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89" r:id="rId10"/>
    <p:sldId id="290" r:id="rId11"/>
    <p:sldId id="275" r:id="rId12"/>
    <p:sldId id="277" r:id="rId13"/>
    <p:sldId id="278" r:id="rId14"/>
    <p:sldId id="276" r:id="rId15"/>
    <p:sldId id="279" r:id="rId16"/>
    <p:sldId id="291" r:id="rId17"/>
    <p:sldId id="292" r:id="rId18"/>
    <p:sldId id="273" r:id="rId19"/>
    <p:sldId id="27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86131" autoAdjust="0"/>
  </p:normalViewPr>
  <p:slideViewPr>
    <p:cSldViewPr snapToGrid="0">
      <p:cViewPr varScale="1">
        <p:scale>
          <a:sx n="63" d="100"/>
          <a:sy n="63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F4B6F-C120-4289-940F-FD719CB98D62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6593D-5D25-405A-99BC-6B1575736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6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5E0CA17-800D-448E-9CFE-63411E456792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3900"/>
            <a:ext cx="6380163" cy="3589338"/>
          </a:xfrm>
          <a:ln w="12700" cap="flat">
            <a:solidFill>
              <a:schemeClr val="tx1"/>
            </a:solidFill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7388" tIns="49520" rIns="97388" bIns="49520" anchor="t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193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2EEB1C8-2AF4-45E1-9AEA-89146CD85C6D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3900"/>
            <a:ext cx="6380163" cy="3589338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388" tIns="49520" rIns="97388" bIns="49520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685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84932AA-B80C-422F-A683-4FF51273A2CD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42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5E6D451-0E68-42AF-848E-D0BEF28211B3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252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D48EBA2-F505-4CBD-93CF-6957639F854C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382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0049661-A196-437F-89E7-8C42B14412A3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9791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5A913D7-12FF-49FF-8BC6-B176ACD65DCA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250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9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608141"/>
            <a:ext cx="10058400" cy="820980"/>
          </a:xfrm>
        </p:spPr>
        <p:txBody>
          <a:bodyPr/>
          <a:lstStyle>
            <a:lvl1pPr marL="0"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750658"/>
            <a:ext cx="10058400" cy="4066052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</a:defRPr>
            </a:lvl1pPr>
            <a:lvl2pPr>
              <a:defRPr sz="36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0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1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3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8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6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9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188F02-62FA-40C0-AEF9-3077847637F6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32646F-8FBE-4FCD-81E8-47085FFC82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6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3549" y="889460"/>
            <a:ext cx="10058400" cy="356616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CẤU TRÚC DỮ LIỆU VÀ GIẢI THUẬT	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TỔNG KẾT NỘI DUNG MÔN 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VẬY CHÚNG TA BIẾT NHỮNG GÌ …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594286"/>
            <a:ext cx="10058400" cy="820980"/>
          </a:xfrm>
        </p:spPr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+ Quay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2"/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 lvl="2"/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2"/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pPr lvl="2"/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n</a:t>
            </a:r>
          </a:p>
          <a:p>
            <a:pPr lvl="2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Tháp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endParaRPr lang="en-US" dirty="0" smtClean="0"/>
          </a:p>
          <a:p>
            <a:pPr lvl="2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ậu</a:t>
            </a:r>
            <a:endParaRPr lang="en-US" dirty="0" smtClean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2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2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8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– </a:t>
            </a:r>
            <a:r>
              <a:rPr lang="en-US" dirty="0" err="1" smtClean="0">
                <a:solidFill>
                  <a:srgbClr val="C00000"/>
                </a:solidFill>
              </a:rPr>
              <a:t>giải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bài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toán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tối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ưu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quay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túi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lam – </a:t>
            </a:r>
            <a:r>
              <a:rPr lang="en-US" dirty="0" err="1" smtClean="0">
                <a:solidFill>
                  <a:srgbClr val="C00000"/>
                </a:solidFill>
              </a:rPr>
              <a:t>giải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bài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toán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tối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ưu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750658"/>
            <a:ext cx="10746972" cy="406605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Cần</a:t>
            </a:r>
            <a:r>
              <a:rPr lang="en-US" dirty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endParaRPr lang="en-US" dirty="0" smtClean="0"/>
          </a:p>
          <a:p>
            <a:pPr lvl="2"/>
            <a:r>
              <a:rPr lang="en-US" dirty="0" smtClean="0"/>
              <a:t> …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lam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r>
              <a:rPr lang="en-US" dirty="0" smtClean="0"/>
              <a:t>, PRIM, DIJKSTRA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tam </a:t>
            </a:r>
            <a:r>
              <a:rPr lang="en-US" dirty="0" err="1" smtClean="0"/>
              <a:t>phân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Khử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mũ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Fibonacci Word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chia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Quick Sort, Merge Sort, Binary Search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,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Công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thức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truy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hồi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con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con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chia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K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túi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Chèn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endParaRPr lang="en-US" dirty="0"/>
          </a:p>
          <a:p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Quick Sort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Merge Sort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Heap Sort</a:t>
            </a:r>
          </a:p>
          <a:p>
            <a:pPr lvl="2"/>
            <a:r>
              <a:rPr lang="en-US" dirty="0" smtClean="0"/>
              <a:t> Radix Sort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6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(AVL) </a:t>
            </a:r>
          </a:p>
          <a:p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tam </a:t>
            </a:r>
            <a:r>
              <a:rPr lang="en-US" dirty="0" err="1" smtClean="0"/>
              <a:t>phân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Fibonacci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85200" y="6426200"/>
            <a:ext cx="1905000" cy="304800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57754F3E-A709-4C0B-B85D-2190A48136F9}" type="slidenum">
              <a:rPr lang="en-US" altLang="en-US" sz="1400">
                <a:latin typeface="Arial Narrow" panose="020B0606020202030204" pitchFamily="34" charset="0"/>
              </a:rPr>
              <a:pPr algn="r"/>
              <a:t>18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368300"/>
            <a:ext cx="11259848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000" b="1" dirty="0" smtClean="0">
                <a:solidFill>
                  <a:srgbClr val="002060"/>
                </a:solidFill>
              </a:rPr>
              <a:t>CÁC CẤU TRÚC DỮ LIỆU – 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Bạn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đã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biết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được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bao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4000" b="1" dirty="0" err="1" smtClean="0">
                <a:solidFill>
                  <a:srgbClr val="002060"/>
                </a:solidFill>
              </a:rPr>
              <a:t>nhiêu</a:t>
            </a:r>
            <a:r>
              <a:rPr lang="en-US" altLang="en-US" sz="4000" b="1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5784" y="1787236"/>
            <a:ext cx="4267200" cy="4336472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smtClean="0">
                <a:solidFill>
                  <a:srgbClr val="C00000"/>
                </a:solidFill>
              </a:rPr>
              <a:t>List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lvl="3">
              <a:lnSpc>
                <a:spcPct val="130000"/>
              </a:lnSpc>
              <a:defRPr/>
            </a:pPr>
            <a:r>
              <a:rPr lang="en-US" altLang="en-US" sz="2400" dirty="0"/>
              <a:t>array</a:t>
            </a:r>
          </a:p>
          <a:p>
            <a:pPr lvl="3">
              <a:lnSpc>
                <a:spcPct val="130000"/>
              </a:lnSpc>
              <a:defRPr/>
            </a:pPr>
            <a:r>
              <a:rPr lang="en-US" altLang="en-US" sz="2400" dirty="0"/>
              <a:t>linked list</a:t>
            </a:r>
          </a:p>
          <a:p>
            <a:pPr lvl="3">
              <a:lnSpc>
                <a:spcPct val="130000"/>
              </a:lnSpc>
              <a:defRPr/>
            </a:pPr>
            <a:r>
              <a:rPr lang="en-US" altLang="en-US" sz="2400" dirty="0"/>
              <a:t>string </a:t>
            </a:r>
          </a:p>
          <a:p>
            <a:pPr>
              <a:lnSpc>
                <a:spcPct val="130000"/>
              </a:lnSpc>
              <a:defRPr/>
            </a:pP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rgbClr val="C00000"/>
                </a:solidFill>
              </a:rPr>
              <a:t>Stack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smtClean="0">
                <a:solidFill>
                  <a:srgbClr val="C00000"/>
                </a:solidFill>
              </a:rPr>
              <a:t>Queue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 smtClean="0">
                <a:solidFill>
                  <a:srgbClr val="C00000"/>
                </a:solidFill>
              </a:rPr>
              <a:t>Priority </a:t>
            </a:r>
            <a:r>
              <a:rPr lang="en-US" altLang="en-US" sz="2800" dirty="0">
                <a:solidFill>
                  <a:srgbClr val="C00000"/>
                </a:solidFill>
              </a:rPr>
              <a:t>queue/heap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sz="1800" dirty="0"/>
          </a:p>
          <a:p>
            <a:pPr>
              <a:lnSpc>
                <a:spcPct val="90000"/>
              </a:lnSpc>
              <a:defRPr/>
            </a:pPr>
            <a:endParaRPr lang="en-US" altLang="en-US" sz="1200" dirty="0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6811819" y="1787236"/>
            <a:ext cx="4191000" cy="1782618"/>
          </a:xfrm>
          <a:prstGeom prst="rect">
            <a:avLst/>
          </a:prstGeom>
          <a:extLst/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91440" indent="-91440" defTabSz="91440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en-US" sz="2800" dirty="0" smtClean="0">
                <a:solidFill>
                  <a:srgbClr val="C00000"/>
                </a:solidFill>
              </a:rPr>
              <a:t>Graph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91440" indent="-91440" defTabSz="91440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en-US" sz="2800" dirty="0" smtClean="0">
                <a:solidFill>
                  <a:srgbClr val="C00000"/>
                </a:solidFill>
              </a:rPr>
              <a:t>Tree </a:t>
            </a:r>
            <a:r>
              <a:rPr lang="en-US" altLang="en-US" sz="2800" dirty="0">
                <a:solidFill>
                  <a:srgbClr val="C00000"/>
                </a:solidFill>
              </a:rPr>
              <a:t>and </a:t>
            </a:r>
            <a:r>
              <a:rPr lang="en-US" altLang="en-US" sz="2800" dirty="0" smtClean="0">
                <a:solidFill>
                  <a:srgbClr val="C00000"/>
                </a:solidFill>
              </a:rPr>
              <a:t>Binary Tree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91440" indent="-91440" defTabSz="91440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en-US" sz="2800" dirty="0" smtClean="0">
                <a:solidFill>
                  <a:srgbClr val="C00000"/>
                </a:solidFill>
              </a:rPr>
              <a:t>Set </a:t>
            </a:r>
            <a:r>
              <a:rPr lang="en-US" altLang="en-US" sz="2800" dirty="0">
                <a:solidFill>
                  <a:srgbClr val="C00000"/>
                </a:solidFill>
              </a:rPr>
              <a:t>and M</a:t>
            </a:r>
            <a:r>
              <a:rPr lang="en-US" altLang="en-US" sz="2800" dirty="0" smtClean="0">
                <a:solidFill>
                  <a:srgbClr val="C00000"/>
                </a:solidFill>
              </a:rPr>
              <a:t>ap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TRÚC DỮ LIỆU TĨNH VÀ 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750658"/>
            <a:ext cx="10058400" cy="474712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Tĩnh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sz="2600" dirty="0" err="1" smtClean="0"/>
              <a:t>Mảng</a:t>
            </a:r>
            <a:r>
              <a:rPr lang="en-US" sz="2600" dirty="0" smtClean="0"/>
              <a:t> / Ma </a:t>
            </a:r>
            <a:r>
              <a:rPr lang="en-US" sz="2600" dirty="0" err="1" smtClean="0"/>
              <a:t>trận</a:t>
            </a:r>
            <a:endParaRPr lang="en-US" sz="2600" dirty="0" smtClean="0"/>
          </a:p>
          <a:p>
            <a:pPr lvl="1"/>
            <a:r>
              <a:rPr lang="en-US" sz="2600" dirty="0" smtClean="0"/>
              <a:t> </a:t>
            </a:r>
            <a:r>
              <a:rPr lang="en-US" sz="2600" dirty="0" err="1" smtClean="0"/>
              <a:t>Ưu</a:t>
            </a:r>
            <a:r>
              <a:rPr lang="en-US" sz="2600" dirty="0" smtClean="0"/>
              <a:t> </a:t>
            </a:r>
            <a:r>
              <a:rPr lang="en-US" sz="2600" dirty="0" err="1" smtClean="0"/>
              <a:t>điểm</a:t>
            </a:r>
            <a:r>
              <a:rPr lang="en-US" sz="2600" dirty="0" smtClean="0"/>
              <a:t>: </a:t>
            </a:r>
            <a:r>
              <a:rPr lang="en-US" sz="2600" dirty="0" err="1" smtClean="0"/>
              <a:t>Đơn</a:t>
            </a:r>
            <a:r>
              <a:rPr lang="en-US" sz="2600" dirty="0" smtClean="0"/>
              <a:t> </a:t>
            </a:r>
            <a:r>
              <a:rPr lang="en-US" sz="2600" dirty="0" err="1" smtClean="0"/>
              <a:t>giản</a:t>
            </a:r>
            <a:r>
              <a:rPr lang="en-US" sz="2600" dirty="0" smtClean="0"/>
              <a:t>, </a:t>
            </a:r>
            <a:r>
              <a:rPr lang="en-US" sz="2600" dirty="0" err="1" smtClean="0"/>
              <a:t>truy</a:t>
            </a:r>
            <a:r>
              <a:rPr lang="en-US" sz="2600" dirty="0" smtClean="0"/>
              <a:t> </a:t>
            </a:r>
            <a:r>
              <a:rPr lang="en-US" sz="2600" dirty="0" err="1" smtClean="0"/>
              <a:t>nhập</a:t>
            </a:r>
            <a:r>
              <a:rPr lang="en-US" sz="2600" dirty="0" smtClean="0"/>
              <a:t> </a:t>
            </a:r>
            <a:r>
              <a:rPr lang="en-US" sz="2600" dirty="0" err="1" smtClean="0"/>
              <a:t>nhanh</a:t>
            </a:r>
            <a:endParaRPr lang="en-US" sz="2600" dirty="0" smtClean="0"/>
          </a:p>
          <a:p>
            <a:pPr lvl="1"/>
            <a:r>
              <a:rPr lang="en-US" sz="2600" dirty="0"/>
              <a:t> </a:t>
            </a:r>
            <a:r>
              <a:rPr lang="en-US" sz="2600" dirty="0" err="1" smtClean="0"/>
              <a:t>Nhược</a:t>
            </a:r>
            <a:r>
              <a:rPr lang="en-US" sz="2600" dirty="0" smtClean="0"/>
              <a:t> </a:t>
            </a:r>
            <a:r>
              <a:rPr lang="en-US" sz="2600" dirty="0" err="1" smtClean="0"/>
              <a:t>điểm</a:t>
            </a:r>
            <a:r>
              <a:rPr lang="en-US" sz="2600" dirty="0" smtClean="0"/>
              <a:t>: </a:t>
            </a:r>
          </a:p>
          <a:p>
            <a:pPr lvl="2"/>
            <a:r>
              <a:rPr lang="en-US" sz="1900" dirty="0"/>
              <a:t> </a:t>
            </a:r>
            <a:r>
              <a:rPr lang="en-US" sz="1900" dirty="0" err="1" smtClean="0"/>
              <a:t>Giới</a:t>
            </a:r>
            <a:r>
              <a:rPr lang="en-US" sz="1900" dirty="0" smtClean="0"/>
              <a:t> </a:t>
            </a:r>
            <a:r>
              <a:rPr lang="en-US" sz="1900" dirty="0" err="1" smtClean="0"/>
              <a:t>hạn</a:t>
            </a:r>
            <a:r>
              <a:rPr lang="en-US" sz="1900" dirty="0" smtClean="0"/>
              <a:t> </a:t>
            </a:r>
            <a:r>
              <a:rPr lang="en-US" sz="1900" dirty="0" err="1" smtClean="0"/>
              <a:t>bộ</a:t>
            </a:r>
            <a:r>
              <a:rPr lang="en-US" sz="1900" dirty="0" smtClean="0"/>
              <a:t> </a:t>
            </a:r>
            <a:r>
              <a:rPr lang="en-US" sz="1900" dirty="0" err="1" smtClean="0"/>
              <a:t>nhớ</a:t>
            </a:r>
            <a:endParaRPr lang="en-US" sz="1900" dirty="0" smtClean="0"/>
          </a:p>
          <a:p>
            <a:pPr lvl="2"/>
            <a:r>
              <a:rPr lang="en-US" sz="1900" dirty="0" smtClean="0"/>
              <a:t> </a:t>
            </a:r>
            <a:r>
              <a:rPr lang="en-US" sz="1900" dirty="0" err="1" smtClean="0"/>
              <a:t>Các</a:t>
            </a:r>
            <a:r>
              <a:rPr lang="en-US" sz="1900" dirty="0" smtClean="0"/>
              <a:t> </a:t>
            </a:r>
            <a:r>
              <a:rPr lang="en-US" sz="1900" dirty="0" err="1" smtClean="0"/>
              <a:t>thao</a:t>
            </a:r>
            <a:r>
              <a:rPr lang="en-US" sz="1900" dirty="0" smtClean="0"/>
              <a:t> </a:t>
            </a:r>
            <a:r>
              <a:rPr lang="en-US" sz="1900" dirty="0" err="1" smtClean="0"/>
              <a:t>tác</a:t>
            </a:r>
            <a:r>
              <a:rPr lang="en-US" sz="1900" dirty="0" smtClean="0"/>
              <a:t> </a:t>
            </a:r>
            <a:r>
              <a:rPr lang="en-US" sz="1900" dirty="0" err="1" smtClean="0"/>
              <a:t>thêm</a:t>
            </a:r>
            <a:r>
              <a:rPr lang="en-US" sz="1900" dirty="0" smtClean="0"/>
              <a:t> </a:t>
            </a:r>
            <a:r>
              <a:rPr lang="en-US" sz="1900" dirty="0" err="1" smtClean="0"/>
              <a:t>bớt</a:t>
            </a:r>
            <a:r>
              <a:rPr lang="en-US" sz="1900" dirty="0" smtClean="0"/>
              <a:t> </a:t>
            </a:r>
            <a:r>
              <a:rPr lang="en-US" sz="1900" dirty="0" err="1" smtClean="0"/>
              <a:t>phần</a:t>
            </a:r>
            <a:r>
              <a:rPr lang="en-US" sz="1900" dirty="0" smtClean="0"/>
              <a:t> </a:t>
            </a:r>
            <a:r>
              <a:rPr lang="en-US" sz="1900" dirty="0" err="1" smtClean="0"/>
              <a:t>tử</a:t>
            </a:r>
            <a:r>
              <a:rPr lang="en-US" sz="1900" dirty="0" smtClean="0"/>
              <a:t> </a:t>
            </a:r>
            <a:r>
              <a:rPr lang="en-US" sz="1900" dirty="0" err="1" smtClean="0"/>
              <a:t>thực</a:t>
            </a:r>
            <a:r>
              <a:rPr lang="en-US" sz="1900" dirty="0" smtClean="0"/>
              <a:t> </a:t>
            </a:r>
            <a:r>
              <a:rPr lang="en-US" sz="1900" dirty="0" err="1" smtClean="0"/>
              <a:t>hiện</a:t>
            </a:r>
            <a:r>
              <a:rPr lang="en-US" sz="1900" dirty="0" smtClean="0"/>
              <a:t> </a:t>
            </a:r>
            <a:r>
              <a:rPr lang="en-US" sz="1900" dirty="0" err="1" smtClean="0"/>
              <a:t>chậm</a:t>
            </a:r>
            <a:endParaRPr lang="en-US" sz="1900" dirty="0"/>
          </a:p>
          <a:p>
            <a:pPr lvl="1"/>
            <a:endParaRPr lang="en-US" sz="2600" dirty="0" smtClean="0"/>
          </a:p>
          <a:p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sách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liên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kép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</a:p>
          <a:p>
            <a:pPr lvl="1"/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Heap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>
              <a:defRPr/>
            </a:pP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382" y="1682460"/>
            <a:ext cx="9628909" cy="410874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3200" dirty="0" err="1" smtClean="0"/>
              <a:t>Các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ràng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buộc</a:t>
            </a:r>
            <a:r>
              <a:rPr lang="en-US" altLang="en-US" sz="3200" dirty="0" smtClean="0"/>
              <a:t>: </a:t>
            </a:r>
          </a:p>
          <a:p>
            <a:pPr>
              <a:buFontTx/>
              <a:buChar char="-"/>
              <a:defRPr/>
            </a:pPr>
            <a:r>
              <a:rPr lang="en-US" altLang="en-US" sz="3200" dirty="0" smtClean="0"/>
              <a:t>Output </a:t>
            </a:r>
            <a:r>
              <a:rPr lang="en-US" altLang="en-US" sz="3200" dirty="0" err="1" smtClean="0"/>
              <a:t>chính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xác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và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đúng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định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dạng</a:t>
            </a:r>
            <a:endParaRPr lang="en-US" altLang="en-US" sz="3200" dirty="0" smtClean="0"/>
          </a:p>
          <a:p>
            <a:pPr>
              <a:buFontTx/>
              <a:buChar char="-"/>
              <a:defRPr/>
            </a:pPr>
            <a:r>
              <a:rPr lang="en-US" altLang="en-US" sz="3200" dirty="0" err="1" smtClean="0"/>
              <a:t>Thời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gian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chạy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trong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phạm</a:t>
            </a:r>
            <a:r>
              <a:rPr lang="en-US" altLang="en-US" sz="3200" dirty="0" smtClean="0"/>
              <a:t> vi </a:t>
            </a:r>
            <a:r>
              <a:rPr lang="en-US" altLang="en-US" sz="3200" dirty="0" err="1" smtClean="0"/>
              <a:t>cho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phép</a:t>
            </a:r>
            <a:endParaRPr lang="en-US" altLang="en-US" sz="3200" dirty="0" smtClean="0"/>
          </a:p>
          <a:p>
            <a:pPr>
              <a:buFontTx/>
              <a:buChar char="-"/>
              <a:defRPr/>
            </a:pPr>
            <a:r>
              <a:rPr lang="en-US" altLang="en-US" sz="3200" dirty="0" err="1" smtClean="0"/>
              <a:t>Bộ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nhớ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trong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phạm</a:t>
            </a:r>
            <a:r>
              <a:rPr lang="en-US" altLang="en-US" sz="3200" dirty="0" smtClean="0"/>
              <a:t> vi </a:t>
            </a:r>
            <a:r>
              <a:rPr lang="en-US" altLang="en-US" sz="3200" dirty="0" err="1" smtClean="0"/>
              <a:t>cho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phép</a:t>
            </a:r>
            <a:r>
              <a:rPr lang="en-US" altLang="en-US" sz="3200" dirty="0" smtClean="0"/>
              <a:t>.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endParaRPr lang="en-US" altLang="en-US" sz="3200" dirty="0" smtClean="0"/>
          </a:p>
          <a:p>
            <a:pPr>
              <a:buFont typeface="Monotype Sorts" pitchFamily="2" charset="2"/>
              <a:buNone/>
              <a:defRPr/>
            </a:pPr>
            <a:endParaRPr lang="en-US" altLang="en-US" sz="3200" dirty="0" smtClean="0"/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7269161" y="5140036"/>
            <a:ext cx="27432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2060"/>
                </a:solidFill>
              </a:rPr>
              <a:t>“computer” </a:t>
            </a:r>
          </a:p>
        </p:txBody>
      </p:sp>
      <p:sp>
        <p:nvSpPr>
          <p:cNvPr id="6150" name="Line 13"/>
          <p:cNvSpPr>
            <a:spLocks noChangeShapeType="1"/>
          </p:cNvSpPr>
          <p:nvPr/>
        </p:nvSpPr>
        <p:spPr bwMode="auto">
          <a:xfrm>
            <a:off x="8564561" y="3463636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6151" name="Line 14"/>
          <p:cNvSpPr>
            <a:spLocks noChangeShapeType="1"/>
          </p:cNvSpPr>
          <p:nvPr/>
        </p:nvSpPr>
        <p:spPr bwMode="auto">
          <a:xfrm>
            <a:off x="8564561" y="4682836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6152" name="Text Box 15"/>
          <p:cNvSpPr txBox="1">
            <a:spLocks noChangeArrowheads="1"/>
          </p:cNvSpPr>
          <p:nvPr/>
        </p:nvSpPr>
        <p:spPr bwMode="auto">
          <a:xfrm>
            <a:off x="7956550" y="2930237"/>
            <a:ext cx="12842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6153" name="Text Box 16"/>
          <p:cNvSpPr txBox="1">
            <a:spLocks noChangeArrowheads="1"/>
          </p:cNvSpPr>
          <p:nvPr/>
        </p:nvSpPr>
        <p:spPr bwMode="auto">
          <a:xfrm>
            <a:off x="7948612" y="4073237"/>
            <a:ext cx="13700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2060"/>
                </a:solidFill>
              </a:rPr>
              <a:t>algorithm</a:t>
            </a:r>
          </a:p>
        </p:txBody>
      </p:sp>
      <p:sp>
        <p:nvSpPr>
          <p:cNvPr id="6154" name="Text Box 17"/>
          <p:cNvSpPr txBox="1">
            <a:spLocks noChangeArrowheads="1"/>
          </p:cNvSpPr>
          <p:nvPr/>
        </p:nvSpPr>
        <p:spPr bwMode="auto">
          <a:xfrm>
            <a:off x="4897437" y="5292437"/>
            <a:ext cx="1198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2060"/>
                </a:solidFill>
              </a:rPr>
              <a:t>input</a:t>
            </a:r>
          </a:p>
        </p:txBody>
      </p:sp>
      <p:sp>
        <p:nvSpPr>
          <p:cNvPr id="6155" name="Text Box 18"/>
          <p:cNvSpPr txBox="1">
            <a:spLocks noChangeArrowheads="1"/>
          </p:cNvSpPr>
          <p:nvPr/>
        </p:nvSpPr>
        <p:spPr bwMode="auto">
          <a:xfrm>
            <a:off x="10993437" y="5292437"/>
            <a:ext cx="1198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2060"/>
                </a:solidFill>
              </a:rPr>
              <a:t>output</a:t>
            </a:r>
          </a:p>
        </p:txBody>
      </p:sp>
      <p:sp>
        <p:nvSpPr>
          <p:cNvPr id="6156" name="Line 19"/>
          <p:cNvSpPr>
            <a:spLocks noChangeShapeType="1"/>
          </p:cNvSpPr>
          <p:nvPr/>
        </p:nvSpPr>
        <p:spPr bwMode="auto">
          <a:xfrm>
            <a:off x="6040436" y="5597236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6157" name="Line 20"/>
          <p:cNvSpPr>
            <a:spLocks noChangeShapeType="1"/>
          </p:cNvSpPr>
          <p:nvPr/>
        </p:nvSpPr>
        <p:spPr bwMode="auto">
          <a:xfrm>
            <a:off x="10002836" y="5597236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DANH SÁCH LIÊN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Đơn</a:t>
            </a:r>
            <a:r>
              <a:rPr lang="en-US" dirty="0" smtClean="0"/>
              <a:t>/</a:t>
            </a:r>
            <a:r>
              <a:rPr lang="en-US" dirty="0" err="1" smtClean="0"/>
              <a:t>Kép</a:t>
            </a:r>
            <a:r>
              <a:rPr lang="en-US" dirty="0" smtClean="0"/>
              <a:t>/</a:t>
            </a:r>
            <a:r>
              <a:rPr lang="en-US" dirty="0" err="1" smtClean="0"/>
              <a:t>Vòng</a:t>
            </a:r>
            <a:endParaRPr lang="en-US" dirty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,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, </a:t>
            </a:r>
            <a:r>
              <a:rPr lang="en-US" dirty="0" err="1" smtClean="0"/>
              <a:t>cây</a:t>
            </a:r>
            <a:r>
              <a:rPr lang="en-US" dirty="0" smtClean="0"/>
              <a:t>,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NGĂN XẾP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/Ra </a:t>
            </a:r>
            <a:r>
              <a:rPr lang="en-US" dirty="0" err="1" smtClean="0"/>
              <a:t>sau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(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(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ngoặc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Left – Right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HÀNG ĐỢI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2" y="1750658"/>
            <a:ext cx="10636135" cy="406605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/Ra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heap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BFS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min/max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và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</a:t>
            </a:r>
          </a:p>
          <a:p>
            <a:pPr lvl="2"/>
            <a:r>
              <a:rPr lang="en-US" dirty="0" smtClean="0"/>
              <a:t> 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2"/>
            <a:r>
              <a:rPr lang="en-US" dirty="0"/>
              <a:t>  </a:t>
            </a:r>
            <a:r>
              <a:rPr lang="en-US" dirty="0" smtClean="0"/>
              <a:t>Disjoint Set !!</a:t>
            </a:r>
          </a:p>
          <a:p>
            <a:pPr lvl="2"/>
            <a:endParaRPr lang="en-US" dirty="0"/>
          </a:p>
          <a:p>
            <a:r>
              <a:rPr lang="en-US" dirty="0" smtClean="0"/>
              <a:t>Map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/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endParaRPr lang="en-US" dirty="0" smtClean="0"/>
          </a:p>
          <a:p>
            <a:pPr marL="384048" lvl="2" indent="0">
              <a:buNone/>
            </a:pPr>
            <a:endParaRPr lang="en-US" dirty="0" smtClean="0"/>
          </a:p>
          <a:p>
            <a:pPr marL="384048" lvl="2" indent="0">
              <a:buNone/>
            </a:pPr>
            <a:r>
              <a:rPr lang="en-US" dirty="0" smtClean="0"/>
              <a:t>HÃY HỌC CÁCH SỬ DỤNG SET VÀ MAP CÀI ĐẶT SẴN TRONG STL VÀ JAVA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750657"/>
            <a:ext cx="10058400" cy="48718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CTDL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!!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2"/>
            <a:r>
              <a:rPr lang="en-US" dirty="0" smtClean="0"/>
              <a:t> 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  <a:p>
            <a:r>
              <a:rPr lang="en-US" dirty="0" smtClean="0"/>
              <a:t>DFS </a:t>
            </a:r>
            <a:r>
              <a:rPr lang="en-US" dirty="0" err="1" smtClean="0"/>
              <a:t>và</a:t>
            </a:r>
            <a:r>
              <a:rPr lang="en-US" dirty="0" smtClean="0"/>
              <a:t> BFS</a:t>
            </a:r>
          </a:p>
          <a:p>
            <a:pPr lvl="2"/>
            <a:r>
              <a:rPr lang="en-US" dirty="0" smtClean="0"/>
              <a:t>Ai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4"/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endParaRPr lang="en-US" sz="2200" dirty="0" smtClean="0"/>
          </a:p>
          <a:p>
            <a:pPr lvl="4"/>
            <a:r>
              <a:rPr lang="en-US" sz="2200" dirty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đường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đi</a:t>
            </a:r>
            <a:r>
              <a:rPr lang="en-US" sz="2200" dirty="0" smtClean="0"/>
              <a:t> qua </a:t>
            </a:r>
            <a:r>
              <a:rPr lang="en-US" sz="2200" dirty="0" err="1" smtClean="0"/>
              <a:t>ít</a:t>
            </a:r>
            <a:r>
              <a:rPr lang="en-US" sz="2200" dirty="0" smtClean="0"/>
              <a:t> </a:t>
            </a:r>
            <a:r>
              <a:rPr lang="en-US" sz="2200" dirty="0" err="1" smtClean="0"/>
              <a:t>cạnh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(BFS)</a:t>
            </a:r>
          </a:p>
          <a:p>
            <a:pPr lvl="4"/>
            <a:r>
              <a:rPr lang="en-US" sz="2200" dirty="0"/>
              <a:t> </a:t>
            </a:r>
            <a:r>
              <a:rPr lang="en-US" sz="2200" dirty="0" err="1" smtClean="0"/>
              <a:t>Cây</a:t>
            </a:r>
            <a:r>
              <a:rPr lang="en-US" sz="2200" dirty="0" smtClean="0"/>
              <a:t> </a:t>
            </a:r>
            <a:r>
              <a:rPr lang="en-US" sz="2200" dirty="0" err="1" smtClean="0"/>
              <a:t>khung</a:t>
            </a:r>
            <a:endParaRPr lang="en-US" sz="2200" dirty="0" smtClean="0"/>
          </a:p>
          <a:p>
            <a:pPr lvl="4"/>
            <a:r>
              <a:rPr lang="en-US" sz="2200" dirty="0"/>
              <a:t> </a:t>
            </a:r>
            <a:r>
              <a:rPr lang="en-US" sz="2200" dirty="0" err="1" smtClean="0"/>
              <a:t>Đỉnh</a:t>
            </a:r>
            <a:r>
              <a:rPr lang="en-US" sz="2200" dirty="0" smtClean="0"/>
              <a:t> </a:t>
            </a:r>
            <a:r>
              <a:rPr lang="en-US" sz="2200" dirty="0" err="1" smtClean="0"/>
              <a:t>trụ</a:t>
            </a:r>
            <a:r>
              <a:rPr lang="en-US" sz="2200" dirty="0" smtClean="0"/>
              <a:t>/</a:t>
            </a:r>
            <a:r>
              <a:rPr lang="en-US" sz="2200" dirty="0" err="1" smtClean="0"/>
              <a:t>cạnh</a:t>
            </a:r>
            <a:r>
              <a:rPr lang="en-US" sz="2200" dirty="0" smtClean="0"/>
              <a:t> </a:t>
            </a:r>
            <a:r>
              <a:rPr lang="en-US" sz="2200" dirty="0" err="1" smtClean="0"/>
              <a:t>cầu</a:t>
            </a:r>
            <a:r>
              <a:rPr lang="en-US" sz="2200" dirty="0"/>
              <a:t> </a:t>
            </a:r>
            <a:r>
              <a:rPr lang="en-US" sz="2200" dirty="0" smtClean="0"/>
              <a:t>...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94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2"/>
            <a:r>
              <a:rPr lang="en-US" dirty="0" smtClean="0"/>
              <a:t> KRUSKAL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PRIM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Disjoint Set</a:t>
            </a: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2"/>
            <a:r>
              <a:rPr lang="en-US" dirty="0" smtClean="0"/>
              <a:t> DIJKSTRA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FLOY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lvl="2"/>
            <a:r>
              <a:rPr lang="en-US" b="1" dirty="0"/>
              <a:t> </a:t>
            </a:r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b="1" dirty="0" err="1" smtClean="0"/>
              <a:t>sách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kép</a:t>
            </a:r>
            <a:endParaRPr lang="en-US" b="1" dirty="0"/>
          </a:p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/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/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node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err="1" smtClean="0"/>
              <a:t>Thêm</a:t>
            </a:r>
            <a:r>
              <a:rPr lang="en-US" dirty="0" smtClean="0"/>
              <a:t>/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750658"/>
            <a:ext cx="10058400" cy="1061815"/>
          </a:xfrm>
        </p:spPr>
        <p:txBody>
          <a:bodyPr/>
          <a:lstStyle/>
          <a:p>
            <a:r>
              <a:rPr lang="en-US" dirty="0" smtClean="0"/>
              <a:t>CÒN QUÁ NHIỀU THỨ ĐỂ HỌC !!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083" y="3616037"/>
            <a:ext cx="9702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C00000"/>
                </a:solidFill>
              </a:rPr>
              <a:t>Và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điều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quan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trọng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nhất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 …</a:t>
            </a:r>
          </a:p>
          <a:p>
            <a:endParaRPr lang="en-US" sz="3600" dirty="0"/>
          </a:p>
          <a:p>
            <a:r>
              <a:rPr lang="en-US" sz="3600" dirty="0" err="1">
                <a:solidFill>
                  <a:srgbClr val="002060"/>
                </a:solidFill>
              </a:rPr>
              <a:t>Bạn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muốn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mình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sẽ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như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thế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nào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trong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tương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lai</a:t>
            </a:r>
            <a:r>
              <a:rPr lang="en-US" sz="3600" dirty="0">
                <a:solidFill>
                  <a:srgbClr val="002060"/>
                </a:solidFill>
              </a:rPr>
              <a:t>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882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6426200"/>
            <a:ext cx="1905000" cy="304800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78F6B366-C629-41FB-A565-962757A71D40}" type="slidenum">
              <a:rPr lang="en-US" altLang="en-US" sz="1400">
                <a:latin typeface="Arial Narrow" panose="020B0606020202030204" pitchFamily="34" charset="0"/>
              </a:rPr>
              <a:pPr algn="r"/>
              <a:t>3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>
              <a:defRPr/>
            </a:pP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endParaRPr lang="en-US" altLang="en-US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247313" y="6218239"/>
            <a:ext cx="1841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154083" y="1884219"/>
            <a:ext cx="6781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l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 smtClean="0">
                <a:solidFill>
                  <a:srgbClr val="C00000"/>
                </a:solidFill>
                <a:latin typeface="+mn-lt"/>
              </a:rPr>
              <a:t>Tính</a:t>
            </a:r>
            <a:r>
              <a:rPr lang="en-US" alt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 smtClean="0">
                <a:solidFill>
                  <a:srgbClr val="C00000"/>
                </a:solidFill>
                <a:latin typeface="+mn-lt"/>
              </a:rPr>
              <a:t>Khả</a:t>
            </a:r>
            <a:r>
              <a:rPr lang="en-US" alt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</a:rPr>
              <a:t>thi</a:t>
            </a:r>
            <a:endParaRPr lang="en-US" altLang="en-US" sz="3200" dirty="0">
              <a:solidFill>
                <a:srgbClr val="C00000"/>
              </a:solidFill>
              <a:latin typeface="+mn-lt"/>
            </a:endParaRPr>
          </a:p>
          <a:p>
            <a:pPr marL="514350" indent="-514350" algn="l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 smtClean="0">
                <a:solidFill>
                  <a:srgbClr val="C00000"/>
                </a:solidFill>
                <a:latin typeface="+mn-lt"/>
              </a:rPr>
              <a:t>Tính</a:t>
            </a:r>
            <a:r>
              <a:rPr lang="en-US" alt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 smtClean="0">
                <a:solidFill>
                  <a:srgbClr val="C00000"/>
                </a:solidFill>
                <a:latin typeface="+mn-lt"/>
              </a:rPr>
              <a:t>Rõ</a:t>
            </a:r>
            <a:r>
              <a:rPr lang="en-US" alt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</a:rPr>
              <a:t>ràng</a:t>
            </a:r>
            <a:endParaRPr lang="en-US" altLang="en-US" sz="3200" dirty="0">
              <a:solidFill>
                <a:srgbClr val="C00000"/>
              </a:solidFill>
              <a:latin typeface="+mn-lt"/>
            </a:endParaRPr>
          </a:p>
          <a:p>
            <a:pPr marL="514350" indent="-514350" algn="l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 smtClean="0">
                <a:solidFill>
                  <a:srgbClr val="C00000"/>
                </a:solidFill>
                <a:latin typeface="+mn-lt"/>
              </a:rPr>
              <a:t>Tính</a:t>
            </a:r>
            <a:r>
              <a:rPr lang="en-US" alt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 smtClean="0">
                <a:solidFill>
                  <a:srgbClr val="C00000"/>
                </a:solidFill>
                <a:latin typeface="+mn-lt"/>
              </a:rPr>
              <a:t>Hiệu</a:t>
            </a:r>
            <a:r>
              <a:rPr lang="en-US" alt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</a:rPr>
              <a:t>quả</a:t>
            </a:r>
            <a:endParaRPr lang="en-US" altLang="en-US" sz="3200" dirty="0">
              <a:solidFill>
                <a:srgbClr val="C00000"/>
              </a:solidFill>
              <a:latin typeface="+mn-lt"/>
            </a:endParaRPr>
          </a:p>
          <a:p>
            <a:pPr marL="514350" indent="-514350" algn="l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 smtClean="0">
                <a:solidFill>
                  <a:srgbClr val="C00000"/>
                </a:solidFill>
                <a:latin typeface="+mn-lt"/>
              </a:rPr>
              <a:t>Tính</a:t>
            </a:r>
            <a:r>
              <a:rPr lang="en-US" alt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 smtClean="0">
                <a:solidFill>
                  <a:srgbClr val="C00000"/>
                </a:solidFill>
                <a:latin typeface="+mn-lt"/>
              </a:rPr>
              <a:t>Hữu</a:t>
            </a:r>
            <a:r>
              <a:rPr lang="en-US" alt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</a:rPr>
              <a:t>hạn</a:t>
            </a:r>
            <a:endParaRPr lang="en-US" altLang="en-US" sz="3200" dirty="0">
              <a:solidFill>
                <a:srgbClr val="C00000"/>
              </a:solidFill>
              <a:latin typeface="+mn-lt"/>
            </a:endParaRPr>
          </a:p>
          <a:p>
            <a:pPr marL="514350" indent="-514350" algn="l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 smtClean="0">
                <a:solidFill>
                  <a:srgbClr val="C00000"/>
                </a:solidFill>
                <a:latin typeface="+mn-lt"/>
              </a:rPr>
              <a:t>Tính</a:t>
            </a:r>
            <a:r>
              <a:rPr lang="en-US" alt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 smtClean="0">
                <a:solidFill>
                  <a:srgbClr val="C00000"/>
                </a:solidFill>
                <a:latin typeface="+mn-lt"/>
              </a:rPr>
              <a:t>Chính</a:t>
            </a:r>
            <a:r>
              <a:rPr lang="en-US" altLang="en-US" sz="32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3200" dirty="0" err="1">
                <a:solidFill>
                  <a:srgbClr val="C00000"/>
                </a:solidFill>
                <a:latin typeface="+mn-lt"/>
              </a:rPr>
              <a:t>xác</a:t>
            </a:r>
            <a:endParaRPr lang="en-US" altLang="en-US" sz="32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45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6426200"/>
            <a:ext cx="1905000" cy="304800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D9A1E5C4-E285-4C7F-B4D6-3B4C254CB54B}" type="slidenum">
              <a:rPr lang="en-US" altLang="en-US" sz="1400">
                <a:latin typeface="Arial Narrow" panose="020B0606020202030204" pitchFamily="34" charset="0"/>
              </a:rPr>
              <a:pPr algn="r"/>
              <a:t>4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5891" y="455368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altLang="en-US" sz="3100" dirty="0" smtClean="0"/>
              <a:t>CÁC BÀI TOÁN – TRONG LÝ THUYẾT TÍNH TOÁN</a:t>
            </a:r>
            <a:endParaRPr lang="en-US" altLang="en-US" sz="3200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dirty="0" smtClean="0"/>
              <a:t>SẮP XẾP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dirty="0" smtClean="0"/>
              <a:t>TÌM KIẾM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dirty="0" smtClean="0"/>
              <a:t>TÌM ĐƯỜNG ĐI VÀ ĐƯỜNG ĐI NGẮN NHẤT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dirty="0" smtClean="0"/>
              <a:t>CÂY BAO TRÙM VÀ CÂY BAO TRÙM NHỎ NHẤT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dirty="0" smtClean="0"/>
              <a:t>NGƯỜI DU LỊCH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dirty="0" smtClean="0"/>
              <a:t>CÁI TÚI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dirty="0" smtClean="0"/>
              <a:t>THÁP HÀ NỘI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dirty="0" smtClean="0"/>
              <a:t>…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US" sz="2000" dirty="0" smtClean="0"/>
              <a:t>…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22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6426200"/>
            <a:ext cx="1905000" cy="304800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A8838D85-1AC7-4CE5-8FB0-438482E69BD5}" type="slidenum">
              <a:rPr lang="en-US" altLang="en-US" sz="1400">
                <a:latin typeface="Arial Narrow" panose="020B0606020202030204" pitchFamily="34" charset="0"/>
              </a:rPr>
              <a:pPr algn="r"/>
              <a:t>5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vấn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endParaRPr lang="en-US" altLang="en-US" dirty="0" smtClean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000" dirty="0" err="1">
                <a:solidFill>
                  <a:srgbClr val="C00000"/>
                </a:solidFill>
              </a:rPr>
              <a:t>Thiết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</a:rPr>
              <a:t>kế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</a:rPr>
              <a:t>thuật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</a:rPr>
              <a:t>toán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</a:rPr>
              <a:t>thế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</a:rPr>
              <a:t>nào</a:t>
            </a:r>
            <a:r>
              <a:rPr lang="en-US" altLang="en-US" sz="2000" dirty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90000"/>
              </a:lnSpc>
              <a:defRPr/>
            </a:pP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 err="1">
                <a:solidFill>
                  <a:schemeClr val="tx2"/>
                </a:solidFill>
              </a:rPr>
              <a:t>Biểu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diễn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thuật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toán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thế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nào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000" dirty="0" err="1">
                <a:solidFill>
                  <a:schemeClr val="tx2"/>
                </a:solidFill>
              </a:rPr>
              <a:t>Chứng</a:t>
            </a:r>
            <a:r>
              <a:rPr lang="en-US" altLang="en-US" sz="2000" dirty="0">
                <a:solidFill>
                  <a:schemeClr val="tx2"/>
                </a:solidFill>
              </a:rPr>
              <a:t> minh </a:t>
            </a:r>
            <a:r>
              <a:rPr lang="en-US" altLang="en-US" sz="2000" dirty="0" err="1">
                <a:solidFill>
                  <a:schemeClr val="tx2"/>
                </a:solidFill>
              </a:rPr>
              <a:t>tính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đúng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err="1">
                <a:solidFill>
                  <a:schemeClr val="tx2"/>
                </a:solidFill>
              </a:rPr>
              <a:t>đắn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en-US" sz="20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en-US" sz="2100" dirty="0" err="1">
                <a:solidFill>
                  <a:srgbClr val="C00000"/>
                </a:solidFill>
              </a:rPr>
              <a:t>Phân</a:t>
            </a:r>
            <a:r>
              <a:rPr lang="en-US" altLang="en-US" sz="2100" dirty="0">
                <a:solidFill>
                  <a:srgbClr val="C00000"/>
                </a:solidFill>
              </a:rPr>
              <a:t> </a:t>
            </a:r>
            <a:r>
              <a:rPr lang="en-US" altLang="en-US" sz="2100" dirty="0" err="1">
                <a:solidFill>
                  <a:srgbClr val="C00000"/>
                </a:solidFill>
              </a:rPr>
              <a:t>tích</a:t>
            </a:r>
            <a:r>
              <a:rPr lang="en-US" altLang="en-US" sz="2100" dirty="0">
                <a:solidFill>
                  <a:srgbClr val="C00000"/>
                </a:solidFill>
              </a:rPr>
              <a:t> </a:t>
            </a:r>
            <a:r>
              <a:rPr lang="en-US" altLang="en-US" sz="2100" dirty="0" err="1">
                <a:solidFill>
                  <a:srgbClr val="C00000"/>
                </a:solidFill>
              </a:rPr>
              <a:t>độ</a:t>
            </a:r>
            <a:r>
              <a:rPr lang="en-US" altLang="en-US" sz="2100" dirty="0">
                <a:solidFill>
                  <a:srgbClr val="C00000"/>
                </a:solidFill>
              </a:rPr>
              <a:t> </a:t>
            </a:r>
            <a:r>
              <a:rPr lang="en-US" altLang="en-US" sz="2100" dirty="0" err="1">
                <a:solidFill>
                  <a:srgbClr val="C00000"/>
                </a:solidFill>
              </a:rPr>
              <a:t>phức</a:t>
            </a:r>
            <a:r>
              <a:rPr lang="en-US" altLang="en-US" sz="2100" dirty="0">
                <a:solidFill>
                  <a:srgbClr val="C00000"/>
                </a:solidFill>
              </a:rPr>
              <a:t> </a:t>
            </a:r>
            <a:r>
              <a:rPr lang="en-US" altLang="en-US" sz="2100" dirty="0" err="1">
                <a:solidFill>
                  <a:srgbClr val="C00000"/>
                </a:solidFill>
              </a:rPr>
              <a:t>tạp</a:t>
            </a:r>
            <a:endParaRPr lang="en-US" altLang="en-US" sz="2100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1800" dirty="0"/>
          </a:p>
          <a:p>
            <a:pPr>
              <a:lnSpc>
                <a:spcPct val="90000"/>
              </a:lnSpc>
              <a:defRPr/>
            </a:pPr>
            <a:r>
              <a:rPr lang="en-US" altLang="en-US" sz="2100" dirty="0" err="1">
                <a:solidFill>
                  <a:srgbClr val="C00000"/>
                </a:solidFill>
              </a:rPr>
              <a:t>Tối</a:t>
            </a:r>
            <a:r>
              <a:rPr lang="en-US" altLang="en-US" sz="2100" dirty="0">
                <a:solidFill>
                  <a:srgbClr val="C00000"/>
                </a:solidFill>
              </a:rPr>
              <a:t> </a:t>
            </a:r>
            <a:r>
              <a:rPr lang="en-US" altLang="en-US" sz="2100" dirty="0" err="1">
                <a:solidFill>
                  <a:srgbClr val="C00000"/>
                </a:solidFill>
              </a:rPr>
              <a:t>ưu</a:t>
            </a:r>
            <a:r>
              <a:rPr lang="en-US" altLang="en-US" sz="2100" dirty="0">
                <a:solidFill>
                  <a:srgbClr val="C00000"/>
                </a:solidFill>
              </a:rPr>
              <a:t> </a:t>
            </a:r>
            <a:r>
              <a:rPr lang="en-US" altLang="en-US" sz="2100" dirty="0" err="1">
                <a:solidFill>
                  <a:srgbClr val="C00000"/>
                </a:solidFill>
              </a:rPr>
              <a:t>thuật</a:t>
            </a:r>
            <a:r>
              <a:rPr lang="en-US" altLang="en-US" sz="2100" dirty="0">
                <a:solidFill>
                  <a:srgbClr val="C00000"/>
                </a:solidFill>
              </a:rPr>
              <a:t> </a:t>
            </a:r>
            <a:r>
              <a:rPr lang="en-US" altLang="en-US" sz="2100" dirty="0" err="1">
                <a:solidFill>
                  <a:srgbClr val="C00000"/>
                </a:solidFill>
              </a:rPr>
              <a:t>toán</a:t>
            </a:r>
            <a:r>
              <a:rPr lang="en-US" altLang="en-US" sz="2100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90000"/>
              </a:lnSpc>
              <a:defRPr/>
            </a:pPr>
            <a:endParaRPr lang="en-US" altLang="en-US" sz="21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81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85200" y="6426200"/>
            <a:ext cx="1905000" cy="304800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D04C37CE-926A-481A-8478-3C05BA6D9332}" type="slidenum">
              <a:rPr lang="en-US" altLang="en-US" sz="1400">
                <a:latin typeface="Arial Narrow" panose="020B0606020202030204" pitchFamily="34" charset="0"/>
              </a:rPr>
              <a:pPr algn="r"/>
              <a:t>6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 smtClean="0"/>
              <a:t>Chiến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endParaRPr lang="en-US" altLang="en-US" dirty="0" smtClean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23109" y="2189020"/>
            <a:ext cx="4076700" cy="31527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b="1" dirty="0" err="1" smtClean="0"/>
              <a:t>Sinh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kế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tiếp</a:t>
            </a:r>
            <a:endParaRPr lang="en-US" altLang="en-US" sz="2400" b="1" dirty="0"/>
          </a:p>
          <a:p>
            <a:pPr>
              <a:defRPr/>
            </a:pPr>
            <a:endParaRPr lang="en-US" altLang="en-US" sz="2400" b="1" dirty="0"/>
          </a:p>
          <a:p>
            <a:pPr>
              <a:defRPr/>
            </a:pPr>
            <a:r>
              <a:rPr lang="en-US" altLang="en-US" sz="2400" b="1" dirty="0" smtClean="0"/>
              <a:t>Chia </a:t>
            </a:r>
            <a:r>
              <a:rPr lang="en-US" altLang="en-US" sz="2400" b="1" dirty="0" err="1" smtClean="0"/>
              <a:t>và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trị</a:t>
            </a:r>
            <a:endParaRPr lang="en-US" altLang="en-US" sz="2400" b="1" dirty="0"/>
          </a:p>
          <a:p>
            <a:pPr>
              <a:defRPr/>
            </a:pPr>
            <a:endParaRPr lang="en-US" altLang="en-US" sz="2400" b="1" dirty="0"/>
          </a:p>
          <a:p>
            <a:pPr>
              <a:defRPr/>
            </a:pPr>
            <a:r>
              <a:rPr lang="en-US" altLang="en-US" sz="2400" b="1" dirty="0" err="1" smtClean="0"/>
              <a:t>Tham</a:t>
            </a:r>
            <a:r>
              <a:rPr lang="en-US" altLang="en-US" sz="2400" b="1" dirty="0" smtClean="0"/>
              <a:t> lam</a:t>
            </a:r>
            <a:endParaRPr lang="en-US" altLang="en-US" sz="2400" b="1" dirty="0"/>
          </a:p>
          <a:p>
            <a:pPr>
              <a:defRPr/>
            </a:pPr>
            <a:endParaRPr lang="en-US" altLang="en-US" sz="2400" b="1" dirty="0"/>
          </a:p>
          <a:p>
            <a:pPr>
              <a:defRPr/>
            </a:pPr>
            <a:endParaRPr lang="en-US" altLang="en-US" sz="2400" b="1" dirty="0"/>
          </a:p>
          <a:p>
            <a:pPr>
              <a:defRPr/>
            </a:pPr>
            <a:endParaRPr lang="en-US" altLang="en-US" sz="2400" b="1" dirty="0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5867400" y="2209801"/>
            <a:ext cx="4800600" cy="3152775"/>
          </a:xfrm>
          <a:prstGeom prst="rect">
            <a:avLst/>
          </a:prstGeom>
          <a:extLst/>
        </p:spPr>
        <p:txBody>
          <a:bodyPr vert="horz" lIns="0" tIns="45720" rIns="0" bIns="45720" rtlCol="0">
            <a:norm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Quay </a:t>
            </a: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lui</a:t>
            </a:r>
            <a:endParaRPr lang="en-US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Nhánh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cận</a:t>
            </a:r>
            <a:endParaRPr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Quy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hoạch</a:t>
            </a:r>
            <a:r>
              <a:rPr lang="en-US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động</a:t>
            </a:r>
            <a:endParaRPr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6426200"/>
            <a:ext cx="1905000" cy="304800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C7DAFED3-8690-43F3-979D-73C1B8AB0034}" type="slidenum">
              <a:rPr lang="en-US" altLang="en-US" sz="1400">
                <a:latin typeface="Arial Narrow" panose="020B0606020202030204" pitchFamily="34" charset="0"/>
              </a:rPr>
              <a:pPr algn="r"/>
              <a:t>7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240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tích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endParaRPr lang="en-US" altLang="en-US" dirty="0" smtClean="0"/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những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gì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học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hãy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: </a:t>
            </a:r>
          </a:p>
          <a:p>
            <a:pPr lvl="2">
              <a:defRPr/>
            </a:pP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phù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hợp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?</a:t>
            </a:r>
          </a:p>
          <a:p>
            <a:pPr lvl="2">
              <a:defRPr/>
            </a:pPr>
            <a:r>
              <a:rPr lang="en-US" altLang="en-US" dirty="0" err="1" smtClean="0"/>
              <a:t>Độ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nào</a:t>
            </a:r>
            <a:r>
              <a:rPr lang="en-US" altLang="en-US" dirty="0" smtClean="0"/>
              <a:t>?</a:t>
            </a:r>
          </a:p>
          <a:p>
            <a:pPr lvl="2">
              <a:defRPr/>
            </a:pPr>
            <a:r>
              <a:rPr lang="en-US" altLang="en-US" dirty="0" err="1" smtClean="0"/>
              <a:t>Ràng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buộc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bộ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nhớ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kèm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theo</a:t>
            </a:r>
            <a:r>
              <a:rPr lang="en-US" altLang="en-US" dirty="0" smtClean="0"/>
              <a:t>?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tồn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tốt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hơn</a:t>
            </a:r>
            <a:r>
              <a:rPr lang="en-US" altLang="en-US" dirty="0" smtClean="0"/>
              <a:t>?</a:t>
            </a:r>
          </a:p>
          <a:p>
            <a:pPr lvl="1">
              <a:defRPr/>
            </a:pPr>
            <a:r>
              <a:rPr lang="en-US" altLang="en-US" dirty="0" smtClean="0"/>
              <a:t> </a:t>
            </a:r>
            <a:r>
              <a:rPr lang="en-US" altLang="en-US" sz="2800" dirty="0" err="1"/>
              <a:t>Đánh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cận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trên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và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cận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dưới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của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bài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toán</a:t>
            </a:r>
            <a:endParaRPr lang="en-US" altLang="en-US" sz="2800" dirty="0"/>
          </a:p>
          <a:p>
            <a:pPr lvl="1">
              <a:defRPr/>
            </a:pPr>
            <a:r>
              <a:rPr lang="en-US" altLang="en-US" sz="2800" dirty="0"/>
              <a:t>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tối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ưu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hóa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bước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toán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86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6426200"/>
            <a:ext cx="1905000" cy="304800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CC16479B-A48C-4662-BAC4-BF52984C744D}" type="slidenum">
              <a:rPr lang="en-US" altLang="en-US" sz="1400">
                <a:latin typeface="Arial Narrow" panose="020B0606020202030204" pitchFamily="34" charset="0"/>
              </a:rPr>
              <a:pPr algn="r"/>
              <a:t>8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VÌ SAO HỌC THUẬT TOÁN?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100" y="1745672"/>
            <a:ext cx="10871663" cy="486294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dirty="0" err="1" smtClean="0"/>
              <a:t>Tiếp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thuyết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err="1" smtClean="0"/>
              <a:t>Điểm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cốt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lõi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nhất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tất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lĩnh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khoa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học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máy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. </a:t>
            </a:r>
          </a:p>
          <a:p>
            <a:pPr lvl="4">
              <a:defRPr/>
            </a:pPr>
            <a:r>
              <a:rPr lang="en-US" altLang="en-US" dirty="0" err="1" smtClean="0">
                <a:solidFill>
                  <a:srgbClr val="002060"/>
                </a:solidFill>
              </a:rPr>
              <a:t>Trí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tuệ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nhân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tạo</a:t>
            </a:r>
            <a:r>
              <a:rPr lang="en-US" altLang="en-US" dirty="0" smtClean="0">
                <a:solidFill>
                  <a:srgbClr val="002060"/>
                </a:solidFill>
              </a:rPr>
              <a:t>/</a:t>
            </a:r>
            <a:r>
              <a:rPr lang="en-US" altLang="en-US" dirty="0" err="1" smtClean="0">
                <a:solidFill>
                  <a:srgbClr val="002060"/>
                </a:solidFill>
              </a:rPr>
              <a:t>Học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máy</a:t>
            </a:r>
            <a:r>
              <a:rPr lang="en-US" altLang="en-US" dirty="0" smtClean="0">
                <a:solidFill>
                  <a:srgbClr val="002060"/>
                </a:solidFill>
              </a:rPr>
              <a:t>/</a:t>
            </a:r>
            <a:r>
              <a:rPr lang="en-US" altLang="en-US" dirty="0" err="1" smtClean="0">
                <a:solidFill>
                  <a:srgbClr val="002060"/>
                </a:solidFill>
              </a:rPr>
              <a:t>Học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sâu</a:t>
            </a:r>
            <a:endParaRPr lang="en-US" altLang="en-US" dirty="0">
              <a:solidFill>
                <a:srgbClr val="002060"/>
              </a:solidFill>
            </a:endParaRPr>
          </a:p>
          <a:p>
            <a:pPr lvl="4">
              <a:defRPr/>
            </a:pPr>
            <a:r>
              <a:rPr lang="en-US" altLang="en-US" dirty="0" err="1" smtClean="0">
                <a:solidFill>
                  <a:srgbClr val="002060"/>
                </a:solidFill>
              </a:rPr>
              <a:t>Dữ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liệu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lớn</a:t>
            </a:r>
            <a:endParaRPr lang="en-US" altLang="en-US" dirty="0">
              <a:solidFill>
                <a:srgbClr val="002060"/>
              </a:solidFill>
            </a:endParaRPr>
          </a:p>
          <a:p>
            <a:pPr lvl="4">
              <a:defRPr/>
            </a:pPr>
            <a:r>
              <a:rPr lang="en-US" altLang="en-US" dirty="0" err="1" smtClean="0">
                <a:solidFill>
                  <a:srgbClr val="002060"/>
                </a:solidFill>
              </a:rPr>
              <a:t>Khai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phá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dữ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liệu</a:t>
            </a:r>
            <a:endParaRPr lang="en-US" altLang="en-US" dirty="0">
              <a:solidFill>
                <a:srgbClr val="002060"/>
              </a:solidFill>
            </a:endParaRPr>
          </a:p>
          <a:p>
            <a:pPr lvl="4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IOT</a:t>
            </a:r>
          </a:p>
          <a:p>
            <a:pPr lvl="4">
              <a:defRPr/>
            </a:pPr>
            <a:r>
              <a:rPr lang="en-US" altLang="en-US" dirty="0" err="1" smtClean="0">
                <a:solidFill>
                  <a:srgbClr val="002060"/>
                </a:solidFill>
              </a:rPr>
              <a:t>Xử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lý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ảnh</a:t>
            </a:r>
            <a:endParaRPr lang="en-US" altLang="en-US" dirty="0">
              <a:solidFill>
                <a:srgbClr val="002060"/>
              </a:solidFill>
            </a:endParaRPr>
          </a:p>
          <a:p>
            <a:pPr lvl="4">
              <a:defRPr/>
            </a:pPr>
            <a:r>
              <a:rPr lang="en-US" altLang="en-US" dirty="0" err="1" smtClean="0">
                <a:solidFill>
                  <a:srgbClr val="002060"/>
                </a:solidFill>
              </a:rPr>
              <a:t>Xử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lý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ngôn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ngữ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tự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nhiên</a:t>
            </a:r>
            <a:endParaRPr lang="en-US" altLang="en-US" dirty="0">
              <a:solidFill>
                <a:srgbClr val="002060"/>
              </a:solidFill>
            </a:endParaRPr>
          </a:p>
          <a:p>
            <a:pPr lvl="4">
              <a:defRPr/>
            </a:pPr>
            <a:r>
              <a:rPr lang="en-US" altLang="en-US" dirty="0" err="1" smtClean="0">
                <a:solidFill>
                  <a:srgbClr val="002060"/>
                </a:solidFill>
              </a:rPr>
              <a:t>Mạng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xã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hội</a:t>
            </a:r>
            <a:endParaRPr lang="en-US" altLang="en-US" dirty="0">
              <a:solidFill>
                <a:srgbClr val="002060"/>
              </a:solidFill>
            </a:endParaRPr>
          </a:p>
          <a:p>
            <a:pPr lvl="4">
              <a:defRPr/>
            </a:pPr>
            <a:r>
              <a:rPr lang="en-US" altLang="en-US" dirty="0" err="1" smtClean="0">
                <a:solidFill>
                  <a:srgbClr val="002060"/>
                </a:solidFill>
              </a:rPr>
              <a:t>Blockchain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lvl="4">
              <a:defRPr/>
            </a:pPr>
            <a:r>
              <a:rPr lang="en-US" altLang="en-US" dirty="0" smtClean="0">
                <a:solidFill>
                  <a:srgbClr val="002060"/>
                </a:solidFill>
              </a:rPr>
              <a:t>AR/VR</a:t>
            </a:r>
          </a:p>
          <a:p>
            <a:pPr lvl="4">
              <a:defRPr/>
            </a:pPr>
            <a:r>
              <a:rPr lang="en-US" altLang="en-US" dirty="0" err="1" smtClean="0">
                <a:solidFill>
                  <a:srgbClr val="002060"/>
                </a:solidFill>
              </a:rPr>
              <a:t>Bảo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mật</a:t>
            </a:r>
            <a:r>
              <a:rPr lang="en-US" altLang="en-US" dirty="0" smtClean="0">
                <a:solidFill>
                  <a:srgbClr val="002060"/>
                </a:solidFill>
              </a:rPr>
              <a:t> / An </a:t>
            </a:r>
            <a:r>
              <a:rPr lang="en-US" altLang="en-US" dirty="0" err="1" smtClean="0">
                <a:solidFill>
                  <a:srgbClr val="002060"/>
                </a:solidFill>
              </a:rPr>
              <a:t>toàn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thông</a:t>
            </a:r>
            <a:r>
              <a:rPr lang="en-US" altLang="en-US" dirty="0" smtClean="0">
                <a:solidFill>
                  <a:srgbClr val="002060"/>
                </a:solidFill>
              </a:rPr>
              <a:t> tin …</a:t>
            </a:r>
          </a:p>
          <a:p>
            <a:pPr lvl="1">
              <a:defRPr/>
            </a:pP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gì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thuật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toán</a:t>
            </a:r>
            <a:r>
              <a:rPr lang="en-US" altLang="en-US" dirty="0" smtClean="0"/>
              <a:t>!!!</a:t>
            </a:r>
          </a:p>
          <a:p>
            <a:pPr lvl="1">
              <a:defRPr/>
            </a:pPr>
            <a:endParaRPr lang="en-US" altLang="en-US" dirty="0" smtClean="0"/>
          </a:p>
          <a:p>
            <a:pPr lvl="4">
              <a:defRPr/>
            </a:pPr>
            <a:endParaRPr lang="en-US" altLang="en-US" dirty="0" smtClean="0"/>
          </a:p>
          <a:p>
            <a:pPr lvl="1">
              <a:buFontTx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7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6426200"/>
            <a:ext cx="1905000" cy="304800"/>
          </a:xfrm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400">
                <a:latin typeface="Arial Narrow" panose="020B0606020202030204" pitchFamily="34" charset="0"/>
              </a:rPr>
              <a:t>1-</a:t>
            </a:r>
            <a:fld id="{CC16479B-A48C-4662-BAC4-BF52984C744D}" type="slidenum">
              <a:rPr lang="en-US" altLang="en-US" sz="1400">
                <a:latin typeface="Arial Narrow" panose="020B0606020202030204" pitchFamily="34" charset="0"/>
              </a:rPr>
              <a:pPr algn="r"/>
              <a:t>9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VÌ SAO HỌC THUẬT TOÁN?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 err="1" smtClean="0"/>
              <a:t>Tiếp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tiễn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thường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ngành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nghiệp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mềm</a:t>
            </a:r>
            <a:r>
              <a:rPr lang="en-US" altLang="en-US" dirty="0" smtClean="0"/>
              <a:t>:</a:t>
            </a:r>
          </a:p>
          <a:p>
            <a:pPr lvl="1">
              <a:defRPr/>
            </a:pPr>
            <a:endParaRPr lang="en-US" altLang="en-US" dirty="0" smtClean="0"/>
          </a:p>
          <a:p>
            <a:pPr lvl="1">
              <a:defRPr/>
            </a:pPr>
            <a:r>
              <a:rPr lang="en-US" altLang="en-US" sz="2600" dirty="0" err="1" smtClean="0"/>
              <a:t>Lập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trình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viên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cần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nắm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chắc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các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thuật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toán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để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hiểu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và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cài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đặt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được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các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giải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pháp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được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đưa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ra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trong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thiết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kế</a:t>
            </a:r>
            <a:r>
              <a:rPr lang="en-US" altLang="en-US" sz="2600" dirty="0" smtClean="0"/>
              <a:t>. </a:t>
            </a:r>
          </a:p>
          <a:p>
            <a:pPr lvl="1">
              <a:defRPr/>
            </a:pPr>
            <a:endParaRPr lang="en-US" altLang="en-US" sz="2600" dirty="0" smtClean="0"/>
          </a:p>
          <a:p>
            <a:pPr lvl="1">
              <a:defRPr/>
            </a:pPr>
            <a:r>
              <a:rPr lang="en-US" altLang="en-US" sz="2600" dirty="0" err="1" smtClean="0"/>
              <a:t>Lập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trình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viên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cần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có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đủ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kiến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thức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để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tiếp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cận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các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thư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viện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thuật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toán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và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áp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dụng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trong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tình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huống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cụ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thể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hàng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ngày</a:t>
            </a:r>
            <a:r>
              <a:rPr lang="en-US" altLang="en-US" sz="2600" dirty="0" smtClean="0"/>
              <a:t>. </a:t>
            </a:r>
          </a:p>
          <a:p>
            <a:pPr lvl="1">
              <a:defRPr/>
            </a:pPr>
            <a:endParaRPr lang="en-US" altLang="en-US" sz="2600" dirty="0" smtClean="0"/>
          </a:p>
          <a:p>
            <a:pPr lvl="1">
              <a:defRPr/>
            </a:pPr>
            <a:r>
              <a:rPr lang="en-US" altLang="en-US" sz="2600" dirty="0" err="1" smtClean="0"/>
              <a:t>Cần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có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khả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năng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thiết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kế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giải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pháp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cho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những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tình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huống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khó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hoặc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công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nghệ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mới</a:t>
            </a:r>
            <a:endParaRPr lang="en-US" altLang="en-US" sz="2600" dirty="0" smtClean="0"/>
          </a:p>
          <a:p>
            <a:pPr lvl="4">
              <a:defRPr/>
            </a:pPr>
            <a:endParaRPr lang="en-US" altLang="en-US" dirty="0" smtClean="0"/>
          </a:p>
          <a:p>
            <a:pPr lvl="1">
              <a:buFontTx/>
              <a:buNone/>
              <a:defRPr/>
            </a:pPr>
            <a:endParaRPr lang="en-US" altLang="en-US" dirty="0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102724" y="5410537"/>
            <a:ext cx="6324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rgbClr val="FF6600"/>
                </a:solidFill>
              </a:rPr>
              <a:t>Google’s </a:t>
            </a:r>
            <a:r>
              <a:rPr lang="en-US" altLang="en-US" dirty="0">
                <a:solidFill>
                  <a:srgbClr val="FF6600"/>
                </a:solidFill>
              </a:rPr>
              <a:t>PageRank </a:t>
            </a:r>
            <a:r>
              <a:rPr lang="en-US" altLang="en-US" dirty="0" smtClean="0">
                <a:solidFill>
                  <a:srgbClr val="FF6600"/>
                </a:solidFill>
              </a:rPr>
              <a:t>Technology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rgbClr val="FF6600"/>
                </a:solidFill>
              </a:rPr>
              <a:t>Google’s Assistant</a:t>
            </a:r>
            <a:endParaRPr lang="en-US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</TotalTime>
  <Words>1327</Words>
  <Application>Microsoft Office PowerPoint</Application>
  <PresentationFormat>Widescreen</PresentationFormat>
  <Paragraphs>273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 Narrow</vt:lpstr>
      <vt:lpstr>Calibri</vt:lpstr>
      <vt:lpstr>Calibri Light</vt:lpstr>
      <vt:lpstr>Monotype Sorts</vt:lpstr>
      <vt:lpstr>Times New Roman</vt:lpstr>
      <vt:lpstr>Retrospect</vt:lpstr>
      <vt:lpstr>CẤU TRÚC DỮ LIỆU VÀ GIẢI THUẬT </vt:lpstr>
      <vt:lpstr>Thuật toán?</vt:lpstr>
      <vt:lpstr>Thuật toán</vt:lpstr>
      <vt:lpstr>CÁC BÀI TOÁN – TRONG LÝ THUYẾT TÍNH TOÁN</vt:lpstr>
      <vt:lpstr>Các vấn đề liên quan đến thuật toán</vt:lpstr>
      <vt:lpstr>Chiến lược thiết kế thuật toán</vt:lpstr>
      <vt:lpstr>Phân tích thuật toán cho bài toán</vt:lpstr>
      <vt:lpstr>VÌ SAO HỌC THUẬT TOÁN?</vt:lpstr>
      <vt:lpstr>VÌ SAO HỌC THUẬT TOÁN?</vt:lpstr>
      <vt:lpstr>VẬY CHÚNG TA BIẾT NHỮNG GÌ …</vt:lpstr>
      <vt:lpstr>Sinh kế tiếp + Quay lui </vt:lpstr>
      <vt:lpstr>Nhánh cận – giải bài toán tối ưu</vt:lpstr>
      <vt:lpstr>Tham lam – giải bài toán tối ưu</vt:lpstr>
      <vt:lpstr>Chia và trị</vt:lpstr>
      <vt:lpstr>Quy hoạch động</vt:lpstr>
      <vt:lpstr>Sắp xếp</vt:lpstr>
      <vt:lpstr>Tìm kiếm</vt:lpstr>
      <vt:lpstr>CÁC CẤU TRÚC DỮ LIỆU – Bạn đã biết được bao nhiêu?</vt:lpstr>
      <vt:lpstr>CẤU TRÚC DỮ LIỆU TĨNH VÀ ĐỘNG</vt:lpstr>
      <vt:lpstr>DANH SÁCH LIÊN KẾT</vt:lpstr>
      <vt:lpstr>NGĂN XẾP </vt:lpstr>
      <vt:lpstr>HÀNG ĐỢI</vt:lpstr>
      <vt:lpstr>Set và Map</vt:lpstr>
      <vt:lpstr>Đồ thị</vt:lpstr>
      <vt:lpstr>Đồ thị có trọng số</vt:lpstr>
      <vt:lpstr>Cây nhị phân</vt:lpstr>
      <vt:lpstr>Cây nhị phân tìm kiếm</vt:lpstr>
      <vt:lpstr>Thay lời kết!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HoaDuyen</dc:creator>
  <cp:lastModifiedBy>Dell</cp:lastModifiedBy>
  <cp:revision>92</cp:revision>
  <dcterms:created xsi:type="dcterms:W3CDTF">2018-05-21T13:15:00Z</dcterms:created>
  <dcterms:modified xsi:type="dcterms:W3CDTF">2020-07-05T09:25:51Z</dcterms:modified>
</cp:coreProperties>
</file>