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23"/>
  </p:notesMasterIdLst>
  <p:sldIdLst>
    <p:sldId id="256" r:id="rId2"/>
    <p:sldId id="257" r:id="rId3"/>
    <p:sldId id="275" r:id="rId4"/>
    <p:sldId id="258" r:id="rId5"/>
    <p:sldId id="259" r:id="rId6"/>
    <p:sldId id="260" r:id="rId7"/>
    <p:sldId id="261" r:id="rId8"/>
    <p:sldId id="262" r:id="rId9"/>
    <p:sldId id="273" r:id="rId10"/>
    <p:sldId id="274" r:id="rId11"/>
    <p:sldId id="263" r:id="rId12"/>
    <p:sldId id="264" r:id="rId13"/>
    <p:sldId id="265" r:id="rId14"/>
    <p:sldId id="266" r:id="rId15"/>
    <p:sldId id="267" r:id="rId16"/>
    <p:sldId id="276" r:id="rId17"/>
    <p:sldId id="268" r:id="rId18"/>
    <p:sldId id="269" r:id="rId19"/>
    <p:sldId id="270" r:id="rId20"/>
    <p:sldId id="271" r:id="rId21"/>
    <p:sldId id="27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anh Pham" initials="TP" lastIdx="1" clrIdx="0">
    <p:extLst>
      <p:ext uri="{19B8F6BF-5375-455C-9EA6-DF929625EA0E}">
        <p15:presenceInfo xmlns:p15="http://schemas.microsoft.com/office/powerpoint/2012/main" userId="5cf7cbe865a23fe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4" d="100"/>
          <a:sy n="74" d="100"/>
        </p:scale>
        <p:origin x="552" y="6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98853F-E9F0-4002-999D-2FFF0E6161FD}" type="datetimeFigureOut">
              <a:rPr lang="en-US" smtClean="0"/>
              <a:t>11/10/2020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F3F0B-59DE-4275-BECA-91A7B22F4247}" type="slidenum">
              <a:rPr lang="en-US" smtClean="0"/>
              <a:t>‹#›</a:t>
            </a:fld>
            <a:endParaRPr lang="en-US"/>
          </a:p>
        </p:txBody>
      </p:sp>
    </p:spTree>
    <p:extLst>
      <p:ext uri="{BB962C8B-B14F-4D97-AF65-F5344CB8AC3E}">
        <p14:creationId xmlns:p14="http://schemas.microsoft.com/office/powerpoint/2010/main" val="2350538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EF3F0B-59DE-4275-BECA-91A7B22F4247}" type="slidenum">
              <a:rPr lang="en-US" smtClean="0"/>
              <a:t>21</a:t>
            </a:fld>
            <a:endParaRPr lang="en-US"/>
          </a:p>
        </p:txBody>
      </p:sp>
    </p:spTree>
    <p:extLst>
      <p:ext uri="{BB962C8B-B14F-4D97-AF65-F5344CB8AC3E}">
        <p14:creationId xmlns:p14="http://schemas.microsoft.com/office/powerpoint/2010/main" val="2643772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9CAB5A-1547-460F-ABBF-0564E96D3065}" type="datetimeFigureOut">
              <a:rPr lang="en-US" smtClean="0"/>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7F581-B803-40F8-9827-4C561C72DC5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4546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9CAB5A-1547-460F-ABBF-0564E96D3065}" type="datetimeFigureOut">
              <a:rPr lang="en-US" smtClean="0"/>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7F581-B803-40F8-9827-4C561C72DC53}" type="slidenum">
              <a:rPr lang="en-US" smtClean="0"/>
              <a:t>‹#›</a:t>
            </a:fld>
            <a:endParaRPr lang="en-US"/>
          </a:p>
        </p:txBody>
      </p:sp>
    </p:spTree>
    <p:extLst>
      <p:ext uri="{BB962C8B-B14F-4D97-AF65-F5344CB8AC3E}">
        <p14:creationId xmlns:p14="http://schemas.microsoft.com/office/powerpoint/2010/main" val="2460192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9CAB5A-1547-460F-ABBF-0564E96D3065}" type="datetimeFigureOut">
              <a:rPr lang="en-US" smtClean="0"/>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7F581-B803-40F8-9827-4C561C72DC53}" type="slidenum">
              <a:rPr lang="en-US" smtClean="0"/>
              <a:t>‹#›</a:t>
            </a:fld>
            <a:endParaRPr lang="en-US"/>
          </a:p>
        </p:txBody>
      </p:sp>
    </p:spTree>
    <p:extLst>
      <p:ext uri="{BB962C8B-B14F-4D97-AF65-F5344CB8AC3E}">
        <p14:creationId xmlns:p14="http://schemas.microsoft.com/office/powerpoint/2010/main" val="1046820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9CAB5A-1547-460F-ABBF-0564E96D3065}" type="datetimeFigureOut">
              <a:rPr lang="en-US" smtClean="0"/>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7F581-B803-40F8-9827-4C561C72DC53}" type="slidenum">
              <a:rPr lang="en-US" smtClean="0"/>
              <a:t>‹#›</a:t>
            </a:fld>
            <a:endParaRPr lang="en-US"/>
          </a:p>
        </p:txBody>
      </p:sp>
    </p:spTree>
    <p:extLst>
      <p:ext uri="{BB962C8B-B14F-4D97-AF65-F5344CB8AC3E}">
        <p14:creationId xmlns:p14="http://schemas.microsoft.com/office/powerpoint/2010/main" val="3897362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89CAB5A-1547-460F-ABBF-0564E96D3065}" type="datetimeFigureOut">
              <a:rPr lang="en-US" smtClean="0"/>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7F581-B803-40F8-9827-4C561C72DC5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963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9CAB5A-1547-460F-ABBF-0564E96D3065}" type="datetimeFigureOut">
              <a:rPr lang="en-US" smtClean="0"/>
              <a:t>11/10/2020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67F581-B803-40F8-9827-4C561C72DC53}" type="slidenum">
              <a:rPr lang="en-US" smtClean="0"/>
              <a:t>‹#›</a:t>
            </a:fld>
            <a:endParaRPr lang="en-US"/>
          </a:p>
        </p:txBody>
      </p:sp>
    </p:spTree>
    <p:extLst>
      <p:ext uri="{BB962C8B-B14F-4D97-AF65-F5344CB8AC3E}">
        <p14:creationId xmlns:p14="http://schemas.microsoft.com/office/powerpoint/2010/main" val="3114030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9CAB5A-1547-460F-ABBF-0564E96D3065}" type="datetimeFigureOut">
              <a:rPr lang="en-US" smtClean="0"/>
              <a:t>11/10/2020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67F581-B803-40F8-9827-4C561C72DC53}" type="slidenum">
              <a:rPr lang="en-US" smtClean="0"/>
              <a:t>‹#›</a:t>
            </a:fld>
            <a:endParaRPr lang="en-US"/>
          </a:p>
        </p:txBody>
      </p:sp>
    </p:spTree>
    <p:extLst>
      <p:ext uri="{BB962C8B-B14F-4D97-AF65-F5344CB8AC3E}">
        <p14:creationId xmlns:p14="http://schemas.microsoft.com/office/powerpoint/2010/main" val="34086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9CAB5A-1547-460F-ABBF-0564E96D3065}" type="datetimeFigureOut">
              <a:rPr lang="en-US" smtClean="0"/>
              <a:t>11/10/2020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67F581-B803-40F8-9827-4C561C72DC53}" type="slidenum">
              <a:rPr lang="en-US" smtClean="0"/>
              <a:t>‹#›</a:t>
            </a:fld>
            <a:endParaRPr lang="en-US"/>
          </a:p>
        </p:txBody>
      </p:sp>
    </p:spTree>
    <p:extLst>
      <p:ext uri="{BB962C8B-B14F-4D97-AF65-F5344CB8AC3E}">
        <p14:creationId xmlns:p14="http://schemas.microsoft.com/office/powerpoint/2010/main" val="3804285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89CAB5A-1547-460F-ABBF-0564E96D3065}" type="datetimeFigureOut">
              <a:rPr lang="en-US" smtClean="0"/>
              <a:t>11/10/2020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667F581-B803-40F8-9827-4C561C72DC53}" type="slidenum">
              <a:rPr lang="en-US" smtClean="0"/>
              <a:t>‹#›</a:t>
            </a:fld>
            <a:endParaRPr lang="en-US"/>
          </a:p>
        </p:txBody>
      </p:sp>
    </p:spTree>
    <p:extLst>
      <p:ext uri="{BB962C8B-B14F-4D97-AF65-F5344CB8AC3E}">
        <p14:creationId xmlns:p14="http://schemas.microsoft.com/office/powerpoint/2010/main" val="1593629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89CAB5A-1547-460F-ABBF-0564E96D3065}" type="datetimeFigureOut">
              <a:rPr lang="en-US" smtClean="0"/>
              <a:t>11/10/2020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667F581-B803-40F8-9827-4C561C72DC53}" type="slidenum">
              <a:rPr lang="en-US" smtClean="0"/>
              <a:t>‹#›</a:t>
            </a:fld>
            <a:endParaRPr lang="en-US"/>
          </a:p>
        </p:txBody>
      </p:sp>
    </p:spTree>
    <p:extLst>
      <p:ext uri="{BB962C8B-B14F-4D97-AF65-F5344CB8AC3E}">
        <p14:creationId xmlns:p14="http://schemas.microsoft.com/office/powerpoint/2010/main" val="3548952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89CAB5A-1547-460F-ABBF-0564E96D3065}" type="datetimeFigureOut">
              <a:rPr lang="en-US" smtClean="0"/>
              <a:t>11/10/2020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67F581-B803-40F8-9827-4C561C72DC53}" type="slidenum">
              <a:rPr lang="en-US" smtClean="0"/>
              <a:t>‹#›</a:t>
            </a:fld>
            <a:endParaRPr lang="en-US"/>
          </a:p>
        </p:txBody>
      </p:sp>
    </p:spTree>
    <p:extLst>
      <p:ext uri="{BB962C8B-B14F-4D97-AF65-F5344CB8AC3E}">
        <p14:creationId xmlns:p14="http://schemas.microsoft.com/office/powerpoint/2010/main" val="3181587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89CAB5A-1547-460F-ABBF-0564E96D3065}" type="datetimeFigureOut">
              <a:rPr lang="en-US" smtClean="0"/>
              <a:t>11/10/2020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667F581-B803-40F8-9827-4C561C72DC53}"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067645"/>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n.wikipedia.org/wiki/Posts_and_telecommunications_institute_of_technology" TargetMode="External"/><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47980" y="374603"/>
            <a:ext cx="7766936" cy="1646302"/>
          </a:xfrm>
        </p:spPr>
        <p:txBody>
          <a:bodyPr anchor="ctr"/>
          <a:lstStyle/>
          <a:p>
            <a:pPr algn="ct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7</a:t>
            </a:r>
          </a:p>
        </p:txBody>
      </p:sp>
      <p:sp>
        <p:nvSpPr>
          <p:cNvPr id="3" name="Subtitle 2"/>
          <p:cNvSpPr>
            <a:spLocks noGrp="1"/>
          </p:cNvSpPr>
          <p:nvPr>
            <p:ph type="subTitle" idx="1"/>
          </p:nvPr>
        </p:nvSpPr>
        <p:spPr>
          <a:xfrm>
            <a:off x="1170384" y="2986745"/>
            <a:ext cx="10087297" cy="1337481"/>
          </a:xfrm>
        </p:spPr>
        <p:txBody>
          <a:bodyPr>
            <a:normAutofit fontScale="85000" lnSpcReduction="20000"/>
          </a:bodyPr>
          <a:lstStyle/>
          <a:p>
            <a:pPr algn="l"/>
            <a:r>
              <a:rPr lang="en-US" sz="3200" dirty="0">
                <a:solidFill>
                  <a:schemeClr val="tx1">
                    <a:lumMod val="85000"/>
                    <a:lumOff val="15000"/>
                  </a:schemeClr>
                </a:solidFill>
                <a:latin typeface="Times New Roman" panose="02020603050405020304" pitchFamily="18" charset="0"/>
                <a:cs typeface="Times New Roman" panose="02020603050405020304" pitchFamily="18" charset="0"/>
              </a:rPr>
              <a:t>Lê Thành Long</a:t>
            </a:r>
          </a:p>
          <a:p>
            <a:pPr algn="l"/>
            <a:r>
              <a:rPr lang="en-US" sz="3200" dirty="0" err="1">
                <a:solidFill>
                  <a:schemeClr val="tx1">
                    <a:lumMod val="85000"/>
                    <a:lumOff val="15000"/>
                  </a:schemeClr>
                </a:solidFill>
                <a:latin typeface="Times New Roman" panose="02020603050405020304" pitchFamily="18" charset="0"/>
                <a:cs typeface="Times New Roman" panose="02020603050405020304" pitchFamily="18" charset="0"/>
              </a:rPr>
              <a:t>Phạm</a:t>
            </a:r>
            <a:r>
              <a:rPr lang="en-US" sz="32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3200" dirty="0" err="1">
                <a:solidFill>
                  <a:schemeClr val="tx1">
                    <a:lumMod val="85000"/>
                    <a:lumOff val="15000"/>
                  </a:schemeClr>
                </a:solidFill>
                <a:latin typeface="Times New Roman" panose="02020603050405020304" pitchFamily="18" charset="0"/>
                <a:cs typeface="Times New Roman" panose="02020603050405020304" pitchFamily="18" charset="0"/>
              </a:rPr>
              <a:t>Văn</a:t>
            </a:r>
            <a:r>
              <a:rPr lang="en-US" sz="3200" dirty="0">
                <a:solidFill>
                  <a:schemeClr val="tx1">
                    <a:lumMod val="85000"/>
                    <a:lumOff val="15000"/>
                  </a:schemeClr>
                </a:solidFill>
                <a:latin typeface="Times New Roman" panose="02020603050405020304" pitchFamily="18" charset="0"/>
                <a:cs typeface="Times New Roman" panose="02020603050405020304" pitchFamily="18" charset="0"/>
              </a:rPr>
              <a:t> Thanh</a:t>
            </a:r>
            <a:endParaRPr lang="vi-VN" sz="3200" dirty="0">
              <a:solidFill>
                <a:schemeClr val="tx1">
                  <a:lumMod val="85000"/>
                  <a:lumOff val="15000"/>
                </a:schemeClr>
              </a:solidFill>
              <a:latin typeface="Times New Roman" panose="02020603050405020304" pitchFamily="18" charset="0"/>
              <a:cs typeface="Times New Roman" panose="02020603050405020304" pitchFamily="18" charset="0"/>
            </a:endParaRPr>
          </a:p>
          <a:p>
            <a:pPr algn="l"/>
            <a:r>
              <a:rPr lang="vi-VN" sz="3200" dirty="0">
                <a:solidFill>
                  <a:schemeClr val="tx1">
                    <a:lumMod val="85000"/>
                    <a:lumOff val="15000"/>
                  </a:schemeClr>
                </a:solidFill>
                <a:latin typeface="Times New Roman" panose="02020603050405020304" pitchFamily="18" charset="0"/>
                <a:cs typeface="Times New Roman" panose="02020603050405020304" pitchFamily="18" charset="0"/>
              </a:rPr>
              <a:t>Nhóm môn học: 11</a:t>
            </a:r>
            <a:endParaRPr lang="en-US" sz="32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A93CF00-CD24-4B62-AD02-8CCE5D4F0BC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83335" y="100408"/>
            <a:ext cx="1920497" cy="1920497"/>
          </a:xfrm>
          <a:prstGeom prst="rect">
            <a:avLst/>
          </a:prstGeom>
        </p:spPr>
      </p:pic>
    </p:spTree>
    <p:extLst>
      <p:ext uri="{BB962C8B-B14F-4D97-AF65-F5344CB8AC3E}">
        <p14:creationId xmlns:p14="http://schemas.microsoft.com/office/powerpoint/2010/main" val="577039298"/>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A8305-6257-4DD7-B99B-363C535E126A}"/>
              </a:ext>
            </a:extLst>
          </p:cNvPr>
          <p:cNvSpPr>
            <a:spLocks noGrp="1"/>
          </p:cNvSpPr>
          <p:nvPr>
            <p:ph type="title"/>
          </p:nvPr>
        </p:nvSpPr>
        <p:spPr>
          <a:xfrm>
            <a:off x="1097280" y="286603"/>
            <a:ext cx="10058400" cy="1091821"/>
          </a:xfrm>
        </p:spPr>
        <p:txBody>
          <a:bodyPr/>
          <a:lstStyle/>
          <a:p>
            <a:pPr algn="ctr"/>
            <a:r>
              <a:rPr lang="vi-VN" dirty="0"/>
              <a:t>4. </a:t>
            </a:r>
            <a:r>
              <a:rPr lang="vi-VN" sz="4800" dirty="0">
                <a:solidFill>
                  <a:schemeClr val="tx1">
                    <a:lumMod val="85000"/>
                    <a:lumOff val="15000"/>
                  </a:schemeClr>
                </a:solidFill>
                <a:latin typeface="Times New Roman" panose="02020603050405020304" pitchFamily="18" charset="0"/>
                <a:cs typeface="Times New Roman" panose="02020603050405020304" pitchFamily="18" charset="0"/>
              </a:rPr>
              <a:t>XỬ LÝ MISS TRONG TLB</a:t>
            </a:r>
            <a:endParaRPr lang="en-US" dirty="0"/>
          </a:p>
        </p:txBody>
      </p:sp>
      <p:sp>
        <p:nvSpPr>
          <p:cNvPr id="3" name="Content Placeholder 2">
            <a:extLst>
              <a:ext uri="{FF2B5EF4-FFF2-40B4-BE49-F238E27FC236}">
                <a16:creationId xmlns:a16="http://schemas.microsoft.com/office/drawing/2014/main" id="{974AAD51-877D-4D70-ADBB-C299B22321A4}"/>
              </a:ext>
            </a:extLst>
          </p:cNvPr>
          <p:cNvSpPr>
            <a:spLocks noGrp="1"/>
          </p:cNvSpPr>
          <p:nvPr>
            <p:ph idx="1"/>
          </p:nvPr>
        </p:nvSpPr>
        <p:spPr>
          <a:xfrm>
            <a:off x="1097280" y="1214650"/>
            <a:ext cx="10058400" cy="4954137"/>
          </a:xfrm>
        </p:spPr>
        <p:txBody>
          <a:bodyPr anchor="ctr">
            <a:normAutofit/>
          </a:bodyPr>
          <a:lstStyle/>
          <a:p>
            <a:r>
              <a:rPr lang="vi-VN" sz="2800" dirty="0"/>
              <a:t>*</a:t>
            </a:r>
            <a:r>
              <a:rPr lang="vi-VN" sz="2800" dirty="0">
                <a:effectLst/>
                <a:latin typeface="Times New Roman" panose="02020603050405020304" pitchFamily="18" charset="0"/>
                <a:ea typeface="Calibri" panose="020F0502020204030204" pitchFamily="34" charset="0"/>
              </a:rPr>
              <a:t>Kiến trúc máy tính hiện đại hơn</a:t>
            </a:r>
            <a:endParaRPr lang="vi-VN" sz="2800" dirty="0"/>
          </a:p>
          <a:p>
            <a:pPr>
              <a:buFont typeface="Wingdings" panose="05000000000000000000" pitchFamily="2" charset="2"/>
              <a:buChar char="q"/>
            </a:pPr>
            <a:r>
              <a:rPr lang="vi-VN" sz="2800" dirty="0">
                <a:latin typeface="Times New Roman" panose="02020603050405020304" pitchFamily="18" charset="0"/>
                <a:ea typeface="Calibri" panose="020F0502020204030204" pitchFamily="34" charset="0"/>
              </a:rPr>
              <a:t> C</a:t>
            </a:r>
            <a:r>
              <a:rPr lang="vi-VN" sz="2800" dirty="0">
                <a:effectLst/>
                <a:latin typeface="Times New Roman" panose="02020603050405020304" pitchFamily="18" charset="0"/>
                <a:ea typeface="Calibri" panose="020F0502020204030204" pitchFamily="34" charset="0"/>
              </a:rPr>
              <a:t>ó </a:t>
            </a:r>
            <a:r>
              <a:rPr lang="en-US" sz="2800" dirty="0" err="1">
                <a:effectLst/>
                <a:latin typeface="Times New Roman" panose="02020603050405020304" pitchFamily="18" charset="0"/>
                <a:ea typeface="Calibri" panose="020F0502020204030204" pitchFamily="34" charset="0"/>
              </a:rPr>
              <a:t>phần</a:t>
            </a:r>
            <a:r>
              <a:rPr lang="vi-VN" sz="2800" dirty="0">
                <a:latin typeface="Times New Roman" panose="02020603050405020304" pitchFamily="18" charset="0"/>
                <a:ea typeface="Calibri" panose="020F0502020204030204" pitchFamily="34" charset="0"/>
              </a:rPr>
              <a:t> </a:t>
            </a:r>
            <a:r>
              <a:rPr lang="vi-VN" sz="2800" dirty="0">
                <a:effectLst/>
                <a:latin typeface="Times New Roman" panose="02020603050405020304" pitchFamily="18" charset="0"/>
                <a:ea typeface="Calibri" panose="020F0502020204030204" pitchFamily="34" charset="0"/>
              </a:rPr>
              <a:t>mềm quản lý TLB. Khi TLB miss, phần cứng đưa ra một ngoại lệ dừng lệnh, chuyển về chế độ nhân và nhảy đến chế độ thực hiện bẫy lỗi.</a:t>
            </a:r>
          </a:p>
          <a:p>
            <a:pPr>
              <a:buFont typeface="Wingdings" panose="05000000000000000000" pitchFamily="2" charset="2"/>
              <a:buChar char="q"/>
            </a:pPr>
            <a:r>
              <a:rPr lang="vi-VN" sz="2800" dirty="0">
                <a:effectLst/>
                <a:latin typeface="Times New Roman" panose="02020603050405020304" pitchFamily="18" charset="0"/>
                <a:ea typeface="Calibri" panose="020F0502020204030204" pitchFamily="34" charset="0"/>
                <a:cs typeface="Times New Roman" panose="02020603050405020304" pitchFamily="18" charset="0"/>
              </a:rPr>
              <a:t> Mã chương trình bẫy lỗi được thực hiện bởi HDH, cập nhật lại TLB và thực hiện lại lệnh.</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800" dirty="0"/>
          </a:p>
        </p:txBody>
      </p:sp>
    </p:spTree>
    <p:extLst>
      <p:ext uri="{BB962C8B-B14F-4D97-AF65-F5344CB8AC3E}">
        <p14:creationId xmlns:p14="http://schemas.microsoft.com/office/powerpoint/2010/main" val="128209066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marL="914400" indent="-914400" algn="ctr">
              <a:buFont typeface="+mj-lt"/>
              <a:buAutoNum type="arabicPeriod" startAt="4"/>
            </a:pPr>
            <a:r>
              <a:rPr lang="vi-VN" sz="5400" dirty="0">
                <a:solidFill>
                  <a:schemeClr val="tx1">
                    <a:lumMod val="85000"/>
                    <a:lumOff val="15000"/>
                  </a:schemeClr>
                </a:solidFill>
              </a:rPr>
              <a:t>NỘI DUNG CỦA TLB</a:t>
            </a:r>
            <a:endParaRPr lang="en-US" sz="5400" dirty="0">
              <a:solidFill>
                <a:schemeClr val="tx1">
                  <a:lumMod val="85000"/>
                  <a:lumOff val="15000"/>
                </a:schemeClr>
              </a:solidFill>
            </a:endParaRPr>
          </a:p>
        </p:txBody>
      </p:sp>
      <p:sp>
        <p:nvSpPr>
          <p:cNvPr id="3" name="Content Placeholder 2"/>
          <p:cNvSpPr>
            <a:spLocks noGrp="1"/>
          </p:cNvSpPr>
          <p:nvPr>
            <p:ph idx="1"/>
          </p:nvPr>
        </p:nvSpPr>
        <p:spPr/>
        <p:txBody>
          <a:bodyPr>
            <a:normAutofit/>
          </a:bodyPr>
          <a:lstStyle/>
          <a:p>
            <a:pPr>
              <a:buClr>
                <a:schemeClr val="tx1">
                  <a:lumMod val="85000"/>
                  <a:lumOff val="15000"/>
                </a:schemeClr>
              </a:buClr>
              <a:buFont typeface="Wingdings" panose="05000000000000000000" pitchFamily="2" charset="2"/>
              <a:buChar char="q"/>
            </a:pPr>
            <a:r>
              <a:rPr lang="vi-VN" sz="2800" dirty="0">
                <a:solidFill>
                  <a:schemeClr val="tx1">
                    <a:lumMod val="85000"/>
                    <a:lumOff val="15000"/>
                  </a:schemeClr>
                </a:solidFill>
                <a:latin typeface="Times New Roman" panose="02020603050405020304" pitchFamily="18" charset="0"/>
                <a:cs typeface="Times New Roman" panose="02020603050405020304" pitchFamily="18" charset="0"/>
              </a:rPr>
              <a:t> TLB thường có 32, 64 hoặc 128 mục.</a:t>
            </a:r>
          </a:p>
          <a:p>
            <a:pPr>
              <a:buClr>
                <a:schemeClr val="tx1">
                  <a:lumMod val="85000"/>
                  <a:lumOff val="15000"/>
                </a:schemeClr>
              </a:buClr>
              <a:buFont typeface="Wingdings" panose="05000000000000000000" pitchFamily="2" charset="2"/>
              <a:buChar char="q"/>
            </a:pPr>
            <a:r>
              <a:rPr lang="vi-VN" sz="2800" dirty="0">
                <a:solidFill>
                  <a:schemeClr val="tx1">
                    <a:lumMod val="85000"/>
                    <a:lumOff val="15000"/>
                  </a:schemeClr>
                </a:solidFill>
                <a:latin typeface="Times New Roman" panose="02020603050405020304" pitchFamily="18" charset="0"/>
                <a:cs typeface="Times New Roman" panose="02020603050405020304" pitchFamily="18" charset="0"/>
              </a:rPr>
              <a:t> Bất kỳ bản dịch nào cũng có thể nằm ở bất kỳ đâu trong TLB, do đó phần cứng có thể tìm kiếm song song các mục để tìm bản dịch mong muốn.</a:t>
            </a:r>
          </a:p>
          <a:p>
            <a:pPr>
              <a:buClr>
                <a:schemeClr val="tx1">
                  <a:lumMod val="85000"/>
                  <a:lumOff val="15000"/>
                </a:schemeClr>
              </a:buClr>
              <a:buFont typeface="Wingdings" panose="05000000000000000000" pitchFamily="2" charset="2"/>
              <a:buChar char="q"/>
            </a:pPr>
            <a:r>
              <a:rPr lang="vi-VN" sz="2800" dirty="0">
                <a:solidFill>
                  <a:schemeClr val="tx1">
                    <a:lumMod val="85000"/>
                    <a:lumOff val="15000"/>
                  </a:schemeClr>
                </a:solidFill>
                <a:latin typeface="Times New Roman" panose="02020603050405020304" pitchFamily="18" charset="0"/>
                <a:cs typeface="Times New Roman" panose="02020603050405020304" pitchFamily="18" charset="0"/>
              </a:rPr>
              <a:t> Cấu trúc thường thấy của một TLB:</a:t>
            </a:r>
            <a:endParaRPr lang="vi-VN" sz="26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0" indent="0">
              <a:buClr>
                <a:schemeClr val="tx1">
                  <a:lumMod val="85000"/>
                  <a:lumOff val="15000"/>
                </a:schemeClr>
              </a:buClr>
              <a:buNone/>
            </a:pPr>
            <a:r>
              <a:rPr lang="vi-VN" sz="2600" dirty="0">
                <a:solidFill>
                  <a:schemeClr val="tx1">
                    <a:lumMod val="85000"/>
                    <a:lumOff val="15000"/>
                  </a:schemeClr>
                </a:solidFill>
                <a:latin typeface="Times New Roman" panose="02020603050405020304" pitchFamily="18" charset="0"/>
                <a:cs typeface="Times New Roman" panose="02020603050405020304" pitchFamily="18" charset="0"/>
              </a:rPr>
              <a:t>	VPN | PFN | other bits</a:t>
            </a:r>
          </a:p>
          <a:p>
            <a:pPr>
              <a:buClr>
                <a:schemeClr val="tx1">
                  <a:lumMod val="85000"/>
                  <a:lumOff val="15000"/>
                </a:schemeClr>
              </a:buClr>
              <a:buFont typeface="Wingdings" panose="05000000000000000000" pitchFamily="2" charset="2"/>
              <a:buChar char="q"/>
            </a:pPr>
            <a:r>
              <a:rPr lang="vi-VN" sz="2800" dirty="0">
                <a:solidFill>
                  <a:schemeClr val="tx1">
                    <a:lumMod val="85000"/>
                    <a:lumOff val="15000"/>
                  </a:schemeClr>
                </a:solidFill>
                <a:latin typeface="Times New Roman" panose="02020603050405020304" pitchFamily="18" charset="0"/>
                <a:cs typeface="Times New Roman" panose="02020603050405020304" pitchFamily="18" charset="0"/>
              </a:rPr>
              <a:t> VPN và PFN là 2 mục luôn có trong một bản dịch.</a:t>
            </a:r>
          </a:p>
        </p:txBody>
      </p:sp>
    </p:spTree>
    <p:extLst>
      <p:ext uri="{BB962C8B-B14F-4D97-AF65-F5344CB8AC3E}">
        <p14:creationId xmlns:p14="http://schemas.microsoft.com/office/powerpoint/2010/main" val="87724187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marL="914400" indent="-914400" algn="ctr">
              <a:buFont typeface="+mj-lt"/>
              <a:buAutoNum type="arabicPeriod" startAt="4"/>
            </a:pPr>
            <a:r>
              <a:rPr lang="vi-VN" sz="5400" dirty="0">
                <a:solidFill>
                  <a:schemeClr val="tx1">
                    <a:lumMod val="85000"/>
                    <a:lumOff val="15000"/>
                  </a:schemeClr>
                </a:solidFill>
              </a:rPr>
              <a:t>NỘI DUNG CỦA TLB</a:t>
            </a:r>
            <a:endParaRPr lang="en-US" sz="5400" dirty="0">
              <a:solidFill>
                <a:schemeClr val="tx1">
                  <a:lumMod val="85000"/>
                  <a:lumOff val="15000"/>
                </a:schemeClr>
              </a:solidFill>
            </a:endParaRPr>
          </a:p>
        </p:txBody>
      </p:sp>
      <p:sp>
        <p:nvSpPr>
          <p:cNvPr id="3" name="Content Placeholder 2"/>
          <p:cNvSpPr>
            <a:spLocks noGrp="1"/>
          </p:cNvSpPr>
          <p:nvPr>
            <p:ph idx="1"/>
          </p:nvPr>
        </p:nvSpPr>
        <p:spPr/>
        <p:txBody>
          <a:bodyPr>
            <a:normAutofit/>
          </a:bodyPr>
          <a:lstStyle/>
          <a:p>
            <a:pPr>
              <a:buClr>
                <a:schemeClr val="tx1">
                  <a:lumMod val="85000"/>
                  <a:lumOff val="15000"/>
                </a:schemeClr>
              </a:buClr>
              <a:buFont typeface="Wingdings" panose="05000000000000000000" pitchFamily="2" charset="2"/>
              <a:buChar char="q"/>
            </a:pPr>
            <a:r>
              <a:rPr lang="vi-VN" sz="2800" dirty="0">
                <a:solidFill>
                  <a:schemeClr val="tx1">
                    <a:lumMod val="85000"/>
                    <a:lumOff val="15000"/>
                  </a:schemeClr>
                </a:solidFill>
                <a:latin typeface="Times New Roman" panose="02020603050405020304" pitchFamily="18" charset="0"/>
                <a:cs typeface="Times New Roman" panose="02020603050405020304" pitchFamily="18" charset="0"/>
              </a:rPr>
              <a:t> other bits:</a:t>
            </a:r>
          </a:p>
          <a:p>
            <a:pPr marL="0" indent="0">
              <a:buClr>
                <a:schemeClr val="tx1">
                  <a:lumMod val="85000"/>
                  <a:lumOff val="15000"/>
                </a:schemeClr>
              </a:buClr>
              <a:buNone/>
            </a:pPr>
            <a:r>
              <a:rPr lang="vi-VN" sz="2800" dirty="0">
                <a:solidFill>
                  <a:schemeClr val="tx1">
                    <a:lumMod val="85000"/>
                    <a:lumOff val="15000"/>
                  </a:schemeClr>
                </a:solidFill>
                <a:latin typeface="Times New Roman" panose="02020603050405020304" pitchFamily="18" charset="0"/>
                <a:cs typeface="Times New Roman" panose="02020603050405020304" pitchFamily="18" charset="0"/>
              </a:rPr>
              <a:t>	+ Valid bit: Thể hiện rằng mục này có chứa thông tin.</a:t>
            </a:r>
          </a:p>
          <a:p>
            <a:pPr marL="0" indent="0">
              <a:buClr>
                <a:schemeClr val="tx1">
                  <a:lumMod val="85000"/>
                  <a:lumOff val="15000"/>
                </a:schemeClr>
              </a:buClr>
              <a:buNone/>
            </a:pPr>
            <a:r>
              <a:rPr lang="vi-VN" sz="2800" dirty="0">
                <a:solidFill>
                  <a:schemeClr val="tx1">
                    <a:lumMod val="85000"/>
                    <a:lumOff val="15000"/>
                  </a:schemeClr>
                </a:solidFill>
                <a:latin typeface="Times New Roman" panose="02020603050405020304" pitchFamily="18" charset="0"/>
                <a:cs typeface="Times New Roman" panose="02020603050405020304" pitchFamily="18" charset="0"/>
              </a:rPr>
              <a:t>	+ Protection bit: Xác định cách mà trang được truy cập.</a:t>
            </a:r>
          </a:p>
          <a:p>
            <a:pPr marL="0" indent="0">
              <a:buClr>
                <a:schemeClr val="tx1">
                  <a:lumMod val="85000"/>
                  <a:lumOff val="15000"/>
                </a:schemeClr>
              </a:buClr>
              <a:buNone/>
            </a:pPr>
            <a:r>
              <a:rPr lang="vi-VN" sz="2800" dirty="0">
                <a:solidFill>
                  <a:schemeClr val="tx1">
                    <a:lumMod val="85000"/>
                    <a:lumOff val="15000"/>
                  </a:schemeClr>
                </a:solidFill>
                <a:latin typeface="Times New Roman" panose="02020603050405020304" pitchFamily="18" charset="0"/>
                <a:cs typeface="Times New Roman" panose="02020603050405020304" pitchFamily="18" charset="0"/>
              </a:rPr>
              <a:t>	+ Dirty bit: Xác định khối nhớ tương ứng đã được xác định 	 	chưa.</a:t>
            </a:r>
          </a:p>
          <a:p>
            <a:pPr marL="0" indent="0">
              <a:buClr>
                <a:schemeClr val="tx1">
                  <a:lumMod val="85000"/>
                  <a:lumOff val="15000"/>
                </a:schemeClr>
              </a:buClr>
              <a:buNone/>
            </a:pPr>
            <a:r>
              <a:rPr lang="vi-VN" sz="2800" dirty="0">
                <a:solidFill>
                  <a:schemeClr val="tx1">
                    <a:lumMod val="85000"/>
                    <a:lumOff val="15000"/>
                  </a:schemeClr>
                </a:solidFill>
                <a:latin typeface="Times New Roman" panose="02020603050405020304" pitchFamily="18" charset="0"/>
                <a:cs typeface="Times New Roman" panose="02020603050405020304" pitchFamily="18" charset="0"/>
              </a:rPr>
              <a:t>	+ Address space identifier: Nhận dạng vùng địa chỉ.</a:t>
            </a:r>
            <a:endParaRPr lang="vi-VN" sz="22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425223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marL="914400" indent="-914400" algn="ctr">
              <a:buFont typeface="+mj-lt"/>
              <a:buAutoNum type="arabicPeriod" startAt="5"/>
            </a:pPr>
            <a:r>
              <a:rPr lang="vi-VN" sz="5400" dirty="0">
                <a:solidFill>
                  <a:schemeClr val="tx1">
                    <a:lumMod val="85000"/>
                    <a:lumOff val="15000"/>
                  </a:schemeClr>
                </a:solidFill>
                <a:latin typeface="Times New Roman" panose="02020603050405020304" pitchFamily="18" charset="0"/>
                <a:cs typeface="Times New Roman" panose="02020603050405020304" pitchFamily="18" charset="0"/>
              </a:rPr>
              <a:t>VẤN ĐỀ CỦA TLB</a:t>
            </a:r>
            <a:endParaRPr lang="en-US" sz="54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Clr>
                <a:schemeClr val="tx1">
                  <a:lumMod val="85000"/>
                  <a:lumOff val="15000"/>
                </a:schemeClr>
              </a:buClr>
              <a:buFont typeface="Wingdings" panose="05000000000000000000" pitchFamily="2" charset="2"/>
              <a:buChar char="q"/>
            </a:pPr>
            <a:r>
              <a:rPr lang="vi-VN" sz="2800" dirty="0">
                <a:solidFill>
                  <a:schemeClr val="tx1">
                    <a:lumMod val="85000"/>
                    <a:lumOff val="15000"/>
                  </a:schemeClr>
                </a:solidFill>
                <a:latin typeface="+mj-lt"/>
              </a:rPr>
              <a:t> Trong TLB, có một số vấn đề nảy sinh khi chuyển đổi giữa các tiến trình. Khi chuyển đổi giữa một tiến trình này với tiến trình khác, phần cứng và OS phải cẩn thận đảm bảo không sử dụng bản dịch của một số tiến trình đã chạy trước đó.</a:t>
            </a:r>
          </a:p>
          <a:p>
            <a:pPr>
              <a:buClr>
                <a:schemeClr val="tx1">
                  <a:lumMod val="85000"/>
                  <a:lumOff val="15000"/>
                </a:schemeClr>
              </a:buClr>
              <a:buFont typeface="Wingdings" panose="05000000000000000000" pitchFamily="2" charset="2"/>
              <a:buChar char="q"/>
            </a:pPr>
            <a:r>
              <a:rPr lang="vi-VN" sz="2800" dirty="0">
                <a:solidFill>
                  <a:schemeClr val="tx1">
                    <a:lumMod val="85000"/>
                    <a:lumOff val="15000"/>
                  </a:schemeClr>
                </a:solidFill>
                <a:latin typeface="+mj-lt"/>
              </a:rPr>
              <a:t> Ví dụ: </a:t>
            </a:r>
          </a:p>
          <a:p>
            <a:pPr marL="0" indent="0">
              <a:buClr>
                <a:schemeClr val="tx1">
                  <a:lumMod val="85000"/>
                  <a:lumOff val="15000"/>
                </a:schemeClr>
              </a:buClr>
              <a:buNone/>
            </a:pPr>
            <a:r>
              <a:rPr lang="vi-VN" sz="2800" dirty="0">
                <a:solidFill>
                  <a:schemeClr val="tx1">
                    <a:lumMod val="85000"/>
                    <a:lumOff val="15000"/>
                  </a:schemeClr>
                </a:solidFill>
                <a:latin typeface="+mj-lt"/>
              </a:rPr>
              <a:t>	+ </a:t>
            </a:r>
            <a:r>
              <a:rPr lang="vi-VN" sz="2800" dirty="0">
                <a:solidFill>
                  <a:schemeClr val="tx1">
                    <a:lumMod val="85000"/>
                    <a:lumOff val="15000"/>
                  </a:schemeClr>
                </a:solidFill>
                <a:latin typeface="Times New Roman" panose="02020603050405020304" pitchFamily="18" charset="0"/>
                <a:cs typeface="Times New Roman" panose="02020603050405020304" pitchFamily="18" charset="0"/>
              </a:rPr>
              <a:t>Khi một tiến trình (P1) đang chạy, giả sử TLB có chứa 1 bản 	dịch của P1 và có giá trị, được trích xuất từ bảng trang của P1. 	Giả sử VPN = 10, PFN = 100.</a:t>
            </a:r>
            <a:endParaRPr lang="en-US" sz="28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588230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marL="914400" indent="-914400" algn="ctr">
              <a:buFont typeface="+mj-lt"/>
              <a:buAutoNum type="arabicPeriod" startAt="5"/>
            </a:pPr>
            <a:r>
              <a:rPr lang="vi-VN" sz="5400" dirty="0">
                <a:solidFill>
                  <a:schemeClr val="tx1">
                    <a:lumMod val="85000"/>
                    <a:lumOff val="15000"/>
                  </a:schemeClr>
                </a:solidFill>
                <a:latin typeface="Times New Roman" panose="02020603050405020304" pitchFamily="18" charset="0"/>
                <a:cs typeface="Times New Roman" panose="02020603050405020304" pitchFamily="18" charset="0"/>
              </a:rPr>
              <a:t>VẤN ĐỀ CỦA TLB</a:t>
            </a:r>
            <a:endParaRPr lang="en-US" sz="54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Clr>
                <a:schemeClr val="tx1">
                  <a:lumMod val="85000"/>
                  <a:lumOff val="15000"/>
                </a:schemeClr>
              </a:buClr>
              <a:buFont typeface="Wingdings" panose="05000000000000000000" pitchFamily="2" charset="2"/>
              <a:buChar char="q"/>
            </a:pPr>
            <a:r>
              <a:rPr lang="vi-VN" sz="2800" dirty="0">
                <a:solidFill>
                  <a:schemeClr val="tx1">
                    <a:lumMod val="85000"/>
                    <a:lumOff val="15000"/>
                  </a:schemeClr>
                </a:solidFill>
                <a:latin typeface="Times New Roman" panose="02020603050405020304" pitchFamily="18" charset="0"/>
                <a:cs typeface="Times New Roman" panose="02020603050405020304" pitchFamily="18" charset="0"/>
              </a:rPr>
              <a:t> Ví dụ:</a:t>
            </a:r>
          </a:p>
          <a:p>
            <a:pPr marL="0" indent="0">
              <a:buClr>
                <a:schemeClr val="tx1">
                  <a:lumMod val="85000"/>
                  <a:lumOff val="15000"/>
                </a:schemeClr>
              </a:buClr>
              <a:buNone/>
            </a:pPr>
            <a:r>
              <a:rPr lang="vi-VN" sz="2800" dirty="0">
                <a:solidFill>
                  <a:schemeClr val="tx1">
                    <a:lumMod val="85000"/>
                    <a:lumOff val="15000"/>
                  </a:schemeClr>
                </a:solidFill>
                <a:latin typeface="Times New Roman" panose="02020603050405020304" pitchFamily="18" charset="0"/>
                <a:cs typeface="Times New Roman" panose="02020603050405020304" pitchFamily="18" charset="0"/>
              </a:rPr>
              <a:t>	+ Giả sử có 1 tiến trình (P2) đang tồn tại, hệ điều hành muốn 	chạy P2, trang ảo thứ 10 của P2 ánh xạ tới khung 170, ta có 	bảng của TLB như sau:</a:t>
            </a:r>
            <a:endParaRPr lang="en-US" sz="28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6675" y="3588747"/>
            <a:ext cx="6479609" cy="2707550"/>
          </a:xfrm>
          <a:prstGeom prst="rect">
            <a:avLst/>
          </a:prstGeom>
        </p:spPr>
      </p:pic>
    </p:spTree>
    <p:extLst>
      <p:ext uri="{BB962C8B-B14F-4D97-AF65-F5344CB8AC3E}">
        <p14:creationId xmlns:p14="http://schemas.microsoft.com/office/powerpoint/2010/main" val="2577117645"/>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marL="914400" indent="-914400" algn="ctr">
              <a:buFont typeface="+mj-lt"/>
              <a:buAutoNum type="arabicPeriod" startAt="5"/>
            </a:pPr>
            <a:r>
              <a:rPr lang="vi-VN" sz="5400" dirty="0">
                <a:solidFill>
                  <a:schemeClr val="tx1">
                    <a:lumMod val="85000"/>
                    <a:lumOff val="15000"/>
                  </a:schemeClr>
                </a:solidFill>
                <a:latin typeface="Times New Roman" panose="02020603050405020304" pitchFamily="18" charset="0"/>
                <a:cs typeface="Times New Roman" panose="02020603050405020304" pitchFamily="18" charset="0"/>
              </a:rPr>
              <a:t>VẤN ĐỀ CỦA TLB</a:t>
            </a:r>
            <a:endParaRPr lang="en-US" sz="54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Clr>
                <a:schemeClr val="tx1">
                  <a:lumMod val="85000"/>
                  <a:lumOff val="15000"/>
                </a:schemeClr>
              </a:buClr>
              <a:buFont typeface="Wingdings" panose="05000000000000000000" pitchFamily="2" charset="2"/>
              <a:buChar char="q"/>
            </a:pPr>
            <a:r>
              <a:rPr lang="vi-VN" sz="2800" dirty="0">
                <a:solidFill>
                  <a:schemeClr val="tx1">
                    <a:lumMod val="85000"/>
                    <a:lumOff val="15000"/>
                  </a:schemeClr>
                </a:solidFill>
                <a:latin typeface="Times New Roman" panose="02020603050405020304" pitchFamily="18" charset="0"/>
                <a:cs typeface="Times New Roman" panose="02020603050405020304" pitchFamily="18" charset="0"/>
              </a:rPr>
              <a:t> Ví dụ:</a:t>
            </a:r>
          </a:p>
          <a:p>
            <a:pPr marL="0" indent="0">
              <a:buClr>
                <a:schemeClr val="tx1">
                  <a:lumMod val="85000"/>
                  <a:lumOff val="15000"/>
                </a:schemeClr>
              </a:buClr>
              <a:buNone/>
            </a:pPr>
            <a:r>
              <a:rPr lang="vi-VN" sz="2800" dirty="0">
                <a:solidFill>
                  <a:schemeClr val="tx1">
                    <a:lumMod val="85000"/>
                    <a:lumOff val="15000"/>
                  </a:schemeClr>
                </a:solidFill>
                <a:latin typeface="Times New Roman" panose="02020603050405020304" pitchFamily="18" charset="0"/>
                <a:cs typeface="Times New Roman" panose="02020603050405020304" pitchFamily="18" charset="0"/>
              </a:rPr>
              <a:t>	+ VPN 10 đều dịch tới cả PFN 100 (P1) và PFN 170 (P2), 	nhưng phần cứng không phân biệt được PFN nào có nghĩa cho 	tiến trình cần chạy.</a:t>
            </a:r>
          </a:p>
          <a:p>
            <a:pPr>
              <a:buClr>
                <a:schemeClr val="tx1">
                  <a:lumMod val="85000"/>
                  <a:lumOff val="15000"/>
                </a:schemeClr>
              </a:buClr>
              <a:buFont typeface="Wingdings" panose="05000000000000000000" pitchFamily="2" charset="2"/>
              <a:buChar char="q"/>
            </a:pPr>
            <a:r>
              <a:rPr lang="vi-VN" sz="2800" dirty="0">
                <a:solidFill>
                  <a:schemeClr val="tx1">
                    <a:lumMod val="85000"/>
                    <a:lumOff val="15000"/>
                  </a:schemeClr>
                </a:solidFill>
                <a:latin typeface="Times New Roman" panose="02020603050405020304" pitchFamily="18" charset="0"/>
                <a:cs typeface="Times New Roman" panose="02020603050405020304" pitchFamily="18" charset="0"/>
              </a:rPr>
              <a:t> Giải pháp:</a:t>
            </a:r>
          </a:p>
          <a:p>
            <a:pPr marL="0" indent="0">
              <a:buClr>
                <a:schemeClr val="tx1">
                  <a:lumMod val="85000"/>
                  <a:lumOff val="15000"/>
                </a:schemeClr>
              </a:buClr>
              <a:buNone/>
            </a:pPr>
            <a:r>
              <a:rPr lang="vi-VN" sz="2800" dirty="0">
                <a:solidFill>
                  <a:schemeClr val="tx1">
                    <a:lumMod val="85000"/>
                    <a:lumOff val="15000"/>
                  </a:schemeClr>
                </a:solidFill>
                <a:latin typeface="Times New Roman" panose="02020603050405020304" pitchFamily="18" charset="0"/>
                <a:cs typeface="Times New Roman" panose="02020603050405020304" pitchFamily="18" charset="0"/>
              </a:rPr>
              <a:t>	1.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Giải</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phóng</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nội</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dung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của</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TLB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bằng</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cách</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set bit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giá</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trị</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về</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0.</a:t>
            </a:r>
            <a:endParaRPr lang="vi-VN" sz="2800" dirty="0">
              <a:solidFill>
                <a:schemeClr val="tx1">
                  <a:lumMod val="85000"/>
                  <a:lumOff val="15000"/>
                </a:schemeClr>
              </a:solidFill>
              <a:latin typeface="Times New Roman" panose="02020603050405020304" pitchFamily="18" charset="0"/>
              <a:cs typeface="Times New Roman" panose="02020603050405020304" pitchFamily="18" charset="0"/>
            </a:endParaRPr>
          </a:p>
          <a:p>
            <a:r>
              <a:rPr lang="vi-VN" sz="2800" dirty="0">
                <a:solidFill>
                  <a:schemeClr val="tx1">
                    <a:lumMod val="85000"/>
                    <a:lumOff val="15000"/>
                  </a:schemeClr>
                </a:solidFill>
                <a:latin typeface="Times New Roman" panose="02020603050405020304" pitchFamily="18" charset="0"/>
                <a:cs typeface="Times New Roman" panose="02020603050405020304" pitchFamily="18" charset="0"/>
              </a:rPr>
              <a:t>	2. </a:t>
            </a:r>
            <a:r>
              <a:rPr lang="vi-VN" sz="3000" dirty="0">
                <a:solidFill>
                  <a:schemeClr val="tx1">
                    <a:lumMod val="85000"/>
                    <a:lumOff val="15000"/>
                  </a:schemeClr>
                </a:solidFill>
                <a:latin typeface="Times New Roman" panose="02020603050405020304" pitchFamily="18" charset="0"/>
                <a:cs typeface="Times New Roman" panose="02020603050405020304" pitchFamily="18" charset="0"/>
              </a:rPr>
              <a:t>Sử dụng trường định danh không gian địa chỉ (ASID – 	Address space identifier).</a:t>
            </a:r>
            <a:endParaRPr lang="en-US" sz="28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126832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F47AE-DECD-4D59-8F61-A8241E9C8674}"/>
              </a:ext>
            </a:extLst>
          </p:cNvPr>
          <p:cNvSpPr>
            <a:spLocks noGrp="1"/>
          </p:cNvSpPr>
          <p:nvPr>
            <p:ph type="title"/>
          </p:nvPr>
        </p:nvSpPr>
        <p:spPr>
          <a:xfrm>
            <a:off x="1096963" y="-586853"/>
            <a:ext cx="10058400" cy="1450757"/>
          </a:xfrm>
        </p:spPr>
        <p:txBody>
          <a:bodyPr/>
          <a:lstStyle/>
          <a:p>
            <a:endParaRPr lang="en-US" dirty="0"/>
          </a:p>
        </p:txBody>
      </p:sp>
      <p:pic>
        <p:nvPicPr>
          <p:cNvPr id="5" name="Content Placeholder 4">
            <a:extLst>
              <a:ext uri="{FF2B5EF4-FFF2-40B4-BE49-F238E27FC236}">
                <a16:creationId xmlns:a16="http://schemas.microsoft.com/office/drawing/2014/main" id="{523D3994-301E-47B8-88B9-9B3809F5B90D}"/>
              </a:ext>
            </a:extLst>
          </p:cNvPr>
          <p:cNvPicPr>
            <a:picLocks noGrp="1" noChangeAspect="1"/>
          </p:cNvPicPr>
          <p:nvPr>
            <p:ph idx="1"/>
          </p:nvPr>
        </p:nvPicPr>
        <p:blipFill>
          <a:blip r:embed="rId2"/>
          <a:stretch>
            <a:fillRect/>
          </a:stretch>
        </p:blipFill>
        <p:spPr>
          <a:xfrm>
            <a:off x="1514898" y="2457099"/>
            <a:ext cx="8461613" cy="2963427"/>
          </a:xfrm>
        </p:spPr>
      </p:pic>
      <p:sp>
        <p:nvSpPr>
          <p:cNvPr id="6" name="TextBox 5">
            <a:extLst>
              <a:ext uri="{FF2B5EF4-FFF2-40B4-BE49-F238E27FC236}">
                <a16:creationId xmlns:a16="http://schemas.microsoft.com/office/drawing/2014/main" id="{EDA34A67-0AF9-4FC3-92D0-84BDA38DA3C6}"/>
              </a:ext>
            </a:extLst>
          </p:cNvPr>
          <p:cNvSpPr txBox="1"/>
          <p:nvPr/>
        </p:nvSpPr>
        <p:spPr>
          <a:xfrm>
            <a:off x="1514899" y="1965277"/>
            <a:ext cx="8461613" cy="523220"/>
          </a:xfrm>
          <a:prstGeom prst="rect">
            <a:avLst/>
          </a:prstGeom>
          <a:noFill/>
        </p:spPr>
        <p:txBody>
          <a:bodyPr wrap="square" rtlCol="0">
            <a:spAutoFit/>
          </a:bodyPr>
          <a:lstStyle/>
          <a:p>
            <a:r>
              <a:rPr lang="vi-VN" sz="2800" dirty="0">
                <a:latin typeface="+mj-lt"/>
              </a:rPr>
              <a:t>Sử dụng ASID để phân biệt các bản dịch trong TLB: </a:t>
            </a:r>
            <a:endParaRPr lang="en-US" sz="2800" dirty="0">
              <a:latin typeface="+mj-lt"/>
            </a:endParaRPr>
          </a:p>
        </p:txBody>
      </p:sp>
    </p:spTree>
    <p:extLst>
      <p:ext uri="{BB962C8B-B14F-4D97-AF65-F5344CB8AC3E}">
        <p14:creationId xmlns:p14="http://schemas.microsoft.com/office/powerpoint/2010/main" val="2664825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marL="914400" indent="-914400" algn="ctr">
              <a:buFont typeface="+mj-lt"/>
              <a:buAutoNum type="arabicPeriod" startAt="6"/>
            </a:pPr>
            <a:r>
              <a:rPr lang="vi-VN" sz="5400" dirty="0">
                <a:solidFill>
                  <a:schemeClr val="tx1">
                    <a:lumMod val="85000"/>
                    <a:lumOff val="15000"/>
                  </a:schemeClr>
                </a:solidFill>
                <a:latin typeface="Times New Roman" panose="02020603050405020304" pitchFamily="18" charset="0"/>
                <a:cs typeface="Times New Roman" panose="02020603050405020304" pitchFamily="18" charset="0"/>
              </a:rPr>
              <a:t>CHIẾN LƯỢC THAY THẾ</a:t>
            </a:r>
            <a:endParaRPr lang="en-US" sz="54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a:buClr>
                <a:schemeClr val="tx1">
                  <a:lumMod val="85000"/>
                  <a:lumOff val="15000"/>
                </a:schemeClr>
              </a:buClr>
              <a:buFont typeface="Wingdings" panose="05000000000000000000" pitchFamily="2" charset="2"/>
              <a:buChar char="q"/>
            </a:pPr>
            <a:r>
              <a:rPr lang="vi-VN" sz="2800" dirty="0">
                <a:solidFill>
                  <a:schemeClr val="tx1">
                    <a:lumMod val="85000"/>
                    <a:lumOff val="15000"/>
                  </a:schemeClr>
                </a:solidFill>
                <a:latin typeface="Times New Roman" panose="02020603050405020304" pitchFamily="18" charset="0"/>
                <a:cs typeface="Times New Roman" panose="02020603050405020304" pitchFamily="18" charset="0"/>
              </a:rPr>
              <a:t> Khi cập nhật một mục mới trong TLB, chúng ta phải thay thế một số mục cũ. Câu hỏi đặt ra là: Chúng ta nên thay thế những cái nào?</a:t>
            </a:r>
          </a:p>
          <a:p>
            <a:pPr>
              <a:buClr>
                <a:schemeClr val="tx1">
                  <a:lumMod val="85000"/>
                  <a:lumOff val="15000"/>
                </a:schemeClr>
              </a:buClr>
              <a:buFont typeface="Wingdings" panose="05000000000000000000" pitchFamily="2" charset="2"/>
              <a:buChar char="q"/>
            </a:pPr>
            <a:r>
              <a:rPr lang="vi-VN" sz="2800" dirty="0">
                <a:solidFill>
                  <a:schemeClr val="tx1">
                    <a:lumMod val="85000"/>
                    <a:lumOff val="15000"/>
                  </a:schemeClr>
                </a:solidFill>
                <a:latin typeface="Times New Roman" panose="02020603050405020304" pitchFamily="18" charset="0"/>
                <a:cs typeface="Times New Roman" panose="02020603050405020304" pitchFamily="18" charset="0"/>
              </a:rPr>
              <a:t> Chiến lược thay thế:</a:t>
            </a:r>
          </a:p>
          <a:p>
            <a:r>
              <a:rPr lang="vi-VN" sz="2800" dirty="0">
                <a:solidFill>
                  <a:schemeClr val="tx1">
                    <a:lumMod val="85000"/>
                    <a:lumOff val="15000"/>
                  </a:schemeClr>
                </a:solidFill>
                <a:latin typeface="Times New Roman" panose="02020603050405020304" pitchFamily="18" charset="0"/>
                <a:cs typeface="Times New Roman" panose="02020603050405020304" pitchFamily="18" charset="0"/>
              </a:rPr>
              <a:t>	+ LRU: Thay thế mục chưa sử dụng đến xa nhất trong TLB.</a:t>
            </a:r>
          </a:p>
          <a:p>
            <a:pPr marL="201168" lvl="1" indent="0">
              <a:buNone/>
            </a:pPr>
            <a:r>
              <a:rPr lang="vi-VN" sz="2800" dirty="0">
                <a:solidFill>
                  <a:schemeClr val="tx1">
                    <a:lumMod val="85000"/>
                    <a:lumOff val="15000"/>
                  </a:schemeClr>
                </a:solidFill>
                <a:latin typeface="Times New Roman" panose="02020603050405020304" pitchFamily="18" charset="0"/>
                <a:cs typeface="Times New Roman" panose="02020603050405020304" pitchFamily="18" charset="0"/>
              </a:rPr>
              <a:t>	+ Thay thế ngẫu nhiên: hữu ích do tính chất đơn giản và có thể 	trách được các trường hợp góc.</a:t>
            </a:r>
          </a:p>
          <a:p>
            <a:r>
              <a:rPr lang="vi-VN" sz="2800" dirty="0">
                <a:solidFill>
                  <a:schemeClr val="tx1">
                    <a:lumMod val="85000"/>
                    <a:lumOff val="15000"/>
                  </a:schemeClr>
                </a:solidFill>
                <a:latin typeface="Times New Roman" panose="02020603050405020304" pitchFamily="18" charset="0"/>
                <a:cs typeface="Times New Roman" panose="02020603050405020304" pitchFamily="18" charset="0"/>
              </a:rPr>
              <a:t>	+ Ví dụ: 1 chương trình lặp lớn hơn n+1 trang với TLB cỡ n. 	Trong trường hợp này, LRU miss với mọi truy cập, trong khi 	thay thế ngẫu nhiên có thể làm tốt hơn.</a:t>
            </a:r>
            <a:br>
              <a:rPr lang="vi-VN" sz="2800" dirty="0">
                <a:solidFill>
                  <a:schemeClr val="tx1">
                    <a:lumMod val="85000"/>
                    <a:lumOff val="15000"/>
                  </a:schemeClr>
                </a:solidFill>
                <a:latin typeface="Times New Roman" panose="02020603050405020304" pitchFamily="18" charset="0"/>
                <a:cs typeface="Times New Roman" panose="02020603050405020304" pitchFamily="18" charset="0"/>
              </a:rPr>
            </a:br>
            <a:endParaRPr lang="en-US" sz="28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396101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marL="914400" indent="-914400" algn="ctr">
              <a:buFont typeface="+mj-lt"/>
              <a:buAutoNum type="arabicPeriod" startAt="7"/>
            </a:pPr>
            <a:r>
              <a:rPr lang="vi-VN" sz="5400" dirty="0">
                <a:solidFill>
                  <a:schemeClr val="tx1">
                    <a:lumMod val="85000"/>
                    <a:lumOff val="15000"/>
                  </a:schemeClr>
                </a:solidFill>
                <a:latin typeface="Times New Roman" panose="02020603050405020304" pitchFamily="18" charset="0"/>
                <a:cs typeface="Times New Roman" panose="02020603050405020304" pitchFamily="18" charset="0"/>
              </a:rPr>
              <a:t>TLB TRONG THỰC TẾ</a:t>
            </a:r>
            <a:endParaRPr lang="en-US" sz="54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Clr>
                <a:schemeClr val="tx1">
                  <a:lumMod val="85000"/>
                  <a:lumOff val="15000"/>
                </a:schemeClr>
              </a:buClr>
              <a:buFont typeface="Wingdings" panose="05000000000000000000" pitchFamily="2" charset="2"/>
              <a:buChar char="q"/>
            </a:pPr>
            <a:r>
              <a:rPr lang="vi-VN" sz="2800" dirty="0">
                <a:solidFill>
                  <a:schemeClr val="tx1">
                    <a:lumMod val="85000"/>
                    <a:lumOff val="15000"/>
                  </a:schemeClr>
                </a:solidFill>
                <a:latin typeface="Times New Roman" panose="02020603050405020304" pitchFamily="18" charset="0"/>
                <a:cs typeface="Times New Roman" panose="02020603050405020304" pitchFamily="18" charset="0"/>
              </a:rPr>
              <a:t> Hệ thống MIPS </a:t>
            </a:r>
            <a:r>
              <a:rPr lang="vi-VN" sz="2800" dirty="0">
                <a:effectLst/>
                <a:latin typeface="Times New Roman" panose="02020603050405020304" pitchFamily="18" charset="0"/>
                <a:ea typeface="Calibri" panose="020F0502020204030204" pitchFamily="34" charset="0"/>
              </a:rPr>
              <a:t>R4000[H93]</a:t>
            </a:r>
            <a:r>
              <a:rPr lang="vi-VN" sz="1800" dirty="0">
                <a:effectLst/>
                <a:latin typeface="Times New Roman" panose="02020603050405020304" pitchFamily="18" charset="0"/>
                <a:ea typeface="Calibri" panose="020F0502020204030204" pitchFamily="34" charset="0"/>
              </a:rPr>
              <a:t> </a:t>
            </a:r>
            <a:r>
              <a:rPr lang="vi-VN" sz="2800" dirty="0">
                <a:solidFill>
                  <a:schemeClr val="tx1">
                    <a:lumMod val="85000"/>
                    <a:lumOff val="15000"/>
                  </a:schemeClr>
                </a:solidFill>
                <a:latin typeface="Times New Roman" panose="02020603050405020304" pitchFamily="18" charset="0"/>
                <a:cs typeface="Times New Roman" panose="02020603050405020304" pitchFamily="18" charset="0"/>
              </a:rPr>
              <a:t> trong thực tế được mô tả đơn giản như sau:</a:t>
            </a:r>
            <a:endParaRPr lang="en-US" sz="28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pic>
        <p:nvPicPr>
          <p:cNvPr id="1026" name="Picture 2" descr="https://lh4.googleusercontent.com/Fw1ROD5V9I1ch-v7yk5P3qnXf3C5u0TmmvUFbyM7oieeNdUzIFVtiZXEtp--Aa3Ony3X8iNeQj9413ZwYCgHX_vxjcqwkVk_E01jk4OURkdwnr5-AKieaKyJcshuQafjXcgwhzj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082" y="3329803"/>
            <a:ext cx="11032795" cy="2217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7076489"/>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marL="914400" indent="-914400" algn="ctr">
              <a:buFont typeface="+mj-lt"/>
              <a:buAutoNum type="arabicPeriod" startAt="7"/>
            </a:pPr>
            <a:r>
              <a:rPr lang="vi-VN" sz="5400" dirty="0">
                <a:solidFill>
                  <a:schemeClr val="tx1">
                    <a:lumMod val="85000"/>
                    <a:lumOff val="15000"/>
                  </a:schemeClr>
                </a:solidFill>
                <a:latin typeface="Times New Roman" panose="02020603050405020304" pitchFamily="18" charset="0"/>
                <a:cs typeface="Times New Roman" panose="02020603050405020304" pitchFamily="18" charset="0"/>
              </a:rPr>
              <a:t>TLB TRONG THỰC TẾ</a:t>
            </a:r>
            <a:endParaRPr lang="en-US" sz="54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a:buClr>
                <a:schemeClr val="tx1">
                  <a:lumMod val="85000"/>
                  <a:lumOff val="15000"/>
                </a:schemeClr>
              </a:buClr>
              <a:buFont typeface="Wingdings" panose="05000000000000000000" pitchFamily="2" charset="2"/>
              <a:buChar char="q"/>
            </a:pPr>
            <a:r>
              <a:rPr lang="vi-VN"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MIPS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hỗ</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trợ</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một</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không</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gian</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địa</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chỉ</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32 bits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với</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trang</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4kB</a:t>
            </a:r>
            <a:r>
              <a:rPr lang="vi-VN" sz="2800" dirty="0">
                <a:solidFill>
                  <a:schemeClr val="tx1">
                    <a:lumMod val="85000"/>
                    <a:lumOff val="15000"/>
                  </a:schemeClr>
                </a:solidFill>
                <a:latin typeface="Times New Roman" panose="02020603050405020304" pitchFamily="18" charset="0"/>
                <a:cs typeface="Times New Roman" panose="02020603050405020304" pitchFamily="18" charset="0"/>
              </a:rPr>
              <a:t>.</a:t>
            </a:r>
          </a:p>
          <a:p>
            <a:pPr>
              <a:buClr>
                <a:schemeClr val="tx1">
                  <a:lumMod val="85000"/>
                  <a:lumOff val="15000"/>
                </a:schemeClr>
              </a:buClr>
              <a:buFont typeface="Wingdings" panose="05000000000000000000" pitchFamily="2" charset="2"/>
              <a:buChar char="q"/>
            </a:pPr>
            <a:r>
              <a:rPr lang="vi-VN" sz="2800" dirty="0">
                <a:solidFill>
                  <a:schemeClr val="tx1">
                    <a:lumMod val="85000"/>
                    <a:lumOff val="15000"/>
                  </a:schemeClr>
                </a:solidFill>
                <a:latin typeface="Times New Roman" panose="02020603050405020304" pitchFamily="18" charset="0"/>
                <a:cs typeface="Times New Roman" panose="02020603050405020304" pitchFamily="18" charset="0"/>
              </a:rPr>
              <a:t> Chỉ có 19 bits đầu được sử dụng để lưu VPN, địa chỉ người dùng sẽ chỉ đến từ một nửa không gian địa chỉ (phần còn lại dành cho nhân) và vì thế chỉ cần 19 bits của VPN. VPN dịch tới số khung vật lý tới 24 bit, do đó có thể hỗ trợ bộ nhớ chính lên tới 64GB.</a:t>
            </a:r>
          </a:p>
          <a:p>
            <a:pPr>
              <a:buClr>
                <a:schemeClr val="tx1">
                  <a:lumMod val="85000"/>
                  <a:lumOff val="15000"/>
                </a:schemeClr>
              </a:buClr>
              <a:buFont typeface="Wingdings" panose="05000000000000000000" pitchFamily="2" charset="2"/>
              <a:buChar char="q"/>
            </a:pPr>
            <a:r>
              <a:rPr lang="vi-VN" sz="2800" dirty="0">
                <a:solidFill>
                  <a:schemeClr val="tx1">
                    <a:lumMod val="85000"/>
                    <a:lumOff val="15000"/>
                  </a:schemeClr>
                </a:solidFill>
                <a:latin typeface="Times New Roman" panose="02020603050405020304" pitchFamily="18" charset="0"/>
                <a:cs typeface="Times New Roman" panose="02020603050405020304" pitchFamily="18" charset="0"/>
              </a:rPr>
              <a:t> Bit G (global) (1 bit): được sử dụng cho những trang được chia sẻ toàn cục giữa các tiến trình. Nếu G được set, ASID sẽ bị bỏ qua.</a:t>
            </a:r>
          </a:p>
          <a:p>
            <a:pPr>
              <a:buClr>
                <a:schemeClr val="tx1">
                  <a:lumMod val="85000"/>
                  <a:lumOff val="15000"/>
                </a:schemeClr>
              </a:buClr>
              <a:buFont typeface="Wingdings" panose="05000000000000000000" pitchFamily="2" charset="2"/>
              <a:buChar char="q"/>
            </a:pPr>
            <a:r>
              <a:rPr lang="vi-VN" sz="2800" dirty="0">
                <a:solidFill>
                  <a:schemeClr val="tx1">
                    <a:lumMod val="85000"/>
                    <a:lumOff val="15000"/>
                  </a:schemeClr>
                </a:solidFill>
                <a:latin typeface="Times New Roman" panose="02020603050405020304" pitchFamily="18" charset="0"/>
                <a:cs typeface="Times New Roman" panose="02020603050405020304" pitchFamily="18" charset="0"/>
              </a:rPr>
              <a:t> ASID (8 bit): được HDH sử dụng để phân biệt giữa các không gian địa chỉ.</a:t>
            </a:r>
            <a:endParaRPr lang="en-US" sz="28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669111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4069" y="2142308"/>
            <a:ext cx="10380617" cy="2534195"/>
          </a:xfrm>
        </p:spPr>
        <p:txBody>
          <a:bodyPr anchor="ctr">
            <a:noAutofit/>
          </a:bodyPr>
          <a:lstStyle/>
          <a:p>
            <a:pPr algn="ctr"/>
            <a:r>
              <a:rPr lang="en-US" sz="7200" dirty="0">
                <a:solidFill>
                  <a:schemeClr val="tx1">
                    <a:lumMod val="85000"/>
                    <a:lumOff val="15000"/>
                  </a:schemeClr>
                </a:solidFill>
                <a:latin typeface="Times New Roman" panose="02020603050405020304" pitchFamily="18" charset="0"/>
                <a:cs typeface="Times New Roman" panose="02020603050405020304" pitchFamily="18" charset="0"/>
              </a:rPr>
              <a:t>BỘ ĐỆM CHUYỂN ĐỔI</a:t>
            </a:r>
            <a:br>
              <a:rPr lang="en-US" sz="7200" dirty="0">
                <a:solidFill>
                  <a:schemeClr val="tx1">
                    <a:lumMod val="85000"/>
                    <a:lumOff val="15000"/>
                  </a:schemeClr>
                </a:solidFill>
                <a:latin typeface="Times New Roman" panose="02020603050405020304" pitchFamily="18" charset="0"/>
                <a:cs typeface="Times New Roman" panose="02020603050405020304" pitchFamily="18" charset="0"/>
              </a:rPr>
            </a:br>
            <a:r>
              <a:rPr lang="en-US" sz="7200" dirty="0">
                <a:solidFill>
                  <a:schemeClr val="tx1">
                    <a:lumMod val="85000"/>
                    <a:lumOff val="15000"/>
                  </a:schemeClr>
                </a:solidFill>
                <a:latin typeface="Times New Roman" panose="02020603050405020304" pitchFamily="18" charset="0"/>
                <a:cs typeface="Times New Roman" panose="02020603050405020304" pitchFamily="18" charset="0"/>
              </a:rPr>
              <a:t>(TLB)</a:t>
            </a:r>
          </a:p>
        </p:txBody>
      </p:sp>
    </p:spTree>
    <p:extLst>
      <p:ext uri="{BB962C8B-B14F-4D97-AF65-F5344CB8AC3E}">
        <p14:creationId xmlns:p14="http://schemas.microsoft.com/office/powerpoint/2010/main" val="3849860429"/>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marL="914400" indent="-914400" algn="ctr">
              <a:buFont typeface="+mj-lt"/>
              <a:buAutoNum type="arabicPeriod" startAt="7"/>
            </a:pPr>
            <a:r>
              <a:rPr lang="vi-VN" sz="5400" dirty="0">
                <a:solidFill>
                  <a:schemeClr val="tx1">
                    <a:lumMod val="85000"/>
                    <a:lumOff val="15000"/>
                  </a:schemeClr>
                </a:solidFill>
                <a:latin typeface="Times New Roman" panose="02020603050405020304" pitchFamily="18" charset="0"/>
                <a:cs typeface="Times New Roman" panose="02020603050405020304" pitchFamily="18" charset="0"/>
              </a:rPr>
              <a:t>TLB TRONG THỰC TẾ</a:t>
            </a:r>
            <a:endParaRPr lang="en-US" sz="54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Clr>
                <a:schemeClr val="tx1">
                  <a:lumMod val="85000"/>
                  <a:lumOff val="15000"/>
                </a:schemeClr>
              </a:buClr>
              <a:buFont typeface="Wingdings" panose="05000000000000000000" pitchFamily="2" charset="2"/>
              <a:buChar char="q"/>
            </a:pPr>
            <a:r>
              <a:rPr lang="vi-VN" sz="2800" dirty="0">
                <a:solidFill>
                  <a:schemeClr val="tx1">
                    <a:lumMod val="85000"/>
                    <a:lumOff val="15000"/>
                  </a:schemeClr>
                </a:solidFill>
                <a:latin typeface="Times New Roman" panose="02020603050405020304" pitchFamily="18" charset="0"/>
                <a:cs typeface="Times New Roman" panose="02020603050405020304" pitchFamily="18" charset="0"/>
              </a:rPr>
              <a:t> Coherence (C) bit (3 bit): Xác định số trang được lưu bởi phần cứng.</a:t>
            </a:r>
          </a:p>
          <a:p>
            <a:pPr>
              <a:buClr>
                <a:schemeClr val="tx1">
                  <a:lumMod val="85000"/>
                  <a:lumOff val="15000"/>
                </a:schemeClr>
              </a:buClr>
              <a:buFont typeface="Wingdings" panose="05000000000000000000" pitchFamily="2" charset="2"/>
              <a:buChar char="q"/>
            </a:pPr>
            <a:r>
              <a:rPr lang="vi-VN" sz="2800" dirty="0">
                <a:solidFill>
                  <a:schemeClr val="tx1">
                    <a:lumMod val="85000"/>
                    <a:lumOff val="15000"/>
                  </a:schemeClr>
                </a:solidFill>
                <a:latin typeface="Times New Roman" panose="02020603050405020304" pitchFamily="18" charset="0"/>
                <a:cs typeface="Times New Roman" panose="02020603050405020304" pitchFamily="18" charset="0"/>
              </a:rPr>
              <a:t> Dirty bit (1 bit): Đánh dấu thời điểm trang được ghi lên.</a:t>
            </a:r>
          </a:p>
          <a:p>
            <a:pPr>
              <a:buClr>
                <a:schemeClr val="tx1">
                  <a:lumMod val="85000"/>
                  <a:lumOff val="15000"/>
                </a:schemeClr>
              </a:buClr>
              <a:buFont typeface="Wingdings" panose="05000000000000000000" pitchFamily="2" charset="2"/>
              <a:buChar char="q"/>
            </a:pPr>
            <a:r>
              <a:rPr lang="vi-VN" sz="2800" dirty="0">
                <a:solidFill>
                  <a:schemeClr val="tx1">
                    <a:lumMod val="85000"/>
                    <a:lumOff val="15000"/>
                  </a:schemeClr>
                </a:solidFill>
                <a:latin typeface="Times New Roman" panose="02020603050405020304" pitchFamily="18" charset="0"/>
                <a:cs typeface="Times New Roman" panose="02020603050405020304" pitchFamily="18" charset="0"/>
              </a:rPr>
              <a:t> Valid bit (1 bit): Thể hiện rằng mục này có chứa bản dịch có giá trị không.</a:t>
            </a:r>
            <a:endParaRPr lang="en-US" sz="28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395395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marL="914400" indent="-914400" algn="ctr">
              <a:buFont typeface="+mj-lt"/>
              <a:buAutoNum type="arabicPeriod" startAt="8"/>
            </a:pPr>
            <a:r>
              <a:rPr lang="vi-VN" sz="5400" dirty="0">
                <a:solidFill>
                  <a:schemeClr val="tx1">
                    <a:lumMod val="85000"/>
                    <a:lumOff val="15000"/>
                  </a:schemeClr>
                </a:solidFill>
                <a:latin typeface="Times New Roman" panose="02020603050405020304" pitchFamily="18" charset="0"/>
                <a:cs typeface="Times New Roman" panose="02020603050405020304" pitchFamily="18" charset="0"/>
              </a:rPr>
              <a:t>TỔNG KẾT</a:t>
            </a:r>
            <a:endParaRPr lang="en-US" sz="54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Clr>
                <a:schemeClr val="tx1">
                  <a:lumMod val="85000"/>
                  <a:lumOff val="15000"/>
                </a:schemeClr>
              </a:buClr>
              <a:buFont typeface="Wingdings" panose="05000000000000000000" pitchFamily="2" charset="2"/>
              <a:buChar char="q"/>
            </a:pPr>
            <a:r>
              <a:rPr lang="vi-VN" sz="2800" dirty="0">
                <a:solidFill>
                  <a:schemeClr val="tx1">
                    <a:lumMod val="85000"/>
                    <a:lumOff val="15000"/>
                  </a:schemeClr>
                </a:solidFill>
                <a:latin typeface="Times New Roman" panose="02020603050405020304" pitchFamily="18" charset="0"/>
                <a:cs typeface="Times New Roman" panose="02020603050405020304" pitchFamily="18" charset="0"/>
              </a:rPr>
              <a:t> Chúng ta đã thấy được cách mà phần cứng chuyển đổi địa chỉ nhanh hơn bằng cách thêm TLB như là một bộ đệm chuyển đổi.</a:t>
            </a:r>
          </a:p>
          <a:p>
            <a:pPr>
              <a:buClr>
                <a:schemeClr val="tx1">
                  <a:lumMod val="85000"/>
                  <a:lumOff val="15000"/>
                </a:schemeClr>
              </a:buClr>
              <a:buFont typeface="Wingdings" panose="05000000000000000000" pitchFamily="2" charset="2"/>
              <a:buChar char="q"/>
            </a:pPr>
            <a:r>
              <a:rPr lang="vi-VN" sz="2800" dirty="0">
                <a:solidFill>
                  <a:schemeClr val="tx1">
                    <a:lumMod val="85000"/>
                    <a:lumOff val="15000"/>
                  </a:schemeClr>
                </a:solidFill>
                <a:latin typeface="Times New Roman" panose="02020603050405020304" pitchFamily="18" charset="0"/>
                <a:cs typeface="Times New Roman" panose="02020603050405020304" pitchFamily="18" charset="0"/>
              </a:rPr>
              <a:t> Tuy nhiên TLB không hoạt động tốt với mọi chương trình. Trên thực tế, nếu các trang mà một chương trình truy cập trong một khoảnh khắc vượt quá thời gian các trang được đẩy vào TLB, chương trình sẽ xảy ra một số lượng lớn TLB miss khiến chương trình chạy chậm hơn.</a:t>
            </a:r>
          </a:p>
          <a:p>
            <a:pPr>
              <a:buClr>
                <a:schemeClr val="tx1">
                  <a:lumMod val="85000"/>
                  <a:lumOff val="15000"/>
                </a:schemeClr>
              </a:buClr>
              <a:buFont typeface="Wingdings" panose="05000000000000000000" pitchFamily="2" charset="2"/>
              <a:buChar char="q"/>
            </a:pPr>
            <a:r>
              <a:rPr lang="vi-VN" sz="2800" dirty="0">
                <a:solidFill>
                  <a:schemeClr val="tx1">
                    <a:lumMod val="85000"/>
                    <a:lumOff val="15000"/>
                  </a:schemeClr>
                </a:solidFill>
                <a:latin typeface="Times New Roman" panose="02020603050405020304" pitchFamily="18" charset="0"/>
                <a:cs typeface="Times New Roman" panose="02020603050405020304" pitchFamily="18" charset="0"/>
              </a:rPr>
              <a:t> Một nhược điểm đáng chú ý của TLB là có nguy cơ dẫn đến hiện tượng thắt cổ chai.</a:t>
            </a:r>
            <a:endParaRPr lang="en-US" sz="28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509317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998E9-1667-46EA-85D9-E3F4A5132B53}"/>
              </a:ext>
            </a:extLst>
          </p:cNvPr>
          <p:cNvSpPr>
            <a:spLocks noGrp="1"/>
          </p:cNvSpPr>
          <p:nvPr>
            <p:ph type="title"/>
          </p:nvPr>
        </p:nvSpPr>
        <p:spPr>
          <a:xfrm>
            <a:off x="1097280" y="286603"/>
            <a:ext cx="10058400" cy="1132763"/>
          </a:xfrm>
        </p:spPr>
        <p:txBody>
          <a:bodyPr/>
          <a:lstStyle/>
          <a:p>
            <a:r>
              <a:rPr lang="vi-VN" dirty="0"/>
              <a:t>Định nghĩa TLB</a:t>
            </a:r>
            <a:endParaRPr lang="en-US" dirty="0"/>
          </a:p>
        </p:txBody>
      </p:sp>
      <p:sp>
        <p:nvSpPr>
          <p:cNvPr id="3" name="Content Placeholder 2">
            <a:extLst>
              <a:ext uri="{FF2B5EF4-FFF2-40B4-BE49-F238E27FC236}">
                <a16:creationId xmlns:a16="http://schemas.microsoft.com/office/drawing/2014/main" id="{039171AA-EB6B-4A4D-9D9A-C2718EFDD432}"/>
              </a:ext>
            </a:extLst>
          </p:cNvPr>
          <p:cNvSpPr>
            <a:spLocks noGrp="1"/>
          </p:cNvSpPr>
          <p:nvPr>
            <p:ph idx="1"/>
          </p:nvPr>
        </p:nvSpPr>
        <p:spPr>
          <a:xfrm>
            <a:off x="1066800" y="1801505"/>
            <a:ext cx="10058400" cy="1132763"/>
          </a:xfrm>
        </p:spPr>
        <p:txBody>
          <a:bodyPr>
            <a:normAutofit/>
          </a:bodyPr>
          <a:lstStyle/>
          <a:p>
            <a:pPr>
              <a:buFont typeface="Wingdings" panose="05000000000000000000" pitchFamily="2" charset="2"/>
              <a:buChar char="Ø"/>
            </a:pPr>
            <a:r>
              <a:rPr lang="vi-VN" sz="2800" dirty="0">
                <a:effectLst/>
                <a:latin typeface="Times New Roman" panose="02020603050405020304" pitchFamily="18" charset="0"/>
                <a:ea typeface="Calibri" panose="020F0502020204030204" pitchFamily="34" charset="0"/>
                <a:cs typeface="Times New Roman" panose="02020603050405020304" pitchFamily="18" charset="0"/>
              </a:rPr>
              <a:t>TLB (</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translation-lookaside buffer</a:t>
            </a:r>
            <a:r>
              <a:rPr lang="vi-VN"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là một bộ quản lý bộ nhớ của chip (MMU), làm tăng tốc quá trình dịch địa chỉ ảo đến địa chỉ vật lý.</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vi-VN" sz="2800" dirty="0"/>
          </a:p>
        </p:txBody>
      </p:sp>
      <p:sp>
        <p:nvSpPr>
          <p:cNvPr id="4" name="TextBox 3">
            <a:extLst>
              <a:ext uri="{FF2B5EF4-FFF2-40B4-BE49-F238E27FC236}">
                <a16:creationId xmlns:a16="http://schemas.microsoft.com/office/drawing/2014/main" id="{44B56A35-F67C-4F20-96DA-49C5B784D3CF}"/>
              </a:ext>
            </a:extLst>
          </p:cNvPr>
          <p:cNvSpPr txBox="1"/>
          <p:nvPr/>
        </p:nvSpPr>
        <p:spPr>
          <a:xfrm>
            <a:off x="968989" y="2825087"/>
            <a:ext cx="10413243" cy="3108543"/>
          </a:xfrm>
          <a:prstGeom prst="rect">
            <a:avLst/>
          </a:prstGeom>
          <a:noFill/>
        </p:spPr>
        <p:txBody>
          <a:bodyPr wrap="square" rtlCol="0">
            <a:spAutoFit/>
          </a:bodyPr>
          <a:lstStyle/>
          <a:p>
            <a:pPr marL="285750" indent="-285750">
              <a:buFont typeface="Wingdings" panose="05000000000000000000" pitchFamily="2" charset="2"/>
              <a:buChar char="Ø"/>
            </a:pPr>
            <a:r>
              <a:rPr lang="vi-VN" sz="2800" dirty="0">
                <a:effectLst/>
                <a:latin typeface="Times New Roman" panose="02020603050405020304" pitchFamily="18" charset="0"/>
                <a:ea typeface="Calibri" panose="020F0502020204030204" pitchFamily="34" charset="0"/>
                <a:cs typeface="Times New Roman" panose="02020603050405020304" pitchFamily="18" charset="0"/>
              </a:rPr>
              <a:t>Trên mỗi tham chiếu địa chỉ ảo, phần cứng sẽ kiểm tra xem page number có nằm trong TLB hay chưa, Nếu page number nằm trong TLB (hit), lấy ngay đc số frame =&gt; tiết kiệm được thời gian truy cập bộ nhớ chính để lấy số frame trong bảng trang. Ngược lại, vẫn phải truy cập vào bảng trang để lấy số frame bình thường, cập nhật TLB với bản dịch.</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endParaRPr lang="en-US" sz="2800" dirty="0"/>
          </a:p>
        </p:txBody>
      </p:sp>
    </p:spTree>
    <p:extLst>
      <p:ext uri="{BB962C8B-B14F-4D97-AF65-F5344CB8AC3E}">
        <p14:creationId xmlns:p14="http://schemas.microsoft.com/office/powerpoint/2010/main" val="4149654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algn="ctr"/>
            <a:r>
              <a:rPr lang="en-US" sz="5400" dirty="0">
                <a:solidFill>
                  <a:schemeClr val="tx1">
                    <a:lumMod val="85000"/>
                    <a:lumOff val="15000"/>
                  </a:schemeClr>
                </a:solidFill>
                <a:latin typeface="Times New Roman" panose="02020603050405020304" pitchFamily="18" charset="0"/>
                <a:cs typeface="Times New Roman" panose="02020603050405020304" pitchFamily="18" charset="0"/>
              </a:rPr>
              <a:t>NỘI</a:t>
            </a:r>
            <a:r>
              <a:rPr lang="en-US" sz="5400" dirty="0">
                <a:latin typeface="Times New Roman" panose="02020603050405020304" pitchFamily="18" charset="0"/>
                <a:cs typeface="Times New Roman" panose="02020603050405020304" pitchFamily="18" charset="0"/>
              </a:rPr>
              <a:t> DUNG</a:t>
            </a:r>
          </a:p>
        </p:txBody>
      </p:sp>
      <p:sp>
        <p:nvSpPr>
          <p:cNvPr id="3" name="Content Placeholder 2"/>
          <p:cNvSpPr>
            <a:spLocks noGrp="1"/>
          </p:cNvSpPr>
          <p:nvPr>
            <p:ph idx="1"/>
          </p:nvPr>
        </p:nvSpPr>
        <p:spPr/>
        <p:txBody>
          <a:bodyPr>
            <a:noAutofit/>
          </a:bodyPr>
          <a:lstStyle/>
          <a:p>
            <a:pPr marL="457200" indent="-457200">
              <a:buClr>
                <a:schemeClr val="tx1">
                  <a:lumMod val="85000"/>
                  <a:lumOff val="15000"/>
                </a:schemeClr>
              </a:buClr>
              <a:buFont typeface="+mj-lt"/>
              <a:buAutoNum type="arabicPeriod"/>
            </a:pPr>
            <a:r>
              <a:rPr lang="vi-VN" sz="2800" dirty="0">
                <a:solidFill>
                  <a:schemeClr val="tx1">
                    <a:lumMod val="85000"/>
                    <a:lumOff val="15000"/>
                  </a:schemeClr>
                </a:solidFill>
                <a:latin typeface="Times New Roman" panose="02020603050405020304" pitchFamily="18" charset="0"/>
                <a:cs typeface="Times New Roman" panose="02020603050405020304" pitchFamily="18" charset="0"/>
              </a:rPr>
              <a:t>Thuật toán cơ bản.</a:t>
            </a:r>
          </a:p>
          <a:p>
            <a:pPr marL="457200" indent="-457200">
              <a:buClr>
                <a:schemeClr val="tx1">
                  <a:lumMod val="85000"/>
                  <a:lumOff val="15000"/>
                </a:schemeClr>
              </a:buClr>
              <a:buFont typeface="+mj-lt"/>
              <a:buAutoNum type="arabicPeriod"/>
            </a:pPr>
            <a:r>
              <a:rPr lang="vi-VN" sz="2800" dirty="0">
                <a:solidFill>
                  <a:schemeClr val="tx1">
                    <a:lumMod val="85000"/>
                    <a:lumOff val="15000"/>
                  </a:schemeClr>
                </a:solidFill>
                <a:latin typeface="Times New Roman" panose="02020603050405020304" pitchFamily="18" charset="0"/>
                <a:cs typeface="Times New Roman" panose="02020603050405020304" pitchFamily="18" charset="0"/>
              </a:rPr>
              <a:t>Ví dụ.</a:t>
            </a:r>
          </a:p>
          <a:p>
            <a:pPr marL="457200" indent="-457200">
              <a:buClr>
                <a:schemeClr val="tx1">
                  <a:lumMod val="85000"/>
                  <a:lumOff val="15000"/>
                </a:schemeClr>
              </a:buClr>
              <a:buFont typeface="+mj-lt"/>
              <a:buAutoNum type="arabicPeriod"/>
            </a:pPr>
            <a:r>
              <a:rPr lang="vi-VN" sz="2800" dirty="0">
                <a:solidFill>
                  <a:schemeClr val="tx1">
                    <a:lumMod val="85000"/>
                    <a:lumOff val="15000"/>
                  </a:schemeClr>
                </a:solidFill>
                <a:latin typeface="Times New Roman" panose="02020603050405020304" pitchFamily="18" charset="0"/>
                <a:cs typeface="Times New Roman" panose="02020603050405020304" pitchFamily="18" charset="0"/>
              </a:rPr>
              <a:t>Xử lý miss trong TLB.</a:t>
            </a:r>
          </a:p>
          <a:p>
            <a:pPr marL="457200" indent="-457200">
              <a:buClr>
                <a:schemeClr val="tx1">
                  <a:lumMod val="85000"/>
                  <a:lumOff val="15000"/>
                </a:schemeClr>
              </a:buClr>
              <a:buFont typeface="+mj-lt"/>
              <a:buAutoNum type="arabicPeriod"/>
            </a:pPr>
            <a:r>
              <a:rPr lang="vi-VN" sz="2800" dirty="0">
                <a:solidFill>
                  <a:schemeClr val="tx1">
                    <a:lumMod val="85000"/>
                    <a:lumOff val="15000"/>
                  </a:schemeClr>
                </a:solidFill>
                <a:latin typeface="Times New Roman" panose="02020603050405020304" pitchFamily="18" charset="0"/>
                <a:cs typeface="Times New Roman" panose="02020603050405020304" pitchFamily="18" charset="0"/>
              </a:rPr>
              <a:t>Nội dung của TLB.</a:t>
            </a:r>
          </a:p>
          <a:p>
            <a:pPr marL="457200" indent="-457200">
              <a:buClr>
                <a:schemeClr val="tx1">
                  <a:lumMod val="85000"/>
                  <a:lumOff val="15000"/>
                </a:schemeClr>
              </a:buClr>
              <a:buFont typeface="+mj-lt"/>
              <a:buAutoNum type="arabicPeriod"/>
            </a:pPr>
            <a:r>
              <a:rPr lang="vi-VN" sz="2800" dirty="0">
                <a:solidFill>
                  <a:schemeClr val="tx1">
                    <a:lumMod val="85000"/>
                    <a:lumOff val="15000"/>
                  </a:schemeClr>
                </a:solidFill>
                <a:latin typeface="Times New Roman" panose="02020603050405020304" pitchFamily="18" charset="0"/>
                <a:cs typeface="Times New Roman" panose="02020603050405020304" pitchFamily="18" charset="0"/>
              </a:rPr>
              <a:t>Vấn đề của TLB.</a:t>
            </a:r>
          </a:p>
          <a:p>
            <a:pPr marL="457200" indent="-457200">
              <a:buClr>
                <a:schemeClr val="tx1">
                  <a:lumMod val="85000"/>
                  <a:lumOff val="15000"/>
                </a:schemeClr>
              </a:buClr>
              <a:buFont typeface="+mj-lt"/>
              <a:buAutoNum type="arabicPeriod"/>
            </a:pPr>
            <a:r>
              <a:rPr lang="vi-VN" sz="2800" dirty="0">
                <a:solidFill>
                  <a:schemeClr val="tx1">
                    <a:lumMod val="85000"/>
                    <a:lumOff val="15000"/>
                  </a:schemeClr>
                </a:solidFill>
                <a:latin typeface="Times New Roman" panose="02020603050405020304" pitchFamily="18" charset="0"/>
                <a:cs typeface="Times New Roman" panose="02020603050405020304" pitchFamily="18" charset="0"/>
              </a:rPr>
              <a:t>Chiến lược thay thế.</a:t>
            </a:r>
          </a:p>
          <a:p>
            <a:pPr marL="457200" indent="-457200">
              <a:buClr>
                <a:schemeClr val="tx1">
                  <a:lumMod val="85000"/>
                  <a:lumOff val="15000"/>
                </a:schemeClr>
              </a:buClr>
              <a:buFont typeface="+mj-lt"/>
              <a:buAutoNum type="arabicPeriod"/>
            </a:pPr>
            <a:r>
              <a:rPr lang="vi-VN" sz="2800" dirty="0">
                <a:solidFill>
                  <a:schemeClr val="tx1">
                    <a:lumMod val="85000"/>
                    <a:lumOff val="15000"/>
                  </a:schemeClr>
                </a:solidFill>
                <a:latin typeface="Times New Roman" panose="02020603050405020304" pitchFamily="18" charset="0"/>
                <a:cs typeface="Times New Roman" panose="02020603050405020304" pitchFamily="18" charset="0"/>
              </a:rPr>
              <a:t>TLB trong thực tế.</a:t>
            </a:r>
          </a:p>
          <a:p>
            <a:pPr marL="457200" indent="-457200">
              <a:buClr>
                <a:schemeClr val="tx1">
                  <a:lumMod val="85000"/>
                  <a:lumOff val="15000"/>
                </a:schemeClr>
              </a:buClr>
              <a:buFont typeface="+mj-lt"/>
              <a:buAutoNum type="arabicPeriod"/>
            </a:pPr>
            <a:r>
              <a:rPr lang="vi-VN" sz="2800" dirty="0">
                <a:solidFill>
                  <a:schemeClr val="tx1">
                    <a:lumMod val="85000"/>
                    <a:lumOff val="15000"/>
                  </a:schemeClr>
                </a:solidFill>
                <a:latin typeface="Times New Roman" panose="02020603050405020304" pitchFamily="18" charset="0"/>
                <a:cs typeface="Times New Roman" panose="02020603050405020304" pitchFamily="18" charset="0"/>
              </a:rPr>
              <a:t>Tổng kết.</a:t>
            </a:r>
          </a:p>
        </p:txBody>
      </p:sp>
    </p:spTree>
    <p:extLst>
      <p:ext uri="{BB962C8B-B14F-4D97-AF65-F5344CB8AC3E}">
        <p14:creationId xmlns:p14="http://schemas.microsoft.com/office/powerpoint/2010/main" val="3906489245"/>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marL="914400" indent="-914400" algn="ctr">
              <a:buFont typeface="+mj-lt"/>
              <a:buAutoNum type="arabicPeriod"/>
            </a:pPr>
            <a:r>
              <a:rPr lang="en-US" sz="5400" dirty="0">
                <a:solidFill>
                  <a:schemeClr val="tx1">
                    <a:lumMod val="85000"/>
                    <a:lumOff val="15000"/>
                  </a:schemeClr>
                </a:solidFill>
                <a:latin typeface="Times New Roman" panose="02020603050405020304" pitchFamily="18" charset="0"/>
                <a:cs typeface="Times New Roman" panose="02020603050405020304" pitchFamily="18" charset="0"/>
              </a:rPr>
              <a:t>THUẬT TOÁN CƠ BẢN</a:t>
            </a:r>
          </a:p>
        </p:txBody>
      </p:sp>
      <p:sp>
        <p:nvSpPr>
          <p:cNvPr id="3" name="Content Placeholder 2"/>
          <p:cNvSpPr>
            <a:spLocks noGrp="1"/>
          </p:cNvSpPr>
          <p:nvPr>
            <p:ph idx="1"/>
          </p:nvPr>
        </p:nvSpPr>
        <p:spPr/>
        <p:txBody>
          <a:bodyPr>
            <a:noAutofit/>
          </a:bodyPr>
          <a:lstStyle/>
          <a:p>
            <a:pPr>
              <a:buClr>
                <a:schemeClr val="tx1">
                  <a:lumMod val="85000"/>
                  <a:lumOff val="15000"/>
                </a:schemeClr>
              </a:buClr>
              <a:buFont typeface="Wingdings" panose="05000000000000000000" pitchFamily="2" charset="2"/>
              <a:buChar char="q"/>
            </a:pP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B1: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Thực</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hiện</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ánh</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xạ</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số</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trang</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ảo</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(VPN)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từ</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địa</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chỉ</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ảo</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và</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kiểm</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tra</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TLB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có</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VPN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đó</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không</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a:t>
            </a:r>
          </a:p>
          <a:p>
            <a:pPr>
              <a:buClr>
                <a:schemeClr val="tx1">
                  <a:lumMod val="85000"/>
                  <a:lumOff val="15000"/>
                </a:schemeClr>
              </a:buClr>
              <a:buFont typeface="Wingdings" panose="05000000000000000000" pitchFamily="2" charset="2"/>
              <a:buChar char="q"/>
            </a:pP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B2: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Nếu</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TLB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có</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chứa</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VPN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đó</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(TLB hit),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chuyển</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tới</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B4.</a:t>
            </a:r>
          </a:p>
          <a:p>
            <a:pPr>
              <a:buClr>
                <a:schemeClr val="tx1">
                  <a:lumMod val="85000"/>
                  <a:lumOff val="15000"/>
                </a:schemeClr>
              </a:buClr>
              <a:buFont typeface="Wingdings" panose="05000000000000000000" pitchFamily="2" charset="2"/>
              <a:buChar char="q"/>
            </a:pP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B3: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Nếu</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TLB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không</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chứa</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VPN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đó</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(TLB miss)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phần</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cứng</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sẽ</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truy</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cập</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bảng</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trang</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để</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tìm</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địa</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chỉ</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trang</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ảo</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đó</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cập</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nhật</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TLB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với</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địa</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chỉ</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được</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tìm</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thấy</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a:t>
            </a:r>
          </a:p>
          <a:p>
            <a:pPr>
              <a:buClr>
                <a:schemeClr val="tx1">
                  <a:lumMod val="85000"/>
                  <a:lumOff val="15000"/>
                </a:schemeClr>
              </a:buClr>
              <a:buFont typeface="Wingdings" panose="05000000000000000000" pitchFamily="2" charset="2"/>
              <a:buChar char="q"/>
            </a:pP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B4: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Tính</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số</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khung</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trang</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(PFN)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từ</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đầu</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vào</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là</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TLB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thích</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hợp</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kết</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hợp</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với</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bít</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tắt</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(offset) ban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đầu</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của</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địa</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chỉ</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ảo</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ta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được</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địa</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chỉ</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vật</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lý</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và</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truy</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cập</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vào</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vùng</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nhớ</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đó</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0851626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6207035" y="1778483"/>
            <a:ext cx="5906588" cy="4471852"/>
          </a:xfrm>
          <a:prstGeom prst="rect">
            <a:avLst/>
          </a:prstGeom>
        </p:spPr>
      </p:pic>
      <p:sp>
        <p:nvSpPr>
          <p:cNvPr id="2" name="Title 1"/>
          <p:cNvSpPr>
            <a:spLocks noGrp="1"/>
          </p:cNvSpPr>
          <p:nvPr>
            <p:ph type="title"/>
          </p:nvPr>
        </p:nvSpPr>
        <p:spPr/>
        <p:txBody>
          <a:bodyPr anchor="ctr">
            <a:normAutofit/>
          </a:bodyPr>
          <a:lstStyle/>
          <a:p>
            <a:pPr marL="914400" indent="-914400" algn="ctr">
              <a:buFont typeface="+mj-lt"/>
              <a:buAutoNum type="arabicPeriod" startAt="2"/>
            </a:pPr>
            <a:r>
              <a:rPr lang="en-US" sz="5400" dirty="0">
                <a:solidFill>
                  <a:schemeClr val="tx1">
                    <a:lumMod val="85000"/>
                    <a:lumOff val="15000"/>
                  </a:schemeClr>
                </a:solidFill>
                <a:latin typeface="Times New Roman" panose="02020603050405020304" pitchFamily="18" charset="0"/>
                <a:cs typeface="Times New Roman" panose="02020603050405020304" pitchFamily="18" charset="0"/>
              </a:rPr>
              <a:t>VÍ DỤ</a:t>
            </a:r>
          </a:p>
        </p:txBody>
      </p:sp>
      <p:sp>
        <p:nvSpPr>
          <p:cNvPr id="5" name="Content Placeholder 2"/>
          <p:cNvSpPr>
            <a:spLocks noGrp="1"/>
          </p:cNvSpPr>
          <p:nvPr>
            <p:ph idx="1"/>
          </p:nvPr>
        </p:nvSpPr>
        <p:spPr>
          <a:xfrm>
            <a:off x="1097280" y="1845733"/>
            <a:ext cx="5852160" cy="4337353"/>
          </a:xfrm>
        </p:spPr>
        <p:txBody>
          <a:bodyPr>
            <a:normAutofit/>
          </a:bodyPr>
          <a:lstStyle/>
          <a:p>
            <a:pPr>
              <a:buClr>
                <a:schemeClr val="tx1">
                  <a:lumMod val="85000"/>
                  <a:lumOff val="15000"/>
                </a:schemeClr>
              </a:buClr>
              <a:buFont typeface="Wingdings" panose="05000000000000000000" pitchFamily="2" charset="2"/>
              <a:buChar char="q"/>
            </a:pP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Hình</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19.2,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phần</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tử</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đầu</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tiên</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a[0]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bắt</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đầu</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từ</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VPN = 6, offset = 4.</a:t>
            </a:r>
          </a:p>
          <a:p>
            <a:pPr>
              <a:buClr>
                <a:schemeClr val="tx1">
                  <a:lumMod val="85000"/>
                  <a:lumOff val="15000"/>
                </a:schemeClr>
              </a:buClr>
              <a:buFont typeface="Wingdings" panose="05000000000000000000" pitchFamily="2" charset="2"/>
              <a:buChar char="q"/>
            </a:pP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Ta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xét</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một</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vòng</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lặp</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trong C:</a:t>
            </a:r>
          </a:p>
          <a:p>
            <a:pPr marL="0" indent="0">
              <a:buClr>
                <a:schemeClr val="tx1">
                  <a:lumMod val="85000"/>
                  <a:lumOff val="15000"/>
                </a:schemeClr>
              </a:buClr>
              <a:buNone/>
            </a:pP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int</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sum = 0;</a:t>
            </a:r>
          </a:p>
          <a:p>
            <a:pPr marL="0" indent="0">
              <a:buClr>
                <a:schemeClr val="tx1">
                  <a:lumMod val="85000"/>
                  <a:lumOff val="15000"/>
                </a:schemeClr>
              </a:buClr>
              <a:buNone/>
            </a:pP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for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int</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i</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 0;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i</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&lt; 10;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i</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a:t>
            </a:r>
          </a:p>
          <a:p>
            <a:pPr marL="0" indent="0">
              <a:buClr>
                <a:schemeClr val="tx1">
                  <a:lumMod val="85000"/>
                  <a:lumOff val="15000"/>
                </a:schemeClr>
              </a:buClr>
              <a:buNone/>
            </a:pP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p>
          <a:p>
            <a:pPr marL="0" indent="0">
              <a:buClr>
                <a:schemeClr val="tx1">
                  <a:lumMod val="85000"/>
                  <a:lumOff val="15000"/>
                </a:schemeClr>
              </a:buClr>
              <a:buNone/>
            </a:pP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sum += a[</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i</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a:t>
            </a:r>
          </a:p>
          <a:p>
            <a:pPr marL="0" indent="0">
              <a:buClr>
                <a:schemeClr val="tx1">
                  <a:lumMod val="85000"/>
                  <a:lumOff val="15000"/>
                </a:schemeClr>
              </a:buClr>
              <a:buNone/>
            </a:pP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25974537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500"/>
                                        <p:tgtEl>
                                          <p:spTgt spid="5">
                                            <p:txEl>
                                              <p:pRg st="2" end="2"/>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Effect transition="in" filter="fade">
                                      <p:cBhvr>
                                        <p:cTn id="25" dur="500"/>
                                        <p:tgtEl>
                                          <p:spTgt spid="5">
                                            <p:txEl>
                                              <p:pRg st="3" end="3"/>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fade">
                                      <p:cBhvr>
                                        <p:cTn id="28" dur="500"/>
                                        <p:tgtEl>
                                          <p:spTgt spid="5">
                                            <p:txEl>
                                              <p:pRg st="4" end="4"/>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Effect transition="in" filter="fade">
                                      <p:cBhvr>
                                        <p:cTn id="31" dur="500"/>
                                        <p:tgtEl>
                                          <p:spTgt spid="5">
                                            <p:txEl>
                                              <p:pRg st="5" end="5"/>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5">
                                            <p:txEl>
                                              <p:pRg st="6" end="6"/>
                                            </p:txEl>
                                          </p:spTgt>
                                        </p:tgtEl>
                                        <p:attrNameLst>
                                          <p:attrName>style.visibility</p:attrName>
                                        </p:attrNameLst>
                                      </p:cBhvr>
                                      <p:to>
                                        <p:strVal val="visible"/>
                                      </p:to>
                                    </p:set>
                                    <p:animEffect transition="in" filter="fade">
                                      <p:cBhvr>
                                        <p:cTn id="34"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marL="914400" indent="-914400" algn="ctr">
              <a:buFont typeface="+mj-lt"/>
              <a:buAutoNum type="arabicPeriod" startAt="2"/>
            </a:pPr>
            <a:r>
              <a:rPr lang="en-US" sz="5400" dirty="0">
                <a:solidFill>
                  <a:schemeClr val="tx1">
                    <a:lumMod val="85000"/>
                    <a:lumOff val="15000"/>
                  </a:schemeClr>
                </a:solidFill>
                <a:latin typeface="Times New Roman" panose="02020603050405020304" pitchFamily="18" charset="0"/>
                <a:cs typeface="Times New Roman" panose="02020603050405020304" pitchFamily="18" charset="0"/>
              </a:rPr>
              <a:t>VÍ DỤ</a:t>
            </a:r>
          </a:p>
        </p:txBody>
      </p:sp>
      <p:pic>
        <p:nvPicPr>
          <p:cNvPr id="5" name="Picture 4">
            <a:extLst>
              <a:ext uri="{FF2B5EF4-FFF2-40B4-BE49-F238E27FC236}">
                <a16:creationId xmlns:a16="http://schemas.microsoft.com/office/drawing/2014/main" id="{CFD4DC5F-8336-43E2-BDA8-64897E11752F}"/>
              </a:ext>
            </a:extLst>
          </p:cNvPr>
          <p:cNvPicPr/>
          <p:nvPr/>
        </p:nvPicPr>
        <p:blipFill>
          <a:blip r:embed="rId2"/>
          <a:stretch>
            <a:fillRect/>
          </a:stretch>
        </p:blipFill>
        <p:spPr>
          <a:xfrm>
            <a:off x="7438031" y="1397252"/>
            <a:ext cx="5704764" cy="4504318"/>
          </a:xfrm>
          <a:prstGeom prst="rect">
            <a:avLst/>
          </a:prstGeom>
        </p:spPr>
      </p:pic>
      <p:sp>
        <p:nvSpPr>
          <p:cNvPr id="8" name="Content Placeholder 2">
            <a:extLst>
              <a:ext uri="{FF2B5EF4-FFF2-40B4-BE49-F238E27FC236}">
                <a16:creationId xmlns:a16="http://schemas.microsoft.com/office/drawing/2014/main" id="{EEACD16B-9100-4E72-A36D-AA247D0CBB24}"/>
              </a:ext>
            </a:extLst>
          </p:cNvPr>
          <p:cNvSpPr txBox="1">
            <a:spLocks/>
          </p:cNvSpPr>
          <p:nvPr/>
        </p:nvSpPr>
        <p:spPr>
          <a:xfrm>
            <a:off x="382137" y="1737360"/>
            <a:ext cx="8311487" cy="416421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lumMod val="85000"/>
                  <a:lumOff val="15000"/>
                </a:schemeClr>
              </a:buClr>
              <a:buFont typeface="Wingdings" panose="05000000000000000000" pitchFamily="2" charset="2"/>
              <a:buChar char="q"/>
            </a:pP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Khi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phần</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tử</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đầu</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tiên</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a[0]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được</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truy</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cập</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CPU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tìm</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được</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VPN = 6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và</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kiểm</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tra</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TLB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có</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chứa</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bản</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dịch</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đó</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không</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Kết</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quả</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lần</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kiểm</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tra</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này</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sẽ</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trả</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về</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miss.</a:t>
            </a:r>
          </a:p>
          <a:p>
            <a:pPr>
              <a:buClr>
                <a:schemeClr val="tx1">
                  <a:lumMod val="85000"/>
                  <a:lumOff val="15000"/>
                </a:schemeClr>
              </a:buClr>
              <a:buFont typeface="Wingdings" panose="05000000000000000000" pitchFamily="2" charset="2"/>
              <a:buChar char="q"/>
            </a:pP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Truy</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cập</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tiếp</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theo</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tại</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a[1]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vẫn</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nằm</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tại</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VPN = 6,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lúc</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này</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khi</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kiểm</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tra</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TLB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đã</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có</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sẵn</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bản</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dịch</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của</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VPN, do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đó</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có</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thể</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tính</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luôn</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được</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số</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khung</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và</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suy</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ra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địa</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chỉ</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vật</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lý</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a:t>
            </a:r>
          </a:p>
          <a:p>
            <a:pPr>
              <a:buClr>
                <a:schemeClr val="tx1">
                  <a:lumMod val="85000"/>
                  <a:lumOff val="15000"/>
                </a:schemeClr>
              </a:buClr>
              <a:buFont typeface="Wingdings" panose="05000000000000000000" pitchFamily="2" charset="2"/>
              <a:buChar char="q"/>
            </a:pP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Tương</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tự</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với</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các</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lần</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truy</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cập</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còn</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lại</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ta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có</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thứ</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tự</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TLB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thực</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hiện</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là</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miss, hit, hit, miss, hit, hit, hit, miss, hit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hit</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25299580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1000"/>
                                        <p:tgtEl>
                                          <p:spTgt spid="8">
                                            <p:txEl>
                                              <p:pRg st="2" end="2"/>
                                            </p:txEl>
                                          </p:spTgt>
                                        </p:tgtEl>
                                      </p:cBhvr>
                                    </p:animEffect>
                                    <p:anim calcmode="lin" valueType="num">
                                      <p:cBhvr>
                                        <p:cTn id="18"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marL="914400" indent="-914400" algn="ctr">
              <a:buClr>
                <a:schemeClr val="tx1">
                  <a:lumMod val="85000"/>
                  <a:lumOff val="15000"/>
                </a:schemeClr>
              </a:buClr>
              <a:buFont typeface="+mj-lt"/>
              <a:buAutoNum type="arabicPeriod" startAt="2"/>
            </a:pPr>
            <a:r>
              <a:rPr lang="en-US" sz="5400" dirty="0">
                <a:solidFill>
                  <a:schemeClr val="tx1">
                    <a:lumMod val="85000"/>
                    <a:lumOff val="15000"/>
                  </a:schemeClr>
                </a:solidFill>
                <a:latin typeface="Times New Roman" panose="02020603050405020304" pitchFamily="18" charset="0"/>
                <a:cs typeface="Times New Roman" panose="02020603050405020304" pitchFamily="18" charset="0"/>
              </a:rPr>
              <a:t>VÍ DỤ</a:t>
            </a:r>
          </a:p>
        </p:txBody>
      </p:sp>
      <p:sp>
        <p:nvSpPr>
          <p:cNvPr id="3" name="Content Placeholder 2"/>
          <p:cNvSpPr>
            <a:spLocks noGrp="1"/>
          </p:cNvSpPr>
          <p:nvPr>
            <p:ph idx="1"/>
          </p:nvPr>
        </p:nvSpPr>
        <p:spPr/>
        <p:txBody>
          <a:bodyPr>
            <a:normAutofit/>
          </a:bodyPr>
          <a:lstStyle/>
          <a:p>
            <a:pPr>
              <a:buClr>
                <a:schemeClr val="tx1">
                  <a:lumMod val="85000"/>
                  <a:lumOff val="15000"/>
                </a:schemeClr>
              </a:buClr>
              <a:buFont typeface="Wingdings" panose="05000000000000000000" pitchFamily="2" charset="2"/>
              <a:buChar char="q"/>
            </a:pP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Ta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thấy</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tỷ</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lệ</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hit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là</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70%,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mặc</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dù</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không</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quá</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cao</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tuy</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nhiên</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tốc</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độ</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truy</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cập</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được</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cải</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thiện</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a:t>
            </a:r>
          </a:p>
          <a:p>
            <a:pPr>
              <a:buClr>
                <a:schemeClr val="tx1">
                  <a:lumMod val="85000"/>
                  <a:lumOff val="15000"/>
                </a:schemeClr>
              </a:buClr>
              <a:buFont typeface="Wingdings" panose="05000000000000000000" pitchFamily="2" charset="2"/>
              <a:buChar char="q"/>
            </a:pP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Chú</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ý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đến</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vai</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trò</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của</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kích</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thước</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trang</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trong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ví</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dụ</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vừa</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rồi</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Dễ</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thấy</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nếu</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kích</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thước</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của</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trang</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tăng</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lên</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việc</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truy</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cập</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vào</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các</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phần</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tử</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của</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mảng</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sẽ</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xảy</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ra</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ít</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miss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hơn</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a:t>
            </a:r>
          </a:p>
          <a:p>
            <a:pPr>
              <a:buClr>
                <a:schemeClr val="tx1">
                  <a:lumMod val="85000"/>
                  <a:lumOff val="15000"/>
                </a:schemeClr>
              </a:buClr>
              <a:buFont typeface="Wingdings" panose="05000000000000000000" pitchFamily="2" charset="2"/>
              <a:buChar char="q"/>
            </a:pP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Một</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ưu</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điểm</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khác</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của</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TLB: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Sau</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khi</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thực</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hiện</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vòng</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lặp</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nếu</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ta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truy</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cập</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lại</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mảng</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một</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lần</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nữa</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tỷ</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lệ</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hit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sẽ</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là</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100%.</a:t>
            </a:r>
          </a:p>
        </p:txBody>
      </p:sp>
    </p:spTree>
    <p:extLst>
      <p:ext uri="{BB962C8B-B14F-4D97-AF65-F5344CB8AC3E}">
        <p14:creationId xmlns:p14="http://schemas.microsoft.com/office/powerpoint/2010/main" val="810196501"/>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marL="914400" indent="-914400" algn="ctr">
              <a:buFont typeface="+mj-lt"/>
              <a:buAutoNum type="arabicPeriod" startAt="3"/>
            </a:pPr>
            <a:r>
              <a:rPr lang="vi-VN" sz="5400" dirty="0">
                <a:solidFill>
                  <a:schemeClr val="tx1">
                    <a:lumMod val="85000"/>
                    <a:lumOff val="15000"/>
                  </a:schemeClr>
                </a:solidFill>
                <a:latin typeface="Times New Roman" panose="02020603050405020304" pitchFamily="18" charset="0"/>
                <a:cs typeface="Times New Roman" panose="02020603050405020304" pitchFamily="18" charset="0"/>
              </a:rPr>
              <a:t>XỬ LÝ MISS TRONG TLB</a:t>
            </a:r>
            <a:endParaRPr lang="en-US" sz="54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vi-VN" sz="32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Đơn vị nào xử lý miss trong TLB: </a:t>
            </a:r>
            <a:r>
              <a:rPr lang="en-US" sz="32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P</a:t>
            </a:r>
            <a:r>
              <a:rPr lang="vi-VN" sz="32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hần cứng hay HDH ?</a:t>
            </a:r>
          </a:p>
          <a:p>
            <a:r>
              <a:rPr lang="vi-VN" sz="2800" dirty="0">
                <a:latin typeface="Times New Roman" panose="02020603050405020304" pitchFamily="18" charset="0"/>
                <a:ea typeface="Calibri" panose="020F0502020204030204" pitchFamily="34" charset="0"/>
                <a:cs typeface="Times New Roman" panose="02020603050405020304" pitchFamily="18" charset="0"/>
              </a:rPr>
              <a:t>* Kiến trúc máy tính cũ</a:t>
            </a:r>
            <a:endParaRPr lang="vi-VN" sz="2800"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q"/>
            </a:pPr>
            <a:r>
              <a:rPr lang="vi-VN" sz="2800" dirty="0">
                <a:effectLst/>
                <a:latin typeface="Calibri" panose="020F0502020204030204" pitchFamily="34" charset="0"/>
                <a:ea typeface="Calibri" panose="020F0502020204030204" pitchFamily="34" charset="0"/>
                <a:cs typeface="Times New Roman" panose="02020603050405020304" pitchFamily="18" charset="0"/>
              </a:rPr>
              <a:t> </a:t>
            </a:r>
            <a:r>
              <a:rPr lang="vi-VN" sz="2800" dirty="0">
                <a:effectLst/>
                <a:latin typeface="Times New Roman" panose="02020603050405020304" pitchFamily="18" charset="0"/>
                <a:ea typeface="Calibri" panose="020F0502020204030204" pitchFamily="34" charset="0"/>
                <a:cs typeface="Times New Roman" panose="02020603050405020304" pitchFamily="18" charset="0"/>
              </a:rPr>
              <a:t>Thời gian đầu, phần cứng (có cấu trúc phức tạp) là đơn vị thực hiện TLB miss.</a:t>
            </a:r>
          </a:p>
          <a:p>
            <a:pPr>
              <a:buFont typeface="Wingdings" panose="05000000000000000000" pitchFamily="2" charset="2"/>
              <a:buChar char="q"/>
            </a:pPr>
            <a:r>
              <a:rPr lang="vi-VN" sz="2800" dirty="0">
                <a:effectLst/>
                <a:latin typeface="Times New Roman" panose="02020603050405020304" pitchFamily="18" charset="0"/>
                <a:ea typeface="Calibri" panose="020F0502020204030204" pitchFamily="34" charset="0"/>
                <a:cs typeface="Times New Roman" panose="02020603050405020304" pitchFamily="18" charset="0"/>
              </a:rPr>
              <a:t>Phần cứng cần biết được rõ vị trí của bảng trang trong bộ nhớ, trích xuất bản dịch, cập nhật TLB và thực hiện lại lệnh</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800" dirty="0"/>
          </a:p>
        </p:txBody>
      </p:sp>
    </p:spTree>
    <p:extLst>
      <p:ext uri="{BB962C8B-B14F-4D97-AF65-F5344CB8AC3E}">
        <p14:creationId xmlns:p14="http://schemas.microsoft.com/office/powerpoint/2010/main" val="249141828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733</TotalTime>
  <Words>1638</Words>
  <Application>Microsoft Office PowerPoint</Application>
  <PresentationFormat>Widescreen</PresentationFormat>
  <Paragraphs>95</Paragraphs>
  <Slides>21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Times New Roman</vt:lpstr>
      <vt:lpstr>Wingdings</vt:lpstr>
      <vt:lpstr>Retrospect</vt:lpstr>
      <vt:lpstr>Nhóm 7</vt:lpstr>
      <vt:lpstr>BỘ ĐỆM CHUYỂN ĐỔI (TLB)</vt:lpstr>
      <vt:lpstr>Định nghĩa TLB</vt:lpstr>
      <vt:lpstr>NỘI DUNG</vt:lpstr>
      <vt:lpstr>THUẬT TOÁN CƠ BẢN</vt:lpstr>
      <vt:lpstr>VÍ DỤ</vt:lpstr>
      <vt:lpstr>VÍ DỤ</vt:lpstr>
      <vt:lpstr>VÍ DỤ</vt:lpstr>
      <vt:lpstr>XỬ LÝ MISS TRONG TLB</vt:lpstr>
      <vt:lpstr>4. XỬ LÝ MISS TRONG TLB</vt:lpstr>
      <vt:lpstr>NỘI DUNG CỦA TLB</vt:lpstr>
      <vt:lpstr>NỘI DUNG CỦA TLB</vt:lpstr>
      <vt:lpstr>VẤN ĐỀ CỦA TLB</vt:lpstr>
      <vt:lpstr>VẤN ĐỀ CỦA TLB</vt:lpstr>
      <vt:lpstr>VẤN ĐỀ CỦA TLB</vt:lpstr>
      <vt:lpstr>PowerPoint Presentation</vt:lpstr>
      <vt:lpstr>CHIẾN LƯỢC THAY THẾ</vt:lpstr>
      <vt:lpstr>TLB TRONG THỰC TẾ</vt:lpstr>
      <vt:lpstr>TLB TRONG THỰC TẾ</vt:lpstr>
      <vt:lpstr>TLB TRONG THỰC TẾ</vt:lpstr>
      <vt:lpstr>TỔNG KẾT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Nhóm 7</dc:title>
  <dc:creator>Long Lê Thành</dc:creator>
  <cp:lastModifiedBy>Thanh Pham</cp:lastModifiedBy>
  <cp:revision>62</cp:revision>
  <dcterms:created xsi:type="dcterms:W3CDTF">2020-11-08T09:05:38Z</dcterms:created>
  <dcterms:modified xsi:type="dcterms:W3CDTF">2020-11-10T12:46:21Z</dcterms:modified>
</cp:coreProperties>
</file>