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6" r:id="rId3"/>
    <p:sldId id="258" r:id="rId4"/>
    <p:sldId id="263" r:id="rId5"/>
    <p:sldId id="268" r:id="rId6"/>
    <p:sldId id="260" r:id="rId7"/>
    <p:sldId id="271" r:id="rId8"/>
    <p:sldId id="272" r:id="rId9"/>
    <p:sldId id="273" r:id="rId10"/>
    <p:sldId id="275" r:id="rId11"/>
    <p:sldId id="261" r:id="rId12"/>
    <p:sldId id="262" r:id="rId13"/>
    <p:sldId id="264" r:id="rId14"/>
    <p:sldId id="270" r:id="rId15"/>
    <p:sldId id="26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0"/>
    <p:restoredTop sz="93836"/>
  </p:normalViewPr>
  <p:slideViewPr>
    <p:cSldViewPr snapToGrid="0" snapToObjects="1">
      <p:cViewPr varScale="1">
        <p:scale>
          <a:sx n="69" d="100"/>
          <a:sy n="69"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2181B-E070-DE46-9841-09BB67A41B36}"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852FF-C12D-9948-9664-E58881F7267A}" type="slidenum">
              <a:rPr lang="en-US" smtClean="0"/>
              <a:t>‹#›</a:t>
            </a:fld>
            <a:endParaRPr lang="en-US"/>
          </a:p>
        </p:txBody>
      </p:sp>
    </p:spTree>
    <p:extLst>
      <p:ext uri="{BB962C8B-B14F-4D97-AF65-F5344CB8AC3E}">
        <p14:creationId xmlns:p14="http://schemas.microsoft.com/office/powerpoint/2010/main" val="110434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C3E50"/>
                </a:solidFill>
                <a:effectLst/>
                <a:latin typeface="Times New Roman" panose="02020603050405020304" pitchFamily="18" charset="0"/>
              </a:rPr>
              <a:t>sử</a:t>
            </a:r>
            <a:r>
              <a:rPr lang="en-US" b="0" i="0" dirty="0">
                <a:solidFill>
                  <a:srgbClr val="2C3E50"/>
                </a:solidFill>
                <a:effectLst/>
                <a:latin typeface="Times New Roman" panose="02020603050405020304" pitchFamily="18" charset="0"/>
              </a:rPr>
              <a:t> </a:t>
            </a:r>
            <a:r>
              <a:rPr lang="en-US" b="0" i="0" dirty="0" err="1">
                <a:solidFill>
                  <a:srgbClr val="2C3E50"/>
                </a:solidFill>
                <a:effectLst/>
                <a:latin typeface="Times New Roman" panose="02020603050405020304" pitchFamily="18" charset="0"/>
              </a:rPr>
              <a:t>dụng</a:t>
            </a:r>
            <a:r>
              <a:rPr lang="en-US" b="0" i="0" dirty="0">
                <a:solidFill>
                  <a:srgbClr val="2C3E50"/>
                </a:solidFill>
                <a:effectLst/>
                <a:latin typeface="Times New Roman" panose="02020603050405020304" pitchFamily="18" charset="0"/>
              </a:rPr>
              <a:t> </a:t>
            </a:r>
            <a:r>
              <a:rPr lang="en-US" b="0" i="0" dirty="0" err="1">
                <a:solidFill>
                  <a:srgbClr val="2C3E50"/>
                </a:solidFill>
                <a:effectLst/>
                <a:latin typeface="Times New Roman" panose="02020603050405020304" pitchFamily="18" charset="0"/>
              </a:rPr>
              <a:t>nguồn</a:t>
            </a:r>
            <a:r>
              <a:rPr lang="en-US" b="0" i="0" dirty="0">
                <a:solidFill>
                  <a:srgbClr val="2C3E50"/>
                </a:solidFill>
                <a:effectLst/>
                <a:latin typeface="Times New Roman" panose="02020603050405020304" pitchFamily="18" charset="0"/>
              </a:rPr>
              <a:t> Clock </a:t>
            </a:r>
            <a:r>
              <a:rPr lang="en-US" b="0" i="0" dirty="0" err="1">
                <a:solidFill>
                  <a:srgbClr val="2C3E50"/>
                </a:solidFill>
                <a:effectLst/>
                <a:latin typeface="Times New Roman" panose="02020603050405020304" pitchFamily="18" charset="0"/>
              </a:rPr>
              <a:t>có</a:t>
            </a:r>
            <a:r>
              <a:rPr lang="en-US" b="0" i="0" dirty="0">
                <a:solidFill>
                  <a:srgbClr val="2C3E50"/>
                </a:solidFill>
                <a:effectLst/>
                <a:latin typeface="Times New Roman" panose="02020603050405020304" pitchFamily="18" charset="0"/>
              </a:rPr>
              <a:t> </a:t>
            </a:r>
            <a:r>
              <a:rPr lang="en-US" b="1" i="0" dirty="0" err="1">
                <a:solidFill>
                  <a:srgbClr val="2C3E50"/>
                </a:solidFill>
                <a:effectLst/>
                <a:latin typeface="Times New Roman" panose="02020603050405020304" pitchFamily="18" charset="0"/>
              </a:rPr>
              <a:t>tần</a:t>
            </a:r>
            <a:r>
              <a:rPr lang="en-US" b="1" i="0" dirty="0">
                <a:solidFill>
                  <a:srgbClr val="2C3E50"/>
                </a:solidFill>
                <a:effectLst/>
                <a:latin typeface="Times New Roman" panose="02020603050405020304" pitchFamily="18" charset="0"/>
              </a:rPr>
              <a:t> </a:t>
            </a:r>
            <a:r>
              <a:rPr lang="en-US" b="1" i="0" dirty="0" err="1">
                <a:solidFill>
                  <a:srgbClr val="2C3E50"/>
                </a:solidFill>
                <a:effectLst/>
                <a:latin typeface="Times New Roman" panose="02020603050405020304" pitchFamily="18" charset="0"/>
              </a:rPr>
              <a:t>số</a:t>
            </a:r>
            <a:r>
              <a:rPr lang="en-US" b="0" i="0" dirty="0">
                <a:solidFill>
                  <a:srgbClr val="2C3E50"/>
                </a:solidFill>
                <a:effectLst/>
                <a:latin typeface="Times New Roman" panose="02020603050405020304" pitchFamily="18" charset="0"/>
              </a:rPr>
              <a:t> </a:t>
            </a:r>
            <a:r>
              <a:rPr lang="en-US" b="1" i="0" dirty="0">
                <a:solidFill>
                  <a:srgbClr val="2C3E50"/>
                </a:solidFill>
                <a:effectLst/>
                <a:latin typeface="Times New Roman" panose="02020603050405020304" pitchFamily="18" charset="0"/>
              </a:rPr>
              <a:t>72MHz</a:t>
            </a:r>
            <a:r>
              <a:rPr lang="en-US" b="0" i="0" dirty="0">
                <a:solidFill>
                  <a:srgbClr val="2C3E50"/>
                </a:solidFill>
                <a:effectLst/>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0A852FF-C12D-9948-9664-E58881F7267A}" type="slidenum">
              <a:rPr lang="en-US" smtClean="0"/>
              <a:t>4</a:t>
            </a:fld>
            <a:endParaRPr lang="en-US"/>
          </a:p>
        </p:txBody>
      </p:sp>
    </p:spTree>
    <p:extLst>
      <p:ext uri="{BB962C8B-B14F-4D97-AF65-F5344CB8AC3E}">
        <p14:creationId xmlns:p14="http://schemas.microsoft.com/office/powerpoint/2010/main" val="52974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62FA-E10A-FA48-8ADF-1992D77DB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A08A1C-DC92-0146-8D94-F4AF4D2EF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3FFEE-10F0-DB46-9C2A-4CEBFC8EEA48}"/>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5" name="Footer Placeholder 4">
            <a:extLst>
              <a:ext uri="{FF2B5EF4-FFF2-40B4-BE49-F238E27FC236}">
                <a16:creationId xmlns:a16="http://schemas.microsoft.com/office/drawing/2014/main" id="{8EEE515F-B5BF-E54C-A336-5BFEDDB62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B567A-7086-F84B-9F74-0A8B029477E3}"/>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424187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9B7-5782-7440-BD3E-1AF1BB201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3D8D89-E7FC-2242-999E-5B4A486869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0DED-9E6C-9145-9361-5383D2246521}"/>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5" name="Footer Placeholder 4">
            <a:extLst>
              <a:ext uri="{FF2B5EF4-FFF2-40B4-BE49-F238E27FC236}">
                <a16:creationId xmlns:a16="http://schemas.microsoft.com/office/drawing/2014/main" id="{CB143ACB-0653-5C49-A5F7-35F71394B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1A539-94CF-384A-A47B-32DB41E79FA7}"/>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417081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2E510-4159-C84C-8D2C-898CA5A02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00AA94-6568-1544-8C09-4C6252A446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D60C-DAF3-C342-8A33-FA086D72E643}"/>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5" name="Footer Placeholder 4">
            <a:extLst>
              <a:ext uri="{FF2B5EF4-FFF2-40B4-BE49-F238E27FC236}">
                <a16:creationId xmlns:a16="http://schemas.microsoft.com/office/drawing/2014/main" id="{EA705327-5C51-C141-B5BB-773BBCDE3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8BA3D-BAA1-2C40-9325-C05D3FD11E54}"/>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16598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44D-5EC1-2945-B532-367684742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CD7C9-06A0-CD47-8627-7A8E8BAE3B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694F9-9807-F841-8E2C-143C80AEE3FB}"/>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5" name="Footer Placeholder 4">
            <a:extLst>
              <a:ext uri="{FF2B5EF4-FFF2-40B4-BE49-F238E27FC236}">
                <a16:creationId xmlns:a16="http://schemas.microsoft.com/office/drawing/2014/main" id="{FE54C783-3D81-5E40-AC5B-73EA1CA7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89F3E-198B-7947-B492-26D90AA79676}"/>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92092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2ECA-4D1B-B147-A1AD-B593E3657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2765B2-B61B-694E-BAD1-088A5D38D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9F622D-2AAC-A54E-8CCA-31389F7087B0}"/>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5" name="Footer Placeholder 4">
            <a:extLst>
              <a:ext uri="{FF2B5EF4-FFF2-40B4-BE49-F238E27FC236}">
                <a16:creationId xmlns:a16="http://schemas.microsoft.com/office/drawing/2014/main" id="{6D8E6E92-0299-0E4D-B271-57D449435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5FFEC-BE66-E14C-AF90-87A2C9AB7005}"/>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96240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97CE-6EF7-0C47-848D-B87AA0C3E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024C8-0681-AA4B-8321-AEE1F8F7FB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EA01CB-DB7F-F941-AABD-E5717CE539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B01065-1186-D541-8502-1429AC9D52CC}"/>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6" name="Footer Placeholder 5">
            <a:extLst>
              <a:ext uri="{FF2B5EF4-FFF2-40B4-BE49-F238E27FC236}">
                <a16:creationId xmlns:a16="http://schemas.microsoft.com/office/drawing/2014/main" id="{C1899335-D6AE-4147-8645-930C25AA4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ABAA9-437C-6543-918E-94FAD70E5FBD}"/>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6933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A246-A5E3-0C49-8BB2-51C232530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1EA6A9-447A-6A42-86AA-2E116C33AF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03ADF3-91F4-AD4F-9D7E-35E7949011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3FE82-ADFA-5144-81F1-EB18D3E67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540382-114C-E443-AFB9-F3A9770D1A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BBF09-1D77-624A-B633-7BCD0F98003E}"/>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8" name="Footer Placeholder 7">
            <a:extLst>
              <a:ext uri="{FF2B5EF4-FFF2-40B4-BE49-F238E27FC236}">
                <a16:creationId xmlns:a16="http://schemas.microsoft.com/office/drawing/2014/main" id="{AF8B428A-8333-F340-AB78-F61B37DDE2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A050C0-8457-DF4E-A10D-5AEA31A8C8B9}"/>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35606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A9E5-75CB-1A44-91B7-9448D139F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623B6-ED1B-4540-A51A-0022F49BAB8A}"/>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4" name="Footer Placeholder 3">
            <a:extLst>
              <a:ext uri="{FF2B5EF4-FFF2-40B4-BE49-F238E27FC236}">
                <a16:creationId xmlns:a16="http://schemas.microsoft.com/office/drawing/2014/main" id="{0A6724BC-15F9-484F-8643-78468D5C8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A338F8-EAB7-1744-8C24-99E7FBA0337F}"/>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17098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9A1413-6D13-8246-BEB9-D3CF854F5B59}"/>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3" name="Footer Placeholder 2">
            <a:extLst>
              <a:ext uri="{FF2B5EF4-FFF2-40B4-BE49-F238E27FC236}">
                <a16:creationId xmlns:a16="http://schemas.microsoft.com/office/drawing/2014/main" id="{579F982C-2637-D440-811C-27E5BCD307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8E5C05-5E8A-C94C-A752-A78655CB70AD}"/>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75871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E449-B294-B348-A214-2EDF609B2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1EED59-EB2B-B94D-9F34-AEA1DC578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402A1-611C-B043-B4A1-9CAD9942D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92711C-2495-FF45-AFAB-713871BC5049}"/>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6" name="Footer Placeholder 5">
            <a:extLst>
              <a:ext uri="{FF2B5EF4-FFF2-40B4-BE49-F238E27FC236}">
                <a16:creationId xmlns:a16="http://schemas.microsoft.com/office/drawing/2014/main" id="{F67418F2-3479-364A-AB44-4038C84E1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424E4-D1AB-BD47-93C9-37731B5A59DF}"/>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26214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2C12-F007-DC4E-B87B-2EFB943C5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76673B-0DEB-F841-A457-3984ED2FB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EF67BE-A031-A743-A4BB-613B46697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78B5A1-8196-7B4D-A152-A896840A4E8F}"/>
              </a:ext>
            </a:extLst>
          </p:cNvPr>
          <p:cNvSpPr>
            <a:spLocks noGrp="1"/>
          </p:cNvSpPr>
          <p:nvPr>
            <p:ph type="dt" sz="half" idx="10"/>
          </p:nvPr>
        </p:nvSpPr>
        <p:spPr/>
        <p:txBody>
          <a:bodyPr/>
          <a:lstStyle/>
          <a:p>
            <a:fld id="{BFD27D34-919B-B74E-A036-AFEBA949062F}" type="datetimeFigureOut">
              <a:rPr lang="en-US" smtClean="0"/>
              <a:t>12/3/2020</a:t>
            </a:fld>
            <a:endParaRPr lang="en-US"/>
          </a:p>
        </p:txBody>
      </p:sp>
      <p:sp>
        <p:nvSpPr>
          <p:cNvPr id="6" name="Footer Placeholder 5">
            <a:extLst>
              <a:ext uri="{FF2B5EF4-FFF2-40B4-BE49-F238E27FC236}">
                <a16:creationId xmlns:a16="http://schemas.microsoft.com/office/drawing/2014/main" id="{9E939A2B-EFBB-CD41-AEE9-8CAFA8175E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70B4E-6C0D-0A47-BABF-5646859F13F4}"/>
              </a:ext>
            </a:extLst>
          </p:cNvPr>
          <p:cNvSpPr>
            <a:spLocks noGrp="1"/>
          </p:cNvSpPr>
          <p:nvPr>
            <p:ph type="sldNum" sz="quarter" idx="12"/>
          </p:nvPr>
        </p:nvSpPr>
        <p:spPr/>
        <p:txBody>
          <a:bodyPr/>
          <a:lstStyle/>
          <a:p>
            <a:fld id="{AD91AAA1-46FC-5B4A-A320-C5C2777D9D8A}" type="slidenum">
              <a:rPr lang="en-US" smtClean="0"/>
              <a:t>‹#›</a:t>
            </a:fld>
            <a:endParaRPr lang="en-US"/>
          </a:p>
        </p:txBody>
      </p:sp>
    </p:spTree>
    <p:extLst>
      <p:ext uri="{BB962C8B-B14F-4D97-AF65-F5344CB8AC3E}">
        <p14:creationId xmlns:p14="http://schemas.microsoft.com/office/powerpoint/2010/main" val="174498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13628-B6DF-3945-BE36-860C90DD5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67113-6B44-9947-A586-0DC089261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83A30-B721-5C45-B20A-731B7407A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7D34-919B-B74E-A036-AFEBA949062F}" type="datetimeFigureOut">
              <a:rPr lang="en-US" smtClean="0"/>
              <a:t>12/3/2020</a:t>
            </a:fld>
            <a:endParaRPr lang="en-US"/>
          </a:p>
        </p:txBody>
      </p:sp>
      <p:sp>
        <p:nvSpPr>
          <p:cNvPr id="5" name="Footer Placeholder 4">
            <a:extLst>
              <a:ext uri="{FF2B5EF4-FFF2-40B4-BE49-F238E27FC236}">
                <a16:creationId xmlns:a16="http://schemas.microsoft.com/office/drawing/2014/main" id="{0FFC6884-26BD-674B-BBFF-615164987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EFA246-4B21-D446-92B0-BF79DD3AC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1AAA1-46FC-5B4A-A320-C5C2777D9D8A}" type="slidenum">
              <a:rPr lang="en-US" smtClean="0"/>
              <a:t>‹#›</a:t>
            </a:fld>
            <a:endParaRPr lang="en-US"/>
          </a:p>
        </p:txBody>
      </p:sp>
    </p:spTree>
    <p:extLst>
      <p:ext uri="{BB962C8B-B14F-4D97-AF65-F5344CB8AC3E}">
        <p14:creationId xmlns:p14="http://schemas.microsoft.com/office/powerpoint/2010/main" val="411870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emf"/><Relationship Id="rId4" Type="http://schemas.openxmlformats.org/officeDocument/2006/relationships/image" Target="../media/image1.gi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sandravillapalos.com/reciclarte-es-una-actitud/"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79FA-40EB-BF41-9F08-D8BCDF3AAA33}"/>
              </a:ext>
            </a:extLst>
          </p:cNvPr>
          <p:cNvSpPr>
            <a:spLocks noGrp="1"/>
          </p:cNvSpPr>
          <p:nvPr>
            <p:ph type="ctrTitle"/>
          </p:nvPr>
        </p:nvSpPr>
        <p:spPr>
          <a:xfrm>
            <a:off x="637276" y="2477072"/>
            <a:ext cx="11034812" cy="1218708"/>
          </a:xfrm>
        </p:spPr>
        <p:txBody>
          <a:bodyPr>
            <a:noAutofit/>
          </a:bodyPr>
          <a:lstStyle/>
          <a:p>
            <a:r>
              <a:rPr lang="en-US" sz="6600" b="1" dirty="0" err="1">
                <a:solidFill>
                  <a:schemeClr val="accent1">
                    <a:lumMod val="75000"/>
                  </a:schemeClr>
                </a:solidFill>
                <a:latin typeface="+mn-lt"/>
              </a:rPr>
              <a:t>Chào</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mừng</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thầy</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và</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các</a:t>
            </a:r>
            <a:r>
              <a:rPr lang="en-US" sz="6600" b="1" dirty="0">
                <a:solidFill>
                  <a:schemeClr val="accent1">
                    <a:lumMod val="75000"/>
                  </a:schemeClr>
                </a:solidFill>
                <a:latin typeface="+mn-lt"/>
              </a:rPr>
              <a:t> </a:t>
            </a:r>
            <a:r>
              <a:rPr lang="en-US" sz="6600" b="1" dirty="0" err="1">
                <a:solidFill>
                  <a:schemeClr val="accent1">
                    <a:lumMod val="75000"/>
                  </a:schemeClr>
                </a:solidFill>
                <a:latin typeface="+mn-lt"/>
              </a:rPr>
              <a:t>bạn</a:t>
            </a:r>
            <a:r>
              <a:rPr lang="en-US" sz="6600" b="1" dirty="0">
                <a:solidFill>
                  <a:schemeClr val="accent1">
                    <a:lumMod val="75000"/>
                  </a:schemeClr>
                </a:solidFill>
                <a:latin typeface="+mn-lt"/>
              </a:rPr>
              <a:t>!</a:t>
            </a:r>
          </a:p>
        </p:txBody>
      </p:sp>
      <p:sp>
        <p:nvSpPr>
          <p:cNvPr id="3" name="Subtitle 2">
            <a:extLst>
              <a:ext uri="{FF2B5EF4-FFF2-40B4-BE49-F238E27FC236}">
                <a16:creationId xmlns:a16="http://schemas.microsoft.com/office/drawing/2014/main" id="{5ADD2208-0D27-5241-AAD1-763A708E8BD6}"/>
              </a:ext>
            </a:extLst>
          </p:cNvPr>
          <p:cNvSpPr>
            <a:spLocks noGrp="1"/>
          </p:cNvSpPr>
          <p:nvPr>
            <p:ph type="subTitle" idx="1"/>
          </p:nvPr>
        </p:nvSpPr>
        <p:spPr>
          <a:xfrm>
            <a:off x="2875280" y="5156725"/>
            <a:ext cx="6192344" cy="654795"/>
          </a:xfrm>
        </p:spPr>
        <p:txBody>
          <a:bodyPr>
            <a:normAutofit/>
          </a:bodyPr>
          <a:lstStyle/>
          <a:p>
            <a:r>
              <a:rPr lang="en-US" sz="3600" b="1" dirty="0" err="1"/>
              <a:t>Giảng</a:t>
            </a:r>
            <a:r>
              <a:rPr lang="en-US" sz="3600" b="1" dirty="0"/>
              <a:t> </a:t>
            </a:r>
            <a:r>
              <a:rPr lang="en-US" sz="3600" b="1" dirty="0" err="1"/>
              <a:t>viên</a:t>
            </a:r>
            <a:r>
              <a:rPr lang="en-US" sz="3600" b="1" dirty="0"/>
              <a:t>: </a:t>
            </a:r>
            <a:r>
              <a:rPr lang="en-US" sz="3600" b="1" dirty="0" err="1"/>
              <a:t>Vũ</a:t>
            </a:r>
            <a:r>
              <a:rPr lang="en-US" sz="3600" b="1" dirty="0"/>
              <a:t> </a:t>
            </a:r>
            <a:r>
              <a:rPr lang="en-US" sz="3600" b="1" dirty="0" err="1"/>
              <a:t>Hoài</a:t>
            </a:r>
            <a:r>
              <a:rPr lang="en-US" sz="3600" b="1" dirty="0"/>
              <a:t> Nam</a:t>
            </a:r>
          </a:p>
        </p:txBody>
      </p:sp>
      <p:pic>
        <p:nvPicPr>
          <p:cNvPr id="5" name="Picture 4">
            <a:extLst>
              <a:ext uri="{FF2B5EF4-FFF2-40B4-BE49-F238E27FC236}">
                <a16:creationId xmlns:a16="http://schemas.microsoft.com/office/drawing/2014/main" id="{5ECCC0F1-CFF4-C34D-BB28-851702F224C3}"/>
              </a:ext>
            </a:extLst>
          </p:cNvPr>
          <p:cNvPicPr>
            <a:picLocks noChangeAspect="1"/>
          </p:cNvPicPr>
          <p:nvPr/>
        </p:nvPicPr>
        <p:blipFill>
          <a:blip r:embed="rId2"/>
          <a:stretch>
            <a:fillRect/>
          </a:stretch>
        </p:blipFill>
        <p:spPr>
          <a:xfrm>
            <a:off x="1" y="7787"/>
            <a:ext cx="1148887" cy="1313013"/>
          </a:xfrm>
          <a:prstGeom prst="rect">
            <a:avLst/>
          </a:prstGeom>
        </p:spPr>
      </p:pic>
      <p:sp>
        <p:nvSpPr>
          <p:cNvPr id="6" name="Rounded Rectangle 5">
            <a:extLst>
              <a:ext uri="{FF2B5EF4-FFF2-40B4-BE49-F238E27FC236}">
                <a16:creationId xmlns:a16="http://schemas.microsoft.com/office/drawing/2014/main" id="{8AF384AF-545D-6241-9E90-15C63D014232}"/>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Tree>
    <p:extLst>
      <p:ext uri="{BB962C8B-B14F-4D97-AF65-F5344CB8AC3E}">
        <p14:creationId xmlns:p14="http://schemas.microsoft.com/office/powerpoint/2010/main" val="16996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883E-0253-4584-A44C-9BA843321B14}"/>
              </a:ext>
            </a:extLst>
          </p:cNvPr>
          <p:cNvSpPr>
            <a:spLocks noGrp="1"/>
          </p:cNvSpPr>
          <p:nvPr>
            <p:ph type="title"/>
          </p:nvPr>
        </p:nvSpPr>
        <p:spPr/>
        <p:txBody>
          <a:bodyPr/>
          <a:lstStyle/>
          <a:p>
            <a:endParaRPr lang="en-US"/>
          </a:p>
        </p:txBody>
      </p:sp>
      <p:pic>
        <p:nvPicPr>
          <p:cNvPr id="14" name="Content Placeholder 13">
            <a:extLst>
              <a:ext uri="{FF2B5EF4-FFF2-40B4-BE49-F238E27FC236}">
                <a16:creationId xmlns:a16="http://schemas.microsoft.com/office/drawing/2014/main" id="{6AF44A2E-D067-4D97-897C-13D44A84897D}"/>
              </a:ext>
            </a:extLst>
          </p:cNvPr>
          <p:cNvPicPr>
            <a:picLocks noGrp="1" noChangeAspect="1"/>
          </p:cNvPicPr>
          <p:nvPr>
            <p:ph idx="1"/>
          </p:nvPr>
        </p:nvPicPr>
        <p:blipFill>
          <a:blip r:embed="rId2"/>
          <a:stretch>
            <a:fillRect/>
          </a:stretch>
        </p:blipFill>
        <p:spPr>
          <a:xfrm>
            <a:off x="3714750" y="2849732"/>
            <a:ext cx="4762500" cy="2365999"/>
          </a:xfrm>
        </p:spPr>
      </p:pic>
      <p:pic>
        <p:nvPicPr>
          <p:cNvPr id="4" name="Content Placeholder 10">
            <a:extLst>
              <a:ext uri="{FF2B5EF4-FFF2-40B4-BE49-F238E27FC236}">
                <a16:creationId xmlns:a16="http://schemas.microsoft.com/office/drawing/2014/main" id="{64FCB199-B901-457B-A1A4-310944BEEC7F}"/>
              </a:ext>
            </a:extLst>
          </p:cNvPr>
          <p:cNvPicPr>
            <a:picLocks noChangeAspect="1"/>
          </p:cNvPicPr>
          <p:nvPr/>
        </p:nvPicPr>
        <p:blipFill>
          <a:blip r:embed="rId3"/>
          <a:stretch>
            <a:fillRect/>
          </a:stretch>
        </p:blipFill>
        <p:spPr>
          <a:xfrm>
            <a:off x="3238500" y="2620169"/>
            <a:ext cx="5715000" cy="2762250"/>
          </a:xfrm>
          <a:prstGeom prst="rect">
            <a:avLst/>
          </a:prstGeom>
        </p:spPr>
      </p:pic>
      <p:pic>
        <p:nvPicPr>
          <p:cNvPr id="5" name="Picture 4">
            <a:extLst>
              <a:ext uri="{FF2B5EF4-FFF2-40B4-BE49-F238E27FC236}">
                <a16:creationId xmlns:a16="http://schemas.microsoft.com/office/drawing/2014/main" id="{55DA972C-0951-41E2-A48B-0DDEB9294019}"/>
              </a:ext>
            </a:extLst>
          </p:cNvPr>
          <p:cNvPicPr>
            <a:picLocks noChangeAspect="1"/>
          </p:cNvPicPr>
          <p:nvPr/>
        </p:nvPicPr>
        <p:blipFill>
          <a:blip r:embed="rId4"/>
          <a:stretch>
            <a:fillRect/>
          </a:stretch>
        </p:blipFill>
        <p:spPr>
          <a:xfrm>
            <a:off x="1" y="7787"/>
            <a:ext cx="1148887" cy="1313013"/>
          </a:xfrm>
          <a:prstGeom prst="rect">
            <a:avLst/>
          </a:prstGeom>
        </p:spPr>
      </p:pic>
      <p:sp>
        <p:nvSpPr>
          <p:cNvPr id="6" name="Rounded Rectangle 6">
            <a:extLst>
              <a:ext uri="{FF2B5EF4-FFF2-40B4-BE49-F238E27FC236}">
                <a16:creationId xmlns:a16="http://schemas.microsoft.com/office/drawing/2014/main" id="{B875E069-F7D5-42BB-91F0-C9D68A7BB157}"/>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7" name="Picture 6">
            <a:extLst>
              <a:ext uri="{FF2B5EF4-FFF2-40B4-BE49-F238E27FC236}">
                <a16:creationId xmlns:a16="http://schemas.microsoft.com/office/drawing/2014/main" id="{95E0F485-18CE-4D5D-869B-A9714D146833}"/>
              </a:ext>
            </a:extLst>
          </p:cNvPr>
          <p:cNvPicPr>
            <a:picLocks noChangeAspect="1"/>
          </p:cNvPicPr>
          <p:nvPr/>
        </p:nvPicPr>
        <p:blipFill>
          <a:blip r:embed="rId5"/>
          <a:stretch>
            <a:fillRect/>
          </a:stretch>
        </p:blipFill>
        <p:spPr>
          <a:xfrm>
            <a:off x="-38469" y="-7787"/>
            <a:ext cx="12192000" cy="6858000"/>
          </a:xfrm>
          <a:prstGeom prst="rect">
            <a:avLst/>
          </a:prstGeom>
        </p:spPr>
      </p:pic>
      <p:sp>
        <p:nvSpPr>
          <p:cNvPr id="8" name="Rectangle 7">
            <a:extLst>
              <a:ext uri="{FF2B5EF4-FFF2-40B4-BE49-F238E27FC236}">
                <a16:creationId xmlns:a16="http://schemas.microsoft.com/office/drawing/2014/main" id="{A143C1CE-8D7E-4A07-B93B-E3A069177265}"/>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 </a:t>
            </a:r>
            <a:r>
              <a:rPr lang="en-GB"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tiếp</a:t>
            </a: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giữa DHT11 và AT89S52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BE491C8-C3AB-4B19-9AF3-41B3655423CD}"/>
              </a:ext>
            </a:extLst>
          </p:cNvPr>
          <p:cNvSpPr txBox="1"/>
          <p:nvPr/>
        </p:nvSpPr>
        <p:spPr>
          <a:xfrm>
            <a:off x="1257037" y="2325217"/>
            <a:ext cx="3634559" cy="369332"/>
          </a:xfrm>
          <a:prstGeom prst="rect">
            <a:avLst/>
          </a:prstGeom>
          <a:noFill/>
        </p:spPr>
        <p:txBody>
          <a:bodyPr wrap="square" rtlCol="0">
            <a:spAutoFit/>
          </a:bodyPr>
          <a:lstStyle/>
          <a:p>
            <a:endParaRPr lang="en-US" b="1" dirty="0">
              <a:latin typeface="+mj-lt"/>
            </a:endParaRPr>
          </a:p>
        </p:txBody>
      </p:sp>
      <p:pic>
        <p:nvPicPr>
          <p:cNvPr id="12" name="Picture 11" descr="DHT11 timing diagram">
            <a:extLst>
              <a:ext uri="{FF2B5EF4-FFF2-40B4-BE49-F238E27FC236}">
                <a16:creationId xmlns:a16="http://schemas.microsoft.com/office/drawing/2014/main" id="{83B5D08C-CF65-4FF8-90C0-17F3F2E48847}"/>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46013" y="1994058"/>
            <a:ext cx="9023035" cy="4010177"/>
          </a:xfrm>
          <a:prstGeom prst="rect">
            <a:avLst/>
          </a:prstGeom>
          <a:noFill/>
          <a:ln>
            <a:noFill/>
          </a:ln>
        </p:spPr>
      </p:pic>
    </p:spTree>
    <p:extLst>
      <p:ext uri="{BB962C8B-B14F-4D97-AF65-F5344CB8AC3E}">
        <p14:creationId xmlns:p14="http://schemas.microsoft.com/office/powerpoint/2010/main" val="268437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3</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LCD 16x2</a:t>
            </a:r>
            <a:endParaRPr lang="en-US" b="0" i="0" dirty="0">
              <a:solidFill>
                <a:srgbClr val="2C3E50"/>
              </a:solidFill>
              <a:effectLst/>
              <a:latin typeface="Times New Roman" panose="02020603050405020304" pitchFamily="18" charset="0"/>
            </a:endParaRPr>
          </a:p>
        </p:txBody>
      </p:sp>
      <p:pic>
        <p:nvPicPr>
          <p:cNvPr id="4" name="Picture 3">
            <a:extLst>
              <a:ext uri="{FF2B5EF4-FFF2-40B4-BE49-F238E27FC236}">
                <a16:creationId xmlns:a16="http://schemas.microsoft.com/office/drawing/2014/main" id="{8D88E910-9230-6F49-A688-71EFB4A5464C}"/>
              </a:ext>
            </a:extLst>
          </p:cNvPr>
          <p:cNvPicPr>
            <a:picLocks noChangeAspect="1"/>
          </p:cNvPicPr>
          <p:nvPr/>
        </p:nvPicPr>
        <p:blipFill>
          <a:blip r:embed="rId4"/>
          <a:stretch>
            <a:fillRect/>
          </a:stretch>
        </p:blipFill>
        <p:spPr>
          <a:xfrm>
            <a:off x="7314937" y="1505466"/>
            <a:ext cx="4457700" cy="4432300"/>
          </a:xfrm>
          <a:prstGeom prst="rect">
            <a:avLst/>
          </a:prstGeom>
        </p:spPr>
      </p:pic>
      <p:pic>
        <p:nvPicPr>
          <p:cNvPr id="8" name="Picture 7">
            <a:extLst>
              <a:ext uri="{FF2B5EF4-FFF2-40B4-BE49-F238E27FC236}">
                <a16:creationId xmlns:a16="http://schemas.microsoft.com/office/drawing/2014/main" id="{2AF89209-1311-C448-B78F-E9D61462C6C6}"/>
              </a:ext>
            </a:extLst>
          </p:cNvPr>
          <p:cNvPicPr>
            <a:picLocks noChangeAspect="1"/>
          </p:cNvPicPr>
          <p:nvPr/>
        </p:nvPicPr>
        <p:blipFill>
          <a:blip r:embed="rId5"/>
          <a:stretch>
            <a:fillRect/>
          </a:stretch>
        </p:blipFill>
        <p:spPr>
          <a:xfrm>
            <a:off x="863791" y="1694819"/>
            <a:ext cx="5376672" cy="4857999"/>
          </a:xfrm>
          <a:prstGeom prst="rect">
            <a:avLst/>
          </a:prstGeom>
        </p:spPr>
      </p:pic>
    </p:spTree>
    <p:extLst>
      <p:ext uri="{BB962C8B-B14F-4D97-AF65-F5344CB8AC3E}">
        <p14:creationId xmlns:p14="http://schemas.microsoft.com/office/powerpoint/2010/main" val="336537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3</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LCD 16x2</a:t>
            </a:r>
            <a:endParaRPr lang="en-US" b="0" i="0" dirty="0">
              <a:solidFill>
                <a:srgbClr val="2C3E50"/>
              </a:solidFill>
              <a:effectLst/>
              <a:latin typeface="Times New Roman" panose="02020603050405020304" pitchFamily="18" charset="0"/>
            </a:endParaRPr>
          </a:p>
        </p:txBody>
      </p:sp>
      <p:sp>
        <p:nvSpPr>
          <p:cNvPr id="3" name="Rectangle 2">
            <a:extLst>
              <a:ext uri="{FF2B5EF4-FFF2-40B4-BE49-F238E27FC236}">
                <a16:creationId xmlns:a16="http://schemas.microsoft.com/office/drawing/2014/main" id="{A96D2BE1-C1AB-F949-AF90-2B94BDEAC0DD}"/>
              </a:ext>
            </a:extLst>
          </p:cNvPr>
          <p:cNvSpPr/>
          <p:nvPr/>
        </p:nvSpPr>
        <p:spPr>
          <a:xfrm>
            <a:off x="1486324" y="3045390"/>
            <a:ext cx="1249060" cy="369332"/>
          </a:xfrm>
          <a:prstGeom prst="rect">
            <a:avLst/>
          </a:prstGeom>
        </p:spPr>
        <p:txBody>
          <a:bodyPr wrap="none">
            <a:spAutoFit/>
          </a:bodyPr>
          <a:lstStyle/>
          <a:p>
            <a:r>
              <a:rPr lang="en-US" b="1" i="0" dirty="0">
                <a:solidFill>
                  <a:srgbClr val="333333"/>
                </a:solidFill>
                <a:effectLst/>
                <a:latin typeface="Times New Roman" panose="02020603050405020304" pitchFamily="18" charset="0"/>
              </a:rPr>
              <a:t>Mode 4 bit</a:t>
            </a:r>
            <a:endParaRPr lang="en-US" dirty="0"/>
          </a:p>
        </p:txBody>
      </p:sp>
      <p:sp>
        <p:nvSpPr>
          <p:cNvPr id="5" name="Rectangle 4">
            <a:extLst>
              <a:ext uri="{FF2B5EF4-FFF2-40B4-BE49-F238E27FC236}">
                <a16:creationId xmlns:a16="http://schemas.microsoft.com/office/drawing/2014/main" id="{7AEFDCDC-3B15-AB41-A531-184A24FAE35A}"/>
              </a:ext>
            </a:extLst>
          </p:cNvPr>
          <p:cNvSpPr/>
          <p:nvPr/>
        </p:nvSpPr>
        <p:spPr>
          <a:xfrm>
            <a:off x="1486324" y="2503338"/>
            <a:ext cx="1249060" cy="369332"/>
          </a:xfrm>
          <a:prstGeom prst="rect">
            <a:avLst/>
          </a:prstGeom>
        </p:spPr>
        <p:txBody>
          <a:bodyPr wrap="none">
            <a:spAutoFit/>
          </a:bodyPr>
          <a:lstStyle/>
          <a:p>
            <a:r>
              <a:rPr lang="en-US" b="1" i="0" dirty="0">
                <a:solidFill>
                  <a:srgbClr val="333333"/>
                </a:solidFill>
                <a:effectLst/>
                <a:latin typeface="Times New Roman" panose="02020603050405020304" pitchFamily="18" charset="0"/>
              </a:rPr>
              <a:t>Mode 8 bit</a:t>
            </a:r>
            <a:endParaRPr lang="en-US" dirty="0"/>
          </a:p>
        </p:txBody>
      </p:sp>
      <p:pic>
        <p:nvPicPr>
          <p:cNvPr id="8" name="Picture 7">
            <a:extLst>
              <a:ext uri="{FF2B5EF4-FFF2-40B4-BE49-F238E27FC236}">
                <a16:creationId xmlns:a16="http://schemas.microsoft.com/office/drawing/2014/main" id="{449F2049-2AF4-B543-88ED-5E84C2BF5D3D}"/>
              </a:ext>
            </a:extLst>
          </p:cNvPr>
          <p:cNvPicPr>
            <a:picLocks noChangeAspect="1"/>
          </p:cNvPicPr>
          <p:nvPr/>
        </p:nvPicPr>
        <p:blipFill>
          <a:blip r:embed="rId4"/>
          <a:stretch>
            <a:fillRect/>
          </a:stretch>
        </p:blipFill>
        <p:spPr>
          <a:xfrm>
            <a:off x="7314937" y="1505466"/>
            <a:ext cx="4457700" cy="4432300"/>
          </a:xfrm>
          <a:prstGeom prst="rect">
            <a:avLst/>
          </a:prstGeom>
        </p:spPr>
      </p:pic>
      <p:sp>
        <p:nvSpPr>
          <p:cNvPr id="9" name="Rectangle 8">
            <a:extLst>
              <a:ext uri="{FF2B5EF4-FFF2-40B4-BE49-F238E27FC236}">
                <a16:creationId xmlns:a16="http://schemas.microsoft.com/office/drawing/2014/main" id="{60E33206-275E-5740-9390-EC14A187E62D}"/>
              </a:ext>
            </a:extLst>
          </p:cNvPr>
          <p:cNvSpPr/>
          <p:nvPr/>
        </p:nvSpPr>
        <p:spPr>
          <a:xfrm>
            <a:off x="1324779" y="1913235"/>
            <a:ext cx="2332690" cy="369332"/>
          </a:xfrm>
          <a:prstGeom prst="rect">
            <a:avLst/>
          </a:prstGeom>
        </p:spPr>
        <p:txBody>
          <a:bodyPr wrap="none">
            <a:spAutoFit/>
          </a:bodyPr>
          <a:lstStyle/>
          <a:p>
            <a:r>
              <a:rPr lang="en-US" b="1" i="1" dirty="0" err="1">
                <a:solidFill>
                  <a:srgbClr val="007F00"/>
                </a:solidFill>
                <a:latin typeface="TimesNewRomanPS"/>
              </a:rPr>
              <a:t>Giao</a:t>
            </a:r>
            <a:r>
              <a:rPr lang="en-US" b="1" i="1" dirty="0">
                <a:solidFill>
                  <a:srgbClr val="007F00"/>
                </a:solidFill>
                <a:latin typeface="TimesNewRomanPS"/>
              </a:rPr>
              <a:t> </a:t>
            </a:r>
            <a:r>
              <a:rPr lang="en-US" b="1" i="1" dirty="0" err="1">
                <a:solidFill>
                  <a:srgbClr val="007F00"/>
                </a:solidFill>
                <a:latin typeface="TimesNewRomanPS"/>
              </a:rPr>
              <a:t>tiếp</a:t>
            </a:r>
            <a:r>
              <a:rPr lang="en-US" b="1" i="1" dirty="0">
                <a:solidFill>
                  <a:srgbClr val="007F00"/>
                </a:solidFill>
                <a:latin typeface="TimesNewRomanPS"/>
              </a:rPr>
              <a:t> 8 bit </a:t>
            </a:r>
            <a:r>
              <a:rPr lang="en-US" b="1" i="1" dirty="0" err="1">
                <a:solidFill>
                  <a:srgbClr val="007F00"/>
                </a:solidFill>
                <a:latin typeface="TimesNewRomanPS"/>
              </a:rPr>
              <a:t>va</a:t>
            </a:r>
            <a:r>
              <a:rPr lang="en-US" b="1" i="1" dirty="0">
                <a:solidFill>
                  <a:srgbClr val="007F00"/>
                </a:solidFill>
                <a:latin typeface="TimesNewRomanPS"/>
              </a:rPr>
              <a:t>̀ 4 bit </a:t>
            </a:r>
            <a:endParaRPr lang="en-US" dirty="0">
              <a:effectLst/>
            </a:endParaRPr>
          </a:p>
        </p:txBody>
      </p:sp>
    </p:spTree>
    <p:extLst>
      <p:ext uri="{BB962C8B-B14F-4D97-AF65-F5344CB8AC3E}">
        <p14:creationId xmlns:p14="http://schemas.microsoft.com/office/powerpoint/2010/main" val="143853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11" name="Rounded Rectangle 10">
            <a:extLst>
              <a:ext uri="{FF2B5EF4-FFF2-40B4-BE49-F238E27FC236}">
                <a16:creationId xmlns:a16="http://schemas.microsoft.com/office/drawing/2014/main" id="{B52B56A1-6446-E14A-9980-5A218EE59E9D}"/>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
        <p:nvSpPr>
          <p:cNvPr id="6" name="Rectangle 5">
            <a:extLst>
              <a:ext uri="{FF2B5EF4-FFF2-40B4-BE49-F238E27FC236}">
                <a16:creationId xmlns:a16="http://schemas.microsoft.com/office/drawing/2014/main" id="{3BF4A8BE-561B-174C-93E9-C652BFC29EE9}"/>
              </a:ext>
            </a:extLst>
          </p:cNvPr>
          <p:cNvSpPr/>
          <p:nvPr/>
        </p:nvSpPr>
        <p:spPr>
          <a:xfrm>
            <a:off x="1148888" y="2005775"/>
            <a:ext cx="3845156" cy="3139321"/>
          </a:xfrm>
          <a:prstGeom prst="rect">
            <a:avLst/>
          </a:prstGeom>
        </p:spPr>
        <p:txBody>
          <a:bodyPr wrap="square">
            <a:spAutoFit/>
          </a:bodyPr>
          <a:lstStyle/>
          <a:p>
            <a:r>
              <a:rPr lang="en-US" i="0" dirty="0" err="1">
                <a:solidFill>
                  <a:srgbClr val="2C3E50"/>
                </a:solidFill>
                <a:effectLst/>
                <a:latin typeface="Times New Roman" panose="02020603050405020304" pitchFamily="18" charset="0"/>
                <a:cs typeface="Times New Roman" panose="02020603050405020304" pitchFamily="18" charset="0"/>
              </a:rPr>
              <a:t>Trong</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đó</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kết</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nối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với</a:t>
            </a:r>
            <a:r>
              <a:rPr lang="en-US" i="0" dirty="0">
                <a:solidFill>
                  <a:srgbClr val="2C3E50"/>
                </a:solidFill>
                <a:effectLst/>
                <a:latin typeface="Times New Roman" panose="02020603050405020304" pitchFamily="18" charset="0"/>
                <a:cs typeface="Times New Roman" panose="02020603050405020304" pitchFamily="18" charset="0"/>
              </a:rPr>
              <a:t> AT89S52:</a:t>
            </a:r>
            <a:br>
              <a:rPr lang="en-US" dirty="0">
                <a:latin typeface="Times New Roman" panose="02020603050405020304" pitchFamily="18" charset="0"/>
                <a:cs typeface="Times New Roman" panose="02020603050405020304" pitchFamily="18" charset="0"/>
              </a:rPr>
            </a:br>
            <a:r>
              <a:rPr lang="en-US" i="0" dirty="0">
                <a:solidFill>
                  <a:srgbClr val="2C3E50"/>
                </a:solidFill>
                <a:effectLst/>
                <a:latin typeface="Times New Roman" panose="02020603050405020304" pitchFamily="18" charset="0"/>
                <a:cs typeface="Times New Roman" panose="02020603050405020304" pitchFamily="18" charset="0"/>
              </a:rPr>
              <a:t>-</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điều</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khiển</a:t>
            </a:r>
            <a:r>
              <a:rPr lang="en-US" i="0" dirty="0">
                <a:solidFill>
                  <a:srgbClr val="2C3E50"/>
                </a:solidFill>
                <a:effectLst/>
                <a:latin typeface="Times New Roman" panose="02020603050405020304" pitchFamily="18" charset="0"/>
                <a:cs typeface="Times New Roman" panose="02020603050405020304" pitchFamily="18" charset="0"/>
              </a:rPr>
              <a:t> LCD16x2 </a:t>
            </a:r>
            <a:r>
              <a:rPr lang="en-US" b="1" i="0" dirty="0">
                <a:solidFill>
                  <a:srgbClr val="2C3E50"/>
                </a:solidFill>
                <a:effectLst/>
                <a:latin typeface="Times New Roman" panose="02020603050405020304" pitchFamily="18" charset="0"/>
                <a:cs typeface="Times New Roman" panose="02020603050405020304" pitchFamily="18" charset="0"/>
              </a:rPr>
              <a:t>LCD_RS, LCD_RW, LCD_EN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kết</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nối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thứ</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tự</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với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b="1" i="0" dirty="0">
                <a:solidFill>
                  <a:srgbClr val="2C3E50"/>
                </a:solidFill>
                <a:effectLst/>
                <a:latin typeface="Times New Roman" panose="02020603050405020304" pitchFamily="18" charset="0"/>
                <a:cs typeface="Times New Roman" panose="02020603050405020304" pitchFamily="18" charset="0"/>
              </a:rPr>
              <a:t>PORT2[2.5 – </a:t>
            </a:r>
            <a:r>
              <a:rPr lang="en-US" b="1" dirty="0">
                <a:solidFill>
                  <a:srgbClr val="2C3E50"/>
                </a:solidFill>
                <a:latin typeface="Times New Roman" panose="02020603050405020304" pitchFamily="18" charset="0"/>
                <a:cs typeface="Times New Roman" panose="02020603050405020304" pitchFamily="18" charset="0"/>
              </a:rPr>
              <a:t>2.6</a:t>
            </a:r>
            <a:r>
              <a:rPr lang="en-US" b="1" i="0" dirty="0">
                <a:solidFill>
                  <a:srgbClr val="2C3E50"/>
                </a:solidFill>
                <a:effectLst/>
                <a:latin typeface="Times New Roman" panose="02020603050405020304" pitchFamily="18" charset="0"/>
                <a:cs typeface="Times New Roman" panose="02020603050405020304" pitchFamily="18" charset="0"/>
              </a:rPr>
              <a:t>]</a:t>
            </a:r>
            <a:r>
              <a:rPr lang="en-US" i="0" dirty="0">
                <a:solidFill>
                  <a:srgbClr val="2C3E50"/>
                </a:solidFill>
                <a:effectLst/>
                <a:latin typeface="Times New Roman" panose="02020603050405020304" pitchFamily="18" charset="0"/>
                <a:cs typeface="Times New Roman" panose="02020603050405020304" pitchFamily="18" charset="0"/>
              </a:rPr>
              <a:t>.​</a:t>
            </a:r>
          </a:p>
          <a:p>
            <a:r>
              <a:rPr lang="en-US" i="0" dirty="0">
                <a:solidFill>
                  <a:srgbClr val="2C3E50"/>
                </a:solidFill>
                <a:effectLst/>
                <a:latin typeface="Times New Roman" panose="02020603050405020304" pitchFamily="18" charset="0"/>
                <a:cs typeface="Times New Roman" panose="02020603050405020304" pitchFamily="18" charset="0"/>
              </a:rPr>
              <a:t>-</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dữ</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liệu</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của</a:t>
            </a:r>
            <a:r>
              <a:rPr lang="en-US" i="0" dirty="0">
                <a:solidFill>
                  <a:srgbClr val="2C3E50"/>
                </a:solidFill>
                <a:effectLst/>
                <a:latin typeface="Times New Roman" panose="02020603050405020304" pitchFamily="18" charset="0"/>
                <a:cs typeface="Times New Roman" panose="02020603050405020304" pitchFamily="18" charset="0"/>
              </a:rPr>
              <a:t> LCD16x2 </a:t>
            </a:r>
            <a:r>
              <a:rPr lang="en-US" b="1" i="0" dirty="0">
                <a:solidFill>
                  <a:srgbClr val="2C3E50"/>
                </a:solidFill>
                <a:effectLst/>
                <a:latin typeface="Times New Roman" panose="02020603050405020304" pitchFamily="18" charset="0"/>
                <a:cs typeface="Times New Roman" panose="02020603050405020304" pitchFamily="18" charset="0"/>
              </a:rPr>
              <a:t>LCD_D[0 – 7]</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kết</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nối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thứ</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tự</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với</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các</a:t>
            </a:r>
            <a:r>
              <a:rPr lang="en-US" i="0" dirty="0">
                <a:solidFill>
                  <a:srgbClr val="2C3E50"/>
                </a:solidFill>
                <a:effectLst/>
                <a:latin typeface="Times New Roman" panose="02020603050405020304" pitchFamily="18" charset="0"/>
                <a:cs typeface="Times New Roman" panose="02020603050405020304" pitchFamily="18" charset="0"/>
              </a:rPr>
              <a:t> </a:t>
            </a:r>
            <a:r>
              <a:rPr lang="en-US" i="0" dirty="0" err="1">
                <a:solidFill>
                  <a:srgbClr val="2C3E50"/>
                </a:solidFill>
                <a:effectLst/>
                <a:latin typeface="Times New Roman" panose="02020603050405020304" pitchFamily="18" charset="0"/>
                <a:cs typeface="Times New Roman" panose="02020603050405020304" pitchFamily="18" charset="0"/>
              </a:rPr>
              <a:t>chân</a:t>
            </a:r>
            <a:r>
              <a:rPr lang="en-US" i="0" dirty="0">
                <a:solidFill>
                  <a:srgbClr val="2C3E50"/>
                </a:solidFill>
                <a:effectLst/>
                <a:latin typeface="Times New Roman" panose="02020603050405020304" pitchFamily="18" charset="0"/>
                <a:cs typeface="Times New Roman" panose="02020603050405020304" pitchFamily="18" charset="0"/>
              </a:rPr>
              <a:t> </a:t>
            </a:r>
            <a:r>
              <a:rPr lang="en-US" b="1" i="0" dirty="0">
                <a:solidFill>
                  <a:srgbClr val="2C3E50"/>
                </a:solidFill>
                <a:effectLst/>
                <a:latin typeface="Times New Roman" panose="02020603050405020304" pitchFamily="18" charset="0"/>
                <a:cs typeface="Times New Roman" panose="02020603050405020304" pitchFamily="18" charset="0"/>
              </a:rPr>
              <a:t>PORT0(0</a:t>
            </a:r>
            <a:r>
              <a:rPr lang="en-US" i="0" dirty="0">
                <a:solidFill>
                  <a:srgbClr val="2C3E50"/>
                </a:solidFill>
                <a:effectLst/>
                <a:latin typeface="Times New Roman" panose="02020603050405020304" pitchFamily="18" charset="0"/>
                <a:cs typeface="Times New Roman" panose="02020603050405020304" pitchFamily="18" charset="0"/>
              </a:rPr>
              <a:t>.</a:t>
            </a:r>
            <a:r>
              <a:rPr lang="en-US" b="1" i="0" dirty="0">
                <a:solidFill>
                  <a:srgbClr val="2C3E50"/>
                </a:solidFill>
                <a:effectLst/>
                <a:latin typeface="Times New Roman" panose="02020603050405020304" pitchFamily="18" charset="0"/>
                <a:cs typeface="Times New Roman" panose="02020603050405020304" pitchFamily="18" charset="0"/>
              </a:rPr>
              <a:t>0 – 0.7</a:t>
            </a:r>
            <a:r>
              <a:rPr lang="en-US" i="0" dirty="0">
                <a:solidFill>
                  <a:srgbClr val="2C3E50"/>
                </a:solidFill>
                <a:effectLst/>
                <a:latin typeface="Times New Roman" panose="02020603050405020304" pitchFamily="18" charset="0"/>
                <a:cs typeface="Times New Roman" panose="02020603050405020304" pitchFamily="18" charset="0"/>
              </a:rPr>
              <a:t>)​</a:t>
            </a:r>
          </a:p>
          <a:p>
            <a:r>
              <a:rPr lang="en-US" dirty="0">
                <a:solidFill>
                  <a:srgbClr val="2C3E50"/>
                </a:solidFill>
                <a:latin typeface="Times New Roman" panose="02020603050405020304" pitchFamily="18" charset="0"/>
                <a:cs typeface="Times New Roman" panose="02020603050405020304" pitchFamily="18" charset="0"/>
              </a:rPr>
              <a:t>- </a:t>
            </a:r>
            <a:r>
              <a:rPr lang="vi-VN" dirty="0">
                <a:solidFill>
                  <a:srgbClr val="2C3E50"/>
                </a:solidFill>
                <a:latin typeface="Times New Roman" panose="02020603050405020304" pitchFamily="18" charset="0"/>
                <a:cs typeface="Times New Roman" panose="02020603050405020304" pitchFamily="18" charset="0"/>
              </a:rPr>
              <a:t>Chân </a:t>
            </a:r>
            <a:r>
              <a:rPr lang="en-US" b="1" dirty="0" err="1">
                <a:solidFill>
                  <a:srgbClr val="2C3E50"/>
                </a:solidFill>
                <a:latin typeface="Times New Roman" panose="02020603050405020304" pitchFamily="18" charset="0"/>
                <a:cs typeface="Times New Roman" panose="02020603050405020304" pitchFamily="18" charset="0"/>
              </a:rPr>
              <a:t>OUT</a:t>
            </a:r>
            <a:r>
              <a:rPr lang="en-US" dirty="0" err="1">
                <a:solidFill>
                  <a:srgbClr val="2C3E50"/>
                </a:solidFill>
                <a:latin typeface="Times New Roman" panose="02020603050405020304" pitchFamily="18" charset="0"/>
                <a:cs typeface="Times New Roman" panose="02020603050405020304" pitchFamily="18" charset="0"/>
              </a:rPr>
              <a:t>của</a:t>
            </a:r>
            <a:r>
              <a:rPr lang="en-US" dirty="0">
                <a:solidFill>
                  <a:srgbClr val="2C3E50"/>
                </a:solidFill>
                <a:latin typeface="Times New Roman" panose="02020603050405020304" pitchFamily="18" charset="0"/>
                <a:cs typeface="Times New Roman" panose="02020603050405020304" pitchFamily="18" charset="0"/>
              </a:rPr>
              <a:t> </a:t>
            </a:r>
            <a:r>
              <a:rPr lang="en-US" b="1" dirty="0">
                <a:solidFill>
                  <a:srgbClr val="2C3E50"/>
                </a:solidFill>
                <a:latin typeface="Times New Roman" panose="02020603050405020304" pitchFamily="18" charset="0"/>
                <a:cs typeface="Times New Roman" panose="02020603050405020304" pitchFamily="18" charset="0"/>
              </a:rPr>
              <a:t>DHT11</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kết</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nối</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với</a:t>
            </a:r>
            <a:r>
              <a:rPr lang="en-US" dirty="0">
                <a:solidFill>
                  <a:srgbClr val="2C3E50"/>
                </a:solidFill>
                <a:latin typeface="Times New Roman" panose="02020603050405020304" pitchFamily="18" charset="0"/>
                <a:cs typeface="Times New Roman" panose="02020603050405020304" pitchFamily="18" charset="0"/>
              </a:rPr>
              <a:t> </a:t>
            </a:r>
            <a:r>
              <a:rPr lang="en-US" b="1" dirty="0">
                <a:solidFill>
                  <a:srgbClr val="2C3E50"/>
                </a:solidFill>
                <a:latin typeface="Times New Roman" panose="02020603050405020304" pitchFamily="18" charset="0"/>
                <a:cs typeface="Times New Roman" panose="02020603050405020304" pitchFamily="18" charset="0"/>
              </a:rPr>
              <a:t>PORT3(3.2)</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của</a:t>
            </a:r>
            <a:r>
              <a:rPr lang="en-US" dirty="0">
                <a:solidFill>
                  <a:srgbClr val="2C3E50"/>
                </a:solidFill>
                <a:latin typeface="Times New Roman" panose="02020603050405020304" pitchFamily="18" charset="0"/>
                <a:cs typeface="Times New Roman" panose="02020603050405020304" pitchFamily="18" charset="0"/>
              </a:rPr>
              <a:t> vi </a:t>
            </a:r>
            <a:r>
              <a:rPr lang="en-US" dirty="0" err="1">
                <a:solidFill>
                  <a:srgbClr val="2C3E50"/>
                </a:solidFill>
                <a:latin typeface="Times New Roman" panose="02020603050405020304" pitchFamily="18" charset="0"/>
                <a:cs typeface="Times New Roman" panose="02020603050405020304" pitchFamily="18" charset="0"/>
              </a:rPr>
              <a:t>điều</a:t>
            </a:r>
            <a:r>
              <a:rPr lang="en-US" dirty="0">
                <a:solidFill>
                  <a:srgbClr val="2C3E50"/>
                </a:solidFill>
                <a:latin typeface="Times New Roman" panose="02020603050405020304" pitchFamily="18" charset="0"/>
                <a:cs typeface="Times New Roman" panose="02020603050405020304" pitchFamily="18" charset="0"/>
              </a:rPr>
              <a:t> </a:t>
            </a:r>
            <a:r>
              <a:rPr lang="en-US" dirty="0" err="1">
                <a:solidFill>
                  <a:srgbClr val="2C3E50"/>
                </a:solidFill>
                <a:latin typeface="Times New Roman" panose="02020603050405020304" pitchFamily="18" charset="0"/>
                <a:cs typeface="Times New Roman" panose="02020603050405020304" pitchFamily="18" charset="0"/>
              </a:rPr>
              <a:t>khiển</a:t>
            </a:r>
            <a:r>
              <a:rPr lang="en-US" dirty="0">
                <a:solidFill>
                  <a:srgbClr val="2C3E50"/>
                </a:solidFill>
              </a:rPr>
              <a:t>.</a:t>
            </a:r>
            <a:endParaRPr lang="en-US" b="0" i="0" dirty="0">
              <a:solidFill>
                <a:srgbClr val="2C3E50"/>
              </a:solidFill>
              <a:effectLst/>
            </a:endParaRPr>
          </a:p>
        </p:txBody>
      </p:sp>
      <p:pic>
        <p:nvPicPr>
          <p:cNvPr id="3" name="Picture 2">
            <a:extLst>
              <a:ext uri="{FF2B5EF4-FFF2-40B4-BE49-F238E27FC236}">
                <a16:creationId xmlns:a16="http://schemas.microsoft.com/office/drawing/2014/main" id="{BD6B1BC8-DEE8-4799-9CAE-9B6D089CA994}"/>
              </a:ext>
            </a:extLst>
          </p:cNvPr>
          <p:cNvPicPr>
            <a:picLocks noChangeAspect="1"/>
          </p:cNvPicPr>
          <p:nvPr/>
        </p:nvPicPr>
        <p:blipFill>
          <a:blip r:embed="rId3"/>
          <a:stretch>
            <a:fillRect/>
          </a:stretch>
        </p:blipFill>
        <p:spPr>
          <a:xfrm>
            <a:off x="5397623" y="2005775"/>
            <a:ext cx="6248816" cy="4025311"/>
          </a:xfrm>
          <a:prstGeom prst="rect">
            <a:avLst/>
          </a:prstGeom>
        </p:spPr>
      </p:pic>
    </p:spTree>
    <p:extLst>
      <p:ext uri="{BB962C8B-B14F-4D97-AF65-F5344CB8AC3E}">
        <p14:creationId xmlns:p14="http://schemas.microsoft.com/office/powerpoint/2010/main" val="163491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6" name="Rounded Rectangle 5">
            <a:extLst>
              <a:ext uri="{FF2B5EF4-FFF2-40B4-BE49-F238E27FC236}">
                <a16:creationId xmlns:a16="http://schemas.microsoft.com/office/drawing/2014/main" id="{B52B56A1-6446-E14A-9980-5A218EE59E9D}"/>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
        <p:nvSpPr>
          <p:cNvPr id="10" name="Rectangle 9">
            <a:extLst>
              <a:ext uri="{FF2B5EF4-FFF2-40B4-BE49-F238E27FC236}">
                <a16:creationId xmlns:a16="http://schemas.microsoft.com/office/drawing/2014/main" id="{25AAC2B2-6F17-DF43-B4B4-526655226DB7}"/>
              </a:ext>
            </a:extLst>
          </p:cNvPr>
          <p:cNvSpPr/>
          <p:nvPr/>
        </p:nvSpPr>
        <p:spPr>
          <a:xfrm>
            <a:off x="1148888" y="1603437"/>
            <a:ext cx="3814676" cy="5324535"/>
          </a:xfrm>
          <a:prstGeom prst="rect">
            <a:avLst/>
          </a:prstGeom>
        </p:spPr>
        <p:txBody>
          <a:bodyPr wrap="square">
            <a:spAutoFit/>
          </a:bodyPr>
          <a:lstStyle/>
          <a:p>
            <a:r>
              <a:rPr lang="en-GB" sz="2000" b="1" i="1" dirty="0">
                <a:latin typeface="Times New Roman" panose="02020603050405020304" pitchFamily="18" charset="0"/>
                <a:cs typeface="Times New Roman" panose="02020603050405020304" pitchFamily="18" charset="0"/>
              </a:rPr>
              <a:t>Các bước lập trình</a:t>
            </a:r>
            <a:r>
              <a:rPr lang="vi-VN" sz="2000" b="1" i="1"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1. Xác định chân của vi điều khiển giao tiếp với cảm biến DHT11</a:t>
            </a:r>
          </a:p>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2. Gửi xung nhịp tới cảm biến DHT11 bằng cách thực hiện từ thấp đến cao trên các chân dữ liệu</a:t>
            </a:r>
          </a:p>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3. Nhận xung phản hồi từ cảm biến DHT11</a:t>
            </a:r>
          </a:p>
          <a:p>
            <a:pPr marL="285750" indent="-285750">
              <a:buFont typeface="Wingdings" panose="05000000000000000000" pitchFamily="2" charset="2"/>
              <a:buChar char="Ø"/>
            </a:pPr>
            <a:r>
              <a:rPr lang="vi-VN" sz="2000" dirty="0">
                <a:latin typeface="Times New Roman" panose="02020603050405020304" pitchFamily="18" charset="0"/>
                <a:cs typeface="Times New Roman" panose="02020603050405020304" pitchFamily="18" charset="0"/>
              </a:rPr>
              <a:t>4. </a:t>
            </a:r>
            <a:r>
              <a:rPr lang="vi-VN" sz="2000" b="0" i="0" dirty="0">
                <a:solidFill>
                  <a:srgbClr val="000000"/>
                </a:solidFill>
                <a:effectLst/>
                <a:latin typeface="Times New Roman" panose="02020603050405020304" pitchFamily="18" charset="0"/>
                <a:cs typeface="Times New Roman" panose="02020603050405020304" pitchFamily="18" charset="0"/>
              </a:rPr>
              <a:t>Sau khi nhận được phản hồi, nhận 40 bit liên tiếp từ cảm biển DHT11</a:t>
            </a:r>
          </a:p>
          <a:p>
            <a:pPr marL="285750" indent="-285750">
              <a:buFont typeface="Wingdings" panose="05000000000000000000" pitchFamily="2" charset="2"/>
              <a:buChar char="Ø"/>
            </a:pPr>
            <a:r>
              <a:rPr lang="vi-VN" sz="2000" dirty="0">
                <a:solidFill>
                  <a:srgbClr val="000000"/>
                </a:solidFill>
                <a:latin typeface="Times New Roman" panose="02020603050405020304" pitchFamily="18" charset="0"/>
                <a:cs typeface="Times New Roman" panose="02020603050405020304" pitchFamily="18" charset="0"/>
              </a:rPr>
              <a:t>5. Hiển thị dữ liệu nhận được ra màn led</a:t>
            </a:r>
            <a:endParaRPr lang="en-GB"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B10B2E-AA49-45F8-8ECC-79B400CF9C51}"/>
              </a:ext>
            </a:extLst>
          </p:cNvPr>
          <p:cNvPicPr>
            <a:picLocks noChangeAspect="1"/>
          </p:cNvPicPr>
          <p:nvPr/>
        </p:nvPicPr>
        <p:blipFill>
          <a:blip r:embed="rId3"/>
          <a:stretch>
            <a:fillRect/>
          </a:stretch>
        </p:blipFill>
        <p:spPr>
          <a:xfrm>
            <a:off x="5069150" y="1894440"/>
            <a:ext cx="6515145" cy="4196873"/>
          </a:xfrm>
          <a:prstGeom prst="rect">
            <a:avLst/>
          </a:prstGeom>
        </p:spPr>
      </p:pic>
    </p:spTree>
    <p:extLst>
      <p:ext uri="{BB962C8B-B14F-4D97-AF65-F5344CB8AC3E}">
        <p14:creationId xmlns:p14="http://schemas.microsoft.com/office/powerpoint/2010/main" val="4424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3C9AAFDC-B088-1C48-A65B-C140CC686558}"/>
              </a:ext>
            </a:extLst>
          </p:cNvPr>
          <p:cNvSpPr/>
          <p:nvPr/>
        </p:nvSpPr>
        <p:spPr>
          <a:xfrm>
            <a:off x="1148888" y="208620"/>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5" name="Picture 4">
            <a:extLst>
              <a:ext uri="{FF2B5EF4-FFF2-40B4-BE49-F238E27FC236}">
                <a16:creationId xmlns:a16="http://schemas.microsoft.com/office/drawing/2014/main" id="{E90621B1-FA26-44BA-8B35-8F1A6A2D87BE}"/>
              </a:ext>
            </a:extLst>
          </p:cNvPr>
          <p:cNvPicPr>
            <a:picLocks noChangeAspect="1"/>
          </p:cNvPicPr>
          <p:nvPr/>
        </p:nvPicPr>
        <p:blipFill>
          <a:blip r:embed="rId3"/>
          <a:stretch>
            <a:fillRect/>
          </a:stretch>
        </p:blipFill>
        <p:spPr>
          <a:xfrm>
            <a:off x="1988598" y="1913136"/>
            <a:ext cx="7901126" cy="4944863"/>
          </a:xfrm>
          <a:prstGeom prst="rect">
            <a:avLst/>
          </a:prstGeom>
        </p:spPr>
      </p:pic>
    </p:spTree>
    <p:extLst>
      <p:ext uri="{BB962C8B-B14F-4D97-AF65-F5344CB8AC3E}">
        <p14:creationId xmlns:p14="http://schemas.microsoft.com/office/powerpoint/2010/main" val="98717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A58090-68CF-2145-A695-B5B84ECDBD75}"/>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5059680" y="2659130"/>
            <a:ext cx="6019184" cy="3761990"/>
          </a:xfrm>
          <a:prstGeom prst="rect">
            <a:avLst/>
          </a:prstGeom>
        </p:spPr>
      </p:pic>
      <p:sp>
        <p:nvSpPr>
          <p:cNvPr id="8" name="Cloud Callout 7">
            <a:extLst>
              <a:ext uri="{FF2B5EF4-FFF2-40B4-BE49-F238E27FC236}">
                <a16:creationId xmlns:a16="http://schemas.microsoft.com/office/drawing/2014/main" id="{4A12D62F-8D28-FE43-8C95-7B08061A0208}"/>
              </a:ext>
            </a:extLst>
          </p:cNvPr>
          <p:cNvSpPr/>
          <p:nvPr/>
        </p:nvSpPr>
        <p:spPr>
          <a:xfrm>
            <a:off x="321376" y="358351"/>
            <a:ext cx="5430982" cy="3431329"/>
          </a:xfrm>
          <a:prstGeom prst="cloudCallout">
            <a:avLst>
              <a:gd name="adj1" fmla="val 76931"/>
              <a:gd name="adj2" fmla="val 18271"/>
            </a:avLst>
          </a:prstGeom>
          <a:solidFill>
            <a:srgbClr val="D8F3FC"/>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400" b="1" dirty="0">
                <a:solidFill>
                  <a:srgbClr val="092445"/>
                </a:solidFill>
                <a:latin typeface="Calibri" panose="020F0502020204030204" pitchFamily="34" charset="0"/>
                <a:cs typeface="Calibri" panose="020F0502020204030204" pitchFamily="34" charset="0"/>
              </a:rPr>
              <a:t>Cảm ơn thầy và các bạn đã theo dõi slide của </a:t>
            </a:r>
            <a:r>
              <a:rPr lang="en-US" sz="4400" b="1" dirty="0" err="1">
                <a:solidFill>
                  <a:srgbClr val="092445"/>
                </a:solidFill>
                <a:latin typeface="Calibri" panose="020F0502020204030204" pitchFamily="34" charset="0"/>
                <a:cs typeface="Calibri" panose="020F0502020204030204" pitchFamily="34" charset="0"/>
              </a:rPr>
              <a:t>nhóm</a:t>
            </a:r>
            <a:r>
              <a:rPr lang="en-US" sz="4400" b="1" dirty="0">
                <a:solidFill>
                  <a:srgbClr val="092445"/>
                </a:solidFill>
                <a:latin typeface="Calibri" panose="020F0502020204030204" pitchFamily="34" charset="0"/>
                <a:cs typeface="Calibri" panose="020F0502020204030204" pitchFamily="34" charset="0"/>
              </a:rPr>
              <a:t> </a:t>
            </a:r>
            <a:r>
              <a:rPr lang="vi-VN" sz="4400" b="1" dirty="0">
                <a:solidFill>
                  <a:srgbClr val="092445"/>
                </a:solidFill>
                <a:latin typeface="Calibri" panose="020F0502020204030204" pitchFamily="34" charset="0"/>
                <a:cs typeface="Calibri" panose="020F0502020204030204" pitchFamily="34" charset="0"/>
              </a:rPr>
              <a:t>em!</a:t>
            </a:r>
            <a:endParaRPr lang="en-US" sz="4400" b="1" dirty="0">
              <a:solidFill>
                <a:srgbClr val="092445"/>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D50F92B-5606-4D15-984D-FB803A72AD40}"/>
              </a:ext>
            </a:extLst>
          </p:cNvPr>
          <p:cNvSpPr txBox="1"/>
          <p:nvPr/>
        </p:nvSpPr>
        <p:spPr>
          <a:xfrm>
            <a:off x="5752358" y="6858000"/>
            <a:ext cx="6019184" cy="230832"/>
          </a:xfrm>
          <a:prstGeom prst="rect">
            <a:avLst/>
          </a:prstGeom>
          <a:noFill/>
        </p:spPr>
        <p:txBody>
          <a:bodyPr wrap="square" rtlCol="0">
            <a:spAutoFit/>
          </a:bodyPr>
          <a:lstStyle/>
          <a:p>
            <a:r>
              <a:rPr lang="en-US" sz="900">
                <a:hlinkClick r:id="rId3" tooltip="http://www.sandravillapalos.com/reciclarte-es-una-actitud/"/>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7837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16F7B2-D527-9B42-8AFF-F3F4FE29FFBE}"/>
              </a:ext>
            </a:extLst>
          </p:cNvPr>
          <p:cNvSpPr txBox="1"/>
          <p:nvPr/>
        </p:nvSpPr>
        <p:spPr>
          <a:xfrm>
            <a:off x="5262880" y="2191897"/>
            <a:ext cx="1651414" cy="646331"/>
          </a:xfrm>
          <a:prstGeom prst="rect">
            <a:avLst/>
          </a:prstGeom>
          <a:noFill/>
        </p:spPr>
        <p:txBody>
          <a:bodyPr wrap="none" rtlCol="0">
            <a:spAutoFit/>
          </a:bodyPr>
          <a:lstStyle/>
          <a:p>
            <a:r>
              <a:rPr lang="en-US" sz="3600" b="1" dirty="0" err="1"/>
              <a:t>Chủ</a:t>
            </a:r>
            <a:r>
              <a:rPr lang="en-US" sz="3600" b="1" dirty="0"/>
              <a:t> </a:t>
            </a:r>
            <a:r>
              <a:rPr lang="en-US" sz="3600" b="1" dirty="0" err="1"/>
              <a:t>đề</a:t>
            </a:r>
            <a:r>
              <a:rPr lang="en-US" sz="3600" b="1" dirty="0"/>
              <a:t>:</a:t>
            </a:r>
          </a:p>
        </p:txBody>
      </p:sp>
      <p:sp>
        <p:nvSpPr>
          <p:cNvPr id="9" name="TextBox 8">
            <a:extLst>
              <a:ext uri="{FF2B5EF4-FFF2-40B4-BE49-F238E27FC236}">
                <a16:creationId xmlns:a16="http://schemas.microsoft.com/office/drawing/2014/main" id="{CF554CEC-3900-DC4B-BA4B-814DDBCCF812}"/>
              </a:ext>
            </a:extLst>
          </p:cNvPr>
          <p:cNvSpPr txBox="1"/>
          <p:nvPr/>
        </p:nvSpPr>
        <p:spPr>
          <a:xfrm>
            <a:off x="1135116" y="3143040"/>
            <a:ext cx="10142484" cy="1569660"/>
          </a:xfrm>
          <a:prstGeom prst="rect">
            <a:avLst/>
          </a:prstGeom>
          <a:noFill/>
        </p:spPr>
        <p:txBody>
          <a:bodyPr wrap="square" rtlCol="0">
            <a:spAutoFit/>
          </a:bodyPr>
          <a:lstStyle/>
          <a:p>
            <a:pPr algn="ctr"/>
            <a:r>
              <a:rPr lang="en-US" sz="4800" b="1" dirty="0"/>
              <a:t>Đọc giá trị cảm biến nhiệt độ và độ ẩm, sử dung vi </a:t>
            </a:r>
            <a:r>
              <a:rPr lang="en-US" sz="4800" b="1" dirty="0" err="1"/>
              <a:t>điều</a:t>
            </a:r>
            <a:r>
              <a:rPr lang="en-US" sz="4800" b="1" dirty="0"/>
              <a:t> </a:t>
            </a:r>
            <a:r>
              <a:rPr lang="en-US" sz="4800" b="1" dirty="0" err="1"/>
              <a:t>khiển</a:t>
            </a:r>
            <a:r>
              <a:rPr lang="en-US" sz="4800" b="1" dirty="0"/>
              <a:t> AT89s52</a:t>
            </a:r>
          </a:p>
        </p:txBody>
      </p:sp>
      <p:pic>
        <p:nvPicPr>
          <p:cNvPr id="12" name="Picture 11">
            <a:extLst>
              <a:ext uri="{FF2B5EF4-FFF2-40B4-BE49-F238E27FC236}">
                <a16:creationId xmlns:a16="http://schemas.microsoft.com/office/drawing/2014/main" id="{2438F0FF-0CCC-0C4C-B531-25B1E1C5137F}"/>
              </a:ext>
            </a:extLst>
          </p:cNvPr>
          <p:cNvPicPr>
            <a:picLocks noChangeAspect="1"/>
          </p:cNvPicPr>
          <p:nvPr/>
        </p:nvPicPr>
        <p:blipFill>
          <a:blip r:embed="rId2"/>
          <a:stretch>
            <a:fillRect/>
          </a:stretch>
        </p:blipFill>
        <p:spPr>
          <a:xfrm>
            <a:off x="1" y="7787"/>
            <a:ext cx="1148887" cy="1313013"/>
          </a:xfrm>
          <a:prstGeom prst="rect">
            <a:avLst/>
          </a:prstGeom>
        </p:spPr>
      </p:pic>
      <p:sp>
        <p:nvSpPr>
          <p:cNvPr id="13" name="Rounded Rectangle 12">
            <a:extLst>
              <a:ext uri="{FF2B5EF4-FFF2-40B4-BE49-F238E27FC236}">
                <a16:creationId xmlns:a16="http://schemas.microsoft.com/office/drawing/2014/main" id="{9CA2EB7D-D2F4-3641-873E-0E4243787E1C}"/>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spTree>
    <p:extLst>
      <p:ext uri="{BB962C8B-B14F-4D97-AF65-F5344CB8AC3E}">
        <p14:creationId xmlns:p14="http://schemas.microsoft.com/office/powerpoint/2010/main" val="345263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47BFCD2-FD5D-2E40-AA14-9C2310C8FDD9}"/>
              </a:ext>
            </a:extLst>
          </p:cNvPr>
          <p:cNvPicPr>
            <a:picLocks noChangeAspect="1"/>
          </p:cNvPicPr>
          <p:nvPr/>
        </p:nvPicPr>
        <p:blipFill>
          <a:blip r:embed="rId2"/>
          <a:stretch>
            <a:fillRect/>
          </a:stretch>
        </p:blipFill>
        <p:spPr>
          <a:xfrm>
            <a:off x="1" y="7787"/>
            <a:ext cx="1148887" cy="1313013"/>
          </a:xfrm>
          <a:prstGeom prst="rect">
            <a:avLst/>
          </a:prstGeom>
        </p:spPr>
      </p:pic>
      <p:sp>
        <p:nvSpPr>
          <p:cNvPr id="11" name="Rounded Rectangle 10">
            <a:extLst>
              <a:ext uri="{FF2B5EF4-FFF2-40B4-BE49-F238E27FC236}">
                <a16:creationId xmlns:a16="http://schemas.microsoft.com/office/drawing/2014/main" id="{B52B56A1-6446-E14A-9980-5A218EE59E9D}"/>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3" name="Picture 2">
            <a:extLst>
              <a:ext uri="{FF2B5EF4-FFF2-40B4-BE49-F238E27FC236}">
                <a16:creationId xmlns:a16="http://schemas.microsoft.com/office/drawing/2014/main" id="{EEC777A2-47E9-4F4F-A26D-36170B456405}"/>
              </a:ext>
            </a:extLst>
          </p:cNvPr>
          <p:cNvPicPr>
            <a:picLocks noChangeAspect="1"/>
          </p:cNvPicPr>
          <p:nvPr/>
        </p:nvPicPr>
        <p:blipFill>
          <a:blip r:embed="rId3"/>
          <a:stretch>
            <a:fillRect/>
          </a:stretch>
        </p:blipFill>
        <p:spPr>
          <a:xfrm>
            <a:off x="2054764" y="1789821"/>
            <a:ext cx="7762875" cy="5000625"/>
          </a:xfrm>
          <a:prstGeom prst="rect">
            <a:avLst/>
          </a:prstGeom>
        </p:spPr>
      </p:pic>
    </p:spTree>
    <p:extLst>
      <p:ext uri="{BB962C8B-B14F-4D97-AF65-F5344CB8AC3E}">
        <p14:creationId xmlns:p14="http://schemas.microsoft.com/office/powerpoint/2010/main" val="367691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3"/>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4"/>
          <a:stretch>
            <a:fillRect/>
          </a:stretch>
        </p:blipFill>
        <p:spPr>
          <a:xfrm>
            <a:off x="-108148" y="18297"/>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1</a:t>
            </a:r>
            <a:r>
              <a:rPr lang="en-US" b="0" i="0" dirty="0">
                <a:solidFill>
                  <a:srgbClr val="2C3E50"/>
                </a:solidFill>
                <a:effectLst/>
                <a:latin typeface="Times New Roman" panose="02020603050405020304" pitchFamily="18" charset="0"/>
              </a:rPr>
              <a:t>. Vi điều khiển AT89S52</a:t>
            </a:r>
          </a:p>
        </p:txBody>
      </p:sp>
      <p:sp>
        <p:nvSpPr>
          <p:cNvPr id="12" name="Rectangle 11">
            <a:extLst>
              <a:ext uri="{FF2B5EF4-FFF2-40B4-BE49-F238E27FC236}">
                <a16:creationId xmlns:a16="http://schemas.microsoft.com/office/drawing/2014/main" id="{25AAC2B2-6F17-DF43-B4B4-526655226DB7}"/>
              </a:ext>
            </a:extLst>
          </p:cNvPr>
          <p:cNvSpPr/>
          <p:nvPr/>
        </p:nvSpPr>
        <p:spPr>
          <a:xfrm>
            <a:off x="1443167" y="1723995"/>
            <a:ext cx="3814676" cy="4832092"/>
          </a:xfrm>
          <a:prstGeom prst="rect">
            <a:avLst/>
          </a:prstGeom>
        </p:spPr>
        <p:txBody>
          <a:bodyPr wrap="square">
            <a:spAutoFit/>
          </a:bodyPr>
          <a:lstStyle/>
          <a:p>
            <a:pPr marL="285750" indent="-285750">
              <a:buFontTx/>
              <a:buChar char="-"/>
            </a:pPr>
            <a:r>
              <a:rPr lang="en-GB" sz="1600" dirty="0"/>
              <a:t>89S52 là họ IC vi điều khiển do hãng Atmel sản xuất. Các sản phẩm AT89S52 thích hợp cho những ứng dụng điều khiển. Việc xử lý trên byte và các toán số học ở cấu trúc dữ liệu nhỏ được thực hiện bằng nhiều chế độ truy xuất dữ liệu nhanh trên RAM nội. Tập lệnh cung cấp một bảng tiện dụng của những lệnh số học 8 bit gồm cả lệnh nhân và lệnh chia. </a:t>
            </a:r>
          </a:p>
          <a:p>
            <a:pPr marL="285750" indent="-285750">
              <a:buFontTx/>
              <a:buChar char="-"/>
            </a:pPr>
            <a:r>
              <a:rPr lang="en-GB" sz="1600" dirty="0"/>
              <a:t>AT89S52 cung cấp những đặc tính chuẩn như: 8Kbyte bộ nhớ chỉ đọc có thể xóa và lập trình nhanh,128 byte, RAM32 đường I/O, 3 timer/counter 16 bit ,5 vector ngắt có cấu trúc 2 mức ngắt, 1 Port nối tiếp bán song công , 1 mạch dao động tạo xung clock và bộ dao động ON/CHIP.</a:t>
            </a:r>
          </a:p>
          <a:p>
            <a:pPr marL="285750" indent="-285750">
              <a:buFontTx/>
              <a:buChar char="-"/>
            </a:pPr>
            <a:endParaRPr lang="en-GB" dirty="0"/>
          </a:p>
          <a:p>
            <a:endParaRPr lang="en-US" dirty="0"/>
          </a:p>
        </p:txBody>
      </p:sp>
      <p:pic>
        <p:nvPicPr>
          <p:cNvPr id="9" name="Picture 8"/>
          <p:cNvPicPr/>
          <p:nvPr/>
        </p:nvPicPr>
        <p:blipFill>
          <a:blip r:embed="rId5">
            <a:extLst>
              <a:ext uri="{28A0092B-C50C-407E-A947-70E740481C1C}">
                <a14:useLocalDpi xmlns:a14="http://schemas.microsoft.com/office/drawing/2010/main" val="0"/>
              </a:ext>
            </a:extLst>
          </a:blip>
          <a:stretch>
            <a:fillRect/>
          </a:stretch>
        </p:blipFill>
        <p:spPr>
          <a:xfrm>
            <a:off x="5691521" y="1862852"/>
            <a:ext cx="3323032" cy="3298816"/>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8789437" y="2239104"/>
            <a:ext cx="2854237" cy="2922564"/>
          </a:xfrm>
          <a:prstGeom prst="rect">
            <a:avLst/>
          </a:prstGeom>
        </p:spPr>
      </p:pic>
    </p:spTree>
    <p:extLst>
      <p:ext uri="{BB962C8B-B14F-4D97-AF65-F5344CB8AC3E}">
        <p14:creationId xmlns:p14="http://schemas.microsoft.com/office/powerpoint/2010/main" val="1739899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B47113-B44E-6443-9052-64FE5CF94357}"/>
              </a:ext>
            </a:extLst>
          </p:cNvPr>
          <p:cNvPicPr>
            <a:picLocks noChangeAspect="1"/>
          </p:cNvPicPr>
          <p:nvPr/>
        </p:nvPicPr>
        <p:blipFill>
          <a:blip r:embed="rId2"/>
          <a:stretch>
            <a:fillRect/>
          </a:stretch>
        </p:blipFill>
        <p:spPr>
          <a:xfrm>
            <a:off x="-108148" y="18297"/>
            <a:ext cx="12192000" cy="6858000"/>
          </a:xfrm>
          <a:prstGeom prst="rect">
            <a:avLst/>
          </a:prstGeom>
        </p:spPr>
      </p:pic>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6289597" y="2022565"/>
            <a:ext cx="4888476" cy="3967688"/>
          </a:xfrm>
          <a:prstGeom prst="rect">
            <a:avLst/>
          </a:prstGeom>
        </p:spPr>
      </p:pic>
      <p:sp>
        <p:nvSpPr>
          <p:cNvPr id="18" name="Rectangle 17">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b="1" i="0" dirty="0">
                <a:solidFill>
                  <a:srgbClr val="2C3E50"/>
                </a:solidFill>
                <a:effectLst/>
                <a:latin typeface="Times New Roman" panose="02020603050405020304" pitchFamily="18" charset="0"/>
              </a:rPr>
              <a:t>Sơ Đồ Chân</a:t>
            </a:r>
          </a:p>
        </p:txBody>
      </p:sp>
      <p:sp>
        <p:nvSpPr>
          <p:cNvPr id="19" name="Rectangle 18">
            <a:extLst>
              <a:ext uri="{FF2B5EF4-FFF2-40B4-BE49-F238E27FC236}">
                <a16:creationId xmlns:a16="http://schemas.microsoft.com/office/drawing/2014/main" id="{25AAC2B2-6F17-DF43-B4B4-526655226DB7}"/>
              </a:ext>
            </a:extLst>
          </p:cNvPr>
          <p:cNvSpPr/>
          <p:nvPr/>
        </p:nvSpPr>
        <p:spPr>
          <a:xfrm>
            <a:off x="1443167" y="1723995"/>
            <a:ext cx="3814676" cy="4524315"/>
          </a:xfrm>
          <a:prstGeom prst="rect">
            <a:avLst/>
          </a:prstGeom>
        </p:spPr>
        <p:txBody>
          <a:bodyPr wrap="square">
            <a:spAutoFit/>
          </a:bodyPr>
          <a:lstStyle/>
          <a:p>
            <a:pPr lvl="0"/>
            <a:r>
              <a:rPr lang="en-GB" dirty="0"/>
              <a:t>Đặc điểm</a:t>
            </a:r>
          </a:p>
          <a:p>
            <a:pPr lvl="0"/>
            <a:endParaRPr lang="en-GB" dirty="0"/>
          </a:p>
          <a:p>
            <a:pPr marL="285750" lvl="0" indent="-285750">
              <a:buFont typeface="Arial" panose="020B0604020202020204" pitchFamily="34" charset="0"/>
              <a:buChar char="•"/>
            </a:pPr>
            <a:r>
              <a:rPr lang="en-GB" dirty="0"/>
              <a:t>8 Byte bộ nhớ có thể lập trình, có khả năng tới 1000 chu kỳ ghi/xóa</a:t>
            </a:r>
          </a:p>
          <a:p>
            <a:pPr marL="285750" lvl="0" indent="-285750">
              <a:buFont typeface="Arial" panose="020B0604020202020204" pitchFamily="34" charset="0"/>
              <a:buChar char="•"/>
            </a:pPr>
            <a:r>
              <a:rPr lang="en-GB" dirty="0"/>
              <a:t>Tần số hoạt động từ: 0Hz đến 24 MHz</a:t>
            </a:r>
          </a:p>
          <a:p>
            <a:pPr marL="285750" lvl="0" indent="-285750">
              <a:buFont typeface="Arial" panose="020B0604020202020204" pitchFamily="34" charset="0"/>
              <a:buChar char="•"/>
            </a:pPr>
            <a:r>
              <a:rPr lang="en-GB" dirty="0"/>
              <a:t>3 mức khóa bộ nhớ lập trình </a:t>
            </a:r>
          </a:p>
          <a:p>
            <a:pPr marL="285750" lvl="0" indent="-285750">
              <a:buFont typeface="Arial" panose="020B0604020202020204" pitchFamily="34" charset="0"/>
              <a:buChar char="•"/>
            </a:pPr>
            <a:r>
              <a:rPr lang="en-GB" dirty="0"/>
              <a:t>3 bộ timer/couter 16 bit</a:t>
            </a:r>
          </a:p>
          <a:p>
            <a:pPr marL="285750" lvl="0" indent="-285750">
              <a:buFont typeface="Arial" panose="020B0604020202020204" pitchFamily="34" charset="0"/>
              <a:buChar char="•"/>
            </a:pPr>
            <a:r>
              <a:rPr lang="en-GB" dirty="0"/>
              <a:t>128 byte RAM</a:t>
            </a:r>
          </a:p>
          <a:p>
            <a:pPr marL="285750" lvl="0" indent="-285750">
              <a:buFont typeface="Arial" panose="020B0604020202020204" pitchFamily="34" charset="0"/>
              <a:buChar char="•"/>
            </a:pPr>
            <a:r>
              <a:rPr lang="en-GB" dirty="0"/>
              <a:t>4 Port xuất nhập I/O 8 bit</a:t>
            </a:r>
          </a:p>
          <a:p>
            <a:pPr marL="285750" lvl="0" indent="-285750">
              <a:buFont typeface="Arial" panose="020B0604020202020204" pitchFamily="34" charset="0"/>
              <a:buChar char="•"/>
            </a:pPr>
            <a:r>
              <a:rPr lang="en-GB" dirty="0"/>
              <a:t>64 KB vùng nhớ mã ngoài</a:t>
            </a:r>
          </a:p>
          <a:p>
            <a:pPr marL="285750" lvl="0" indent="-285750">
              <a:buFont typeface="Arial" panose="020B0604020202020204" pitchFamily="34" charset="0"/>
              <a:buChar char="•"/>
            </a:pPr>
            <a:r>
              <a:rPr lang="en-GB" dirty="0"/>
              <a:t>64 KB vùng dữ liệu ngoại</a:t>
            </a:r>
          </a:p>
          <a:p>
            <a:pPr marL="285750" lvl="0" indent="-285750">
              <a:buFont typeface="Arial" panose="020B0604020202020204" pitchFamily="34" charset="0"/>
              <a:buChar char="•"/>
            </a:pPr>
            <a:r>
              <a:rPr lang="en-GB" dirty="0"/>
              <a:t>4 micro giây cho hoạt động nhân hoặc chia.</a:t>
            </a:r>
          </a:p>
          <a:p>
            <a:pPr marL="285750" indent="-285750">
              <a:buFontTx/>
              <a:buChar char="-"/>
            </a:pPr>
            <a:endParaRPr lang="en-GB" dirty="0"/>
          </a:p>
          <a:p>
            <a:endParaRPr lang="en-US" dirty="0"/>
          </a:p>
        </p:txBody>
      </p:sp>
    </p:spTree>
    <p:extLst>
      <p:ext uri="{BB962C8B-B14F-4D97-AF65-F5344CB8AC3E}">
        <p14:creationId xmlns:p14="http://schemas.microsoft.com/office/powerpoint/2010/main" val="231838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7" name="Rounded Rectangle 6">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2" name="Picture 1">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1" y="0"/>
            <a:ext cx="12192000" cy="6858000"/>
          </a:xfrm>
          <a:prstGeom prst="rect">
            <a:avLst/>
          </a:prstGeom>
        </p:spPr>
      </p:pic>
      <p:sp>
        <p:nvSpPr>
          <p:cNvPr id="11" name="Rectangle 10">
            <a:extLst>
              <a:ext uri="{FF2B5EF4-FFF2-40B4-BE49-F238E27FC236}">
                <a16:creationId xmlns:a16="http://schemas.microsoft.com/office/drawing/2014/main" id="{3B9ABB38-5F0C-824F-9F06-4642ACF41B09}"/>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Cảm </a:t>
            </a:r>
            <a:r>
              <a:rPr lang="en-US" dirty="0" err="1">
                <a:solidFill>
                  <a:srgbClr val="2C3E50"/>
                </a:solidFill>
                <a:latin typeface="Times New Roman" panose="02020603050405020304" pitchFamily="18" charset="0"/>
              </a:rPr>
              <a:t>biến</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nhiệt</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độ</a:t>
            </a:r>
            <a:r>
              <a:rPr lang="en-US" dirty="0">
                <a:solidFill>
                  <a:srgbClr val="2C3E50"/>
                </a:solidFill>
                <a:latin typeface="Times New Roman" panose="02020603050405020304" pitchFamily="18" charset="0"/>
              </a:rPr>
              <a:t> DHT11</a:t>
            </a:r>
            <a:endParaRPr lang="en-US" b="0" i="0" dirty="0">
              <a:solidFill>
                <a:srgbClr val="2C3E50"/>
              </a:solidFill>
              <a:effectLst/>
              <a:latin typeface="Times New Roman" panose="02020603050405020304" pitchFamily="18" charset="0"/>
            </a:endParaRPr>
          </a:p>
        </p:txBody>
      </p:sp>
      <p:sp>
        <p:nvSpPr>
          <p:cNvPr id="10" name="Rectangle 9">
            <a:extLst>
              <a:ext uri="{FF2B5EF4-FFF2-40B4-BE49-F238E27FC236}">
                <a16:creationId xmlns:a16="http://schemas.microsoft.com/office/drawing/2014/main" id="{25AAC2B2-6F17-DF43-B4B4-526655226DB7}"/>
              </a:ext>
            </a:extLst>
          </p:cNvPr>
          <p:cNvSpPr/>
          <p:nvPr/>
        </p:nvSpPr>
        <p:spPr>
          <a:xfrm>
            <a:off x="1443167" y="1862852"/>
            <a:ext cx="3814676" cy="2585323"/>
          </a:xfrm>
          <a:prstGeom prst="rect">
            <a:avLst/>
          </a:prstGeom>
        </p:spPr>
        <p:txBody>
          <a:bodyPr wrap="square">
            <a:spAutoFit/>
          </a:bodyPr>
          <a:lstStyle/>
          <a:p>
            <a:r>
              <a:rPr lang="en-US" b="1" i="1" dirty="0"/>
              <a:t>Thông số kỹ thuật</a:t>
            </a:r>
            <a:r>
              <a:rPr lang="vi-VN" b="1" i="1" dirty="0"/>
              <a:t> :</a:t>
            </a:r>
            <a:endParaRPr lang="en-GB" sz="1600" dirty="0"/>
          </a:p>
          <a:p>
            <a:pPr algn="l">
              <a:buFont typeface="Arial" panose="020B0604020202020204" pitchFamily="34" charset="0"/>
              <a:buChar char="•"/>
            </a:pPr>
            <a:r>
              <a:rPr lang="en-US" b="0" i="0" dirty="0" err="1">
                <a:solidFill>
                  <a:srgbClr val="000000"/>
                </a:solidFill>
                <a:effectLst/>
                <a:latin typeface="open sans condensed bold"/>
              </a:rPr>
              <a:t>Điện</a:t>
            </a:r>
            <a:r>
              <a:rPr lang="en-US" b="0" i="0" dirty="0">
                <a:solidFill>
                  <a:srgbClr val="000000"/>
                </a:solidFill>
                <a:effectLst/>
                <a:latin typeface="open sans condensed bold"/>
              </a:rPr>
              <a:t> </a:t>
            </a:r>
            <a:r>
              <a:rPr lang="en-US" b="0" i="0" dirty="0" err="1">
                <a:solidFill>
                  <a:srgbClr val="000000"/>
                </a:solidFill>
                <a:effectLst/>
                <a:latin typeface="open sans condensed bold"/>
              </a:rPr>
              <a:t>áp</a:t>
            </a:r>
            <a:r>
              <a:rPr lang="en-US" b="0" i="0" dirty="0">
                <a:solidFill>
                  <a:srgbClr val="000000"/>
                </a:solidFill>
                <a:effectLst/>
                <a:latin typeface="open sans condensed bold"/>
              </a:rPr>
              <a:t> </a:t>
            </a:r>
            <a:r>
              <a:rPr lang="en-US" b="0" i="0" dirty="0" err="1">
                <a:solidFill>
                  <a:srgbClr val="000000"/>
                </a:solidFill>
                <a:effectLst/>
                <a:latin typeface="open sans condensed bold"/>
              </a:rPr>
              <a:t>hoạt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động</a:t>
            </a:r>
            <a:r>
              <a:rPr lang="en-US" b="0" i="0" dirty="0">
                <a:solidFill>
                  <a:srgbClr val="000000"/>
                </a:solidFill>
                <a:effectLst/>
                <a:latin typeface="open sans condensed bold"/>
              </a:rPr>
              <a:t>: 3V - 5V (DC)</a:t>
            </a:r>
          </a:p>
          <a:p>
            <a:pPr algn="l">
              <a:buFont typeface="Arial" panose="020B0604020202020204" pitchFamily="34" charset="0"/>
              <a:buChar char="•"/>
            </a:pPr>
            <a:r>
              <a:rPr lang="en-US" b="0" i="0" dirty="0" err="1">
                <a:solidFill>
                  <a:srgbClr val="000000"/>
                </a:solidFill>
                <a:effectLst/>
                <a:latin typeface="open sans condensed bold"/>
              </a:rPr>
              <a:t>Dãi</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a:t>
            </a:r>
            <a:r>
              <a:rPr lang="en-US" b="0" i="0" dirty="0">
                <a:solidFill>
                  <a:srgbClr val="000000"/>
                </a:solidFill>
                <a:effectLst/>
                <a:latin typeface="open sans condensed bold"/>
              </a:rPr>
              <a:t> </a:t>
            </a:r>
            <a:r>
              <a:rPr lang="en-US" b="0" i="0" dirty="0" err="1">
                <a:solidFill>
                  <a:srgbClr val="000000"/>
                </a:solidFill>
                <a:effectLst/>
                <a:latin typeface="open sans condensed bold"/>
              </a:rPr>
              <a:t>ẩm</a:t>
            </a:r>
            <a:r>
              <a:rPr lang="en-US" b="0" i="0" dirty="0">
                <a:solidFill>
                  <a:srgbClr val="000000"/>
                </a:solidFill>
                <a:effectLst/>
                <a:latin typeface="open sans condensed bold"/>
              </a:rPr>
              <a:t> </a:t>
            </a:r>
            <a:r>
              <a:rPr lang="en-US" b="0" i="0" dirty="0" err="1">
                <a:solidFill>
                  <a:srgbClr val="000000"/>
                </a:solidFill>
                <a:effectLst/>
                <a:latin typeface="open sans condensed bold"/>
              </a:rPr>
              <a:t>hoạt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động</a:t>
            </a:r>
            <a:r>
              <a:rPr lang="en-US" b="0" i="0" dirty="0">
                <a:solidFill>
                  <a:srgbClr val="000000"/>
                </a:solidFill>
                <a:effectLst/>
                <a:latin typeface="open sans condensed bold"/>
              </a:rPr>
              <a:t>: 20% - 90% RH, </a:t>
            </a:r>
            <a:r>
              <a:rPr lang="en-US" b="0" i="0" dirty="0" err="1">
                <a:solidFill>
                  <a:srgbClr val="000000"/>
                </a:solidFill>
                <a:effectLst/>
                <a:latin typeface="open sans condensed bold"/>
              </a:rPr>
              <a:t>sai</a:t>
            </a:r>
            <a:r>
              <a:rPr lang="en-US" b="0" i="0" dirty="0">
                <a:solidFill>
                  <a:srgbClr val="000000"/>
                </a:solidFill>
                <a:effectLst/>
                <a:latin typeface="open sans condensed bold"/>
              </a:rPr>
              <a:t> </a:t>
            </a:r>
            <a:r>
              <a:rPr lang="en-US" b="0" i="0" dirty="0" err="1">
                <a:solidFill>
                  <a:srgbClr val="000000"/>
                </a:solidFill>
                <a:effectLst/>
                <a:latin typeface="open sans condensed bold"/>
              </a:rPr>
              <a:t>số</a:t>
            </a:r>
            <a:r>
              <a:rPr lang="en-US" b="0" i="0" dirty="0">
                <a:solidFill>
                  <a:srgbClr val="000000"/>
                </a:solidFill>
                <a:effectLst/>
                <a:latin typeface="open sans condensed bold"/>
              </a:rPr>
              <a:t> ±5%RH</a:t>
            </a:r>
          </a:p>
          <a:p>
            <a:pPr algn="l">
              <a:buFont typeface="Arial" panose="020B0604020202020204" pitchFamily="34" charset="0"/>
              <a:buChar char="•"/>
            </a:pPr>
            <a:r>
              <a:rPr lang="en-US" b="0" i="0" dirty="0" err="1">
                <a:solidFill>
                  <a:srgbClr val="000000"/>
                </a:solidFill>
                <a:effectLst/>
                <a:latin typeface="open sans condensed bold"/>
              </a:rPr>
              <a:t>Dãi</a:t>
            </a:r>
            <a:r>
              <a:rPr lang="en-US" b="0" i="0" dirty="0">
                <a:solidFill>
                  <a:srgbClr val="000000"/>
                </a:solidFill>
                <a:effectLst/>
                <a:latin typeface="open sans condensed bold"/>
              </a:rPr>
              <a:t> </a:t>
            </a:r>
            <a:r>
              <a:rPr lang="en-US" b="0" i="0" dirty="0" err="1">
                <a:solidFill>
                  <a:srgbClr val="000000"/>
                </a:solidFill>
                <a:effectLst/>
                <a:latin typeface="open sans condensed bold"/>
              </a:rPr>
              <a:t>nhiệt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a:t>
            </a:r>
            <a:r>
              <a:rPr lang="en-US" b="0" i="0" dirty="0">
                <a:solidFill>
                  <a:srgbClr val="000000"/>
                </a:solidFill>
                <a:effectLst/>
                <a:latin typeface="open sans condensed bold"/>
              </a:rPr>
              <a:t> </a:t>
            </a:r>
            <a:r>
              <a:rPr lang="en-US" b="0" i="0" dirty="0" err="1">
                <a:solidFill>
                  <a:srgbClr val="000000"/>
                </a:solidFill>
                <a:effectLst/>
                <a:latin typeface="open sans condensed bold"/>
              </a:rPr>
              <a:t>hoạt</a:t>
            </a:r>
            <a:r>
              <a:rPr lang="en-US" b="0" i="0" dirty="0">
                <a:solidFill>
                  <a:srgbClr val="000000"/>
                </a:solidFill>
                <a:effectLst/>
                <a:latin typeface="open sans condensed bold"/>
              </a:rPr>
              <a:t> </a:t>
            </a:r>
            <a:r>
              <a:rPr lang="en-US" b="0" i="0" dirty="0" err="1">
                <a:solidFill>
                  <a:srgbClr val="000000"/>
                </a:solidFill>
                <a:effectLst/>
                <a:latin typeface="open sans condensed bold"/>
              </a:rPr>
              <a:t>động</a:t>
            </a:r>
            <a:r>
              <a:rPr lang="en-US" b="0" i="0" dirty="0">
                <a:solidFill>
                  <a:srgbClr val="000000"/>
                </a:solidFill>
                <a:effectLst/>
                <a:latin typeface="open sans condensed bold"/>
              </a:rPr>
              <a:t>: 0°C ~ 50°C, </a:t>
            </a:r>
            <a:r>
              <a:rPr lang="en-US" b="0" i="0" dirty="0" err="1">
                <a:solidFill>
                  <a:srgbClr val="000000"/>
                </a:solidFill>
                <a:effectLst/>
                <a:latin typeface="open sans condensed bold"/>
              </a:rPr>
              <a:t>sai</a:t>
            </a:r>
            <a:r>
              <a:rPr lang="en-US" b="0" i="0" dirty="0">
                <a:solidFill>
                  <a:srgbClr val="000000"/>
                </a:solidFill>
                <a:effectLst/>
                <a:latin typeface="open sans condensed bold"/>
              </a:rPr>
              <a:t> </a:t>
            </a:r>
            <a:r>
              <a:rPr lang="en-US" b="0" i="0" dirty="0" err="1">
                <a:solidFill>
                  <a:srgbClr val="000000"/>
                </a:solidFill>
                <a:effectLst/>
                <a:latin typeface="open sans condensed bold"/>
              </a:rPr>
              <a:t>số</a:t>
            </a:r>
            <a:r>
              <a:rPr lang="en-US" b="0" i="0" dirty="0">
                <a:solidFill>
                  <a:srgbClr val="000000"/>
                </a:solidFill>
                <a:effectLst/>
                <a:latin typeface="open sans condensed bold"/>
              </a:rPr>
              <a:t> ±2°C</a:t>
            </a:r>
          </a:p>
          <a:p>
            <a:pPr algn="l">
              <a:buFont typeface="Arial" panose="020B0604020202020204" pitchFamily="34" charset="0"/>
              <a:buChar char="•"/>
            </a:pPr>
            <a:r>
              <a:rPr lang="en-US" b="0" i="0" dirty="0" err="1">
                <a:solidFill>
                  <a:srgbClr val="000000"/>
                </a:solidFill>
                <a:effectLst/>
                <a:latin typeface="open sans condensed bold"/>
              </a:rPr>
              <a:t>Khoảng</a:t>
            </a:r>
            <a:r>
              <a:rPr lang="en-US" b="0" i="0" dirty="0">
                <a:solidFill>
                  <a:srgbClr val="000000"/>
                </a:solidFill>
                <a:effectLst/>
                <a:latin typeface="open sans condensed bold"/>
              </a:rPr>
              <a:t> </a:t>
            </a:r>
            <a:r>
              <a:rPr lang="en-US" b="0" i="0" dirty="0" err="1">
                <a:solidFill>
                  <a:srgbClr val="000000"/>
                </a:solidFill>
                <a:effectLst/>
                <a:latin typeface="open sans condensed bold"/>
              </a:rPr>
              <a:t>cách</a:t>
            </a:r>
            <a:r>
              <a:rPr lang="en-US" b="0" i="0" dirty="0">
                <a:solidFill>
                  <a:srgbClr val="000000"/>
                </a:solidFill>
                <a:effectLst/>
                <a:latin typeface="open sans condensed bold"/>
              </a:rPr>
              <a:t> </a:t>
            </a:r>
            <a:r>
              <a:rPr lang="en-US" b="0" i="0" dirty="0" err="1">
                <a:solidFill>
                  <a:srgbClr val="000000"/>
                </a:solidFill>
                <a:effectLst/>
                <a:latin typeface="open sans condensed bold"/>
              </a:rPr>
              <a:t>truyển</a:t>
            </a:r>
            <a:r>
              <a:rPr lang="en-US" b="0" i="0" dirty="0">
                <a:solidFill>
                  <a:srgbClr val="000000"/>
                </a:solidFill>
                <a:effectLst/>
                <a:latin typeface="open sans condensed bold"/>
              </a:rPr>
              <a:t> </a:t>
            </a:r>
            <a:r>
              <a:rPr lang="en-US" b="0" i="0" dirty="0" err="1">
                <a:solidFill>
                  <a:srgbClr val="000000"/>
                </a:solidFill>
                <a:effectLst/>
                <a:latin typeface="open sans condensed bold"/>
              </a:rPr>
              <a:t>tối</a:t>
            </a:r>
            <a:r>
              <a:rPr lang="en-US" b="0" i="0" dirty="0">
                <a:solidFill>
                  <a:srgbClr val="000000"/>
                </a:solidFill>
                <a:effectLst/>
                <a:latin typeface="open sans condensed bold"/>
              </a:rPr>
              <a:t> </a:t>
            </a:r>
            <a:r>
              <a:rPr lang="en-US" b="0" i="0" dirty="0" err="1">
                <a:solidFill>
                  <a:srgbClr val="000000"/>
                </a:solidFill>
                <a:effectLst/>
                <a:latin typeface="open sans condensed bold"/>
              </a:rPr>
              <a:t>đa</a:t>
            </a:r>
            <a:r>
              <a:rPr lang="en-US" b="0" i="0" dirty="0">
                <a:solidFill>
                  <a:srgbClr val="000000"/>
                </a:solidFill>
                <a:effectLst/>
                <a:latin typeface="open sans condensed bold"/>
              </a:rPr>
              <a:t>: 20m</a:t>
            </a:r>
          </a:p>
          <a:p>
            <a:pPr marL="285750" indent="-285750">
              <a:buFont typeface="Wingdings" panose="05000000000000000000" pitchFamily="2" charset="2"/>
              <a:buChar char="Ø"/>
            </a:pPr>
            <a:endParaRPr lang="en-GB" dirty="0"/>
          </a:p>
          <a:p>
            <a:endParaRPr lang="en-US" dirty="0"/>
          </a:p>
        </p:txBody>
      </p:sp>
      <p:pic>
        <p:nvPicPr>
          <p:cNvPr id="4" name="Picture 3">
            <a:extLst>
              <a:ext uri="{FF2B5EF4-FFF2-40B4-BE49-F238E27FC236}">
                <a16:creationId xmlns:a16="http://schemas.microsoft.com/office/drawing/2014/main" id="{DBE68149-1496-4EC0-91F0-3AA6F996DD9D}"/>
              </a:ext>
            </a:extLst>
          </p:cNvPr>
          <p:cNvPicPr>
            <a:picLocks noChangeAspect="1"/>
          </p:cNvPicPr>
          <p:nvPr/>
        </p:nvPicPr>
        <p:blipFill>
          <a:blip r:embed="rId4"/>
          <a:stretch>
            <a:fillRect/>
          </a:stretch>
        </p:blipFill>
        <p:spPr>
          <a:xfrm>
            <a:off x="6309055" y="1682996"/>
            <a:ext cx="4690378" cy="3341766"/>
          </a:xfrm>
          <a:prstGeom prst="rect">
            <a:avLst/>
          </a:prstGeom>
        </p:spPr>
      </p:pic>
    </p:spTree>
    <p:extLst>
      <p:ext uri="{BB962C8B-B14F-4D97-AF65-F5344CB8AC3E}">
        <p14:creationId xmlns:p14="http://schemas.microsoft.com/office/powerpoint/2010/main" val="152061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E374B8-7966-3641-AF5C-69A27F0B2B5A}"/>
              </a:ext>
            </a:extLst>
          </p:cNvPr>
          <p:cNvPicPr>
            <a:picLocks noChangeAspect="1"/>
          </p:cNvPicPr>
          <p:nvPr/>
        </p:nvPicPr>
        <p:blipFill>
          <a:blip r:embed="rId2"/>
          <a:stretch>
            <a:fillRect/>
          </a:stretch>
        </p:blipFill>
        <p:spPr>
          <a:xfrm>
            <a:off x="1" y="7787"/>
            <a:ext cx="1148887" cy="1313013"/>
          </a:xfrm>
          <a:prstGeom prst="rect">
            <a:avLst/>
          </a:prstGeom>
        </p:spPr>
      </p:pic>
      <p:sp>
        <p:nvSpPr>
          <p:cNvPr id="5" name="Rounded Rectangle 4">
            <a:extLst>
              <a:ext uri="{FF2B5EF4-FFF2-40B4-BE49-F238E27FC236}">
                <a16:creationId xmlns:a16="http://schemas.microsoft.com/office/drawing/2014/main" id="{1816153E-4625-6240-A0D0-2F95562AE29A}"/>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6" name="Picture 5">
            <a:extLst>
              <a:ext uri="{FF2B5EF4-FFF2-40B4-BE49-F238E27FC236}">
                <a16:creationId xmlns:a16="http://schemas.microsoft.com/office/drawing/2014/main" id="{FAB47113-B44E-6443-9052-64FE5CF94357}"/>
              </a:ext>
            </a:extLst>
          </p:cNvPr>
          <p:cNvPicPr>
            <a:picLocks noChangeAspect="1"/>
          </p:cNvPicPr>
          <p:nvPr/>
        </p:nvPicPr>
        <p:blipFill>
          <a:blip r:embed="rId3"/>
          <a:stretch>
            <a:fillRect/>
          </a:stretch>
        </p:blipFill>
        <p:spPr>
          <a:xfrm>
            <a:off x="1" y="0"/>
            <a:ext cx="12192000" cy="6858000"/>
          </a:xfrm>
          <a:prstGeom prst="rect">
            <a:avLst/>
          </a:prstGeom>
        </p:spPr>
      </p:pic>
      <p:sp>
        <p:nvSpPr>
          <p:cNvPr id="7" name="Rectangle 6">
            <a:extLst>
              <a:ext uri="{FF2B5EF4-FFF2-40B4-BE49-F238E27FC236}">
                <a16:creationId xmlns:a16="http://schemas.microsoft.com/office/drawing/2014/main" id="{3B9ABB38-5F0C-824F-9F06-4642ACF41B09}"/>
              </a:ext>
            </a:extLst>
          </p:cNvPr>
          <p:cNvSpPr/>
          <p:nvPr/>
        </p:nvSpPr>
        <p:spPr>
          <a:xfrm>
            <a:off x="1257037" y="1320800"/>
            <a:ext cx="6096000" cy="400110"/>
          </a:xfrm>
          <a:prstGeom prst="rect">
            <a:avLst/>
          </a:prstGeom>
        </p:spPr>
        <p:txBody>
          <a:bodyPr>
            <a:spAutoFit/>
          </a:bodyPr>
          <a:lstStyle/>
          <a:p>
            <a:r>
              <a:rPr lang="en-US" sz="2000" b="1" dirty="0">
                <a:solidFill>
                  <a:srgbClr val="2C3E50"/>
                </a:solidFill>
                <a:latin typeface="Times New Roman" panose="02020603050405020304" pitchFamily="18" charset="0"/>
              </a:rPr>
              <a:t>2</a:t>
            </a:r>
            <a:r>
              <a:rPr lang="en-US" sz="2000" b="1" i="0" dirty="0">
                <a:solidFill>
                  <a:srgbClr val="2C3E50"/>
                </a:solidFill>
                <a:effectLst/>
                <a:latin typeface="Times New Roman" panose="02020603050405020304" pitchFamily="18" charset="0"/>
              </a:rPr>
              <a:t>. </a:t>
            </a:r>
            <a:r>
              <a:rPr lang="en-US" sz="2000" b="1" dirty="0">
                <a:solidFill>
                  <a:srgbClr val="2C3E50"/>
                </a:solidFill>
                <a:latin typeface="Times New Roman" panose="02020603050405020304" pitchFamily="18" charset="0"/>
              </a:rPr>
              <a:t>Cảm </a:t>
            </a:r>
            <a:r>
              <a:rPr lang="en-US" sz="2000" b="1" dirty="0" err="1">
                <a:solidFill>
                  <a:srgbClr val="2C3E50"/>
                </a:solidFill>
                <a:latin typeface="Times New Roman" panose="02020603050405020304" pitchFamily="18" charset="0"/>
              </a:rPr>
              <a:t>biến</a:t>
            </a:r>
            <a:r>
              <a:rPr lang="en-US" sz="2000" b="1" dirty="0">
                <a:solidFill>
                  <a:srgbClr val="2C3E50"/>
                </a:solidFill>
                <a:latin typeface="Times New Roman" panose="02020603050405020304" pitchFamily="18" charset="0"/>
              </a:rPr>
              <a:t> </a:t>
            </a:r>
            <a:r>
              <a:rPr lang="en-US" sz="2000" b="1" dirty="0" err="1">
                <a:solidFill>
                  <a:srgbClr val="2C3E50"/>
                </a:solidFill>
                <a:latin typeface="Times New Roman" panose="02020603050405020304" pitchFamily="18" charset="0"/>
              </a:rPr>
              <a:t>nhiệt</a:t>
            </a:r>
            <a:r>
              <a:rPr lang="en-US" sz="2000" b="1" dirty="0">
                <a:solidFill>
                  <a:srgbClr val="2C3E50"/>
                </a:solidFill>
                <a:latin typeface="Times New Roman" panose="02020603050405020304" pitchFamily="18" charset="0"/>
              </a:rPr>
              <a:t> </a:t>
            </a:r>
            <a:r>
              <a:rPr lang="en-US" sz="2000" b="1" dirty="0" err="1">
                <a:solidFill>
                  <a:srgbClr val="2C3E50"/>
                </a:solidFill>
                <a:latin typeface="Times New Roman" panose="02020603050405020304" pitchFamily="18" charset="0"/>
              </a:rPr>
              <a:t>độ</a:t>
            </a:r>
            <a:r>
              <a:rPr lang="en-US" sz="2000" b="1" dirty="0">
                <a:solidFill>
                  <a:srgbClr val="2C3E50"/>
                </a:solidFill>
                <a:latin typeface="Times New Roman" panose="02020603050405020304" pitchFamily="18" charset="0"/>
              </a:rPr>
              <a:t> DHT11</a:t>
            </a:r>
            <a:endParaRPr lang="en-US" sz="2000" b="1" i="0" dirty="0">
              <a:solidFill>
                <a:srgbClr val="2C3E50"/>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25AAC2B2-6F17-DF43-B4B4-526655226DB7}"/>
              </a:ext>
            </a:extLst>
          </p:cNvPr>
          <p:cNvSpPr/>
          <p:nvPr/>
        </p:nvSpPr>
        <p:spPr>
          <a:xfrm>
            <a:off x="1443167" y="1862852"/>
            <a:ext cx="3814676" cy="1200329"/>
          </a:xfrm>
          <a:prstGeom prst="rect">
            <a:avLst/>
          </a:prstGeom>
        </p:spPr>
        <p:txBody>
          <a:bodyPr wrap="square">
            <a:spAutoFit/>
          </a:bodyPr>
          <a:lstStyle/>
          <a:p>
            <a:endParaRPr lang="en-GB" b="1" i="1" dirty="0"/>
          </a:p>
          <a:p>
            <a:endParaRPr lang="en-GB" dirty="0"/>
          </a:p>
          <a:p>
            <a:endParaRPr lang="en-GB" dirty="0"/>
          </a:p>
          <a:p>
            <a:endParaRPr lang="en-US" dirty="0"/>
          </a:p>
        </p:txBody>
      </p:sp>
      <p:pic>
        <p:nvPicPr>
          <p:cNvPr id="10" name="Picture 9">
            <a:extLst>
              <a:ext uri="{FF2B5EF4-FFF2-40B4-BE49-F238E27FC236}">
                <a16:creationId xmlns:a16="http://schemas.microsoft.com/office/drawing/2014/main" id="{1F9117F9-CDAA-4DC1-8AB7-79433ACD2ED8}"/>
              </a:ext>
            </a:extLst>
          </p:cNvPr>
          <p:cNvPicPr>
            <a:picLocks noChangeAspect="1"/>
          </p:cNvPicPr>
          <p:nvPr/>
        </p:nvPicPr>
        <p:blipFill>
          <a:blip r:embed="rId4"/>
          <a:stretch>
            <a:fillRect/>
          </a:stretch>
        </p:blipFill>
        <p:spPr>
          <a:xfrm>
            <a:off x="6701009" y="2143448"/>
            <a:ext cx="4286250" cy="3476625"/>
          </a:xfrm>
          <a:prstGeom prst="rect">
            <a:avLst/>
          </a:prstGeom>
        </p:spPr>
      </p:pic>
      <p:sp>
        <p:nvSpPr>
          <p:cNvPr id="11" name="TextBox 10">
            <a:extLst>
              <a:ext uri="{FF2B5EF4-FFF2-40B4-BE49-F238E27FC236}">
                <a16:creationId xmlns:a16="http://schemas.microsoft.com/office/drawing/2014/main" id="{7741B6FA-6CA8-4518-BEDA-6E47C9330037}"/>
              </a:ext>
            </a:extLst>
          </p:cNvPr>
          <p:cNvSpPr txBox="1"/>
          <p:nvPr/>
        </p:nvSpPr>
        <p:spPr>
          <a:xfrm>
            <a:off x="1257037" y="2740014"/>
            <a:ext cx="4655491" cy="1754326"/>
          </a:xfrm>
          <a:prstGeom prst="rect">
            <a:avLst/>
          </a:prstGeom>
          <a:noFill/>
        </p:spPr>
        <p:txBody>
          <a:bodyPr wrap="square" rtlCol="0">
            <a:spAutoFit/>
          </a:bodyPr>
          <a:lstStyle/>
          <a:p>
            <a:endParaRPr lang="en-US" b="1" dirty="0">
              <a:solidFill>
                <a:srgbClr val="000000"/>
              </a:solidFill>
              <a:effectLst/>
              <a:latin typeface="+mj-lt"/>
            </a:endParaRPr>
          </a:p>
          <a:p>
            <a:r>
              <a:rPr lang="vi-VN" b="1" dirty="0">
                <a:solidFill>
                  <a:srgbClr val="000000"/>
                </a:solidFill>
                <a:effectLst/>
                <a:latin typeface="+mj-lt"/>
              </a:rPr>
              <a:t>Chúng bao gồm</a:t>
            </a:r>
            <a:r>
              <a:rPr lang="en-US" b="1" dirty="0">
                <a:solidFill>
                  <a:srgbClr val="000000"/>
                </a:solidFill>
                <a:effectLst/>
                <a:latin typeface="+mj-lt"/>
              </a:rPr>
              <a:t> :   +</a:t>
            </a:r>
            <a:r>
              <a:rPr lang="vi-VN" b="1" dirty="0">
                <a:solidFill>
                  <a:srgbClr val="000000"/>
                </a:solidFill>
                <a:effectLst/>
                <a:latin typeface="+mj-lt"/>
              </a:rPr>
              <a:t> một linh kiện cảm biến độ ẩm, cảm biến nhiệt độ NTC (hoặc nhiệt điện trở) </a:t>
            </a:r>
            <a:endParaRPr lang="en-US" b="1" dirty="0">
              <a:solidFill>
                <a:srgbClr val="000000"/>
              </a:solidFill>
              <a:effectLst/>
              <a:latin typeface="+mj-lt"/>
            </a:endParaRPr>
          </a:p>
          <a:p>
            <a:r>
              <a:rPr lang="en-US" b="1" dirty="0">
                <a:solidFill>
                  <a:srgbClr val="000000"/>
                </a:solidFill>
                <a:latin typeface="+mj-lt"/>
              </a:rPr>
              <a:t>		+</a:t>
            </a:r>
            <a:r>
              <a:rPr lang="vi-VN" b="1" dirty="0">
                <a:solidFill>
                  <a:srgbClr val="000000"/>
                </a:solidFill>
                <a:effectLst/>
                <a:latin typeface="+mj-lt"/>
              </a:rPr>
              <a:t> một IC ở phía sau của cảm biến.</a:t>
            </a:r>
            <a:endParaRPr lang="en-US" b="1" dirty="0">
              <a:latin typeface="+mj-lt"/>
            </a:endParaRPr>
          </a:p>
        </p:txBody>
      </p:sp>
    </p:spTree>
    <p:extLst>
      <p:ext uri="{BB962C8B-B14F-4D97-AF65-F5344CB8AC3E}">
        <p14:creationId xmlns:p14="http://schemas.microsoft.com/office/powerpoint/2010/main" val="395557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F92C-35FB-41CE-A236-45FAF554DC59}"/>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E2FEDB49-AC14-4D9C-B553-FE4B49093A49}"/>
              </a:ext>
            </a:extLst>
          </p:cNvPr>
          <p:cNvPicPr>
            <a:picLocks noGrp="1" noChangeAspect="1"/>
          </p:cNvPicPr>
          <p:nvPr>
            <p:ph idx="1"/>
          </p:nvPr>
        </p:nvPicPr>
        <p:blipFill>
          <a:blip r:embed="rId2"/>
          <a:stretch>
            <a:fillRect/>
          </a:stretch>
        </p:blipFill>
        <p:spPr>
          <a:xfrm>
            <a:off x="3238500" y="2620169"/>
            <a:ext cx="5715000" cy="2762250"/>
          </a:xfrm>
        </p:spPr>
      </p:pic>
      <p:pic>
        <p:nvPicPr>
          <p:cNvPr id="4" name="Picture 3">
            <a:extLst>
              <a:ext uri="{FF2B5EF4-FFF2-40B4-BE49-F238E27FC236}">
                <a16:creationId xmlns:a16="http://schemas.microsoft.com/office/drawing/2014/main" id="{197A6EE4-E65F-47C0-9C55-E62F72FCCE00}"/>
              </a:ext>
            </a:extLst>
          </p:cNvPr>
          <p:cNvPicPr>
            <a:picLocks noChangeAspect="1"/>
          </p:cNvPicPr>
          <p:nvPr/>
        </p:nvPicPr>
        <p:blipFill>
          <a:blip r:embed="rId3"/>
          <a:stretch>
            <a:fillRect/>
          </a:stretch>
        </p:blipFill>
        <p:spPr>
          <a:xfrm>
            <a:off x="1" y="7787"/>
            <a:ext cx="1148887" cy="1313013"/>
          </a:xfrm>
          <a:prstGeom prst="rect">
            <a:avLst/>
          </a:prstGeom>
        </p:spPr>
      </p:pic>
      <p:sp>
        <p:nvSpPr>
          <p:cNvPr id="5" name="Rounded Rectangle 6">
            <a:extLst>
              <a:ext uri="{FF2B5EF4-FFF2-40B4-BE49-F238E27FC236}">
                <a16:creationId xmlns:a16="http://schemas.microsoft.com/office/drawing/2014/main" id="{F96D674D-82AC-428B-B010-A162A5258B43}"/>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6" name="Picture 5">
            <a:extLst>
              <a:ext uri="{FF2B5EF4-FFF2-40B4-BE49-F238E27FC236}">
                <a16:creationId xmlns:a16="http://schemas.microsoft.com/office/drawing/2014/main" id="{B9954B3C-1F07-4A90-AFFF-2085EBE101AF}"/>
              </a:ext>
            </a:extLst>
          </p:cNvPr>
          <p:cNvPicPr>
            <a:picLocks noChangeAspect="1"/>
          </p:cNvPicPr>
          <p:nvPr/>
        </p:nvPicPr>
        <p:blipFill>
          <a:blip r:embed="rId4"/>
          <a:stretch>
            <a:fillRect/>
          </a:stretch>
        </p:blipFill>
        <p:spPr>
          <a:xfrm>
            <a:off x="1" y="0"/>
            <a:ext cx="12192000" cy="6858000"/>
          </a:xfrm>
          <a:prstGeom prst="rect">
            <a:avLst/>
          </a:prstGeom>
        </p:spPr>
      </p:pic>
      <p:sp>
        <p:nvSpPr>
          <p:cNvPr id="7" name="Rectangle 6">
            <a:extLst>
              <a:ext uri="{FF2B5EF4-FFF2-40B4-BE49-F238E27FC236}">
                <a16:creationId xmlns:a16="http://schemas.microsoft.com/office/drawing/2014/main" id="{6D8917EF-8673-432F-9285-069753FBFE78}"/>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Cảm </a:t>
            </a:r>
            <a:r>
              <a:rPr lang="en-US" dirty="0" err="1">
                <a:solidFill>
                  <a:srgbClr val="2C3E50"/>
                </a:solidFill>
                <a:latin typeface="Times New Roman" panose="02020603050405020304" pitchFamily="18" charset="0"/>
              </a:rPr>
              <a:t>biến</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nhiệt</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độ</a:t>
            </a:r>
            <a:r>
              <a:rPr lang="en-US" dirty="0">
                <a:solidFill>
                  <a:srgbClr val="2C3E50"/>
                </a:solidFill>
                <a:latin typeface="Times New Roman" panose="02020603050405020304" pitchFamily="18" charset="0"/>
              </a:rPr>
              <a:t> DHT11</a:t>
            </a:r>
            <a:endParaRPr lang="en-US" b="0" i="0" dirty="0">
              <a:solidFill>
                <a:srgbClr val="2C3E50"/>
              </a:solidFill>
              <a:effectLst/>
              <a:latin typeface="Times New Roman" panose="02020603050405020304" pitchFamily="18" charset="0"/>
            </a:endParaRPr>
          </a:p>
        </p:txBody>
      </p:sp>
      <p:sp>
        <p:nvSpPr>
          <p:cNvPr id="8" name="Rectangle 7">
            <a:extLst>
              <a:ext uri="{FF2B5EF4-FFF2-40B4-BE49-F238E27FC236}">
                <a16:creationId xmlns:a16="http://schemas.microsoft.com/office/drawing/2014/main" id="{46EA8A2F-8FB3-42A7-9B41-43C09876A5DA}"/>
              </a:ext>
            </a:extLst>
          </p:cNvPr>
          <p:cNvSpPr/>
          <p:nvPr/>
        </p:nvSpPr>
        <p:spPr>
          <a:xfrm>
            <a:off x="1443167" y="1862852"/>
            <a:ext cx="3814676" cy="923330"/>
          </a:xfrm>
          <a:prstGeom prst="rect">
            <a:avLst/>
          </a:prstGeom>
        </p:spPr>
        <p:txBody>
          <a:bodyPr wrap="square">
            <a:spAutoFit/>
          </a:bodyPr>
          <a:lstStyle/>
          <a:p>
            <a:r>
              <a:rPr lang="en-US" b="1" i="1" dirty="0" err="1"/>
              <a:t>Nguyên</a:t>
            </a:r>
            <a:r>
              <a:rPr lang="en-US" b="1" i="1" dirty="0"/>
              <a:t> </a:t>
            </a:r>
            <a:r>
              <a:rPr lang="en-US" b="1" i="1" dirty="0" err="1"/>
              <a:t>Lý</a:t>
            </a:r>
            <a:r>
              <a:rPr lang="en-US" b="1" i="1" dirty="0"/>
              <a:t> </a:t>
            </a:r>
            <a:r>
              <a:rPr lang="en-US" b="1" i="1" dirty="0" err="1"/>
              <a:t>Hoạt</a:t>
            </a:r>
            <a:r>
              <a:rPr lang="en-US" b="1" i="1" dirty="0"/>
              <a:t> </a:t>
            </a:r>
            <a:r>
              <a:rPr lang="en-US" b="1" i="1" dirty="0" err="1"/>
              <a:t>Động</a:t>
            </a:r>
            <a:r>
              <a:rPr lang="en-US" b="1" i="1" dirty="0"/>
              <a:t> </a:t>
            </a:r>
            <a:r>
              <a:rPr lang="vi-VN" b="1" i="1" dirty="0"/>
              <a:t>:</a:t>
            </a:r>
            <a:endParaRPr lang="en-GB" sz="1600" dirty="0"/>
          </a:p>
          <a:p>
            <a:pPr marL="285750" indent="-285750">
              <a:buFont typeface="Wingdings" panose="05000000000000000000" pitchFamily="2" charset="2"/>
              <a:buChar char="Ø"/>
            </a:pPr>
            <a:endParaRPr lang="en-GB" dirty="0"/>
          </a:p>
          <a:p>
            <a:endParaRPr lang="en-US" dirty="0"/>
          </a:p>
        </p:txBody>
      </p:sp>
      <p:pic>
        <p:nvPicPr>
          <p:cNvPr id="14" name="Picture 13">
            <a:extLst>
              <a:ext uri="{FF2B5EF4-FFF2-40B4-BE49-F238E27FC236}">
                <a16:creationId xmlns:a16="http://schemas.microsoft.com/office/drawing/2014/main" id="{846F0234-6269-43B6-BC51-A9A2E232B73C}"/>
              </a:ext>
            </a:extLst>
          </p:cNvPr>
          <p:cNvPicPr>
            <a:picLocks noChangeAspect="1"/>
          </p:cNvPicPr>
          <p:nvPr/>
        </p:nvPicPr>
        <p:blipFill>
          <a:blip r:embed="rId2"/>
          <a:stretch>
            <a:fillRect/>
          </a:stretch>
        </p:blipFill>
        <p:spPr>
          <a:xfrm>
            <a:off x="5638842" y="2527269"/>
            <a:ext cx="5715000" cy="2762250"/>
          </a:xfrm>
          <a:prstGeom prst="rect">
            <a:avLst/>
          </a:prstGeom>
        </p:spPr>
      </p:pic>
      <p:sp>
        <p:nvSpPr>
          <p:cNvPr id="15" name="TextBox 14">
            <a:extLst>
              <a:ext uri="{FF2B5EF4-FFF2-40B4-BE49-F238E27FC236}">
                <a16:creationId xmlns:a16="http://schemas.microsoft.com/office/drawing/2014/main" id="{10E76626-9FF4-485F-848B-85318BF59768}"/>
              </a:ext>
            </a:extLst>
          </p:cNvPr>
          <p:cNvSpPr txBox="1"/>
          <p:nvPr/>
        </p:nvSpPr>
        <p:spPr>
          <a:xfrm>
            <a:off x="1257037" y="2325217"/>
            <a:ext cx="3634559" cy="2862322"/>
          </a:xfrm>
          <a:prstGeom prst="rect">
            <a:avLst/>
          </a:prstGeom>
          <a:noFill/>
        </p:spPr>
        <p:txBody>
          <a:bodyPr wrap="square" rtlCol="0">
            <a:spAutoFit/>
          </a:bodyPr>
          <a:lstStyle/>
          <a:p>
            <a:r>
              <a:rPr lang="vi-VN" b="1" i="0" dirty="0">
                <a:solidFill>
                  <a:srgbClr val="000000"/>
                </a:solidFill>
                <a:effectLst/>
                <a:latin typeface="+mj-lt"/>
              </a:rPr>
              <a:t>Để đo độ ẩm, họ sử dụng thành phần cảm biến độ ẩm có hai điện cực với chất giữ ẩm giữa chúng.</a:t>
            </a:r>
            <a:endParaRPr lang="en-US" b="1" i="0" dirty="0">
              <a:solidFill>
                <a:srgbClr val="000000"/>
              </a:solidFill>
              <a:effectLst/>
              <a:latin typeface="+mj-lt"/>
            </a:endParaRPr>
          </a:p>
          <a:p>
            <a:endParaRPr lang="en-US" b="1" i="0" dirty="0">
              <a:solidFill>
                <a:srgbClr val="000000"/>
              </a:solidFill>
              <a:effectLst/>
              <a:latin typeface="+mj-lt"/>
            </a:endParaRPr>
          </a:p>
          <a:p>
            <a:r>
              <a:rPr lang="en-US" b="1" dirty="0">
                <a:solidFill>
                  <a:srgbClr val="000000"/>
                </a:solidFill>
                <a:latin typeface="+mj-lt"/>
              </a:rPr>
              <a:t>=&gt;</a:t>
            </a:r>
            <a:r>
              <a:rPr lang="vi-VN" b="1" i="0" dirty="0">
                <a:solidFill>
                  <a:srgbClr val="000000"/>
                </a:solidFill>
                <a:effectLst/>
                <a:latin typeface="+mj-lt"/>
              </a:rPr>
              <a:t> Vì vậy, khi độ ẩm thay đổi, độ dẫn của chất nền thay đổi hoặc điện trở giữa các điện cực này thay đổi. Sự thay đổi điện trở này được đo và xử lý bởi IC khiến cho vi điều khiển luôn sẵn sàng để đọc.</a:t>
            </a:r>
            <a:endParaRPr lang="en-US" b="1" dirty="0">
              <a:latin typeface="+mj-lt"/>
            </a:endParaRPr>
          </a:p>
        </p:txBody>
      </p:sp>
    </p:spTree>
    <p:extLst>
      <p:ext uri="{BB962C8B-B14F-4D97-AF65-F5344CB8AC3E}">
        <p14:creationId xmlns:p14="http://schemas.microsoft.com/office/powerpoint/2010/main" val="130520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883E-0253-4584-A44C-9BA843321B14}"/>
              </a:ext>
            </a:extLst>
          </p:cNvPr>
          <p:cNvSpPr>
            <a:spLocks noGrp="1"/>
          </p:cNvSpPr>
          <p:nvPr>
            <p:ph type="title"/>
          </p:nvPr>
        </p:nvSpPr>
        <p:spPr/>
        <p:txBody>
          <a:bodyPr/>
          <a:lstStyle/>
          <a:p>
            <a:endParaRPr lang="en-US"/>
          </a:p>
        </p:txBody>
      </p:sp>
      <p:pic>
        <p:nvPicPr>
          <p:cNvPr id="14" name="Content Placeholder 13">
            <a:extLst>
              <a:ext uri="{FF2B5EF4-FFF2-40B4-BE49-F238E27FC236}">
                <a16:creationId xmlns:a16="http://schemas.microsoft.com/office/drawing/2014/main" id="{6AF44A2E-D067-4D97-897C-13D44A84897D}"/>
              </a:ext>
            </a:extLst>
          </p:cNvPr>
          <p:cNvPicPr>
            <a:picLocks noGrp="1" noChangeAspect="1"/>
          </p:cNvPicPr>
          <p:nvPr>
            <p:ph idx="1"/>
          </p:nvPr>
        </p:nvPicPr>
        <p:blipFill>
          <a:blip r:embed="rId2"/>
          <a:stretch>
            <a:fillRect/>
          </a:stretch>
        </p:blipFill>
        <p:spPr>
          <a:xfrm>
            <a:off x="3714750" y="2849732"/>
            <a:ext cx="4762500" cy="2365999"/>
          </a:xfrm>
        </p:spPr>
      </p:pic>
      <p:pic>
        <p:nvPicPr>
          <p:cNvPr id="4" name="Content Placeholder 10">
            <a:extLst>
              <a:ext uri="{FF2B5EF4-FFF2-40B4-BE49-F238E27FC236}">
                <a16:creationId xmlns:a16="http://schemas.microsoft.com/office/drawing/2014/main" id="{64FCB199-B901-457B-A1A4-310944BEEC7F}"/>
              </a:ext>
            </a:extLst>
          </p:cNvPr>
          <p:cNvPicPr>
            <a:picLocks noChangeAspect="1"/>
          </p:cNvPicPr>
          <p:nvPr/>
        </p:nvPicPr>
        <p:blipFill>
          <a:blip r:embed="rId3"/>
          <a:stretch>
            <a:fillRect/>
          </a:stretch>
        </p:blipFill>
        <p:spPr>
          <a:xfrm>
            <a:off x="3238500" y="2620169"/>
            <a:ext cx="5715000" cy="2762250"/>
          </a:xfrm>
          <a:prstGeom prst="rect">
            <a:avLst/>
          </a:prstGeom>
        </p:spPr>
      </p:pic>
      <p:pic>
        <p:nvPicPr>
          <p:cNvPr id="5" name="Picture 4">
            <a:extLst>
              <a:ext uri="{FF2B5EF4-FFF2-40B4-BE49-F238E27FC236}">
                <a16:creationId xmlns:a16="http://schemas.microsoft.com/office/drawing/2014/main" id="{55DA972C-0951-41E2-A48B-0DDEB9294019}"/>
              </a:ext>
            </a:extLst>
          </p:cNvPr>
          <p:cNvPicPr>
            <a:picLocks noChangeAspect="1"/>
          </p:cNvPicPr>
          <p:nvPr/>
        </p:nvPicPr>
        <p:blipFill>
          <a:blip r:embed="rId4"/>
          <a:stretch>
            <a:fillRect/>
          </a:stretch>
        </p:blipFill>
        <p:spPr>
          <a:xfrm>
            <a:off x="1" y="7787"/>
            <a:ext cx="1148887" cy="1313013"/>
          </a:xfrm>
          <a:prstGeom prst="rect">
            <a:avLst/>
          </a:prstGeom>
        </p:spPr>
      </p:pic>
      <p:sp>
        <p:nvSpPr>
          <p:cNvPr id="6" name="Rounded Rectangle 6">
            <a:extLst>
              <a:ext uri="{FF2B5EF4-FFF2-40B4-BE49-F238E27FC236}">
                <a16:creationId xmlns:a16="http://schemas.microsoft.com/office/drawing/2014/main" id="{B875E069-F7D5-42BB-91F0-C9D68A7BB157}"/>
              </a:ext>
            </a:extLst>
          </p:cNvPr>
          <p:cNvSpPr/>
          <p:nvPr/>
        </p:nvSpPr>
        <p:spPr>
          <a:xfrm>
            <a:off x="1257037" y="236735"/>
            <a:ext cx="10515600" cy="911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err="1"/>
              <a:t>Kỹ</a:t>
            </a:r>
            <a:r>
              <a:rPr lang="en-US" sz="4400" b="1" dirty="0"/>
              <a:t> </a:t>
            </a:r>
            <a:r>
              <a:rPr lang="en-US" sz="4400" b="1" dirty="0" err="1"/>
              <a:t>thuật</a:t>
            </a:r>
            <a:r>
              <a:rPr lang="en-US" sz="4400" b="1" dirty="0"/>
              <a:t> vi </a:t>
            </a:r>
            <a:r>
              <a:rPr lang="en-US" sz="4400" b="1" dirty="0" err="1"/>
              <a:t>xử</a:t>
            </a:r>
            <a:r>
              <a:rPr lang="en-US" sz="4400" b="1" dirty="0"/>
              <a:t> </a:t>
            </a:r>
            <a:r>
              <a:rPr lang="en-US" sz="4400" b="1" dirty="0" err="1"/>
              <a:t>lý</a:t>
            </a:r>
            <a:endParaRPr lang="en-US" sz="4400" b="1" dirty="0"/>
          </a:p>
        </p:txBody>
      </p:sp>
      <p:pic>
        <p:nvPicPr>
          <p:cNvPr id="7" name="Picture 6">
            <a:extLst>
              <a:ext uri="{FF2B5EF4-FFF2-40B4-BE49-F238E27FC236}">
                <a16:creationId xmlns:a16="http://schemas.microsoft.com/office/drawing/2014/main" id="{95E0F485-18CE-4D5D-869B-A9714D146833}"/>
              </a:ext>
            </a:extLst>
          </p:cNvPr>
          <p:cNvPicPr>
            <a:picLocks noChangeAspect="1"/>
          </p:cNvPicPr>
          <p:nvPr/>
        </p:nvPicPr>
        <p:blipFill>
          <a:blip r:embed="rId5"/>
          <a:stretch>
            <a:fillRect/>
          </a:stretch>
        </p:blipFill>
        <p:spPr>
          <a:xfrm>
            <a:off x="-38469" y="-7787"/>
            <a:ext cx="12192000" cy="6858000"/>
          </a:xfrm>
          <a:prstGeom prst="rect">
            <a:avLst/>
          </a:prstGeom>
        </p:spPr>
      </p:pic>
      <p:sp>
        <p:nvSpPr>
          <p:cNvPr id="8" name="Rectangle 7">
            <a:extLst>
              <a:ext uri="{FF2B5EF4-FFF2-40B4-BE49-F238E27FC236}">
                <a16:creationId xmlns:a16="http://schemas.microsoft.com/office/drawing/2014/main" id="{A143C1CE-8D7E-4A07-B93B-E3A069177265}"/>
              </a:ext>
            </a:extLst>
          </p:cNvPr>
          <p:cNvSpPr/>
          <p:nvPr/>
        </p:nvSpPr>
        <p:spPr>
          <a:xfrm>
            <a:off x="1257037" y="1320800"/>
            <a:ext cx="6096000" cy="369332"/>
          </a:xfrm>
          <a:prstGeom prst="rect">
            <a:avLst/>
          </a:prstGeom>
        </p:spPr>
        <p:txBody>
          <a:bodyPr>
            <a:spAutoFit/>
          </a:bodyPr>
          <a:lstStyle/>
          <a:p>
            <a:r>
              <a:rPr lang="en-US" dirty="0">
                <a:solidFill>
                  <a:srgbClr val="2C3E50"/>
                </a:solidFill>
                <a:latin typeface="Times New Roman" panose="02020603050405020304" pitchFamily="18" charset="0"/>
              </a:rPr>
              <a:t>2</a:t>
            </a:r>
            <a:r>
              <a:rPr lang="en-US" b="0" i="0" dirty="0">
                <a:solidFill>
                  <a:srgbClr val="2C3E50"/>
                </a:solidFill>
                <a:effectLst/>
                <a:latin typeface="Times New Roman" panose="02020603050405020304" pitchFamily="18" charset="0"/>
              </a:rPr>
              <a:t>. </a:t>
            </a:r>
            <a:r>
              <a:rPr lang="en-US" dirty="0">
                <a:solidFill>
                  <a:srgbClr val="2C3E50"/>
                </a:solidFill>
                <a:latin typeface="Times New Roman" panose="02020603050405020304" pitchFamily="18" charset="0"/>
              </a:rPr>
              <a:t>Cảm </a:t>
            </a:r>
            <a:r>
              <a:rPr lang="en-US" dirty="0" err="1">
                <a:solidFill>
                  <a:srgbClr val="2C3E50"/>
                </a:solidFill>
                <a:latin typeface="Times New Roman" panose="02020603050405020304" pitchFamily="18" charset="0"/>
              </a:rPr>
              <a:t>biến</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nhiệt</a:t>
            </a:r>
            <a:r>
              <a:rPr lang="en-US" dirty="0">
                <a:solidFill>
                  <a:srgbClr val="2C3E50"/>
                </a:solidFill>
                <a:latin typeface="Times New Roman" panose="02020603050405020304" pitchFamily="18" charset="0"/>
              </a:rPr>
              <a:t> </a:t>
            </a:r>
            <a:r>
              <a:rPr lang="en-US" dirty="0" err="1">
                <a:solidFill>
                  <a:srgbClr val="2C3E50"/>
                </a:solidFill>
                <a:latin typeface="Times New Roman" panose="02020603050405020304" pitchFamily="18" charset="0"/>
              </a:rPr>
              <a:t>độ</a:t>
            </a:r>
            <a:r>
              <a:rPr lang="en-US" dirty="0">
                <a:solidFill>
                  <a:srgbClr val="2C3E50"/>
                </a:solidFill>
                <a:latin typeface="Times New Roman" panose="02020603050405020304" pitchFamily="18" charset="0"/>
              </a:rPr>
              <a:t> DHT11</a:t>
            </a:r>
            <a:endParaRPr lang="en-US" b="0" i="0" dirty="0">
              <a:solidFill>
                <a:srgbClr val="2C3E50"/>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12362146-992E-47B4-B55A-BEB9CEB6E372}"/>
              </a:ext>
            </a:extLst>
          </p:cNvPr>
          <p:cNvSpPr/>
          <p:nvPr/>
        </p:nvSpPr>
        <p:spPr>
          <a:xfrm>
            <a:off x="1443167" y="1862852"/>
            <a:ext cx="3814676" cy="4247317"/>
          </a:xfrm>
          <a:prstGeom prst="rect">
            <a:avLst/>
          </a:prstGeom>
        </p:spPr>
        <p:txBody>
          <a:bodyPr wrap="square">
            <a:spAutoFit/>
          </a:bodyPr>
          <a:lstStyle/>
          <a:p>
            <a:r>
              <a:rPr lang="en-US" b="1" i="1" dirty="0" err="1"/>
              <a:t>Nguyên</a:t>
            </a:r>
            <a:r>
              <a:rPr lang="en-US" b="1" i="1" dirty="0"/>
              <a:t> </a:t>
            </a:r>
            <a:r>
              <a:rPr lang="en-US" b="1" i="1" dirty="0" err="1"/>
              <a:t>Lý</a:t>
            </a:r>
            <a:r>
              <a:rPr lang="en-US" b="1" i="1" dirty="0"/>
              <a:t> </a:t>
            </a:r>
            <a:r>
              <a:rPr lang="en-US" b="1" i="1" dirty="0" err="1"/>
              <a:t>Hoạt</a:t>
            </a:r>
            <a:r>
              <a:rPr lang="en-US" b="1" i="1" dirty="0"/>
              <a:t> </a:t>
            </a:r>
            <a:r>
              <a:rPr lang="en-US" b="1" i="1" dirty="0" err="1"/>
              <a:t>Động</a:t>
            </a:r>
            <a:r>
              <a:rPr lang="en-US" b="1" i="1" dirty="0"/>
              <a:t> </a:t>
            </a:r>
            <a:r>
              <a:rPr lang="vi-VN" b="1" i="1" dirty="0"/>
              <a:t>:</a:t>
            </a:r>
            <a:endParaRPr lang="en-GB" sz="1600" dirty="0"/>
          </a:p>
          <a:p>
            <a:pPr marL="285750" indent="-285750">
              <a:buFont typeface="Wingdings" panose="05000000000000000000" pitchFamily="2" charset="2"/>
              <a:buChar char="Ø"/>
            </a:pPr>
            <a:endParaRPr lang="en-US" b="1" i="0" dirty="0">
              <a:solidFill>
                <a:srgbClr val="000000"/>
              </a:solidFill>
              <a:effectLst/>
              <a:latin typeface="+mj-lt"/>
            </a:endParaRPr>
          </a:p>
          <a:p>
            <a:r>
              <a:rPr lang="en-US" b="1" i="0" dirty="0">
                <a:solidFill>
                  <a:srgbClr val="000000"/>
                </a:solidFill>
                <a:effectLst/>
                <a:latin typeface="+mj-lt"/>
              </a:rPr>
              <a:t>+</a:t>
            </a:r>
            <a:r>
              <a:rPr lang="vi-VN" b="1" i="0" dirty="0">
                <a:solidFill>
                  <a:srgbClr val="000000"/>
                </a:solidFill>
                <a:effectLst/>
                <a:latin typeface="+mj-lt"/>
              </a:rPr>
              <a:t>Một nhiệt điện trở thực sự là một điện trở thay đổi điện trở của nó với sự thay đổi của nhiệt độ. </a:t>
            </a:r>
            <a:endParaRPr lang="en-US" b="1" i="0" dirty="0">
              <a:solidFill>
                <a:srgbClr val="000000"/>
              </a:solidFill>
              <a:effectLst/>
              <a:latin typeface="+mj-lt"/>
            </a:endParaRPr>
          </a:p>
          <a:p>
            <a:r>
              <a:rPr lang="en-US" b="1" i="0" dirty="0">
                <a:solidFill>
                  <a:srgbClr val="000000"/>
                </a:solidFill>
                <a:effectLst/>
                <a:latin typeface="+mj-lt"/>
              </a:rPr>
              <a:t>+</a:t>
            </a:r>
            <a:r>
              <a:rPr lang="vi-VN" b="1" i="0" dirty="0">
                <a:solidFill>
                  <a:srgbClr val="000000"/>
                </a:solidFill>
                <a:effectLst/>
                <a:latin typeface="+mj-lt"/>
              </a:rPr>
              <a:t>Những cảm biến này được chế tạo bằng cách thiêu kết các vật liệu bán dẫn như gốm hoặc polyme để cung cấp những thay đổi lớn hơn trong điện trở chỉ với những thay đổi nhỏ về nhiệt độ.</a:t>
            </a:r>
            <a:endParaRPr lang="en-US" b="1" i="0" dirty="0">
              <a:solidFill>
                <a:srgbClr val="000000"/>
              </a:solidFill>
              <a:effectLst/>
              <a:latin typeface="+mj-lt"/>
            </a:endParaRPr>
          </a:p>
          <a:p>
            <a:r>
              <a:rPr lang="vi-VN" b="1" i="0" dirty="0">
                <a:solidFill>
                  <a:srgbClr val="000000"/>
                </a:solidFill>
                <a:effectLst/>
                <a:latin typeface="+mj-lt"/>
              </a:rPr>
              <a:t> </a:t>
            </a:r>
            <a:r>
              <a:rPr lang="en-US" b="1" i="0" dirty="0">
                <a:solidFill>
                  <a:srgbClr val="000000"/>
                </a:solidFill>
                <a:effectLst/>
                <a:latin typeface="+mj-lt"/>
              </a:rPr>
              <a:t>+</a:t>
            </a:r>
            <a:r>
              <a:rPr lang="vi-VN" b="1" i="0" dirty="0">
                <a:solidFill>
                  <a:srgbClr val="000000"/>
                </a:solidFill>
                <a:effectLst/>
                <a:latin typeface="+mj-lt"/>
              </a:rPr>
              <a:t>Thuật ngữ có tên là “NTC” có nghĩa là hệ số nhiệt độ âm, có nghĩa là điện trở giảm khi nhiệt độ tăng.</a:t>
            </a:r>
            <a:endParaRPr lang="en-GB" b="1" dirty="0">
              <a:latin typeface="+mj-lt"/>
            </a:endParaRPr>
          </a:p>
          <a:p>
            <a:endParaRPr lang="en-US" dirty="0"/>
          </a:p>
        </p:txBody>
      </p:sp>
      <p:sp>
        <p:nvSpPr>
          <p:cNvPr id="11" name="TextBox 10">
            <a:extLst>
              <a:ext uri="{FF2B5EF4-FFF2-40B4-BE49-F238E27FC236}">
                <a16:creationId xmlns:a16="http://schemas.microsoft.com/office/drawing/2014/main" id="{DBE491C8-C3AB-4B19-9AF3-41B3655423CD}"/>
              </a:ext>
            </a:extLst>
          </p:cNvPr>
          <p:cNvSpPr txBox="1"/>
          <p:nvPr/>
        </p:nvSpPr>
        <p:spPr>
          <a:xfrm>
            <a:off x="1257037" y="2325217"/>
            <a:ext cx="3634559" cy="369332"/>
          </a:xfrm>
          <a:prstGeom prst="rect">
            <a:avLst/>
          </a:prstGeom>
          <a:noFill/>
        </p:spPr>
        <p:txBody>
          <a:bodyPr wrap="square" rtlCol="0">
            <a:spAutoFit/>
          </a:bodyPr>
          <a:lstStyle/>
          <a:p>
            <a:endParaRPr lang="en-US" b="1" dirty="0">
              <a:latin typeface="+mj-lt"/>
            </a:endParaRPr>
          </a:p>
        </p:txBody>
      </p:sp>
      <p:pic>
        <p:nvPicPr>
          <p:cNvPr id="16" name="Picture 15">
            <a:extLst>
              <a:ext uri="{FF2B5EF4-FFF2-40B4-BE49-F238E27FC236}">
                <a16:creationId xmlns:a16="http://schemas.microsoft.com/office/drawing/2014/main" id="{EA4B8739-FD2A-452B-92D4-F8057881A761}"/>
              </a:ext>
            </a:extLst>
          </p:cNvPr>
          <p:cNvPicPr>
            <a:picLocks noChangeAspect="1"/>
          </p:cNvPicPr>
          <p:nvPr/>
        </p:nvPicPr>
        <p:blipFill>
          <a:blip r:embed="rId2"/>
          <a:stretch>
            <a:fillRect/>
          </a:stretch>
        </p:blipFill>
        <p:spPr>
          <a:xfrm>
            <a:off x="5823938" y="2056287"/>
            <a:ext cx="5471090" cy="2790256"/>
          </a:xfrm>
          <a:prstGeom prst="rect">
            <a:avLst/>
          </a:prstGeom>
        </p:spPr>
      </p:pic>
    </p:spTree>
    <p:extLst>
      <p:ext uri="{BB962C8B-B14F-4D97-AF65-F5344CB8AC3E}">
        <p14:creationId xmlns:p14="http://schemas.microsoft.com/office/powerpoint/2010/main" val="2013096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879</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open sans condensed bold</vt:lpstr>
      <vt:lpstr>Times New Roman</vt:lpstr>
      <vt:lpstr>TimesNewRomanPS</vt:lpstr>
      <vt:lpstr>Wingdings</vt:lpstr>
      <vt:lpstr>Office Theme</vt:lpstr>
      <vt:lpstr>Chào mừng thầy và các bạn!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và các bạn!</dc:title>
  <dc:creator>Nam Tran</dc:creator>
  <cp:lastModifiedBy>Thanh Pham</cp:lastModifiedBy>
  <cp:revision>49</cp:revision>
  <dcterms:created xsi:type="dcterms:W3CDTF">2018-11-07T15:39:17Z</dcterms:created>
  <dcterms:modified xsi:type="dcterms:W3CDTF">2020-12-03T10:08:06Z</dcterms:modified>
</cp:coreProperties>
</file>