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53"/>
  </p:notesMasterIdLst>
  <p:sldIdLst>
    <p:sldId id="256" r:id="rId2"/>
    <p:sldId id="258" r:id="rId3"/>
    <p:sldId id="260" r:id="rId4"/>
    <p:sldId id="314" r:id="rId5"/>
    <p:sldId id="315" r:id="rId6"/>
    <p:sldId id="265" r:id="rId7"/>
    <p:sldId id="317" r:id="rId8"/>
    <p:sldId id="319" r:id="rId9"/>
    <p:sldId id="318" r:id="rId10"/>
    <p:sldId id="321" r:id="rId11"/>
    <p:sldId id="323" r:id="rId12"/>
    <p:sldId id="328" r:id="rId13"/>
    <p:sldId id="361" r:id="rId14"/>
    <p:sldId id="320" r:id="rId15"/>
    <p:sldId id="350" r:id="rId16"/>
    <p:sldId id="351" r:id="rId17"/>
    <p:sldId id="352" r:id="rId18"/>
    <p:sldId id="354" r:id="rId19"/>
    <p:sldId id="355" r:id="rId20"/>
    <p:sldId id="357" r:id="rId21"/>
    <p:sldId id="358" r:id="rId22"/>
    <p:sldId id="359" r:id="rId23"/>
    <p:sldId id="369" r:id="rId24"/>
    <p:sldId id="364" r:id="rId25"/>
    <p:sldId id="371" r:id="rId26"/>
    <p:sldId id="366" r:id="rId27"/>
    <p:sldId id="372" r:id="rId28"/>
    <p:sldId id="375" r:id="rId29"/>
    <p:sldId id="373" r:id="rId30"/>
    <p:sldId id="326" r:id="rId31"/>
    <p:sldId id="333" r:id="rId32"/>
    <p:sldId id="334" r:id="rId33"/>
    <p:sldId id="332" r:id="rId34"/>
    <p:sldId id="336" r:id="rId35"/>
    <p:sldId id="339" r:id="rId36"/>
    <p:sldId id="337" r:id="rId37"/>
    <p:sldId id="338" r:id="rId38"/>
    <p:sldId id="345" r:id="rId39"/>
    <p:sldId id="335" r:id="rId40"/>
    <p:sldId id="343" r:id="rId41"/>
    <p:sldId id="344" r:id="rId42"/>
    <p:sldId id="346" r:id="rId43"/>
    <p:sldId id="348" r:id="rId44"/>
    <p:sldId id="340" r:id="rId45"/>
    <p:sldId id="376" r:id="rId46"/>
    <p:sldId id="378" r:id="rId47"/>
    <p:sldId id="379" r:id="rId48"/>
    <p:sldId id="381" r:id="rId49"/>
    <p:sldId id="382" r:id="rId50"/>
    <p:sldId id="383" r:id="rId51"/>
    <p:sldId id="384"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FBA5"/>
    <a:srgbClr val="FF7C80"/>
    <a:srgbClr val="000000"/>
    <a:srgbClr val="77DD77"/>
    <a:srgbClr val="FFFF99"/>
    <a:srgbClr val="C1E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024AC8-8C17-433D-AFE3-253606B60DFD}">
  <a:tblStyle styleId="{F6024AC8-8C17-433D-AFE3-253606B60D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099" autoAdjust="0"/>
  </p:normalViewPr>
  <p:slideViewPr>
    <p:cSldViewPr snapToGrid="0">
      <p:cViewPr varScale="1">
        <p:scale>
          <a:sx n="139" d="100"/>
          <a:sy n="139" d="100"/>
        </p:scale>
        <p:origin x="11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4E2DF3-9F66-47F3-810D-DF657E7CFA5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7BA2E43-7F0C-4217-B4ED-9A6659B22811}">
      <dgm:prSet phldrT="[Text]" custT="1"/>
      <dgm:spPr/>
      <dgm:t>
        <a:bodyPr/>
        <a:lstStyle/>
        <a:p>
          <a:r>
            <a:rPr lang="en-US" sz="1400">
              <a:latin typeface="Cambria" panose="02040503050406030204" pitchFamily="18" charset="0"/>
              <a:ea typeface="Cambria" panose="02040503050406030204" pitchFamily="18" charset="0"/>
            </a:rPr>
            <a:t>Exact algorithm</a:t>
          </a:r>
        </a:p>
      </dgm:t>
    </dgm:pt>
    <dgm:pt modelId="{235CD4A3-D417-4543-BE2E-2F0B679EF6DB}" type="parTrans" cxnId="{96E3DC44-1B6C-45E2-8A03-101DF23C9CE6}">
      <dgm:prSet/>
      <dgm:spPr/>
      <dgm:t>
        <a:bodyPr/>
        <a:lstStyle/>
        <a:p>
          <a:endParaRPr lang="en-US" sz="1400">
            <a:latin typeface="Cambria" panose="02040503050406030204" pitchFamily="18" charset="0"/>
            <a:ea typeface="Cambria" panose="02040503050406030204" pitchFamily="18" charset="0"/>
          </a:endParaRPr>
        </a:p>
      </dgm:t>
    </dgm:pt>
    <dgm:pt modelId="{1A1DE512-B09C-41D3-AD60-CDB873C15B2C}" type="sibTrans" cxnId="{96E3DC44-1B6C-45E2-8A03-101DF23C9CE6}">
      <dgm:prSet/>
      <dgm:spPr/>
      <dgm:t>
        <a:bodyPr/>
        <a:lstStyle/>
        <a:p>
          <a:endParaRPr lang="en-US" sz="1400">
            <a:latin typeface="Cambria" panose="02040503050406030204" pitchFamily="18" charset="0"/>
            <a:ea typeface="Cambria" panose="02040503050406030204" pitchFamily="18" charset="0"/>
          </a:endParaRPr>
        </a:p>
      </dgm:t>
    </dgm:pt>
    <dgm:pt modelId="{65DDA4F8-983D-4C6A-8693-EE31E2C80AA6}">
      <dgm:prSet phldrT="[Text]" custT="1"/>
      <dgm:spPr/>
      <dgm:t>
        <a:bodyPr/>
        <a:lstStyle/>
        <a:p>
          <a:r>
            <a:rPr lang="en-US" sz="1400">
              <a:latin typeface="Cambria" panose="02040503050406030204" pitchFamily="18" charset="0"/>
              <a:ea typeface="Cambria" panose="02040503050406030204" pitchFamily="18" charset="0"/>
            </a:rPr>
            <a:t>Constraints programming</a:t>
          </a:r>
        </a:p>
      </dgm:t>
    </dgm:pt>
    <dgm:pt modelId="{3ED682D7-B2A3-44F6-BCAD-8DD63B2044A4}" type="parTrans" cxnId="{F9A7BE11-5AC6-4AC6-8DB0-D15F35B66B44}">
      <dgm:prSet/>
      <dgm:spPr/>
      <dgm:t>
        <a:bodyPr/>
        <a:lstStyle/>
        <a:p>
          <a:endParaRPr lang="en-US" sz="1400">
            <a:latin typeface="Cambria" panose="02040503050406030204" pitchFamily="18" charset="0"/>
            <a:ea typeface="Cambria" panose="02040503050406030204" pitchFamily="18" charset="0"/>
          </a:endParaRPr>
        </a:p>
      </dgm:t>
    </dgm:pt>
    <dgm:pt modelId="{44E5140F-7151-4AFF-B07A-F5CED6D714D1}" type="sibTrans" cxnId="{F9A7BE11-5AC6-4AC6-8DB0-D15F35B66B44}">
      <dgm:prSet/>
      <dgm:spPr/>
      <dgm:t>
        <a:bodyPr/>
        <a:lstStyle/>
        <a:p>
          <a:endParaRPr lang="en-US" sz="1400">
            <a:latin typeface="Cambria" panose="02040503050406030204" pitchFamily="18" charset="0"/>
            <a:ea typeface="Cambria" panose="02040503050406030204" pitchFamily="18" charset="0"/>
          </a:endParaRPr>
        </a:p>
      </dgm:t>
    </dgm:pt>
    <dgm:pt modelId="{C1FBC478-518A-45FA-88C4-397FFA52606C}">
      <dgm:prSet phldrT="[Text]" custT="1"/>
      <dgm:spPr/>
      <dgm:t>
        <a:bodyPr/>
        <a:lstStyle/>
        <a:p>
          <a:r>
            <a:rPr lang="en-US" sz="1400">
              <a:latin typeface="Cambria" panose="02040503050406030204" pitchFamily="18" charset="0"/>
              <a:ea typeface="Cambria" panose="02040503050406030204" pitchFamily="18" charset="0"/>
            </a:rPr>
            <a:t>Heuristic algorithm</a:t>
          </a:r>
        </a:p>
      </dgm:t>
    </dgm:pt>
    <dgm:pt modelId="{AE43216F-3DD1-4B28-9978-93E982C8DFCE}" type="parTrans" cxnId="{BB6D8B24-C23A-4A93-AAE4-6376B101A828}">
      <dgm:prSet/>
      <dgm:spPr/>
      <dgm:t>
        <a:bodyPr/>
        <a:lstStyle/>
        <a:p>
          <a:endParaRPr lang="en-US" sz="1400">
            <a:latin typeface="Cambria" panose="02040503050406030204" pitchFamily="18" charset="0"/>
            <a:ea typeface="Cambria" panose="02040503050406030204" pitchFamily="18" charset="0"/>
          </a:endParaRPr>
        </a:p>
      </dgm:t>
    </dgm:pt>
    <dgm:pt modelId="{7BA6DB3D-DCA5-418E-A17A-F3F6B743D7E0}" type="sibTrans" cxnId="{BB6D8B24-C23A-4A93-AAE4-6376B101A828}">
      <dgm:prSet/>
      <dgm:spPr/>
      <dgm:t>
        <a:bodyPr/>
        <a:lstStyle/>
        <a:p>
          <a:endParaRPr lang="en-US" sz="1400">
            <a:latin typeface="Cambria" panose="02040503050406030204" pitchFamily="18" charset="0"/>
            <a:ea typeface="Cambria" panose="02040503050406030204" pitchFamily="18" charset="0"/>
          </a:endParaRPr>
        </a:p>
      </dgm:t>
    </dgm:pt>
    <dgm:pt modelId="{F21ECBA2-2767-4456-BEDE-E6EAFF5FB448}">
      <dgm:prSet phldrT="[Text]" custT="1"/>
      <dgm:spPr/>
      <dgm:t>
        <a:bodyPr/>
        <a:lstStyle/>
        <a:p>
          <a:r>
            <a:rPr lang="en-US" sz="1400">
              <a:latin typeface="Cambria" panose="02040503050406030204" pitchFamily="18" charset="0"/>
              <a:ea typeface="Cambria" panose="02040503050406030204" pitchFamily="18" charset="0"/>
            </a:rPr>
            <a:t>Neighborhood search</a:t>
          </a:r>
        </a:p>
      </dgm:t>
    </dgm:pt>
    <dgm:pt modelId="{3FC90651-1626-470E-BD19-C36145BE9C4E}" type="parTrans" cxnId="{A1802627-EE82-403D-81E6-3672ECD6413E}">
      <dgm:prSet/>
      <dgm:spPr/>
      <dgm:t>
        <a:bodyPr/>
        <a:lstStyle/>
        <a:p>
          <a:endParaRPr lang="en-US"/>
        </a:p>
      </dgm:t>
    </dgm:pt>
    <dgm:pt modelId="{6D4C88E3-C665-4B65-A234-35BD8DDA4FDD}" type="sibTrans" cxnId="{A1802627-EE82-403D-81E6-3672ECD6413E}">
      <dgm:prSet/>
      <dgm:spPr/>
      <dgm:t>
        <a:bodyPr/>
        <a:lstStyle/>
        <a:p>
          <a:endParaRPr lang="en-US"/>
        </a:p>
      </dgm:t>
    </dgm:pt>
    <dgm:pt modelId="{DB7D1C81-BF3E-485D-8606-518D8BAB0CF6}">
      <dgm:prSet phldrT="[Text]" custT="1"/>
      <dgm:spPr/>
      <dgm:t>
        <a:bodyPr/>
        <a:lstStyle/>
        <a:p>
          <a:r>
            <a:rPr lang="en-US" sz="1400">
              <a:latin typeface="Cambria" panose="02040503050406030204" pitchFamily="18" charset="0"/>
              <a:ea typeface="Cambria" panose="02040503050406030204" pitchFamily="18" charset="0"/>
            </a:rPr>
            <a:t>Greedy</a:t>
          </a:r>
        </a:p>
      </dgm:t>
    </dgm:pt>
    <dgm:pt modelId="{2F422A2F-F086-4E26-87E7-912491617763}" type="parTrans" cxnId="{6DAB4603-9ED6-47F5-AEE5-724CBCEB1DD4}">
      <dgm:prSet/>
      <dgm:spPr/>
      <dgm:t>
        <a:bodyPr/>
        <a:lstStyle/>
        <a:p>
          <a:endParaRPr lang="en-US"/>
        </a:p>
      </dgm:t>
    </dgm:pt>
    <dgm:pt modelId="{B66CF573-C87C-4834-8056-AB13301F8DF3}" type="sibTrans" cxnId="{6DAB4603-9ED6-47F5-AEE5-724CBCEB1DD4}">
      <dgm:prSet/>
      <dgm:spPr/>
      <dgm:t>
        <a:bodyPr/>
        <a:lstStyle/>
        <a:p>
          <a:endParaRPr lang="en-US"/>
        </a:p>
      </dgm:t>
    </dgm:pt>
    <dgm:pt modelId="{2D3FDE04-7B5B-4F8B-8950-11287E3C91C4}">
      <dgm:prSet phldrT="[Text]" custT="1"/>
      <dgm:spPr/>
      <dgm:t>
        <a:bodyPr/>
        <a:lstStyle/>
        <a:p>
          <a:r>
            <a:rPr lang="en-US" sz="1400">
              <a:latin typeface="Cambria" panose="02040503050406030204" pitchFamily="18" charset="0"/>
              <a:ea typeface="Cambria" panose="02040503050406030204" pitchFamily="18" charset="0"/>
            </a:rPr>
            <a:t>Node swapping</a:t>
          </a:r>
        </a:p>
      </dgm:t>
    </dgm:pt>
    <dgm:pt modelId="{8CAFB933-B535-4A03-B19C-98B863F907DA}" type="parTrans" cxnId="{1935DAFA-D0DF-4372-B41D-4199581B5B2B}">
      <dgm:prSet/>
      <dgm:spPr/>
      <dgm:t>
        <a:bodyPr/>
        <a:lstStyle/>
        <a:p>
          <a:endParaRPr lang="en-US"/>
        </a:p>
      </dgm:t>
    </dgm:pt>
    <dgm:pt modelId="{920DC314-E9E0-4254-8272-FD98264C995D}" type="sibTrans" cxnId="{1935DAFA-D0DF-4372-B41D-4199581B5B2B}">
      <dgm:prSet/>
      <dgm:spPr/>
      <dgm:t>
        <a:bodyPr/>
        <a:lstStyle/>
        <a:p>
          <a:endParaRPr lang="en-US"/>
        </a:p>
      </dgm:t>
    </dgm:pt>
    <dgm:pt modelId="{239D14FE-EF3C-41B0-8140-A09CFF70ED83}">
      <dgm:prSet phldrT="[Text]" custT="1"/>
      <dgm:spPr/>
      <dgm:t>
        <a:bodyPr/>
        <a:lstStyle/>
        <a:p>
          <a:r>
            <a:rPr lang="en-US" sz="1400">
              <a:latin typeface="Cambria" panose="02040503050406030204" pitchFamily="18" charset="0"/>
              <a:ea typeface="Cambria" panose="02040503050406030204" pitchFamily="18" charset="0"/>
            </a:rPr>
            <a:t>Pair relocation</a:t>
          </a:r>
        </a:p>
      </dgm:t>
    </dgm:pt>
    <dgm:pt modelId="{623F4621-067F-40C8-8A8E-C91EA5599603}" type="parTrans" cxnId="{536F0250-18D0-4933-9A34-6D493CDE150E}">
      <dgm:prSet/>
      <dgm:spPr/>
      <dgm:t>
        <a:bodyPr/>
        <a:lstStyle/>
        <a:p>
          <a:endParaRPr lang="en-US"/>
        </a:p>
      </dgm:t>
    </dgm:pt>
    <dgm:pt modelId="{8BC055D0-D6A9-460D-AE10-ABBA82E94983}" type="sibTrans" cxnId="{536F0250-18D0-4933-9A34-6D493CDE150E}">
      <dgm:prSet/>
      <dgm:spPr/>
      <dgm:t>
        <a:bodyPr/>
        <a:lstStyle/>
        <a:p>
          <a:endParaRPr lang="en-US"/>
        </a:p>
      </dgm:t>
    </dgm:pt>
    <dgm:pt modelId="{157E303E-DE2E-46CE-89C1-42FC70095735}">
      <dgm:prSet phldrT="[Text]" custT="1"/>
      <dgm:spPr/>
      <dgm:t>
        <a:bodyPr/>
        <a:lstStyle/>
        <a:p>
          <a:r>
            <a:rPr lang="en-US" sz="1400">
              <a:latin typeface="Cambria" panose="02040503050406030204" pitchFamily="18" charset="0"/>
              <a:ea typeface="Cambria" panose="02040503050406030204" pitchFamily="18" charset="0"/>
            </a:rPr>
            <a:t>Or-opt</a:t>
          </a:r>
        </a:p>
      </dgm:t>
    </dgm:pt>
    <dgm:pt modelId="{5F894502-28CD-4B32-A287-24F0F4C59A4E}" type="parTrans" cxnId="{624511EE-11D8-4DFB-93C5-7FC194DED2A5}">
      <dgm:prSet/>
      <dgm:spPr/>
      <dgm:t>
        <a:bodyPr/>
        <a:lstStyle/>
        <a:p>
          <a:endParaRPr lang="en-US"/>
        </a:p>
      </dgm:t>
    </dgm:pt>
    <dgm:pt modelId="{5A511224-1D1D-4BAA-AC5B-6FC49FB240EB}" type="sibTrans" cxnId="{624511EE-11D8-4DFB-93C5-7FC194DED2A5}">
      <dgm:prSet/>
      <dgm:spPr/>
      <dgm:t>
        <a:bodyPr/>
        <a:lstStyle/>
        <a:p>
          <a:endParaRPr lang="en-US"/>
        </a:p>
      </dgm:t>
    </dgm:pt>
    <dgm:pt modelId="{D4C4C5A4-2EB8-45C2-B37F-FD40A6ED37C6}" type="pres">
      <dgm:prSet presAssocID="{174E2DF3-9F66-47F3-810D-DF657E7CFA5E}" presName="hierChild1" presStyleCnt="0">
        <dgm:presLayoutVars>
          <dgm:chPref val="1"/>
          <dgm:dir/>
          <dgm:animOne val="branch"/>
          <dgm:animLvl val="lvl"/>
          <dgm:resizeHandles/>
        </dgm:presLayoutVars>
      </dgm:prSet>
      <dgm:spPr/>
    </dgm:pt>
    <dgm:pt modelId="{BB190B76-72AB-477C-A702-EFB89994725A}" type="pres">
      <dgm:prSet presAssocID="{97BA2E43-7F0C-4217-B4ED-9A6659B22811}" presName="hierRoot1" presStyleCnt="0"/>
      <dgm:spPr/>
    </dgm:pt>
    <dgm:pt modelId="{40389F5D-2972-4261-939C-41E02F7ECB8F}" type="pres">
      <dgm:prSet presAssocID="{97BA2E43-7F0C-4217-B4ED-9A6659B22811}" presName="composite" presStyleCnt="0"/>
      <dgm:spPr/>
    </dgm:pt>
    <dgm:pt modelId="{F5BD2697-4071-4A9F-B393-A52872F7EF42}" type="pres">
      <dgm:prSet presAssocID="{97BA2E43-7F0C-4217-B4ED-9A6659B22811}" presName="background" presStyleLbl="node0" presStyleIdx="0" presStyleCnt="2"/>
      <dgm:spPr/>
    </dgm:pt>
    <dgm:pt modelId="{CD8DD01C-6BCD-4C04-BBCD-621E37A8AE3C}" type="pres">
      <dgm:prSet presAssocID="{97BA2E43-7F0C-4217-B4ED-9A6659B22811}" presName="text" presStyleLbl="fgAcc0" presStyleIdx="0" presStyleCnt="2">
        <dgm:presLayoutVars>
          <dgm:chPref val="3"/>
        </dgm:presLayoutVars>
      </dgm:prSet>
      <dgm:spPr/>
    </dgm:pt>
    <dgm:pt modelId="{39E6F30C-102C-4ECB-8F92-830E561DE7D8}" type="pres">
      <dgm:prSet presAssocID="{97BA2E43-7F0C-4217-B4ED-9A6659B22811}" presName="hierChild2" presStyleCnt="0"/>
      <dgm:spPr/>
    </dgm:pt>
    <dgm:pt modelId="{3E7AF66E-6A17-4521-8DB6-90FBBA9E6EAE}" type="pres">
      <dgm:prSet presAssocID="{3ED682D7-B2A3-44F6-BCAD-8DD63B2044A4}" presName="Name10" presStyleLbl="parChTrans1D2" presStyleIdx="0" presStyleCnt="3"/>
      <dgm:spPr/>
    </dgm:pt>
    <dgm:pt modelId="{F81CF782-8E81-4A9F-A0AB-E61F4455F05C}" type="pres">
      <dgm:prSet presAssocID="{65DDA4F8-983D-4C6A-8693-EE31E2C80AA6}" presName="hierRoot2" presStyleCnt="0"/>
      <dgm:spPr/>
    </dgm:pt>
    <dgm:pt modelId="{729CA49D-AEDC-4BEA-8668-DAB377B61698}" type="pres">
      <dgm:prSet presAssocID="{65DDA4F8-983D-4C6A-8693-EE31E2C80AA6}" presName="composite2" presStyleCnt="0"/>
      <dgm:spPr/>
    </dgm:pt>
    <dgm:pt modelId="{7350C256-9B30-4718-85CC-8B02BD573E50}" type="pres">
      <dgm:prSet presAssocID="{65DDA4F8-983D-4C6A-8693-EE31E2C80AA6}" presName="background2" presStyleLbl="node2" presStyleIdx="0" presStyleCnt="3"/>
      <dgm:spPr/>
    </dgm:pt>
    <dgm:pt modelId="{914F6F30-C4E2-4C25-A9FF-3B37F2FBE5D1}" type="pres">
      <dgm:prSet presAssocID="{65DDA4F8-983D-4C6A-8693-EE31E2C80AA6}" presName="text2" presStyleLbl="fgAcc2" presStyleIdx="0" presStyleCnt="3">
        <dgm:presLayoutVars>
          <dgm:chPref val="3"/>
        </dgm:presLayoutVars>
      </dgm:prSet>
      <dgm:spPr/>
    </dgm:pt>
    <dgm:pt modelId="{EA6659F6-3F37-44BF-99D1-A61AA841B2FD}" type="pres">
      <dgm:prSet presAssocID="{65DDA4F8-983D-4C6A-8693-EE31E2C80AA6}" presName="hierChild3" presStyleCnt="0"/>
      <dgm:spPr/>
    </dgm:pt>
    <dgm:pt modelId="{3DBCC0FB-F4A6-4794-8F55-8CBEA77ED599}" type="pres">
      <dgm:prSet presAssocID="{C1FBC478-518A-45FA-88C4-397FFA52606C}" presName="hierRoot1" presStyleCnt="0"/>
      <dgm:spPr/>
    </dgm:pt>
    <dgm:pt modelId="{7DE72A5C-732E-4C61-B13C-FC267AD736F8}" type="pres">
      <dgm:prSet presAssocID="{C1FBC478-518A-45FA-88C4-397FFA52606C}" presName="composite" presStyleCnt="0"/>
      <dgm:spPr/>
    </dgm:pt>
    <dgm:pt modelId="{DB5DA26F-FD81-451C-B756-1FE7B157700A}" type="pres">
      <dgm:prSet presAssocID="{C1FBC478-518A-45FA-88C4-397FFA52606C}" presName="background" presStyleLbl="node0" presStyleIdx="1" presStyleCnt="2"/>
      <dgm:spPr/>
    </dgm:pt>
    <dgm:pt modelId="{2B57C3C5-FE19-48C4-8734-3613073DD56D}" type="pres">
      <dgm:prSet presAssocID="{C1FBC478-518A-45FA-88C4-397FFA52606C}" presName="text" presStyleLbl="fgAcc0" presStyleIdx="1" presStyleCnt="2">
        <dgm:presLayoutVars>
          <dgm:chPref val="3"/>
        </dgm:presLayoutVars>
      </dgm:prSet>
      <dgm:spPr/>
    </dgm:pt>
    <dgm:pt modelId="{E3BB7DBB-FC6B-48B8-AE51-66F4C8A08BA1}" type="pres">
      <dgm:prSet presAssocID="{C1FBC478-518A-45FA-88C4-397FFA52606C}" presName="hierChild2" presStyleCnt="0"/>
      <dgm:spPr/>
    </dgm:pt>
    <dgm:pt modelId="{E4C2CB14-0426-4C50-8055-73BBD2432FD9}" type="pres">
      <dgm:prSet presAssocID="{2F422A2F-F086-4E26-87E7-912491617763}" presName="Name10" presStyleLbl="parChTrans1D2" presStyleIdx="1" presStyleCnt="3"/>
      <dgm:spPr/>
    </dgm:pt>
    <dgm:pt modelId="{28329215-C0ED-432D-B9E0-15EED7349A0F}" type="pres">
      <dgm:prSet presAssocID="{DB7D1C81-BF3E-485D-8606-518D8BAB0CF6}" presName="hierRoot2" presStyleCnt="0"/>
      <dgm:spPr/>
    </dgm:pt>
    <dgm:pt modelId="{F4E2B644-80AB-45F1-BAB6-31B2B378AE8B}" type="pres">
      <dgm:prSet presAssocID="{DB7D1C81-BF3E-485D-8606-518D8BAB0CF6}" presName="composite2" presStyleCnt="0"/>
      <dgm:spPr/>
    </dgm:pt>
    <dgm:pt modelId="{C5E45493-6B89-4FA2-BEE2-C47F284C5D71}" type="pres">
      <dgm:prSet presAssocID="{DB7D1C81-BF3E-485D-8606-518D8BAB0CF6}" presName="background2" presStyleLbl="node2" presStyleIdx="1" presStyleCnt="3"/>
      <dgm:spPr/>
    </dgm:pt>
    <dgm:pt modelId="{276C88B9-4B8B-4198-B546-0225C331EF17}" type="pres">
      <dgm:prSet presAssocID="{DB7D1C81-BF3E-485D-8606-518D8BAB0CF6}" presName="text2" presStyleLbl="fgAcc2" presStyleIdx="1" presStyleCnt="3">
        <dgm:presLayoutVars>
          <dgm:chPref val="3"/>
        </dgm:presLayoutVars>
      </dgm:prSet>
      <dgm:spPr/>
    </dgm:pt>
    <dgm:pt modelId="{5A5FF963-4E4F-42D8-8816-EFB303F2A98C}" type="pres">
      <dgm:prSet presAssocID="{DB7D1C81-BF3E-485D-8606-518D8BAB0CF6}" presName="hierChild3" presStyleCnt="0"/>
      <dgm:spPr/>
    </dgm:pt>
    <dgm:pt modelId="{800309F2-20F3-4E39-A174-4AE7B3E3E710}" type="pres">
      <dgm:prSet presAssocID="{3FC90651-1626-470E-BD19-C36145BE9C4E}" presName="Name10" presStyleLbl="parChTrans1D2" presStyleIdx="2" presStyleCnt="3"/>
      <dgm:spPr/>
    </dgm:pt>
    <dgm:pt modelId="{F8F1E2F5-A5E2-41AC-9901-518241D8CA44}" type="pres">
      <dgm:prSet presAssocID="{F21ECBA2-2767-4456-BEDE-E6EAFF5FB448}" presName="hierRoot2" presStyleCnt="0"/>
      <dgm:spPr/>
    </dgm:pt>
    <dgm:pt modelId="{4E9A143D-4411-4BDD-85FB-EA3A29DB0B2B}" type="pres">
      <dgm:prSet presAssocID="{F21ECBA2-2767-4456-BEDE-E6EAFF5FB448}" presName="composite2" presStyleCnt="0"/>
      <dgm:spPr/>
    </dgm:pt>
    <dgm:pt modelId="{CC09CFC3-4801-4107-80F8-0EA71317F12D}" type="pres">
      <dgm:prSet presAssocID="{F21ECBA2-2767-4456-BEDE-E6EAFF5FB448}" presName="background2" presStyleLbl="node2" presStyleIdx="2" presStyleCnt="3"/>
      <dgm:spPr/>
    </dgm:pt>
    <dgm:pt modelId="{D80F3EC8-3457-4062-8D4A-5868B9D96EAB}" type="pres">
      <dgm:prSet presAssocID="{F21ECBA2-2767-4456-BEDE-E6EAFF5FB448}" presName="text2" presStyleLbl="fgAcc2" presStyleIdx="2" presStyleCnt="3">
        <dgm:presLayoutVars>
          <dgm:chPref val="3"/>
        </dgm:presLayoutVars>
      </dgm:prSet>
      <dgm:spPr/>
    </dgm:pt>
    <dgm:pt modelId="{529E1675-771B-44DC-8923-A40DABEFCC09}" type="pres">
      <dgm:prSet presAssocID="{F21ECBA2-2767-4456-BEDE-E6EAFF5FB448}" presName="hierChild3" presStyleCnt="0"/>
      <dgm:spPr/>
    </dgm:pt>
    <dgm:pt modelId="{BAE524A8-31BA-457E-8566-540EA33E215B}" type="pres">
      <dgm:prSet presAssocID="{8CAFB933-B535-4A03-B19C-98B863F907DA}" presName="Name17" presStyleLbl="parChTrans1D3" presStyleIdx="0" presStyleCnt="3"/>
      <dgm:spPr/>
    </dgm:pt>
    <dgm:pt modelId="{9E3DA83F-0098-463F-BC25-4DEB48979DC4}" type="pres">
      <dgm:prSet presAssocID="{2D3FDE04-7B5B-4F8B-8950-11287E3C91C4}" presName="hierRoot3" presStyleCnt="0"/>
      <dgm:spPr/>
    </dgm:pt>
    <dgm:pt modelId="{9F9CF9C1-A116-43C0-8218-198ABAF30FF3}" type="pres">
      <dgm:prSet presAssocID="{2D3FDE04-7B5B-4F8B-8950-11287E3C91C4}" presName="composite3" presStyleCnt="0"/>
      <dgm:spPr/>
    </dgm:pt>
    <dgm:pt modelId="{F9D6D7EF-6C20-411D-8E82-A1570D333025}" type="pres">
      <dgm:prSet presAssocID="{2D3FDE04-7B5B-4F8B-8950-11287E3C91C4}" presName="background3" presStyleLbl="node3" presStyleIdx="0" presStyleCnt="3"/>
      <dgm:spPr/>
    </dgm:pt>
    <dgm:pt modelId="{A5271F0C-2DD7-4002-B965-C047ED1987F1}" type="pres">
      <dgm:prSet presAssocID="{2D3FDE04-7B5B-4F8B-8950-11287E3C91C4}" presName="text3" presStyleLbl="fgAcc3" presStyleIdx="0" presStyleCnt="3">
        <dgm:presLayoutVars>
          <dgm:chPref val="3"/>
        </dgm:presLayoutVars>
      </dgm:prSet>
      <dgm:spPr/>
    </dgm:pt>
    <dgm:pt modelId="{4324EB91-7D5B-4E8B-9156-9192D2A5DCDA}" type="pres">
      <dgm:prSet presAssocID="{2D3FDE04-7B5B-4F8B-8950-11287E3C91C4}" presName="hierChild4" presStyleCnt="0"/>
      <dgm:spPr/>
    </dgm:pt>
    <dgm:pt modelId="{70E2B8DC-F92B-457D-B609-386DBB9BCEE6}" type="pres">
      <dgm:prSet presAssocID="{5F894502-28CD-4B32-A287-24F0F4C59A4E}" presName="Name17" presStyleLbl="parChTrans1D3" presStyleIdx="1" presStyleCnt="3"/>
      <dgm:spPr/>
    </dgm:pt>
    <dgm:pt modelId="{ACBB39DA-BE1D-42D0-9B15-8C7C585D907A}" type="pres">
      <dgm:prSet presAssocID="{157E303E-DE2E-46CE-89C1-42FC70095735}" presName="hierRoot3" presStyleCnt="0"/>
      <dgm:spPr/>
    </dgm:pt>
    <dgm:pt modelId="{2346F09A-53BD-4EDD-9BE0-448B93775D30}" type="pres">
      <dgm:prSet presAssocID="{157E303E-DE2E-46CE-89C1-42FC70095735}" presName="composite3" presStyleCnt="0"/>
      <dgm:spPr/>
    </dgm:pt>
    <dgm:pt modelId="{1B5FA5F5-1D9B-41B6-89D7-4978F7D8C427}" type="pres">
      <dgm:prSet presAssocID="{157E303E-DE2E-46CE-89C1-42FC70095735}" presName="background3" presStyleLbl="node3" presStyleIdx="1" presStyleCnt="3"/>
      <dgm:spPr/>
    </dgm:pt>
    <dgm:pt modelId="{1AA3CE6D-7313-4011-8DD5-796A51A11662}" type="pres">
      <dgm:prSet presAssocID="{157E303E-DE2E-46CE-89C1-42FC70095735}" presName="text3" presStyleLbl="fgAcc3" presStyleIdx="1" presStyleCnt="3">
        <dgm:presLayoutVars>
          <dgm:chPref val="3"/>
        </dgm:presLayoutVars>
      </dgm:prSet>
      <dgm:spPr/>
    </dgm:pt>
    <dgm:pt modelId="{C67F5657-863F-44BE-AC31-7C80AB0CCC38}" type="pres">
      <dgm:prSet presAssocID="{157E303E-DE2E-46CE-89C1-42FC70095735}" presName="hierChild4" presStyleCnt="0"/>
      <dgm:spPr/>
    </dgm:pt>
    <dgm:pt modelId="{D75630CA-55DD-452D-B6D9-B33C4E28C1B9}" type="pres">
      <dgm:prSet presAssocID="{623F4621-067F-40C8-8A8E-C91EA5599603}" presName="Name17" presStyleLbl="parChTrans1D3" presStyleIdx="2" presStyleCnt="3"/>
      <dgm:spPr/>
    </dgm:pt>
    <dgm:pt modelId="{A8DC3910-C879-4269-8544-4E2E3AB687F9}" type="pres">
      <dgm:prSet presAssocID="{239D14FE-EF3C-41B0-8140-A09CFF70ED83}" presName="hierRoot3" presStyleCnt="0"/>
      <dgm:spPr/>
    </dgm:pt>
    <dgm:pt modelId="{2DD7FE76-A51E-4708-8B54-83D89F20CE5B}" type="pres">
      <dgm:prSet presAssocID="{239D14FE-EF3C-41B0-8140-A09CFF70ED83}" presName="composite3" presStyleCnt="0"/>
      <dgm:spPr/>
    </dgm:pt>
    <dgm:pt modelId="{5FC6F30F-52D0-472E-929F-846F27803C1C}" type="pres">
      <dgm:prSet presAssocID="{239D14FE-EF3C-41B0-8140-A09CFF70ED83}" presName="background3" presStyleLbl="node3" presStyleIdx="2" presStyleCnt="3"/>
      <dgm:spPr/>
    </dgm:pt>
    <dgm:pt modelId="{04B72A3A-D15C-4382-AD57-C300019DDEDE}" type="pres">
      <dgm:prSet presAssocID="{239D14FE-EF3C-41B0-8140-A09CFF70ED83}" presName="text3" presStyleLbl="fgAcc3" presStyleIdx="2" presStyleCnt="3">
        <dgm:presLayoutVars>
          <dgm:chPref val="3"/>
        </dgm:presLayoutVars>
      </dgm:prSet>
      <dgm:spPr/>
    </dgm:pt>
    <dgm:pt modelId="{0046312F-4074-474C-976F-459C421F7206}" type="pres">
      <dgm:prSet presAssocID="{239D14FE-EF3C-41B0-8140-A09CFF70ED83}" presName="hierChild4" presStyleCnt="0"/>
      <dgm:spPr/>
    </dgm:pt>
  </dgm:ptLst>
  <dgm:cxnLst>
    <dgm:cxn modelId="{CB37A600-F8A7-4212-BE35-9B5DF6D021A7}" type="presOf" srcId="{97BA2E43-7F0C-4217-B4ED-9A6659B22811}" destId="{CD8DD01C-6BCD-4C04-BBCD-621E37A8AE3C}" srcOrd="0" destOrd="0" presId="urn:microsoft.com/office/officeart/2005/8/layout/hierarchy1"/>
    <dgm:cxn modelId="{F2B7A002-5300-46B7-94DF-908D075D1F1A}" type="presOf" srcId="{DB7D1C81-BF3E-485D-8606-518D8BAB0CF6}" destId="{276C88B9-4B8B-4198-B546-0225C331EF17}" srcOrd="0" destOrd="0" presId="urn:microsoft.com/office/officeart/2005/8/layout/hierarchy1"/>
    <dgm:cxn modelId="{6DAB4603-9ED6-47F5-AEE5-724CBCEB1DD4}" srcId="{C1FBC478-518A-45FA-88C4-397FFA52606C}" destId="{DB7D1C81-BF3E-485D-8606-518D8BAB0CF6}" srcOrd="0" destOrd="0" parTransId="{2F422A2F-F086-4E26-87E7-912491617763}" sibTransId="{B66CF573-C87C-4834-8056-AB13301F8DF3}"/>
    <dgm:cxn modelId="{F9A7BE11-5AC6-4AC6-8DB0-D15F35B66B44}" srcId="{97BA2E43-7F0C-4217-B4ED-9A6659B22811}" destId="{65DDA4F8-983D-4C6A-8693-EE31E2C80AA6}" srcOrd="0" destOrd="0" parTransId="{3ED682D7-B2A3-44F6-BCAD-8DD63B2044A4}" sibTransId="{44E5140F-7151-4AFF-B07A-F5CED6D714D1}"/>
    <dgm:cxn modelId="{D1D7741D-C03A-4EED-821E-58299BCAB049}" type="presOf" srcId="{F21ECBA2-2767-4456-BEDE-E6EAFF5FB448}" destId="{D80F3EC8-3457-4062-8D4A-5868B9D96EAB}" srcOrd="0" destOrd="0" presId="urn:microsoft.com/office/officeart/2005/8/layout/hierarchy1"/>
    <dgm:cxn modelId="{BB6D8B24-C23A-4A93-AAE4-6376B101A828}" srcId="{174E2DF3-9F66-47F3-810D-DF657E7CFA5E}" destId="{C1FBC478-518A-45FA-88C4-397FFA52606C}" srcOrd="1" destOrd="0" parTransId="{AE43216F-3DD1-4B28-9978-93E982C8DFCE}" sibTransId="{7BA6DB3D-DCA5-418E-A17A-F3F6B743D7E0}"/>
    <dgm:cxn modelId="{A1802627-EE82-403D-81E6-3672ECD6413E}" srcId="{C1FBC478-518A-45FA-88C4-397FFA52606C}" destId="{F21ECBA2-2767-4456-BEDE-E6EAFF5FB448}" srcOrd="1" destOrd="0" parTransId="{3FC90651-1626-470E-BD19-C36145BE9C4E}" sibTransId="{6D4C88E3-C665-4B65-A234-35BD8DDA4FDD}"/>
    <dgm:cxn modelId="{0E835C2C-7C74-453E-836F-EFA1D2E32831}" type="presOf" srcId="{65DDA4F8-983D-4C6A-8693-EE31E2C80AA6}" destId="{914F6F30-C4E2-4C25-A9FF-3B37F2FBE5D1}" srcOrd="0" destOrd="0" presId="urn:microsoft.com/office/officeart/2005/8/layout/hierarchy1"/>
    <dgm:cxn modelId="{9B560631-BAC1-4066-B864-41EE95E3119E}" type="presOf" srcId="{239D14FE-EF3C-41B0-8140-A09CFF70ED83}" destId="{04B72A3A-D15C-4382-AD57-C300019DDEDE}" srcOrd="0" destOrd="0" presId="urn:microsoft.com/office/officeart/2005/8/layout/hierarchy1"/>
    <dgm:cxn modelId="{96E3DC44-1B6C-45E2-8A03-101DF23C9CE6}" srcId="{174E2DF3-9F66-47F3-810D-DF657E7CFA5E}" destId="{97BA2E43-7F0C-4217-B4ED-9A6659B22811}" srcOrd="0" destOrd="0" parTransId="{235CD4A3-D417-4543-BE2E-2F0B679EF6DB}" sibTransId="{1A1DE512-B09C-41D3-AD60-CDB873C15B2C}"/>
    <dgm:cxn modelId="{536F0250-18D0-4933-9A34-6D493CDE150E}" srcId="{F21ECBA2-2767-4456-BEDE-E6EAFF5FB448}" destId="{239D14FE-EF3C-41B0-8140-A09CFF70ED83}" srcOrd="2" destOrd="0" parTransId="{623F4621-067F-40C8-8A8E-C91EA5599603}" sibTransId="{8BC055D0-D6A9-460D-AE10-ABBA82E94983}"/>
    <dgm:cxn modelId="{53DA8F70-91DB-4305-A002-7841B5323F4A}" type="presOf" srcId="{3ED682D7-B2A3-44F6-BCAD-8DD63B2044A4}" destId="{3E7AF66E-6A17-4521-8DB6-90FBBA9E6EAE}" srcOrd="0" destOrd="0" presId="urn:microsoft.com/office/officeart/2005/8/layout/hierarchy1"/>
    <dgm:cxn modelId="{D0B22451-3FC7-46C3-9B24-9EBDD415E0AE}" type="presOf" srcId="{2F422A2F-F086-4E26-87E7-912491617763}" destId="{E4C2CB14-0426-4C50-8055-73BBD2432FD9}" srcOrd="0" destOrd="0" presId="urn:microsoft.com/office/officeart/2005/8/layout/hierarchy1"/>
    <dgm:cxn modelId="{778A8A77-2CF9-4030-8319-B5D7B7DE42D7}" type="presOf" srcId="{623F4621-067F-40C8-8A8E-C91EA5599603}" destId="{D75630CA-55DD-452D-B6D9-B33C4E28C1B9}" srcOrd="0" destOrd="0" presId="urn:microsoft.com/office/officeart/2005/8/layout/hierarchy1"/>
    <dgm:cxn modelId="{0C960891-F585-4764-AE85-511A8BE79DE1}" type="presOf" srcId="{3FC90651-1626-470E-BD19-C36145BE9C4E}" destId="{800309F2-20F3-4E39-A174-4AE7B3E3E710}" srcOrd="0" destOrd="0" presId="urn:microsoft.com/office/officeart/2005/8/layout/hierarchy1"/>
    <dgm:cxn modelId="{CF733DA8-B7E3-4FE0-B768-D36E9F79F24B}" type="presOf" srcId="{2D3FDE04-7B5B-4F8B-8950-11287E3C91C4}" destId="{A5271F0C-2DD7-4002-B965-C047ED1987F1}" srcOrd="0" destOrd="0" presId="urn:microsoft.com/office/officeart/2005/8/layout/hierarchy1"/>
    <dgm:cxn modelId="{2E224CBC-002B-40E4-8CAD-70382E71A28E}" type="presOf" srcId="{C1FBC478-518A-45FA-88C4-397FFA52606C}" destId="{2B57C3C5-FE19-48C4-8734-3613073DD56D}" srcOrd="0" destOrd="0" presId="urn:microsoft.com/office/officeart/2005/8/layout/hierarchy1"/>
    <dgm:cxn modelId="{137F47C5-5ED7-4D00-A8E7-DE9EC2E80B94}" type="presOf" srcId="{5F894502-28CD-4B32-A287-24F0F4C59A4E}" destId="{70E2B8DC-F92B-457D-B609-386DBB9BCEE6}" srcOrd="0" destOrd="0" presId="urn:microsoft.com/office/officeart/2005/8/layout/hierarchy1"/>
    <dgm:cxn modelId="{1687EDC7-1ADD-4FA9-AE6D-1F70836919B4}" type="presOf" srcId="{174E2DF3-9F66-47F3-810D-DF657E7CFA5E}" destId="{D4C4C5A4-2EB8-45C2-B37F-FD40A6ED37C6}" srcOrd="0" destOrd="0" presId="urn:microsoft.com/office/officeart/2005/8/layout/hierarchy1"/>
    <dgm:cxn modelId="{624511EE-11D8-4DFB-93C5-7FC194DED2A5}" srcId="{F21ECBA2-2767-4456-BEDE-E6EAFF5FB448}" destId="{157E303E-DE2E-46CE-89C1-42FC70095735}" srcOrd="1" destOrd="0" parTransId="{5F894502-28CD-4B32-A287-24F0F4C59A4E}" sibTransId="{5A511224-1D1D-4BAA-AC5B-6FC49FB240EB}"/>
    <dgm:cxn modelId="{18948DF3-BAA0-4C50-B203-36129A120A6B}" type="presOf" srcId="{157E303E-DE2E-46CE-89C1-42FC70095735}" destId="{1AA3CE6D-7313-4011-8DD5-796A51A11662}" srcOrd="0" destOrd="0" presId="urn:microsoft.com/office/officeart/2005/8/layout/hierarchy1"/>
    <dgm:cxn modelId="{EDF57CFA-6039-4139-B3AB-F96AD8AE253C}" type="presOf" srcId="{8CAFB933-B535-4A03-B19C-98B863F907DA}" destId="{BAE524A8-31BA-457E-8566-540EA33E215B}" srcOrd="0" destOrd="0" presId="urn:microsoft.com/office/officeart/2005/8/layout/hierarchy1"/>
    <dgm:cxn modelId="{1935DAFA-D0DF-4372-B41D-4199581B5B2B}" srcId="{F21ECBA2-2767-4456-BEDE-E6EAFF5FB448}" destId="{2D3FDE04-7B5B-4F8B-8950-11287E3C91C4}" srcOrd="0" destOrd="0" parTransId="{8CAFB933-B535-4A03-B19C-98B863F907DA}" sibTransId="{920DC314-E9E0-4254-8272-FD98264C995D}"/>
    <dgm:cxn modelId="{8327EFB7-40C1-4AE5-A509-8FADB3D181DF}" type="presParOf" srcId="{D4C4C5A4-2EB8-45C2-B37F-FD40A6ED37C6}" destId="{BB190B76-72AB-477C-A702-EFB89994725A}" srcOrd="0" destOrd="0" presId="urn:microsoft.com/office/officeart/2005/8/layout/hierarchy1"/>
    <dgm:cxn modelId="{0C494B09-FD3A-4224-A070-3D974EC05C2A}" type="presParOf" srcId="{BB190B76-72AB-477C-A702-EFB89994725A}" destId="{40389F5D-2972-4261-939C-41E02F7ECB8F}" srcOrd="0" destOrd="0" presId="urn:microsoft.com/office/officeart/2005/8/layout/hierarchy1"/>
    <dgm:cxn modelId="{8A7677DB-0D2C-4A38-A378-C42CEEDF2E25}" type="presParOf" srcId="{40389F5D-2972-4261-939C-41E02F7ECB8F}" destId="{F5BD2697-4071-4A9F-B393-A52872F7EF42}" srcOrd="0" destOrd="0" presId="urn:microsoft.com/office/officeart/2005/8/layout/hierarchy1"/>
    <dgm:cxn modelId="{3C752D55-9989-4CB2-84C7-37E195CCD219}" type="presParOf" srcId="{40389F5D-2972-4261-939C-41E02F7ECB8F}" destId="{CD8DD01C-6BCD-4C04-BBCD-621E37A8AE3C}" srcOrd="1" destOrd="0" presId="urn:microsoft.com/office/officeart/2005/8/layout/hierarchy1"/>
    <dgm:cxn modelId="{A4281B08-6E9E-4A20-85FD-7FE3576F2919}" type="presParOf" srcId="{BB190B76-72AB-477C-A702-EFB89994725A}" destId="{39E6F30C-102C-4ECB-8F92-830E561DE7D8}" srcOrd="1" destOrd="0" presId="urn:microsoft.com/office/officeart/2005/8/layout/hierarchy1"/>
    <dgm:cxn modelId="{6291F4C0-E280-4774-80CC-9A7F00D3FD14}" type="presParOf" srcId="{39E6F30C-102C-4ECB-8F92-830E561DE7D8}" destId="{3E7AF66E-6A17-4521-8DB6-90FBBA9E6EAE}" srcOrd="0" destOrd="0" presId="urn:microsoft.com/office/officeart/2005/8/layout/hierarchy1"/>
    <dgm:cxn modelId="{1BDBB4CE-E771-42F8-B2AF-DC8E9469A825}" type="presParOf" srcId="{39E6F30C-102C-4ECB-8F92-830E561DE7D8}" destId="{F81CF782-8E81-4A9F-A0AB-E61F4455F05C}" srcOrd="1" destOrd="0" presId="urn:microsoft.com/office/officeart/2005/8/layout/hierarchy1"/>
    <dgm:cxn modelId="{1FC51D98-EE2A-4EA1-B843-5F06607953B9}" type="presParOf" srcId="{F81CF782-8E81-4A9F-A0AB-E61F4455F05C}" destId="{729CA49D-AEDC-4BEA-8668-DAB377B61698}" srcOrd="0" destOrd="0" presId="urn:microsoft.com/office/officeart/2005/8/layout/hierarchy1"/>
    <dgm:cxn modelId="{D770A5DB-25E0-4041-93B9-384EE70CD64C}" type="presParOf" srcId="{729CA49D-AEDC-4BEA-8668-DAB377B61698}" destId="{7350C256-9B30-4718-85CC-8B02BD573E50}" srcOrd="0" destOrd="0" presId="urn:microsoft.com/office/officeart/2005/8/layout/hierarchy1"/>
    <dgm:cxn modelId="{43ACD957-7287-48D6-BB59-C1AF72960F27}" type="presParOf" srcId="{729CA49D-AEDC-4BEA-8668-DAB377B61698}" destId="{914F6F30-C4E2-4C25-A9FF-3B37F2FBE5D1}" srcOrd="1" destOrd="0" presId="urn:microsoft.com/office/officeart/2005/8/layout/hierarchy1"/>
    <dgm:cxn modelId="{801BDE08-158C-408D-A505-4E103FECB2FA}" type="presParOf" srcId="{F81CF782-8E81-4A9F-A0AB-E61F4455F05C}" destId="{EA6659F6-3F37-44BF-99D1-A61AA841B2FD}" srcOrd="1" destOrd="0" presId="urn:microsoft.com/office/officeart/2005/8/layout/hierarchy1"/>
    <dgm:cxn modelId="{11608D7B-2112-411D-9FFD-EC5E248CF7A3}" type="presParOf" srcId="{D4C4C5A4-2EB8-45C2-B37F-FD40A6ED37C6}" destId="{3DBCC0FB-F4A6-4794-8F55-8CBEA77ED599}" srcOrd="1" destOrd="0" presId="urn:microsoft.com/office/officeart/2005/8/layout/hierarchy1"/>
    <dgm:cxn modelId="{426452EF-5324-4EA6-A45F-596AA4E539B7}" type="presParOf" srcId="{3DBCC0FB-F4A6-4794-8F55-8CBEA77ED599}" destId="{7DE72A5C-732E-4C61-B13C-FC267AD736F8}" srcOrd="0" destOrd="0" presId="urn:microsoft.com/office/officeart/2005/8/layout/hierarchy1"/>
    <dgm:cxn modelId="{43612D24-8A39-400A-9365-B3FAB04DA665}" type="presParOf" srcId="{7DE72A5C-732E-4C61-B13C-FC267AD736F8}" destId="{DB5DA26F-FD81-451C-B756-1FE7B157700A}" srcOrd="0" destOrd="0" presId="urn:microsoft.com/office/officeart/2005/8/layout/hierarchy1"/>
    <dgm:cxn modelId="{8AE7D39E-2D99-4DAA-9803-6266BD76DC69}" type="presParOf" srcId="{7DE72A5C-732E-4C61-B13C-FC267AD736F8}" destId="{2B57C3C5-FE19-48C4-8734-3613073DD56D}" srcOrd="1" destOrd="0" presId="urn:microsoft.com/office/officeart/2005/8/layout/hierarchy1"/>
    <dgm:cxn modelId="{F59A70F5-C6EA-4A1D-8648-D7FF1E26CE29}" type="presParOf" srcId="{3DBCC0FB-F4A6-4794-8F55-8CBEA77ED599}" destId="{E3BB7DBB-FC6B-48B8-AE51-66F4C8A08BA1}" srcOrd="1" destOrd="0" presId="urn:microsoft.com/office/officeart/2005/8/layout/hierarchy1"/>
    <dgm:cxn modelId="{8E9EEE41-8EAA-4252-843B-4B835CB6FCE8}" type="presParOf" srcId="{E3BB7DBB-FC6B-48B8-AE51-66F4C8A08BA1}" destId="{E4C2CB14-0426-4C50-8055-73BBD2432FD9}" srcOrd="0" destOrd="0" presId="urn:microsoft.com/office/officeart/2005/8/layout/hierarchy1"/>
    <dgm:cxn modelId="{B1B936E8-D4D2-4993-A73D-6FC4AA7E62A2}" type="presParOf" srcId="{E3BB7DBB-FC6B-48B8-AE51-66F4C8A08BA1}" destId="{28329215-C0ED-432D-B9E0-15EED7349A0F}" srcOrd="1" destOrd="0" presId="urn:microsoft.com/office/officeart/2005/8/layout/hierarchy1"/>
    <dgm:cxn modelId="{00F2237B-9254-43D4-96B2-611671F45913}" type="presParOf" srcId="{28329215-C0ED-432D-B9E0-15EED7349A0F}" destId="{F4E2B644-80AB-45F1-BAB6-31B2B378AE8B}" srcOrd="0" destOrd="0" presId="urn:microsoft.com/office/officeart/2005/8/layout/hierarchy1"/>
    <dgm:cxn modelId="{5B5BF596-2772-4F69-BB19-6EDD44E52F79}" type="presParOf" srcId="{F4E2B644-80AB-45F1-BAB6-31B2B378AE8B}" destId="{C5E45493-6B89-4FA2-BEE2-C47F284C5D71}" srcOrd="0" destOrd="0" presId="urn:microsoft.com/office/officeart/2005/8/layout/hierarchy1"/>
    <dgm:cxn modelId="{DECF5515-E6F3-4D21-9DAA-7FC7C1CD1102}" type="presParOf" srcId="{F4E2B644-80AB-45F1-BAB6-31B2B378AE8B}" destId="{276C88B9-4B8B-4198-B546-0225C331EF17}" srcOrd="1" destOrd="0" presId="urn:microsoft.com/office/officeart/2005/8/layout/hierarchy1"/>
    <dgm:cxn modelId="{86F4F19D-07D7-4087-83E6-17BD79276D49}" type="presParOf" srcId="{28329215-C0ED-432D-B9E0-15EED7349A0F}" destId="{5A5FF963-4E4F-42D8-8816-EFB303F2A98C}" srcOrd="1" destOrd="0" presId="urn:microsoft.com/office/officeart/2005/8/layout/hierarchy1"/>
    <dgm:cxn modelId="{3BBE82B5-7539-4A61-ABBF-5529AB98F998}" type="presParOf" srcId="{E3BB7DBB-FC6B-48B8-AE51-66F4C8A08BA1}" destId="{800309F2-20F3-4E39-A174-4AE7B3E3E710}" srcOrd="2" destOrd="0" presId="urn:microsoft.com/office/officeart/2005/8/layout/hierarchy1"/>
    <dgm:cxn modelId="{2CA532CF-DAD8-4142-9524-981B20CB8AB8}" type="presParOf" srcId="{E3BB7DBB-FC6B-48B8-AE51-66F4C8A08BA1}" destId="{F8F1E2F5-A5E2-41AC-9901-518241D8CA44}" srcOrd="3" destOrd="0" presId="urn:microsoft.com/office/officeart/2005/8/layout/hierarchy1"/>
    <dgm:cxn modelId="{866E49DE-E5B4-45C0-9302-16108E9F05C6}" type="presParOf" srcId="{F8F1E2F5-A5E2-41AC-9901-518241D8CA44}" destId="{4E9A143D-4411-4BDD-85FB-EA3A29DB0B2B}" srcOrd="0" destOrd="0" presId="urn:microsoft.com/office/officeart/2005/8/layout/hierarchy1"/>
    <dgm:cxn modelId="{89690DAA-D245-404A-81D9-ABD7796636C1}" type="presParOf" srcId="{4E9A143D-4411-4BDD-85FB-EA3A29DB0B2B}" destId="{CC09CFC3-4801-4107-80F8-0EA71317F12D}" srcOrd="0" destOrd="0" presId="urn:microsoft.com/office/officeart/2005/8/layout/hierarchy1"/>
    <dgm:cxn modelId="{23BD1408-D00E-48CD-8B3E-91500AE897D5}" type="presParOf" srcId="{4E9A143D-4411-4BDD-85FB-EA3A29DB0B2B}" destId="{D80F3EC8-3457-4062-8D4A-5868B9D96EAB}" srcOrd="1" destOrd="0" presId="urn:microsoft.com/office/officeart/2005/8/layout/hierarchy1"/>
    <dgm:cxn modelId="{B5EE8C49-668D-4A5D-B50E-F5595F1A4507}" type="presParOf" srcId="{F8F1E2F5-A5E2-41AC-9901-518241D8CA44}" destId="{529E1675-771B-44DC-8923-A40DABEFCC09}" srcOrd="1" destOrd="0" presId="urn:microsoft.com/office/officeart/2005/8/layout/hierarchy1"/>
    <dgm:cxn modelId="{922DB87D-1C93-4EF0-A357-6B257AE6C914}" type="presParOf" srcId="{529E1675-771B-44DC-8923-A40DABEFCC09}" destId="{BAE524A8-31BA-457E-8566-540EA33E215B}" srcOrd="0" destOrd="0" presId="urn:microsoft.com/office/officeart/2005/8/layout/hierarchy1"/>
    <dgm:cxn modelId="{6487F7B7-7C12-49B4-995E-A96A97C5A5A7}" type="presParOf" srcId="{529E1675-771B-44DC-8923-A40DABEFCC09}" destId="{9E3DA83F-0098-463F-BC25-4DEB48979DC4}" srcOrd="1" destOrd="0" presId="urn:microsoft.com/office/officeart/2005/8/layout/hierarchy1"/>
    <dgm:cxn modelId="{8C335A49-0F13-4CE9-A6B0-BE88343FC720}" type="presParOf" srcId="{9E3DA83F-0098-463F-BC25-4DEB48979DC4}" destId="{9F9CF9C1-A116-43C0-8218-198ABAF30FF3}" srcOrd="0" destOrd="0" presId="urn:microsoft.com/office/officeart/2005/8/layout/hierarchy1"/>
    <dgm:cxn modelId="{2ECADE7C-B632-478F-81B5-2E6216A03322}" type="presParOf" srcId="{9F9CF9C1-A116-43C0-8218-198ABAF30FF3}" destId="{F9D6D7EF-6C20-411D-8E82-A1570D333025}" srcOrd="0" destOrd="0" presId="urn:microsoft.com/office/officeart/2005/8/layout/hierarchy1"/>
    <dgm:cxn modelId="{D9A75F6B-0477-437E-A470-09AB4B63F51F}" type="presParOf" srcId="{9F9CF9C1-A116-43C0-8218-198ABAF30FF3}" destId="{A5271F0C-2DD7-4002-B965-C047ED1987F1}" srcOrd="1" destOrd="0" presId="urn:microsoft.com/office/officeart/2005/8/layout/hierarchy1"/>
    <dgm:cxn modelId="{71FFDF2F-D3FD-4014-8B45-46CA3C71D186}" type="presParOf" srcId="{9E3DA83F-0098-463F-BC25-4DEB48979DC4}" destId="{4324EB91-7D5B-4E8B-9156-9192D2A5DCDA}" srcOrd="1" destOrd="0" presId="urn:microsoft.com/office/officeart/2005/8/layout/hierarchy1"/>
    <dgm:cxn modelId="{D9FE7E0E-9429-4CD1-8578-DC52DEA1FB19}" type="presParOf" srcId="{529E1675-771B-44DC-8923-A40DABEFCC09}" destId="{70E2B8DC-F92B-457D-B609-386DBB9BCEE6}" srcOrd="2" destOrd="0" presId="urn:microsoft.com/office/officeart/2005/8/layout/hierarchy1"/>
    <dgm:cxn modelId="{BD0F958C-0F9A-47B1-992B-3285C44628E2}" type="presParOf" srcId="{529E1675-771B-44DC-8923-A40DABEFCC09}" destId="{ACBB39DA-BE1D-42D0-9B15-8C7C585D907A}" srcOrd="3" destOrd="0" presId="urn:microsoft.com/office/officeart/2005/8/layout/hierarchy1"/>
    <dgm:cxn modelId="{0DF92CAA-264B-4B57-940F-1CEA935B2234}" type="presParOf" srcId="{ACBB39DA-BE1D-42D0-9B15-8C7C585D907A}" destId="{2346F09A-53BD-4EDD-9BE0-448B93775D30}" srcOrd="0" destOrd="0" presId="urn:microsoft.com/office/officeart/2005/8/layout/hierarchy1"/>
    <dgm:cxn modelId="{3760789E-3DD0-4429-903A-B4AFC7A6A8F9}" type="presParOf" srcId="{2346F09A-53BD-4EDD-9BE0-448B93775D30}" destId="{1B5FA5F5-1D9B-41B6-89D7-4978F7D8C427}" srcOrd="0" destOrd="0" presId="urn:microsoft.com/office/officeart/2005/8/layout/hierarchy1"/>
    <dgm:cxn modelId="{36B961D3-9B0B-4713-8BD9-4D35456CB48E}" type="presParOf" srcId="{2346F09A-53BD-4EDD-9BE0-448B93775D30}" destId="{1AA3CE6D-7313-4011-8DD5-796A51A11662}" srcOrd="1" destOrd="0" presId="urn:microsoft.com/office/officeart/2005/8/layout/hierarchy1"/>
    <dgm:cxn modelId="{A70E424A-AC86-475B-A165-B5DD4A14F15A}" type="presParOf" srcId="{ACBB39DA-BE1D-42D0-9B15-8C7C585D907A}" destId="{C67F5657-863F-44BE-AC31-7C80AB0CCC38}" srcOrd="1" destOrd="0" presId="urn:microsoft.com/office/officeart/2005/8/layout/hierarchy1"/>
    <dgm:cxn modelId="{9F2F6B36-5490-4BA8-8BDB-0B958637FF4C}" type="presParOf" srcId="{529E1675-771B-44DC-8923-A40DABEFCC09}" destId="{D75630CA-55DD-452D-B6D9-B33C4E28C1B9}" srcOrd="4" destOrd="0" presId="urn:microsoft.com/office/officeart/2005/8/layout/hierarchy1"/>
    <dgm:cxn modelId="{DBD4C7D3-81B3-4CA3-BC07-B26AFD53CB91}" type="presParOf" srcId="{529E1675-771B-44DC-8923-A40DABEFCC09}" destId="{A8DC3910-C879-4269-8544-4E2E3AB687F9}" srcOrd="5" destOrd="0" presId="urn:microsoft.com/office/officeart/2005/8/layout/hierarchy1"/>
    <dgm:cxn modelId="{EECDFB44-F6E2-4AD6-8937-4D8000483E00}" type="presParOf" srcId="{A8DC3910-C879-4269-8544-4E2E3AB687F9}" destId="{2DD7FE76-A51E-4708-8B54-83D89F20CE5B}" srcOrd="0" destOrd="0" presId="urn:microsoft.com/office/officeart/2005/8/layout/hierarchy1"/>
    <dgm:cxn modelId="{BD699D52-C66E-48F9-B9A2-D030A8AB3FF2}" type="presParOf" srcId="{2DD7FE76-A51E-4708-8B54-83D89F20CE5B}" destId="{5FC6F30F-52D0-472E-929F-846F27803C1C}" srcOrd="0" destOrd="0" presId="urn:microsoft.com/office/officeart/2005/8/layout/hierarchy1"/>
    <dgm:cxn modelId="{97307283-3D6C-45E4-8A0B-5F553C12AD1B}" type="presParOf" srcId="{2DD7FE76-A51E-4708-8B54-83D89F20CE5B}" destId="{04B72A3A-D15C-4382-AD57-C300019DDEDE}" srcOrd="1" destOrd="0" presId="urn:microsoft.com/office/officeart/2005/8/layout/hierarchy1"/>
    <dgm:cxn modelId="{0FB40F33-2F2A-4A93-A8E0-3D1569472B48}" type="presParOf" srcId="{A8DC3910-C879-4269-8544-4E2E3AB687F9}" destId="{0046312F-4074-474C-976F-459C421F720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630CA-55DD-452D-B6D9-B33C4E28C1B9}">
      <dsp:nvSpPr>
        <dsp:cNvPr id="0" name=""/>
        <dsp:cNvSpPr/>
      </dsp:nvSpPr>
      <dsp:spPr>
        <a:xfrm>
          <a:off x="4024542" y="1970868"/>
          <a:ext cx="1542308" cy="366999"/>
        </a:xfrm>
        <a:custGeom>
          <a:avLst/>
          <a:gdLst/>
          <a:ahLst/>
          <a:cxnLst/>
          <a:rect l="0" t="0" r="0" b="0"/>
          <a:pathLst>
            <a:path>
              <a:moveTo>
                <a:pt x="0" y="0"/>
              </a:moveTo>
              <a:lnTo>
                <a:pt x="0" y="250099"/>
              </a:lnTo>
              <a:lnTo>
                <a:pt x="1542308" y="250099"/>
              </a:lnTo>
              <a:lnTo>
                <a:pt x="1542308" y="3669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2B8DC-F92B-457D-B609-386DBB9BCEE6}">
      <dsp:nvSpPr>
        <dsp:cNvPr id="0" name=""/>
        <dsp:cNvSpPr/>
      </dsp:nvSpPr>
      <dsp:spPr>
        <a:xfrm>
          <a:off x="3978822" y="1970868"/>
          <a:ext cx="91440" cy="366999"/>
        </a:xfrm>
        <a:custGeom>
          <a:avLst/>
          <a:gdLst/>
          <a:ahLst/>
          <a:cxnLst/>
          <a:rect l="0" t="0" r="0" b="0"/>
          <a:pathLst>
            <a:path>
              <a:moveTo>
                <a:pt x="45720" y="0"/>
              </a:moveTo>
              <a:lnTo>
                <a:pt x="45720" y="3669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E524A8-31BA-457E-8566-540EA33E215B}">
      <dsp:nvSpPr>
        <dsp:cNvPr id="0" name=""/>
        <dsp:cNvSpPr/>
      </dsp:nvSpPr>
      <dsp:spPr>
        <a:xfrm>
          <a:off x="2482233" y="1970868"/>
          <a:ext cx="1542308" cy="366999"/>
        </a:xfrm>
        <a:custGeom>
          <a:avLst/>
          <a:gdLst/>
          <a:ahLst/>
          <a:cxnLst/>
          <a:rect l="0" t="0" r="0" b="0"/>
          <a:pathLst>
            <a:path>
              <a:moveTo>
                <a:pt x="1542308" y="0"/>
              </a:moveTo>
              <a:lnTo>
                <a:pt x="1542308" y="250099"/>
              </a:lnTo>
              <a:lnTo>
                <a:pt x="0" y="250099"/>
              </a:lnTo>
              <a:lnTo>
                <a:pt x="0" y="3669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309F2-20F3-4E39-A174-4AE7B3E3E710}">
      <dsp:nvSpPr>
        <dsp:cNvPr id="0" name=""/>
        <dsp:cNvSpPr/>
      </dsp:nvSpPr>
      <dsp:spPr>
        <a:xfrm>
          <a:off x="3253388" y="802569"/>
          <a:ext cx="771154" cy="366999"/>
        </a:xfrm>
        <a:custGeom>
          <a:avLst/>
          <a:gdLst/>
          <a:ahLst/>
          <a:cxnLst/>
          <a:rect l="0" t="0" r="0" b="0"/>
          <a:pathLst>
            <a:path>
              <a:moveTo>
                <a:pt x="0" y="0"/>
              </a:moveTo>
              <a:lnTo>
                <a:pt x="0" y="250099"/>
              </a:lnTo>
              <a:lnTo>
                <a:pt x="771154" y="250099"/>
              </a:lnTo>
              <a:lnTo>
                <a:pt x="771154" y="3669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C2CB14-0426-4C50-8055-73BBD2432FD9}">
      <dsp:nvSpPr>
        <dsp:cNvPr id="0" name=""/>
        <dsp:cNvSpPr/>
      </dsp:nvSpPr>
      <dsp:spPr>
        <a:xfrm>
          <a:off x="2482233" y="802569"/>
          <a:ext cx="771154" cy="366999"/>
        </a:xfrm>
        <a:custGeom>
          <a:avLst/>
          <a:gdLst/>
          <a:ahLst/>
          <a:cxnLst/>
          <a:rect l="0" t="0" r="0" b="0"/>
          <a:pathLst>
            <a:path>
              <a:moveTo>
                <a:pt x="771154" y="0"/>
              </a:moveTo>
              <a:lnTo>
                <a:pt x="771154" y="250099"/>
              </a:lnTo>
              <a:lnTo>
                <a:pt x="0" y="250099"/>
              </a:lnTo>
              <a:lnTo>
                <a:pt x="0" y="3669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7AF66E-6A17-4521-8DB6-90FBBA9E6EAE}">
      <dsp:nvSpPr>
        <dsp:cNvPr id="0" name=""/>
        <dsp:cNvSpPr/>
      </dsp:nvSpPr>
      <dsp:spPr>
        <a:xfrm>
          <a:off x="894205" y="802569"/>
          <a:ext cx="91440" cy="366999"/>
        </a:xfrm>
        <a:custGeom>
          <a:avLst/>
          <a:gdLst/>
          <a:ahLst/>
          <a:cxnLst/>
          <a:rect l="0" t="0" r="0" b="0"/>
          <a:pathLst>
            <a:path>
              <a:moveTo>
                <a:pt x="45720" y="0"/>
              </a:moveTo>
              <a:lnTo>
                <a:pt x="45720" y="3669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BD2697-4071-4A9F-B393-A52872F7EF42}">
      <dsp:nvSpPr>
        <dsp:cNvPr id="0" name=""/>
        <dsp:cNvSpPr/>
      </dsp:nvSpPr>
      <dsp:spPr>
        <a:xfrm>
          <a:off x="308980" y="1270"/>
          <a:ext cx="1261888" cy="8012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8DD01C-6BCD-4C04-BBCD-621E37A8AE3C}">
      <dsp:nvSpPr>
        <dsp:cNvPr id="0" name=""/>
        <dsp:cNvSpPr/>
      </dsp:nvSpPr>
      <dsp:spPr>
        <a:xfrm>
          <a:off x="449190" y="134469"/>
          <a:ext cx="1261888" cy="8012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mbria" panose="02040503050406030204" pitchFamily="18" charset="0"/>
              <a:ea typeface="Cambria" panose="02040503050406030204" pitchFamily="18" charset="0"/>
            </a:rPr>
            <a:t>Exact algorithm</a:t>
          </a:r>
        </a:p>
      </dsp:txBody>
      <dsp:txXfrm>
        <a:off x="472659" y="157938"/>
        <a:ext cx="1214950" cy="754361"/>
      </dsp:txXfrm>
    </dsp:sp>
    <dsp:sp modelId="{7350C256-9B30-4718-85CC-8B02BD573E50}">
      <dsp:nvSpPr>
        <dsp:cNvPr id="0" name=""/>
        <dsp:cNvSpPr/>
      </dsp:nvSpPr>
      <dsp:spPr>
        <a:xfrm>
          <a:off x="308980" y="1169569"/>
          <a:ext cx="1261888" cy="8012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4F6F30-C4E2-4C25-A9FF-3B37F2FBE5D1}">
      <dsp:nvSpPr>
        <dsp:cNvPr id="0" name=""/>
        <dsp:cNvSpPr/>
      </dsp:nvSpPr>
      <dsp:spPr>
        <a:xfrm>
          <a:off x="449190" y="1302768"/>
          <a:ext cx="1261888" cy="8012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mbria" panose="02040503050406030204" pitchFamily="18" charset="0"/>
              <a:ea typeface="Cambria" panose="02040503050406030204" pitchFamily="18" charset="0"/>
            </a:rPr>
            <a:t>Constraints programming</a:t>
          </a:r>
        </a:p>
      </dsp:txBody>
      <dsp:txXfrm>
        <a:off x="472659" y="1326237"/>
        <a:ext cx="1214950" cy="754361"/>
      </dsp:txXfrm>
    </dsp:sp>
    <dsp:sp modelId="{DB5DA26F-FD81-451C-B756-1FE7B157700A}">
      <dsp:nvSpPr>
        <dsp:cNvPr id="0" name=""/>
        <dsp:cNvSpPr/>
      </dsp:nvSpPr>
      <dsp:spPr>
        <a:xfrm>
          <a:off x="2622443" y="1270"/>
          <a:ext cx="1261888" cy="8012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57C3C5-FE19-48C4-8734-3613073DD56D}">
      <dsp:nvSpPr>
        <dsp:cNvPr id="0" name=""/>
        <dsp:cNvSpPr/>
      </dsp:nvSpPr>
      <dsp:spPr>
        <a:xfrm>
          <a:off x="2762653" y="134469"/>
          <a:ext cx="1261888" cy="8012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mbria" panose="02040503050406030204" pitchFamily="18" charset="0"/>
              <a:ea typeface="Cambria" panose="02040503050406030204" pitchFamily="18" charset="0"/>
            </a:rPr>
            <a:t>Heuristic algorithm</a:t>
          </a:r>
        </a:p>
      </dsp:txBody>
      <dsp:txXfrm>
        <a:off x="2786122" y="157938"/>
        <a:ext cx="1214950" cy="754361"/>
      </dsp:txXfrm>
    </dsp:sp>
    <dsp:sp modelId="{C5E45493-6B89-4FA2-BEE2-C47F284C5D71}">
      <dsp:nvSpPr>
        <dsp:cNvPr id="0" name=""/>
        <dsp:cNvSpPr/>
      </dsp:nvSpPr>
      <dsp:spPr>
        <a:xfrm>
          <a:off x="1851289" y="1169569"/>
          <a:ext cx="1261888" cy="8012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C88B9-4B8B-4198-B546-0225C331EF17}">
      <dsp:nvSpPr>
        <dsp:cNvPr id="0" name=""/>
        <dsp:cNvSpPr/>
      </dsp:nvSpPr>
      <dsp:spPr>
        <a:xfrm>
          <a:off x="1991499" y="1302768"/>
          <a:ext cx="1261888" cy="8012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mbria" panose="02040503050406030204" pitchFamily="18" charset="0"/>
              <a:ea typeface="Cambria" panose="02040503050406030204" pitchFamily="18" charset="0"/>
            </a:rPr>
            <a:t>Greedy</a:t>
          </a:r>
        </a:p>
      </dsp:txBody>
      <dsp:txXfrm>
        <a:off x="2014968" y="1326237"/>
        <a:ext cx="1214950" cy="754361"/>
      </dsp:txXfrm>
    </dsp:sp>
    <dsp:sp modelId="{CC09CFC3-4801-4107-80F8-0EA71317F12D}">
      <dsp:nvSpPr>
        <dsp:cNvPr id="0" name=""/>
        <dsp:cNvSpPr/>
      </dsp:nvSpPr>
      <dsp:spPr>
        <a:xfrm>
          <a:off x="3393597" y="1169569"/>
          <a:ext cx="1261888" cy="8012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F3EC8-3457-4062-8D4A-5868B9D96EAB}">
      <dsp:nvSpPr>
        <dsp:cNvPr id="0" name=""/>
        <dsp:cNvSpPr/>
      </dsp:nvSpPr>
      <dsp:spPr>
        <a:xfrm>
          <a:off x="3533807" y="1302768"/>
          <a:ext cx="1261888" cy="8012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mbria" panose="02040503050406030204" pitchFamily="18" charset="0"/>
              <a:ea typeface="Cambria" panose="02040503050406030204" pitchFamily="18" charset="0"/>
            </a:rPr>
            <a:t>Neighborhood search</a:t>
          </a:r>
        </a:p>
      </dsp:txBody>
      <dsp:txXfrm>
        <a:off x="3557276" y="1326237"/>
        <a:ext cx="1214950" cy="754361"/>
      </dsp:txXfrm>
    </dsp:sp>
    <dsp:sp modelId="{F9D6D7EF-6C20-411D-8E82-A1570D333025}">
      <dsp:nvSpPr>
        <dsp:cNvPr id="0" name=""/>
        <dsp:cNvSpPr/>
      </dsp:nvSpPr>
      <dsp:spPr>
        <a:xfrm>
          <a:off x="1851289" y="2337867"/>
          <a:ext cx="1261888" cy="8012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271F0C-2DD7-4002-B965-C047ED1987F1}">
      <dsp:nvSpPr>
        <dsp:cNvPr id="0" name=""/>
        <dsp:cNvSpPr/>
      </dsp:nvSpPr>
      <dsp:spPr>
        <a:xfrm>
          <a:off x="1991499" y="2471067"/>
          <a:ext cx="1261888" cy="8012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mbria" panose="02040503050406030204" pitchFamily="18" charset="0"/>
              <a:ea typeface="Cambria" panose="02040503050406030204" pitchFamily="18" charset="0"/>
            </a:rPr>
            <a:t>Node swapping</a:t>
          </a:r>
        </a:p>
      </dsp:txBody>
      <dsp:txXfrm>
        <a:off x="2014968" y="2494536"/>
        <a:ext cx="1214950" cy="754361"/>
      </dsp:txXfrm>
    </dsp:sp>
    <dsp:sp modelId="{1B5FA5F5-1D9B-41B6-89D7-4978F7D8C427}">
      <dsp:nvSpPr>
        <dsp:cNvPr id="0" name=""/>
        <dsp:cNvSpPr/>
      </dsp:nvSpPr>
      <dsp:spPr>
        <a:xfrm>
          <a:off x="3393597" y="2337867"/>
          <a:ext cx="1261888" cy="8012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A3CE6D-7313-4011-8DD5-796A51A11662}">
      <dsp:nvSpPr>
        <dsp:cNvPr id="0" name=""/>
        <dsp:cNvSpPr/>
      </dsp:nvSpPr>
      <dsp:spPr>
        <a:xfrm>
          <a:off x="3533807" y="2471067"/>
          <a:ext cx="1261888" cy="8012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mbria" panose="02040503050406030204" pitchFamily="18" charset="0"/>
              <a:ea typeface="Cambria" panose="02040503050406030204" pitchFamily="18" charset="0"/>
            </a:rPr>
            <a:t>Or-opt</a:t>
          </a:r>
        </a:p>
      </dsp:txBody>
      <dsp:txXfrm>
        <a:off x="3557276" y="2494536"/>
        <a:ext cx="1214950" cy="754361"/>
      </dsp:txXfrm>
    </dsp:sp>
    <dsp:sp modelId="{5FC6F30F-52D0-472E-929F-846F27803C1C}">
      <dsp:nvSpPr>
        <dsp:cNvPr id="0" name=""/>
        <dsp:cNvSpPr/>
      </dsp:nvSpPr>
      <dsp:spPr>
        <a:xfrm>
          <a:off x="4935906" y="2337867"/>
          <a:ext cx="1261888" cy="8012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B72A3A-D15C-4382-AD57-C300019DDEDE}">
      <dsp:nvSpPr>
        <dsp:cNvPr id="0" name=""/>
        <dsp:cNvSpPr/>
      </dsp:nvSpPr>
      <dsp:spPr>
        <a:xfrm>
          <a:off x="5076116" y="2471067"/>
          <a:ext cx="1261888" cy="8012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mbria" panose="02040503050406030204" pitchFamily="18" charset="0"/>
              <a:ea typeface="Cambria" panose="02040503050406030204" pitchFamily="18" charset="0"/>
            </a:rPr>
            <a:t>Pair relocation</a:t>
          </a:r>
        </a:p>
      </dsp:txBody>
      <dsp:txXfrm>
        <a:off x="5099585" y="2494536"/>
        <a:ext cx="1214950" cy="7543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47bfd1e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747bfd1e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481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12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57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23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507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021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682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252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65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185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365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760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991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976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306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If the node at i does violate precedence constraint, then we immediately stop exploring further location for moving the block backward. Since further block relocation will have at least one precedence violation from node at i.</a:t>
            </a:r>
            <a:endParaRPr/>
          </a:p>
        </p:txBody>
      </p:sp>
    </p:spTree>
    <p:extLst>
      <p:ext uri="{BB962C8B-B14F-4D97-AF65-F5344CB8AC3E}">
        <p14:creationId xmlns:p14="http://schemas.microsoft.com/office/powerpoint/2010/main" val="1368426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780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833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290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375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16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753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634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260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9440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8045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022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60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3365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46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8122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67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8193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405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6493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1298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75584fc2f6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75584fc2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1360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6562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7784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1861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92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1744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401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75584fc2f6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75584fc2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095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198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615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32200"/>
            <a:ext cx="5004900" cy="1902000"/>
          </a:xfrm>
          <a:prstGeom prst="rect">
            <a:avLst/>
          </a:prstGeom>
        </p:spPr>
        <p:txBody>
          <a:bodyPr spcFirstLastPara="1" wrap="square" lIns="91425" tIns="91425" rIns="91425" bIns="91425" anchor="t" anchorCtr="0">
            <a:noAutofit/>
          </a:bodyPr>
          <a:lstStyle>
            <a:lvl1pPr lvl="0" algn="l">
              <a:spcBef>
                <a:spcPts val="0"/>
              </a:spcBef>
              <a:spcAft>
                <a:spcPts val="0"/>
              </a:spcAft>
              <a:buSzPts val="4700"/>
              <a:buNone/>
              <a:defRPr sz="36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713225" y="3315975"/>
            <a:ext cx="5004900" cy="4233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11" name="Google Shape;11;p2"/>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4751675" y="539500"/>
              <a:ext cx="43923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512075" y="2036300"/>
            <a:ext cx="3205200" cy="14775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2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18" name="Google Shape;18;p3"/>
          <p:cNvSpPr txBox="1">
            <a:spLocks noGrp="1"/>
          </p:cNvSpPr>
          <p:nvPr>
            <p:ph type="title" idx="2" hasCustomPrompt="1"/>
          </p:nvPr>
        </p:nvSpPr>
        <p:spPr>
          <a:xfrm>
            <a:off x="1512075" y="1012500"/>
            <a:ext cx="1076100" cy="870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300"/>
              <a:buNone/>
              <a:defRPr sz="42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19" name="Google Shape;19;p3"/>
          <p:cNvSpPr txBox="1">
            <a:spLocks noGrp="1"/>
          </p:cNvSpPr>
          <p:nvPr>
            <p:ph type="subTitle" idx="1"/>
          </p:nvPr>
        </p:nvSpPr>
        <p:spPr>
          <a:xfrm>
            <a:off x="1512075" y="3573275"/>
            <a:ext cx="3205200" cy="697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50"/>
              <a:buNone/>
              <a:defRPr sz="1550"/>
            </a:lvl1pPr>
            <a:lvl2pPr lvl="1" algn="r" rtl="0">
              <a:lnSpc>
                <a:spcPct val="115000"/>
              </a:lnSpc>
              <a:spcBef>
                <a:spcPts val="0"/>
              </a:spcBef>
              <a:spcAft>
                <a:spcPts val="0"/>
              </a:spcAft>
              <a:buSzPts val="1850"/>
              <a:buNone/>
              <a:defRPr sz="1850"/>
            </a:lvl2pPr>
            <a:lvl3pPr lvl="2" algn="r" rtl="0">
              <a:lnSpc>
                <a:spcPct val="115000"/>
              </a:lnSpc>
              <a:spcBef>
                <a:spcPts val="0"/>
              </a:spcBef>
              <a:spcAft>
                <a:spcPts val="0"/>
              </a:spcAft>
              <a:buSzPts val="1850"/>
              <a:buNone/>
              <a:defRPr sz="1850"/>
            </a:lvl3pPr>
            <a:lvl4pPr lvl="3" algn="r" rtl="0">
              <a:lnSpc>
                <a:spcPct val="115000"/>
              </a:lnSpc>
              <a:spcBef>
                <a:spcPts val="0"/>
              </a:spcBef>
              <a:spcAft>
                <a:spcPts val="0"/>
              </a:spcAft>
              <a:buSzPts val="1850"/>
              <a:buNone/>
              <a:defRPr sz="1850"/>
            </a:lvl4pPr>
            <a:lvl5pPr lvl="4" algn="r" rtl="0">
              <a:lnSpc>
                <a:spcPct val="115000"/>
              </a:lnSpc>
              <a:spcBef>
                <a:spcPts val="0"/>
              </a:spcBef>
              <a:spcAft>
                <a:spcPts val="0"/>
              </a:spcAft>
              <a:buSzPts val="1850"/>
              <a:buNone/>
              <a:defRPr sz="1850"/>
            </a:lvl5pPr>
            <a:lvl6pPr lvl="5" algn="r" rtl="0">
              <a:lnSpc>
                <a:spcPct val="115000"/>
              </a:lnSpc>
              <a:spcBef>
                <a:spcPts val="0"/>
              </a:spcBef>
              <a:spcAft>
                <a:spcPts val="0"/>
              </a:spcAft>
              <a:buSzPts val="1850"/>
              <a:buNone/>
              <a:defRPr sz="1850"/>
            </a:lvl6pPr>
            <a:lvl7pPr lvl="6" algn="r" rtl="0">
              <a:lnSpc>
                <a:spcPct val="115000"/>
              </a:lnSpc>
              <a:spcBef>
                <a:spcPts val="0"/>
              </a:spcBef>
              <a:spcAft>
                <a:spcPts val="0"/>
              </a:spcAft>
              <a:buSzPts val="1850"/>
              <a:buNone/>
              <a:defRPr sz="1850"/>
            </a:lvl7pPr>
            <a:lvl8pPr lvl="7" algn="r" rtl="0">
              <a:lnSpc>
                <a:spcPct val="115000"/>
              </a:lnSpc>
              <a:spcBef>
                <a:spcPts val="0"/>
              </a:spcBef>
              <a:spcAft>
                <a:spcPts val="0"/>
              </a:spcAft>
              <a:buSzPts val="1850"/>
              <a:buNone/>
              <a:defRPr sz="1850"/>
            </a:lvl8pPr>
            <a:lvl9pPr lvl="8" algn="r" rtl="0">
              <a:lnSpc>
                <a:spcPct val="115000"/>
              </a:lnSpc>
              <a:spcBef>
                <a:spcPts val="0"/>
              </a:spcBef>
              <a:spcAft>
                <a:spcPts val="0"/>
              </a:spcAft>
              <a:buSzPts val="1850"/>
              <a:buNone/>
              <a:defRPr sz="1850"/>
            </a:lvl9pPr>
          </a:lstStyle>
          <a:p>
            <a:endParaRPr/>
          </a:p>
        </p:txBody>
      </p:sp>
      <p:sp>
        <p:nvSpPr>
          <p:cNvPr id="20" name="Google Shape;20;p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1936100" y="2129352"/>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1936100" y="1370275"/>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993600" y="1483400"/>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2" name="Google Shape;82;p13"/>
          <p:cNvSpPr txBox="1">
            <a:spLocks noGrp="1"/>
          </p:cNvSpPr>
          <p:nvPr>
            <p:ph type="subTitle" idx="4"/>
          </p:nvPr>
        </p:nvSpPr>
        <p:spPr>
          <a:xfrm>
            <a:off x="1936100" y="3827175"/>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1936100" y="3068200"/>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993600" y="3179712"/>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5" name="Google Shape;85;p13"/>
          <p:cNvSpPr txBox="1">
            <a:spLocks noGrp="1"/>
          </p:cNvSpPr>
          <p:nvPr>
            <p:ph type="subTitle" idx="7"/>
          </p:nvPr>
        </p:nvSpPr>
        <p:spPr>
          <a:xfrm>
            <a:off x="5969570" y="2129352"/>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5969570" y="1370275"/>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5033780" y="1483400"/>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8" name="Google Shape;88;p13"/>
          <p:cNvSpPr txBox="1">
            <a:spLocks noGrp="1"/>
          </p:cNvSpPr>
          <p:nvPr>
            <p:ph type="subTitle" idx="13"/>
          </p:nvPr>
        </p:nvSpPr>
        <p:spPr>
          <a:xfrm>
            <a:off x="5969570" y="3827175"/>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5969570" y="3068200"/>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5033780" y="3179712"/>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cxnSp>
        <p:nvCxnSpPr>
          <p:cNvPr id="91" name="Google Shape;91;p1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flipH="1">
            <a:off x="4426725" y="2036300"/>
            <a:ext cx="3205200" cy="147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500"/>
              <a:buNone/>
              <a:defRPr sz="42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98" name="Google Shape;98;p15"/>
          <p:cNvSpPr txBox="1">
            <a:spLocks noGrp="1"/>
          </p:cNvSpPr>
          <p:nvPr>
            <p:ph type="title" idx="2" hasCustomPrompt="1"/>
          </p:nvPr>
        </p:nvSpPr>
        <p:spPr>
          <a:xfrm flipH="1">
            <a:off x="6555825" y="1012500"/>
            <a:ext cx="1076100" cy="870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5300"/>
              <a:buNone/>
              <a:defRPr sz="42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99" name="Google Shape;99;p15"/>
          <p:cNvSpPr txBox="1">
            <a:spLocks noGrp="1"/>
          </p:cNvSpPr>
          <p:nvPr>
            <p:ph type="subTitle" idx="1"/>
          </p:nvPr>
        </p:nvSpPr>
        <p:spPr>
          <a:xfrm flipH="1">
            <a:off x="4426725" y="3573275"/>
            <a:ext cx="3205200" cy="6975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850"/>
              <a:buNone/>
              <a:defRPr sz="1550"/>
            </a:lvl1pPr>
            <a:lvl2pPr lvl="1" algn="r" rtl="0">
              <a:lnSpc>
                <a:spcPct val="115000"/>
              </a:lnSpc>
              <a:spcBef>
                <a:spcPts val="0"/>
              </a:spcBef>
              <a:spcAft>
                <a:spcPts val="0"/>
              </a:spcAft>
              <a:buSzPts val="1850"/>
              <a:buNone/>
              <a:defRPr sz="1850"/>
            </a:lvl2pPr>
            <a:lvl3pPr lvl="2" algn="r" rtl="0">
              <a:lnSpc>
                <a:spcPct val="115000"/>
              </a:lnSpc>
              <a:spcBef>
                <a:spcPts val="0"/>
              </a:spcBef>
              <a:spcAft>
                <a:spcPts val="0"/>
              </a:spcAft>
              <a:buSzPts val="1850"/>
              <a:buNone/>
              <a:defRPr sz="1850"/>
            </a:lvl3pPr>
            <a:lvl4pPr lvl="3" algn="r" rtl="0">
              <a:lnSpc>
                <a:spcPct val="115000"/>
              </a:lnSpc>
              <a:spcBef>
                <a:spcPts val="0"/>
              </a:spcBef>
              <a:spcAft>
                <a:spcPts val="0"/>
              </a:spcAft>
              <a:buSzPts val="1850"/>
              <a:buNone/>
              <a:defRPr sz="1850"/>
            </a:lvl4pPr>
            <a:lvl5pPr lvl="4" algn="r" rtl="0">
              <a:lnSpc>
                <a:spcPct val="115000"/>
              </a:lnSpc>
              <a:spcBef>
                <a:spcPts val="0"/>
              </a:spcBef>
              <a:spcAft>
                <a:spcPts val="0"/>
              </a:spcAft>
              <a:buSzPts val="1850"/>
              <a:buNone/>
              <a:defRPr sz="1850"/>
            </a:lvl5pPr>
            <a:lvl6pPr lvl="5" algn="r" rtl="0">
              <a:lnSpc>
                <a:spcPct val="115000"/>
              </a:lnSpc>
              <a:spcBef>
                <a:spcPts val="0"/>
              </a:spcBef>
              <a:spcAft>
                <a:spcPts val="0"/>
              </a:spcAft>
              <a:buSzPts val="1850"/>
              <a:buNone/>
              <a:defRPr sz="1850"/>
            </a:lvl6pPr>
            <a:lvl7pPr lvl="6" algn="r" rtl="0">
              <a:lnSpc>
                <a:spcPct val="115000"/>
              </a:lnSpc>
              <a:spcBef>
                <a:spcPts val="0"/>
              </a:spcBef>
              <a:spcAft>
                <a:spcPts val="0"/>
              </a:spcAft>
              <a:buSzPts val="1850"/>
              <a:buNone/>
              <a:defRPr sz="1850"/>
            </a:lvl7pPr>
            <a:lvl8pPr lvl="7" algn="r" rtl="0">
              <a:lnSpc>
                <a:spcPct val="115000"/>
              </a:lnSpc>
              <a:spcBef>
                <a:spcPts val="0"/>
              </a:spcBef>
              <a:spcAft>
                <a:spcPts val="0"/>
              </a:spcAft>
              <a:buSzPts val="1850"/>
              <a:buNone/>
              <a:defRPr sz="1850"/>
            </a:lvl8pPr>
            <a:lvl9pPr lvl="8" algn="r" rtl="0">
              <a:lnSpc>
                <a:spcPct val="115000"/>
              </a:lnSpc>
              <a:spcBef>
                <a:spcPts val="0"/>
              </a:spcBef>
              <a:spcAft>
                <a:spcPts val="0"/>
              </a:spcAft>
              <a:buSzPts val="1850"/>
              <a:buNone/>
              <a:defRPr sz="1850"/>
            </a:lvl9pPr>
          </a:lstStyle>
          <a:p>
            <a:endParaRPr/>
          </a:p>
        </p:txBody>
      </p:sp>
      <p:sp>
        <p:nvSpPr>
          <p:cNvPr id="100" name="Google Shape;100;p15"/>
          <p:cNvSpPr/>
          <p:nvPr/>
        </p:nvSpPr>
        <p:spPr>
          <a:xfrm flipH="1">
            <a:off x="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15"/>
          <p:cNvCxnSpPr/>
          <p:nvPr/>
        </p:nvCxnSpPr>
        <p:spPr>
          <a:xfrm rot="10800000">
            <a:off x="0" y="4876025"/>
            <a:ext cx="487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126" name="Google Shape;126;p18"/>
          <p:cNvGrpSpPr/>
          <p:nvPr/>
        </p:nvGrpSpPr>
        <p:grpSpPr>
          <a:xfrm flipH="1">
            <a:off x="0" y="4876025"/>
            <a:ext cx="9144000" cy="267600"/>
            <a:chOff x="0" y="4876025"/>
            <a:chExt cx="9144000" cy="267600"/>
          </a:xfrm>
        </p:grpSpPr>
        <p:sp>
          <p:nvSpPr>
            <p:cNvPr id="127" name="Google Shape;127;p18"/>
            <p:cNvSpPr/>
            <p:nvPr/>
          </p:nvSpPr>
          <p:spPr>
            <a:xfrm>
              <a:off x="0" y="4876025"/>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 name="Google Shape;128;p18"/>
            <p:cNvCxnSpPr/>
            <p:nvPr/>
          </p:nvCxnSpPr>
          <p:spPr>
            <a:xfrm>
              <a:off x="4572000" y="5009825"/>
              <a:ext cx="4572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948325" y="1409875"/>
            <a:ext cx="4863300" cy="66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50" name="Google Shape;150;p22"/>
          <p:cNvSpPr txBox="1">
            <a:spLocks noGrp="1"/>
          </p:cNvSpPr>
          <p:nvPr>
            <p:ph type="subTitle" idx="1"/>
          </p:nvPr>
        </p:nvSpPr>
        <p:spPr>
          <a:xfrm>
            <a:off x="948325" y="2172700"/>
            <a:ext cx="4863300" cy="1519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a:endParaRPr/>
          </a:p>
        </p:txBody>
      </p:sp>
      <p:sp>
        <p:nvSpPr>
          <p:cNvPr id="151" name="Google Shape;151;p22"/>
          <p:cNvSpPr/>
          <p:nvPr/>
        </p:nvSpPr>
        <p:spPr>
          <a:xfrm rot="10800000" flipH="1">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22"/>
          <p:cNvGrpSpPr/>
          <p:nvPr/>
        </p:nvGrpSpPr>
        <p:grpSpPr>
          <a:xfrm rot="10800000" flipH="1">
            <a:off x="-55375" y="0"/>
            <a:ext cx="9199250" cy="4604000"/>
            <a:chOff x="-55375" y="539500"/>
            <a:chExt cx="9199250" cy="4604000"/>
          </a:xfrm>
        </p:grpSpPr>
        <p:cxnSp>
          <p:nvCxnSpPr>
            <p:cNvPr id="153" name="Google Shape;153;p22"/>
            <p:cNvCxnSpPr/>
            <p:nvPr/>
          </p:nvCxnSpPr>
          <p:spPr>
            <a:xfrm>
              <a:off x="-55375" y="4608575"/>
              <a:ext cx="4571700" cy="0"/>
            </a:xfrm>
            <a:prstGeom prst="straightConnector1">
              <a:avLst/>
            </a:prstGeom>
            <a:noFill/>
            <a:ln w="9525" cap="flat" cmpd="sng">
              <a:solidFill>
                <a:schemeClr val="dk1"/>
              </a:solidFill>
              <a:prstDash val="solid"/>
              <a:round/>
              <a:headEnd type="none" w="med" len="med"/>
              <a:tailEnd type="none" w="med" len="med"/>
            </a:ln>
          </p:spPr>
        </p:cxnSp>
        <p:cxnSp>
          <p:nvCxnSpPr>
            <p:cNvPr id="154" name="Google Shape;154;p22"/>
            <p:cNvCxnSpPr/>
            <p:nvPr/>
          </p:nvCxnSpPr>
          <p:spPr>
            <a:xfrm>
              <a:off x="4585075" y="539500"/>
              <a:ext cx="4558800" cy="0"/>
            </a:xfrm>
            <a:prstGeom prst="straightConnector1">
              <a:avLst/>
            </a:prstGeom>
            <a:noFill/>
            <a:ln w="9525" cap="flat" cmpd="sng">
              <a:solidFill>
                <a:schemeClr val="dk1"/>
              </a:solidFill>
              <a:prstDash val="solid"/>
              <a:round/>
              <a:headEnd type="none" w="med" len="med"/>
              <a:tailEnd type="none" w="med" len="med"/>
            </a:ln>
          </p:spPr>
        </p:cxnSp>
        <p:cxnSp>
          <p:nvCxnSpPr>
            <p:cNvPr id="155" name="Google Shape;155;p22"/>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0650"/>
            <a:ext cx="7717500" cy="549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1" r:id="rId4"/>
    <p:sldLayoutId id="2147483664" r:id="rId5"/>
    <p:sldLayoutId id="2147483668" r:id="rId6"/>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5.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25.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24.xml"/><Relationship Id="rId16"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41.png"/><Relationship Id="rId3" Type="http://schemas.openxmlformats.org/officeDocument/2006/relationships/image" Target="../media/image34.png"/><Relationship Id="rId7" Type="http://schemas.openxmlformats.org/officeDocument/2006/relationships/image" Target="../media/image40.png"/><Relationship Id="rId12"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49.png"/><Relationship Id="rId11" Type="http://schemas.openxmlformats.org/officeDocument/2006/relationships/image" Target="../media/image52.png"/><Relationship Id="rId5" Type="http://schemas.openxmlformats.org/officeDocument/2006/relationships/image" Target="../media/image48.png"/><Relationship Id="rId10" Type="http://schemas.openxmlformats.org/officeDocument/2006/relationships/image" Target="../media/image51.png"/><Relationship Id="rId4" Type="http://schemas.openxmlformats.org/officeDocument/2006/relationships/image" Target="../media/image47.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4.png"/><Relationship Id="rId7" Type="http://schemas.openxmlformats.org/officeDocument/2006/relationships/image" Target="../media/image53.png"/><Relationship Id="rId12"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5.png"/><Relationship Id="rId9"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 Type="http://schemas.openxmlformats.org/officeDocument/2006/relationships/notesSlide" Target="../notesSlides/notesSlide28.xml"/><Relationship Id="rId16" Type="http://schemas.openxmlformats.org/officeDocument/2006/relationships/image" Target="../media/image69.png"/><Relationship Id="rId1" Type="http://schemas.openxmlformats.org/officeDocument/2006/relationships/slideLayout" Target="../slideLayouts/slideLayout6.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63.png"/><Relationship Id="rId19" Type="http://schemas.openxmlformats.org/officeDocument/2006/relationships/image" Target="../media/image72.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73.png"/><Relationship Id="rId5" Type="http://schemas.openxmlformats.org/officeDocument/2006/relationships/image" Target="../media/image580.png"/><Relationship Id="rId4" Type="http://schemas.openxmlformats.org/officeDocument/2006/relationships/image" Target="../media/image57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76.png"/><Relationship Id="rId5" Type="http://schemas.openxmlformats.org/officeDocument/2006/relationships/image" Target="../media/image210.png"/></Relationships>
</file>

<file path=ppt/slides/_rels/slide3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640.png"/><Relationship Id="rId4" Type="http://schemas.openxmlformats.org/officeDocument/2006/relationships/image" Target="../media/image630.png"/></Relationships>
</file>

<file path=ppt/slides/_rels/slide33.xml.rels><?xml version="1.0" encoding="UTF-8" standalone="yes"?>
<Relationships xmlns="http://schemas.openxmlformats.org/package/2006/relationships"><Relationship Id="rId3" Type="http://schemas.openxmlformats.org/officeDocument/2006/relationships/image" Target="../media/image250.png"/><Relationship Id="rId7" Type="http://schemas.openxmlformats.org/officeDocument/2006/relationships/image" Target="../media/image77.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280.png"/><Relationship Id="rId4" Type="http://schemas.openxmlformats.org/officeDocument/2006/relationships/image" Target="../media/image260.png"/></Relationships>
</file>

<file path=ppt/slides/_rels/slide34.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670.png"/></Relationships>
</file>

<file path=ppt/slides/_rels/slide35.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700.png"/><Relationship Id="rId5" Type="http://schemas.openxmlformats.org/officeDocument/2006/relationships/image" Target="../media/image690.png"/><Relationship Id="rId4" Type="http://schemas.openxmlformats.org/officeDocument/2006/relationships/image" Target="../media/image680.png"/></Relationships>
</file>

<file path=ppt/slides/_rels/slide36.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700.png"/><Relationship Id="rId5" Type="http://schemas.openxmlformats.org/officeDocument/2006/relationships/image" Target="../media/image78.png"/><Relationship Id="rId4" Type="http://schemas.openxmlformats.org/officeDocument/2006/relationships/image" Target="../media/image680.png"/></Relationships>
</file>

<file path=ppt/slides/_rels/slide37.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700.png"/><Relationship Id="rId5" Type="http://schemas.openxmlformats.org/officeDocument/2006/relationships/image" Target="../media/image79.png"/><Relationship Id="rId4" Type="http://schemas.openxmlformats.org/officeDocument/2006/relationships/image" Target="../media/image720.png"/></Relationships>
</file>

<file path=ppt/slides/_rels/slide38.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740.png"/><Relationship Id="rId5" Type="http://schemas.openxmlformats.org/officeDocument/2006/relationships/image" Target="../media/image700.png"/><Relationship Id="rId4" Type="http://schemas.openxmlformats.org/officeDocument/2006/relationships/image" Target="../media/image680.png"/></Relationships>
</file>

<file path=ppt/slides/_rels/slide39.xml.rels><?xml version="1.0" encoding="UTF-8" standalone="yes"?>
<Relationships xmlns="http://schemas.openxmlformats.org/package/2006/relationships"><Relationship Id="rId3" Type="http://schemas.openxmlformats.org/officeDocument/2006/relationships/image" Target="../media/image750.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780.png"/></Relationships>
</file>

<file path=ppt/slides/_rels/slide41.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800.png"/><Relationship Id="rId4" Type="http://schemas.openxmlformats.org/officeDocument/2006/relationships/image" Target="../media/image790.png"/></Relationships>
</file>

<file path=ppt/slides/_rels/slide42.xml.rels><?xml version="1.0" encoding="UTF-8" standalone="yes"?>
<Relationships xmlns="http://schemas.openxmlformats.org/package/2006/relationships"><Relationship Id="rId3" Type="http://schemas.openxmlformats.org/officeDocument/2006/relationships/image" Target="../media/image770.png"/><Relationship Id="rId7" Type="http://schemas.openxmlformats.org/officeDocument/2006/relationships/image" Target="../media/image82.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81.png"/><Relationship Id="rId5" Type="http://schemas.openxmlformats.org/officeDocument/2006/relationships/image" Target="../media/image800.png"/><Relationship Id="rId4" Type="http://schemas.openxmlformats.org/officeDocument/2006/relationships/image" Target="../media/image790.png"/></Relationships>
</file>

<file path=ppt/slides/_rels/slide43.xml.rels><?xml version="1.0" encoding="UTF-8" standalone="yes"?>
<Relationships xmlns="http://schemas.openxmlformats.org/package/2006/relationships"><Relationship Id="rId3" Type="http://schemas.openxmlformats.org/officeDocument/2006/relationships/image" Target="../media/image770.png"/><Relationship Id="rId7" Type="http://schemas.openxmlformats.org/officeDocument/2006/relationships/image" Target="../media/image83.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81.png"/><Relationship Id="rId5" Type="http://schemas.openxmlformats.org/officeDocument/2006/relationships/image" Target="../media/image800.png"/><Relationship Id="rId4" Type="http://schemas.openxmlformats.org/officeDocument/2006/relationships/image" Target="../media/image790.png"/></Relationships>
</file>

<file path=ppt/slides/_rels/slide4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8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87.png"/></Relationships>
</file>

<file path=ppt/slides/_rels/slide4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90.png"/></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hyperlink" Target="https://github.com/thanh309/Mini_Project_CBUS" TargetMode="External"/><Relationship Id="rId1" Type="http://schemas.openxmlformats.org/officeDocument/2006/relationships/slideLayout" Target="../slideLayouts/slideLayout5.xml"/><Relationship Id="rId5" Type="http://schemas.openxmlformats.org/officeDocument/2006/relationships/image" Target="../media/image93.png"/><Relationship Id="rId4" Type="http://schemas.openxmlformats.org/officeDocument/2006/relationships/hyperlink" Target="mailto:thanh.vt220066@sis.hust.edu.v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ctrTitle"/>
          </p:nvPr>
        </p:nvSpPr>
        <p:spPr>
          <a:xfrm>
            <a:off x="713225" y="1332200"/>
            <a:ext cx="5004900" cy="19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tx1"/>
                </a:solidFill>
                <a:latin typeface="Cambria" panose="02040503050406030204" pitchFamily="18" charset="0"/>
                <a:ea typeface="Cambria" panose="02040503050406030204" pitchFamily="18" charset="0"/>
              </a:rPr>
              <a:t>Fundamentals of optimization</a:t>
            </a:r>
            <a:endParaRPr>
              <a:solidFill>
                <a:schemeClr val="tx1"/>
              </a:solidFill>
              <a:latin typeface="Cambria" panose="02040503050406030204" pitchFamily="18" charset="0"/>
              <a:ea typeface="Cambria" panose="02040503050406030204" pitchFamily="18" charset="0"/>
            </a:endParaRPr>
          </a:p>
        </p:txBody>
      </p:sp>
      <p:sp>
        <p:nvSpPr>
          <p:cNvPr id="291" name="Google Shape;291;p41"/>
          <p:cNvSpPr txBox="1">
            <a:spLocks noGrp="1"/>
          </p:cNvSpPr>
          <p:nvPr>
            <p:ph type="subTitle" idx="1"/>
          </p:nvPr>
        </p:nvSpPr>
        <p:spPr>
          <a:xfrm>
            <a:off x="713225" y="3128937"/>
            <a:ext cx="5004900" cy="5217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tx1"/>
                </a:solidFill>
                <a:latin typeface="Cambria" panose="02040503050406030204" pitchFamily="18" charset="0"/>
                <a:ea typeface="Cambria" panose="02040503050406030204" pitchFamily="18" charset="0"/>
              </a:rPr>
              <a:t>Mini-project: </a:t>
            </a:r>
            <a:r>
              <a:rPr lang="en" sz="1800" b="1">
                <a:solidFill>
                  <a:schemeClr val="tx1"/>
                </a:solidFill>
                <a:latin typeface="Cambria" panose="02040503050406030204" pitchFamily="18" charset="0"/>
                <a:ea typeface="Cambria" panose="02040503050406030204" pitchFamily="18" charset="0"/>
              </a:rPr>
              <a:t>CBUS</a:t>
            </a:r>
            <a:endParaRPr sz="1800" b="1">
              <a:solidFill>
                <a:schemeClr val="tx1"/>
              </a:solidFill>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910816" cy="661800"/>
          </a:xfrm>
          <a:prstGeom prst="rect">
            <a:avLst/>
          </a:prstGeom>
        </p:spPr>
        <p:txBody>
          <a:bodyPr spcFirstLastPara="1" wrap="square" lIns="91425" tIns="91425" rIns="91425" bIns="91425" anchor="t" anchorCtr="0">
            <a:noAutofit/>
          </a:bodyPr>
          <a:lstStyle/>
          <a:p>
            <a:r>
              <a:rPr lang="en-US" sz="2000">
                <a:latin typeface="Cambria" panose="02040503050406030204" pitchFamily="18" charset="0"/>
                <a:ea typeface="Cambria" panose="02040503050406030204" pitchFamily="18" charset="0"/>
              </a:rPr>
              <a:t>Constraints programming (</a:t>
            </a:r>
            <a:r>
              <a:rPr lang="en-US" sz="2000" b="1">
                <a:latin typeface="Cambria" panose="02040503050406030204" pitchFamily="18" charset="0"/>
                <a:ea typeface="Cambria" panose="02040503050406030204" pitchFamily="18" charset="0"/>
              </a:rPr>
              <a:t>CP</a:t>
            </a:r>
            <a:r>
              <a:rPr lang="en-US" sz="2000">
                <a:latin typeface="Cambria" panose="02040503050406030204" pitchFamily="18" charset="0"/>
                <a:ea typeface="Cambria" panose="02040503050406030204" pitchFamily="18" charset="0"/>
              </a:rPr>
              <a:t>)</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361917" y="666114"/>
                <a:ext cx="7281274" cy="1345068"/>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Two additional variables are introduced for the CP problem:</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For the capacity constraint: </a:t>
                </a:r>
                <a14:m>
                  <m:oMath xmlns:m="http://schemas.openxmlformats.org/officeDocument/2006/math">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𝑙</m:t>
                        </m:r>
                      </m:e>
                      <m:sub>
                        <m:r>
                          <a:rPr lang="en-US" b="0" i="1" smtClean="0">
                            <a:solidFill>
                              <a:schemeClr val="tx1"/>
                            </a:solidFill>
                            <a:latin typeface="Cambria Math" panose="02040503050406030204" pitchFamily="18" charset="0"/>
                            <a:ea typeface="Cambria" panose="02040503050406030204" pitchFamily="18" charset="0"/>
                          </a:rPr>
                          <m:t>𝑖</m:t>
                        </m:r>
                      </m:sub>
                    </m:sSub>
                  </m:oMath>
                </a14:m>
                <a:r>
                  <a:rPr lang="en-US">
                    <a:solidFill>
                      <a:schemeClr val="tx1"/>
                    </a:solidFill>
                    <a:latin typeface="Cambria" panose="02040503050406030204" pitchFamily="18" charset="0"/>
                    <a:ea typeface="Cambria" panose="02040503050406030204" pitchFamily="18" charset="0"/>
                  </a:rPr>
                  <a:t> – the load of the bus after leaving node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endParaRPr lang="en-US">
                  <a:solidFill>
                    <a:schemeClr val="tx1"/>
                  </a:solidFill>
                  <a:latin typeface="Cambria" panose="02040503050406030204" pitchFamily="18" charset="0"/>
                  <a:ea typeface="Cambria" panose="02040503050406030204" pitchFamily="18" charset="0"/>
                </a:endParaRPr>
              </a:p>
              <a:p>
                <a:pPr marL="1200150" lvl="2" indent="-285750" algn="l">
                  <a:buClr>
                    <a:schemeClr val="accent2"/>
                  </a:buClr>
                </a:pPr>
                <a:r>
                  <a:rPr lang="en-US">
                    <a:solidFill>
                      <a:schemeClr val="tx1"/>
                    </a:solidFill>
                    <a:latin typeface="Cambria" panose="02040503050406030204" pitchFamily="18" charset="0"/>
                    <a:ea typeface="Cambria" panose="02040503050406030204" pitchFamily="18" charset="0"/>
                  </a:rPr>
                  <a:t>Denote: </a:t>
                </a:r>
                <a14:m>
                  <m:oMath xmlns:m="http://schemas.openxmlformats.org/officeDocument/2006/math">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𝑙</m:t>
                        </m:r>
                      </m:e>
                      <m:sub>
                        <m:r>
                          <a:rPr lang="en-US" b="0" i="1" smtClean="0">
                            <a:solidFill>
                              <a:schemeClr val="tx1"/>
                            </a:solidFill>
                            <a:latin typeface="Cambria Math" panose="02040503050406030204" pitchFamily="18" charset="0"/>
                            <a:ea typeface="Cambria" panose="02040503050406030204" pitchFamily="18" charset="0"/>
                          </a:rPr>
                          <m:t>𝑖</m:t>
                        </m:r>
                      </m:sub>
                    </m:sSub>
                  </m:oMath>
                </a14:m>
                <a:r>
                  <a:rPr lang="en-US">
                    <a:solidFill>
                      <a:schemeClr val="tx1"/>
                    </a:solidFill>
                    <a:latin typeface="Cambria" panose="02040503050406030204" pitchFamily="18" charset="0"/>
                    <a:ea typeface="Cambria" panose="02040503050406030204" pitchFamily="18" charset="0"/>
                  </a:rPr>
                  <a:t>++ after leaving a node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𝑃</m:t>
                    </m:r>
                  </m:oMath>
                </a14:m>
                <a:r>
                  <a:rPr lang="en-US">
                    <a:solidFill>
                      <a:schemeClr val="tx1"/>
                    </a:solidFill>
                    <a:latin typeface="Cambria" panose="02040503050406030204" pitchFamily="18" charset="0"/>
                    <a:ea typeface="Cambria" panose="02040503050406030204" pitchFamily="18" charset="0"/>
                  </a:rPr>
                  <a:t>, </a:t>
                </a:r>
                <a14:m>
                  <m:oMath xmlns:m="http://schemas.openxmlformats.org/officeDocument/2006/math">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𝑙</m:t>
                        </m:r>
                      </m:e>
                      <m:sub>
                        <m:r>
                          <a:rPr lang="en-US" b="0" i="1" smtClean="0">
                            <a:solidFill>
                              <a:schemeClr val="tx1"/>
                            </a:solidFill>
                            <a:latin typeface="Cambria Math" panose="02040503050406030204" pitchFamily="18" charset="0"/>
                            <a:ea typeface="Cambria" panose="02040503050406030204" pitchFamily="18" charset="0"/>
                          </a:rPr>
                          <m:t>𝑖</m:t>
                        </m:r>
                      </m:sub>
                    </m:sSub>
                  </m:oMath>
                </a14:m>
                <a:r>
                  <a:rPr lang="en-US">
                    <a:solidFill>
                      <a:schemeClr val="tx1"/>
                    </a:solidFill>
                    <a:latin typeface="Cambria" panose="02040503050406030204" pitchFamily="18" charset="0"/>
                    <a:ea typeface="Cambria" panose="02040503050406030204" pitchFamily="18" charset="0"/>
                  </a:rPr>
                  <a:t>-- after leaving a node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𝐷</m:t>
                    </m:r>
                  </m:oMath>
                </a14:m>
                <a:endParaRPr lang="en-US">
                  <a:solidFill>
                    <a:schemeClr val="tx1"/>
                  </a:solidFill>
                  <a:latin typeface="Cambria" panose="02040503050406030204" pitchFamily="18" charset="0"/>
                  <a:ea typeface="Cambria" panose="02040503050406030204" pitchFamily="18" charset="0"/>
                </a:endParaRP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For the precedence constraint: </a:t>
                </a:r>
                <a14:m>
                  <m:oMath xmlns:m="http://schemas.openxmlformats.org/officeDocument/2006/math">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𝑡</m:t>
                        </m:r>
                      </m:e>
                      <m:sub>
                        <m:r>
                          <a:rPr lang="en-US" b="0" i="1" smtClean="0">
                            <a:solidFill>
                              <a:schemeClr val="tx1"/>
                            </a:solidFill>
                            <a:latin typeface="Cambria Math" panose="02040503050406030204" pitchFamily="18" charset="0"/>
                            <a:ea typeface="Cambria" panose="02040503050406030204" pitchFamily="18" charset="0"/>
                          </a:rPr>
                          <m:t>𝑖</m:t>
                        </m:r>
                      </m:sub>
                    </m:sSub>
                  </m:oMath>
                </a14:m>
                <a:r>
                  <a:rPr lang="en-US">
                    <a:solidFill>
                      <a:schemeClr val="tx1"/>
                    </a:solidFill>
                    <a:latin typeface="Cambria" panose="02040503050406030204" pitchFamily="18" charset="0"/>
                    <a:ea typeface="Cambria" panose="02040503050406030204" pitchFamily="18" charset="0"/>
                  </a:rPr>
                  <a:t> – the time of arrival of the bus at node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endParaRPr lang="en-US" b="0">
                  <a:solidFill>
                    <a:schemeClr val="tx1"/>
                  </a:solidFill>
                  <a:latin typeface="Cambria" panose="02040503050406030204" pitchFamily="18" charset="0"/>
                  <a:ea typeface="Cambria" panose="02040503050406030204" pitchFamily="18" charset="0"/>
                </a:endParaRPr>
              </a:p>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With that, we have a CP model as below:</a:t>
                </a:r>
                <a:endParaRPr lang="en-US" b="0">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361917" y="666114"/>
                <a:ext cx="7281274" cy="1345068"/>
              </a:xfrm>
              <a:prstGeom prst="rect">
                <a:avLst/>
              </a:prstGeom>
              <a:blipFill>
                <a:blip r:embed="rId3"/>
                <a:stretch>
                  <a:fillRect l="-84" b="-40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91A33C-CEAD-67C0-3AD3-23D8EAAC1BE5}"/>
                  </a:ext>
                </a:extLst>
              </p:cNvPr>
              <p:cNvSpPr txBox="1"/>
              <p:nvPr/>
            </p:nvSpPr>
            <p:spPr>
              <a:xfrm>
                <a:off x="1503027" y="2213202"/>
                <a:ext cx="1144159" cy="548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𝐸</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oMath>
                  </m:oMathPara>
                </a14:m>
                <a:endParaRPr lang="en-US"/>
              </a:p>
            </p:txBody>
          </p:sp>
        </mc:Choice>
        <mc:Fallback xmlns="">
          <p:sp>
            <p:nvSpPr>
              <p:cNvPr id="3" name="TextBox 2">
                <a:extLst>
                  <a:ext uri="{FF2B5EF4-FFF2-40B4-BE49-F238E27FC236}">
                    <a16:creationId xmlns:a16="http://schemas.microsoft.com/office/drawing/2014/main" id="{6491A33C-CEAD-67C0-3AD3-23D8EAAC1BE5}"/>
                  </a:ext>
                </a:extLst>
              </p:cNvPr>
              <p:cNvSpPr txBox="1">
                <a:spLocks noRot="1" noChangeAspect="1" noMove="1" noResize="1" noEditPoints="1" noAdjustHandles="1" noChangeArrowheads="1" noChangeShapeType="1" noTextEdit="1"/>
              </p:cNvSpPr>
              <p:nvPr/>
            </p:nvSpPr>
            <p:spPr>
              <a:xfrm>
                <a:off x="1503027" y="2213202"/>
                <a:ext cx="1144159" cy="548227"/>
              </a:xfrm>
              <a:prstGeom prst="rect">
                <a:avLst/>
              </a:prstGeom>
              <a:blipFill>
                <a:blip r:embed="rId4"/>
                <a:stretch>
                  <a:fillRect l="-48663" t="-137778" r="-46524" b="-191111"/>
                </a:stretch>
              </a:blipFill>
            </p:spPr>
            <p:txBody>
              <a:bodyPr/>
              <a:lstStyle/>
              <a:p>
                <a:r>
                  <a:rPr lang="en-US">
                    <a:noFill/>
                  </a:rPr>
                  <a:t> </a:t>
                </a:r>
              </a:p>
            </p:txBody>
          </p:sp>
        </mc:Fallback>
      </mc:AlternateContent>
      <p:sp>
        <p:nvSpPr>
          <p:cNvPr id="4" name="Google Shape;343;p46">
            <a:extLst>
              <a:ext uri="{FF2B5EF4-FFF2-40B4-BE49-F238E27FC236}">
                <a16:creationId xmlns:a16="http://schemas.microsoft.com/office/drawing/2014/main" id="{23AB745D-9CA8-0BF8-6D9A-0209A01CDCBC}"/>
              </a:ext>
            </a:extLst>
          </p:cNvPr>
          <p:cNvSpPr txBox="1">
            <a:spLocks/>
          </p:cNvSpPr>
          <p:nvPr/>
        </p:nvSpPr>
        <p:spPr>
          <a:xfrm>
            <a:off x="-107723" y="2290285"/>
            <a:ext cx="1389512" cy="858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lgn="r">
              <a:buClr>
                <a:schemeClr val="accent2"/>
              </a:buClr>
              <a:buNone/>
            </a:pPr>
            <a:r>
              <a:rPr lang="en-US">
                <a:solidFill>
                  <a:schemeClr val="tx1"/>
                </a:solidFill>
                <a:latin typeface="Cambria" panose="02040503050406030204" pitchFamily="18" charset="0"/>
                <a:ea typeface="Cambria" panose="02040503050406030204" pitchFamily="18" charset="0"/>
              </a:rPr>
              <a:t>minimize</a:t>
            </a:r>
          </a:p>
          <a:p>
            <a:pPr marL="0" indent="0" algn="r">
              <a:buClr>
                <a:schemeClr val="accent2"/>
              </a:buClr>
              <a:buNone/>
            </a:pPr>
            <a:endParaRPr lang="en-US">
              <a:solidFill>
                <a:schemeClr val="tx1"/>
              </a:solidFill>
              <a:latin typeface="Cambria" panose="02040503050406030204" pitchFamily="18" charset="0"/>
              <a:ea typeface="Cambria" panose="02040503050406030204" pitchFamily="18" charset="0"/>
            </a:endParaRPr>
          </a:p>
          <a:p>
            <a:pPr marL="0" indent="0" algn="r">
              <a:buClr>
                <a:schemeClr val="accent2"/>
              </a:buClr>
              <a:buNone/>
            </a:pPr>
            <a:r>
              <a:rPr lang="en-US">
                <a:solidFill>
                  <a:schemeClr val="tx1"/>
                </a:solidFill>
                <a:latin typeface="Cambria" panose="02040503050406030204" pitchFamily="18" charset="0"/>
                <a:ea typeface="Cambria" panose="02040503050406030204" pitchFamily="18" charset="0"/>
              </a:rPr>
              <a:t>subject to</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63AEDA-7B5F-89CD-9EC3-210325E6C46B}"/>
                  </a:ext>
                </a:extLst>
              </p:cNvPr>
              <p:cNvSpPr txBox="1"/>
              <p:nvPr/>
            </p:nvSpPr>
            <p:spPr>
              <a:xfrm>
                <a:off x="1363327" y="2761429"/>
                <a:ext cx="3552094" cy="550985"/>
              </a:xfrm>
              <a:prstGeom prst="rect">
                <a:avLst/>
              </a:prstGeom>
              <a:noFill/>
              <a:ln>
                <a:no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𝑗</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𝑉</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nary>
                      <m:r>
                        <a:rPr lang="en-US" b="0" i="1" smtClean="0">
                          <a:latin typeface="Cambria Math" panose="02040503050406030204" pitchFamily="18" charset="0"/>
                        </a:rPr>
                        <m:t>=1,  ∀ </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𝑉</m:t>
                      </m:r>
                    </m:oMath>
                  </m:oMathPara>
                </a14:m>
                <a:endParaRPr lang="en-US"/>
              </a:p>
            </p:txBody>
          </p:sp>
        </mc:Choice>
        <mc:Fallback xmlns="">
          <p:sp>
            <p:nvSpPr>
              <p:cNvPr id="5" name="TextBox 4">
                <a:extLst>
                  <a:ext uri="{FF2B5EF4-FFF2-40B4-BE49-F238E27FC236}">
                    <a16:creationId xmlns:a16="http://schemas.microsoft.com/office/drawing/2014/main" id="{3163AEDA-7B5F-89CD-9EC3-210325E6C46B}"/>
                  </a:ext>
                </a:extLst>
              </p:cNvPr>
              <p:cNvSpPr txBox="1">
                <a:spLocks noRot="1" noChangeAspect="1" noMove="1" noResize="1" noEditPoints="1" noAdjustHandles="1" noChangeArrowheads="1" noChangeShapeType="1" noTextEdit="1"/>
              </p:cNvSpPr>
              <p:nvPr/>
            </p:nvSpPr>
            <p:spPr>
              <a:xfrm>
                <a:off x="1363327" y="2761429"/>
                <a:ext cx="3552094" cy="550985"/>
              </a:xfrm>
              <a:prstGeom prst="rect">
                <a:avLst/>
              </a:prstGeom>
              <a:blipFill>
                <a:blip r:embed="rId5"/>
                <a:stretch>
                  <a:fillRect l="-11684" t="-138889" b="-19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A98520-D1E9-3654-50E0-55F217FF20C0}"/>
                  </a:ext>
                </a:extLst>
              </p:cNvPr>
              <p:cNvSpPr txBox="1"/>
              <p:nvPr/>
            </p:nvSpPr>
            <p:spPr>
              <a:xfrm>
                <a:off x="1629814" y="3309656"/>
                <a:ext cx="3552094" cy="55098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𝑉</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r>
                                <a:rPr lang="en-US" b="0" i="1" smtClean="0">
                                  <a:latin typeface="Cambria Math" panose="02040503050406030204" pitchFamily="18" charset="0"/>
                                </a:rPr>
                                <m:t>𝑗</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𝑉</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sub>
                          </m:sSub>
                        </m:e>
                      </m:nary>
                      <m:r>
                        <a:rPr lang="en-US" b="0" i="1" smtClean="0">
                          <a:latin typeface="Cambria Math" panose="02040503050406030204" pitchFamily="18" charset="0"/>
                        </a:rPr>
                        <m:t>=1</m:t>
                      </m:r>
                    </m:oMath>
                  </m:oMathPara>
                </a14:m>
                <a:endParaRPr lang="en-US"/>
              </a:p>
            </p:txBody>
          </p:sp>
        </mc:Choice>
        <mc:Fallback xmlns="">
          <p:sp>
            <p:nvSpPr>
              <p:cNvPr id="6" name="TextBox 5">
                <a:extLst>
                  <a:ext uri="{FF2B5EF4-FFF2-40B4-BE49-F238E27FC236}">
                    <a16:creationId xmlns:a16="http://schemas.microsoft.com/office/drawing/2014/main" id="{D3A98520-D1E9-3654-50E0-55F217FF20C0}"/>
                  </a:ext>
                </a:extLst>
              </p:cNvPr>
              <p:cNvSpPr txBox="1">
                <a:spLocks noRot="1" noChangeAspect="1" noMove="1" noResize="1" noEditPoints="1" noAdjustHandles="1" noChangeArrowheads="1" noChangeShapeType="1" noTextEdit="1"/>
              </p:cNvSpPr>
              <p:nvPr/>
            </p:nvSpPr>
            <p:spPr>
              <a:xfrm>
                <a:off x="1629814" y="3309656"/>
                <a:ext cx="3552094" cy="550985"/>
              </a:xfrm>
              <a:prstGeom prst="rect">
                <a:avLst/>
              </a:prstGeom>
              <a:blipFill>
                <a:blip r:embed="rId6"/>
                <a:stretch>
                  <a:fillRect l="-18868" t="-138889" b="-190000"/>
                </a:stretch>
              </a:blipFill>
            </p:spPr>
            <p:txBody>
              <a:bodyPr/>
              <a:lstStyle/>
              <a:p>
                <a:r>
                  <a:rPr lang="en-US">
                    <a:noFill/>
                  </a:rPr>
                  <a:t> </a:t>
                </a:r>
              </a:p>
            </p:txBody>
          </p:sp>
        </mc:Fallback>
      </mc:AlternateContent>
      <p:sp>
        <p:nvSpPr>
          <p:cNvPr id="8" name="Google Shape;343;p46">
            <a:extLst>
              <a:ext uri="{FF2B5EF4-FFF2-40B4-BE49-F238E27FC236}">
                <a16:creationId xmlns:a16="http://schemas.microsoft.com/office/drawing/2014/main" id="{8C96A330-9565-6158-D347-DB65A936A172}"/>
              </a:ext>
            </a:extLst>
          </p:cNvPr>
          <p:cNvSpPr txBox="1">
            <a:spLocks/>
          </p:cNvSpPr>
          <p:nvPr/>
        </p:nvSpPr>
        <p:spPr>
          <a:xfrm>
            <a:off x="5103325" y="2794436"/>
            <a:ext cx="3275540" cy="3876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r>
              <a:rPr lang="en-US" sz="1200">
                <a:solidFill>
                  <a:schemeClr val="tx1"/>
                </a:solidFill>
                <a:latin typeface="Cambria" panose="02040503050406030204" pitchFamily="18" charset="0"/>
                <a:ea typeface="Cambria" panose="02040503050406030204" pitchFamily="18" charset="0"/>
              </a:rPr>
              <a:t>(each node is visited exactly once)</a:t>
            </a:r>
          </a:p>
        </p:txBody>
      </p:sp>
      <p:sp>
        <p:nvSpPr>
          <p:cNvPr id="10" name="Google Shape;343;p46">
            <a:extLst>
              <a:ext uri="{FF2B5EF4-FFF2-40B4-BE49-F238E27FC236}">
                <a16:creationId xmlns:a16="http://schemas.microsoft.com/office/drawing/2014/main" id="{045960A1-A4E9-14EC-7F8E-507CC42277A7}"/>
              </a:ext>
            </a:extLst>
          </p:cNvPr>
          <p:cNvSpPr txBox="1">
            <a:spLocks/>
          </p:cNvSpPr>
          <p:nvPr/>
        </p:nvSpPr>
        <p:spPr>
          <a:xfrm>
            <a:off x="5103325" y="3283122"/>
            <a:ext cx="3275540" cy="5509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r>
              <a:rPr lang="en-US" sz="1200">
                <a:solidFill>
                  <a:schemeClr val="tx1"/>
                </a:solidFill>
                <a:latin typeface="Cambria" panose="02040503050406030204" pitchFamily="18" charset="0"/>
                <a:ea typeface="Cambria" panose="02040503050406030204" pitchFamily="18" charset="0"/>
              </a:rPr>
              <a:t>(the bus must go to a pickup node after leaving start node; the same idea for the end node)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DCCAFF-60FC-44B8-378A-42C47A753926}"/>
                  </a:ext>
                </a:extLst>
              </p:cNvPr>
              <p:cNvSpPr txBox="1"/>
              <p:nvPr/>
            </p:nvSpPr>
            <p:spPr>
              <a:xfrm>
                <a:off x="1619789" y="3986608"/>
                <a:ext cx="910634" cy="232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∈{0, 1}</m:t>
                      </m:r>
                    </m:oMath>
                  </m:oMathPara>
                </a14:m>
                <a:endParaRPr lang="en-US"/>
              </a:p>
            </p:txBody>
          </p:sp>
        </mc:Choice>
        <mc:Fallback xmlns="">
          <p:sp>
            <p:nvSpPr>
              <p:cNvPr id="12" name="TextBox 11">
                <a:extLst>
                  <a:ext uri="{FF2B5EF4-FFF2-40B4-BE49-F238E27FC236}">
                    <a16:creationId xmlns:a16="http://schemas.microsoft.com/office/drawing/2014/main" id="{0BDCCAFF-60FC-44B8-378A-42C47A753926}"/>
                  </a:ext>
                </a:extLst>
              </p:cNvPr>
              <p:cNvSpPr txBox="1">
                <a:spLocks noRot="1" noChangeAspect="1" noMove="1" noResize="1" noEditPoints="1" noAdjustHandles="1" noChangeArrowheads="1" noChangeShapeType="1" noTextEdit="1"/>
              </p:cNvSpPr>
              <p:nvPr/>
            </p:nvSpPr>
            <p:spPr>
              <a:xfrm>
                <a:off x="1619789" y="3986608"/>
                <a:ext cx="910634" cy="232756"/>
              </a:xfrm>
              <a:prstGeom prst="rect">
                <a:avLst/>
              </a:prstGeom>
              <a:blipFill>
                <a:blip r:embed="rId7"/>
                <a:stretch>
                  <a:fillRect l="-2013" r="-6040" b="-26316"/>
                </a:stretch>
              </a:blipFill>
            </p:spPr>
            <p:txBody>
              <a:bodyPr/>
              <a:lstStyle/>
              <a:p>
                <a:r>
                  <a:rPr lang="en-US">
                    <a:noFill/>
                  </a:rPr>
                  <a:t> </a:t>
                </a:r>
              </a:p>
            </p:txBody>
          </p:sp>
        </mc:Fallback>
      </mc:AlternateContent>
      <p:sp>
        <p:nvSpPr>
          <p:cNvPr id="13" name="Google Shape;343;p46">
            <a:extLst>
              <a:ext uri="{FF2B5EF4-FFF2-40B4-BE49-F238E27FC236}">
                <a16:creationId xmlns:a16="http://schemas.microsoft.com/office/drawing/2014/main" id="{BAF8DC3C-FFE2-89C7-075D-E8912B32AE96}"/>
              </a:ext>
            </a:extLst>
          </p:cNvPr>
          <p:cNvSpPr txBox="1">
            <a:spLocks/>
          </p:cNvSpPr>
          <p:nvPr/>
        </p:nvSpPr>
        <p:spPr>
          <a:xfrm>
            <a:off x="5103325" y="3909180"/>
            <a:ext cx="3275540" cy="3876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r>
              <a:rPr lang="en-US" sz="1200">
                <a:solidFill>
                  <a:schemeClr val="tx1"/>
                </a:solidFill>
                <a:latin typeface="Cambria" panose="02040503050406030204" pitchFamily="18" charset="0"/>
                <a:ea typeface="Cambria" panose="02040503050406030204" pitchFamily="18" charset="0"/>
              </a:rPr>
              <a:t>(binary variable)</a:t>
            </a:r>
          </a:p>
        </p:txBody>
      </p:sp>
    </p:spTree>
    <p:extLst>
      <p:ext uri="{BB962C8B-B14F-4D97-AF65-F5344CB8AC3E}">
        <p14:creationId xmlns:p14="http://schemas.microsoft.com/office/powerpoint/2010/main" val="8194380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910816" cy="661800"/>
          </a:xfrm>
          <a:prstGeom prst="rect">
            <a:avLst/>
          </a:prstGeom>
        </p:spPr>
        <p:txBody>
          <a:bodyPr spcFirstLastPara="1" wrap="square" lIns="91425" tIns="91425" rIns="91425" bIns="91425" anchor="t" anchorCtr="0">
            <a:noAutofit/>
          </a:bodyPr>
          <a:lstStyle/>
          <a:p>
            <a:r>
              <a:rPr lang="en-US" sz="2000">
                <a:latin typeface="Cambria" panose="02040503050406030204" pitchFamily="18" charset="0"/>
                <a:ea typeface="Cambria" panose="02040503050406030204" pitchFamily="18" charset="0"/>
              </a:rPr>
              <a:t>Constraints programming (</a:t>
            </a:r>
            <a:r>
              <a:rPr lang="en-US" sz="2000" b="1">
                <a:latin typeface="Cambria" panose="02040503050406030204" pitchFamily="18" charset="0"/>
                <a:ea typeface="Cambria" panose="02040503050406030204" pitchFamily="18" charset="0"/>
              </a:rPr>
              <a:t>CP</a:t>
            </a:r>
            <a:r>
              <a:rPr lang="en-US" sz="2000">
                <a:latin typeface="Cambria" panose="02040503050406030204" pitchFamily="18" charset="0"/>
                <a:ea typeface="Cambria" panose="02040503050406030204" pitchFamily="18" charset="0"/>
              </a:rPr>
              <a:t>)</a:t>
            </a:r>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A2CFE1B6-E871-1177-98AA-A4A1A44D5E0B}"/>
                  </a:ext>
                </a:extLst>
              </p:cNvPr>
              <p:cNvGraphicFramePr>
                <a:graphicFrameLocks noGrp="1"/>
              </p:cNvGraphicFramePr>
              <p:nvPr>
                <p:extLst>
                  <p:ext uri="{D42A27DB-BD31-4B8C-83A1-F6EECF244321}">
                    <p14:modId xmlns:p14="http://schemas.microsoft.com/office/powerpoint/2010/main" val="802227952"/>
                  </p:ext>
                </p:extLst>
              </p:nvPr>
            </p:nvGraphicFramePr>
            <p:xfrm>
              <a:off x="742668" y="786343"/>
              <a:ext cx="7215470" cy="2966720"/>
            </p:xfrm>
            <a:graphic>
              <a:graphicData uri="http://schemas.openxmlformats.org/drawingml/2006/table">
                <a:tbl>
                  <a:tblPr firstRow="1" bandRow="1">
                    <a:tableStyleId>{F6024AC8-8C17-433D-AFE3-253606B60DFD}</a:tableStyleId>
                  </a:tblPr>
                  <a:tblGrid>
                    <a:gridCol w="2507738">
                      <a:extLst>
                        <a:ext uri="{9D8B030D-6E8A-4147-A177-3AD203B41FA5}">
                          <a16:colId xmlns:a16="http://schemas.microsoft.com/office/drawing/2014/main" val="4182203363"/>
                        </a:ext>
                      </a:extLst>
                    </a:gridCol>
                    <a:gridCol w="1143000">
                      <a:extLst>
                        <a:ext uri="{9D8B030D-6E8A-4147-A177-3AD203B41FA5}">
                          <a16:colId xmlns:a16="http://schemas.microsoft.com/office/drawing/2014/main" val="1250642144"/>
                        </a:ext>
                      </a:extLst>
                    </a:gridCol>
                    <a:gridCol w="3564732">
                      <a:extLst>
                        <a:ext uri="{9D8B030D-6E8A-4147-A177-3AD203B41FA5}">
                          <a16:colId xmlns:a16="http://schemas.microsoft.com/office/drawing/2014/main" val="1544933876"/>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m:oMathPara>
                          </a14:m>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a:latin typeface="Cambria" panose="02040503050406030204" pitchFamily="18" charset="0"/>
                              <a:ea typeface="Cambria" panose="02040503050406030204" pitchFamily="18" charset="0"/>
                            </a:rPr>
                            <a:t>(time at start node)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786472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a:latin typeface="Cambria" panose="02040503050406030204" pitchFamily="18" charset="0"/>
                              <a:ea typeface="Cambria" panose="02040503050406030204" pitchFamily="18" charset="0"/>
                            </a:rPr>
                            <a:t>(time at end node)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041628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sub>
                                </m:sSub>
                                <m:r>
                                  <a:rPr lang="en-US" b="0" i="0" smtClean="0">
                                    <a:latin typeface="Cambria Math" panose="02040503050406030204" pitchFamily="18" charset="0"/>
                                  </a:rPr>
                                  <m:t>,</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𝑃</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a:latin typeface="Cambria" panose="02040503050406030204" pitchFamily="18" charset="0"/>
                              <a:ea typeface="Cambria" panose="02040503050406030204" pitchFamily="18" charset="0"/>
                            </a:rPr>
                            <a:t>(precedence constraint)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864167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r>
                                <a:rPr lang="en-US" b="0" i="1" smtClean="0">
                                  <a:latin typeface="Cambria Math" panose="02040503050406030204" pitchFamily="18" charset="0"/>
                                </a:rPr>
                                <m:t>=0,</m:t>
                              </m:r>
                            </m:oMath>
                          </a14:m>
                          <a:r>
                            <a:rPr lang="en-US">
                              <a:latin typeface="Cambria" panose="02040503050406030204" pitchFamily="18" charset="0"/>
                              <a:ea typeface="Cambria" panose="02040503050406030204" pitchFamily="18" charset="0"/>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𝐸</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a:latin typeface="Cambria" panose="02040503050406030204" pitchFamily="18" charset="0"/>
                              <a:ea typeface="Cambria" panose="02040503050406030204" pitchFamily="18" charset="0"/>
                            </a:rPr>
                            <a:t>(change in time after going through a node)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732257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14:m>
                            <m:oMathPara xmlns:m="http://schemas.openxmlformats.org/officeDocument/2006/math">
                              <m:oMathParaPr>
                                <m:jc m:val="righ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l-GR" b="0" i="1" smtClean="0">
                                    <a:latin typeface="Cambria Math" panose="02040503050406030204" pitchFamily="18" charset="0"/>
                                    <a:ea typeface="Cambria Math" panose="02040503050406030204" pitchFamily="18" charset="0"/>
                                  </a:rPr>
                                  <m:t>ℕ</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a:latin typeface="Cambria" panose="02040503050406030204" pitchFamily="18" charset="0"/>
                              <a:ea typeface="Cambria" panose="02040503050406030204" pitchFamily="18" charset="0"/>
                            </a:rPr>
                            <a:t>(time range)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778662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=0</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a:latin typeface="Cambria" panose="02040503050406030204" pitchFamily="18" charset="0"/>
                              <a:ea typeface="Cambria" panose="02040503050406030204" pitchFamily="18" charset="0"/>
                            </a:rPr>
                            <a:t>(load at depot)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5042849"/>
                      </a:ext>
                    </a:extLst>
                  </a:tr>
                  <a:tr h="370840">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14:m>
                            <m:oMathPara xmlns:m="http://schemas.openxmlformats.org/officeDocument/2006/math">
                              <m:oMathParaPr>
                                <m:jc m:val="righ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ℕ</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a:latin typeface="Cambria" panose="02040503050406030204" pitchFamily="18" charset="0"/>
                              <a:ea typeface="Cambria" panose="02040503050406030204" pitchFamily="18" charset="0"/>
                            </a:rPr>
                            <a:t>(load range)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247501"/>
                      </a:ext>
                    </a:extLst>
                  </a:tr>
                  <a:tr h="370840">
                    <a:tc>
                      <a:txBody>
                        <a:bodyPr/>
                        <a:lstStyle/>
                        <a:p>
                          <a:pPr algn="l"/>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e>
                              </m:d>
                              <m:r>
                                <a:rPr lang="en-US" b="0" i="1" smtClean="0">
                                  <a:latin typeface="Cambria Math" panose="02040503050406030204" pitchFamily="18" charset="0"/>
                                </a:rPr>
                                <m:t>=0</m:t>
                              </m:r>
                            </m:oMath>
                          </a14:m>
                          <a:r>
                            <a:rPr lang="en-US">
                              <a:latin typeface="Cambria" panose="02040503050406030204" pitchFamily="18" charset="0"/>
                              <a:ea typeface="Cambria" panose="02040503050406030204" pitchFamily="18"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a:latin typeface="Cambria" panose="02040503050406030204" pitchFamily="18" charset="0"/>
                              <a:ea typeface="Cambria" panose="02040503050406030204" pitchFamily="18" charset="0"/>
                            </a:rPr>
                            <a:t>(change in load after going through a node)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4295950"/>
                      </a:ext>
                    </a:extLst>
                  </a:tr>
                </a:tbl>
              </a:graphicData>
            </a:graphic>
          </p:graphicFrame>
        </mc:Choice>
        <mc:Fallback xmlns="">
          <p:graphicFrame>
            <p:nvGraphicFramePr>
              <p:cNvPr id="9" name="Table 8">
                <a:extLst>
                  <a:ext uri="{FF2B5EF4-FFF2-40B4-BE49-F238E27FC236}">
                    <a16:creationId xmlns:a16="http://schemas.microsoft.com/office/drawing/2014/main" id="{A2CFE1B6-E871-1177-98AA-A4A1A44D5E0B}"/>
                  </a:ext>
                </a:extLst>
              </p:cNvPr>
              <p:cNvGraphicFramePr>
                <a:graphicFrameLocks noGrp="1"/>
              </p:cNvGraphicFramePr>
              <p:nvPr>
                <p:extLst>
                  <p:ext uri="{D42A27DB-BD31-4B8C-83A1-F6EECF244321}">
                    <p14:modId xmlns:p14="http://schemas.microsoft.com/office/powerpoint/2010/main" val="802227952"/>
                  </p:ext>
                </p:extLst>
              </p:nvPr>
            </p:nvGraphicFramePr>
            <p:xfrm>
              <a:off x="742668" y="786343"/>
              <a:ext cx="7215470" cy="2966720"/>
            </p:xfrm>
            <a:graphic>
              <a:graphicData uri="http://schemas.openxmlformats.org/drawingml/2006/table">
                <a:tbl>
                  <a:tblPr firstRow="1" bandRow="1">
                    <a:tableStyleId>{F6024AC8-8C17-433D-AFE3-253606B60DFD}</a:tableStyleId>
                  </a:tblPr>
                  <a:tblGrid>
                    <a:gridCol w="2507738">
                      <a:extLst>
                        <a:ext uri="{9D8B030D-6E8A-4147-A177-3AD203B41FA5}">
                          <a16:colId xmlns:a16="http://schemas.microsoft.com/office/drawing/2014/main" val="4182203363"/>
                        </a:ext>
                      </a:extLst>
                    </a:gridCol>
                    <a:gridCol w="1143000">
                      <a:extLst>
                        <a:ext uri="{9D8B030D-6E8A-4147-A177-3AD203B41FA5}">
                          <a16:colId xmlns:a16="http://schemas.microsoft.com/office/drawing/2014/main" val="1250642144"/>
                        </a:ext>
                      </a:extLst>
                    </a:gridCol>
                    <a:gridCol w="3564732">
                      <a:extLst>
                        <a:ext uri="{9D8B030D-6E8A-4147-A177-3AD203B41FA5}">
                          <a16:colId xmlns:a16="http://schemas.microsoft.com/office/drawing/2014/main" val="1544933876"/>
                        </a:ext>
                      </a:extLst>
                    </a:gridCol>
                  </a:tblGrid>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r="-187621" b="-704918"/>
                          </a:stretch>
                        </a:blipFill>
                      </a:tcPr>
                    </a:tc>
                    <a:tc>
                      <a:txBody>
                        <a:bodyPr/>
                        <a:lstStyle/>
                        <a:p>
                          <a:pPr algn="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a:latin typeface="Cambria" panose="02040503050406030204" pitchFamily="18" charset="0"/>
                              <a:ea typeface="Cambria" panose="02040503050406030204" pitchFamily="18" charset="0"/>
                            </a:rPr>
                            <a:t>(time at start node)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786472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00000" r="-187621" b="-604918"/>
                          </a:stretch>
                        </a:blipFill>
                      </a:tcPr>
                    </a:tc>
                    <a:tc>
                      <a:txBody>
                        <a:bodyPr/>
                        <a:lstStyle/>
                        <a:p>
                          <a:pPr algn="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a:latin typeface="Cambria" panose="02040503050406030204" pitchFamily="18" charset="0"/>
                              <a:ea typeface="Cambria" panose="02040503050406030204" pitchFamily="18" charset="0"/>
                            </a:rPr>
                            <a:t>(time at end node)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041628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00000" r="-187621" b="-504918"/>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19149" t="-200000" r="-311170" b="-504918"/>
                          </a:stretch>
                        </a:blipFill>
                      </a:tcPr>
                    </a:tc>
                    <a:tc>
                      <a:txBody>
                        <a:bodyPr/>
                        <a:lstStyle/>
                        <a:p>
                          <a:pPr algn="l"/>
                          <a:r>
                            <a:rPr lang="en-US" sz="1200">
                              <a:latin typeface="Cambria" panose="02040503050406030204" pitchFamily="18" charset="0"/>
                              <a:ea typeface="Cambria" panose="02040503050406030204" pitchFamily="18" charset="0"/>
                            </a:rPr>
                            <a:t>(precedence constraint)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8641672"/>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300000" r="-187621" b="-404918"/>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19149" t="-300000" r="-311170" b="-404918"/>
                          </a:stretch>
                        </a:blipFill>
                      </a:tcPr>
                    </a:tc>
                    <a:tc>
                      <a:txBody>
                        <a:bodyPr/>
                        <a:lstStyle/>
                        <a:p>
                          <a:pPr algn="l"/>
                          <a:r>
                            <a:rPr lang="en-US" sz="1200">
                              <a:latin typeface="Cambria" panose="02040503050406030204" pitchFamily="18" charset="0"/>
                              <a:ea typeface="Cambria" panose="02040503050406030204" pitchFamily="18" charset="0"/>
                            </a:rPr>
                            <a:t>(change in time after going through a node)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7322577"/>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400000" r="-187621" b="-304918"/>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19149" t="-400000" r="-311170" b="-304918"/>
                          </a:stretch>
                        </a:blipFill>
                      </a:tcPr>
                    </a:tc>
                    <a:tc>
                      <a:txBody>
                        <a:bodyPr/>
                        <a:lstStyle/>
                        <a:p>
                          <a:pPr algn="l"/>
                          <a:r>
                            <a:rPr lang="en-US" sz="1200">
                              <a:latin typeface="Cambria" panose="02040503050406030204" pitchFamily="18" charset="0"/>
                              <a:ea typeface="Cambria" panose="02040503050406030204" pitchFamily="18" charset="0"/>
                            </a:rPr>
                            <a:t>(time range)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7786628"/>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500000" r="-187621" b="-204918"/>
                          </a:stretch>
                        </a:blipFill>
                      </a:tcPr>
                    </a:tc>
                    <a:tc>
                      <a:txBody>
                        <a:bodyPr/>
                        <a:lstStyle/>
                        <a:p>
                          <a:pPr algn="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a:latin typeface="Cambria" panose="02040503050406030204" pitchFamily="18" charset="0"/>
                              <a:ea typeface="Cambria" panose="02040503050406030204" pitchFamily="18" charset="0"/>
                            </a:rPr>
                            <a:t>(load at depot)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5042849"/>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600000" r="-187621" b="-104918"/>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19149" t="-600000" r="-311170" b="-104918"/>
                          </a:stretch>
                        </a:blipFill>
                      </a:tcPr>
                    </a:tc>
                    <a:tc>
                      <a:txBody>
                        <a:bodyPr/>
                        <a:lstStyle/>
                        <a:p>
                          <a:pPr algn="l"/>
                          <a:r>
                            <a:rPr lang="en-US" sz="1200">
                              <a:latin typeface="Cambria" panose="02040503050406030204" pitchFamily="18" charset="0"/>
                              <a:ea typeface="Cambria" panose="02040503050406030204" pitchFamily="18" charset="0"/>
                            </a:rPr>
                            <a:t>(load range)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247501"/>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700000" r="-187621" b="-4918"/>
                          </a:stretch>
                        </a:blipFill>
                      </a:tcPr>
                    </a:tc>
                    <a:tc>
                      <a:txBody>
                        <a:bodyPr/>
                        <a:lstStyle/>
                        <a:p>
                          <a:pPr algn="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a:latin typeface="Cambria" panose="02040503050406030204" pitchFamily="18" charset="0"/>
                              <a:ea typeface="Cambria" panose="02040503050406030204" pitchFamily="18" charset="0"/>
                            </a:rPr>
                            <a:t>(change in load after going through a node)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4295950"/>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586AA2-C1A2-EE19-BEEA-B3C25E715C3D}"/>
                  </a:ext>
                </a:extLst>
              </p:cNvPr>
              <p:cNvSpPr txBox="1"/>
              <p:nvPr/>
            </p:nvSpPr>
            <p:spPr>
              <a:xfrm>
                <a:off x="835536" y="3753063"/>
                <a:ext cx="3907913" cy="687817"/>
              </a:xfrm>
              <a:prstGeom prst="rect">
                <a:avLst/>
              </a:prstGeom>
              <a:noFill/>
            </p:spPr>
            <p:txBody>
              <a:bodyPr wrap="square" lIns="0" tIns="0" rIns="0" bIns="0" rtlCol="0">
                <a:spAutoFit/>
              </a:bodyPr>
              <a:lstStyle/>
              <a:p>
                <a:r>
                  <a:rPr lang="en-US">
                    <a:latin typeface="Cambria" panose="02040503050406030204" pitchFamily="18" charset="0"/>
                    <a:ea typeface="Cambria" panose="02040503050406030204" pitchFamily="18" charset="0"/>
                  </a:rPr>
                  <a:t>i</a:t>
                </a:r>
                <a:r>
                  <a:rPr lang="en-US" b="0">
                    <a:latin typeface="Cambria" panose="02040503050406030204" pitchFamily="18" charset="0"/>
                    <a:ea typeface="Cambria" panose="02040503050406030204" pitchFamily="18" charset="0"/>
                  </a:rPr>
                  <a:t>n which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0</m:t>
                            </m:r>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 </m:t>
                            </m:r>
                            <m:r>
                              <m:rPr>
                                <m:nor/>
                              </m:rPr>
                              <a:rPr lang="en-US" b="0" i="0" smtClean="0">
                                <a:latin typeface="Cambria Math" panose="02040503050406030204" pitchFamily="18" charset="0"/>
                              </a:rPr>
                              <m:t>or</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e>
                          <m:e>
                            <m:r>
                              <a:rPr lang="en-US" b="0" i="1" smtClean="0">
                                <a:latin typeface="Cambria Math" panose="02040503050406030204" pitchFamily="18" charset="0"/>
                              </a:rPr>
                              <m:t>1</m:t>
                            </m:r>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𝑃</m:t>
                            </m:r>
                          </m:e>
                          <m:e>
                            <m:r>
                              <a:rPr lang="en-US" b="0" i="1" smtClean="0">
                                <a:latin typeface="Cambria Math" panose="02040503050406030204" pitchFamily="18" charset="0"/>
                              </a:rPr>
                              <m:t>−1</m:t>
                            </m:r>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𝐷</m:t>
                            </m:r>
                          </m:e>
                        </m:eqArr>
                      </m:e>
                    </m:d>
                  </m:oMath>
                </a14:m>
                <a:endParaRPr lang="en-US"/>
              </a:p>
            </p:txBody>
          </p:sp>
        </mc:Choice>
        <mc:Fallback xmlns="">
          <p:sp>
            <p:nvSpPr>
              <p:cNvPr id="11" name="TextBox 10">
                <a:extLst>
                  <a:ext uri="{FF2B5EF4-FFF2-40B4-BE49-F238E27FC236}">
                    <a16:creationId xmlns:a16="http://schemas.microsoft.com/office/drawing/2014/main" id="{9E586AA2-C1A2-EE19-BEEA-B3C25E715C3D}"/>
                  </a:ext>
                </a:extLst>
              </p:cNvPr>
              <p:cNvSpPr txBox="1">
                <a:spLocks noRot="1" noChangeAspect="1" noMove="1" noResize="1" noEditPoints="1" noAdjustHandles="1" noChangeArrowheads="1" noChangeShapeType="1" noTextEdit="1"/>
              </p:cNvSpPr>
              <p:nvPr/>
            </p:nvSpPr>
            <p:spPr>
              <a:xfrm>
                <a:off x="835536" y="3753063"/>
                <a:ext cx="3907913" cy="687817"/>
              </a:xfrm>
              <a:prstGeom prst="rect">
                <a:avLst/>
              </a:prstGeom>
              <a:blipFill>
                <a:blip r:embed="rId4"/>
                <a:stretch>
                  <a:fillRect l="-2808"/>
                </a:stretch>
              </a:blipFill>
            </p:spPr>
            <p:txBody>
              <a:bodyPr/>
              <a:lstStyle/>
              <a:p>
                <a:r>
                  <a:rPr lang="en-US">
                    <a:noFill/>
                  </a:rPr>
                  <a:t> </a:t>
                </a:r>
              </a:p>
            </p:txBody>
          </p:sp>
        </mc:Fallback>
      </mc:AlternateContent>
    </p:spTree>
    <p:extLst>
      <p:ext uri="{BB962C8B-B14F-4D97-AF65-F5344CB8AC3E}">
        <p14:creationId xmlns:p14="http://schemas.microsoft.com/office/powerpoint/2010/main" val="9468310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Greedy</a:t>
            </a:r>
          </a:p>
        </p:txBody>
      </p:sp>
      <mc:AlternateContent xmlns:mc="http://schemas.openxmlformats.org/markup-compatibility/2006" xmlns:a14="http://schemas.microsoft.com/office/drawing/2010/main">
        <mc:Choice Requires="a14">
          <p:sp>
            <p:nvSpPr>
              <p:cNvPr id="2" name="Google Shape;343;p46">
                <a:extLst>
                  <a:ext uri="{FF2B5EF4-FFF2-40B4-BE49-F238E27FC236}">
                    <a16:creationId xmlns:a16="http://schemas.microsoft.com/office/drawing/2014/main" id="{91B7F7BE-790F-3433-9E34-BAB9698B34B0}"/>
                  </a:ext>
                </a:extLst>
              </p:cNvPr>
              <p:cNvSpPr txBox="1">
                <a:spLocks/>
              </p:cNvSpPr>
              <p:nvPr/>
            </p:nvSpPr>
            <p:spPr>
              <a:xfrm>
                <a:off x="783275" y="706451"/>
                <a:ext cx="6566717" cy="11017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rgbClr val="5F6160"/>
                  </a:buClr>
                  <a:defRPr/>
                </a:pPr>
                <a:r>
                  <a:rPr lang="en-US">
                    <a:solidFill>
                      <a:srgbClr val="0A0A0A"/>
                    </a:solidFill>
                    <a:latin typeface="Cambria" panose="02040503050406030204" pitchFamily="18" charset="0"/>
                    <a:ea typeface="Cambria" panose="02040503050406030204" pitchFamily="18" charset="0"/>
                  </a:rPr>
                  <a:t>Main idea: starting from the depot, the bus iteratively </a:t>
                </a:r>
                <a:r>
                  <a:rPr lang="en-US" b="1">
                    <a:solidFill>
                      <a:srgbClr val="0A0A0A"/>
                    </a:solidFill>
                    <a:latin typeface="Cambria" panose="02040503050406030204" pitchFamily="18" charset="0"/>
                    <a:ea typeface="Cambria" panose="02040503050406030204" pitchFamily="18" charset="0"/>
                  </a:rPr>
                  <a:t>choose the nearest node that does not violate constraints</a:t>
                </a:r>
                <a:r>
                  <a:rPr lang="en-US">
                    <a:solidFill>
                      <a:srgbClr val="0A0A0A"/>
                    </a:solidFill>
                    <a:latin typeface="Cambria" panose="02040503050406030204" pitchFamily="18" charset="0"/>
                    <a:ea typeface="Cambria" panose="02040503050406030204" pitchFamily="18" charset="0"/>
                  </a:rPr>
                  <a:t> to travel to</a:t>
                </a:r>
              </a:p>
              <a:p>
                <a:pPr marL="285750" indent="-285750">
                  <a:buClr>
                    <a:srgbClr val="5F6160"/>
                  </a:buClr>
                  <a:defRPr/>
                </a:pPr>
                <a:r>
                  <a:rPr lang="en-US">
                    <a:solidFill>
                      <a:srgbClr val="0A0A0A"/>
                    </a:solidFill>
                    <a:latin typeface="Cambria" panose="02040503050406030204" pitchFamily="18" charset="0"/>
                    <a:ea typeface="Cambria" panose="02040503050406030204" pitchFamily="18" charset="0"/>
                  </a:rPr>
                  <a:t>Update </a:t>
                </a:r>
                <a14:m>
                  <m:oMath xmlns:m="http://schemas.openxmlformats.org/officeDocument/2006/math">
                    <m:r>
                      <a:rPr lang="en-US" i="1" smtClean="0">
                        <a:solidFill>
                          <a:srgbClr val="0A0A0A"/>
                        </a:solidFill>
                        <a:latin typeface="Cambria Math" panose="02040503050406030204" pitchFamily="18" charset="0"/>
                        <a:ea typeface="Cambria" panose="02040503050406030204" pitchFamily="18" charset="0"/>
                      </a:rPr>
                      <m:t>𝑙𝑜𝑎𝑑</m:t>
                    </m:r>
                  </m:oMath>
                </a14:m>
                <a:r>
                  <a:rPr lang="en-US">
                    <a:solidFill>
                      <a:srgbClr val="0A0A0A"/>
                    </a:solidFill>
                    <a:latin typeface="Cambria" panose="02040503050406030204" pitchFamily="18" charset="0"/>
                    <a:ea typeface="Cambria" panose="02040503050406030204" pitchFamily="18" charset="0"/>
                  </a:rPr>
                  <a:t> variable (current load of the bus) accordingly</a:t>
                </a:r>
              </a:p>
            </p:txBody>
          </p:sp>
        </mc:Choice>
        <mc:Fallback xmlns="">
          <p:sp>
            <p:nvSpPr>
              <p:cNvPr id="2" name="Google Shape;343;p46">
                <a:extLst>
                  <a:ext uri="{FF2B5EF4-FFF2-40B4-BE49-F238E27FC236}">
                    <a16:creationId xmlns:a16="http://schemas.microsoft.com/office/drawing/2014/main" id="{91B7F7BE-790F-3433-9E34-BAB9698B34B0}"/>
                  </a:ext>
                </a:extLst>
              </p:cNvPr>
              <p:cNvSpPr txBox="1">
                <a:spLocks noRot="1" noChangeAspect="1" noMove="1" noResize="1" noEditPoints="1" noAdjustHandles="1" noChangeArrowheads="1" noChangeShapeType="1" noTextEdit="1"/>
              </p:cNvSpPr>
              <p:nvPr/>
            </p:nvSpPr>
            <p:spPr>
              <a:xfrm>
                <a:off x="783275" y="706451"/>
                <a:ext cx="6566717" cy="1101766"/>
              </a:xfrm>
              <a:prstGeom prst="rect">
                <a:avLst/>
              </a:prstGeom>
              <a:blipFill>
                <a:blip r:embed="rId3"/>
                <a:stretch>
                  <a:fillRect l="-93" r="-371"/>
                </a:stretch>
              </a:blipFill>
              <a:ln>
                <a:noFill/>
              </a:ln>
            </p:spPr>
            <p:txBody>
              <a:bodyPr/>
              <a:lstStyle/>
              <a:p>
                <a:r>
                  <a:rPr lang="en-US">
                    <a:noFill/>
                  </a:rPr>
                  <a:t> </a:t>
                </a:r>
              </a:p>
            </p:txBody>
          </p:sp>
        </mc:Fallback>
      </mc:AlternateContent>
      <p:pic>
        <p:nvPicPr>
          <p:cNvPr id="5" name="Picture 4">
            <a:extLst>
              <a:ext uri="{FF2B5EF4-FFF2-40B4-BE49-F238E27FC236}">
                <a16:creationId xmlns:a16="http://schemas.microsoft.com/office/drawing/2014/main" id="{84C2EF19-36A1-0FAE-9525-55F589D5C453}"/>
              </a:ext>
            </a:extLst>
          </p:cNvPr>
          <p:cNvPicPr>
            <a:picLocks noChangeAspect="1"/>
          </p:cNvPicPr>
          <p:nvPr/>
        </p:nvPicPr>
        <p:blipFill>
          <a:blip r:embed="rId4"/>
          <a:stretch>
            <a:fillRect/>
          </a:stretch>
        </p:blipFill>
        <p:spPr>
          <a:xfrm>
            <a:off x="1159921" y="1759322"/>
            <a:ext cx="6190071" cy="2677727"/>
          </a:xfrm>
          <a:prstGeom prst="rect">
            <a:avLst/>
          </a:prstGeom>
        </p:spPr>
      </p:pic>
    </p:spTree>
    <p:extLst>
      <p:ext uri="{BB962C8B-B14F-4D97-AF65-F5344CB8AC3E}">
        <p14:creationId xmlns:p14="http://schemas.microsoft.com/office/powerpoint/2010/main" val="6604794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Greedy</a:t>
            </a:r>
          </a:p>
        </p:txBody>
      </p:sp>
      <mc:AlternateContent xmlns:mc="http://schemas.openxmlformats.org/markup-compatibility/2006" xmlns:a14="http://schemas.microsoft.com/office/drawing/2010/main">
        <mc:Choice Requires="a14">
          <p:sp>
            <p:nvSpPr>
              <p:cNvPr id="3" name="Google Shape;343;p46">
                <a:extLst>
                  <a:ext uri="{FF2B5EF4-FFF2-40B4-BE49-F238E27FC236}">
                    <a16:creationId xmlns:a16="http://schemas.microsoft.com/office/drawing/2014/main" id="{5376CB2A-CEC6-3933-B503-4314EF9CE6C2}"/>
                  </a:ext>
                </a:extLst>
              </p:cNvPr>
              <p:cNvSpPr txBox="1">
                <a:spLocks noGrp="1"/>
              </p:cNvSpPr>
              <p:nvPr>
                <p:ph type="subTitle" idx="1"/>
              </p:nvPr>
            </p:nvSpPr>
            <p:spPr>
              <a:xfrm>
                <a:off x="737681" y="1246414"/>
                <a:ext cx="3152036" cy="3072368"/>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15000"/>
                  </a:lnSpc>
                  <a:spcBef>
                    <a:spcPts val="0"/>
                  </a:spcBef>
                  <a:spcAft>
                    <a:spcPts val="0"/>
                  </a:spcAft>
                  <a:buClr>
                    <a:srgbClr val="5F6160"/>
                  </a:buClr>
                  <a:buSzPts val="1400"/>
                  <a:buFont typeface="Commissioner"/>
                  <a:buChar char="■"/>
                  <a:tabLst/>
                  <a:defRPr/>
                </a:pPr>
                <a:r>
                  <a:rPr lang="en-US" b="0">
                    <a:solidFill>
                      <a:schemeClr val="tx1"/>
                    </a:solidFill>
                    <a:latin typeface="Cambria" panose="02040503050406030204" pitchFamily="18" charset="0"/>
                    <a:ea typeface="Cambria" panose="02040503050406030204" pitchFamily="18" charset="0"/>
                  </a:rPr>
                  <a:t>Candidates for the next location are chosen bases on the value of the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𝑙𝑜𝑎𝑑</m:t>
                    </m:r>
                  </m:oMath>
                </a14:m>
                <a:r>
                  <a:rPr lang="en-US" b="0">
                    <a:solidFill>
                      <a:schemeClr val="tx1"/>
                    </a:solidFill>
                    <a:latin typeface="Cambria" panose="02040503050406030204" pitchFamily="18" charset="0"/>
                    <a:ea typeface="Cambria" panose="02040503050406030204" pitchFamily="18" charset="0"/>
                  </a:rPr>
                  <a:t> variable:</a:t>
                </a:r>
              </a:p>
              <a:p>
                <a:pPr marL="742950" lvl="1" indent="-285750" algn="l">
                  <a:buClr>
                    <a:srgbClr val="5F6160"/>
                  </a:buClr>
                  <a:buFont typeface="Courier New" panose="02070309020205020404" pitchFamily="49" charset="0"/>
                  <a:buChar char="o"/>
                  <a:defRPr/>
                </a:pPr>
                <a:r>
                  <a:rPr lang="en-US" b="0">
                    <a:solidFill>
                      <a:schemeClr val="tx1"/>
                    </a:solidFill>
                    <a:latin typeface="Cambria" panose="02040503050406030204" pitchFamily="18" charset="0"/>
                    <a:ea typeface="Cambria" panose="02040503050406030204" pitchFamily="18" charset="0"/>
                  </a:rPr>
                  <a:t>If the max capacity is reached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𝑙𝑜𝑎𝑑</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𝑘</m:t>
                    </m:r>
                    <m:r>
                      <a:rPr lang="en-US" b="0" i="1" smtClean="0">
                        <a:solidFill>
                          <a:schemeClr val="tx1"/>
                        </a:solidFill>
                        <a:latin typeface="Cambria Math" panose="02040503050406030204" pitchFamily="18" charset="0"/>
                        <a:ea typeface="Cambria" panose="02040503050406030204" pitchFamily="18" charset="0"/>
                      </a:rPr>
                      <m:t>)</m:t>
                    </m:r>
                  </m:oMath>
                </a14:m>
                <a:r>
                  <a:rPr lang="en-US" b="0">
                    <a:solidFill>
                      <a:schemeClr val="tx1"/>
                    </a:solidFill>
                    <a:latin typeface="Cambria" panose="02040503050406030204" pitchFamily="18" charset="0"/>
                    <a:ea typeface="Cambria" panose="02040503050406030204" pitchFamily="18" charset="0"/>
                  </a:rPr>
                  <a:t>, only chooses delivery nodes that has their pickup node visited</a:t>
                </a:r>
              </a:p>
              <a:p>
                <a:pPr marL="742950" lvl="1" indent="-285750" algn="l">
                  <a:buClr>
                    <a:srgbClr val="5F6160"/>
                  </a:buClr>
                  <a:buFont typeface="Courier New" panose="02070309020205020404" pitchFamily="49" charset="0"/>
                  <a:buChar char="o"/>
                  <a:defRPr/>
                </a:pPr>
                <a:r>
                  <a:rPr lang="en-US" b="0">
                    <a:solidFill>
                      <a:schemeClr val="tx1"/>
                    </a:solidFill>
                    <a:latin typeface="Cambria" panose="02040503050406030204" pitchFamily="18" charset="0"/>
                    <a:ea typeface="Cambria" panose="02040503050406030204" pitchFamily="18" charset="0"/>
                  </a:rPr>
                  <a:t>Otherwise, cho</a:t>
                </a:r>
                <a:r>
                  <a:rPr lang="en-US">
                    <a:solidFill>
                      <a:schemeClr val="tx1"/>
                    </a:solidFill>
                    <a:latin typeface="Cambria" panose="02040503050406030204" pitchFamily="18" charset="0"/>
                    <a:ea typeface="Cambria" panose="02040503050406030204" pitchFamily="18" charset="0"/>
                  </a:rPr>
                  <a:t>oses the unvisited pickup nodes too</a:t>
                </a:r>
              </a:p>
              <a:p>
                <a:pPr marL="285750" marR="0" lvl="0" indent="-285750" algn="l" defTabSz="914400" rtl="0" eaLnBrk="1" fontAlgn="auto" latinLnBrk="0" hangingPunct="1">
                  <a:lnSpc>
                    <a:spcPct val="115000"/>
                  </a:lnSpc>
                  <a:spcBef>
                    <a:spcPts val="0"/>
                  </a:spcBef>
                  <a:spcAft>
                    <a:spcPts val="0"/>
                  </a:spcAft>
                  <a:buClr>
                    <a:srgbClr val="5F6160"/>
                  </a:buClr>
                  <a:buSzPts val="1400"/>
                  <a:buFont typeface="Commissioner"/>
                  <a:buChar char="■"/>
                  <a:tabLst/>
                  <a:defRPr/>
                </a:pPr>
                <a:r>
                  <a:rPr kumimoji="0" lang="en-US" sz="1400" b="0" i="0" u="none" strike="noStrike" kern="0" cap="none" spc="0" normalizeH="0" baseline="0" noProof="0">
                    <a:ln>
                      <a:noFill/>
                    </a:ln>
                    <a:solidFill>
                      <a:srgbClr val="0A0A0A"/>
                    </a:solidFill>
                    <a:effectLst/>
                    <a:uLnTx/>
                    <a:uFillTx/>
                    <a:latin typeface="Cambria" panose="02040503050406030204" pitchFamily="18" charset="0"/>
                    <a:ea typeface="Cambria" panose="02040503050406030204" pitchFamily="18" charset="0"/>
                    <a:sym typeface="Commissioner"/>
                  </a:rPr>
                  <a:t>Time complexity: </a:t>
                </a:r>
                <a14:m>
                  <m:oMath xmlns:m="http://schemas.openxmlformats.org/officeDocument/2006/math">
                    <m:r>
                      <a:rPr kumimoji="0" lang="en-US" sz="1400" b="0" i="1" u="none" strike="noStrike" kern="0" cap="none" spc="0" normalizeH="0" baseline="0" noProof="0" smtClean="0">
                        <a:ln>
                          <a:noFill/>
                        </a:ln>
                        <a:solidFill>
                          <a:srgbClr val="0A0A0A"/>
                        </a:solidFill>
                        <a:effectLst/>
                        <a:uLnTx/>
                        <a:uFillTx/>
                        <a:latin typeface="Cambria Math" panose="02040503050406030204" pitchFamily="18" charset="0"/>
                        <a:ea typeface="Cambria" panose="02040503050406030204" pitchFamily="18" charset="0"/>
                        <a:sym typeface="Commissioner"/>
                      </a:rPr>
                      <m:t>𝑂</m:t>
                    </m:r>
                    <m:r>
                      <a:rPr kumimoji="0" lang="en-US" sz="1400" b="0" i="1" u="none" strike="noStrike" kern="0" cap="none" spc="0" normalizeH="0" baseline="0" noProof="0" smtClean="0">
                        <a:ln>
                          <a:noFill/>
                        </a:ln>
                        <a:solidFill>
                          <a:srgbClr val="0A0A0A"/>
                        </a:solidFill>
                        <a:effectLst/>
                        <a:uLnTx/>
                        <a:uFillTx/>
                        <a:latin typeface="Cambria Math" panose="02040503050406030204" pitchFamily="18" charset="0"/>
                        <a:ea typeface="Cambria" panose="02040503050406030204" pitchFamily="18" charset="0"/>
                        <a:sym typeface="Commissioner"/>
                      </a:rPr>
                      <m:t>(</m:t>
                    </m:r>
                    <m:sSup>
                      <m:sSupPr>
                        <m:ctrlPr>
                          <a:rPr kumimoji="0" lang="en-US" sz="1400" b="0" i="1" u="none" strike="noStrike" kern="0" cap="none" spc="0" normalizeH="0" baseline="0" noProof="0" smtClean="0">
                            <a:ln>
                              <a:noFill/>
                            </a:ln>
                            <a:solidFill>
                              <a:srgbClr val="0A0A0A"/>
                            </a:solidFill>
                            <a:effectLst/>
                            <a:uLnTx/>
                            <a:uFillTx/>
                            <a:latin typeface="Cambria Math" panose="02040503050406030204" pitchFamily="18" charset="0"/>
                            <a:ea typeface="Cambria" panose="02040503050406030204" pitchFamily="18" charset="0"/>
                            <a:sym typeface="Commissioner"/>
                          </a:rPr>
                        </m:ctrlPr>
                      </m:sSupPr>
                      <m:e>
                        <m:r>
                          <a:rPr kumimoji="0" lang="en-US" sz="1400" b="0" i="1" u="none" strike="noStrike" kern="0" cap="none" spc="0" normalizeH="0" baseline="0" noProof="0" smtClean="0">
                            <a:ln>
                              <a:noFill/>
                            </a:ln>
                            <a:solidFill>
                              <a:srgbClr val="0A0A0A"/>
                            </a:solidFill>
                            <a:effectLst/>
                            <a:uLnTx/>
                            <a:uFillTx/>
                            <a:latin typeface="Cambria Math" panose="02040503050406030204" pitchFamily="18" charset="0"/>
                            <a:ea typeface="Cambria" panose="02040503050406030204" pitchFamily="18" charset="0"/>
                            <a:sym typeface="Commissioner"/>
                          </a:rPr>
                          <m:t>𝑛</m:t>
                        </m:r>
                      </m:e>
                      <m:sup>
                        <m:r>
                          <a:rPr kumimoji="0" lang="en-US" sz="1400" b="0" i="1" u="none" strike="noStrike" kern="0" cap="none" spc="0" normalizeH="0" baseline="0" noProof="0" smtClean="0">
                            <a:ln>
                              <a:noFill/>
                            </a:ln>
                            <a:solidFill>
                              <a:srgbClr val="0A0A0A"/>
                            </a:solidFill>
                            <a:effectLst/>
                            <a:uLnTx/>
                            <a:uFillTx/>
                            <a:latin typeface="Cambria Math" panose="02040503050406030204" pitchFamily="18" charset="0"/>
                            <a:ea typeface="Cambria" panose="02040503050406030204" pitchFamily="18" charset="0"/>
                            <a:sym typeface="Commissioner"/>
                          </a:rPr>
                          <m:t>2</m:t>
                        </m:r>
                      </m:sup>
                    </m:sSup>
                    <m:r>
                      <a:rPr kumimoji="0" lang="en-US" sz="1400" b="0" i="1" u="none" strike="noStrike" kern="0" cap="none" spc="0" normalizeH="0" baseline="0" noProof="0" smtClean="0">
                        <a:ln>
                          <a:noFill/>
                        </a:ln>
                        <a:solidFill>
                          <a:srgbClr val="0A0A0A"/>
                        </a:solidFill>
                        <a:effectLst/>
                        <a:uLnTx/>
                        <a:uFillTx/>
                        <a:latin typeface="Cambria Math" panose="02040503050406030204" pitchFamily="18" charset="0"/>
                        <a:ea typeface="Cambria" panose="02040503050406030204" pitchFamily="18" charset="0"/>
                        <a:sym typeface="Commissioner"/>
                      </a:rPr>
                      <m:t>)</m:t>
                    </m:r>
                  </m:oMath>
                </a14:m>
                <a:endParaRPr kumimoji="0" lang="en-US" sz="1400" b="0" i="0" u="none" strike="noStrike" kern="0" cap="none" spc="0" normalizeH="0" baseline="0" noProof="0">
                  <a:ln>
                    <a:noFill/>
                  </a:ln>
                  <a:solidFill>
                    <a:srgbClr val="0A0A0A"/>
                  </a:solidFill>
                  <a:effectLst/>
                  <a:uLnTx/>
                  <a:uFillTx/>
                  <a:latin typeface="Cambria" panose="02040503050406030204" pitchFamily="18" charset="0"/>
                  <a:ea typeface="Cambria" panose="02040503050406030204" pitchFamily="18" charset="0"/>
                  <a:sym typeface="Commissioner"/>
                </a:endParaRPr>
              </a:p>
              <a:p>
                <a:pPr marL="285750" indent="-285750" algn="l">
                  <a:buClr>
                    <a:srgbClr val="5F6160"/>
                  </a:buClr>
                  <a:buFont typeface="Courier New" panose="02070309020205020404" pitchFamily="49" charset="0"/>
                  <a:buChar char="o"/>
                  <a:defRPr/>
                </a:pPr>
                <a:endParaRPr lang="en-US" b="0">
                  <a:solidFill>
                    <a:schemeClr val="tx1"/>
                  </a:solidFill>
                  <a:latin typeface="Cambria" panose="02040503050406030204" pitchFamily="18" charset="0"/>
                  <a:ea typeface="Cambria" panose="02040503050406030204" pitchFamily="18" charset="0"/>
                </a:endParaRPr>
              </a:p>
              <a:p>
                <a:pPr marL="0" marR="0" lvl="0" indent="0" algn="l" defTabSz="914400" rtl="0" eaLnBrk="1" fontAlgn="auto" latinLnBrk="0" hangingPunct="1">
                  <a:lnSpc>
                    <a:spcPct val="115000"/>
                  </a:lnSpc>
                  <a:spcBef>
                    <a:spcPts val="0"/>
                  </a:spcBef>
                  <a:spcAft>
                    <a:spcPts val="0"/>
                  </a:spcAft>
                  <a:buClr>
                    <a:srgbClr val="5F6160"/>
                  </a:buClr>
                  <a:buSzPts val="1400"/>
                  <a:tabLst/>
                  <a:defRPr/>
                </a:pPr>
                <a:endParaRPr lang="en-US" b="0">
                  <a:solidFill>
                    <a:schemeClr val="tx1"/>
                  </a:solidFill>
                  <a:latin typeface="Cambria" panose="02040503050406030204" pitchFamily="18" charset="0"/>
                  <a:ea typeface="Cambria" panose="02040503050406030204" pitchFamily="18" charset="0"/>
                </a:endParaRPr>
              </a:p>
            </p:txBody>
          </p:sp>
        </mc:Choice>
        <mc:Fallback xmlns="">
          <p:sp>
            <p:nvSpPr>
              <p:cNvPr id="3" name="Google Shape;343;p46">
                <a:extLst>
                  <a:ext uri="{FF2B5EF4-FFF2-40B4-BE49-F238E27FC236}">
                    <a16:creationId xmlns:a16="http://schemas.microsoft.com/office/drawing/2014/main" id="{5376CB2A-CEC6-3933-B503-4314EF9CE6C2}"/>
                  </a:ext>
                </a:extLst>
              </p:cNvPr>
              <p:cNvSpPr txBox="1">
                <a:spLocks noGrp="1" noRot="1" noChangeAspect="1" noMove="1" noResize="1" noEditPoints="1" noAdjustHandles="1" noChangeArrowheads="1" noChangeShapeType="1" noTextEdit="1"/>
              </p:cNvSpPr>
              <p:nvPr>
                <p:ph type="subTitle" idx="1"/>
              </p:nvPr>
            </p:nvSpPr>
            <p:spPr>
              <a:xfrm>
                <a:off x="737681" y="1246414"/>
                <a:ext cx="3152036" cy="3072368"/>
              </a:xfrm>
              <a:prstGeom prst="rect">
                <a:avLst/>
              </a:prstGeom>
              <a:blipFill>
                <a:blip r:embed="rId3"/>
                <a:stretch>
                  <a:fillRect l="-19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D29D1AE-3299-233E-C080-550117F6DB26}"/>
              </a:ext>
            </a:extLst>
          </p:cNvPr>
          <p:cNvPicPr>
            <a:picLocks noChangeAspect="1"/>
          </p:cNvPicPr>
          <p:nvPr/>
        </p:nvPicPr>
        <p:blipFill>
          <a:blip r:embed="rId4"/>
          <a:stretch>
            <a:fillRect/>
          </a:stretch>
        </p:blipFill>
        <p:spPr>
          <a:xfrm>
            <a:off x="4037426" y="988694"/>
            <a:ext cx="4038663" cy="3166112"/>
          </a:xfrm>
          <a:prstGeom prst="rect">
            <a:avLst/>
          </a:prstGeom>
        </p:spPr>
      </p:pic>
    </p:spTree>
    <p:extLst>
      <p:ext uri="{BB962C8B-B14F-4D97-AF65-F5344CB8AC3E}">
        <p14:creationId xmlns:p14="http://schemas.microsoft.com/office/powerpoint/2010/main" val="34743214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Neighborhood search</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340816" y="783555"/>
                <a:ext cx="7281274" cy="1903374"/>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Starts with a feasible solution, and iteratively improves it until local optimum is reached</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Neighborhood is built on a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𝑚𝑜𝑣𝑒</m:t>
                    </m:r>
                  </m:oMath>
                </a14:m>
                <a:r>
                  <a:rPr lang="en-US">
                    <a:solidFill>
                      <a:schemeClr val="tx1"/>
                    </a:solidFill>
                    <a:latin typeface="Cambria" panose="02040503050406030204" pitchFamily="18" charset="0"/>
                    <a:ea typeface="Cambria" panose="02040503050406030204" pitchFamily="18" charset="0"/>
                  </a:rPr>
                  <a:t> operator, which depends on the algorithm</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Iteratively explores the neighborhood to find an improved one</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Replaces current solution with this solution</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Repeats the process until no further improvement exists</a:t>
                </a:r>
              </a:p>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Strategy: first find a starting solution by using greedy algorithm, then continue improving the solution using local search</a:t>
                </a: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340816" y="783555"/>
                <a:ext cx="7281274" cy="1903374"/>
              </a:xfrm>
              <a:prstGeom prst="rect">
                <a:avLst/>
              </a:prstGeom>
              <a:blipFill>
                <a:blip r:embed="rId3"/>
                <a:stretch>
                  <a:fillRect l="-168" r="-251"/>
                </a:stretch>
              </a:blipFill>
            </p:spPr>
            <p:txBody>
              <a:bodyPr/>
              <a:lstStyle/>
              <a:p>
                <a:r>
                  <a:rPr lang="en-US">
                    <a:noFill/>
                  </a:rPr>
                  <a:t> </a:t>
                </a:r>
              </a:p>
            </p:txBody>
          </p:sp>
        </mc:Fallback>
      </mc:AlternateContent>
    </p:spTree>
    <p:extLst>
      <p:ext uri="{BB962C8B-B14F-4D97-AF65-F5344CB8AC3E}">
        <p14:creationId xmlns:p14="http://schemas.microsoft.com/office/powerpoint/2010/main" val="22135463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Node swapping</a:t>
            </a:r>
          </a:p>
        </p:txBody>
      </p:sp>
      <p:sp>
        <p:nvSpPr>
          <p:cNvPr id="8" name="Google Shape;343;p46">
            <a:extLst>
              <a:ext uri="{FF2B5EF4-FFF2-40B4-BE49-F238E27FC236}">
                <a16:creationId xmlns:a16="http://schemas.microsoft.com/office/drawing/2014/main" id="{E9CF0376-9FAA-C829-531B-6BC9A348D06C}"/>
              </a:ext>
            </a:extLst>
          </p:cNvPr>
          <p:cNvSpPr txBox="1">
            <a:spLocks noGrp="1"/>
          </p:cNvSpPr>
          <p:nvPr>
            <p:ph type="subTitle" idx="1"/>
          </p:nvPr>
        </p:nvSpPr>
        <p:spPr>
          <a:xfrm>
            <a:off x="448151" y="645964"/>
            <a:ext cx="7387556" cy="930496"/>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Idea: iteratively move a pickup/delivery node to a appropriate location by </a:t>
            </a:r>
            <a:r>
              <a:rPr lang="en-US" b="1">
                <a:solidFill>
                  <a:schemeClr val="tx1"/>
                </a:solidFill>
                <a:latin typeface="Cambria" panose="02040503050406030204" pitchFamily="18" charset="0"/>
                <a:ea typeface="Cambria" panose="02040503050406030204" pitchFamily="18" charset="0"/>
              </a:rPr>
              <a:t>swapping</a:t>
            </a:r>
            <a:r>
              <a:rPr lang="en-US">
                <a:solidFill>
                  <a:schemeClr val="tx1"/>
                </a:solidFill>
                <a:latin typeface="Cambria" panose="02040503050406030204" pitchFamily="18" charset="0"/>
                <a:ea typeface="Cambria" panose="02040503050406030204" pitchFamily="18" charset="0"/>
              </a:rPr>
              <a:t> with another node in the route</a:t>
            </a:r>
          </a:p>
        </p:txBody>
      </p:sp>
      <p:grpSp>
        <p:nvGrpSpPr>
          <p:cNvPr id="421" name="Group 420">
            <a:extLst>
              <a:ext uri="{FF2B5EF4-FFF2-40B4-BE49-F238E27FC236}">
                <a16:creationId xmlns:a16="http://schemas.microsoft.com/office/drawing/2014/main" id="{5DB0702E-DCE3-BF8F-4D9B-11307B91380F}"/>
              </a:ext>
            </a:extLst>
          </p:cNvPr>
          <p:cNvGrpSpPr/>
          <p:nvPr/>
        </p:nvGrpSpPr>
        <p:grpSpPr>
          <a:xfrm>
            <a:off x="1841524" y="1455347"/>
            <a:ext cx="5081556" cy="1256118"/>
            <a:chOff x="1581182" y="1474924"/>
            <a:chExt cx="5081556" cy="1256118"/>
          </a:xfrm>
        </p:grpSpPr>
        <p:grpSp>
          <p:nvGrpSpPr>
            <p:cNvPr id="378" name="Group 377">
              <a:extLst>
                <a:ext uri="{FF2B5EF4-FFF2-40B4-BE49-F238E27FC236}">
                  <a16:creationId xmlns:a16="http://schemas.microsoft.com/office/drawing/2014/main" id="{D490B3BA-09F6-86C8-EDEA-6312D50CAAB3}"/>
                </a:ext>
              </a:extLst>
            </p:cNvPr>
            <p:cNvGrpSpPr/>
            <p:nvPr/>
          </p:nvGrpSpPr>
          <p:grpSpPr>
            <a:xfrm>
              <a:off x="1581182" y="1474924"/>
              <a:ext cx="5081556" cy="910137"/>
              <a:chOff x="142488" y="2141448"/>
              <a:chExt cx="5081556" cy="910137"/>
            </a:xfrm>
          </p:grpSpPr>
          <p:grpSp>
            <p:nvGrpSpPr>
              <p:cNvPr id="55" name="Group 54">
                <a:extLst>
                  <a:ext uri="{FF2B5EF4-FFF2-40B4-BE49-F238E27FC236}">
                    <a16:creationId xmlns:a16="http://schemas.microsoft.com/office/drawing/2014/main" id="{CDE06BAF-8764-7328-7DB8-BD12027C405B}"/>
                  </a:ext>
                </a:extLst>
              </p:cNvPr>
              <p:cNvGrpSpPr/>
              <p:nvPr/>
            </p:nvGrpSpPr>
            <p:grpSpPr>
              <a:xfrm>
                <a:off x="738031" y="2441850"/>
                <a:ext cx="3890470" cy="309490"/>
                <a:chOff x="415297" y="2441850"/>
                <a:chExt cx="3890470" cy="309490"/>
              </a:xfrm>
            </p:grpSpPr>
            <p:sp>
              <p:nvSpPr>
                <p:cNvPr id="32" name="Oval 31">
                  <a:extLst>
                    <a:ext uri="{FF2B5EF4-FFF2-40B4-BE49-F238E27FC236}">
                      <a16:creationId xmlns:a16="http://schemas.microsoft.com/office/drawing/2014/main" id="{B4B743F2-F34C-3F66-FA34-F467F65DB245}"/>
                    </a:ext>
                  </a:extLst>
                </p:cNvPr>
                <p:cNvSpPr/>
                <p:nvPr/>
              </p:nvSpPr>
              <p:spPr>
                <a:xfrm>
                  <a:off x="415297"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endParaRPr lang="en-US" sz="1000" i="1">
                    <a:solidFill>
                      <a:schemeClr val="tx1"/>
                    </a:solidFill>
                    <a:latin typeface="Cambria" panose="02040503050406030204" pitchFamily="18" charset="0"/>
                    <a:ea typeface="Cambria" panose="02040503050406030204" pitchFamily="18" charset="0"/>
                  </a:endParaRPr>
                </a:p>
              </p:txBody>
            </p:sp>
            <p:sp>
              <p:nvSpPr>
                <p:cNvPr id="33" name="Oval 32">
                  <a:extLst>
                    <a:ext uri="{FF2B5EF4-FFF2-40B4-BE49-F238E27FC236}">
                      <a16:creationId xmlns:a16="http://schemas.microsoft.com/office/drawing/2014/main" id="{9BE86C24-7354-7F38-818B-5E13D53D9BFA}"/>
                    </a:ext>
                  </a:extLst>
                </p:cNvPr>
                <p:cNvSpPr/>
                <p:nvPr/>
              </p:nvSpPr>
              <p:spPr>
                <a:xfrm>
                  <a:off x="928005"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endParaRPr lang="en-US" sz="1000" i="1">
                    <a:solidFill>
                      <a:schemeClr val="tx1"/>
                    </a:solidFill>
                    <a:latin typeface="Cambria" panose="02040503050406030204" pitchFamily="18" charset="0"/>
                    <a:ea typeface="Cambria" panose="02040503050406030204" pitchFamily="18" charset="0"/>
                  </a:endParaRPr>
                </a:p>
              </p:txBody>
            </p:sp>
            <p:sp>
              <p:nvSpPr>
                <p:cNvPr id="34" name="Oval 33">
                  <a:extLst>
                    <a:ext uri="{FF2B5EF4-FFF2-40B4-BE49-F238E27FC236}">
                      <a16:creationId xmlns:a16="http://schemas.microsoft.com/office/drawing/2014/main" id="{8CDDEA68-D33F-3AEB-4984-B57787563D43}"/>
                    </a:ext>
                  </a:extLst>
                </p:cNvPr>
                <p:cNvSpPr/>
                <p:nvPr/>
              </p:nvSpPr>
              <p:spPr>
                <a:xfrm>
                  <a:off x="1440713" y="2441850"/>
                  <a:ext cx="309490" cy="309490"/>
                </a:xfrm>
                <a:prstGeom prst="ellipse">
                  <a:avLst/>
                </a:prstGeom>
                <a:pattFill prst="dkDnDiag">
                  <a:fgClr>
                    <a:schemeClr val="tx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x</a:t>
                  </a:r>
                </a:p>
              </p:txBody>
            </p:sp>
            <p:sp>
              <p:nvSpPr>
                <p:cNvPr id="35" name="Oval 34">
                  <a:extLst>
                    <a:ext uri="{FF2B5EF4-FFF2-40B4-BE49-F238E27FC236}">
                      <a16:creationId xmlns:a16="http://schemas.microsoft.com/office/drawing/2014/main" id="{ED7FCB8A-FC56-DCDE-2AB8-0E3E9B53FDFA}"/>
                    </a:ext>
                  </a:extLst>
                </p:cNvPr>
                <p:cNvSpPr/>
                <p:nvPr/>
              </p:nvSpPr>
              <p:spPr>
                <a:xfrm>
                  <a:off x="1953421"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endParaRPr lang="en-US" sz="1000" i="1">
                    <a:solidFill>
                      <a:schemeClr val="tx1"/>
                    </a:solidFill>
                    <a:latin typeface="Cambria" panose="02040503050406030204" pitchFamily="18" charset="0"/>
                    <a:ea typeface="Cambria" panose="02040503050406030204" pitchFamily="18" charset="0"/>
                  </a:endParaRPr>
                </a:p>
              </p:txBody>
            </p:sp>
            <p:sp>
              <p:nvSpPr>
                <p:cNvPr id="36" name="Oval 35">
                  <a:extLst>
                    <a:ext uri="{FF2B5EF4-FFF2-40B4-BE49-F238E27FC236}">
                      <a16:creationId xmlns:a16="http://schemas.microsoft.com/office/drawing/2014/main" id="{D06E6759-D11E-D814-6F19-EB52617102BC}"/>
                    </a:ext>
                  </a:extLst>
                </p:cNvPr>
                <p:cNvSpPr/>
                <p:nvPr/>
              </p:nvSpPr>
              <p:spPr>
                <a:xfrm>
                  <a:off x="2466129"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endParaRPr lang="en-US" sz="1000" i="1">
                    <a:solidFill>
                      <a:schemeClr val="tx1"/>
                    </a:solidFill>
                    <a:latin typeface="Cambria" panose="02040503050406030204" pitchFamily="18" charset="0"/>
                    <a:ea typeface="Cambria" panose="02040503050406030204" pitchFamily="18" charset="0"/>
                  </a:endParaRPr>
                </a:p>
              </p:txBody>
            </p:sp>
            <p:sp>
              <p:nvSpPr>
                <p:cNvPr id="37" name="Oval 36">
                  <a:extLst>
                    <a:ext uri="{FF2B5EF4-FFF2-40B4-BE49-F238E27FC236}">
                      <a16:creationId xmlns:a16="http://schemas.microsoft.com/office/drawing/2014/main" id="{A1BA5F01-37D6-FEFA-7497-ECC44C6EA05D}"/>
                    </a:ext>
                  </a:extLst>
                </p:cNvPr>
                <p:cNvSpPr/>
                <p:nvPr/>
              </p:nvSpPr>
              <p:spPr>
                <a:xfrm>
                  <a:off x="2978837"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endParaRPr lang="en-US" sz="1000" i="1">
                    <a:solidFill>
                      <a:schemeClr val="tx1"/>
                    </a:solidFill>
                    <a:latin typeface="Cambria" panose="02040503050406030204" pitchFamily="18" charset="0"/>
                    <a:ea typeface="Cambria" panose="02040503050406030204" pitchFamily="18" charset="0"/>
                  </a:endParaRPr>
                </a:p>
              </p:txBody>
            </p:sp>
            <p:sp>
              <p:nvSpPr>
                <p:cNvPr id="38" name="Oval 37">
                  <a:extLst>
                    <a:ext uri="{FF2B5EF4-FFF2-40B4-BE49-F238E27FC236}">
                      <a16:creationId xmlns:a16="http://schemas.microsoft.com/office/drawing/2014/main" id="{A523B303-05E6-97BB-F596-395FF9218CEA}"/>
                    </a:ext>
                  </a:extLst>
                </p:cNvPr>
                <p:cNvSpPr/>
                <p:nvPr/>
              </p:nvSpPr>
              <p:spPr>
                <a:xfrm>
                  <a:off x="3487557"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x+n</a:t>
                  </a:r>
                </a:p>
              </p:txBody>
            </p:sp>
            <p:sp>
              <p:nvSpPr>
                <p:cNvPr id="39" name="Oval 38">
                  <a:extLst>
                    <a:ext uri="{FF2B5EF4-FFF2-40B4-BE49-F238E27FC236}">
                      <a16:creationId xmlns:a16="http://schemas.microsoft.com/office/drawing/2014/main" id="{E665E793-C6A2-3D7F-530F-B7FBFFBE157A}"/>
                    </a:ext>
                  </a:extLst>
                </p:cNvPr>
                <p:cNvSpPr/>
                <p:nvPr/>
              </p:nvSpPr>
              <p:spPr>
                <a:xfrm>
                  <a:off x="3996277"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endParaRPr lang="en-US" sz="1000" i="1">
                    <a:solidFill>
                      <a:schemeClr val="tx1"/>
                    </a:solidFill>
                    <a:latin typeface="Cambria" panose="02040503050406030204" pitchFamily="18" charset="0"/>
                    <a:ea typeface="Cambria" panose="02040503050406030204" pitchFamily="18" charset="0"/>
                  </a:endParaRPr>
                </a:p>
              </p:txBody>
            </p:sp>
            <p:cxnSp>
              <p:nvCxnSpPr>
                <p:cNvPr id="41" name="Straight Arrow Connector 40">
                  <a:extLst>
                    <a:ext uri="{FF2B5EF4-FFF2-40B4-BE49-F238E27FC236}">
                      <a16:creationId xmlns:a16="http://schemas.microsoft.com/office/drawing/2014/main" id="{86775726-3C3C-4CC5-24F0-D77B455D8941}"/>
                    </a:ext>
                  </a:extLst>
                </p:cNvPr>
                <p:cNvCxnSpPr>
                  <a:stCxn id="32" idx="6"/>
                  <a:endCxn id="33" idx="2"/>
                </p:cNvCxnSpPr>
                <p:nvPr/>
              </p:nvCxnSpPr>
              <p:spPr>
                <a:xfrm>
                  <a:off x="724787" y="2596595"/>
                  <a:ext cx="20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A5C028F-B08E-49E7-0897-8873CAF23BB5}"/>
                    </a:ext>
                  </a:extLst>
                </p:cNvPr>
                <p:cNvCxnSpPr>
                  <a:stCxn id="33" idx="6"/>
                  <a:endCxn id="34" idx="2"/>
                </p:cNvCxnSpPr>
                <p:nvPr/>
              </p:nvCxnSpPr>
              <p:spPr>
                <a:xfrm>
                  <a:off x="1237495" y="2596595"/>
                  <a:ext cx="20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60B0A2-A3B7-DE5E-D16A-1CE94AFAAEBD}"/>
                    </a:ext>
                  </a:extLst>
                </p:cNvPr>
                <p:cNvCxnSpPr>
                  <a:stCxn id="34" idx="6"/>
                  <a:endCxn id="35" idx="2"/>
                </p:cNvCxnSpPr>
                <p:nvPr/>
              </p:nvCxnSpPr>
              <p:spPr>
                <a:xfrm>
                  <a:off x="1750203" y="2596595"/>
                  <a:ext cx="20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E6CC06A-A8A7-F73F-559F-1A6874A03998}"/>
                    </a:ext>
                  </a:extLst>
                </p:cNvPr>
                <p:cNvCxnSpPr>
                  <a:stCxn id="35" idx="6"/>
                  <a:endCxn id="36" idx="2"/>
                </p:cNvCxnSpPr>
                <p:nvPr/>
              </p:nvCxnSpPr>
              <p:spPr>
                <a:xfrm>
                  <a:off x="2262911" y="2596595"/>
                  <a:ext cx="20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91E699D-205F-0BA0-A0AE-A4C2A6CDE3EE}"/>
                    </a:ext>
                  </a:extLst>
                </p:cNvPr>
                <p:cNvCxnSpPr>
                  <a:stCxn id="36" idx="6"/>
                  <a:endCxn id="37" idx="2"/>
                </p:cNvCxnSpPr>
                <p:nvPr/>
              </p:nvCxnSpPr>
              <p:spPr>
                <a:xfrm>
                  <a:off x="2775619" y="2596595"/>
                  <a:ext cx="20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257D6B5-E0EE-6ED3-B5FA-33403AE39F05}"/>
                    </a:ext>
                  </a:extLst>
                </p:cNvPr>
                <p:cNvCxnSpPr>
                  <a:stCxn id="37" idx="6"/>
                  <a:endCxn id="38" idx="2"/>
                </p:cNvCxnSpPr>
                <p:nvPr/>
              </p:nvCxnSpPr>
              <p:spPr>
                <a:xfrm>
                  <a:off x="3288327" y="2596595"/>
                  <a:ext cx="199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F55ECBB-6C03-E7DF-C455-99BA4858986A}"/>
                    </a:ext>
                  </a:extLst>
                </p:cNvPr>
                <p:cNvCxnSpPr>
                  <a:stCxn id="38" idx="6"/>
                  <a:endCxn id="39" idx="2"/>
                </p:cNvCxnSpPr>
                <p:nvPr/>
              </p:nvCxnSpPr>
              <p:spPr>
                <a:xfrm>
                  <a:off x="3797047" y="2596595"/>
                  <a:ext cx="199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Rectangle 53">
                <a:extLst>
                  <a:ext uri="{FF2B5EF4-FFF2-40B4-BE49-F238E27FC236}">
                    <a16:creationId xmlns:a16="http://schemas.microsoft.com/office/drawing/2014/main" id="{A897B036-BC6E-3621-FA98-6795CB8BD9BC}"/>
                  </a:ext>
                </a:extLst>
              </p:cNvPr>
              <p:cNvSpPr/>
              <p:nvPr/>
            </p:nvSpPr>
            <p:spPr>
              <a:xfrm>
                <a:off x="4914554" y="2441850"/>
                <a:ext cx="309490" cy="30949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Cambria" panose="02040503050406030204" pitchFamily="18" charset="0"/>
                    <a:ea typeface="Cambria" panose="02040503050406030204" pitchFamily="18" charset="0"/>
                  </a:rPr>
                  <a:t>0</a:t>
                </a:r>
              </a:p>
            </p:txBody>
          </p:sp>
          <p:sp>
            <p:nvSpPr>
              <p:cNvPr id="56" name="Rectangle 55">
                <a:extLst>
                  <a:ext uri="{FF2B5EF4-FFF2-40B4-BE49-F238E27FC236}">
                    <a16:creationId xmlns:a16="http://schemas.microsoft.com/office/drawing/2014/main" id="{818BB8A0-F333-D270-5D3B-2BC574802F88}"/>
                  </a:ext>
                </a:extLst>
              </p:cNvPr>
              <p:cNvSpPr/>
              <p:nvPr/>
            </p:nvSpPr>
            <p:spPr>
              <a:xfrm>
                <a:off x="142488" y="2441850"/>
                <a:ext cx="309490" cy="30949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Cambria" panose="02040503050406030204" pitchFamily="18" charset="0"/>
                    <a:ea typeface="Cambria" panose="02040503050406030204" pitchFamily="18" charset="0"/>
                  </a:rPr>
                  <a:t>0</a:t>
                </a:r>
              </a:p>
            </p:txBody>
          </p:sp>
          <p:cxnSp>
            <p:nvCxnSpPr>
              <p:cNvPr id="333" name="Straight Connector 332">
                <a:extLst>
                  <a:ext uri="{FF2B5EF4-FFF2-40B4-BE49-F238E27FC236}">
                    <a16:creationId xmlns:a16="http://schemas.microsoft.com/office/drawing/2014/main" id="{F9501BD5-81A9-826E-F49A-BACEDAE52C1C}"/>
                  </a:ext>
                </a:extLst>
              </p:cNvPr>
              <p:cNvCxnSpPr>
                <a:cxnSpLocks/>
                <a:stCxn id="34" idx="4"/>
              </p:cNvCxnSpPr>
              <p:nvPr/>
            </p:nvCxnSpPr>
            <p:spPr>
              <a:xfrm>
                <a:off x="1918192" y="2751340"/>
                <a:ext cx="0" cy="295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71CEE9D5-B2A7-2BDB-A1A0-B1EC2E5B3944}"/>
                  </a:ext>
                </a:extLst>
              </p:cNvPr>
              <p:cNvCxnSpPr>
                <a:cxnSpLocks/>
              </p:cNvCxnSpPr>
              <p:nvPr/>
            </p:nvCxnSpPr>
            <p:spPr>
              <a:xfrm flipH="1">
                <a:off x="584947" y="3049345"/>
                <a:ext cx="13332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FC5A91E-FAAE-2943-844E-A559F2888924}"/>
                  </a:ext>
                </a:extLst>
              </p:cNvPr>
              <p:cNvCxnSpPr/>
              <p:nvPr/>
            </p:nvCxnSpPr>
            <p:spPr>
              <a:xfrm flipV="1">
                <a:off x="584947" y="2781820"/>
                <a:ext cx="0" cy="26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16E8D222-ACCA-5F8B-6CCF-9543E3D3AA56}"/>
                  </a:ext>
                </a:extLst>
              </p:cNvPr>
              <p:cNvCxnSpPr/>
              <p:nvPr/>
            </p:nvCxnSpPr>
            <p:spPr>
              <a:xfrm flipV="1">
                <a:off x="884374" y="2779578"/>
                <a:ext cx="0" cy="26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218CF799-1B55-CA8B-5587-4A414E330FEF}"/>
                  </a:ext>
                </a:extLst>
              </p:cNvPr>
              <p:cNvCxnSpPr/>
              <p:nvPr/>
            </p:nvCxnSpPr>
            <p:spPr>
              <a:xfrm flipV="1">
                <a:off x="1399844" y="2784060"/>
                <a:ext cx="0" cy="26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975502DB-DEFE-7A48-D69E-3C01E97B237D}"/>
                  </a:ext>
                </a:extLst>
              </p:cNvPr>
              <p:cNvCxnSpPr>
                <a:cxnSpLocks/>
              </p:cNvCxnSpPr>
              <p:nvPr/>
            </p:nvCxnSpPr>
            <p:spPr>
              <a:xfrm>
                <a:off x="2429590" y="2144439"/>
                <a:ext cx="0" cy="26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01A2F303-2A70-00F4-88DA-099199CA2A14}"/>
                  </a:ext>
                </a:extLst>
              </p:cNvPr>
              <p:cNvCxnSpPr>
                <a:cxnSpLocks/>
              </p:cNvCxnSpPr>
              <p:nvPr/>
            </p:nvCxnSpPr>
            <p:spPr>
              <a:xfrm>
                <a:off x="2943671" y="2141448"/>
                <a:ext cx="0" cy="26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E46D750B-E730-561E-C56B-CD6C69385295}"/>
                  </a:ext>
                </a:extLst>
              </p:cNvPr>
              <p:cNvCxnSpPr>
                <a:cxnSpLocks/>
                <a:endCxn id="34" idx="0"/>
              </p:cNvCxnSpPr>
              <p:nvPr/>
            </p:nvCxnSpPr>
            <p:spPr>
              <a:xfrm>
                <a:off x="1918192" y="2141449"/>
                <a:ext cx="0" cy="300401"/>
              </a:xfrm>
              <a:prstGeom prst="line">
                <a:avLst/>
              </a:prstGeom>
              <a:ln>
                <a:headEnd type="none"/>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435D229B-1A36-458D-0047-B76BA56601BC}"/>
                  </a:ext>
                </a:extLst>
              </p:cNvPr>
              <p:cNvCxnSpPr>
                <a:cxnSpLocks/>
              </p:cNvCxnSpPr>
              <p:nvPr/>
            </p:nvCxnSpPr>
            <p:spPr>
              <a:xfrm>
                <a:off x="1918192" y="2141449"/>
                <a:ext cx="1530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7E1A2C10-52C8-18F6-0673-58ED7A67B2EA}"/>
                  </a:ext>
                </a:extLst>
              </p:cNvPr>
              <p:cNvCxnSpPr>
                <a:cxnSpLocks/>
              </p:cNvCxnSpPr>
              <p:nvPr/>
            </p:nvCxnSpPr>
            <p:spPr>
              <a:xfrm>
                <a:off x="3453818" y="2141448"/>
                <a:ext cx="0" cy="26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TextBox 375">
                <a:extLst>
                  <a:ext uri="{FF2B5EF4-FFF2-40B4-BE49-F238E27FC236}">
                    <a16:creationId xmlns:a16="http://schemas.microsoft.com/office/drawing/2014/main" id="{F4876BAC-B177-408E-0654-19152E913F6F}"/>
                  </a:ext>
                </a:extLst>
              </p:cNvPr>
              <p:cNvSpPr txBox="1"/>
              <p:nvPr/>
            </p:nvSpPr>
            <p:spPr>
              <a:xfrm>
                <a:off x="458570" y="2441849"/>
                <a:ext cx="280846"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377" name="TextBox 376">
                <a:extLst>
                  <a:ext uri="{FF2B5EF4-FFF2-40B4-BE49-F238E27FC236}">
                    <a16:creationId xmlns:a16="http://schemas.microsoft.com/office/drawing/2014/main" id="{37075AAB-1BD2-DFD5-FE56-5607EAFEA8F2}"/>
                  </a:ext>
                </a:extLst>
              </p:cNvPr>
              <p:cNvSpPr txBox="1"/>
              <p:nvPr/>
            </p:nvSpPr>
            <p:spPr>
              <a:xfrm>
                <a:off x="4628501" y="2441848"/>
                <a:ext cx="280846"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grpSp>
        <p:sp>
          <p:nvSpPr>
            <p:cNvPr id="379" name="Google Shape;343;p46">
              <a:extLst>
                <a:ext uri="{FF2B5EF4-FFF2-40B4-BE49-F238E27FC236}">
                  <a16:creationId xmlns:a16="http://schemas.microsoft.com/office/drawing/2014/main" id="{4E8BA44A-AA62-4E32-AA10-203775B001DA}"/>
                </a:ext>
              </a:extLst>
            </p:cNvPr>
            <p:cNvSpPr txBox="1">
              <a:spLocks/>
            </p:cNvSpPr>
            <p:nvPr/>
          </p:nvSpPr>
          <p:spPr>
            <a:xfrm>
              <a:off x="2756826" y="2350099"/>
              <a:ext cx="2730267" cy="380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lgn="ctr">
                <a:buClr>
                  <a:schemeClr val="accent2"/>
                </a:buClr>
                <a:buNone/>
              </a:pPr>
              <a:r>
                <a:rPr lang="en-US" sz="1200">
                  <a:solidFill>
                    <a:schemeClr val="tx1"/>
                  </a:solidFill>
                  <a:latin typeface="Cambria" panose="02040503050406030204" pitchFamily="18" charset="0"/>
                  <a:ea typeface="Cambria" panose="02040503050406030204" pitchFamily="18" charset="0"/>
                </a:rPr>
                <a:t>Move a pickup node</a:t>
              </a:r>
            </a:p>
          </p:txBody>
        </p:sp>
      </p:grpSp>
      <p:grpSp>
        <p:nvGrpSpPr>
          <p:cNvPr id="420" name="Group 419">
            <a:extLst>
              <a:ext uri="{FF2B5EF4-FFF2-40B4-BE49-F238E27FC236}">
                <a16:creationId xmlns:a16="http://schemas.microsoft.com/office/drawing/2014/main" id="{40752B2E-ED49-C7E4-7AEE-45CABB4C217F}"/>
              </a:ext>
            </a:extLst>
          </p:cNvPr>
          <p:cNvGrpSpPr/>
          <p:nvPr/>
        </p:nvGrpSpPr>
        <p:grpSpPr>
          <a:xfrm>
            <a:off x="1841524" y="2965331"/>
            <a:ext cx="5081556" cy="1365200"/>
            <a:chOff x="1581182" y="2804872"/>
            <a:chExt cx="5081556" cy="1365200"/>
          </a:xfrm>
        </p:grpSpPr>
        <p:sp>
          <p:nvSpPr>
            <p:cNvPr id="383" name="Google Shape;343;p46">
              <a:extLst>
                <a:ext uri="{FF2B5EF4-FFF2-40B4-BE49-F238E27FC236}">
                  <a16:creationId xmlns:a16="http://schemas.microsoft.com/office/drawing/2014/main" id="{19BAA476-8898-F70B-A12F-681534D81B5E}"/>
                </a:ext>
              </a:extLst>
            </p:cNvPr>
            <p:cNvSpPr txBox="1">
              <a:spLocks/>
            </p:cNvSpPr>
            <p:nvPr/>
          </p:nvSpPr>
          <p:spPr>
            <a:xfrm>
              <a:off x="2720051" y="3789129"/>
              <a:ext cx="2730267" cy="380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lgn="ctr">
                <a:buClr>
                  <a:schemeClr val="accent2"/>
                </a:buClr>
                <a:buNone/>
              </a:pPr>
              <a:r>
                <a:rPr lang="en-US" sz="1200">
                  <a:solidFill>
                    <a:schemeClr val="tx1"/>
                  </a:solidFill>
                  <a:latin typeface="Cambria" panose="02040503050406030204" pitchFamily="18" charset="0"/>
                  <a:ea typeface="Cambria" panose="02040503050406030204" pitchFamily="18" charset="0"/>
                </a:rPr>
                <a:t>Move a delivery node</a:t>
              </a:r>
            </a:p>
          </p:txBody>
        </p:sp>
        <p:grpSp>
          <p:nvGrpSpPr>
            <p:cNvPr id="419" name="Group 418">
              <a:extLst>
                <a:ext uri="{FF2B5EF4-FFF2-40B4-BE49-F238E27FC236}">
                  <a16:creationId xmlns:a16="http://schemas.microsoft.com/office/drawing/2014/main" id="{2BFA8AAC-08D5-673E-3366-B139819B22CA}"/>
                </a:ext>
              </a:extLst>
            </p:cNvPr>
            <p:cNvGrpSpPr/>
            <p:nvPr/>
          </p:nvGrpSpPr>
          <p:grpSpPr>
            <a:xfrm>
              <a:off x="1581182" y="2804872"/>
              <a:ext cx="5081556" cy="899826"/>
              <a:chOff x="144667" y="3132704"/>
              <a:chExt cx="5081556" cy="899826"/>
            </a:xfrm>
          </p:grpSpPr>
          <p:grpSp>
            <p:nvGrpSpPr>
              <p:cNvPr id="384" name="Group 383">
                <a:extLst>
                  <a:ext uri="{FF2B5EF4-FFF2-40B4-BE49-F238E27FC236}">
                    <a16:creationId xmlns:a16="http://schemas.microsoft.com/office/drawing/2014/main" id="{7C55209C-59A7-844F-9915-E2A5CFAF4BEC}"/>
                  </a:ext>
                </a:extLst>
              </p:cNvPr>
              <p:cNvGrpSpPr/>
              <p:nvPr/>
            </p:nvGrpSpPr>
            <p:grpSpPr>
              <a:xfrm>
                <a:off x="740210" y="3433106"/>
                <a:ext cx="3890470" cy="309490"/>
                <a:chOff x="415297" y="2441850"/>
                <a:chExt cx="3890470" cy="309490"/>
              </a:xfrm>
            </p:grpSpPr>
            <p:sp>
              <p:nvSpPr>
                <p:cNvPr id="400" name="Oval 399">
                  <a:extLst>
                    <a:ext uri="{FF2B5EF4-FFF2-40B4-BE49-F238E27FC236}">
                      <a16:creationId xmlns:a16="http://schemas.microsoft.com/office/drawing/2014/main" id="{643ABC02-EE63-4EF5-2577-D05E1BB1D4BF}"/>
                    </a:ext>
                  </a:extLst>
                </p:cNvPr>
                <p:cNvSpPr/>
                <p:nvPr/>
              </p:nvSpPr>
              <p:spPr>
                <a:xfrm>
                  <a:off x="415297"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endParaRPr lang="en-US" sz="1000" i="1">
                    <a:solidFill>
                      <a:schemeClr val="tx1"/>
                    </a:solidFill>
                    <a:latin typeface="Cambria" panose="02040503050406030204" pitchFamily="18" charset="0"/>
                    <a:ea typeface="Cambria" panose="02040503050406030204" pitchFamily="18" charset="0"/>
                  </a:endParaRPr>
                </a:p>
              </p:txBody>
            </p:sp>
            <p:sp>
              <p:nvSpPr>
                <p:cNvPr id="401" name="Oval 400">
                  <a:extLst>
                    <a:ext uri="{FF2B5EF4-FFF2-40B4-BE49-F238E27FC236}">
                      <a16:creationId xmlns:a16="http://schemas.microsoft.com/office/drawing/2014/main" id="{BC91496C-217C-9D0D-D4D0-BA135C590607}"/>
                    </a:ext>
                  </a:extLst>
                </p:cNvPr>
                <p:cNvSpPr/>
                <p:nvPr/>
              </p:nvSpPr>
              <p:spPr>
                <a:xfrm>
                  <a:off x="928005"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endParaRPr lang="en-US" sz="1000" i="1">
                    <a:solidFill>
                      <a:schemeClr val="tx1"/>
                    </a:solidFill>
                    <a:latin typeface="Cambria" panose="02040503050406030204" pitchFamily="18" charset="0"/>
                    <a:ea typeface="Cambria" panose="02040503050406030204" pitchFamily="18" charset="0"/>
                  </a:endParaRPr>
                </a:p>
              </p:txBody>
            </p:sp>
            <p:sp>
              <p:nvSpPr>
                <p:cNvPr id="402" name="Oval 401">
                  <a:extLst>
                    <a:ext uri="{FF2B5EF4-FFF2-40B4-BE49-F238E27FC236}">
                      <a16:creationId xmlns:a16="http://schemas.microsoft.com/office/drawing/2014/main" id="{6ABEBC74-74EB-B94B-D8D1-50F80DA41CF4}"/>
                    </a:ext>
                  </a:extLst>
                </p:cNvPr>
                <p:cNvSpPr/>
                <p:nvPr/>
              </p:nvSpPr>
              <p:spPr>
                <a:xfrm>
                  <a:off x="1440713"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x</a:t>
                  </a:r>
                </a:p>
              </p:txBody>
            </p:sp>
            <p:sp>
              <p:nvSpPr>
                <p:cNvPr id="403" name="Oval 402">
                  <a:extLst>
                    <a:ext uri="{FF2B5EF4-FFF2-40B4-BE49-F238E27FC236}">
                      <a16:creationId xmlns:a16="http://schemas.microsoft.com/office/drawing/2014/main" id="{E0F518C3-1032-B03E-63CE-9BDEBB15029E}"/>
                    </a:ext>
                  </a:extLst>
                </p:cNvPr>
                <p:cNvSpPr/>
                <p:nvPr/>
              </p:nvSpPr>
              <p:spPr>
                <a:xfrm>
                  <a:off x="1953421"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endParaRPr lang="en-US" sz="1000" i="1">
                    <a:solidFill>
                      <a:schemeClr val="tx1"/>
                    </a:solidFill>
                    <a:latin typeface="Cambria" panose="02040503050406030204" pitchFamily="18" charset="0"/>
                    <a:ea typeface="Cambria" panose="02040503050406030204" pitchFamily="18" charset="0"/>
                  </a:endParaRPr>
                </a:p>
              </p:txBody>
            </p:sp>
            <p:sp>
              <p:nvSpPr>
                <p:cNvPr id="404" name="Oval 403">
                  <a:extLst>
                    <a:ext uri="{FF2B5EF4-FFF2-40B4-BE49-F238E27FC236}">
                      <a16:creationId xmlns:a16="http://schemas.microsoft.com/office/drawing/2014/main" id="{8BB9C9D6-56F0-8C28-D11E-27A5A9C82135}"/>
                    </a:ext>
                  </a:extLst>
                </p:cNvPr>
                <p:cNvSpPr/>
                <p:nvPr/>
              </p:nvSpPr>
              <p:spPr>
                <a:xfrm>
                  <a:off x="2466129"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endParaRPr lang="en-US" sz="1000" i="1">
                    <a:solidFill>
                      <a:schemeClr val="tx1"/>
                    </a:solidFill>
                    <a:latin typeface="Cambria" panose="02040503050406030204" pitchFamily="18" charset="0"/>
                    <a:ea typeface="Cambria" panose="02040503050406030204" pitchFamily="18" charset="0"/>
                  </a:endParaRPr>
                </a:p>
              </p:txBody>
            </p:sp>
            <p:sp>
              <p:nvSpPr>
                <p:cNvPr id="405" name="Oval 404">
                  <a:extLst>
                    <a:ext uri="{FF2B5EF4-FFF2-40B4-BE49-F238E27FC236}">
                      <a16:creationId xmlns:a16="http://schemas.microsoft.com/office/drawing/2014/main" id="{A348ACFC-43D4-2B00-2EC8-9FAE484ED927}"/>
                    </a:ext>
                  </a:extLst>
                </p:cNvPr>
                <p:cNvSpPr/>
                <p:nvPr/>
              </p:nvSpPr>
              <p:spPr>
                <a:xfrm>
                  <a:off x="2978837"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endParaRPr lang="en-US" sz="1000" i="1">
                    <a:solidFill>
                      <a:schemeClr val="tx1"/>
                    </a:solidFill>
                    <a:latin typeface="Cambria" panose="02040503050406030204" pitchFamily="18" charset="0"/>
                    <a:ea typeface="Cambria" panose="02040503050406030204" pitchFamily="18" charset="0"/>
                  </a:endParaRPr>
                </a:p>
              </p:txBody>
            </p:sp>
            <p:sp>
              <p:nvSpPr>
                <p:cNvPr id="406" name="Oval 405">
                  <a:extLst>
                    <a:ext uri="{FF2B5EF4-FFF2-40B4-BE49-F238E27FC236}">
                      <a16:creationId xmlns:a16="http://schemas.microsoft.com/office/drawing/2014/main" id="{D037129E-3595-09F4-33AC-CDC6CD13E7AC}"/>
                    </a:ext>
                  </a:extLst>
                </p:cNvPr>
                <p:cNvSpPr/>
                <p:nvPr/>
              </p:nvSpPr>
              <p:spPr>
                <a:xfrm>
                  <a:off x="3487557" y="2441850"/>
                  <a:ext cx="309490" cy="309490"/>
                </a:xfrm>
                <a:prstGeom prst="ellipse">
                  <a:avLst/>
                </a:prstGeom>
                <a:pattFill prst="dkDnDiag">
                  <a:fgClr>
                    <a:schemeClr val="tx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x+n</a:t>
                  </a:r>
                </a:p>
              </p:txBody>
            </p:sp>
            <p:sp>
              <p:nvSpPr>
                <p:cNvPr id="407" name="Oval 406">
                  <a:extLst>
                    <a:ext uri="{FF2B5EF4-FFF2-40B4-BE49-F238E27FC236}">
                      <a16:creationId xmlns:a16="http://schemas.microsoft.com/office/drawing/2014/main" id="{CBF699FC-7648-CF30-588A-1C6999294A08}"/>
                    </a:ext>
                  </a:extLst>
                </p:cNvPr>
                <p:cNvSpPr/>
                <p:nvPr/>
              </p:nvSpPr>
              <p:spPr>
                <a:xfrm>
                  <a:off x="3996277" y="244185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endParaRPr lang="en-US" sz="1000" i="1">
                    <a:solidFill>
                      <a:schemeClr val="tx1"/>
                    </a:solidFill>
                    <a:latin typeface="Cambria" panose="02040503050406030204" pitchFamily="18" charset="0"/>
                    <a:ea typeface="Cambria" panose="02040503050406030204" pitchFamily="18" charset="0"/>
                  </a:endParaRPr>
                </a:p>
              </p:txBody>
            </p:sp>
            <p:cxnSp>
              <p:nvCxnSpPr>
                <p:cNvPr id="408" name="Straight Arrow Connector 407">
                  <a:extLst>
                    <a:ext uri="{FF2B5EF4-FFF2-40B4-BE49-F238E27FC236}">
                      <a16:creationId xmlns:a16="http://schemas.microsoft.com/office/drawing/2014/main" id="{16C19961-9BA3-F092-714D-2A46B2591F82}"/>
                    </a:ext>
                  </a:extLst>
                </p:cNvPr>
                <p:cNvCxnSpPr>
                  <a:stCxn id="400" idx="6"/>
                  <a:endCxn id="401" idx="2"/>
                </p:cNvCxnSpPr>
                <p:nvPr/>
              </p:nvCxnSpPr>
              <p:spPr>
                <a:xfrm>
                  <a:off x="724787" y="2596595"/>
                  <a:ext cx="20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9" name="Straight Arrow Connector 408">
                  <a:extLst>
                    <a:ext uri="{FF2B5EF4-FFF2-40B4-BE49-F238E27FC236}">
                      <a16:creationId xmlns:a16="http://schemas.microsoft.com/office/drawing/2014/main" id="{59963949-9C72-9708-BDC9-E385B8F14A14}"/>
                    </a:ext>
                  </a:extLst>
                </p:cNvPr>
                <p:cNvCxnSpPr>
                  <a:stCxn id="401" idx="6"/>
                  <a:endCxn id="402" idx="2"/>
                </p:cNvCxnSpPr>
                <p:nvPr/>
              </p:nvCxnSpPr>
              <p:spPr>
                <a:xfrm>
                  <a:off x="1237495" y="2596595"/>
                  <a:ext cx="20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0" name="Straight Arrow Connector 409">
                  <a:extLst>
                    <a:ext uri="{FF2B5EF4-FFF2-40B4-BE49-F238E27FC236}">
                      <a16:creationId xmlns:a16="http://schemas.microsoft.com/office/drawing/2014/main" id="{611340B0-9785-9E0B-1A39-45BAB51AEA9E}"/>
                    </a:ext>
                  </a:extLst>
                </p:cNvPr>
                <p:cNvCxnSpPr>
                  <a:stCxn id="402" idx="6"/>
                  <a:endCxn id="403" idx="2"/>
                </p:cNvCxnSpPr>
                <p:nvPr/>
              </p:nvCxnSpPr>
              <p:spPr>
                <a:xfrm>
                  <a:off x="1750203" y="2596595"/>
                  <a:ext cx="20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1" name="Straight Arrow Connector 410">
                  <a:extLst>
                    <a:ext uri="{FF2B5EF4-FFF2-40B4-BE49-F238E27FC236}">
                      <a16:creationId xmlns:a16="http://schemas.microsoft.com/office/drawing/2014/main" id="{935F19C0-A7B0-7082-81C5-AE8F0DE8DBD6}"/>
                    </a:ext>
                  </a:extLst>
                </p:cNvPr>
                <p:cNvCxnSpPr>
                  <a:stCxn id="403" idx="6"/>
                  <a:endCxn id="404" idx="2"/>
                </p:cNvCxnSpPr>
                <p:nvPr/>
              </p:nvCxnSpPr>
              <p:spPr>
                <a:xfrm>
                  <a:off x="2262911" y="2596595"/>
                  <a:ext cx="20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2" name="Straight Arrow Connector 411">
                  <a:extLst>
                    <a:ext uri="{FF2B5EF4-FFF2-40B4-BE49-F238E27FC236}">
                      <a16:creationId xmlns:a16="http://schemas.microsoft.com/office/drawing/2014/main" id="{90260F7D-4E2B-8B3A-7DA3-917C5C0DC669}"/>
                    </a:ext>
                  </a:extLst>
                </p:cNvPr>
                <p:cNvCxnSpPr>
                  <a:stCxn id="404" idx="6"/>
                  <a:endCxn id="405" idx="2"/>
                </p:cNvCxnSpPr>
                <p:nvPr/>
              </p:nvCxnSpPr>
              <p:spPr>
                <a:xfrm>
                  <a:off x="2775619" y="2596595"/>
                  <a:ext cx="20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C42C8B2F-0043-A3A2-F757-944925D34790}"/>
                    </a:ext>
                  </a:extLst>
                </p:cNvPr>
                <p:cNvCxnSpPr>
                  <a:stCxn id="405" idx="6"/>
                  <a:endCxn id="406" idx="2"/>
                </p:cNvCxnSpPr>
                <p:nvPr/>
              </p:nvCxnSpPr>
              <p:spPr>
                <a:xfrm>
                  <a:off x="3288327" y="2596595"/>
                  <a:ext cx="199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4" name="Straight Arrow Connector 413">
                  <a:extLst>
                    <a:ext uri="{FF2B5EF4-FFF2-40B4-BE49-F238E27FC236}">
                      <a16:creationId xmlns:a16="http://schemas.microsoft.com/office/drawing/2014/main" id="{420A7B23-3EDA-2830-6903-BBB4BA92DBF2}"/>
                    </a:ext>
                  </a:extLst>
                </p:cNvPr>
                <p:cNvCxnSpPr>
                  <a:stCxn id="406" idx="6"/>
                  <a:endCxn id="407" idx="2"/>
                </p:cNvCxnSpPr>
                <p:nvPr/>
              </p:nvCxnSpPr>
              <p:spPr>
                <a:xfrm>
                  <a:off x="3797047" y="2596595"/>
                  <a:ext cx="199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5" name="Rectangle 384">
                <a:extLst>
                  <a:ext uri="{FF2B5EF4-FFF2-40B4-BE49-F238E27FC236}">
                    <a16:creationId xmlns:a16="http://schemas.microsoft.com/office/drawing/2014/main" id="{479B7363-775D-62AC-7347-A69915BC5A5C}"/>
                  </a:ext>
                </a:extLst>
              </p:cNvPr>
              <p:cNvSpPr/>
              <p:nvPr/>
            </p:nvSpPr>
            <p:spPr>
              <a:xfrm>
                <a:off x="4916733" y="3433106"/>
                <a:ext cx="309490" cy="30949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Cambria" panose="02040503050406030204" pitchFamily="18" charset="0"/>
                    <a:ea typeface="Cambria" panose="02040503050406030204" pitchFamily="18" charset="0"/>
                  </a:rPr>
                  <a:t>0</a:t>
                </a:r>
              </a:p>
            </p:txBody>
          </p:sp>
          <p:sp>
            <p:nvSpPr>
              <p:cNvPr id="386" name="Rectangle 385">
                <a:extLst>
                  <a:ext uri="{FF2B5EF4-FFF2-40B4-BE49-F238E27FC236}">
                    <a16:creationId xmlns:a16="http://schemas.microsoft.com/office/drawing/2014/main" id="{26D96ECF-EA3A-D944-C6F9-E82CC34255C4}"/>
                  </a:ext>
                </a:extLst>
              </p:cNvPr>
              <p:cNvSpPr/>
              <p:nvPr/>
            </p:nvSpPr>
            <p:spPr>
              <a:xfrm>
                <a:off x="144667" y="3433106"/>
                <a:ext cx="309490" cy="30949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Cambria" panose="02040503050406030204" pitchFamily="18" charset="0"/>
                    <a:ea typeface="Cambria" panose="02040503050406030204" pitchFamily="18" charset="0"/>
                  </a:rPr>
                  <a:t>0</a:t>
                </a:r>
              </a:p>
            </p:txBody>
          </p:sp>
          <p:cxnSp>
            <p:nvCxnSpPr>
              <p:cNvPr id="387" name="Straight Connector 386">
                <a:extLst>
                  <a:ext uri="{FF2B5EF4-FFF2-40B4-BE49-F238E27FC236}">
                    <a16:creationId xmlns:a16="http://schemas.microsoft.com/office/drawing/2014/main" id="{13AB0C88-94A8-1DAB-F912-A50513655FBF}"/>
                  </a:ext>
                </a:extLst>
              </p:cNvPr>
              <p:cNvCxnSpPr>
                <a:cxnSpLocks/>
              </p:cNvCxnSpPr>
              <p:nvPr/>
            </p:nvCxnSpPr>
            <p:spPr>
              <a:xfrm>
                <a:off x="3963227" y="3728270"/>
                <a:ext cx="0" cy="299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51B00AF5-9352-E929-D39B-151A20F71A11}"/>
                  </a:ext>
                </a:extLst>
              </p:cNvPr>
              <p:cNvCxnSpPr>
                <a:cxnSpLocks/>
              </p:cNvCxnSpPr>
              <p:nvPr/>
            </p:nvCxnSpPr>
            <p:spPr>
              <a:xfrm flipH="1">
                <a:off x="2427738" y="4028048"/>
                <a:ext cx="15354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9FDCC7A7-5652-1863-D374-FAF280A4755D}"/>
                  </a:ext>
                </a:extLst>
              </p:cNvPr>
              <p:cNvCxnSpPr/>
              <p:nvPr/>
            </p:nvCxnSpPr>
            <p:spPr>
              <a:xfrm flipV="1">
                <a:off x="2427738" y="3760523"/>
                <a:ext cx="0" cy="26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DC951DFD-9B2A-9CA4-4CD2-AA569077032B}"/>
                  </a:ext>
                </a:extLst>
              </p:cNvPr>
              <p:cNvCxnSpPr/>
              <p:nvPr/>
            </p:nvCxnSpPr>
            <p:spPr>
              <a:xfrm flipV="1">
                <a:off x="3450683" y="3765005"/>
                <a:ext cx="0" cy="26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9CBD44EA-4C01-1A20-3040-8DB9FD274051}"/>
                  </a:ext>
                </a:extLst>
              </p:cNvPr>
              <p:cNvCxnSpPr>
                <a:cxnSpLocks/>
              </p:cNvCxnSpPr>
              <p:nvPr/>
            </p:nvCxnSpPr>
            <p:spPr>
              <a:xfrm>
                <a:off x="3963227" y="3136437"/>
                <a:ext cx="0" cy="300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6D1D886D-CF6C-74C1-5644-2E0953F99EA8}"/>
                  </a:ext>
                </a:extLst>
              </p:cNvPr>
              <p:cNvCxnSpPr>
                <a:cxnSpLocks/>
              </p:cNvCxnSpPr>
              <p:nvPr/>
            </p:nvCxnSpPr>
            <p:spPr>
              <a:xfrm>
                <a:off x="3963227" y="3132704"/>
                <a:ext cx="803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7FB6D474-E720-518C-1BF5-4576E8423E02}"/>
                  </a:ext>
                </a:extLst>
              </p:cNvPr>
              <p:cNvCxnSpPr>
                <a:cxnSpLocks/>
              </p:cNvCxnSpPr>
              <p:nvPr/>
            </p:nvCxnSpPr>
            <p:spPr>
              <a:xfrm>
                <a:off x="4767115" y="3132704"/>
                <a:ext cx="0" cy="26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858D16B-06CC-6AB2-E984-9060B5FF9B2C}"/>
                  </a:ext>
                </a:extLst>
              </p:cNvPr>
              <p:cNvCxnSpPr>
                <a:cxnSpLocks/>
              </p:cNvCxnSpPr>
              <p:nvPr/>
            </p:nvCxnSpPr>
            <p:spPr>
              <a:xfrm>
                <a:off x="4476667" y="3132704"/>
                <a:ext cx="0" cy="26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8" name="TextBox 397">
                <a:extLst>
                  <a:ext uri="{FF2B5EF4-FFF2-40B4-BE49-F238E27FC236}">
                    <a16:creationId xmlns:a16="http://schemas.microsoft.com/office/drawing/2014/main" id="{AE9E51EE-6B8F-F68F-BAC8-61E884F9209A}"/>
                  </a:ext>
                </a:extLst>
              </p:cNvPr>
              <p:cNvSpPr txBox="1"/>
              <p:nvPr/>
            </p:nvSpPr>
            <p:spPr>
              <a:xfrm>
                <a:off x="460749" y="3433105"/>
                <a:ext cx="280846"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399" name="TextBox 398">
                <a:extLst>
                  <a:ext uri="{FF2B5EF4-FFF2-40B4-BE49-F238E27FC236}">
                    <a16:creationId xmlns:a16="http://schemas.microsoft.com/office/drawing/2014/main" id="{968766C4-EF3B-B876-2070-71D468E37D88}"/>
                  </a:ext>
                </a:extLst>
              </p:cNvPr>
              <p:cNvSpPr txBox="1"/>
              <p:nvPr/>
            </p:nvSpPr>
            <p:spPr>
              <a:xfrm>
                <a:off x="4630680" y="3433104"/>
                <a:ext cx="280846"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cxnSp>
            <p:nvCxnSpPr>
              <p:cNvPr id="416" name="Straight Arrow Connector 415">
                <a:extLst>
                  <a:ext uri="{FF2B5EF4-FFF2-40B4-BE49-F238E27FC236}">
                    <a16:creationId xmlns:a16="http://schemas.microsoft.com/office/drawing/2014/main" id="{21958D1E-86AD-D0C4-0356-F80C0634785F}"/>
                  </a:ext>
                </a:extLst>
              </p:cNvPr>
              <p:cNvCxnSpPr/>
              <p:nvPr/>
            </p:nvCxnSpPr>
            <p:spPr>
              <a:xfrm flipV="1">
                <a:off x="2954313" y="3760524"/>
                <a:ext cx="0" cy="26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26998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Node swapping</a:t>
            </a:r>
          </a:p>
        </p:txBody>
      </p:sp>
      <p:sp>
        <p:nvSpPr>
          <p:cNvPr id="15" name="Google Shape;343;p46">
            <a:extLst>
              <a:ext uri="{FF2B5EF4-FFF2-40B4-BE49-F238E27FC236}">
                <a16:creationId xmlns:a16="http://schemas.microsoft.com/office/drawing/2014/main" id="{E71ACAF0-795B-99D0-213E-2EC34A401553}"/>
              </a:ext>
            </a:extLst>
          </p:cNvPr>
          <p:cNvSpPr txBox="1">
            <a:spLocks noGrp="1"/>
          </p:cNvSpPr>
          <p:nvPr>
            <p:ph type="subTitle" idx="1"/>
          </p:nvPr>
        </p:nvSpPr>
        <p:spPr>
          <a:xfrm>
            <a:off x="258235" y="645963"/>
            <a:ext cx="3567453" cy="1133600"/>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Idea: iteratively move a pickup/delivery node to a appropriate location by </a:t>
            </a:r>
            <a:r>
              <a:rPr lang="en-US" b="1">
                <a:solidFill>
                  <a:schemeClr val="tx1"/>
                </a:solidFill>
                <a:latin typeface="Cambria" panose="02040503050406030204" pitchFamily="18" charset="0"/>
                <a:ea typeface="Cambria" panose="02040503050406030204" pitchFamily="18" charset="0"/>
              </a:rPr>
              <a:t>swapping</a:t>
            </a:r>
            <a:r>
              <a:rPr lang="en-US">
                <a:solidFill>
                  <a:schemeClr val="tx1"/>
                </a:solidFill>
                <a:latin typeface="Cambria" panose="02040503050406030204" pitchFamily="18" charset="0"/>
                <a:ea typeface="Cambria" panose="02040503050406030204" pitchFamily="18" charset="0"/>
              </a:rPr>
              <a:t> with another node in the route</a:t>
            </a:r>
          </a:p>
        </p:txBody>
      </p:sp>
      <mc:AlternateContent xmlns:mc="http://schemas.openxmlformats.org/markup-compatibility/2006" xmlns:a14="http://schemas.microsoft.com/office/drawing/2010/main">
        <mc:Choice Requires="a14">
          <p:sp>
            <p:nvSpPr>
              <p:cNvPr id="16" name="Google Shape;343;p46">
                <a:extLst>
                  <a:ext uri="{FF2B5EF4-FFF2-40B4-BE49-F238E27FC236}">
                    <a16:creationId xmlns:a16="http://schemas.microsoft.com/office/drawing/2014/main" id="{F43CADB2-002C-9C8D-CA9E-B26684A7B257}"/>
                  </a:ext>
                </a:extLst>
              </p:cNvPr>
              <p:cNvSpPr txBox="1">
                <a:spLocks/>
              </p:cNvSpPr>
              <p:nvPr/>
            </p:nvSpPr>
            <p:spPr>
              <a:xfrm>
                <a:off x="258235" y="1779563"/>
                <a:ext cx="3567453" cy="934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Create separate lists to store frequently accessed data (routeIndex, loadList)</a:t>
                </a:r>
              </a:p>
              <a:p>
                <a:pPr marL="285750" indent="-285750">
                  <a:lnSpc>
                    <a:spcPct val="200000"/>
                  </a:lnSpc>
                  <a:buClr>
                    <a:schemeClr val="accent2"/>
                  </a:buClr>
                </a:pPr>
                <a:r>
                  <a:rPr lang="en-US">
                    <a:solidFill>
                      <a:schemeClr val="tx1"/>
                    </a:solidFill>
                    <a:latin typeface="Cambria" panose="02040503050406030204" pitchFamily="18" charset="0"/>
                    <a:ea typeface="Cambria" panose="02040503050406030204" pitchFamily="18" charset="0"/>
                  </a:rPr>
                  <a:t>Time complexity: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𝑂</m:t>
                    </m:r>
                    <m:r>
                      <a:rPr lang="en-US" b="0" i="1" smtClean="0">
                        <a:solidFill>
                          <a:schemeClr val="tx1"/>
                        </a:solidFill>
                        <a:latin typeface="Cambria Math" panose="02040503050406030204" pitchFamily="18" charset="0"/>
                        <a:ea typeface="Cambria" panose="02040503050406030204" pitchFamily="18" charset="0"/>
                      </a:rPr>
                      <m:t>(</m:t>
                    </m:r>
                    <m:sSup>
                      <m:sSupPr>
                        <m:ctrlPr>
                          <a:rPr lang="en-US" b="0" i="1" smtClean="0">
                            <a:solidFill>
                              <a:schemeClr val="tx1"/>
                            </a:solidFill>
                            <a:latin typeface="Cambria Math" panose="02040503050406030204" pitchFamily="18" charset="0"/>
                            <a:ea typeface="Cambria" panose="02040503050406030204" pitchFamily="18" charset="0"/>
                          </a:rPr>
                        </m:ctrlPr>
                      </m:sSupPr>
                      <m:e>
                        <m:r>
                          <a:rPr lang="en-US" b="0" i="1" smtClean="0">
                            <a:solidFill>
                              <a:schemeClr val="tx1"/>
                            </a:solidFill>
                            <a:latin typeface="Cambria Math" panose="02040503050406030204" pitchFamily="18" charset="0"/>
                            <a:ea typeface="Cambria" panose="02040503050406030204" pitchFamily="18" charset="0"/>
                          </a:rPr>
                          <m:t>𝑛</m:t>
                        </m:r>
                      </m:e>
                      <m:sup>
                        <m:r>
                          <a:rPr lang="en-US" b="0" i="1" smtClean="0">
                            <a:solidFill>
                              <a:schemeClr val="tx1"/>
                            </a:solidFill>
                            <a:latin typeface="Cambria Math" panose="02040503050406030204" pitchFamily="18" charset="0"/>
                            <a:ea typeface="Cambria" panose="02040503050406030204" pitchFamily="18" charset="0"/>
                          </a:rPr>
                          <m:t>2</m:t>
                        </m:r>
                      </m:sup>
                    </m:sSup>
                    <m:r>
                      <a:rPr lang="en-US" b="0" i="1" smtClean="0">
                        <a:solidFill>
                          <a:schemeClr val="tx1"/>
                        </a:solidFill>
                        <a:latin typeface="Cambria Math" panose="02040503050406030204" pitchFamily="18" charset="0"/>
                        <a:ea typeface="Cambria" panose="02040503050406030204" pitchFamily="18" charset="0"/>
                      </a:rPr>
                      <m:t>)</m:t>
                    </m:r>
                  </m:oMath>
                </a14:m>
                <a:endParaRPr lang="en-US">
                  <a:solidFill>
                    <a:schemeClr val="tx1"/>
                  </a:solidFill>
                  <a:latin typeface="Cambria" panose="02040503050406030204" pitchFamily="18" charset="0"/>
                  <a:ea typeface="Cambria" panose="02040503050406030204" pitchFamily="18" charset="0"/>
                </a:endParaRPr>
              </a:p>
            </p:txBody>
          </p:sp>
        </mc:Choice>
        <mc:Fallback xmlns="">
          <p:sp>
            <p:nvSpPr>
              <p:cNvPr id="16" name="Google Shape;343;p46">
                <a:extLst>
                  <a:ext uri="{FF2B5EF4-FFF2-40B4-BE49-F238E27FC236}">
                    <a16:creationId xmlns:a16="http://schemas.microsoft.com/office/drawing/2014/main" id="{F43CADB2-002C-9C8D-CA9E-B26684A7B257}"/>
                  </a:ext>
                </a:extLst>
              </p:cNvPr>
              <p:cNvSpPr txBox="1">
                <a:spLocks noRot="1" noChangeAspect="1" noMove="1" noResize="1" noEditPoints="1" noAdjustHandles="1" noChangeArrowheads="1" noChangeShapeType="1" noTextEdit="1"/>
              </p:cNvSpPr>
              <p:nvPr/>
            </p:nvSpPr>
            <p:spPr>
              <a:xfrm>
                <a:off x="258235" y="1779563"/>
                <a:ext cx="3567453" cy="934981"/>
              </a:xfrm>
              <a:prstGeom prst="rect">
                <a:avLst/>
              </a:prstGeom>
              <a:blipFill>
                <a:blip r:embed="rId3"/>
                <a:stretch>
                  <a:fillRect l="-171" b="-12418"/>
                </a:stretch>
              </a:blipFill>
              <a:ln>
                <a:no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BAF58017-591A-8B14-AA33-7789D80CA65A}"/>
              </a:ext>
            </a:extLst>
          </p:cNvPr>
          <p:cNvPicPr>
            <a:picLocks noChangeAspect="1"/>
          </p:cNvPicPr>
          <p:nvPr/>
        </p:nvPicPr>
        <p:blipFill>
          <a:blip r:embed="rId4"/>
          <a:stretch>
            <a:fillRect/>
          </a:stretch>
        </p:blipFill>
        <p:spPr>
          <a:xfrm>
            <a:off x="4563678" y="319796"/>
            <a:ext cx="3623059" cy="4265858"/>
          </a:xfrm>
          <a:prstGeom prst="rect">
            <a:avLst/>
          </a:prstGeom>
        </p:spPr>
      </p:pic>
    </p:spTree>
    <p:extLst>
      <p:ext uri="{BB962C8B-B14F-4D97-AF65-F5344CB8AC3E}">
        <p14:creationId xmlns:p14="http://schemas.microsoft.com/office/powerpoint/2010/main" val="36029106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Node swapping</a:t>
            </a:r>
          </a:p>
        </p:txBody>
      </p:sp>
      <p:pic>
        <p:nvPicPr>
          <p:cNvPr id="14" name="Picture 13">
            <a:extLst>
              <a:ext uri="{FF2B5EF4-FFF2-40B4-BE49-F238E27FC236}">
                <a16:creationId xmlns:a16="http://schemas.microsoft.com/office/drawing/2014/main" id="{7F3316BC-4EB6-341F-B637-F7C06527078C}"/>
              </a:ext>
            </a:extLst>
          </p:cNvPr>
          <p:cNvPicPr>
            <a:picLocks noChangeAspect="1"/>
          </p:cNvPicPr>
          <p:nvPr/>
        </p:nvPicPr>
        <p:blipFill>
          <a:blip r:embed="rId3"/>
          <a:stretch>
            <a:fillRect/>
          </a:stretch>
        </p:blipFill>
        <p:spPr>
          <a:xfrm>
            <a:off x="877161" y="1686512"/>
            <a:ext cx="6582335" cy="1460986"/>
          </a:xfrm>
          <a:prstGeom prst="rect">
            <a:avLst/>
          </a:prstGeom>
        </p:spPr>
      </p:pic>
      <mc:AlternateContent xmlns:mc="http://schemas.openxmlformats.org/markup-compatibility/2006" xmlns:a14="http://schemas.microsoft.com/office/drawing/2010/main">
        <mc:Choice Requires="a14">
          <p:sp>
            <p:nvSpPr>
              <p:cNvPr id="15" name="Google Shape;343;p46">
                <a:extLst>
                  <a:ext uri="{FF2B5EF4-FFF2-40B4-BE49-F238E27FC236}">
                    <a16:creationId xmlns:a16="http://schemas.microsoft.com/office/drawing/2014/main" id="{F8E77549-8075-0BAB-EE36-5E79B7BA52CD}"/>
                  </a:ext>
                </a:extLst>
              </p:cNvPr>
              <p:cNvSpPr txBox="1">
                <a:spLocks noGrp="1"/>
              </p:cNvSpPr>
              <p:nvPr>
                <p:ph type="subTitle" idx="1"/>
              </p:nvPr>
            </p:nvSpPr>
            <p:spPr>
              <a:xfrm>
                <a:off x="140679" y="1116610"/>
                <a:ext cx="6835089" cy="443249"/>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Calculate change of objective value (route cost) if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r>
                  <a:rPr lang="en-US">
                    <a:solidFill>
                      <a:schemeClr val="tx1"/>
                    </a:solidFill>
                    <a:latin typeface="Cambria" panose="02040503050406030204" pitchFamily="18" charset="0"/>
                    <a:ea typeface="Cambria" panose="02040503050406030204" pitchFamily="18" charset="0"/>
                  </a:rPr>
                  <a:t> and </a:t>
                </a:r>
                <a14:m>
                  <m:oMath xmlns:m="http://schemas.openxmlformats.org/officeDocument/2006/math">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𝑖</m:t>
                        </m:r>
                      </m:e>
                      <m:sub>
                        <m:r>
                          <a:rPr lang="en-US" b="0" i="1" smtClean="0">
                            <a:solidFill>
                              <a:schemeClr val="tx1"/>
                            </a:solidFill>
                            <a:latin typeface="Cambria Math" panose="02040503050406030204" pitchFamily="18" charset="0"/>
                            <a:ea typeface="Cambria" panose="02040503050406030204" pitchFamily="18" charset="0"/>
                          </a:rPr>
                          <m:t>𝑐</m:t>
                        </m:r>
                      </m:sub>
                    </m:sSub>
                  </m:oMath>
                </a14:m>
                <a:r>
                  <a:rPr lang="en-US">
                    <a:solidFill>
                      <a:schemeClr val="tx1"/>
                    </a:solidFill>
                    <a:latin typeface="Cambria" panose="02040503050406030204" pitchFamily="18" charset="0"/>
                    <a:ea typeface="Cambria" panose="02040503050406030204" pitchFamily="18" charset="0"/>
                  </a:rPr>
                  <a:t> are swapped</a:t>
                </a:r>
              </a:p>
            </p:txBody>
          </p:sp>
        </mc:Choice>
        <mc:Fallback xmlns="">
          <p:sp>
            <p:nvSpPr>
              <p:cNvPr id="15" name="Google Shape;343;p46">
                <a:extLst>
                  <a:ext uri="{FF2B5EF4-FFF2-40B4-BE49-F238E27FC236}">
                    <a16:creationId xmlns:a16="http://schemas.microsoft.com/office/drawing/2014/main" id="{F8E77549-8075-0BAB-EE36-5E79B7BA52CD}"/>
                  </a:ext>
                </a:extLst>
              </p:cNvPr>
              <p:cNvSpPr txBox="1">
                <a:spLocks noGrp="1" noRot="1" noChangeAspect="1" noMove="1" noResize="1" noEditPoints="1" noAdjustHandles="1" noChangeArrowheads="1" noChangeShapeType="1" noTextEdit="1"/>
              </p:cNvSpPr>
              <p:nvPr>
                <p:ph type="subTitle" idx="1"/>
              </p:nvPr>
            </p:nvSpPr>
            <p:spPr>
              <a:xfrm>
                <a:off x="140679" y="1116610"/>
                <a:ext cx="6835089" cy="443249"/>
              </a:xfrm>
              <a:prstGeom prst="rect">
                <a:avLst/>
              </a:prstGeom>
              <a:blipFill>
                <a:blip r:embed="rId4"/>
                <a:stretch>
                  <a:fillRect l="-89"/>
                </a:stretch>
              </a:blipFill>
            </p:spPr>
            <p:txBody>
              <a:bodyPr/>
              <a:lstStyle/>
              <a:p>
                <a:r>
                  <a:rPr lang="en-US">
                    <a:noFill/>
                  </a:rPr>
                  <a:t> </a:t>
                </a:r>
              </a:p>
            </p:txBody>
          </p:sp>
        </mc:Fallback>
      </mc:AlternateContent>
    </p:spTree>
    <p:extLst>
      <p:ext uri="{BB962C8B-B14F-4D97-AF65-F5344CB8AC3E}">
        <p14:creationId xmlns:p14="http://schemas.microsoft.com/office/powerpoint/2010/main" val="19974159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Node swapping</a:t>
            </a:r>
          </a:p>
        </p:txBody>
      </p:sp>
      <p:sp>
        <p:nvSpPr>
          <p:cNvPr id="15" name="Google Shape;343;p46">
            <a:extLst>
              <a:ext uri="{FF2B5EF4-FFF2-40B4-BE49-F238E27FC236}">
                <a16:creationId xmlns:a16="http://schemas.microsoft.com/office/drawing/2014/main" id="{F8E77549-8075-0BAB-EE36-5E79B7BA52CD}"/>
              </a:ext>
            </a:extLst>
          </p:cNvPr>
          <p:cNvSpPr txBox="1">
            <a:spLocks noGrp="1"/>
          </p:cNvSpPr>
          <p:nvPr>
            <p:ph type="subTitle" idx="1"/>
          </p:nvPr>
        </p:nvSpPr>
        <p:spPr>
          <a:xfrm>
            <a:off x="330594" y="1071154"/>
            <a:ext cx="2567352" cy="443249"/>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Precedence violation:</a:t>
            </a:r>
          </a:p>
        </p:txBody>
      </p:sp>
      <p:pic>
        <p:nvPicPr>
          <p:cNvPr id="3" name="Picture 2">
            <a:extLst>
              <a:ext uri="{FF2B5EF4-FFF2-40B4-BE49-F238E27FC236}">
                <a16:creationId xmlns:a16="http://schemas.microsoft.com/office/drawing/2014/main" id="{1C552190-6969-A104-347D-7020982220B2}"/>
              </a:ext>
            </a:extLst>
          </p:cNvPr>
          <p:cNvPicPr>
            <a:picLocks noChangeAspect="1"/>
          </p:cNvPicPr>
          <p:nvPr/>
        </p:nvPicPr>
        <p:blipFill>
          <a:blip r:embed="rId3"/>
          <a:stretch>
            <a:fillRect/>
          </a:stretch>
        </p:blipFill>
        <p:spPr>
          <a:xfrm>
            <a:off x="1017737" y="1688536"/>
            <a:ext cx="6414244" cy="714402"/>
          </a:xfrm>
          <a:prstGeom prst="rect">
            <a:avLst/>
          </a:prstGeom>
        </p:spPr>
      </p:pic>
    </p:spTree>
    <p:extLst>
      <p:ext uri="{BB962C8B-B14F-4D97-AF65-F5344CB8AC3E}">
        <p14:creationId xmlns:p14="http://schemas.microsoft.com/office/powerpoint/2010/main" val="12080592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Node swapping</a:t>
            </a:r>
          </a:p>
        </p:txBody>
      </p:sp>
      <p:sp>
        <p:nvSpPr>
          <p:cNvPr id="15" name="Google Shape;343;p46">
            <a:extLst>
              <a:ext uri="{FF2B5EF4-FFF2-40B4-BE49-F238E27FC236}">
                <a16:creationId xmlns:a16="http://schemas.microsoft.com/office/drawing/2014/main" id="{F8E77549-8075-0BAB-EE36-5E79B7BA52CD}"/>
              </a:ext>
            </a:extLst>
          </p:cNvPr>
          <p:cNvSpPr txBox="1">
            <a:spLocks noGrp="1"/>
          </p:cNvSpPr>
          <p:nvPr>
            <p:ph type="subTitle" idx="1"/>
          </p:nvPr>
        </p:nvSpPr>
        <p:spPr>
          <a:xfrm>
            <a:off x="457202" y="1204546"/>
            <a:ext cx="2124403" cy="443249"/>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Capacity violation:</a:t>
            </a:r>
          </a:p>
        </p:txBody>
      </p:sp>
      <p:pic>
        <p:nvPicPr>
          <p:cNvPr id="3" name="Picture 2">
            <a:extLst>
              <a:ext uri="{FF2B5EF4-FFF2-40B4-BE49-F238E27FC236}">
                <a16:creationId xmlns:a16="http://schemas.microsoft.com/office/drawing/2014/main" id="{C1A49C7F-85D7-CEB1-6CE0-9C44D1391950}"/>
              </a:ext>
            </a:extLst>
          </p:cNvPr>
          <p:cNvPicPr>
            <a:picLocks noChangeAspect="1"/>
          </p:cNvPicPr>
          <p:nvPr/>
        </p:nvPicPr>
        <p:blipFill>
          <a:blip r:embed="rId3"/>
          <a:stretch>
            <a:fillRect/>
          </a:stretch>
        </p:blipFill>
        <p:spPr>
          <a:xfrm>
            <a:off x="2162917" y="1844346"/>
            <a:ext cx="4002530" cy="2264246"/>
          </a:xfrm>
          <a:prstGeom prst="rect">
            <a:avLst/>
          </a:prstGeom>
        </p:spPr>
      </p:pic>
    </p:spTree>
    <p:extLst>
      <p:ext uri="{BB962C8B-B14F-4D97-AF65-F5344CB8AC3E}">
        <p14:creationId xmlns:p14="http://schemas.microsoft.com/office/powerpoint/2010/main" val="4238859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p:nvPr/>
        </p:nvSpPr>
        <p:spPr>
          <a:xfrm>
            <a:off x="5045480" y="1451000"/>
            <a:ext cx="852900" cy="3692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306" name="Google Shape;306;p43"/>
          <p:cNvGrpSpPr/>
          <p:nvPr/>
        </p:nvGrpSpPr>
        <p:grpSpPr>
          <a:xfrm>
            <a:off x="0" y="1451000"/>
            <a:ext cx="4108200" cy="3692400"/>
            <a:chOff x="0" y="1451000"/>
            <a:chExt cx="4108200" cy="3692400"/>
          </a:xfrm>
        </p:grpSpPr>
        <p:sp>
          <p:nvSpPr>
            <p:cNvPr id="307" name="Google Shape;307;p43"/>
            <p:cNvSpPr/>
            <p:nvPr/>
          </p:nvSpPr>
          <p:spPr>
            <a:xfrm>
              <a:off x="1005300" y="1451000"/>
              <a:ext cx="852900" cy="3692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308" name="Google Shape;308;p43"/>
            <p:cNvCxnSpPr/>
            <p:nvPr/>
          </p:nvCxnSpPr>
          <p:spPr>
            <a:xfrm>
              <a:off x="0" y="4797575"/>
              <a:ext cx="4108200" cy="0"/>
            </a:xfrm>
            <a:prstGeom prst="straightConnector1">
              <a:avLst/>
            </a:prstGeom>
            <a:noFill/>
            <a:ln w="9525" cap="flat" cmpd="sng">
              <a:solidFill>
                <a:schemeClr val="dk1"/>
              </a:solidFill>
              <a:prstDash val="solid"/>
              <a:round/>
              <a:headEnd type="none" w="med" len="med"/>
              <a:tailEnd type="none" w="med" len="med"/>
            </a:ln>
          </p:spPr>
        </p:cxnSp>
      </p:grpSp>
      <p:sp>
        <p:nvSpPr>
          <p:cNvPr id="309" name="Google Shape;309;p43"/>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a:latin typeface="Cambria" panose="02040503050406030204" pitchFamily="18" charset="0"/>
                <a:ea typeface="Cambria" panose="02040503050406030204" pitchFamily="18" charset="0"/>
              </a:rPr>
              <a:t>Table of contents</a:t>
            </a:r>
            <a:endParaRPr sz="3100">
              <a:latin typeface="Cambria" panose="02040503050406030204" pitchFamily="18" charset="0"/>
              <a:ea typeface="Cambria" panose="02040503050406030204" pitchFamily="18" charset="0"/>
            </a:endParaRPr>
          </a:p>
        </p:txBody>
      </p:sp>
      <p:sp>
        <p:nvSpPr>
          <p:cNvPr id="310" name="Google Shape;310;p43"/>
          <p:cNvSpPr txBox="1">
            <a:spLocks noGrp="1"/>
          </p:cNvSpPr>
          <p:nvPr>
            <p:ph type="subTitle" idx="1"/>
          </p:nvPr>
        </p:nvSpPr>
        <p:spPr>
          <a:xfrm>
            <a:off x="1936100" y="2129352"/>
            <a:ext cx="2288700" cy="6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panose="02040503050406030204" pitchFamily="18" charset="0"/>
                <a:ea typeface="Cambria" panose="02040503050406030204" pitchFamily="18" charset="0"/>
              </a:rPr>
              <a:t>Brief introduction about the problem</a:t>
            </a:r>
            <a:endParaRPr>
              <a:latin typeface="Cambria" panose="02040503050406030204" pitchFamily="18" charset="0"/>
              <a:ea typeface="Cambria" panose="02040503050406030204" pitchFamily="18" charset="0"/>
            </a:endParaRPr>
          </a:p>
        </p:txBody>
      </p:sp>
      <p:sp>
        <p:nvSpPr>
          <p:cNvPr id="311" name="Google Shape;311;p43"/>
          <p:cNvSpPr txBox="1">
            <a:spLocks noGrp="1"/>
          </p:cNvSpPr>
          <p:nvPr>
            <p:ph type="subTitle" idx="2"/>
          </p:nvPr>
        </p:nvSpPr>
        <p:spPr>
          <a:xfrm>
            <a:off x="1936100" y="1370275"/>
            <a:ext cx="2288700" cy="80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Cambria" panose="02040503050406030204" pitchFamily="18" charset="0"/>
                <a:ea typeface="Cambria" panose="02040503050406030204" pitchFamily="18" charset="0"/>
              </a:rPr>
              <a:t>Introduction</a:t>
            </a:r>
            <a:endParaRPr>
              <a:latin typeface="Cambria" panose="02040503050406030204" pitchFamily="18" charset="0"/>
              <a:ea typeface="Cambria" panose="02040503050406030204" pitchFamily="18" charset="0"/>
            </a:endParaRPr>
          </a:p>
        </p:txBody>
      </p:sp>
      <p:sp>
        <p:nvSpPr>
          <p:cNvPr id="312" name="Google Shape;312;p43"/>
          <p:cNvSpPr txBox="1">
            <a:spLocks noGrp="1"/>
          </p:cNvSpPr>
          <p:nvPr>
            <p:ph type="title" idx="3"/>
          </p:nvPr>
        </p:nvSpPr>
        <p:spPr>
          <a:xfrm>
            <a:off x="993600" y="1483400"/>
            <a:ext cx="876300" cy="11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mbria" panose="02040503050406030204" pitchFamily="18" charset="0"/>
                <a:ea typeface="Cambria" panose="02040503050406030204" pitchFamily="18" charset="0"/>
              </a:rPr>
              <a:t>01</a:t>
            </a:r>
            <a:endParaRPr>
              <a:latin typeface="Cambria" panose="02040503050406030204" pitchFamily="18" charset="0"/>
              <a:ea typeface="Cambria" panose="02040503050406030204" pitchFamily="18" charset="0"/>
            </a:endParaRPr>
          </a:p>
        </p:txBody>
      </p:sp>
      <p:sp>
        <p:nvSpPr>
          <p:cNvPr id="313" name="Google Shape;313;p43"/>
          <p:cNvSpPr txBox="1">
            <a:spLocks noGrp="1"/>
          </p:cNvSpPr>
          <p:nvPr>
            <p:ph type="subTitle" idx="4"/>
          </p:nvPr>
        </p:nvSpPr>
        <p:spPr>
          <a:xfrm>
            <a:off x="1936100" y="3911583"/>
            <a:ext cx="2288700" cy="6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panose="02040503050406030204" pitchFamily="18" charset="0"/>
                <a:ea typeface="Cambria" panose="02040503050406030204" pitchFamily="18" charset="0"/>
              </a:rPr>
              <a:t>Proposed approaches for solving the problem</a:t>
            </a:r>
            <a:endParaRPr>
              <a:latin typeface="Cambria" panose="02040503050406030204" pitchFamily="18" charset="0"/>
              <a:ea typeface="Cambria" panose="02040503050406030204" pitchFamily="18" charset="0"/>
            </a:endParaRPr>
          </a:p>
        </p:txBody>
      </p:sp>
      <p:sp>
        <p:nvSpPr>
          <p:cNvPr id="314" name="Google Shape;314;p43"/>
          <p:cNvSpPr txBox="1">
            <a:spLocks noGrp="1"/>
          </p:cNvSpPr>
          <p:nvPr>
            <p:ph type="subTitle" idx="5"/>
          </p:nvPr>
        </p:nvSpPr>
        <p:spPr>
          <a:xfrm>
            <a:off x="1936100" y="3152608"/>
            <a:ext cx="2288700" cy="80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Cambria" panose="02040503050406030204" pitchFamily="18" charset="0"/>
                <a:ea typeface="Cambria" panose="02040503050406030204" pitchFamily="18" charset="0"/>
              </a:rPr>
              <a:t>Proposed approaches</a:t>
            </a:r>
            <a:endParaRPr>
              <a:latin typeface="Cambria" panose="02040503050406030204" pitchFamily="18" charset="0"/>
              <a:ea typeface="Cambria" panose="02040503050406030204" pitchFamily="18" charset="0"/>
            </a:endParaRPr>
          </a:p>
        </p:txBody>
      </p:sp>
      <p:sp>
        <p:nvSpPr>
          <p:cNvPr id="315" name="Google Shape;315;p43"/>
          <p:cNvSpPr txBox="1">
            <a:spLocks noGrp="1"/>
          </p:cNvSpPr>
          <p:nvPr>
            <p:ph type="title" idx="6"/>
          </p:nvPr>
        </p:nvSpPr>
        <p:spPr>
          <a:xfrm>
            <a:off x="993600" y="3179712"/>
            <a:ext cx="876300" cy="11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mbria" panose="02040503050406030204" pitchFamily="18" charset="0"/>
                <a:ea typeface="Cambria" panose="02040503050406030204" pitchFamily="18" charset="0"/>
              </a:rPr>
              <a:t>03</a:t>
            </a:r>
            <a:endParaRPr>
              <a:latin typeface="Cambria" panose="02040503050406030204" pitchFamily="18" charset="0"/>
              <a:ea typeface="Cambria" panose="02040503050406030204" pitchFamily="18" charset="0"/>
            </a:endParaRPr>
          </a:p>
        </p:txBody>
      </p:sp>
      <p:sp>
        <p:nvSpPr>
          <p:cNvPr id="316" name="Google Shape;316;p43"/>
          <p:cNvSpPr txBox="1">
            <a:spLocks noGrp="1"/>
          </p:cNvSpPr>
          <p:nvPr>
            <p:ph type="subTitle" idx="7"/>
          </p:nvPr>
        </p:nvSpPr>
        <p:spPr>
          <a:xfrm>
            <a:off x="5969570" y="2159702"/>
            <a:ext cx="2288700" cy="6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panose="02040503050406030204" pitchFamily="18" charset="0"/>
                <a:ea typeface="Cambria" panose="02040503050406030204" pitchFamily="18" charset="0"/>
              </a:rPr>
              <a:t>Modelling the problem</a:t>
            </a:r>
            <a:endParaRPr>
              <a:latin typeface="Cambria" panose="02040503050406030204" pitchFamily="18" charset="0"/>
              <a:ea typeface="Cambria" panose="02040503050406030204" pitchFamily="18" charset="0"/>
            </a:endParaRPr>
          </a:p>
        </p:txBody>
      </p:sp>
      <p:sp>
        <p:nvSpPr>
          <p:cNvPr id="317" name="Google Shape;317;p43"/>
          <p:cNvSpPr txBox="1">
            <a:spLocks noGrp="1"/>
          </p:cNvSpPr>
          <p:nvPr>
            <p:ph type="subTitle" idx="8"/>
          </p:nvPr>
        </p:nvSpPr>
        <p:spPr>
          <a:xfrm>
            <a:off x="5969570" y="1365455"/>
            <a:ext cx="2886042" cy="80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Cambria" panose="02040503050406030204" pitchFamily="18" charset="0"/>
                <a:ea typeface="Cambria" panose="02040503050406030204" pitchFamily="18" charset="0"/>
              </a:rPr>
              <a:t>Modelling</a:t>
            </a:r>
            <a:endParaRPr>
              <a:latin typeface="Cambria" panose="02040503050406030204" pitchFamily="18" charset="0"/>
              <a:ea typeface="Cambria" panose="02040503050406030204" pitchFamily="18" charset="0"/>
            </a:endParaRPr>
          </a:p>
        </p:txBody>
      </p:sp>
      <p:sp>
        <p:nvSpPr>
          <p:cNvPr id="318" name="Google Shape;318;p43"/>
          <p:cNvSpPr txBox="1">
            <a:spLocks noGrp="1"/>
          </p:cNvSpPr>
          <p:nvPr>
            <p:ph type="title" idx="9"/>
          </p:nvPr>
        </p:nvSpPr>
        <p:spPr>
          <a:xfrm>
            <a:off x="5033780" y="1483400"/>
            <a:ext cx="876300" cy="11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mbria" panose="02040503050406030204" pitchFamily="18" charset="0"/>
                <a:ea typeface="Cambria" panose="02040503050406030204" pitchFamily="18" charset="0"/>
              </a:rPr>
              <a:t>02</a:t>
            </a:r>
            <a:endParaRPr>
              <a:latin typeface="Cambria" panose="02040503050406030204" pitchFamily="18" charset="0"/>
              <a:ea typeface="Cambria" panose="02040503050406030204" pitchFamily="18" charset="0"/>
            </a:endParaRPr>
          </a:p>
        </p:txBody>
      </p:sp>
      <p:sp>
        <p:nvSpPr>
          <p:cNvPr id="319" name="Google Shape;319;p43"/>
          <p:cNvSpPr txBox="1">
            <a:spLocks noGrp="1"/>
          </p:cNvSpPr>
          <p:nvPr>
            <p:ph type="subTitle" idx="13"/>
          </p:nvPr>
        </p:nvSpPr>
        <p:spPr>
          <a:xfrm>
            <a:off x="5969570" y="3911583"/>
            <a:ext cx="2288700" cy="6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panose="02040503050406030204" pitchFamily="18" charset="0"/>
                <a:ea typeface="Cambria" panose="02040503050406030204" pitchFamily="18" charset="0"/>
              </a:rPr>
              <a:t>Data analysis and conclusions</a:t>
            </a:r>
            <a:endParaRPr>
              <a:latin typeface="Cambria" panose="02040503050406030204" pitchFamily="18" charset="0"/>
              <a:ea typeface="Cambria" panose="02040503050406030204" pitchFamily="18" charset="0"/>
            </a:endParaRPr>
          </a:p>
        </p:txBody>
      </p:sp>
      <p:sp>
        <p:nvSpPr>
          <p:cNvPr id="320" name="Google Shape;320;p43"/>
          <p:cNvSpPr txBox="1">
            <a:spLocks noGrp="1"/>
          </p:cNvSpPr>
          <p:nvPr>
            <p:ph type="subTitle" idx="14"/>
          </p:nvPr>
        </p:nvSpPr>
        <p:spPr>
          <a:xfrm>
            <a:off x="5969570" y="3152608"/>
            <a:ext cx="2288700" cy="80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Cambria" panose="02040503050406030204" pitchFamily="18" charset="0"/>
                <a:ea typeface="Cambria" panose="02040503050406030204" pitchFamily="18" charset="0"/>
              </a:rPr>
              <a:t>Experimental results</a:t>
            </a:r>
          </a:p>
        </p:txBody>
      </p:sp>
      <p:sp>
        <p:nvSpPr>
          <p:cNvPr id="321" name="Google Shape;321;p43"/>
          <p:cNvSpPr txBox="1">
            <a:spLocks noGrp="1"/>
          </p:cNvSpPr>
          <p:nvPr>
            <p:ph type="title" idx="15"/>
          </p:nvPr>
        </p:nvSpPr>
        <p:spPr>
          <a:xfrm>
            <a:off x="5033780" y="3179712"/>
            <a:ext cx="876300" cy="11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mbria" panose="02040503050406030204" pitchFamily="18" charset="0"/>
                <a:ea typeface="Cambria" panose="02040503050406030204" pitchFamily="18" charset="0"/>
              </a:rPr>
              <a:t>04</a:t>
            </a:r>
            <a:endParaRPr>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Node swapping</a:t>
            </a:r>
          </a:p>
        </p:txBody>
      </p:sp>
      <p:sp>
        <p:nvSpPr>
          <p:cNvPr id="15" name="Google Shape;343;p46">
            <a:extLst>
              <a:ext uri="{FF2B5EF4-FFF2-40B4-BE49-F238E27FC236}">
                <a16:creationId xmlns:a16="http://schemas.microsoft.com/office/drawing/2014/main" id="{F8E77549-8075-0BAB-EE36-5E79B7BA52CD}"/>
              </a:ext>
            </a:extLst>
          </p:cNvPr>
          <p:cNvSpPr txBox="1">
            <a:spLocks noGrp="1"/>
          </p:cNvSpPr>
          <p:nvPr>
            <p:ph type="subTitle" idx="1"/>
          </p:nvPr>
        </p:nvSpPr>
        <p:spPr>
          <a:xfrm>
            <a:off x="140679" y="728210"/>
            <a:ext cx="2124403" cy="443249"/>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Capacity violation:</a:t>
            </a:r>
          </a:p>
        </p:txBody>
      </p:sp>
      <p:cxnSp>
        <p:nvCxnSpPr>
          <p:cNvPr id="2" name="Straight Arrow Connector 1">
            <a:extLst>
              <a:ext uri="{FF2B5EF4-FFF2-40B4-BE49-F238E27FC236}">
                <a16:creationId xmlns:a16="http://schemas.microsoft.com/office/drawing/2014/main" id="{AF87C467-4658-DAEB-9C77-CCD537B23D3E}"/>
              </a:ext>
            </a:extLst>
          </p:cNvPr>
          <p:cNvCxnSpPr>
            <a:cxnSpLocks/>
          </p:cNvCxnSpPr>
          <p:nvPr/>
        </p:nvCxnSpPr>
        <p:spPr>
          <a:xfrm>
            <a:off x="4190155" y="1331258"/>
            <a:ext cx="31921" cy="0"/>
          </a:xfrm>
          <a:prstGeom prst="straightConnector1">
            <a:avLst/>
          </a:prstGeom>
          <a:ln w="25400" cmpd="sng">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5D83517-35DE-E1F2-5F7E-6DB6CDD3148C}"/>
                  </a:ext>
                </a:extLst>
              </p:cNvPr>
              <p:cNvGraphicFramePr>
                <a:graphicFrameLocks noGrp="1"/>
              </p:cNvGraphicFramePr>
              <p:nvPr/>
            </p:nvGraphicFramePr>
            <p:xfrm>
              <a:off x="458062" y="3376248"/>
              <a:ext cx="3062592" cy="945948"/>
            </p:xfrm>
            <a:graphic>
              <a:graphicData uri="http://schemas.openxmlformats.org/drawingml/2006/table">
                <a:tbl>
                  <a:tblPr firstRow="1" bandRow="1">
                    <a:tableStyleId>{F6024AC8-8C17-433D-AFE3-253606B60DFD}</a:tableStyleId>
                  </a:tblPr>
                  <a:tblGrid>
                    <a:gridCol w="340288">
                      <a:extLst>
                        <a:ext uri="{9D8B030D-6E8A-4147-A177-3AD203B41FA5}">
                          <a16:colId xmlns:a16="http://schemas.microsoft.com/office/drawing/2014/main" val="2217735980"/>
                        </a:ext>
                      </a:extLst>
                    </a:gridCol>
                    <a:gridCol w="340288">
                      <a:extLst>
                        <a:ext uri="{9D8B030D-6E8A-4147-A177-3AD203B41FA5}">
                          <a16:colId xmlns:a16="http://schemas.microsoft.com/office/drawing/2014/main" val="1517230136"/>
                        </a:ext>
                      </a:extLst>
                    </a:gridCol>
                    <a:gridCol w="340288">
                      <a:extLst>
                        <a:ext uri="{9D8B030D-6E8A-4147-A177-3AD203B41FA5}">
                          <a16:colId xmlns:a16="http://schemas.microsoft.com/office/drawing/2014/main" val="3602637139"/>
                        </a:ext>
                      </a:extLst>
                    </a:gridCol>
                    <a:gridCol w="340288">
                      <a:extLst>
                        <a:ext uri="{9D8B030D-6E8A-4147-A177-3AD203B41FA5}">
                          <a16:colId xmlns:a16="http://schemas.microsoft.com/office/drawing/2014/main" val="2147081272"/>
                        </a:ext>
                      </a:extLst>
                    </a:gridCol>
                    <a:gridCol w="340288">
                      <a:extLst>
                        <a:ext uri="{9D8B030D-6E8A-4147-A177-3AD203B41FA5}">
                          <a16:colId xmlns:a16="http://schemas.microsoft.com/office/drawing/2014/main" val="4293601623"/>
                        </a:ext>
                      </a:extLst>
                    </a:gridCol>
                    <a:gridCol w="340288">
                      <a:extLst>
                        <a:ext uri="{9D8B030D-6E8A-4147-A177-3AD203B41FA5}">
                          <a16:colId xmlns:a16="http://schemas.microsoft.com/office/drawing/2014/main" val="1259002042"/>
                        </a:ext>
                      </a:extLst>
                    </a:gridCol>
                    <a:gridCol w="340288">
                      <a:extLst>
                        <a:ext uri="{9D8B030D-6E8A-4147-A177-3AD203B41FA5}">
                          <a16:colId xmlns:a16="http://schemas.microsoft.com/office/drawing/2014/main" val="4032400811"/>
                        </a:ext>
                      </a:extLst>
                    </a:gridCol>
                    <a:gridCol w="340288">
                      <a:extLst>
                        <a:ext uri="{9D8B030D-6E8A-4147-A177-3AD203B41FA5}">
                          <a16:colId xmlns:a16="http://schemas.microsoft.com/office/drawing/2014/main" val="3371040922"/>
                        </a:ext>
                      </a:extLst>
                    </a:gridCol>
                    <a:gridCol w="340288">
                      <a:extLst>
                        <a:ext uri="{9D8B030D-6E8A-4147-A177-3AD203B41FA5}">
                          <a16:colId xmlns:a16="http://schemas.microsoft.com/office/drawing/2014/main" val="2256153723"/>
                        </a:ext>
                      </a:extLst>
                    </a:gridCol>
                  </a:tblGrid>
                  <a:tr h="274110">
                    <a:tc>
                      <a:txBody>
                        <a:bodyPr/>
                        <a:lstStyle/>
                        <a:p>
                          <a:pPr algn="ctr"/>
                          <a:endParaRPr lang="en-US" sz="11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274110">
                    <a:tc>
                      <a:txBody>
                        <a:bodyPr/>
                        <a:lstStyle/>
                        <a:p>
                          <a:pPr algn="ctr"/>
                          <a14:m>
                            <m:oMathPara xmlns:m="http://schemas.openxmlformats.org/officeDocument/2006/math">
                              <m:oMathParaPr>
                                <m:jc m:val="center"/>
                              </m:oMathParaPr>
                              <m:oMath xmlns:m="http://schemas.openxmlformats.org/officeDocument/2006/math">
                                <m:r>
                                  <a:rPr lang="en-US" sz="1100" b="0" i="1" smtClean="0">
                                    <a:latin typeface="Cambria Math" panose="02040503050406030204" pitchFamily="18" charset="0"/>
                                    <a:ea typeface="Cambria" panose="02040503050406030204" pitchFamily="18" charset="0"/>
                                  </a:rPr>
                                  <m:t>𝛼</m:t>
                                </m:r>
                              </m:oMath>
                            </m:oMathPara>
                          </a14:m>
                          <a:endParaRPr lang="en-US" sz="11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23618">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110">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panose="02040503050406030204" pitchFamily="18" charset="0"/>
                                  </a:rPr>
                                  <m:t>𝑙</m:t>
                                </m:r>
                              </m:oMath>
                            </m:oMathPara>
                          </a14:m>
                          <a:endParaRPr lang="en-US" sz="11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4" name="Table 3">
                <a:extLst>
                  <a:ext uri="{FF2B5EF4-FFF2-40B4-BE49-F238E27FC236}">
                    <a16:creationId xmlns:a16="http://schemas.microsoft.com/office/drawing/2014/main" id="{45D83517-35DE-E1F2-5F7E-6DB6CDD3148C}"/>
                  </a:ext>
                </a:extLst>
              </p:cNvPr>
              <p:cNvGraphicFramePr>
                <a:graphicFrameLocks noGrp="1"/>
              </p:cNvGraphicFramePr>
              <p:nvPr/>
            </p:nvGraphicFramePr>
            <p:xfrm>
              <a:off x="458062" y="3376248"/>
              <a:ext cx="3062592" cy="945948"/>
            </p:xfrm>
            <a:graphic>
              <a:graphicData uri="http://schemas.openxmlformats.org/drawingml/2006/table">
                <a:tbl>
                  <a:tblPr firstRow="1" bandRow="1">
                    <a:tableStyleId>{F6024AC8-8C17-433D-AFE3-253606B60DFD}</a:tableStyleId>
                  </a:tblPr>
                  <a:tblGrid>
                    <a:gridCol w="340288">
                      <a:extLst>
                        <a:ext uri="{9D8B030D-6E8A-4147-A177-3AD203B41FA5}">
                          <a16:colId xmlns:a16="http://schemas.microsoft.com/office/drawing/2014/main" val="2217735980"/>
                        </a:ext>
                      </a:extLst>
                    </a:gridCol>
                    <a:gridCol w="340288">
                      <a:extLst>
                        <a:ext uri="{9D8B030D-6E8A-4147-A177-3AD203B41FA5}">
                          <a16:colId xmlns:a16="http://schemas.microsoft.com/office/drawing/2014/main" val="1517230136"/>
                        </a:ext>
                      </a:extLst>
                    </a:gridCol>
                    <a:gridCol w="340288">
                      <a:extLst>
                        <a:ext uri="{9D8B030D-6E8A-4147-A177-3AD203B41FA5}">
                          <a16:colId xmlns:a16="http://schemas.microsoft.com/office/drawing/2014/main" val="3602637139"/>
                        </a:ext>
                      </a:extLst>
                    </a:gridCol>
                    <a:gridCol w="340288">
                      <a:extLst>
                        <a:ext uri="{9D8B030D-6E8A-4147-A177-3AD203B41FA5}">
                          <a16:colId xmlns:a16="http://schemas.microsoft.com/office/drawing/2014/main" val="2147081272"/>
                        </a:ext>
                      </a:extLst>
                    </a:gridCol>
                    <a:gridCol w="340288">
                      <a:extLst>
                        <a:ext uri="{9D8B030D-6E8A-4147-A177-3AD203B41FA5}">
                          <a16:colId xmlns:a16="http://schemas.microsoft.com/office/drawing/2014/main" val="4293601623"/>
                        </a:ext>
                      </a:extLst>
                    </a:gridCol>
                    <a:gridCol w="340288">
                      <a:extLst>
                        <a:ext uri="{9D8B030D-6E8A-4147-A177-3AD203B41FA5}">
                          <a16:colId xmlns:a16="http://schemas.microsoft.com/office/drawing/2014/main" val="1259002042"/>
                        </a:ext>
                      </a:extLst>
                    </a:gridCol>
                    <a:gridCol w="340288">
                      <a:extLst>
                        <a:ext uri="{9D8B030D-6E8A-4147-A177-3AD203B41FA5}">
                          <a16:colId xmlns:a16="http://schemas.microsoft.com/office/drawing/2014/main" val="4032400811"/>
                        </a:ext>
                      </a:extLst>
                    </a:gridCol>
                    <a:gridCol w="340288">
                      <a:extLst>
                        <a:ext uri="{9D8B030D-6E8A-4147-A177-3AD203B41FA5}">
                          <a16:colId xmlns:a16="http://schemas.microsoft.com/office/drawing/2014/main" val="3371040922"/>
                        </a:ext>
                      </a:extLst>
                    </a:gridCol>
                    <a:gridCol w="340288">
                      <a:extLst>
                        <a:ext uri="{9D8B030D-6E8A-4147-A177-3AD203B41FA5}">
                          <a16:colId xmlns:a16="http://schemas.microsoft.com/office/drawing/2014/main" val="2256153723"/>
                        </a:ext>
                      </a:extLst>
                    </a:gridCol>
                  </a:tblGrid>
                  <a:tr h="274110">
                    <a:tc>
                      <a:txBody>
                        <a:bodyPr/>
                        <a:lstStyle/>
                        <a:p>
                          <a:pPr algn="ctr"/>
                          <a:endParaRPr lang="en-US" sz="11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27411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97826" r="-801786" b="-152174"/>
                          </a:stretch>
                        </a:blip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23618">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11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48889" r="-801786" b="-8889"/>
                          </a:stretch>
                        </a:blip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238EB13-DDE6-6F38-DE74-AD09B3212624}"/>
                  </a:ext>
                </a:extLst>
              </p:cNvPr>
              <p:cNvGraphicFramePr>
                <a:graphicFrameLocks noGrp="1"/>
              </p:cNvGraphicFramePr>
              <p:nvPr/>
            </p:nvGraphicFramePr>
            <p:xfrm>
              <a:off x="4794738" y="3376248"/>
              <a:ext cx="3062592" cy="945948"/>
            </p:xfrm>
            <a:graphic>
              <a:graphicData uri="http://schemas.openxmlformats.org/drawingml/2006/table">
                <a:tbl>
                  <a:tblPr firstRow="1" bandRow="1">
                    <a:tableStyleId>{F6024AC8-8C17-433D-AFE3-253606B60DFD}</a:tableStyleId>
                  </a:tblPr>
                  <a:tblGrid>
                    <a:gridCol w="340288">
                      <a:extLst>
                        <a:ext uri="{9D8B030D-6E8A-4147-A177-3AD203B41FA5}">
                          <a16:colId xmlns:a16="http://schemas.microsoft.com/office/drawing/2014/main" val="2217735980"/>
                        </a:ext>
                      </a:extLst>
                    </a:gridCol>
                    <a:gridCol w="340288">
                      <a:extLst>
                        <a:ext uri="{9D8B030D-6E8A-4147-A177-3AD203B41FA5}">
                          <a16:colId xmlns:a16="http://schemas.microsoft.com/office/drawing/2014/main" val="1517230136"/>
                        </a:ext>
                      </a:extLst>
                    </a:gridCol>
                    <a:gridCol w="340288">
                      <a:extLst>
                        <a:ext uri="{9D8B030D-6E8A-4147-A177-3AD203B41FA5}">
                          <a16:colId xmlns:a16="http://schemas.microsoft.com/office/drawing/2014/main" val="3602637139"/>
                        </a:ext>
                      </a:extLst>
                    </a:gridCol>
                    <a:gridCol w="340288">
                      <a:extLst>
                        <a:ext uri="{9D8B030D-6E8A-4147-A177-3AD203B41FA5}">
                          <a16:colId xmlns:a16="http://schemas.microsoft.com/office/drawing/2014/main" val="2147081272"/>
                        </a:ext>
                      </a:extLst>
                    </a:gridCol>
                    <a:gridCol w="340288">
                      <a:extLst>
                        <a:ext uri="{9D8B030D-6E8A-4147-A177-3AD203B41FA5}">
                          <a16:colId xmlns:a16="http://schemas.microsoft.com/office/drawing/2014/main" val="4293601623"/>
                        </a:ext>
                      </a:extLst>
                    </a:gridCol>
                    <a:gridCol w="340288">
                      <a:extLst>
                        <a:ext uri="{9D8B030D-6E8A-4147-A177-3AD203B41FA5}">
                          <a16:colId xmlns:a16="http://schemas.microsoft.com/office/drawing/2014/main" val="1259002042"/>
                        </a:ext>
                      </a:extLst>
                    </a:gridCol>
                    <a:gridCol w="340288">
                      <a:extLst>
                        <a:ext uri="{9D8B030D-6E8A-4147-A177-3AD203B41FA5}">
                          <a16:colId xmlns:a16="http://schemas.microsoft.com/office/drawing/2014/main" val="4032400811"/>
                        </a:ext>
                      </a:extLst>
                    </a:gridCol>
                    <a:gridCol w="340288">
                      <a:extLst>
                        <a:ext uri="{9D8B030D-6E8A-4147-A177-3AD203B41FA5}">
                          <a16:colId xmlns:a16="http://schemas.microsoft.com/office/drawing/2014/main" val="3371040922"/>
                        </a:ext>
                      </a:extLst>
                    </a:gridCol>
                    <a:gridCol w="340288">
                      <a:extLst>
                        <a:ext uri="{9D8B030D-6E8A-4147-A177-3AD203B41FA5}">
                          <a16:colId xmlns:a16="http://schemas.microsoft.com/office/drawing/2014/main" val="2256153723"/>
                        </a:ext>
                      </a:extLst>
                    </a:gridCol>
                  </a:tblGrid>
                  <a:tr h="274110">
                    <a:tc>
                      <a:txBody>
                        <a:bodyPr/>
                        <a:lstStyle/>
                        <a:p>
                          <a:pPr algn="ctr"/>
                          <a:endParaRPr lang="en-US" sz="11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274110">
                    <a:tc>
                      <a:txBody>
                        <a:bodyPr/>
                        <a:lstStyle/>
                        <a:p>
                          <a:pPr algn="ctr"/>
                          <a14:m>
                            <m:oMathPara xmlns:m="http://schemas.openxmlformats.org/officeDocument/2006/math">
                              <m:oMathParaPr>
                                <m:jc m:val="center"/>
                              </m:oMathParaPr>
                              <m:oMath xmlns:m="http://schemas.openxmlformats.org/officeDocument/2006/math">
                                <m:r>
                                  <a:rPr lang="en-US" sz="1100" b="0" i="1" smtClean="0">
                                    <a:latin typeface="Cambria Math" panose="02040503050406030204" pitchFamily="18" charset="0"/>
                                    <a:ea typeface="Cambria" panose="02040503050406030204" pitchFamily="18" charset="0"/>
                                  </a:rPr>
                                  <m:t>𝛼</m:t>
                                </m:r>
                              </m:oMath>
                            </m:oMathPara>
                          </a14:m>
                          <a:endParaRPr lang="en-US" sz="11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23618">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110">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panose="02040503050406030204" pitchFamily="18" charset="0"/>
                                  </a:rPr>
                                  <m:t>𝑙</m:t>
                                </m:r>
                              </m:oMath>
                            </m:oMathPara>
                          </a14:m>
                          <a:endParaRPr lang="en-US" sz="11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5" name="Table 4">
                <a:extLst>
                  <a:ext uri="{FF2B5EF4-FFF2-40B4-BE49-F238E27FC236}">
                    <a16:creationId xmlns:a16="http://schemas.microsoft.com/office/drawing/2014/main" id="{C238EB13-DDE6-6F38-DE74-AD09B3212624}"/>
                  </a:ext>
                </a:extLst>
              </p:cNvPr>
              <p:cNvGraphicFramePr>
                <a:graphicFrameLocks noGrp="1"/>
              </p:cNvGraphicFramePr>
              <p:nvPr/>
            </p:nvGraphicFramePr>
            <p:xfrm>
              <a:off x="4794738" y="3376248"/>
              <a:ext cx="3062592" cy="945948"/>
            </p:xfrm>
            <a:graphic>
              <a:graphicData uri="http://schemas.openxmlformats.org/drawingml/2006/table">
                <a:tbl>
                  <a:tblPr firstRow="1" bandRow="1">
                    <a:tableStyleId>{F6024AC8-8C17-433D-AFE3-253606B60DFD}</a:tableStyleId>
                  </a:tblPr>
                  <a:tblGrid>
                    <a:gridCol w="340288">
                      <a:extLst>
                        <a:ext uri="{9D8B030D-6E8A-4147-A177-3AD203B41FA5}">
                          <a16:colId xmlns:a16="http://schemas.microsoft.com/office/drawing/2014/main" val="2217735980"/>
                        </a:ext>
                      </a:extLst>
                    </a:gridCol>
                    <a:gridCol w="340288">
                      <a:extLst>
                        <a:ext uri="{9D8B030D-6E8A-4147-A177-3AD203B41FA5}">
                          <a16:colId xmlns:a16="http://schemas.microsoft.com/office/drawing/2014/main" val="1517230136"/>
                        </a:ext>
                      </a:extLst>
                    </a:gridCol>
                    <a:gridCol w="340288">
                      <a:extLst>
                        <a:ext uri="{9D8B030D-6E8A-4147-A177-3AD203B41FA5}">
                          <a16:colId xmlns:a16="http://schemas.microsoft.com/office/drawing/2014/main" val="3602637139"/>
                        </a:ext>
                      </a:extLst>
                    </a:gridCol>
                    <a:gridCol w="340288">
                      <a:extLst>
                        <a:ext uri="{9D8B030D-6E8A-4147-A177-3AD203B41FA5}">
                          <a16:colId xmlns:a16="http://schemas.microsoft.com/office/drawing/2014/main" val="2147081272"/>
                        </a:ext>
                      </a:extLst>
                    </a:gridCol>
                    <a:gridCol w="340288">
                      <a:extLst>
                        <a:ext uri="{9D8B030D-6E8A-4147-A177-3AD203B41FA5}">
                          <a16:colId xmlns:a16="http://schemas.microsoft.com/office/drawing/2014/main" val="4293601623"/>
                        </a:ext>
                      </a:extLst>
                    </a:gridCol>
                    <a:gridCol w="340288">
                      <a:extLst>
                        <a:ext uri="{9D8B030D-6E8A-4147-A177-3AD203B41FA5}">
                          <a16:colId xmlns:a16="http://schemas.microsoft.com/office/drawing/2014/main" val="1259002042"/>
                        </a:ext>
                      </a:extLst>
                    </a:gridCol>
                    <a:gridCol w="340288">
                      <a:extLst>
                        <a:ext uri="{9D8B030D-6E8A-4147-A177-3AD203B41FA5}">
                          <a16:colId xmlns:a16="http://schemas.microsoft.com/office/drawing/2014/main" val="4032400811"/>
                        </a:ext>
                      </a:extLst>
                    </a:gridCol>
                    <a:gridCol w="340288">
                      <a:extLst>
                        <a:ext uri="{9D8B030D-6E8A-4147-A177-3AD203B41FA5}">
                          <a16:colId xmlns:a16="http://schemas.microsoft.com/office/drawing/2014/main" val="3371040922"/>
                        </a:ext>
                      </a:extLst>
                    </a:gridCol>
                    <a:gridCol w="340288">
                      <a:extLst>
                        <a:ext uri="{9D8B030D-6E8A-4147-A177-3AD203B41FA5}">
                          <a16:colId xmlns:a16="http://schemas.microsoft.com/office/drawing/2014/main" val="2256153723"/>
                        </a:ext>
                      </a:extLst>
                    </a:gridCol>
                  </a:tblGrid>
                  <a:tr h="274110">
                    <a:tc>
                      <a:txBody>
                        <a:bodyPr/>
                        <a:lstStyle/>
                        <a:p>
                          <a:pPr algn="ctr"/>
                          <a:endParaRPr lang="en-US" sz="11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27411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97826" r="-803571" b="-152174"/>
                          </a:stretch>
                        </a:blip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23618">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11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48889" r="-803571" b="-8889"/>
                          </a:stretch>
                        </a:blip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p:cxnSp>
        <p:nvCxnSpPr>
          <p:cNvPr id="7" name="Straight Arrow Connector 6">
            <a:extLst>
              <a:ext uri="{FF2B5EF4-FFF2-40B4-BE49-F238E27FC236}">
                <a16:creationId xmlns:a16="http://schemas.microsoft.com/office/drawing/2014/main" id="{E8766BA0-2633-FA0E-8CE5-866D2B4E801A}"/>
              </a:ext>
            </a:extLst>
          </p:cNvPr>
          <p:cNvCxnSpPr/>
          <p:nvPr/>
        </p:nvCxnSpPr>
        <p:spPr>
          <a:xfrm>
            <a:off x="3805311" y="3953021"/>
            <a:ext cx="9003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364E03-8E28-23B2-759B-DA91691A6DF7}"/>
              </a:ext>
            </a:extLst>
          </p:cNvPr>
          <p:cNvSpPr txBox="1"/>
          <p:nvPr/>
        </p:nvSpPr>
        <p:spPr>
          <a:xfrm>
            <a:off x="3853764" y="3690288"/>
            <a:ext cx="803425" cy="525465"/>
          </a:xfrm>
          <a:prstGeom prst="rect">
            <a:avLst/>
          </a:prstGeom>
          <a:noFill/>
        </p:spPr>
        <p:txBody>
          <a:bodyPr wrap="none" rtlCol="0">
            <a:spAutoFit/>
          </a:bodyPr>
          <a:lstStyle/>
          <a:p>
            <a:pPr algn="ctr">
              <a:lnSpc>
                <a:spcPct val="150000"/>
              </a:lnSpc>
            </a:pPr>
            <a:r>
              <a:rPr lang="en-US" sz="1000">
                <a:latin typeface="Cambria" panose="02040503050406030204" pitchFamily="18" charset="0"/>
                <a:ea typeface="Cambria" panose="02040503050406030204" pitchFamily="18" charset="0"/>
              </a:rPr>
              <a:t>swap index</a:t>
            </a:r>
          </a:p>
          <a:p>
            <a:pPr algn="ctr">
              <a:lnSpc>
                <a:spcPct val="150000"/>
              </a:lnSpc>
            </a:pPr>
            <a:r>
              <a:rPr lang="en-US" sz="1000">
                <a:latin typeface="Cambria" panose="02040503050406030204" pitchFamily="18" charset="0"/>
                <a:ea typeface="Cambria" panose="02040503050406030204" pitchFamily="18" charset="0"/>
              </a:rPr>
              <a:t>2 with 5</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9237543-140B-8F76-CAA2-C9A6B89D22D3}"/>
                  </a:ext>
                </a:extLst>
              </p:cNvPr>
              <p:cNvSpPr txBox="1"/>
              <p:nvPr/>
            </p:nvSpPr>
            <p:spPr>
              <a:xfrm>
                <a:off x="458062" y="3099249"/>
                <a:ext cx="1034515" cy="276999"/>
              </a:xfrm>
              <a:prstGeom prst="rect">
                <a:avLst/>
              </a:prstGeom>
              <a:noFill/>
            </p:spPr>
            <p:txBody>
              <a:bodyPr wrap="none" rtlCol="0">
                <a:spAutoFit/>
              </a:bodyPr>
              <a:lstStyle/>
              <a:p>
                <a:pPr algn="ctr"/>
                <a14:m>
                  <m:oMath xmlns:m="http://schemas.openxmlformats.org/officeDocument/2006/math">
                    <m:r>
                      <a:rPr lang="en-US" sz="1200" b="0" i="1" smtClean="0">
                        <a:latin typeface="Cambria Math" panose="02040503050406030204" pitchFamily="18" charset="0"/>
                        <a:ea typeface="Cambria" panose="02040503050406030204" pitchFamily="18" charset="0"/>
                      </a:rPr>
                      <m:t>𝑛</m:t>
                    </m:r>
                    <m:r>
                      <a:rPr lang="en-US" sz="1200" b="0" i="1" smtClean="0">
                        <a:latin typeface="Cambria Math" panose="02040503050406030204" pitchFamily="18" charset="0"/>
                        <a:ea typeface="Cambria" panose="02040503050406030204" pitchFamily="18" charset="0"/>
                      </a:rPr>
                      <m:t>=3,</m:t>
                    </m:r>
                    <m:r>
                      <a:rPr lang="en-US" sz="1200" b="0" i="1" smtClean="0">
                        <a:latin typeface="Cambria Math" panose="02040503050406030204" pitchFamily="18" charset="0"/>
                        <a:ea typeface="Cambria" panose="02040503050406030204" pitchFamily="18" charset="0"/>
                      </a:rPr>
                      <m:t>𝑘</m:t>
                    </m:r>
                    <m:r>
                      <a:rPr lang="en-US" sz="1200" b="0" i="1" smtClean="0">
                        <a:latin typeface="Cambria Math" panose="02040503050406030204" pitchFamily="18" charset="0"/>
                        <a:ea typeface="Cambria" panose="02040503050406030204" pitchFamily="18" charset="0"/>
                      </a:rPr>
                      <m:t>=2</m:t>
                    </m:r>
                  </m:oMath>
                </a14:m>
                <a:r>
                  <a:rPr lang="en-US" sz="1200">
                    <a:latin typeface="Cambria" panose="02040503050406030204" pitchFamily="18" charset="0"/>
                    <a:ea typeface="Cambria" panose="02040503050406030204" pitchFamily="18" charset="0"/>
                  </a:rPr>
                  <a:t>:</a:t>
                </a:r>
              </a:p>
            </p:txBody>
          </p:sp>
        </mc:Choice>
        <mc:Fallback xmlns="">
          <p:sp>
            <p:nvSpPr>
              <p:cNvPr id="9" name="TextBox 8">
                <a:extLst>
                  <a:ext uri="{FF2B5EF4-FFF2-40B4-BE49-F238E27FC236}">
                    <a16:creationId xmlns:a16="http://schemas.microsoft.com/office/drawing/2014/main" id="{79237543-140B-8F76-CAA2-C9A6B89D22D3}"/>
                  </a:ext>
                </a:extLst>
              </p:cNvPr>
              <p:cNvSpPr txBox="1">
                <a:spLocks noRot="1" noChangeAspect="1" noMove="1" noResize="1" noEditPoints="1" noAdjustHandles="1" noChangeArrowheads="1" noChangeShapeType="1" noTextEdit="1"/>
              </p:cNvSpPr>
              <p:nvPr/>
            </p:nvSpPr>
            <p:spPr>
              <a:xfrm>
                <a:off x="458062" y="3099249"/>
                <a:ext cx="1034515" cy="276999"/>
              </a:xfrm>
              <a:prstGeom prst="rect">
                <a:avLst/>
              </a:prstGeom>
              <a:blipFill>
                <a:blip r:embed="rId5"/>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Google Shape;343;p46">
                <a:extLst>
                  <a:ext uri="{FF2B5EF4-FFF2-40B4-BE49-F238E27FC236}">
                    <a16:creationId xmlns:a16="http://schemas.microsoft.com/office/drawing/2014/main" id="{028F825D-27BC-50CC-8B83-6B6BE52AAEB5}"/>
                  </a:ext>
                </a:extLst>
              </p:cNvPr>
              <p:cNvSpPr txBox="1">
                <a:spLocks/>
              </p:cNvSpPr>
              <p:nvPr/>
            </p:nvSpPr>
            <p:spPr>
              <a:xfrm>
                <a:off x="140679" y="1030500"/>
                <a:ext cx="3829658" cy="1544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If node at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r>
                  <a:rPr lang="en-US">
                    <a:solidFill>
                      <a:schemeClr val="tx1"/>
                    </a:solidFill>
                    <a:latin typeface="Cambria" panose="02040503050406030204" pitchFamily="18" charset="0"/>
                    <a:ea typeface="Cambria" panose="02040503050406030204" pitchFamily="18" charset="0"/>
                  </a:rPr>
                  <a:t> and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𝑗</m:t>
                    </m:r>
                  </m:oMath>
                </a14:m>
                <a:r>
                  <a:rPr lang="en-US">
                    <a:solidFill>
                      <a:schemeClr val="tx1"/>
                    </a:solidFill>
                    <a:latin typeface="Cambria" panose="02040503050406030204" pitchFamily="18" charset="0"/>
                    <a:ea typeface="Cambria" panose="02040503050406030204" pitchFamily="18" charset="0"/>
                  </a:rPr>
                  <a:t> are both pickup (delivery) node, then swapping them will not change the load of the route</a:t>
                </a:r>
              </a:p>
            </p:txBody>
          </p:sp>
        </mc:Choice>
        <mc:Fallback xmlns="">
          <p:sp>
            <p:nvSpPr>
              <p:cNvPr id="10" name="Google Shape;343;p46">
                <a:extLst>
                  <a:ext uri="{FF2B5EF4-FFF2-40B4-BE49-F238E27FC236}">
                    <a16:creationId xmlns:a16="http://schemas.microsoft.com/office/drawing/2014/main" id="{028F825D-27BC-50CC-8B83-6B6BE52AAEB5}"/>
                  </a:ext>
                </a:extLst>
              </p:cNvPr>
              <p:cNvSpPr txBox="1">
                <a:spLocks noRot="1" noChangeAspect="1" noMove="1" noResize="1" noEditPoints="1" noAdjustHandles="1" noChangeArrowheads="1" noChangeShapeType="1" noTextEdit="1"/>
              </p:cNvSpPr>
              <p:nvPr/>
            </p:nvSpPr>
            <p:spPr>
              <a:xfrm>
                <a:off x="140679" y="1030500"/>
                <a:ext cx="3829658" cy="1544518"/>
              </a:xfrm>
              <a:prstGeom prst="rect">
                <a:avLst/>
              </a:prstGeom>
              <a:blipFill>
                <a:blip r:embed="rId6"/>
                <a:stretch>
                  <a:fillRect/>
                </a:stretch>
              </a:blipFill>
              <a:ln>
                <a:no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95F88B56-BD74-6956-CCC6-939D5450CB9D}"/>
              </a:ext>
            </a:extLst>
          </p:cNvPr>
          <p:cNvPicPr>
            <a:picLocks noChangeAspect="1"/>
          </p:cNvPicPr>
          <p:nvPr/>
        </p:nvPicPr>
        <p:blipFill>
          <a:blip r:embed="rId7"/>
          <a:stretch>
            <a:fillRect/>
          </a:stretch>
        </p:blipFill>
        <p:spPr>
          <a:xfrm>
            <a:off x="4259006" y="772067"/>
            <a:ext cx="4002530" cy="2264246"/>
          </a:xfrm>
          <a:prstGeom prst="rect">
            <a:avLst/>
          </a:prstGeom>
        </p:spPr>
      </p:pic>
    </p:spTree>
    <p:extLst>
      <p:ext uri="{BB962C8B-B14F-4D97-AF65-F5344CB8AC3E}">
        <p14:creationId xmlns:p14="http://schemas.microsoft.com/office/powerpoint/2010/main" val="7976928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Node swapping</a:t>
            </a:r>
          </a:p>
        </p:txBody>
      </p:sp>
      <p:sp>
        <p:nvSpPr>
          <p:cNvPr id="15" name="Google Shape;343;p46">
            <a:extLst>
              <a:ext uri="{FF2B5EF4-FFF2-40B4-BE49-F238E27FC236}">
                <a16:creationId xmlns:a16="http://schemas.microsoft.com/office/drawing/2014/main" id="{F8E77549-8075-0BAB-EE36-5E79B7BA52CD}"/>
              </a:ext>
            </a:extLst>
          </p:cNvPr>
          <p:cNvSpPr txBox="1">
            <a:spLocks noGrp="1"/>
          </p:cNvSpPr>
          <p:nvPr>
            <p:ph type="subTitle" idx="1"/>
          </p:nvPr>
        </p:nvSpPr>
        <p:spPr>
          <a:xfrm>
            <a:off x="140679" y="728210"/>
            <a:ext cx="2124403" cy="443249"/>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Capacity violation:</a:t>
            </a:r>
          </a:p>
        </p:txBody>
      </p:sp>
      <p:cxnSp>
        <p:nvCxnSpPr>
          <p:cNvPr id="2" name="Straight Arrow Connector 1">
            <a:extLst>
              <a:ext uri="{FF2B5EF4-FFF2-40B4-BE49-F238E27FC236}">
                <a16:creationId xmlns:a16="http://schemas.microsoft.com/office/drawing/2014/main" id="{AF87C467-4658-DAEB-9C77-CCD537B23D3E}"/>
              </a:ext>
            </a:extLst>
          </p:cNvPr>
          <p:cNvCxnSpPr>
            <a:cxnSpLocks/>
          </p:cNvCxnSpPr>
          <p:nvPr/>
        </p:nvCxnSpPr>
        <p:spPr>
          <a:xfrm>
            <a:off x="4190155" y="1661848"/>
            <a:ext cx="31921" cy="0"/>
          </a:xfrm>
          <a:prstGeom prst="straightConnector1">
            <a:avLst/>
          </a:prstGeom>
          <a:ln w="25400" cmpd="sng">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5D83517-35DE-E1F2-5F7E-6DB6CDD3148C}"/>
                  </a:ext>
                </a:extLst>
              </p:cNvPr>
              <p:cNvGraphicFramePr>
                <a:graphicFrameLocks noGrp="1"/>
              </p:cNvGraphicFramePr>
              <p:nvPr/>
            </p:nvGraphicFramePr>
            <p:xfrm>
              <a:off x="458062" y="3376248"/>
              <a:ext cx="3062592" cy="945948"/>
            </p:xfrm>
            <a:graphic>
              <a:graphicData uri="http://schemas.openxmlformats.org/drawingml/2006/table">
                <a:tbl>
                  <a:tblPr firstRow="1" bandRow="1">
                    <a:tableStyleId>{F6024AC8-8C17-433D-AFE3-253606B60DFD}</a:tableStyleId>
                  </a:tblPr>
                  <a:tblGrid>
                    <a:gridCol w="340288">
                      <a:extLst>
                        <a:ext uri="{9D8B030D-6E8A-4147-A177-3AD203B41FA5}">
                          <a16:colId xmlns:a16="http://schemas.microsoft.com/office/drawing/2014/main" val="2217735980"/>
                        </a:ext>
                      </a:extLst>
                    </a:gridCol>
                    <a:gridCol w="340288">
                      <a:extLst>
                        <a:ext uri="{9D8B030D-6E8A-4147-A177-3AD203B41FA5}">
                          <a16:colId xmlns:a16="http://schemas.microsoft.com/office/drawing/2014/main" val="1517230136"/>
                        </a:ext>
                      </a:extLst>
                    </a:gridCol>
                    <a:gridCol w="340288">
                      <a:extLst>
                        <a:ext uri="{9D8B030D-6E8A-4147-A177-3AD203B41FA5}">
                          <a16:colId xmlns:a16="http://schemas.microsoft.com/office/drawing/2014/main" val="3602637139"/>
                        </a:ext>
                      </a:extLst>
                    </a:gridCol>
                    <a:gridCol w="340288">
                      <a:extLst>
                        <a:ext uri="{9D8B030D-6E8A-4147-A177-3AD203B41FA5}">
                          <a16:colId xmlns:a16="http://schemas.microsoft.com/office/drawing/2014/main" val="2147081272"/>
                        </a:ext>
                      </a:extLst>
                    </a:gridCol>
                    <a:gridCol w="340288">
                      <a:extLst>
                        <a:ext uri="{9D8B030D-6E8A-4147-A177-3AD203B41FA5}">
                          <a16:colId xmlns:a16="http://schemas.microsoft.com/office/drawing/2014/main" val="4293601623"/>
                        </a:ext>
                      </a:extLst>
                    </a:gridCol>
                    <a:gridCol w="340288">
                      <a:extLst>
                        <a:ext uri="{9D8B030D-6E8A-4147-A177-3AD203B41FA5}">
                          <a16:colId xmlns:a16="http://schemas.microsoft.com/office/drawing/2014/main" val="1259002042"/>
                        </a:ext>
                      </a:extLst>
                    </a:gridCol>
                    <a:gridCol w="340288">
                      <a:extLst>
                        <a:ext uri="{9D8B030D-6E8A-4147-A177-3AD203B41FA5}">
                          <a16:colId xmlns:a16="http://schemas.microsoft.com/office/drawing/2014/main" val="4032400811"/>
                        </a:ext>
                      </a:extLst>
                    </a:gridCol>
                    <a:gridCol w="340288">
                      <a:extLst>
                        <a:ext uri="{9D8B030D-6E8A-4147-A177-3AD203B41FA5}">
                          <a16:colId xmlns:a16="http://schemas.microsoft.com/office/drawing/2014/main" val="3371040922"/>
                        </a:ext>
                      </a:extLst>
                    </a:gridCol>
                    <a:gridCol w="340288">
                      <a:extLst>
                        <a:ext uri="{9D8B030D-6E8A-4147-A177-3AD203B41FA5}">
                          <a16:colId xmlns:a16="http://schemas.microsoft.com/office/drawing/2014/main" val="2256153723"/>
                        </a:ext>
                      </a:extLst>
                    </a:gridCol>
                  </a:tblGrid>
                  <a:tr h="274110">
                    <a:tc>
                      <a:txBody>
                        <a:bodyPr/>
                        <a:lstStyle/>
                        <a:p>
                          <a:pPr algn="ctr"/>
                          <a:endParaRPr lang="en-US" sz="11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274110">
                    <a:tc>
                      <a:txBody>
                        <a:bodyPr/>
                        <a:lstStyle/>
                        <a:p>
                          <a:pPr algn="ctr"/>
                          <a14:m>
                            <m:oMathPara xmlns:m="http://schemas.openxmlformats.org/officeDocument/2006/math">
                              <m:oMathParaPr>
                                <m:jc m:val="center"/>
                              </m:oMathParaPr>
                              <m:oMath xmlns:m="http://schemas.openxmlformats.org/officeDocument/2006/math">
                                <m:r>
                                  <a:rPr lang="en-US" sz="1100" b="0" i="1" smtClean="0">
                                    <a:latin typeface="Cambria Math" panose="02040503050406030204" pitchFamily="18" charset="0"/>
                                    <a:ea typeface="Cambria" panose="02040503050406030204" pitchFamily="18" charset="0"/>
                                  </a:rPr>
                                  <m:t>𝛼</m:t>
                                </m:r>
                              </m:oMath>
                            </m:oMathPara>
                          </a14:m>
                          <a:endParaRPr lang="en-US" sz="11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23618">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110">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panose="02040503050406030204" pitchFamily="18" charset="0"/>
                                  </a:rPr>
                                  <m:t>𝑙</m:t>
                                </m:r>
                              </m:oMath>
                            </m:oMathPara>
                          </a14:m>
                          <a:endParaRPr lang="en-US" sz="11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4" name="Table 3">
                <a:extLst>
                  <a:ext uri="{FF2B5EF4-FFF2-40B4-BE49-F238E27FC236}">
                    <a16:creationId xmlns:a16="http://schemas.microsoft.com/office/drawing/2014/main" id="{45D83517-35DE-E1F2-5F7E-6DB6CDD3148C}"/>
                  </a:ext>
                </a:extLst>
              </p:cNvPr>
              <p:cNvGraphicFramePr>
                <a:graphicFrameLocks noGrp="1"/>
              </p:cNvGraphicFramePr>
              <p:nvPr/>
            </p:nvGraphicFramePr>
            <p:xfrm>
              <a:off x="458062" y="3376248"/>
              <a:ext cx="3062592" cy="945948"/>
            </p:xfrm>
            <a:graphic>
              <a:graphicData uri="http://schemas.openxmlformats.org/drawingml/2006/table">
                <a:tbl>
                  <a:tblPr firstRow="1" bandRow="1">
                    <a:tableStyleId>{F6024AC8-8C17-433D-AFE3-253606B60DFD}</a:tableStyleId>
                  </a:tblPr>
                  <a:tblGrid>
                    <a:gridCol w="340288">
                      <a:extLst>
                        <a:ext uri="{9D8B030D-6E8A-4147-A177-3AD203B41FA5}">
                          <a16:colId xmlns:a16="http://schemas.microsoft.com/office/drawing/2014/main" val="2217735980"/>
                        </a:ext>
                      </a:extLst>
                    </a:gridCol>
                    <a:gridCol w="340288">
                      <a:extLst>
                        <a:ext uri="{9D8B030D-6E8A-4147-A177-3AD203B41FA5}">
                          <a16:colId xmlns:a16="http://schemas.microsoft.com/office/drawing/2014/main" val="1517230136"/>
                        </a:ext>
                      </a:extLst>
                    </a:gridCol>
                    <a:gridCol w="340288">
                      <a:extLst>
                        <a:ext uri="{9D8B030D-6E8A-4147-A177-3AD203B41FA5}">
                          <a16:colId xmlns:a16="http://schemas.microsoft.com/office/drawing/2014/main" val="3602637139"/>
                        </a:ext>
                      </a:extLst>
                    </a:gridCol>
                    <a:gridCol w="340288">
                      <a:extLst>
                        <a:ext uri="{9D8B030D-6E8A-4147-A177-3AD203B41FA5}">
                          <a16:colId xmlns:a16="http://schemas.microsoft.com/office/drawing/2014/main" val="2147081272"/>
                        </a:ext>
                      </a:extLst>
                    </a:gridCol>
                    <a:gridCol w="340288">
                      <a:extLst>
                        <a:ext uri="{9D8B030D-6E8A-4147-A177-3AD203B41FA5}">
                          <a16:colId xmlns:a16="http://schemas.microsoft.com/office/drawing/2014/main" val="4293601623"/>
                        </a:ext>
                      </a:extLst>
                    </a:gridCol>
                    <a:gridCol w="340288">
                      <a:extLst>
                        <a:ext uri="{9D8B030D-6E8A-4147-A177-3AD203B41FA5}">
                          <a16:colId xmlns:a16="http://schemas.microsoft.com/office/drawing/2014/main" val="1259002042"/>
                        </a:ext>
                      </a:extLst>
                    </a:gridCol>
                    <a:gridCol w="340288">
                      <a:extLst>
                        <a:ext uri="{9D8B030D-6E8A-4147-A177-3AD203B41FA5}">
                          <a16:colId xmlns:a16="http://schemas.microsoft.com/office/drawing/2014/main" val="4032400811"/>
                        </a:ext>
                      </a:extLst>
                    </a:gridCol>
                    <a:gridCol w="340288">
                      <a:extLst>
                        <a:ext uri="{9D8B030D-6E8A-4147-A177-3AD203B41FA5}">
                          <a16:colId xmlns:a16="http://schemas.microsoft.com/office/drawing/2014/main" val="3371040922"/>
                        </a:ext>
                      </a:extLst>
                    </a:gridCol>
                    <a:gridCol w="340288">
                      <a:extLst>
                        <a:ext uri="{9D8B030D-6E8A-4147-A177-3AD203B41FA5}">
                          <a16:colId xmlns:a16="http://schemas.microsoft.com/office/drawing/2014/main" val="2256153723"/>
                        </a:ext>
                      </a:extLst>
                    </a:gridCol>
                  </a:tblGrid>
                  <a:tr h="274110">
                    <a:tc>
                      <a:txBody>
                        <a:bodyPr/>
                        <a:lstStyle/>
                        <a:p>
                          <a:pPr algn="ctr"/>
                          <a:endParaRPr lang="en-US" sz="11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27411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97826" r="-801786" b="-152174"/>
                          </a:stretch>
                        </a:blip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23618">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11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48889" r="-801786" b="-8889"/>
                          </a:stretch>
                        </a:blip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238EB13-DDE6-6F38-DE74-AD09B3212624}"/>
                  </a:ext>
                </a:extLst>
              </p:cNvPr>
              <p:cNvGraphicFramePr>
                <a:graphicFrameLocks noGrp="1"/>
              </p:cNvGraphicFramePr>
              <p:nvPr/>
            </p:nvGraphicFramePr>
            <p:xfrm>
              <a:off x="4794738" y="3376248"/>
              <a:ext cx="3062592" cy="945948"/>
            </p:xfrm>
            <a:graphic>
              <a:graphicData uri="http://schemas.openxmlformats.org/drawingml/2006/table">
                <a:tbl>
                  <a:tblPr firstRow="1" bandRow="1">
                    <a:tableStyleId>{F6024AC8-8C17-433D-AFE3-253606B60DFD}</a:tableStyleId>
                  </a:tblPr>
                  <a:tblGrid>
                    <a:gridCol w="340288">
                      <a:extLst>
                        <a:ext uri="{9D8B030D-6E8A-4147-A177-3AD203B41FA5}">
                          <a16:colId xmlns:a16="http://schemas.microsoft.com/office/drawing/2014/main" val="2217735980"/>
                        </a:ext>
                      </a:extLst>
                    </a:gridCol>
                    <a:gridCol w="340288">
                      <a:extLst>
                        <a:ext uri="{9D8B030D-6E8A-4147-A177-3AD203B41FA5}">
                          <a16:colId xmlns:a16="http://schemas.microsoft.com/office/drawing/2014/main" val="1517230136"/>
                        </a:ext>
                      </a:extLst>
                    </a:gridCol>
                    <a:gridCol w="340288">
                      <a:extLst>
                        <a:ext uri="{9D8B030D-6E8A-4147-A177-3AD203B41FA5}">
                          <a16:colId xmlns:a16="http://schemas.microsoft.com/office/drawing/2014/main" val="3602637139"/>
                        </a:ext>
                      </a:extLst>
                    </a:gridCol>
                    <a:gridCol w="340288">
                      <a:extLst>
                        <a:ext uri="{9D8B030D-6E8A-4147-A177-3AD203B41FA5}">
                          <a16:colId xmlns:a16="http://schemas.microsoft.com/office/drawing/2014/main" val="2147081272"/>
                        </a:ext>
                      </a:extLst>
                    </a:gridCol>
                    <a:gridCol w="340288">
                      <a:extLst>
                        <a:ext uri="{9D8B030D-6E8A-4147-A177-3AD203B41FA5}">
                          <a16:colId xmlns:a16="http://schemas.microsoft.com/office/drawing/2014/main" val="4293601623"/>
                        </a:ext>
                      </a:extLst>
                    </a:gridCol>
                    <a:gridCol w="340288">
                      <a:extLst>
                        <a:ext uri="{9D8B030D-6E8A-4147-A177-3AD203B41FA5}">
                          <a16:colId xmlns:a16="http://schemas.microsoft.com/office/drawing/2014/main" val="1259002042"/>
                        </a:ext>
                      </a:extLst>
                    </a:gridCol>
                    <a:gridCol w="340288">
                      <a:extLst>
                        <a:ext uri="{9D8B030D-6E8A-4147-A177-3AD203B41FA5}">
                          <a16:colId xmlns:a16="http://schemas.microsoft.com/office/drawing/2014/main" val="4032400811"/>
                        </a:ext>
                      </a:extLst>
                    </a:gridCol>
                    <a:gridCol w="340288">
                      <a:extLst>
                        <a:ext uri="{9D8B030D-6E8A-4147-A177-3AD203B41FA5}">
                          <a16:colId xmlns:a16="http://schemas.microsoft.com/office/drawing/2014/main" val="3371040922"/>
                        </a:ext>
                      </a:extLst>
                    </a:gridCol>
                    <a:gridCol w="340288">
                      <a:extLst>
                        <a:ext uri="{9D8B030D-6E8A-4147-A177-3AD203B41FA5}">
                          <a16:colId xmlns:a16="http://schemas.microsoft.com/office/drawing/2014/main" val="2256153723"/>
                        </a:ext>
                      </a:extLst>
                    </a:gridCol>
                  </a:tblGrid>
                  <a:tr h="274110">
                    <a:tc>
                      <a:txBody>
                        <a:bodyPr/>
                        <a:lstStyle/>
                        <a:p>
                          <a:pPr algn="ctr"/>
                          <a:endParaRPr lang="en-US" sz="11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274110">
                    <a:tc>
                      <a:txBody>
                        <a:bodyPr/>
                        <a:lstStyle/>
                        <a:p>
                          <a:pPr algn="ctr"/>
                          <a14:m>
                            <m:oMathPara xmlns:m="http://schemas.openxmlformats.org/officeDocument/2006/math">
                              <m:oMathParaPr>
                                <m:jc m:val="center"/>
                              </m:oMathParaPr>
                              <m:oMath xmlns:m="http://schemas.openxmlformats.org/officeDocument/2006/math">
                                <m:r>
                                  <a:rPr lang="en-US" sz="1100" b="0" i="1" smtClean="0">
                                    <a:latin typeface="Cambria Math" panose="02040503050406030204" pitchFamily="18" charset="0"/>
                                    <a:ea typeface="Cambria" panose="02040503050406030204" pitchFamily="18" charset="0"/>
                                  </a:rPr>
                                  <m:t>𝛼</m:t>
                                </m:r>
                              </m:oMath>
                            </m:oMathPara>
                          </a14:m>
                          <a:endParaRPr lang="en-US" sz="11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23618">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110">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panose="02040503050406030204" pitchFamily="18" charset="0"/>
                                  </a:rPr>
                                  <m:t>𝑙</m:t>
                                </m:r>
                              </m:oMath>
                            </m:oMathPara>
                          </a14:m>
                          <a:endParaRPr lang="en-US" sz="11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a:r>
                            <a:rPr lang="en-US" sz="1100" b="0">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5" name="Table 4">
                <a:extLst>
                  <a:ext uri="{FF2B5EF4-FFF2-40B4-BE49-F238E27FC236}">
                    <a16:creationId xmlns:a16="http://schemas.microsoft.com/office/drawing/2014/main" id="{C238EB13-DDE6-6F38-DE74-AD09B3212624}"/>
                  </a:ext>
                </a:extLst>
              </p:cNvPr>
              <p:cNvGraphicFramePr>
                <a:graphicFrameLocks noGrp="1"/>
              </p:cNvGraphicFramePr>
              <p:nvPr/>
            </p:nvGraphicFramePr>
            <p:xfrm>
              <a:off x="4794738" y="3376248"/>
              <a:ext cx="3062592" cy="945948"/>
            </p:xfrm>
            <a:graphic>
              <a:graphicData uri="http://schemas.openxmlformats.org/drawingml/2006/table">
                <a:tbl>
                  <a:tblPr firstRow="1" bandRow="1">
                    <a:tableStyleId>{F6024AC8-8C17-433D-AFE3-253606B60DFD}</a:tableStyleId>
                  </a:tblPr>
                  <a:tblGrid>
                    <a:gridCol w="340288">
                      <a:extLst>
                        <a:ext uri="{9D8B030D-6E8A-4147-A177-3AD203B41FA5}">
                          <a16:colId xmlns:a16="http://schemas.microsoft.com/office/drawing/2014/main" val="2217735980"/>
                        </a:ext>
                      </a:extLst>
                    </a:gridCol>
                    <a:gridCol w="340288">
                      <a:extLst>
                        <a:ext uri="{9D8B030D-6E8A-4147-A177-3AD203B41FA5}">
                          <a16:colId xmlns:a16="http://schemas.microsoft.com/office/drawing/2014/main" val="1517230136"/>
                        </a:ext>
                      </a:extLst>
                    </a:gridCol>
                    <a:gridCol w="340288">
                      <a:extLst>
                        <a:ext uri="{9D8B030D-6E8A-4147-A177-3AD203B41FA5}">
                          <a16:colId xmlns:a16="http://schemas.microsoft.com/office/drawing/2014/main" val="3602637139"/>
                        </a:ext>
                      </a:extLst>
                    </a:gridCol>
                    <a:gridCol w="340288">
                      <a:extLst>
                        <a:ext uri="{9D8B030D-6E8A-4147-A177-3AD203B41FA5}">
                          <a16:colId xmlns:a16="http://schemas.microsoft.com/office/drawing/2014/main" val="2147081272"/>
                        </a:ext>
                      </a:extLst>
                    </a:gridCol>
                    <a:gridCol w="340288">
                      <a:extLst>
                        <a:ext uri="{9D8B030D-6E8A-4147-A177-3AD203B41FA5}">
                          <a16:colId xmlns:a16="http://schemas.microsoft.com/office/drawing/2014/main" val="4293601623"/>
                        </a:ext>
                      </a:extLst>
                    </a:gridCol>
                    <a:gridCol w="340288">
                      <a:extLst>
                        <a:ext uri="{9D8B030D-6E8A-4147-A177-3AD203B41FA5}">
                          <a16:colId xmlns:a16="http://schemas.microsoft.com/office/drawing/2014/main" val="1259002042"/>
                        </a:ext>
                      </a:extLst>
                    </a:gridCol>
                    <a:gridCol w="340288">
                      <a:extLst>
                        <a:ext uri="{9D8B030D-6E8A-4147-A177-3AD203B41FA5}">
                          <a16:colId xmlns:a16="http://schemas.microsoft.com/office/drawing/2014/main" val="4032400811"/>
                        </a:ext>
                      </a:extLst>
                    </a:gridCol>
                    <a:gridCol w="340288">
                      <a:extLst>
                        <a:ext uri="{9D8B030D-6E8A-4147-A177-3AD203B41FA5}">
                          <a16:colId xmlns:a16="http://schemas.microsoft.com/office/drawing/2014/main" val="3371040922"/>
                        </a:ext>
                      </a:extLst>
                    </a:gridCol>
                    <a:gridCol w="340288">
                      <a:extLst>
                        <a:ext uri="{9D8B030D-6E8A-4147-A177-3AD203B41FA5}">
                          <a16:colId xmlns:a16="http://schemas.microsoft.com/office/drawing/2014/main" val="2256153723"/>
                        </a:ext>
                      </a:extLst>
                    </a:gridCol>
                  </a:tblGrid>
                  <a:tr h="274110">
                    <a:tc>
                      <a:txBody>
                        <a:bodyPr/>
                        <a:lstStyle/>
                        <a:p>
                          <a:pPr algn="ctr"/>
                          <a:endParaRPr lang="en-US" sz="11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27411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97826" r="-803571" b="-152174"/>
                          </a:stretch>
                        </a:blip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23618">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11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48889" r="-803571" b="-8889"/>
                          </a:stretch>
                        </a:blip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a:r>
                            <a:rPr lang="en-US" sz="1100" b="0">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p:cxnSp>
        <p:nvCxnSpPr>
          <p:cNvPr id="7" name="Straight Arrow Connector 6">
            <a:extLst>
              <a:ext uri="{FF2B5EF4-FFF2-40B4-BE49-F238E27FC236}">
                <a16:creationId xmlns:a16="http://schemas.microsoft.com/office/drawing/2014/main" id="{E8766BA0-2633-FA0E-8CE5-866D2B4E801A}"/>
              </a:ext>
            </a:extLst>
          </p:cNvPr>
          <p:cNvCxnSpPr/>
          <p:nvPr/>
        </p:nvCxnSpPr>
        <p:spPr>
          <a:xfrm>
            <a:off x="3805311" y="3953021"/>
            <a:ext cx="9003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364E03-8E28-23B2-759B-DA91691A6DF7}"/>
              </a:ext>
            </a:extLst>
          </p:cNvPr>
          <p:cNvSpPr txBox="1"/>
          <p:nvPr/>
        </p:nvSpPr>
        <p:spPr>
          <a:xfrm>
            <a:off x="3853764" y="3690288"/>
            <a:ext cx="803425" cy="525465"/>
          </a:xfrm>
          <a:prstGeom prst="rect">
            <a:avLst/>
          </a:prstGeom>
          <a:noFill/>
        </p:spPr>
        <p:txBody>
          <a:bodyPr wrap="none" rtlCol="0">
            <a:spAutoFit/>
          </a:bodyPr>
          <a:lstStyle/>
          <a:p>
            <a:pPr algn="ctr">
              <a:lnSpc>
                <a:spcPct val="150000"/>
              </a:lnSpc>
            </a:pPr>
            <a:r>
              <a:rPr lang="en-US" sz="1000">
                <a:latin typeface="Cambria" panose="02040503050406030204" pitchFamily="18" charset="0"/>
                <a:ea typeface="Cambria" panose="02040503050406030204" pitchFamily="18" charset="0"/>
              </a:rPr>
              <a:t>swap index</a:t>
            </a:r>
          </a:p>
          <a:p>
            <a:pPr algn="ctr">
              <a:lnSpc>
                <a:spcPct val="150000"/>
              </a:lnSpc>
            </a:pPr>
            <a:r>
              <a:rPr lang="en-US" sz="1000">
                <a:latin typeface="Cambria" panose="02040503050406030204" pitchFamily="18" charset="0"/>
                <a:ea typeface="Cambria" panose="02040503050406030204" pitchFamily="18" charset="0"/>
              </a:rPr>
              <a:t>3 with 6</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9237543-140B-8F76-CAA2-C9A6B89D22D3}"/>
                  </a:ext>
                </a:extLst>
              </p:cNvPr>
              <p:cNvSpPr txBox="1"/>
              <p:nvPr/>
            </p:nvSpPr>
            <p:spPr>
              <a:xfrm>
                <a:off x="458062" y="3099249"/>
                <a:ext cx="1034515" cy="276999"/>
              </a:xfrm>
              <a:prstGeom prst="rect">
                <a:avLst/>
              </a:prstGeom>
              <a:noFill/>
            </p:spPr>
            <p:txBody>
              <a:bodyPr wrap="none" rtlCol="0">
                <a:spAutoFit/>
              </a:bodyPr>
              <a:lstStyle/>
              <a:p>
                <a:pPr algn="ctr"/>
                <a14:m>
                  <m:oMath xmlns:m="http://schemas.openxmlformats.org/officeDocument/2006/math">
                    <m:r>
                      <a:rPr lang="en-US" sz="1200" b="0" i="1" smtClean="0">
                        <a:latin typeface="Cambria Math" panose="02040503050406030204" pitchFamily="18" charset="0"/>
                        <a:ea typeface="Cambria" panose="02040503050406030204" pitchFamily="18" charset="0"/>
                      </a:rPr>
                      <m:t>𝑛</m:t>
                    </m:r>
                    <m:r>
                      <a:rPr lang="en-US" sz="1200" b="0" i="1" smtClean="0">
                        <a:latin typeface="Cambria Math" panose="02040503050406030204" pitchFamily="18" charset="0"/>
                        <a:ea typeface="Cambria" panose="02040503050406030204" pitchFamily="18" charset="0"/>
                      </a:rPr>
                      <m:t>=3,</m:t>
                    </m:r>
                    <m:r>
                      <a:rPr lang="en-US" sz="1200" b="0" i="1" smtClean="0">
                        <a:latin typeface="Cambria Math" panose="02040503050406030204" pitchFamily="18" charset="0"/>
                        <a:ea typeface="Cambria" panose="02040503050406030204" pitchFamily="18" charset="0"/>
                      </a:rPr>
                      <m:t>𝑘</m:t>
                    </m:r>
                    <m:r>
                      <a:rPr lang="en-US" sz="1200" b="0" i="1" smtClean="0">
                        <a:latin typeface="Cambria Math" panose="02040503050406030204" pitchFamily="18" charset="0"/>
                        <a:ea typeface="Cambria" panose="02040503050406030204" pitchFamily="18" charset="0"/>
                      </a:rPr>
                      <m:t>=2</m:t>
                    </m:r>
                  </m:oMath>
                </a14:m>
                <a:r>
                  <a:rPr lang="en-US" sz="1200">
                    <a:latin typeface="Cambria" panose="02040503050406030204" pitchFamily="18" charset="0"/>
                    <a:ea typeface="Cambria" panose="02040503050406030204" pitchFamily="18" charset="0"/>
                  </a:rPr>
                  <a:t>:</a:t>
                </a:r>
              </a:p>
            </p:txBody>
          </p:sp>
        </mc:Choice>
        <mc:Fallback xmlns="">
          <p:sp>
            <p:nvSpPr>
              <p:cNvPr id="9" name="TextBox 8">
                <a:extLst>
                  <a:ext uri="{FF2B5EF4-FFF2-40B4-BE49-F238E27FC236}">
                    <a16:creationId xmlns:a16="http://schemas.microsoft.com/office/drawing/2014/main" id="{79237543-140B-8F76-CAA2-C9A6B89D22D3}"/>
                  </a:ext>
                </a:extLst>
              </p:cNvPr>
              <p:cNvSpPr txBox="1">
                <a:spLocks noRot="1" noChangeAspect="1" noMove="1" noResize="1" noEditPoints="1" noAdjustHandles="1" noChangeArrowheads="1" noChangeShapeType="1" noTextEdit="1"/>
              </p:cNvSpPr>
              <p:nvPr/>
            </p:nvSpPr>
            <p:spPr>
              <a:xfrm>
                <a:off x="458062" y="3099249"/>
                <a:ext cx="1034515" cy="276999"/>
              </a:xfrm>
              <a:prstGeom prst="rect">
                <a:avLst/>
              </a:prstGeom>
              <a:blipFill>
                <a:blip r:embed="rId5"/>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Google Shape;343;p46">
                <a:extLst>
                  <a:ext uri="{FF2B5EF4-FFF2-40B4-BE49-F238E27FC236}">
                    <a16:creationId xmlns:a16="http://schemas.microsoft.com/office/drawing/2014/main" id="{028F825D-27BC-50CC-8B83-6B6BE52AAEB5}"/>
                  </a:ext>
                </a:extLst>
              </p:cNvPr>
              <p:cNvSpPr txBox="1">
                <a:spLocks/>
              </p:cNvSpPr>
              <p:nvPr/>
            </p:nvSpPr>
            <p:spPr>
              <a:xfrm>
                <a:off x="140679" y="1030500"/>
                <a:ext cx="3829658" cy="1544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Else, if node at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r>
                  <a:rPr lang="en-US">
                    <a:solidFill>
                      <a:schemeClr val="tx1"/>
                    </a:solidFill>
                    <a:latin typeface="Cambria" panose="02040503050406030204" pitchFamily="18" charset="0"/>
                    <a:ea typeface="Cambria" panose="02040503050406030204" pitchFamily="18" charset="0"/>
                  </a:rPr>
                  <a:t> is a pickup node, swapping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r>
                  <a:rPr lang="en-US">
                    <a:solidFill>
                      <a:schemeClr val="tx1"/>
                    </a:solidFill>
                    <a:latin typeface="Cambria" panose="02040503050406030204" pitchFamily="18" charset="0"/>
                    <a:ea typeface="Cambria" panose="02040503050406030204" pitchFamily="18" charset="0"/>
                  </a:rPr>
                  <a:t> with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𝑗</m:t>
                    </m:r>
                  </m:oMath>
                </a14:m>
                <a:r>
                  <a:rPr lang="en-US">
                    <a:solidFill>
                      <a:schemeClr val="tx1"/>
                    </a:solidFill>
                    <a:latin typeface="Cambria" panose="02040503050406030204" pitchFamily="18" charset="0"/>
                    <a:ea typeface="Cambria" panose="02040503050406030204" pitchFamily="18" charset="0"/>
                  </a:rPr>
                  <a:t> will </a:t>
                </a:r>
                <a:r>
                  <a:rPr lang="en-US" b="1">
                    <a:solidFill>
                      <a:schemeClr val="tx1"/>
                    </a:solidFill>
                    <a:latin typeface="Cambria" panose="02040503050406030204" pitchFamily="18" charset="0"/>
                    <a:ea typeface="Cambria" panose="02040503050406030204" pitchFamily="18" charset="0"/>
                  </a:rPr>
                  <a:t>decrease</a:t>
                </a:r>
                <a:r>
                  <a:rPr lang="en-US">
                    <a:solidFill>
                      <a:schemeClr val="tx1"/>
                    </a:solidFill>
                    <a:latin typeface="Cambria" panose="02040503050406030204" pitchFamily="18" charset="0"/>
                    <a:ea typeface="Cambria" panose="02040503050406030204" pitchFamily="18" charset="0"/>
                  </a:rPr>
                  <a:t> load of nodes from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r>
                  <a:rPr lang="en-US">
                    <a:solidFill>
                      <a:schemeClr val="tx1"/>
                    </a:solidFill>
                    <a:latin typeface="Cambria" panose="02040503050406030204" pitchFamily="18" charset="0"/>
                    <a:ea typeface="Cambria" panose="02040503050406030204" pitchFamily="18" charset="0"/>
                  </a:rPr>
                  <a:t> to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𝑗</m:t>
                    </m:r>
                    <m:r>
                      <a:rPr lang="en-US" b="0" i="1" smtClean="0">
                        <a:solidFill>
                          <a:schemeClr val="tx1"/>
                        </a:solidFill>
                        <a:latin typeface="Cambria Math" panose="02040503050406030204" pitchFamily="18" charset="0"/>
                        <a:ea typeface="Cambria" panose="02040503050406030204" pitchFamily="18" charset="0"/>
                      </a:rPr>
                      <m:t>−1</m:t>
                    </m:r>
                  </m:oMath>
                </a14:m>
                <a:r>
                  <a:rPr lang="en-US">
                    <a:solidFill>
                      <a:schemeClr val="tx1"/>
                    </a:solidFill>
                    <a:latin typeface="Cambria" panose="02040503050406030204" pitchFamily="18" charset="0"/>
                    <a:ea typeface="Cambria" panose="02040503050406030204" pitchFamily="18" charset="0"/>
                  </a:rPr>
                  <a:t> by 2</a:t>
                </a:r>
              </a:p>
            </p:txBody>
          </p:sp>
        </mc:Choice>
        <mc:Fallback xmlns="">
          <p:sp>
            <p:nvSpPr>
              <p:cNvPr id="10" name="Google Shape;343;p46">
                <a:extLst>
                  <a:ext uri="{FF2B5EF4-FFF2-40B4-BE49-F238E27FC236}">
                    <a16:creationId xmlns:a16="http://schemas.microsoft.com/office/drawing/2014/main" id="{028F825D-27BC-50CC-8B83-6B6BE52AAEB5}"/>
                  </a:ext>
                </a:extLst>
              </p:cNvPr>
              <p:cNvSpPr txBox="1">
                <a:spLocks noRot="1" noChangeAspect="1" noMove="1" noResize="1" noEditPoints="1" noAdjustHandles="1" noChangeArrowheads="1" noChangeShapeType="1" noTextEdit="1"/>
              </p:cNvSpPr>
              <p:nvPr/>
            </p:nvSpPr>
            <p:spPr>
              <a:xfrm>
                <a:off x="140679" y="1030500"/>
                <a:ext cx="3829658" cy="1544518"/>
              </a:xfrm>
              <a:prstGeom prst="rect">
                <a:avLst/>
              </a:prstGeom>
              <a:blipFill>
                <a:blip r:embed="rId6"/>
                <a:stretch>
                  <a:fillRect/>
                </a:stretch>
              </a:blipFill>
              <a:ln>
                <a:no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4FEC9952-B2D6-2BBD-8590-CFC9DF1F5D49}"/>
              </a:ext>
            </a:extLst>
          </p:cNvPr>
          <p:cNvPicPr>
            <a:picLocks noChangeAspect="1"/>
          </p:cNvPicPr>
          <p:nvPr/>
        </p:nvPicPr>
        <p:blipFill>
          <a:blip r:embed="rId7"/>
          <a:stretch>
            <a:fillRect/>
          </a:stretch>
        </p:blipFill>
        <p:spPr>
          <a:xfrm>
            <a:off x="4259006" y="772067"/>
            <a:ext cx="4002530" cy="2264246"/>
          </a:xfrm>
          <a:prstGeom prst="rect">
            <a:avLst/>
          </a:prstGeom>
        </p:spPr>
      </p:pic>
    </p:spTree>
    <p:extLst>
      <p:ext uri="{BB962C8B-B14F-4D97-AF65-F5344CB8AC3E}">
        <p14:creationId xmlns:p14="http://schemas.microsoft.com/office/powerpoint/2010/main" val="4135672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Node swapping</a:t>
            </a:r>
          </a:p>
        </p:txBody>
      </p:sp>
      <p:sp>
        <p:nvSpPr>
          <p:cNvPr id="15" name="Google Shape;343;p46">
            <a:extLst>
              <a:ext uri="{FF2B5EF4-FFF2-40B4-BE49-F238E27FC236}">
                <a16:creationId xmlns:a16="http://schemas.microsoft.com/office/drawing/2014/main" id="{F8E77549-8075-0BAB-EE36-5E79B7BA52CD}"/>
              </a:ext>
            </a:extLst>
          </p:cNvPr>
          <p:cNvSpPr txBox="1">
            <a:spLocks noGrp="1"/>
          </p:cNvSpPr>
          <p:nvPr>
            <p:ph type="subTitle" idx="1"/>
          </p:nvPr>
        </p:nvSpPr>
        <p:spPr>
          <a:xfrm>
            <a:off x="140679" y="728210"/>
            <a:ext cx="2124403" cy="443249"/>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Capacity violation:</a:t>
            </a:r>
          </a:p>
        </p:txBody>
      </p:sp>
      <p:cxnSp>
        <p:nvCxnSpPr>
          <p:cNvPr id="2" name="Straight Arrow Connector 1">
            <a:extLst>
              <a:ext uri="{FF2B5EF4-FFF2-40B4-BE49-F238E27FC236}">
                <a16:creationId xmlns:a16="http://schemas.microsoft.com/office/drawing/2014/main" id="{AF87C467-4658-DAEB-9C77-CCD537B23D3E}"/>
              </a:ext>
            </a:extLst>
          </p:cNvPr>
          <p:cNvCxnSpPr>
            <a:cxnSpLocks/>
          </p:cNvCxnSpPr>
          <p:nvPr/>
        </p:nvCxnSpPr>
        <p:spPr>
          <a:xfrm>
            <a:off x="4190155" y="2323031"/>
            <a:ext cx="31921" cy="0"/>
          </a:xfrm>
          <a:prstGeom prst="straightConnector1">
            <a:avLst/>
          </a:prstGeom>
          <a:ln w="25400" cmpd="sng">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5D83517-35DE-E1F2-5F7E-6DB6CDD3148C}"/>
                  </a:ext>
                </a:extLst>
              </p:cNvPr>
              <p:cNvGraphicFramePr>
                <a:graphicFrameLocks noGrp="1"/>
              </p:cNvGraphicFramePr>
              <p:nvPr/>
            </p:nvGraphicFramePr>
            <p:xfrm>
              <a:off x="458062" y="3376248"/>
              <a:ext cx="3062592" cy="945948"/>
            </p:xfrm>
            <a:graphic>
              <a:graphicData uri="http://schemas.openxmlformats.org/drawingml/2006/table">
                <a:tbl>
                  <a:tblPr firstRow="1" bandRow="1">
                    <a:tableStyleId>{F6024AC8-8C17-433D-AFE3-253606B60DFD}</a:tableStyleId>
                  </a:tblPr>
                  <a:tblGrid>
                    <a:gridCol w="340288">
                      <a:extLst>
                        <a:ext uri="{9D8B030D-6E8A-4147-A177-3AD203B41FA5}">
                          <a16:colId xmlns:a16="http://schemas.microsoft.com/office/drawing/2014/main" val="2217735980"/>
                        </a:ext>
                      </a:extLst>
                    </a:gridCol>
                    <a:gridCol w="340288">
                      <a:extLst>
                        <a:ext uri="{9D8B030D-6E8A-4147-A177-3AD203B41FA5}">
                          <a16:colId xmlns:a16="http://schemas.microsoft.com/office/drawing/2014/main" val="1517230136"/>
                        </a:ext>
                      </a:extLst>
                    </a:gridCol>
                    <a:gridCol w="340288">
                      <a:extLst>
                        <a:ext uri="{9D8B030D-6E8A-4147-A177-3AD203B41FA5}">
                          <a16:colId xmlns:a16="http://schemas.microsoft.com/office/drawing/2014/main" val="3602637139"/>
                        </a:ext>
                      </a:extLst>
                    </a:gridCol>
                    <a:gridCol w="340288">
                      <a:extLst>
                        <a:ext uri="{9D8B030D-6E8A-4147-A177-3AD203B41FA5}">
                          <a16:colId xmlns:a16="http://schemas.microsoft.com/office/drawing/2014/main" val="2147081272"/>
                        </a:ext>
                      </a:extLst>
                    </a:gridCol>
                    <a:gridCol w="340288">
                      <a:extLst>
                        <a:ext uri="{9D8B030D-6E8A-4147-A177-3AD203B41FA5}">
                          <a16:colId xmlns:a16="http://schemas.microsoft.com/office/drawing/2014/main" val="4293601623"/>
                        </a:ext>
                      </a:extLst>
                    </a:gridCol>
                    <a:gridCol w="340288">
                      <a:extLst>
                        <a:ext uri="{9D8B030D-6E8A-4147-A177-3AD203B41FA5}">
                          <a16:colId xmlns:a16="http://schemas.microsoft.com/office/drawing/2014/main" val="1259002042"/>
                        </a:ext>
                      </a:extLst>
                    </a:gridCol>
                    <a:gridCol w="340288">
                      <a:extLst>
                        <a:ext uri="{9D8B030D-6E8A-4147-A177-3AD203B41FA5}">
                          <a16:colId xmlns:a16="http://schemas.microsoft.com/office/drawing/2014/main" val="4032400811"/>
                        </a:ext>
                      </a:extLst>
                    </a:gridCol>
                    <a:gridCol w="340288">
                      <a:extLst>
                        <a:ext uri="{9D8B030D-6E8A-4147-A177-3AD203B41FA5}">
                          <a16:colId xmlns:a16="http://schemas.microsoft.com/office/drawing/2014/main" val="3371040922"/>
                        </a:ext>
                      </a:extLst>
                    </a:gridCol>
                    <a:gridCol w="340288">
                      <a:extLst>
                        <a:ext uri="{9D8B030D-6E8A-4147-A177-3AD203B41FA5}">
                          <a16:colId xmlns:a16="http://schemas.microsoft.com/office/drawing/2014/main" val="2256153723"/>
                        </a:ext>
                      </a:extLst>
                    </a:gridCol>
                  </a:tblGrid>
                  <a:tr h="274110">
                    <a:tc>
                      <a:txBody>
                        <a:bodyPr/>
                        <a:lstStyle/>
                        <a:p>
                          <a:pPr algn="ctr"/>
                          <a:endParaRPr lang="en-US" sz="11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274110">
                    <a:tc>
                      <a:txBody>
                        <a:bodyPr/>
                        <a:lstStyle/>
                        <a:p>
                          <a:pPr algn="ctr"/>
                          <a14:m>
                            <m:oMathPara xmlns:m="http://schemas.openxmlformats.org/officeDocument/2006/math">
                              <m:oMathParaPr>
                                <m:jc m:val="center"/>
                              </m:oMathParaPr>
                              <m:oMath xmlns:m="http://schemas.openxmlformats.org/officeDocument/2006/math">
                                <m:r>
                                  <a:rPr lang="en-US" sz="1100" b="0" i="1" smtClean="0">
                                    <a:latin typeface="Cambria Math" panose="02040503050406030204" pitchFamily="18" charset="0"/>
                                    <a:ea typeface="Cambria" panose="02040503050406030204" pitchFamily="18" charset="0"/>
                                  </a:rPr>
                                  <m:t>𝛼</m:t>
                                </m:r>
                              </m:oMath>
                            </m:oMathPara>
                          </a14:m>
                          <a:endParaRPr lang="en-US" sz="11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23618">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110">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panose="02040503050406030204" pitchFamily="18" charset="0"/>
                                  </a:rPr>
                                  <m:t>𝑙</m:t>
                                </m:r>
                              </m:oMath>
                            </m:oMathPara>
                          </a14:m>
                          <a:endParaRPr lang="en-US" sz="11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4" name="Table 3">
                <a:extLst>
                  <a:ext uri="{FF2B5EF4-FFF2-40B4-BE49-F238E27FC236}">
                    <a16:creationId xmlns:a16="http://schemas.microsoft.com/office/drawing/2014/main" id="{45D83517-35DE-E1F2-5F7E-6DB6CDD3148C}"/>
                  </a:ext>
                </a:extLst>
              </p:cNvPr>
              <p:cNvGraphicFramePr>
                <a:graphicFrameLocks noGrp="1"/>
              </p:cNvGraphicFramePr>
              <p:nvPr/>
            </p:nvGraphicFramePr>
            <p:xfrm>
              <a:off x="458062" y="3376248"/>
              <a:ext cx="3062592" cy="945948"/>
            </p:xfrm>
            <a:graphic>
              <a:graphicData uri="http://schemas.openxmlformats.org/drawingml/2006/table">
                <a:tbl>
                  <a:tblPr firstRow="1" bandRow="1">
                    <a:tableStyleId>{F6024AC8-8C17-433D-AFE3-253606B60DFD}</a:tableStyleId>
                  </a:tblPr>
                  <a:tblGrid>
                    <a:gridCol w="340288">
                      <a:extLst>
                        <a:ext uri="{9D8B030D-6E8A-4147-A177-3AD203B41FA5}">
                          <a16:colId xmlns:a16="http://schemas.microsoft.com/office/drawing/2014/main" val="2217735980"/>
                        </a:ext>
                      </a:extLst>
                    </a:gridCol>
                    <a:gridCol w="340288">
                      <a:extLst>
                        <a:ext uri="{9D8B030D-6E8A-4147-A177-3AD203B41FA5}">
                          <a16:colId xmlns:a16="http://schemas.microsoft.com/office/drawing/2014/main" val="1517230136"/>
                        </a:ext>
                      </a:extLst>
                    </a:gridCol>
                    <a:gridCol w="340288">
                      <a:extLst>
                        <a:ext uri="{9D8B030D-6E8A-4147-A177-3AD203B41FA5}">
                          <a16:colId xmlns:a16="http://schemas.microsoft.com/office/drawing/2014/main" val="3602637139"/>
                        </a:ext>
                      </a:extLst>
                    </a:gridCol>
                    <a:gridCol w="340288">
                      <a:extLst>
                        <a:ext uri="{9D8B030D-6E8A-4147-A177-3AD203B41FA5}">
                          <a16:colId xmlns:a16="http://schemas.microsoft.com/office/drawing/2014/main" val="2147081272"/>
                        </a:ext>
                      </a:extLst>
                    </a:gridCol>
                    <a:gridCol w="340288">
                      <a:extLst>
                        <a:ext uri="{9D8B030D-6E8A-4147-A177-3AD203B41FA5}">
                          <a16:colId xmlns:a16="http://schemas.microsoft.com/office/drawing/2014/main" val="4293601623"/>
                        </a:ext>
                      </a:extLst>
                    </a:gridCol>
                    <a:gridCol w="340288">
                      <a:extLst>
                        <a:ext uri="{9D8B030D-6E8A-4147-A177-3AD203B41FA5}">
                          <a16:colId xmlns:a16="http://schemas.microsoft.com/office/drawing/2014/main" val="1259002042"/>
                        </a:ext>
                      </a:extLst>
                    </a:gridCol>
                    <a:gridCol w="340288">
                      <a:extLst>
                        <a:ext uri="{9D8B030D-6E8A-4147-A177-3AD203B41FA5}">
                          <a16:colId xmlns:a16="http://schemas.microsoft.com/office/drawing/2014/main" val="4032400811"/>
                        </a:ext>
                      </a:extLst>
                    </a:gridCol>
                    <a:gridCol w="340288">
                      <a:extLst>
                        <a:ext uri="{9D8B030D-6E8A-4147-A177-3AD203B41FA5}">
                          <a16:colId xmlns:a16="http://schemas.microsoft.com/office/drawing/2014/main" val="3371040922"/>
                        </a:ext>
                      </a:extLst>
                    </a:gridCol>
                    <a:gridCol w="340288">
                      <a:extLst>
                        <a:ext uri="{9D8B030D-6E8A-4147-A177-3AD203B41FA5}">
                          <a16:colId xmlns:a16="http://schemas.microsoft.com/office/drawing/2014/main" val="2256153723"/>
                        </a:ext>
                      </a:extLst>
                    </a:gridCol>
                  </a:tblGrid>
                  <a:tr h="274110">
                    <a:tc>
                      <a:txBody>
                        <a:bodyPr/>
                        <a:lstStyle/>
                        <a:p>
                          <a:pPr algn="ctr"/>
                          <a:endParaRPr lang="en-US" sz="11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27411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97826" r="-801786" b="-152174"/>
                          </a:stretch>
                        </a:blip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23618">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11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48889" r="-801786" b="-8889"/>
                          </a:stretch>
                        </a:blip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238EB13-DDE6-6F38-DE74-AD09B3212624}"/>
                  </a:ext>
                </a:extLst>
              </p:cNvPr>
              <p:cNvGraphicFramePr>
                <a:graphicFrameLocks noGrp="1"/>
              </p:cNvGraphicFramePr>
              <p:nvPr/>
            </p:nvGraphicFramePr>
            <p:xfrm>
              <a:off x="4794738" y="3376248"/>
              <a:ext cx="3062592" cy="945948"/>
            </p:xfrm>
            <a:graphic>
              <a:graphicData uri="http://schemas.openxmlformats.org/drawingml/2006/table">
                <a:tbl>
                  <a:tblPr firstRow="1" bandRow="1">
                    <a:tableStyleId>{F6024AC8-8C17-433D-AFE3-253606B60DFD}</a:tableStyleId>
                  </a:tblPr>
                  <a:tblGrid>
                    <a:gridCol w="340288">
                      <a:extLst>
                        <a:ext uri="{9D8B030D-6E8A-4147-A177-3AD203B41FA5}">
                          <a16:colId xmlns:a16="http://schemas.microsoft.com/office/drawing/2014/main" val="2217735980"/>
                        </a:ext>
                      </a:extLst>
                    </a:gridCol>
                    <a:gridCol w="340288">
                      <a:extLst>
                        <a:ext uri="{9D8B030D-6E8A-4147-A177-3AD203B41FA5}">
                          <a16:colId xmlns:a16="http://schemas.microsoft.com/office/drawing/2014/main" val="1517230136"/>
                        </a:ext>
                      </a:extLst>
                    </a:gridCol>
                    <a:gridCol w="340288">
                      <a:extLst>
                        <a:ext uri="{9D8B030D-6E8A-4147-A177-3AD203B41FA5}">
                          <a16:colId xmlns:a16="http://schemas.microsoft.com/office/drawing/2014/main" val="3602637139"/>
                        </a:ext>
                      </a:extLst>
                    </a:gridCol>
                    <a:gridCol w="340288">
                      <a:extLst>
                        <a:ext uri="{9D8B030D-6E8A-4147-A177-3AD203B41FA5}">
                          <a16:colId xmlns:a16="http://schemas.microsoft.com/office/drawing/2014/main" val="2147081272"/>
                        </a:ext>
                      </a:extLst>
                    </a:gridCol>
                    <a:gridCol w="340288">
                      <a:extLst>
                        <a:ext uri="{9D8B030D-6E8A-4147-A177-3AD203B41FA5}">
                          <a16:colId xmlns:a16="http://schemas.microsoft.com/office/drawing/2014/main" val="4293601623"/>
                        </a:ext>
                      </a:extLst>
                    </a:gridCol>
                    <a:gridCol w="340288">
                      <a:extLst>
                        <a:ext uri="{9D8B030D-6E8A-4147-A177-3AD203B41FA5}">
                          <a16:colId xmlns:a16="http://schemas.microsoft.com/office/drawing/2014/main" val="1259002042"/>
                        </a:ext>
                      </a:extLst>
                    </a:gridCol>
                    <a:gridCol w="340288">
                      <a:extLst>
                        <a:ext uri="{9D8B030D-6E8A-4147-A177-3AD203B41FA5}">
                          <a16:colId xmlns:a16="http://schemas.microsoft.com/office/drawing/2014/main" val="4032400811"/>
                        </a:ext>
                      </a:extLst>
                    </a:gridCol>
                    <a:gridCol w="340288">
                      <a:extLst>
                        <a:ext uri="{9D8B030D-6E8A-4147-A177-3AD203B41FA5}">
                          <a16:colId xmlns:a16="http://schemas.microsoft.com/office/drawing/2014/main" val="3371040922"/>
                        </a:ext>
                      </a:extLst>
                    </a:gridCol>
                    <a:gridCol w="340288">
                      <a:extLst>
                        <a:ext uri="{9D8B030D-6E8A-4147-A177-3AD203B41FA5}">
                          <a16:colId xmlns:a16="http://schemas.microsoft.com/office/drawing/2014/main" val="2256153723"/>
                        </a:ext>
                      </a:extLst>
                    </a:gridCol>
                  </a:tblGrid>
                  <a:tr h="274110">
                    <a:tc>
                      <a:txBody>
                        <a:bodyPr/>
                        <a:lstStyle/>
                        <a:p>
                          <a:pPr algn="ctr"/>
                          <a:endParaRPr lang="en-US" sz="11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274110">
                    <a:tc>
                      <a:txBody>
                        <a:bodyPr/>
                        <a:lstStyle/>
                        <a:p>
                          <a:pPr algn="ctr"/>
                          <a14:m>
                            <m:oMathPara xmlns:m="http://schemas.openxmlformats.org/officeDocument/2006/math">
                              <m:oMathParaPr>
                                <m:jc m:val="center"/>
                              </m:oMathParaPr>
                              <m:oMath xmlns:m="http://schemas.openxmlformats.org/officeDocument/2006/math">
                                <m:r>
                                  <a:rPr lang="en-US" sz="1100" b="0" i="1" smtClean="0">
                                    <a:latin typeface="Cambria Math" panose="02040503050406030204" pitchFamily="18" charset="0"/>
                                    <a:ea typeface="Cambria" panose="02040503050406030204" pitchFamily="18" charset="0"/>
                                  </a:rPr>
                                  <m:t>𝛼</m:t>
                                </m:r>
                              </m:oMath>
                            </m:oMathPara>
                          </a14:m>
                          <a:endParaRPr lang="en-US" sz="11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23618">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110">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panose="02040503050406030204" pitchFamily="18" charset="0"/>
                                  </a:rPr>
                                  <m:t>𝑙</m:t>
                                </m:r>
                              </m:oMath>
                            </m:oMathPara>
                          </a14:m>
                          <a:endParaRPr lang="en-US" sz="11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sz="1100"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sz="1100"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5" name="Table 4">
                <a:extLst>
                  <a:ext uri="{FF2B5EF4-FFF2-40B4-BE49-F238E27FC236}">
                    <a16:creationId xmlns:a16="http://schemas.microsoft.com/office/drawing/2014/main" id="{C238EB13-DDE6-6F38-DE74-AD09B3212624}"/>
                  </a:ext>
                </a:extLst>
              </p:cNvPr>
              <p:cNvGraphicFramePr>
                <a:graphicFrameLocks noGrp="1"/>
              </p:cNvGraphicFramePr>
              <p:nvPr/>
            </p:nvGraphicFramePr>
            <p:xfrm>
              <a:off x="4794738" y="3376248"/>
              <a:ext cx="3062592" cy="945948"/>
            </p:xfrm>
            <a:graphic>
              <a:graphicData uri="http://schemas.openxmlformats.org/drawingml/2006/table">
                <a:tbl>
                  <a:tblPr firstRow="1" bandRow="1">
                    <a:tableStyleId>{F6024AC8-8C17-433D-AFE3-253606B60DFD}</a:tableStyleId>
                  </a:tblPr>
                  <a:tblGrid>
                    <a:gridCol w="340288">
                      <a:extLst>
                        <a:ext uri="{9D8B030D-6E8A-4147-A177-3AD203B41FA5}">
                          <a16:colId xmlns:a16="http://schemas.microsoft.com/office/drawing/2014/main" val="2217735980"/>
                        </a:ext>
                      </a:extLst>
                    </a:gridCol>
                    <a:gridCol w="340288">
                      <a:extLst>
                        <a:ext uri="{9D8B030D-6E8A-4147-A177-3AD203B41FA5}">
                          <a16:colId xmlns:a16="http://schemas.microsoft.com/office/drawing/2014/main" val="1517230136"/>
                        </a:ext>
                      </a:extLst>
                    </a:gridCol>
                    <a:gridCol w="340288">
                      <a:extLst>
                        <a:ext uri="{9D8B030D-6E8A-4147-A177-3AD203B41FA5}">
                          <a16:colId xmlns:a16="http://schemas.microsoft.com/office/drawing/2014/main" val="3602637139"/>
                        </a:ext>
                      </a:extLst>
                    </a:gridCol>
                    <a:gridCol w="340288">
                      <a:extLst>
                        <a:ext uri="{9D8B030D-6E8A-4147-A177-3AD203B41FA5}">
                          <a16:colId xmlns:a16="http://schemas.microsoft.com/office/drawing/2014/main" val="2147081272"/>
                        </a:ext>
                      </a:extLst>
                    </a:gridCol>
                    <a:gridCol w="340288">
                      <a:extLst>
                        <a:ext uri="{9D8B030D-6E8A-4147-A177-3AD203B41FA5}">
                          <a16:colId xmlns:a16="http://schemas.microsoft.com/office/drawing/2014/main" val="4293601623"/>
                        </a:ext>
                      </a:extLst>
                    </a:gridCol>
                    <a:gridCol w="340288">
                      <a:extLst>
                        <a:ext uri="{9D8B030D-6E8A-4147-A177-3AD203B41FA5}">
                          <a16:colId xmlns:a16="http://schemas.microsoft.com/office/drawing/2014/main" val="1259002042"/>
                        </a:ext>
                      </a:extLst>
                    </a:gridCol>
                    <a:gridCol w="340288">
                      <a:extLst>
                        <a:ext uri="{9D8B030D-6E8A-4147-A177-3AD203B41FA5}">
                          <a16:colId xmlns:a16="http://schemas.microsoft.com/office/drawing/2014/main" val="4032400811"/>
                        </a:ext>
                      </a:extLst>
                    </a:gridCol>
                    <a:gridCol w="340288">
                      <a:extLst>
                        <a:ext uri="{9D8B030D-6E8A-4147-A177-3AD203B41FA5}">
                          <a16:colId xmlns:a16="http://schemas.microsoft.com/office/drawing/2014/main" val="3371040922"/>
                        </a:ext>
                      </a:extLst>
                    </a:gridCol>
                    <a:gridCol w="340288">
                      <a:extLst>
                        <a:ext uri="{9D8B030D-6E8A-4147-A177-3AD203B41FA5}">
                          <a16:colId xmlns:a16="http://schemas.microsoft.com/office/drawing/2014/main" val="2256153723"/>
                        </a:ext>
                      </a:extLst>
                    </a:gridCol>
                  </a:tblGrid>
                  <a:tr h="274110">
                    <a:tc>
                      <a:txBody>
                        <a:bodyPr/>
                        <a:lstStyle/>
                        <a:p>
                          <a:pPr algn="ctr"/>
                          <a:endParaRPr lang="en-US" sz="11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27411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97826" r="-803571" b="-152174"/>
                          </a:stretch>
                        </a:blip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100" b="0" i="0" u="none">
                              <a:effectLst/>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1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23618">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11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48889" r="-803571" b="-8889"/>
                          </a:stretch>
                        </a:blip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sz="1100"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sz="1100"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0" u="none">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p:cxnSp>
        <p:nvCxnSpPr>
          <p:cNvPr id="7" name="Straight Arrow Connector 6">
            <a:extLst>
              <a:ext uri="{FF2B5EF4-FFF2-40B4-BE49-F238E27FC236}">
                <a16:creationId xmlns:a16="http://schemas.microsoft.com/office/drawing/2014/main" id="{E8766BA0-2633-FA0E-8CE5-866D2B4E801A}"/>
              </a:ext>
            </a:extLst>
          </p:cNvPr>
          <p:cNvCxnSpPr/>
          <p:nvPr/>
        </p:nvCxnSpPr>
        <p:spPr>
          <a:xfrm>
            <a:off x="3805311" y="3953021"/>
            <a:ext cx="9003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364E03-8E28-23B2-759B-DA91691A6DF7}"/>
              </a:ext>
            </a:extLst>
          </p:cNvPr>
          <p:cNvSpPr txBox="1"/>
          <p:nvPr/>
        </p:nvSpPr>
        <p:spPr>
          <a:xfrm>
            <a:off x="3853764" y="3690288"/>
            <a:ext cx="803425" cy="525465"/>
          </a:xfrm>
          <a:prstGeom prst="rect">
            <a:avLst/>
          </a:prstGeom>
          <a:noFill/>
        </p:spPr>
        <p:txBody>
          <a:bodyPr wrap="none" rtlCol="0">
            <a:spAutoFit/>
          </a:bodyPr>
          <a:lstStyle/>
          <a:p>
            <a:pPr algn="ctr">
              <a:lnSpc>
                <a:spcPct val="150000"/>
              </a:lnSpc>
            </a:pPr>
            <a:r>
              <a:rPr lang="en-US" sz="1000">
                <a:latin typeface="Cambria" panose="02040503050406030204" pitchFamily="18" charset="0"/>
                <a:ea typeface="Cambria" panose="02040503050406030204" pitchFamily="18" charset="0"/>
              </a:rPr>
              <a:t>swap index</a:t>
            </a:r>
          </a:p>
          <a:p>
            <a:pPr algn="ctr">
              <a:lnSpc>
                <a:spcPct val="150000"/>
              </a:lnSpc>
            </a:pPr>
            <a:r>
              <a:rPr lang="en-US" sz="1000">
                <a:latin typeface="Cambria" panose="02040503050406030204" pitchFamily="18" charset="0"/>
                <a:ea typeface="Cambria" panose="02040503050406030204" pitchFamily="18" charset="0"/>
              </a:rPr>
              <a:t>2 with 4</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9237543-140B-8F76-CAA2-C9A6B89D22D3}"/>
                  </a:ext>
                </a:extLst>
              </p:cNvPr>
              <p:cNvSpPr txBox="1"/>
              <p:nvPr/>
            </p:nvSpPr>
            <p:spPr>
              <a:xfrm>
                <a:off x="458062" y="3099249"/>
                <a:ext cx="1034515" cy="276999"/>
              </a:xfrm>
              <a:prstGeom prst="rect">
                <a:avLst/>
              </a:prstGeom>
              <a:noFill/>
            </p:spPr>
            <p:txBody>
              <a:bodyPr wrap="none" rtlCol="0">
                <a:spAutoFit/>
              </a:bodyPr>
              <a:lstStyle/>
              <a:p>
                <a:pPr algn="ctr"/>
                <a14:m>
                  <m:oMath xmlns:m="http://schemas.openxmlformats.org/officeDocument/2006/math">
                    <m:r>
                      <a:rPr lang="en-US" sz="1200" b="0" i="1" smtClean="0">
                        <a:latin typeface="Cambria Math" panose="02040503050406030204" pitchFamily="18" charset="0"/>
                        <a:ea typeface="Cambria" panose="02040503050406030204" pitchFamily="18" charset="0"/>
                      </a:rPr>
                      <m:t>𝑛</m:t>
                    </m:r>
                    <m:r>
                      <a:rPr lang="en-US" sz="1200" b="0" i="1" smtClean="0">
                        <a:latin typeface="Cambria Math" panose="02040503050406030204" pitchFamily="18" charset="0"/>
                        <a:ea typeface="Cambria" panose="02040503050406030204" pitchFamily="18" charset="0"/>
                      </a:rPr>
                      <m:t>=3,</m:t>
                    </m:r>
                    <m:r>
                      <a:rPr lang="en-US" sz="1200" b="0" i="1" smtClean="0">
                        <a:latin typeface="Cambria Math" panose="02040503050406030204" pitchFamily="18" charset="0"/>
                        <a:ea typeface="Cambria" panose="02040503050406030204" pitchFamily="18" charset="0"/>
                      </a:rPr>
                      <m:t>𝑘</m:t>
                    </m:r>
                    <m:r>
                      <a:rPr lang="en-US" sz="1200" b="0" i="1" smtClean="0">
                        <a:latin typeface="Cambria Math" panose="02040503050406030204" pitchFamily="18" charset="0"/>
                        <a:ea typeface="Cambria" panose="02040503050406030204" pitchFamily="18" charset="0"/>
                      </a:rPr>
                      <m:t>=2</m:t>
                    </m:r>
                  </m:oMath>
                </a14:m>
                <a:r>
                  <a:rPr lang="en-US" sz="1200">
                    <a:latin typeface="Cambria" panose="02040503050406030204" pitchFamily="18" charset="0"/>
                    <a:ea typeface="Cambria" panose="02040503050406030204" pitchFamily="18" charset="0"/>
                  </a:rPr>
                  <a:t>:</a:t>
                </a:r>
              </a:p>
            </p:txBody>
          </p:sp>
        </mc:Choice>
        <mc:Fallback xmlns="">
          <p:sp>
            <p:nvSpPr>
              <p:cNvPr id="9" name="TextBox 8">
                <a:extLst>
                  <a:ext uri="{FF2B5EF4-FFF2-40B4-BE49-F238E27FC236}">
                    <a16:creationId xmlns:a16="http://schemas.microsoft.com/office/drawing/2014/main" id="{79237543-140B-8F76-CAA2-C9A6B89D22D3}"/>
                  </a:ext>
                </a:extLst>
              </p:cNvPr>
              <p:cNvSpPr txBox="1">
                <a:spLocks noRot="1" noChangeAspect="1" noMove="1" noResize="1" noEditPoints="1" noAdjustHandles="1" noChangeArrowheads="1" noChangeShapeType="1" noTextEdit="1"/>
              </p:cNvSpPr>
              <p:nvPr/>
            </p:nvSpPr>
            <p:spPr>
              <a:xfrm>
                <a:off x="458062" y="3099249"/>
                <a:ext cx="1034515" cy="276999"/>
              </a:xfrm>
              <a:prstGeom prst="rect">
                <a:avLst/>
              </a:prstGeom>
              <a:blipFill>
                <a:blip r:embed="rId5"/>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Google Shape;343;p46">
                <a:extLst>
                  <a:ext uri="{FF2B5EF4-FFF2-40B4-BE49-F238E27FC236}">
                    <a16:creationId xmlns:a16="http://schemas.microsoft.com/office/drawing/2014/main" id="{028F825D-27BC-50CC-8B83-6B6BE52AAEB5}"/>
                  </a:ext>
                </a:extLst>
              </p:cNvPr>
              <p:cNvSpPr txBox="1">
                <a:spLocks/>
              </p:cNvSpPr>
              <p:nvPr/>
            </p:nvSpPr>
            <p:spPr>
              <a:xfrm>
                <a:off x="140679" y="1030500"/>
                <a:ext cx="3829658" cy="1544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Else, swapping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r>
                  <a:rPr lang="en-US">
                    <a:solidFill>
                      <a:schemeClr val="tx1"/>
                    </a:solidFill>
                    <a:latin typeface="Cambria" panose="02040503050406030204" pitchFamily="18" charset="0"/>
                    <a:ea typeface="Cambria" panose="02040503050406030204" pitchFamily="18" charset="0"/>
                  </a:rPr>
                  <a:t> with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𝑗</m:t>
                    </m:r>
                  </m:oMath>
                </a14:m>
                <a:r>
                  <a:rPr lang="en-US">
                    <a:solidFill>
                      <a:schemeClr val="tx1"/>
                    </a:solidFill>
                    <a:latin typeface="Cambria" panose="02040503050406030204" pitchFamily="18" charset="0"/>
                    <a:ea typeface="Cambria" panose="02040503050406030204" pitchFamily="18" charset="0"/>
                  </a:rPr>
                  <a:t> will </a:t>
                </a:r>
                <a:r>
                  <a:rPr lang="en-US" b="1">
                    <a:solidFill>
                      <a:schemeClr val="tx1"/>
                    </a:solidFill>
                    <a:latin typeface="Cambria" panose="02040503050406030204" pitchFamily="18" charset="0"/>
                    <a:ea typeface="Cambria" panose="02040503050406030204" pitchFamily="18" charset="0"/>
                  </a:rPr>
                  <a:t>increase</a:t>
                </a:r>
                <a:r>
                  <a:rPr lang="en-US">
                    <a:solidFill>
                      <a:schemeClr val="tx1"/>
                    </a:solidFill>
                    <a:latin typeface="Cambria" panose="02040503050406030204" pitchFamily="18" charset="0"/>
                    <a:ea typeface="Cambria" panose="02040503050406030204" pitchFamily="18" charset="0"/>
                  </a:rPr>
                  <a:t> load of nodes from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r>
                  <a:rPr lang="en-US">
                    <a:solidFill>
                      <a:schemeClr val="tx1"/>
                    </a:solidFill>
                    <a:latin typeface="Cambria" panose="02040503050406030204" pitchFamily="18" charset="0"/>
                    <a:ea typeface="Cambria" panose="02040503050406030204" pitchFamily="18" charset="0"/>
                  </a:rPr>
                  <a:t> to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𝑗</m:t>
                    </m:r>
                    <m:r>
                      <a:rPr lang="en-US" b="0" i="1" smtClean="0">
                        <a:solidFill>
                          <a:schemeClr val="tx1"/>
                        </a:solidFill>
                        <a:latin typeface="Cambria Math" panose="02040503050406030204" pitchFamily="18" charset="0"/>
                        <a:ea typeface="Cambria" panose="02040503050406030204" pitchFamily="18" charset="0"/>
                      </a:rPr>
                      <m:t>−1</m:t>
                    </m:r>
                  </m:oMath>
                </a14:m>
                <a:r>
                  <a:rPr lang="en-US">
                    <a:solidFill>
                      <a:schemeClr val="tx1"/>
                    </a:solidFill>
                    <a:latin typeface="Cambria" panose="02040503050406030204" pitchFamily="18" charset="0"/>
                    <a:ea typeface="Cambria" panose="02040503050406030204" pitchFamily="18" charset="0"/>
                  </a:rPr>
                  <a:t> by 2</a:t>
                </a:r>
              </a:p>
            </p:txBody>
          </p:sp>
        </mc:Choice>
        <mc:Fallback xmlns="">
          <p:sp>
            <p:nvSpPr>
              <p:cNvPr id="10" name="Google Shape;343;p46">
                <a:extLst>
                  <a:ext uri="{FF2B5EF4-FFF2-40B4-BE49-F238E27FC236}">
                    <a16:creationId xmlns:a16="http://schemas.microsoft.com/office/drawing/2014/main" id="{028F825D-27BC-50CC-8B83-6B6BE52AAEB5}"/>
                  </a:ext>
                </a:extLst>
              </p:cNvPr>
              <p:cNvSpPr txBox="1">
                <a:spLocks noRot="1" noChangeAspect="1" noMove="1" noResize="1" noEditPoints="1" noAdjustHandles="1" noChangeArrowheads="1" noChangeShapeType="1" noTextEdit="1"/>
              </p:cNvSpPr>
              <p:nvPr/>
            </p:nvSpPr>
            <p:spPr>
              <a:xfrm>
                <a:off x="140679" y="1030500"/>
                <a:ext cx="3829658" cy="1544518"/>
              </a:xfrm>
              <a:prstGeom prst="rect">
                <a:avLst/>
              </a:prstGeom>
              <a:blipFill>
                <a:blip r:embed="rId6"/>
                <a:stretch>
                  <a:fillRect/>
                </a:stretch>
              </a:blipFill>
              <a:ln>
                <a:no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10F6C6B6-5459-5636-6D3F-02A2B870BD12}"/>
              </a:ext>
            </a:extLst>
          </p:cNvPr>
          <p:cNvPicPr>
            <a:picLocks noChangeAspect="1"/>
          </p:cNvPicPr>
          <p:nvPr/>
        </p:nvPicPr>
        <p:blipFill>
          <a:blip r:embed="rId7"/>
          <a:stretch>
            <a:fillRect/>
          </a:stretch>
        </p:blipFill>
        <p:spPr>
          <a:xfrm>
            <a:off x="4259006" y="772067"/>
            <a:ext cx="4002530" cy="2264246"/>
          </a:xfrm>
          <a:prstGeom prst="rect">
            <a:avLst/>
          </a:prstGeom>
        </p:spPr>
      </p:pic>
    </p:spTree>
    <p:extLst>
      <p:ext uri="{BB962C8B-B14F-4D97-AF65-F5344CB8AC3E}">
        <p14:creationId xmlns:p14="http://schemas.microsoft.com/office/powerpoint/2010/main" val="1686477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Or-opt</a:t>
            </a:r>
          </a:p>
        </p:txBody>
      </p:sp>
      <p:sp>
        <p:nvSpPr>
          <p:cNvPr id="343" name="Google Shape;343;p46"/>
          <p:cNvSpPr txBox="1">
            <a:spLocks noGrp="1"/>
          </p:cNvSpPr>
          <p:nvPr>
            <p:ph type="subTitle" idx="1"/>
          </p:nvPr>
        </p:nvSpPr>
        <p:spPr>
          <a:xfrm>
            <a:off x="633380" y="779156"/>
            <a:ext cx="7281274" cy="2188207"/>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Proposed by Ilhan Or (1976)</a:t>
            </a:r>
          </a:p>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A </a:t>
            </a:r>
            <a:r>
              <a:rPr lang="en-US" b="1">
                <a:solidFill>
                  <a:schemeClr val="tx1"/>
                </a:solidFill>
                <a:latin typeface="Cambria" panose="02040503050406030204" pitchFamily="18" charset="0"/>
                <a:ea typeface="Cambria" panose="02040503050406030204" pitchFamily="18" charset="0"/>
              </a:rPr>
              <a:t>restricted</a:t>
            </a:r>
            <a:r>
              <a:rPr lang="en-US">
                <a:solidFill>
                  <a:schemeClr val="tx1"/>
                </a:solidFill>
                <a:latin typeface="Cambria" panose="02040503050406030204" pitchFamily="18" charset="0"/>
                <a:ea typeface="Cambria" panose="02040503050406030204" pitchFamily="18" charset="0"/>
              </a:rPr>
              <a:t> version of 3-opt</a:t>
            </a:r>
          </a:p>
          <a:p>
            <a:pPr marL="285750" indent="-285750">
              <a:buClr>
                <a:schemeClr val="accent2"/>
              </a:buClr>
            </a:pPr>
            <a:r>
              <a:rPr lang="en-US" b="1">
                <a:solidFill>
                  <a:schemeClr val="tx1"/>
                </a:solidFill>
                <a:latin typeface="Cambria" panose="02040503050406030204" pitchFamily="18" charset="0"/>
                <a:ea typeface="Cambria" panose="02040503050406030204" pitchFamily="18" charset="0"/>
              </a:rPr>
              <a:t>Segment/block of nodes</a:t>
            </a:r>
            <a:r>
              <a:rPr lang="en-US">
                <a:solidFill>
                  <a:schemeClr val="tx1"/>
                </a:solidFill>
                <a:latin typeface="Cambria" panose="02040503050406030204" pitchFamily="18" charset="0"/>
                <a:ea typeface="Cambria" panose="02040503050406030204" pitchFamily="18" charset="0"/>
              </a:rPr>
              <a:t> in a route is relocated to a different position</a:t>
            </a:r>
          </a:p>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Modified to include precedence and capacity constraints</a:t>
            </a:r>
          </a:p>
        </p:txBody>
      </p:sp>
    </p:spTree>
    <p:extLst>
      <p:ext uri="{BB962C8B-B14F-4D97-AF65-F5344CB8AC3E}">
        <p14:creationId xmlns:p14="http://schemas.microsoft.com/office/powerpoint/2010/main" val="4142998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Or-opt</a:t>
            </a:r>
          </a:p>
        </p:txBody>
      </p:sp>
      <p:pic>
        <p:nvPicPr>
          <p:cNvPr id="14" name="Picture 13">
            <a:extLst>
              <a:ext uri="{FF2B5EF4-FFF2-40B4-BE49-F238E27FC236}">
                <a16:creationId xmlns:a16="http://schemas.microsoft.com/office/drawing/2014/main" id="{A4D96963-C487-7A25-169C-48CF67B282AF}"/>
              </a:ext>
            </a:extLst>
          </p:cNvPr>
          <p:cNvPicPr>
            <a:picLocks noChangeAspect="1"/>
          </p:cNvPicPr>
          <p:nvPr/>
        </p:nvPicPr>
        <p:blipFill>
          <a:blip r:embed="rId3"/>
          <a:stretch>
            <a:fillRect/>
          </a:stretch>
        </p:blipFill>
        <p:spPr>
          <a:xfrm>
            <a:off x="140681" y="579559"/>
            <a:ext cx="4431319" cy="1594024"/>
          </a:xfrm>
          <a:prstGeom prst="rect">
            <a:avLst/>
          </a:prstGeom>
        </p:spPr>
      </p:pic>
      <p:pic>
        <p:nvPicPr>
          <p:cNvPr id="18" name="Picture 17">
            <a:extLst>
              <a:ext uri="{FF2B5EF4-FFF2-40B4-BE49-F238E27FC236}">
                <a16:creationId xmlns:a16="http://schemas.microsoft.com/office/drawing/2014/main" id="{8970D986-865D-BD07-15A5-71D0ABAEAEF5}"/>
              </a:ext>
            </a:extLst>
          </p:cNvPr>
          <p:cNvPicPr>
            <a:picLocks noChangeAspect="1"/>
          </p:cNvPicPr>
          <p:nvPr/>
        </p:nvPicPr>
        <p:blipFill>
          <a:blip r:embed="rId4"/>
          <a:stretch>
            <a:fillRect/>
          </a:stretch>
        </p:blipFill>
        <p:spPr>
          <a:xfrm>
            <a:off x="140680" y="2173583"/>
            <a:ext cx="4431319" cy="1078589"/>
          </a:xfrm>
          <a:prstGeom prst="rect">
            <a:avLst/>
          </a:prstGeom>
        </p:spPr>
      </p:pic>
      <p:pic>
        <p:nvPicPr>
          <p:cNvPr id="23" name="Picture 22">
            <a:extLst>
              <a:ext uri="{FF2B5EF4-FFF2-40B4-BE49-F238E27FC236}">
                <a16:creationId xmlns:a16="http://schemas.microsoft.com/office/drawing/2014/main" id="{AD99B069-22C0-0AC9-0C4E-0AE0F2DA8BD9}"/>
              </a:ext>
            </a:extLst>
          </p:cNvPr>
          <p:cNvPicPr>
            <a:picLocks noChangeAspect="1"/>
          </p:cNvPicPr>
          <p:nvPr/>
        </p:nvPicPr>
        <p:blipFill>
          <a:blip r:embed="rId5"/>
          <a:stretch>
            <a:fillRect/>
          </a:stretch>
        </p:blipFill>
        <p:spPr>
          <a:xfrm>
            <a:off x="140680" y="3252172"/>
            <a:ext cx="4431319" cy="1092907"/>
          </a:xfrm>
          <a:prstGeom prst="rect">
            <a:avLst/>
          </a:prstGeom>
        </p:spPr>
      </p:pic>
      <p:pic>
        <p:nvPicPr>
          <p:cNvPr id="25" name="Picture 24">
            <a:extLst>
              <a:ext uri="{FF2B5EF4-FFF2-40B4-BE49-F238E27FC236}">
                <a16:creationId xmlns:a16="http://schemas.microsoft.com/office/drawing/2014/main" id="{99F3E238-5A39-2B51-6ED8-CAD3C4542175}"/>
              </a:ext>
            </a:extLst>
          </p:cNvPr>
          <p:cNvPicPr>
            <a:picLocks noChangeAspect="1"/>
          </p:cNvPicPr>
          <p:nvPr/>
        </p:nvPicPr>
        <p:blipFill>
          <a:blip r:embed="rId6"/>
          <a:stretch>
            <a:fillRect/>
          </a:stretch>
        </p:blipFill>
        <p:spPr>
          <a:xfrm>
            <a:off x="140679" y="4345081"/>
            <a:ext cx="4431319" cy="501115"/>
          </a:xfrm>
          <a:prstGeom prst="rect">
            <a:avLst/>
          </a:prstGeom>
        </p:spPr>
      </p:pic>
      <mc:AlternateContent xmlns:mc="http://schemas.openxmlformats.org/markup-compatibility/2006" xmlns:a14="http://schemas.microsoft.com/office/drawing/2010/main">
        <mc:Choice Requires="a14">
          <p:sp>
            <p:nvSpPr>
              <p:cNvPr id="28" name="Google Shape;343;p46">
                <a:extLst>
                  <a:ext uri="{FF2B5EF4-FFF2-40B4-BE49-F238E27FC236}">
                    <a16:creationId xmlns:a16="http://schemas.microsoft.com/office/drawing/2014/main" id="{1AABF2A8-AA3E-C33C-6721-F35882F6C1F8}"/>
                  </a:ext>
                </a:extLst>
              </p:cNvPr>
              <p:cNvSpPr txBox="1">
                <a:spLocks noGrp="1"/>
              </p:cNvSpPr>
              <p:nvPr>
                <p:ph type="subTitle" idx="1"/>
              </p:nvPr>
            </p:nvSpPr>
            <p:spPr>
              <a:xfrm>
                <a:off x="4969086" y="397418"/>
                <a:ext cx="3014329" cy="1594024"/>
              </a:xfrm>
              <a:prstGeom prst="rect">
                <a:avLst/>
              </a:prstGeom>
            </p:spPr>
            <p:txBody>
              <a:bodyPr spcFirstLastPara="1" wrap="square" lIns="91425" tIns="91425" rIns="91425" bIns="91425" anchor="t" anchorCtr="0">
                <a:noAutofit/>
              </a:bodyPr>
              <a:lstStyle/>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𝑠</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𝑒</m:t>
                    </m:r>
                  </m:oMath>
                </a14:m>
                <a:r>
                  <a:rPr lang="en-US" b="0">
                    <a:solidFill>
                      <a:schemeClr val="tx1"/>
                    </a:solidFill>
                    <a:latin typeface="Cambria Math" panose="02040503050406030204" pitchFamily="18" charset="0"/>
                    <a:ea typeface="Cambria" panose="02040503050406030204" pitchFamily="18" charset="0"/>
                  </a:rPr>
                  <a:t>: start and end index of the block</a:t>
                </a:r>
              </a:p>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r>
                  <a:rPr lang="en-US">
                    <a:solidFill>
                      <a:schemeClr val="tx1"/>
                    </a:solidFill>
                    <a:latin typeface="Cambria" panose="02040503050406030204" pitchFamily="18" charset="0"/>
                    <a:ea typeface="Cambria" panose="02040503050406030204" pitchFamily="18" charset="0"/>
                  </a:rPr>
                  <a:t>: insert the block </a:t>
                </a:r>
                <a:r>
                  <a:rPr lang="en-US" b="1">
                    <a:solidFill>
                      <a:schemeClr val="tx1"/>
                    </a:solidFill>
                    <a:latin typeface="Cambria" panose="02040503050406030204" pitchFamily="18" charset="0"/>
                    <a:ea typeface="Cambria" panose="02040503050406030204" pitchFamily="18" charset="0"/>
                  </a:rPr>
                  <a:t>before </a:t>
                </a:r>
                <a:r>
                  <a:rPr lang="en-US">
                    <a:solidFill>
                      <a:schemeClr val="tx1"/>
                    </a:solidFill>
                    <a:latin typeface="Cambria" panose="02040503050406030204" pitchFamily="18" charset="0"/>
                    <a:ea typeface="Cambria" panose="02040503050406030204" pitchFamily="18" charset="0"/>
                  </a:rPr>
                  <a:t>index i in the old route</a:t>
                </a:r>
              </a:p>
              <a:p>
                <a:pPr marL="285750" indent="-285750">
                  <a:buClr>
                    <a:schemeClr val="accent2"/>
                  </a:buClr>
                </a:pPr>
                <a14:m>
                  <m:oMath xmlns:m="http://schemas.openxmlformats.org/officeDocument/2006/math">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𝑘</m:t>
                        </m:r>
                      </m:e>
                      <m:sub>
                        <m:r>
                          <a:rPr lang="en-US" b="0" i="1" smtClean="0">
                            <a:solidFill>
                              <a:schemeClr val="tx1"/>
                            </a:solidFill>
                            <a:latin typeface="Cambria Math" panose="02040503050406030204" pitchFamily="18" charset="0"/>
                            <a:ea typeface="Cambria" panose="02040503050406030204" pitchFamily="18" charset="0"/>
                          </a:rPr>
                          <m:t>𝑂𝑟</m:t>
                        </m:r>
                      </m:sub>
                    </m:sSub>
                  </m:oMath>
                </a14:m>
                <a:r>
                  <a:rPr lang="en-US">
                    <a:solidFill>
                      <a:schemeClr val="tx1"/>
                    </a:solidFill>
                    <a:latin typeface="Cambria" panose="02040503050406030204" pitchFamily="18" charset="0"/>
                    <a:ea typeface="Cambria" panose="02040503050406030204" pitchFamily="18" charset="0"/>
                  </a:rPr>
                  <a:t>: maximum block length</a:t>
                </a:r>
              </a:p>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Time complexity: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𝑂</m:t>
                    </m:r>
                    <m:r>
                      <a:rPr lang="en-US" b="0" i="1" smtClean="0">
                        <a:solidFill>
                          <a:schemeClr val="tx1"/>
                        </a:solidFill>
                        <a:latin typeface="Cambria Math" panose="02040503050406030204" pitchFamily="18" charset="0"/>
                        <a:ea typeface="Cambria" panose="02040503050406030204" pitchFamily="18" charset="0"/>
                      </a:rPr>
                      <m:t>(</m:t>
                    </m:r>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𝑘</m:t>
                        </m:r>
                      </m:e>
                      <m:sub>
                        <m:r>
                          <a:rPr lang="en-US" b="0" i="1" smtClean="0">
                            <a:solidFill>
                              <a:schemeClr val="tx1"/>
                            </a:solidFill>
                            <a:latin typeface="Cambria Math" panose="02040503050406030204" pitchFamily="18" charset="0"/>
                            <a:ea typeface="Cambria" panose="02040503050406030204" pitchFamily="18" charset="0"/>
                          </a:rPr>
                          <m:t>𝑂𝑟</m:t>
                        </m:r>
                      </m:sub>
                    </m:sSub>
                    <m:r>
                      <a:rPr lang="en-US" b="0" i="1" smtClean="0">
                        <a:solidFill>
                          <a:schemeClr val="tx1"/>
                        </a:solidFill>
                        <a:latin typeface="Cambria Math" panose="02040503050406030204" pitchFamily="18" charset="0"/>
                        <a:ea typeface="Cambria" panose="02040503050406030204" pitchFamily="18" charset="0"/>
                      </a:rPr>
                      <m:t>∗ </m:t>
                    </m:r>
                    <m:sSup>
                      <m:sSupPr>
                        <m:ctrlPr>
                          <a:rPr lang="en-US" b="0" i="1" smtClean="0">
                            <a:solidFill>
                              <a:schemeClr val="tx1"/>
                            </a:solidFill>
                            <a:latin typeface="Cambria Math" panose="02040503050406030204" pitchFamily="18" charset="0"/>
                            <a:ea typeface="Cambria" panose="02040503050406030204" pitchFamily="18" charset="0"/>
                          </a:rPr>
                        </m:ctrlPr>
                      </m:sSupPr>
                      <m:e>
                        <m:r>
                          <a:rPr lang="en-US" b="0" i="1" smtClean="0">
                            <a:solidFill>
                              <a:schemeClr val="tx1"/>
                            </a:solidFill>
                            <a:latin typeface="Cambria Math" panose="02040503050406030204" pitchFamily="18" charset="0"/>
                            <a:ea typeface="Cambria" panose="02040503050406030204" pitchFamily="18" charset="0"/>
                          </a:rPr>
                          <m:t>𝑛</m:t>
                        </m:r>
                      </m:e>
                      <m:sup>
                        <m:r>
                          <a:rPr lang="en-US" b="0" i="1" smtClean="0">
                            <a:solidFill>
                              <a:schemeClr val="tx1"/>
                            </a:solidFill>
                            <a:latin typeface="Cambria Math" panose="02040503050406030204" pitchFamily="18" charset="0"/>
                            <a:ea typeface="Cambria" panose="02040503050406030204" pitchFamily="18" charset="0"/>
                          </a:rPr>
                          <m:t>2</m:t>
                        </m:r>
                      </m:sup>
                    </m:sSup>
                    <m:r>
                      <a:rPr lang="en-US" b="0" i="1" smtClean="0">
                        <a:solidFill>
                          <a:schemeClr val="tx1"/>
                        </a:solidFill>
                        <a:latin typeface="Cambria Math" panose="02040503050406030204" pitchFamily="18" charset="0"/>
                        <a:ea typeface="Cambria" panose="02040503050406030204" pitchFamily="18" charset="0"/>
                      </a:rPr>
                      <m:t>)</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28" name="Google Shape;343;p46">
                <a:extLst>
                  <a:ext uri="{FF2B5EF4-FFF2-40B4-BE49-F238E27FC236}">
                    <a16:creationId xmlns:a16="http://schemas.microsoft.com/office/drawing/2014/main" id="{1AABF2A8-AA3E-C33C-6721-F35882F6C1F8}"/>
                  </a:ext>
                </a:extLst>
              </p:cNvPr>
              <p:cNvSpPr txBox="1">
                <a:spLocks noGrp="1" noRot="1" noChangeAspect="1" noMove="1" noResize="1" noEditPoints="1" noAdjustHandles="1" noChangeArrowheads="1" noChangeShapeType="1" noTextEdit="1"/>
              </p:cNvSpPr>
              <p:nvPr>
                <p:ph type="subTitle" idx="1"/>
              </p:nvPr>
            </p:nvSpPr>
            <p:spPr>
              <a:xfrm>
                <a:off x="4969086" y="397418"/>
                <a:ext cx="3014329" cy="1594024"/>
              </a:xfrm>
              <a:prstGeom prst="rect">
                <a:avLst/>
              </a:prstGeom>
              <a:blipFill>
                <a:blip r:embed="rId7"/>
                <a:stretch>
                  <a:fillRect l="-202" b="-3053"/>
                </a:stretch>
              </a:blipFill>
            </p:spPr>
            <p:txBody>
              <a:bodyPr/>
              <a:lstStyle/>
              <a:p>
                <a:r>
                  <a:rPr lang="en-US">
                    <a:noFill/>
                  </a:rPr>
                  <a:t> </a:t>
                </a:r>
              </a:p>
            </p:txBody>
          </p:sp>
        </mc:Fallback>
      </mc:AlternateContent>
      <p:grpSp>
        <p:nvGrpSpPr>
          <p:cNvPr id="356" name="Group 355">
            <a:extLst>
              <a:ext uri="{FF2B5EF4-FFF2-40B4-BE49-F238E27FC236}">
                <a16:creationId xmlns:a16="http://schemas.microsoft.com/office/drawing/2014/main" id="{FE866033-8D30-E105-4068-9EB6C62C1624}"/>
              </a:ext>
            </a:extLst>
          </p:cNvPr>
          <p:cNvGrpSpPr/>
          <p:nvPr/>
        </p:nvGrpSpPr>
        <p:grpSpPr>
          <a:xfrm>
            <a:off x="4848967" y="2084762"/>
            <a:ext cx="3158738" cy="2503195"/>
            <a:chOff x="4848967" y="2084762"/>
            <a:chExt cx="3158738" cy="2503195"/>
          </a:xfrm>
        </p:grpSpPr>
        <p:grpSp>
          <p:nvGrpSpPr>
            <p:cNvPr id="325" name="Group 324">
              <a:extLst>
                <a:ext uri="{FF2B5EF4-FFF2-40B4-BE49-F238E27FC236}">
                  <a16:creationId xmlns:a16="http://schemas.microsoft.com/office/drawing/2014/main" id="{973B2CE9-AF7D-225E-F715-648BCBC2DFDD}"/>
                </a:ext>
              </a:extLst>
            </p:cNvPr>
            <p:cNvGrpSpPr/>
            <p:nvPr/>
          </p:nvGrpSpPr>
          <p:grpSpPr>
            <a:xfrm>
              <a:off x="4848967" y="2087052"/>
              <a:ext cx="3158738" cy="2500905"/>
              <a:chOff x="358554" y="1873259"/>
              <a:chExt cx="3682597" cy="2915666"/>
            </a:xfrm>
          </p:grpSpPr>
          <p:grpSp>
            <p:nvGrpSpPr>
              <p:cNvPr id="326" name="Group 325">
                <a:extLst>
                  <a:ext uri="{FF2B5EF4-FFF2-40B4-BE49-F238E27FC236}">
                    <a16:creationId xmlns:a16="http://schemas.microsoft.com/office/drawing/2014/main" id="{74360097-5590-5979-37E2-B642A8CE4604}"/>
                  </a:ext>
                </a:extLst>
              </p:cNvPr>
              <p:cNvGrpSpPr/>
              <p:nvPr/>
            </p:nvGrpSpPr>
            <p:grpSpPr>
              <a:xfrm>
                <a:off x="750095" y="1873259"/>
                <a:ext cx="3119358" cy="2898129"/>
                <a:chOff x="2904371" y="2323952"/>
                <a:chExt cx="2309655" cy="2150302"/>
              </a:xfrm>
            </p:grpSpPr>
            <p:sp>
              <p:nvSpPr>
                <p:cNvPr id="336" name="Arc 335">
                  <a:extLst>
                    <a:ext uri="{FF2B5EF4-FFF2-40B4-BE49-F238E27FC236}">
                      <a16:creationId xmlns:a16="http://schemas.microsoft.com/office/drawing/2014/main" id="{3CFEE776-D4F2-146E-E8F7-33AA4E36BD0E}"/>
                    </a:ext>
                  </a:extLst>
                </p:cNvPr>
                <p:cNvSpPr/>
                <p:nvPr/>
              </p:nvSpPr>
              <p:spPr>
                <a:xfrm>
                  <a:off x="2916055" y="2323955"/>
                  <a:ext cx="1910061" cy="1910061"/>
                </a:xfrm>
                <a:prstGeom prst="arc">
                  <a:avLst>
                    <a:gd name="adj1" fmla="val 19973876"/>
                    <a:gd name="adj2" fmla="val 647392"/>
                  </a:avLst>
                </a:prstGeom>
                <a:ln w="12700">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7" name="Arc 336">
                  <a:extLst>
                    <a:ext uri="{FF2B5EF4-FFF2-40B4-BE49-F238E27FC236}">
                      <a16:creationId xmlns:a16="http://schemas.microsoft.com/office/drawing/2014/main" id="{331E9896-2EA6-CF78-6169-BA46603D141B}"/>
                    </a:ext>
                  </a:extLst>
                </p:cNvPr>
                <p:cNvSpPr/>
                <p:nvPr/>
              </p:nvSpPr>
              <p:spPr>
                <a:xfrm>
                  <a:off x="2916055" y="2323955"/>
                  <a:ext cx="1910061" cy="1910061"/>
                </a:xfrm>
                <a:prstGeom prst="arc">
                  <a:avLst>
                    <a:gd name="adj1" fmla="val 13075119"/>
                    <a:gd name="adj2" fmla="val 18705331"/>
                  </a:avLst>
                </a:prstGeom>
                <a:ln w="1905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Arc 337">
                  <a:extLst>
                    <a:ext uri="{FF2B5EF4-FFF2-40B4-BE49-F238E27FC236}">
                      <a16:creationId xmlns:a16="http://schemas.microsoft.com/office/drawing/2014/main" id="{C580001E-F2A5-2289-9629-11286D78907C}"/>
                    </a:ext>
                  </a:extLst>
                </p:cNvPr>
                <p:cNvSpPr/>
                <p:nvPr/>
              </p:nvSpPr>
              <p:spPr>
                <a:xfrm>
                  <a:off x="2916055" y="2323955"/>
                  <a:ext cx="1910061" cy="1910061"/>
                </a:xfrm>
                <a:prstGeom prst="arc">
                  <a:avLst>
                    <a:gd name="adj1" fmla="val 12080813"/>
                    <a:gd name="adj2" fmla="val 12921447"/>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9" name="Arc 338">
                  <a:extLst>
                    <a:ext uri="{FF2B5EF4-FFF2-40B4-BE49-F238E27FC236}">
                      <a16:creationId xmlns:a16="http://schemas.microsoft.com/office/drawing/2014/main" id="{08E811F6-490E-9551-1340-68C20D76FAD2}"/>
                    </a:ext>
                  </a:extLst>
                </p:cNvPr>
                <p:cNvSpPr/>
                <p:nvPr/>
              </p:nvSpPr>
              <p:spPr>
                <a:xfrm>
                  <a:off x="2916054" y="2323954"/>
                  <a:ext cx="1910061" cy="1910061"/>
                </a:xfrm>
                <a:prstGeom prst="arc">
                  <a:avLst>
                    <a:gd name="adj1" fmla="val 18897797"/>
                    <a:gd name="adj2" fmla="val 19795673"/>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0" name="Arc 339">
                  <a:extLst>
                    <a:ext uri="{FF2B5EF4-FFF2-40B4-BE49-F238E27FC236}">
                      <a16:creationId xmlns:a16="http://schemas.microsoft.com/office/drawing/2014/main" id="{BE1D2826-706B-524F-1710-D53C8BC9E02E}"/>
                    </a:ext>
                  </a:extLst>
                </p:cNvPr>
                <p:cNvSpPr/>
                <p:nvPr/>
              </p:nvSpPr>
              <p:spPr>
                <a:xfrm>
                  <a:off x="2916054" y="2323952"/>
                  <a:ext cx="1910061" cy="1910061"/>
                </a:xfrm>
                <a:prstGeom prst="arc">
                  <a:avLst>
                    <a:gd name="adj1" fmla="val 3359296"/>
                    <a:gd name="adj2" fmla="val 11841315"/>
                  </a:avLst>
                </a:prstGeom>
                <a:ln w="12700">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Arc 340">
                  <a:extLst>
                    <a:ext uri="{FF2B5EF4-FFF2-40B4-BE49-F238E27FC236}">
                      <a16:creationId xmlns:a16="http://schemas.microsoft.com/office/drawing/2014/main" id="{6D3766B8-102E-F94E-1C01-47E1EF2E6D51}"/>
                    </a:ext>
                  </a:extLst>
                </p:cNvPr>
                <p:cNvSpPr/>
                <p:nvPr/>
              </p:nvSpPr>
              <p:spPr>
                <a:xfrm>
                  <a:off x="2916052" y="2323952"/>
                  <a:ext cx="1910061" cy="1910061"/>
                </a:xfrm>
                <a:prstGeom prst="arc">
                  <a:avLst>
                    <a:gd name="adj1" fmla="val 920206"/>
                    <a:gd name="adj2" fmla="val 315044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Arc 343">
                  <a:extLst>
                    <a:ext uri="{FF2B5EF4-FFF2-40B4-BE49-F238E27FC236}">
                      <a16:creationId xmlns:a16="http://schemas.microsoft.com/office/drawing/2014/main" id="{D9FFCEA2-17A9-1267-0A8E-E78E7E7B1F2D}"/>
                    </a:ext>
                  </a:extLst>
                </p:cNvPr>
                <p:cNvSpPr/>
                <p:nvPr/>
              </p:nvSpPr>
              <p:spPr>
                <a:xfrm rot="7733320">
                  <a:off x="3303965" y="2564193"/>
                  <a:ext cx="1910061" cy="1910061"/>
                </a:xfrm>
                <a:prstGeom prst="arc">
                  <a:avLst>
                    <a:gd name="adj1" fmla="val 13014308"/>
                    <a:gd name="adj2" fmla="val 18713655"/>
                  </a:avLst>
                </a:prstGeom>
                <a:ln w="1905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5" name="Straight Connector 344">
                  <a:extLst>
                    <a:ext uri="{FF2B5EF4-FFF2-40B4-BE49-F238E27FC236}">
                      <a16:creationId xmlns:a16="http://schemas.microsoft.com/office/drawing/2014/main" id="{B40D2191-05DE-4F47-12B7-F51787BD91E5}"/>
                    </a:ext>
                  </a:extLst>
                </p:cNvPr>
                <p:cNvCxnSpPr>
                  <a:stCxn id="340" idx="2"/>
                  <a:endCxn id="336" idx="0"/>
                </p:cNvCxnSpPr>
                <p:nvPr/>
              </p:nvCxnSpPr>
              <p:spPr>
                <a:xfrm flipV="1">
                  <a:off x="2959533" y="2843895"/>
                  <a:ext cx="1761717" cy="1502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FB990836-4D7A-31B5-8D92-BB77F9EFEF0C}"/>
                    </a:ext>
                  </a:extLst>
                </p:cNvPr>
                <p:cNvCxnSpPr>
                  <a:stCxn id="340" idx="0"/>
                  <a:endCxn id="344" idx="2"/>
                </p:cNvCxnSpPr>
                <p:nvPr/>
              </p:nvCxnSpPr>
              <p:spPr>
                <a:xfrm>
                  <a:off x="4405292" y="4070629"/>
                  <a:ext cx="6677" cy="39129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1CE922C2-1B1D-46A5-EA0C-B946440DC6EB}"/>
                    </a:ext>
                  </a:extLst>
                </p:cNvPr>
                <p:cNvCxnSpPr>
                  <a:cxnSpLocks/>
                  <a:stCxn id="336" idx="2"/>
                  <a:endCxn id="344" idx="0"/>
                </p:cNvCxnSpPr>
                <p:nvPr/>
              </p:nvCxnSpPr>
              <p:spPr>
                <a:xfrm flipV="1">
                  <a:off x="4809232" y="3284847"/>
                  <a:ext cx="375588" cy="1729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8" name="TextBox 347">
                  <a:extLst>
                    <a:ext uri="{FF2B5EF4-FFF2-40B4-BE49-F238E27FC236}">
                      <a16:creationId xmlns:a16="http://schemas.microsoft.com/office/drawing/2014/main" id="{6744FD87-F1EB-4358-583B-FABCF91B96AD}"/>
                    </a:ext>
                  </a:extLst>
                </p:cNvPr>
                <p:cNvSpPr txBox="1"/>
                <p:nvPr/>
              </p:nvSpPr>
              <p:spPr>
                <a:xfrm rot="1664247">
                  <a:off x="2904371" y="2693749"/>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349" name="TextBox 348">
                  <a:extLst>
                    <a:ext uri="{FF2B5EF4-FFF2-40B4-BE49-F238E27FC236}">
                      <a16:creationId xmlns:a16="http://schemas.microsoft.com/office/drawing/2014/main" id="{7697CAE7-5D40-F1F5-23B7-A3E9446FE49C}"/>
                    </a:ext>
                  </a:extLst>
                </p:cNvPr>
                <p:cNvSpPr txBox="1"/>
                <p:nvPr/>
              </p:nvSpPr>
              <p:spPr>
                <a:xfrm rot="8410960">
                  <a:off x="4508701" y="2585209"/>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350" name="TextBox 349">
                  <a:extLst>
                    <a:ext uri="{FF2B5EF4-FFF2-40B4-BE49-F238E27FC236}">
                      <a16:creationId xmlns:a16="http://schemas.microsoft.com/office/drawing/2014/main" id="{C2ECA5F4-C7D7-44B1-179E-EB108C4091EE}"/>
                    </a:ext>
                  </a:extLst>
                </p:cNvPr>
                <p:cNvSpPr txBox="1"/>
                <p:nvPr/>
              </p:nvSpPr>
              <p:spPr>
                <a:xfrm rot="1834476">
                  <a:off x="4538942" y="3685815"/>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351" name="Oval 350">
                  <a:extLst>
                    <a:ext uri="{FF2B5EF4-FFF2-40B4-BE49-F238E27FC236}">
                      <a16:creationId xmlns:a16="http://schemas.microsoft.com/office/drawing/2014/main" id="{DBFCBE49-68DB-E2F7-7AEF-C5097CBF7FB6}"/>
                    </a:ext>
                  </a:extLst>
                </p:cNvPr>
                <p:cNvSpPr/>
                <p:nvPr/>
              </p:nvSpPr>
              <p:spPr>
                <a:xfrm>
                  <a:off x="2959533" y="3603580"/>
                  <a:ext cx="50796" cy="50796"/>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27" name="TextBox 326">
                    <a:extLst>
                      <a:ext uri="{FF2B5EF4-FFF2-40B4-BE49-F238E27FC236}">
                        <a16:creationId xmlns:a16="http://schemas.microsoft.com/office/drawing/2014/main" id="{DBA0D018-594F-42A4-FC6C-35D29D5889D3}"/>
                      </a:ext>
                    </a:extLst>
                  </p:cNvPr>
                  <p:cNvSpPr txBox="1"/>
                  <p:nvPr/>
                </p:nvSpPr>
                <p:spPr>
                  <a:xfrm>
                    <a:off x="629985" y="3605329"/>
                    <a:ext cx="274434"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0</m:t>
                          </m:r>
                        </m:oMath>
                      </m:oMathPara>
                    </a14:m>
                    <a:endParaRPr lang="en-US" sz="900">
                      <a:latin typeface="Cambria" panose="02040503050406030204" pitchFamily="18" charset="0"/>
                      <a:ea typeface="Cambria" panose="02040503050406030204" pitchFamily="18" charset="0"/>
                    </a:endParaRPr>
                  </a:p>
                </p:txBody>
              </p:sp>
            </mc:Choice>
            <mc:Fallback xmlns="">
              <p:sp>
                <p:nvSpPr>
                  <p:cNvPr id="327" name="TextBox 326">
                    <a:extLst>
                      <a:ext uri="{FF2B5EF4-FFF2-40B4-BE49-F238E27FC236}">
                        <a16:creationId xmlns:a16="http://schemas.microsoft.com/office/drawing/2014/main" id="{DBA0D018-594F-42A4-FC6C-35D29D5889D3}"/>
                      </a:ext>
                    </a:extLst>
                  </p:cNvPr>
                  <p:cNvSpPr txBox="1">
                    <a:spLocks noRot="1" noChangeAspect="1" noMove="1" noResize="1" noEditPoints="1" noAdjustHandles="1" noChangeArrowheads="1" noChangeShapeType="1" noTextEdit="1"/>
                  </p:cNvSpPr>
                  <p:nvPr/>
                </p:nvSpPr>
                <p:spPr>
                  <a:xfrm>
                    <a:off x="629985" y="3605329"/>
                    <a:ext cx="274434" cy="2308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8" name="TextBox 327">
                    <a:extLst>
                      <a:ext uri="{FF2B5EF4-FFF2-40B4-BE49-F238E27FC236}">
                        <a16:creationId xmlns:a16="http://schemas.microsoft.com/office/drawing/2014/main" id="{1CFF8A1E-1DB7-B4B0-D972-A98D7A529138}"/>
                      </a:ext>
                    </a:extLst>
                  </p:cNvPr>
                  <p:cNvSpPr txBox="1"/>
                  <p:nvPr/>
                </p:nvSpPr>
                <p:spPr>
                  <a:xfrm>
                    <a:off x="358554" y="2704485"/>
                    <a:ext cx="467564" cy="230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𝑠</m:t>
                          </m:r>
                          <m:r>
                            <a:rPr lang="en-US" sz="900" b="0" i="1" smtClean="0">
                              <a:latin typeface="Cambria Math" panose="02040503050406030204" pitchFamily="18" charset="0"/>
                              <a:ea typeface="Cambria" panose="02040503050406030204" pitchFamily="18" charset="0"/>
                            </a:rPr>
                            <m:t>−1</m:t>
                          </m:r>
                        </m:oMath>
                      </m:oMathPara>
                    </a14:m>
                    <a:endParaRPr lang="en-US" sz="900">
                      <a:latin typeface="Cambria" panose="02040503050406030204" pitchFamily="18" charset="0"/>
                      <a:ea typeface="Cambria" panose="02040503050406030204" pitchFamily="18" charset="0"/>
                    </a:endParaRPr>
                  </a:p>
                </p:txBody>
              </p:sp>
            </mc:Choice>
            <mc:Fallback xmlns="">
              <p:sp>
                <p:nvSpPr>
                  <p:cNvPr id="328" name="TextBox 327">
                    <a:extLst>
                      <a:ext uri="{FF2B5EF4-FFF2-40B4-BE49-F238E27FC236}">
                        <a16:creationId xmlns:a16="http://schemas.microsoft.com/office/drawing/2014/main" id="{1CFF8A1E-1DB7-B4B0-D972-A98D7A529138}"/>
                      </a:ext>
                    </a:extLst>
                  </p:cNvPr>
                  <p:cNvSpPr txBox="1">
                    <a:spLocks noRot="1" noChangeAspect="1" noMove="1" noResize="1" noEditPoints="1" noAdjustHandles="1" noChangeArrowheads="1" noChangeShapeType="1" noTextEdit="1"/>
                  </p:cNvSpPr>
                  <p:nvPr/>
                </p:nvSpPr>
                <p:spPr>
                  <a:xfrm>
                    <a:off x="358554" y="2704485"/>
                    <a:ext cx="467564" cy="2308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9" name="TextBox 328">
                    <a:extLst>
                      <a:ext uri="{FF2B5EF4-FFF2-40B4-BE49-F238E27FC236}">
                        <a16:creationId xmlns:a16="http://schemas.microsoft.com/office/drawing/2014/main" id="{4B03D3A9-6646-1268-430D-7C63D18CEBCE}"/>
                      </a:ext>
                    </a:extLst>
                  </p:cNvPr>
                  <p:cNvSpPr txBox="1"/>
                  <p:nvPr/>
                </p:nvSpPr>
                <p:spPr>
                  <a:xfrm>
                    <a:off x="1015373" y="2237397"/>
                    <a:ext cx="265586"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𝑠</m:t>
                          </m:r>
                        </m:oMath>
                      </m:oMathPara>
                    </a14:m>
                    <a:endParaRPr lang="en-US" sz="900">
                      <a:latin typeface="Cambria" panose="02040503050406030204" pitchFamily="18" charset="0"/>
                      <a:ea typeface="Cambria" panose="02040503050406030204" pitchFamily="18" charset="0"/>
                    </a:endParaRPr>
                  </a:p>
                </p:txBody>
              </p:sp>
            </mc:Choice>
            <mc:Fallback xmlns="">
              <p:sp>
                <p:nvSpPr>
                  <p:cNvPr id="329" name="TextBox 328">
                    <a:extLst>
                      <a:ext uri="{FF2B5EF4-FFF2-40B4-BE49-F238E27FC236}">
                        <a16:creationId xmlns:a16="http://schemas.microsoft.com/office/drawing/2014/main" id="{4B03D3A9-6646-1268-430D-7C63D18CEBCE}"/>
                      </a:ext>
                    </a:extLst>
                  </p:cNvPr>
                  <p:cNvSpPr txBox="1">
                    <a:spLocks noRot="1" noChangeAspect="1" noMove="1" noResize="1" noEditPoints="1" noAdjustHandles="1" noChangeArrowheads="1" noChangeShapeType="1" noTextEdit="1"/>
                  </p:cNvSpPr>
                  <p:nvPr/>
                </p:nvSpPr>
                <p:spPr>
                  <a:xfrm>
                    <a:off x="1015373" y="2237397"/>
                    <a:ext cx="265586" cy="2308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0" name="TextBox 329">
                    <a:extLst>
                      <a:ext uri="{FF2B5EF4-FFF2-40B4-BE49-F238E27FC236}">
                        <a16:creationId xmlns:a16="http://schemas.microsoft.com/office/drawing/2014/main" id="{75691FCE-4F71-1009-D280-48AB1EFA2FA6}"/>
                      </a:ext>
                    </a:extLst>
                  </p:cNvPr>
                  <p:cNvSpPr txBox="1"/>
                  <p:nvPr/>
                </p:nvSpPr>
                <p:spPr>
                  <a:xfrm>
                    <a:off x="2678683" y="2096027"/>
                    <a:ext cx="270587"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𝑒</m:t>
                          </m:r>
                        </m:oMath>
                      </m:oMathPara>
                    </a14:m>
                    <a:endParaRPr lang="en-US" sz="900">
                      <a:latin typeface="Cambria" panose="02040503050406030204" pitchFamily="18" charset="0"/>
                      <a:ea typeface="Cambria" panose="02040503050406030204" pitchFamily="18" charset="0"/>
                    </a:endParaRPr>
                  </a:p>
                </p:txBody>
              </p:sp>
            </mc:Choice>
            <mc:Fallback xmlns="">
              <p:sp>
                <p:nvSpPr>
                  <p:cNvPr id="330" name="TextBox 329">
                    <a:extLst>
                      <a:ext uri="{FF2B5EF4-FFF2-40B4-BE49-F238E27FC236}">
                        <a16:creationId xmlns:a16="http://schemas.microsoft.com/office/drawing/2014/main" id="{75691FCE-4F71-1009-D280-48AB1EFA2FA6}"/>
                      </a:ext>
                    </a:extLst>
                  </p:cNvPr>
                  <p:cNvSpPr txBox="1">
                    <a:spLocks noRot="1" noChangeAspect="1" noMove="1" noResize="1" noEditPoints="1" noAdjustHandles="1" noChangeArrowheads="1" noChangeShapeType="1" noTextEdit="1"/>
                  </p:cNvSpPr>
                  <p:nvPr/>
                </p:nvSpPr>
                <p:spPr>
                  <a:xfrm>
                    <a:off x="2678683" y="2096027"/>
                    <a:ext cx="270587" cy="2308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1" name="TextBox 330">
                    <a:extLst>
                      <a:ext uri="{FF2B5EF4-FFF2-40B4-BE49-F238E27FC236}">
                        <a16:creationId xmlns:a16="http://schemas.microsoft.com/office/drawing/2014/main" id="{F03B01A9-80AA-AEEC-14B3-D89246B558AD}"/>
                      </a:ext>
                    </a:extLst>
                  </p:cNvPr>
                  <p:cNvSpPr txBox="1"/>
                  <p:nvPr/>
                </p:nvSpPr>
                <p:spPr>
                  <a:xfrm>
                    <a:off x="3167266" y="2420499"/>
                    <a:ext cx="472565"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𝑒</m:t>
                          </m:r>
                          <m:r>
                            <a:rPr lang="en-US" sz="900" b="0" i="1" smtClean="0">
                              <a:latin typeface="Cambria Math" panose="02040503050406030204" pitchFamily="18" charset="0"/>
                              <a:ea typeface="Cambria" panose="02040503050406030204" pitchFamily="18" charset="0"/>
                            </a:rPr>
                            <m:t>+1</m:t>
                          </m:r>
                        </m:oMath>
                      </m:oMathPara>
                    </a14:m>
                    <a:endParaRPr lang="en-US" sz="900">
                      <a:latin typeface="Cambria" panose="02040503050406030204" pitchFamily="18" charset="0"/>
                      <a:ea typeface="Cambria" panose="02040503050406030204" pitchFamily="18" charset="0"/>
                    </a:endParaRPr>
                  </a:p>
                </p:txBody>
              </p:sp>
            </mc:Choice>
            <mc:Fallback xmlns="">
              <p:sp>
                <p:nvSpPr>
                  <p:cNvPr id="331" name="TextBox 330">
                    <a:extLst>
                      <a:ext uri="{FF2B5EF4-FFF2-40B4-BE49-F238E27FC236}">
                        <a16:creationId xmlns:a16="http://schemas.microsoft.com/office/drawing/2014/main" id="{F03B01A9-80AA-AEEC-14B3-D89246B558AD}"/>
                      </a:ext>
                    </a:extLst>
                  </p:cNvPr>
                  <p:cNvSpPr txBox="1">
                    <a:spLocks noRot="1" noChangeAspect="1" noMove="1" noResize="1" noEditPoints="1" noAdjustHandles="1" noChangeArrowheads="1" noChangeShapeType="1" noTextEdit="1"/>
                  </p:cNvSpPr>
                  <p:nvPr/>
                </p:nvSpPr>
                <p:spPr>
                  <a:xfrm>
                    <a:off x="3167266" y="2420499"/>
                    <a:ext cx="472565" cy="2308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2" name="TextBox 331">
                    <a:extLst>
                      <a:ext uri="{FF2B5EF4-FFF2-40B4-BE49-F238E27FC236}">
                        <a16:creationId xmlns:a16="http://schemas.microsoft.com/office/drawing/2014/main" id="{6612D555-3BDB-2867-158F-0DFED8A394F7}"/>
                      </a:ext>
                    </a:extLst>
                  </p:cNvPr>
                  <p:cNvSpPr txBox="1"/>
                  <p:nvPr/>
                </p:nvSpPr>
                <p:spPr>
                  <a:xfrm>
                    <a:off x="2599737" y="3976730"/>
                    <a:ext cx="250838" cy="230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𝑖</m:t>
                          </m:r>
                        </m:oMath>
                      </m:oMathPara>
                    </a14:m>
                    <a:endParaRPr lang="en-US" sz="900">
                      <a:latin typeface="Cambria" panose="02040503050406030204" pitchFamily="18" charset="0"/>
                      <a:ea typeface="Cambria" panose="02040503050406030204" pitchFamily="18" charset="0"/>
                    </a:endParaRPr>
                  </a:p>
                </p:txBody>
              </p:sp>
            </mc:Choice>
            <mc:Fallback xmlns="">
              <p:sp>
                <p:nvSpPr>
                  <p:cNvPr id="332" name="TextBox 331">
                    <a:extLst>
                      <a:ext uri="{FF2B5EF4-FFF2-40B4-BE49-F238E27FC236}">
                        <a16:creationId xmlns:a16="http://schemas.microsoft.com/office/drawing/2014/main" id="{6612D555-3BDB-2867-158F-0DFED8A394F7}"/>
                      </a:ext>
                    </a:extLst>
                  </p:cNvPr>
                  <p:cNvSpPr txBox="1">
                    <a:spLocks noRot="1" noChangeAspect="1" noMove="1" noResize="1" noEditPoints="1" noAdjustHandles="1" noChangeArrowheads="1" noChangeShapeType="1" noTextEdit="1"/>
                  </p:cNvSpPr>
                  <p:nvPr/>
                </p:nvSpPr>
                <p:spPr>
                  <a:xfrm>
                    <a:off x="2599737" y="3976730"/>
                    <a:ext cx="250838" cy="23083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3" name="TextBox 332">
                    <a:extLst>
                      <a:ext uri="{FF2B5EF4-FFF2-40B4-BE49-F238E27FC236}">
                        <a16:creationId xmlns:a16="http://schemas.microsoft.com/office/drawing/2014/main" id="{21151BCD-9A2B-ACA0-1FFC-9CDF47D95693}"/>
                      </a:ext>
                    </a:extLst>
                  </p:cNvPr>
                  <p:cNvSpPr txBox="1"/>
                  <p:nvPr/>
                </p:nvSpPr>
                <p:spPr>
                  <a:xfrm>
                    <a:off x="2864646" y="3234100"/>
                    <a:ext cx="452816" cy="230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𝑖</m:t>
                          </m:r>
                          <m:r>
                            <a:rPr lang="en-US" sz="900" b="0" i="1" smtClean="0">
                              <a:latin typeface="Cambria Math" panose="02040503050406030204" pitchFamily="18" charset="0"/>
                              <a:ea typeface="Cambria" panose="02040503050406030204" pitchFamily="18" charset="0"/>
                            </a:rPr>
                            <m:t>−1</m:t>
                          </m:r>
                        </m:oMath>
                      </m:oMathPara>
                    </a14:m>
                    <a:endParaRPr lang="en-US" sz="900">
                      <a:latin typeface="Cambria" panose="02040503050406030204" pitchFamily="18" charset="0"/>
                      <a:ea typeface="Cambria" panose="02040503050406030204" pitchFamily="18" charset="0"/>
                    </a:endParaRPr>
                  </a:p>
                </p:txBody>
              </p:sp>
            </mc:Choice>
            <mc:Fallback xmlns="">
              <p:sp>
                <p:nvSpPr>
                  <p:cNvPr id="333" name="TextBox 332">
                    <a:extLst>
                      <a:ext uri="{FF2B5EF4-FFF2-40B4-BE49-F238E27FC236}">
                        <a16:creationId xmlns:a16="http://schemas.microsoft.com/office/drawing/2014/main" id="{21151BCD-9A2B-ACA0-1FFC-9CDF47D95693}"/>
                      </a:ext>
                    </a:extLst>
                  </p:cNvPr>
                  <p:cNvSpPr txBox="1">
                    <a:spLocks noRot="1" noChangeAspect="1" noMove="1" noResize="1" noEditPoints="1" noAdjustHandles="1" noChangeArrowheads="1" noChangeShapeType="1" noTextEdit="1"/>
                  </p:cNvSpPr>
                  <p:nvPr/>
                </p:nvSpPr>
                <p:spPr>
                  <a:xfrm>
                    <a:off x="2864646" y="3234100"/>
                    <a:ext cx="452816" cy="23083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AA2B1497-F8A1-4384-0A3A-24000715010D}"/>
                      </a:ext>
                    </a:extLst>
                  </p:cNvPr>
                  <p:cNvSpPr txBox="1"/>
                  <p:nvPr/>
                </p:nvSpPr>
                <p:spPr>
                  <a:xfrm>
                    <a:off x="3775565" y="2989962"/>
                    <a:ext cx="265586"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𝑠</m:t>
                          </m:r>
                        </m:oMath>
                      </m:oMathPara>
                    </a14:m>
                    <a:endParaRPr lang="en-US" sz="900">
                      <a:latin typeface="Cambria" panose="02040503050406030204" pitchFamily="18" charset="0"/>
                      <a:ea typeface="Cambria" panose="02040503050406030204" pitchFamily="18" charset="0"/>
                    </a:endParaRPr>
                  </a:p>
                </p:txBody>
              </p:sp>
            </mc:Choice>
            <mc:Fallback xmlns="">
              <p:sp>
                <p:nvSpPr>
                  <p:cNvPr id="334" name="TextBox 333">
                    <a:extLst>
                      <a:ext uri="{FF2B5EF4-FFF2-40B4-BE49-F238E27FC236}">
                        <a16:creationId xmlns:a16="http://schemas.microsoft.com/office/drawing/2014/main" id="{AA2B1497-F8A1-4384-0A3A-24000715010D}"/>
                      </a:ext>
                    </a:extLst>
                  </p:cNvPr>
                  <p:cNvSpPr txBox="1">
                    <a:spLocks noRot="1" noChangeAspect="1" noMove="1" noResize="1" noEditPoints="1" noAdjustHandles="1" noChangeArrowheads="1" noChangeShapeType="1" noTextEdit="1"/>
                  </p:cNvSpPr>
                  <p:nvPr/>
                </p:nvSpPr>
                <p:spPr>
                  <a:xfrm>
                    <a:off x="3775565" y="2989962"/>
                    <a:ext cx="265586" cy="2308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864C8733-2BD1-5C36-6714-54DA1F8F9CE2}"/>
                      </a:ext>
                    </a:extLst>
                  </p:cNvPr>
                  <p:cNvSpPr txBox="1"/>
                  <p:nvPr/>
                </p:nvSpPr>
                <p:spPr>
                  <a:xfrm>
                    <a:off x="2546992" y="4558093"/>
                    <a:ext cx="270587"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𝑒</m:t>
                          </m:r>
                        </m:oMath>
                      </m:oMathPara>
                    </a14:m>
                    <a:endParaRPr lang="en-US" sz="900">
                      <a:latin typeface="Cambria" panose="02040503050406030204" pitchFamily="18" charset="0"/>
                      <a:ea typeface="Cambria" panose="02040503050406030204" pitchFamily="18" charset="0"/>
                    </a:endParaRPr>
                  </a:p>
                </p:txBody>
              </p:sp>
            </mc:Choice>
            <mc:Fallback xmlns="">
              <p:sp>
                <p:nvSpPr>
                  <p:cNvPr id="335" name="TextBox 334">
                    <a:extLst>
                      <a:ext uri="{FF2B5EF4-FFF2-40B4-BE49-F238E27FC236}">
                        <a16:creationId xmlns:a16="http://schemas.microsoft.com/office/drawing/2014/main" id="{864C8733-2BD1-5C36-6714-54DA1F8F9CE2}"/>
                      </a:ext>
                    </a:extLst>
                  </p:cNvPr>
                  <p:cNvSpPr txBox="1">
                    <a:spLocks noRot="1" noChangeAspect="1" noMove="1" noResize="1" noEditPoints="1" noAdjustHandles="1" noChangeArrowheads="1" noChangeShapeType="1" noTextEdit="1"/>
                  </p:cNvSpPr>
                  <p:nvPr/>
                </p:nvSpPr>
                <p:spPr>
                  <a:xfrm>
                    <a:off x="2546992" y="4558093"/>
                    <a:ext cx="270587" cy="230832"/>
                  </a:xfrm>
                  <a:prstGeom prst="rect">
                    <a:avLst/>
                  </a:prstGeom>
                  <a:blipFill>
                    <a:blip r:embed="rId16"/>
                    <a:stretch>
                      <a:fillRect/>
                    </a:stretch>
                  </a:blipFill>
                </p:spPr>
                <p:txBody>
                  <a:bodyPr/>
                  <a:lstStyle/>
                  <a:p>
                    <a:r>
                      <a:rPr lang="en-US">
                        <a:noFill/>
                      </a:rPr>
                      <a:t> </a:t>
                    </a:r>
                  </a:p>
                </p:txBody>
              </p:sp>
            </mc:Fallback>
          </mc:AlternateContent>
        </p:grpSp>
        <p:grpSp>
          <p:nvGrpSpPr>
            <p:cNvPr id="355" name="Group 354">
              <a:extLst>
                <a:ext uri="{FF2B5EF4-FFF2-40B4-BE49-F238E27FC236}">
                  <a16:creationId xmlns:a16="http://schemas.microsoft.com/office/drawing/2014/main" id="{F390178F-7933-0714-51B7-303B9B3802AC}"/>
                </a:ext>
              </a:extLst>
            </p:cNvPr>
            <p:cNvGrpSpPr/>
            <p:nvPr/>
          </p:nvGrpSpPr>
          <p:grpSpPr>
            <a:xfrm>
              <a:off x="5198342" y="2084762"/>
              <a:ext cx="2212711" cy="2212711"/>
              <a:chOff x="5198342" y="2084759"/>
              <a:chExt cx="2212711" cy="2212711"/>
            </a:xfrm>
          </p:grpSpPr>
          <p:sp>
            <p:nvSpPr>
              <p:cNvPr id="353" name="Arc 352">
                <a:extLst>
                  <a:ext uri="{FF2B5EF4-FFF2-40B4-BE49-F238E27FC236}">
                    <a16:creationId xmlns:a16="http://schemas.microsoft.com/office/drawing/2014/main" id="{D651032C-882F-3402-C795-DF60B1C0C21F}"/>
                  </a:ext>
                </a:extLst>
              </p:cNvPr>
              <p:cNvSpPr/>
              <p:nvPr/>
            </p:nvSpPr>
            <p:spPr>
              <a:xfrm rot="20275954">
                <a:off x="5198342" y="2087052"/>
                <a:ext cx="2212711" cy="2208132"/>
              </a:xfrm>
              <a:prstGeom prst="arc">
                <a:avLst>
                  <a:gd name="adj1" fmla="val 11122377"/>
                  <a:gd name="adj2" fmla="val 11841315"/>
                </a:avLst>
              </a:prstGeom>
              <a:ln w="12700">
                <a:headEnd type="none" w="sm" len="sm"/>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4" name="Arc 353">
                <a:extLst>
                  <a:ext uri="{FF2B5EF4-FFF2-40B4-BE49-F238E27FC236}">
                    <a16:creationId xmlns:a16="http://schemas.microsoft.com/office/drawing/2014/main" id="{A0CC5B73-BFB5-A4E6-BD48-6DF37A947F7D}"/>
                  </a:ext>
                </a:extLst>
              </p:cNvPr>
              <p:cNvSpPr/>
              <p:nvPr/>
            </p:nvSpPr>
            <p:spPr>
              <a:xfrm rot="18828265">
                <a:off x="5198342" y="2087049"/>
                <a:ext cx="2212711" cy="2208132"/>
              </a:xfrm>
              <a:prstGeom prst="arc">
                <a:avLst>
                  <a:gd name="adj1" fmla="val 11122377"/>
                  <a:gd name="adj2" fmla="val 11841315"/>
                </a:avLst>
              </a:prstGeom>
              <a:ln w="12700">
                <a:headEnd type="none" w="sm" len="sm"/>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4329413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Or-opt</a:t>
            </a:r>
          </a:p>
        </p:txBody>
      </p:sp>
      <p:pic>
        <p:nvPicPr>
          <p:cNvPr id="33" name="Picture 32">
            <a:extLst>
              <a:ext uri="{FF2B5EF4-FFF2-40B4-BE49-F238E27FC236}">
                <a16:creationId xmlns:a16="http://schemas.microsoft.com/office/drawing/2014/main" id="{6B1ED881-F397-4816-7F6A-3CBD1ED19679}"/>
              </a:ext>
            </a:extLst>
          </p:cNvPr>
          <p:cNvPicPr>
            <a:picLocks noChangeAspect="1"/>
          </p:cNvPicPr>
          <p:nvPr/>
        </p:nvPicPr>
        <p:blipFill>
          <a:blip r:embed="rId3"/>
          <a:stretch>
            <a:fillRect/>
          </a:stretch>
        </p:blipFill>
        <p:spPr>
          <a:xfrm>
            <a:off x="218005" y="1300685"/>
            <a:ext cx="5281426" cy="1285506"/>
          </a:xfrm>
          <a:prstGeom prst="rect">
            <a:avLst/>
          </a:prstGeom>
        </p:spPr>
      </p:pic>
      <p:sp>
        <p:nvSpPr>
          <p:cNvPr id="36" name="Google Shape;343;p46">
            <a:extLst>
              <a:ext uri="{FF2B5EF4-FFF2-40B4-BE49-F238E27FC236}">
                <a16:creationId xmlns:a16="http://schemas.microsoft.com/office/drawing/2014/main" id="{C50F1976-6E74-D774-24D7-BDB9390837D8}"/>
              </a:ext>
            </a:extLst>
          </p:cNvPr>
          <p:cNvSpPr txBox="1">
            <a:spLocks noGrp="1"/>
          </p:cNvSpPr>
          <p:nvPr>
            <p:ph type="subTitle" idx="1"/>
          </p:nvPr>
        </p:nvSpPr>
        <p:spPr>
          <a:xfrm>
            <a:off x="323501" y="783181"/>
            <a:ext cx="4762736" cy="466021"/>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Insert </a:t>
            </a:r>
            <a:r>
              <a:rPr lang="en-US" b="1">
                <a:solidFill>
                  <a:schemeClr val="tx1"/>
                </a:solidFill>
                <a:latin typeface="Cambria" panose="02040503050406030204" pitchFamily="18" charset="0"/>
                <a:ea typeface="Cambria" panose="02040503050406030204" pitchFamily="18" charset="0"/>
              </a:rPr>
              <a:t>before </a:t>
            </a:r>
            <a:r>
              <a:rPr lang="en-US">
                <a:solidFill>
                  <a:schemeClr val="tx1"/>
                </a:solidFill>
                <a:latin typeface="Cambria" panose="02040503050406030204" pitchFamily="18" charset="0"/>
                <a:ea typeface="Cambria" panose="02040503050406030204" pitchFamily="18" charset="0"/>
              </a:rPr>
              <a:t>the old location (move backward):</a:t>
            </a:r>
          </a:p>
        </p:txBody>
      </p:sp>
      <mc:AlternateContent xmlns:mc="http://schemas.openxmlformats.org/markup-compatibility/2006" xmlns:a14="http://schemas.microsoft.com/office/drawing/2010/main">
        <mc:Choice Requires="a14">
          <p:sp>
            <p:nvSpPr>
              <p:cNvPr id="437" name="Google Shape;343;p46">
                <a:extLst>
                  <a:ext uri="{FF2B5EF4-FFF2-40B4-BE49-F238E27FC236}">
                    <a16:creationId xmlns:a16="http://schemas.microsoft.com/office/drawing/2014/main" id="{186C109E-E96D-851F-6800-BC3D47D4DC14}"/>
                  </a:ext>
                </a:extLst>
              </p:cNvPr>
              <p:cNvSpPr txBox="1">
                <a:spLocks/>
              </p:cNvSpPr>
              <p:nvPr/>
            </p:nvSpPr>
            <p:spPr>
              <a:xfrm>
                <a:off x="1858972" y="3298752"/>
                <a:ext cx="4762736" cy="677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After the move, node at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r>
                  <a:rPr lang="en-US">
                    <a:solidFill>
                      <a:schemeClr val="tx1"/>
                    </a:solidFill>
                    <a:latin typeface="Cambria" panose="02040503050406030204" pitchFamily="18" charset="0"/>
                    <a:ea typeface="Cambria" panose="02040503050406030204" pitchFamily="18" charset="0"/>
                  </a:rPr>
                  <a:t> got moved </a:t>
                </a:r>
                <a:r>
                  <a:rPr lang="en-US" b="1">
                    <a:solidFill>
                      <a:schemeClr val="tx1"/>
                    </a:solidFill>
                    <a:latin typeface="Cambria" panose="02040503050406030204" pitchFamily="18" charset="0"/>
                    <a:ea typeface="Cambria" panose="02040503050406030204" pitchFamily="18" charset="0"/>
                  </a:rPr>
                  <a:t>after </a:t>
                </a:r>
                <a:r>
                  <a:rPr lang="en-US">
                    <a:solidFill>
                      <a:schemeClr val="tx1"/>
                    </a:solidFill>
                    <a:latin typeface="Cambria" panose="02040503050406030204" pitchFamily="18" charset="0"/>
                    <a:ea typeface="Cambria" panose="02040503050406030204" pitchFamily="18" charset="0"/>
                  </a:rPr>
                  <a:t>the block</a:t>
                </a:r>
              </a:p>
              <a:p>
                <a:pPr marL="0" indent="0">
                  <a:buClr>
                    <a:schemeClr val="accent2"/>
                  </a:buClr>
                  <a:buNone/>
                </a:pPr>
                <a:r>
                  <a:rPr lang="en-US" b="0">
                    <a:solidFill>
                      <a:schemeClr val="tx1"/>
                    </a:solidFill>
                    <a:ea typeface="Cambria" panose="02040503050406030204" pitchFamily="18" charset="0"/>
                  </a:rPr>
                  <a:t>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have to check precedence violation for node at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437" name="Google Shape;343;p46">
                <a:extLst>
                  <a:ext uri="{FF2B5EF4-FFF2-40B4-BE49-F238E27FC236}">
                    <a16:creationId xmlns:a16="http://schemas.microsoft.com/office/drawing/2014/main" id="{186C109E-E96D-851F-6800-BC3D47D4DC14}"/>
                  </a:ext>
                </a:extLst>
              </p:cNvPr>
              <p:cNvSpPr txBox="1">
                <a:spLocks noRot="1" noChangeAspect="1" noMove="1" noResize="1" noEditPoints="1" noAdjustHandles="1" noChangeArrowheads="1" noChangeShapeType="1" noTextEdit="1"/>
              </p:cNvSpPr>
              <p:nvPr/>
            </p:nvSpPr>
            <p:spPr>
              <a:xfrm>
                <a:off x="1858972" y="3298752"/>
                <a:ext cx="4762736" cy="677210"/>
              </a:xfrm>
              <a:prstGeom prst="rect">
                <a:avLst/>
              </a:prstGeom>
              <a:blipFill>
                <a:blip r:embed="rId4"/>
                <a:stretch>
                  <a:fillRect l="-256"/>
                </a:stretch>
              </a:blipFill>
              <a:ln>
                <a:noFill/>
              </a:ln>
            </p:spPr>
            <p:txBody>
              <a:bodyPr/>
              <a:lstStyle/>
              <a:p>
                <a:r>
                  <a:rPr lang="en-US">
                    <a:noFill/>
                  </a:rPr>
                  <a:t> </a:t>
                </a:r>
              </a:p>
            </p:txBody>
          </p:sp>
        </mc:Fallback>
      </mc:AlternateContent>
      <p:grpSp>
        <p:nvGrpSpPr>
          <p:cNvPr id="5" name="Group 4">
            <a:extLst>
              <a:ext uri="{FF2B5EF4-FFF2-40B4-BE49-F238E27FC236}">
                <a16:creationId xmlns:a16="http://schemas.microsoft.com/office/drawing/2014/main" id="{6DEF27C6-DCB4-C92F-E7C5-69F2FD3BFFE9}"/>
              </a:ext>
            </a:extLst>
          </p:cNvPr>
          <p:cNvGrpSpPr/>
          <p:nvPr/>
        </p:nvGrpSpPr>
        <p:grpSpPr>
          <a:xfrm>
            <a:off x="4828299" y="272349"/>
            <a:ext cx="3359011" cy="3359011"/>
            <a:chOff x="4828299" y="272349"/>
            <a:chExt cx="3359011" cy="3359011"/>
          </a:xfrm>
        </p:grpSpPr>
        <p:sp>
          <p:nvSpPr>
            <p:cNvPr id="4" name="Arc 3">
              <a:extLst>
                <a:ext uri="{FF2B5EF4-FFF2-40B4-BE49-F238E27FC236}">
                  <a16:creationId xmlns:a16="http://schemas.microsoft.com/office/drawing/2014/main" id="{ED36045E-AF4A-6736-0A51-19B60EF2A7EA}"/>
                </a:ext>
              </a:extLst>
            </p:cNvPr>
            <p:cNvSpPr/>
            <p:nvPr/>
          </p:nvSpPr>
          <p:spPr>
            <a:xfrm rot="20448908">
              <a:off x="5454408" y="647668"/>
              <a:ext cx="2212711" cy="2208132"/>
            </a:xfrm>
            <a:prstGeom prst="arc">
              <a:avLst>
                <a:gd name="adj1" fmla="val 3769707"/>
                <a:gd name="adj2" fmla="val 5122841"/>
              </a:avLst>
            </a:prstGeom>
            <a:ln w="12700">
              <a:headEnd type="none" w="lg"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Arc 2">
              <a:extLst>
                <a:ext uri="{FF2B5EF4-FFF2-40B4-BE49-F238E27FC236}">
                  <a16:creationId xmlns:a16="http://schemas.microsoft.com/office/drawing/2014/main" id="{63A81760-453D-D9F0-0EF4-150874DC99C0}"/>
                </a:ext>
              </a:extLst>
            </p:cNvPr>
            <p:cNvSpPr/>
            <p:nvPr/>
          </p:nvSpPr>
          <p:spPr>
            <a:xfrm>
              <a:off x="5454411" y="647671"/>
              <a:ext cx="2212711" cy="2208132"/>
            </a:xfrm>
            <a:prstGeom prst="arc">
              <a:avLst>
                <a:gd name="adj1" fmla="val 3769707"/>
                <a:gd name="adj2" fmla="val 5122841"/>
              </a:avLst>
            </a:prstGeom>
            <a:ln w="12700">
              <a:headEnd type="none" w="lg"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36" name="Group 435">
              <a:extLst>
                <a:ext uri="{FF2B5EF4-FFF2-40B4-BE49-F238E27FC236}">
                  <a16:creationId xmlns:a16="http://schemas.microsoft.com/office/drawing/2014/main" id="{5EF442C1-1136-4FFF-7CDA-36BA0CFAFD35}"/>
                </a:ext>
              </a:extLst>
            </p:cNvPr>
            <p:cNvGrpSpPr/>
            <p:nvPr/>
          </p:nvGrpSpPr>
          <p:grpSpPr>
            <a:xfrm>
              <a:off x="4960273" y="647674"/>
              <a:ext cx="2960081" cy="2591528"/>
              <a:chOff x="4674522" y="1247352"/>
              <a:chExt cx="2960081" cy="2591528"/>
            </a:xfrm>
          </p:grpSpPr>
          <p:sp>
            <p:nvSpPr>
              <p:cNvPr id="362" name="Arc 361">
                <a:extLst>
                  <a:ext uri="{FF2B5EF4-FFF2-40B4-BE49-F238E27FC236}">
                    <a16:creationId xmlns:a16="http://schemas.microsoft.com/office/drawing/2014/main" id="{BCF9954B-D3A2-0861-BC3D-4FB90FE43AC9}"/>
                  </a:ext>
                </a:extLst>
              </p:cNvPr>
              <p:cNvSpPr/>
              <p:nvPr/>
            </p:nvSpPr>
            <p:spPr>
              <a:xfrm rot="13570983">
                <a:off x="4871121" y="1523270"/>
                <a:ext cx="2208132" cy="2212711"/>
              </a:xfrm>
              <a:prstGeom prst="arc">
                <a:avLst>
                  <a:gd name="adj1" fmla="val 13014308"/>
                  <a:gd name="adj2" fmla="val 18713655"/>
                </a:avLst>
              </a:prstGeom>
              <a:ln w="1905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35" name="Group 434">
                <a:extLst>
                  <a:ext uri="{FF2B5EF4-FFF2-40B4-BE49-F238E27FC236}">
                    <a16:creationId xmlns:a16="http://schemas.microsoft.com/office/drawing/2014/main" id="{69F2B1F8-3E31-5F94-1751-4AFB4E714A07}"/>
                  </a:ext>
                </a:extLst>
              </p:cNvPr>
              <p:cNvGrpSpPr/>
              <p:nvPr/>
            </p:nvGrpSpPr>
            <p:grpSpPr>
              <a:xfrm>
                <a:off x="4674522" y="1247352"/>
                <a:ext cx="2960081" cy="2591528"/>
                <a:chOff x="4674522" y="1247352"/>
                <a:chExt cx="2960081" cy="2591528"/>
              </a:xfrm>
            </p:grpSpPr>
            <p:sp>
              <p:nvSpPr>
                <p:cNvPr id="356" name="Arc 355">
                  <a:extLst>
                    <a:ext uri="{FF2B5EF4-FFF2-40B4-BE49-F238E27FC236}">
                      <a16:creationId xmlns:a16="http://schemas.microsoft.com/office/drawing/2014/main" id="{E06084B5-445C-3B95-8BBA-3AE07FBF0C94}"/>
                    </a:ext>
                  </a:extLst>
                </p:cNvPr>
                <p:cNvSpPr/>
                <p:nvPr/>
              </p:nvSpPr>
              <p:spPr>
                <a:xfrm>
                  <a:off x="5168663" y="1247355"/>
                  <a:ext cx="2212711" cy="2208132"/>
                </a:xfrm>
                <a:prstGeom prst="arc">
                  <a:avLst>
                    <a:gd name="adj1" fmla="val 19973876"/>
                    <a:gd name="adj2" fmla="val 6919283"/>
                  </a:avLst>
                </a:prstGeom>
                <a:ln w="12700">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7" name="Arc 356">
                  <a:extLst>
                    <a:ext uri="{FF2B5EF4-FFF2-40B4-BE49-F238E27FC236}">
                      <a16:creationId xmlns:a16="http://schemas.microsoft.com/office/drawing/2014/main" id="{C7DE909F-7E0F-4FF8-AF92-ED68A2D4281A}"/>
                    </a:ext>
                  </a:extLst>
                </p:cNvPr>
                <p:cNvSpPr/>
                <p:nvPr/>
              </p:nvSpPr>
              <p:spPr>
                <a:xfrm>
                  <a:off x="5168663" y="1247355"/>
                  <a:ext cx="2212711" cy="2208132"/>
                </a:xfrm>
                <a:prstGeom prst="arc">
                  <a:avLst>
                    <a:gd name="adj1" fmla="val 13075119"/>
                    <a:gd name="adj2" fmla="val 18705331"/>
                  </a:avLst>
                </a:prstGeom>
                <a:ln w="1905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8" name="Arc 357">
                  <a:extLst>
                    <a:ext uri="{FF2B5EF4-FFF2-40B4-BE49-F238E27FC236}">
                      <a16:creationId xmlns:a16="http://schemas.microsoft.com/office/drawing/2014/main" id="{6D800F98-A9A5-E1F3-C510-8E15DD03DE31}"/>
                    </a:ext>
                  </a:extLst>
                </p:cNvPr>
                <p:cNvSpPr/>
                <p:nvPr/>
              </p:nvSpPr>
              <p:spPr>
                <a:xfrm>
                  <a:off x="5168663" y="1247355"/>
                  <a:ext cx="2212711" cy="2208132"/>
                </a:xfrm>
                <a:prstGeom prst="arc">
                  <a:avLst>
                    <a:gd name="adj1" fmla="val 12080813"/>
                    <a:gd name="adj2" fmla="val 12921447"/>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Arc 358">
                  <a:extLst>
                    <a:ext uri="{FF2B5EF4-FFF2-40B4-BE49-F238E27FC236}">
                      <a16:creationId xmlns:a16="http://schemas.microsoft.com/office/drawing/2014/main" id="{3D1A1B93-CD15-0EB5-6F0E-CF27506F9FCC}"/>
                    </a:ext>
                  </a:extLst>
                </p:cNvPr>
                <p:cNvSpPr/>
                <p:nvPr/>
              </p:nvSpPr>
              <p:spPr>
                <a:xfrm>
                  <a:off x="5168662" y="1247354"/>
                  <a:ext cx="2212711" cy="2208132"/>
                </a:xfrm>
                <a:prstGeom prst="arc">
                  <a:avLst>
                    <a:gd name="adj1" fmla="val 18897797"/>
                    <a:gd name="adj2" fmla="val 19795673"/>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0" name="Arc 359">
                  <a:extLst>
                    <a:ext uri="{FF2B5EF4-FFF2-40B4-BE49-F238E27FC236}">
                      <a16:creationId xmlns:a16="http://schemas.microsoft.com/office/drawing/2014/main" id="{1684199D-C75C-85D5-6736-1F78058F9DF0}"/>
                    </a:ext>
                  </a:extLst>
                </p:cNvPr>
                <p:cNvSpPr/>
                <p:nvPr/>
              </p:nvSpPr>
              <p:spPr>
                <a:xfrm>
                  <a:off x="5168662" y="1247352"/>
                  <a:ext cx="2212711" cy="2208132"/>
                </a:xfrm>
                <a:prstGeom prst="arc">
                  <a:avLst>
                    <a:gd name="adj1" fmla="val 9196959"/>
                    <a:gd name="adj2" fmla="val 11841315"/>
                  </a:avLst>
                </a:prstGeom>
                <a:ln w="12700">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1" name="Arc 360">
                  <a:extLst>
                    <a:ext uri="{FF2B5EF4-FFF2-40B4-BE49-F238E27FC236}">
                      <a16:creationId xmlns:a16="http://schemas.microsoft.com/office/drawing/2014/main" id="{676C8D65-F69E-1790-4D37-E149EC4A6327}"/>
                    </a:ext>
                  </a:extLst>
                </p:cNvPr>
                <p:cNvSpPr/>
                <p:nvPr/>
              </p:nvSpPr>
              <p:spPr>
                <a:xfrm>
                  <a:off x="5168660" y="1247352"/>
                  <a:ext cx="2212711" cy="2208132"/>
                </a:xfrm>
                <a:prstGeom prst="arc">
                  <a:avLst>
                    <a:gd name="adj1" fmla="val 7165673"/>
                    <a:gd name="adj2" fmla="val 8936559"/>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3" name="Straight Connector 362">
                  <a:extLst>
                    <a:ext uri="{FF2B5EF4-FFF2-40B4-BE49-F238E27FC236}">
                      <a16:creationId xmlns:a16="http://schemas.microsoft.com/office/drawing/2014/main" id="{96A7669B-F26D-5859-2607-18FD1451A005}"/>
                    </a:ext>
                  </a:extLst>
                </p:cNvPr>
                <p:cNvCxnSpPr>
                  <a:cxnSpLocks/>
                  <a:stCxn id="360" idx="2"/>
                  <a:endCxn id="356" idx="0"/>
                </p:cNvCxnSpPr>
                <p:nvPr/>
              </p:nvCxnSpPr>
              <p:spPr>
                <a:xfrm flipV="1">
                  <a:off x="5219225" y="1847608"/>
                  <a:ext cx="2040243" cy="17385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39687EA1-09B4-B7A7-DFB5-C75AECB77AE7}"/>
                    </a:ext>
                  </a:extLst>
                </p:cNvPr>
                <p:cNvCxnSpPr>
                  <a:stCxn id="360" idx="0"/>
                  <a:endCxn id="362" idx="2"/>
                </p:cNvCxnSpPr>
                <p:nvPr/>
              </p:nvCxnSpPr>
              <p:spPr>
                <a:xfrm flipH="1" flipV="1">
                  <a:off x="4870476" y="2666711"/>
                  <a:ext cx="416720" cy="18190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644C9619-B72A-1D2A-34CB-B55C466B4F5A}"/>
                    </a:ext>
                  </a:extLst>
                </p:cNvPr>
                <p:cNvCxnSpPr>
                  <a:cxnSpLocks/>
                  <a:stCxn id="356" idx="2"/>
                  <a:endCxn id="362" idx="0"/>
                </p:cNvCxnSpPr>
                <p:nvPr/>
              </p:nvCxnSpPr>
              <p:spPr>
                <a:xfrm>
                  <a:off x="5802636" y="3349789"/>
                  <a:ext cx="305515" cy="37669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66" name="TextBox 365">
                  <a:extLst>
                    <a:ext uri="{FF2B5EF4-FFF2-40B4-BE49-F238E27FC236}">
                      <a16:creationId xmlns:a16="http://schemas.microsoft.com/office/drawing/2014/main" id="{103255D7-1709-DB1F-1866-B5611C0C6EC5}"/>
                    </a:ext>
                  </a:extLst>
                </p:cNvPr>
                <p:cNvSpPr txBox="1"/>
                <p:nvPr/>
              </p:nvSpPr>
              <p:spPr>
                <a:xfrm rot="1664247">
                  <a:off x="5154387" y="1681301"/>
                  <a:ext cx="295634" cy="284645"/>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367" name="TextBox 366">
                  <a:extLst>
                    <a:ext uri="{FF2B5EF4-FFF2-40B4-BE49-F238E27FC236}">
                      <a16:creationId xmlns:a16="http://schemas.microsoft.com/office/drawing/2014/main" id="{95719EE2-4A5C-5070-0593-B32FF32B65BC}"/>
                    </a:ext>
                  </a:extLst>
                </p:cNvPr>
                <p:cNvSpPr txBox="1"/>
                <p:nvPr/>
              </p:nvSpPr>
              <p:spPr>
                <a:xfrm rot="8410960">
                  <a:off x="7008698" y="1542287"/>
                  <a:ext cx="295634" cy="284645"/>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368" name="TextBox 367">
                  <a:extLst>
                    <a:ext uri="{FF2B5EF4-FFF2-40B4-BE49-F238E27FC236}">
                      <a16:creationId xmlns:a16="http://schemas.microsoft.com/office/drawing/2014/main" id="{4C3B1303-DA64-CE24-F8EB-C3AAB01EF077}"/>
                    </a:ext>
                  </a:extLst>
                </p:cNvPr>
                <p:cNvSpPr txBox="1"/>
                <p:nvPr/>
              </p:nvSpPr>
              <p:spPr>
                <a:xfrm rot="7848160">
                  <a:off x="5377345" y="3013750"/>
                  <a:ext cx="295634" cy="284645"/>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369" name="Oval 368">
                  <a:extLst>
                    <a:ext uri="{FF2B5EF4-FFF2-40B4-BE49-F238E27FC236}">
                      <a16:creationId xmlns:a16="http://schemas.microsoft.com/office/drawing/2014/main" id="{333B1FE7-DB9B-1505-E3B5-DA7B56BBBD25}"/>
                    </a:ext>
                  </a:extLst>
                </p:cNvPr>
                <p:cNvSpPr/>
                <p:nvPr/>
              </p:nvSpPr>
              <p:spPr>
                <a:xfrm>
                  <a:off x="6589949" y="3367400"/>
                  <a:ext cx="58845" cy="5872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7" name="TextBox 346">
                      <a:extLst>
                        <a:ext uri="{FF2B5EF4-FFF2-40B4-BE49-F238E27FC236}">
                          <a16:creationId xmlns:a16="http://schemas.microsoft.com/office/drawing/2014/main" id="{41074E09-B2A6-C215-AA7C-C5BBE6AE53C5}"/>
                        </a:ext>
                      </a:extLst>
                    </p:cNvPr>
                    <p:cNvSpPr txBox="1"/>
                    <p:nvPr/>
                  </p:nvSpPr>
                  <p:spPr>
                    <a:xfrm>
                      <a:off x="6619371" y="3330491"/>
                      <a:ext cx="235395" cy="19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0</m:t>
                            </m:r>
                          </m:oMath>
                        </m:oMathPara>
                      </a14:m>
                      <a:endParaRPr lang="en-US" sz="900">
                        <a:latin typeface="Cambria" panose="02040503050406030204" pitchFamily="18" charset="0"/>
                        <a:ea typeface="Cambria" panose="02040503050406030204" pitchFamily="18" charset="0"/>
                      </a:endParaRPr>
                    </a:p>
                  </p:txBody>
                </p:sp>
              </mc:Choice>
              <mc:Fallback xmlns="">
                <p:sp>
                  <p:nvSpPr>
                    <p:cNvPr id="347" name="TextBox 346">
                      <a:extLst>
                        <a:ext uri="{FF2B5EF4-FFF2-40B4-BE49-F238E27FC236}">
                          <a16:creationId xmlns:a16="http://schemas.microsoft.com/office/drawing/2014/main" id="{41074E09-B2A6-C215-AA7C-C5BBE6AE53C5}"/>
                        </a:ext>
                      </a:extLst>
                    </p:cNvPr>
                    <p:cNvSpPr txBox="1">
                      <a:spLocks noRot="1" noChangeAspect="1" noMove="1" noResize="1" noEditPoints="1" noAdjustHandles="1" noChangeArrowheads="1" noChangeShapeType="1" noTextEdit="1"/>
                    </p:cNvSpPr>
                    <p:nvPr/>
                  </p:nvSpPr>
                  <p:spPr>
                    <a:xfrm>
                      <a:off x="6619371" y="3330491"/>
                      <a:ext cx="235395" cy="1979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8" name="TextBox 347">
                      <a:extLst>
                        <a:ext uri="{FF2B5EF4-FFF2-40B4-BE49-F238E27FC236}">
                          <a16:creationId xmlns:a16="http://schemas.microsoft.com/office/drawing/2014/main" id="{A33BBF38-A0B4-8418-FB68-415DE66415BE}"/>
                        </a:ext>
                      </a:extLst>
                    </p:cNvPr>
                    <p:cNvSpPr txBox="1"/>
                    <p:nvPr/>
                  </p:nvSpPr>
                  <p:spPr>
                    <a:xfrm>
                      <a:off x="4811615" y="1922460"/>
                      <a:ext cx="401052" cy="19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𝑠</m:t>
                            </m:r>
                            <m:r>
                              <a:rPr lang="en-US" sz="900" b="0" i="1" smtClean="0">
                                <a:latin typeface="Cambria Math" panose="02040503050406030204" pitchFamily="18" charset="0"/>
                                <a:ea typeface="Cambria" panose="02040503050406030204" pitchFamily="18" charset="0"/>
                              </a:rPr>
                              <m:t>−1</m:t>
                            </m:r>
                          </m:oMath>
                        </m:oMathPara>
                      </a14:m>
                      <a:endParaRPr lang="en-US" sz="900">
                        <a:latin typeface="Cambria" panose="02040503050406030204" pitchFamily="18" charset="0"/>
                        <a:ea typeface="Cambria" panose="02040503050406030204" pitchFamily="18" charset="0"/>
                      </a:endParaRPr>
                    </a:p>
                  </p:txBody>
                </p:sp>
              </mc:Choice>
              <mc:Fallback xmlns="">
                <p:sp>
                  <p:nvSpPr>
                    <p:cNvPr id="348" name="TextBox 347">
                      <a:extLst>
                        <a:ext uri="{FF2B5EF4-FFF2-40B4-BE49-F238E27FC236}">
                          <a16:creationId xmlns:a16="http://schemas.microsoft.com/office/drawing/2014/main" id="{A33BBF38-A0B4-8418-FB68-415DE66415BE}"/>
                        </a:ext>
                      </a:extLst>
                    </p:cNvPr>
                    <p:cNvSpPr txBox="1">
                      <a:spLocks noRot="1" noChangeAspect="1" noMove="1" noResize="1" noEditPoints="1" noAdjustHandles="1" noChangeArrowheads="1" noChangeShapeType="1" noTextEdit="1"/>
                    </p:cNvSpPr>
                    <p:nvPr/>
                  </p:nvSpPr>
                  <p:spPr>
                    <a:xfrm>
                      <a:off x="4811615" y="1922460"/>
                      <a:ext cx="401052" cy="19799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9" name="TextBox 348">
                      <a:extLst>
                        <a:ext uri="{FF2B5EF4-FFF2-40B4-BE49-F238E27FC236}">
                          <a16:creationId xmlns:a16="http://schemas.microsoft.com/office/drawing/2014/main" id="{B701D67F-0BBD-1F32-1A63-DA3F9E9BC3A5}"/>
                        </a:ext>
                      </a:extLst>
                    </p:cNvPr>
                    <p:cNvSpPr txBox="1"/>
                    <p:nvPr/>
                  </p:nvSpPr>
                  <p:spPr>
                    <a:xfrm>
                      <a:off x="6108151" y="3640884"/>
                      <a:ext cx="227806" cy="19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𝑠</m:t>
                            </m:r>
                          </m:oMath>
                        </m:oMathPara>
                      </a14:m>
                      <a:endParaRPr lang="en-US" sz="900">
                        <a:latin typeface="Cambria" panose="02040503050406030204" pitchFamily="18" charset="0"/>
                        <a:ea typeface="Cambria" panose="02040503050406030204" pitchFamily="18" charset="0"/>
                      </a:endParaRPr>
                    </a:p>
                  </p:txBody>
                </p:sp>
              </mc:Choice>
              <mc:Fallback xmlns="">
                <p:sp>
                  <p:nvSpPr>
                    <p:cNvPr id="349" name="TextBox 348">
                      <a:extLst>
                        <a:ext uri="{FF2B5EF4-FFF2-40B4-BE49-F238E27FC236}">
                          <a16:creationId xmlns:a16="http://schemas.microsoft.com/office/drawing/2014/main" id="{B701D67F-0BBD-1F32-1A63-DA3F9E9BC3A5}"/>
                        </a:ext>
                      </a:extLst>
                    </p:cNvPr>
                    <p:cNvSpPr txBox="1">
                      <a:spLocks noRot="1" noChangeAspect="1" noMove="1" noResize="1" noEditPoints="1" noAdjustHandles="1" noChangeArrowheads="1" noChangeShapeType="1" noTextEdit="1"/>
                    </p:cNvSpPr>
                    <p:nvPr/>
                  </p:nvSpPr>
                  <p:spPr>
                    <a:xfrm>
                      <a:off x="6108151" y="3640884"/>
                      <a:ext cx="227806" cy="19799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0" name="TextBox 349">
                      <a:extLst>
                        <a:ext uri="{FF2B5EF4-FFF2-40B4-BE49-F238E27FC236}">
                          <a16:creationId xmlns:a16="http://schemas.microsoft.com/office/drawing/2014/main" id="{44740672-EC2F-0BCC-CD0A-48887CDB9193}"/>
                        </a:ext>
                      </a:extLst>
                    </p:cNvPr>
                    <p:cNvSpPr txBox="1"/>
                    <p:nvPr/>
                  </p:nvSpPr>
                  <p:spPr>
                    <a:xfrm>
                      <a:off x="6862371" y="1477611"/>
                      <a:ext cx="232095" cy="19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𝑒</m:t>
                            </m:r>
                          </m:oMath>
                        </m:oMathPara>
                      </a14:m>
                      <a:endParaRPr lang="en-US" sz="900">
                        <a:latin typeface="Cambria" panose="02040503050406030204" pitchFamily="18" charset="0"/>
                        <a:ea typeface="Cambria" panose="02040503050406030204" pitchFamily="18" charset="0"/>
                      </a:endParaRPr>
                    </a:p>
                  </p:txBody>
                </p:sp>
              </mc:Choice>
              <mc:Fallback xmlns="">
                <p:sp>
                  <p:nvSpPr>
                    <p:cNvPr id="350" name="TextBox 349">
                      <a:extLst>
                        <a:ext uri="{FF2B5EF4-FFF2-40B4-BE49-F238E27FC236}">
                          <a16:creationId xmlns:a16="http://schemas.microsoft.com/office/drawing/2014/main" id="{44740672-EC2F-0BCC-CD0A-48887CDB9193}"/>
                        </a:ext>
                      </a:extLst>
                    </p:cNvPr>
                    <p:cNvSpPr txBox="1">
                      <a:spLocks noRot="1" noChangeAspect="1" noMove="1" noResize="1" noEditPoints="1" noAdjustHandles="1" noChangeArrowheads="1" noChangeShapeType="1" noTextEdit="1"/>
                    </p:cNvSpPr>
                    <p:nvPr/>
                  </p:nvSpPr>
                  <p:spPr>
                    <a:xfrm>
                      <a:off x="6862371" y="1477611"/>
                      <a:ext cx="232095" cy="19799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1" name="TextBox 350">
                      <a:extLst>
                        <a:ext uri="{FF2B5EF4-FFF2-40B4-BE49-F238E27FC236}">
                          <a16:creationId xmlns:a16="http://schemas.microsoft.com/office/drawing/2014/main" id="{41BD9403-E0CC-B5DB-027F-FAE3F1214985}"/>
                        </a:ext>
                      </a:extLst>
                    </p:cNvPr>
                    <p:cNvSpPr txBox="1"/>
                    <p:nvPr/>
                  </p:nvSpPr>
                  <p:spPr>
                    <a:xfrm>
                      <a:off x="7229262" y="1685020"/>
                      <a:ext cx="405341" cy="19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𝑒</m:t>
                            </m:r>
                            <m:r>
                              <a:rPr lang="en-US" sz="900" b="0" i="1" smtClean="0">
                                <a:latin typeface="Cambria Math" panose="02040503050406030204" pitchFamily="18" charset="0"/>
                                <a:ea typeface="Cambria" panose="02040503050406030204" pitchFamily="18" charset="0"/>
                              </a:rPr>
                              <m:t>+1</m:t>
                            </m:r>
                          </m:oMath>
                        </m:oMathPara>
                      </a14:m>
                      <a:endParaRPr lang="en-US" sz="900">
                        <a:latin typeface="Cambria" panose="02040503050406030204" pitchFamily="18" charset="0"/>
                        <a:ea typeface="Cambria" panose="02040503050406030204" pitchFamily="18" charset="0"/>
                      </a:endParaRPr>
                    </a:p>
                  </p:txBody>
                </p:sp>
              </mc:Choice>
              <mc:Fallback xmlns="">
                <p:sp>
                  <p:nvSpPr>
                    <p:cNvPr id="351" name="TextBox 350">
                      <a:extLst>
                        <a:ext uri="{FF2B5EF4-FFF2-40B4-BE49-F238E27FC236}">
                          <a16:creationId xmlns:a16="http://schemas.microsoft.com/office/drawing/2014/main" id="{41BD9403-E0CC-B5DB-027F-FAE3F1214985}"/>
                        </a:ext>
                      </a:extLst>
                    </p:cNvPr>
                    <p:cNvSpPr txBox="1">
                      <a:spLocks noRot="1" noChangeAspect="1" noMove="1" noResize="1" noEditPoints="1" noAdjustHandles="1" noChangeArrowheads="1" noChangeShapeType="1" noTextEdit="1"/>
                    </p:cNvSpPr>
                    <p:nvPr/>
                  </p:nvSpPr>
                  <p:spPr>
                    <a:xfrm>
                      <a:off x="7229262" y="1685020"/>
                      <a:ext cx="405341" cy="19799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2" name="TextBox 351">
                      <a:extLst>
                        <a:ext uri="{FF2B5EF4-FFF2-40B4-BE49-F238E27FC236}">
                          <a16:creationId xmlns:a16="http://schemas.microsoft.com/office/drawing/2014/main" id="{8B0B3BBE-5EB3-E83E-0797-1A5312F88813}"/>
                        </a:ext>
                      </a:extLst>
                    </p:cNvPr>
                    <p:cNvSpPr txBox="1"/>
                    <p:nvPr/>
                  </p:nvSpPr>
                  <p:spPr>
                    <a:xfrm>
                      <a:off x="5256256" y="2658665"/>
                      <a:ext cx="215156" cy="19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𝑖</m:t>
                            </m:r>
                          </m:oMath>
                        </m:oMathPara>
                      </a14:m>
                      <a:endParaRPr lang="en-US" sz="900">
                        <a:latin typeface="Cambria" panose="02040503050406030204" pitchFamily="18" charset="0"/>
                        <a:ea typeface="Cambria" panose="02040503050406030204" pitchFamily="18" charset="0"/>
                      </a:endParaRPr>
                    </a:p>
                  </p:txBody>
                </p:sp>
              </mc:Choice>
              <mc:Fallback xmlns="">
                <p:sp>
                  <p:nvSpPr>
                    <p:cNvPr id="352" name="TextBox 351">
                      <a:extLst>
                        <a:ext uri="{FF2B5EF4-FFF2-40B4-BE49-F238E27FC236}">
                          <a16:creationId xmlns:a16="http://schemas.microsoft.com/office/drawing/2014/main" id="{8B0B3BBE-5EB3-E83E-0797-1A5312F88813}"/>
                        </a:ext>
                      </a:extLst>
                    </p:cNvPr>
                    <p:cNvSpPr txBox="1">
                      <a:spLocks noRot="1" noChangeAspect="1" noMove="1" noResize="1" noEditPoints="1" noAdjustHandles="1" noChangeArrowheads="1" noChangeShapeType="1" noTextEdit="1"/>
                    </p:cNvSpPr>
                    <p:nvPr/>
                  </p:nvSpPr>
                  <p:spPr>
                    <a:xfrm>
                      <a:off x="5256256" y="2658665"/>
                      <a:ext cx="215156" cy="19799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3" name="TextBox 352">
                      <a:extLst>
                        <a:ext uri="{FF2B5EF4-FFF2-40B4-BE49-F238E27FC236}">
                          <a16:creationId xmlns:a16="http://schemas.microsoft.com/office/drawing/2014/main" id="{97D76E32-DE0E-DF27-F2AD-0CC7FF3DE3FD}"/>
                        </a:ext>
                      </a:extLst>
                    </p:cNvPr>
                    <p:cNvSpPr txBox="1"/>
                    <p:nvPr/>
                  </p:nvSpPr>
                  <p:spPr>
                    <a:xfrm>
                      <a:off x="5719749" y="3144476"/>
                      <a:ext cx="388402" cy="19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𝑖</m:t>
                            </m:r>
                            <m:r>
                              <a:rPr lang="en-US" sz="900" b="0" i="1" smtClean="0">
                                <a:latin typeface="Cambria Math" panose="02040503050406030204" pitchFamily="18" charset="0"/>
                                <a:ea typeface="Cambria" panose="02040503050406030204" pitchFamily="18" charset="0"/>
                              </a:rPr>
                              <m:t>−1</m:t>
                            </m:r>
                          </m:oMath>
                        </m:oMathPara>
                      </a14:m>
                      <a:endParaRPr lang="en-US" sz="900">
                        <a:latin typeface="Cambria" panose="02040503050406030204" pitchFamily="18" charset="0"/>
                        <a:ea typeface="Cambria" panose="02040503050406030204" pitchFamily="18" charset="0"/>
                      </a:endParaRPr>
                    </a:p>
                  </p:txBody>
                </p:sp>
              </mc:Choice>
              <mc:Fallback xmlns="">
                <p:sp>
                  <p:nvSpPr>
                    <p:cNvPr id="353" name="TextBox 352">
                      <a:extLst>
                        <a:ext uri="{FF2B5EF4-FFF2-40B4-BE49-F238E27FC236}">
                          <a16:creationId xmlns:a16="http://schemas.microsoft.com/office/drawing/2014/main" id="{97D76E32-DE0E-DF27-F2AD-0CC7FF3DE3FD}"/>
                        </a:ext>
                      </a:extLst>
                    </p:cNvPr>
                    <p:cNvSpPr txBox="1">
                      <a:spLocks noRot="1" noChangeAspect="1" noMove="1" noResize="1" noEditPoints="1" noAdjustHandles="1" noChangeArrowheads="1" noChangeShapeType="1" noTextEdit="1"/>
                    </p:cNvSpPr>
                    <p:nvPr/>
                  </p:nvSpPr>
                  <p:spPr>
                    <a:xfrm>
                      <a:off x="5719749" y="3144476"/>
                      <a:ext cx="388402" cy="19799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4" name="TextBox 353">
                      <a:extLst>
                        <a:ext uri="{FF2B5EF4-FFF2-40B4-BE49-F238E27FC236}">
                          <a16:creationId xmlns:a16="http://schemas.microsoft.com/office/drawing/2014/main" id="{F83610EC-CF51-2CDB-2ABC-ED674516321A}"/>
                        </a:ext>
                      </a:extLst>
                    </p:cNvPr>
                    <p:cNvSpPr txBox="1"/>
                    <p:nvPr/>
                  </p:nvSpPr>
                  <p:spPr>
                    <a:xfrm>
                      <a:off x="5399161" y="1576609"/>
                      <a:ext cx="227806" cy="19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𝑠</m:t>
                            </m:r>
                          </m:oMath>
                        </m:oMathPara>
                      </a14:m>
                      <a:endParaRPr lang="en-US" sz="900">
                        <a:latin typeface="Cambria" panose="02040503050406030204" pitchFamily="18" charset="0"/>
                        <a:ea typeface="Cambria" panose="02040503050406030204" pitchFamily="18" charset="0"/>
                      </a:endParaRPr>
                    </a:p>
                  </p:txBody>
                </p:sp>
              </mc:Choice>
              <mc:Fallback xmlns="">
                <p:sp>
                  <p:nvSpPr>
                    <p:cNvPr id="354" name="TextBox 353">
                      <a:extLst>
                        <a:ext uri="{FF2B5EF4-FFF2-40B4-BE49-F238E27FC236}">
                          <a16:creationId xmlns:a16="http://schemas.microsoft.com/office/drawing/2014/main" id="{F83610EC-CF51-2CDB-2ABC-ED674516321A}"/>
                        </a:ext>
                      </a:extLst>
                    </p:cNvPr>
                    <p:cNvSpPr txBox="1">
                      <a:spLocks noRot="1" noChangeAspect="1" noMove="1" noResize="1" noEditPoints="1" noAdjustHandles="1" noChangeArrowheads="1" noChangeShapeType="1" noTextEdit="1"/>
                    </p:cNvSpPr>
                    <p:nvPr/>
                  </p:nvSpPr>
                  <p:spPr>
                    <a:xfrm>
                      <a:off x="5399161" y="1576609"/>
                      <a:ext cx="227806" cy="19799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5" name="TextBox 354">
                      <a:extLst>
                        <a:ext uri="{FF2B5EF4-FFF2-40B4-BE49-F238E27FC236}">
                          <a16:creationId xmlns:a16="http://schemas.microsoft.com/office/drawing/2014/main" id="{803A4939-898F-1FCE-076E-5CCCC87434AA}"/>
                        </a:ext>
                      </a:extLst>
                    </p:cNvPr>
                    <p:cNvSpPr txBox="1"/>
                    <p:nvPr/>
                  </p:nvSpPr>
                  <p:spPr>
                    <a:xfrm>
                      <a:off x="4674522" y="2452535"/>
                      <a:ext cx="232095" cy="19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𝑒</m:t>
                            </m:r>
                          </m:oMath>
                        </m:oMathPara>
                      </a14:m>
                      <a:endParaRPr lang="en-US" sz="900">
                        <a:latin typeface="Cambria" panose="02040503050406030204" pitchFamily="18" charset="0"/>
                        <a:ea typeface="Cambria" panose="02040503050406030204" pitchFamily="18" charset="0"/>
                      </a:endParaRPr>
                    </a:p>
                  </p:txBody>
                </p:sp>
              </mc:Choice>
              <mc:Fallback xmlns="">
                <p:sp>
                  <p:nvSpPr>
                    <p:cNvPr id="355" name="TextBox 354">
                      <a:extLst>
                        <a:ext uri="{FF2B5EF4-FFF2-40B4-BE49-F238E27FC236}">
                          <a16:creationId xmlns:a16="http://schemas.microsoft.com/office/drawing/2014/main" id="{803A4939-898F-1FCE-076E-5CCCC87434AA}"/>
                        </a:ext>
                      </a:extLst>
                    </p:cNvPr>
                    <p:cNvSpPr txBox="1">
                      <a:spLocks noRot="1" noChangeAspect="1" noMove="1" noResize="1" noEditPoints="1" noAdjustHandles="1" noChangeArrowheads="1" noChangeShapeType="1" noTextEdit="1"/>
                    </p:cNvSpPr>
                    <p:nvPr/>
                  </p:nvSpPr>
                  <p:spPr>
                    <a:xfrm>
                      <a:off x="4674522" y="2452535"/>
                      <a:ext cx="232095" cy="197996"/>
                    </a:xfrm>
                    <a:prstGeom prst="rect">
                      <a:avLst/>
                    </a:prstGeom>
                    <a:blipFill>
                      <a:blip r:embed="rId13"/>
                      <a:stretch>
                        <a:fillRect/>
                      </a:stretch>
                    </a:blipFill>
                  </p:spPr>
                  <p:txBody>
                    <a:bodyPr/>
                    <a:lstStyle/>
                    <a:p>
                      <a:r>
                        <a:rPr lang="en-US">
                          <a:noFill/>
                        </a:rPr>
                        <a:t> </a:t>
                      </a:r>
                    </a:p>
                  </p:txBody>
                </p:sp>
              </mc:Fallback>
            </mc:AlternateContent>
          </p:grpSp>
        </p:grpSp>
        <p:sp>
          <p:nvSpPr>
            <p:cNvPr id="2" name="Arc 1">
              <a:extLst>
                <a:ext uri="{FF2B5EF4-FFF2-40B4-BE49-F238E27FC236}">
                  <a16:creationId xmlns:a16="http://schemas.microsoft.com/office/drawing/2014/main" id="{2D6AC345-1155-8358-F38B-E6F3DF86E6C7}"/>
                </a:ext>
              </a:extLst>
            </p:cNvPr>
            <p:cNvSpPr/>
            <p:nvPr/>
          </p:nvSpPr>
          <p:spPr>
            <a:xfrm>
              <a:off x="4828299" y="272349"/>
              <a:ext cx="3359011" cy="3359011"/>
            </a:xfrm>
            <a:prstGeom prst="arc">
              <a:avLst>
                <a:gd name="adj1" fmla="val 9116213"/>
                <a:gd name="adj2" fmla="val 15564158"/>
              </a:avLst>
            </a:prstGeom>
            <a:ln>
              <a:headEnd type="triangle"/>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3063599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Or-opt</a:t>
            </a:r>
          </a:p>
        </p:txBody>
      </p:sp>
      <p:sp>
        <p:nvSpPr>
          <p:cNvPr id="36" name="Google Shape;343;p46">
            <a:extLst>
              <a:ext uri="{FF2B5EF4-FFF2-40B4-BE49-F238E27FC236}">
                <a16:creationId xmlns:a16="http://schemas.microsoft.com/office/drawing/2014/main" id="{C50F1976-6E74-D774-24D7-BDB9390837D8}"/>
              </a:ext>
            </a:extLst>
          </p:cNvPr>
          <p:cNvSpPr txBox="1">
            <a:spLocks noGrp="1"/>
          </p:cNvSpPr>
          <p:nvPr>
            <p:ph type="subTitle" idx="1"/>
          </p:nvPr>
        </p:nvSpPr>
        <p:spPr>
          <a:xfrm>
            <a:off x="323501" y="783181"/>
            <a:ext cx="4762736" cy="466021"/>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Insert </a:t>
            </a:r>
            <a:r>
              <a:rPr lang="en-US" b="1">
                <a:solidFill>
                  <a:schemeClr val="tx1"/>
                </a:solidFill>
                <a:latin typeface="Cambria" panose="02040503050406030204" pitchFamily="18" charset="0"/>
                <a:ea typeface="Cambria" panose="02040503050406030204" pitchFamily="18" charset="0"/>
              </a:rPr>
              <a:t>after </a:t>
            </a:r>
            <a:r>
              <a:rPr lang="en-US">
                <a:solidFill>
                  <a:schemeClr val="tx1"/>
                </a:solidFill>
                <a:latin typeface="Cambria" panose="02040503050406030204" pitchFamily="18" charset="0"/>
                <a:ea typeface="Cambria" panose="02040503050406030204" pitchFamily="18" charset="0"/>
              </a:rPr>
              <a:t>the old location (move forward):</a:t>
            </a:r>
          </a:p>
        </p:txBody>
      </p:sp>
      <mc:AlternateContent xmlns:mc="http://schemas.openxmlformats.org/markup-compatibility/2006" xmlns:a14="http://schemas.microsoft.com/office/drawing/2010/main">
        <mc:Choice Requires="a14">
          <p:sp>
            <p:nvSpPr>
              <p:cNvPr id="437" name="Google Shape;343;p46">
                <a:extLst>
                  <a:ext uri="{FF2B5EF4-FFF2-40B4-BE49-F238E27FC236}">
                    <a16:creationId xmlns:a16="http://schemas.microsoft.com/office/drawing/2014/main" id="{186C109E-E96D-851F-6800-BC3D47D4DC14}"/>
                  </a:ext>
                </a:extLst>
              </p:cNvPr>
              <p:cNvSpPr txBox="1">
                <a:spLocks/>
              </p:cNvSpPr>
              <p:nvPr/>
            </p:nvSpPr>
            <p:spPr>
              <a:xfrm>
                <a:off x="1685925" y="3298752"/>
                <a:ext cx="5108830" cy="677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After the move, node at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−1</m:t>
                    </m:r>
                  </m:oMath>
                </a14:m>
                <a:r>
                  <a:rPr lang="en-US">
                    <a:solidFill>
                      <a:schemeClr val="tx1"/>
                    </a:solidFill>
                    <a:latin typeface="Cambria" panose="02040503050406030204" pitchFamily="18" charset="0"/>
                    <a:ea typeface="Cambria" panose="02040503050406030204" pitchFamily="18" charset="0"/>
                  </a:rPr>
                  <a:t> got moved </a:t>
                </a:r>
                <a:r>
                  <a:rPr lang="en-US" b="1">
                    <a:solidFill>
                      <a:schemeClr val="tx1"/>
                    </a:solidFill>
                    <a:latin typeface="Cambria" panose="02040503050406030204" pitchFamily="18" charset="0"/>
                    <a:ea typeface="Cambria" panose="02040503050406030204" pitchFamily="18" charset="0"/>
                  </a:rPr>
                  <a:t>before </a:t>
                </a:r>
                <a:r>
                  <a:rPr lang="en-US">
                    <a:solidFill>
                      <a:schemeClr val="tx1"/>
                    </a:solidFill>
                    <a:latin typeface="Cambria" panose="02040503050406030204" pitchFamily="18" charset="0"/>
                    <a:ea typeface="Cambria" panose="02040503050406030204" pitchFamily="18" charset="0"/>
                  </a:rPr>
                  <a:t>the block</a:t>
                </a:r>
              </a:p>
              <a:p>
                <a:pPr marL="0" indent="0">
                  <a:buClr>
                    <a:schemeClr val="accent2"/>
                  </a:buClr>
                  <a:buNone/>
                </a:pPr>
                <a:r>
                  <a:rPr lang="en-US" b="0">
                    <a:solidFill>
                      <a:schemeClr val="tx1"/>
                    </a:solidFill>
                    <a:ea typeface="Cambria" panose="02040503050406030204" pitchFamily="18" charset="0"/>
                  </a:rPr>
                  <a:t>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have to check precedence violation for node at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−1</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437" name="Google Shape;343;p46">
                <a:extLst>
                  <a:ext uri="{FF2B5EF4-FFF2-40B4-BE49-F238E27FC236}">
                    <a16:creationId xmlns:a16="http://schemas.microsoft.com/office/drawing/2014/main" id="{186C109E-E96D-851F-6800-BC3D47D4DC14}"/>
                  </a:ext>
                </a:extLst>
              </p:cNvPr>
              <p:cNvSpPr txBox="1">
                <a:spLocks noRot="1" noChangeAspect="1" noMove="1" noResize="1" noEditPoints="1" noAdjustHandles="1" noChangeArrowheads="1" noChangeShapeType="1" noTextEdit="1"/>
              </p:cNvSpPr>
              <p:nvPr/>
            </p:nvSpPr>
            <p:spPr>
              <a:xfrm>
                <a:off x="1685925" y="3298752"/>
                <a:ext cx="5108830" cy="677210"/>
              </a:xfrm>
              <a:prstGeom prst="rect">
                <a:avLst/>
              </a:prstGeom>
              <a:blipFill>
                <a:blip r:embed="rId3"/>
                <a:stretch>
                  <a:fillRect l="-239"/>
                </a:stretch>
              </a:blipFill>
              <a:ln>
                <a:noFill/>
              </a:ln>
            </p:spPr>
            <p:txBody>
              <a:bodyPr/>
              <a:lstStyle/>
              <a:p>
                <a:r>
                  <a:rPr lang="en-US">
                    <a:noFill/>
                  </a:rPr>
                  <a:t> </a:t>
                </a:r>
              </a:p>
            </p:txBody>
          </p:sp>
        </mc:Fallback>
      </mc:AlternateContent>
      <p:pic>
        <p:nvPicPr>
          <p:cNvPr id="439" name="Picture 438">
            <a:extLst>
              <a:ext uri="{FF2B5EF4-FFF2-40B4-BE49-F238E27FC236}">
                <a16:creationId xmlns:a16="http://schemas.microsoft.com/office/drawing/2014/main" id="{9D341309-87B3-6AE0-22FC-CB11717D5E9C}"/>
              </a:ext>
            </a:extLst>
          </p:cNvPr>
          <p:cNvPicPr>
            <a:picLocks noChangeAspect="1"/>
          </p:cNvPicPr>
          <p:nvPr/>
        </p:nvPicPr>
        <p:blipFill>
          <a:blip r:embed="rId4"/>
          <a:stretch>
            <a:fillRect/>
          </a:stretch>
        </p:blipFill>
        <p:spPr>
          <a:xfrm>
            <a:off x="222300" y="1283338"/>
            <a:ext cx="5282569" cy="1302853"/>
          </a:xfrm>
          <a:prstGeom prst="rect">
            <a:avLst/>
          </a:prstGeom>
        </p:spPr>
      </p:pic>
      <p:grpSp>
        <p:nvGrpSpPr>
          <p:cNvPr id="470" name="Group 469">
            <a:extLst>
              <a:ext uri="{FF2B5EF4-FFF2-40B4-BE49-F238E27FC236}">
                <a16:creationId xmlns:a16="http://schemas.microsoft.com/office/drawing/2014/main" id="{13594D39-59F1-2DCA-DA38-F63E9E345179}"/>
              </a:ext>
            </a:extLst>
          </p:cNvPr>
          <p:cNvGrpSpPr/>
          <p:nvPr/>
        </p:nvGrpSpPr>
        <p:grpSpPr>
          <a:xfrm>
            <a:off x="4641172" y="261029"/>
            <a:ext cx="3359011" cy="3359011"/>
            <a:chOff x="4641172" y="261029"/>
            <a:chExt cx="3359011" cy="3359011"/>
          </a:xfrm>
        </p:grpSpPr>
        <p:grpSp>
          <p:nvGrpSpPr>
            <p:cNvPr id="468" name="Group 467">
              <a:extLst>
                <a:ext uri="{FF2B5EF4-FFF2-40B4-BE49-F238E27FC236}">
                  <a16:creationId xmlns:a16="http://schemas.microsoft.com/office/drawing/2014/main" id="{3A9BC7DC-6825-51E3-6853-85D2D965E6D8}"/>
                </a:ext>
              </a:extLst>
            </p:cNvPr>
            <p:cNvGrpSpPr/>
            <p:nvPr/>
          </p:nvGrpSpPr>
          <p:grpSpPr>
            <a:xfrm>
              <a:off x="4695880" y="643092"/>
              <a:ext cx="3158738" cy="2505484"/>
              <a:chOff x="4695880" y="643092"/>
              <a:chExt cx="3158738" cy="2505484"/>
            </a:xfrm>
          </p:grpSpPr>
          <p:grpSp>
            <p:nvGrpSpPr>
              <p:cNvPr id="440" name="Group 439">
                <a:extLst>
                  <a:ext uri="{FF2B5EF4-FFF2-40B4-BE49-F238E27FC236}">
                    <a16:creationId xmlns:a16="http://schemas.microsoft.com/office/drawing/2014/main" id="{A9CBE176-A7E2-04A7-8ACF-247343C2E368}"/>
                  </a:ext>
                </a:extLst>
              </p:cNvPr>
              <p:cNvGrpSpPr/>
              <p:nvPr/>
            </p:nvGrpSpPr>
            <p:grpSpPr>
              <a:xfrm>
                <a:off x="4695880" y="647671"/>
                <a:ext cx="3158738" cy="2500905"/>
                <a:chOff x="358554" y="1873259"/>
                <a:chExt cx="3682597" cy="2915666"/>
              </a:xfrm>
            </p:grpSpPr>
            <p:grpSp>
              <p:nvGrpSpPr>
                <p:cNvPr id="441" name="Group 440">
                  <a:extLst>
                    <a:ext uri="{FF2B5EF4-FFF2-40B4-BE49-F238E27FC236}">
                      <a16:creationId xmlns:a16="http://schemas.microsoft.com/office/drawing/2014/main" id="{894CBE90-F1F9-93D2-8777-1E5D22F66C6F}"/>
                    </a:ext>
                  </a:extLst>
                </p:cNvPr>
                <p:cNvGrpSpPr/>
                <p:nvPr/>
              </p:nvGrpSpPr>
              <p:grpSpPr>
                <a:xfrm>
                  <a:off x="750095" y="1873259"/>
                  <a:ext cx="3119358" cy="2898129"/>
                  <a:chOff x="2904371" y="2323952"/>
                  <a:chExt cx="2309655" cy="2150302"/>
                </a:xfrm>
              </p:grpSpPr>
              <p:sp>
                <p:nvSpPr>
                  <p:cNvPr id="451" name="Arc 450">
                    <a:extLst>
                      <a:ext uri="{FF2B5EF4-FFF2-40B4-BE49-F238E27FC236}">
                        <a16:creationId xmlns:a16="http://schemas.microsoft.com/office/drawing/2014/main" id="{3C1BC4D6-2B12-AE40-959A-CC82FEA9B989}"/>
                      </a:ext>
                    </a:extLst>
                  </p:cNvPr>
                  <p:cNvSpPr/>
                  <p:nvPr/>
                </p:nvSpPr>
                <p:spPr>
                  <a:xfrm>
                    <a:off x="2916055" y="2323955"/>
                    <a:ext cx="1910061" cy="1910061"/>
                  </a:xfrm>
                  <a:prstGeom prst="arc">
                    <a:avLst>
                      <a:gd name="adj1" fmla="val 19973876"/>
                      <a:gd name="adj2" fmla="val 647392"/>
                    </a:avLst>
                  </a:prstGeom>
                  <a:ln w="12700">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2" name="Arc 451">
                    <a:extLst>
                      <a:ext uri="{FF2B5EF4-FFF2-40B4-BE49-F238E27FC236}">
                        <a16:creationId xmlns:a16="http://schemas.microsoft.com/office/drawing/2014/main" id="{1F90376B-F90D-3C09-D80E-62FC72B00AC1}"/>
                      </a:ext>
                    </a:extLst>
                  </p:cNvPr>
                  <p:cNvSpPr/>
                  <p:nvPr/>
                </p:nvSpPr>
                <p:spPr>
                  <a:xfrm>
                    <a:off x="2916055" y="2323955"/>
                    <a:ext cx="1910061" cy="1910061"/>
                  </a:xfrm>
                  <a:prstGeom prst="arc">
                    <a:avLst>
                      <a:gd name="adj1" fmla="val 13075119"/>
                      <a:gd name="adj2" fmla="val 18705331"/>
                    </a:avLst>
                  </a:prstGeom>
                  <a:ln w="1905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3" name="Arc 452">
                    <a:extLst>
                      <a:ext uri="{FF2B5EF4-FFF2-40B4-BE49-F238E27FC236}">
                        <a16:creationId xmlns:a16="http://schemas.microsoft.com/office/drawing/2014/main" id="{017E6E42-2DE8-86E9-7770-B899B46B1C67}"/>
                      </a:ext>
                    </a:extLst>
                  </p:cNvPr>
                  <p:cNvSpPr/>
                  <p:nvPr/>
                </p:nvSpPr>
                <p:spPr>
                  <a:xfrm>
                    <a:off x="2916055" y="2323955"/>
                    <a:ext cx="1910061" cy="1910061"/>
                  </a:xfrm>
                  <a:prstGeom prst="arc">
                    <a:avLst>
                      <a:gd name="adj1" fmla="val 12080813"/>
                      <a:gd name="adj2" fmla="val 12921447"/>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Arc 453">
                    <a:extLst>
                      <a:ext uri="{FF2B5EF4-FFF2-40B4-BE49-F238E27FC236}">
                        <a16:creationId xmlns:a16="http://schemas.microsoft.com/office/drawing/2014/main" id="{29EFE925-C731-BE55-06BD-23828F5BFB74}"/>
                      </a:ext>
                    </a:extLst>
                  </p:cNvPr>
                  <p:cNvSpPr/>
                  <p:nvPr/>
                </p:nvSpPr>
                <p:spPr>
                  <a:xfrm>
                    <a:off x="2916054" y="2323954"/>
                    <a:ext cx="1910061" cy="1910061"/>
                  </a:xfrm>
                  <a:prstGeom prst="arc">
                    <a:avLst>
                      <a:gd name="adj1" fmla="val 18897797"/>
                      <a:gd name="adj2" fmla="val 19795673"/>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5" name="Arc 454">
                    <a:extLst>
                      <a:ext uri="{FF2B5EF4-FFF2-40B4-BE49-F238E27FC236}">
                        <a16:creationId xmlns:a16="http://schemas.microsoft.com/office/drawing/2014/main" id="{CD459391-7825-E2E1-84EF-F024D845CC8C}"/>
                      </a:ext>
                    </a:extLst>
                  </p:cNvPr>
                  <p:cNvSpPr/>
                  <p:nvPr/>
                </p:nvSpPr>
                <p:spPr>
                  <a:xfrm>
                    <a:off x="2916054" y="2323952"/>
                    <a:ext cx="1910061" cy="1910061"/>
                  </a:xfrm>
                  <a:prstGeom prst="arc">
                    <a:avLst>
                      <a:gd name="adj1" fmla="val 3359296"/>
                      <a:gd name="adj2" fmla="val 11841315"/>
                    </a:avLst>
                  </a:prstGeom>
                  <a:ln w="12700">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6" name="Arc 455">
                    <a:extLst>
                      <a:ext uri="{FF2B5EF4-FFF2-40B4-BE49-F238E27FC236}">
                        <a16:creationId xmlns:a16="http://schemas.microsoft.com/office/drawing/2014/main" id="{67BFEB28-1B87-7177-4058-736CA02092F8}"/>
                      </a:ext>
                    </a:extLst>
                  </p:cNvPr>
                  <p:cNvSpPr/>
                  <p:nvPr/>
                </p:nvSpPr>
                <p:spPr>
                  <a:xfrm>
                    <a:off x="2916052" y="2323952"/>
                    <a:ext cx="1910061" cy="1910061"/>
                  </a:xfrm>
                  <a:prstGeom prst="arc">
                    <a:avLst>
                      <a:gd name="adj1" fmla="val 920206"/>
                      <a:gd name="adj2" fmla="val 315044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7" name="Arc 456">
                    <a:extLst>
                      <a:ext uri="{FF2B5EF4-FFF2-40B4-BE49-F238E27FC236}">
                        <a16:creationId xmlns:a16="http://schemas.microsoft.com/office/drawing/2014/main" id="{12AE007E-6581-0C6D-92F4-9610EF92BD41}"/>
                      </a:ext>
                    </a:extLst>
                  </p:cNvPr>
                  <p:cNvSpPr/>
                  <p:nvPr/>
                </p:nvSpPr>
                <p:spPr>
                  <a:xfrm rot="7733320">
                    <a:off x="3303965" y="2564193"/>
                    <a:ext cx="1910061" cy="1910061"/>
                  </a:xfrm>
                  <a:prstGeom prst="arc">
                    <a:avLst>
                      <a:gd name="adj1" fmla="val 13014308"/>
                      <a:gd name="adj2" fmla="val 18713655"/>
                    </a:avLst>
                  </a:prstGeom>
                  <a:ln w="1905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8" name="Straight Connector 457">
                    <a:extLst>
                      <a:ext uri="{FF2B5EF4-FFF2-40B4-BE49-F238E27FC236}">
                        <a16:creationId xmlns:a16="http://schemas.microsoft.com/office/drawing/2014/main" id="{BD6C290D-68A0-E63A-25B6-EF7334D7F597}"/>
                      </a:ext>
                    </a:extLst>
                  </p:cNvPr>
                  <p:cNvCxnSpPr>
                    <a:stCxn id="455" idx="2"/>
                    <a:endCxn id="451" idx="0"/>
                  </p:cNvCxnSpPr>
                  <p:nvPr/>
                </p:nvCxnSpPr>
                <p:spPr>
                  <a:xfrm flipV="1">
                    <a:off x="2959533" y="2843895"/>
                    <a:ext cx="1761717" cy="1502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006A4FCC-48EC-0B17-9D54-AEBDBD1D2BA1}"/>
                      </a:ext>
                    </a:extLst>
                  </p:cNvPr>
                  <p:cNvCxnSpPr>
                    <a:stCxn id="455" idx="0"/>
                    <a:endCxn id="457" idx="2"/>
                  </p:cNvCxnSpPr>
                  <p:nvPr/>
                </p:nvCxnSpPr>
                <p:spPr>
                  <a:xfrm>
                    <a:off x="4405292" y="4070629"/>
                    <a:ext cx="6677" cy="39129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EF3F948A-50F3-BF98-513D-DDCA1452445C}"/>
                      </a:ext>
                    </a:extLst>
                  </p:cNvPr>
                  <p:cNvCxnSpPr>
                    <a:cxnSpLocks/>
                    <a:stCxn id="451" idx="2"/>
                    <a:endCxn id="457" idx="0"/>
                  </p:cNvCxnSpPr>
                  <p:nvPr/>
                </p:nvCxnSpPr>
                <p:spPr>
                  <a:xfrm flipV="1">
                    <a:off x="4809232" y="3284847"/>
                    <a:ext cx="375588" cy="1729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1" name="TextBox 460">
                    <a:extLst>
                      <a:ext uri="{FF2B5EF4-FFF2-40B4-BE49-F238E27FC236}">
                        <a16:creationId xmlns:a16="http://schemas.microsoft.com/office/drawing/2014/main" id="{B10E3979-6C1F-03C8-012B-17713C3065CC}"/>
                      </a:ext>
                    </a:extLst>
                  </p:cNvPr>
                  <p:cNvSpPr txBox="1"/>
                  <p:nvPr/>
                </p:nvSpPr>
                <p:spPr>
                  <a:xfrm rot="1664247">
                    <a:off x="2904371" y="2693749"/>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462" name="TextBox 461">
                    <a:extLst>
                      <a:ext uri="{FF2B5EF4-FFF2-40B4-BE49-F238E27FC236}">
                        <a16:creationId xmlns:a16="http://schemas.microsoft.com/office/drawing/2014/main" id="{E37B2F30-0A1A-5C47-B747-3D01AA588006}"/>
                      </a:ext>
                    </a:extLst>
                  </p:cNvPr>
                  <p:cNvSpPr txBox="1"/>
                  <p:nvPr/>
                </p:nvSpPr>
                <p:spPr>
                  <a:xfrm rot="8410960">
                    <a:off x="4508701" y="2585209"/>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463" name="TextBox 462">
                    <a:extLst>
                      <a:ext uri="{FF2B5EF4-FFF2-40B4-BE49-F238E27FC236}">
                        <a16:creationId xmlns:a16="http://schemas.microsoft.com/office/drawing/2014/main" id="{DE4CC8E2-84F2-8FDE-ED1F-9B35C6842D77}"/>
                      </a:ext>
                    </a:extLst>
                  </p:cNvPr>
                  <p:cNvSpPr txBox="1"/>
                  <p:nvPr/>
                </p:nvSpPr>
                <p:spPr>
                  <a:xfrm rot="1834476">
                    <a:off x="4538942" y="3685815"/>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464" name="Oval 463">
                    <a:extLst>
                      <a:ext uri="{FF2B5EF4-FFF2-40B4-BE49-F238E27FC236}">
                        <a16:creationId xmlns:a16="http://schemas.microsoft.com/office/drawing/2014/main" id="{93F1A844-DAFD-0F37-8520-612CB7449515}"/>
                      </a:ext>
                    </a:extLst>
                  </p:cNvPr>
                  <p:cNvSpPr/>
                  <p:nvPr/>
                </p:nvSpPr>
                <p:spPr>
                  <a:xfrm>
                    <a:off x="2959533" y="3603580"/>
                    <a:ext cx="50796" cy="50796"/>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42" name="TextBox 441">
                      <a:extLst>
                        <a:ext uri="{FF2B5EF4-FFF2-40B4-BE49-F238E27FC236}">
                          <a16:creationId xmlns:a16="http://schemas.microsoft.com/office/drawing/2014/main" id="{EBDBBE63-DEC5-18C1-359F-8750DFE3B515}"/>
                        </a:ext>
                      </a:extLst>
                    </p:cNvPr>
                    <p:cNvSpPr txBox="1"/>
                    <p:nvPr/>
                  </p:nvSpPr>
                  <p:spPr>
                    <a:xfrm>
                      <a:off x="629985" y="3605329"/>
                      <a:ext cx="274434"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0</m:t>
                            </m:r>
                          </m:oMath>
                        </m:oMathPara>
                      </a14:m>
                      <a:endParaRPr lang="en-US" sz="900">
                        <a:latin typeface="Cambria" panose="02040503050406030204" pitchFamily="18" charset="0"/>
                        <a:ea typeface="Cambria" panose="02040503050406030204" pitchFamily="18" charset="0"/>
                      </a:endParaRPr>
                    </a:p>
                  </p:txBody>
                </p:sp>
              </mc:Choice>
              <mc:Fallback xmlns="">
                <p:sp>
                  <p:nvSpPr>
                    <p:cNvPr id="442" name="TextBox 441">
                      <a:extLst>
                        <a:ext uri="{FF2B5EF4-FFF2-40B4-BE49-F238E27FC236}">
                          <a16:creationId xmlns:a16="http://schemas.microsoft.com/office/drawing/2014/main" id="{EBDBBE63-DEC5-18C1-359F-8750DFE3B515}"/>
                        </a:ext>
                      </a:extLst>
                    </p:cNvPr>
                    <p:cNvSpPr txBox="1">
                      <a:spLocks noRot="1" noChangeAspect="1" noMove="1" noResize="1" noEditPoints="1" noAdjustHandles="1" noChangeArrowheads="1" noChangeShapeType="1" noTextEdit="1"/>
                    </p:cNvSpPr>
                    <p:nvPr/>
                  </p:nvSpPr>
                  <p:spPr>
                    <a:xfrm>
                      <a:off x="629985" y="3605329"/>
                      <a:ext cx="274434" cy="2308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3" name="TextBox 442">
                      <a:extLst>
                        <a:ext uri="{FF2B5EF4-FFF2-40B4-BE49-F238E27FC236}">
                          <a16:creationId xmlns:a16="http://schemas.microsoft.com/office/drawing/2014/main" id="{9E4027B6-9835-0598-F7E9-EEDF4283F223}"/>
                        </a:ext>
                      </a:extLst>
                    </p:cNvPr>
                    <p:cNvSpPr txBox="1"/>
                    <p:nvPr/>
                  </p:nvSpPr>
                  <p:spPr>
                    <a:xfrm>
                      <a:off x="358554" y="2704485"/>
                      <a:ext cx="467564" cy="230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𝑠</m:t>
                            </m:r>
                            <m:r>
                              <a:rPr lang="en-US" sz="900" b="0" i="1" smtClean="0">
                                <a:latin typeface="Cambria Math" panose="02040503050406030204" pitchFamily="18" charset="0"/>
                                <a:ea typeface="Cambria" panose="02040503050406030204" pitchFamily="18" charset="0"/>
                              </a:rPr>
                              <m:t>−1</m:t>
                            </m:r>
                          </m:oMath>
                        </m:oMathPara>
                      </a14:m>
                      <a:endParaRPr lang="en-US" sz="900">
                        <a:latin typeface="Cambria" panose="02040503050406030204" pitchFamily="18" charset="0"/>
                        <a:ea typeface="Cambria" panose="02040503050406030204" pitchFamily="18" charset="0"/>
                      </a:endParaRPr>
                    </a:p>
                  </p:txBody>
                </p:sp>
              </mc:Choice>
              <mc:Fallback xmlns="">
                <p:sp>
                  <p:nvSpPr>
                    <p:cNvPr id="443" name="TextBox 442">
                      <a:extLst>
                        <a:ext uri="{FF2B5EF4-FFF2-40B4-BE49-F238E27FC236}">
                          <a16:creationId xmlns:a16="http://schemas.microsoft.com/office/drawing/2014/main" id="{9E4027B6-9835-0598-F7E9-EEDF4283F223}"/>
                        </a:ext>
                      </a:extLst>
                    </p:cNvPr>
                    <p:cNvSpPr txBox="1">
                      <a:spLocks noRot="1" noChangeAspect="1" noMove="1" noResize="1" noEditPoints="1" noAdjustHandles="1" noChangeArrowheads="1" noChangeShapeType="1" noTextEdit="1"/>
                    </p:cNvSpPr>
                    <p:nvPr/>
                  </p:nvSpPr>
                  <p:spPr>
                    <a:xfrm>
                      <a:off x="358554" y="2704485"/>
                      <a:ext cx="467564" cy="2308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a:extLst>
                        <a:ext uri="{FF2B5EF4-FFF2-40B4-BE49-F238E27FC236}">
                          <a16:creationId xmlns:a16="http://schemas.microsoft.com/office/drawing/2014/main" id="{B905E227-0DAC-EF20-0646-D1E2ED423A3C}"/>
                        </a:ext>
                      </a:extLst>
                    </p:cNvPr>
                    <p:cNvSpPr txBox="1"/>
                    <p:nvPr/>
                  </p:nvSpPr>
                  <p:spPr>
                    <a:xfrm>
                      <a:off x="1015373" y="2237397"/>
                      <a:ext cx="265586"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𝑠</m:t>
                            </m:r>
                          </m:oMath>
                        </m:oMathPara>
                      </a14:m>
                      <a:endParaRPr lang="en-US" sz="900">
                        <a:latin typeface="Cambria" panose="02040503050406030204" pitchFamily="18" charset="0"/>
                        <a:ea typeface="Cambria" panose="02040503050406030204" pitchFamily="18" charset="0"/>
                      </a:endParaRPr>
                    </a:p>
                  </p:txBody>
                </p:sp>
              </mc:Choice>
              <mc:Fallback xmlns="">
                <p:sp>
                  <p:nvSpPr>
                    <p:cNvPr id="444" name="TextBox 443">
                      <a:extLst>
                        <a:ext uri="{FF2B5EF4-FFF2-40B4-BE49-F238E27FC236}">
                          <a16:creationId xmlns:a16="http://schemas.microsoft.com/office/drawing/2014/main" id="{B905E227-0DAC-EF20-0646-D1E2ED423A3C}"/>
                        </a:ext>
                      </a:extLst>
                    </p:cNvPr>
                    <p:cNvSpPr txBox="1">
                      <a:spLocks noRot="1" noChangeAspect="1" noMove="1" noResize="1" noEditPoints="1" noAdjustHandles="1" noChangeArrowheads="1" noChangeShapeType="1" noTextEdit="1"/>
                    </p:cNvSpPr>
                    <p:nvPr/>
                  </p:nvSpPr>
                  <p:spPr>
                    <a:xfrm>
                      <a:off x="1015373" y="2237397"/>
                      <a:ext cx="265586" cy="2308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a:extLst>
                        <a:ext uri="{FF2B5EF4-FFF2-40B4-BE49-F238E27FC236}">
                          <a16:creationId xmlns:a16="http://schemas.microsoft.com/office/drawing/2014/main" id="{F9D525E7-4E29-C08F-7873-81FA79C61ABE}"/>
                        </a:ext>
                      </a:extLst>
                    </p:cNvPr>
                    <p:cNvSpPr txBox="1"/>
                    <p:nvPr/>
                  </p:nvSpPr>
                  <p:spPr>
                    <a:xfrm>
                      <a:off x="2678683" y="2096027"/>
                      <a:ext cx="270587"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𝑒</m:t>
                            </m:r>
                          </m:oMath>
                        </m:oMathPara>
                      </a14:m>
                      <a:endParaRPr lang="en-US" sz="900">
                        <a:latin typeface="Cambria" panose="02040503050406030204" pitchFamily="18" charset="0"/>
                        <a:ea typeface="Cambria" panose="02040503050406030204" pitchFamily="18" charset="0"/>
                      </a:endParaRPr>
                    </a:p>
                  </p:txBody>
                </p:sp>
              </mc:Choice>
              <mc:Fallback xmlns="">
                <p:sp>
                  <p:nvSpPr>
                    <p:cNvPr id="445" name="TextBox 444">
                      <a:extLst>
                        <a:ext uri="{FF2B5EF4-FFF2-40B4-BE49-F238E27FC236}">
                          <a16:creationId xmlns:a16="http://schemas.microsoft.com/office/drawing/2014/main" id="{F9D525E7-4E29-C08F-7873-81FA79C61ABE}"/>
                        </a:ext>
                      </a:extLst>
                    </p:cNvPr>
                    <p:cNvSpPr txBox="1">
                      <a:spLocks noRot="1" noChangeAspect="1" noMove="1" noResize="1" noEditPoints="1" noAdjustHandles="1" noChangeArrowheads="1" noChangeShapeType="1" noTextEdit="1"/>
                    </p:cNvSpPr>
                    <p:nvPr/>
                  </p:nvSpPr>
                  <p:spPr>
                    <a:xfrm>
                      <a:off x="2678683" y="2096027"/>
                      <a:ext cx="270587" cy="2308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6" name="TextBox 445">
                      <a:extLst>
                        <a:ext uri="{FF2B5EF4-FFF2-40B4-BE49-F238E27FC236}">
                          <a16:creationId xmlns:a16="http://schemas.microsoft.com/office/drawing/2014/main" id="{C4920293-D997-3C3C-0198-C2AB1A0EAC80}"/>
                        </a:ext>
                      </a:extLst>
                    </p:cNvPr>
                    <p:cNvSpPr txBox="1"/>
                    <p:nvPr/>
                  </p:nvSpPr>
                  <p:spPr>
                    <a:xfrm>
                      <a:off x="3167266" y="2420499"/>
                      <a:ext cx="472565"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𝑒</m:t>
                            </m:r>
                            <m:r>
                              <a:rPr lang="en-US" sz="900" b="0" i="1" smtClean="0">
                                <a:latin typeface="Cambria Math" panose="02040503050406030204" pitchFamily="18" charset="0"/>
                                <a:ea typeface="Cambria" panose="02040503050406030204" pitchFamily="18" charset="0"/>
                              </a:rPr>
                              <m:t>+1</m:t>
                            </m:r>
                          </m:oMath>
                        </m:oMathPara>
                      </a14:m>
                      <a:endParaRPr lang="en-US" sz="900">
                        <a:latin typeface="Cambria" panose="02040503050406030204" pitchFamily="18" charset="0"/>
                        <a:ea typeface="Cambria" panose="02040503050406030204" pitchFamily="18" charset="0"/>
                      </a:endParaRPr>
                    </a:p>
                  </p:txBody>
                </p:sp>
              </mc:Choice>
              <mc:Fallback xmlns="">
                <p:sp>
                  <p:nvSpPr>
                    <p:cNvPr id="446" name="TextBox 445">
                      <a:extLst>
                        <a:ext uri="{FF2B5EF4-FFF2-40B4-BE49-F238E27FC236}">
                          <a16:creationId xmlns:a16="http://schemas.microsoft.com/office/drawing/2014/main" id="{C4920293-D997-3C3C-0198-C2AB1A0EAC80}"/>
                        </a:ext>
                      </a:extLst>
                    </p:cNvPr>
                    <p:cNvSpPr txBox="1">
                      <a:spLocks noRot="1" noChangeAspect="1" noMove="1" noResize="1" noEditPoints="1" noAdjustHandles="1" noChangeArrowheads="1" noChangeShapeType="1" noTextEdit="1"/>
                    </p:cNvSpPr>
                    <p:nvPr/>
                  </p:nvSpPr>
                  <p:spPr>
                    <a:xfrm>
                      <a:off x="3167266" y="2420499"/>
                      <a:ext cx="472565" cy="2308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7" name="TextBox 446">
                      <a:extLst>
                        <a:ext uri="{FF2B5EF4-FFF2-40B4-BE49-F238E27FC236}">
                          <a16:creationId xmlns:a16="http://schemas.microsoft.com/office/drawing/2014/main" id="{1CFF25BC-7582-7AF4-24D9-A2CC43533D0B}"/>
                        </a:ext>
                      </a:extLst>
                    </p:cNvPr>
                    <p:cNvSpPr txBox="1"/>
                    <p:nvPr/>
                  </p:nvSpPr>
                  <p:spPr>
                    <a:xfrm>
                      <a:off x="2599737" y="3976730"/>
                      <a:ext cx="250838" cy="230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𝑖</m:t>
                            </m:r>
                          </m:oMath>
                        </m:oMathPara>
                      </a14:m>
                      <a:endParaRPr lang="en-US" sz="900">
                        <a:latin typeface="Cambria" panose="02040503050406030204" pitchFamily="18" charset="0"/>
                        <a:ea typeface="Cambria" panose="02040503050406030204" pitchFamily="18" charset="0"/>
                      </a:endParaRPr>
                    </a:p>
                  </p:txBody>
                </p:sp>
              </mc:Choice>
              <mc:Fallback xmlns="">
                <p:sp>
                  <p:nvSpPr>
                    <p:cNvPr id="447" name="TextBox 446">
                      <a:extLst>
                        <a:ext uri="{FF2B5EF4-FFF2-40B4-BE49-F238E27FC236}">
                          <a16:creationId xmlns:a16="http://schemas.microsoft.com/office/drawing/2014/main" id="{1CFF25BC-7582-7AF4-24D9-A2CC43533D0B}"/>
                        </a:ext>
                      </a:extLst>
                    </p:cNvPr>
                    <p:cNvSpPr txBox="1">
                      <a:spLocks noRot="1" noChangeAspect="1" noMove="1" noResize="1" noEditPoints="1" noAdjustHandles="1" noChangeArrowheads="1" noChangeShapeType="1" noTextEdit="1"/>
                    </p:cNvSpPr>
                    <p:nvPr/>
                  </p:nvSpPr>
                  <p:spPr>
                    <a:xfrm>
                      <a:off x="2599737" y="3976730"/>
                      <a:ext cx="250838" cy="23083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8" name="TextBox 447">
                      <a:extLst>
                        <a:ext uri="{FF2B5EF4-FFF2-40B4-BE49-F238E27FC236}">
                          <a16:creationId xmlns:a16="http://schemas.microsoft.com/office/drawing/2014/main" id="{ED5BC790-1E7A-F670-33AA-85B50F128FCF}"/>
                        </a:ext>
                      </a:extLst>
                    </p:cNvPr>
                    <p:cNvSpPr txBox="1"/>
                    <p:nvPr/>
                  </p:nvSpPr>
                  <p:spPr>
                    <a:xfrm>
                      <a:off x="2864646" y="3234100"/>
                      <a:ext cx="452816" cy="230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𝑖</m:t>
                            </m:r>
                            <m:r>
                              <a:rPr lang="en-US" sz="900" b="0" i="1" smtClean="0">
                                <a:latin typeface="Cambria Math" panose="02040503050406030204" pitchFamily="18" charset="0"/>
                                <a:ea typeface="Cambria" panose="02040503050406030204" pitchFamily="18" charset="0"/>
                              </a:rPr>
                              <m:t>−1</m:t>
                            </m:r>
                          </m:oMath>
                        </m:oMathPara>
                      </a14:m>
                      <a:endParaRPr lang="en-US" sz="900">
                        <a:latin typeface="Cambria" panose="02040503050406030204" pitchFamily="18" charset="0"/>
                        <a:ea typeface="Cambria" panose="02040503050406030204" pitchFamily="18" charset="0"/>
                      </a:endParaRPr>
                    </a:p>
                  </p:txBody>
                </p:sp>
              </mc:Choice>
              <mc:Fallback xmlns="">
                <p:sp>
                  <p:nvSpPr>
                    <p:cNvPr id="448" name="TextBox 447">
                      <a:extLst>
                        <a:ext uri="{FF2B5EF4-FFF2-40B4-BE49-F238E27FC236}">
                          <a16:creationId xmlns:a16="http://schemas.microsoft.com/office/drawing/2014/main" id="{ED5BC790-1E7A-F670-33AA-85B50F128FCF}"/>
                        </a:ext>
                      </a:extLst>
                    </p:cNvPr>
                    <p:cNvSpPr txBox="1">
                      <a:spLocks noRot="1" noChangeAspect="1" noMove="1" noResize="1" noEditPoints="1" noAdjustHandles="1" noChangeArrowheads="1" noChangeShapeType="1" noTextEdit="1"/>
                    </p:cNvSpPr>
                    <p:nvPr/>
                  </p:nvSpPr>
                  <p:spPr>
                    <a:xfrm>
                      <a:off x="2864646" y="3234100"/>
                      <a:ext cx="452816" cy="23083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9" name="TextBox 448">
                      <a:extLst>
                        <a:ext uri="{FF2B5EF4-FFF2-40B4-BE49-F238E27FC236}">
                          <a16:creationId xmlns:a16="http://schemas.microsoft.com/office/drawing/2014/main" id="{8AF9C162-7E5F-A5D2-1C6C-0BE0258B303C}"/>
                        </a:ext>
                      </a:extLst>
                    </p:cNvPr>
                    <p:cNvSpPr txBox="1"/>
                    <p:nvPr/>
                  </p:nvSpPr>
                  <p:spPr>
                    <a:xfrm>
                      <a:off x="3775565" y="2989962"/>
                      <a:ext cx="265586"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𝑠</m:t>
                            </m:r>
                          </m:oMath>
                        </m:oMathPara>
                      </a14:m>
                      <a:endParaRPr lang="en-US" sz="900">
                        <a:latin typeface="Cambria" panose="02040503050406030204" pitchFamily="18" charset="0"/>
                        <a:ea typeface="Cambria" panose="02040503050406030204" pitchFamily="18" charset="0"/>
                      </a:endParaRPr>
                    </a:p>
                  </p:txBody>
                </p:sp>
              </mc:Choice>
              <mc:Fallback xmlns="">
                <p:sp>
                  <p:nvSpPr>
                    <p:cNvPr id="449" name="TextBox 448">
                      <a:extLst>
                        <a:ext uri="{FF2B5EF4-FFF2-40B4-BE49-F238E27FC236}">
                          <a16:creationId xmlns:a16="http://schemas.microsoft.com/office/drawing/2014/main" id="{8AF9C162-7E5F-A5D2-1C6C-0BE0258B303C}"/>
                        </a:ext>
                      </a:extLst>
                    </p:cNvPr>
                    <p:cNvSpPr txBox="1">
                      <a:spLocks noRot="1" noChangeAspect="1" noMove="1" noResize="1" noEditPoints="1" noAdjustHandles="1" noChangeArrowheads="1" noChangeShapeType="1" noTextEdit="1"/>
                    </p:cNvSpPr>
                    <p:nvPr/>
                  </p:nvSpPr>
                  <p:spPr>
                    <a:xfrm>
                      <a:off x="3775565" y="2989962"/>
                      <a:ext cx="265586" cy="2308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0" name="TextBox 449">
                      <a:extLst>
                        <a:ext uri="{FF2B5EF4-FFF2-40B4-BE49-F238E27FC236}">
                          <a16:creationId xmlns:a16="http://schemas.microsoft.com/office/drawing/2014/main" id="{FED1C540-71E1-AA1E-EE2A-405A21994635}"/>
                        </a:ext>
                      </a:extLst>
                    </p:cNvPr>
                    <p:cNvSpPr txBox="1"/>
                    <p:nvPr/>
                  </p:nvSpPr>
                  <p:spPr>
                    <a:xfrm>
                      <a:off x="2546992" y="4558093"/>
                      <a:ext cx="270587"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𝑒</m:t>
                            </m:r>
                          </m:oMath>
                        </m:oMathPara>
                      </a14:m>
                      <a:endParaRPr lang="en-US" sz="900">
                        <a:latin typeface="Cambria" panose="02040503050406030204" pitchFamily="18" charset="0"/>
                        <a:ea typeface="Cambria" panose="02040503050406030204" pitchFamily="18" charset="0"/>
                      </a:endParaRPr>
                    </a:p>
                  </p:txBody>
                </p:sp>
              </mc:Choice>
              <mc:Fallback xmlns="">
                <p:sp>
                  <p:nvSpPr>
                    <p:cNvPr id="450" name="TextBox 449">
                      <a:extLst>
                        <a:ext uri="{FF2B5EF4-FFF2-40B4-BE49-F238E27FC236}">
                          <a16:creationId xmlns:a16="http://schemas.microsoft.com/office/drawing/2014/main" id="{FED1C540-71E1-AA1E-EE2A-405A21994635}"/>
                        </a:ext>
                      </a:extLst>
                    </p:cNvPr>
                    <p:cNvSpPr txBox="1">
                      <a:spLocks noRot="1" noChangeAspect="1" noMove="1" noResize="1" noEditPoints="1" noAdjustHandles="1" noChangeArrowheads="1" noChangeShapeType="1" noTextEdit="1"/>
                    </p:cNvSpPr>
                    <p:nvPr/>
                  </p:nvSpPr>
                  <p:spPr>
                    <a:xfrm>
                      <a:off x="2546992" y="4558093"/>
                      <a:ext cx="270587" cy="230832"/>
                    </a:xfrm>
                    <a:prstGeom prst="rect">
                      <a:avLst/>
                    </a:prstGeom>
                    <a:blipFill>
                      <a:blip r:embed="rId12"/>
                      <a:stretch>
                        <a:fillRect/>
                      </a:stretch>
                    </a:blipFill>
                  </p:spPr>
                  <p:txBody>
                    <a:bodyPr/>
                    <a:lstStyle/>
                    <a:p>
                      <a:r>
                        <a:rPr lang="en-US">
                          <a:noFill/>
                        </a:rPr>
                        <a:t> </a:t>
                      </a:r>
                    </a:p>
                  </p:txBody>
                </p:sp>
              </mc:Fallback>
            </mc:AlternateContent>
          </p:grpSp>
          <p:grpSp>
            <p:nvGrpSpPr>
              <p:cNvPr id="465" name="Group 464">
                <a:extLst>
                  <a:ext uri="{FF2B5EF4-FFF2-40B4-BE49-F238E27FC236}">
                    <a16:creationId xmlns:a16="http://schemas.microsoft.com/office/drawing/2014/main" id="{69FCC345-8E61-64BB-3C7F-B68B10937825}"/>
                  </a:ext>
                </a:extLst>
              </p:cNvPr>
              <p:cNvGrpSpPr/>
              <p:nvPr/>
            </p:nvGrpSpPr>
            <p:grpSpPr>
              <a:xfrm>
                <a:off x="5040508" y="643092"/>
                <a:ext cx="2212711" cy="2212711"/>
                <a:chOff x="5198342" y="2084759"/>
                <a:chExt cx="2212711" cy="2212711"/>
              </a:xfrm>
            </p:grpSpPr>
            <p:sp>
              <p:nvSpPr>
                <p:cNvPr id="466" name="Arc 465">
                  <a:extLst>
                    <a:ext uri="{FF2B5EF4-FFF2-40B4-BE49-F238E27FC236}">
                      <a16:creationId xmlns:a16="http://schemas.microsoft.com/office/drawing/2014/main" id="{50588D40-8A0E-8FF1-AF17-C24EB5AE0714}"/>
                    </a:ext>
                  </a:extLst>
                </p:cNvPr>
                <p:cNvSpPr/>
                <p:nvPr/>
              </p:nvSpPr>
              <p:spPr>
                <a:xfrm rot="20275954">
                  <a:off x="5198342" y="2087052"/>
                  <a:ext cx="2212711" cy="2208132"/>
                </a:xfrm>
                <a:prstGeom prst="arc">
                  <a:avLst>
                    <a:gd name="adj1" fmla="val 11122377"/>
                    <a:gd name="adj2" fmla="val 11841315"/>
                  </a:avLst>
                </a:prstGeom>
                <a:ln w="12700">
                  <a:headEnd type="none" w="sm" len="sm"/>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7" name="Arc 466">
                  <a:extLst>
                    <a:ext uri="{FF2B5EF4-FFF2-40B4-BE49-F238E27FC236}">
                      <a16:creationId xmlns:a16="http://schemas.microsoft.com/office/drawing/2014/main" id="{003EE2B6-BBA4-277B-6D91-08B6A26E5579}"/>
                    </a:ext>
                  </a:extLst>
                </p:cNvPr>
                <p:cNvSpPr/>
                <p:nvPr/>
              </p:nvSpPr>
              <p:spPr>
                <a:xfrm rot="18828265">
                  <a:off x="5198342" y="2087049"/>
                  <a:ext cx="2212711" cy="2208132"/>
                </a:xfrm>
                <a:prstGeom prst="arc">
                  <a:avLst>
                    <a:gd name="adj1" fmla="val 11122377"/>
                    <a:gd name="adj2" fmla="val 11841315"/>
                  </a:avLst>
                </a:prstGeom>
                <a:ln w="12700">
                  <a:headEnd type="none" w="sm" len="sm"/>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469" name="Arc 468">
              <a:extLst>
                <a:ext uri="{FF2B5EF4-FFF2-40B4-BE49-F238E27FC236}">
                  <a16:creationId xmlns:a16="http://schemas.microsoft.com/office/drawing/2014/main" id="{E139A0B5-860E-1EF8-368A-3CE7AFBA368F}"/>
                </a:ext>
              </a:extLst>
            </p:cNvPr>
            <p:cNvSpPr/>
            <p:nvPr/>
          </p:nvSpPr>
          <p:spPr>
            <a:xfrm rot="6898568">
              <a:off x="4641172" y="261029"/>
              <a:ext cx="3359011" cy="3359011"/>
            </a:xfrm>
            <a:prstGeom prst="arc">
              <a:avLst>
                <a:gd name="adj1" fmla="val 9116213"/>
                <a:gd name="adj2" fmla="val 15564158"/>
              </a:avLst>
            </a:prstGeom>
            <a:ln>
              <a:headEnd type="none"/>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7947887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Or-opt</a:t>
            </a:r>
          </a:p>
        </p:txBody>
      </p:sp>
      <p:sp>
        <p:nvSpPr>
          <p:cNvPr id="36" name="Google Shape;343;p46">
            <a:extLst>
              <a:ext uri="{FF2B5EF4-FFF2-40B4-BE49-F238E27FC236}">
                <a16:creationId xmlns:a16="http://schemas.microsoft.com/office/drawing/2014/main" id="{C50F1976-6E74-D774-24D7-BDB9390837D8}"/>
              </a:ext>
            </a:extLst>
          </p:cNvPr>
          <p:cNvSpPr txBox="1">
            <a:spLocks noGrp="1"/>
          </p:cNvSpPr>
          <p:nvPr>
            <p:ph type="subTitle" idx="1"/>
          </p:nvPr>
        </p:nvSpPr>
        <p:spPr>
          <a:xfrm>
            <a:off x="323501" y="783181"/>
            <a:ext cx="4762736" cy="466021"/>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Calculating insertion cost:</a:t>
            </a:r>
          </a:p>
        </p:txBody>
      </p:sp>
      <p:pic>
        <p:nvPicPr>
          <p:cNvPr id="3" name="Picture 2">
            <a:extLst>
              <a:ext uri="{FF2B5EF4-FFF2-40B4-BE49-F238E27FC236}">
                <a16:creationId xmlns:a16="http://schemas.microsoft.com/office/drawing/2014/main" id="{ABD4D082-F409-B985-5B47-46C9F39C6B2B}"/>
              </a:ext>
            </a:extLst>
          </p:cNvPr>
          <p:cNvPicPr>
            <a:picLocks noChangeAspect="1"/>
          </p:cNvPicPr>
          <p:nvPr/>
        </p:nvPicPr>
        <p:blipFill>
          <a:blip r:embed="rId3"/>
          <a:stretch>
            <a:fillRect/>
          </a:stretch>
        </p:blipFill>
        <p:spPr>
          <a:xfrm>
            <a:off x="2337861" y="2207558"/>
            <a:ext cx="3655746" cy="364192"/>
          </a:xfrm>
          <a:prstGeom prst="rect">
            <a:avLst/>
          </a:prstGeom>
        </p:spPr>
      </p:pic>
    </p:spTree>
    <p:extLst>
      <p:ext uri="{BB962C8B-B14F-4D97-AF65-F5344CB8AC3E}">
        <p14:creationId xmlns:p14="http://schemas.microsoft.com/office/powerpoint/2010/main" val="6055098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Or-opt</a:t>
            </a:r>
          </a:p>
        </p:txBody>
      </p:sp>
      <p:pic>
        <p:nvPicPr>
          <p:cNvPr id="4" name="Picture 3">
            <a:extLst>
              <a:ext uri="{FF2B5EF4-FFF2-40B4-BE49-F238E27FC236}">
                <a16:creationId xmlns:a16="http://schemas.microsoft.com/office/drawing/2014/main" id="{EB613475-6B69-7046-48CB-34DDAA4D1331}"/>
              </a:ext>
            </a:extLst>
          </p:cNvPr>
          <p:cNvPicPr>
            <a:picLocks noChangeAspect="1"/>
          </p:cNvPicPr>
          <p:nvPr/>
        </p:nvPicPr>
        <p:blipFill>
          <a:blip r:embed="rId3"/>
          <a:stretch>
            <a:fillRect/>
          </a:stretch>
        </p:blipFill>
        <p:spPr>
          <a:xfrm>
            <a:off x="455291" y="2123963"/>
            <a:ext cx="3235637" cy="2244132"/>
          </a:xfrm>
          <a:prstGeom prst="rect">
            <a:avLst/>
          </a:prstGeom>
        </p:spPr>
      </p:pic>
      <mc:AlternateContent xmlns:mc="http://schemas.openxmlformats.org/markup-compatibility/2006" xmlns:a14="http://schemas.microsoft.com/office/drawing/2010/main">
        <mc:Choice Requires="a14">
          <p:sp>
            <p:nvSpPr>
              <p:cNvPr id="7" name="Google Shape;343;p46">
                <a:extLst>
                  <a:ext uri="{FF2B5EF4-FFF2-40B4-BE49-F238E27FC236}">
                    <a16:creationId xmlns:a16="http://schemas.microsoft.com/office/drawing/2014/main" id="{089B6607-007E-AC37-EDF9-5A31CE28F496}"/>
                  </a:ext>
                </a:extLst>
              </p:cNvPr>
              <p:cNvSpPr txBox="1">
                <a:spLocks noGrp="1"/>
              </p:cNvSpPr>
              <p:nvPr>
                <p:ph type="subTitle" idx="1"/>
              </p:nvPr>
            </p:nvSpPr>
            <p:spPr>
              <a:xfrm>
                <a:off x="260974" y="643500"/>
                <a:ext cx="4111337" cy="1910193"/>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Capacity constraints - move evaluation:</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Every move operation that move the block forward is </a:t>
                </a:r>
                <a:r>
                  <a:rPr lang="en-US" b="1">
                    <a:solidFill>
                      <a:schemeClr val="tx1"/>
                    </a:solidFill>
                    <a:latin typeface="Cambria" panose="02040503050406030204" pitchFamily="18" charset="0"/>
                    <a:ea typeface="Cambria" panose="02040503050406030204" pitchFamily="18" charset="0"/>
                  </a:rPr>
                  <a:t>equivalent</a:t>
                </a:r>
                <a:r>
                  <a:rPr lang="en-US">
                    <a:solidFill>
                      <a:schemeClr val="tx1"/>
                    </a:solidFill>
                    <a:latin typeface="Cambria" panose="02040503050406030204" pitchFamily="18" charset="0"/>
                    <a:ea typeface="Cambria" panose="02040503050406030204" pitchFamily="18" charset="0"/>
                  </a:rPr>
                  <a:t> to a backward move:</a:t>
                </a:r>
              </a:p>
              <a:p>
                <a:pPr marL="0" indent="0" algn="ctr">
                  <a:buClr>
                    <a:schemeClr val="accent2"/>
                  </a:buClr>
                  <a:buNone/>
                </a:pPr>
                <a14:m>
                  <m:oMath xmlns:m="http://schemas.openxmlformats.org/officeDocument/2006/math">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𝑠</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𝑒</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𝑖</m:t>
                        </m:r>
                      </m:e>
                    </m:d>
                    <m:r>
                      <a:rPr lang="en-US" i="1">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𝑒</m:t>
                    </m:r>
                    <m:r>
                      <a:rPr lang="en-US" b="0" i="1" smtClean="0">
                        <a:solidFill>
                          <a:schemeClr val="tx1"/>
                        </a:solidFill>
                        <a:latin typeface="Cambria Math" panose="02040503050406030204" pitchFamily="18" charset="0"/>
                        <a:ea typeface="Cambria" panose="02040503050406030204" pitchFamily="18" charset="0"/>
                      </a:rPr>
                      <m:t>+1, </m:t>
                    </m:r>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−1, </m:t>
                    </m:r>
                    <m:r>
                      <a:rPr lang="en-US" b="0" i="1" smtClean="0">
                        <a:solidFill>
                          <a:schemeClr val="tx1"/>
                        </a:solidFill>
                        <a:latin typeface="Cambria Math" panose="02040503050406030204" pitchFamily="18" charset="0"/>
                        <a:ea typeface="Cambria" panose="02040503050406030204" pitchFamily="18" charset="0"/>
                      </a:rPr>
                      <m:t>𝑠</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if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&gt;</m:t>
                    </m:r>
                    <m:r>
                      <a:rPr lang="en-US" b="0" i="1" smtClean="0">
                        <a:solidFill>
                          <a:schemeClr val="tx1"/>
                        </a:solidFill>
                        <a:latin typeface="Cambria Math" panose="02040503050406030204" pitchFamily="18" charset="0"/>
                        <a:ea typeface="Cambria" panose="02040503050406030204" pitchFamily="18" charset="0"/>
                      </a:rPr>
                      <m:t>𝑒</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7" name="Google Shape;343;p46">
                <a:extLst>
                  <a:ext uri="{FF2B5EF4-FFF2-40B4-BE49-F238E27FC236}">
                    <a16:creationId xmlns:a16="http://schemas.microsoft.com/office/drawing/2014/main" id="{089B6607-007E-AC37-EDF9-5A31CE28F496}"/>
                  </a:ext>
                </a:extLst>
              </p:cNvPr>
              <p:cNvSpPr txBox="1">
                <a:spLocks noGrp="1" noRot="1" noChangeAspect="1" noMove="1" noResize="1" noEditPoints="1" noAdjustHandles="1" noChangeArrowheads="1" noChangeShapeType="1" noTextEdit="1"/>
              </p:cNvSpPr>
              <p:nvPr>
                <p:ph type="subTitle" idx="1"/>
              </p:nvPr>
            </p:nvSpPr>
            <p:spPr>
              <a:xfrm>
                <a:off x="260974" y="643500"/>
                <a:ext cx="4111337" cy="1910193"/>
              </a:xfrm>
              <a:prstGeom prst="rect">
                <a:avLst/>
              </a:prstGeom>
              <a:blipFill>
                <a:blip r:embed="rId4"/>
                <a:stretch>
                  <a:fillRect l="-297"/>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50968107-1A31-3AC9-AEFE-27D21E286286}"/>
              </a:ext>
            </a:extLst>
          </p:cNvPr>
          <p:cNvGrpSpPr/>
          <p:nvPr/>
        </p:nvGrpSpPr>
        <p:grpSpPr>
          <a:xfrm>
            <a:off x="4987786" y="252733"/>
            <a:ext cx="2367975" cy="2300960"/>
            <a:chOff x="4543341" y="261029"/>
            <a:chExt cx="3456842" cy="3359011"/>
          </a:xfrm>
        </p:grpSpPr>
        <p:grpSp>
          <p:nvGrpSpPr>
            <p:cNvPr id="14" name="Group 13">
              <a:extLst>
                <a:ext uri="{FF2B5EF4-FFF2-40B4-BE49-F238E27FC236}">
                  <a16:creationId xmlns:a16="http://schemas.microsoft.com/office/drawing/2014/main" id="{2095A07F-673F-D19C-D20B-CB7D4D4B70C9}"/>
                </a:ext>
              </a:extLst>
            </p:cNvPr>
            <p:cNvGrpSpPr/>
            <p:nvPr/>
          </p:nvGrpSpPr>
          <p:grpSpPr>
            <a:xfrm>
              <a:off x="4543341" y="643092"/>
              <a:ext cx="3419984" cy="2589654"/>
              <a:chOff x="4543341" y="643092"/>
              <a:chExt cx="3419984" cy="2589654"/>
            </a:xfrm>
          </p:grpSpPr>
          <p:grpSp>
            <p:nvGrpSpPr>
              <p:cNvPr id="16" name="Group 15">
                <a:extLst>
                  <a:ext uri="{FF2B5EF4-FFF2-40B4-BE49-F238E27FC236}">
                    <a16:creationId xmlns:a16="http://schemas.microsoft.com/office/drawing/2014/main" id="{69EA983E-445C-03F8-6CEC-7B026C698752}"/>
                  </a:ext>
                </a:extLst>
              </p:cNvPr>
              <p:cNvGrpSpPr/>
              <p:nvPr/>
            </p:nvGrpSpPr>
            <p:grpSpPr>
              <a:xfrm>
                <a:off x="4543341" y="647671"/>
                <a:ext cx="3419984" cy="2585075"/>
                <a:chOff x="180718" y="1873259"/>
                <a:chExt cx="3987168" cy="3013795"/>
              </a:xfrm>
            </p:grpSpPr>
            <p:grpSp>
              <p:nvGrpSpPr>
                <p:cNvPr id="20" name="Group 19">
                  <a:extLst>
                    <a:ext uri="{FF2B5EF4-FFF2-40B4-BE49-F238E27FC236}">
                      <a16:creationId xmlns:a16="http://schemas.microsoft.com/office/drawing/2014/main" id="{EBF48A2D-A689-6112-560D-DC9C9478E345}"/>
                    </a:ext>
                  </a:extLst>
                </p:cNvPr>
                <p:cNvGrpSpPr/>
                <p:nvPr/>
              </p:nvGrpSpPr>
              <p:grpSpPr>
                <a:xfrm>
                  <a:off x="732769" y="1873259"/>
                  <a:ext cx="3136685" cy="2898129"/>
                  <a:chOff x="2891542" y="2323952"/>
                  <a:chExt cx="2322484" cy="2150302"/>
                </a:xfrm>
              </p:grpSpPr>
              <p:sp>
                <p:nvSpPr>
                  <p:cNvPr id="31" name="Arc 30">
                    <a:extLst>
                      <a:ext uri="{FF2B5EF4-FFF2-40B4-BE49-F238E27FC236}">
                        <a16:creationId xmlns:a16="http://schemas.microsoft.com/office/drawing/2014/main" id="{3ED83CC9-664F-E135-D998-E525353AF94B}"/>
                      </a:ext>
                    </a:extLst>
                  </p:cNvPr>
                  <p:cNvSpPr/>
                  <p:nvPr/>
                </p:nvSpPr>
                <p:spPr>
                  <a:xfrm>
                    <a:off x="2916055" y="2323955"/>
                    <a:ext cx="1910061" cy="1910061"/>
                  </a:xfrm>
                  <a:prstGeom prst="arc">
                    <a:avLst>
                      <a:gd name="adj1" fmla="val 19973876"/>
                      <a:gd name="adj2" fmla="val 647392"/>
                    </a:avLst>
                  </a:prstGeom>
                  <a:ln w="12700">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2" name="Arc 31">
                    <a:extLst>
                      <a:ext uri="{FF2B5EF4-FFF2-40B4-BE49-F238E27FC236}">
                        <a16:creationId xmlns:a16="http://schemas.microsoft.com/office/drawing/2014/main" id="{8FD32D83-EA13-9042-7D98-5D5CF8E4470D}"/>
                      </a:ext>
                    </a:extLst>
                  </p:cNvPr>
                  <p:cNvSpPr/>
                  <p:nvPr/>
                </p:nvSpPr>
                <p:spPr>
                  <a:xfrm>
                    <a:off x="2916055" y="2323955"/>
                    <a:ext cx="1910061" cy="1910061"/>
                  </a:xfrm>
                  <a:prstGeom prst="arc">
                    <a:avLst>
                      <a:gd name="adj1" fmla="val 13075119"/>
                      <a:gd name="adj2" fmla="val 18705331"/>
                    </a:avLst>
                  </a:prstGeom>
                  <a:ln w="1905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3" name="Arc 32">
                    <a:extLst>
                      <a:ext uri="{FF2B5EF4-FFF2-40B4-BE49-F238E27FC236}">
                        <a16:creationId xmlns:a16="http://schemas.microsoft.com/office/drawing/2014/main" id="{AC71AD0D-1D80-E607-5C77-B3C416C081EC}"/>
                      </a:ext>
                    </a:extLst>
                  </p:cNvPr>
                  <p:cNvSpPr/>
                  <p:nvPr/>
                </p:nvSpPr>
                <p:spPr>
                  <a:xfrm>
                    <a:off x="2916055" y="2323955"/>
                    <a:ext cx="1910061" cy="1910061"/>
                  </a:xfrm>
                  <a:prstGeom prst="arc">
                    <a:avLst>
                      <a:gd name="adj1" fmla="val 12080813"/>
                      <a:gd name="adj2" fmla="val 12921447"/>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4" name="Arc 33">
                    <a:extLst>
                      <a:ext uri="{FF2B5EF4-FFF2-40B4-BE49-F238E27FC236}">
                        <a16:creationId xmlns:a16="http://schemas.microsoft.com/office/drawing/2014/main" id="{899B089B-320C-8B2B-0699-3DC477F7ADC9}"/>
                      </a:ext>
                    </a:extLst>
                  </p:cNvPr>
                  <p:cNvSpPr/>
                  <p:nvPr/>
                </p:nvSpPr>
                <p:spPr>
                  <a:xfrm>
                    <a:off x="2916054" y="2323954"/>
                    <a:ext cx="1910061" cy="1910061"/>
                  </a:xfrm>
                  <a:prstGeom prst="arc">
                    <a:avLst>
                      <a:gd name="adj1" fmla="val 18897797"/>
                      <a:gd name="adj2" fmla="val 19795673"/>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6" name="Arc 35">
                    <a:extLst>
                      <a:ext uri="{FF2B5EF4-FFF2-40B4-BE49-F238E27FC236}">
                        <a16:creationId xmlns:a16="http://schemas.microsoft.com/office/drawing/2014/main" id="{F30127C9-8842-2B44-B457-E99310D7D263}"/>
                      </a:ext>
                    </a:extLst>
                  </p:cNvPr>
                  <p:cNvSpPr/>
                  <p:nvPr/>
                </p:nvSpPr>
                <p:spPr>
                  <a:xfrm>
                    <a:off x="2916054" y="2323952"/>
                    <a:ext cx="1910061" cy="1910061"/>
                  </a:xfrm>
                  <a:prstGeom prst="arc">
                    <a:avLst>
                      <a:gd name="adj1" fmla="val 3359296"/>
                      <a:gd name="adj2" fmla="val 11841315"/>
                    </a:avLst>
                  </a:prstGeom>
                  <a:ln w="12700">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7" name="Arc 36">
                    <a:extLst>
                      <a:ext uri="{FF2B5EF4-FFF2-40B4-BE49-F238E27FC236}">
                        <a16:creationId xmlns:a16="http://schemas.microsoft.com/office/drawing/2014/main" id="{C8B7E16D-FDD7-42E9-C1DE-DBB461DB6356}"/>
                      </a:ext>
                    </a:extLst>
                  </p:cNvPr>
                  <p:cNvSpPr/>
                  <p:nvPr/>
                </p:nvSpPr>
                <p:spPr>
                  <a:xfrm>
                    <a:off x="2916052" y="2323952"/>
                    <a:ext cx="1910061" cy="1910061"/>
                  </a:xfrm>
                  <a:prstGeom prst="arc">
                    <a:avLst>
                      <a:gd name="adj1" fmla="val 920206"/>
                      <a:gd name="adj2" fmla="val 315044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8" name="Arc 37">
                    <a:extLst>
                      <a:ext uri="{FF2B5EF4-FFF2-40B4-BE49-F238E27FC236}">
                        <a16:creationId xmlns:a16="http://schemas.microsoft.com/office/drawing/2014/main" id="{FB53EB20-348D-D4ED-861B-4D5667297655}"/>
                      </a:ext>
                    </a:extLst>
                  </p:cNvPr>
                  <p:cNvSpPr/>
                  <p:nvPr/>
                </p:nvSpPr>
                <p:spPr>
                  <a:xfrm rot="7733320">
                    <a:off x="3303965" y="2564193"/>
                    <a:ext cx="1910061" cy="1910061"/>
                  </a:xfrm>
                  <a:prstGeom prst="arc">
                    <a:avLst>
                      <a:gd name="adj1" fmla="val 13014308"/>
                      <a:gd name="adj2" fmla="val 18713655"/>
                    </a:avLst>
                  </a:prstGeom>
                  <a:ln w="1905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9" name="Straight Connector 38">
                    <a:extLst>
                      <a:ext uri="{FF2B5EF4-FFF2-40B4-BE49-F238E27FC236}">
                        <a16:creationId xmlns:a16="http://schemas.microsoft.com/office/drawing/2014/main" id="{B0AD860C-088D-86D2-B8AD-11175FFD42A0}"/>
                      </a:ext>
                    </a:extLst>
                  </p:cNvPr>
                  <p:cNvCxnSpPr>
                    <a:stCxn id="36" idx="2"/>
                    <a:endCxn id="31" idx="0"/>
                  </p:cNvCxnSpPr>
                  <p:nvPr/>
                </p:nvCxnSpPr>
                <p:spPr>
                  <a:xfrm flipV="1">
                    <a:off x="2959533" y="2843895"/>
                    <a:ext cx="1761717" cy="1502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3BEF49-571A-CA44-9743-01992C419271}"/>
                      </a:ext>
                    </a:extLst>
                  </p:cNvPr>
                  <p:cNvCxnSpPr>
                    <a:stCxn id="36" idx="0"/>
                    <a:endCxn id="38" idx="2"/>
                  </p:cNvCxnSpPr>
                  <p:nvPr/>
                </p:nvCxnSpPr>
                <p:spPr>
                  <a:xfrm>
                    <a:off x="4405292" y="4070629"/>
                    <a:ext cx="6677" cy="39129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CAA728-EA72-968D-140B-69949A328168}"/>
                      </a:ext>
                    </a:extLst>
                  </p:cNvPr>
                  <p:cNvCxnSpPr>
                    <a:cxnSpLocks/>
                    <a:stCxn id="31" idx="2"/>
                    <a:endCxn id="38" idx="0"/>
                  </p:cNvCxnSpPr>
                  <p:nvPr/>
                </p:nvCxnSpPr>
                <p:spPr>
                  <a:xfrm flipV="1">
                    <a:off x="4809232" y="3284847"/>
                    <a:ext cx="375588" cy="1729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3A894A6-A0A2-1F54-C48B-7BB3E13793DB}"/>
                      </a:ext>
                    </a:extLst>
                  </p:cNvPr>
                  <p:cNvSpPr txBox="1"/>
                  <p:nvPr/>
                </p:nvSpPr>
                <p:spPr>
                  <a:xfrm rot="1664247">
                    <a:off x="2891542" y="2686295"/>
                    <a:ext cx="280856" cy="261128"/>
                  </a:xfrm>
                  <a:prstGeom prst="rect">
                    <a:avLst/>
                  </a:prstGeom>
                  <a:noFill/>
                </p:spPr>
                <p:txBody>
                  <a:bodyPr wrap="none" rtlCol="0" anchor="ctr" anchorCtr="1">
                    <a:spAutoFit/>
                  </a:bodyPr>
                  <a:lstStyle/>
                  <a:p>
                    <a:pPr algn="ctr"/>
                    <a:r>
                      <a:rPr lang="en-US" sz="900">
                        <a:solidFill>
                          <a:schemeClr val="tx1"/>
                        </a:solidFill>
                        <a:latin typeface="Cambria" panose="02040503050406030204" pitchFamily="18" charset="0"/>
                        <a:ea typeface="Cambria" panose="02040503050406030204" pitchFamily="18" charset="0"/>
                      </a:rPr>
                      <a:t>=</a:t>
                    </a:r>
                  </a:p>
                </p:txBody>
              </p:sp>
              <p:sp>
                <p:nvSpPr>
                  <p:cNvPr id="43" name="TextBox 42">
                    <a:extLst>
                      <a:ext uri="{FF2B5EF4-FFF2-40B4-BE49-F238E27FC236}">
                        <a16:creationId xmlns:a16="http://schemas.microsoft.com/office/drawing/2014/main" id="{D4BAA4A1-0869-2648-3E3B-142F409D08D0}"/>
                      </a:ext>
                    </a:extLst>
                  </p:cNvPr>
                  <p:cNvSpPr txBox="1"/>
                  <p:nvPr/>
                </p:nvSpPr>
                <p:spPr>
                  <a:xfrm rot="8410960">
                    <a:off x="4495872" y="2577755"/>
                    <a:ext cx="280856" cy="261128"/>
                  </a:xfrm>
                  <a:prstGeom prst="rect">
                    <a:avLst/>
                  </a:prstGeom>
                  <a:noFill/>
                </p:spPr>
                <p:txBody>
                  <a:bodyPr wrap="none" rtlCol="0" anchor="ctr" anchorCtr="1">
                    <a:spAutoFit/>
                  </a:bodyPr>
                  <a:lstStyle/>
                  <a:p>
                    <a:pPr algn="ctr"/>
                    <a:r>
                      <a:rPr lang="en-US" sz="900">
                        <a:solidFill>
                          <a:schemeClr val="tx1"/>
                        </a:solidFill>
                        <a:latin typeface="Cambria" panose="02040503050406030204" pitchFamily="18" charset="0"/>
                        <a:ea typeface="Cambria" panose="02040503050406030204" pitchFamily="18" charset="0"/>
                      </a:rPr>
                      <a:t>=</a:t>
                    </a:r>
                  </a:p>
                </p:txBody>
              </p:sp>
              <p:sp>
                <p:nvSpPr>
                  <p:cNvPr id="44" name="TextBox 43">
                    <a:extLst>
                      <a:ext uri="{FF2B5EF4-FFF2-40B4-BE49-F238E27FC236}">
                        <a16:creationId xmlns:a16="http://schemas.microsoft.com/office/drawing/2014/main" id="{95893525-632D-603A-75EA-35EE92B4AD42}"/>
                      </a:ext>
                    </a:extLst>
                  </p:cNvPr>
                  <p:cNvSpPr txBox="1"/>
                  <p:nvPr/>
                </p:nvSpPr>
                <p:spPr>
                  <a:xfrm rot="1834476">
                    <a:off x="4526113" y="3678362"/>
                    <a:ext cx="280856" cy="261128"/>
                  </a:xfrm>
                  <a:prstGeom prst="rect">
                    <a:avLst/>
                  </a:prstGeom>
                  <a:noFill/>
                </p:spPr>
                <p:txBody>
                  <a:bodyPr wrap="none" rtlCol="0" anchor="ctr" anchorCtr="1">
                    <a:spAutoFit/>
                  </a:bodyPr>
                  <a:lstStyle/>
                  <a:p>
                    <a:pPr algn="ctr"/>
                    <a:r>
                      <a:rPr lang="en-US" sz="900">
                        <a:solidFill>
                          <a:schemeClr val="tx1"/>
                        </a:solidFill>
                        <a:latin typeface="Cambria" panose="02040503050406030204" pitchFamily="18" charset="0"/>
                        <a:ea typeface="Cambria" panose="02040503050406030204" pitchFamily="18" charset="0"/>
                      </a:rPr>
                      <a:t>=</a:t>
                    </a:r>
                  </a:p>
                </p:txBody>
              </p:sp>
              <p:sp>
                <p:nvSpPr>
                  <p:cNvPr id="45" name="Oval 44">
                    <a:extLst>
                      <a:ext uri="{FF2B5EF4-FFF2-40B4-BE49-F238E27FC236}">
                        <a16:creationId xmlns:a16="http://schemas.microsoft.com/office/drawing/2014/main" id="{D550721B-F3E2-E45E-78A7-DD099BA66C06}"/>
                      </a:ext>
                    </a:extLst>
                  </p:cNvPr>
                  <p:cNvSpPr/>
                  <p:nvPr/>
                </p:nvSpPr>
                <p:spPr>
                  <a:xfrm>
                    <a:off x="2959533" y="3603580"/>
                    <a:ext cx="50796" cy="50796"/>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EA77AB-7733-4206-C952-6F53DD4CEA2F}"/>
                        </a:ext>
                      </a:extLst>
                    </p:cNvPr>
                    <p:cNvSpPr txBox="1"/>
                    <p:nvPr/>
                  </p:nvSpPr>
                  <p:spPr>
                    <a:xfrm>
                      <a:off x="561006" y="3545133"/>
                      <a:ext cx="401314" cy="3284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0</m:t>
                            </m:r>
                          </m:oMath>
                        </m:oMathPara>
                      </a14:m>
                      <a:endParaRPr lang="en-US" sz="800">
                        <a:latin typeface="Cambria" panose="02040503050406030204" pitchFamily="18" charset="0"/>
                        <a:ea typeface="Cambria" panose="02040503050406030204" pitchFamily="18" charset="0"/>
                      </a:endParaRPr>
                    </a:p>
                  </p:txBody>
                </p:sp>
              </mc:Choice>
              <mc:Fallback xmlns="">
                <p:sp>
                  <p:nvSpPr>
                    <p:cNvPr id="21" name="TextBox 20">
                      <a:extLst>
                        <a:ext uri="{FF2B5EF4-FFF2-40B4-BE49-F238E27FC236}">
                          <a16:creationId xmlns:a16="http://schemas.microsoft.com/office/drawing/2014/main" id="{54EA77AB-7733-4206-C952-6F53DD4CEA2F}"/>
                        </a:ext>
                      </a:extLst>
                    </p:cNvPr>
                    <p:cNvSpPr txBox="1">
                      <a:spLocks noRot="1" noChangeAspect="1" noMove="1" noResize="1" noEditPoints="1" noAdjustHandles="1" noChangeArrowheads="1" noChangeShapeType="1" noTextEdit="1"/>
                    </p:cNvSpPr>
                    <p:nvPr/>
                  </p:nvSpPr>
                  <p:spPr>
                    <a:xfrm>
                      <a:off x="561006" y="3545133"/>
                      <a:ext cx="401314" cy="32848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DD87363-7444-7360-EC1B-17F0C3F4A325}"/>
                        </a:ext>
                      </a:extLst>
                    </p:cNvPr>
                    <p:cNvSpPr txBox="1"/>
                    <p:nvPr/>
                  </p:nvSpPr>
                  <p:spPr>
                    <a:xfrm>
                      <a:off x="180718" y="2667719"/>
                      <a:ext cx="664782" cy="3284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𝑠</m:t>
                            </m:r>
                            <m:r>
                              <a:rPr lang="en-US" sz="800" b="0" i="1" smtClean="0">
                                <a:latin typeface="Cambria Math" panose="02040503050406030204" pitchFamily="18" charset="0"/>
                                <a:ea typeface="Cambria" panose="02040503050406030204" pitchFamily="18" charset="0"/>
                              </a:rPr>
                              <m:t>−1</m:t>
                            </m:r>
                          </m:oMath>
                        </m:oMathPara>
                      </a14:m>
                      <a:endParaRPr lang="en-US" sz="800">
                        <a:latin typeface="Cambria" panose="02040503050406030204" pitchFamily="18" charset="0"/>
                        <a:ea typeface="Cambria" panose="02040503050406030204" pitchFamily="18" charset="0"/>
                      </a:endParaRPr>
                    </a:p>
                  </p:txBody>
                </p:sp>
              </mc:Choice>
              <mc:Fallback xmlns="">
                <p:sp>
                  <p:nvSpPr>
                    <p:cNvPr id="22" name="TextBox 21">
                      <a:extLst>
                        <a:ext uri="{FF2B5EF4-FFF2-40B4-BE49-F238E27FC236}">
                          <a16:creationId xmlns:a16="http://schemas.microsoft.com/office/drawing/2014/main" id="{6DD87363-7444-7360-EC1B-17F0C3F4A325}"/>
                        </a:ext>
                      </a:extLst>
                    </p:cNvPr>
                    <p:cNvSpPr txBox="1">
                      <a:spLocks noRot="1" noChangeAspect="1" noMove="1" noResize="1" noEditPoints="1" noAdjustHandles="1" noChangeArrowheads="1" noChangeShapeType="1" noTextEdit="1"/>
                    </p:cNvSpPr>
                    <p:nvPr/>
                  </p:nvSpPr>
                  <p:spPr>
                    <a:xfrm>
                      <a:off x="180718" y="2667719"/>
                      <a:ext cx="664782" cy="32848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7056251-152F-42B2-4082-1B1735B561D7}"/>
                        </a:ext>
                      </a:extLst>
                    </p:cNvPr>
                    <p:cNvSpPr txBox="1"/>
                    <p:nvPr/>
                  </p:nvSpPr>
                  <p:spPr>
                    <a:xfrm>
                      <a:off x="982507" y="2228164"/>
                      <a:ext cx="392320" cy="3284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𝑠</m:t>
                            </m:r>
                          </m:oMath>
                        </m:oMathPara>
                      </a14:m>
                      <a:endParaRPr lang="en-US" sz="800">
                        <a:latin typeface="Cambria" panose="02040503050406030204" pitchFamily="18" charset="0"/>
                        <a:ea typeface="Cambria" panose="02040503050406030204" pitchFamily="18" charset="0"/>
                      </a:endParaRPr>
                    </a:p>
                  </p:txBody>
                </p:sp>
              </mc:Choice>
              <mc:Fallback xmlns="">
                <p:sp>
                  <p:nvSpPr>
                    <p:cNvPr id="23" name="TextBox 22">
                      <a:extLst>
                        <a:ext uri="{FF2B5EF4-FFF2-40B4-BE49-F238E27FC236}">
                          <a16:creationId xmlns:a16="http://schemas.microsoft.com/office/drawing/2014/main" id="{97056251-152F-42B2-4082-1B1735B561D7}"/>
                        </a:ext>
                      </a:extLst>
                    </p:cNvPr>
                    <p:cNvSpPr txBox="1">
                      <a:spLocks noRot="1" noChangeAspect="1" noMove="1" noResize="1" noEditPoints="1" noAdjustHandles="1" noChangeArrowheads="1" noChangeShapeType="1" noTextEdit="1"/>
                    </p:cNvSpPr>
                    <p:nvPr/>
                  </p:nvSpPr>
                  <p:spPr>
                    <a:xfrm>
                      <a:off x="982507" y="2228164"/>
                      <a:ext cx="392320" cy="32848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01A3BFC-EF7C-2DE7-2F8D-9EAB77747F54}"/>
                        </a:ext>
                      </a:extLst>
                    </p:cNvPr>
                    <p:cNvSpPr txBox="1"/>
                    <p:nvPr/>
                  </p:nvSpPr>
                  <p:spPr>
                    <a:xfrm>
                      <a:off x="2597954" y="2125307"/>
                      <a:ext cx="397404" cy="3284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𝑒</m:t>
                            </m:r>
                          </m:oMath>
                        </m:oMathPara>
                      </a14:m>
                      <a:endParaRPr lang="en-US" sz="800">
                        <a:latin typeface="Cambria" panose="02040503050406030204" pitchFamily="18" charset="0"/>
                        <a:ea typeface="Cambria" panose="02040503050406030204" pitchFamily="18" charset="0"/>
                      </a:endParaRPr>
                    </a:p>
                  </p:txBody>
                </p:sp>
              </mc:Choice>
              <mc:Fallback xmlns="">
                <p:sp>
                  <p:nvSpPr>
                    <p:cNvPr id="24" name="TextBox 23">
                      <a:extLst>
                        <a:ext uri="{FF2B5EF4-FFF2-40B4-BE49-F238E27FC236}">
                          <a16:creationId xmlns:a16="http://schemas.microsoft.com/office/drawing/2014/main" id="{B01A3BFC-EF7C-2DE7-2F8D-9EAB77747F54}"/>
                        </a:ext>
                      </a:extLst>
                    </p:cNvPr>
                    <p:cNvSpPr txBox="1">
                      <a:spLocks noRot="1" noChangeAspect="1" noMove="1" noResize="1" noEditPoints="1" noAdjustHandles="1" noChangeArrowheads="1" noChangeShapeType="1" noTextEdit="1"/>
                    </p:cNvSpPr>
                    <p:nvPr/>
                  </p:nvSpPr>
                  <p:spPr>
                    <a:xfrm>
                      <a:off x="2597954" y="2125307"/>
                      <a:ext cx="397404" cy="32848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2A05EA9-FBA2-4D43-459F-8B1D0C083444}"/>
                        </a:ext>
                      </a:extLst>
                    </p:cNvPr>
                    <p:cNvSpPr txBox="1"/>
                    <p:nvPr/>
                  </p:nvSpPr>
                  <p:spPr>
                    <a:xfrm>
                      <a:off x="3167265" y="2420500"/>
                      <a:ext cx="669865" cy="3284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𝑒</m:t>
                            </m:r>
                            <m:r>
                              <a:rPr lang="en-US" sz="800" b="0" i="1" smtClean="0">
                                <a:latin typeface="Cambria Math" panose="02040503050406030204" pitchFamily="18" charset="0"/>
                                <a:ea typeface="Cambria" panose="02040503050406030204" pitchFamily="18" charset="0"/>
                              </a:rPr>
                              <m:t>+1</m:t>
                            </m:r>
                          </m:oMath>
                        </m:oMathPara>
                      </a14:m>
                      <a:endParaRPr lang="en-US" sz="800">
                        <a:latin typeface="Cambria" panose="02040503050406030204" pitchFamily="18" charset="0"/>
                        <a:ea typeface="Cambria" panose="02040503050406030204" pitchFamily="18" charset="0"/>
                      </a:endParaRPr>
                    </a:p>
                  </p:txBody>
                </p:sp>
              </mc:Choice>
              <mc:Fallback xmlns="">
                <p:sp>
                  <p:nvSpPr>
                    <p:cNvPr id="25" name="TextBox 24">
                      <a:extLst>
                        <a:ext uri="{FF2B5EF4-FFF2-40B4-BE49-F238E27FC236}">
                          <a16:creationId xmlns:a16="http://schemas.microsoft.com/office/drawing/2014/main" id="{72A05EA9-FBA2-4D43-459F-8B1D0C083444}"/>
                        </a:ext>
                      </a:extLst>
                    </p:cNvPr>
                    <p:cNvSpPr txBox="1">
                      <a:spLocks noRot="1" noChangeAspect="1" noMove="1" noResize="1" noEditPoints="1" noAdjustHandles="1" noChangeArrowheads="1" noChangeShapeType="1" noTextEdit="1"/>
                    </p:cNvSpPr>
                    <p:nvPr/>
                  </p:nvSpPr>
                  <p:spPr>
                    <a:xfrm>
                      <a:off x="3167265" y="2420500"/>
                      <a:ext cx="669865" cy="32848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2D8B361-78AE-D8DB-A018-1BC4618785DC}"/>
                        </a:ext>
                      </a:extLst>
                    </p:cNvPr>
                    <p:cNvSpPr txBox="1"/>
                    <p:nvPr/>
                  </p:nvSpPr>
                  <p:spPr>
                    <a:xfrm>
                      <a:off x="2560872" y="3859565"/>
                      <a:ext cx="369639" cy="3284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𝑖</m:t>
                            </m:r>
                          </m:oMath>
                        </m:oMathPara>
                      </a14:m>
                      <a:endParaRPr lang="en-US" sz="800">
                        <a:latin typeface="Cambria" panose="02040503050406030204" pitchFamily="18" charset="0"/>
                        <a:ea typeface="Cambria" panose="02040503050406030204" pitchFamily="18" charset="0"/>
                      </a:endParaRPr>
                    </a:p>
                  </p:txBody>
                </p:sp>
              </mc:Choice>
              <mc:Fallback xmlns="">
                <p:sp>
                  <p:nvSpPr>
                    <p:cNvPr id="26" name="TextBox 25">
                      <a:extLst>
                        <a:ext uri="{FF2B5EF4-FFF2-40B4-BE49-F238E27FC236}">
                          <a16:creationId xmlns:a16="http://schemas.microsoft.com/office/drawing/2014/main" id="{E2D8B361-78AE-D8DB-A018-1BC4618785DC}"/>
                        </a:ext>
                      </a:extLst>
                    </p:cNvPr>
                    <p:cNvSpPr txBox="1">
                      <a:spLocks noRot="1" noChangeAspect="1" noMove="1" noResize="1" noEditPoints="1" noAdjustHandles="1" noChangeArrowheads="1" noChangeShapeType="1" noTextEdit="1"/>
                    </p:cNvSpPr>
                    <p:nvPr/>
                  </p:nvSpPr>
                  <p:spPr>
                    <a:xfrm>
                      <a:off x="2560872" y="3859565"/>
                      <a:ext cx="369639" cy="32848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40C55FD-2591-B4C8-F3AE-256CE3C1242E}"/>
                        </a:ext>
                      </a:extLst>
                    </p:cNvPr>
                    <p:cNvSpPr txBox="1"/>
                    <p:nvPr/>
                  </p:nvSpPr>
                  <p:spPr>
                    <a:xfrm>
                      <a:off x="2731663" y="3181782"/>
                      <a:ext cx="642101" cy="3284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𝑖</m:t>
                            </m:r>
                            <m:r>
                              <a:rPr lang="en-US" sz="800" b="0" i="1" smtClean="0">
                                <a:latin typeface="Cambria Math" panose="02040503050406030204" pitchFamily="18" charset="0"/>
                                <a:ea typeface="Cambria" panose="02040503050406030204" pitchFamily="18" charset="0"/>
                              </a:rPr>
                              <m:t>−1</m:t>
                            </m:r>
                          </m:oMath>
                        </m:oMathPara>
                      </a14:m>
                      <a:endParaRPr lang="en-US" sz="800">
                        <a:latin typeface="Cambria" panose="02040503050406030204" pitchFamily="18" charset="0"/>
                        <a:ea typeface="Cambria" panose="02040503050406030204" pitchFamily="18" charset="0"/>
                      </a:endParaRPr>
                    </a:p>
                  </p:txBody>
                </p:sp>
              </mc:Choice>
              <mc:Fallback xmlns="">
                <p:sp>
                  <p:nvSpPr>
                    <p:cNvPr id="28" name="TextBox 27">
                      <a:extLst>
                        <a:ext uri="{FF2B5EF4-FFF2-40B4-BE49-F238E27FC236}">
                          <a16:creationId xmlns:a16="http://schemas.microsoft.com/office/drawing/2014/main" id="{440C55FD-2591-B4C8-F3AE-256CE3C1242E}"/>
                        </a:ext>
                      </a:extLst>
                    </p:cNvPr>
                    <p:cNvSpPr txBox="1">
                      <a:spLocks noRot="1" noChangeAspect="1" noMove="1" noResize="1" noEditPoints="1" noAdjustHandles="1" noChangeArrowheads="1" noChangeShapeType="1" noTextEdit="1"/>
                    </p:cNvSpPr>
                    <p:nvPr/>
                  </p:nvSpPr>
                  <p:spPr>
                    <a:xfrm>
                      <a:off x="2731663" y="3181782"/>
                      <a:ext cx="642101" cy="32848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C648EFD-F889-05AC-9A29-6BD7ABDB2013}"/>
                        </a:ext>
                      </a:extLst>
                    </p:cNvPr>
                    <p:cNvSpPr txBox="1"/>
                    <p:nvPr/>
                  </p:nvSpPr>
                  <p:spPr>
                    <a:xfrm>
                      <a:off x="3775566" y="2989962"/>
                      <a:ext cx="392320" cy="3284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𝑠</m:t>
                            </m:r>
                          </m:oMath>
                        </m:oMathPara>
                      </a14:m>
                      <a:endParaRPr lang="en-US" sz="800">
                        <a:latin typeface="Cambria" panose="02040503050406030204" pitchFamily="18" charset="0"/>
                        <a:ea typeface="Cambria" panose="02040503050406030204" pitchFamily="18" charset="0"/>
                      </a:endParaRPr>
                    </a:p>
                  </p:txBody>
                </p:sp>
              </mc:Choice>
              <mc:Fallback xmlns="">
                <p:sp>
                  <p:nvSpPr>
                    <p:cNvPr id="29" name="TextBox 28">
                      <a:extLst>
                        <a:ext uri="{FF2B5EF4-FFF2-40B4-BE49-F238E27FC236}">
                          <a16:creationId xmlns:a16="http://schemas.microsoft.com/office/drawing/2014/main" id="{6C648EFD-F889-05AC-9A29-6BD7ABDB2013}"/>
                        </a:ext>
                      </a:extLst>
                    </p:cNvPr>
                    <p:cNvSpPr txBox="1">
                      <a:spLocks noRot="1" noChangeAspect="1" noMove="1" noResize="1" noEditPoints="1" noAdjustHandles="1" noChangeArrowheads="1" noChangeShapeType="1" noTextEdit="1"/>
                    </p:cNvSpPr>
                    <p:nvPr/>
                  </p:nvSpPr>
                  <p:spPr>
                    <a:xfrm>
                      <a:off x="3775566" y="2989962"/>
                      <a:ext cx="392320" cy="32848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E9E8BBE-3C2C-4C2E-0F44-C96421F4CE50}"/>
                        </a:ext>
                      </a:extLst>
                    </p:cNvPr>
                    <p:cNvSpPr txBox="1"/>
                    <p:nvPr/>
                  </p:nvSpPr>
                  <p:spPr>
                    <a:xfrm>
                      <a:off x="2471057" y="4558573"/>
                      <a:ext cx="397404" cy="3284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𝑒</m:t>
                            </m:r>
                          </m:oMath>
                        </m:oMathPara>
                      </a14:m>
                      <a:endParaRPr lang="en-US" sz="800">
                        <a:latin typeface="Cambria" panose="02040503050406030204" pitchFamily="18" charset="0"/>
                        <a:ea typeface="Cambria" panose="02040503050406030204" pitchFamily="18" charset="0"/>
                      </a:endParaRPr>
                    </a:p>
                  </p:txBody>
                </p:sp>
              </mc:Choice>
              <mc:Fallback xmlns="">
                <p:sp>
                  <p:nvSpPr>
                    <p:cNvPr id="30" name="TextBox 29">
                      <a:extLst>
                        <a:ext uri="{FF2B5EF4-FFF2-40B4-BE49-F238E27FC236}">
                          <a16:creationId xmlns:a16="http://schemas.microsoft.com/office/drawing/2014/main" id="{AE9E8BBE-3C2C-4C2E-0F44-C96421F4CE50}"/>
                        </a:ext>
                      </a:extLst>
                    </p:cNvPr>
                    <p:cNvSpPr txBox="1">
                      <a:spLocks noRot="1" noChangeAspect="1" noMove="1" noResize="1" noEditPoints="1" noAdjustHandles="1" noChangeArrowheads="1" noChangeShapeType="1" noTextEdit="1"/>
                    </p:cNvSpPr>
                    <p:nvPr/>
                  </p:nvSpPr>
                  <p:spPr>
                    <a:xfrm>
                      <a:off x="2471057" y="4558573"/>
                      <a:ext cx="397404" cy="328481"/>
                    </a:xfrm>
                    <a:prstGeom prst="rect">
                      <a:avLst/>
                    </a:prstGeom>
                    <a:blipFill>
                      <a:blip r:embed="rId13"/>
                      <a:stretch>
                        <a:fillRect/>
                      </a:stretch>
                    </a:blipFill>
                  </p:spPr>
                  <p:txBody>
                    <a:bodyPr/>
                    <a:lstStyle/>
                    <a:p>
                      <a:r>
                        <a:rPr lang="en-US">
                          <a:noFill/>
                        </a:rPr>
                        <a:t> </a:t>
                      </a:r>
                    </a:p>
                  </p:txBody>
                </p:sp>
              </mc:Fallback>
            </mc:AlternateContent>
          </p:grpSp>
          <p:grpSp>
            <p:nvGrpSpPr>
              <p:cNvPr id="17" name="Group 16">
                <a:extLst>
                  <a:ext uri="{FF2B5EF4-FFF2-40B4-BE49-F238E27FC236}">
                    <a16:creationId xmlns:a16="http://schemas.microsoft.com/office/drawing/2014/main" id="{5A0FDC84-1719-501C-9C50-C5A418FF9242}"/>
                  </a:ext>
                </a:extLst>
              </p:cNvPr>
              <p:cNvGrpSpPr/>
              <p:nvPr/>
            </p:nvGrpSpPr>
            <p:grpSpPr>
              <a:xfrm>
                <a:off x="5040508" y="643092"/>
                <a:ext cx="2212711" cy="2212711"/>
                <a:chOff x="5198342" y="2084759"/>
                <a:chExt cx="2212711" cy="2212711"/>
              </a:xfrm>
            </p:grpSpPr>
            <p:sp>
              <p:nvSpPr>
                <p:cNvPr id="18" name="Arc 17">
                  <a:extLst>
                    <a:ext uri="{FF2B5EF4-FFF2-40B4-BE49-F238E27FC236}">
                      <a16:creationId xmlns:a16="http://schemas.microsoft.com/office/drawing/2014/main" id="{ACA04BB0-7609-3E68-C632-85713AF95572}"/>
                    </a:ext>
                  </a:extLst>
                </p:cNvPr>
                <p:cNvSpPr/>
                <p:nvPr/>
              </p:nvSpPr>
              <p:spPr>
                <a:xfrm rot="20275954">
                  <a:off x="5198342" y="2087052"/>
                  <a:ext cx="2212711" cy="2208132"/>
                </a:xfrm>
                <a:prstGeom prst="arc">
                  <a:avLst>
                    <a:gd name="adj1" fmla="val 11122377"/>
                    <a:gd name="adj2" fmla="val 11841315"/>
                  </a:avLst>
                </a:prstGeom>
                <a:ln w="12700">
                  <a:headEnd type="none" w="sm" len="sm"/>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9" name="Arc 18">
                  <a:extLst>
                    <a:ext uri="{FF2B5EF4-FFF2-40B4-BE49-F238E27FC236}">
                      <a16:creationId xmlns:a16="http://schemas.microsoft.com/office/drawing/2014/main" id="{A4A72D67-BA4C-1EFC-13CC-21EFE4C36E5E}"/>
                    </a:ext>
                  </a:extLst>
                </p:cNvPr>
                <p:cNvSpPr/>
                <p:nvPr/>
              </p:nvSpPr>
              <p:spPr>
                <a:xfrm rot="18828265">
                  <a:off x="5198342" y="2087049"/>
                  <a:ext cx="2212711" cy="2208132"/>
                </a:xfrm>
                <a:prstGeom prst="arc">
                  <a:avLst>
                    <a:gd name="adj1" fmla="val 11122377"/>
                    <a:gd name="adj2" fmla="val 11841315"/>
                  </a:avLst>
                </a:prstGeom>
                <a:ln w="12700">
                  <a:headEnd type="none" w="sm" len="sm"/>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sp>
          <p:nvSpPr>
            <p:cNvPr id="15" name="Arc 14">
              <a:extLst>
                <a:ext uri="{FF2B5EF4-FFF2-40B4-BE49-F238E27FC236}">
                  <a16:creationId xmlns:a16="http://schemas.microsoft.com/office/drawing/2014/main" id="{47CFFE28-F473-0898-2608-102A5F2F6818}"/>
                </a:ext>
              </a:extLst>
            </p:cNvPr>
            <p:cNvSpPr/>
            <p:nvPr/>
          </p:nvSpPr>
          <p:spPr>
            <a:xfrm rot="6898568">
              <a:off x="4641172" y="261029"/>
              <a:ext cx="3359011" cy="3359011"/>
            </a:xfrm>
            <a:prstGeom prst="arc">
              <a:avLst>
                <a:gd name="adj1" fmla="val 9116213"/>
                <a:gd name="adj2" fmla="val 15564158"/>
              </a:avLst>
            </a:prstGeom>
            <a:ln>
              <a:headEnd type="none"/>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nvGrpSpPr>
          <p:cNvPr id="420" name="Group 419">
            <a:extLst>
              <a:ext uri="{FF2B5EF4-FFF2-40B4-BE49-F238E27FC236}">
                <a16:creationId xmlns:a16="http://schemas.microsoft.com/office/drawing/2014/main" id="{D7B7861F-1CB4-C65E-DCCC-B432781FBEA2}"/>
              </a:ext>
            </a:extLst>
          </p:cNvPr>
          <p:cNvGrpSpPr/>
          <p:nvPr/>
        </p:nvGrpSpPr>
        <p:grpSpPr>
          <a:xfrm>
            <a:off x="4846884" y="2641570"/>
            <a:ext cx="2596046" cy="2300960"/>
            <a:chOff x="4616947" y="2360084"/>
            <a:chExt cx="2596046" cy="2300960"/>
          </a:xfrm>
        </p:grpSpPr>
        <p:grpSp>
          <p:nvGrpSpPr>
            <p:cNvPr id="333" name="Group 332">
              <a:extLst>
                <a:ext uri="{FF2B5EF4-FFF2-40B4-BE49-F238E27FC236}">
                  <a16:creationId xmlns:a16="http://schemas.microsoft.com/office/drawing/2014/main" id="{E816E513-D75D-3C9F-5A6F-5F9022366A69}"/>
                </a:ext>
              </a:extLst>
            </p:cNvPr>
            <p:cNvGrpSpPr/>
            <p:nvPr/>
          </p:nvGrpSpPr>
          <p:grpSpPr>
            <a:xfrm>
              <a:off x="4616947" y="2360084"/>
              <a:ext cx="2596046" cy="2300960"/>
              <a:chOff x="4038610" y="101084"/>
              <a:chExt cx="3789786" cy="3359011"/>
            </a:xfrm>
          </p:grpSpPr>
          <p:grpSp>
            <p:nvGrpSpPr>
              <p:cNvPr id="334" name="Group 333">
                <a:extLst>
                  <a:ext uri="{FF2B5EF4-FFF2-40B4-BE49-F238E27FC236}">
                    <a16:creationId xmlns:a16="http://schemas.microsoft.com/office/drawing/2014/main" id="{6ED4116A-C328-3B8F-CB07-EC7D124359BA}"/>
                  </a:ext>
                </a:extLst>
              </p:cNvPr>
              <p:cNvGrpSpPr/>
              <p:nvPr/>
            </p:nvGrpSpPr>
            <p:grpSpPr>
              <a:xfrm>
                <a:off x="4038610" y="430323"/>
                <a:ext cx="3692941" cy="2425482"/>
                <a:chOff x="4038612" y="430324"/>
                <a:chExt cx="3692942" cy="2425482"/>
              </a:xfrm>
            </p:grpSpPr>
            <p:grpSp>
              <p:nvGrpSpPr>
                <p:cNvPr id="336" name="Group 335">
                  <a:extLst>
                    <a:ext uri="{FF2B5EF4-FFF2-40B4-BE49-F238E27FC236}">
                      <a16:creationId xmlns:a16="http://schemas.microsoft.com/office/drawing/2014/main" id="{649C8816-C6B0-AEDA-2430-43BB53C5DAF0}"/>
                    </a:ext>
                  </a:extLst>
                </p:cNvPr>
                <p:cNvGrpSpPr/>
                <p:nvPr/>
              </p:nvGrpSpPr>
              <p:grpSpPr>
                <a:xfrm>
                  <a:off x="4038612" y="430324"/>
                  <a:ext cx="3692942" cy="2425482"/>
                  <a:chOff x="-407719" y="1619866"/>
                  <a:chExt cx="4305393" cy="2827735"/>
                </a:xfrm>
              </p:grpSpPr>
              <p:grpSp>
                <p:nvGrpSpPr>
                  <p:cNvPr id="340" name="Group 339">
                    <a:extLst>
                      <a:ext uri="{FF2B5EF4-FFF2-40B4-BE49-F238E27FC236}">
                        <a16:creationId xmlns:a16="http://schemas.microsoft.com/office/drawing/2014/main" id="{1FB94383-B7F3-7D7B-2E12-77DBA2A51CDF}"/>
                      </a:ext>
                    </a:extLst>
                  </p:cNvPr>
                  <p:cNvGrpSpPr/>
                  <p:nvPr/>
                </p:nvGrpSpPr>
                <p:grpSpPr>
                  <a:xfrm>
                    <a:off x="300772" y="1873259"/>
                    <a:ext cx="3044781" cy="2574342"/>
                    <a:chOff x="2571680" y="2323952"/>
                    <a:chExt cx="2254436" cy="1910064"/>
                  </a:xfrm>
                </p:grpSpPr>
                <p:sp>
                  <p:nvSpPr>
                    <p:cNvPr id="351" name="Arc 350">
                      <a:extLst>
                        <a:ext uri="{FF2B5EF4-FFF2-40B4-BE49-F238E27FC236}">
                          <a16:creationId xmlns:a16="http://schemas.microsoft.com/office/drawing/2014/main" id="{E3AAFCF5-DC2A-97A0-3292-AE4632FAB87F}"/>
                        </a:ext>
                      </a:extLst>
                    </p:cNvPr>
                    <p:cNvSpPr/>
                    <p:nvPr/>
                  </p:nvSpPr>
                  <p:spPr>
                    <a:xfrm>
                      <a:off x="2916055" y="2323955"/>
                      <a:ext cx="1910061" cy="1910061"/>
                    </a:xfrm>
                    <a:prstGeom prst="arc">
                      <a:avLst>
                        <a:gd name="adj1" fmla="val 19973876"/>
                        <a:gd name="adj2" fmla="val 647392"/>
                      </a:avLst>
                    </a:prstGeom>
                    <a:ln w="1270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52" name="Arc 351">
                      <a:extLst>
                        <a:ext uri="{FF2B5EF4-FFF2-40B4-BE49-F238E27FC236}">
                          <a16:creationId xmlns:a16="http://schemas.microsoft.com/office/drawing/2014/main" id="{D0175534-C503-CEBF-4125-9BCD62323E37}"/>
                        </a:ext>
                      </a:extLst>
                    </p:cNvPr>
                    <p:cNvSpPr/>
                    <p:nvPr/>
                  </p:nvSpPr>
                  <p:spPr>
                    <a:xfrm>
                      <a:off x="2916055" y="2323955"/>
                      <a:ext cx="1910061" cy="1910061"/>
                    </a:xfrm>
                    <a:prstGeom prst="arc">
                      <a:avLst>
                        <a:gd name="adj1" fmla="val 13075119"/>
                        <a:gd name="adj2" fmla="val 18705331"/>
                      </a:avLst>
                    </a:prstGeom>
                    <a:ln w="19050">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53" name="Arc 352">
                      <a:extLst>
                        <a:ext uri="{FF2B5EF4-FFF2-40B4-BE49-F238E27FC236}">
                          <a16:creationId xmlns:a16="http://schemas.microsoft.com/office/drawing/2014/main" id="{5090FCEB-BA2D-D039-C27C-A2B50BBFE920}"/>
                        </a:ext>
                      </a:extLst>
                    </p:cNvPr>
                    <p:cNvSpPr/>
                    <p:nvPr/>
                  </p:nvSpPr>
                  <p:spPr>
                    <a:xfrm>
                      <a:off x="2916055" y="2323955"/>
                      <a:ext cx="1910061" cy="1910061"/>
                    </a:xfrm>
                    <a:prstGeom prst="arc">
                      <a:avLst>
                        <a:gd name="adj1" fmla="val 12080813"/>
                        <a:gd name="adj2" fmla="val 12921447"/>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54" name="Arc 353">
                      <a:extLst>
                        <a:ext uri="{FF2B5EF4-FFF2-40B4-BE49-F238E27FC236}">
                          <a16:creationId xmlns:a16="http://schemas.microsoft.com/office/drawing/2014/main" id="{3D3F8FBF-BC5B-5FA5-3BBE-7A79E6294E58}"/>
                        </a:ext>
                      </a:extLst>
                    </p:cNvPr>
                    <p:cNvSpPr/>
                    <p:nvPr/>
                  </p:nvSpPr>
                  <p:spPr>
                    <a:xfrm>
                      <a:off x="2916054" y="2323954"/>
                      <a:ext cx="1910061" cy="1910061"/>
                    </a:xfrm>
                    <a:prstGeom prst="arc">
                      <a:avLst>
                        <a:gd name="adj1" fmla="val 18897797"/>
                        <a:gd name="adj2" fmla="val 19795673"/>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55" name="Arc 354">
                      <a:extLst>
                        <a:ext uri="{FF2B5EF4-FFF2-40B4-BE49-F238E27FC236}">
                          <a16:creationId xmlns:a16="http://schemas.microsoft.com/office/drawing/2014/main" id="{DE37776E-C640-B08D-2636-D85943815B90}"/>
                        </a:ext>
                      </a:extLst>
                    </p:cNvPr>
                    <p:cNvSpPr/>
                    <p:nvPr/>
                  </p:nvSpPr>
                  <p:spPr>
                    <a:xfrm>
                      <a:off x="2916054" y="2323952"/>
                      <a:ext cx="1910061" cy="1910061"/>
                    </a:xfrm>
                    <a:prstGeom prst="arc">
                      <a:avLst>
                        <a:gd name="adj1" fmla="val 3359296"/>
                        <a:gd name="adj2" fmla="val 11841315"/>
                      </a:avLst>
                    </a:prstGeom>
                    <a:ln w="12700">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56" name="Arc 355">
                      <a:extLst>
                        <a:ext uri="{FF2B5EF4-FFF2-40B4-BE49-F238E27FC236}">
                          <a16:creationId xmlns:a16="http://schemas.microsoft.com/office/drawing/2014/main" id="{937406F5-97C4-35E8-5BDD-1086A823C4D4}"/>
                        </a:ext>
                      </a:extLst>
                    </p:cNvPr>
                    <p:cNvSpPr/>
                    <p:nvPr/>
                  </p:nvSpPr>
                  <p:spPr>
                    <a:xfrm>
                      <a:off x="2916052" y="2323952"/>
                      <a:ext cx="1910061" cy="1910061"/>
                    </a:xfrm>
                    <a:prstGeom prst="arc">
                      <a:avLst>
                        <a:gd name="adj1" fmla="val 920206"/>
                        <a:gd name="adj2" fmla="val 315044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59" name="Straight Connector 358">
                      <a:extLst>
                        <a:ext uri="{FF2B5EF4-FFF2-40B4-BE49-F238E27FC236}">
                          <a16:creationId xmlns:a16="http://schemas.microsoft.com/office/drawing/2014/main" id="{B8B26B4F-A9C3-30B3-BE28-6EF0A1113E07}"/>
                        </a:ext>
                      </a:extLst>
                    </p:cNvPr>
                    <p:cNvCxnSpPr>
                      <a:cxnSpLocks/>
                      <a:stCxn id="355" idx="2"/>
                      <a:endCxn id="405" idx="0"/>
                    </p:cNvCxnSpPr>
                    <p:nvPr/>
                  </p:nvCxnSpPr>
                  <p:spPr>
                    <a:xfrm flipH="1" flipV="1">
                      <a:off x="2571680" y="2905770"/>
                      <a:ext cx="388023" cy="877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B57FE458-8292-76A1-7C9F-E86C0B4ADA48}"/>
                        </a:ext>
                      </a:extLst>
                    </p:cNvPr>
                    <p:cNvCxnSpPr>
                      <a:cxnSpLocks/>
                      <a:stCxn id="352" idx="0"/>
                      <a:endCxn id="405" idx="2"/>
                    </p:cNvCxnSpPr>
                    <p:nvPr/>
                  </p:nvCxnSpPr>
                  <p:spPr>
                    <a:xfrm flipH="1" flipV="1">
                      <a:off x="2900970" y="2379360"/>
                      <a:ext cx="217296" cy="3119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61" name="TextBox 360">
                      <a:extLst>
                        <a:ext uri="{FF2B5EF4-FFF2-40B4-BE49-F238E27FC236}">
                          <a16:creationId xmlns:a16="http://schemas.microsoft.com/office/drawing/2014/main" id="{EB1AF2C1-2D9F-9014-0E0C-C0E7D88245AD}"/>
                        </a:ext>
                      </a:extLst>
                    </p:cNvPr>
                    <p:cNvSpPr txBox="1"/>
                    <p:nvPr/>
                  </p:nvSpPr>
                  <p:spPr>
                    <a:xfrm rot="1664247">
                      <a:off x="2891542" y="2686295"/>
                      <a:ext cx="280856" cy="261128"/>
                    </a:xfrm>
                    <a:prstGeom prst="rect">
                      <a:avLst/>
                    </a:prstGeom>
                    <a:noFill/>
                  </p:spPr>
                  <p:txBody>
                    <a:bodyPr wrap="none" rtlCol="0" anchor="ctr" anchorCtr="1">
                      <a:spAutoFit/>
                    </a:bodyPr>
                    <a:lstStyle/>
                    <a:p>
                      <a:pPr algn="ctr"/>
                      <a:r>
                        <a:rPr lang="en-US" sz="900">
                          <a:solidFill>
                            <a:schemeClr val="tx1"/>
                          </a:solidFill>
                          <a:latin typeface="Cambria" panose="02040503050406030204" pitchFamily="18" charset="0"/>
                          <a:ea typeface="Cambria" panose="02040503050406030204" pitchFamily="18" charset="0"/>
                        </a:rPr>
                        <a:t>=</a:t>
                      </a:r>
                    </a:p>
                  </p:txBody>
                </p:sp>
                <p:sp>
                  <p:nvSpPr>
                    <p:cNvPr id="362" name="TextBox 361">
                      <a:extLst>
                        <a:ext uri="{FF2B5EF4-FFF2-40B4-BE49-F238E27FC236}">
                          <a16:creationId xmlns:a16="http://schemas.microsoft.com/office/drawing/2014/main" id="{1234567E-D2D5-09A3-7A7E-264A3C0EC7A3}"/>
                        </a:ext>
                      </a:extLst>
                    </p:cNvPr>
                    <p:cNvSpPr txBox="1"/>
                    <p:nvPr/>
                  </p:nvSpPr>
                  <p:spPr>
                    <a:xfrm rot="8410960">
                      <a:off x="4495872" y="2577755"/>
                      <a:ext cx="280856" cy="261128"/>
                    </a:xfrm>
                    <a:prstGeom prst="rect">
                      <a:avLst/>
                    </a:prstGeom>
                    <a:noFill/>
                  </p:spPr>
                  <p:txBody>
                    <a:bodyPr wrap="none" rtlCol="0" anchor="ctr" anchorCtr="1">
                      <a:spAutoFit/>
                    </a:bodyPr>
                    <a:lstStyle/>
                    <a:p>
                      <a:pPr algn="ctr"/>
                      <a:r>
                        <a:rPr lang="en-US" sz="900">
                          <a:solidFill>
                            <a:schemeClr val="tx1"/>
                          </a:solidFill>
                          <a:latin typeface="Cambria" panose="02040503050406030204" pitchFamily="18" charset="0"/>
                          <a:ea typeface="Cambria" panose="02040503050406030204" pitchFamily="18" charset="0"/>
                        </a:rPr>
                        <a:t>=</a:t>
                      </a:r>
                    </a:p>
                  </p:txBody>
                </p:sp>
                <p:sp>
                  <p:nvSpPr>
                    <p:cNvPr id="363" name="TextBox 362">
                      <a:extLst>
                        <a:ext uri="{FF2B5EF4-FFF2-40B4-BE49-F238E27FC236}">
                          <a16:creationId xmlns:a16="http://schemas.microsoft.com/office/drawing/2014/main" id="{2F1569CA-43C7-85A5-7BD7-FA9BB9EBF2F4}"/>
                        </a:ext>
                      </a:extLst>
                    </p:cNvPr>
                    <p:cNvSpPr txBox="1"/>
                    <p:nvPr/>
                  </p:nvSpPr>
                  <p:spPr>
                    <a:xfrm rot="1834476">
                      <a:off x="4526113" y="3678362"/>
                      <a:ext cx="280856" cy="261128"/>
                    </a:xfrm>
                    <a:prstGeom prst="rect">
                      <a:avLst/>
                    </a:prstGeom>
                    <a:noFill/>
                  </p:spPr>
                  <p:txBody>
                    <a:bodyPr wrap="none" rtlCol="0" anchor="ctr" anchorCtr="1">
                      <a:spAutoFit/>
                    </a:bodyPr>
                    <a:lstStyle/>
                    <a:p>
                      <a:pPr algn="ctr"/>
                      <a:r>
                        <a:rPr lang="en-US" sz="900">
                          <a:solidFill>
                            <a:schemeClr val="tx1"/>
                          </a:solidFill>
                          <a:latin typeface="Cambria" panose="02040503050406030204" pitchFamily="18" charset="0"/>
                          <a:ea typeface="Cambria" panose="02040503050406030204" pitchFamily="18" charset="0"/>
                        </a:rPr>
                        <a:t>=</a:t>
                      </a:r>
                    </a:p>
                  </p:txBody>
                </p:sp>
                <p:sp>
                  <p:nvSpPr>
                    <p:cNvPr id="364" name="Oval 363">
                      <a:extLst>
                        <a:ext uri="{FF2B5EF4-FFF2-40B4-BE49-F238E27FC236}">
                          <a16:creationId xmlns:a16="http://schemas.microsoft.com/office/drawing/2014/main" id="{642114B5-A54C-EA0F-14A7-9E42072F3F49}"/>
                        </a:ext>
                      </a:extLst>
                    </p:cNvPr>
                    <p:cNvSpPr/>
                    <p:nvPr/>
                  </p:nvSpPr>
                  <p:spPr>
                    <a:xfrm>
                      <a:off x="2959533" y="3603580"/>
                      <a:ext cx="50796" cy="50796"/>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grpSp>
              <mc:AlternateContent xmlns:mc="http://schemas.openxmlformats.org/markup-compatibility/2006" xmlns:a14="http://schemas.microsoft.com/office/drawing/2010/main">
                <mc:Choice Requires="a14">
                  <p:sp>
                    <p:nvSpPr>
                      <p:cNvPr id="341" name="TextBox 340">
                        <a:extLst>
                          <a:ext uri="{FF2B5EF4-FFF2-40B4-BE49-F238E27FC236}">
                            <a16:creationId xmlns:a16="http://schemas.microsoft.com/office/drawing/2014/main" id="{F13F2BD4-4F2F-EB1E-F5E0-85424479ED68}"/>
                          </a:ext>
                        </a:extLst>
                      </p:cNvPr>
                      <p:cNvSpPr txBox="1"/>
                      <p:nvPr/>
                    </p:nvSpPr>
                    <p:spPr>
                      <a:xfrm>
                        <a:off x="561006" y="3545133"/>
                        <a:ext cx="401314" cy="3284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0</m:t>
                              </m:r>
                            </m:oMath>
                          </m:oMathPara>
                        </a14:m>
                        <a:endParaRPr lang="en-US" sz="800">
                          <a:latin typeface="Cambria" panose="02040503050406030204" pitchFamily="18" charset="0"/>
                          <a:ea typeface="Cambria" panose="02040503050406030204" pitchFamily="18" charset="0"/>
                        </a:endParaRPr>
                      </a:p>
                    </p:txBody>
                  </p:sp>
                </mc:Choice>
                <mc:Fallback xmlns="">
                  <p:sp>
                    <p:nvSpPr>
                      <p:cNvPr id="341" name="TextBox 340">
                        <a:extLst>
                          <a:ext uri="{FF2B5EF4-FFF2-40B4-BE49-F238E27FC236}">
                            <a16:creationId xmlns:a16="http://schemas.microsoft.com/office/drawing/2014/main" id="{F13F2BD4-4F2F-EB1E-F5E0-85424479ED68}"/>
                          </a:ext>
                        </a:extLst>
                      </p:cNvPr>
                      <p:cNvSpPr txBox="1">
                        <a:spLocks noRot="1" noChangeAspect="1" noMove="1" noResize="1" noEditPoints="1" noAdjustHandles="1" noChangeArrowheads="1" noChangeShapeType="1" noTextEdit="1"/>
                      </p:cNvSpPr>
                      <p:nvPr/>
                    </p:nvSpPr>
                    <p:spPr>
                      <a:xfrm>
                        <a:off x="561006" y="3545133"/>
                        <a:ext cx="401314" cy="32848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3" name="TextBox 342">
                        <a:extLst>
                          <a:ext uri="{FF2B5EF4-FFF2-40B4-BE49-F238E27FC236}">
                            <a16:creationId xmlns:a16="http://schemas.microsoft.com/office/drawing/2014/main" id="{B22E5A64-D936-B3FB-0A98-1ED122FB3C22}"/>
                          </a:ext>
                        </a:extLst>
                      </p:cNvPr>
                      <p:cNvSpPr txBox="1"/>
                      <p:nvPr/>
                    </p:nvSpPr>
                    <p:spPr>
                      <a:xfrm>
                        <a:off x="696803" y="2686610"/>
                        <a:ext cx="664782" cy="3284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𝑠</m:t>
                              </m:r>
                              <m:r>
                                <a:rPr lang="en-US" sz="800" b="0" i="1" smtClean="0">
                                  <a:latin typeface="Cambria Math" panose="02040503050406030204" pitchFamily="18" charset="0"/>
                                  <a:ea typeface="Cambria" panose="02040503050406030204" pitchFamily="18" charset="0"/>
                                </a:rPr>
                                <m:t>−1</m:t>
                              </m:r>
                            </m:oMath>
                          </m:oMathPara>
                        </a14:m>
                        <a:endParaRPr lang="en-US" sz="800">
                          <a:latin typeface="Cambria" panose="02040503050406030204" pitchFamily="18" charset="0"/>
                          <a:ea typeface="Cambria" panose="02040503050406030204" pitchFamily="18" charset="0"/>
                        </a:endParaRPr>
                      </a:p>
                    </p:txBody>
                  </p:sp>
                </mc:Choice>
                <mc:Fallback xmlns="">
                  <p:sp>
                    <p:nvSpPr>
                      <p:cNvPr id="343" name="TextBox 342">
                        <a:extLst>
                          <a:ext uri="{FF2B5EF4-FFF2-40B4-BE49-F238E27FC236}">
                            <a16:creationId xmlns:a16="http://schemas.microsoft.com/office/drawing/2014/main" id="{B22E5A64-D936-B3FB-0A98-1ED122FB3C22}"/>
                          </a:ext>
                        </a:extLst>
                      </p:cNvPr>
                      <p:cNvSpPr txBox="1">
                        <a:spLocks noRot="1" noChangeAspect="1" noMove="1" noResize="1" noEditPoints="1" noAdjustHandles="1" noChangeArrowheads="1" noChangeShapeType="1" noTextEdit="1"/>
                      </p:cNvSpPr>
                      <p:nvPr/>
                    </p:nvSpPr>
                    <p:spPr>
                      <a:xfrm>
                        <a:off x="696803" y="2686610"/>
                        <a:ext cx="664782" cy="32848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14AECA8D-348B-2696-E863-1EE922B47E61}"/>
                          </a:ext>
                        </a:extLst>
                      </p:cNvPr>
                      <p:cNvSpPr txBox="1"/>
                      <p:nvPr/>
                    </p:nvSpPr>
                    <p:spPr>
                      <a:xfrm>
                        <a:off x="976036" y="2251558"/>
                        <a:ext cx="392320" cy="3284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𝑠</m:t>
                              </m:r>
                            </m:oMath>
                          </m:oMathPara>
                        </a14:m>
                        <a:endParaRPr lang="en-US" sz="800">
                          <a:latin typeface="Cambria" panose="02040503050406030204" pitchFamily="18" charset="0"/>
                          <a:ea typeface="Cambria" panose="02040503050406030204" pitchFamily="18" charset="0"/>
                        </a:endParaRPr>
                      </a:p>
                    </p:txBody>
                  </p:sp>
                </mc:Choice>
                <mc:Fallback xmlns="">
                  <p:sp>
                    <p:nvSpPr>
                      <p:cNvPr id="344" name="TextBox 343">
                        <a:extLst>
                          <a:ext uri="{FF2B5EF4-FFF2-40B4-BE49-F238E27FC236}">
                            <a16:creationId xmlns:a16="http://schemas.microsoft.com/office/drawing/2014/main" id="{14AECA8D-348B-2696-E863-1EE922B47E61}"/>
                          </a:ext>
                        </a:extLst>
                      </p:cNvPr>
                      <p:cNvSpPr txBox="1">
                        <a:spLocks noRot="1" noChangeAspect="1" noMove="1" noResize="1" noEditPoints="1" noAdjustHandles="1" noChangeArrowheads="1" noChangeShapeType="1" noTextEdit="1"/>
                      </p:cNvSpPr>
                      <p:nvPr/>
                    </p:nvSpPr>
                    <p:spPr>
                      <a:xfrm>
                        <a:off x="976036" y="2251558"/>
                        <a:ext cx="392320" cy="32848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0DECA209-2553-AA6D-FAC0-097D939D400A}"/>
                          </a:ext>
                        </a:extLst>
                      </p:cNvPr>
                      <p:cNvSpPr txBox="1"/>
                      <p:nvPr/>
                    </p:nvSpPr>
                    <p:spPr>
                      <a:xfrm>
                        <a:off x="2533109" y="2047874"/>
                        <a:ext cx="397403" cy="3284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𝑒</m:t>
                              </m:r>
                            </m:oMath>
                          </m:oMathPara>
                        </a14:m>
                        <a:endParaRPr lang="en-US" sz="800">
                          <a:latin typeface="Cambria" panose="02040503050406030204" pitchFamily="18" charset="0"/>
                          <a:ea typeface="Cambria" panose="02040503050406030204" pitchFamily="18" charset="0"/>
                        </a:endParaRPr>
                      </a:p>
                    </p:txBody>
                  </p:sp>
                </mc:Choice>
                <mc:Fallback xmlns="">
                  <p:sp>
                    <p:nvSpPr>
                      <p:cNvPr id="345" name="TextBox 344">
                        <a:extLst>
                          <a:ext uri="{FF2B5EF4-FFF2-40B4-BE49-F238E27FC236}">
                            <a16:creationId xmlns:a16="http://schemas.microsoft.com/office/drawing/2014/main" id="{0DECA209-2553-AA6D-FAC0-097D939D400A}"/>
                          </a:ext>
                        </a:extLst>
                      </p:cNvPr>
                      <p:cNvSpPr txBox="1">
                        <a:spLocks noRot="1" noChangeAspect="1" noMove="1" noResize="1" noEditPoints="1" noAdjustHandles="1" noChangeArrowheads="1" noChangeShapeType="1" noTextEdit="1"/>
                      </p:cNvSpPr>
                      <p:nvPr/>
                    </p:nvSpPr>
                    <p:spPr>
                      <a:xfrm>
                        <a:off x="2533109" y="2047874"/>
                        <a:ext cx="397403" cy="32848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BB99BD80-B6A0-D332-9E45-6849D12180E3}"/>
                          </a:ext>
                        </a:extLst>
                      </p:cNvPr>
                      <p:cNvSpPr txBox="1"/>
                      <p:nvPr/>
                    </p:nvSpPr>
                    <p:spPr>
                      <a:xfrm>
                        <a:off x="3180250" y="2472932"/>
                        <a:ext cx="669864" cy="3284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𝑒</m:t>
                              </m:r>
                              <m:r>
                                <a:rPr lang="en-US" sz="800" b="0" i="1" smtClean="0">
                                  <a:latin typeface="Cambria Math" panose="02040503050406030204" pitchFamily="18" charset="0"/>
                                  <a:ea typeface="Cambria" panose="02040503050406030204" pitchFamily="18" charset="0"/>
                                </a:rPr>
                                <m:t>+1</m:t>
                              </m:r>
                            </m:oMath>
                          </m:oMathPara>
                        </a14:m>
                        <a:endParaRPr lang="en-US" sz="800">
                          <a:latin typeface="Cambria" panose="02040503050406030204" pitchFamily="18" charset="0"/>
                          <a:ea typeface="Cambria" panose="02040503050406030204" pitchFamily="18" charset="0"/>
                        </a:endParaRPr>
                      </a:p>
                    </p:txBody>
                  </p:sp>
                </mc:Choice>
                <mc:Fallback xmlns="">
                  <p:sp>
                    <p:nvSpPr>
                      <p:cNvPr id="346" name="TextBox 345">
                        <a:extLst>
                          <a:ext uri="{FF2B5EF4-FFF2-40B4-BE49-F238E27FC236}">
                            <a16:creationId xmlns:a16="http://schemas.microsoft.com/office/drawing/2014/main" id="{BB99BD80-B6A0-D332-9E45-6849D12180E3}"/>
                          </a:ext>
                        </a:extLst>
                      </p:cNvPr>
                      <p:cNvSpPr txBox="1">
                        <a:spLocks noRot="1" noChangeAspect="1" noMove="1" noResize="1" noEditPoints="1" noAdjustHandles="1" noChangeArrowheads="1" noChangeShapeType="1" noTextEdit="1"/>
                      </p:cNvSpPr>
                      <p:nvPr/>
                    </p:nvSpPr>
                    <p:spPr>
                      <a:xfrm>
                        <a:off x="3180250" y="2472932"/>
                        <a:ext cx="669864" cy="32848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7" name="TextBox 346">
                        <a:extLst>
                          <a:ext uri="{FF2B5EF4-FFF2-40B4-BE49-F238E27FC236}">
                            <a16:creationId xmlns:a16="http://schemas.microsoft.com/office/drawing/2014/main" id="{CC6D72A3-2B1A-7457-5009-D33B635DAF14}"/>
                          </a:ext>
                        </a:extLst>
                      </p:cNvPr>
                      <p:cNvSpPr txBox="1"/>
                      <p:nvPr/>
                    </p:nvSpPr>
                    <p:spPr>
                      <a:xfrm>
                        <a:off x="2430661" y="3926186"/>
                        <a:ext cx="369640" cy="3284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𝑖</m:t>
                              </m:r>
                            </m:oMath>
                          </m:oMathPara>
                        </a14:m>
                        <a:endParaRPr lang="en-US" sz="800">
                          <a:latin typeface="Cambria" panose="02040503050406030204" pitchFamily="18" charset="0"/>
                          <a:ea typeface="Cambria" panose="02040503050406030204" pitchFamily="18" charset="0"/>
                        </a:endParaRPr>
                      </a:p>
                    </p:txBody>
                  </p:sp>
                </mc:Choice>
                <mc:Fallback xmlns="">
                  <p:sp>
                    <p:nvSpPr>
                      <p:cNvPr id="347" name="TextBox 346">
                        <a:extLst>
                          <a:ext uri="{FF2B5EF4-FFF2-40B4-BE49-F238E27FC236}">
                            <a16:creationId xmlns:a16="http://schemas.microsoft.com/office/drawing/2014/main" id="{CC6D72A3-2B1A-7457-5009-D33B635DAF14}"/>
                          </a:ext>
                        </a:extLst>
                      </p:cNvPr>
                      <p:cNvSpPr txBox="1">
                        <a:spLocks noRot="1" noChangeAspect="1" noMove="1" noResize="1" noEditPoints="1" noAdjustHandles="1" noChangeArrowheads="1" noChangeShapeType="1" noTextEdit="1"/>
                      </p:cNvSpPr>
                      <p:nvPr/>
                    </p:nvSpPr>
                    <p:spPr>
                      <a:xfrm>
                        <a:off x="2430661" y="3926186"/>
                        <a:ext cx="369640" cy="32848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8" name="TextBox 347">
                        <a:extLst>
                          <a:ext uri="{FF2B5EF4-FFF2-40B4-BE49-F238E27FC236}">
                            <a16:creationId xmlns:a16="http://schemas.microsoft.com/office/drawing/2014/main" id="{FF89581D-BCAD-66FF-3335-3C0515853192}"/>
                          </a:ext>
                        </a:extLst>
                      </p:cNvPr>
                      <p:cNvSpPr txBox="1"/>
                      <p:nvPr/>
                    </p:nvSpPr>
                    <p:spPr>
                      <a:xfrm>
                        <a:off x="3255573" y="3224645"/>
                        <a:ext cx="642101" cy="3284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𝑖</m:t>
                              </m:r>
                              <m:r>
                                <a:rPr lang="en-US" sz="800" b="0" i="1" smtClean="0">
                                  <a:latin typeface="Cambria Math" panose="02040503050406030204" pitchFamily="18" charset="0"/>
                                  <a:ea typeface="Cambria" panose="02040503050406030204" pitchFamily="18" charset="0"/>
                                </a:rPr>
                                <m:t>−1</m:t>
                              </m:r>
                            </m:oMath>
                          </m:oMathPara>
                        </a14:m>
                        <a:endParaRPr lang="en-US" sz="800">
                          <a:latin typeface="Cambria" panose="02040503050406030204" pitchFamily="18" charset="0"/>
                          <a:ea typeface="Cambria" panose="02040503050406030204" pitchFamily="18" charset="0"/>
                        </a:endParaRPr>
                      </a:p>
                    </p:txBody>
                  </p:sp>
                </mc:Choice>
                <mc:Fallback xmlns="">
                  <p:sp>
                    <p:nvSpPr>
                      <p:cNvPr id="348" name="TextBox 347">
                        <a:extLst>
                          <a:ext uri="{FF2B5EF4-FFF2-40B4-BE49-F238E27FC236}">
                            <a16:creationId xmlns:a16="http://schemas.microsoft.com/office/drawing/2014/main" id="{FF89581D-BCAD-66FF-3335-3C0515853192}"/>
                          </a:ext>
                        </a:extLst>
                      </p:cNvPr>
                      <p:cNvSpPr txBox="1">
                        <a:spLocks noRot="1" noChangeAspect="1" noMove="1" noResize="1" noEditPoints="1" noAdjustHandles="1" noChangeArrowheads="1" noChangeShapeType="1" noTextEdit="1"/>
                      </p:cNvSpPr>
                      <p:nvPr/>
                    </p:nvSpPr>
                    <p:spPr>
                      <a:xfrm>
                        <a:off x="3255573" y="3224645"/>
                        <a:ext cx="642101" cy="32848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9" name="TextBox 348">
                        <a:extLst>
                          <a:ext uri="{FF2B5EF4-FFF2-40B4-BE49-F238E27FC236}">
                            <a16:creationId xmlns:a16="http://schemas.microsoft.com/office/drawing/2014/main" id="{556D7362-655A-CB3E-3E91-AC76FEFC237F}"/>
                          </a:ext>
                        </a:extLst>
                      </p:cNvPr>
                      <p:cNvSpPr txBox="1"/>
                      <p:nvPr/>
                    </p:nvSpPr>
                    <p:spPr>
                      <a:xfrm>
                        <a:off x="500518" y="1619866"/>
                        <a:ext cx="716754" cy="36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𝑖</m:t>
                              </m:r>
                              <m:r>
                                <a:rPr lang="en-US" sz="800" b="0" i="1" smtClean="0">
                                  <a:latin typeface="Cambria Math" panose="02040503050406030204" pitchFamily="18" charset="0"/>
                                  <a:ea typeface="Cambria" panose="02040503050406030204" pitchFamily="18" charset="0"/>
                                </a:rPr>
                                <m:t>−1</m:t>
                              </m:r>
                            </m:oMath>
                          </m:oMathPara>
                        </a14:m>
                        <a:endParaRPr lang="en-US" sz="800">
                          <a:latin typeface="Cambria" panose="02040503050406030204" pitchFamily="18" charset="0"/>
                          <a:ea typeface="Cambria" panose="02040503050406030204" pitchFamily="18" charset="0"/>
                        </a:endParaRPr>
                      </a:p>
                    </p:txBody>
                  </p:sp>
                </mc:Choice>
                <mc:Fallback xmlns="">
                  <p:sp>
                    <p:nvSpPr>
                      <p:cNvPr id="349" name="TextBox 348">
                        <a:extLst>
                          <a:ext uri="{FF2B5EF4-FFF2-40B4-BE49-F238E27FC236}">
                            <a16:creationId xmlns:a16="http://schemas.microsoft.com/office/drawing/2014/main" id="{556D7362-655A-CB3E-3E91-AC76FEFC237F}"/>
                          </a:ext>
                        </a:extLst>
                      </p:cNvPr>
                      <p:cNvSpPr txBox="1">
                        <a:spLocks noRot="1" noChangeAspect="1" noMove="1" noResize="1" noEditPoints="1" noAdjustHandles="1" noChangeArrowheads="1" noChangeShapeType="1" noTextEdit="1"/>
                      </p:cNvSpPr>
                      <p:nvPr/>
                    </p:nvSpPr>
                    <p:spPr>
                      <a:xfrm>
                        <a:off x="500518" y="1619866"/>
                        <a:ext cx="716754" cy="36667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0" name="TextBox 349">
                        <a:extLst>
                          <a:ext uri="{FF2B5EF4-FFF2-40B4-BE49-F238E27FC236}">
                            <a16:creationId xmlns:a16="http://schemas.microsoft.com/office/drawing/2014/main" id="{CAF06840-C04F-9D11-B45E-EA0D3A924679}"/>
                          </a:ext>
                        </a:extLst>
                      </p:cNvPr>
                      <p:cNvSpPr txBox="1"/>
                      <p:nvPr/>
                    </p:nvSpPr>
                    <p:spPr>
                      <a:xfrm>
                        <a:off x="-407719" y="2466894"/>
                        <a:ext cx="747747" cy="36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panose="02040503050406030204" pitchFamily="18" charset="0"/>
                                </a:rPr>
                                <m:t>𝑒</m:t>
                              </m:r>
                              <m:r>
                                <a:rPr lang="en-US" sz="800" b="0" i="1" smtClean="0">
                                  <a:latin typeface="Cambria Math" panose="02040503050406030204" pitchFamily="18" charset="0"/>
                                  <a:ea typeface="Cambria" panose="02040503050406030204" pitchFamily="18" charset="0"/>
                                </a:rPr>
                                <m:t>+1</m:t>
                              </m:r>
                            </m:oMath>
                          </m:oMathPara>
                        </a14:m>
                        <a:endParaRPr lang="en-US" sz="800">
                          <a:latin typeface="Cambria" panose="02040503050406030204" pitchFamily="18" charset="0"/>
                          <a:ea typeface="Cambria" panose="02040503050406030204" pitchFamily="18" charset="0"/>
                        </a:endParaRPr>
                      </a:p>
                    </p:txBody>
                  </p:sp>
                </mc:Choice>
                <mc:Fallback xmlns="">
                  <p:sp>
                    <p:nvSpPr>
                      <p:cNvPr id="350" name="TextBox 349">
                        <a:extLst>
                          <a:ext uri="{FF2B5EF4-FFF2-40B4-BE49-F238E27FC236}">
                            <a16:creationId xmlns:a16="http://schemas.microsoft.com/office/drawing/2014/main" id="{CAF06840-C04F-9D11-B45E-EA0D3A924679}"/>
                          </a:ext>
                        </a:extLst>
                      </p:cNvPr>
                      <p:cNvSpPr txBox="1">
                        <a:spLocks noRot="1" noChangeAspect="1" noMove="1" noResize="1" noEditPoints="1" noAdjustHandles="1" noChangeArrowheads="1" noChangeShapeType="1" noTextEdit="1"/>
                      </p:cNvSpPr>
                      <p:nvPr/>
                    </p:nvSpPr>
                    <p:spPr>
                      <a:xfrm>
                        <a:off x="-407719" y="2466894"/>
                        <a:ext cx="747747" cy="366672"/>
                      </a:xfrm>
                      <a:prstGeom prst="rect">
                        <a:avLst/>
                      </a:prstGeom>
                      <a:blipFill>
                        <a:blip r:embed="rId19"/>
                        <a:stretch>
                          <a:fillRect/>
                        </a:stretch>
                      </a:blipFill>
                    </p:spPr>
                    <p:txBody>
                      <a:bodyPr/>
                      <a:lstStyle/>
                      <a:p>
                        <a:r>
                          <a:rPr lang="en-US">
                            <a:noFill/>
                          </a:rPr>
                          <a:t> </a:t>
                        </a:r>
                      </a:p>
                    </p:txBody>
                  </p:sp>
                </mc:Fallback>
              </mc:AlternateContent>
            </p:grpSp>
            <p:grpSp>
              <p:nvGrpSpPr>
                <p:cNvPr id="337" name="Group 336">
                  <a:extLst>
                    <a:ext uri="{FF2B5EF4-FFF2-40B4-BE49-F238E27FC236}">
                      <a16:creationId xmlns:a16="http://schemas.microsoft.com/office/drawing/2014/main" id="{323EB24B-6208-6743-A45C-54227CBECF63}"/>
                    </a:ext>
                  </a:extLst>
                </p:cNvPr>
                <p:cNvGrpSpPr/>
                <p:nvPr/>
              </p:nvGrpSpPr>
              <p:grpSpPr>
                <a:xfrm>
                  <a:off x="5040508" y="643092"/>
                  <a:ext cx="2212712" cy="2212710"/>
                  <a:chOff x="5198342" y="2084759"/>
                  <a:chExt cx="2212711" cy="2212711"/>
                </a:xfrm>
              </p:grpSpPr>
              <p:sp>
                <p:nvSpPr>
                  <p:cNvPr id="338" name="Arc 337">
                    <a:extLst>
                      <a:ext uri="{FF2B5EF4-FFF2-40B4-BE49-F238E27FC236}">
                        <a16:creationId xmlns:a16="http://schemas.microsoft.com/office/drawing/2014/main" id="{F422EC0A-D7E1-AB64-87B0-EA2F32DC6AA1}"/>
                      </a:ext>
                    </a:extLst>
                  </p:cNvPr>
                  <p:cNvSpPr/>
                  <p:nvPr/>
                </p:nvSpPr>
                <p:spPr>
                  <a:xfrm rot="20275954">
                    <a:off x="5198342" y="2087052"/>
                    <a:ext cx="2212711" cy="2208132"/>
                  </a:xfrm>
                  <a:prstGeom prst="arc">
                    <a:avLst>
                      <a:gd name="adj1" fmla="val 11122377"/>
                      <a:gd name="adj2" fmla="val 11841315"/>
                    </a:avLst>
                  </a:prstGeom>
                  <a:ln w="12700">
                    <a:headEnd type="none" w="sm" len="sm"/>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39" name="Arc 338">
                    <a:extLst>
                      <a:ext uri="{FF2B5EF4-FFF2-40B4-BE49-F238E27FC236}">
                        <a16:creationId xmlns:a16="http://schemas.microsoft.com/office/drawing/2014/main" id="{ACF71323-CFFA-6A6B-467D-4B732F3F9D66}"/>
                      </a:ext>
                    </a:extLst>
                  </p:cNvPr>
                  <p:cNvSpPr/>
                  <p:nvPr/>
                </p:nvSpPr>
                <p:spPr>
                  <a:xfrm rot="18828265">
                    <a:off x="5198342" y="2087049"/>
                    <a:ext cx="2212711" cy="2208132"/>
                  </a:xfrm>
                  <a:prstGeom prst="arc">
                    <a:avLst>
                      <a:gd name="adj1" fmla="val 11122377"/>
                      <a:gd name="adj2" fmla="val 11841315"/>
                    </a:avLst>
                  </a:prstGeom>
                  <a:ln w="12700">
                    <a:headEnd type="none" w="sm" len="sm"/>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sp>
            <p:nvSpPr>
              <p:cNvPr id="335" name="Arc 334">
                <a:extLst>
                  <a:ext uri="{FF2B5EF4-FFF2-40B4-BE49-F238E27FC236}">
                    <a16:creationId xmlns:a16="http://schemas.microsoft.com/office/drawing/2014/main" id="{80CAC682-F46C-528A-7BE8-F8E233BE9F29}"/>
                  </a:ext>
                </a:extLst>
              </p:cNvPr>
              <p:cNvSpPr/>
              <p:nvPr/>
            </p:nvSpPr>
            <p:spPr>
              <a:xfrm rot="4378290">
                <a:off x="4280396" y="-87905"/>
                <a:ext cx="3359011" cy="3736989"/>
              </a:xfrm>
              <a:prstGeom prst="arc">
                <a:avLst>
                  <a:gd name="adj1" fmla="val 9116213"/>
                  <a:gd name="adj2" fmla="val 15564158"/>
                </a:avLst>
              </a:prstGeom>
              <a:ln>
                <a:headEnd type="triangle"/>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sp>
          <p:nvSpPr>
            <p:cNvPr id="405" name="Arc 404">
              <a:extLst>
                <a:ext uri="{FF2B5EF4-FFF2-40B4-BE49-F238E27FC236}">
                  <a16:creationId xmlns:a16="http://schemas.microsoft.com/office/drawing/2014/main" id="{AF90B77E-7431-720C-8B3C-99B51AB1AEFC}"/>
                </a:ext>
              </a:extLst>
            </p:cNvPr>
            <p:cNvSpPr/>
            <p:nvPr/>
          </p:nvSpPr>
          <p:spPr>
            <a:xfrm rot="13216017">
              <a:off x="5012996" y="2611486"/>
              <a:ext cx="1515733" cy="1512595"/>
            </a:xfrm>
            <a:prstGeom prst="arc">
              <a:avLst>
                <a:gd name="adj1" fmla="val 19973876"/>
                <a:gd name="adj2" fmla="val 647392"/>
              </a:avLst>
            </a:prstGeom>
            <a:ln w="1270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413" name="Straight Connector 412">
              <a:extLst>
                <a:ext uri="{FF2B5EF4-FFF2-40B4-BE49-F238E27FC236}">
                  <a16:creationId xmlns:a16="http://schemas.microsoft.com/office/drawing/2014/main" id="{5B078A91-6685-E73C-0D54-FCF688CDF480}"/>
                </a:ext>
              </a:extLst>
            </p:cNvPr>
            <p:cNvCxnSpPr>
              <a:cxnSpLocks/>
              <a:stCxn id="352" idx="2"/>
              <a:endCxn id="355" idx="0"/>
            </p:cNvCxnSpPr>
            <p:nvPr/>
          </p:nvCxnSpPr>
          <p:spPr>
            <a:xfrm flipH="1">
              <a:off x="6487697" y="2926089"/>
              <a:ext cx="80803" cy="119202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422" name="Straight Arrow Connector 421">
            <a:extLst>
              <a:ext uri="{FF2B5EF4-FFF2-40B4-BE49-F238E27FC236}">
                <a16:creationId xmlns:a16="http://schemas.microsoft.com/office/drawing/2014/main" id="{B0061EEC-3AC8-90DB-F8F0-D310898ACEA2}"/>
              </a:ext>
            </a:extLst>
          </p:cNvPr>
          <p:cNvCxnSpPr>
            <a:cxnSpLocks/>
          </p:cNvCxnSpPr>
          <p:nvPr/>
        </p:nvCxnSpPr>
        <p:spPr>
          <a:xfrm>
            <a:off x="6233598" y="2143272"/>
            <a:ext cx="0" cy="385335"/>
          </a:xfrm>
          <a:prstGeom prst="straightConnector1">
            <a:avLst/>
          </a:prstGeom>
          <a:ln w="38100" cmpd="dbl">
            <a:solidFill>
              <a:schemeClr val="tx1"/>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0276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Or-opt</a:t>
            </a:r>
          </a:p>
        </p:txBody>
      </p:sp>
      <p:pic>
        <p:nvPicPr>
          <p:cNvPr id="4" name="Picture 3">
            <a:extLst>
              <a:ext uri="{FF2B5EF4-FFF2-40B4-BE49-F238E27FC236}">
                <a16:creationId xmlns:a16="http://schemas.microsoft.com/office/drawing/2014/main" id="{EB613475-6B69-7046-48CB-34DDAA4D1331}"/>
              </a:ext>
            </a:extLst>
          </p:cNvPr>
          <p:cNvPicPr>
            <a:picLocks noChangeAspect="1"/>
          </p:cNvPicPr>
          <p:nvPr/>
        </p:nvPicPr>
        <p:blipFill>
          <a:blip r:embed="rId3"/>
          <a:stretch>
            <a:fillRect/>
          </a:stretch>
        </p:blipFill>
        <p:spPr>
          <a:xfrm>
            <a:off x="5176173" y="406320"/>
            <a:ext cx="2911775" cy="2019512"/>
          </a:xfrm>
          <a:prstGeom prst="rect">
            <a:avLst/>
          </a:prstGeom>
        </p:spPr>
      </p:pic>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3CAFCBC6-5DE4-2B48-49B7-37A75FB77DEC}"/>
                  </a:ext>
                </a:extLst>
              </p:cNvPr>
              <p:cNvGraphicFramePr>
                <a:graphicFrameLocks noGrp="1"/>
              </p:cNvGraphicFramePr>
              <p:nvPr>
                <p:extLst>
                  <p:ext uri="{D42A27DB-BD31-4B8C-83A1-F6EECF244321}">
                    <p14:modId xmlns:p14="http://schemas.microsoft.com/office/powerpoint/2010/main" val="3638677836"/>
                  </p:ext>
                </p:extLst>
              </p:nvPr>
            </p:nvGraphicFramePr>
            <p:xfrm>
              <a:off x="0" y="868304"/>
              <a:ext cx="4691453" cy="988728"/>
            </p:xfrm>
            <a:graphic>
              <a:graphicData uri="http://schemas.openxmlformats.org/drawingml/2006/table">
                <a:tbl>
                  <a:tblPr firstRow="1" bandRow="1">
                    <a:tableStyleId>{F6024AC8-8C17-433D-AFE3-253606B60DFD}</a:tableStyleId>
                  </a:tblPr>
                  <a:tblGrid>
                    <a:gridCol w="360881">
                      <a:extLst>
                        <a:ext uri="{9D8B030D-6E8A-4147-A177-3AD203B41FA5}">
                          <a16:colId xmlns:a16="http://schemas.microsoft.com/office/drawing/2014/main" val="2217735980"/>
                        </a:ext>
                      </a:extLst>
                    </a:gridCol>
                    <a:gridCol w="360881">
                      <a:extLst>
                        <a:ext uri="{9D8B030D-6E8A-4147-A177-3AD203B41FA5}">
                          <a16:colId xmlns:a16="http://schemas.microsoft.com/office/drawing/2014/main" val="1517230136"/>
                        </a:ext>
                      </a:extLst>
                    </a:gridCol>
                    <a:gridCol w="360881">
                      <a:extLst>
                        <a:ext uri="{9D8B030D-6E8A-4147-A177-3AD203B41FA5}">
                          <a16:colId xmlns:a16="http://schemas.microsoft.com/office/drawing/2014/main" val="3602637139"/>
                        </a:ext>
                      </a:extLst>
                    </a:gridCol>
                    <a:gridCol w="360881">
                      <a:extLst>
                        <a:ext uri="{9D8B030D-6E8A-4147-A177-3AD203B41FA5}">
                          <a16:colId xmlns:a16="http://schemas.microsoft.com/office/drawing/2014/main" val="2147081272"/>
                        </a:ext>
                      </a:extLst>
                    </a:gridCol>
                    <a:gridCol w="360881">
                      <a:extLst>
                        <a:ext uri="{9D8B030D-6E8A-4147-A177-3AD203B41FA5}">
                          <a16:colId xmlns:a16="http://schemas.microsoft.com/office/drawing/2014/main" val="4293601623"/>
                        </a:ext>
                      </a:extLst>
                    </a:gridCol>
                    <a:gridCol w="360881">
                      <a:extLst>
                        <a:ext uri="{9D8B030D-6E8A-4147-A177-3AD203B41FA5}">
                          <a16:colId xmlns:a16="http://schemas.microsoft.com/office/drawing/2014/main" val="1259002042"/>
                        </a:ext>
                      </a:extLst>
                    </a:gridCol>
                    <a:gridCol w="360881">
                      <a:extLst>
                        <a:ext uri="{9D8B030D-6E8A-4147-A177-3AD203B41FA5}">
                          <a16:colId xmlns:a16="http://schemas.microsoft.com/office/drawing/2014/main" val="4032400811"/>
                        </a:ext>
                      </a:extLst>
                    </a:gridCol>
                    <a:gridCol w="360881">
                      <a:extLst>
                        <a:ext uri="{9D8B030D-6E8A-4147-A177-3AD203B41FA5}">
                          <a16:colId xmlns:a16="http://schemas.microsoft.com/office/drawing/2014/main" val="3371040922"/>
                        </a:ext>
                      </a:extLst>
                    </a:gridCol>
                    <a:gridCol w="360881">
                      <a:extLst>
                        <a:ext uri="{9D8B030D-6E8A-4147-A177-3AD203B41FA5}">
                          <a16:colId xmlns:a16="http://schemas.microsoft.com/office/drawing/2014/main" val="2256153723"/>
                        </a:ext>
                      </a:extLst>
                    </a:gridCol>
                    <a:gridCol w="360881">
                      <a:extLst>
                        <a:ext uri="{9D8B030D-6E8A-4147-A177-3AD203B41FA5}">
                          <a16:colId xmlns:a16="http://schemas.microsoft.com/office/drawing/2014/main" val="53806938"/>
                        </a:ext>
                      </a:extLst>
                    </a:gridCol>
                    <a:gridCol w="360881">
                      <a:extLst>
                        <a:ext uri="{9D8B030D-6E8A-4147-A177-3AD203B41FA5}">
                          <a16:colId xmlns:a16="http://schemas.microsoft.com/office/drawing/2014/main" val="4249718795"/>
                        </a:ext>
                      </a:extLst>
                    </a:gridCol>
                    <a:gridCol w="360881">
                      <a:extLst>
                        <a:ext uri="{9D8B030D-6E8A-4147-A177-3AD203B41FA5}">
                          <a16:colId xmlns:a16="http://schemas.microsoft.com/office/drawing/2014/main" val="2590151592"/>
                        </a:ext>
                      </a:extLst>
                    </a:gridCol>
                    <a:gridCol w="360881">
                      <a:extLst>
                        <a:ext uri="{9D8B030D-6E8A-4147-A177-3AD203B41FA5}">
                          <a16:colId xmlns:a16="http://schemas.microsoft.com/office/drawing/2014/main" val="1550082995"/>
                        </a:ext>
                      </a:extLst>
                    </a:gridCol>
                  </a:tblGrid>
                  <a:tr h="244952">
                    <a:tc>
                      <a:txBody>
                        <a:bodyPr/>
                        <a:lstStyle/>
                        <a:p>
                          <a:pPr algn="ctr"/>
                          <a:endParaRPr lang="en-US" sz="12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23248">
                    <a:tc>
                      <a:txBody>
                        <a:bodyPr/>
                        <a:lstStyle/>
                        <a:p>
                          <a:pPr algn="ct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ea typeface="Cambria" panose="02040503050406030204" pitchFamily="18" charset="0"/>
                                  </a:rPr>
                                  <m:t>𝛼</m:t>
                                </m:r>
                              </m:oMath>
                            </m:oMathPara>
                          </a14:m>
                          <a:endParaRPr lang="en-US" sz="12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sz="1200"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sz="12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a:r>
                            <a:rPr lang="en-US" sz="1200"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a:r>
                            <a:rPr lang="en-US" sz="1200"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a:r>
                            <a:rPr lang="en-US" sz="12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44952">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𝑙</m:t>
                                </m:r>
                              </m:oMath>
                            </m:oMathPara>
                          </a14:m>
                          <a:endParaRPr lang="en-US" sz="12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alpha val="50196"/>
                          </a:srgbClr>
                        </a:solidFill>
                      </a:tcPr>
                    </a:tc>
                    <a:tc>
                      <a:txBody>
                        <a:bodyPr/>
                        <a:lstStyle/>
                        <a:p>
                          <a:pPr algn="ctr"/>
                          <a:r>
                            <a:rPr lang="en-US" sz="1200" b="0">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alpha val="50196"/>
                          </a:srgbClr>
                        </a:solid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alpha val="50196"/>
                          </a:srgbClr>
                        </a:solid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alpha val="50196"/>
                          </a:srgbClr>
                        </a:solidFill>
                      </a:tcPr>
                    </a:tc>
                    <a:tc>
                      <a:txBody>
                        <a:bodyPr/>
                        <a:lstStyle/>
                        <a:p>
                          <a:pPr algn="ctr"/>
                          <a:r>
                            <a:rPr lang="en-US" sz="12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alpha val="50196"/>
                          </a:srgbClr>
                        </a:solid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5" name="Table 4">
                <a:extLst>
                  <a:ext uri="{FF2B5EF4-FFF2-40B4-BE49-F238E27FC236}">
                    <a16:creationId xmlns:a16="http://schemas.microsoft.com/office/drawing/2014/main" id="{3CAFCBC6-5DE4-2B48-49B7-37A75FB77DEC}"/>
                  </a:ext>
                </a:extLst>
              </p:cNvPr>
              <p:cNvGraphicFramePr>
                <a:graphicFrameLocks noGrp="1"/>
              </p:cNvGraphicFramePr>
              <p:nvPr>
                <p:extLst>
                  <p:ext uri="{D42A27DB-BD31-4B8C-83A1-F6EECF244321}">
                    <p14:modId xmlns:p14="http://schemas.microsoft.com/office/powerpoint/2010/main" val="3638677836"/>
                  </p:ext>
                </p:extLst>
              </p:nvPr>
            </p:nvGraphicFramePr>
            <p:xfrm>
              <a:off x="0" y="868304"/>
              <a:ext cx="4691453" cy="988728"/>
            </p:xfrm>
            <a:graphic>
              <a:graphicData uri="http://schemas.openxmlformats.org/drawingml/2006/table">
                <a:tbl>
                  <a:tblPr firstRow="1" bandRow="1">
                    <a:tableStyleId>{F6024AC8-8C17-433D-AFE3-253606B60DFD}</a:tableStyleId>
                  </a:tblPr>
                  <a:tblGrid>
                    <a:gridCol w="360881">
                      <a:extLst>
                        <a:ext uri="{9D8B030D-6E8A-4147-A177-3AD203B41FA5}">
                          <a16:colId xmlns:a16="http://schemas.microsoft.com/office/drawing/2014/main" val="2217735980"/>
                        </a:ext>
                      </a:extLst>
                    </a:gridCol>
                    <a:gridCol w="360881">
                      <a:extLst>
                        <a:ext uri="{9D8B030D-6E8A-4147-A177-3AD203B41FA5}">
                          <a16:colId xmlns:a16="http://schemas.microsoft.com/office/drawing/2014/main" val="1517230136"/>
                        </a:ext>
                      </a:extLst>
                    </a:gridCol>
                    <a:gridCol w="360881">
                      <a:extLst>
                        <a:ext uri="{9D8B030D-6E8A-4147-A177-3AD203B41FA5}">
                          <a16:colId xmlns:a16="http://schemas.microsoft.com/office/drawing/2014/main" val="3602637139"/>
                        </a:ext>
                      </a:extLst>
                    </a:gridCol>
                    <a:gridCol w="360881">
                      <a:extLst>
                        <a:ext uri="{9D8B030D-6E8A-4147-A177-3AD203B41FA5}">
                          <a16:colId xmlns:a16="http://schemas.microsoft.com/office/drawing/2014/main" val="2147081272"/>
                        </a:ext>
                      </a:extLst>
                    </a:gridCol>
                    <a:gridCol w="360881">
                      <a:extLst>
                        <a:ext uri="{9D8B030D-6E8A-4147-A177-3AD203B41FA5}">
                          <a16:colId xmlns:a16="http://schemas.microsoft.com/office/drawing/2014/main" val="4293601623"/>
                        </a:ext>
                      </a:extLst>
                    </a:gridCol>
                    <a:gridCol w="360881">
                      <a:extLst>
                        <a:ext uri="{9D8B030D-6E8A-4147-A177-3AD203B41FA5}">
                          <a16:colId xmlns:a16="http://schemas.microsoft.com/office/drawing/2014/main" val="1259002042"/>
                        </a:ext>
                      </a:extLst>
                    </a:gridCol>
                    <a:gridCol w="360881">
                      <a:extLst>
                        <a:ext uri="{9D8B030D-6E8A-4147-A177-3AD203B41FA5}">
                          <a16:colId xmlns:a16="http://schemas.microsoft.com/office/drawing/2014/main" val="4032400811"/>
                        </a:ext>
                      </a:extLst>
                    </a:gridCol>
                    <a:gridCol w="360881">
                      <a:extLst>
                        <a:ext uri="{9D8B030D-6E8A-4147-A177-3AD203B41FA5}">
                          <a16:colId xmlns:a16="http://schemas.microsoft.com/office/drawing/2014/main" val="3371040922"/>
                        </a:ext>
                      </a:extLst>
                    </a:gridCol>
                    <a:gridCol w="360881">
                      <a:extLst>
                        <a:ext uri="{9D8B030D-6E8A-4147-A177-3AD203B41FA5}">
                          <a16:colId xmlns:a16="http://schemas.microsoft.com/office/drawing/2014/main" val="2256153723"/>
                        </a:ext>
                      </a:extLst>
                    </a:gridCol>
                    <a:gridCol w="360881">
                      <a:extLst>
                        <a:ext uri="{9D8B030D-6E8A-4147-A177-3AD203B41FA5}">
                          <a16:colId xmlns:a16="http://schemas.microsoft.com/office/drawing/2014/main" val="53806938"/>
                        </a:ext>
                      </a:extLst>
                    </a:gridCol>
                    <a:gridCol w="360881">
                      <a:extLst>
                        <a:ext uri="{9D8B030D-6E8A-4147-A177-3AD203B41FA5}">
                          <a16:colId xmlns:a16="http://schemas.microsoft.com/office/drawing/2014/main" val="4249718795"/>
                        </a:ext>
                      </a:extLst>
                    </a:gridCol>
                    <a:gridCol w="360881">
                      <a:extLst>
                        <a:ext uri="{9D8B030D-6E8A-4147-A177-3AD203B41FA5}">
                          <a16:colId xmlns:a16="http://schemas.microsoft.com/office/drawing/2014/main" val="2590151592"/>
                        </a:ext>
                      </a:extLst>
                    </a:gridCol>
                    <a:gridCol w="360881">
                      <a:extLst>
                        <a:ext uri="{9D8B030D-6E8A-4147-A177-3AD203B41FA5}">
                          <a16:colId xmlns:a16="http://schemas.microsoft.com/office/drawing/2014/main" val="1550082995"/>
                        </a:ext>
                      </a:extLst>
                    </a:gridCol>
                  </a:tblGrid>
                  <a:tr h="274320">
                    <a:tc>
                      <a:txBody>
                        <a:bodyPr/>
                        <a:lstStyle/>
                        <a:p>
                          <a:pPr algn="ctr"/>
                          <a:endParaRPr lang="en-US" sz="12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u="none">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23248">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83333" r="-1208475" b="-133333"/>
                          </a:stretch>
                        </a:blip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sz="1200"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sz="1200"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a:r>
                            <a:rPr lang="en-US" sz="1200"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a:r>
                            <a:rPr lang="en-US" sz="1200"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a:r>
                            <a:rPr lang="en-US" sz="12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1684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32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62222" r="-1208475" b="-17778"/>
                          </a:stretch>
                        </a:blip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alpha val="50196"/>
                          </a:srgbClr>
                        </a:solidFill>
                      </a:tcPr>
                    </a:tc>
                    <a:tc>
                      <a:txBody>
                        <a:bodyPr/>
                        <a:lstStyle/>
                        <a:p>
                          <a:pPr algn="ctr"/>
                          <a:r>
                            <a:rPr lang="en-US" sz="1200" b="0">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alpha val="50196"/>
                          </a:srgbClr>
                        </a:solid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alpha val="50196"/>
                          </a:srgbClr>
                        </a:solid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alpha val="50196"/>
                          </a:srgbClr>
                        </a:solidFill>
                      </a:tcPr>
                    </a:tc>
                    <a:tc>
                      <a:txBody>
                        <a:bodyPr/>
                        <a:lstStyle/>
                        <a:p>
                          <a:pPr algn="ctr"/>
                          <a:r>
                            <a:rPr lang="en-US" sz="12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alpha val="50196"/>
                          </a:srgbClr>
                        </a:solid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0CF0A0C1-E59B-D3A8-5D0B-2618B441950C}"/>
                  </a:ext>
                </a:extLst>
              </p:cNvPr>
              <p:cNvGraphicFramePr>
                <a:graphicFrameLocks noGrp="1"/>
              </p:cNvGraphicFramePr>
              <p:nvPr>
                <p:extLst>
                  <p:ext uri="{D42A27DB-BD31-4B8C-83A1-F6EECF244321}">
                    <p14:modId xmlns:p14="http://schemas.microsoft.com/office/powerpoint/2010/main" val="1952803343"/>
                  </p:ext>
                </p:extLst>
              </p:nvPr>
            </p:nvGraphicFramePr>
            <p:xfrm>
              <a:off x="-1" y="2494468"/>
              <a:ext cx="4691453" cy="988728"/>
            </p:xfrm>
            <a:graphic>
              <a:graphicData uri="http://schemas.openxmlformats.org/drawingml/2006/table">
                <a:tbl>
                  <a:tblPr firstRow="1" bandRow="1">
                    <a:tableStyleId>{F6024AC8-8C17-433D-AFE3-253606B60DFD}</a:tableStyleId>
                  </a:tblPr>
                  <a:tblGrid>
                    <a:gridCol w="360881">
                      <a:extLst>
                        <a:ext uri="{9D8B030D-6E8A-4147-A177-3AD203B41FA5}">
                          <a16:colId xmlns:a16="http://schemas.microsoft.com/office/drawing/2014/main" val="2217735980"/>
                        </a:ext>
                      </a:extLst>
                    </a:gridCol>
                    <a:gridCol w="360881">
                      <a:extLst>
                        <a:ext uri="{9D8B030D-6E8A-4147-A177-3AD203B41FA5}">
                          <a16:colId xmlns:a16="http://schemas.microsoft.com/office/drawing/2014/main" val="1517230136"/>
                        </a:ext>
                      </a:extLst>
                    </a:gridCol>
                    <a:gridCol w="360881">
                      <a:extLst>
                        <a:ext uri="{9D8B030D-6E8A-4147-A177-3AD203B41FA5}">
                          <a16:colId xmlns:a16="http://schemas.microsoft.com/office/drawing/2014/main" val="3602637139"/>
                        </a:ext>
                      </a:extLst>
                    </a:gridCol>
                    <a:gridCol w="360881">
                      <a:extLst>
                        <a:ext uri="{9D8B030D-6E8A-4147-A177-3AD203B41FA5}">
                          <a16:colId xmlns:a16="http://schemas.microsoft.com/office/drawing/2014/main" val="2147081272"/>
                        </a:ext>
                      </a:extLst>
                    </a:gridCol>
                    <a:gridCol w="360881">
                      <a:extLst>
                        <a:ext uri="{9D8B030D-6E8A-4147-A177-3AD203B41FA5}">
                          <a16:colId xmlns:a16="http://schemas.microsoft.com/office/drawing/2014/main" val="4293601623"/>
                        </a:ext>
                      </a:extLst>
                    </a:gridCol>
                    <a:gridCol w="360881">
                      <a:extLst>
                        <a:ext uri="{9D8B030D-6E8A-4147-A177-3AD203B41FA5}">
                          <a16:colId xmlns:a16="http://schemas.microsoft.com/office/drawing/2014/main" val="1259002042"/>
                        </a:ext>
                      </a:extLst>
                    </a:gridCol>
                    <a:gridCol w="360881">
                      <a:extLst>
                        <a:ext uri="{9D8B030D-6E8A-4147-A177-3AD203B41FA5}">
                          <a16:colId xmlns:a16="http://schemas.microsoft.com/office/drawing/2014/main" val="4032400811"/>
                        </a:ext>
                      </a:extLst>
                    </a:gridCol>
                    <a:gridCol w="360881">
                      <a:extLst>
                        <a:ext uri="{9D8B030D-6E8A-4147-A177-3AD203B41FA5}">
                          <a16:colId xmlns:a16="http://schemas.microsoft.com/office/drawing/2014/main" val="3371040922"/>
                        </a:ext>
                      </a:extLst>
                    </a:gridCol>
                    <a:gridCol w="360881">
                      <a:extLst>
                        <a:ext uri="{9D8B030D-6E8A-4147-A177-3AD203B41FA5}">
                          <a16:colId xmlns:a16="http://schemas.microsoft.com/office/drawing/2014/main" val="2256153723"/>
                        </a:ext>
                      </a:extLst>
                    </a:gridCol>
                    <a:gridCol w="360881">
                      <a:extLst>
                        <a:ext uri="{9D8B030D-6E8A-4147-A177-3AD203B41FA5}">
                          <a16:colId xmlns:a16="http://schemas.microsoft.com/office/drawing/2014/main" val="53806938"/>
                        </a:ext>
                      </a:extLst>
                    </a:gridCol>
                    <a:gridCol w="360881">
                      <a:extLst>
                        <a:ext uri="{9D8B030D-6E8A-4147-A177-3AD203B41FA5}">
                          <a16:colId xmlns:a16="http://schemas.microsoft.com/office/drawing/2014/main" val="4249718795"/>
                        </a:ext>
                      </a:extLst>
                    </a:gridCol>
                    <a:gridCol w="360881">
                      <a:extLst>
                        <a:ext uri="{9D8B030D-6E8A-4147-A177-3AD203B41FA5}">
                          <a16:colId xmlns:a16="http://schemas.microsoft.com/office/drawing/2014/main" val="2590151592"/>
                        </a:ext>
                      </a:extLst>
                    </a:gridCol>
                    <a:gridCol w="360881">
                      <a:extLst>
                        <a:ext uri="{9D8B030D-6E8A-4147-A177-3AD203B41FA5}">
                          <a16:colId xmlns:a16="http://schemas.microsoft.com/office/drawing/2014/main" val="1550082995"/>
                        </a:ext>
                      </a:extLst>
                    </a:gridCol>
                  </a:tblGrid>
                  <a:tr h="244952">
                    <a:tc>
                      <a:txBody>
                        <a:bodyPr/>
                        <a:lstStyle/>
                        <a:p>
                          <a:pPr algn="ctr"/>
                          <a:endParaRPr lang="en-US" sz="12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u="none">
                              <a:effectLst/>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u="none">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23248">
                    <a:tc>
                      <a:txBody>
                        <a:bodyPr/>
                        <a:lstStyle/>
                        <a:p>
                          <a:pPr algn="ct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ea typeface="Cambria" panose="02040503050406030204" pitchFamily="18" charset="0"/>
                                  </a:rPr>
                                  <m:t>𝛼</m:t>
                                </m:r>
                              </m:oMath>
                            </m:oMathPara>
                          </a14:m>
                          <a:endParaRPr lang="en-US" sz="12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a:r>
                            <a:rPr lang="en-US" sz="1200"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a:r>
                            <a:rPr lang="en-US" sz="1200"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a:r>
                            <a:rPr lang="en-US" sz="1200" b="0">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sz="1200" b="0" u="none">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sz="12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44952">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𝑙</m:t>
                                </m:r>
                              </m:oMath>
                            </m:oMathPara>
                          </a14:m>
                          <a:endParaRPr lang="en-US" sz="1200"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alpha val="50196"/>
                          </a:srgbClr>
                        </a:solidFill>
                      </a:tcPr>
                    </a:tc>
                    <a:tc>
                      <a:txBody>
                        <a:bodyPr/>
                        <a:lstStyle/>
                        <a:p>
                          <a:pPr algn="ctr"/>
                          <a:r>
                            <a:rPr lang="en-US" sz="1200"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alpha val="50196"/>
                          </a:srgbClr>
                        </a:solidFill>
                      </a:tcPr>
                    </a:tc>
                    <a:tc>
                      <a:txBody>
                        <a:bodyPr/>
                        <a:lstStyle/>
                        <a:p>
                          <a:pPr algn="ctr"/>
                          <a:r>
                            <a:rPr lang="en-US" sz="1200"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alpha val="50196"/>
                          </a:srgbClr>
                        </a:solid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alpha val="50196"/>
                          </a:srgbClr>
                        </a:solidFill>
                      </a:tcPr>
                    </a:tc>
                    <a:tc>
                      <a:txBody>
                        <a:bodyPr/>
                        <a:lstStyle/>
                        <a:p>
                          <a:pPr algn="ctr"/>
                          <a:r>
                            <a:rPr lang="en-US" sz="12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alpha val="50196"/>
                          </a:srgbClr>
                        </a:solid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6" name="Table 5">
                <a:extLst>
                  <a:ext uri="{FF2B5EF4-FFF2-40B4-BE49-F238E27FC236}">
                    <a16:creationId xmlns:a16="http://schemas.microsoft.com/office/drawing/2014/main" id="{0CF0A0C1-E59B-D3A8-5D0B-2618B441950C}"/>
                  </a:ext>
                </a:extLst>
              </p:cNvPr>
              <p:cNvGraphicFramePr>
                <a:graphicFrameLocks noGrp="1"/>
              </p:cNvGraphicFramePr>
              <p:nvPr>
                <p:extLst>
                  <p:ext uri="{D42A27DB-BD31-4B8C-83A1-F6EECF244321}">
                    <p14:modId xmlns:p14="http://schemas.microsoft.com/office/powerpoint/2010/main" val="1952803343"/>
                  </p:ext>
                </p:extLst>
              </p:nvPr>
            </p:nvGraphicFramePr>
            <p:xfrm>
              <a:off x="-1" y="2494468"/>
              <a:ext cx="4691453" cy="988728"/>
            </p:xfrm>
            <a:graphic>
              <a:graphicData uri="http://schemas.openxmlformats.org/drawingml/2006/table">
                <a:tbl>
                  <a:tblPr firstRow="1" bandRow="1">
                    <a:tableStyleId>{F6024AC8-8C17-433D-AFE3-253606B60DFD}</a:tableStyleId>
                  </a:tblPr>
                  <a:tblGrid>
                    <a:gridCol w="360881">
                      <a:extLst>
                        <a:ext uri="{9D8B030D-6E8A-4147-A177-3AD203B41FA5}">
                          <a16:colId xmlns:a16="http://schemas.microsoft.com/office/drawing/2014/main" val="2217735980"/>
                        </a:ext>
                      </a:extLst>
                    </a:gridCol>
                    <a:gridCol w="360881">
                      <a:extLst>
                        <a:ext uri="{9D8B030D-6E8A-4147-A177-3AD203B41FA5}">
                          <a16:colId xmlns:a16="http://schemas.microsoft.com/office/drawing/2014/main" val="1517230136"/>
                        </a:ext>
                      </a:extLst>
                    </a:gridCol>
                    <a:gridCol w="360881">
                      <a:extLst>
                        <a:ext uri="{9D8B030D-6E8A-4147-A177-3AD203B41FA5}">
                          <a16:colId xmlns:a16="http://schemas.microsoft.com/office/drawing/2014/main" val="3602637139"/>
                        </a:ext>
                      </a:extLst>
                    </a:gridCol>
                    <a:gridCol w="360881">
                      <a:extLst>
                        <a:ext uri="{9D8B030D-6E8A-4147-A177-3AD203B41FA5}">
                          <a16:colId xmlns:a16="http://schemas.microsoft.com/office/drawing/2014/main" val="2147081272"/>
                        </a:ext>
                      </a:extLst>
                    </a:gridCol>
                    <a:gridCol w="360881">
                      <a:extLst>
                        <a:ext uri="{9D8B030D-6E8A-4147-A177-3AD203B41FA5}">
                          <a16:colId xmlns:a16="http://schemas.microsoft.com/office/drawing/2014/main" val="4293601623"/>
                        </a:ext>
                      </a:extLst>
                    </a:gridCol>
                    <a:gridCol w="360881">
                      <a:extLst>
                        <a:ext uri="{9D8B030D-6E8A-4147-A177-3AD203B41FA5}">
                          <a16:colId xmlns:a16="http://schemas.microsoft.com/office/drawing/2014/main" val="1259002042"/>
                        </a:ext>
                      </a:extLst>
                    </a:gridCol>
                    <a:gridCol w="360881">
                      <a:extLst>
                        <a:ext uri="{9D8B030D-6E8A-4147-A177-3AD203B41FA5}">
                          <a16:colId xmlns:a16="http://schemas.microsoft.com/office/drawing/2014/main" val="4032400811"/>
                        </a:ext>
                      </a:extLst>
                    </a:gridCol>
                    <a:gridCol w="360881">
                      <a:extLst>
                        <a:ext uri="{9D8B030D-6E8A-4147-A177-3AD203B41FA5}">
                          <a16:colId xmlns:a16="http://schemas.microsoft.com/office/drawing/2014/main" val="3371040922"/>
                        </a:ext>
                      </a:extLst>
                    </a:gridCol>
                    <a:gridCol w="360881">
                      <a:extLst>
                        <a:ext uri="{9D8B030D-6E8A-4147-A177-3AD203B41FA5}">
                          <a16:colId xmlns:a16="http://schemas.microsoft.com/office/drawing/2014/main" val="2256153723"/>
                        </a:ext>
                      </a:extLst>
                    </a:gridCol>
                    <a:gridCol w="360881">
                      <a:extLst>
                        <a:ext uri="{9D8B030D-6E8A-4147-A177-3AD203B41FA5}">
                          <a16:colId xmlns:a16="http://schemas.microsoft.com/office/drawing/2014/main" val="53806938"/>
                        </a:ext>
                      </a:extLst>
                    </a:gridCol>
                    <a:gridCol w="360881">
                      <a:extLst>
                        <a:ext uri="{9D8B030D-6E8A-4147-A177-3AD203B41FA5}">
                          <a16:colId xmlns:a16="http://schemas.microsoft.com/office/drawing/2014/main" val="4249718795"/>
                        </a:ext>
                      </a:extLst>
                    </a:gridCol>
                    <a:gridCol w="360881">
                      <a:extLst>
                        <a:ext uri="{9D8B030D-6E8A-4147-A177-3AD203B41FA5}">
                          <a16:colId xmlns:a16="http://schemas.microsoft.com/office/drawing/2014/main" val="2590151592"/>
                        </a:ext>
                      </a:extLst>
                    </a:gridCol>
                    <a:gridCol w="360881">
                      <a:extLst>
                        <a:ext uri="{9D8B030D-6E8A-4147-A177-3AD203B41FA5}">
                          <a16:colId xmlns:a16="http://schemas.microsoft.com/office/drawing/2014/main" val="1550082995"/>
                        </a:ext>
                      </a:extLst>
                    </a:gridCol>
                  </a:tblGrid>
                  <a:tr h="274320">
                    <a:tc>
                      <a:txBody>
                        <a:bodyPr/>
                        <a:lstStyle/>
                        <a:p>
                          <a:pPr algn="ctr"/>
                          <a:endParaRPr lang="en-US" sz="1200"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u="none">
                              <a:effectLst/>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u="none">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a:latin typeface="Cambria" panose="02040503050406030204" pitchFamily="18" charset="0"/>
                              <a:ea typeface="Cambria" panose="02040503050406030204" pitchFamily="18" charset="0"/>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23248">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695" t="-83333" r="-1210169" b="-131481"/>
                          </a:stretch>
                        </a:blip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a:r>
                            <a:rPr lang="en-US" sz="1200"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a:r>
                            <a:rPr lang="en-US" sz="1200"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a:r>
                            <a:rPr lang="en-US" sz="1200" b="0">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sz="1200" b="0" u="none">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sz="1200"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1684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27432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695" t="-262222" r="-1210169" b="-15556"/>
                          </a:stretch>
                        </a:blip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alpha val="50196"/>
                          </a:srgbClr>
                        </a:solidFill>
                      </a:tcPr>
                    </a:tc>
                    <a:tc>
                      <a:txBody>
                        <a:bodyPr/>
                        <a:lstStyle/>
                        <a:p>
                          <a:pPr algn="ctr"/>
                          <a:r>
                            <a:rPr lang="en-US" sz="1200"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alpha val="50196"/>
                          </a:srgbClr>
                        </a:solidFill>
                      </a:tcPr>
                    </a:tc>
                    <a:tc>
                      <a:txBody>
                        <a:bodyPr/>
                        <a:lstStyle/>
                        <a:p>
                          <a:pPr algn="ctr"/>
                          <a:r>
                            <a:rPr lang="en-US" sz="1200"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alpha val="50196"/>
                          </a:srgbClr>
                        </a:solid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alpha val="50196"/>
                          </a:srgbClr>
                        </a:solidFill>
                      </a:tcPr>
                    </a:tc>
                    <a:tc>
                      <a:txBody>
                        <a:bodyPr/>
                        <a:lstStyle/>
                        <a:p>
                          <a:pPr algn="ctr"/>
                          <a:r>
                            <a:rPr lang="en-US" sz="1200"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alpha val="50196"/>
                          </a:srgbClr>
                        </a:solidFill>
                      </a:tcPr>
                    </a:tc>
                    <a:tc>
                      <a:txBody>
                        <a:bodyPr/>
                        <a:lstStyle/>
                        <a:p>
                          <a:pPr algn="ctr"/>
                          <a:r>
                            <a:rPr lang="en-US" sz="1200"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p:cxnSp>
        <p:nvCxnSpPr>
          <p:cNvPr id="8" name="Straight Connector 7">
            <a:extLst>
              <a:ext uri="{FF2B5EF4-FFF2-40B4-BE49-F238E27FC236}">
                <a16:creationId xmlns:a16="http://schemas.microsoft.com/office/drawing/2014/main" id="{9C71940E-F904-B9F8-8542-A3821562099E}"/>
              </a:ext>
            </a:extLst>
          </p:cNvPr>
          <p:cNvCxnSpPr>
            <a:cxnSpLocks/>
          </p:cNvCxnSpPr>
          <p:nvPr/>
        </p:nvCxnSpPr>
        <p:spPr>
          <a:xfrm>
            <a:off x="1440000" y="824402"/>
            <a:ext cx="0" cy="340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EF4A9AF-C4A4-2AD4-C78A-2284A806EC8B}"/>
              </a:ext>
            </a:extLst>
          </p:cNvPr>
          <p:cNvCxnSpPr>
            <a:cxnSpLocks/>
          </p:cNvCxnSpPr>
          <p:nvPr/>
        </p:nvCxnSpPr>
        <p:spPr>
          <a:xfrm>
            <a:off x="3248400" y="824402"/>
            <a:ext cx="0" cy="34163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Google Shape;343;p46">
            <a:extLst>
              <a:ext uri="{FF2B5EF4-FFF2-40B4-BE49-F238E27FC236}">
                <a16:creationId xmlns:a16="http://schemas.microsoft.com/office/drawing/2014/main" id="{23B9F1D0-0A09-9601-144A-656AA684BC8D}"/>
              </a:ext>
            </a:extLst>
          </p:cNvPr>
          <p:cNvSpPr txBox="1">
            <a:spLocks/>
          </p:cNvSpPr>
          <p:nvPr/>
        </p:nvSpPr>
        <p:spPr>
          <a:xfrm>
            <a:off x="411101" y="3866775"/>
            <a:ext cx="906499" cy="466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r>
              <a:rPr lang="en-US" sz="1200">
                <a:solidFill>
                  <a:schemeClr val="tx1"/>
                </a:solidFill>
                <a:latin typeface="Cambria" panose="02040503050406030204" pitchFamily="18" charset="0"/>
                <a:ea typeface="Cambria" panose="02040503050406030204" pitchFamily="18" charset="0"/>
              </a:rPr>
              <a:t>unchanged</a:t>
            </a:r>
          </a:p>
        </p:txBody>
      </p:sp>
      <p:sp>
        <p:nvSpPr>
          <p:cNvPr id="12" name="Google Shape;343;p46">
            <a:extLst>
              <a:ext uri="{FF2B5EF4-FFF2-40B4-BE49-F238E27FC236}">
                <a16:creationId xmlns:a16="http://schemas.microsoft.com/office/drawing/2014/main" id="{F994AD20-EAD5-3ADC-67DD-CF2B9A7C3348}"/>
              </a:ext>
            </a:extLst>
          </p:cNvPr>
          <p:cNvSpPr txBox="1">
            <a:spLocks/>
          </p:cNvSpPr>
          <p:nvPr/>
        </p:nvSpPr>
        <p:spPr>
          <a:xfrm>
            <a:off x="3565300" y="3866774"/>
            <a:ext cx="906499" cy="466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r>
              <a:rPr lang="en-US" sz="1200">
                <a:solidFill>
                  <a:schemeClr val="tx1"/>
                </a:solidFill>
                <a:latin typeface="Cambria" panose="02040503050406030204" pitchFamily="18" charset="0"/>
                <a:ea typeface="Cambria" panose="02040503050406030204" pitchFamily="18" charset="0"/>
              </a:rPr>
              <a:t>unchanged</a:t>
            </a:r>
          </a:p>
        </p:txBody>
      </p:sp>
      <p:sp>
        <p:nvSpPr>
          <p:cNvPr id="13" name="Google Shape;343;p46">
            <a:extLst>
              <a:ext uri="{FF2B5EF4-FFF2-40B4-BE49-F238E27FC236}">
                <a16:creationId xmlns:a16="http://schemas.microsoft.com/office/drawing/2014/main" id="{4AAD8196-9AD9-49CE-6682-73E8CE8BB686}"/>
              </a:ext>
            </a:extLst>
          </p:cNvPr>
          <p:cNvSpPr txBox="1">
            <a:spLocks/>
          </p:cNvSpPr>
          <p:nvPr/>
        </p:nvSpPr>
        <p:spPr>
          <a:xfrm>
            <a:off x="1900825" y="3863206"/>
            <a:ext cx="906499" cy="466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lgn="ctr">
              <a:buClr>
                <a:schemeClr val="accent2"/>
              </a:buClr>
              <a:buNone/>
            </a:pPr>
            <a:r>
              <a:rPr lang="en-US" sz="1200">
                <a:solidFill>
                  <a:schemeClr val="tx1"/>
                </a:solidFill>
                <a:latin typeface="Cambria" panose="02040503050406030204" pitchFamily="18" charset="0"/>
                <a:ea typeface="Cambria" panose="02040503050406030204" pitchFamily="18" charset="0"/>
              </a:rPr>
              <a:t>changed</a:t>
            </a:r>
          </a:p>
        </p:txBody>
      </p:sp>
      <p:cxnSp>
        <p:nvCxnSpPr>
          <p:cNvPr id="27" name="Connector: Curved 26">
            <a:extLst>
              <a:ext uri="{FF2B5EF4-FFF2-40B4-BE49-F238E27FC236}">
                <a16:creationId xmlns:a16="http://schemas.microsoft.com/office/drawing/2014/main" id="{4524682D-08D3-D763-1A67-B1CC712C87D5}"/>
              </a:ext>
            </a:extLst>
          </p:cNvPr>
          <p:cNvCxnSpPr>
            <a:cxnSpLocks/>
          </p:cNvCxnSpPr>
          <p:nvPr/>
        </p:nvCxnSpPr>
        <p:spPr>
          <a:xfrm rot="5400000">
            <a:off x="2044220" y="1921850"/>
            <a:ext cx="603009" cy="5899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Google Shape;343;p46">
                <a:extLst>
                  <a:ext uri="{FF2B5EF4-FFF2-40B4-BE49-F238E27FC236}">
                    <a16:creationId xmlns:a16="http://schemas.microsoft.com/office/drawing/2014/main" id="{7DC58E3D-7AF2-02FA-7603-F27A530FE91C}"/>
                  </a:ext>
                </a:extLst>
              </p:cNvPr>
              <p:cNvSpPr txBox="1">
                <a:spLocks noGrp="1"/>
              </p:cNvSpPr>
              <p:nvPr>
                <p:ph type="subTitle" idx="1"/>
              </p:nvPr>
            </p:nvSpPr>
            <p:spPr>
              <a:xfrm>
                <a:off x="5003577" y="2550191"/>
                <a:ext cx="3256965" cy="1923837"/>
              </a:xfrm>
              <a:prstGeom prst="rect">
                <a:avLst/>
              </a:prstGeom>
            </p:spPr>
            <p:txBody>
              <a:bodyPr spcFirstLastPara="1" wrap="square" lIns="91425" tIns="91425" rIns="91425" bIns="91425" anchor="t" anchorCtr="0">
                <a:noAutofit/>
              </a:bodyPr>
              <a:lstStyle/>
              <a:p>
                <a:pPr marL="0" indent="0">
                  <a:buClr>
                    <a:schemeClr val="accent2"/>
                  </a:buClr>
                  <a:buNone/>
                </a:pPr>
                <a:r>
                  <a:rPr lang="en-US" sz="1200">
                    <a:solidFill>
                      <a:schemeClr val="tx1"/>
                    </a:solidFill>
                    <a:latin typeface="Cambria" panose="02040503050406030204" pitchFamily="18" charset="0"/>
                    <a:ea typeface="Cambria" panose="02040503050406030204" pitchFamily="18" charset="0"/>
                  </a:rPr>
                  <a:t>Explanation:</a:t>
                </a:r>
                <a:endParaRPr lang="en-US" sz="1200" b="0">
                  <a:solidFill>
                    <a:schemeClr val="tx1"/>
                  </a:solidFill>
                  <a:latin typeface="Cambria" panose="02040503050406030204" pitchFamily="18" charset="0"/>
                  <a:ea typeface="Cambria" panose="02040503050406030204" pitchFamily="18" charset="0"/>
                </a:endParaRPr>
              </a:p>
              <a:p>
                <a:pPr marL="0" indent="0">
                  <a:buClr>
                    <a:schemeClr val="accent2"/>
                  </a:buClr>
                  <a:buNone/>
                </a:pPr>
                <a14:m>
                  <m:oMath xmlns:m="http://schemas.openxmlformats.org/officeDocument/2006/math">
                    <m:r>
                      <a:rPr lang="en-US" sz="1200" b="0" i="1" smtClean="0">
                        <a:solidFill>
                          <a:schemeClr val="tx1"/>
                        </a:solidFill>
                        <a:latin typeface="Cambria Math" panose="02040503050406030204" pitchFamily="18" charset="0"/>
                        <a:ea typeface="Cambria" panose="02040503050406030204" pitchFamily="18" charset="0"/>
                      </a:rPr>
                      <m:t>𝑛</m:t>
                    </m:r>
                    <m:r>
                      <a:rPr lang="en-US" sz="1200" b="0" i="1" smtClean="0">
                        <a:solidFill>
                          <a:schemeClr val="tx1"/>
                        </a:solidFill>
                        <a:latin typeface="Cambria Math" panose="02040503050406030204" pitchFamily="18" charset="0"/>
                        <a:ea typeface="Cambria" panose="02040503050406030204" pitchFamily="18" charset="0"/>
                      </a:rPr>
                      <m:t>=5</m:t>
                    </m:r>
                  </m:oMath>
                </a14:m>
                <a:r>
                  <a:rPr lang="en-US" sz="1200">
                    <a:solidFill>
                      <a:schemeClr val="tx1"/>
                    </a:solidFill>
                    <a:latin typeface="Cambria" panose="02040503050406030204" pitchFamily="18" charset="0"/>
                    <a:ea typeface="Cambria" panose="02040503050406030204" pitchFamily="18" charset="0"/>
                  </a:rPr>
                  <a:t> </a:t>
                </a:r>
              </a:p>
              <a:p>
                <a:pPr marL="0" indent="0">
                  <a:buClr>
                    <a:schemeClr val="accent2"/>
                  </a:buClr>
                  <a:buNone/>
                </a:pPr>
                <a14:m>
                  <m:oMath xmlns:m="http://schemas.openxmlformats.org/officeDocument/2006/math">
                    <m:r>
                      <m:rPr>
                        <m:nor/>
                      </m:rPr>
                      <a:rPr lang="en-US" sz="1200" b="0" i="0" smtClean="0">
                        <a:solidFill>
                          <a:schemeClr val="tx1"/>
                        </a:solidFill>
                        <a:latin typeface="Cambria Math" panose="02040503050406030204" pitchFamily="18" charset="0"/>
                        <a:ea typeface="Cambria" panose="02040503050406030204" pitchFamily="18" charset="0"/>
                      </a:rPr>
                      <m:t>move</m:t>
                    </m:r>
                    <m:r>
                      <a:rPr lang="en-US" sz="1200" b="0" i="1" smtClean="0">
                        <a:solidFill>
                          <a:schemeClr val="tx1"/>
                        </a:solidFill>
                        <a:latin typeface="Cambria Math" panose="02040503050406030204" pitchFamily="18" charset="0"/>
                        <a:ea typeface="Cambria" panose="02040503050406030204" pitchFamily="18" charset="0"/>
                      </a:rPr>
                      <m:t>=</m:t>
                    </m:r>
                    <m:d>
                      <m:dPr>
                        <m:ctrlPr>
                          <a:rPr lang="en-US" sz="1200" b="0" i="1" smtClean="0">
                            <a:solidFill>
                              <a:schemeClr val="tx1"/>
                            </a:solidFill>
                            <a:latin typeface="Cambria Math" panose="02040503050406030204" pitchFamily="18" charset="0"/>
                            <a:ea typeface="Cambria" panose="02040503050406030204" pitchFamily="18" charset="0"/>
                          </a:rPr>
                        </m:ctrlPr>
                      </m:dPr>
                      <m:e>
                        <m:r>
                          <a:rPr lang="en-US" sz="1200" b="0" i="1" smtClean="0">
                            <a:solidFill>
                              <a:schemeClr val="tx1"/>
                            </a:solidFill>
                            <a:latin typeface="Cambria Math" panose="02040503050406030204" pitchFamily="18" charset="0"/>
                            <a:ea typeface="Cambria" panose="02040503050406030204" pitchFamily="18" charset="0"/>
                          </a:rPr>
                          <m:t>𝑠</m:t>
                        </m:r>
                        <m:r>
                          <a:rPr lang="en-US" sz="1200" b="0" i="1" smtClean="0">
                            <a:solidFill>
                              <a:schemeClr val="tx1"/>
                            </a:solidFill>
                            <a:latin typeface="Cambria Math" panose="02040503050406030204" pitchFamily="18" charset="0"/>
                            <a:ea typeface="Cambria" panose="02040503050406030204" pitchFamily="18" charset="0"/>
                          </a:rPr>
                          <m:t>, </m:t>
                        </m:r>
                        <m:r>
                          <a:rPr lang="en-US" sz="1200" b="0" i="1" smtClean="0">
                            <a:solidFill>
                              <a:schemeClr val="tx1"/>
                            </a:solidFill>
                            <a:latin typeface="Cambria Math" panose="02040503050406030204" pitchFamily="18" charset="0"/>
                            <a:ea typeface="Cambria" panose="02040503050406030204" pitchFamily="18" charset="0"/>
                          </a:rPr>
                          <m:t>𝑒</m:t>
                        </m:r>
                        <m:r>
                          <a:rPr lang="en-US" sz="1200" b="0" i="1" smtClean="0">
                            <a:solidFill>
                              <a:schemeClr val="tx1"/>
                            </a:solidFill>
                            <a:latin typeface="Cambria Math" panose="02040503050406030204" pitchFamily="18" charset="0"/>
                            <a:ea typeface="Cambria" panose="02040503050406030204" pitchFamily="18" charset="0"/>
                          </a:rPr>
                          <m:t>, </m:t>
                        </m:r>
                        <m:r>
                          <a:rPr lang="en-US" sz="1200" b="0" i="1" smtClean="0">
                            <a:solidFill>
                              <a:schemeClr val="tx1"/>
                            </a:solidFill>
                            <a:latin typeface="Cambria Math" panose="02040503050406030204" pitchFamily="18" charset="0"/>
                            <a:ea typeface="Cambria" panose="02040503050406030204" pitchFamily="18" charset="0"/>
                          </a:rPr>
                          <m:t>𝑖</m:t>
                        </m:r>
                      </m:e>
                    </m:d>
                    <m:r>
                      <a:rPr lang="en-US" sz="1200" b="0" i="1" smtClean="0">
                        <a:solidFill>
                          <a:schemeClr val="tx1"/>
                        </a:solidFill>
                        <a:latin typeface="Cambria Math" panose="02040503050406030204" pitchFamily="18" charset="0"/>
                        <a:ea typeface="Cambria" panose="02040503050406030204" pitchFamily="18" charset="0"/>
                      </a:rPr>
                      <m:t>=(5, 7, 3)</m:t>
                    </m:r>
                  </m:oMath>
                </a14:m>
                <a:r>
                  <a:rPr lang="en-US" sz="1200">
                    <a:solidFill>
                      <a:schemeClr val="tx1"/>
                    </a:solidFill>
                    <a:latin typeface="Cambria" panose="02040503050406030204" pitchFamily="18" charset="0"/>
                    <a:ea typeface="Cambria" panose="02040503050406030204" pitchFamily="18" charset="0"/>
                  </a:rPr>
                  <a:t> </a:t>
                </a:r>
              </a:p>
              <a:p>
                <a:pPr marL="0" indent="0">
                  <a:buClr>
                    <a:schemeClr val="accent2"/>
                  </a:buClr>
                  <a:buNone/>
                </a:pPr>
                <a14:m>
                  <m:oMath xmlns:m="http://schemas.openxmlformats.org/officeDocument/2006/math">
                    <m:sSub>
                      <m:sSubPr>
                        <m:ctrlPr>
                          <a:rPr lang="en-US" sz="1200" b="0" i="1" smtClean="0">
                            <a:solidFill>
                              <a:schemeClr val="tx1"/>
                            </a:solidFill>
                            <a:latin typeface="Cambria Math" panose="02040503050406030204" pitchFamily="18" charset="0"/>
                            <a:ea typeface="Cambria" panose="02040503050406030204" pitchFamily="18" charset="0"/>
                          </a:rPr>
                        </m:ctrlPr>
                      </m:sSubPr>
                      <m:e>
                        <m:r>
                          <m:rPr>
                            <m:sty m:val="p"/>
                          </m:rPr>
                          <a:rPr lang="en-US" sz="1200" b="0" i="0" smtClean="0">
                            <a:solidFill>
                              <a:schemeClr val="tx1"/>
                            </a:solidFill>
                            <a:latin typeface="Cambria Math" panose="02040503050406030204" pitchFamily="18" charset="0"/>
                            <a:ea typeface="Cambria" panose="02040503050406030204" pitchFamily="18" charset="0"/>
                          </a:rPr>
                          <m:t>Δ</m:t>
                        </m:r>
                      </m:e>
                      <m:sub>
                        <m:r>
                          <m:rPr>
                            <m:nor/>
                          </m:rPr>
                          <a:rPr lang="en-US" sz="1200" b="0" i="0" smtClean="0">
                            <a:solidFill>
                              <a:schemeClr val="tx1"/>
                            </a:solidFill>
                            <a:latin typeface="Cambria Math" panose="02040503050406030204" pitchFamily="18" charset="0"/>
                            <a:ea typeface="Cambria" panose="02040503050406030204" pitchFamily="18" charset="0"/>
                          </a:rPr>
                          <m:t>loadInside</m:t>
                        </m:r>
                      </m:sub>
                    </m:sSub>
                    <m:r>
                      <a:rPr lang="en-US" sz="1200" b="0" i="1" smtClean="0">
                        <a:solidFill>
                          <a:schemeClr val="tx1"/>
                        </a:solidFill>
                        <a:latin typeface="Cambria Math" panose="02040503050406030204" pitchFamily="18" charset="0"/>
                        <a:ea typeface="Cambria" panose="02040503050406030204" pitchFamily="18" charset="0"/>
                      </a:rPr>
                      <m:t>=</m:t>
                    </m:r>
                    <m:r>
                      <m:rPr>
                        <m:nor/>
                      </m:rPr>
                      <a:rPr lang="en-US" sz="1200" b="0" i="0" smtClean="0">
                        <a:solidFill>
                          <a:schemeClr val="tx1"/>
                        </a:solidFill>
                        <a:latin typeface="Cambria Math" panose="02040503050406030204" pitchFamily="18" charset="0"/>
                        <a:ea typeface="Cambria" panose="02040503050406030204" pitchFamily="18" charset="0"/>
                      </a:rPr>
                      <m:t>loadList</m:t>
                    </m:r>
                    <m:r>
                      <m:rPr>
                        <m:nor/>
                      </m:rPr>
                      <a:rPr lang="en-US" sz="1200" b="0" i="0" smtClean="0">
                        <a:solidFill>
                          <a:schemeClr val="tx1"/>
                        </a:solidFill>
                        <a:latin typeface="Cambria Math" panose="02040503050406030204" pitchFamily="18" charset="0"/>
                        <a:ea typeface="Cambria" panose="02040503050406030204" pitchFamily="18" charset="0"/>
                      </a:rPr>
                      <m:t>[</m:t>
                    </m:r>
                    <m:r>
                      <a:rPr lang="en-US" sz="1200" b="0" i="1" smtClean="0">
                        <a:solidFill>
                          <a:schemeClr val="tx1"/>
                        </a:solidFill>
                        <a:latin typeface="Cambria Math" panose="02040503050406030204" pitchFamily="18" charset="0"/>
                        <a:ea typeface="Cambria" panose="02040503050406030204" pitchFamily="18" charset="0"/>
                      </a:rPr>
                      <m:t>2]−</m:t>
                    </m:r>
                    <m:r>
                      <m:rPr>
                        <m:nor/>
                      </m:rPr>
                      <a:rPr lang="en-US" sz="1200" b="0" i="0" smtClean="0">
                        <a:solidFill>
                          <a:schemeClr val="tx1"/>
                        </a:solidFill>
                        <a:latin typeface="Cambria Math" panose="02040503050406030204" pitchFamily="18" charset="0"/>
                        <a:ea typeface="Cambria" panose="02040503050406030204" pitchFamily="18" charset="0"/>
                      </a:rPr>
                      <m:t>loadList</m:t>
                    </m:r>
                    <m:r>
                      <m:rPr>
                        <m:nor/>
                      </m:rPr>
                      <a:rPr lang="en-US" sz="1200" b="0" i="0" smtClean="0">
                        <a:solidFill>
                          <a:schemeClr val="tx1"/>
                        </a:solidFill>
                        <a:latin typeface="Cambria Math" panose="02040503050406030204" pitchFamily="18" charset="0"/>
                        <a:ea typeface="Cambria" panose="02040503050406030204" pitchFamily="18" charset="0"/>
                      </a:rPr>
                      <m:t>[4]</m:t>
                    </m:r>
                  </m:oMath>
                </a14:m>
                <a:r>
                  <a:rPr lang="en-US" sz="1200">
                    <a:solidFill>
                      <a:schemeClr val="tx1"/>
                    </a:solidFill>
                    <a:latin typeface="Cambria" panose="02040503050406030204" pitchFamily="18" charset="0"/>
                    <a:ea typeface="Cambria" panose="02040503050406030204" pitchFamily="18" charset="0"/>
                  </a:rPr>
                  <a:t> </a:t>
                </a:r>
              </a:p>
              <a:p>
                <a:pPr marL="0" indent="0">
                  <a:buClr>
                    <a:schemeClr val="accent2"/>
                  </a:buClr>
                  <a:buNone/>
                </a:pPr>
                <a:r>
                  <a:rPr lang="en-US" sz="1200" b="0">
                    <a:solidFill>
                      <a:schemeClr val="tx1"/>
                    </a:solidFill>
                    <a:latin typeface="Cambria" panose="02040503050406030204" pitchFamily="18" charset="0"/>
                    <a:ea typeface="Cambria" panose="02040503050406030204" pitchFamily="18" charset="0"/>
                  </a:rPr>
                  <a:t>	</a:t>
                </a:r>
                <a14:m>
                  <m:oMath xmlns:m="http://schemas.openxmlformats.org/officeDocument/2006/math">
                    <m:r>
                      <a:rPr lang="en-US" sz="1200" b="0" i="1" smtClean="0">
                        <a:solidFill>
                          <a:schemeClr val="tx1"/>
                        </a:solidFill>
                        <a:latin typeface="Cambria Math" panose="02040503050406030204" pitchFamily="18" charset="0"/>
                        <a:ea typeface="Cambria" panose="02040503050406030204" pitchFamily="18" charset="0"/>
                      </a:rPr>
                      <m:t>=2−0=2</m:t>
                    </m:r>
                  </m:oMath>
                </a14:m>
                <a:r>
                  <a:rPr lang="en-US" sz="1200">
                    <a:solidFill>
                      <a:schemeClr val="tx1"/>
                    </a:solidFill>
                    <a:latin typeface="Cambria" panose="02040503050406030204" pitchFamily="18" charset="0"/>
                    <a:ea typeface="Cambria" panose="02040503050406030204" pitchFamily="18" charset="0"/>
                  </a:rPr>
                  <a:t> </a:t>
                </a:r>
              </a:p>
              <a:p>
                <a:pPr marL="0" indent="0">
                  <a:buClr>
                    <a:schemeClr val="accent2"/>
                  </a:buClr>
                  <a:buNone/>
                </a:pPr>
                <a:r>
                  <a:rPr lang="en-US" sz="1200">
                    <a:solidFill>
                      <a:schemeClr val="tx1"/>
                    </a:solidFill>
                    <a:latin typeface="Cambria" panose="02040503050406030204" pitchFamily="18" charset="0"/>
                    <a:ea typeface="Cambria" panose="02040503050406030204" pitchFamily="18" charset="0"/>
                  </a:rPr>
                  <a:t>Because the block has 2 node smaller than </a:t>
                </a:r>
                <a14:m>
                  <m:oMath xmlns:m="http://schemas.openxmlformats.org/officeDocument/2006/math">
                    <m:r>
                      <a:rPr lang="en-US" sz="1200" b="0" i="1" smtClean="0">
                        <a:solidFill>
                          <a:schemeClr val="tx1"/>
                        </a:solidFill>
                        <a:latin typeface="Cambria Math" panose="02040503050406030204" pitchFamily="18" charset="0"/>
                        <a:ea typeface="Cambria" panose="02040503050406030204" pitchFamily="18" charset="0"/>
                      </a:rPr>
                      <m:t>𝑛</m:t>
                    </m:r>
                  </m:oMath>
                </a14:m>
                <a:r>
                  <a:rPr lang="en-US" sz="1200">
                    <a:solidFill>
                      <a:schemeClr val="tx1"/>
                    </a:solidFill>
                    <a:latin typeface="Cambria" panose="02040503050406030204" pitchFamily="18" charset="0"/>
                    <a:ea typeface="Cambria" panose="02040503050406030204" pitchFamily="18" charset="0"/>
                  </a:rPr>
                  <a:t>, and 1 node greater than </a:t>
                </a:r>
                <a14:m>
                  <m:oMath xmlns:m="http://schemas.openxmlformats.org/officeDocument/2006/math">
                    <m:r>
                      <a:rPr lang="en-US" sz="1200" b="0" i="1" smtClean="0">
                        <a:solidFill>
                          <a:schemeClr val="tx1"/>
                        </a:solidFill>
                        <a:latin typeface="Cambria Math" panose="02040503050406030204" pitchFamily="18" charset="0"/>
                        <a:ea typeface="Cambria" panose="02040503050406030204" pitchFamily="18" charset="0"/>
                      </a:rPr>
                      <m:t>𝑛</m:t>
                    </m:r>
                  </m:oMath>
                </a14:m>
                <a:endParaRPr lang="en-US" sz="1200" b="0">
                  <a:solidFill>
                    <a:schemeClr val="tx1"/>
                  </a:solidFill>
                  <a:latin typeface="Cambria" panose="02040503050406030204" pitchFamily="18" charset="0"/>
                  <a:ea typeface="Cambria" panose="02040503050406030204" pitchFamily="18" charset="0"/>
                </a:endParaRPr>
              </a:p>
              <a:p>
                <a:pPr marL="0" indent="0">
                  <a:buClr>
                    <a:schemeClr val="accent2"/>
                  </a:buClr>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ea typeface="Cambria" panose="02040503050406030204" pitchFamily="18" charset="0"/>
                        </a:rPr>
                        <m:t>⇒</m:t>
                      </m:r>
                      <m:sSub>
                        <m:sSubPr>
                          <m:ctrlPr>
                            <a:rPr lang="en-US" sz="1200" b="0" i="1" smtClean="0">
                              <a:solidFill>
                                <a:schemeClr val="tx1"/>
                              </a:solidFill>
                              <a:latin typeface="Cambria Math" panose="02040503050406030204" pitchFamily="18" charset="0"/>
                              <a:ea typeface="Cambria" panose="02040503050406030204" pitchFamily="18" charset="0"/>
                            </a:rPr>
                          </m:ctrlPr>
                        </m:sSubPr>
                        <m:e>
                          <m:r>
                            <m:rPr>
                              <m:sty m:val="p"/>
                            </m:rPr>
                            <a:rPr lang="en-US" sz="1200" b="0" i="0" smtClean="0">
                              <a:solidFill>
                                <a:schemeClr val="tx1"/>
                              </a:solidFill>
                              <a:latin typeface="Cambria Math" panose="02040503050406030204" pitchFamily="18" charset="0"/>
                              <a:ea typeface="Cambria" panose="02040503050406030204" pitchFamily="18" charset="0"/>
                            </a:rPr>
                            <m:t>Δ</m:t>
                          </m:r>
                        </m:e>
                        <m:sub>
                          <m:r>
                            <m:rPr>
                              <m:nor/>
                            </m:rPr>
                            <a:rPr lang="en-US" sz="1200" b="0" i="0" smtClean="0">
                              <a:solidFill>
                                <a:schemeClr val="tx1"/>
                              </a:solidFill>
                              <a:latin typeface="Cambria Math" panose="02040503050406030204" pitchFamily="18" charset="0"/>
                              <a:ea typeface="Cambria" panose="02040503050406030204" pitchFamily="18" charset="0"/>
                            </a:rPr>
                            <m:t>loadOutside</m:t>
                          </m:r>
                        </m:sub>
                      </m:sSub>
                      <m:r>
                        <a:rPr lang="en-US" sz="1200" b="0" i="1" smtClean="0">
                          <a:solidFill>
                            <a:schemeClr val="tx1"/>
                          </a:solidFill>
                          <a:latin typeface="Cambria Math" panose="02040503050406030204" pitchFamily="18" charset="0"/>
                          <a:ea typeface="Cambria" panose="02040503050406030204" pitchFamily="18" charset="0"/>
                        </a:rPr>
                        <m:t>=2−1=1</m:t>
                      </m:r>
                    </m:oMath>
                  </m:oMathPara>
                </a14:m>
                <a:endParaRPr lang="en-US" sz="1200">
                  <a:solidFill>
                    <a:schemeClr val="tx1"/>
                  </a:solidFill>
                  <a:latin typeface="Cambria" panose="02040503050406030204" pitchFamily="18" charset="0"/>
                  <a:ea typeface="Cambria" panose="02040503050406030204" pitchFamily="18" charset="0"/>
                </a:endParaRPr>
              </a:p>
            </p:txBody>
          </p:sp>
        </mc:Choice>
        <mc:Fallback xmlns="">
          <p:sp>
            <p:nvSpPr>
              <p:cNvPr id="35" name="Google Shape;343;p46">
                <a:extLst>
                  <a:ext uri="{FF2B5EF4-FFF2-40B4-BE49-F238E27FC236}">
                    <a16:creationId xmlns:a16="http://schemas.microsoft.com/office/drawing/2014/main" id="{7DC58E3D-7AF2-02FA-7603-F27A530FE91C}"/>
                  </a:ext>
                </a:extLst>
              </p:cNvPr>
              <p:cNvSpPr txBox="1">
                <a:spLocks noGrp="1" noRot="1" noChangeAspect="1" noMove="1" noResize="1" noEditPoints="1" noAdjustHandles="1" noChangeArrowheads="1" noChangeShapeType="1" noTextEdit="1"/>
              </p:cNvSpPr>
              <p:nvPr>
                <p:ph type="subTitle" idx="1"/>
              </p:nvPr>
            </p:nvSpPr>
            <p:spPr>
              <a:xfrm>
                <a:off x="5003577" y="2550191"/>
                <a:ext cx="3256965" cy="1923837"/>
              </a:xfrm>
              <a:prstGeom prst="rect">
                <a:avLst/>
              </a:prstGeom>
              <a:blipFill>
                <a:blip r:embed="rId6"/>
                <a:stretch>
                  <a:fillRect l="-187"/>
                </a:stretch>
              </a:blipFill>
            </p:spPr>
            <p:txBody>
              <a:bodyPr/>
              <a:lstStyle/>
              <a:p>
                <a:r>
                  <a:rPr lang="en-US">
                    <a:noFill/>
                  </a:rPr>
                  <a:t> </a:t>
                </a:r>
              </a:p>
            </p:txBody>
          </p:sp>
        </mc:Fallback>
      </mc:AlternateContent>
    </p:spTree>
    <p:extLst>
      <p:ext uri="{BB962C8B-B14F-4D97-AF65-F5344CB8AC3E}">
        <p14:creationId xmlns:p14="http://schemas.microsoft.com/office/powerpoint/2010/main" val="40876462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2473800" cy="4131000"/>
            <a:chOff x="0" y="0"/>
            <a:chExt cx="2473800" cy="4131000"/>
          </a:xfrm>
        </p:grpSpPr>
        <p:sp>
          <p:nvSpPr>
            <p:cNvPr id="333" name="Google Shape;333;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5" name="Google Shape;335;p45"/>
          <p:cNvSpPr txBox="1">
            <a:spLocks noGrp="1"/>
          </p:cNvSpPr>
          <p:nvPr>
            <p:ph type="title"/>
          </p:nvPr>
        </p:nvSpPr>
        <p:spPr>
          <a:xfrm>
            <a:off x="1512075" y="2036300"/>
            <a:ext cx="3205200" cy="8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Cambria" panose="02040503050406030204" pitchFamily="18" charset="0"/>
                <a:ea typeface="Cambria" panose="02040503050406030204" pitchFamily="18" charset="0"/>
              </a:rPr>
              <a:t>Introduction</a:t>
            </a:r>
            <a:endParaRPr sz="4000">
              <a:latin typeface="Cambria" panose="02040503050406030204" pitchFamily="18" charset="0"/>
              <a:ea typeface="Cambria" panose="02040503050406030204" pitchFamily="18" charset="0"/>
            </a:endParaRPr>
          </a:p>
        </p:txBody>
      </p:sp>
      <p:sp>
        <p:nvSpPr>
          <p:cNvPr id="336" name="Google Shape;336;p45"/>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ambria" panose="02040503050406030204" pitchFamily="18" charset="0"/>
                <a:ea typeface="Cambria" panose="02040503050406030204" pitchFamily="18" charset="0"/>
              </a:rPr>
              <a:t>01</a:t>
            </a:r>
            <a:endParaRPr>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335466" y="1130742"/>
                <a:ext cx="2324133" cy="2059345"/>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Idea: relocating a pickup and delivery pair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from its current positions </a:t>
                </a:r>
                <a14:m>
                  <m:oMath xmlns:m="http://schemas.openxmlformats.org/officeDocument/2006/math">
                    <m:r>
                      <a:rPr lang="en-US" b="0" i="0"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𝑗</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to new positions </a:t>
                </a:r>
                <a14:m>
                  <m:oMath xmlns:m="http://schemas.openxmlformats.org/officeDocument/2006/math">
                    <m:sSup>
                      <m:sSupPr>
                        <m:ctrlPr>
                          <a:rPr lang="en-US" b="0" i="1" smtClean="0">
                            <a:solidFill>
                              <a:schemeClr val="tx1"/>
                            </a:solidFill>
                            <a:latin typeface="Cambria Math" panose="02040503050406030204" pitchFamily="18" charset="0"/>
                            <a:ea typeface="Cambria" panose="02040503050406030204" pitchFamily="18" charset="0"/>
                          </a:rPr>
                        </m:ctrlPr>
                      </m:sSupPr>
                      <m:e>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𝑖</m:t>
                        </m:r>
                      </m:e>
                      <m:sup>
                        <m:r>
                          <a:rPr lang="en-US" b="0" i="1" smtClean="0">
                            <a:solidFill>
                              <a:schemeClr val="tx1"/>
                            </a:solidFill>
                            <a:latin typeface="Cambria Math" panose="02040503050406030204" pitchFamily="18" charset="0"/>
                            <a:ea typeface="Cambria" panose="02040503050406030204" pitchFamily="18" charset="0"/>
                          </a:rPr>
                          <m:t>′</m:t>
                        </m:r>
                      </m:sup>
                    </m:sSup>
                    <m:r>
                      <a:rPr lang="en-US" b="0" i="0"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𝑗</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such that </a:t>
                </a:r>
                <a14:m>
                  <m:oMath xmlns:m="http://schemas.openxmlformats.org/officeDocument/2006/math">
                    <m:sSup>
                      <m:sSupPr>
                        <m:ctrlPr>
                          <a:rPr lang="en-US" b="0" i="1" smtClean="0">
                            <a:solidFill>
                              <a:schemeClr val="tx1"/>
                            </a:solidFill>
                            <a:latin typeface="Cambria Math" panose="02040503050406030204" pitchFamily="18" charset="0"/>
                            <a:ea typeface="Cambria" panose="02040503050406030204" pitchFamily="18" charset="0"/>
                          </a:rPr>
                        </m:ctrlPr>
                      </m:sSupPr>
                      <m:e>
                        <m:r>
                          <a:rPr lang="en-US" b="0" i="1" smtClean="0">
                            <a:solidFill>
                              <a:schemeClr val="tx1"/>
                            </a:solidFill>
                            <a:latin typeface="Cambria Math" panose="02040503050406030204" pitchFamily="18" charset="0"/>
                            <a:ea typeface="Cambria" panose="02040503050406030204" pitchFamily="18" charset="0"/>
                          </a:rPr>
                          <m:t>𝑖</m:t>
                        </m:r>
                      </m:e>
                      <m:sup>
                        <m:r>
                          <a:rPr lang="en-US" b="0" i="1" smtClean="0">
                            <a:solidFill>
                              <a:schemeClr val="tx1"/>
                            </a:solidFill>
                            <a:latin typeface="Cambria Math" panose="02040503050406030204" pitchFamily="18" charset="0"/>
                            <a:ea typeface="Cambria" panose="02040503050406030204" pitchFamily="18" charset="0"/>
                          </a:rPr>
                          <m:t>′</m:t>
                        </m:r>
                      </m:sup>
                    </m:sSup>
                    <m:r>
                      <a:rPr lang="en-US" b="0" i="1" smtClean="0">
                        <a:solidFill>
                          <a:schemeClr val="tx1"/>
                        </a:solidFill>
                        <a:latin typeface="Cambria Math" panose="02040503050406030204" pitchFamily="18" charset="0"/>
                        <a:ea typeface="Cambria" panose="02040503050406030204" pitchFamily="18" charset="0"/>
                      </a:rPr>
                      <m:t>&lt;</m:t>
                    </m:r>
                    <m:r>
                      <a:rPr lang="en-US" b="0" i="1" smtClean="0">
                        <a:solidFill>
                          <a:schemeClr val="tx1"/>
                        </a:solidFill>
                        <a:latin typeface="Cambria Math" panose="02040503050406030204" pitchFamily="18" charset="0"/>
                        <a:ea typeface="Cambria" panose="02040503050406030204" pitchFamily="18" charset="0"/>
                      </a:rPr>
                      <m:t>𝑗</m:t>
                    </m:r>
                    <m:r>
                      <a:rPr lang="en-US" b="0" i="1" smtClean="0">
                        <a:solidFill>
                          <a:schemeClr val="tx1"/>
                        </a:solidFill>
                        <a:latin typeface="Cambria Math" panose="02040503050406030204" pitchFamily="18" charset="0"/>
                        <a:ea typeface="Cambria" panose="02040503050406030204" pitchFamily="18" charset="0"/>
                      </a:rPr>
                      <m:t>′</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Time complexity: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𝑂</m:t>
                    </m:r>
                    <m:r>
                      <a:rPr lang="en-US" b="0" i="1" smtClean="0">
                        <a:solidFill>
                          <a:schemeClr val="tx1"/>
                        </a:solidFill>
                        <a:latin typeface="Cambria Math" panose="02040503050406030204" pitchFamily="18" charset="0"/>
                        <a:ea typeface="Cambria" panose="02040503050406030204" pitchFamily="18" charset="0"/>
                      </a:rPr>
                      <m:t>(</m:t>
                    </m:r>
                    <m:sSup>
                      <m:sSupPr>
                        <m:ctrlPr>
                          <a:rPr lang="en-US" b="0" i="1" smtClean="0">
                            <a:solidFill>
                              <a:schemeClr val="tx1"/>
                            </a:solidFill>
                            <a:latin typeface="Cambria Math" panose="02040503050406030204" pitchFamily="18" charset="0"/>
                            <a:ea typeface="Cambria" panose="02040503050406030204" pitchFamily="18" charset="0"/>
                          </a:rPr>
                        </m:ctrlPr>
                      </m:sSupPr>
                      <m:e>
                        <m:r>
                          <a:rPr lang="en-US" b="0" i="1" smtClean="0">
                            <a:solidFill>
                              <a:schemeClr val="tx1"/>
                            </a:solidFill>
                            <a:latin typeface="Cambria Math" panose="02040503050406030204" pitchFamily="18" charset="0"/>
                            <a:ea typeface="Cambria" panose="02040503050406030204" pitchFamily="18" charset="0"/>
                          </a:rPr>
                          <m:t>𝑛</m:t>
                        </m:r>
                      </m:e>
                      <m:sup>
                        <m:r>
                          <a:rPr lang="en-US" b="0" i="1" smtClean="0">
                            <a:solidFill>
                              <a:schemeClr val="tx1"/>
                            </a:solidFill>
                            <a:latin typeface="Cambria Math" panose="02040503050406030204" pitchFamily="18" charset="0"/>
                            <a:ea typeface="Cambria" panose="02040503050406030204" pitchFamily="18" charset="0"/>
                          </a:rPr>
                          <m:t>2</m:t>
                        </m:r>
                      </m:sup>
                    </m:sSup>
                    <m:r>
                      <a:rPr lang="en-US" b="0" i="1" smtClean="0">
                        <a:solidFill>
                          <a:schemeClr val="tx1"/>
                        </a:solidFill>
                        <a:latin typeface="Cambria Math" panose="02040503050406030204" pitchFamily="18" charset="0"/>
                        <a:ea typeface="Cambria" panose="02040503050406030204" pitchFamily="18" charset="0"/>
                      </a:rPr>
                      <m:t>)</m:t>
                    </m:r>
                  </m:oMath>
                </a14:m>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335466" y="1130742"/>
                <a:ext cx="2324133" cy="2059345"/>
              </a:xfrm>
              <a:prstGeom prst="rect">
                <a:avLst/>
              </a:prstGeom>
              <a:blipFill>
                <a:blip r:embed="rId3"/>
                <a:stretch>
                  <a:fillRect l="-262" r="-23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B1C4F4C-030B-80A6-8900-5A9DBBCE9BCF}"/>
              </a:ext>
            </a:extLst>
          </p:cNvPr>
          <p:cNvPicPr>
            <a:picLocks noChangeAspect="1"/>
          </p:cNvPicPr>
          <p:nvPr/>
        </p:nvPicPr>
        <p:blipFill>
          <a:blip r:embed="rId4"/>
          <a:stretch>
            <a:fillRect/>
          </a:stretch>
        </p:blipFill>
        <p:spPr>
          <a:xfrm>
            <a:off x="2936997" y="897912"/>
            <a:ext cx="5259560" cy="3285966"/>
          </a:xfrm>
          <a:prstGeom prst="rect">
            <a:avLst/>
          </a:prstGeom>
        </p:spPr>
      </p:pic>
    </p:spTree>
    <p:extLst>
      <p:ext uri="{BB962C8B-B14F-4D97-AF65-F5344CB8AC3E}">
        <p14:creationId xmlns:p14="http://schemas.microsoft.com/office/powerpoint/2010/main" val="14348240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constraints</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357684" y="727531"/>
                <a:ext cx="7631724" cy="1140628"/>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Constraints:</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Due to how the pairs are getting relocated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precedence constraints never get violated</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Capacity constraints: make a list to store nodes that has highest load, then choose insertion locations based on the information</a:t>
                </a: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357684" y="727531"/>
                <a:ext cx="7631724" cy="1140628"/>
              </a:xfrm>
              <a:prstGeom prst="rect">
                <a:avLst/>
              </a:prstGeom>
              <a:blipFill>
                <a:blip r:embed="rId3"/>
                <a:stretch>
                  <a:fillRect l="-160" b="-1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Google Shape;343;p46">
                <a:extLst>
                  <a:ext uri="{FF2B5EF4-FFF2-40B4-BE49-F238E27FC236}">
                    <a16:creationId xmlns:a16="http://schemas.microsoft.com/office/drawing/2014/main" id="{C5491304-69DB-E189-42FD-79616227FA78}"/>
                  </a:ext>
                </a:extLst>
              </p:cNvPr>
              <p:cNvSpPr txBox="1">
                <a:spLocks/>
              </p:cNvSpPr>
              <p:nvPr/>
            </p:nvSpPr>
            <p:spPr>
              <a:xfrm>
                <a:off x="638245" y="4209022"/>
                <a:ext cx="2810808" cy="411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171450" indent="-171450">
                  <a:buClr>
                    <a:schemeClr val="accent2"/>
                  </a:buClr>
                  <a:buFont typeface="Wingdings" panose="05000000000000000000" pitchFamily="2" charset="2"/>
                  <a:buChar char="v"/>
                </a:pPr>
                <a14:m>
                  <m:oMath xmlns:m="http://schemas.openxmlformats.org/officeDocument/2006/math">
                    <m:r>
                      <a:rPr lang="en-US" sz="1200" b="0" i="1" smtClean="0">
                        <a:solidFill>
                          <a:schemeClr val="tx1"/>
                        </a:solidFill>
                        <a:latin typeface="Cambria Math" panose="02040503050406030204" pitchFamily="18" charset="0"/>
                        <a:ea typeface="Cambria" panose="02040503050406030204" pitchFamily="18" charset="0"/>
                      </a:rPr>
                      <m:t>𝛼</m:t>
                    </m:r>
                  </m:oMath>
                </a14:m>
                <a:r>
                  <a:rPr lang="en-US" sz="1200">
                    <a:solidFill>
                      <a:schemeClr val="tx1"/>
                    </a:solidFill>
                    <a:latin typeface="Cambria" panose="02040503050406030204" pitchFamily="18" charset="0"/>
                    <a:ea typeface="Cambria" panose="02040503050406030204" pitchFamily="18" charset="0"/>
                  </a:rPr>
                  <a:t>: the route </a:t>
                </a:r>
                <a:r>
                  <a:rPr lang="en-US" sz="1200" b="1">
                    <a:solidFill>
                      <a:schemeClr val="tx1"/>
                    </a:solidFill>
                    <a:latin typeface="Cambria" panose="02040503050406030204" pitchFamily="18" charset="0"/>
                    <a:ea typeface="Cambria" panose="02040503050406030204" pitchFamily="18" charset="0"/>
                  </a:rPr>
                  <a:t>after </a:t>
                </a:r>
                <a:r>
                  <a:rPr lang="en-US" sz="1200">
                    <a:solidFill>
                      <a:schemeClr val="tx1"/>
                    </a:solidFill>
                    <a:latin typeface="Cambria" panose="02040503050406030204" pitchFamily="18" charset="0"/>
                    <a:ea typeface="Cambria" panose="02040503050406030204" pitchFamily="18" charset="0"/>
                  </a:rPr>
                  <a:t>remove </a:t>
                </a:r>
                <a14:m>
                  <m:oMath xmlns:m="http://schemas.openxmlformats.org/officeDocument/2006/math">
                    <m:r>
                      <a:rPr lang="en-US" sz="1200" b="0" i="1" smtClean="0">
                        <a:solidFill>
                          <a:schemeClr val="tx1"/>
                        </a:solidFill>
                        <a:latin typeface="Cambria Math" panose="02040503050406030204" pitchFamily="18" charset="0"/>
                        <a:ea typeface="Cambria" panose="02040503050406030204" pitchFamily="18" charset="0"/>
                      </a:rPr>
                      <m:t>(</m:t>
                    </m:r>
                    <m:r>
                      <a:rPr lang="en-US" sz="1200" b="0" i="1" smtClean="0">
                        <a:solidFill>
                          <a:schemeClr val="tx1"/>
                        </a:solidFill>
                        <a:latin typeface="Cambria Math" panose="02040503050406030204" pitchFamily="18" charset="0"/>
                        <a:ea typeface="Cambria" panose="02040503050406030204" pitchFamily="18" charset="0"/>
                      </a:rPr>
                      <m:t>𝑥</m:t>
                    </m:r>
                    <m:r>
                      <a:rPr lang="en-US" sz="1200" b="0" i="1" smtClean="0">
                        <a:solidFill>
                          <a:schemeClr val="tx1"/>
                        </a:solidFill>
                        <a:latin typeface="Cambria Math" panose="02040503050406030204" pitchFamily="18" charset="0"/>
                        <a:ea typeface="Cambria" panose="02040503050406030204" pitchFamily="18" charset="0"/>
                      </a:rPr>
                      <m:t>,</m:t>
                    </m:r>
                    <m:r>
                      <a:rPr lang="en-US" sz="1200" b="0" i="1" smtClean="0">
                        <a:solidFill>
                          <a:schemeClr val="tx1"/>
                        </a:solidFill>
                        <a:latin typeface="Cambria Math" panose="02040503050406030204" pitchFamily="18" charset="0"/>
                        <a:ea typeface="Cambria" panose="02040503050406030204" pitchFamily="18" charset="0"/>
                      </a:rPr>
                      <m:t>𝑥</m:t>
                    </m:r>
                    <m:r>
                      <a:rPr lang="en-US" sz="1200" b="0" i="1" smtClean="0">
                        <a:solidFill>
                          <a:schemeClr val="tx1"/>
                        </a:solidFill>
                        <a:latin typeface="Cambria Math" panose="02040503050406030204" pitchFamily="18" charset="0"/>
                        <a:ea typeface="Cambria" panose="02040503050406030204" pitchFamily="18" charset="0"/>
                      </a:rPr>
                      <m:t>+</m:t>
                    </m:r>
                    <m:r>
                      <a:rPr lang="en-US" sz="1200" b="0" i="1" smtClean="0">
                        <a:solidFill>
                          <a:schemeClr val="tx1"/>
                        </a:solidFill>
                        <a:latin typeface="Cambria Math" panose="02040503050406030204" pitchFamily="18" charset="0"/>
                        <a:ea typeface="Cambria" panose="02040503050406030204" pitchFamily="18" charset="0"/>
                      </a:rPr>
                      <m:t>𝑛</m:t>
                    </m:r>
                    <m:r>
                      <a:rPr lang="en-US" sz="1200" b="0" i="1" smtClean="0">
                        <a:solidFill>
                          <a:schemeClr val="tx1"/>
                        </a:solidFill>
                        <a:latin typeface="Cambria Math" panose="02040503050406030204" pitchFamily="18" charset="0"/>
                        <a:ea typeface="Cambria" panose="02040503050406030204" pitchFamily="18" charset="0"/>
                      </a:rPr>
                      <m:t>)</m:t>
                    </m:r>
                  </m:oMath>
                </a14:m>
                <a:endParaRPr lang="en-US" sz="1200">
                  <a:solidFill>
                    <a:schemeClr val="tx1"/>
                  </a:solidFill>
                  <a:latin typeface="Cambria" panose="02040503050406030204" pitchFamily="18" charset="0"/>
                  <a:ea typeface="Cambria" panose="02040503050406030204" pitchFamily="18" charset="0"/>
                </a:endParaRPr>
              </a:p>
            </p:txBody>
          </p:sp>
        </mc:Choice>
        <mc:Fallback xmlns="">
          <p:sp>
            <p:nvSpPr>
              <p:cNvPr id="10" name="Google Shape;343;p46">
                <a:extLst>
                  <a:ext uri="{FF2B5EF4-FFF2-40B4-BE49-F238E27FC236}">
                    <a16:creationId xmlns:a16="http://schemas.microsoft.com/office/drawing/2014/main" id="{C5491304-69DB-E189-42FD-79616227FA78}"/>
                  </a:ext>
                </a:extLst>
              </p:cNvPr>
              <p:cNvSpPr txBox="1">
                <a:spLocks noRot="1" noChangeAspect="1" noMove="1" noResize="1" noEditPoints="1" noAdjustHandles="1" noChangeArrowheads="1" noChangeShapeType="1" noTextEdit="1"/>
              </p:cNvSpPr>
              <p:nvPr/>
            </p:nvSpPr>
            <p:spPr>
              <a:xfrm>
                <a:off x="638245" y="4209022"/>
                <a:ext cx="2810808" cy="411080"/>
              </a:xfrm>
              <a:prstGeom prst="rect">
                <a:avLst/>
              </a:prstGeom>
              <a:blipFill>
                <a:blip r:embed="rId5"/>
                <a:stretch>
                  <a:fillRect l="-434"/>
                </a:stretch>
              </a:blipFill>
              <a:ln>
                <a:noFill/>
              </a:ln>
            </p:spPr>
            <p:txBody>
              <a:bodyPr/>
              <a:lstStyle/>
              <a:p>
                <a:r>
                  <a:rPr lang="en-US">
                    <a:noFill/>
                  </a:rPr>
                  <a:t> </a:t>
                </a:r>
              </a:p>
            </p:txBody>
          </p:sp>
        </mc:Fallback>
      </mc:AlternateContent>
      <p:pic>
        <p:nvPicPr>
          <p:cNvPr id="5" name="Picture 4">
            <a:extLst>
              <a:ext uri="{FF2B5EF4-FFF2-40B4-BE49-F238E27FC236}">
                <a16:creationId xmlns:a16="http://schemas.microsoft.com/office/drawing/2014/main" id="{32007F83-A348-2441-8359-A192E043AD2D}"/>
              </a:ext>
            </a:extLst>
          </p:cNvPr>
          <p:cNvPicPr>
            <a:picLocks noChangeAspect="1"/>
          </p:cNvPicPr>
          <p:nvPr/>
        </p:nvPicPr>
        <p:blipFill>
          <a:blip r:embed="rId6"/>
          <a:stretch>
            <a:fillRect/>
          </a:stretch>
        </p:blipFill>
        <p:spPr>
          <a:xfrm>
            <a:off x="1380047" y="1918202"/>
            <a:ext cx="5586998" cy="2269718"/>
          </a:xfrm>
          <a:prstGeom prst="rect">
            <a:avLst/>
          </a:prstGeom>
        </p:spPr>
      </p:pic>
    </p:spTree>
    <p:extLst>
      <p:ext uri="{BB962C8B-B14F-4D97-AF65-F5344CB8AC3E}">
        <p14:creationId xmlns:p14="http://schemas.microsoft.com/office/powerpoint/2010/main" val="28319907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constraints</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357684" y="727531"/>
                <a:ext cx="7631724" cy="510426"/>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Example: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=5,</m:t>
                    </m:r>
                    <m:r>
                      <a:rPr lang="en-US" b="0" i="1" smtClean="0">
                        <a:solidFill>
                          <a:schemeClr val="tx1"/>
                        </a:solidFill>
                        <a:latin typeface="Cambria Math" panose="02040503050406030204" pitchFamily="18" charset="0"/>
                        <a:ea typeface="Cambria" panose="02040503050406030204" pitchFamily="18" charset="0"/>
                      </a:rPr>
                      <m:t>𝑘</m:t>
                    </m:r>
                    <m:r>
                      <a:rPr lang="en-US" b="0" i="1" smtClean="0">
                        <a:solidFill>
                          <a:schemeClr val="tx1"/>
                        </a:solidFill>
                        <a:latin typeface="Cambria Math" panose="02040503050406030204" pitchFamily="18" charset="0"/>
                        <a:ea typeface="Cambria" panose="02040503050406030204" pitchFamily="18" charset="0"/>
                      </a:rPr>
                      <m:t>=3,</m:t>
                    </m:r>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e>
                    </m:d>
                    <m:r>
                      <a:rPr lang="en-US" b="0" i="1" smtClean="0">
                        <a:solidFill>
                          <a:schemeClr val="tx1"/>
                        </a:solidFill>
                        <a:latin typeface="Cambria Math" panose="02040503050406030204" pitchFamily="18" charset="0"/>
                        <a:ea typeface="Cambria" panose="02040503050406030204" pitchFamily="18" charset="0"/>
                      </a:rPr>
                      <m:t>=(4, 9)</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357684" y="727531"/>
                <a:ext cx="7631724" cy="510426"/>
              </a:xfrm>
              <a:prstGeom prst="rect">
                <a:avLst/>
              </a:prstGeom>
              <a:blipFill>
                <a:blip r:embed="rId3"/>
                <a:stretch>
                  <a:fillRect l="-1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4012464342"/>
                  </p:ext>
                </p:extLst>
              </p:nvPr>
            </p:nvGraphicFramePr>
            <p:xfrm>
              <a:off x="1714177" y="1284398"/>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Choice>
        <mc:Fallback xmlns="">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4012464342"/>
                  </p:ext>
                </p:extLst>
              </p:nvPr>
            </p:nvGraphicFramePr>
            <p:xfrm>
              <a:off x="1714177" y="1284398"/>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00000" r="-1009589" b="-137705"/>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11684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32787" r="-1009589" b="-4918"/>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Fallback>
      </mc:AlternateContent>
      <mc:AlternateContent xmlns:mc="http://schemas.openxmlformats.org/markup-compatibility/2006" xmlns:a14="http://schemas.microsoft.com/office/drawing/2010/main">
        <mc:Choice Requires="a14">
          <p:sp>
            <p:nvSpPr>
              <p:cNvPr id="3" name="Google Shape;343;p46">
                <a:extLst>
                  <a:ext uri="{FF2B5EF4-FFF2-40B4-BE49-F238E27FC236}">
                    <a16:creationId xmlns:a16="http://schemas.microsoft.com/office/drawing/2014/main" id="{38221749-880D-3E54-6BD0-F9A3D7541D5E}"/>
                  </a:ext>
                </a:extLst>
              </p:cNvPr>
              <p:cNvSpPr txBox="1">
                <a:spLocks/>
              </p:cNvSpPr>
              <p:nvPr/>
            </p:nvSpPr>
            <p:spPr>
              <a:xfrm>
                <a:off x="357684" y="2850054"/>
                <a:ext cx="7631724" cy="5104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r>
                  <a:rPr lang="en-US">
                    <a:solidFill>
                      <a:schemeClr val="tx1"/>
                    </a:solidFill>
                    <a:latin typeface="Cambria" panose="02040503050406030204" pitchFamily="18" charset="0"/>
                    <a:ea typeface="Cambria" panose="02040503050406030204" pitchFamily="18" charset="0"/>
                  </a:rPr>
                  <a:t>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m:t>
                    </m:r>
                    <m:r>
                      <m:rPr>
                        <m:nor/>
                      </m:rPr>
                      <a:rPr lang="en-US" b="0" i="0" smtClean="0">
                        <a:solidFill>
                          <a:schemeClr val="tx1"/>
                        </a:solidFill>
                        <a:latin typeface="Cambria Math" panose="02040503050406030204" pitchFamily="18" charset="0"/>
                        <a:ea typeface="Cambria" panose="02040503050406030204" pitchFamily="18" charset="0"/>
                      </a:rPr>
                      <m:t>maxCap</m:t>
                    </m:r>
                    <m:r>
                      <a:rPr lang="en-US" b="0" i="1" smtClean="0">
                        <a:solidFill>
                          <a:schemeClr val="tx1"/>
                        </a:solidFill>
                        <a:latin typeface="Cambria Math" panose="02040503050406030204" pitchFamily="18" charset="0"/>
                        <a:ea typeface="Cambria" panose="02040503050406030204" pitchFamily="18" charset="0"/>
                      </a:rPr>
                      <m:t>=3,  </m:t>
                    </m:r>
                    <m:r>
                      <m:rPr>
                        <m:nor/>
                      </m:rPr>
                      <a:rPr lang="en-US" b="0" i="0" smtClean="0">
                        <a:solidFill>
                          <a:schemeClr val="tx1"/>
                        </a:solidFill>
                        <a:latin typeface="Cambria Math" panose="02040503050406030204" pitchFamily="18" charset="0"/>
                        <a:ea typeface="Cambria" panose="02040503050406030204" pitchFamily="18" charset="0"/>
                      </a:rPr>
                      <m:t>ids</m:t>
                    </m:r>
                    <m:r>
                      <a:rPr lang="en-US" b="0" i="1" smtClean="0">
                        <a:solidFill>
                          <a:schemeClr val="tx1"/>
                        </a:solidFill>
                        <a:latin typeface="Cambria Math" panose="02040503050406030204" pitchFamily="18" charset="0"/>
                        <a:ea typeface="Cambria" panose="02040503050406030204" pitchFamily="18" charset="0"/>
                      </a:rPr>
                      <m:t>=[3, 5, </m:t>
                    </m:r>
                    <m:r>
                      <a:rPr lang="en-US" i="1">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m:t>
                    </m:r>
                  </m:oMath>
                </a14:m>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 name="Google Shape;343;p46">
                <a:extLst>
                  <a:ext uri="{FF2B5EF4-FFF2-40B4-BE49-F238E27FC236}">
                    <a16:creationId xmlns:a16="http://schemas.microsoft.com/office/drawing/2014/main" id="{38221749-880D-3E54-6BD0-F9A3D7541D5E}"/>
                  </a:ext>
                </a:extLst>
              </p:cNvPr>
              <p:cNvSpPr txBox="1">
                <a:spLocks noRot="1" noChangeAspect="1" noMove="1" noResize="1" noEditPoints="1" noAdjustHandles="1" noChangeArrowheads="1" noChangeShapeType="1" noTextEdit="1"/>
              </p:cNvSpPr>
              <p:nvPr/>
            </p:nvSpPr>
            <p:spPr>
              <a:xfrm>
                <a:off x="357684" y="2850054"/>
                <a:ext cx="7631724" cy="510426"/>
              </a:xfrm>
              <a:prstGeom prst="rect">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251325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431321"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removal cost</a:t>
            </a:r>
          </a:p>
        </p:txBody>
      </p:sp>
      <p:sp>
        <p:nvSpPr>
          <p:cNvPr id="343" name="Google Shape;343;p46"/>
          <p:cNvSpPr txBox="1">
            <a:spLocks noGrp="1"/>
          </p:cNvSpPr>
          <p:nvPr>
            <p:ph type="subTitle" idx="1"/>
          </p:nvPr>
        </p:nvSpPr>
        <p:spPr>
          <a:xfrm>
            <a:off x="498546" y="832011"/>
            <a:ext cx="5201855" cy="532822"/>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Calculate removal cost – two cases:</a:t>
            </a:r>
          </a:p>
        </p:txBody>
      </p:sp>
      <mc:AlternateContent xmlns:mc="http://schemas.openxmlformats.org/markup-compatibility/2006" xmlns:a14="http://schemas.microsoft.com/office/drawing/2010/main">
        <mc:Choice Requires="a14">
          <p:sp>
            <p:nvSpPr>
              <p:cNvPr id="346" name="Google Shape;343;p46">
                <a:extLst>
                  <a:ext uri="{FF2B5EF4-FFF2-40B4-BE49-F238E27FC236}">
                    <a16:creationId xmlns:a16="http://schemas.microsoft.com/office/drawing/2014/main" id="{807AEA81-7E8C-2B02-A75A-2DBC4F630B44}"/>
                  </a:ext>
                </a:extLst>
              </p:cNvPr>
              <p:cNvSpPr txBox="1">
                <a:spLocks/>
              </p:cNvSpPr>
              <p:nvPr/>
            </p:nvSpPr>
            <p:spPr>
              <a:xfrm>
                <a:off x="498546" y="1367005"/>
                <a:ext cx="2747630" cy="543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chemeClr val="accent2"/>
                  </a:buClr>
                  <a:buFont typeface="Courier New" panose="02070309020205020404" pitchFamily="49" charset="0"/>
                  <a:buChar char="o"/>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r>
                  <a:rPr lang="en-US">
                    <a:solidFill>
                      <a:schemeClr val="tx1"/>
                    </a:solidFill>
                    <a:latin typeface="Cambria" panose="02040503050406030204" pitchFamily="18" charset="0"/>
                    <a:ea typeface="Cambria" panose="02040503050406030204" pitchFamily="18" charset="0"/>
                  </a:rPr>
                  <a:t> is next to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𝑗</m:t>
                    </m:r>
                  </m:oMath>
                </a14:m>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6" name="Google Shape;343;p46">
                <a:extLst>
                  <a:ext uri="{FF2B5EF4-FFF2-40B4-BE49-F238E27FC236}">
                    <a16:creationId xmlns:a16="http://schemas.microsoft.com/office/drawing/2014/main" id="{807AEA81-7E8C-2B02-A75A-2DBC4F630B44}"/>
                  </a:ext>
                </a:extLst>
              </p:cNvPr>
              <p:cNvSpPr txBox="1">
                <a:spLocks noRot="1" noChangeAspect="1" noMove="1" noResize="1" noEditPoints="1" noAdjustHandles="1" noChangeArrowheads="1" noChangeShapeType="1" noTextEdit="1"/>
              </p:cNvSpPr>
              <p:nvPr/>
            </p:nvSpPr>
            <p:spPr>
              <a:xfrm>
                <a:off x="498546" y="1367005"/>
                <a:ext cx="2747630" cy="543848"/>
              </a:xfrm>
              <a:prstGeom prst="rect">
                <a:avLst/>
              </a:prstGeom>
              <a:blipFill>
                <a:blip r:embed="rId3"/>
                <a:stretch>
                  <a:fillRect l="-44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7" name="Google Shape;343;p46">
                <a:extLst>
                  <a:ext uri="{FF2B5EF4-FFF2-40B4-BE49-F238E27FC236}">
                    <a16:creationId xmlns:a16="http://schemas.microsoft.com/office/drawing/2014/main" id="{7C2089ED-4CE4-82BE-7886-3D9EDBCFD5FF}"/>
                  </a:ext>
                </a:extLst>
              </p:cNvPr>
              <p:cNvSpPr txBox="1">
                <a:spLocks/>
              </p:cNvSpPr>
              <p:nvPr/>
            </p:nvSpPr>
            <p:spPr>
              <a:xfrm>
                <a:off x="3614645" y="1365092"/>
                <a:ext cx="3394032" cy="532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chemeClr val="accent2"/>
                  </a:buClr>
                  <a:buFont typeface="Courier New" panose="02070309020205020404" pitchFamily="49" charset="0"/>
                  <a:buChar char="o"/>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oMath>
                </a14:m>
                <a:r>
                  <a:rPr lang="en-US">
                    <a:solidFill>
                      <a:schemeClr val="tx1"/>
                    </a:solidFill>
                    <a:latin typeface="Cambria" panose="02040503050406030204" pitchFamily="18" charset="0"/>
                    <a:ea typeface="Cambria" panose="02040503050406030204" pitchFamily="18" charset="0"/>
                  </a:rPr>
                  <a:t> and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𝑗</m:t>
                    </m:r>
                  </m:oMath>
                </a14:m>
                <a:r>
                  <a:rPr lang="en-US">
                    <a:solidFill>
                      <a:schemeClr val="tx1"/>
                    </a:solidFill>
                    <a:latin typeface="Cambria" panose="02040503050406030204" pitchFamily="18" charset="0"/>
                    <a:ea typeface="Cambria" panose="02040503050406030204" pitchFamily="18" charset="0"/>
                  </a:rPr>
                  <a:t> are not next to each other</a:t>
                </a:r>
              </a:p>
            </p:txBody>
          </p:sp>
        </mc:Choice>
        <mc:Fallback xmlns="">
          <p:sp>
            <p:nvSpPr>
              <p:cNvPr id="347" name="Google Shape;343;p46">
                <a:extLst>
                  <a:ext uri="{FF2B5EF4-FFF2-40B4-BE49-F238E27FC236}">
                    <a16:creationId xmlns:a16="http://schemas.microsoft.com/office/drawing/2014/main" id="{7C2089ED-4CE4-82BE-7886-3D9EDBCFD5FF}"/>
                  </a:ext>
                </a:extLst>
              </p:cNvPr>
              <p:cNvSpPr txBox="1">
                <a:spLocks noRot="1" noChangeAspect="1" noMove="1" noResize="1" noEditPoints="1" noAdjustHandles="1" noChangeArrowheads="1" noChangeShapeType="1" noTextEdit="1"/>
              </p:cNvSpPr>
              <p:nvPr/>
            </p:nvSpPr>
            <p:spPr>
              <a:xfrm>
                <a:off x="3614645" y="1365092"/>
                <a:ext cx="3394032" cy="532822"/>
              </a:xfrm>
              <a:prstGeom prst="rect">
                <a:avLst/>
              </a:prstGeom>
              <a:blipFill>
                <a:blip r:embed="rId4"/>
                <a:stretch>
                  <a:fillRect l="-35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Google Shape;343;p46">
                <a:extLst>
                  <a:ext uri="{FF2B5EF4-FFF2-40B4-BE49-F238E27FC236}">
                    <a16:creationId xmlns:a16="http://schemas.microsoft.com/office/drawing/2014/main" id="{F402D552-A82E-39DF-D50A-BE1C3995F1F5}"/>
                  </a:ext>
                </a:extLst>
              </p:cNvPr>
              <p:cNvSpPr txBox="1">
                <a:spLocks/>
              </p:cNvSpPr>
              <p:nvPr/>
            </p:nvSpPr>
            <p:spPr>
              <a:xfrm>
                <a:off x="597904" y="4069471"/>
                <a:ext cx="2810808" cy="411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171450" indent="-171450">
                  <a:buClr>
                    <a:schemeClr val="accent2"/>
                  </a:buClr>
                  <a:buFont typeface="Wingdings" panose="05000000000000000000" pitchFamily="2" charset="2"/>
                  <a:buChar char="v"/>
                </a:pPr>
                <a14:m>
                  <m:oMath xmlns:m="http://schemas.openxmlformats.org/officeDocument/2006/math">
                    <m:r>
                      <a:rPr lang="en-US" sz="1200" b="0" i="1" smtClean="0">
                        <a:solidFill>
                          <a:schemeClr val="tx1"/>
                        </a:solidFill>
                        <a:latin typeface="Cambria Math" panose="02040503050406030204" pitchFamily="18" charset="0"/>
                        <a:ea typeface="Cambria" panose="02040503050406030204" pitchFamily="18" charset="0"/>
                      </a:rPr>
                      <m:t>𝛽</m:t>
                    </m:r>
                  </m:oMath>
                </a14:m>
                <a:r>
                  <a:rPr lang="en-US" sz="1200">
                    <a:solidFill>
                      <a:schemeClr val="tx1"/>
                    </a:solidFill>
                    <a:latin typeface="Cambria" panose="02040503050406030204" pitchFamily="18" charset="0"/>
                    <a:ea typeface="Cambria" panose="02040503050406030204" pitchFamily="18" charset="0"/>
                  </a:rPr>
                  <a:t>: the route </a:t>
                </a:r>
                <a:r>
                  <a:rPr lang="en-US" sz="1200" b="1">
                    <a:solidFill>
                      <a:schemeClr val="tx1"/>
                    </a:solidFill>
                    <a:latin typeface="Cambria" panose="02040503050406030204" pitchFamily="18" charset="0"/>
                    <a:ea typeface="Cambria" panose="02040503050406030204" pitchFamily="18" charset="0"/>
                  </a:rPr>
                  <a:t>before </a:t>
                </a:r>
                <a:r>
                  <a:rPr lang="en-US" sz="1200">
                    <a:solidFill>
                      <a:schemeClr val="tx1"/>
                    </a:solidFill>
                    <a:latin typeface="Cambria" panose="02040503050406030204" pitchFamily="18" charset="0"/>
                    <a:ea typeface="Cambria" panose="02040503050406030204" pitchFamily="18" charset="0"/>
                  </a:rPr>
                  <a:t>remove </a:t>
                </a:r>
                <a14:m>
                  <m:oMath xmlns:m="http://schemas.openxmlformats.org/officeDocument/2006/math">
                    <m:r>
                      <a:rPr lang="en-US" sz="1200" b="0" i="1" smtClean="0">
                        <a:solidFill>
                          <a:schemeClr val="tx1"/>
                        </a:solidFill>
                        <a:latin typeface="Cambria Math" panose="02040503050406030204" pitchFamily="18" charset="0"/>
                        <a:ea typeface="Cambria" panose="02040503050406030204" pitchFamily="18" charset="0"/>
                      </a:rPr>
                      <m:t>(</m:t>
                    </m:r>
                    <m:r>
                      <a:rPr lang="en-US" sz="1200" b="0" i="1" smtClean="0">
                        <a:solidFill>
                          <a:schemeClr val="tx1"/>
                        </a:solidFill>
                        <a:latin typeface="Cambria Math" panose="02040503050406030204" pitchFamily="18" charset="0"/>
                        <a:ea typeface="Cambria" panose="02040503050406030204" pitchFamily="18" charset="0"/>
                      </a:rPr>
                      <m:t>𝑥</m:t>
                    </m:r>
                    <m:r>
                      <a:rPr lang="en-US" sz="1200" b="0" i="1" smtClean="0">
                        <a:solidFill>
                          <a:schemeClr val="tx1"/>
                        </a:solidFill>
                        <a:latin typeface="Cambria Math" panose="02040503050406030204" pitchFamily="18" charset="0"/>
                        <a:ea typeface="Cambria" panose="02040503050406030204" pitchFamily="18" charset="0"/>
                      </a:rPr>
                      <m:t>,</m:t>
                    </m:r>
                    <m:r>
                      <a:rPr lang="en-US" sz="1200" b="0" i="1" smtClean="0">
                        <a:solidFill>
                          <a:schemeClr val="tx1"/>
                        </a:solidFill>
                        <a:latin typeface="Cambria Math" panose="02040503050406030204" pitchFamily="18" charset="0"/>
                        <a:ea typeface="Cambria" panose="02040503050406030204" pitchFamily="18" charset="0"/>
                      </a:rPr>
                      <m:t>𝑥</m:t>
                    </m:r>
                    <m:r>
                      <a:rPr lang="en-US" sz="1200" b="0" i="1" smtClean="0">
                        <a:solidFill>
                          <a:schemeClr val="tx1"/>
                        </a:solidFill>
                        <a:latin typeface="Cambria Math" panose="02040503050406030204" pitchFamily="18" charset="0"/>
                        <a:ea typeface="Cambria" panose="02040503050406030204" pitchFamily="18" charset="0"/>
                      </a:rPr>
                      <m:t>+</m:t>
                    </m:r>
                    <m:r>
                      <a:rPr lang="en-US" sz="1200" b="0" i="1" smtClean="0">
                        <a:solidFill>
                          <a:schemeClr val="tx1"/>
                        </a:solidFill>
                        <a:latin typeface="Cambria Math" panose="02040503050406030204" pitchFamily="18" charset="0"/>
                        <a:ea typeface="Cambria" panose="02040503050406030204" pitchFamily="18" charset="0"/>
                      </a:rPr>
                      <m:t>𝑛</m:t>
                    </m:r>
                    <m:r>
                      <a:rPr lang="en-US" sz="1200" b="0" i="1" smtClean="0">
                        <a:solidFill>
                          <a:schemeClr val="tx1"/>
                        </a:solidFill>
                        <a:latin typeface="Cambria Math" panose="02040503050406030204" pitchFamily="18" charset="0"/>
                        <a:ea typeface="Cambria" panose="02040503050406030204" pitchFamily="18" charset="0"/>
                      </a:rPr>
                      <m:t>)</m:t>
                    </m:r>
                  </m:oMath>
                </a14:m>
                <a:endParaRPr lang="en-US" sz="1200">
                  <a:solidFill>
                    <a:schemeClr val="tx1"/>
                  </a:solidFill>
                  <a:latin typeface="Cambria" panose="02040503050406030204" pitchFamily="18" charset="0"/>
                  <a:ea typeface="Cambria" panose="02040503050406030204" pitchFamily="18" charset="0"/>
                </a:endParaRPr>
              </a:p>
            </p:txBody>
          </p:sp>
        </mc:Choice>
        <mc:Fallback xmlns="">
          <p:sp>
            <p:nvSpPr>
              <p:cNvPr id="3" name="Google Shape;343;p46">
                <a:extLst>
                  <a:ext uri="{FF2B5EF4-FFF2-40B4-BE49-F238E27FC236}">
                    <a16:creationId xmlns:a16="http://schemas.microsoft.com/office/drawing/2014/main" id="{F402D552-A82E-39DF-D50A-BE1C3995F1F5}"/>
                  </a:ext>
                </a:extLst>
              </p:cNvPr>
              <p:cNvSpPr txBox="1">
                <a:spLocks noRot="1" noChangeAspect="1" noMove="1" noResize="1" noEditPoints="1" noAdjustHandles="1" noChangeArrowheads="1" noChangeShapeType="1" noTextEdit="1"/>
              </p:cNvSpPr>
              <p:nvPr/>
            </p:nvSpPr>
            <p:spPr>
              <a:xfrm>
                <a:off x="597904" y="4069471"/>
                <a:ext cx="2810808" cy="411080"/>
              </a:xfrm>
              <a:prstGeom prst="rect">
                <a:avLst/>
              </a:prstGeom>
              <a:blipFill>
                <a:blip r:embed="rId6"/>
                <a:stretch>
                  <a:fillRect l="-217"/>
                </a:stretch>
              </a:blipFill>
              <a:ln>
                <a:noFill/>
              </a:ln>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EE9CB71A-B746-F933-C14B-49AD3111D616}"/>
              </a:ext>
            </a:extLst>
          </p:cNvPr>
          <p:cNvGrpSpPr/>
          <p:nvPr/>
        </p:nvGrpSpPr>
        <p:grpSpPr>
          <a:xfrm>
            <a:off x="445355" y="1865538"/>
            <a:ext cx="2698964" cy="309491"/>
            <a:chOff x="445355" y="1865538"/>
            <a:chExt cx="2698964" cy="309491"/>
          </a:xfrm>
        </p:grpSpPr>
        <p:sp>
          <p:nvSpPr>
            <p:cNvPr id="60" name="Oval 59">
              <a:extLst>
                <a:ext uri="{FF2B5EF4-FFF2-40B4-BE49-F238E27FC236}">
                  <a16:creationId xmlns:a16="http://schemas.microsoft.com/office/drawing/2014/main" id="{90B7AA5E-8495-F64B-D235-E2A59BED9F9C}"/>
                </a:ext>
              </a:extLst>
            </p:cNvPr>
            <p:cNvSpPr/>
            <p:nvPr/>
          </p:nvSpPr>
          <p:spPr>
            <a:xfrm>
              <a:off x="611973" y="1865539"/>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i-1</a:t>
              </a:r>
            </a:p>
          </p:txBody>
        </p:sp>
        <p:sp>
          <p:nvSpPr>
            <p:cNvPr id="61" name="Oval 60">
              <a:extLst>
                <a:ext uri="{FF2B5EF4-FFF2-40B4-BE49-F238E27FC236}">
                  <a16:creationId xmlns:a16="http://schemas.microsoft.com/office/drawing/2014/main" id="{DEB869AB-7526-1E0B-CBBE-457324BC5730}"/>
                </a:ext>
              </a:extLst>
            </p:cNvPr>
            <p:cNvSpPr/>
            <p:nvPr/>
          </p:nvSpPr>
          <p:spPr>
            <a:xfrm>
              <a:off x="1297385" y="1865539"/>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i</a:t>
              </a:r>
            </a:p>
          </p:txBody>
        </p:sp>
        <p:sp>
          <p:nvSpPr>
            <p:cNvPr id="62" name="Oval 61">
              <a:extLst>
                <a:ext uri="{FF2B5EF4-FFF2-40B4-BE49-F238E27FC236}">
                  <a16:creationId xmlns:a16="http://schemas.microsoft.com/office/drawing/2014/main" id="{8C69E70E-829E-E7AC-242F-69B6651D7C41}"/>
                </a:ext>
              </a:extLst>
            </p:cNvPr>
            <p:cNvSpPr/>
            <p:nvPr/>
          </p:nvSpPr>
          <p:spPr>
            <a:xfrm>
              <a:off x="1982798" y="1865539"/>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j</a:t>
              </a:r>
            </a:p>
          </p:txBody>
        </p:sp>
        <p:cxnSp>
          <p:nvCxnSpPr>
            <p:cNvPr id="320" name="Straight Arrow Connector 319">
              <a:extLst>
                <a:ext uri="{FF2B5EF4-FFF2-40B4-BE49-F238E27FC236}">
                  <a16:creationId xmlns:a16="http://schemas.microsoft.com/office/drawing/2014/main" id="{F56A2084-9570-9FD4-4A8F-07DFC7028FF0}"/>
                </a:ext>
              </a:extLst>
            </p:cNvPr>
            <p:cNvCxnSpPr>
              <a:cxnSpLocks/>
              <a:stCxn id="60" idx="6"/>
              <a:endCxn id="61" idx="2"/>
            </p:cNvCxnSpPr>
            <p:nvPr/>
          </p:nvCxnSpPr>
          <p:spPr>
            <a:xfrm>
              <a:off x="921463" y="2020284"/>
              <a:ext cx="37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AE45FCF6-83FD-5DA9-4E2A-4A16A72972CB}"/>
                </a:ext>
              </a:extLst>
            </p:cNvPr>
            <p:cNvCxnSpPr>
              <a:stCxn id="61" idx="6"/>
              <a:endCxn id="62" idx="2"/>
            </p:cNvCxnSpPr>
            <p:nvPr/>
          </p:nvCxnSpPr>
          <p:spPr>
            <a:xfrm>
              <a:off x="1606875" y="2020284"/>
              <a:ext cx="375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Connector: Curved 322">
              <a:extLst>
                <a:ext uri="{FF2B5EF4-FFF2-40B4-BE49-F238E27FC236}">
                  <a16:creationId xmlns:a16="http://schemas.microsoft.com/office/drawing/2014/main" id="{3C60508E-85C7-2A1D-B30A-94EDB4735AB2}"/>
                </a:ext>
              </a:extLst>
            </p:cNvPr>
            <p:cNvCxnSpPr>
              <a:cxnSpLocks/>
              <a:stCxn id="60" idx="5"/>
              <a:endCxn id="325" idx="3"/>
            </p:cNvCxnSpPr>
            <p:nvPr/>
          </p:nvCxnSpPr>
          <p:spPr>
            <a:xfrm rot="5400000" flipH="1" flipV="1">
              <a:off x="1794836" y="1211007"/>
              <a:ext cx="1" cy="1837396"/>
            </a:xfrm>
            <a:prstGeom prst="curvedConnector3">
              <a:avLst>
                <a:gd name="adj1" fmla="val -2739240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25" name="Oval 324">
              <a:extLst>
                <a:ext uri="{FF2B5EF4-FFF2-40B4-BE49-F238E27FC236}">
                  <a16:creationId xmlns:a16="http://schemas.microsoft.com/office/drawing/2014/main" id="{F6FA1404-3B9C-7E8A-B492-3DE707F1D92C}"/>
                </a:ext>
              </a:extLst>
            </p:cNvPr>
            <p:cNvSpPr/>
            <p:nvPr/>
          </p:nvSpPr>
          <p:spPr>
            <a:xfrm>
              <a:off x="2668211" y="1865538"/>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j+1</a:t>
              </a:r>
            </a:p>
          </p:txBody>
        </p:sp>
        <p:cxnSp>
          <p:nvCxnSpPr>
            <p:cNvPr id="327" name="Straight Arrow Connector 326">
              <a:extLst>
                <a:ext uri="{FF2B5EF4-FFF2-40B4-BE49-F238E27FC236}">
                  <a16:creationId xmlns:a16="http://schemas.microsoft.com/office/drawing/2014/main" id="{51A9676C-7779-F11E-B510-5B1898A9D857}"/>
                </a:ext>
              </a:extLst>
            </p:cNvPr>
            <p:cNvCxnSpPr>
              <a:cxnSpLocks/>
            </p:cNvCxnSpPr>
            <p:nvPr/>
          </p:nvCxnSpPr>
          <p:spPr>
            <a:xfrm>
              <a:off x="2288862" y="2020283"/>
              <a:ext cx="37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2" name="TextBox 321">
              <a:extLst>
                <a:ext uri="{FF2B5EF4-FFF2-40B4-BE49-F238E27FC236}">
                  <a16:creationId xmlns:a16="http://schemas.microsoft.com/office/drawing/2014/main" id="{EBC33376-5D87-BF82-D75B-EC9D7F53070A}"/>
                </a:ext>
              </a:extLst>
            </p:cNvPr>
            <p:cNvSpPr txBox="1"/>
            <p:nvPr/>
          </p:nvSpPr>
          <p:spPr>
            <a:xfrm rot="5400000">
              <a:off x="1659099" y="1904316"/>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326" name="TextBox 325">
              <a:extLst>
                <a:ext uri="{FF2B5EF4-FFF2-40B4-BE49-F238E27FC236}">
                  <a16:creationId xmlns:a16="http://schemas.microsoft.com/office/drawing/2014/main" id="{17EBCC1F-E17D-9013-4BFD-6B2B0F2C28B9}"/>
                </a:ext>
              </a:extLst>
            </p:cNvPr>
            <p:cNvSpPr txBox="1"/>
            <p:nvPr/>
          </p:nvSpPr>
          <p:spPr>
            <a:xfrm rot="5400000">
              <a:off x="2342799" y="1904316"/>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63" name="TextBox 62">
              <a:extLst>
                <a:ext uri="{FF2B5EF4-FFF2-40B4-BE49-F238E27FC236}">
                  <a16:creationId xmlns:a16="http://schemas.microsoft.com/office/drawing/2014/main" id="{E3F50C0F-8B61-AFFC-AA0A-71DF516BD2C3}"/>
                </a:ext>
              </a:extLst>
            </p:cNvPr>
            <p:cNvSpPr txBox="1"/>
            <p:nvPr/>
          </p:nvSpPr>
          <p:spPr>
            <a:xfrm rot="5400000">
              <a:off x="975400" y="1904317"/>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cxnSp>
          <p:nvCxnSpPr>
            <p:cNvPr id="8" name="Straight Arrow Connector 7">
              <a:extLst>
                <a:ext uri="{FF2B5EF4-FFF2-40B4-BE49-F238E27FC236}">
                  <a16:creationId xmlns:a16="http://schemas.microsoft.com/office/drawing/2014/main" id="{61B25A13-6862-75E5-0E20-45BA15F15E29}"/>
                </a:ext>
              </a:extLst>
            </p:cNvPr>
            <p:cNvCxnSpPr>
              <a:cxnSpLocks/>
              <a:endCxn id="60" idx="2"/>
            </p:cNvCxnSpPr>
            <p:nvPr/>
          </p:nvCxnSpPr>
          <p:spPr>
            <a:xfrm>
              <a:off x="445355" y="2020284"/>
              <a:ext cx="166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AC81B55-FC96-087C-8655-8A7DA49FA9F7}"/>
                </a:ext>
              </a:extLst>
            </p:cNvPr>
            <p:cNvCxnSpPr>
              <a:cxnSpLocks/>
            </p:cNvCxnSpPr>
            <p:nvPr/>
          </p:nvCxnSpPr>
          <p:spPr>
            <a:xfrm>
              <a:off x="2977701" y="2018371"/>
              <a:ext cx="16661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C0C89F2-8EA1-E52E-C4D8-1AC4F85D2DF2}"/>
              </a:ext>
            </a:extLst>
          </p:cNvPr>
          <p:cNvGrpSpPr/>
          <p:nvPr/>
        </p:nvGrpSpPr>
        <p:grpSpPr>
          <a:xfrm>
            <a:off x="3563412" y="1861099"/>
            <a:ext cx="4297296" cy="318367"/>
            <a:chOff x="3563412" y="1861099"/>
            <a:chExt cx="4297296" cy="318367"/>
          </a:xfrm>
        </p:grpSpPr>
        <p:grpSp>
          <p:nvGrpSpPr>
            <p:cNvPr id="348" name="Group 347">
              <a:extLst>
                <a:ext uri="{FF2B5EF4-FFF2-40B4-BE49-F238E27FC236}">
                  <a16:creationId xmlns:a16="http://schemas.microsoft.com/office/drawing/2014/main" id="{F2609C3A-B89E-99C9-D154-60A603066C68}"/>
                </a:ext>
              </a:extLst>
            </p:cNvPr>
            <p:cNvGrpSpPr/>
            <p:nvPr/>
          </p:nvGrpSpPr>
          <p:grpSpPr>
            <a:xfrm>
              <a:off x="3730030" y="1861099"/>
              <a:ext cx="3964060" cy="318367"/>
              <a:chOff x="445117" y="3202382"/>
              <a:chExt cx="3964060" cy="318367"/>
            </a:xfrm>
          </p:grpSpPr>
          <p:sp>
            <p:nvSpPr>
              <p:cNvPr id="2" name="Oval 1">
                <a:extLst>
                  <a:ext uri="{FF2B5EF4-FFF2-40B4-BE49-F238E27FC236}">
                    <a16:creationId xmlns:a16="http://schemas.microsoft.com/office/drawing/2014/main" id="{BEF61053-E04F-4B47-6C6F-823C90466071}"/>
                  </a:ext>
                </a:extLst>
              </p:cNvPr>
              <p:cNvSpPr/>
              <p:nvPr/>
            </p:nvSpPr>
            <p:spPr>
              <a:xfrm>
                <a:off x="445117" y="3204909"/>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i-1</a:t>
                </a:r>
              </a:p>
            </p:txBody>
          </p:sp>
          <p:sp>
            <p:nvSpPr>
              <p:cNvPr id="5" name="TextBox 4">
                <a:extLst>
                  <a:ext uri="{FF2B5EF4-FFF2-40B4-BE49-F238E27FC236}">
                    <a16:creationId xmlns:a16="http://schemas.microsoft.com/office/drawing/2014/main" id="{3E4A7A7E-0836-E206-4F97-8A0B6422052A}"/>
                  </a:ext>
                </a:extLst>
              </p:cNvPr>
              <p:cNvSpPr txBox="1"/>
              <p:nvPr/>
            </p:nvSpPr>
            <p:spPr>
              <a:xfrm>
                <a:off x="2294499" y="3202382"/>
                <a:ext cx="280846"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6" name="Oval 5">
                <a:extLst>
                  <a:ext uri="{FF2B5EF4-FFF2-40B4-BE49-F238E27FC236}">
                    <a16:creationId xmlns:a16="http://schemas.microsoft.com/office/drawing/2014/main" id="{903C81A8-4322-20C2-98AE-3E3CCECB6512}"/>
                  </a:ext>
                </a:extLst>
              </p:cNvPr>
              <p:cNvSpPr/>
              <p:nvPr/>
            </p:nvSpPr>
            <p:spPr>
              <a:xfrm>
                <a:off x="1130529" y="3204909"/>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i</a:t>
                </a:r>
              </a:p>
            </p:txBody>
          </p:sp>
          <p:sp>
            <p:nvSpPr>
              <p:cNvPr id="7" name="Oval 6">
                <a:extLst>
                  <a:ext uri="{FF2B5EF4-FFF2-40B4-BE49-F238E27FC236}">
                    <a16:creationId xmlns:a16="http://schemas.microsoft.com/office/drawing/2014/main" id="{10B141D8-43D4-8321-646D-6A5236055B10}"/>
                  </a:ext>
                </a:extLst>
              </p:cNvPr>
              <p:cNvSpPr/>
              <p:nvPr/>
            </p:nvSpPr>
            <p:spPr>
              <a:xfrm>
                <a:off x="1815942" y="3204909"/>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i+1</a:t>
                </a:r>
              </a:p>
            </p:txBody>
          </p:sp>
          <p:cxnSp>
            <p:nvCxnSpPr>
              <p:cNvPr id="35" name="Straight Arrow Connector 34">
                <a:extLst>
                  <a:ext uri="{FF2B5EF4-FFF2-40B4-BE49-F238E27FC236}">
                    <a16:creationId xmlns:a16="http://schemas.microsoft.com/office/drawing/2014/main" id="{FC7819EA-7F6D-1425-60D8-B210AB2AF7B2}"/>
                  </a:ext>
                </a:extLst>
              </p:cNvPr>
              <p:cNvCxnSpPr>
                <a:stCxn id="2" idx="6"/>
                <a:endCxn id="6" idx="2"/>
              </p:cNvCxnSpPr>
              <p:nvPr/>
            </p:nvCxnSpPr>
            <p:spPr>
              <a:xfrm>
                <a:off x="754607" y="3359654"/>
                <a:ext cx="37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F9A2E5-C894-C963-DFCD-9D91C66720BE}"/>
                  </a:ext>
                </a:extLst>
              </p:cNvPr>
              <p:cNvCxnSpPr>
                <a:stCxn id="6" idx="6"/>
                <a:endCxn id="7" idx="2"/>
              </p:cNvCxnSpPr>
              <p:nvPr/>
            </p:nvCxnSpPr>
            <p:spPr>
              <a:xfrm>
                <a:off x="1440019" y="3359654"/>
                <a:ext cx="375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393AF37-3B12-36D0-5771-C612E2C9E2BC}"/>
                  </a:ext>
                </a:extLst>
              </p:cNvPr>
              <p:cNvSpPr txBox="1"/>
              <p:nvPr/>
            </p:nvSpPr>
            <p:spPr>
              <a:xfrm rot="5400000">
                <a:off x="1492243" y="3243686"/>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cxnSp>
            <p:nvCxnSpPr>
              <p:cNvPr id="46" name="Connector: Curved 45">
                <a:extLst>
                  <a:ext uri="{FF2B5EF4-FFF2-40B4-BE49-F238E27FC236}">
                    <a16:creationId xmlns:a16="http://schemas.microsoft.com/office/drawing/2014/main" id="{D41873AE-D71C-31B1-59A5-52FE8D5E332C}"/>
                  </a:ext>
                </a:extLst>
              </p:cNvPr>
              <p:cNvCxnSpPr>
                <a:cxnSpLocks/>
                <a:stCxn id="2" idx="4"/>
                <a:endCxn id="7" idx="4"/>
              </p:cNvCxnSpPr>
              <p:nvPr/>
            </p:nvCxnSpPr>
            <p:spPr>
              <a:xfrm rot="16200000" flipH="1">
                <a:off x="1285274" y="2828986"/>
                <a:ext cx="12700" cy="1370825"/>
              </a:xfrm>
              <a:prstGeom prst="curvedConnector3">
                <a:avLst>
                  <a:gd name="adj1" fmla="val 288752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CB4D19A0-6A01-A277-872B-F06E31B558C7}"/>
                  </a:ext>
                </a:extLst>
              </p:cNvPr>
              <p:cNvSpPr/>
              <p:nvPr/>
            </p:nvSpPr>
            <p:spPr>
              <a:xfrm>
                <a:off x="2728862" y="3204909"/>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j-1</a:t>
                </a:r>
              </a:p>
            </p:txBody>
          </p:sp>
          <p:sp>
            <p:nvSpPr>
              <p:cNvPr id="53" name="Oval 52">
                <a:extLst>
                  <a:ext uri="{FF2B5EF4-FFF2-40B4-BE49-F238E27FC236}">
                    <a16:creationId xmlns:a16="http://schemas.microsoft.com/office/drawing/2014/main" id="{C2BD1551-4DCB-0D62-CC46-A8561EA572E6}"/>
                  </a:ext>
                </a:extLst>
              </p:cNvPr>
              <p:cNvSpPr/>
              <p:nvPr/>
            </p:nvSpPr>
            <p:spPr>
              <a:xfrm>
                <a:off x="3414274" y="3204909"/>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j</a:t>
                </a:r>
              </a:p>
            </p:txBody>
          </p:sp>
          <p:sp>
            <p:nvSpPr>
              <p:cNvPr id="54" name="Oval 53">
                <a:extLst>
                  <a:ext uri="{FF2B5EF4-FFF2-40B4-BE49-F238E27FC236}">
                    <a16:creationId xmlns:a16="http://schemas.microsoft.com/office/drawing/2014/main" id="{B5EF2F36-42D9-441F-667C-C8F493F27474}"/>
                  </a:ext>
                </a:extLst>
              </p:cNvPr>
              <p:cNvSpPr/>
              <p:nvPr/>
            </p:nvSpPr>
            <p:spPr>
              <a:xfrm>
                <a:off x="4099687" y="3204909"/>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j+1</a:t>
                </a:r>
              </a:p>
            </p:txBody>
          </p:sp>
          <p:cxnSp>
            <p:nvCxnSpPr>
              <p:cNvPr id="56" name="Straight Arrow Connector 55">
                <a:extLst>
                  <a:ext uri="{FF2B5EF4-FFF2-40B4-BE49-F238E27FC236}">
                    <a16:creationId xmlns:a16="http://schemas.microsoft.com/office/drawing/2014/main" id="{6568B498-CAB2-46BC-EA20-96C548E48980}"/>
                  </a:ext>
                </a:extLst>
              </p:cNvPr>
              <p:cNvCxnSpPr>
                <a:stCxn id="52" idx="6"/>
                <a:endCxn id="53" idx="2"/>
              </p:cNvCxnSpPr>
              <p:nvPr/>
            </p:nvCxnSpPr>
            <p:spPr>
              <a:xfrm>
                <a:off x="3038352" y="3359654"/>
                <a:ext cx="37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375EAAE-F6FF-2A56-26D7-06A9AFAB946D}"/>
                  </a:ext>
                </a:extLst>
              </p:cNvPr>
              <p:cNvCxnSpPr>
                <a:stCxn id="53" idx="6"/>
                <a:endCxn id="54" idx="2"/>
              </p:cNvCxnSpPr>
              <p:nvPr/>
            </p:nvCxnSpPr>
            <p:spPr>
              <a:xfrm>
                <a:off x="3723764" y="3359654"/>
                <a:ext cx="375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698D387-9C2D-A5AF-C8E9-A6DED77B40D6}"/>
                  </a:ext>
                </a:extLst>
              </p:cNvPr>
              <p:cNvSpPr txBox="1"/>
              <p:nvPr/>
            </p:nvSpPr>
            <p:spPr>
              <a:xfrm rot="5400000">
                <a:off x="3775988" y="3243686"/>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cxnSp>
            <p:nvCxnSpPr>
              <p:cNvPr id="59" name="Connector: Curved 58">
                <a:extLst>
                  <a:ext uri="{FF2B5EF4-FFF2-40B4-BE49-F238E27FC236}">
                    <a16:creationId xmlns:a16="http://schemas.microsoft.com/office/drawing/2014/main" id="{A612AA97-21B2-7938-12C6-559AF9F5C548}"/>
                  </a:ext>
                </a:extLst>
              </p:cNvPr>
              <p:cNvCxnSpPr>
                <a:cxnSpLocks/>
                <a:stCxn id="52" idx="4"/>
                <a:endCxn id="54" idx="4"/>
              </p:cNvCxnSpPr>
              <p:nvPr/>
            </p:nvCxnSpPr>
            <p:spPr>
              <a:xfrm rot="16200000" flipH="1">
                <a:off x="3569019" y="2828986"/>
                <a:ext cx="12700" cy="1370825"/>
              </a:xfrm>
              <a:prstGeom prst="curvedConnector3">
                <a:avLst>
                  <a:gd name="adj1" fmla="val 288752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CD21279-18EE-7C94-DC86-26495B566DF2}"/>
                  </a:ext>
                </a:extLst>
              </p:cNvPr>
              <p:cNvSpPr txBox="1"/>
              <p:nvPr/>
            </p:nvSpPr>
            <p:spPr>
              <a:xfrm rot="5400000">
                <a:off x="808544" y="3243687"/>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sp>
            <p:nvSpPr>
              <p:cNvPr id="55" name="TextBox 54">
                <a:extLst>
                  <a:ext uri="{FF2B5EF4-FFF2-40B4-BE49-F238E27FC236}">
                    <a16:creationId xmlns:a16="http://schemas.microsoft.com/office/drawing/2014/main" id="{3F5A6C0D-7426-7079-EB9A-7AABE2992927}"/>
                  </a:ext>
                </a:extLst>
              </p:cNvPr>
              <p:cNvSpPr txBox="1"/>
              <p:nvPr/>
            </p:nvSpPr>
            <p:spPr>
              <a:xfrm rot="5400000">
                <a:off x="3092289" y="3243687"/>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grpSp>
        <p:cxnSp>
          <p:nvCxnSpPr>
            <p:cNvPr id="14" name="Straight Arrow Connector 13">
              <a:extLst>
                <a:ext uri="{FF2B5EF4-FFF2-40B4-BE49-F238E27FC236}">
                  <a16:creationId xmlns:a16="http://schemas.microsoft.com/office/drawing/2014/main" id="{C15FD057-8B5E-531C-2088-7ABC2E1999B4}"/>
                </a:ext>
              </a:extLst>
            </p:cNvPr>
            <p:cNvCxnSpPr>
              <a:cxnSpLocks/>
            </p:cNvCxnSpPr>
            <p:nvPr/>
          </p:nvCxnSpPr>
          <p:spPr>
            <a:xfrm>
              <a:off x="3563412" y="2018371"/>
              <a:ext cx="166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A904891-D9BE-B565-E995-56C5092F4DD5}"/>
                </a:ext>
              </a:extLst>
            </p:cNvPr>
            <p:cNvCxnSpPr>
              <a:cxnSpLocks/>
            </p:cNvCxnSpPr>
            <p:nvPr/>
          </p:nvCxnSpPr>
          <p:spPr>
            <a:xfrm>
              <a:off x="5847157" y="2018371"/>
              <a:ext cx="166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E75756-7581-C3F5-3F73-7D1F236E2D78}"/>
                </a:ext>
              </a:extLst>
            </p:cNvPr>
            <p:cNvCxnSpPr>
              <a:cxnSpLocks/>
            </p:cNvCxnSpPr>
            <p:nvPr/>
          </p:nvCxnSpPr>
          <p:spPr>
            <a:xfrm>
              <a:off x="5412794" y="2018371"/>
              <a:ext cx="16661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56C1B1-5CFD-C9EA-ADF1-07FE3BA2E4B5}"/>
                </a:ext>
              </a:extLst>
            </p:cNvPr>
            <p:cNvCxnSpPr>
              <a:cxnSpLocks/>
            </p:cNvCxnSpPr>
            <p:nvPr/>
          </p:nvCxnSpPr>
          <p:spPr>
            <a:xfrm>
              <a:off x="7694090" y="2018371"/>
              <a:ext cx="16661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D7D3C571-5DF6-AD38-E48A-EA1B6022A6DF}"/>
              </a:ext>
            </a:extLst>
          </p:cNvPr>
          <p:cNvPicPr>
            <a:picLocks noChangeAspect="1"/>
          </p:cNvPicPr>
          <p:nvPr/>
        </p:nvPicPr>
        <p:blipFill>
          <a:blip r:embed="rId7"/>
          <a:stretch>
            <a:fillRect/>
          </a:stretch>
        </p:blipFill>
        <p:spPr>
          <a:xfrm>
            <a:off x="888589" y="2806651"/>
            <a:ext cx="6677783" cy="1142044"/>
          </a:xfrm>
          <a:prstGeom prst="rect">
            <a:avLst/>
          </a:prstGeom>
        </p:spPr>
      </p:pic>
    </p:spTree>
    <p:extLst>
      <p:ext uri="{BB962C8B-B14F-4D97-AF65-F5344CB8AC3E}">
        <p14:creationId xmlns:p14="http://schemas.microsoft.com/office/powerpoint/2010/main" val="3168713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538897"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consecutive insertion</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196319" y="656315"/>
                <a:ext cx="7631724" cy="510426"/>
              </a:xfrm>
              <a:prstGeom prst="rect">
                <a:avLst/>
              </a:prstGeom>
            </p:spPr>
            <p:txBody>
              <a:bodyPr spcFirstLastPara="1" wrap="square" lIns="91425" tIns="91425" rIns="91425" bIns="91425" anchor="t" anchorCtr="0">
                <a:noAutofit/>
              </a:bodyPr>
              <a:lstStyle/>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=5,</m:t>
                    </m:r>
                    <m:r>
                      <a:rPr lang="en-US" b="0" i="1" smtClean="0">
                        <a:solidFill>
                          <a:schemeClr val="tx1"/>
                        </a:solidFill>
                        <a:latin typeface="Cambria Math" panose="02040503050406030204" pitchFamily="18" charset="0"/>
                        <a:ea typeface="Cambria" panose="02040503050406030204" pitchFamily="18" charset="0"/>
                      </a:rPr>
                      <m:t>𝑘</m:t>
                    </m:r>
                    <m:r>
                      <a:rPr lang="en-US" b="0" i="1" smtClean="0">
                        <a:solidFill>
                          <a:schemeClr val="tx1"/>
                        </a:solidFill>
                        <a:latin typeface="Cambria Math" panose="02040503050406030204" pitchFamily="18" charset="0"/>
                        <a:ea typeface="Cambria" panose="02040503050406030204" pitchFamily="18" charset="0"/>
                      </a:rPr>
                      <m:t>=3,</m:t>
                    </m:r>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e>
                    </m:d>
                    <m:r>
                      <a:rPr lang="en-US" b="0" i="1" smtClean="0">
                        <a:solidFill>
                          <a:schemeClr val="tx1"/>
                        </a:solidFill>
                        <a:latin typeface="Cambria Math" panose="02040503050406030204" pitchFamily="18" charset="0"/>
                        <a:ea typeface="Cambria" panose="02040503050406030204" pitchFamily="18" charset="0"/>
                      </a:rPr>
                      <m:t>=(4, 9)</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196319" y="656315"/>
                <a:ext cx="7631724" cy="510426"/>
              </a:xfrm>
              <a:prstGeom prst="rect">
                <a:avLst/>
              </a:prstGeom>
              <a:blipFill>
                <a:blip r:embed="rId3"/>
                <a:stretch>
                  <a:fillRect l="-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2571689245"/>
                  </p:ext>
                </p:extLst>
              </p:nvPr>
            </p:nvGraphicFramePr>
            <p:xfrm>
              <a:off x="1714177" y="1074761"/>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Choice>
        <mc:Fallback xmlns="">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2571689245"/>
                  </p:ext>
                </p:extLst>
              </p:nvPr>
            </p:nvGraphicFramePr>
            <p:xfrm>
              <a:off x="1714177" y="1074761"/>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00000" r="-1009589" b="-137705"/>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11684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31148" r="-1009589" b="-6557"/>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Fallback>
      </mc:AlternateContent>
    </p:spTree>
    <p:extLst>
      <p:ext uri="{BB962C8B-B14F-4D97-AF65-F5344CB8AC3E}">
        <p14:creationId xmlns:p14="http://schemas.microsoft.com/office/powerpoint/2010/main" val="8981399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538897"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consecutive insertion</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196319" y="656315"/>
                <a:ext cx="7631724" cy="510426"/>
              </a:xfrm>
              <a:prstGeom prst="rect">
                <a:avLst/>
              </a:prstGeom>
            </p:spPr>
            <p:txBody>
              <a:bodyPr spcFirstLastPara="1" wrap="square" lIns="91425" tIns="91425" rIns="91425" bIns="91425" anchor="t" anchorCtr="0">
                <a:noAutofit/>
              </a:bodyPr>
              <a:lstStyle/>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=5,</m:t>
                    </m:r>
                    <m:r>
                      <a:rPr lang="en-US" b="0" i="1" smtClean="0">
                        <a:solidFill>
                          <a:schemeClr val="tx1"/>
                        </a:solidFill>
                        <a:latin typeface="Cambria Math" panose="02040503050406030204" pitchFamily="18" charset="0"/>
                        <a:ea typeface="Cambria" panose="02040503050406030204" pitchFamily="18" charset="0"/>
                      </a:rPr>
                      <m:t>𝑘</m:t>
                    </m:r>
                    <m:r>
                      <a:rPr lang="en-US" b="0" i="1" smtClean="0">
                        <a:solidFill>
                          <a:schemeClr val="tx1"/>
                        </a:solidFill>
                        <a:latin typeface="Cambria Math" panose="02040503050406030204" pitchFamily="18" charset="0"/>
                        <a:ea typeface="Cambria" panose="02040503050406030204" pitchFamily="18" charset="0"/>
                      </a:rPr>
                      <m:t>=3,</m:t>
                    </m:r>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e>
                    </m:d>
                    <m:r>
                      <a:rPr lang="en-US" b="0" i="1" smtClean="0">
                        <a:solidFill>
                          <a:schemeClr val="tx1"/>
                        </a:solidFill>
                        <a:latin typeface="Cambria Math" panose="02040503050406030204" pitchFamily="18" charset="0"/>
                        <a:ea typeface="Cambria" panose="02040503050406030204" pitchFamily="18" charset="0"/>
                      </a:rPr>
                      <m:t>=(4, 9)</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196319" y="656315"/>
                <a:ext cx="7631724" cy="510426"/>
              </a:xfrm>
              <a:prstGeom prst="rect">
                <a:avLst/>
              </a:prstGeom>
              <a:blipFill>
                <a:blip r:embed="rId3"/>
                <a:stretch>
                  <a:fillRect l="-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nvGraphicFramePr>
            <p:xfrm>
              <a:off x="357684" y="1076443"/>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Choice>
        <mc:Fallback xmlns="">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nvGraphicFramePr>
            <p:xfrm>
              <a:off x="357684" y="1076443"/>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00000" r="-1009589" b="-137705"/>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11684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32787" r="-1009589" b="-4918"/>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Fallback>
      </mc:AlternateContent>
      <p:sp>
        <p:nvSpPr>
          <p:cNvPr id="4" name="Google Shape;343;p46">
            <a:extLst>
              <a:ext uri="{FF2B5EF4-FFF2-40B4-BE49-F238E27FC236}">
                <a16:creationId xmlns:a16="http://schemas.microsoft.com/office/drawing/2014/main" id="{EBBF668D-AB58-3079-65CC-1106B3FE823A}"/>
              </a:ext>
            </a:extLst>
          </p:cNvPr>
          <p:cNvSpPr txBox="1">
            <a:spLocks/>
          </p:cNvSpPr>
          <p:nvPr/>
        </p:nvSpPr>
        <p:spPr>
          <a:xfrm>
            <a:off x="357684" y="2368283"/>
            <a:ext cx="7631724" cy="724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Observations: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2C544A-8152-0CAC-DCDC-82EBFEB70102}"/>
                  </a:ext>
                </a:extLst>
              </p:cNvPr>
              <p:cNvSpPr txBox="1"/>
              <p:nvPr/>
            </p:nvSpPr>
            <p:spPr>
              <a:xfrm>
                <a:off x="357683" y="2722567"/>
                <a:ext cx="7293693" cy="523220"/>
              </a:xfrm>
              <a:prstGeom prst="rect">
                <a:avLst/>
              </a:prstGeom>
              <a:noFill/>
            </p:spPr>
            <p:txBody>
              <a:bodyPr wrap="square">
                <a:spAutoFit/>
              </a:bodyPr>
              <a:lstStyle/>
              <a:p>
                <a:pPr marL="742950" indent="-285750">
                  <a:buClr>
                    <a:schemeClr val="accent2"/>
                  </a:buClr>
                  <a:buFont typeface="Courier New" panose="02070309020205020404" pitchFamily="49" charset="0"/>
                  <a:buChar char="o"/>
                </a:pPr>
                <a:r>
                  <a:rPr lang="en-US">
                    <a:solidFill>
                      <a:schemeClr val="tx1"/>
                    </a:solidFill>
                    <a:latin typeface="Cambria" panose="02040503050406030204" pitchFamily="18" charset="0"/>
                    <a:ea typeface="Cambria" panose="02040503050406030204" pitchFamily="18" charset="0"/>
                  </a:rPr>
                  <a:t>We only care about the load of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since the load at other nodes are unchanged.</a:t>
                </a:r>
              </a:p>
            </p:txBody>
          </p:sp>
        </mc:Choice>
        <mc:Fallback xmlns="">
          <p:sp>
            <p:nvSpPr>
              <p:cNvPr id="6" name="TextBox 5">
                <a:extLst>
                  <a:ext uri="{FF2B5EF4-FFF2-40B4-BE49-F238E27FC236}">
                    <a16:creationId xmlns:a16="http://schemas.microsoft.com/office/drawing/2014/main" id="{822C544A-8152-0CAC-DCDC-82EBFEB70102}"/>
                  </a:ext>
                </a:extLst>
              </p:cNvPr>
              <p:cNvSpPr txBox="1">
                <a:spLocks noRot="1" noChangeAspect="1" noMove="1" noResize="1" noEditPoints="1" noAdjustHandles="1" noChangeArrowheads="1" noChangeShapeType="1" noTextEdit="1"/>
              </p:cNvSpPr>
              <p:nvPr/>
            </p:nvSpPr>
            <p:spPr>
              <a:xfrm>
                <a:off x="357683" y="2722567"/>
                <a:ext cx="7293693" cy="523220"/>
              </a:xfrm>
              <a:prstGeom prst="rect">
                <a:avLst/>
              </a:prstGeom>
              <a:blipFill>
                <a:blip r:embed="rId5"/>
                <a:stretch>
                  <a:fillRect t="-3529" b="-105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Google Shape;343;p46">
                <a:extLst>
                  <a:ext uri="{FF2B5EF4-FFF2-40B4-BE49-F238E27FC236}">
                    <a16:creationId xmlns:a16="http://schemas.microsoft.com/office/drawing/2014/main" id="{C1440E90-7ED6-E938-A129-EEF944F29468}"/>
                  </a:ext>
                </a:extLst>
              </p:cNvPr>
              <p:cNvSpPr txBox="1">
                <a:spLocks/>
              </p:cNvSpPr>
              <p:nvPr/>
            </p:nvSpPr>
            <p:spPr>
              <a:xfrm>
                <a:off x="6012366" y="1397870"/>
                <a:ext cx="1977041" cy="676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14:m>
                  <m:oMath xmlns:m="http://schemas.openxmlformats.org/officeDocument/2006/math">
                    <m:r>
                      <m:rPr>
                        <m:nor/>
                      </m:rPr>
                      <a:rPr lang="en-US" b="0" i="0" smtClean="0">
                        <a:solidFill>
                          <a:schemeClr val="tx1"/>
                        </a:solidFill>
                        <a:latin typeface="Cambria Math" panose="02040503050406030204" pitchFamily="18" charset="0"/>
                        <a:ea typeface="Cambria" panose="02040503050406030204" pitchFamily="18" charset="0"/>
                      </a:rPr>
                      <m:t>maxCap</m:t>
                    </m:r>
                    <m:r>
                      <a:rPr lang="en-US" b="0" i="1" smtClean="0">
                        <a:solidFill>
                          <a:schemeClr val="tx1"/>
                        </a:solidFill>
                        <a:latin typeface="Cambria Math" panose="02040503050406030204" pitchFamily="18" charset="0"/>
                        <a:ea typeface="Cambria" panose="02040503050406030204" pitchFamily="18" charset="0"/>
                      </a:rPr>
                      <m:t>=3</m:t>
                    </m:r>
                  </m:oMath>
                </a14:m>
                <a:r>
                  <a:rPr lang="en-US" b="0" i="1">
                    <a:solidFill>
                      <a:schemeClr val="tx1"/>
                    </a:solidFill>
                    <a:latin typeface="Cambria Math" panose="02040503050406030204" pitchFamily="18" charset="0"/>
                    <a:ea typeface="Cambria" panose="02040503050406030204" pitchFamily="18" charset="0"/>
                  </a:rPr>
                  <a:t> </a:t>
                </a:r>
              </a:p>
              <a:p>
                <a:pPr marL="0" indent="0">
                  <a:buClr>
                    <a:schemeClr val="accent2"/>
                  </a:buClr>
                  <a:buNone/>
                </a:pPr>
                <a14:m>
                  <m:oMath xmlns:m="http://schemas.openxmlformats.org/officeDocument/2006/math">
                    <m:r>
                      <m:rPr>
                        <m:nor/>
                      </m:rPr>
                      <a:rPr lang="en-US">
                        <a:solidFill>
                          <a:schemeClr val="tx1"/>
                        </a:solidFill>
                        <a:latin typeface="Cambria Math" panose="02040503050406030204" pitchFamily="18" charset="0"/>
                        <a:ea typeface="Cambria" panose="02040503050406030204" pitchFamily="18" charset="0"/>
                      </a:rPr>
                      <m:t>m</m:t>
                    </m:r>
                    <m:r>
                      <m:rPr>
                        <m:nor/>
                      </m:rPr>
                      <a:rPr lang="en-US" b="0" i="0" smtClean="0">
                        <a:solidFill>
                          <a:schemeClr val="tx1"/>
                        </a:solidFill>
                        <a:latin typeface="Cambria Math" panose="02040503050406030204" pitchFamily="18" charset="0"/>
                        <a:ea typeface="Cambria" panose="02040503050406030204" pitchFamily="18" charset="0"/>
                      </a:rPr>
                      <m:t>axCapIds</m:t>
                    </m:r>
                    <m:r>
                      <a:rPr lang="en-US" b="0" i="1" smtClean="0">
                        <a:solidFill>
                          <a:schemeClr val="tx1"/>
                        </a:solidFill>
                        <a:latin typeface="Cambria Math" panose="02040503050406030204" pitchFamily="18" charset="0"/>
                        <a:ea typeface="Cambria" panose="02040503050406030204" pitchFamily="18" charset="0"/>
                      </a:rPr>
                      <m:t>=[3, 5, </m:t>
                    </m:r>
                    <m:r>
                      <a:rPr lang="en-US" i="1">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a:t>
                </a:r>
              </a:p>
            </p:txBody>
          </p:sp>
        </mc:Choice>
        <mc:Fallback xmlns="">
          <p:sp>
            <p:nvSpPr>
              <p:cNvPr id="7" name="Google Shape;343;p46">
                <a:extLst>
                  <a:ext uri="{FF2B5EF4-FFF2-40B4-BE49-F238E27FC236}">
                    <a16:creationId xmlns:a16="http://schemas.microsoft.com/office/drawing/2014/main" id="{C1440E90-7ED6-E938-A129-EEF944F29468}"/>
                  </a:ext>
                </a:extLst>
              </p:cNvPr>
              <p:cNvSpPr txBox="1">
                <a:spLocks noRot="1" noChangeAspect="1" noMove="1" noResize="1" noEditPoints="1" noAdjustHandles="1" noChangeArrowheads="1" noChangeShapeType="1" noTextEdit="1"/>
              </p:cNvSpPr>
              <p:nvPr/>
            </p:nvSpPr>
            <p:spPr>
              <a:xfrm>
                <a:off x="6012366" y="1397870"/>
                <a:ext cx="1977041" cy="676804"/>
              </a:xfrm>
              <a:prstGeom prst="rect">
                <a:avLst/>
              </a:prstGeom>
              <a:blipFill>
                <a:blip r:embed="rId6"/>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7636058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538897"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consecutive insertion</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196319" y="656315"/>
                <a:ext cx="7631724" cy="510426"/>
              </a:xfrm>
              <a:prstGeom prst="rect">
                <a:avLst/>
              </a:prstGeom>
            </p:spPr>
            <p:txBody>
              <a:bodyPr spcFirstLastPara="1" wrap="square" lIns="91425" tIns="91425" rIns="91425" bIns="91425" anchor="t" anchorCtr="0">
                <a:noAutofit/>
              </a:bodyPr>
              <a:lstStyle/>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=5,</m:t>
                    </m:r>
                    <m:r>
                      <a:rPr lang="en-US" b="0" i="1" smtClean="0">
                        <a:solidFill>
                          <a:schemeClr val="tx1"/>
                        </a:solidFill>
                        <a:latin typeface="Cambria Math" panose="02040503050406030204" pitchFamily="18" charset="0"/>
                        <a:ea typeface="Cambria" panose="02040503050406030204" pitchFamily="18" charset="0"/>
                      </a:rPr>
                      <m:t>𝑘</m:t>
                    </m:r>
                    <m:r>
                      <a:rPr lang="en-US" b="0" i="1" smtClean="0">
                        <a:solidFill>
                          <a:schemeClr val="tx1"/>
                        </a:solidFill>
                        <a:latin typeface="Cambria Math" panose="02040503050406030204" pitchFamily="18" charset="0"/>
                        <a:ea typeface="Cambria" panose="02040503050406030204" pitchFamily="18" charset="0"/>
                      </a:rPr>
                      <m:t>=3,</m:t>
                    </m:r>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e>
                    </m:d>
                    <m:r>
                      <a:rPr lang="en-US" b="0" i="1" smtClean="0">
                        <a:solidFill>
                          <a:schemeClr val="tx1"/>
                        </a:solidFill>
                        <a:latin typeface="Cambria Math" panose="02040503050406030204" pitchFamily="18" charset="0"/>
                        <a:ea typeface="Cambria" panose="02040503050406030204" pitchFamily="18" charset="0"/>
                      </a:rPr>
                      <m:t>=(4, 9)</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196319" y="656315"/>
                <a:ext cx="7631724" cy="510426"/>
              </a:xfrm>
              <a:prstGeom prst="rect">
                <a:avLst/>
              </a:prstGeom>
              <a:blipFill>
                <a:blip r:embed="rId3"/>
                <a:stretch>
                  <a:fillRect l="-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129698853"/>
                  </p:ext>
                </p:extLst>
              </p:nvPr>
            </p:nvGraphicFramePr>
            <p:xfrm>
              <a:off x="357684" y="1076443"/>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Choice>
        <mc:Fallback xmlns="">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129698853"/>
                  </p:ext>
                </p:extLst>
              </p:nvPr>
            </p:nvGraphicFramePr>
            <p:xfrm>
              <a:off x="357684" y="1076443"/>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00000" r="-1009589" b="-137705"/>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11684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32787" r="-1009589" b="-4918"/>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Fallback>
      </mc:AlternateContent>
      <p:sp>
        <p:nvSpPr>
          <p:cNvPr id="4" name="Google Shape;343;p46">
            <a:extLst>
              <a:ext uri="{FF2B5EF4-FFF2-40B4-BE49-F238E27FC236}">
                <a16:creationId xmlns:a16="http://schemas.microsoft.com/office/drawing/2014/main" id="{EBBF668D-AB58-3079-65CC-1106B3FE823A}"/>
              </a:ext>
            </a:extLst>
          </p:cNvPr>
          <p:cNvSpPr txBox="1">
            <a:spLocks/>
          </p:cNvSpPr>
          <p:nvPr/>
        </p:nvSpPr>
        <p:spPr>
          <a:xfrm>
            <a:off x="357684" y="2368283"/>
            <a:ext cx="7631724" cy="724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Observations: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F9266801-9C0A-5BB6-3692-F26CA8BAD78E}"/>
                  </a:ext>
                </a:extLst>
              </p:cNvPr>
              <p:cNvGraphicFramePr>
                <a:graphicFrameLocks noGrp="1"/>
              </p:cNvGraphicFramePr>
              <p:nvPr>
                <p:extLst>
                  <p:ext uri="{D42A27DB-BD31-4B8C-83A1-F6EECF244321}">
                    <p14:modId xmlns:p14="http://schemas.microsoft.com/office/powerpoint/2010/main" val="1562002009"/>
                  </p:ext>
                </p:extLst>
              </p:nvPr>
            </p:nvGraphicFramePr>
            <p:xfrm>
              <a:off x="1524315" y="3116645"/>
              <a:ext cx="5298462" cy="1229360"/>
            </p:xfrm>
            <a:graphic>
              <a:graphicData uri="http://schemas.openxmlformats.org/drawingml/2006/table">
                <a:tbl>
                  <a:tblPr firstRow="1" bandRow="1">
                    <a:tableStyleId>{F6024AC8-8C17-433D-AFE3-253606B60DFD}</a:tableStyleId>
                  </a:tblPr>
                  <a:tblGrid>
                    <a:gridCol w="407574">
                      <a:extLst>
                        <a:ext uri="{9D8B030D-6E8A-4147-A177-3AD203B41FA5}">
                          <a16:colId xmlns:a16="http://schemas.microsoft.com/office/drawing/2014/main" val="2217735980"/>
                        </a:ext>
                      </a:extLst>
                    </a:gridCol>
                    <a:gridCol w="407574">
                      <a:extLst>
                        <a:ext uri="{9D8B030D-6E8A-4147-A177-3AD203B41FA5}">
                          <a16:colId xmlns:a16="http://schemas.microsoft.com/office/drawing/2014/main" val="1517230136"/>
                        </a:ext>
                      </a:extLst>
                    </a:gridCol>
                    <a:gridCol w="407574">
                      <a:extLst>
                        <a:ext uri="{9D8B030D-6E8A-4147-A177-3AD203B41FA5}">
                          <a16:colId xmlns:a16="http://schemas.microsoft.com/office/drawing/2014/main" val="3602637139"/>
                        </a:ext>
                      </a:extLst>
                    </a:gridCol>
                    <a:gridCol w="407574">
                      <a:extLst>
                        <a:ext uri="{9D8B030D-6E8A-4147-A177-3AD203B41FA5}">
                          <a16:colId xmlns:a16="http://schemas.microsoft.com/office/drawing/2014/main" val="2147081272"/>
                        </a:ext>
                      </a:extLst>
                    </a:gridCol>
                    <a:gridCol w="407574">
                      <a:extLst>
                        <a:ext uri="{9D8B030D-6E8A-4147-A177-3AD203B41FA5}">
                          <a16:colId xmlns:a16="http://schemas.microsoft.com/office/drawing/2014/main" val="4293601623"/>
                        </a:ext>
                      </a:extLst>
                    </a:gridCol>
                    <a:gridCol w="407574">
                      <a:extLst>
                        <a:ext uri="{9D8B030D-6E8A-4147-A177-3AD203B41FA5}">
                          <a16:colId xmlns:a16="http://schemas.microsoft.com/office/drawing/2014/main" val="1259002042"/>
                        </a:ext>
                      </a:extLst>
                    </a:gridCol>
                    <a:gridCol w="407574">
                      <a:extLst>
                        <a:ext uri="{9D8B030D-6E8A-4147-A177-3AD203B41FA5}">
                          <a16:colId xmlns:a16="http://schemas.microsoft.com/office/drawing/2014/main" val="4032400811"/>
                        </a:ext>
                      </a:extLst>
                    </a:gridCol>
                    <a:gridCol w="407574">
                      <a:extLst>
                        <a:ext uri="{9D8B030D-6E8A-4147-A177-3AD203B41FA5}">
                          <a16:colId xmlns:a16="http://schemas.microsoft.com/office/drawing/2014/main" val="3371040922"/>
                        </a:ext>
                      </a:extLst>
                    </a:gridCol>
                    <a:gridCol w="407574">
                      <a:extLst>
                        <a:ext uri="{9D8B030D-6E8A-4147-A177-3AD203B41FA5}">
                          <a16:colId xmlns:a16="http://schemas.microsoft.com/office/drawing/2014/main" val="2256153723"/>
                        </a:ext>
                      </a:extLst>
                    </a:gridCol>
                    <a:gridCol w="407574">
                      <a:extLst>
                        <a:ext uri="{9D8B030D-6E8A-4147-A177-3AD203B41FA5}">
                          <a16:colId xmlns:a16="http://schemas.microsoft.com/office/drawing/2014/main" val="53806938"/>
                        </a:ext>
                      </a:extLst>
                    </a:gridCol>
                    <a:gridCol w="407574">
                      <a:extLst>
                        <a:ext uri="{9D8B030D-6E8A-4147-A177-3AD203B41FA5}">
                          <a16:colId xmlns:a16="http://schemas.microsoft.com/office/drawing/2014/main" val="4249718795"/>
                        </a:ext>
                      </a:extLst>
                    </a:gridCol>
                    <a:gridCol w="407574">
                      <a:extLst>
                        <a:ext uri="{9D8B030D-6E8A-4147-A177-3AD203B41FA5}">
                          <a16:colId xmlns:a16="http://schemas.microsoft.com/office/drawing/2014/main" val="2590151592"/>
                        </a:ext>
                      </a:extLst>
                    </a:gridCol>
                    <a:gridCol w="407574">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a:solidFill>
                                <a:srgbClr val="FF0000"/>
                              </a:solidFill>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Choice>
        <mc:Fallback xmlns="">
          <p:graphicFrame>
            <p:nvGraphicFramePr>
              <p:cNvPr id="3" name="Table 2">
                <a:extLst>
                  <a:ext uri="{FF2B5EF4-FFF2-40B4-BE49-F238E27FC236}">
                    <a16:creationId xmlns:a16="http://schemas.microsoft.com/office/drawing/2014/main" id="{F9266801-9C0A-5BB6-3692-F26CA8BAD78E}"/>
                  </a:ext>
                </a:extLst>
              </p:cNvPr>
              <p:cNvGraphicFramePr>
                <a:graphicFrameLocks noGrp="1"/>
              </p:cNvGraphicFramePr>
              <p:nvPr>
                <p:extLst>
                  <p:ext uri="{D42A27DB-BD31-4B8C-83A1-F6EECF244321}">
                    <p14:modId xmlns:p14="http://schemas.microsoft.com/office/powerpoint/2010/main" val="1562002009"/>
                  </p:ext>
                </p:extLst>
              </p:nvPr>
            </p:nvGraphicFramePr>
            <p:xfrm>
              <a:off x="1524315" y="3116645"/>
              <a:ext cx="5298462" cy="1229360"/>
            </p:xfrm>
            <a:graphic>
              <a:graphicData uri="http://schemas.openxmlformats.org/drawingml/2006/table">
                <a:tbl>
                  <a:tblPr firstRow="1" bandRow="1">
                    <a:tableStyleId>{F6024AC8-8C17-433D-AFE3-253606B60DFD}</a:tableStyleId>
                  </a:tblPr>
                  <a:tblGrid>
                    <a:gridCol w="407574">
                      <a:extLst>
                        <a:ext uri="{9D8B030D-6E8A-4147-A177-3AD203B41FA5}">
                          <a16:colId xmlns:a16="http://schemas.microsoft.com/office/drawing/2014/main" val="2217735980"/>
                        </a:ext>
                      </a:extLst>
                    </a:gridCol>
                    <a:gridCol w="407574">
                      <a:extLst>
                        <a:ext uri="{9D8B030D-6E8A-4147-A177-3AD203B41FA5}">
                          <a16:colId xmlns:a16="http://schemas.microsoft.com/office/drawing/2014/main" val="1517230136"/>
                        </a:ext>
                      </a:extLst>
                    </a:gridCol>
                    <a:gridCol w="407574">
                      <a:extLst>
                        <a:ext uri="{9D8B030D-6E8A-4147-A177-3AD203B41FA5}">
                          <a16:colId xmlns:a16="http://schemas.microsoft.com/office/drawing/2014/main" val="3602637139"/>
                        </a:ext>
                      </a:extLst>
                    </a:gridCol>
                    <a:gridCol w="407574">
                      <a:extLst>
                        <a:ext uri="{9D8B030D-6E8A-4147-A177-3AD203B41FA5}">
                          <a16:colId xmlns:a16="http://schemas.microsoft.com/office/drawing/2014/main" val="2147081272"/>
                        </a:ext>
                      </a:extLst>
                    </a:gridCol>
                    <a:gridCol w="407574">
                      <a:extLst>
                        <a:ext uri="{9D8B030D-6E8A-4147-A177-3AD203B41FA5}">
                          <a16:colId xmlns:a16="http://schemas.microsoft.com/office/drawing/2014/main" val="4293601623"/>
                        </a:ext>
                      </a:extLst>
                    </a:gridCol>
                    <a:gridCol w="407574">
                      <a:extLst>
                        <a:ext uri="{9D8B030D-6E8A-4147-A177-3AD203B41FA5}">
                          <a16:colId xmlns:a16="http://schemas.microsoft.com/office/drawing/2014/main" val="1259002042"/>
                        </a:ext>
                      </a:extLst>
                    </a:gridCol>
                    <a:gridCol w="407574">
                      <a:extLst>
                        <a:ext uri="{9D8B030D-6E8A-4147-A177-3AD203B41FA5}">
                          <a16:colId xmlns:a16="http://schemas.microsoft.com/office/drawing/2014/main" val="4032400811"/>
                        </a:ext>
                      </a:extLst>
                    </a:gridCol>
                    <a:gridCol w="407574">
                      <a:extLst>
                        <a:ext uri="{9D8B030D-6E8A-4147-A177-3AD203B41FA5}">
                          <a16:colId xmlns:a16="http://schemas.microsoft.com/office/drawing/2014/main" val="3371040922"/>
                        </a:ext>
                      </a:extLst>
                    </a:gridCol>
                    <a:gridCol w="407574">
                      <a:extLst>
                        <a:ext uri="{9D8B030D-6E8A-4147-A177-3AD203B41FA5}">
                          <a16:colId xmlns:a16="http://schemas.microsoft.com/office/drawing/2014/main" val="2256153723"/>
                        </a:ext>
                      </a:extLst>
                    </a:gridCol>
                    <a:gridCol w="407574">
                      <a:extLst>
                        <a:ext uri="{9D8B030D-6E8A-4147-A177-3AD203B41FA5}">
                          <a16:colId xmlns:a16="http://schemas.microsoft.com/office/drawing/2014/main" val="53806938"/>
                        </a:ext>
                      </a:extLst>
                    </a:gridCol>
                    <a:gridCol w="407574">
                      <a:extLst>
                        <a:ext uri="{9D8B030D-6E8A-4147-A177-3AD203B41FA5}">
                          <a16:colId xmlns:a16="http://schemas.microsoft.com/office/drawing/2014/main" val="4249718795"/>
                        </a:ext>
                      </a:extLst>
                    </a:gridCol>
                    <a:gridCol w="407574">
                      <a:extLst>
                        <a:ext uri="{9D8B030D-6E8A-4147-A177-3AD203B41FA5}">
                          <a16:colId xmlns:a16="http://schemas.microsoft.com/office/drawing/2014/main" val="2590151592"/>
                        </a:ext>
                      </a:extLst>
                    </a:gridCol>
                    <a:gridCol w="407574">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t="-100000" r="-1201493" b="-137705"/>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11684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t="-231148" r="-1201493" b="-6557"/>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a:solidFill>
                                <a:srgbClr val="FF0000"/>
                              </a:solidFill>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Fallback>
      </mc:AlternateContent>
      <p:sp>
        <p:nvSpPr>
          <p:cNvPr id="6" name="TextBox 5">
            <a:extLst>
              <a:ext uri="{FF2B5EF4-FFF2-40B4-BE49-F238E27FC236}">
                <a16:creationId xmlns:a16="http://schemas.microsoft.com/office/drawing/2014/main" id="{822C544A-8152-0CAC-DCDC-82EBFEB70102}"/>
              </a:ext>
            </a:extLst>
          </p:cNvPr>
          <p:cNvSpPr txBox="1"/>
          <p:nvPr/>
        </p:nvSpPr>
        <p:spPr>
          <a:xfrm>
            <a:off x="357683" y="2722567"/>
            <a:ext cx="7125605" cy="307777"/>
          </a:xfrm>
          <a:prstGeom prst="rect">
            <a:avLst/>
          </a:prstGeom>
          <a:noFill/>
        </p:spPr>
        <p:txBody>
          <a:bodyPr wrap="square">
            <a:spAutoFit/>
          </a:bodyPr>
          <a:lstStyle/>
          <a:p>
            <a:pPr marL="742950" indent="-285750">
              <a:buClr>
                <a:schemeClr val="accent2"/>
              </a:buClr>
              <a:buFont typeface="Courier New" panose="02070309020205020404" pitchFamily="49" charset="0"/>
              <a:buChar char="o"/>
            </a:pPr>
            <a:r>
              <a:rPr lang="en-US">
                <a:solidFill>
                  <a:schemeClr val="tx1"/>
                </a:solidFill>
                <a:latin typeface="Cambria" panose="02040503050406030204" pitchFamily="18" charset="0"/>
                <a:ea typeface="Cambria" panose="02040503050406030204" pitchFamily="18" charset="0"/>
              </a:rPr>
              <a:t>Cannot insert the pair </a:t>
            </a:r>
            <a:r>
              <a:rPr lang="en-US" b="1">
                <a:solidFill>
                  <a:schemeClr val="tx1"/>
                </a:solidFill>
                <a:latin typeface="Cambria" panose="02040503050406030204" pitchFamily="18" charset="0"/>
                <a:ea typeface="Cambria" panose="02040503050406030204" pitchFamily="18" charset="0"/>
              </a:rPr>
              <a:t>immediately</a:t>
            </a:r>
            <a:r>
              <a:rPr lang="en-US">
                <a:solidFill>
                  <a:schemeClr val="tx1"/>
                </a:solidFill>
                <a:latin typeface="Cambria" panose="02040503050406030204" pitchFamily="18" charset="0"/>
                <a:ea typeface="Cambria" panose="02040503050406030204" pitchFamily="18" charset="0"/>
              </a:rPr>
              <a:t> after index 3 or 5 (indices in maxCapIds):</a:t>
            </a:r>
          </a:p>
        </p:txBody>
      </p:sp>
      <mc:AlternateContent xmlns:mc="http://schemas.openxmlformats.org/markup-compatibility/2006" xmlns:a14="http://schemas.microsoft.com/office/drawing/2010/main">
        <mc:Choice Requires="a14">
          <p:sp>
            <p:nvSpPr>
              <p:cNvPr id="7" name="Google Shape;343;p46">
                <a:extLst>
                  <a:ext uri="{FF2B5EF4-FFF2-40B4-BE49-F238E27FC236}">
                    <a16:creationId xmlns:a16="http://schemas.microsoft.com/office/drawing/2014/main" id="{C1440E90-7ED6-E938-A129-EEF944F29468}"/>
                  </a:ext>
                </a:extLst>
              </p:cNvPr>
              <p:cNvSpPr txBox="1">
                <a:spLocks/>
              </p:cNvSpPr>
              <p:nvPr/>
            </p:nvSpPr>
            <p:spPr>
              <a:xfrm>
                <a:off x="6012366" y="1397870"/>
                <a:ext cx="1977041" cy="676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14:m>
                  <m:oMath xmlns:m="http://schemas.openxmlformats.org/officeDocument/2006/math">
                    <m:r>
                      <m:rPr>
                        <m:nor/>
                      </m:rPr>
                      <a:rPr lang="en-US" b="0" i="0" smtClean="0">
                        <a:solidFill>
                          <a:schemeClr val="tx1"/>
                        </a:solidFill>
                        <a:latin typeface="Cambria Math" panose="02040503050406030204" pitchFamily="18" charset="0"/>
                        <a:ea typeface="Cambria" panose="02040503050406030204" pitchFamily="18" charset="0"/>
                      </a:rPr>
                      <m:t>maxCap</m:t>
                    </m:r>
                    <m:r>
                      <a:rPr lang="en-US" b="0" i="1" smtClean="0">
                        <a:solidFill>
                          <a:schemeClr val="tx1"/>
                        </a:solidFill>
                        <a:latin typeface="Cambria Math" panose="02040503050406030204" pitchFamily="18" charset="0"/>
                        <a:ea typeface="Cambria" panose="02040503050406030204" pitchFamily="18" charset="0"/>
                      </a:rPr>
                      <m:t>=3</m:t>
                    </m:r>
                  </m:oMath>
                </a14:m>
                <a:r>
                  <a:rPr lang="en-US" b="0" i="1">
                    <a:solidFill>
                      <a:schemeClr val="tx1"/>
                    </a:solidFill>
                    <a:latin typeface="Cambria Math" panose="02040503050406030204" pitchFamily="18" charset="0"/>
                    <a:ea typeface="Cambria" panose="02040503050406030204" pitchFamily="18" charset="0"/>
                  </a:rPr>
                  <a:t> </a:t>
                </a:r>
              </a:p>
              <a:p>
                <a:pPr marL="0" indent="0">
                  <a:buClr>
                    <a:schemeClr val="accent2"/>
                  </a:buClr>
                  <a:buNone/>
                </a:pPr>
                <a14:m>
                  <m:oMath xmlns:m="http://schemas.openxmlformats.org/officeDocument/2006/math">
                    <m:r>
                      <m:rPr>
                        <m:nor/>
                      </m:rPr>
                      <a:rPr lang="en-US">
                        <a:solidFill>
                          <a:schemeClr val="tx1"/>
                        </a:solidFill>
                        <a:latin typeface="Cambria Math" panose="02040503050406030204" pitchFamily="18" charset="0"/>
                        <a:ea typeface="Cambria" panose="02040503050406030204" pitchFamily="18" charset="0"/>
                      </a:rPr>
                      <m:t>m</m:t>
                    </m:r>
                    <m:r>
                      <m:rPr>
                        <m:nor/>
                      </m:rPr>
                      <a:rPr lang="en-US" b="0" i="0" smtClean="0">
                        <a:solidFill>
                          <a:schemeClr val="tx1"/>
                        </a:solidFill>
                        <a:latin typeface="Cambria Math" panose="02040503050406030204" pitchFamily="18" charset="0"/>
                        <a:ea typeface="Cambria" panose="02040503050406030204" pitchFamily="18" charset="0"/>
                      </a:rPr>
                      <m:t>axCapIds</m:t>
                    </m:r>
                    <m:r>
                      <a:rPr lang="en-US" b="0" i="1" smtClean="0">
                        <a:solidFill>
                          <a:schemeClr val="tx1"/>
                        </a:solidFill>
                        <a:latin typeface="Cambria Math" panose="02040503050406030204" pitchFamily="18" charset="0"/>
                        <a:ea typeface="Cambria" panose="02040503050406030204" pitchFamily="18" charset="0"/>
                      </a:rPr>
                      <m:t>=[3, 5, </m:t>
                    </m:r>
                    <m:r>
                      <a:rPr lang="en-US" i="1">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a:t>
                </a:r>
              </a:p>
            </p:txBody>
          </p:sp>
        </mc:Choice>
        <mc:Fallback xmlns="">
          <p:sp>
            <p:nvSpPr>
              <p:cNvPr id="7" name="Google Shape;343;p46">
                <a:extLst>
                  <a:ext uri="{FF2B5EF4-FFF2-40B4-BE49-F238E27FC236}">
                    <a16:creationId xmlns:a16="http://schemas.microsoft.com/office/drawing/2014/main" id="{C1440E90-7ED6-E938-A129-EEF944F29468}"/>
                  </a:ext>
                </a:extLst>
              </p:cNvPr>
              <p:cNvSpPr txBox="1">
                <a:spLocks noRot="1" noChangeAspect="1" noMove="1" noResize="1" noEditPoints="1" noAdjustHandles="1" noChangeArrowheads="1" noChangeShapeType="1" noTextEdit="1"/>
              </p:cNvSpPr>
              <p:nvPr/>
            </p:nvSpPr>
            <p:spPr>
              <a:xfrm>
                <a:off x="6012366" y="1397870"/>
                <a:ext cx="1977041" cy="676804"/>
              </a:xfrm>
              <a:prstGeom prst="rect">
                <a:avLst/>
              </a:prstGeom>
              <a:blipFill>
                <a:blip r:embed="rId6"/>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31215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538897"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consecutive insertion</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196319" y="656315"/>
                <a:ext cx="7631724" cy="510426"/>
              </a:xfrm>
              <a:prstGeom prst="rect">
                <a:avLst/>
              </a:prstGeom>
            </p:spPr>
            <p:txBody>
              <a:bodyPr spcFirstLastPara="1" wrap="square" lIns="91425" tIns="91425" rIns="91425" bIns="91425" anchor="t" anchorCtr="0">
                <a:noAutofit/>
              </a:bodyPr>
              <a:lstStyle/>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=5,</m:t>
                    </m:r>
                    <m:r>
                      <a:rPr lang="en-US" b="0" i="1" smtClean="0">
                        <a:solidFill>
                          <a:schemeClr val="tx1"/>
                        </a:solidFill>
                        <a:latin typeface="Cambria Math" panose="02040503050406030204" pitchFamily="18" charset="0"/>
                        <a:ea typeface="Cambria" panose="02040503050406030204" pitchFamily="18" charset="0"/>
                      </a:rPr>
                      <m:t>𝑘</m:t>
                    </m:r>
                    <m:r>
                      <a:rPr lang="en-US" b="0" i="1" smtClean="0">
                        <a:solidFill>
                          <a:schemeClr val="tx1"/>
                        </a:solidFill>
                        <a:latin typeface="Cambria Math" panose="02040503050406030204" pitchFamily="18" charset="0"/>
                        <a:ea typeface="Cambria" panose="02040503050406030204" pitchFamily="18" charset="0"/>
                      </a:rPr>
                      <m:t>=3,</m:t>
                    </m:r>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e>
                    </m:d>
                    <m:r>
                      <a:rPr lang="en-US" b="0" i="1" smtClean="0">
                        <a:solidFill>
                          <a:schemeClr val="tx1"/>
                        </a:solidFill>
                        <a:latin typeface="Cambria Math" panose="02040503050406030204" pitchFamily="18" charset="0"/>
                        <a:ea typeface="Cambria" panose="02040503050406030204" pitchFamily="18" charset="0"/>
                      </a:rPr>
                      <m:t>=(4, 9)</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196319" y="656315"/>
                <a:ext cx="7631724" cy="510426"/>
              </a:xfrm>
              <a:prstGeom prst="rect">
                <a:avLst/>
              </a:prstGeom>
              <a:blipFill>
                <a:blip r:embed="rId3"/>
                <a:stretch>
                  <a:fillRect l="-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2729497673"/>
                  </p:ext>
                </p:extLst>
              </p:nvPr>
            </p:nvGraphicFramePr>
            <p:xfrm>
              <a:off x="357684" y="1077705"/>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Choice>
        <mc:Fallback xmlns="">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2729497673"/>
                  </p:ext>
                </p:extLst>
              </p:nvPr>
            </p:nvGraphicFramePr>
            <p:xfrm>
              <a:off x="357684" y="1077705"/>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00000" r="-1009589" b="-139344"/>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11684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32787" r="-1009589" b="-6557"/>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Fallback>
      </mc:AlternateContent>
      <p:sp>
        <p:nvSpPr>
          <p:cNvPr id="4" name="Google Shape;343;p46">
            <a:extLst>
              <a:ext uri="{FF2B5EF4-FFF2-40B4-BE49-F238E27FC236}">
                <a16:creationId xmlns:a16="http://schemas.microsoft.com/office/drawing/2014/main" id="{EBBF668D-AB58-3079-65CC-1106B3FE823A}"/>
              </a:ext>
            </a:extLst>
          </p:cNvPr>
          <p:cNvSpPr txBox="1">
            <a:spLocks/>
          </p:cNvSpPr>
          <p:nvPr/>
        </p:nvSpPr>
        <p:spPr>
          <a:xfrm>
            <a:off x="357684" y="2368283"/>
            <a:ext cx="7631724" cy="724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Observations: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F9266801-9C0A-5BB6-3692-F26CA8BAD78E}"/>
                  </a:ext>
                </a:extLst>
              </p:cNvPr>
              <p:cNvGraphicFramePr>
                <a:graphicFrameLocks noGrp="1"/>
              </p:cNvGraphicFramePr>
              <p:nvPr>
                <p:extLst>
                  <p:ext uri="{D42A27DB-BD31-4B8C-83A1-F6EECF244321}">
                    <p14:modId xmlns:p14="http://schemas.microsoft.com/office/powerpoint/2010/main" val="2022253974"/>
                  </p:ext>
                </p:extLst>
              </p:nvPr>
            </p:nvGraphicFramePr>
            <p:xfrm>
              <a:off x="1524315" y="3116645"/>
              <a:ext cx="5298462" cy="1229360"/>
            </p:xfrm>
            <a:graphic>
              <a:graphicData uri="http://schemas.openxmlformats.org/drawingml/2006/table">
                <a:tbl>
                  <a:tblPr firstRow="1" bandRow="1">
                    <a:tableStyleId>{F6024AC8-8C17-433D-AFE3-253606B60DFD}</a:tableStyleId>
                  </a:tblPr>
                  <a:tblGrid>
                    <a:gridCol w="407574">
                      <a:extLst>
                        <a:ext uri="{9D8B030D-6E8A-4147-A177-3AD203B41FA5}">
                          <a16:colId xmlns:a16="http://schemas.microsoft.com/office/drawing/2014/main" val="2217735980"/>
                        </a:ext>
                      </a:extLst>
                    </a:gridCol>
                    <a:gridCol w="407574">
                      <a:extLst>
                        <a:ext uri="{9D8B030D-6E8A-4147-A177-3AD203B41FA5}">
                          <a16:colId xmlns:a16="http://schemas.microsoft.com/office/drawing/2014/main" val="1517230136"/>
                        </a:ext>
                      </a:extLst>
                    </a:gridCol>
                    <a:gridCol w="407574">
                      <a:extLst>
                        <a:ext uri="{9D8B030D-6E8A-4147-A177-3AD203B41FA5}">
                          <a16:colId xmlns:a16="http://schemas.microsoft.com/office/drawing/2014/main" val="3602637139"/>
                        </a:ext>
                      </a:extLst>
                    </a:gridCol>
                    <a:gridCol w="407574">
                      <a:extLst>
                        <a:ext uri="{9D8B030D-6E8A-4147-A177-3AD203B41FA5}">
                          <a16:colId xmlns:a16="http://schemas.microsoft.com/office/drawing/2014/main" val="2147081272"/>
                        </a:ext>
                      </a:extLst>
                    </a:gridCol>
                    <a:gridCol w="407574">
                      <a:extLst>
                        <a:ext uri="{9D8B030D-6E8A-4147-A177-3AD203B41FA5}">
                          <a16:colId xmlns:a16="http://schemas.microsoft.com/office/drawing/2014/main" val="4293601623"/>
                        </a:ext>
                      </a:extLst>
                    </a:gridCol>
                    <a:gridCol w="407574">
                      <a:extLst>
                        <a:ext uri="{9D8B030D-6E8A-4147-A177-3AD203B41FA5}">
                          <a16:colId xmlns:a16="http://schemas.microsoft.com/office/drawing/2014/main" val="1259002042"/>
                        </a:ext>
                      </a:extLst>
                    </a:gridCol>
                    <a:gridCol w="407574">
                      <a:extLst>
                        <a:ext uri="{9D8B030D-6E8A-4147-A177-3AD203B41FA5}">
                          <a16:colId xmlns:a16="http://schemas.microsoft.com/office/drawing/2014/main" val="4032400811"/>
                        </a:ext>
                      </a:extLst>
                    </a:gridCol>
                    <a:gridCol w="407574">
                      <a:extLst>
                        <a:ext uri="{9D8B030D-6E8A-4147-A177-3AD203B41FA5}">
                          <a16:colId xmlns:a16="http://schemas.microsoft.com/office/drawing/2014/main" val="3371040922"/>
                        </a:ext>
                      </a:extLst>
                    </a:gridCol>
                    <a:gridCol w="407574">
                      <a:extLst>
                        <a:ext uri="{9D8B030D-6E8A-4147-A177-3AD203B41FA5}">
                          <a16:colId xmlns:a16="http://schemas.microsoft.com/office/drawing/2014/main" val="2256153723"/>
                        </a:ext>
                      </a:extLst>
                    </a:gridCol>
                    <a:gridCol w="407574">
                      <a:extLst>
                        <a:ext uri="{9D8B030D-6E8A-4147-A177-3AD203B41FA5}">
                          <a16:colId xmlns:a16="http://schemas.microsoft.com/office/drawing/2014/main" val="53806938"/>
                        </a:ext>
                      </a:extLst>
                    </a:gridCol>
                    <a:gridCol w="407574">
                      <a:extLst>
                        <a:ext uri="{9D8B030D-6E8A-4147-A177-3AD203B41FA5}">
                          <a16:colId xmlns:a16="http://schemas.microsoft.com/office/drawing/2014/main" val="4249718795"/>
                        </a:ext>
                      </a:extLst>
                    </a:gridCol>
                    <a:gridCol w="407574">
                      <a:extLst>
                        <a:ext uri="{9D8B030D-6E8A-4147-A177-3AD203B41FA5}">
                          <a16:colId xmlns:a16="http://schemas.microsoft.com/office/drawing/2014/main" val="2590151592"/>
                        </a:ext>
                      </a:extLst>
                    </a:gridCol>
                    <a:gridCol w="407574">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Choice>
        <mc:Fallback xmlns="">
          <p:graphicFrame>
            <p:nvGraphicFramePr>
              <p:cNvPr id="3" name="Table 2">
                <a:extLst>
                  <a:ext uri="{FF2B5EF4-FFF2-40B4-BE49-F238E27FC236}">
                    <a16:creationId xmlns:a16="http://schemas.microsoft.com/office/drawing/2014/main" id="{F9266801-9C0A-5BB6-3692-F26CA8BAD78E}"/>
                  </a:ext>
                </a:extLst>
              </p:cNvPr>
              <p:cNvGraphicFramePr>
                <a:graphicFrameLocks noGrp="1"/>
              </p:cNvGraphicFramePr>
              <p:nvPr>
                <p:extLst>
                  <p:ext uri="{D42A27DB-BD31-4B8C-83A1-F6EECF244321}">
                    <p14:modId xmlns:p14="http://schemas.microsoft.com/office/powerpoint/2010/main" val="2022253974"/>
                  </p:ext>
                </p:extLst>
              </p:nvPr>
            </p:nvGraphicFramePr>
            <p:xfrm>
              <a:off x="1524315" y="3116645"/>
              <a:ext cx="5298462" cy="1229360"/>
            </p:xfrm>
            <a:graphic>
              <a:graphicData uri="http://schemas.openxmlformats.org/drawingml/2006/table">
                <a:tbl>
                  <a:tblPr firstRow="1" bandRow="1">
                    <a:tableStyleId>{F6024AC8-8C17-433D-AFE3-253606B60DFD}</a:tableStyleId>
                  </a:tblPr>
                  <a:tblGrid>
                    <a:gridCol w="407574">
                      <a:extLst>
                        <a:ext uri="{9D8B030D-6E8A-4147-A177-3AD203B41FA5}">
                          <a16:colId xmlns:a16="http://schemas.microsoft.com/office/drawing/2014/main" val="2217735980"/>
                        </a:ext>
                      </a:extLst>
                    </a:gridCol>
                    <a:gridCol w="407574">
                      <a:extLst>
                        <a:ext uri="{9D8B030D-6E8A-4147-A177-3AD203B41FA5}">
                          <a16:colId xmlns:a16="http://schemas.microsoft.com/office/drawing/2014/main" val="1517230136"/>
                        </a:ext>
                      </a:extLst>
                    </a:gridCol>
                    <a:gridCol w="407574">
                      <a:extLst>
                        <a:ext uri="{9D8B030D-6E8A-4147-A177-3AD203B41FA5}">
                          <a16:colId xmlns:a16="http://schemas.microsoft.com/office/drawing/2014/main" val="3602637139"/>
                        </a:ext>
                      </a:extLst>
                    </a:gridCol>
                    <a:gridCol w="407574">
                      <a:extLst>
                        <a:ext uri="{9D8B030D-6E8A-4147-A177-3AD203B41FA5}">
                          <a16:colId xmlns:a16="http://schemas.microsoft.com/office/drawing/2014/main" val="2147081272"/>
                        </a:ext>
                      </a:extLst>
                    </a:gridCol>
                    <a:gridCol w="407574">
                      <a:extLst>
                        <a:ext uri="{9D8B030D-6E8A-4147-A177-3AD203B41FA5}">
                          <a16:colId xmlns:a16="http://schemas.microsoft.com/office/drawing/2014/main" val="4293601623"/>
                        </a:ext>
                      </a:extLst>
                    </a:gridCol>
                    <a:gridCol w="407574">
                      <a:extLst>
                        <a:ext uri="{9D8B030D-6E8A-4147-A177-3AD203B41FA5}">
                          <a16:colId xmlns:a16="http://schemas.microsoft.com/office/drawing/2014/main" val="1259002042"/>
                        </a:ext>
                      </a:extLst>
                    </a:gridCol>
                    <a:gridCol w="407574">
                      <a:extLst>
                        <a:ext uri="{9D8B030D-6E8A-4147-A177-3AD203B41FA5}">
                          <a16:colId xmlns:a16="http://schemas.microsoft.com/office/drawing/2014/main" val="4032400811"/>
                        </a:ext>
                      </a:extLst>
                    </a:gridCol>
                    <a:gridCol w="407574">
                      <a:extLst>
                        <a:ext uri="{9D8B030D-6E8A-4147-A177-3AD203B41FA5}">
                          <a16:colId xmlns:a16="http://schemas.microsoft.com/office/drawing/2014/main" val="3371040922"/>
                        </a:ext>
                      </a:extLst>
                    </a:gridCol>
                    <a:gridCol w="407574">
                      <a:extLst>
                        <a:ext uri="{9D8B030D-6E8A-4147-A177-3AD203B41FA5}">
                          <a16:colId xmlns:a16="http://schemas.microsoft.com/office/drawing/2014/main" val="2256153723"/>
                        </a:ext>
                      </a:extLst>
                    </a:gridCol>
                    <a:gridCol w="407574">
                      <a:extLst>
                        <a:ext uri="{9D8B030D-6E8A-4147-A177-3AD203B41FA5}">
                          <a16:colId xmlns:a16="http://schemas.microsoft.com/office/drawing/2014/main" val="53806938"/>
                        </a:ext>
                      </a:extLst>
                    </a:gridCol>
                    <a:gridCol w="407574">
                      <a:extLst>
                        <a:ext uri="{9D8B030D-6E8A-4147-A177-3AD203B41FA5}">
                          <a16:colId xmlns:a16="http://schemas.microsoft.com/office/drawing/2014/main" val="4249718795"/>
                        </a:ext>
                      </a:extLst>
                    </a:gridCol>
                    <a:gridCol w="407574">
                      <a:extLst>
                        <a:ext uri="{9D8B030D-6E8A-4147-A177-3AD203B41FA5}">
                          <a16:colId xmlns:a16="http://schemas.microsoft.com/office/drawing/2014/main" val="2590151592"/>
                        </a:ext>
                      </a:extLst>
                    </a:gridCol>
                    <a:gridCol w="407574">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t="-100000" r="-1201493" b="-137705"/>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11684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t="-231148" r="-1201493" b="-6557"/>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Fallback>
      </mc:AlternateContent>
      <p:sp>
        <p:nvSpPr>
          <p:cNvPr id="6" name="TextBox 5">
            <a:extLst>
              <a:ext uri="{FF2B5EF4-FFF2-40B4-BE49-F238E27FC236}">
                <a16:creationId xmlns:a16="http://schemas.microsoft.com/office/drawing/2014/main" id="{F6EE8204-02FD-4F61-6729-C874015A38B5}"/>
              </a:ext>
            </a:extLst>
          </p:cNvPr>
          <p:cNvSpPr txBox="1"/>
          <p:nvPr/>
        </p:nvSpPr>
        <p:spPr>
          <a:xfrm>
            <a:off x="357684" y="2723829"/>
            <a:ext cx="4605616" cy="307777"/>
          </a:xfrm>
          <a:prstGeom prst="rect">
            <a:avLst/>
          </a:prstGeom>
          <a:noFill/>
        </p:spPr>
        <p:txBody>
          <a:bodyPr wrap="square">
            <a:spAutoFit/>
          </a:bodyPr>
          <a:lstStyle/>
          <a:p>
            <a:pPr marL="742950" lvl="1" indent="-285750" algn="l">
              <a:buClr>
                <a:schemeClr val="accent2"/>
              </a:buClr>
              <a:buFont typeface="Courier New" panose="02070309020205020404" pitchFamily="49" charset="0"/>
              <a:buChar char="o"/>
            </a:pPr>
            <a:r>
              <a:rPr lang="en-US">
                <a:solidFill>
                  <a:schemeClr val="tx1"/>
                </a:solidFill>
                <a:latin typeface="Cambria" panose="02040503050406030204" pitchFamily="18" charset="0"/>
                <a:ea typeface="Cambria" panose="02040503050406030204" pitchFamily="18" charset="0"/>
              </a:rPr>
              <a:t>Any other locations are fine:</a:t>
            </a:r>
          </a:p>
        </p:txBody>
      </p:sp>
      <mc:AlternateContent xmlns:mc="http://schemas.openxmlformats.org/markup-compatibility/2006" xmlns:a14="http://schemas.microsoft.com/office/drawing/2010/main">
        <mc:Choice Requires="a14">
          <p:sp>
            <p:nvSpPr>
              <p:cNvPr id="7" name="Google Shape;343;p46">
                <a:extLst>
                  <a:ext uri="{FF2B5EF4-FFF2-40B4-BE49-F238E27FC236}">
                    <a16:creationId xmlns:a16="http://schemas.microsoft.com/office/drawing/2014/main" id="{5B3ADCEA-03E4-4D37-2C36-40FB8757E4DF}"/>
                  </a:ext>
                </a:extLst>
              </p:cNvPr>
              <p:cNvSpPr txBox="1">
                <a:spLocks/>
              </p:cNvSpPr>
              <p:nvPr/>
            </p:nvSpPr>
            <p:spPr>
              <a:xfrm>
                <a:off x="6012366" y="1397870"/>
                <a:ext cx="1977041" cy="676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14:m>
                  <m:oMath xmlns:m="http://schemas.openxmlformats.org/officeDocument/2006/math">
                    <m:r>
                      <m:rPr>
                        <m:nor/>
                      </m:rPr>
                      <a:rPr lang="en-US" b="0" i="0" smtClean="0">
                        <a:solidFill>
                          <a:schemeClr val="tx1"/>
                        </a:solidFill>
                        <a:latin typeface="Cambria Math" panose="02040503050406030204" pitchFamily="18" charset="0"/>
                        <a:ea typeface="Cambria" panose="02040503050406030204" pitchFamily="18" charset="0"/>
                      </a:rPr>
                      <m:t>maxCap</m:t>
                    </m:r>
                    <m:r>
                      <a:rPr lang="en-US" b="0" i="1" smtClean="0">
                        <a:solidFill>
                          <a:schemeClr val="tx1"/>
                        </a:solidFill>
                        <a:latin typeface="Cambria Math" panose="02040503050406030204" pitchFamily="18" charset="0"/>
                        <a:ea typeface="Cambria" panose="02040503050406030204" pitchFamily="18" charset="0"/>
                      </a:rPr>
                      <m:t>=3</m:t>
                    </m:r>
                  </m:oMath>
                </a14:m>
                <a:r>
                  <a:rPr lang="en-US" b="0" i="1">
                    <a:solidFill>
                      <a:schemeClr val="tx1"/>
                    </a:solidFill>
                    <a:latin typeface="Cambria Math" panose="02040503050406030204" pitchFamily="18" charset="0"/>
                    <a:ea typeface="Cambria" panose="02040503050406030204" pitchFamily="18" charset="0"/>
                  </a:rPr>
                  <a:t> </a:t>
                </a:r>
              </a:p>
              <a:p>
                <a:pPr marL="0" indent="0">
                  <a:buClr>
                    <a:schemeClr val="accent2"/>
                  </a:buClr>
                  <a:buNone/>
                </a:pPr>
                <a14:m>
                  <m:oMath xmlns:m="http://schemas.openxmlformats.org/officeDocument/2006/math">
                    <m:r>
                      <m:rPr>
                        <m:nor/>
                      </m:rPr>
                      <a:rPr lang="en-US">
                        <a:solidFill>
                          <a:schemeClr val="tx1"/>
                        </a:solidFill>
                        <a:latin typeface="Cambria Math" panose="02040503050406030204" pitchFamily="18" charset="0"/>
                        <a:ea typeface="Cambria" panose="02040503050406030204" pitchFamily="18" charset="0"/>
                      </a:rPr>
                      <m:t>m</m:t>
                    </m:r>
                    <m:r>
                      <m:rPr>
                        <m:nor/>
                      </m:rPr>
                      <a:rPr lang="en-US" b="0" i="0" smtClean="0">
                        <a:solidFill>
                          <a:schemeClr val="tx1"/>
                        </a:solidFill>
                        <a:latin typeface="Cambria Math" panose="02040503050406030204" pitchFamily="18" charset="0"/>
                        <a:ea typeface="Cambria" panose="02040503050406030204" pitchFamily="18" charset="0"/>
                      </a:rPr>
                      <m:t>axCapIds</m:t>
                    </m:r>
                    <m:r>
                      <a:rPr lang="en-US" b="0" i="1" smtClean="0">
                        <a:solidFill>
                          <a:schemeClr val="tx1"/>
                        </a:solidFill>
                        <a:latin typeface="Cambria Math" panose="02040503050406030204" pitchFamily="18" charset="0"/>
                        <a:ea typeface="Cambria" panose="02040503050406030204" pitchFamily="18" charset="0"/>
                      </a:rPr>
                      <m:t>=[3, 5, </m:t>
                    </m:r>
                    <m:r>
                      <a:rPr lang="en-US" i="1">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a:t>
                </a:r>
              </a:p>
            </p:txBody>
          </p:sp>
        </mc:Choice>
        <mc:Fallback xmlns="">
          <p:sp>
            <p:nvSpPr>
              <p:cNvPr id="7" name="Google Shape;343;p46">
                <a:extLst>
                  <a:ext uri="{FF2B5EF4-FFF2-40B4-BE49-F238E27FC236}">
                    <a16:creationId xmlns:a16="http://schemas.microsoft.com/office/drawing/2014/main" id="{5B3ADCEA-03E4-4D37-2C36-40FB8757E4DF}"/>
                  </a:ext>
                </a:extLst>
              </p:cNvPr>
              <p:cNvSpPr txBox="1">
                <a:spLocks noRot="1" noChangeAspect="1" noMove="1" noResize="1" noEditPoints="1" noAdjustHandles="1" noChangeArrowheads="1" noChangeShapeType="1" noTextEdit="1"/>
              </p:cNvSpPr>
              <p:nvPr/>
            </p:nvSpPr>
            <p:spPr>
              <a:xfrm>
                <a:off x="6012366" y="1397870"/>
                <a:ext cx="1977041" cy="676804"/>
              </a:xfrm>
              <a:prstGeom prst="rect">
                <a:avLst/>
              </a:prstGeom>
              <a:blipFill>
                <a:blip r:embed="rId6"/>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8515880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538897"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consecutive insertion</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196319" y="656315"/>
                <a:ext cx="7631724" cy="510426"/>
              </a:xfrm>
              <a:prstGeom prst="rect">
                <a:avLst/>
              </a:prstGeom>
            </p:spPr>
            <p:txBody>
              <a:bodyPr spcFirstLastPara="1" wrap="square" lIns="91425" tIns="91425" rIns="91425" bIns="91425" anchor="t" anchorCtr="0">
                <a:noAutofit/>
              </a:bodyPr>
              <a:lstStyle/>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=5,</m:t>
                    </m:r>
                    <m:r>
                      <a:rPr lang="en-US" b="0" i="1" smtClean="0">
                        <a:solidFill>
                          <a:schemeClr val="tx1"/>
                        </a:solidFill>
                        <a:latin typeface="Cambria Math" panose="02040503050406030204" pitchFamily="18" charset="0"/>
                        <a:ea typeface="Cambria" panose="02040503050406030204" pitchFamily="18" charset="0"/>
                      </a:rPr>
                      <m:t>𝑘</m:t>
                    </m:r>
                    <m:r>
                      <a:rPr lang="en-US" b="0" i="1" smtClean="0">
                        <a:solidFill>
                          <a:schemeClr val="tx1"/>
                        </a:solidFill>
                        <a:latin typeface="Cambria Math" panose="02040503050406030204" pitchFamily="18" charset="0"/>
                        <a:ea typeface="Cambria" panose="02040503050406030204" pitchFamily="18" charset="0"/>
                      </a:rPr>
                      <m:t>=3,</m:t>
                    </m:r>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e>
                    </m:d>
                    <m:r>
                      <a:rPr lang="en-US" b="0" i="1" smtClean="0">
                        <a:solidFill>
                          <a:schemeClr val="tx1"/>
                        </a:solidFill>
                        <a:latin typeface="Cambria Math" panose="02040503050406030204" pitchFamily="18" charset="0"/>
                        <a:ea typeface="Cambria" panose="02040503050406030204" pitchFamily="18" charset="0"/>
                      </a:rPr>
                      <m:t>=(4, 9)</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196319" y="656315"/>
                <a:ext cx="7631724" cy="510426"/>
              </a:xfrm>
              <a:prstGeom prst="rect">
                <a:avLst/>
              </a:prstGeom>
              <a:blipFill>
                <a:blip r:embed="rId3"/>
                <a:stretch>
                  <a:fillRect l="-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124786586"/>
                  </p:ext>
                </p:extLst>
              </p:nvPr>
            </p:nvGraphicFramePr>
            <p:xfrm>
              <a:off x="357684" y="1076443"/>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Choice>
        <mc:Fallback xmlns="">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124786586"/>
                  </p:ext>
                </p:extLst>
              </p:nvPr>
            </p:nvGraphicFramePr>
            <p:xfrm>
              <a:off x="357684" y="1076443"/>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00000" r="-1009589" b="-137705"/>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u="none">
                              <a:effectLst/>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964734"/>
                      </a:ext>
                    </a:extLst>
                  </a:tr>
                  <a:tr h="116840">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32787" r="-1009589" b="-4918"/>
                          </a:stretch>
                        </a:blipFill>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442732"/>
                      </a:ext>
                    </a:extLst>
                  </a:tr>
                </a:tbl>
              </a:graphicData>
            </a:graphic>
          </p:graphicFrame>
        </mc:Fallback>
      </mc:AlternateContent>
      <p:sp>
        <p:nvSpPr>
          <p:cNvPr id="4" name="Google Shape;343;p46">
            <a:extLst>
              <a:ext uri="{FF2B5EF4-FFF2-40B4-BE49-F238E27FC236}">
                <a16:creationId xmlns:a16="http://schemas.microsoft.com/office/drawing/2014/main" id="{EBBF668D-AB58-3079-65CC-1106B3FE823A}"/>
              </a:ext>
            </a:extLst>
          </p:cNvPr>
          <p:cNvSpPr txBox="1">
            <a:spLocks/>
          </p:cNvSpPr>
          <p:nvPr/>
        </p:nvSpPr>
        <p:spPr>
          <a:xfrm>
            <a:off x="357684" y="2368283"/>
            <a:ext cx="7631724" cy="724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Observations:</a:t>
            </a:r>
          </a:p>
        </p:txBody>
      </p:sp>
      <p:sp>
        <p:nvSpPr>
          <p:cNvPr id="6" name="TextBox 5">
            <a:extLst>
              <a:ext uri="{FF2B5EF4-FFF2-40B4-BE49-F238E27FC236}">
                <a16:creationId xmlns:a16="http://schemas.microsoft.com/office/drawing/2014/main" id="{822C544A-8152-0CAC-DCDC-82EBFEB70102}"/>
              </a:ext>
            </a:extLst>
          </p:cNvPr>
          <p:cNvSpPr txBox="1"/>
          <p:nvPr/>
        </p:nvSpPr>
        <p:spPr>
          <a:xfrm>
            <a:off x="357683" y="2722567"/>
            <a:ext cx="7125605" cy="307777"/>
          </a:xfrm>
          <a:prstGeom prst="rect">
            <a:avLst/>
          </a:prstGeom>
          <a:noFill/>
        </p:spPr>
        <p:txBody>
          <a:bodyPr wrap="square">
            <a:spAutoFit/>
          </a:bodyPr>
          <a:lstStyle/>
          <a:p>
            <a:pPr marL="742950" indent="-285750">
              <a:buClr>
                <a:schemeClr val="accent2"/>
              </a:buClr>
              <a:buFont typeface="Courier New" panose="02070309020205020404" pitchFamily="49" charset="0"/>
              <a:buChar char="o"/>
            </a:pPr>
            <a:r>
              <a:rPr lang="en-US">
                <a:solidFill>
                  <a:schemeClr val="tx1"/>
                </a:solidFill>
                <a:latin typeface="Cambria" panose="02040503050406030204" pitchFamily="18" charset="0"/>
                <a:ea typeface="Cambria" panose="02040503050406030204" pitchFamily="18" charset="0"/>
              </a:rPr>
              <a:t>If the maximum capacity is not reached, the pair can be freely inserted.</a:t>
            </a:r>
          </a:p>
        </p:txBody>
      </p:sp>
      <mc:AlternateContent xmlns:mc="http://schemas.openxmlformats.org/markup-compatibility/2006" xmlns:a14="http://schemas.microsoft.com/office/drawing/2010/main">
        <mc:Choice Requires="a14">
          <p:sp>
            <p:nvSpPr>
              <p:cNvPr id="7" name="Google Shape;343;p46">
                <a:extLst>
                  <a:ext uri="{FF2B5EF4-FFF2-40B4-BE49-F238E27FC236}">
                    <a16:creationId xmlns:a16="http://schemas.microsoft.com/office/drawing/2014/main" id="{C1440E90-7ED6-E938-A129-EEF944F29468}"/>
                  </a:ext>
                </a:extLst>
              </p:cNvPr>
              <p:cNvSpPr txBox="1">
                <a:spLocks/>
              </p:cNvSpPr>
              <p:nvPr/>
            </p:nvSpPr>
            <p:spPr>
              <a:xfrm>
                <a:off x="6012366" y="1397870"/>
                <a:ext cx="1977041" cy="676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14:m>
                  <m:oMath xmlns:m="http://schemas.openxmlformats.org/officeDocument/2006/math">
                    <m:r>
                      <m:rPr>
                        <m:nor/>
                      </m:rPr>
                      <a:rPr lang="en-US" b="0" i="0" smtClean="0">
                        <a:solidFill>
                          <a:schemeClr val="tx1"/>
                        </a:solidFill>
                        <a:latin typeface="Cambria Math" panose="02040503050406030204" pitchFamily="18" charset="0"/>
                        <a:ea typeface="Cambria" panose="02040503050406030204" pitchFamily="18" charset="0"/>
                      </a:rPr>
                      <m:t>maxCap</m:t>
                    </m:r>
                    <m:r>
                      <a:rPr lang="en-US" b="0" i="1" smtClean="0">
                        <a:solidFill>
                          <a:schemeClr val="tx1"/>
                        </a:solidFill>
                        <a:latin typeface="Cambria Math" panose="02040503050406030204" pitchFamily="18" charset="0"/>
                        <a:ea typeface="Cambria" panose="02040503050406030204" pitchFamily="18" charset="0"/>
                      </a:rPr>
                      <m:t>=3</m:t>
                    </m:r>
                  </m:oMath>
                </a14:m>
                <a:r>
                  <a:rPr lang="en-US" b="0" i="1">
                    <a:solidFill>
                      <a:schemeClr val="tx1"/>
                    </a:solidFill>
                    <a:latin typeface="Cambria Math" panose="02040503050406030204" pitchFamily="18" charset="0"/>
                    <a:ea typeface="Cambria" panose="02040503050406030204" pitchFamily="18" charset="0"/>
                  </a:rPr>
                  <a:t> </a:t>
                </a:r>
              </a:p>
              <a:p>
                <a:pPr marL="0" indent="0">
                  <a:buClr>
                    <a:schemeClr val="accent2"/>
                  </a:buClr>
                  <a:buNone/>
                </a:pPr>
                <a14:m>
                  <m:oMath xmlns:m="http://schemas.openxmlformats.org/officeDocument/2006/math">
                    <m:r>
                      <m:rPr>
                        <m:nor/>
                      </m:rPr>
                      <a:rPr lang="en-US">
                        <a:solidFill>
                          <a:schemeClr val="tx1"/>
                        </a:solidFill>
                        <a:latin typeface="Cambria Math" panose="02040503050406030204" pitchFamily="18" charset="0"/>
                        <a:ea typeface="Cambria" panose="02040503050406030204" pitchFamily="18" charset="0"/>
                      </a:rPr>
                      <m:t>m</m:t>
                    </m:r>
                    <m:r>
                      <m:rPr>
                        <m:nor/>
                      </m:rPr>
                      <a:rPr lang="en-US" b="0" i="0" smtClean="0">
                        <a:solidFill>
                          <a:schemeClr val="tx1"/>
                        </a:solidFill>
                        <a:latin typeface="Cambria Math" panose="02040503050406030204" pitchFamily="18" charset="0"/>
                        <a:ea typeface="Cambria" panose="02040503050406030204" pitchFamily="18" charset="0"/>
                      </a:rPr>
                      <m:t>axCapIds</m:t>
                    </m:r>
                    <m:r>
                      <a:rPr lang="en-US" b="0" i="1" smtClean="0">
                        <a:solidFill>
                          <a:schemeClr val="tx1"/>
                        </a:solidFill>
                        <a:latin typeface="Cambria Math" panose="02040503050406030204" pitchFamily="18" charset="0"/>
                        <a:ea typeface="Cambria" panose="02040503050406030204" pitchFamily="18" charset="0"/>
                      </a:rPr>
                      <m:t>=[3, 5, </m:t>
                    </m:r>
                    <m:r>
                      <a:rPr lang="en-US" i="1">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a:t>
                </a:r>
              </a:p>
            </p:txBody>
          </p:sp>
        </mc:Choice>
        <mc:Fallback xmlns="">
          <p:sp>
            <p:nvSpPr>
              <p:cNvPr id="7" name="Google Shape;343;p46">
                <a:extLst>
                  <a:ext uri="{FF2B5EF4-FFF2-40B4-BE49-F238E27FC236}">
                    <a16:creationId xmlns:a16="http://schemas.microsoft.com/office/drawing/2014/main" id="{C1440E90-7ED6-E938-A129-EEF944F29468}"/>
                  </a:ext>
                </a:extLst>
              </p:cNvPr>
              <p:cNvSpPr txBox="1">
                <a:spLocks noRot="1" noChangeAspect="1" noMove="1" noResize="1" noEditPoints="1" noAdjustHandles="1" noChangeArrowheads="1" noChangeShapeType="1" noTextEdit="1"/>
              </p:cNvSpPr>
              <p:nvPr/>
            </p:nvSpPr>
            <p:spPr>
              <a:xfrm>
                <a:off x="6012366" y="1397870"/>
                <a:ext cx="1977041" cy="676804"/>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66E226C-C3E9-0F19-9AD9-9EB4019B3A9B}"/>
                  </a:ext>
                </a:extLst>
              </p:cNvPr>
              <p:cNvGraphicFramePr>
                <a:graphicFrameLocks noGrp="1"/>
              </p:cNvGraphicFramePr>
              <p:nvPr>
                <p:extLst>
                  <p:ext uri="{D42A27DB-BD31-4B8C-83A1-F6EECF244321}">
                    <p14:modId xmlns:p14="http://schemas.microsoft.com/office/powerpoint/2010/main" val="1513672981"/>
                  </p:ext>
                </p:extLst>
              </p:nvPr>
            </p:nvGraphicFramePr>
            <p:xfrm>
              <a:off x="1552812" y="3121684"/>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5" name="Table 4">
                <a:extLst>
                  <a:ext uri="{FF2B5EF4-FFF2-40B4-BE49-F238E27FC236}">
                    <a16:creationId xmlns:a16="http://schemas.microsoft.com/office/drawing/2014/main" id="{E66E226C-C3E9-0F19-9AD9-9EB4019B3A9B}"/>
                  </a:ext>
                </a:extLst>
              </p:cNvPr>
              <p:cNvGraphicFramePr>
                <a:graphicFrameLocks noGrp="1"/>
              </p:cNvGraphicFramePr>
              <p:nvPr>
                <p:extLst>
                  <p:ext uri="{D42A27DB-BD31-4B8C-83A1-F6EECF244321}">
                    <p14:modId xmlns:p14="http://schemas.microsoft.com/office/powerpoint/2010/main" val="1513672981"/>
                  </p:ext>
                </p:extLst>
              </p:nvPr>
            </p:nvGraphicFramePr>
            <p:xfrm>
              <a:off x="1552812" y="3121684"/>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t="-100000" r="-1009589" b="-137705"/>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1684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t="-231148" r="-1009589" b="-6557"/>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p:spTree>
    <p:extLst>
      <p:ext uri="{BB962C8B-B14F-4D97-AF65-F5344CB8AC3E}">
        <p14:creationId xmlns:p14="http://schemas.microsoft.com/office/powerpoint/2010/main" val="2439309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431321"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consecutive insertion</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206091" y="905602"/>
                <a:ext cx="4222832" cy="475496"/>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Find the best insertion location in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𝑂</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time</a:t>
                </a: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206091" y="905602"/>
                <a:ext cx="4222832" cy="475496"/>
              </a:xfrm>
              <a:prstGeom prst="rect">
                <a:avLst/>
              </a:prstGeom>
              <a:blipFill>
                <a:blip r:embed="rId3"/>
                <a:stretch>
                  <a:fillRect l="-28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4D8E482D-03BC-9661-6E02-357DF2729214}"/>
              </a:ext>
            </a:extLst>
          </p:cNvPr>
          <p:cNvPicPr>
            <a:picLocks noChangeAspect="1"/>
          </p:cNvPicPr>
          <p:nvPr/>
        </p:nvPicPr>
        <p:blipFill>
          <a:blip r:embed="rId4"/>
          <a:stretch>
            <a:fillRect/>
          </a:stretch>
        </p:blipFill>
        <p:spPr>
          <a:xfrm>
            <a:off x="1436996" y="1935110"/>
            <a:ext cx="5500237" cy="2301811"/>
          </a:xfrm>
          <a:prstGeom prst="rect">
            <a:avLst/>
          </a:prstGeom>
        </p:spPr>
      </p:pic>
      <p:grpSp>
        <p:nvGrpSpPr>
          <p:cNvPr id="5" name="Group 4">
            <a:extLst>
              <a:ext uri="{FF2B5EF4-FFF2-40B4-BE49-F238E27FC236}">
                <a16:creationId xmlns:a16="http://schemas.microsoft.com/office/drawing/2014/main" id="{8ADEBC10-8407-4930-786E-2805570158E8}"/>
              </a:ext>
            </a:extLst>
          </p:cNvPr>
          <p:cNvGrpSpPr/>
          <p:nvPr/>
        </p:nvGrpSpPr>
        <p:grpSpPr>
          <a:xfrm>
            <a:off x="4870628" y="755209"/>
            <a:ext cx="3012898" cy="699629"/>
            <a:chOff x="288388" y="1475400"/>
            <a:chExt cx="3012898" cy="699629"/>
          </a:xfrm>
        </p:grpSpPr>
        <p:sp>
          <p:nvSpPr>
            <p:cNvPr id="6" name="Oval 5">
              <a:extLst>
                <a:ext uri="{FF2B5EF4-FFF2-40B4-BE49-F238E27FC236}">
                  <a16:creationId xmlns:a16="http://schemas.microsoft.com/office/drawing/2014/main" id="{160759C5-0061-830A-1FF7-0E1CACA984ED}"/>
                </a:ext>
              </a:extLst>
            </p:cNvPr>
            <p:cNvSpPr/>
            <p:nvPr/>
          </p:nvSpPr>
          <p:spPr>
            <a:xfrm>
              <a:off x="611973" y="1865539"/>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i’</a:t>
              </a:r>
            </a:p>
          </p:txBody>
        </p:sp>
        <p:sp>
          <p:nvSpPr>
            <p:cNvPr id="7" name="Oval 6">
              <a:extLst>
                <a:ext uri="{FF2B5EF4-FFF2-40B4-BE49-F238E27FC236}">
                  <a16:creationId xmlns:a16="http://schemas.microsoft.com/office/drawing/2014/main" id="{C9F262C3-C35E-F49A-3B6D-31CB58F58163}"/>
                </a:ext>
              </a:extLst>
            </p:cNvPr>
            <p:cNvSpPr/>
            <p:nvPr/>
          </p:nvSpPr>
          <p:spPr>
            <a:xfrm>
              <a:off x="1297385" y="1475400"/>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x</a:t>
              </a:r>
            </a:p>
          </p:txBody>
        </p:sp>
        <p:sp>
          <p:nvSpPr>
            <p:cNvPr id="8" name="Oval 7">
              <a:extLst>
                <a:ext uri="{FF2B5EF4-FFF2-40B4-BE49-F238E27FC236}">
                  <a16:creationId xmlns:a16="http://schemas.microsoft.com/office/drawing/2014/main" id="{AA65F3B3-2FE7-7171-E3EC-04BB97905F70}"/>
                </a:ext>
              </a:extLst>
            </p:cNvPr>
            <p:cNvSpPr/>
            <p:nvPr/>
          </p:nvSpPr>
          <p:spPr>
            <a:xfrm>
              <a:off x="1982798" y="1478486"/>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x+n</a:t>
              </a:r>
            </a:p>
          </p:txBody>
        </p:sp>
        <p:cxnSp>
          <p:nvCxnSpPr>
            <p:cNvPr id="9" name="Straight Arrow Connector 8">
              <a:extLst>
                <a:ext uri="{FF2B5EF4-FFF2-40B4-BE49-F238E27FC236}">
                  <a16:creationId xmlns:a16="http://schemas.microsoft.com/office/drawing/2014/main" id="{01C843B9-7BE6-E8CD-35AF-AF6CCD571265}"/>
                </a:ext>
              </a:extLst>
            </p:cNvPr>
            <p:cNvCxnSpPr>
              <a:cxnSpLocks/>
              <a:stCxn id="6" idx="7"/>
              <a:endCxn id="7" idx="2"/>
            </p:cNvCxnSpPr>
            <p:nvPr/>
          </p:nvCxnSpPr>
          <p:spPr>
            <a:xfrm flipV="1">
              <a:off x="876139" y="1630145"/>
              <a:ext cx="421246" cy="28071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6F82786-9391-80FB-8B4F-B51B5BC485A2}"/>
                </a:ext>
              </a:extLst>
            </p:cNvPr>
            <p:cNvCxnSpPr>
              <a:stCxn id="7" idx="6"/>
              <a:endCxn id="8" idx="2"/>
            </p:cNvCxnSpPr>
            <p:nvPr/>
          </p:nvCxnSpPr>
          <p:spPr>
            <a:xfrm>
              <a:off x="1606875" y="1630145"/>
              <a:ext cx="375923" cy="308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21AD374-6C80-7CD0-F5AE-F7E8EB9756BC}"/>
                </a:ext>
              </a:extLst>
            </p:cNvPr>
            <p:cNvSpPr/>
            <p:nvPr/>
          </p:nvSpPr>
          <p:spPr>
            <a:xfrm>
              <a:off x="2668211" y="1865538"/>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i’+1</a:t>
              </a:r>
            </a:p>
          </p:txBody>
        </p:sp>
        <p:cxnSp>
          <p:nvCxnSpPr>
            <p:cNvPr id="12" name="Straight Arrow Connector 11">
              <a:extLst>
                <a:ext uri="{FF2B5EF4-FFF2-40B4-BE49-F238E27FC236}">
                  <a16:creationId xmlns:a16="http://schemas.microsoft.com/office/drawing/2014/main" id="{7BF3B851-1366-EAD3-7E75-78A81C8900F2}"/>
                </a:ext>
              </a:extLst>
            </p:cNvPr>
            <p:cNvCxnSpPr>
              <a:cxnSpLocks/>
              <a:stCxn id="8" idx="6"/>
              <a:endCxn id="11" idx="1"/>
            </p:cNvCxnSpPr>
            <p:nvPr/>
          </p:nvCxnSpPr>
          <p:spPr>
            <a:xfrm>
              <a:off x="2292288" y="1633231"/>
              <a:ext cx="421247" cy="27763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D85EFC-0461-6931-3C77-5E7247788290}"/>
                </a:ext>
              </a:extLst>
            </p:cNvPr>
            <p:cNvSpPr txBox="1"/>
            <p:nvPr/>
          </p:nvSpPr>
          <p:spPr>
            <a:xfrm rot="5400000">
              <a:off x="1659099" y="1904316"/>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cxnSp>
          <p:nvCxnSpPr>
            <p:cNvPr id="14" name="Straight Arrow Connector 13">
              <a:extLst>
                <a:ext uri="{FF2B5EF4-FFF2-40B4-BE49-F238E27FC236}">
                  <a16:creationId xmlns:a16="http://schemas.microsoft.com/office/drawing/2014/main" id="{A96C0BDE-4E46-A672-1645-C579F88C02DE}"/>
                </a:ext>
              </a:extLst>
            </p:cNvPr>
            <p:cNvCxnSpPr>
              <a:stCxn id="6" idx="6"/>
              <a:endCxn id="11" idx="2"/>
            </p:cNvCxnSpPr>
            <p:nvPr/>
          </p:nvCxnSpPr>
          <p:spPr>
            <a:xfrm flipV="1">
              <a:off x="921463" y="2020283"/>
              <a:ext cx="17467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C8135AF-BA58-4BC6-D1D3-DA28CB0349CF}"/>
                </a:ext>
              </a:extLst>
            </p:cNvPr>
            <p:cNvCxnSpPr>
              <a:cxnSpLocks/>
              <a:endCxn id="6" idx="2"/>
            </p:cNvCxnSpPr>
            <p:nvPr/>
          </p:nvCxnSpPr>
          <p:spPr>
            <a:xfrm>
              <a:off x="288388" y="2020282"/>
              <a:ext cx="32358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39BB093-0F21-4504-C8EF-6387C9AEC28D}"/>
                </a:ext>
              </a:extLst>
            </p:cNvPr>
            <p:cNvCxnSpPr>
              <a:cxnSpLocks/>
              <a:stCxn id="11" idx="6"/>
            </p:cNvCxnSpPr>
            <p:nvPr/>
          </p:nvCxnSpPr>
          <p:spPr>
            <a:xfrm>
              <a:off x="2977701" y="2020283"/>
              <a:ext cx="323585" cy="714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30514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Introduction</a:t>
            </a:r>
          </a:p>
        </p:txBody>
      </p:sp>
      <p:sp>
        <p:nvSpPr>
          <p:cNvPr id="343" name="Google Shape;343;p46"/>
          <p:cNvSpPr txBox="1">
            <a:spLocks noGrp="1"/>
          </p:cNvSpPr>
          <p:nvPr>
            <p:ph type="subTitle" idx="1"/>
          </p:nvPr>
        </p:nvSpPr>
        <p:spPr>
          <a:xfrm>
            <a:off x="361917" y="912802"/>
            <a:ext cx="7281274" cy="1534563"/>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Problem: </a:t>
            </a:r>
            <a:r>
              <a:rPr lang="en-US" b="1">
                <a:solidFill>
                  <a:schemeClr val="tx1"/>
                </a:solidFill>
                <a:latin typeface="Cambria" panose="02040503050406030204" pitchFamily="18" charset="0"/>
                <a:ea typeface="Cambria" panose="02040503050406030204" pitchFamily="18" charset="0"/>
              </a:rPr>
              <a:t>CBUS</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Design a route for a bus that must </a:t>
            </a:r>
            <a:r>
              <a:rPr lang="en-US" b="1">
                <a:solidFill>
                  <a:schemeClr val="tx1"/>
                </a:solidFill>
                <a:latin typeface="Cambria" panose="02040503050406030204" pitchFamily="18" charset="0"/>
                <a:ea typeface="Cambria" panose="02040503050406030204" pitchFamily="18" charset="0"/>
              </a:rPr>
              <a:t>pick up and drop off </a:t>
            </a:r>
            <a:r>
              <a:rPr lang="en-US">
                <a:solidFill>
                  <a:schemeClr val="tx1"/>
                </a:solidFill>
                <a:latin typeface="Cambria" panose="02040503050406030204" pitchFamily="18" charset="0"/>
                <a:ea typeface="Cambria" panose="02040503050406030204" pitchFamily="18" charset="0"/>
              </a:rPr>
              <a:t>a set of passengers</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The bus must start and end its route from a </a:t>
            </a:r>
            <a:r>
              <a:rPr lang="en-US" b="1">
                <a:solidFill>
                  <a:schemeClr val="tx1"/>
                </a:solidFill>
                <a:latin typeface="Cambria" panose="02040503050406030204" pitchFamily="18" charset="0"/>
                <a:ea typeface="Cambria" panose="02040503050406030204" pitchFamily="18" charset="0"/>
              </a:rPr>
              <a:t>depot</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The bus has a </a:t>
            </a:r>
            <a:r>
              <a:rPr lang="en-US" b="1">
                <a:solidFill>
                  <a:schemeClr val="tx1"/>
                </a:solidFill>
                <a:latin typeface="Cambria" panose="02040503050406030204" pitchFamily="18" charset="0"/>
                <a:ea typeface="Cambria" panose="02040503050406030204" pitchFamily="18" charset="0"/>
              </a:rPr>
              <a:t>maximum capacity </a:t>
            </a:r>
            <a:r>
              <a:rPr lang="en-US">
                <a:solidFill>
                  <a:schemeClr val="tx1"/>
                </a:solidFill>
                <a:latin typeface="Cambria" panose="02040503050406030204" pitchFamily="18" charset="0"/>
                <a:ea typeface="Cambria" panose="02040503050406030204" pitchFamily="18" charset="0"/>
              </a:rPr>
              <a:t>that cannot be exceeded</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Objective: </a:t>
            </a:r>
            <a:r>
              <a:rPr lang="en-US" b="1">
                <a:solidFill>
                  <a:schemeClr val="tx1"/>
                </a:solidFill>
                <a:latin typeface="Cambria" panose="02040503050406030204" pitchFamily="18" charset="0"/>
                <a:ea typeface="Cambria" panose="02040503050406030204" pitchFamily="18" charset="0"/>
              </a:rPr>
              <a:t>minimizing the total distance traveled</a:t>
            </a:r>
          </a:p>
        </p:txBody>
      </p:sp>
    </p:spTree>
    <p:extLst>
      <p:ext uri="{BB962C8B-B14F-4D97-AF65-F5344CB8AC3E}">
        <p14:creationId xmlns:p14="http://schemas.microsoft.com/office/powerpoint/2010/main" val="3364084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918738"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non-consecutive insertion</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196319" y="656315"/>
                <a:ext cx="7631724" cy="510426"/>
              </a:xfrm>
              <a:prstGeom prst="rect">
                <a:avLst/>
              </a:prstGeom>
            </p:spPr>
            <p:txBody>
              <a:bodyPr spcFirstLastPara="1" wrap="square" lIns="91425" tIns="91425" rIns="91425" bIns="91425" anchor="t" anchorCtr="0">
                <a:noAutofit/>
              </a:bodyPr>
              <a:lstStyle/>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=5,</m:t>
                    </m:r>
                    <m:r>
                      <a:rPr lang="en-US" b="0" i="1" smtClean="0">
                        <a:solidFill>
                          <a:schemeClr val="tx1"/>
                        </a:solidFill>
                        <a:latin typeface="Cambria Math" panose="02040503050406030204" pitchFamily="18" charset="0"/>
                        <a:ea typeface="Cambria" panose="02040503050406030204" pitchFamily="18" charset="0"/>
                      </a:rPr>
                      <m:t>𝑘</m:t>
                    </m:r>
                    <m:r>
                      <a:rPr lang="en-US" b="0" i="1" smtClean="0">
                        <a:solidFill>
                          <a:schemeClr val="tx1"/>
                        </a:solidFill>
                        <a:latin typeface="Cambria Math" panose="02040503050406030204" pitchFamily="18" charset="0"/>
                        <a:ea typeface="Cambria" panose="02040503050406030204" pitchFamily="18" charset="0"/>
                      </a:rPr>
                      <m:t>=2,</m:t>
                    </m:r>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e>
                    </m:d>
                    <m:r>
                      <a:rPr lang="en-US" b="0" i="1" smtClean="0">
                        <a:solidFill>
                          <a:schemeClr val="tx1"/>
                        </a:solidFill>
                        <a:latin typeface="Cambria Math" panose="02040503050406030204" pitchFamily="18" charset="0"/>
                        <a:ea typeface="Cambria" panose="02040503050406030204" pitchFamily="18" charset="0"/>
                      </a:rPr>
                      <m:t>=(4, 9)</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196319" y="656315"/>
                <a:ext cx="7631724" cy="510426"/>
              </a:xfrm>
              <a:prstGeom prst="rect">
                <a:avLst/>
              </a:prstGeom>
              <a:blipFill>
                <a:blip r:embed="rId3"/>
                <a:stretch>
                  <a:fillRect l="-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3710413638"/>
                  </p:ext>
                </p:extLst>
              </p:nvPr>
            </p:nvGraphicFramePr>
            <p:xfrm>
              <a:off x="1714177" y="1074761"/>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3710413638"/>
                  </p:ext>
                </p:extLst>
              </p:nvPr>
            </p:nvGraphicFramePr>
            <p:xfrm>
              <a:off x="1714177" y="1074761"/>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00000" r="-1009589" b="-137705"/>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1684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31148" r="-1009589" b="-6557"/>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p:spTree>
    <p:extLst>
      <p:ext uri="{BB962C8B-B14F-4D97-AF65-F5344CB8AC3E}">
        <p14:creationId xmlns:p14="http://schemas.microsoft.com/office/powerpoint/2010/main" val="29895388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918738"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non-consecutive insertion</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196319" y="656315"/>
                <a:ext cx="7631724" cy="510426"/>
              </a:xfrm>
              <a:prstGeom prst="rect">
                <a:avLst/>
              </a:prstGeom>
            </p:spPr>
            <p:txBody>
              <a:bodyPr spcFirstLastPara="1" wrap="square" lIns="91425" tIns="91425" rIns="91425" bIns="91425" anchor="t" anchorCtr="0">
                <a:noAutofit/>
              </a:bodyPr>
              <a:lstStyle/>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=5,</m:t>
                    </m:r>
                    <m:r>
                      <a:rPr lang="en-US" b="0" i="1" smtClean="0">
                        <a:solidFill>
                          <a:schemeClr val="tx1"/>
                        </a:solidFill>
                        <a:latin typeface="Cambria Math" panose="02040503050406030204" pitchFamily="18" charset="0"/>
                        <a:ea typeface="Cambria" panose="02040503050406030204" pitchFamily="18" charset="0"/>
                      </a:rPr>
                      <m:t>𝑘</m:t>
                    </m:r>
                    <m:r>
                      <a:rPr lang="en-US" b="0" i="1" smtClean="0">
                        <a:solidFill>
                          <a:schemeClr val="tx1"/>
                        </a:solidFill>
                        <a:latin typeface="Cambria Math" panose="02040503050406030204" pitchFamily="18" charset="0"/>
                        <a:ea typeface="Cambria" panose="02040503050406030204" pitchFamily="18" charset="0"/>
                      </a:rPr>
                      <m:t>=2,</m:t>
                    </m:r>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e>
                    </m:d>
                    <m:r>
                      <a:rPr lang="en-US" b="0" i="1" smtClean="0">
                        <a:solidFill>
                          <a:schemeClr val="tx1"/>
                        </a:solidFill>
                        <a:latin typeface="Cambria Math" panose="02040503050406030204" pitchFamily="18" charset="0"/>
                        <a:ea typeface="Cambria" panose="02040503050406030204" pitchFamily="18" charset="0"/>
                      </a:rPr>
                      <m:t>=(4, 9)</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196319" y="656315"/>
                <a:ext cx="7631724" cy="510426"/>
              </a:xfrm>
              <a:prstGeom prst="rect">
                <a:avLst/>
              </a:prstGeom>
              <a:blipFill>
                <a:blip r:embed="rId3"/>
                <a:stretch>
                  <a:fillRect l="-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1812934197"/>
                  </p:ext>
                </p:extLst>
              </p:nvPr>
            </p:nvGraphicFramePr>
            <p:xfrm>
              <a:off x="196319" y="1068038"/>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extLst>
                  <p:ext uri="{D42A27DB-BD31-4B8C-83A1-F6EECF244321}">
                    <p14:modId xmlns:p14="http://schemas.microsoft.com/office/powerpoint/2010/main" val="1812934197"/>
                  </p:ext>
                </p:extLst>
              </p:nvPr>
            </p:nvGraphicFramePr>
            <p:xfrm>
              <a:off x="196319" y="1068038"/>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00000" r="-1009589" b="-137705"/>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1684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31148" r="-1009589" b="-6557"/>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mc:AlternateContent xmlns:mc="http://schemas.openxmlformats.org/markup-compatibility/2006" xmlns:a14="http://schemas.microsoft.com/office/drawing/2010/main">
        <mc:Choice Requires="a14">
          <p:sp>
            <p:nvSpPr>
              <p:cNvPr id="3" name="Google Shape;343;p46">
                <a:extLst>
                  <a:ext uri="{FF2B5EF4-FFF2-40B4-BE49-F238E27FC236}">
                    <a16:creationId xmlns:a16="http://schemas.microsoft.com/office/drawing/2014/main" id="{94115858-89E6-A337-C61D-B66B62B4071C}"/>
                  </a:ext>
                </a:extLst>
              </p:cNvPr>
              <p:cNvSpPr txBox="1">
                <a:spLocks/>
              </p:cNvSpPr>
              <p:nvPr/>
            </p:nvSpPr>
            <p:spPr>
              <a:xfrm>
                <a:off x="6012366" y="1397870"/>
                <a:ext cx="1977041" cy="676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14:m>
                  <m:oMath xmlns:m="http://schemas.openxmlformats.org/officeDocument/2006/math">
                    <m:r>
                      <m:rPr>
                        <m:nor/>
                      </m:rPr>
                      <a:rPr lang="en-US" b="0" i="0" smtClean="0">
                        <a:solidFill>
                          <a:schemeClr val="tx1"/>
                        </a:solidFill>
                        <a:latin typeface="Cambria Math" panose="02040503050406030204" pitchFamily="18" charset="0"/>
                        <a:ea typeface="Cambria" panose="02040503050406030204" pitchFamily="18" charset="0"/>
                      </a:rPr>
                      <m:t>maxCap</m:t>
                    </m:r>
                    <m:r>
                      <a:rPr lang="en-US" b="0" i="1" smtClean="0">
                        <a:solidFill>
                          <a:schemeClr val="tx1"/>
                        </a:solidFill>
                        <a:latin typeface="Cambria Math" panose="02040503050406030204" pitchFamily="18" charset="0"/>
                        <a:ea typeface="Cambria" panose="02040503050406030204" pitchFamily="18" charset="0"/>
                      </a:rPr>
                      <m:t>=2</m:t>
                    </m:r>
                  </m:oMath>
                </a14:m>
                <a:r>
                  <a:rPr lang="en-US" b="0" i="1">
                    <a:solidFill>
                      <a:schemeClr val="tx1"/>
                    </a:solidFill>
                    <a:latin typeface="Cambria Math" panose="02040503050406030204" pitchFamily="18" charset="0"/>
                    <a:ea typeface="Cambria" panose="02040503050406030204" pitchFamily="18" charset="0"/>
                  </a:rPr>
                  <a:t> </a:t>
                </a:r>
              </a:p>
              <a:p>
                <a:pPr marL="0" indent="0">
                  <a:buClr>
                    <a:schemeClr val="accent2"/>
                  </a:buClr>
                  <a:buNone/>
                </a:pPr>
                <a14:m>
                  <m:oMath xmlns:m="http://schemas.openxmlformats.org/officeDocument/2006/math">
                    <m:r>
                      <m:rPr>
                        <m:nor/>
                      </m:rPr>
                      <a:rPr lang="en-US">
                        <a:solidFill>
                          <a:schemeClr val="tx1"/>
                        </a:solidFill>
                        <a:latin typeface="Cambria Math" panose="02040503050406030204" pitchFamily="18" charset="0"/>
                        <a:ea typeface="Cambria" panose="02040503050406030204" pitchFamily="18" charset="0"/>
                      </a:rPr>
                      <m:t>m</m:t>
                    </m:r>
                    <m:r>
                      <m:rPr>
                        <m:nor/>
                      </m:rPr>
                      <a:rPr lang="en-US" b="0" i="0" smtClean="0">
                        <a:solidFill>
                          <a:schemeClr val="tx1"/>
                        </a:solidFill>
                        <a:latin typeface="Cambria Math" panose="02040503050406030204" pitchFamily="18" charset="0"/>
                        <a:ea typeface="Cambria" panose="02040503050406030204" pitchFamily="18" charset="0"/>
                      </a:rPr>
                      <m:t>axCapIds</m:t>
                    </m:r>
                    <m:r>
                      <a:rPr lang="en-US" b="0" i="1" smtClean="0">
                        <a:solidFill>
                          <a:schemeClr val="tx1"/>
                        </a:solidFill>
                        <a:latin typeface="Cambria Math" panose="02040503050406030204" pitchFamily="18" charset="0"/>
                        <a:ea typeface="Cambria" panose="02040503050406030204" pitchFamily="18" charset="0"/>
                      </a:rPr>
                      <m:t>=[2,6, </m:t>
                    </m:r>
                    <m:r>
                      <a:rPr lang="en-US" i="1">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a:t>
                </a:r>
              </a:p>
            </p:txBody>
          </p:sp>
        </mc:Choice>
        <mc:Fallback xmlns="">
          <p:sp>
            <p:nvSpPr>
              <p:cNvPr id="3" name="Google Shape;343;p46">
                <a:extLst>
                  <a:ext uri="{FF2B5EF4-FFF2-40B4-BE49-F238E27FC236}">
                    <a16:creationId xmlns:a16="http://schemas.microsoft.com/office/drawing/2014/main" id="{94115858-89E6-A337-C61D-B66B62B4071C}"/>
                  </a:ext>
                </a:extLst>
              </p:cNvPr>
              <p:cNvSpPr txBox="1">
                <a:spLocks noRot="1" noChangeAspect="1" noMove="1" noResize="1" noEditPoints="1" noAdjustHandles="1" noChangeArrowheads="1" noChangeShapeType="1" noTextEdit="1"/>
              </p:cNvSpPr>
              <p:nvPr/>
            </p:nvSpPr>
            <p:spPr>
              <a:xfrm>
                <a:off x="6012366" y="1397870"/>
                <a:ext cx="1977041" cy="676804"/>
              </a:xfrm>
              <a:prstGeom prst="rect">
                <a:avLst/>
              </a:prstGeom>
              <a:blipFill>
                <a:blip r:embed="rId5"/>
                <a:stretch>
                  <a:fillRect/>
                </a:stretch>
              </a:blipFill>
              <a:ln>
                <a:noFill/>
              </a:ln>
            </p:spPr>
            <p:txBody>
              <a:bodyPr/>
              <a:lstStyle/>
              <a:p>
                <a:r>
                  <a:rPr lang="en-US">
                    <a:noFill/>
                  </a:rPr>
                  <a:t> </a:t>
                </a:r>
              </a:p>
            </p:txBody>
          </p:sp>
        </mc:Fallback>
      </mc:AlternateContent>
      <p:sp>
        <p:nvSpPr>
          <p:cNvPr id="4" name="Google Shape;343;p46">
            <a:extLst>
              <a:ext uri="{FF2B5EF4-FFF2-40B4-BE49-F238E27FC236}">
                <a16:creationId xmlns:a16="http://schemas.microsoft.com/office/drawing/2014/main" id="{5E98BA77-9A95-50AF-D341-99B9263286A9}"/>
              </a:ext>
            </a:extLst>
          </p:cNvPr>
          <p:cNvSpPr txBox="1">
            <a:spLocks/>
          </p:cNvSpPr>
          <p:nvPr/>
        </p:nvSpPr>
        <p:spPr>
          <a:xfrm>
            <a:off x="357684" y="2368283"/>
            <a:ext cx="7631724" cy="724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Observations:</a:t>
            </a:r>
          </a:p>
        </p:txBody>
      </p:sp>
      <p:sp>
        <p:nvSpPr>
          <p:cNvPr id="6" name="Google Shape;343;p46">
            <a:extLst>
              <a:ext uri="{FF2B5EF4-FFF2-40B4-BE49-F238E27FC236}">
                <a16:creationId xmlns:a16="http://schemas.microsoft.com/office/drawing/2014/main" id="{C25144AD-CFC6-929F-FAB3-7A4692F13B86}"/>
              </a:ext>
            </a:extLst>
          </p:cNvPr>
          <p:cNvSpPr txBox="1">
            <a:spLocks/>
          </p:cNvSpPr>
          <p:nvPr/>
        </p:nvSpPr>
        <p:spPr>
          <a:xfrm>
            <a:off x="357683" y="2637226"/>
            <a:ext cx="7631724" cy="1175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Non-consecutive insertion has some similarities with consecutive insertion:</a:t>
            </a:r>
          </a:p>
          <a:p>
            <a:pPr marL="1200150" lvl="2" indent="-285750" algn="l">
              <a:buClr>
                <a:schemeClr val="accent2"/>
              </a:buClr>
            </a:pPr>
            <a:r>
              <a:rPr lang="en-US">
                <a:solidFill>
                  <a:schemeClr val="tx1"/>
                </a:solidFill>
                <a:latin typeface="Cambria" panose="02040503050406030204" pitchFamily="18" charset="0"/>
                <a:ea typeface="Cambria" panose="02040503050406030204" pitchFamily="18" charset="0"/>
              </a:rPr>
              <a:t>If the max capacity is not reached, the pair can be freely inserted.</a:t>
            </a:r>
          </a:p>
          <a:p>
            <a:pPr marL="1200150" lvl="2" indent="-285750" algn="l">
              <a:buClr>
                <a:schemeClr val="accent2"/>
              </a:buClr>
            </a:pPr>
            <a:r>
              <a:rPr lang="en-US">
                <a:solidFill>
                  <a:schemeClr val="tx1"/>
                </a:solidFill>
                <a:latin typeface="Cambria" panose="02040503050406030204" pitchFamily="18" charset="0"/>
                <a:ea typeface="Cambria" panose="02040503050406030204" pitchFamily="18" charset="0"/>
              </a:rPr>
              <a:t>Pickup node cannot be immediately inserted after a index in maxCapIds (2, 6 in this case)</a:t>
            </a:r>
          </a:p>
        </p:txBody>
      </p:sp>
    </p:spTree>
    <p:extLst>
      <p:ext uri="{BB962C8B-B14F-4D97-AF65-F5344CB8AC3E}">
        <p14:creationId xmlns:p14="http://schemas.microsoft.com/office/powerpoint/2010/main" val="41053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918738"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non-consecutive insertion</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196319" y="656315"/>
                <a:ext cx="7631724" cy="510426"/>
              </a:xfrm>
              <a:prstGeom prst="rect">
                <a:avLst/>
              </a:prstGeom>
            </p:spPr>
            <p:txBody>
              <a:bodyPr spcFirstLastPara="1" wrap="square" lIns="91425" tIns="91425" rIns="91425" bIns="91425" anchor="t" anchorCtr="0">
                <a:noAutofit/>
              </a:bodyPr>
              <a:lstStyle/>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=5,</m:t>
                    </m:r>
                    <m:r>
                      <a:rPr lang="en-US" b="0" i="1" smtClean="0">
                        <a:solidFill>
                          <a:schemeClr val="tx1"/>
                        </a:solidFill>
                        <a:latin typeface="Cambria Math" panose="02040503050406030204" pitchFamily="18" charset="0"/>
                        <a:ea typeface="Cambria" panose="02040503050406030204" pitchFamily="18" charset="0"/>
                      </a:rPr>
                      <m:t>𝑘</m:t>
                    </m:r>
                    <m:r>
                      <a:rPr lang="en-US" b="0" i="1" smtClean="0">
                        <a:solidFill>
                          <a:schemeClr val="tx1"/>
                        </a:solidFill>
                        <a:latin typeface="Cambria Math" panose="02040503050406030204" pitchFamily="18" charset="0"/>
                        <a:ea typeface="Cambria" panose="02040503050406030204" pitchFamily="18" charset="0"/>
                      </a:rPr>
                      <m:t>=2,</m:t>
                    </m:r>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e>
                    </m:d>
                    <m:r>
                      <a:rPr lang="en-US" b="0" i="1" smtClean="0">
                        <a:solidFill>
                          <a:schemeClr val="tx1"/>
                        </a:solidFill>
                        <a:latin typeface="Cambria Math" panose="02040503050406030204" pitchFamily="18" charset="0"/>
                        <a:ea typeface="Cambria" panose="02040503050406030204" pitchFamily="18" charset="0"/>
                      </a:rPr>
                      <m:t>=(4, 9)</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196319" y="656315"/>
                <a:ext cx="7631724" cy="510426"/>
              </a:xfrm>
              <a:prstGeom prst="rect">
                <a:avLst/>
              </a:prstGeom>
              <a:blipFill>
                <a:blip r:embed="rId3"/>
                <a:stretch>
                  <a:fillRect l="-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nvGraphicFramePr>
            <p:xfrm>
              <a:off x="196319" y="1068038"/>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nvGraphicFramePr>
            <p:xfrm>
              <a:off x="196319" y="1068038"/>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00000" r="-1009589" b="-137705"/>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1684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31148" r="-1009589" b="-6557"/>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mc:AlternateContent xmlns:mc="http://schemas.openxmlformats.org/markup-compatibility/2006" xmlns:a14="http://schemas.microsoft.com/office/drawing/2010/main">
        <mc:Choice Requires="a14">
          <p:sp>
            <p:nvSpPr>
              <p:cNvPr id="3" name="Google Shape;343;p46">
                <a:extLst>
                  <a:ext uri="{FF2B5EF4-FFF2-40B4-BE49-F238E27FC236}">
                    <a16:creationId xmlns:a16="http://schemas.microsoft.com/office/drawing/2014/main" id="{94115858-89E6-A337-C61D-B66B62B4071C}"/>
                  </a:ext>
                </a:extLst>
              </p:cNvPr>
              <p:cNvSpPr txBox="1">
                <a:spLocks/>
              </p:cNvSpPr>
              <p:nvPr/>
            </p:nvSpPr>
            <p:spPr>
              <a:xfrm>
                <a:off x="6012366" y="1397870"/>
                <a:ext cx="1977041" cy="676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14:m>
                  <m:oMath xmlns:m="http://schemas.openxmlformats.org/officeDocument/2006/math">
                    <m:r>
                      <m:rPr>
                        <m:nor/>
                      </m:rPr>
                      <a:rPr lang="en-US" b="0" i="0" smtClean="0">
                        <a:solidFill>
                          <a:schemeClr val="tx1"/>
                        </a:solidFill>
                        <a:latin typeface="Cambria Math" panose="02040503050406030204" pitchFamily="18" charset="0"/>
                        <a:ea typeface="Cambria" panose="02040503050406030204" pitchFamily="18" charset="0"/>
                      </a:rPr>
                      <m:t>maxCap</m:t>
                    </m:r>
                    <m:r>
                      <a:rPr lang="en-US" b="0" i="1" smtClean="0">
                        <a:solidFill>
                          <a:schemeClr val="tx1"/>
                        </a:solidFill>
                        <a:latin typeface="Cambria Math" panose="02040503050406030204" pitchFamily="18" charset="0"/>
                        <a:ea typeface="Cambria" panose="02040503050406030204" pitchFamily="18" charset="0"/>
                      </a:rPr>
                      <m:t>=2</m:t>
                    </m:r>
                  </m:oMath>
                </a14:m>
                <a:r>
                  <a:rPr lang="en-US" b="0" i="1">
                    <a:solidFill>
                      <a:schemeClr val="tx1"/>
                    </a:solidFill>
                    <a:latin typeface="Cambria Math" panose="02040503050406030204" pitchFamily="18" charset="0"/>
                    <a:ea typeface="Cambria" panose="02040503050406030204" pitchFamily="18" charset="0"/>
                  </a:rPr>
                  <a:t> </a:t>
                </a:r>
              </a:p>
              <a:p>
                <a:pPr marL="0" indent="0">
                  <a:buClr>
                    <a:schemeClr val="accent2"/>
                  </a:buClr>
                  <a:buNone/>
                </a:pPr>
                <a14:m>
                  <m:oMath xmlns:m="http://schemas.openxmlformats.org/officeDocument/2006/math">
                    <m:r>
                      <m:rPr>
                        <m:nor/>
                      </m:rPr>
                      <a:rPr lang="en-US">
                        <a:solidFill>
                          <a:schemeClr val="tx1"/>
                        </a:solidFill>
                        <a:latin typeface="Cambria Math" panose="02040503050406030204" pitchFamily="18" charset="0"/>
                        <a:ea typeface="Cambria" panose="02040503050406030204" pitchFamily="18" charset="0"/>
                      </a:rPr>
                      <m:t>m</m:t>
                    </m:r>
                    <m:r>
                      <m:rPr>
                        <m:nor/>
                      </m:rPr>
                      <a:rPr lang="en-US" b="0" i="0" smtClean="0">
                        <a:solidFill>
                          <a:schemeClr val="tx1"/>
                        </a:solidFill>
                        <a:latin typeface="Cambria Math" panose="02040503050406030204" pitchFamily="18" charset="0"/>
                        <a:ea typeface="Cambria" panose="02040503050406030204" pitchFamily="18" charset="0"/>
                      </a:rPr>
                      <m:t>axCapIds</m:t>
                    </m:r>
                    <m:r>
                      <a:rPr lang="en-US" b="0" i="1" smtClean="0">
                        <a:solidFill>
                          <a:schemeClr val="tx1"/>
                        </a:solidFill>
                        <a:latin typeface="Cambria Math" panose="02040503050406030204" pitchFamily="18" charset="0"/>
                        <a:ea typeface="Cambria" panose="02040503050406030204" pitchFamily="18" charset="0"/>
                      </a:rPr>
                      <m:t>=[2,6, </m:t>
                    </m:r>
                    <m:r>
                      <a:rPr lang="en-US" i="1">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a:t>
                </a:r>
              </a:p>
            </p:txBody>
          </p:sp>
        </mc:Choice>
        <mc:Fallback xmlns="">
          <p:sp>
            <p:nvSpPr>
              <p:cNvPr id="3" name="Google Shape;343;p46">
                <a:extLst>
                  <a:ext uri="{FF2B5EF4-FFF2-40B4-BE49-F238E27FC236}">
                    <a16:creationId xmlns:a16="http://schemas.microsoft.com/office/drawing/2014/main" id="{94115858-89E6-A337-C61D-B66B62B4071C}"/>
                  </a:ext>
                </a:extLst>
              </p:cNvPr>
              <p:cNvSpPr txBox="1">
                <a:spLocks noRot="1" noChangeAspect="1" noMove="1" noResize="1" noEditPoints="1" noAdjustHandles="1" noChangeArrowheads="1" noChangeShapeType="1" noTextEdit="1"/>
              </p:cNvSpPr>
              <p:nvPr/>
            </p:nvSpPr>
            <p:spPr>
              <a:xfrm>
                <a:off x="6012366" y="1397870"/>
                <a:ext cx="1977041" cy="676804"/>
              </a:xfrm>
              <a:prstGeom prst="rect">
                <a:avLst/>
              </a:prstGeom>
              <a:blipFill>
                <a:blip r:embed="rId5"/>
                <a:stretch>
                  <a:fillRect/>
                </a:stretch>
              </a:blipFill>
              <a:ln>
                <a:noFill/>
              </a:ln>
            </p:spPr>
            <p:txBody>
              <a:bodyPr/>
              <a:lstStyle/>
              <a:p>
                <a:r>
                  <a:rPr lang="en-US">
                    <a:noFill/>
                  </a:rPr>
                  <a:t> </a:t>
                </a:r>
              </a:p>
            </p:txBody>
          </p:sp>
        </mc:Fallback>
      </mc:AlternateContent>
      <p:sp>
        <p:nvSpPr>
          <p:cNvPr id="4" name="Google Shape;343;p46">
            <a:extLst>
              <a:ext uri="{FF2B5EF4-FFF2-40B4-BE49-F238E27FC236}">
                <a16:creationId xmlns:a16="http://schemas.microsoft.com/office/drawing/2014/main" id="{5E98BA77-9A95-50AF-D341-99B9263286A9}"/>
              </a:ext>
            </a:extLst>
          </p:cNvPr>
          <p:cNvSpPr txBox="1">
            <a:spLocks/>
          </p:cNvSpPr>
          <p:nvPr/>
        </p:nvSpPr>
        <p:spPr>
          <a:xfrm>
            <a:off x="357684" y="2368283"/>
            <a:ext cx="7631724" cy="724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Observations:</a:t>
            </a:r>
          </a:p>
        </p:txBody>
      </p:sp>
      <mc:AlternateContent xmlns:mc="http://schemas.openxmlformats.org/markup-compatibility/2006" xmlns:a14="http://schemas.microsoft.com/office/drawing/2010/main">
        <mc:Choice Requires="a14">
          <p:sp>
            <p:nvSpPr>
              <p:cNvPr id="6" name="Google Shape;343;p46">
                <a:extLst>
                  <a:ext uri="{FF2B5EF4-FFF2-40B4-BE49-F238E27FC236}">
                    <a16:creationId xmlns:a16="http://schemas.microsoft.com/office/drawing/2014/main" id="{C25144AD-CFC6-929F-FAB3-7A4692F13B86}"/>
                  </a:ext>
                </a:extLst>
              </p:cNvPr>
              <p:cNvSpPr txBox="1">
                <a:spLocks/>
              </p:cNvSpPr>
              <p:nvPr/>
            </p:nvSpPr>
            <p:spPr>
              <a:xfrm>
                <a:off x="357683" y="2637226"/>
                <a:ext cx="7631724" cy="1175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The load of nodes between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𝑥</m:t>
                    </m:r>
                  </m:oMath>
                </a14:m>
                <a:r>
                  <a:rPr lang="en-US">
                    <a:solidFill>
                      <a:schemeClr val="tx1"/>
                    </a:solidFill>
                    <a:latin typeface="Cambria" panose="02040503050406030204" pitchFamily="18" charset="0"/>
                    <a:ea typeface="Cambria" panose="02040503050406030204" pitchFamily="18" charset="0"/>
                  </a:rPr>
                  <a:t> and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oMath>
                </a14:m>
                <a:r>
                  <a:rPr lang="en-US">
                    <a:solidFill>
                      <a:schemeClr val="tx1"/>
                    </a:solidFill>
                    <a:latin typeface="Cambria" panose="02040503050406030204" pitchFamily="18" charset="0"/>
                    <a:ea typeface="Cambria" panose="02040503050406030204" pitchFamily="18" charset="0"/>
                  </a:rPr>
                  <a:t> are </a:t>
                </a:r>
                <a:r>
                  <a:rPr lang="en-US" b="1">
                    <a:solidFill>
                      <a:schemeClr val="tx1"/>
                    </a:solidFill>
                    <a:latin typeface="Cambria" panose="02040503050406030204" pitchFamily="18" charset="0"/>
                    <a:ea typeface="Cambria" panose="02040503050406030204" pitchFamily="18" charset="0"/>
                  </a:rPr>
                  <a:t>increased by 1</a:t>
                </a:r>
                <a:r>
                  <a:rPr lang="en-US">
                    <a:solidFill>
                      <a:schemeClr val="tx1"/>
                    </a:solidFill>
                    <a:latin typeface="Cambria" panose="02040503050406030204" pitchFamily="18" charset="0"/>
                    <a:ea typeface="Cambria" panose="02040503050406030204" pitchFamily="18" charset="0"/>
                  </a:rPr>
                  <a:t>.</a:t>
                </a:r>
              </a:p>
              <a:p>
                <a:pPr marL="457200" lvl="1" indent="0" algn="l">
                  <a:buClr>
                    <a:schemeClr val="accent2"/>
                  </a:buClr>
                  <a:buNone/>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the pair must be inserted inside between </a:t>
                </a:r>
                <a:r>
                  <a:rPr lang="en-US" b="1">
                    <a:solidFill>
                      <a:schemeClr val="tx1"/>
                    </a:solidFill>
                    <a:latin typeface="Cambria" panose="02040503050406030204" pitchFamily="18" charset="0"/>
                    <a:ea typeface="Cambria" panose="02040503050406030204" pitchFamily="18" charset="0"/>
                  </a:rPr>
                  <a:t>two consecutive indices </a:t>
                </a:r>
                <a:r>
                  <a:rPr lang="en-US">
                    <a:solidFill>
                      <a:schemeClr val="tx1"/>
                    </a:solidFill>
                    <a:latin typeface="Cambria" panose="02040503050406030204" pitchFamily="18" charset="0"/>
                    <a:ea typeface="Cambria" panose="02040503050406030204" pitchFamily="18" charset="0"/>
                  </a:rPr>
                  <a:t>in maxCapIds:</a:t>
                </a:r>
              </a:p>
            </p:txBody>
          </p:sp>
        </mc:Choice>
        <mc:Fallback xmlns="">
          <p:sp>
            <p:nvSpPr>
              <p:cNvPr id="6" name="Google Shape;343;p46">
                <a:extLst>
                  <a:ext uri="{FF2B5EF4-FFF2-40B4-BE49-F238E27FC236}">
                    <a16:creationId xmlns:a16="http://schemas.microsoft.com/office/drawing/2014/main" id="{C25144AD-CFC6-929F-FAB3-7A4692F13B86}"/>
                  </a:ext>
                </a:extLst>
              </p:cNvPr>
              <p:cNvSpPr txBox="1">
                <a:spLocks noRot="1" noChangeAspect="1" noMove="1" noResize="1" noEditPoints="1" noAdjustHandles="1" noChangeArrowheads="1" noChangeShapeType="1" noTextEdit="1"/>
              </p:cNvSpPr>
              <p:nvPr/>
            </p:nvSpPr>
            <p:spPr>
              <a:xfrm>
                <a:off x="357683" y="2637226"/>
                <a:ext cx="7631724" cy="1175015"/>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CCD076A-8376-8A20-E800-67F3805CBDE9}"/>
                  </a:ext>
                </a:extLst>
              </p:cNvPr>
              <p:cNvGraphicFramePr>
                <a:graphicFrameLocks noGrp="1"/>
              </p:cNvGraphicFramePr>
              <p:nvPr>
                <p:extLst>
                  <p:ext uri="{D42A27DB-BD31-4B8C-83A1-F6EECF244321}">
                    <p14:modId xmlns:p14="http://schemas.microsoft.com/office/powerpoint/2010/main" val="621765528"/>
                  </p:ext>
                </p:extLst>
              </p:nvPr>
            </p:nvGraphicFramePr>
            <p:xfrm>
              <a:off x="1524315" y="3204055"/>
              <a:ext cx="5298462" cy="1229360"/>
            </p:xfrm>
            <a:graphic>
              <a:graphicData uri="http://schemas.openxmlformats.org/drawingml/2006/table">
                <a:tbl>
                  <a:tblPr firstRow="1" bandRow="1">
                    <a:tableStyleId>{F6024AC8-8C17-433D-AFE3-253606B60DFD}</a:tableStyleId>
                  </a:tblPr>
                  <a:tblGrid>
                    <a:gridCol w="407574">
                      <a:extLst>
                        <a:ext uri="{9D8B030D-6E8A-4147-A177-3AD203B41FA5}">
                          <a16:colId xmlns:a16="http://schemas.microsoft.com/office/drawing/2014/main" val="2217735980"/>
                        </a:ext>
                      </a:extLst>
                    </a:gridCol>
                    <a:gridCol w="407574">
                      <a:extLst>
                        <a:ext uri="{9D8B030D-6E8A-4147-A177-3AD203B41FA5}">
                          <a16:colId xmlns:a16="http://schemas.microsoft.com/office/drawing/2014/main" val="1517230136"/>
                        </a:ext>
                      </a:extLst>
                    </a:gridCol>
                    <a:gridCol w="407574">
                      <a:extLst>
                        <a:ext uri="{9D8B030D-6E8A-4147-A177-3AD203B41FA5}">
                          <a16:colId xmlns:a16="http://schemas.microsoft.com/office/drawing/2014/main" val="3602637139"/>
                        </a:ext>
                      </a:extLst>
                    </a:gridCol>
                    <a:gridCol w="407574">
                      <a:extLst>
                        <a:ext uri="{9D8B030D-6E8A-4147-A177-3AD203B41FA5}">
                          <a16:colId xmlns:a16="http://schemas.microsoft.com/office/drawing/2014/main" val="2147081272"/>
                        </a:ext>
                      </a:extLst>
                    </a:gridCol>
                    <a:gridCol w="407574">
                      <a:extLst>
                        <a:ext uri="{9D8B030D-6E8A-4147-A177-3AD203B41FA5}">
                          <a16:colId xmlns:a16="http://schemas.microsoft.com/office/drawing/2014/main" val="4293601623"/>
                        </a:ext>
                      </a:extLst>
                    </a:gridCol>
                    <a:gridCol w="407574">
                      <a:extLst>
                        <a:ext uri="{9D8B030D-6E8A-4147-A177-3AD203B41FA5}">
                          <a16:colId xmlns:a16="http://schemas.microsoft.com/office/drawing/2014/main" val="1259002042"/>
                        </a:ext>
                      </a:extLst>
                    </a:gridCol>
                    <a:gridCol w="407574">
                      <a:extLst>
                        <a:ext uri="{9D8B030D-6E8A-4147-A177-3AD203B41FA5}">
                          <a16:colId xmlns:a16="http://schemas.microsoft.com/office/drawing/2014/main" val="4032400811"/>
                        </a:ext>
                      </a:extLst>
                    </a:gridCol>
                    <a:gridCol w="407574">
                      <a:extLst>
                        <a:ext uri="{9D8B030D-6E8A-4147-A177-3AD203B41FA5}">
                          <a16:colId xmlns:a16="http://schemas.microsoft.com/office/drawing/2014/main" val="3371040922"/>
                        </a:ext>
                      </a:extLst>
                    </a:gridCol>
                    <a:gridCol w="407574">
                      <a:extLst>
                        <a:ext uri="{9D8B030D-6E8A-4147-A177-3AD203B41FA5}">
                          <a16:colId xmlns:a16="http://schemas.microsoft.com/office/drawing/2014/main" val="2256153723"/>
                        </a:ext>
                      </a:extLst>
                    </a:gridCol>
                    <a:gridCol w="407574">
                      <a:extLst>
                        <a:ext uri="{9D8B030D-6E8A-4147-A177-3AD203B41FA5}">
                          <a16:colId xmlns:a16="http://schemas.microsoft.com/office/drawing/2014/main" val="53806938"/>
                        </a:ext>
                      </a:extLst>
                    </a:gridCol>
                    <a:gridCol w="407574">
                      <a:extLst>
                        <a:ext uri="{9D8B030D-6E8A-4147-A177-3AD203B41FA5}">
                          <a16:colId xmlns:a16="http://schemas.microsoft.com/office/drawing/2014/main" val="4249718795"/>
                        </a:ext>
                      </a:extLst>
                    </a:gridCol>
                    <a:gridCol w="407574">
                      <a:extLst>
                        <a:ext uri="{9D8B030D-6E8A-4147-A177-3AD203B41FA5}">
                          <a16:colId xmlns:a16="http://schemas.microsoft.com/office/drawing/2014/main" val="2590151592"/>
                        </a:ext>
                      </a:extLst>
                    </a:gridCol>
                    <a:gridCol w="407574">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u="none">
                              <a:solidFill>
                                <a:srgbClr val="FF0000"/>
                              </a:solidFill>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5" name="Table 4">
                <a:extLst>
                  <a:ext uri="{FF2B5EF4-FFF2-40B4-BE49-F238E27FC236}">
                    <a16:creationId xmlns:a16="http://schemas.microsoft.com/office/drawing/2014/main" id="{ECCD076A-8376-8A20-E800-67F3805CBDE9}"/>
                  </a:ext>
                </a:extLst>
              </p:cNvPr>
              <p:cNvGraphicFramePr>
                <a:graphicFrameLocks noGrp="1"/>
              </p:cNvGraphicFramePr>
              <p:nvPr>
                <p:extLst>
                  <p:ext uri="{D42A27DB-BD31-4B8C-83A1-F6EECF244321}">
                    <p14:modId xmlns:p14="http://schemas.microsoft.com/office/powerpoint/2010/main" val="621765528"/>
                  </p:ext>
                </p:extLst>
              </p:nvPr>
            </p:nvGraphicFramePr>
            <p:xfrm>
              <a:off x="1524315" y="3204055"/>
              <a:ext cx="5298462" cy="1229360"/>
            </p:xfrm>
            <a:graphic>
              <a:graphicData uri="http://schemas.openxmlformats.org/drawingml/2006/table">
                <a:tbl>
                  <a:tblPr firstRow="1" bandRow="1">
                    <a:tableStyleId>{F6024AC8-8C17-433D-AFE3-253606B60DFD}</a:tableStyleId>
                  </a:tblPr>
                  <a:tblGrid>
                    <a:gridCol w="407574">
                      <a:extLst>
                        <a:ext uri="{9D8B030D-6E8A-4147-A177-3AD203B41FA5}">
                          <a16:colId xmlns:a16="http://schemas.microsoft.com/office/drawing/2014/main" val="2217735980"/>
                        </a:ext>
                      </a:extLst>
                    </a:gridCol>
                    <a:gridCol w="407574">
                      <a:extLst>
                        <a:ext uri="{9D8B030D-6E8A-4147-A177-3AD203B41FA5}">
                          <a16:colId xmlns:a16="http://schemas.microsoft.com/office/drawing/2014/main" val="1517230136"/>
                        </a:ext>
                      </a:extLst>
                    </a:gridCol>
                    <a:gridCol w="407574">
                      <a:extLst>
                        <a:ext uri="{9D8B030D-6E8A-4147-A177-3AD203B41FA5}">
                          <a16:colId xmlns:a16="http://schemas.microsoft.com/office/drawing/2014/main" val="3602637139"/>
                        </a:ext>
                      </a:extLst>
                    </a:gridCol>
                    <a:gridCol w="407574">
                      <a:extLst>
                        <a:ext uri="{9D8B030D-6E8A-4147-A177-3AD203B41FA5}">
                          <a16:colId xmlns:a16="http://schemas.microsoft.com/office/drawing/2014/main" val="2147081272"/>
                        </a:ext>
                      </a:extLst>
                    </a:gridCol>
                    <a:gridCol w="407574">
                      <a:extLst>
                        <a:ext uri="{9D8B030D-6E8A-4147-A177-3AD203B41FA5}">
                          <a16:colId xmlns:a16="http://schemas.microsoft.com/office/drawing/2014/main" val="4293601623"/>
                        </a:ext>
                      </a:extLst>
                    </a:gridCol>
                    <a:gridCol w="407574">
                      <a:extLst>
                        <a:ext uri="{9D8B030D-6E8A-4147-A177-3AD203B41FA5}">
                          <a16:colId xmlns:a16="http://schemas.microsoft.com/office/drawing/2014/main" val="1259002042"/>
                        </a:ext>
                      </a:extLst>
                    </a:gridCol>
                    <a:gridCol w="407574">
                      <a:extLst>
                        <a:ext uri="{9D8B030D-6E8A-4147-A177-3AD203B41FA5}">
                          <a16:colId xmlns:a16="http://schemas.microsoft.com/office/drawing/2014/main" val="4032400811"/>
                        </a:ext>
                      </a:extLst>
                    </a:gridCol>
                    <a:gridCol w="407574">
                      <a:extLst>
                        <a:ext uri="{9D8B030D-6E8A-4147-A177-3AD203B41FA5}">
                          <a16:colId xmlns:a16="http://schemas.microsoft.com/office/drawing/2014/main" val="3371040922"/>
                        </a:ext>
                      </a:extLst>
                    </a:gridCol>
                    <a:gridCol w="407574">
                      <a:extLst>
                        <a:ext uri="{9D8B030D-6E8A-4147-A177-3AD203B41FA5}">
                          <a16:colId xmlns:a16="http://schemas.microsoft.com/office/drawing/2014/main" val="2256153723"/>
                        </a:ext>
                      </a:extLst>
                    </a:gridCol>
                    <a:gridCol w="407574">
                      <a:extLst>
                        <a:ext uri="{9D8B030D-6E8A-4147-A177-3AD203B41FA5}">
                          <a16:colId xmlns:a16="http://schemas.microsoft.com/office/drawing/2014/main" val="53806938"/>
                        </a:ext>
                      </a:extLst>
                    </a:gridCol>
                    <a:gridCol w="407574">
                      <a:extLst>
                        <a:ext uri="{9D8B030D-6E8A-4147-A177-3AD203B41FA5}">
                          <a16:colId xmlns:a16="http://schemas.microsoft.com/office/drawing/2014/main" val="4249718795"/>
                        </a:ext>
                      </a:extLst>
                    </a:gridCol>
                    <a:gridCol w="407574">
                      <a:extLst>
                        <a:ext uri="{9D8B030D-6E8A-4147-A177-3AD203B41FA5}">
                          <a16:colId xmlns:a16="http://schemas.microsoft.com/office/drawing/2014/main" val="2590151592"/>
                        </a:ext>
                      </a:extLst>
                    </a:gridCol>
                    <a:gridCol w="407574">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t="-100000" r="-1201493" b="-137705"/>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1684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t="-232787" r="-1201493" b="-4918"/>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u="none">
                              <a:solidFill>
                                <a:srgbClr val="FF0000"/>
                              </a:solidFill>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p:spTree>
    <p:extLst>
      <p:ext uri="{BB962C8B-B14F-4D97-AF65-F5344CB8AC3E}">
        <p14:creationId xmlns:p14="http://schemas.microsoft.com/office/powerpoint/2010/main" val="39516948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918738"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non-consecutive insertion</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196319" y="656315"/>
                <a:ext cx="7631724" cy="510426"/>
              </a:xfrm>
              <a:prstGeom prst="rect">
                <a:avLst/>
              </a:prstGeom>
            </p:spPr>
            <p:txBody>
              <a:bodyPr spcFirstLastPara="1" wrap="square" lIns="91425" tIns="91425" rIns="91425" bIns="91425" anchor="t" anchorCtr="0">
                <a:noAutofit/>
              </a:bodyPr>
              <a:lstStyle/>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=5,</m:t>
                    </m:r>
                    <m:r>
                      <a:rPr lang="en-US" b="0" i="1" smtClean="0">
                        <a:solidFill>
                          <a:schemeClr val="tx1"/>
                        </a:solidFill>
                        <a:latin typeface="Cambria Math" panose="02040503050406030204" pitchFamily="18" charset="0"/>
                        <a:ea typeface="Cambria" panose="02040503050406030204" pitchFamily="18" charset="0"/>
                      </a:rPr>
                      <m:t>𝑘</m:t>
                    </m:r>
                    <m:r>
                      <a:rPr lang="en-US" b="0" i="1" smtClean="0">
                        <a:solidFill>
                          <a:schemeClr val="tx1"/>
                        </a:solidFill>
                        <a:latin typeface="Cambria Math" panose="02040503050406030204" pitchFamily="18" charset="0"/>
                        <a:ea typeface="Cambria" panose="02040503050406030204" pitchFamily="18" charset="0"/>
                      </a:rPr>
                      <m:t>=2,</m:t>
                    </m:r>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e>
                    </m:d>
                    <m:r>
                      <a:rPr lang="en-US" b="0" i="1" smtClean="0">
                        <a:solidFill>
                          <a:schemeClr val="tx1"/>
                        </a:solidFill>
                        <a:latin typeface="Cambria Math" panose="02040503050406030204" pitchFamily="18" charset="0"/>
                        <a:ea typeface="Cambria" panose="02040503050406030204" pitchFamily="18" charset="0"/>
                      </a:rPr>
                      <m:t>=(4, 9)</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196319" y="656315"/>
                <a:ext cx="7631724" cy="510426"/>
              </a:xfrm>
              <a:prstGeom prst="rect">
                <a:avLst/>
              </a:prstGeom>
              <a:blipFill>
                <a:blip r:embed="rId3"/>
                <a:stretch>
                  <a:fillRect l="-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nvGraphicFramePr>
            <p:xfrm>
              <a:off x="196319" y="1068038"/>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2" name="Table 1">
                <a:extLst>
                  <a:ext uri="{FF2B5EF4-FFF2-40B4-BE49-F238E27FC236}">
                    <a16:creationId xmlns:a16="http://schemas.microsoft.com/office/drawing/2014/main" id="{31D528B1-302A-0921-19DA-37736CB14F9E}"/>
                  </a:ext>
                </a:extLst>
              </p:cNvPr>
              <p:cNvGraphicFramePr>
                <a:graphicFrameLocks noGrp="1"/>
              </p:cNvGraphicFramePr>
              <p:nvPr/>
            </p:nvGraphicFramePr>
            <p:xfrm>
              <a:off x="196319" y="1068038"/>
              <a:ext cx="4918738" cy="1229360"/>
            </p:xfrm>
            <a:graphic>
              <a:graphicData uri="http://schemas.openxmlformats.org/drawingml/2006/table">
                <a:tbl>
                  <a:tblPr firstRow="1" bandRow="1">
                    <a:tableStyleId>{F6024AC8-8C17-433D-AFE3-253606B60DFD}</a:tableStyleId>
                  </a:tblPr>
                  <a:tblGrid>
                    <a:gridCol w="447158">
                      <a:extLst>
                        <a:ext uri="{9D8B030D-6E8A-4147-A177-3AD203B41FA5}">
                          <a16:colId xmlns:a16="http://schemas.microsoft.com/office/drawing/2014/main" val="2217735980"/>
                        </a:ext>
                      </a:extLst>
                    </a:gridCol>
                    <a:gridCol w="447158">
                      <a:extLst>
                        <a:ext uri="{9D8B030D-6E8A-4147-A177-3AD203B41FA5}">
                          <a16:colId xmlns:a16="http://schemas.microsoft.com/office/drawing/2014/main" val="1517230136"/>
                        </a:ext>
                      </a:extLst>
                    </a:gridCol>
                    <a:gridCol w="447158">
                      <a:extLst>
                        <a:ext uri="{9D8B030D-6E8A-4147-A177-3AD203B41FA5}">
                          <a16:colId xmlns:a16="http://schemas.microsoft.com/office/drawing/2014/main" val="3602637139"/>
                        </a:ext>
                      </a:extLst>
                    </a:gridCol>
                    <a:gridCol w="447158">
                      <a:extLst>
                        <a:ext uri="{9D8B030D-6E8A-4147-A177-3AD203B41FA5}">
                          <a16:colId xmlns:a16="http://schemas.microsoft.com/office/drawing/2014/main" val="2147081272"/>
                        </a:ext>
                      </a:extLst>
                    </a:gridCol>
                    <a:gridCol w="447158">
                      <a:extLst>
                        <a:ext uri="{9D8B030D-6E8A-4147-A177-3AD203B41FA5}">
                          <a16:colId xmlns:a16="http://schemas.microsoft.com/office/drawing/2014/main" val="4293601623"/>
                        </a:ext>
                      </a:extLst>
                    </a:gridCol>
                    <a:gridCol w="447158">
                      <a:extLst>
                        <a:ext uri="{9D8B030D-6E8A-4147-A177-3AD203B41FA5}">
                          <a16:colId xmlns:a16="http://schemas.microsoft.com/office/drawing/2014/main" val="3371040922"/>
                        </a:ext>
                      </a:extLst>
                    </a:gridCol>
                    <a:gridCol w="447158">
                      <a:extLst>
                        <a:ext uri="{9D8B030D-6E8A-4147-A177-3AD203B41FA5}">
                          <a16:colId xmlns:a16="http://schemas.microsoft.com/office/drawing/2014/main" val="2256153723"/>
                        </a:ext>
                      </a:extLst>
                    </a:gridCol>
                    <a:gridCol w="447158">
                      <a:extLst>
                        <a:ext uri="{9D8B030D-6E8A-4147-A177-3AD203B41FA5}">
                          <a16:colId xmlns:a16="http://schemas.microsoft.com/office/drawing/2014/main" val="53806938"/>
                        </a:ext>
                      </a:extLst>
                    </a:gridCol>
                    <a:gridCol w="447158">
                      <a:extLst>
                        <a:ext uri="{9D8B030D-6E8A-4147-A177-3AD203B41FA5}">
                          <a16:colId xmlns:a16="http://schemas.microsoft.com/office/drawing/2014/main" val="4249718795"/>
                        </a:ext>
                      </a:extLst>
                    </a:gridCol>
                    <a:gridCol w="447158">
                      <a:extLst>
                        <a:ext uri="{9D8B030D-6E8A-4147-A177-3AD203B41FA5}">
                          <a16:colId xmlns:a16="http://schemas.microsoft.com/office/drawing/2014/main" val="2590151592"/>
                        </a:ext>
                      </a:extLst>
                    </a:gridCol>
                    <a:gridCol w="447158">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00000" r="-1009589" b="-137705"/>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1684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31148" r="-1009589" b="-6557"/>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mc:AlternateContent xmlns:mc="http://schemas.openxmlformats.org/markup-compatibility/2006" xmlns:a14="http://schemas.microsoft.com/office/drawing/2010/main">
        <mc:Choice Requires="a14">
          <p:sp>
            <p:nvSpPr>
              <p:cNvPr id="3" name="Google Shape;343;p46">
                <a:extLst>
                  <a:ext uri="{FF2B5EF4-FFF2-40B4-BE49-F238E27FC236}">
                    <a16:creationId xmlns:a16="http://schemas.microsoft.com/office/drawing/2014/main" id="{94115858-89E6-A337-C61D-B66B62B4071C}"/>
                  </a:ext>
                </a:extLst>
              </p:cNvPr>
              <p:cNvSpPr txBox="1">
                <a:spLocks/>
              </p:cNvSpPr>
              <p:nvPr/>
            </p:nvSpPr>
            <p:spPr>
              <a:xfrm>
                <a:off x="6012366" y="1397870"/>
                <a:ext cx="1977041" cy="676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buClr>
                    <a:schemeClr val="accent2"/>
                  </a:buClr>
                  <a:buNone/>
                </a:pPr>
                <a14:m>
                  <m:oMath xmlns:m="http://schemas.openxmlformats.org/officeDocument/2006/math">
                    <m:r>
                      <m:rPr>
                        <m:nor/>
                      </m:rPr>
                      <a:rPr lang="en-US" b="0" i="0" smtClean="0">
                        <a:solidFill>
                          <a:schemeClr val="tx1"/>
                        </a:solidFill>
                        <a:latin typeface="Cambria Math" panose="02040503050406030204" pitchFamily="18" charset="0"/>
                        <a:ea typeface="Cambria" panose="02040503050406030204" pitchFamily="18" charset="0"/>
                      </a:rPr>
                      <m:t>maxCap</m:t>
                    </m:r>
                    <m:r>
                      <a:rPr lang="en-US" b="0" i="1" smtClean="0">
                        <a:solidFill>
                          <a:schemeClr val="tx1"/>
                        </a:solidFill>
                        <a:latin typeface="Cambria Math" panose="02040503050406030204" pitchFamily="18" charset="0"/>
                        <a:ea typeface="Cambria" panose="02040503050406030204" pitchFamily="18" charset="0"/>
                      </a:rPr>
                      <m:t>=2</m:t>
                    </m:r>
                  </m:oMath>
                </a14:m>
                <a:r>
                  <a:rPr lang="en-US" b="0" i="1">
                    <a:solidFill>
                      <a:schemeClr val="tx1"/>
                    </a:solidFill>
                    <a:latin typeface="Cambria Math" panose="02040503050406030204" pitchFamily="18" charset="0"/>
                    <a:ea typeface="Cambria" panose="02040503050406030204" pitchFamily="18" charset="0"/>
                  </a:rPr>
                  <a:t> </a:t>
                </a:r>
              </a:p>
              <a:p>
                <a:pPr marL="0" indent="0">
                  <a:buClr>
                    <a:schemeClr val="accent2"/>
                  </a:buClr>
                  <a:buNone/>
                </a:pPr>
                <a14:m>
                  <m:oMath xmlns:m="http://schemas.openxmlformats.org/officeDocument/2006/math">
                    <m:r>
                      <m:rPr>
                        <m:nor/>
                      </m:rPr>
                      <a:rPr lang="en-US">
                        <a:solidFill>
                          <a:schemeClr val="tx1"/>
                        </a:solidFill>
                        <a:latin typeface="Cambria Math" panose="02040503050406030204" pitchFamily="18" charset="0"/>
                        <a:ea typeface="Cambria" panose="02040503050406030204" pitchFamily="18" charset="0"/>
                      </a:rPr>
                      <m:t>m</m:t>
                    </m:r>
                    <m:r>
                      <m:rPr>
                        <m:nor/>
                      </m:rPr>
                      <a:rPr lang="en-US" b="0" i="0" smtClean="0">
                        <a:solidFill>
                          <a:schemeClr val="tx1"/>
                        </a:solidFill>
                        <a:latin typeface="Cambria Math" panose="02040503050406030204" pitchFamily="18" charset="0"/>
                        <a:ea typeface="Cambria" panose="02040503050406030204" pitchFamily="18" charset="0"/>
                      </a:rPr>
                      <m:t>axCapIds</m:t>
                    </m:r>
                    <m:r>
                      <a:rPr lang="en-US" b="0" i="1" smtClean="0">
                        <a:solidFill>
                          <a:schemeClr val="tx1"/>
                        </a:solidFill>
                        <a:latin typeface="Cambria Math" panose="02040503050406030204" pitchFamily="18" charset="0"/>
                        <a:ea typeface="Cambria" panose="02040503050406030204" pitchFamily="18" charset="0"/>
                      </a:rPr>
                      <m:t>=[2,6, </m:t>
                    </m:r>
                    <m:r>
                      <a:rPr lang="en-US" i="1">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a:t>
                </a:r>
              </a:p>
            </p:txBody>
          </p:sp>
        </mc:Choice>
        <mc:Fallback xmlns="">
          <p:sp>
            <p:nvSpPr>
              <p:cNvPr id="3" name="Google Shape;343;p46">
                <a:extLst>
                  <a:ext uri="{FF2B5EF4-FFF2-40B4-BE49-F238E27FC236}">
                    <a16:creationId xmlns:a16="http://schemas.microsoft.com/office/drawing/2014/main" id="{94115858-89E6-A337-C61D-B66B62B4071C}"/>
                  </a:ext>
                </a:extLst>
              </p:cNvPr>
              <p:cNvSpPr txBox="1">
                <a:spLocks noRot="1" noChangeAspect="1" noMove="1" noResize="1" noEditPoints="1" noAdjustHandles="1" noChangeArrowheads="1" noChangeShapeType="1" noTextEdit="1"/>
              </p:cNvSpPr>
              <p:nvPr/>
            </p:nvSpPr>
            <p:spPr>
              <a:xfrm>
                <a:off x="6012366" y="1397870"/>
                <a:ext cx="1977041" cy="676804"/>
              </a:xfrm>
              <a:prstGeom prst="rect">
                <a:avLst/>
              </a:prstGeom>
              <a:blipFill>
                <a:blip r:embed="rId5"/>
                <a:stretch>
                  <a:fillRect/>
                </a:stretch>
              </a:blipFill>
              <a:ln>
                <a:noFill/>
              </a:ln>
            </p:spPr>
            <p:txBody>
              <a:bodyPr/>
              <a:lstStyle/>
              <a:p>
                <a:r>
                  <a:rPr lang="en-US">
                    <a:noFill/>
                  </a:rPr>
                  <a:t> </a:t>
                </a:r>
              </a:p>
            </p:txBody>
          </p:sp>
        </mc:Fallback>
      </mc:AlternateContent>
      <p:sp>
        <p:nvSpPr>
          <p:cNvPr id="4" name="Google Shape;343;p46">
            <a:extLst>
              <a:ext uri="{FF2B5EF4-FFF2-40B4-BE49-F238E27FC236}">
                <a16:creationId xmlns:a16="http://schemas.microsoft.com/office/drawing/2014/main" id="{5E98BA77-9A95-50AF-D341-99B9263286A9}"/>
              </a:ext>
            </a:extLst>
          </p:cNvPr>
          <p:cNvSpPr txBox="1">
            <a:spLocks/>
          </p:cNvSpPr>
          <p:nvPr/>
        </p:nvSpPr>
        <p:spPr>
          <a:xfrm>
            <a:off x="357684" y="2368283"/>
            <a:ext cx="7631724" cy="724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Observations:</a:t>
            </a:r>
          </a:p>
        </p:txBody>
      </p:sp>
      <mc:AlternateContent xmlns:mc="http://schemas.openxmlformats.org/markup-compatibility/2006" xmlns:a14="http://schemas.microsoft.com/office/drawing/2010/main">
        <mc:Choice Requires="a14">
          <p:sp>
            <p:nvSpPr>
              <p:cNvPr id="6" name="Google Shape;343;p46">
                <a:extLst>
                  <a:ext uri="{FF2B5EF4-FFF2-40B4-BE49-F238E27FC236}">
                    <a16:creationId xmlns:a16="http://schemas.microsoft.com/office/drawing/2014/main" id="{C25144AD-CFC6-929F-FAB3-7A4692F13B86}"/>
                  </a:ext>
                </a:extLst>
              </p:cNvPr>
              <p:cNvSpPr txBox="1">
                <a:spLocks/>
              </p:cNvSpPr>
              <p:nvPr/>
            </p:nvSpPr>
            <p:spPr>
              <a:xfrm>
                <a:off x="357683" y="2637226"/>
                <a:ext cx="7631724" cy="1175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The load of nodes between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𝑥</m:t>
                    </m:r>
                  </m:oMath>
                </a14:m>
                <a:r>
                  <a:rPr lang="en-US">
                    <a:solidFill>
                      <a:schemeClr val="tx1"/>
                    </a:solidFill>
                    <a:latin typeface="Cambria" panose="02040503050406030204" pitchFamily="18" charset="0"/>
                    <a:ea typeface="Cambria" panose="02040503050406030204" pitchFamily="18" charset="0"/>
                  </a:rPr>
                  <a:t> and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𝑥</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oMath>
                </a14:m>
                <a:r>
                  <a:rPr lang="en-US">
                    <a:solidFill>
                      <a:schemeClr val="tx1"/>
                    </a:solidFill>
                    <a:latin typeface="Cambria" panose="02040503050406030204" pitchFamily="18" charset="0"/>
                    <a:ea typeface="Cambria" panose="02040503050406030204" pitchFamily="18" charset="0"/>
                  </a:rPr>
                  <a:t> are </a:t>
                </a:r>
                <a:r>
                  <a:rPr lang="en-US" b="1">
                    <a:solidFill>
                      <a:schemeClr val="tx1"/>
                    </a:solidFill>
                    <a:latin typeface="Cambria" panose="02040503050406030204" pitchFamily="18" charset="0"/>
                    <a:ea typeface="Cambria" panose="02040503050406030204" pitchFamily="18" charset="0"/>
                  </a:rPr>
                  <a:t>increased by 1</a:t>
                </a:r>
                <a:r>
                  <a:rPr lang="en-US">
                    <a:solidFill>
                      <a:schemeClr val="tx1"/>
                    </a:solidFill>
                    <a:latin typeface="Cambria" panose="02040503050406030204" pitchFamily="18" charset="0"/>
                    <a:ea typeface="Cambria" panose="02040503050406030204" pitchFamily="18" charset="0"/>
                  </a:rPr>
                  <a:t>.</a:t>
                </a:r>
              </a:p>
              <a:p>
                <a:pPr marL="457200" lvl="1" indent="0" algn="l">
                  <a:buClr>
                    <a:schemeClr val="accent2"/>
                  </a:buClr>
                  <a:buNone/>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the pair must be inserted inside between </a:t>
                </a:r>
                <a:r>
                  <a:rPr lang="en-US" b="1">
                    <a:solidFill>
                      <a:schemeClr val="tx1"/>
                    </a:solidFill>
                    <a:latin typeface="Cambria" panose="02040503050406030204" pitchFamily="18" charset="0"/>
                    <a:ea typeface="Cambria" panose="02040503050406030204" pitchFamily="18" charset="0"/>
                  </a:rPr>
                  <a:t>two consecutive indices </a:t>
                </a:r>
                <a:r>
                  <a:rPr lang="en-US">
                    <a:solidFill>
                      <a:schemeClr val="tx1"/>
                    </a:solidFill>
                    <a:latin typeface="Cambria" panose="02040503050406030204" pitchFamily="18" charset="0"/>
                    <a:ea typeface="Cambria" panose="02040503050406030204" pitchFamily="18" charset="0"/>
                  </a:rPr>
                  <a:t>in maxCapIds:</a:t>
                </a:r>
              </a:p>
            </p:txBody>
          </p:sp>
        </mc:Choice>
        <mc:Fallback xmlns="">
          <p:sp>
            <p:nvSpPr>
              <p:cNvPr id="6" name="Google Shape;343;p46">
                <a:extLst>
                  <a:ext uri="{FF2B5EF4-FFF2-40B4-BE49-F238E27FC236}">
                    <a16:creationId xmlns:a16="http://schemas.microsoft.com/office/drawing/2014/main" id="{C25144AD-CFC6-929F-FAB3-7A4692F13B86}"/>
                  </a:ext>
                </a:extLst>
              </p:cNvPr>
              <p:cNvSpPr txBox="1">
                <a:spLocks noRot="1" noChangeAspect="1" noMove="1" noResize="1" noEditPoints="1" noAdjustHandles="1" noChangeArrowheads="1" noChangeShapeType="1" noTextEdit="1"/>
              </p:cNvSpPr>
              <p:nvPr/>
            </p:nvSpPr>
            <p:spPr>
              <a:xfrm>
                <a:off x="357683" y="2637226"/>
                <a:ext cx="7631724" cy="1175015"/>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CCD076A-8376-8A20-E800-67F3805CBDE9}"/>
                  </a:ext>
                </a:extLst>
              </p:cNvPr>
              <p:cNvGraphicFramePr>
                <a:graphicFrameLocks noGrp="1"/>
              </p:cNvGraphicFramePr>
              <p:nvPr>
                <p:extLst>
                  <p:ext uri="{D42A27DB-BD31-4B8C-83A1-F6EECF244321}">
                    <p14:modId xmlns:p14="http://schemas.microsoft.com/office/powerpoint/2010/main" val="3126248188"/>
                  </p:ext>
                </p:extLst>
              </p:nvPr>
            </p:nvGraphicFramePr>
            <p:xfrm>
              <a:off x="1524315" y="3204055"/>
              <a:ext cx="5298462" cy="1229360"/>
            </p:xfrm>
            <a:graphic>
              <a:graphicData uri="http://schemas.openxmlformats.org/drawingml/2006/table">
                <a:tbl>
                  <a:tblPr firstRow="1" bandRow="1">
                    <a:tableStyleId>{F6024AC8-8C17-433D-AFE3-253606B60DFD}</a:tableStyleId>
                  </a:tblPr>
                  <a:tblGrid>
                    <a:gridCol w="407574">
                      <a:extLst>
                        <a:ext uri="{9D8B030D-6E8A-4147-A177-3AD203B41FA5}">
                          <a16:colId xmlns:a16="http://schemas.microsoft.com/office/drawing/2014/main" val="2217735980"/>
                        </a:ext>
                      </a:extLst>
                    </a:gridCol>
                    <a:gridCol w="407574">
                      <a:extLst>
                        <a:ext uri="{9D8B030D-6E8A-4147-A177-3AD203B41FA5}">
                          <a16:colId xmlns:a16="http://schemas.microsoft.com/office/drawing/2014/main" val="1517230136"/>
                        </a:ext>
                      </a:extLst>
                    </a:gridCol>
                    <a:gridCol w="407574">
                      <a:extLst>
                        <a:ext uri="{9D8B030D-6E8A-4147-A177-3AD203B41FA5}">
                          <a16:colId xmlns:a16="http://schemas.microsoft.com/office/drawing/2014/main" val="3602637139"/>
                        </a:ext>
                      </a:extLst>
                    </a:gridCol>
                    <a:gridCol w="407574">
                      <a:extLst>
                        <a:ext uri="{9D8B030D-6E8A-4147-A177-3AD203B41FA5}">
                          <a16:colId xmlns:a16="http://schemas.microsoft.com/office/drawing/2014/main" val="2147081272"/>
                        </a:ext>
                      </a:extLst>
                    </a:gridCol>
                    <a:gridCol w="407574">
                      <a:extLst>
                        <a:ext uri="{9D8B030D-6E8A-4147-A177-3AD203B41FA5}">
                          <a16:colId xmlns:a16="http://schemas.microsoft.com/office/drawing/2014/main" val="4293601623"/>
                        </a:ext>
                      </a:extLst>
                    </a:gridCol>
                    <a:gridCol w="407574">
                      <a:extLst>
                        <a:ext uri="{9D8B030D-6E8A-4147-A177-3AD203B41FA5}">
                          <a16:colId xmlns:a16="http://schemas.microsoft.com/office/drawing/2014/main" val="1259002042"/>
                        </a:ext>
                      </a:extLst>
                    </a:gridCol>
                    <a:gridCol w="407574">
                      <a:extLst>
                        <a:ext uri="{9D8B030D-6E8A-4147-A177-3AD203B41FA5}">
                          <a16:colId xmlns:a16="http://schemas.microsoft.com/office/drawing/2014/main" val="4032400811"/>
                        </a:ext>
                      </a:extLst>
                    </a:gridCol>
                    <a:gridCol w="407574">
                      <a:extLst>
                        <a:ext uri="{9D8B030D-6E8A-4147-A177-3AD203B41FA5}">
                          <a16:colId xmlns:a16="http://schemas.microsoft.com/office/drawing/2014/main" val="3371040922"/>
                        </a:ext>
                      </a:extLst>
                    </a:gridCol>
                    <a:gridCol w="407574">
                      <a:extLst>
                        <a:ext uri="{9D8B030D-6E8A-4147-A177-3AD203B41FA5}">
                          <a16:colId xmlns:a16="http://schemas.microsoft.com/office/drawing/2014/main" val="2256153723"/>
                        </a:ext>
                      </a:extLst>
                    </a:gridCol>
                    <a:gridCol w="407574">
                      <a:extLst>
                        <a:ext uri="{9D8B030D-6E8A-4147-A177-3AD203B41FA5}">
                          <a16:colId xmlns:a16="http://schemas.microsoft.com/office/drawing/2014/main" val="53806938"/>
                        </a:ext>
                      </a:extLst>
                    </a:gridCol>
                    <a:gridCol w="407574">
                      <a:extLst>
                        <a:ext uri="{9D8B030D-6E8A-4147-A177-3AD203B41FA5}">
                          <a16:colId xmlns:a16="http://schemas.microsoft.com/office/drawing/2014/main" val="4249718795"/>
                        </a:ext>
                      </a:extLst>
                    </a:gridCol>
                    <a:gridCol w="407574">
                      <a:extLst>
                        <a:ext uri="{9D8B030D-6E8A-4147-A177-3AD203B41FA5}">
                          <a16:colId xmlns:a16="http://schemas.microsoft.com/office/drawing/2014/main" val="2590151592"/>
                        </a:ext>
                      </a:extLst>
                    </a:gridCol>
                    <a:gridCol w="407574">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u="none">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panose="02040503050406030204" pitchFamily="18" charset="0"/>
                                  </a:rPr>
                                  <m:t>𝛼</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solidFill>
                                <a:schemeClr val="tx1"/>
                              </a:solidFill>
                              <a:latin typeface="Cambria" panose="02040503050406030204" pitchFamily="18" charset="0"/>
                              <a:ea typeface="Cambria"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b="0">
                              <a:solidFill>
                                <a:schemeClr val="tx1"/>
                              </a:solidFill>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𝑙</m:t>
                                </m:r>
                              </m:oMath>
                            </m:oMathPara>
                          </a14:m>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solidFill>
                                <a:schemeClr val="tx1"/>
                              </a:solidFill>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b="1">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solidFill>
                                <a:schemeClr val="tx1"/>
                              </a:solidFill>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Choice>
        <mc:Fallback xmlns="">
          <p:graphicFrame>
            <p:nvGraphicFramePr>
              <p:cNvPr id="5" name="Table 4">
                <a:extLst>
                  <a:ext uri="{FF2B5EF4-FFF2-40B4-BE49-F238E27FC236}">
                    <a16:creationId xmlns:a16="http://schemas.microsoft.com/office/drawing/2014/main" id="{ECCD076A-8376-8A20-E800-67F3805CBDE9}"/>
                  </a:ext>
                </a:extLst>
              </p:cNvPr>
              <p:cNvGraphicFramePr>
                <a:graphicFrameLocks noGrp="1"/>
              </p:cNvGraphicFramePr>
              <p:nvPr>
                <p:extLst>
                  <p:ext uri="{D42A27DB-BD31-4B8C-83A1-F6EECF244321}">
                    <p14:modId xmlns:p14="http://schemas.microsoft.com/office/powerpoint/2010/main" val="3126248188"/>
                  </p:ext>
                </p:extLst>
              </p:nvPr>
            </p:nvGraphicFramePr>
            <p:xfrm>
              <a:off x="1524315" y="3204055"/>
              <a:ext cx="5298462" cy="1229360"/>
            </p:xfrm>
            <a:graphic>
              <a:graphicData uri="http://schemas.openxmlformats.org/drawingml/2006/table">
                <a:tbl>
                  <a:tblPr firstRow="1" bandRow="1">
                    <a:tableStyleId>{F6024AC8-8C17-433D-AFE3-253606B60DFD}</a:tableStyleId>
                  </a:tblPr>
                  <a:tblGrid>
                    <a:gridCol w="407574">
                      <a:extLst>
                        <a:ext uri="{9D8B030D-6E8A-4147-A177-3AD203B41FA5}">
                          <a16:colId xmlns:a16="http://schemas.microsoft.com/office/drawing/2014/main" val="2217735980"/>
                        </a:ext>
                      </a:extLst>
                    </a:gridCol>
                    <a:gridCol w="407574">
                      <a:extLst>
                        <a:ext uri="{9D8B030D-6E8A-4147-A177-3AD203B41FA5}">
                          <a16:colId xmlns:a16="http://schemas.microsoft.com/office/drawing/2014/main" val="1517230136"/>
                        </a:ext>
                      </a:extLst>
                    </a:gridCol>
                    <a:gridCol w="407574">
                      <a:extLst>
                        <a:ext uri="{9D8B030D-6E8A-4147-A177-3AD203B41FA5}">
                          <a16:colId xmlns:a16="http://schemas.microsoft.com/office/drawing/2014/main" val="3602637139"/>
                        </a:ext>
                      </a:extLst>
                    </a:gridCol>
                    <a:gridCol w="407574">
                      <a:extLst>
                        <a:ext uri="{9D8B030D-6E8A-4147-A177-3AD203B41FA5}">
                          <a16:colId xmlns:a16="http://schemas.microsoft.com/office/drawing/2014/main" val="2147081272"/>
                        </a:ext>
                      </a:extLst>
                    </a:gridCol>
                    <a:gridCol w="407574">
                      <a:extLst>
                        <a:ext uri="{9D8B030D-6E8A-4147-A177-3AD203B41FA5}">
                          <a16:colId xmlns:a16="http://schemas.microsoft.com/office/drawing/2014/main" val="4293601623"/>
                        </a:ext>
                      </a:extLst>
                    </a:gridCol>
                    <a:gridCol w="407574">
                      <a:extLst>
                        <a:ext uri="{9D8B030D-6E8A-4147-A177-3AD203B41FA5}">
                          <a16:colId xmlns:a16="http://schemas.microsoft.com/office/drawing/2014/main" val="1259002042"/>
                        </a:ext>
                      </a:extLst>
                    </a:gridCol>
                    <a:gridCol w="407574">
                      <a:extLst>
                        <a:ext uri="{9D8B030D-6E8A-4147-A177-3AD203B41FA5}">
                          <a16:colId xmlns:a16="http://schemas.microsoft.com/office/drawing/2014/main" val="4032400811"/>
                        </a:ext>
                      </a:extLst>
                    </a:gridCol>
                    <a:gridCol w="407574">
                      <a:extLst>
                        <a:ext uri="{9D8B030D-6E8A-4147-A177-3AD203B41FA5}">
                          <a16:colId xmlns:a16="http://schemas.microsoft.com/office/drawing/2014/main" val="3371040922"/>
                        </a:ext>
                      </a:extLst>
                    </a:gridCol>
                    <a:gridCol w="407574">
                      <a:extLst>
                        <a:ext uri="{9D8B030D-6E8A-4147-A177-3AD203B41FA5}">
                          <a16:colId xmlns:a16="http://schemas.microsoft.com/office/drawing/2014/main" val="2256153723"/>
                        </a:ext>
                      </a:extLst>
                    </a:gridCol>
                    <a:gridCol w="407574">
                      <a:extLst>
                        <a:ext uri="{9D8B030D-6E8A-4147-A177-3AD203B41FA5}">
                          <a16:colId xmlns:a16="http://schemas.microsoft.com/office/drawing/2014/main" val="53806938"/>
                        </a:ext>
                      </a:extLst>
                    </a:gridCol>
                    <a:gridCol w="407574">
                      <a:extLst>
                        <a:ext uri="{9D8B030D-6E8A-4147-A177-3AD203B41FA5}">
                          <a16:colId xmlns:a16="http://schemas.microsoft.com/office/drawing/2014/main" val="4249718795"/>
                        </a:ext>
                      </a:extLst>
                    </a:gridCol>
                    <a:gridCol w="407574">
                      <a:extLst>
                        <a:ext uri="{9D8B030D-6E8A-4147-A177-3AD203B41FA5}">
                          <a16:colId xmlns:a16="http://schemas.microsoft.com/office/drawing/2014/main" val="2590151592"/>
                        </a:ext>
                      </a:extLst>
                    </a:gridCol>
                    <a:gridCol w="407574">
                      <a:extLst>
                        <a:ext uri="{9D8B030D-6E8A-4147-A177-3AD203B41FA5}">
                          <a16:colId xmlns:a16="http://schemas.microsoft.com/office/drawing/2014/main" val="1550082995"/>
                        </a:ext>
                      </a:extLst>
                    </a:gridCol>
                  </a:tblGrid>
                  <a:tr h="370840">
                    <a:tc>
                      <a:txBody>
                        <a:bodyPr/>
                        <a:lstStyle/>
                        <a:p>
                          <a:pPr algn="ctr"/>
                          <a:endParaRPr lang="en-US" b="0" i="1">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u="none">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2689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t="-100000" r="-1201493" b="-137705"/>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u="none">
                              <a:effectLst/>
                              <a:latin typeface="Cambria" panose="02040503050406030204" pitchFamily="18" charset="0"/>
                              <a:ea typeface="Cambria"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b="0">
                              <a:latin typeface="Cambria" panose="02040503050406030204" pitchFamily="18" charset="0"/>
                              <a:ea typeface="Cambria" panose="020405030504060302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u="none">
                              <a:solidFill>
                                <a:schemeClr val="tx1"/>
                              </a:solidFill>
                              <a:latin typeface="Cambria" panose="02040503050406030204" pitchFamily="18" charset="0"/>
                              <a:ea typeface="Cambria"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FBA5"/>
                        </a:solidFill>
                      </a:tcPr>
                    </a:tc>
                    <a:tc>
                      <a:txBody>
                        <a:bodyPr/>
                        <a:lstStyle/>
                        <a:p>
                          <a:pPr algn="ctr"/>
                          <a:r>
                            <a:rPr lang="en-US" b="0">
                              <a:solidFill>
                                <a:schemeClr val="tx1"/>
                              </a:solidFill>
                              <a:latin typeface="Cambria" panose="02040503050406030204" pitchFamily="18" charset="0"/>
                              <a:ea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Cambria" panose="02040503050406030204" pitchFamily="18" charset="0"/>
                              <a:ea typeface="Cambria" panose="0204050305040603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964734"/>
                      </a:ext>
                    </a:extLst>
                  </a:tr>
                  <a:tr h="116840">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solidFill>
                              <a:schemeClr val="tx1"/>
                            </a:solidFill>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a:latin typeface="Cambria" panose="02040503050406030204" pitchFamily="18" charset="0"/>
                            <a:ea typeface="Cambria" panose="020405030504060302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019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t="-232787" r="-1201493" b="-4918"/>
                          </a:stretch>
                        </a:blip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u="none">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b="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none">
                              <a:solidFill>
                                <a:schemeClr val="tx1"/>
                              </a:solidFill>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FBA5"/>
                        </a:solidFill>
                      </a:tcPr>
                    </a:tc>
                    <a:tc>
                      <a:txBody>
                        <a:bodyPr/>
                        <a:lstStyle/>
                        <a:p>
                          <a:pPr algn="ctr"/>
                          <a:r>
                            <a:rPr lang="en-US" b="1">
                              <a:solidFill>
                                <a:schemeClr val="tx1"/>
                              </a:solidFill>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a:solidFill>
                                <a:schemeClr val="tx1"/>
                              </a:solidFill>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solidFill>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42732"/>
                      </a:ext>
                    </a:extLst>
                  </a:tr>
                </a:tbl>
              </a:graphicData>
            </a:graphic>
          </p:graphicFrame>
        </mc:Fallback>
      </mc:AlternateContent>
    </p:spTree>
    <p:extLst>
      <p:ext uri="{BB962C8B-B14F-4D97-AF65-F5344CB8AC3E}">
        <p14:creationId xmlns:p14="http://schemas.microsoft.com/office/powerpoint/2010/main" val="2506187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89524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Pair relocation – non-consecutive insertion</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115864" y="837792"/>
                <a:ext cx="4095144" cy="453418"/>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Find the best insertion location in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𝑂</m:t>
                    </m:r>
                    <m:r>
                      <a:rPr lang="en-US" b="0" i="1" smtClean="0">
                        <a:solidFill>
                          <a:schemeClr val="tx1"/>
                        </a:solidFill>
                        <a:latin typeface="Cambria Math" panose="02040503050406030204" pitchFamily="18" charset="0"/>
                        <a:ea typeface="Cambria" panose="02040503050406030204" pitchFamily="18" charset="0"/>
                      </a:rPr>
                      <m:t>(</m:t>
                    </m:r>
                    <m:sSup>
                      <m:sSupPr>
                        <m:ctrlPr>
                          <a:rPr lang="en-US" b="0" i="1" smtClean="0">
                            <a:solidFill>
                              <a:schemeClr val="tx1"/>
                            </a:solidFill>
                            <a:latin typeface="Cambria Math" panose="02040503050406030204" pitchFamily="18" charset="0"/>
                            <a:ea typeface="Cambria" panose="02040503050406030204" pitchFamily="18" charset="0"/>
                          </a:rPr>
                        </m:ctrlPr>
                      </m:sSupPr>
                      <m:e>
                        <m:r>
                          <a:rPr lang="en-US" b="0" i="1" smtClean="0">
                            <a:solidFill>
                              <a:schemeClr val="tx1"/>
                            </a:solidFill>
                            <a:latin typeface="Cambria Math" panose="02040503050406030204" pitchFamily="18" charset="0"/>
                            <a:ea typeface="Cambria" panose="02040503050406030204" pitchFamily="18" charset="0"/>
                          </a:rPr>
                          <m:t>𝑛</m:t>
                        </m:r>
                      </m:e>
                      <m:sup>
                        <m:r>
                          <a:rPr lang="en-US" b="0" i="1" smtClean="0">
                            <a:solidFill>
                              <a:schemeClr val="tx1"/>
                            </a:solidFill>
                            <a:latin typeface="Cambria Math" panose="02040503050406030204" pitchFamily="18" charset="0"/>
                            <a:ea typeface="Cambria" panose="02040503050406030204" pitchFamily="18" charset="0"/>
                          </a:rPr>
                          <m:t>2</m:t>
                        </m:r>
                      </m:sup>
                    </m:sSup>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time</a:t>
                </a: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115864" y="837792"/>
                <a:ext cx="4095144" cy="453418"/>
              </a:xfrm>
              <a:prstGeom prst="rect">
                <a:avLst/>
              </a:prstGeom>
              <a:blipFill>
                <a:blip r:embed="rId3"/>
                <a:stretch>
                  <a:fillRect l="-149"/>
                </a:stretch>
              </a:blipFill>
            </p:spPr>
            <p:txBody>
              <a:bodyPr/>
              <a:lstStyle/>
              <a:p>
                <a:r>
                  <a:rPr lang="en-US">
                    <a:noFill/>
                  </a:rPr>
                  <a:t> </a:t>
                </a:r>
              </a:p>
            </p:txBody>
          </p:sp>
        </mc:Fallback>
      </mc:AlternateContent>
      <p:pic>
        <p:nvPicPr>
          <p:cNvPr id="332" name="Picture 331">
            <a:extLst>
              <a:ext uri="{FF2B5EF4-FFF2-40B4-BE49-F238E27FC236}">
                <a16:creationId xmlns:a16="http://schemas.microsoft.com/office/drawing/2014/main" id="{015EFF59-3105-61C1-5055-95F6758B47A6}"/>
              </a:ext>
            </a:extLst>
          </p:cNvPr>
          <p:cNvPicPr>
            <a:picLocks noChangeAspect="1"/>
          </p:cNvPicPr>
          <p:nvPr/>
        </p:nvPicPr>
        <p:blipFill>
          <a:blip r:embed="rId4"/>
          <a:stretch>
            <a:fillRect/>
          </a:stretch>
        </p:blipFill>
        <p:spPr>
          <a:xfrm>
            <a:off x="1641355" y="1547444"/>
            <a:ext cx="5305923" cy="2975761"/>
          </a:xfrm>
          <a:prstGeom prst="rect">
            <a:avLst/>
          </a:prstGeom>
        </p:spPr>
      </p:pic>
      <p:grpSp>
        <p:nvGrpSpPr>
          <p:cNvPr id="330" name="Group 329">
            <a:extLst>
              <a:ext uri="{FF2B5EF4-FFF2-40B4-BE49-F238E27FC236}">
                <a16:creationId xmlns:a16="http://schemas.microsoft.com/office/drawing/2014/main" id="{CE49805E-266E-586C-A18F-718A0BEFC4E5}"/>
              </a:ext>
            </a:extLst>
          </p:cNvPr>
          <p:cNvGrpSpPr/>
          <p:nvPr/>
        </p:nvGrpSpPr>
        <p:grpSpPr>
          <a:xfrm>
            <a:off x="4294317" y="662273"/>
            <a:ext cx="3737029" cy="672033"/>
            <a:chOff x="4196378" y="559779"/>
            <a:chExt cx="3737029" cy="672033"/>
          </a:xfrm>
        </p:grpSpPr>
        <p:sp>
          <p:nvSpPr>
            <p:cNvPr id="22" name="TextBox 21">
              <a:extLst>
                <a:ext uri="{FF2B5EF4-FFF2-40B4-BE49-F238E27FC236}">
                  <a16:creationId xmlns:a16="http://schemas.microsoft.com/office/drawing/2014/main" id="{49AD5808-F48D-E6AC-4AB5-A1893BEB0F7D}"/>
                </a:ext>
              </a:extLst>
            </p:cNvPr>
            <p:cNvSpPr txBox="1"/>
            <p:nvPr/>
          </p:nvSpPr>
          <p:spPr>
            <a:xfrm>
              <a:off x="5919270" y="922322"/>
              <a:ext cx="280846"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grpSp>
          <p:nvGrpSpPr>
            <p:cNvPr id="63" name="Group 62">
              <a:extLst>
                <a:ext uri="{FF2B5EF4-FFF2-40B4-BE49-F238E27FC236}">
                  <a16:creationId xmlns:a16="http://schemas.microsoft.com/office/drawing/2014/main" id="{97F760B3-3CE9-8996-3B07-31B04BB6164B}"/>
                </a:ext>
              </a:extLst>
            </p:cNvPr>
            <p:cNvGrpSpPr/>
            <p:nvPr/>
          </p:nvGrpSpPr>
          <p:grpSpPr>
            <a:xfrm>
              <a:off x="4196378" y="559779"/>
              <a:ext cx="1716031" cy="672033"/>
              <a:chOff x="4196378" y="559779"/>
              <a:chExt cx="1716031" cy="672033"/>
            </a:xfrm>
          </p:grpSpPr>
          <p:sp>
            <p:nvSpPr>
              <p:cNvPr id="21" name="Oval 20">
                <a:extLst>
                  <a:ext uri="{FF2B5EF4-FFF2-40B4-BE49-F238E27FC236}">
                    <a16:creationId xmlns:a16="http://schemas.microsoft.com/office/drawing/2014/main" id="{C3AABE27-3949-2677-C4ED-D8A3D54C620E}"/>
                  </a:ext>
                </a:extLst>
              </p:cNvPr>
              <p:cNvSpPr/>
              <p:nvPr/>
            </p:nvSpPr>
            <p:spPr>
              <a:xfrm>
                <a:off x="4362996" y="922322"/>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i’</a:t>
                </a:r>
              </a:p>
            </p:txBody>
          </p:sp>
          <p:sp>
            <p:nvSpPr>
              <p:cNvPr id="23" name="Oval 22">
                <a:extLst>
                  <a:ext uri="{FF2B5EF4-FFF2-40B4-BE49-F238E27FC236}">
                    <a16:creationId xmlns:a16="http://schemas.microsoft.com/office/drawing/2014/main" id="{49D40FEE-86C3-0B37-299B-3454E81F538C}"/>
                  </a:ext>
                </a:extLst>
              </p:cNvPr>
              <p:cNvSpPr/>
              <p:nvPr/>
            </p:nvSpPr>
            <p:spPr>
              <a:xfrm>
                <a:off x="4899648" y="559779"/>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x</a:t>
                </a:r>
              </a:p>
            </p:txBody>
          </p:sp>
          <p:sp>
            <p:nvSpPr>
              <p:cNvPr id="24" name="Oval 23">
                <a:extLst>
                  <a:ext uri="{FF2B5EF4-FFF2-40B4-BE49-F238E27FC236}">
                    <a16:creationId xmlns:a16="http://schemas.microsoft.com/office/drawing/2014/main" id="{DA65BAE2-88DC-64BF-9BBE-2ABAAC3A202D}"/>
                  </a:ext>
                </a:extLst>
              </p:cNvPr>
              <p:cNvSpPr/>
              <p:nvPr/>
            </p:nvSpPr>
            <p:spPr>
              <a:xfrm>
                <a:off x="5436301" y="922322"/>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i’+1</a:t>
                </a:r>
              </a:p>
            </p:txBody>
          </p:sp>
          <p:cxnSp>
            <p:nvCxnSpPr>
              <p:cNvPr id="25" name="Straight Arrow Connector 24">
                <a:extLst>
                  <a:ext uri="{FF2B5EF4-FFF2-40B4-BE49-F238E27FC236}">
                    <a16:creationId xmlns:a16="http://schemas.microsoft.com/office/drawing/2014/main" id="{2E8BB4F5-9AE5-C40D-CE6B-B059B2681AF7}"/>
                  </a:ext>
                </a:extLst>
              </p:cNvPr>
              <p:cNvCxnSpPr>
                <a:cxnSpLocks/>
                <a:stCxn id="21" idx="7"/>
                <a:endCxn id="23" idx="2"/>
              </p:cNvCxnSpPr>
              <p:nvPr/>
            </p:nvCxnSpPr>
            <p:spPr>
              <a:xfrm flipV="1">
                <a:off x="4627162" y="714524"/>
                <a:ext cx="272486" cy="25312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E61169-BF91-BC58-4D44-F6E77C72A4FA}"/>
                  </a:ext>
                </a:extLst>
              </p:cNvPr>
              <p:cNvCxnSpPr>
                <a:cxnSpLocks/>
                <a:stCxn id="23" idx="6"/>
                <a:endCxn id="24" idx="1"/>
              </p:cNvCxnSpPr>
              <p:nvPr/>
            </p:nvCxnSpPr>
            <p:spPr>
              <a:xfrm>
                <a:off x="5209138" y="714524"/>
                <a:ext cx="272487" cy="25312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50227D8-3043-B27A-7D91-D83804B12F68}"/>
                  </a:ext>
                </a:extLst>
              </p:cNvPr>
              <p:cNvSpPr txBox="1"/>
              <p:nvPr/>
            </p:nvSpPr>
            <p:spPr>
              <a:xfrm rot="5400000">
                <a:off x="4933050" y="953957"/>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cxnSp>
            <p:nvCxnSpPr>
              <p:cNvPr id="17" name="Straight Arrow Connector 16">
                <a:extLst>
                  <a:ext uri="{FF2B5EF4-FFF2-40B4-BE49-F238E27FC236}">
                    <a16:creationId xmlns:a16="http://schemas.microsoft.com/office/drawing/2014/main" id="{8C725E0C-736D-C917-2272-0675AEE36373}"/>
                  </a:ext>
                </a:extLst>
              </p:cNvPr>
              <p:cNvCxnSpPr>
                <a:cxnSpLocks/>
                <a:endCxn id="21" idx="2"/>
              </p:cNvCxnSpPr>
              <p:nvPr/>
            </p:nvCxnSpPr>
            <p:spPr>
              <a:xfrm>
                <a:off x="4196378" y="1077067"/>
                <a:ext cx="166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DF350A-6D70-DD62-447E-0698F0186F00}"/>
                  </a:ext>
                </a:extLst>
              </p:cNvPr>
              <p:cNvCxnSpPr>
                <a:cxnSpLocks/>
                <a:stCxn id="24" idx="6"/>
              </p:cNvCxnSpPr>
              <p:nvPr/>
            </p:nvCxnSpPr>
            <p:spPr>
              <a:xfrm>
                <a:off x="5745791" y="1077067"/>
                <a:ext cx="16661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47834E7-CB4C-C035-AB12-D0BC1AEFCD69}"/>
                  </a:ext>
                </a:extLst>
              </p:cNvPr>
              <p:cNvCxnSpPr>
                <a:cxnSpLocks/>
                <a:stCxn id="21" idx="6"/>
                <a:endCxn id="24" idx="2"/>
              </p:cNvCxnSpPr>
              <p:nvPr/>
            </p:nvCxnSpPr>
            <p:spPr>
              <a:xfrm>
                <a:off x="4672486" y="1077067"/>
                <a:ext cx="763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20" name="Group 319">
              <a:extLst>
                <a:ext uri="{FF2B5EF4-FFF2-40B4-BE49-F238E27FC236}">
                  <a16:creationId xmlns:a16="http://schemas.microsoft.com/office/drawing/2014/main" id="{4D1474CE-6BD4-0969-4670-AC14635E317D}"/>
                </a:ext>
              </a:extLst>
            </p:cNvPr>
            <p:cNvGrpSpPr/>
            <p:nvPr/>
          </p:nvGrpSpPr>
          <p:grpSpPr>
            <a:xfrm>
              <a:off x="6217376" y="559779"/>
              <a:ext cx="1716031" cy="672033"/>
              <a:chOff x="4196378" y="559779"/>
              <a:chExt cx="1716031" cy="672033"/>
            </a:xfrm>
          </p:grpSpPr>
          <p:sp>
            <p:nvSpPr>
              <p:cNvPr id="321" name="Oval 320">
                <a:extLst>
                  <a:ext uri="{FF2B5EF4-FFF2-40B4-BE49-F238E27FC236}">
                    <a16:creationId xmlns:a16="http://schemas.microsoft.com/office/drawing/2014/main" id="{D12EC7C5-6F86-CC14-80A8-68DB733B47FE}"/>
                  </a:ext>
                </a:extLst>
              </p:cNvPr>
              <p:cNvSpPr/>
              <p:nvPr/>
            </p:nvSpPr>
            <p:spPr>
              <a:xfrm>
                <a:off x="4362996" y="922322"/>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j’</a:t>
                </a:r>
              </a:p>
            </p:txBody>
          </p:sp>
          <p:sp>
            <p:nvSpPr>
              <p:cNvPr id="322" name="Oval 321">
                <a:extLst>
                  <a:ext uri="{FF2B5EF4-FFF2-40B4-BE49-F238E27FC236}">
                    <a16:creationId xmlns:a16="http://schemas.microsoft.com/office/drawing/2014/main" id="{9D49F2A0-AB70-7356-55DE-8894F2906555}"/>
                  </a:ext>
                </a:extLst>
              </p:cNvPr>
              <p:cNvSpPr/>
              <p:nvPr/>
            </p:nvSpPr>
            <p:spPr>
              <a:xfrm>
                <a:off x="4906372" y="559779"/>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x+n</a:t>
                </a:r>
              </a:p>
            </p:txBody>
          </p:sp>
          <p:sp>
            <p:nvSpPr>
              <p:cNvPr id="323" name="Oval 322">
                <a:extLst>
                  <a:ext uri="{FF2B5EF4-FFF2-40B4-BE49-F238E27FC236}">
                    <a16:creationId xmlns:a16="http://schemas.microsoft.com/office/drawing/2014/main" id="{F6732862-81B5-5AA9-A671-3362B501695D}"/>
                  </a:ext>
                </a:extLst>
              </p:cNvPr>
              <p:cNvSpPr/>
              <p:nvPr/>
            </p:nvSpPr>
            <p:spPr>
              <a:xfrm>
                <a:off x="5436301" y="922322"/>
                <a:ext cx="309490" cy="309490"/>
              </a:xfrm>
              <a:prstGeom prst="ellips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sz="1000" i="1">
                    <a:solidFill>
                      <a:schemeClr val="tx1"/>
                    </a:solidFill>
                    <a:latin typeface="Cambria" panose="02040503050406030204" pitchFamily="18" charset="0"/>
                    <a:ea typeface="Cambria" panose="02040503050406030204" pitchFamily="18" charset="0"/>
                  </a:rPr>
                  <a:t>j’+1</a:t>
                </a:r>
              </a:p>
            </p:txBody>
          </p:sp>
          <p:cxnSp>
            <p:nvCxnSpPr>
              <p:cNvPr id="324" name="Straight Arrow Connector 323">
                <a:extLst>
                  <a:ext uri="{FF2B5EF4-FFF2-40B4-BE49-F238E27FC236}">
                    <a16:creationId xmlns:a16="http://schemas.microsoft.com/office/drawing/2014/main" id="{C153E1CB-35E4-5679-6C1D-2D0FDF2E1702}"/>
                  </a:ext>
                </a:extLst>
              </p:cNvPr>
              <p:cNvCxnSpPr>
                <a:cxnSpLocks/>
                <a:stCxn id="321" idx="7"/>
                <a:endCxn id="322" idx="2"/>
              </p:cNvCxnSpPr>
              <p:nvPr/>
            </p:nvCxnSpPr>
            <p:spPr>
              <a:xfrm flipV="1">
                <a:off x="4627162" y="714524"/>
                <a:ext cx="279210" cy="25312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1F2949AA-65CB-56F4-B87C-6AEFE562F131}"/>
                  </a:ext>
                </a:extLst>
              </p:cNvPr>
              <p:cNvCxnSpPr>
                <a:cxnSpLocks/>
                <a:stCxn id="322" idx="6"/>
                <a:endCxn id="323" idx="1"/>
              </p:cNvCxnSpPr>
              <p:nvPr/>
            </p:nvCxnSpPr>
            <p:spPr>
              <a:xfrm>
                <a:off x="5215862" y="714524"/>
                <a:ext cx="265763" cy="25312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26" name="TextBox 325">
                <a:extLst>
                  <a:ext uri="{FF2B5EF4-FFF2-40B4-BE49-F238E27FC236}">
                    <a16:creationId xmlns:a16="http://schemas.microsoft.com/office/drawing/2014/main" id="{1DD22007-99A3-A640-8D56-EC3CE3DC451C}"/>
                  </a:ext>
                </a:extLst>
              </p:cNvPr>
              <p:cNvSpPr txBox="1"/>
              <p:nvPr/>
            </p:nvSpPr>
            <p:spPr>
              <a:xfrm rot="5400000">
                <a:off x="4933050" y="953957"/>
                <a:ext cx="255198" cy="246221"/>
              </a:xfrm>
              <a:prstGeom prst="rect">
                <a:avLst/>
              </a:prstGeom>
              <a:noFill/>
            </p:spPr>
            <p:txBody>
              <a:bodyPr wrap="none" rtlCol="0" anchor="ctr" anchorCtr="1">
                <a:spAutoFit/>
              </a:bodyPr>
              <a:lstStyle/>
              <a:p>
                <a:pPr algn="ctr"/>
                <a:r>
                  <a:rPr lang="en-US" sz="1000">
                    <a:solidFill>
                      <a:schemeClr val="tx1"/>
                    </a:solidFill>
                    <a:latin typeface="Cambria" panose="02040503050406030204" pitchFamily="18" charset="0"/>
                    <a:ea typeface="Cambria" panose="02040503050406030204" pitchFamily="18" charset="0"/>
                  </a:rPr>
                  <a:t>=</a:t>
                </a:r>
              </a:p>
            </p:txBody>
          </p:sp>
          <p:cxnSp>
            <p:nvCxnSpPr>
              <p:cNvPr id="327" name="Straight Arrow Connector 326">
                <a:extLst>
                  <a:ext uri="{FF2B5EF4-FFF2-40B4-BE49-F238E27FC236}">
                    <a16:creationId xmlns:a16="http://schemas.microsoft.com/office/drawing/2014/main" id="{94AD6BDB-CE97-ED3A-CEE2-12A38C302E75}"/>
                  </a:ext>
                </a:extLst>
              </p:cNvPr>
              <p:cNvCxnSpPr>
                <a:cxnSpLocks/>
                <a:endCxn id="321" idx="2"/>
              </p:cNvCxnSpPr>
              <p:nvPr/>
            </p:nvCxnSpPr>
            <p:spPr>
              <a:xfrm>
                <a:off x="4196378" y="1077067"/>
                <a:ext cx="166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55A1BC96-C774-2D80-499B-75B6346C8D06}"/>
                  </a:ext>
                </a:extLst>
              </p:cNvPr>
              <p:cNvCxnSpPr>
                <a:cxnSpLocks/>
                <a:stCxn id="323" idx="6"/>
              </p:cNvCxnSpPr>
              <p:nvPr/>
            </p:nvCxnSpPr>
            <p:spPr>
              <a:xfrm>
                <a:off x="5745791" y="1077067"/>
                <a:ext cx="16661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10771482-5B9E-80BC-3176-4E95BEE3ECD3}"/>
                  </a:ext>
                </a:extLst>
              </p:cNvPr>
              <p:cNvCxnSpPr>
                <a:cxnSpLocks/>
                <a:stCxn id="321" idx="6"/>
                <a:endCxn id="323" idx="2"/>
              </p:cNvCxnSpPr>
              <p:nvPr/>
            </p:nvCxnSpPr>
            <p:spPr>
              <a:xfrm>
                <a:off x="4672486" y="1077067"/>
                <a:ext cx="763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205698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grpSp>
        <p:nvGrpSpPr>
          <p:cNvPr id="395" name="Google Shape;395;p50"/>
          <p:cNvGrpSpPr/>
          <p:nvPr/>
        </p:nvGrpSpPr>
        <p:grpSpPr>
          <a:xfrm>
            <a:off x="6670200" y="0"/>
            <a:ext cx="2473800" cy="4131000"/>
            <a:chOff x="6670200" y="0"/>
            <a:chExt cx="2473800" cy="4131000"/>
          </a:xfrm>
        </p:grpSpPr>
        <p:sp>
          <p:nvSpPr>
            <p:cNvPr id="396" name="Google Shape;396;p50"/>
            <p:cNvSpPr/>
            <p:nvPr/>
          </p:nvSpPr>
          <p:spPr>
            <a:xfrm flipH="1">
              <a:off x="667020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397" name="Google Shape;397;p50"/>
            <p:cNvCxnSpPr/>
            <p:nvPr/>
          </p:nvCxnSpPr>
          <p:spPr>
            <a:xfrm rot="10800000">
              <a:off x="84327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98" name="Google Shape;398;p50"/>
          <p:cNvSpPr txBox="1">
            <a:spLocks noGrp="1"/>
          </p:cNvSpPr>
          <p:nvPr>
            <p:ph type="title"/>
          </p:nvPr>
        </p:nvSpPr>
        <p:spPr>
          <a:xfrm flipH="1">
            <a:off x="4426725" y="2036300"/>
            <a:ext cx="3205200" cy="1477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000">
                <a:latin typeface="Cambria" panose="02040503050406030204" pitchFamily="18" charset="0"/>
                <a:ea typeface="Cambria" panose="02040503050406030204" pitchFamily="18" charset="0"/>
              </a:rPr>
              <a:t>Experimental result</a:t>
            </a:r>
            <a:endParaRPr sz="4000">
              <a:latin typeface="Cambria" panose="02040503050406030204" pitchFamily="18" charset="0"/>
              <a:ea typeface="Cambria" panose="02040503050406030204" pitchFamily="18" charset="0"/>
            </a:endParaRPr>
          </a:p>
        </p:txBody>
      </p:sp>
      <p:sp>
        <p:nvSpPr>
          <p:cNvPr id="399" name="Google Shape;399;p50"/>
          <p:cNvSpPr txBox="1">
            <a:spLocks noGrp="1"/>
          </p:cNvSpPr>
          <p:nvPr>
            <p:ph type="title" idx="2"/>
          </p:nvPr>
        </p:nvSpPr>
        <p:spPr>
          <a:xfrm flipH="1">
            <a:off x="6555825" y="1012500"/>
            <a:ext cx="1076100" cy="87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Cambria" panose="02040503050406030204" pitchFamily="18" charset="0"/>
                <a:ea typeface="Cambria" panose="02040503050406030204" pitchFamily="18" charset="0"/>
              </a:rPr>
              <a:t>04</a:t>
            </a: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292795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89524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Experimental results</a:t>
            </a:r>
          </a:p>
        </p:txBody>
      </p:sp>
      <p:sp>
        <p:nvSpPr>
          <p:cNvPr id="343" name="Google Shape;343;p46"/>
          <p:cNvSpPr txBox="1">
            <a:spLocks noGrp="1"/>
          </p:cNvSpPr>
          <p:nvPr>
            <p:ph type="subTitle" idx="1"/>
          </p:nvPr>
        </p:nvSpPr>
        <p:spPr>
          <a:xfrm>
            <a:off x="480249" y="851543"/>
            <a:ext cx="7357466" cy="2173540"/>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The experiments were conducted on a 2.30 GHz Intel i7-12700H CPU with 16 GB RAM, and were implemented in Python 3.11</a:t>
            </a:r>
          </a:p>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Two types of instances: instances from online submission platform, and randomly generated data</a:t>
            </a:r>
          </a:p>
        </p:txBody>
      </p:sp>
    </p:spTree>
    <p:extLst>
      <p:ext uri="{BB962C8B-B14F-4D97-AF65-F5344CB8AC3E}">
        <p14:creationId xmlns:p14="http://schemas.microsoft.com/office/powerpoint/2010/main" val="17333189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A31DD236-E1F7-A827-B20D-06DD76FD43DF}"/>
                  </a:ext>
                </a:extLst>
              </p:cNvPr>
              <p:cNvGraphicFramePr>
                <a:graphicFrameLocks noGrp="1"/>
              </p:cNvGraphicFramePr>
              <p:nvPr>
                <p:extLst>
                  <p:ext uri="{D42A27DB-BD31-4B8C-83A1-F6EECF244321}">
                    <p14:modId xmlns:p14="http://schemas.microsoft.com/office/powerpoint/2010/main" val="216668045"/>
                  </p:ext>
                </p:extLst>
              </p:nvPr>
            </p:nvGraphicFramePr>
            <p:xfrm>
              <a:off x="1322782" y="883449"/>
              <a:ext cx="6114596" cy="1287689"/>
            </p:xfrm>
            <a:graphic>
              <a:graphicData uri="http://schemas.openxmlformats.org/drawingml/2006/table">
                <a:tbl>
                  <a:tblPr firstRow="1" bandRow="1">
                    <a:tableStyleId>{F6024AC8-8C17-433D-AFE3-253606B60DFD}</a:tableStyleId>
                  </a:tblPr>
                  <a:tblGrid>
                    <a:gridCol w="325246">
                      <a:extLst>
                        <a:ext uri="{9D8B030D-6E8A-4147-A177-3AD203B41FA5}">
                          <a16:colId xmlns:a16="http://schemas.microsoft.com/office/drawing/2014/main" val="963313753"/>
                        </a:ext>
                      </a:extLst>
                    </a:gridCol>
                    <a:gridCol w="325246">
                      <a:extLst>
                        <a:ext uri="{9D8B030D-6E8A-4147-A177-3AD203B41FA5}">
                          <a16:colId xmlns:a16="http://schemas.microsoft.com/office/drawing/2014/main" val="2810332769"/>
                        </a:ext>
                      </a:extLst>
                    </a:gridCol>
                    <a:gridCol w="683013">
                      <a:extLst>
                        <a:ext uri="{9D8B030D-6E8A-4147-A177-3AD203B41FA5}">
                          <a16:colId xmlns:a16="http://schemas.microsoft.com/office/drawing/2014/main" val="1309078152"/>
                        </a:ext>
                      </a:extLst>
                    </a:gridCol>
                    <a:gridCol w="683013">
                      <a:extLst>
                        <a:ext uri="{9D8B030D-6E8A-4147-A177-3AD203B41FA5}">
                          <a16:colId xmlns:a16="http://schemas.microsoft.com/office/drawing/2014/main" val="1960903892"/>
                        </a:ext>
                      </a:extLst>
                    </a:gridCol>
                    <a:gridCol w="683013">
                      <a:extLst>
                        <a:ext uri="{9D8B030D-6E8A-4147-A177-3AD203B41FA5}">
                          <a16:colId xmlns:a16="http://schemas.microsoft.com/office/drawing/2014/main" val="3123044668"/>
                        </a:ext>
                      </a:extLst>
                    </a:gridCol>
                    <a:gridCol w="683013">
                      <a:extLst>
                        <a:ext uri="{9D8B030D-6E8A-4147-A177-3AD203B41FA5}">
                          <a16:colId xmlns:a16="http://schemas.microsoft.com/office/drawing/2014/main" val="1187791394"/>
                        </a:ext>
                      </a:extLst>
                    </a:gridCol>
                    <a:gridCol w="683013">
                      <a:extLst>
                        <a:ext uri="{9D8B030D-6E8A-4147-A177-3AD203B41FA5}">
                          <a16:colId xmlns:a16="http://schemas.microsoft.com/office/drawing/2014/main" val="1648601182"/>
                        </a:ext>
                      </a:extLst>
                    </a:gridCol>
                    <a:gridCol w="683013">
                      <a:extLst>
                        <a:ext uri="{9D8B030D-6E8A-4147-A177-3AD203B41FA5}">
                          <a16:colId xmlns:a16="http://schemas.microsoft.com/office/drawing/2014/main" val="157230923"/>
                        </a:ext>
                      </a:extLst>
                    </a:gridCol>
                    <a:gridCol w="683013">
                      <a:extLst>
                        <a:ext uri="{9D8B030D-6E8A-4147-A177-3AD203B41FA5}">
                          <a16:colId xmlns:a16="http://schemas.microsoft.com/office/drawing/2014/main" val="3134568983"/>
                        </a:ext>
                      </a:extLst>
                    </a:gridCol>
                    <a:gridCol w="683013">
                      <a:extLst>
                        <a:ext uri="{9D8B030D-6E8A-4147-A177-3AD203B41FA5}">
                          <a16:colId xmlns:a16="http://schemas.microsoft.com/office/drawing/2014/main" val="3866255738"/>
                        </a:ext>
                      </a:extLst>
                    </a:gridCol>
                  </a:tblGrid>
                  <a:tr h="183956">
                    <a:tc gridSpan="2">
                      <a:txBody>
                        <a:bodyPr/>
                        <a:lstStyle/>
                        <a:p>
                          <a:pPr algn="ctr"/>
                          <a:r>
                            <a:rPr lang="en-US" sz="900">
                              <a:latin typeface="Cambria" panose="02040503050406030204" pitchFamily="18" charset="0"/>
                              <a:ea typeface="Cambria" panose="02040503050406030204" pitchFamily="18" charset="0"/>
                            </a:rPr>
                            <a:t>Instance</a:t>
                          </a:r>
                        </a:p>
                      </a:txBody>
                      <a:tcPr marL="0" marR="0" marT="0" marB="0" anchor="ctr" anchorCtr="1">
                        <a:lnR w="12700" cap="flat" cmpd="sng" algn="ctr">
                          <a:solidFill>
                            <a:schemeClr val="tx1"/>
                          </a:solidFill>
                          <a:prstDash val="solid"/>
                          <a:round/>
                          <a:headEnd type="none" w="med" len="med"/>
                          <a:tailEnd type="none" w="med" len="med"/>
                        </a:lnR>
                      </a:tcPr>
                    </a:tc>
                    <a:tc hMerge="1">
                      <a:txBody>
                        <a:bodyPr/>
                        <a:lstStyle/>
                        <a:p>
                          <a:endParaRPr lang="en-US"/>
                        </a:p>
                      </a:txBody>
                      <a:tcPr/>
                    </a:tc>
                    <a:tc gridSpan="4">
                      <a:txBody>
                        <a:bodyPr/>
                        <a:lstStyle/>
                        <a:p>
                          <a:pPr algn="ctr"/>
                          <a:r>
                            <a:rPr lang="en-US" sz="900">
                              <a:latin typeface="Cambria" panose="02040503050406030204" pitchFamily="18" charset="0"/>
                              <a:ea typeface="Cambria" panose="02040503050406030204" pitchFamily="18" charset="0"/>
                            </a:rPr>
                            <a:t>CP</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8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8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800">
                            <a:latin typeface="Cambria" panose="02040503050406030204" pitchFamily="18" charset="0"/>
                            <a:ea typeface="Cambria" panose="02040503050406030204" pitchFamily="18" charset="0"/>
                          </a:endParaRPr>
                        </a:p>
                      </a:txBody>
                      <a:tcPr marL="0" marR="0" marT="0" marB="0" anchor="ctr" anchorCtr="1"/>
                    </a:tc>
                    <a:tc gridSpan="4">
                      <a:txBody>
                        <a:bodyPr/>
                        <a:lstStyle/>
                        <a:p>
                          <a:pPr algn="ctr"/>
                          <a:r>
                            <a:rPr lang="en-US" sz="900">
                              <a:latin typeface="Cambria" panose="02040503050406030204" pitchFamily="18" charset="0"/>
                              <a:ea typeface="Cambria" panose="02040503050406030204" pitchFamily="18" charset="0"/>
                            </a:rPr>
                            <a:t>Greedy</a:t>
                          </a:r>
                        </a:p>
                      </a:txBody>
                      <a:tcPr marL="0" marR="0" marT="0" marB="0" anchor="ctr" anchorCtr="1">
                        <a:lnL w="12700" cap="flat" cmpd="sng" algn="ctr">
                          <a:solidFill>
                            <a:schemeClr val="tx1"/>
                          </a:solidFill>
                          <a:prstDash val="solid"/>
                          <a:round/>
                          <a:headEnd type="none" w="med" len="med"/>
                          <a:tailEnd type="none" w="med" len="med"/>
                        </a:lnL>
                      </a:tcPr>
                    </a:tc>
                    <a:tc hMerge="1">
                      <a:txBody>
                        <a:bodyPr/>
                        <a:lstStyle/>
                        <a:p>
                          <a:pPr algn="ctr"/>
                          <a:endParaRPr lang="en-US" sz="8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8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800">
                            <a:latin typeface="Cambria" panose="02040503050406030204" pitchFamily="18" charset="0"/>
                            <a:ea typeface="Cambria" panose="02040503050406030204" pitchFamily="18" charset="0"/>
                          </a:endParaRPr>
                        </a:p>
                      </a:txBody>
                      <a:tcPr marL="0" marR="0" marT="0" marB="0" anchor="ctr" anchorCtr="1"/>
                    </a:tc>
                    <a:extLst>
                      <a:ext uri="{0D108BD9-81ED-4DB2-BD59-A6C34878D82A}">
                        <a16:rowId xmlns:a16="http://schemas.microsoft.com/office/drawing/2014/main" val="1319192866"/>
                      </a:ext>
                    </a:extLst>
                  </a:tr>
                  <a:tr h="183955">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𝑛</m:t>
                                </m:r>
                              </m:oMath>
                            </m:oMathPara>
                          </a14:m>
                          <a:endParaRPr lang="en-US" sz="900">
                            <a:latin typeface="Cambria" panose="02040503050406030204" pitchFamily="18" charset="0"/>
                            <a:ea typeface="Cambria" panose="02040503050406030204" pitchFamily="18" charset="0"/>
                          </a:endParaRPr>
                        </a:p>
                      </a:txBody>
                      <a:tcPr marL="0" marR="0" marT="0" marB="0" anchor="ctr" anchorCtr="1">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𝑘</m:t>
                                </m:r>
                              </m:oMath>
                            </m:oMathPara>
                          </a14:m>
                          <a:endParaRPr lang="en-US" sz="900">
                            <a:latin typeface="Cambria" panose="02040503050406030204" pitchFamily="18" charset="0"/>
                            <a:ea typeface="Cambria" panose="02040503050406030204" pitchFamily="18" charset="0"/>
                          </a:endParaRP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min_c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max_c</a:t>
                          </a:r>
                        </a:p>
                      </a:txBody>
                      <a:tcPr marL="0" marR="0" marT="0" marB="0" anchor="ctr" anchorCtr="1">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avg_t (s)</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min_c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max_c</a:t>
                          </a:r>
                        </a:p>
                      </a:txBody>
                      <a:tcPr marL="0" marR="0" marT="0" marB="0" anchor="ctr" anchorCtr="1">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avg_t (s)</a:t>
                          </a:r>
                        </a:p>
                      </a:txBody>
                      <a:tcPr marL="0" marR="0" marT="0" marB="0" anchor="ctr" anchorCtr="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295271"/>
                      </a:ext>
                    </a:extLst>
                  </a:tr>
                  <a:tr h="183956">
                    <a:tc>
                      <a:txBody>
                        <a:bodyPr/>
                        <a:lstStyle/>
                        <a:p>
                          <a:pPr algn="ctr"/>
                          <a:r>
                            <a:rPr lang="en-US" sz="900">
                              <a:latin typeface="Cambria" panose="02040503050406030204" pitchFamily="18" charset="0"/>
                              <a:ea typeface="Cambria" panose="02040503050406030204" pitchFamily="18" charset="0"/>
                            </a:rPr>
                            <a:t>5</a:t>
                          </a:r>
                        </a:p>
                      </a:txBody>
                      <a:tcPr marL="0" marR="0" marT="0" marB="0" anchor="ctr" anchorCtr="1">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3</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37</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37</a:t>
                          </a:r>
                        </a:p>
                      </a:txBody>
                      <a:tcPr marL="0" marR="0" marT="0" marB="0" anchor="ctr" anchorCtr="1">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37</a:t>
                          </a:r>
                        </a:p>
                      </a:txBody>
                      <a:tcPr marL="0" marR="0" marT="0" marB="0" anchor="ctr" anchorCtr="1">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0.0539</m:t>
                                </m:r>
                              </m:oMath>
                            </m:oMathPara>
                          </a14:m>
                          <a:endParaRPr lang="en-US" sz="900">
                            <a:latin typeface="Cambria" panose="02040503050406030204" pitchFamily="18" charset="0"/>
                            <a:ea typeface="Cambria" panose="02040503050406030204" pitchFamily="18" charset="0"/>
                          </a:endParaRP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49</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49</a:t>
                          </a:r>
                        </a:p>
                      </a:txBody>
                      <a:tcPr marL="0" marR="0" marT="0" marB="0" anchor="ctr" anchorCtr="1">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49</a:t>
                          </a:r>
                        </a:p>
                      </a:txBody>
                      <a:tcPr marL="0" marR="0" marT="0" marB="0" anchor="ctr" anchorCtr="1">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1.62×</m:t>
                                </m:r>
                                <m:sSup>
                                  <m:sSupPr>
                                    <m:ctrlPr>
                                      <a:rPr lang="en-US" sz="900" b="0" i="1" smtClean="0">
                                        <a:latin typeface="Cambria Math" panose="02040503050406030204" pitchFamily="18" charset="0"/>
                                        <a:ea typeface="Cambria" panose="02040503050406030204" pitchFamily="18" charset="0"/>
                                      </a:rPr>
                                    </m:ctrlPr>
                                  </m:sSupPr>
                                  <m:e>
                                    <m:r>
                                      <a:rPr lang="en-US" sz="900" b="0" i="1" smtClean="0">
                                        <a:latin typeface="Cambria Math" panose="02040503050406030204" pitchFamily="18" charset="0"/>
                                        <a:ea typeface="Cambria" panose="02040503050406030204" pitchFamily="18" charset="0"/>
                                      </a:rPr>
                                      <m:t>10</m:t>
                                    </m:r>
                                  </m:e>
                                  <m:sup>
                                    <m:r>
                                      <a:rPr lang="en-US" sz="900" b="0" i="1" smtClean="0">
                                        <a:latin typeface="Cambria Math" panose="02040503050406030204" pitchFamily="18" charset="0"/>
                                        <a:ea typeface="Cambria" panose="02040503050406030204" pitchFamily="18" charset="0"/>
                                      </a:rPr>
                                      <m:t>−5</m:t>
                                    </m:r>
                                  </m:sup>
                                </m:sSup>
                              </m:oMath>
                            </m:oMathPara>
                          </a14:m>
                          <a:endParaRPr lang="en-US" sz="900">
                            <a:latin typeface="Cambria" panose="02040503050406030204" pitchFamily="18" charset="0"/>
                            <a:ea typeface="Cambria" panose="02040503050406030204" pitchFamily="18" charset="0"/>
                          </a:endParaRPr>
                        </a:p>
                      </a:txBody>
                      <a:tcPr marL="0" marR="0" marT="0" marB="0" anchor="ctr" anchorCtr="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7891948"/>
                      </a:ext>
                    </a:extLst>
                  </a:tr>
                  <a:tr h="183955">
                    <a:tc>
                      <a:txBody>
                        <a:bodyPr/>
                        <a:lstStyle/>
                        <a:p>
                          <a:pPr algn="ctr"/>
                          <a:r>
                            <a:rPr lang="en-US" sz="900">
                              <a:latin typeface="Cambria" panose="02040503050406030204" pitchFamily="18" charset="0"/>
                              <a:ea typeface="Cambria" panose="02040503050406030204" pitchFamily="18" charset="0"/>
                            </a:rPr>
                            <a:t>10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6</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38</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38</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38</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1.45</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41</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41</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41</a:t>
                          </a:r>
                        </a:p>
                      </a:txBody>
                      <a:tcPr marL="0" marR="0" marT="0" marB="0" anchor="ctr" anchorCtr="1"/>
                    </a:tc>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3.52</m:t>
                                </m:r>
                                <m:r>
                                  <a:rPr lang="en-US" sz="900" b="0" i="1" smtClean="0">
                                    <a:latin typeface="Cambria Math" panose="02040503050406030204" pitchFamily="18" charset="0"/>
                                    <a:ea typeface="Cambria" panose="02040503050406030204" pitchFamily="18" charset="0"/>
                                  </a:rPr>
                                  <m:t>×</m:t>
                                </m:r>
                                <m:sSup>
                                  <m:sSupPr>
                                    <m:ctrlPr>
                                      <a:rPr lang="en-US" sz="900" b="0" i="1" smtClean="0">
                                        <a:latin typeface="Cambria Math" panose="02040503050406030204" pitchFamily="18" charset="0"/>
                                        <a:ea typeface="Cambria" panose="02040503050406030204" pitchFamily="18" charset="0"/>
                                      </a:rPr>
                                    </m:ctrlPr>
                                  </m:sSupPr>
                                  <m:e>
                                    <m:r>
                                      <a:rPr lang="en-US" sz="900" b="0" i="1" smtClean="0">
                                        <a:latin typeface="Cambria Math" panose="02040503050406030204" pitchFamily="18" charset="0"/>
                                        <a:ea typeface="Cambria" panose="02040503050406030204" pitchFamily="18" charset="0"/>
                                      </a:rPr>
                                      <m:t>10</m:t>
                                    </m:r>
                                  </m:e>
                                  <m:sup>
                                    <m:r>
                                      <a:rPr lang="en-US" sz="900" b="0" i="1" smtClean="0">
                                        <a:latin typeface="Cambria Math" panose="02040503050406030204" pitchFamily="18" charset="0"/>
                                        <a:ea typeface="Cambria" panose="02040503050406030204" pitchFamily="18" charset="0"/>
                                      </a:rPr>
                                      <m:t>−5</m:t>
                                    </m:r>
                                  </m:sup>
                                </m:sSup>
                              </m:oMath>
                            </m:oMathPara>
                          </a14:m>
                          <a:endParaRPr lang="en-US" sz="900">
                            <a:latin typeface="Cambria" panose="02040503050406030204" pitchFamily="18" charset="0"/>
                            <a:ea typeface="Cambria" panose="02040503050406030204" pitchFamily="18" charset="0"/>
                          </a:endParaRPr>
                        </a:p>
                      </a:txBody>
                      <a:tcPr marL="0" marR="0" marT="0" marB="0" anchor="ctr" anchorCtr="1"/>
                    </a:tc>
                    <a:extLst>
                      <a:ext uri="{0D108BD9-81ED-4DB2-BD59-A6C34878D82A}">
                        <a16:rowId xmlns:a16="http://schemas.microsoft.com/office/drawing/2014/main" val="2841519191"/>
                      </a:ext>
                    </a:extLst>
                  </a:tr>
                  <a:tr h="183956">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tc>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&gt;300</m:t>
                                </m:r>
                              </m:oMath>
                            </m:oMathPara>
                          </a14:m>
                          <a:endParaRPr lang="en-US" sz="900">
                            <a:latin typeface="Cambria" panose="02040503050406030204" pitchFamily="18" charset="0"/>
                            <a:ea typeface="Cambria" panose="02040503050406030204" pitchFamily="18" charset="0"/>
                          </a:endParaRP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144</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144</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144</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0.00602</a:t>
                          </a:r>
                        </a:p>
                      </a:txBody>
                      <a:tcPr marL="0" marR="0" marT="0" marB="0" anchor="ctr" anchorCtr="1"/>
                    </a:tc>
                    <a:extLst>
                      <a:ext uri="{0D108BD9-81ED-4DB2-BD59-A6C34878D82A}">
                        <a16:rowId xmlns:a16="http://schemas.microsoft.com/office/drawing/2014/main" val="3850584829"/>
                      </a:ext>
                    </a:extLst>
                  </a:tr>
                  <a:tr h="183955">
                    <a:tc>
                      <a:txBody>
                        <a:bodyPr/>
                        <a:lstStyle/>
                        <a:p>
                          <a:pPr algn="ctr"/>
                          <a:r>
                            <a:rPr lang="en-US" sz="900">
                              <a:latin typeface="Cambria" panose="02040503050406030204" pitchFamily="18" charset="0"/>
                              <a:ea typeface="Cambria" panose="02040503050406030204" pitchFamily="18" charset="0"/>
                            </a:rPr>
                            <a:t>500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&gt;300</m:t>
                                </m:r>
                              </m:oMath>
                            </m:oMathPara>
                          </a14:m>
                          <a:endParaRPr lang="en-US" sz="900">
                            <a:latin typeface="Cambria" panose="02040503050406030204" pitchFamily="18" charset="0"/>
                            <a:ea typeface="Cambria" panose="02040503050406030204" pitchFamily="18" charset="0"/>
                          </a:endParaRP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6552</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6552</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6552</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0.593</a:t>
                          </a:r>
                        </a:p>
                      </a:txBody>
                      <a:tcPr marL="0" marR="0" marT="0" marB="0" anchor="ctr" anchorCtr="1"/>
                    </a:tc>
                    <a:extLst>
                      <a:ext uri="{0D108BD9-81ED-4DB2-BD59-A6C34878D82A}">
                        <a16:rowId xmlns:a16="http://schemas.microsoft.com/office/drawing/2014/main" val="2438152359"/>
                      </a:ext>
                    </a:extLst>
                  </a:tr>
                  <a:tr h="183956">
                    <a:tc>
                      <a:txBody>
                        <a:bodyPr/>
                        <a:lstStyle/>
                        <a:p>
                          <a:pPr algn="ctr"/>
                          <a:r>
                            <a:rPr lang="en-US" sz="900">
                              <a:latin typeface="Cambria" panose="02040503050406030204" pitchFamily="18" charset="0"/>
                              <a:ea typeface="Cambria" panose="02040503050406030204" pitchFamily="18" charset="0"/>
                            </a:rPr>
                            <a:t>1000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&gt;300</m:t>
                                </m:r>
                              </m:oMath>
                            </m:oMathPara>
                          </a14:m>
                          <a:endParaRPr lang="en-US" sz="900">
                            <a:latin typeface="Cambria" panose="02040503050406030204" pitchFamily="18" charset="0"/>
                            <a:ea typeface="Cambria" panose="02040503050406030204" pitchFamily="18" charset="0"/>
                          </a:endParaRP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12176</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12176</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12176</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5.11</a:t>
                          </a:r>
                        </a:p>
                      </a:txBody>
                      <a:tcPr marL="0" marR="0" marT="0" marB="0" anchor="ctr" anchorCtr="1"/>
                    </a:tc>
                    <a:extLst>
                      <a:ext uri="{0D108BD9-81ED-4DB2-BD59-A6C34878D82A}">
                        <a16:rowId xmlns:a16="http://schemas.microsoft.com/office/drawing/2014/main" val="1799458259"/>
                      </a:ext>
                    </a:extLst>
                  </a:tr>
                </a:tbl>
              </a:graphicData>
            </a:graphic>
          </p:graphicFrame>
        </mc:Choice>
        <mc:Fallback>
          <p:graphicFrame>
            <p:nvGraphicFramePr>
              <p:cNvPr id="5" name="Table 4">
                <a:extLst>
                  <a:ext uri="{FF2B5EF4-FFF2-40B4-BE49-F238E27FC236}">
                    <a16:creationId xmlns:a16="http://schemas.microsoft.com/office/drawing/2014/main" id="{A31DD236-E1F7-A827-B20D-06DD76FD43DF}"/>
                  </a:ext>
                </a:extLst>
              </p:cNvPr>
              <p:cNvGraphicFramePr>
                <a:graphicFrameLocks noGrp="1"/>
              </p:cNvGraphicFramePr>
              <p:nvPr>
                <p:extLst>
                  <p:ext uri="{D42A27DB-BD31-4B8C-83A1-F6EECF244321}">
                    <p14:modId xmlns:p14="http://schemas.microsoft.com/office/powerpoint/2010/main" val="216668045"/>
                  </p:ext>
                </p:extLst>
              </p:nvPr>
            </p:nvGraphicFramePr>
            <p:xfrm>
              <a:off x="1322782" y="883449"/>
              <a:ext cx="6114596" cy="1287689"/>
            </p:xfrm>
            <a:graphic>
              <a:graphicData uri="http://schemas.openxmlformats.org/drawingml/2006/table">
                <a:tbl>
                  <a:tblPr firstRow="1" bandRow="1">
                    <a:tableStyleId>{F6024AC8-8C17-433D-AFE3-253606B60DFD}</a:tableStyleId>
                  </a:tblPr>
                  <a:tblGrid>
                    <a:gridCol w="325246">
                      <a:extLst>
                        <a:ext uri="{9D8B030D-6E8A-4147-A177-3AD203B41FA5}">
                          <a16:colId xmlns:a16="http://schemas.microsoft.com/office/drawing/2014/main" val="963313753"/>
                        </a:ext>
                      </a:extLst>
                    </a:gridCol>
                    <a:gridCol w="325246">
                      <a:extLst>
                        <a:ext uri="{9D8B030D-6E8A-4147-A177-3AD203B41FA5}">
                          <a16:colId xmlns:a16="http://schemas.microsoft.com/office/drawing/2014/main" val="2810332769"/>
                        </a:ext>
                      </a:extLst>
                    </a:gridCol>
                    <a:gridCol w="683013">
                      <a:extLst>
                        <a:ext uri="{9D8B030D-6E8A-4147-A177-3AD203B41FA5}">
                          <a16:colId xmlns:a16="http://schemas.microsoft.com/office/drawing/2014/main" val="1309078152"/>
                        </a:ext>
                      </a:extLst>
                    </a:gridCol>
                    <a:gridCol w="683013">
                      <a:extLst>
                        <a:ext uri="{9D8B030D-6E8A-4147-A177-3AD203B41FA5}">
                          <a16:colId xmlns:a16="http://schemas.microsoft.com/office/drawing/2014/main" val="1960903892"/>
                        </a:ext>
                      </a:extLst>
                    </a:gridCol>
                    <a:gridCol w="683013">
                      <a:extLst>
                        <a:ext uri="{9D8B030D-6E8A-4147-A177-3AD203B41FA5}">
                          <a16:colId xmlns:a16="http://schemas.microsoft.com/office/drawing/2014/main" val="3123044668"/>
                        </a:ext>
                      </a:extLst>
                    </a:gridCol>
                    <a:gridCol w="683013">
                      <a:extLst>
                        <a:ext uri="{9D8B030D-6E8A-4147-A177-3AD203B41FA5}">
                          <a16:colId xmlns:a16="http://schemas.microsoft.com/office/drawing/2014/main" val="1187791394"/>
                        </a:ext>
                      </a:extLst>
                    </a:gridCol>
                    <a:gridCol w="683013">
                      <a:extLst>
                        <a:ext uri="{9D8B030D-6E8A-4147-A177-3AD203B41FA5}">
                          <a16:colId xmlns:a16="http://schemas.microsoft.com/office/drawing/2014/main" val="1648601182"/>
                        </a:ext>
                      </a:extLst>
                    </a:gridCol>
                    <a:gridCol w="683013">
                      <a:extLst>
                        <a:ext uri="{9D8B030D-6E8A-4147-A177-3AD203B41FA5}">
                          <a16:colId xmlns:a16="http://schemas.microsoft.com/office/drawing/2014/main" val="157230923"/>
                        </a:ext>
                      </a:extLst>
                    </a:gridCol>
                    <a:gridCol w="683013">
                      <a:extLst>
                        <a:ext uri="{9D8B030D-6E8A-4147-A177-3AD203B41FA5}">
                          <a16:colId xmlns:a16="http://schemas.microsoft.com/office/drawing/2014/main" val="3134568983"/>
                        </a:ext>
                      </a:extLst>
                    </a:gridCol>
                    <a:gridCol w="683013">
                      <a:extLst>
                        <a:ext uri="{9D8B030D-6E8A-4147-A177-3AD203B41FA5}">
                          <a16:colId xmlns:a16="http://schemas.microsoft.com/office/drawing/2014/main" val="3866255738"/>
                        </a:ext>
                      </a:extLst>
                    </a:gridCol>
                  </a:tblGrid>
                  <a:tr h="183956">
                    <a:tc gridSpan="2">
                      <a:txBody>
                        <a:bodyPr/>
                        <a:lstStyle/>
                        <a:p>
                          <a:pPr algn="ctr"/>
                          <a:r>
                            <a:rPr lang="en-US" sz="900">
                              <a:latin typeface="Cambria" panose="02040503050406030204" pitchFamily="18" charset="0"/>
                              <a:ea typeface="Cambria" panose="02040503050406030204" pitchFamily="18" charset="0"/>
                            </a:rPr>
                            <a:t>Instance</a:t>
                          </a:r>
                        </a:p>
                      </a:txBody>
                      <a:tcPr marL="0" marR="0" marT="0" marB="0" anchor="ctr" anchorCtr="1">
                        <a:lnR w="12700" cap="flat" cmpd="sng" algn="ctr">
                          <a:solidFill>
                            <a:schemeClr val="tx1"/>
                          </a:solidFill>
                          <a:prstDash val="solid"/>
                          <a:round/>
                          <a:headEnd type="none" w="med" len="med"/>
                          <a:tailEnd type="none" w="med" len="med"/>
                        </a:lnR>
                      </a:tcPr>
                    </a:tc>
                    <a:tc hMerge="1">
                      <a:txBody>
                        <a:bodyPr/>
                        <a:lstStyle/>
                        <a:p>
                          <a:endParaRPr lang="en-US"/>
                        </a:p>
                      </a:txBody>
                      <a:tcPr/>
                    </a:tc>
                    <a:tc gridSpan="4">
                      <a:txBody>
                        <a:bodyPr/>
                        <a:lstStyle/>
                        <a:p>
                          <a:pPr algn="ctr"/>
                          <a:r>
                            <a:rPr lang="en-US" sz="900">
                              <a:latin typeface="Cambria" panose="02040503050406030204" pitchFamily="18" charset="0"/>
                              <a:ea typeface="Cambria" panose="02040503050406030204" pitchFamily="18" charset="0"/>
                            </a:rPr>
                            <a:t>CP</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8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8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800">
                            <a:latin typeface="Cambria" panose="02040503050406030204" pitchFamily="18" charset="0"/>
                            <a:ea typeface="Cambria" panose="02040503050406030204" pitchFamily="18" charset="0"/>
                          </a:endParaRPr>
                        </a:p>
                      </a:txBody>
                      <a:tcPr marL="0" marR="0" marT="0" marB="0" anchor="ctr" anchorCtr="1"/>
                    </a:tc>
                    <a:tc gridSpan="4">
                      <a:txBody>
                        <a:bodyPr/>
                        <a:lstStyle/>
                        <a:p>
                          <a:pPr algn="ctr"/>
                          <a:r>
                            <a:rPr lang="en-US" sz="900">
                              <a:latin typeface="Cambria" panose="02040503050406030204" pitchFamily="18" charset="0"/>
                              <a:ea typeface="Cambria" panose="02040503050406030204" pitchFamily="18" charset="0"/>
                            </a:rPr>
                            <a:t>Greedy</a:t>
                          </a:r>
                        </a:p>
                      </a:txBody>
                      <a:tcPr marL="0" marR="0" marT="0" marB="0" anchor="ctr" anchorCtr="1">
                        <a:lnL w="12700" cap="flat" cmpd="sng" algn="ctr">
                          <a:solidFill>
                            <a:schemeClr val="tx1"/>
                          </a:solidFill>
                          <a:prstDash val="solid"/>
                          <a:round/>
                          <a:headEnd type="none" w="med" len="med"/>
                          <a:tailEnd type="none" w="med" len="med"/>
                        </a:lnL>
                      </a:tcPr>
                    </a:tc>
                    <a:tc hMerge="1">
                      <a:txBody>
                        <a:bodyPr/>
                        <a:lstStyle/>
                        <a:p>
                          <a:pPr algn="ctr"/>
                          <a:endParaRPr lang="en-US" sz="8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8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800">
                            <a:latin typeface="Cambria" panose="02040503050406030204" pitchFamily="18" charset="0"/>
                            <a:ea typeface="Cambria" panose="02040503050406030204" pitchFamily="18" charset="0"/>
                          </a:endParaRPr>
                        </a:p>
                      </a:txBody>
                      <a:tcPr marL="0" marR="0" marT="0" marB="0" anchor="ctr" anchorCtr="1"/>
                    </a:tc>
                    <a:extLst>
                      <a:ext uri="{0D108BD9-81ED-4DB2-BD59-A6C34878D82A}">
                        <a16:rowId xmlns:a16="http://schemas.microsoft.com/office/drawing/2014/main" val="1319192866"/>
                      </a:ext>
                    </a:extLst>
                  </a:tr>
                  <a:tr h="183955">
                    <a:tc>
                      <a:txBody>
                        <a:bodyPr/>
                        <a:lstStyle/>
                        <a:p>
                          <a:endParaRPr lang="en-US"/>
                        </a:p>
                      </a:txBody>
                      <a:tcPr marL="0" marR="0" marT="0" marB="0" anchor="ctr" anchorCtr="1">
                        <a:lnB w="12700" cap="flat" cmpd="sng" algn="ctr">
                          <a:solidFill>
                            <a:schemeClr val="tx1"/>
                          </a:solidFill>
                          <a:prstDash val="solid"/>
                          <a:round/>
                          <a:headEnd type="none" w="med" len="med"/>
                          <a:tailEnd type="none" w="med" len="med"/>
                        </a:lnB>
                        <a:blipFill>
                          <a:blip r:embed="rId3"/>
                          <a:stretch>
                            <a:fillRect t="-103226" r="-1798113" b="-512903"/>
                          </a:stretch>
                        </a:blipFill>
                      </a:tcPr>
                    </a:tc>
                    <a:tc>
                      <a:txBody>
                        <a:bodyPr/>
                        <a:lstStyle/>
                        <a:p>
                          <a:endParaRPr lang="en-US"/>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98148" t="-103226" r="-1664815" b="-512903"/>
                          </a:stretch>
                        </a:blipFill>
                      </a:tcPr>
                    </a:tc>
                    <a:tc>
                      <a:txBody>
                        <a:bodyPr/>
                        <a:lstStyle/>
                        <a:p>
                          <a:pPr algn="ctr"/>
                          <a:r>
                            <a:rPr lang="en-US" sz="900">
                              <a:latin typeface="Cambria" panose="02040503050406030204" pitchFamily="18" charset="0"/>
                              <a:ea typeface="Cambria" panose="02040503050406030204" pitchFamily="18" charset="0"/>
                            </a:rPr>
                            <a:t>min_c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max_c</a:t>
                          </a:r>
                        </a:p>
                      </a:txBody>
                      <a:tcPr marL="0" marR="0" marT="0" marB="0" anchor="ctr" anchorCtr="1">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avg_t (s)</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min_c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max_c</a:t>
                          </a:r>
                        </a:p>
                      </a:txBody>
                      <a:tcPr marL="0" marR="0" marT="0" marB="0" anchor="ctr" anchorCtr="1">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avg_t (s)</a:t>
                          </a:r>
                        </a:p>
                      </a:txBody>
                      <a:tcPr marL="0" marR="0" marT="0" marB="0" anchor="ctr" anchorCtr="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295271"/>
                      </a:ext>
                    </a:extLst>
                  </a:tr>
                  <a:tr h="183956">
                    <a:tc>
                      <a:txBody>
                        <a:bodyPr/>
                        <a:lstStyle/>
                        <a:p>
                          <a:pPr algn="ctr"/>
                          <a:r>
                            <a:rPr lang="en-US" sz="900">
                              <a:latin typeface="Cambria" panose="02040503050406030204" pitchFamily="18" charset="0"/>
                              <a:ea typeface="Cambria" panose="02040503050406030204" pitchFamily="18" charset="0"/>
                            </a:rPr>
                            <a:t>5</a:t>
                          </a:r>
                        </a:p>
                      </a:txBody>
                      <a:tcPr marL="0" marR="0" marT="0" marB="0" anchor="ctr" anchorCtr="1">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3</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37</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37</a:t>
                          </a:r>
                        </a:p>
                      </a:txBody>
                      <a:tcPr marL="0" marR="0" marT="0" marB="0" anchor="ctr" anchorCtr="1">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37</a:t>
                          </a:r>
                        </a:p>
                      </a:txBody>
                      <a:tcPr marL="0" marR="0" marT="0" marB="0" anchor="ctr" anchorCtr="1">
                        <a:lnT w="12700" cap="flat" cmpd="sng" algn="ctr">
                          <a:solidFill>
                            <a:schemeClr val="tx1"/>
                          </a:solidFill>
                          <a:prstDash val="solid"/>
                          <a:round/>
                          <a:headEnd type="none" w="med" len="med"/>
                          <a:tailEnd type="none" w="med" len="med"/>
                        </a:lnT>
                      </a:tcPr>
                    </a:tc>
                    <a:tc>
                      <a:txBody>
                        <a:bodyPr/>
                        <a:lstStyle/>
                        <a:p>
                          <a:endParaRPr lang="en-US"/>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l="-396429" t="-210000" r="-401786" b="-430000"/>
                          </a:stretch>
                        </a:blipFill>
                      </a:tcPr>
                    </a:tc>
                    <a:tc>
                      <a:txBody>
                        <a:bodyPr/>
                        <a:lstStyle/>
                        <a:p>
                          <a:pPr algn="ctr"/>
                          <a:r>
                            <a:rPr lang="en-US" sz="900">
                              <a:latin typeface="Cambria" panose="02040503050406030204" pitchFamily="18" charset="0"/>
                              <a:ea typeface="Cambria" panose="02040503050406030204" pitchFamily="18" charset="0"/>
                            </a:rPr>
                            <a:t>49</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49</a:t>
                          </a:r>
                        </a:p>
                      </a:txBody>
                      <a:tcPr marL="0" marR="0" marT="0" marB="0" anchor="ctr" anchorCtr="1">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49</a:t>
                          </a:r>
                        </a:p>
                      </a:txBody>
                      <a:tcPr marL="0" marR="0" marT="0" marB="0" anchor="ctr" anchorCtr="1">
                        <a:lnT w="12700" cap="flat" cmpd="sng" algn="ctr">
                          <a:solidFill>
                            <a:schemeClr val="tx1"/>
                          </a:solidFill>
                          <a:prstDash val="solid"/>
                          <a:round/>
                          <a:headEnd type="none" w="med" len="med"/>
                          <a:tailEnd type="none" w="med" len="med"/>
                        </a:lnT>
                      </a:tcPr>
                    </a:tc>
                    <a:tc>
                      <a:txBody>
                        <a:bodyPr/>
                        <a:lstStyle/>
                        <a:p>
                          <a:endParaRPr lang="en-US"/>
                        </a:p>
                      </a:txBody>
                      <a:tcPr marL="0" marR="0" marT="0" marB="0" anchor="ctr" anchorCtr="1">
                        <a:lnT w="12700" cap="flat" cmpd="sng" algn="ctr">
                          <a:solidFill>
                            <a:schemeClr val="tx1"/>
                          </a:solidFill>
                          <a:prstDash val="solid"/>
                          <a:round/>
                          <a:headEnd type="none" w="med" len="med"/>
                          <a:tailEnd type="none" w="med" len="med"/>
                        </a:lnT>
                        <a:blipFill>
                          <a:blip r:embed="rId3"/>
                          <a:stretch>
                            <a:fillRect l="-797321" t="-210000" r="-893" b="-430000"/>
                          </a:stretch>
                        </a:blipFill>
                      </a:tcPr>
                    </a:tc>
                    <a:extLst>
                      <a:ext uri="{0D108BD9-81ED-4DB2-BD59-A6C34878D82A}">
                        <a16:rowId xmlns:a16="http://schemas.microsoft.com/office/drawing/2014/main" val="3657891948"/>
                      </a:ext>
                    </a:extLst>
                  </a:tr>
                  <a:tr h="183955">
                    <a:tc>
                      <a:txBody>
                        <a:bodyPr/>
                        <a:lstStyle/>
                        <a:p>
                          <a:pPr algn="ctr"/>
                          <a:r>
                            <a:rPr lang="en-US" sz="900">
                              <a:latin typeface="Cambria" panose="02040503050406030204" pitchFamily="18" charset="0"/>
                              <a:ea typeface="Cambria" panose="02040503050406030204" pitchFamily="18" charset="0"/>
                            </a:rPr>
                            <a:t>10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6</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38</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38</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38</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1.45</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41</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41</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41</a:t>
                          </a:r>
                        </a:p>
                      </a:txBody>
                      <a:tcPr marL="0" marR="0" marT="0" marB="0" anchor="ctr" anchorCtr="1"/>
                    </a:tc>
                    <a:tc>
                      <a:txBody>
                        <a:bodyPr/>
                        <a:lstStyle/>
                        <a:p>
                          <a:endParaRPr lang="en-US"/>
                        </a:p>
                      </a:txBody>
                      <a:tcPr marL="0" marR="0" marT="0" marB="0" anchor="ctr" anchorCtr="1">
                        <a:blipFill>
                          <a:blip r:embed="rId3"/>
                          <a:stretch>
                            <a:fillRect l="-797321" t="-300000" r="-893" b="-316129"/>
                          </a:stretch>
                        </a:blipFill>
                      </a:tcPr>
                    </a:tc>
                    <a:extLst>
                      <a:ext uri="{0D108BD9-81ED-4DB2-BD59-A6C34878D82A}">
                        <a16:rowId xmlns:a16="http://schemas.microsoft.com/office/drawing/2014/main" val="2841519191"/>
                      </a:ext>
                    </a:extLst>
                  </a:tr>
                  <a:tr h="183956">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tc>
                    <a:tc>
                      <a:txBody>
                        <a:bodyPr/>
                        <a:lstStyle/>
                        <a:p>
                          <a:endParaRPr lang="en-US"/>
                        </a:p>
                      </a:txBody>
                      <a:tcPr marL="0" marR="0" marT="0" marB="0" anchor="ctr" anchorCtr="1">
                        <a:lnR w="12700" cap="flat" cmpd="sng" algn="ctr">
                          <a:solidFill>
                            <a:schemeClr val="tx1"/>
                          </a:solidFill>
                          <a:prstDash val="solid"/>
                          <a:round/>
                          <a:headEnd type="none" w="med" len="med"/>
                          <a:tailEnd type="none" w="med" len="med"/>
                        </a:lnR>
                        <a:blipFill>
                          <a:blip r:embed="rId3"/>
                          <a:stretch>
                            <a:fillRect l="-396429" t="-413333" r="-401786" b="-226667"/>
                          </a:stretch>
                        </a:blipFill>
                      </a:tcPr>
                    </a:tc>
                    <a:tc>
                      <a:txBody>
                        <a:bodyPr/>
                        <a:lstStyle/>
                        <a:p>
                          <a:pPr algn="ctr"/>
                          <a:r>
                            <a:rPr lang="en-US" sz="900">
                              <a:latin typeface="Cambria" panose="02040503050406030204" pitchFamily="18" charset="0"/>
                              <a:ea typeface="Cambria" panose="02040503050406030204" pitchFamily="18" charset="0"/>
                            </a:rPr>
                            <a:t>144</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144</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144</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0.00602</a:t>
                          </a:r>
                        </a:p>
                      </a:txBody>
                      <a:tcPr marL="0" marR="0" marT="0" marB="0" anchor="ctr" anchorCtr="1"/>
                    </a:tc>
                    <a:extLst>
                      <a:ext uri="{0D108BD9-81ED-4DB2-BD59-A6C34878D82A}">
                        <a16:rowId xmlns:a16="http://schemas.microsoft.com/office/drawing/2014/main" val="3850584829"/>
                      </a:ext>
                    </a:extLst>
                  </a:tr>
                  <a:tr h="183955">
                    <a:tc>
                      <a:txBody>
                        <a:bodyPr/>
                        <a:lstStyle/>
                        <a:p>
                          <a:pPr algn="ctr"/>
                          <a:r>
                            <a:rPr lang="en-US" sz="900">
                              <a:latin typeface="Cambria" panose="02040503050406030204" pitchFamily="18" charset="0"/>
                              <a:ea typeface="Cambria" panose="02040503050406030204" pitchFamily="18" charset="0"/>
                            </a:rPr>
                            <a:t>500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tc>
                    <a:tc>
                      <a:txBody>
                        <a:bodyPr/>
                        <a:lstStyle/>
                        <a:p>
                          <a:endParaRPr lang="en-US"/>
                        </a:p>
                      </a:txBody>
                      <a:tcPr marL="0" marR="0" marT="0" marB="0" anchor="ctr" anchorCtr="1">
                        <a:lnR w="12700" cap="flat" cmpd="sng" algn="ctr">
                          <a:solidFill>
                            <a:schemeClr val="tx1"/>
                          </a:solidFill>
                          <a:prstDash val="solid"/>
                          <a:round/>
                          <a:headEnd type="none" w="med" len="med"/>
                          <a:tailEnd type="none" w="med" len="med"/>
                        </a:lnR>
                        <a:blipFill>
                          <a:blip r:embed="rId3"/>
                          <a:stretch>
                            <a:fillRect l="-396429" t="-496774" r="-401786" b="-119355"/>
                          </a:stretch>
                        </a:blipFill>
                      </a:tcPr>
                    </a:tc>
                    <a:tc>
                      <a:txBody>
                        <a:bodyPr/>
                        <a:lstStyle/>
                        <a:p>
                          <a:pPr algn="ctr"/>
                          <a:r>
                            <a:rPr lang="en-US" sz="900">
                              <a:latin typeface="Cambria" panose="02040503050406030204" pitchFamily="18" charset="0"/>
                              <a:ea typeface="Cambria" panose="02040503050406030204" pitchFamily="18" charset="0"/>
                            </a:rPr>
                            <a:t>6552</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6552</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6552</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0.593</a:t>
                          </a:r>
                        </a:p>
                      </a:txBody>
                      <a:tcPr marL="0" marR="0" marT="0" marB="0" anchor="ctr" anchorCtr="1"/>
                    </a:tc>
                    <a:extLst>
                      <a:ext uri="{0D108BD9-81ED-4DB2-BD59-A6C34878D82A}">
                        <a16:rowId xmlns:a16="http://schemas.microsoft.com/office/drawing/2014/main" val="2438152359"/>
                      </a:ext>
                    </a:extLst>
                  </a:tr>
                  <a:tr h="183956">
                    <a:tc>
                      <a:txBody>
                        <a:bodyPr/>
                        <a:lstStyle/>
                        <a:p>
                          <a:pPr algn="ctr"/>
                          <a:r>
                            <a:rPr lang="en-US" sz="900">
                              <a:latin typeface="Cambria" panose="02040503050406030204" pitchFamily="18" charset="0"/>
                              <a:ea typeface="Cambria" panose="02040503050406030204" pitchFamily="18" charset="0"/>
                            </a:rPr>
                            <a:t>1000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p>
                      </a:txBody>
                      <a:tcPr marL="0" marR="0" marT="0" marB="0" anchor="ctr" anchorCtr="1"/>
                    </a:tc>
                    <a:tc>
                      <a:txBody>
                        <a:bodyPr/>
                        <a:lstStyle/>
                        <a:p>
                          <a:endParaRPr lang="en-US"/>
                        </a:p>
                      </a:txBody>
                      <a:tcPr marL="0" marR="0" marT="0" marB="0" anchor="ctr" anchorCtr="1">
                        <a:lnR w="12700" cap="flat" cmpd="sng" algn="ctr">
                          <a:solidFill>
                            <a:schemeClr val="tx1"/>
                          </a:solidFill>
                          <a:prstDash val="solid"/>
                          <a:round/>
                          <a:headEnd type="none" w="med" len="med"/>
                          <a:tailEnd type="none" w="med" len="med"/>
                        </a:lnR>
                        <a:blipFill>
                          <a:blip r:embed="rId3"/>
                          <a:stretch>
                            <a:fillRect l="-396429" t="-616667" r="-401786" b="-23333"/>
                          </a:stretch>
                        </a:blipFill>
                      </a:tcPr>
                    </a:tc>
                    <a:tc>
                      <a:txBody>
                        <a:bodyPr/>
                        <a:lstStyle/>
                        <a:p>
                          <a:pPr algn="ctr"/>
                          <a:r>
                            <a:rPr lang="en-US" sz="900">
                              <a:latin typeface="Cambria" panose="02040503050406030204" pitchFamily="18" charset="0"/>
                              <a:ea typeface="Cambria" panose="02040503050406030204" pitchFamily="18" charset="0"/>
                            </a:rPr>
                            <a:t>12176</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12176</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12176</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5.11</a:t>
                          </a:r>
                        </a:p>
                      </a:txBody>
                      <a:tcPr marL="0" marR="0" marT="0" marB="0" anchor="ctr" anchorCtr="1"/>
                    </a:tc>
                    <a:extLst>
                      <a:ext uri="{0D108BD9-81ED-4DB2-BD59-A6C34878D82A}">
                        <a16:rowId xmlns:a16="http://schemas.microsoft.com/office/drawing/2014/main" val="179945825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A6EBB213-B6D9-247A-624F-729A6FA3D9DC}"/>
                  </a:ext>
                </a:extLst>
              </p:cNvPr>
              <p:cNvGraphicFramePr>
                <a:graphicFrameLocks noGrp="1"/>
              </p:cNvGraphicFramePr>
              <p:nvPr>
                <p:extLst>
                  <p:ext uri="{D42A27DB-BD31-4B8C-83A1-F6EECF244321}">
                    <p14:modId xmlns:p14="http://schemas.microsoft.com/office/powerpoint/2010/main" val="3336258760"/>
                  </p:ext>
                </p:extLst>
              </p:nvPr>
            </p:nvGraphicFramePr>
            <p:xfrm>
              <a:off x="148676" y="2601215"/>
              <a:ext cx="8846648" cy="1287689"/>
            </p:xfrm>
            <a:graphic>
              <a:graphicData uri="http://schemas.openxmlformats.org/drawingml/2006/table">
                <a:tbl>
                  <a:tblPr firstRow="1" bandRow="1">
                    <a:tableStyleId>{F6024AC8-8C17-433D-AFE3-253606B60DFD}</a:tableStyleId>
                  </a:tblPr>
                  <a:tblGrid>
                    <a:gridCol w="325246">
                      <a:extLst>
                        <a:ext uri="{9D8B030D-6E8A-4147-A177-3AD203B41FA5}">
                          <a16:colId xmlns:a16="http://schemas.microsoft.com/office/drawing/2014/main" val="963313753"/>
                        </a:ext>
                      </a:extLst>
                    </a:gridCol>
                    <a:gridCol w="325246">
                      <a:extLst>
                        <a:ext uri="{9D8B030D-6E8A-4147-A177-3AD203B41FA5}">
                          <a16:colId xmlns:a16="http://schemas.microsoft.com/office/drawing/2014/main" val="2810332769"/>
                        </a:ext>
                      </a:extLst>
                    </a:gridCol>
                    <a:gridCol w="683013">
                      <a:extLst>
                        <a:ext uri="{9D8B030D-6E8A-4147-A177-3AD203B41FA5}">
                          <a16:colId xmlns:a16="http://schemas.microsoft.com/office/drawing/2014/main" val="1309078152"/>
                        </a:ext>
                      </a:extLst>
                    </a:gridCol>
                    <a:gridCol w="683013">
                      <a:extLst>
                        <a:ext uri="{9D8B030D-6E8A-4147-A177-3AD203B41FA5}">
                          <a16:colId xmlns:a16="http://schemas.microsoft.com/office/drawing/2014/main" val="1960903892"/>
                        </a:ext>
                      </a:extLst>
                    </a:gridCol>
                    <a:gridCol w="683013">
                      <a:extLst>
                        <a:ext uri="{9D8B030D-6E8A-4147-A177-3AD203B41FA5}">
                          <a16:colId xmlns:a16="http://schemas.microsoft.com/office/drawing/2014/main" val="3123044668"/>
                        </a:ext>
                      </a:extLst>
                    </a:gridCol>
                    <a:gridCol w="683013">
                      <a:extLst>
                        <a:ext uri="{9D8B030D-6E8A-4147-A177-3AD203B41FA5}">
                          <a16:colId xmlns:a16="http://schemas.microsoft.com/office/drawing/2014/main" val="1187791394"/>
                        </a:ext>
                      </a:extLst>
                    </a:gridCol>
                    <a:gridCol w="683013">
                      <a:extLst>
                        <a:ext uri="{9D8B030D-6E8A-4147-A177-3AD203B41FA5}">
                          <a16:colId xmlns:a16="http://schemas.microsoft.com/office/drawing/2014/main" val="1648601182"/>
                        </a:ext>
                      </a:extLst>
                    </a:gridCol>
                    <a:gridCol w="683013">
                      <a:extLst>
                        <a:ext uri="{9D8B030D-6E8A-4147-A177-3AD203B41FA5}">
                          <a16:colId xmlns:a16="http://schemas.microsoft.com/office/drawing/2014/main" val="157230923"/>
                        </a:ext>
                      </a:extLst>
                    </a:gridCol>
                    <a:gridCol w="683013">
                      <a:extLst>
                        <a:ext uri="{9D8B030D-6E8A-4147-A177-3AD203B41FA5}">
                          <a16:colId xmlns:a16="http://schemas.microsoft.com/office/drawing/2014/main" val="3134568983"/>
                        </a:ext>
                      </a:extLst>
                    </a:gridCol>
                    <a:gridCol w="683013">
                      <a:extLst>
                        <a:ext uri="{9D8B030D-6E8A-4147-A177-3AD203B41FA5}">
                          <a16:colId xmlns:a16="http://schemas.microsoft.com/office/drawing/2014/main" val="3866255738"/>
                        </a:ext>
                      </a:extLst>
                    </a:gridCol>
                    <a:gridCol w="683013">
                      <a:extLst>
                        <a:ext uri="{9D8B030D-6E8A-4147-A177-3AD203B41FA5}">
                          <a16:colId xmlns:a16="http://schemas.microsoft.com/office/drawing/2014/main" val="3304708055"/>
                        </a:ext>
                      </a:extLst>
                    </a:gridCol>
                    <a:gridCol w="683013">
                      <a:extLst>
                        <a:ext uri="{9D8B030D-6E8A-4147-A177-3AD203B41FA5}">
                          <a16:colId xmlns:a16="http://schemas.microsoft.com/office/drawing/2014/main" val="2852416497"/>
                        </a:ext>
                      </a:extLst>
                    </a:gridCol>
                    <a:gridCol w="683013">
                      <a:extLst>
                        <a:ext uri="{9D8B030D-6E8A-4147-A177-3AD203B41FA5}">
                          <a16:colId xmlns:a16="http://schemas.microsoft.com/office/drawing/2014/main" val="3992542228"/>
                        </a:ext>
                      </a:extLst>
                    </a:gridCol>
                    <a:gridCol w="683013">
                      <a:extLst>
                        <a:ext uri="{9D8B030D-6E8A-4147-A177-3AD203B41FA5}">
                          <a16:colId xmlns:a16="http://schemas.microsoft.com/office/drawing/2014/main" val="668283866"/>
                        </a:ext>
                      </a:extLst>
                    </a:gridCol>
                  </a:tblGrid>
                  <a:tr h="183956">
                    <a:tc gridSpan="2">
                      <a:txBody>
                        <a:bodyPr/>
                        <a:lstStyle/>
                        <a:p>
                          <a:pPr algn="ctr"/>
                          <a:r>
                            <a:rPr lang="en-US" sz="900">
                              <a:latin typeface="Cambria" panose="02040503050406030204" pitchFamily="18" charset="0"/>
                              <a:ea typeface="Cambria" panose="02040503050406030204" pitchFamily="18" charset="0"/>
                            </a:rPr>
                            <a:t>Instance</a:t>
                          </a:r>
                        </a:p>
                      </a:txBody>
                      <a:tcPr marL="0" marR="0" marT="0" marB="0" anchor="ctr" anchorCtr="1">
                        <a:lnR w="12700" cap="flat" cmpd="sng" algn="ctr">
                          <a:solidFill>
                            <a:schemeClr val="tx1"/>
                          </a:solidFill>
                          <a:prstDash val="solid"/>
                          <a:round/>
                          <a:headEnd type="none" w="med" len="med"/>
                          <a:tailEnd type="none" w="med" len="med"/>
                        </a:lnR>
                        <a:noFill/>
                      </a:tcPr>
                    </a:tc>
                    <a:tc hMerge="1">
                      <a:txBody>
                        <a:bodyPr/>
                        <a:lstStyle/>
                        <a:p>
                          <a:endParaRPr lang="en-US"/>
                        </a:p>
                      </a:txBody>
                      <a:tcPr/>
                    </a:tc>
                    <a:tc gridSpan="4">
                      <a:txBody>
                        <a:bodyPr/>
                        <a:lstStyle/>
                        <a:p>
                          <a:pPr algn="ctr"/>
                          <a:r>
                            <a:rPr lang="en-US" sz="900">
                              <a:latin typeface="Cambria" panose="02040503050406030204" pitchFamily="18" charset="0"/>
                              <a:ea typeface="Cambria" panose="02040503050406030204" pitchFamily="18" charset="0"/>
                            </a:rPr>
                            <a:t>Node swapping</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4">
                      <a:txBody>
                        <a:bodyPr/>
                        <a:lstStyle/>
                        <a:p>
                          <a:pPr algn="ctr"/>
                          <a:r>
                            <a:rPr lang="en-US" sz="900">
                              <a:latin typeface="Cambria" panose="02040503050406030204" pitchFamily="18" charset="0"/>
                              <a:ea typeface="Cambria" panose="02040503050406030204" pitchFamily="18" charset="0"/>
                            </a:rPr>
                            <a:t>Or-opt (iter = 5, </a:t>
                          </a:r>
                          <a14:m>
                            <m:oMath xmlns:m="http://schemas.openxmlformats.org/officeDocument/2006/math">
                              <m:sSub>
                                <m:sSubPr>
                                  <m:ctrlPr>
                                    <a:rPr lang="en-US" sz="900" b="0" i="1" smtClean="0">
                                      <a:latin typeface="Cambria Math" panose="02040503050406030204" pitchFamily="18" charset="0"/>
                                      <a:ea typeface="Cambria" panose="02040503050406030204" pitchFamily="18" charset="0"/>
                                    </a:rPr>
                                  </m:ctrlPr>
                                </m:sSubPr>
                                <m:e>
                                  <m:r>
                                    <a:rPr lang="en-US" sz="900" b="0" i="1" smtClean="0">
                                      <a:latin typeface="Cambria Math" panose="02040503050406030204" pitchFamily="18" charset="0"/>
                                      <a:ea typeface="Cambria" panose="02040503050406030204" pitchFamily="18" charset="0"/>
                                    </a:rPr>
                                    <m:t>𝑘</m:t>
                                  </m:r>
                                </m:e>
                                <m:sub>
                                  <m:r>
                                    <a:rPr lang="en-US" sz="900" b="0" i="1" smtClean="0">
                                      <a:latin typeface="Cambria Math" panose="02040503050406030204" pitchFamily="18" charset="0"/>
                                      <a:ea typeface="Cambria" panose="02040503050406030204" pitchFamily="18" charset="0"/>
                                    </a:rPr>
                                    <m:t>𝑂𝑟</m:t>
                                  </m:r>
                                </m:sub>
                              </m:sSub>
                            </m:oMath>
                          </a14:m>
                          <a:r>
                            <a:rPr lang="en-US" sz="900">
                              <a:latin typeface="Cambria" panose="02040503050406030204" pitchFamily="18" charset="0"/>
                              <a:ea typeface="Cambria" panose="02040503050406030204" pitchFamily="18" charset="0"/>
                            </a:rPr>
                            <a:t> = 5)</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4">
                      <a:txBody>
                        <a:bodyPr/>
                        <a:lstStyle/>
                        <a:p>
                          <a:pPr algn="ctr"/>
                          <a:r>
                            <a:rPr lang="en-US" sz="900">
                              <a:latin typeface="Cambria" panose="02040503050406030204" pitchFamily="18" charset="0"/>
                              <a:ea typeface="Cambria" panose="02040503050406030204" pitchFamily="18" charset="0"/>
                            </a:rPr>
                            <a:t>Pair relocation</a:t>
                          </a:r>
                        </a:p>
                      </a:txBody>
                      <a:tcPr marL="0" marR="0" marT="0" marB="0" anchor="ctr" anchorCtr="1">
                        <a:lnL w="12700" cap="flat" cmpd="sng" algn="ctr">
                          <a:solidFill>
                            <a:schemeClr val="tx1"/>
                          </a:solidFill>
                          <a:prstDash val="solid"/>
                          <a:round/>
                          <a:headEnd type="none" w="med" len="med"/>
                          <a:tailEnd type="none" w="med" len="med"/>
                        </a:lnL>
                        <a:noFill/>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extLst>
                      <a:ext uri="{0D108BD9-81ED-4DB2-BD59-A6C34878D82A}">
                        <a16:rowId xmlns:a16="http://schemas.microsoft.com/office/drawing/2014/main" val="1319192866"/>
                      </a:ext>
                    </a:extLst>
                  </a:tr>
                  <a:tr h="183955">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𝑛</m:t>
                                </m:r>
                              </m:oMath>
                            </m:oMathPara>
                          </a14:m>
                          <a:endParaRPr lang="en-US" sz="900">
                            <a:latin typeface="Cambria" panose="02040503050406030204" pitchFamily="18" charset="0"/>
                            <a:ea typeface="Cambria" panose="02040503050406030204" pitchFamily="18" charset="0"/>
                          </a:endParaRPr>
                        </a:p>
                      </a:txBody>
                      <a:tcPr marL="0" marR="0" marT="0" marB="0" anchor="ctr" anchorCtr="1">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𝑘</m:t>
                                </m:r>
                              </m:oMath>
                            </m:oMathPara>
                          </a14:m>
                          <a:endParaRPr lang="en-US" sz="900">
                            <a:latin typeface="Cambria" panose="02040503050406030204" pitchFamily="18" charset="0"/>
                            <a:ea typeface="Cambria" panose="02040503050406030204" pitchFamily="18" charset="0"/>
                          </a:endParaRP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min_c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max_c</a:t>
                          </a:r>
                        </a:p>
                      </a:txBody>
                      <a:tcPr marL="0" marR="0" marT="0" marB="0" anchor="ctr" anchorCtr="1">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avg_t (s)</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min_c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max_c</a:t>
                          </a:r>
                        </a:p>
                      </a:txBody>
                      <a:tcPr marL="0" marR="0" marT="0" marB="0" anchor="ctr" anchorCtr="1">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avg_t (s)</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min_c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max_c</a:t>
                          </a:r>
                        </a:p>
                      </a:txBody>
                      <a:tcPr marL="0" marR="0" marT="0" marB="0" anchor="ctr" anchorCtr="1">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avg_t (s)</a:t>
                          </a:r>
                        </a:p>
                      </a:txBody>
                      <a:tcPr marL="0" marR="0" marT="0" marB="0" anchor="ctr" anchorCtr="1">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5295271"/>
                      </a:ext>
                    </a:extLst>
                  </a:tr>
                  <a:tr h="183956">
                    <a:tc>
                      <a:txBody>
                        <a:bodyPr/>
                        <a:lstStyle/>
                        <a:p>
                          <a:pPr algn="ctr"/>
                          <a:r>
                            <a:rPr lang="en-US" sz="900">
                              <a:latin typeface="Cambria" panose="02040503050406030204" pitchFamily="18" charset="0"/>
                              <a:ea typeface="Cambria" panose="02040503050406030204" pitchFamily="18" charset="0"/>
                            </a:rPr>
                            <a:t>5</a:t>
                          </a:r>
                        </a:p>
                      </a:txBody>
                      <a:tcPr marL="0" marR="0" marT="0" marB="0" anchor="ctr" anchorCtr="1">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3</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44</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44</a:t>
                          </a:r>
                        </a:p>
                      </a:txBody>
                      <a:tcPr marL="0" marR="0" marT="0" marB="0" anchor="ctr" anchorCtr="1">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44</a:t>
                          </a:r>
                        </a:p>
                      </a:txBody>
                      <a:tcPr marL="0" marR="0" marT="0" marB="0" anchor="ctr" anchorCtr="1">
                        <a:lnT w="12700"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7.69×</m:t>
                                </m:r>
                                <m:sSup>
                                  <m:sSupPr>
                                    <m:ctrlPr>
                                      <a:rPr lang="en-US" sz="900" b="0" i="1" smtClean="0">
                                        <a:latin typeface="Cambria Math" panose="02040503050406030204" pitchFamily="18" charset="0"/>
                                        <a:ea typeface="Cambria" panose="02040503050406030204" pitchFamily="18" charset="0"/>
                                      </a:rPr>
                                    </m:ctrlPr>
                                  </m:sSupPr>
                                  <m:e>
                                    <m:r>
                                      <a:rPr lang="en-US" sz="900" b="0" i="1" smtClean="0">
                                        <a:latin typeface="Cambria Math" panose="02040503050406030204" pitchFamily="18" charset="0"/>
                                        <a:ea typeface="Cambria" panose="02040503050406030204" pitchFamily="18" charset="0"/>
                                      </a:rPr>
                                      <m:t>10</m:t>
                                    </m:r>
                                  </m:e>
                                  <m:sup>
                                    <m:r>
                                      <a:rPr lang="en-US" sz="900" b="0" i="1" smtClean="0">
                                        <a:latin typeface="Cambria Math" panose="02040503050406030204" pitchFamily="18" charset="0"/>
                                        <a:ea typeface="Cambria" panose="02040503050406030204" pitchFamily="18" charset="0"/>
                                      </a:rPr>
                                      <m:t>−5</m:t>
                                    </m:r>
                                  </m:sup>
                                </m:sSup>
                              </m:oMath>
                            </m:oMathPara>
                          </a14:m>
                          <a:endParaRPr lang="en-US" sz="900" b="0">
                            <a:latin typeface="Cambria" panose="02040503050406030204" pitchFamily="18" charset="0"/>
                            <a:ea typeface="Cambria" panose="02040503050406030204" pitchFamily="18" charset="0"/>
                          </a:endParaRP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900" b="1">
                              <a:latin typeface="Cambria" panose="02040503050406030204" pitchFamily="18" charset="0"/>
                              <a:ea typeface="Cambria" panose="02040503050406030204" pitchFamily="18" charset="0"/>
                            </a:rPr>
                            <a:t>37</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900" b="0">
                              <a:latin typeface="Cambria" panose="02040503050406030204" pitchFamily="18" charset="0"/>
                              <a:ea typeface="Cambria" panose="02040503050406030204" pitchFamily="18" charset="0"/>
                            </a:rPr>
                            <a:t>41</a:t>
                          </a:r>
                        </a:p>
                      </a:txBody>
                      <a:tcPr marL="0" marR="0" marT="0" marB="0" anchor="ctr" anchorCtr="1">
                        <a:lnT w="12700" cap="flat" cmpd="sng" algn="ctr">
                          <a:solidFill>
                            <a:schemeClr val="tx1"/>
                          </a:solidFill>
                          <a:prstDash val="solid"/>
                          <a:round/>
                          <a:headEnd type="none" w="med" len="med"/>
                          <a:tailEnd type="none" w="med" len="med"/>
                        </a:lnT>
                        <a:noFill/>
                      </a:tcPr>
                    </a:tc>
                    <a:tc>
                      <a:txBody>
                        <a:bodyPr/>
                        <a:lstStyle/>
                        <a:p>
                          <a:pPr algn="ctr"/>
                          <a:r>
                            <a:rPr lang="en-US" sz="900" b="1">
                              <a:latin typeface="Cambria" panose="02040503050406030204" pitchFamily="18" charset="0"/>
                              <a:ea typeface="Cambria" panose="02040503050406030204" pitchFamily="18" charset="0"/>
                            </a:rPr>
                            <a:t>38.96</a:t>
                          </a:r>
                        </a:p>
                      </a:txBody>
                      <a:tcPr marL="0" marR="0" marT="0" marB="0" anchor="ctr" anchorCtr="1">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0.000439</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39</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900" b="0">
                              <a:latin typeface="Cambria" panose="02040503050406030204" pitchFamily="18" charset="0"/>
                              <a:ea typeface="Cambria" panose="02040503050406030204" pitchFamily="18" charset="0"/>
                            </a:rPr>
                            <a:t>43</a:t>
                          </a:r>
                        </a:p>
                      </a:txBody>
                      <a:tcPr marL="0" marR="0" marT="0" marB="0" anchor="ctr" anchorCtr="1">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40.568</a:t>
                          </a:r>
                        </a:p>
                      </a:txBody>
                      <a:tcPr marL="0" marR="0" marT="0" marB="0" anchor="ctr" anchorCtr="1">
                        <a:lnT w="12700"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8.67×</m:t>
                                </m:r>
                                <m:sSup>
                                  <m:sSupPr>
                                    <m:ctrlPr>
                                      <a:rPr lang="en-US" sz="900" b="0" i="1" smtClean="0">
                                        <a:latin typeface="Cambria Math" panose="02040503050406030204" pitchFamily="18" charset="0"/>
                                        <a:ea typeface="Cambria" panose="02040503050406030204" pitchFamily="18" charset="0"/>
                                      </a:rPr>
                                    </m:ctrlPr>
                                  </m:sSupPr>
                                  <m:e>
                                    <m:r>
                                      <a:rPr lang="en-US" sz="900" b="0" i="1" smtClean="0">
                                        <a:latin typeface="Cambria Math" panose="02040503050406030204" pitchFamily="18" charset="0"/>
                                        <a:ea typeface="Cambria" panose="02040503050406030204" pitchFamily="18" charset="0"/>
                                      </a:rPr>
                                      <m:t>10</m:t>
                                    </m:r>
                                  </m:e>
                                  <m:sup>
                                    <m:r>
                                      <a:rPr lang="en-US" sz="900" b="0" i="1" smtClean="0">
                                        <a:latin typeface="Cambria Math" panose="02040503050406030204" pitchFamily="18" charset="0"/>
                                        <a:ea typeface="Cambria" panose="02040503050406030204" pitchFamily="18" charset="0"/>
                                      </a:rPr>
                                      <m:t>−5</m:t>
                                    </m:r>
                                  </m:sup>
                                </m:sSup>
                              </m:oMath>
                            </m:oMathPara>
                          </a14:m>
                          <a:endParaRPr lang="en-US" sz="900">
                            <a:latin typeface="Cambria" panose="02040503050406030204" pitchFamily="18" charset="0"/>
                            <a:ea typeface="Cambria" panose="02040503050406030204" pitchFamily="18" charset="0"/>
                          </a:endParaRPr>
                        </a:p>
                      </a:txBody>
                      <a:tcPr marL="0" marR="0" marT="0" marB="0" anchor="ctr" anchorCtr="1">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657891948"/>
                      </a:ext>
                    </a:extLst>
                  </a:tr>
                  <a:tr h="183955">
                    <a:tc>
                      <a:txBody>
                        <a:bodyPr/>
                        <a:lstStyle/>
                        <a:p>
                          <a:pPr algn="ctr"/>
                          <a:r>
                            <a:rPr lang="en-US" sz="900">
                              <a:latin typeface="Cambria" panose="02040503050406030204" pitchFamily="18" charset="0"/>
                              <a:ea typeface="Cambria" panose="02040503050406030204" pitchFamily="18" charset="0"/>
                            </a:rPr>
                            <a:t>10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6</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noFill/>
                      </a:tcPr>
                    </a:tc>
                    <a:tc>
                      <a:txBody>
                        <a:bodyPr/>
                        <a:lstStyle/>
                        <a:p>
                          <a:pPr algn="ctr"/>
                          <a:r>
                            <a:rPr lang="en-US" sz="900" b="0">
                              <a:latin typeface="Cambria" panose="02040503050406030204" pitchFamily="18" charset="0"/>
                              <a:ea typeface="Cambria" panose="02040503050406030204" pitchFamily="18" charset="0"/>
                            </a:rPr>
                            <a:t>0.000275</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38</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38</a:t>
                          </a:r>
                        </a:p>
                      </a:txBody>
                      <a:tcPr marL="0" marR="0" marT="0" marB="0" anchor="ctr" anchorCtr="1">
                        <a:noFill/>
                      </a:tcPr>
                    </a:tc>
                    <a:tc>
                      <a:txBody>
                        <a:bodyPr/>
                        <a:lstStyle/>
                        <a:p>
                          <a:pPr algn="ctr"/>
                          <a:r>
                            <a:rPr lang="en-US" sz="900" b="1">
                              <a:latin typeface="Cambria" panose="02040503050406030204" pitchFamily="18" charset="0"/>
                              <a:ea typeface="Cambria" panose="02040503050406030204" pitchFamily="18" charset="0"/>
                            </a:rPr>
                            <a:t>38</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0.00224</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38</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38</a:t>
                          </a:r>
                        </a:p>
                      </a:txBody>
                      <a:tcPr marL="0" marR="0" marT="0" marB="0" anchor="ctr" anchorCtr="1">
                        <a:noFill/>
                      </a:tcPr>
                    </a:tc>
                    <a:tc>
                      <a:txBody>
                        <a:bodyPr/>
                        <a:lstStyle/>
                        <a:p>
                          <a:pPr algn="ctr"/>
                          <a:r>
                            <a:rPr lang="en-US" sz="900" b="1">
                              <a:latin typeface="Cambria" panose="02040503050406030204" pitchFamily="18" charset="0"/>
                              <a:ea typeface="Cambria" panose="02040503050406030204" pitchFamily="18" charset="0"/>
                            </a:rPr>
                            <a:t>38</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0.000349</a:t>
                          </a:r>
                        </a:p>
                      </a:txBody>
                      <a:tcPr marL="0" marR="0" marT="0" marB="0" anchor="ctr" anchorCtr="1">
                        <a:noFill/>
                      </a:tcPr>
                    </a:tc>
                    <a:extLst>
                      <a:ext uri="{0D108BD9-81ED-4DB2-BD59-A6C34878D82A}">
                        <a16:rowId xmlns:a16="http://schemas.microsoft.com/office/drawing/2014/main" val="2841519191"/>
                      </a:ext>
                    </a:extLst>
                  </a:tr>
                  <a:tr h="183956">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140</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140</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140</a:t>
                          </a:r>
                        </a:p>
                      </a:txBody>
                      <a:tcPr marL="0" marR="0" marT="0" marB="0" anchor="ctr" anchorCtr="1">
                        <a:noFill/>
                      </a:tcPr>
                    </a:tc>
                    <a:tc>
                      <a:txBody>
                        <a:bodyPr/>
                        <a:lstStyle/>
                        <a:p>
                          <a:pPr algn="ctr"/>
                          <a:r>
                            <a:rPr lang="en-US" sz="900" b="0">
                              <a:latin typeface="Cambria" panose="02040503050406030204" pitchFamily="18" charset="0"/>
                              <a:ea typeface="Cambria" panose="02040503050406030204" pitchFamily="18" charset="0"/>
                            </a:rPr>
                            <a:t>0.0331</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125</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130</a:t>
                          </a:r>
                        </a:p>
                      </a:txBody>
                      <a:tcPr marL="0" marR="0" marT="0" marB="0" anchor="ctr" anchorCtr="1">
                        <a:noFill/>
                      </a:tcPr>
                    </a:tc>
                    <a:tc>
                      <a:txBody>
                        <a:bodyPr/>
                        <a:lstStyle/>
                        <a:p>
                          <a:pPr algn="ctr"/>
                          <a:r>
                            <a:rPr lang="en-US" sz="900" b="1">
                              <a:latin typeface="Cambria" panose="02040503050406030204" pitchFamily="18" charset="0"/>
                              <a:ea typeface="Cambria" panose="02040503050406030204" pitchFamily="18" charset="0"/>
                            </a:rPr>
                            <a:t>127.32</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0.465</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123</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131</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127.45</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0.216</a:t>
                          </a:r>
                        </a:p>
                      </a:txBody>
                      <a:tcPr marL="0" marR="0" marT="0" marB="0" anchor="ctr" anchorCtr="1">
                        <a:noFill/>
                      </a:tcPr>
                    </a:tc>
                    <a:extLst>
                      <a:ext uri="{0D108BD9-81ED-4DB2-BD59-A6C34878D82A}">
                        <a16:rowId xmlns:a16="http://schemas.microsoft.com/office/drawing/2014/main" val="3850584829"/>
                      </a:ext>
                    </a:extLst>
                  </a:tr>
                  <a:tr h="183955">
                    <a:tc>
                      <a:txBody>
                        <a:bodyPr/>
                        <a:lstStyle/>
                        <a:p>
                          <a:pPr algn="ctr"/>
                          <a:r>
                            <a:rPr lang="en-US" sz="900">
                              <a:latin typeface="Cambria" panose="02040503050406030204" pitchFamily="18" charset="0"/>
                              <a:ea typeface="Cambria" panose="02040503050406030204" pitchFamily="18" charset="0"/>
                            </a:rPr>
                            <a:t>500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6363</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6363</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6363</a:t>
                          </a:r>
                        </a:p>
                      </a:txBody>
                      <a:tcPr marL="0" marR="0" marT="0" marB="0" anchor="ctr" anchorCtr="1">
                        <a:noFill/>
                      </a:tcPr>
                    </a:tc>
                    <a:tc>
                      <a:txBody>
                        <a:bodyPr/>
                        <a:lstStyle/>
                        <a:p>
                          <a:pPr algn="ctr"/>
                          <a:r>
                            <a:rPr lang="en-US" sz="900" b="0">
                              <a:latin typeface="Cambria" panose="02040503050406030204" pitchFamily="18" charset="0"/>
                              <a:ea typeface="Cambria" panose="02040503050406030204" pitchFamily="18" charset="0"/>
                            </a:rPr>
                            <a:t>1.27</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5528</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5664</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5595.05</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11.2</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5135</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5563</a:t>
                          </a:r>
                        </a:p>
                      </a:txBody>
                      <a:tcPr marL="0" marR="0" marT="0" marB="0" anchor="ctr" anchorCtr="1">
                        <a:noFill/>
                      </a:tcPr>
                    </a:tc>
                    <a:tc>
                      <a:txBody>
                        <a:bodyPr/>
                        <a:lstStyle/>
                        <a:p>
                          <a:pPr algn="ctr"/>
                          <a:r>
                            <a:rPr lang="en-US" sz="900" b="1">
                              <a:latin typeface="Cambria" panose="02040503050406030204" pitchFamily="18" charset="0"/>
                              <a:ea typeface="Cambria" panose="02040503050406030204" pitchFamily="18" charset="0"/>
                            </a:rPr>
                            <a:t>5387.3</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7.99</a:t>
                          </a:r>
                        </a:p>
                      </a:txBody>
                      <a:tcPr marL="0" marR="0" marT="0" marB="0" anchor="ctr" anchorCtr="1">
                        <a:noFill/>
                      </a:tcPr>
                    </a:tc>
                    <a:extLst>
                      <a:ext uri="{0D108BD9-81ED-4DB2-BD59-A6C34878D82A}">
                        <a16:rowId xmlns:a16="http://schemas.microsoft.com/office/drawing/2014/main" val="2438152359"/>
                      </a:ext>
                    </a:extLst>
                  </a:tr>
                  <a:tr h="183956">
                    <a:tc>
                      <a:txBody>
                        <a:bodyPr/>
                        <a:lstStyle/>
                        <a:p>
                          <a:pPr algn="ctr"/>
                          <a:r>
                            <a:rPr lang="en-US" sz="900">
                              <a:latin typeface="Cambria" panose="02040503050406030204" pitchFamily="18" charset="0"/>
                              <a:ea typeface="Cambria" panose="02040503050406030204" pitchFamily="18" charset="0"/>
                            </a:rPr>
                            <a:t>1000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11732</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11732</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11732</a:t>
                          </a:r>
                        </a:p>
                      </a:txBody>
                      <a:tcPr marL="0" marR="0" marT="0" marB="0" anchor="ctr" anchorCtr="1">
                        <a:noFill/>
                      </a:tcPr>
                    </a:tc>
                    <a:tc>
                      <a:txBody>
                        <a:bodyPr/>
                        <a:lstStyle/>
                        <a:p>
                          <a:pPr algn="ctr"/>
                          <a:r>
                            <a:rPr lang="en-US" sz="900" b="0">
                              <a:latin typeface="Cambria" panose="02040503050406030204" pitchFamily="18" charset="0"/>
                              <a:ea typeface="Cambria" panose="02040503050406030204" pitchFamily="18" charset="0"/>
                            </a:rPr>
                            <a:t>7.42</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10306</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10486</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10417.1</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52.6</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9335</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10059</a:t>
                          </a:r>
                        </a:p>
                      </a:txBody>
                      <a:tcPr marL="0" marR="0" marT="0" marB="0" anchor="ctr" anchorCtr="1">
                        <a:noFill/>
                      </a:tcPr>
                    </a:tc>
                    <a:tc>
                      <a:txBody>
                        <a:bodyPr/>
                        <a:lstStyle/>
                        <a:p>
                          <a:pPr algn="ctr"/>
                          <a:r>
                            <a:rPr lang="en-US" sz="900" b="1">
                              <a:latin typeface="Cambria" panose="02040503050406030204" pitchFamily="18" charset="0"/>
                              <a:ea typeface="Cambria" panose="02040503050406030204" pitchFamily="18" charset="0"/>
                            </a:rPr>
                            <a:t>9680.4</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36.4</a:t>
                          </a:r>
                        </a:p>
                      </a:txBody>
                      <a:tcPr marL="0" marR="0" marT="0" marB="0" anchor="ctr" anchorCtr="1">
                        <a:noFill/>
                      </a:tcPr>
                    </a:tc>
                    <a:extLst>
                      <a:ext uri="{0D108BD9-81ED-4DB2-BD59-A6C34878D82A}">
                        <a16:rowId xmlns:a16="http://schemas.microsoft.com/office/drawing/2014/main" val="1799458259"/>
                      </a:ext>
                    </a:extLst>
                  </a:tr>
                </a:tbl>
              </a:graphicData>
            </a:graphic>
          </p:graphicFrame>
        </mc:Choice>
        <mc:Fallback>
          <p:graphicFrame>
            <p:nvGraphicFramePr>
              <p:cNvPr id="6" name="Table 5">
                <a:extLst>
                  <a:ext uri="{FF2B5EF4-FFF2-40B4-BE49-F238E27FC236}">
                    <a16:creationId xmlns:a16="http://schemas.microsoft.com/office/drawing/2014/main" id="{A6EBB213-B6D9-247A-624F-729A6FA3D9DC}"/>
                  </a:ext>
                </a:extLst>
              </p:cNvPr>
              <p:cNvGraphicFramePr>
                <a:graphicFrameLocks noGrp="1"/>
              </p:cNvGraphicFramePr>
              <p:nvPr>
                <p:extLst>
                  <p:ext uri="{D42A27DB-BD31-4B8C-83A1-F6EECF244321}">
                    <p14:modId xmlns:p14="http://schemas.microsoft.com/office/powerpoint/2010/main" val="3336258760"/>
                  </p:ext>
                </p:extLst>
              </p:nvPr>
            </p:nvGraphicFramePr>
            <p:xfrm>
              <a:off x="148676" y="2601215"/>
              <a:ext cx="8846648" cy="1287689"/>
            </p:xfrm>
            <a:graphic>
              <a:graphicData uri="http://schemas.openxmlformats.org/drawingml/2006/table">
                <a:tbl>
                  <a:tblPr firstRow="1" bandRow="1">
                    <a:tableStyleId>{F6024AC8-8C17-433D-AFE3-253606B60DFD}</a:tableStyleId>
                  </a:tblPr>
                  <a:tblGrid>
                    <a:gridCol w="325246">
                      <a:extLst>
                        <a:ext uri="{9D8B030D-6E8A-4147-A177-3AD203B41FA5}">
                          <a16:colId xmlns:a16="http://schemas.microsoft.com/office/drawing/2014/main" val="963313753"/>
                        </a:ext>
                      </a:extLst>
                    </a:gridCol>
                    <a:gridCol w="325246">
                      <a:extLst>
                        <a:ext uri="{9D8B030D-6E8A-4147-A177-3AD203B41FA5}">
                          <a16:colId xmlns:a16="http://schemas.microsoft.com/office/drawing/2014/main" val="2810332769"/>
                        </a:ext>
                      </a:extLst>
                    </a:gridCol>
                    <a:gridCol w="683013">
                      <a:extLst>
                        <a:ext uri="{9D8B030D-6E8A-4147-A177-3AD203B41FA5}">
                          <a16:colId xmlns:a16="http://schemas.microsoft.com/office/drawing/2014/main" val="1309078152"/>
                        </a:ext>
                      </a:extLst>
                    </a:gridCol>
                    <a:gridCol w="683013">
                      <a:extLst>
                        <a:ext uri="{9D8B030D-6E8A-4147-A177-3AD203B41FA5}">
                          <a16:colId xmlns:a16="http://schemas.microsoft.com/office/drawing/2014/main" val="1960903892"/>
                        </a:ext>
                      </a:extLst>
                    </a:gridCol>
                    <a:gridCol w="683013">
                      <a:extLst>
                        <a:ext uri="{9D8B030D-6E8A-4147-A177-3AD203B41FA5}">
                          <a16:colId xmlns:a16="http://schemas.microsoft.com/office/drawing/2014/main" val="3123044668"/>
                        </a:ext>
                      </a:extLst>
                    </a:gridCol>
                    <a:gridCol w="683013">
                      <a:extLst>
                        <a:ext uri="{9D8B030D-6E8A-4147-A177-3AD203B41FA5}">
                          <a16:colId xmlns:a16="http://schemas.microsoft.com/office/drawing/2014/main" val="1187791394"/>
                        </a:ext>
                      </a:extLst>
                    </a:gridCol>
                    <a:gridCol w="683013">
                      <a:extLst>
                        <a:ext uri="{9D8B030D-6E8A-4147-A177-3AD203B41FA5}">
                          <a16:colId xmlns:a16="http://schemas.microsoft.com/office/drawing/2014/main" val="1648601182"/>
                        </a:ext>
                      </a:extLst>
                    </a:gridCol>
                    <a:gridCol w="683013">
                      <a:extLst>
                        <a:ext uri="{9D8B030D-6E8A-4147-A177-3AD203B41FA5}">
                          <a16:colId xmlns:a16="http://schemas.microsoft.com/office/drawing/2014/main" val="157230923"/>
                        </a:ext>
                      </a:extLst>
                    </a:gridCol>
                    <a:gridCol w="683013">
                      <a:extLst>
                        <a:ext uri="{9D8B030D-6E8A-4147-A177-3AD203B41FA5}">
                          <a16:colId xmlns:a16="http://schemas.microsoft.com/office/drawing/2014/main" val="3134568983"/>
                        </a:ext>
                      </a:extLst>
                    </a:gridCol>
                    <a:gridCol w="683013">
                      <a:extLst>
                        <a:ext uri="{9D8B030D-6E8A-4147-A177-3AD203B41FA5}">
                          <a16:colId xmlns:a16="http://schemas.microsoft.com/office/drawing/2014/main" val="3866255738"/>
                        </a:ext>
                      </a:extLst>
                    </a:gridCol>
                    <a:gridCol w="683013">
                      <a:extLst>
                        <a:ext uri="{9D8B030D-6E8A-4147-A177-3AD203B41FA5}">
                          <a16:colId xmlns:a16="http://schemas.microsoft.com/office/drawing/2014/main" val="3304708055"/>
                        </a:ext>
                      </a:extLst>
                    </a:gridCol>
                    <a:gridCol w="683013">
                      <a:extLst>
                        <a:ext uri="{9D8B030D-6E8A-4147-A177-3AD203B41FA5}">
                          <a16:colId xmlns:a16="http://schemas.microsoft.com/office/drawing/2014/main" val="2852416497"/>
                        </a:ext>
                      </a:extLst>
                    </a:gridCol>
                    <a:gridCol w="683013">
                      <a:extLst>
                        <a:ext uri="{9D8B030D-6E8A-4147-A177-3AD203B41FA5}">
                          <a16:colId xmlns:a16="http://schemas.microsoft.com/office/drawing/2014/main" val="3992542228"/>
                        </a:ext>
                      </a:extLst>
                    </a:gridCol>
                    <a:gridCol w="683013">
                      <a:extLst>
                        <a:ext uri="{9D8B030D-6E8A-4147-A177-3AD203B41FA5}">
                          <a16:colId xmlns:a16="http://schemas.microsoft.com/office/drawing/2014/main" val="668283866"/>
                        </a:ext>
                      </a:extLst>
                    </a:gridCol>
                  </a:tblGrid>
                  <a:tr h="183956">
                    <a:tc gridSpan="2">
                      <a:txBody>
                        <a:bodyPr/>
                        <a:lstStyle/>
                        <a:p>
                          <a:pPr algn="ctr"/>
                          <a:r>
                            <a:rPr lang="en-US" sz="900">
                              <a:latin typeface="Cambria" panose="02040503050406030204" pitchFamily="18" charset="0"/>
                              <a:ea typeface="Cambria" panose="02040503050406030204" pitchFamily="18" charset="0"/>
                            </a:rPr>
                            <a:t>Instance</a:t>
                          </a:r>
                        </a:p>
                      </a:txBody>
                      <a:tcPr marL="0" marR="0" marT="0" marB="0" anchor="ctr" anchorCtr="1">
                        <a:lnR w="12700" cap="flat" cmpd="sng" algn="ctr">
                          <a:solidFill>
                            <a:schemeClr val="tx1"/>
                          </a:solidFill>
                          <a:prstDash val="solid"/>
                          <a:round/>
                          <a:headEnd type="none" w="med" len="med"/>
                          <a:tailEnd type="none" w="med" len="med"/>
                        </a:lnR>
                        <a:noFill/>
                      </a:tcPr>
                    </a:tc>
                    <a:tc hMerge="1">
                      <a:txBody>
                        <a:bodyPr/>
                        <a:lstStyle/>
                        <a:p>
                          <a:endParaRPr lang="en-US"/>
                        </a:p>
                      </a:txBody>
                      <a:tcPr/>
                    </a:tc>
                    <a:tc gridSpan="4">
                      <a:txBody>
                        <a:bodyPr/>
                        <a:lstStyle/>
                        <a:p>
                          <a:pPr algn="ctr"/>
                          <a:r>
                            <a:rPr lang="en-US" sz="900">
                              <a:latin typeface="Cambria" panose="02040503050406030204" pitchFamily="18" charset="0"/>
                              <a:ea typeface="Cambria" panose="02040503050406030204" pitchFamily="18" charset="0"/>
                            </a:rPr>
                            <a:t>Node swapping</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4">
                      <a:txBody>
                        <a:bodyPr/>
                        <a:lstStyle/>
                        <a:p>
                          <a:endParaRPr lang="en-US"/>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4"/>
                          <a:stretch>
                            <a:fillRect l="-123831" t="-10000" r="-100223" b="-633333"/>
                          </a:stretch>
                        </a:blipFill>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4">
                      <a:txBody>
                        <a:bodyPr/>
                        <a:lstStyle/>
                        <a:p>
                          <a:pPr algn="ctr"/>
                          <a:r>
                            <a:rPr lang="en-US" sz="900">
                              <a:latin typeface="Cambria" panose="02040503050406030204" pitchFamily="18" charset="0"/>
                              <a:ea typeface="Cambria" panose="02040503050406030204" pitchFamily="18" charset="0"/>
                            </a:rPr>
                            <a:t>Pair relocation</a:t>
                          </a:r>
                        </a:p>
                      </a:txBody>
                      <a:tcPr marL="0" marR="0" marT="0" marB="0" anchor="ctr" anchorCtr="1">
                        <a:lnL w="12700" cap="flat" cmpd="sng" algn="ctr">
                          <a:solidFill>
                            <a:schemeClr val="tx1"/>
                          </a:solidFill>
                          <a:prstDash val="solid"/>
                          <a:round/>
                          <a:headEnd type="none" w="med" len="med"/>
                          <a:tailEnd type="none" w="med" len="med"/>
                        </a:lnL>
                        <a:noFill/>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extLst>
                      <a:ext uri="{0D108BD9-81ED-4DB2-BD59-A6C34878D82A}">
                        <a16:rowId xmlns:a16="http://schemas.microsoft.com/office/drawing/2014/main" val="1319192866"/>
                      </a:ext>
                    </a:extLst>
                  </a:tr>
                  <a:tr h="183955">
                    <a:tc>
                      <a:txBody>
                        <a:bodyPr/>
                        <a:lstStyle/>
                        <a:p>
                          <a:endParaRPr lang="en-US"/>
                        </a:p>
                      </a:txBody>
                      <a:tcPr marL="0" marR="0" marT="0" marB="0" anchor="ctr" anchorCtr="1">
                        <a:lnB w="12700" cap="flat" cmpd="sng" algn="ctr">
                          <a:solidFill>
                            <a:schemeClr val="tx1"/>
                          </a:solidFill>
                          <a:prstDash val="solid"/>
                          <a:round/>
                          <a:headEnd type="none" w="med" len="med"/>
                          <a:tailEnd type="none" w="med" len="med"/>
                        </a:lnB>
                        <a:blipFill>
                          <a:blip r:embed="rId4"/>
                          <a:stretch>
                            <a:fillRect l="-1887" t="-106452" r="-2643396" b="-512903"/>
                          </a:stretch>
                        </a:blipFill>
                      </a:tcPr>
                    </a:tc>
                    <a:tc>
                      <a:txBody>
                        <a:bodyPr/>
                        <a:lstStyle/>
                        <a:p>
                          <a:endParaRPr lang="en-US"/>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4"/>
                          <a:stretch>
                            <a:fillRect l="-100000" t="-106452" r="-2494444" b="-512903"/>
                          </a:stretch>
                        </a:blipFill>
                      </a:tcPr>
                    </a:tc>
                    <a:tc>
                      <a:txBody>
                        <a:bodyPr/>
                        <a:lstStyle/>
                        <a:p>
                          <a:pPr algn="ctr"/>
                          <a:r>
                            <a:rPr lang="en-US" sz="900">
                              <a:latin typeface="Cambria" panose="02040503050406030204" pitchFamily="18" charset="0"/>
                              <a:ea typeface="Cambria" panose="02040503050406030204" pitchFamily="18" charset="0"/>
                            </a:rPr>
                            <a:t>min_c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max_c</a:t>
                          </a:r>
                        </a:p>
                      </a:txBody>
                      <a:tcPr marL="0" marR="0" marT="0" marB="0" anchor="ctr" anchorCtr="1">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avg_t (s)</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min_c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max_c</a:t>
                          </a:r>
                        </a:p>
                      </a:txBody>
                      <a:tcPr marL="0" marR="0" marT="0" marB="0" anchor="ctr" anchorCtr="1">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avg_t (s)</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min_c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max_c</a:t>
                          </a:r>
                        </a:p>
                      </a:txBody>
                      <a:tcPr marL="0" marR="0" marT="0" marB="0" anchor="ctr" anchorCtr="1">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avg_t (s)</a:t>
                          </a:r>
                        </a:p>
                      </a:txBody>
                      <a:tcPr marL="0" marR="0" marT="0" marB="0" anchor="ctr" anchorCtr="1">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5295271"/>
                      </a:ext>
                    </a:extLst>
                  </a:tr>
                  <a:tr h="183956">
                    <a:tc>
                      <a:txBody>
                        <a:bodyPr/>
                        <a:lstStyle/>
                        <a:p>
                          <a:pPr algn="ctr"/>
                          <a:r>
                            <a:rPr lang="en-US" sz="900">
                              <a:latin typeface="Cambria" panose="02040503050406030204" pitchFamily="18" charset="0"/>
                              <a:ea typeface="Cambria" panose="02040503050406030204" pitchFamily="18" charset="0"/>
                            </a:rPr>
                            <a:t>5</a:t>
                          </a:r>
                        </a:p>
                      </a:txBody>
                      <a:tcPr marL="0" marR="0" marT="0" marB="0" anchor="ctr" anchorCtr="1">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3</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44</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44</a:t>
                          </a:r>
                        </a:p>
                      </a:txBody>
                      <a:tcPr marL="0" marR="0" marT="0" marB="0" anchor="ctr" anchorCtr="1">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44</a:t>
                          </a:r>
                        </a:p>
                      </a:txBody>
                      <a:tcPr marL="0" marR="0" marT="0" marB="0" anchor="ctr" anchorCtr="1">
                        <a:lnT w="12700" cap="flat" cmpd="sng" algn="ctr">
                          <a:solidFill>
                            <a:schemeClr val="tx1"/>
                          </a:solidFill>
                          <a:prstDash val="solid"/>
                          <a:round/>
                          <a:headEnd type="none" w="med" len="med"/>
                          <a:tailEnd type="none" w="med" len="med"/>
                        </a:lnT>
                        <a:noFill/>
                      </a:tcPr>
                    </a:tc>
                    <a:tc>
                      <a:txBody>
                        <a:bodyPr/>
                        <a:lstStyle/>
                        <a:p>
                          <a:endParaRPr lang="en-US"/>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4"/>
                          <a:stretch>
                            <a:fillRect l="-396429" t="-213333" r="-802679" b="-430000"/>
                          </a:stretch>
                        </a:blipFill>
                      </a:tcPr>
                    </a:tc>
                    <a:tc>
                      <a:txBody>
                        <a:bodyPr/>
                        <a:lstStyle/>
                        <a:p>
                          <a:pPr algn="ctr"/>
                          <a:r>
                            <a:rPr lang="en-US" sz="900" b="1">
                              <a:latin typeface="Cambria" panose="02040503050406030204" pitchFamily="18" charset="0"/>
                              <a:ea typeface="Cambria" panose="02040503050406030204" pitchFamily="18" charset="0"/>
                            </a:rPr>
                            <a:t>37</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900" b="0">
                              <a:latin typeface="Cambria" panose="02040503050406030204" pitchFamily="18" charset="0"/>
                              <a:ea typeface="Cambria" panose="02040503050406030204" pitchFamily="18" charset="0"/>
                            </a:rPr>
                            <a:t>41</a:t>
                          </a:r>
                        </a:p>
                      </a:txBody>
                      <a:tcPr marL="0" marR="0" marT="0" marB="0" anchor="ctr" anchorCtr="1">
                        <a:lnT w="12700" cap="flat" cmpd="sng" algn="ctr">
                          <a:solidFill>
                            <a:schemeClr val="tx1"/>
                          </a:solidFill>
                          <a:prstDash val="solid"/>
                          <a:round/>
                          <a:headEnd type="none" w="med" len="med"/>
                          <a:tailEnd type="none" w="med" len="med"/>
                        </a:lnT>
                        <a:noFill/>
                      </a:tcPr>
                    </a:tc>
                    <a:tc>
                      <a:txBody>
                        <a:bodyPr/>
                        <a:lstStyle/>
                        <a:p>
                          <a:pPr algn="ctr"/>
                          <a:r>
                            <a:rPr lang="en-US" sz="900" b="1">
                              <a:latin typeface="Cambria" panose="02040503050406030204" pitchFamily="18" charset="0"/>
                              <a:ea typeface="Cambria" panose="02040503050406030204" pitchFamily="18" charset="0"/>
                            </a:rPr>
                            <a:t>38.96</a:t>
                          </a:r>
                        </a:p>
                      </a:txBody>
                      <a:tcPr marL="0" marR="0" marT="0" marB="0" anchor="ctr" anchorCtr="1">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0.000439</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39</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900" b="0">
                              <a:latin typeface="Cambria" panose="02040503050406030204" pitchFamily="18" charset="0"/>
                              <a:ea typeface="Cambria" panose="02040503050406030204" pitchFamily="18" charset="0"/>
                            </a:rPr>
                            <a:t>43</a:t>
                          </a:r>
                        </a:p>
                      </a:txBody>
                      <a:tcPr marL="0" marR="0" marT="0" marB="0" anchor="ctr" anchorCtr="1">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40.568</a:t>
                          </a:r>
                        </a:p>
                      </a:txBody>
                      <a:tcPr marL="0" marR="0" marT="0" marB="0" anchor="ctr" anchorCtr="1">
                        <a:lnT w="12700" cap="flat" cmpd="sng" algn="ctr">
                          <a:solidFill>
                            <a:schemeClr val="tx1"/>
                          </a:solidFill>
                          <a:prstDash val="solid"/>
                          <a:round/>
                          <a:headEnd type="none" w="med" len="med"/>
                          <a:tailEnd type="none" w="med" len="med"/>
                        </a:lnT>
                        <a:noFill/>
                      </a:tcPr>
                    </a:tc>
                    <a:tc>
                      <a:txBody>
                        <a:bodyPr/>
                        <a:lstStyle/>
                        <a:p>
                          <a:endParaRPr lang="en-US"/>
                        </a:p>
                      </a:txBody>
                      <a:tcPr marL="0" marR="0" marT="0" marB="0" anchor="ctr" anchorCtr="1">
                        <a:lnT w="12700" cap="flat" cmpd="sng" algn="ctr">
                          <a:solidFill>
                            <a:schemeClr val="tx1"/>
                          </a:solidFill>
                          <a:prstDash val="solid"/>
                          <a:round/>
                          <a:headEnd type="none" w="med" len="med"/>
                          <a:tailEnd type="none" w="med" len="med"/>
                        </a:lnT>
                        <a:blipFill>
                          <a:blip r:embed="rId4"/>
                          <a:stretch>
                            <a:fillRect l="-1197321" t="-213333" r="-1786" b="-430000"/>
                          </a:stretch>
                        </a:blipFill>
                      </a:tcPr>
                    </a:tc>
                    <a:extLst>
                      <a:ext uri="{0D108BD9-81ED-4DB2-BD59-A6C34878D82A}">
                        <a16:rowId xmlns:a16="http://schemas.microsoft.com/office/drawing/2014/main" val="3657891948"/>
                      </a:ext>
                    </a:extLst>
                  </a:tr>
                  <a:tr h="183955">
                    <a:tc>
                      <a:txBody>
                        <a:bodyPr/>
                        <a:lstStyle/>
                        <a:p>
                          <a:pPr algn="ctr"/>
                          <a:r>
                            <a:rPr lang="en-US" sz="900">
                              <a:latin typeface="Cambria" panose="02040503050406030204" pitchFamily="18" charset="0"/>
                              <a:ea typeface="Cambria" panose="02040503050406030204" pitchFamily="18" charset="0"/>
                            </a:rPr>
                            <a:t>10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6</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noFill/>
                      </a:tcPr>
                    </a:tc>
                    <a:tc>
                      <a:txBody>
                        <a:bodyPr/>
                        <a:lstStyle/>
                        <a:p>
                          <a:pPr algn="ctr"/>
                          <a:r>
                            <a:rPr lang="en-US" sz="900" b="0">
                              <a:latin typeface="Cambria" panose="02040503050406030204" pitchFamily="18" charset="0"/>
                              <a:ea typeface="Cambria" panose="02040503050406030204" pitchFamily="18" charset="0"/>
                            </a:rPr>
                            <a:t>0.000275</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38</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38</a:t>
                          </a:r>
                        </a:p>
                      </a:txBody>
                      <a:tcPr marL="0" marR="0" marT="0" marB="0" anchor="ctr" anchorCtr="1">
                        <a:noFill/>
                      </a:tcPr>
                    </a:tc>
                    <a:tc>
                      <a:txBody>
                        <a:bodyPr/>
                        <a:lstStyle/>
                        <a:p>
                          <a:pPr algn="ctr"/>
                          <a:r>
                            <a:rPr lang="en-US" sz="900" b="1">
                              <a:latin typeface="Cambria" panose="02040503050406030204" pitchFamily="18" charset="0"/>
                              <a:ea typeface="Cambria" panose="02040503050406030204" pitchFamily="18" charset="0"/>
                            </a:rPr>
                            <a:t>38</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0.00224</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38</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38</a:t>
                          </a:r>
                        </a:p>
                      </a:txBody>
                      <a:tcPr marL="0" marR="0" marT="0" marB="0" anchor="ctr" anchorCtr="1">
                        <a:noFill/>
                      </a:tcPr>
                    </a:tc>
                    <a:tc>
                      <a:txBody>
                        <a:bodyPr/>
                        <a:lstStyle/>
                        <a:p>
                          <a:pPr algn="ctr"/>
                          <a:r>
                            <a:rPr lang="en-US" sz="900" b="1">
                              <a:latin typeface="Cambria" panose="02040503050406030204" pitchFamily="18" charset="0"/>
                              <a:ea typeface="Cambria" panose="02040503050406030204" pitchFamily="18" charset="0"/>
                            </a:rPr>
                            <a:t>38</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0.000349</a:t>
                          </a:r>
                        </a:p>
                      </a:txBody>
                      <a:tcPr marL="0" marR="0" marT="0" marB="0" anchor="ctr" anchorCtr="1">
                        <a:noFill/>
                      </a:tcPr>
                    </a:tc>
                    <a:extLst>
                      <a:ext uri="{0D108BD9-81ED-4DB2-BD59-A6C34878D82A}">
                        <a16:rowId xmlns:a16="http://schemas.microsoft.com/office/drawing/2014/main" val="2841519191"/>
                      </a:ext>
                    </a:extLst>
                  </a:tr>
                  <a:tr h="183956">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140</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140</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140</a:t>
                          </a:r>
                        </a:p>
                      </a:txBody>
                      <a:tcPr marL="0" marR="0" marT="0" marB="0" anchor="ctr" anchorCtr="1">
                        <a:noFill/>
                      </a:tcPr>
                    </a:tc>
                    <a:tc>
                      <a:txBody>
                        <a:bodyPr/>
                        <a:lstStyle/>
                        <a:p>
                          <a:pPr algn="ctr"/>
                          <a:r>
                            <a:rPr lang="en-US" sz="900" b="0">
                              <a:latin typeface="Cambria" panose="02040503050406030204" pitchFamily="18" charset="0"/>
                              <a:ea typeface="Cambria" panose="02040503050406030204" pitchFamily="18" charset="0"/>
                            </a:rPr>
                            <a:t>0.0331</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125</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130</a:t>
                          </a:r>
                        </a:p>
                      </a:txBody>
                      <a:tcPr marL="0" marR="0" marT="0" marB="0" anchor="ctr" anchorCtr="1">
                        <a:noFill/>
                      </a:tcPr>
                    </a:tc>
                    <a:tc>
                      <a:txBody>
                        <a:bodyPr/>
                        <a:lstStyle/>
                        <a:p>
                          <a:pPr algn="ctr"/>
                          <a:r>
                            <a:rPr lang="en-US" sz="900" b="1">
                              <a:latin typeface="Cambria" panose="02040503050406030204" pitchFamily="18" charset="0"/>
                              <a:ea typeface="Cambria" panose="02040503050406030204" pitchFamily="18" charset="0"/>
                            </a:rPr>
                            <a:t>127.32</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0.465</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123</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131</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127.45</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0.216</a:t>
                          </a:r>
                        </a:p>
                      </a:txBody>
                      <a:tcPr marL="0" marR="0" marT="0" marB="0" anchor="ctr" anchorCtr="1">
                        <a:noFill/>
                      </a:tcPr>
                    </a:tc>
                    <a:extLst>
                      <a:ext uri="{0D108BD9-81ED-4DB2-BD59-A6C34878D82A}">
                        <a16:rowId xmlns:a16="http://schemas.microsoft.com/office/drawing/2014/main" val="3850584829"/>
                      </a:ext>
                    </a:extLst>
                  </a:tr>
                  <a:tr h="183955">
                    <a:tc>
                      <a:txBody>
                        <a:bodyPr/>
                        <a:lstStyle/>
                        <a:p>
                          <a:pPr algn="ctr"/>
                          <a:r>
                            <a:rPr lang="en-US" sz="900">
                              <a:latin typeface="Cambria" panose="02040503050406030204" pitchFamily="18" charset="0"/>
                              <a:ea typeface="Cambria" panose="02040503050406030204" pitchFamily="18" charset="0"/>
                            </a:rPr>
                            <a:t>500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6363</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6363</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6363</a:t>
                          </a:r>
                        </a:p>
                      </a:txBody>
                      <a:tcPr marL="0" marR="0" marT="0" marB="0" anchor="ctr" anchorCtr="1">
                        <a:noFill/>
                      </a:tcPr>
                    </a:tc>
                    <a:tc>
                      <a:txBody>
                        <a:bodyPr/>
                        <a:lstStyle/>
                        <a:p>
                          <a:pPr algn="ctr"/>
                          <a:r>
                            <a:rPr lang="en-US" sz="900" b="0">
                              <a:latin typeface="Cambria" panose="02040503050406030204" pitchFamily="18" charset="0"/>
                              <a:ea typeface="Cambria" panose="02040503050406030204" pitchFamily="18" charset="0"/>
                            </a:rPr>
                            <a:t>1.27</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5528</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5664</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5595.05</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11.2</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5135</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5563</a:t>
                          </a:r>
                        </a:p>
                      </a:txBody>
                      <a:tcPr marL="0" marR="0" marT="0" marB="0" anchor="ctr" anchorCtr="1">
                        <a:noFill/>
                      </a:tcPr>
                    </a:tc>
                    <a:tc>
                      <a:txBody>
                        <a:bodyPr/>
                        <a:lstStyle/>
                        <a:p>
                          <a:pPr algn="ctr"/>
                          <a:r>
                            <a:rPr lang="en-US" sz="900" b="1">
                              <a:latin typeface="Cambria" panose="02040503050406030204" pitchFamily="18" charset="0"/>
                              <a:ea typeface="Cambria" panose="02040503050406030204" pitchFamily="18" charset="0"/>
                            </a:rPr>
                            <a:t>5387.3</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7.99</a:t>
                          </a:r>
                        </a:p>
                      </a:txBody>
                      <a:tcPr marL="0" marR="0" marT="0" marB="0" anchor="ctr" anchorCtr="1">
                        <a:noFill/>
                      </a:tcPr>
                    </a:tc>
                    <a:extLst>
                      <a:ext uri="{0D108BD9-81ED-4DB2-BD59-A6C34878D82A}">
                        <a16:rowId xmlns:a16="http://schemas.microsoft.com/office/drawing/2014/main" val="2438152359"/>
                      </a:ext>
                    </a:extLst>
                  </a:tr>
                  <a:tr h="183956">
                    <a:tc>
                      <a:txBody>
                        <a:bodyPr/>
                        <a:lstStyle/>
                        <a:p>
                          <a:pPr algn="ctr"/>
                          <a:r>
                            <a:rPr lang="en-US" sz="900">
                              <a:latin typeface="Cambria" panose="02040503050406030204" pitchFamily="18" charset="0"/>
                              <a:ea typeface="Cambria" panose="02040503050406030204" pitchFamily="18" charset="0"/>
                            </a:rPr>
                            <a:t>1000</a:t>
                          </a:r>
                        </a:p>
                      </a:txBody>
                      <a:tcPr marL="0" marR="0" marT="0" marB="0" anchor="ctr" anchorCtr="1"/>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11732</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11732</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11732</a:t>
                          </a:r>
                        </a:p>
                      </a:txBody>
                      <a:tcPr marL="0" marR="0" marT="0" marB="0" anchor="ctr" anchorCtr="1">
                        <a:noFill/>
                      </a:tcPr>
                    </a:tc>
                    <a:tc>
                      <a:txBody>
                        <a:bodyPr/>
                        <a:lstStyle/>
                        <a:p>
                          <a:pPr algn="ctr"/>
                          <a:r>
                            <a:rPr lang="en-US" sz="900" b="0">
                              <a:latin typeface="Cambria" panose="02040503050406030204" pitchFamily="18" charset="0"/>
                              <a:ea typeface="Cambria" panose="02040503050406030204" pitchFamily="18" charset="0"/>
                            </a:rPr>
                            <a:t>7.42</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10306</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10486</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10417.1</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52.6</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9335</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0">
                              <a:latin typeface="Cambria" panose="02040503050406030204" pitchFamily="18" charset="0"/>
                              <a:ea typeface="Cambria" panose="02040503050406030204" pitchFamily="18" charset="0"/>
                            </a:rPr>
                            <a:t>10059</a:t>
                          </a:r>
                        </a:p>
                      </a:txBody>
                      <a:tcPr marL="0" marR="0" marT="0" marB="0" anchor="ctr" anchorCtr="1">
                        <a:noFill/>
                      </a:tcPr>
                    </a:tc>
                    <a:tc>
                      <a:txBody>
                        <a:bodyPr/>
                        <a:lstStyle/>
                        <a:p>
                          <a:pPr algn="ctr"/>
                          <a:r>
                            <a:rPr lang="en-US" sz="900" b="1">
                              <a:latin typeface="Cambria" panose="02040503050406030204" pitchFamily="18" charset="0"/>
                              <a:ea typeface="Cambria" panose="02040503050406030204" pitchFamily="18" charset="0"/>
                            </a:rPr>
                            <a:t>9680.4</a:t>
                          </a:r>
                        </a:p>
                      </a:txBody>
                      <a:tcPr marL="0" marR="0" marT="0" marB="0" anchor="ctr" anchorCtr="1">
                        <a:noFill/>
                      </a:tcPr>
                    </a:tc>
                    <a:tc>
                      <a:txBody>
                        <a:bodyPr/>
                        <a:lstStyle/>
                        <a:p>
                          <a:pPr algn="ctr"/>
                          <a:r>
                            <a:rPr lang="en-US" sz="900">
                              <a:latin typeface="Cambria" panose="02040503050406030204" pitchFamily="18" charset="0"/>
                              <a:ea typeface="Cambria" panose="02040503050406030204" pitchFamily="18" charset="0"/>
                            </a:rPr>
                            <a:t>36.4</a:t>
                          </a:r>
                        </a:p>
                      </a:txBody>
                      <a:tcPr marL="0" marR="0" marT="0" marB="0" anchor="ctr" anchorCtr="1">
                        <a:noFill/>
                      </a:tcPr>
                    </a:tc>
                    <a:extLst>
                      <a:ext uri="{0D108BD9-81ED-4DB2-BD59-A6C34878D82A}">
                        <a16:rowId xmlns:a16="http://schemas.microsoft.com/office/drawing/2014/main" val="1799458259"/>
                      </a:ext>
                    </a:extLst>
                  </a:tr>
                </a:tbl>
              </a:graphicData>
            </a:graphic>
          </p:graphicFrame>
        </mc:Fallback>
      </mc:AlternateContent>
      <p:sp>
        <p:nvSpPr>
          <p:cNvPr id="9" name="TextBox 8">
            <a:extLst>
              <a:ext uri="{FF2B5EF4-FFF2-40B4-BE49-F238E27FC236}">
                <a16:creationId xmlns:a16="http://schemas.microsoft.com/office/drawing/2014/main" id="{ACC46502-D2D5-910D-163A-BBC4BBD87AD1}"/>
              </a:ext>
            </a:extLst>
          </p:cNvPr>
          <p:cNvSpPr txBox="1"/>
          <p:nvPr/>
        </p:nvSpPr>
        <p:spPr>
          <a:xfrm>
            <a:off x="1210821" y="4196803"/>
            <a:ext cx="6722358" cy="318998"/>
          </a:xfrm>
          <a:prstGeom prst="rect">
            <a:avLst/>
          </a:prstGeom>
          <a:noFill/>
        </p:spPr>
        <p:txBody>
          <a:bodyPr wrap="square">
            <a:spAutoFit/>
          </a:bodyPr>
          <a:lstStyle/>
          <a:p>
            <a:pPr marR="0" lvl="0" algn="ctr" defTabSz="914400" rtl="0" eaLnBrk="1" fontAlgn="auto" latinLnBrk="0" hangingPunct="1">
              <a:lnSpc>
                <a:spcPct val="115000"/>
              </a:lnSpc>
              <a:spcBef>
                <a:spcPts val="0"/>
              </a:spcBef>
              <a:spcAft>
                <a:spcPts val="0"/>
              </a:spcAft>
              <a:buClr>
                <a:srgbClr val="5F6160"/>
              </a:buClr>
              <a:buSzPts val="1400"/>
              <a:tabLst/>
              <a:defRPr/>
            </a:pPr>
            <a:r>
              <a:rPr lang="en-US">
                <a:solidFill>
                  <a:srgbClr val="0A0A0A"/>
                </a:solidFill>
                <a:latin typeface="Cambria" panose="02040503050406030204" pitchFamily="18" charset="0"/>
                <a:ea typeface="Cambria" panose="02040503050406030204" pitchFamily="18" charset="0"/>
                <a:sym typeface="Commissioner"/>
              </a:rPr>
              <a:t>Comparison of the approaches on instances from online submission platform </a:t>
            </a:r>
            <a:endParaRPr kumimoji="0" lang="en-US" sz="1400" b="0" i="0" u="none" strike="noStrike" kern="0" cap="none" spc="0" normalizeH="0" baseline="0" noProof="0">
              <a:ln>
                <a:noFill/>
              </a:ln>
              <a:solidFill>
                <a:srgbClr val="0A0A0A"/>
              </a:solidFill>
              <a:effectLst/>
              <a:uLnTx/>
              <a:uFillTx/>
              <a:latin typeface="Cambria" panose="02040503050406030204" pitchFamily="18" charset="0"/>
              <a:ea typeface="Cambria" panose="02040503050406030204" pitchFamily="18" charset="0"/>
              <a:sym typeface="Commissioner"/>
            </a:endParaRPr>
          </a:p>
        </p:txBody>
      </p:sp>
    </p:spTree>
    <p:extLst>
      <p:ext uri="{BB962C8B-B14F-4D97-AF65-F5344CB8AC3E}">
        <p14:creationId xmlns:p14="http://schemas.microsoft.com/office/powerpoint/2010/main" val="20787860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89524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Experimental results</a:t>
            </a:r>
          </a:p>
        </p:txBody>
      </p:sp>
      <mc:AlternateContent xmlns:mc="http://schemas.openxmlformats.org/markup-compatibility/2006">
        <mc:Choice xmlns:a14="http://schemas.microsoft.com/office/drawing/2010/main" Requires="a14">
          <p:sp>
            <p:nvSpPr>
              <p:cNvPr id="343" name="Google Shape;343;p46"/>
              <p:cNvSpPr txBox="1">
                <a:spLocks noGrp="1"/>
              </p:cNvSpPr>
              <p:nvPr>
                <p:ph type="subTitle" idx="1"/>
              </p:nvPr>
            </p:nvSpPr>
            <p:spPr>
              <a:xfrm>
                <a:off x="480249" y="851543"/>
                <a:ext cx="7357466" cy="2173540"/>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Random instances generation:</a:t>
                </a:r>
              </a:p>
              <a:p>
                <a:pPr marL="742950" lvl="1" indent="-285750" algn="l">
                  <a:buClr>
                    <a:schemeClr val="accent2"/>
                  </a:buClr>
                </a:pPr>
                <a14:m>
                  <m:oMath xmlns:m="http://schemas.openxmlformats.org/officeDocument/2006/math">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𝑐</m:t>
                        </m:r>
                      </m:e>
                      <m:sub>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𝑖</m:t>
                        </m:r>
                      </m:sub>
                    </m:sSub>
                    <m:r>
                      <a:rPr lang="en-US" b="0" i="1" smtClean="0">
                        <a:solidFill>
                          <a:schemeClr val="tx1"/>
                        </a:solidFill>
                        <a:latin typeface="Cambria Math" panose="02040503050406030204" pitchFamily="18" charset="0"/>
                        <a:ea typeface="Cambria" panose="02040503050406030204" pitchFamily="18" charset="0"/>
                      </a:rPr>
                      <m:t>=0</m:t>
                    </m:r>
                  </m:oMath>
                </a14:m>
                <a:endParaRPr lang="en-US" b="0">
                  <a:solidFill>
                    <a:schemeClr val="tx1"/>
                  </a:solidFill>
                  <a:latin typeface="Cambria" panose="02040503050406030204" pitchFamily="18" charset="0"/>
                  <a:ea typeface="Cambria" panose="02040503050406030204" pitchFamily="18" charset="0"/>
                </a:endParaRPr>
              </a:p>
              <a:p>
                <a:pPr marL="742950" lvl="1" indent="-285750" algn="l">
                  <a:buClr>
                    <a:schemeClr val="accent2"/>
                  </a:buClr>
                </a:pPr>
                <a14:m>
                  <m:oMath xmlns:m="http://schemas.openxmlformats.org/officeDocument/2006/math">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𝑐</m:t>
                        </m:r>
                      </m:e>
                      <m:sub>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𝑗</m:t>
                        </m:r>
                      </m:sub>
                    </m:sSub>
                  </m:oMath>
                </a14:m>
                <a:r>
                  <a:rPr lang="en-US">
                    <a:solidFill>
                      <a:schemeClr val="tx1"/>
                    </a:solidFill>
                    <a:latin typeface="Cambria" panose="02040503050406030204" pitchFamily="18" charset="0"/>
                    <a:ea typeface="Cambria" panose="02040503050406030204" pitchFamily="18" charset="0"/>
                  </a:rPr>
                  <a:t> is a random integer in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[1, 3</m:t>
                    </m:r>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m:t>
                    </m:r>
                  </m:oMath>
                </a14:m>
                <a:endParaRPr lang="en-US">
                  <a:solidFill>
                    <a:schemeClr val="tx1"/>
                  </a:solidFill>
                  <a:latin typeface="Cambria" panose="02040503050406030204" pitchFamily="18" charset="0"/>
                  <a:ea typeface="Cambria" panose="02040503050406030204" pitchFamily="18" charset="0"/>
                </a:endParaRPr>
              </a:p>
              <a:p>
                <a:pPr marL="742950" lvl="1" indent="-285750" algn="l">
                  <a:buClr>
                    <a:schemeClr val="accent2"/>
                  </a:buClr>
                </a:pPr>
                <a14:m>
                  <m:oMath xmlns:m="http://schemas.openxmlformats.org/officeDocument/2006/math">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𝑐</m:t>
                        </m:r>
                      </m:e>
                      <m:sub>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𝑗</m:t>
                        </m:r>
                      </m:sub>
                    </m:sSub>
                    <m:r>
                      <a:rPr lang="en-US" b="0" i="1" smtClean="0">
                        <a:solidFill>
                          <a:schemeClr val="tx1"/>
                        </a:solidFill>
                        <a:latin typeface="Cambria Math" panose="02040503050406030204" pitchFamily="18" charset="0"/>
                        <a:ea typeface="Cambria" panose="02040503050406030204" pitchFamily="18" charset="0"/>
                      </a:rPr>
                      <m:t>=</m:t>
                    </m:r>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𝑐</m:t>
                        </m:r>
                      </m:e>
                      <m:sub>
                        <m:r>
                          <a:rPr lang="en-US" b="0" i="1" smtClean="0">
                            <a:solidFill>
                              <a:schemeClr val="tx1"/>
                            </a:solidFill>
                            <a:latin typeface="Cambria Math" panose="02040503050406030204" pitchFamily="18" charset="0"/>
                            <a:ea typeface="Cambria" panose="02040503050406030204" pitchFamily="18" charset="0"/>
                          </a:rPr>
                          <m:t>𝑗</m:t>
                        </m:r>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𝑖</m:t>
                        </m:r>
                      </m:sub>
                    </m:sSub>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Two cases: big and small value of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𝑘</m:t>
                    </m:r>
                  </m:oMath>
                </a14:m>
                <a:r>
                  <a:rPr lang="en-US">
                    <a:solidFill>
                      <a:schemeClr val="tx1"/>
                    </a:solidFill>
                    <a:latin typeface="Cambria" panose="02040503050406030204" pitchFamily="18" charset="0"/>
                    <a:ea typeface="Cambria" panose="02040503050406030204" pitchFamily="18" charset="0"/>
                  </a:rPr>
                  <a:t> (corresponding to more constrainted or more relaxed capacity constraints)</a:t>
                </a:r>
              </a:p>
              <a:p>
                <a:pPr marL="742950" lvl="1" indent="-285750" algn="l">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p:sp>
            <p:nvSpPr>
              <p:cNvPr id="343" name="Google Shape;343;p46"/>
              <p:cNvSpPr txBox="1">
                <a:spLocks noGrp="1" noRot="1" noChangeAspect="1" noMove="1" noResize="1" noEditPoints="1" noAdjustHandles="1" noChangeArrowheads="1" noChangeShapeType="1" noTextEdit="1"/>
              </p:cNvSpPr>
              <p:nvPr>
                <p:ph type="subTitle" idx="1"/>
              </p:nvPr>
            </p:nvSpPr>
            <p:spPr>
              <a:xfrm>
                <a:off x="480249" y="851543"/>
                <a:ext cx="7357466" cy="2173540"/>
              </a:xfrm>
              <a:prstGeom prst="rect">
                <a:avLst/>
              </a:prstGeom>
              <a:blipFill>
                <a:blip r:embed="rId3"/>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122462653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8EBAF3EA-FD07-8A0C-1BB9-398CB023D208}"/>
                  </a:ext>
                </a:extLst>
              </p:cNvPr>
              <p:cNvGraphicFramePr>
                <a:graphicFrameLocks noGrp="1"/>
              </p:cNvGraphicFramePr>
              <p:nvPr>
                <p:extLst>
                  <p:ext uri="{D42A27DB-BD31-4B8C-83A1-F6EECF244321}">
                    <p14:modId xmlns:p14="http://schemas.microsoft.com/office/powerpoint/2010/main" val="1895710756"/>
                  </p:ext>
                </p:extLst>
              </p:nvPr>
            </p:nvGraphicFramePr>
            <p:xfrm>
              <a:off x="1514702" y="725186"/>
              <a:ext cx="6114596" cy="1471645"/>
            </p:xfrm>
            <a:graphic>
              <a:graphicData uri="http://schemas.openxmlformats.org/drawingml/2006/table">
                <a:tbl>
                  <a:tblPr firstRow="1" bandRow="1">
                    <a:tableStyleId>{F6024AC8-8C17-433D-AFE3-253606B60DFD}</a:tableStyleId>
                  </a:tblPr>
                  <a:tblGrid>
                    <a:gridCol w="325246">
                      <a:extLst>
                        <a:ext uri="{9D8B030D-6E8A-4147-A177-3AD203B41FA5}">
                          <a16:colId xmlns:a16="http://schemas.microsoft.com/office/drawing/2014/main" val="963313753"/>
                        </a:ext>
                      </a:extLst>
                    </a:gridCol>
                    <a:gridCol w="325246">
                      <a:extLst>
                        <a:ext uri="{9D8B030D-6E8A-4147-A177-3AD203B41FA5}">
                          <a16:colId xmlns:a16="http://schemas.microsoft.com/office/drawing/2014/main" val="2810332769"/>
                        </a:ext>
                      </a:extLst>
                    </a:gridCol>
                    <a:gridCol w="683013">
                      <a:extLst>
                        <a:ext uri="{9D8B030D-6E8A-4147-A177-3AD203B41FA5}">
                          <a16:colId xmlns:a16="http://schemas.microsoft.com/office/drawing/2014/main" val="1309078152"/>
                        </a:ext>
                      </a:extLst>
                    </a:gridCol>
                    <a:gridCol w="683013">
                      <a:extLst>
                        <a:ext uri="{9D8B030D-6E8A-4147-A177-3AD203B41FA5}">
                          <a16:colId xmlns:a16="http://schemas.microsoft.com/office/drawing/2014/main" val="1960903892"/>
                        </a:ext>
                      </a:extLst>
                    </a:gridCol>
                    <a:gridCol w="683013">
                      <a:extLst>
                        <a:ext uri="{9D8B030D-6E8A-4147-A177-3AD203B41FA5}">
                          <a16:colId xmlns:a16="http://schemas.microsoft.com/office/drawing/2014/main" val="3123044668"/>
                        </a:ext>
                      </a:extLst>
                    </a:gridCol>
                    <a:gridCol w="683013">
                      <a:extLst>
                        <a:ext uri="{9D8B030D-6E8A-4147-A177-3AD203B41FA5}">
                          <a16:colId xmlns:a16="http://schemas.microsoft.com/office/drawing/2014/main" val="1187791394"/>
                        </a:ext>
                      </a:extLst>
                    </a:gridCol>
                    <a:gridCol w="683013">
                      <a:extLst>
                        <a:ext uri="{9D8B030D-6E8A-4147-A177-3AD203B41FA5}">
                          <a16:colId xmlns:a16="http://schemas.microsoft.com/office/drawing/2014/main" val="1648601182"/>
                        </a:ext>
                      </a:extLst>
                    </a:gridCol>
                    <a:gridCol w="683013">
                      <a:extLst>
                        <a:ext uri="{9D8B030D-6E8A-4147-A177-3AD203B41FA5}">
                          <a16:colId xmlns:a16="http://schemas.microsoft.com/office/drawing/2014/main" val="157230923"/>
                        </a:ext>
                      </a:extLst>
                    </a:gridCol>
                    <a:gridCol w="683013">
                      <a:extLst>
                        <a:ext uri="{9D8B030D-6E8A-4147-A177-3AD203B41FA5}">
                          <a16:colId xmlns:a16="http://schemas.microsoft.com/office/drawing/2014/main" val="3134568983"/>
                        </a:ext>
                      </a:extLst>
                    </a:gridCol>
                    <a:gridCol w="683013">
                      <a:extLst>
                        <a:ext uri="{9D8B030D-6E8A-4147-A177-3AD203B41FA5}">
                          <a16:colId xmlns:a16="http://schemas.microsoft.com/office/drawing/2014/main" val="3866255738"/>
                        </a:ext>
                      </a:extLst>
                    </a:gridCol>
                  </a:tblGrid>
                  <a:tr h="183956">
                    <a:tc rowSpan="2" gridSpan="2">
                      <a:txBody>
                        <a:bodyPr/>
                        <a:lstStyle/>
                        <a:p>
                          <a:pPr algn="ctr"/>
                          <a:r>
                            <a:rPr lang="en-US" sz="900">
                              <a:latin typeface="Cambria" panose="02040503050406030204" pitchFamily="18" charset="0"/>
                              <a:ea typeface="Cambria" panose="02040503050406030204" pitchFamily="18" charset="0"/>
                            </a:rPr>
                            <a:t>Instance</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rowSpan="2" hMerge="1">
                      <a:txBody>
                        <a:bodyPr/>
                        <a:lstStyle/>
                        <a:p>
                          <a:endParaRPr lang="en-US"/>
                        </a:p>
                      </a:txBody>
                      <a:tcPr/>
                    </a:tc>
                    <a:tc gridSpan="8">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𝑘</m:t>
                                </m:r>
                                <m:r>
                                  <a:rPr lang="en-US" sz="900" b="0" i="1" smtClean="0">
                                    <a:latin typeface="Cambria Math" panose="02040503050406030204" pitchFamily="18" charset="0"/>
                                    <a:ea typeface="Cambria" panose="02040503050406030204" pitchFamily="18" charset="0"/>
                                  </a:rPr>
                                  <m:t>=</m:t>
                                </m:r>
                                <m:r>
                                  <a:rPr lang="en-US" sz="900" b="0" i="1" smtClean="0">
                                    <a:latin typeface="Cambria Math" panose="02040503050406030204" pitchFamily="18" charset="0"/>
                                    <a:ea typeface="Cambria" panose="02040503050406030204" pitchFamily="18" charset="0"/>
                                  </a:rPr>
                                  <m:t>𝑛</m:t>
                                </m:r>
                                <m:r>
                                  <a:rPr lang="en-US" sz="900" b="0" i="1" smtClean="0">
                                    <a:latin typeface="Cambria Math" panose="02040503050406030204" pitchFamily="18" charset="0"/>
                                    <a:ea typeface="Cambria" panose="02040503050406030204" pitchFamily="18" charset="0"/>
                                  </a:rPr>
                                  <m:t>/50</m:t>
                                </m:r>
                              </m:oMath>
                            </m:oMathPara>
                          </a14:m>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2859117343"/>
                      </a:ext>
                    </a:extLst>
                  </a:tr>
                  <a:tr h="183956">
                    <a:tc gridSpan="2" vMerge="1">
                      <a:txBody>
                        <a:bodyPr/>
                        <a:lstStyle/>
                        <a:p>
                          <a:pPr algn="ctr"/>
                          <a:r>
                            <a:rPr lang="en-US" sz="900">
                              <a:latin typeface="Cambria" panose="02040503050406030204" pitchFamily="18" charset="0"/>
                              <a:ea typeface="Cambria" panose="02040503050406030204" pitchFamily="18" charset="0"/>
                            </a:rPr>
                            <a:t>Instance</a:t>
                          </a:r>
                        </a:p>
                      </a:txBody>
                      <a:tcPr marL="0" marR="0" marT="0" marB="0" anchor="ctr" anchorCtr="1">
                        <a:lnR w="12700" cap="flat" cmpd="sng" algn="ctr">
                          <a:solidFill>
                            <a:schemeClr val="tx1"/>
                          </a:solidFill>
                          <a:prstDash val="solid"/>
                          <a:round/>
                          <a:headEnd type="none" w="med" len="med"/>
                          <a:tailEnd type="none" w="med" len="med"/>
                        </a:lnR>
                      </a:tcPr>
                    </a:tc>
                    <a:tc hMerge="1" vMerge="1">
                      <a:txBody>
                        <a:bodyPr/>
                        <a:lstStyle/>
                        <a:p>
                          <a:endParaRPr lang="en-US"/>
                        </a:p>
                      </a:txBody>
                      <a:tcPr/>
                    </a:tc>
                    <a:tc gridSpan="2">
                      <a:txBody>
                        <a:bodyPr/>
                        <a:lstStyle/>
                        <a:p>
                          <a:pPr algn="ctr"/>
                          <a:r>
                            <a:rPr lang="en-US" sz="900">
                              <a:latin typeface="Cambria" panose="02040503050406030204" pitchFamily="18" charset="0"/>
                              <a:ea typeface="Cambria" panose="02040503050406030204" pitchFamily="18" charset="0"/>
                            </a:rPr>
                            <a:t>Greedy</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2">
                      <a:txBody>
                        <a:bodyPr/>
                        <a:lstStyle/>
                        <a:p>
                          <a:pPr algn="ctr"/>
                          <a:r>
                            <a:rPr lang="en-US" sz="900">
                              <a:latin typeface="Cambria" panose="02040503050406030204" pitchFamily="18" charset="0"/>
                              <a:ea typeface="Cambria" panose="02040503050406030204" pitchFamily="18" charset="0"/>
                            </a:rPr>
                            <a:t>Node swapping</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Or-opt (iter = 5, </a:t>
                          </a:r>
                          <a14:m>
                            <m:oMath xmlns:m="http://schemas.openxmlformats.org/officeDocument/2006/math">
                              <m:sSub>
                                <m:sSubPr>
                                  <m:ctrlPr>
                                    <a:rPr lang="en-US" sz="900" b="0" i="1" smtClean="0">
                                      <a:latin typeface="Cambria Math" panose="02040503050406030204" pitchFamily="18" charset="0"/>
                                      <a:ea typeface="Cambria" panose="02040503050406030204" pitchFamily="18" charset="0"/>
                                    </a:rPr>
                                  </m:ctrlPr>
                                </m:sSubPr>
                                <m:e>
                                  <m:r>
                                    <a:rPr lang="en-US" sz="900" b="0" i="1" smtClean="0">
                                      <a:latin typeface="Cambria Math" panose="02040503050406030204" pitchFamily="18" charset="0"/>
                                      <a:ea typeface="Cambria" panose="02040503050406030204" pitchFamily="18" charset="0"/>
                                    </a:rPr>
                                    <m:t>𝑘</m:t>
                                  </m:r>
                                </m:e>
                                <m:sub>
                                  <m:r>
                                    <a:rPr lang="en-US" sz="900" b="0" i="1" smtClean="0">
                                      <a:latin typeface="Cambria Math" panose="02040503050406030204" pitchFamily="18" charset="0"/>
                                      <a:ea typeface="Cambria" panose="02040503050406030204" pitchFamily="18" charset="0"/>
                                    </a:rPr>
                                    <m:t>𝑂𝑟</m:t>
                                  </m:r>
                                </m:sub>
                              </m:sSub>
                            </m:oMath>
                          </a14:m>
                          <a:r>
                            <a:rPr lang="en-US" sz="900">
                              <a:latin typeface="Cambria" panose="02040503050406030204" pitchFamily="18" charset="0"/>
                              <a:ea typeface="Cambria" panose="02040503050406030204" pitchFamily="18" charset="0"/>
                            </a:rPr>
                            <a:t> = 5)</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Pair relocation</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extLst>
                      <a:ext uri="{0D108BD9-81ED-4DB2-BD59-A6C34878D82A}">
                        <a16:rowId xmlns:a16="http://schemas.microsoft.com/office/drawing/2014/main" val="1319192866"/>
                      </a:ext>
                    </a:extLst>
                  </a:tr>
                  <a:tr h="183955">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𝑛</m:t>
                                </m:r>
                              </m:oMath>
                            </m:oMathPara>
                          </a14:m>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𝑘</m:t>
                                </m:r>
                              </m:oMath>
                            </m:oMathPara>
                          </a14:m>
                          <a:endParaRPr lang="en-US" sz="900">
                            <a:latin typeface="Cambria" panose="02040503050406030204" pitchFamily="18" charset="0"/>
                            <a:ea typeface="Cambria" panose="02040503050406030204" pitchFamily="18" charset="0"/>
                          </a:endParaRP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295271"/>
                      </a:ext>
                    </a:extLst>
                  </a:tr>
                  <a:tr h="183956">
                    <a:tc>
                      <a:txBody>
                        <a:bodyPr/>
                        <a:lstStyle/>
                        <a:p>
                          <a:pPr algn="ctr"/>
                          <a:r>
                            <a:rPr lang="en-US" sz="900">
                              <a:latin typeface="Cambria" panose="02040503050406030204" pitchFamily="18" charset="0"/>
                              <a:ea typeface="Cambria" panose="02040503050406030204" pitchFamily="18" charset="0"/>
                            </a:rPr>
                            <a:t>50</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1</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2.13</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900" b="1">
                              <a:latin typeface="Cambria" panose="02040503050406030204" pitchFamily="18" charset="0"/>
                              <a:ea typeface="Cambria" panose="02040503050406030204" pitchFamily="18" charset="0"/>
                            </a:rPr>
                            <a:t>97.2</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78.1</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99.5</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900" b="1">
                              <a:latin typeface="Cambria" panose="02040503050406030204" pitchFamily="18" charset="0"/>
                              <a:ea typeface="Cambria" panose="02040503050406030204" pitchFamily="18" charset="0"/>
                            </a:rPr>
                            <a:t>1.99</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657891948"/>
                      </a:ext>
                    </a:extLst>
                  </a:tr>
                  <a:tr h="183955">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2</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98.8</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2.55</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85.7</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272</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86.7</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1">
                              <a:latin typeface="Cambria" panose="02040503050406030204" pitchFamily="18" charset="0"/>
                              <a:ea typeface="Cambria" panose="02040503050406030204" pitchFamily="18" charset="0"/>
                            </a:rPr>
                            <a:t>2.19</a:t>
                          </a:r>
                        </a:p>
                      </a:txBody>
                      <a:tcPr marL="0" marR="0" marT="0" marB="0" anchor="ctr" anchorCtr="1">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41519191"/>
                      </a:ext>
                    </a:extLst>
                  </a:tr>
                  <a:tr h="183956">
                    <a:tc>
                      <a:txBody>
                        <a:bodyPr/>
                        <a:lstStyle/>
                        <a:p>
                          <a:pPr algn="ctr"/>
                          <a:r>
                            <a:rPr lang="en-US" sz="900">
                              <a:latin typeface="Cambria" panose="02040503050406030204" pitchFamily="18" charset="0"/>
                              <a:ea typeface="Cambria" panose="02040503050406030204" pitchFamily="18" charset="0"/>
                            </a:rPr>
                            <a:t>200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4</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98.6</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1.99</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84.9</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183</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91.9</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1">
                              <a:latin typeface="Cambria" panose="02040503050406030204" pitchFamily="18" charset="0"/>
                              <a:ea typeface="Cambria" panose="02040503050406030204" pitchFamily="18" charset="0"/>
                            </a:rPr>
                            <a:t>1.79</a:t>
                          </a:r>
                        </a:p>
                      </a:txBody>
                      <a:tcPr marL="0" marR="0" marT="0" marB="0" anchor="ctr" anchorCtr="1">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850584829"/>
                      </a:ext>
                    </a:extLst>
                  </a:tr>
                  <a:tr h="183955">
                    <a:tc>
                      <a:txBody>
                        <a:bodyPr/>
                        <a:lstStyle/>
                        <a:p>
                          <a:pPr algn="ctr"/>
                          <a:r>
                            <a:rPr lang="en-US" sz="900">
                              <a:latin typeface="Cambria" panose="02040503050406030204" pitchFamily="18" charset="0"/>
                              <a:ea typeface="Cambria" panose="02040503050406030204" pitchFamily="18" charset="0"/>
                            </a:rPr>
                            <a:t>500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98.4</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1">
                              <a:latin typeface="Cambria" panose="02040503050406030204" pitchFamily="18" charset="0"/>
                              <a:ea typeface="Cambria" panose="02040503050406030204" pitchFamily="18" charset="0"/>
                            </a:rPr>
                            <a:t>1.53</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90.9</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10.5</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95.3</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1.77</a:t>
                          </a:r>
                        </a:p>
                      </a:txBody>
                      <a:tcPr marL="0" marR="0" marT="0" marB="0" anchor="ctr" anchorCtr="1">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38152359"/>
                      </a:ext>
                    </a:extLst>
                  </a:tr>
                  <a:tr h="183956">
                    <a:tc>
                      <a:txBody>
                        <a:bodyPr/>
                        <a:lstStyle/>
                        <a:p>
                          <a:pPr algn="ctr"/>
                          <a:r>
                            <a:rPr lang="en-US" sz="900">
                              <a:latin typeface="Cambria" panose="02040503050406030204" pitchFamily="18" charset="0"/>
                              <a:ea typeface="Cambria" panose="02040503050406030204" pitchFamily="18" charset="0"/>
                            </a:rPr>
                            <a:t>1000</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20</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97.9</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900" b="1">
                              <a:latin typeface="Cambria" panose="02040503050406030204" pitchFamily="18" charset="0"/>
                              <a:ea typeface="Cambria" panose="02040503050406030204" pitchFamily="18" charset="0"/>
                            </a:rPr>
                            <a:t>1.41</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900" b="1">
                              <a:latin typeface="Cambria" panose="02040503050406030204" pitchFamily="18" charset="0"/>
                              <a:ea typeface="Cambria" panose="02040503050406030204" pitchFamily="18" charset="0"/>
                            </a:rPr>
                            <a:t>95.2</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7.12</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96.9</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1.50</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9458259"/>
                      </a:ext>
                    </a:extLst>
                  </a:tr>
                </a:tbl>
              </a:graphicData>
            </a:graphic>
          </p:graphicFrame>
        </mc:Choice>
        <mc:Fallback>
          <p:graphicFrame>
            <p:nvGraphicFramePr>
              <p:cNvPr id="3" name="Table 2">
                <a:extLst>
                  <a:ext uri="{FF2B5EF4-FFF2-40B4-BE49-F238E27FC236}">
                    <a16:creationId xmlns:a16="http://schemas.microsoft.com/office/drawing/2014/main" id="{8EBAF3EA-FD07-8A0C-1BB9-398CB023D208}"/>
                  </a:ext>
                </a:extLst>
              </p:cNvPr>
              <p:cNvGraphicFramePr>
                <a:graphicFrameLocks noGrp="1"/>
              </p:cNvGraphicFramePr>
              <p:nvPr>
                <p:extLst>
                  <p:ext uri="{D42A27DB-BD31-4B8C-83A1-F6EECF244321}">
                    <p14:modId xmlns:p14="http://schemas.microsoft.com/office/powerpoint/2010/main" val="1895710756"/>
                  </p:ext>
                </p:extLst>
              </p:nvPr>
            </p:nvGraphicFramePr>
            <p:xfrm>
              <a:off x="1514702" y="725186"/>
              <a:ext cx="6114596" cy="1471645"/>
            </p:xfrm>
            <a:graphic>
              <a:graphicData uri="http://schemas.openxmlformats.org/drawingml/2006/table">
                <a:tbl>
                  <a:tblPr firstRow="1" bandRow="1">
                    <a:tableStyleId>{F6024AC8-8C17-433D-AFE3-253606B60DFD}</a:tableStyleId>
                  </a:tblPr>
                  <a:tblGrid>
                    <a:gridCol w="325246">
                      <a:extLst>
                        <a:ext uri="{9D8B030D-6E8A-4147-A177-3AD203B41FA5}">
                          <a16:colId xmlns:a16="http://schemas.microsoft.com/office/drawing/2014/main" val="963313753"/>
                        </a:ext>
                      </a:extLst>
                    </a:gridCol>
                    <a:gridCol w="325246">
                      <a:extLst>
                        <a:ext uri="{9D8B030D-6E8A-4147-A177-3AD203B41FA5}">
                          <a16:colId xmlns:a16="http://schemas.microsoft.com/office/drawing/2014/main" val="2810332769"/>
                        </a:ext>
                      </a:extLst>
                    </a:gridCol>
                    <a:gridCol w="683013">
                      <a:extLst>
                        <a:ext uri="{9D8B030D-6E8A-4147-A177-3AD203B41FA5}">
                          <a16:colId xmlns:a16="http://schemas.microsoft.com/office/drawing/2014/main" val="1309078152"/>
                        </a:ext>
                      </a:extLst>
                    </a:gridCol>
                    <a:gridCol w="683013">
                      <a:extLst>
                        <a:ext uri="{9D8B030D-6E8A-4147-A177-3AD203B41FA5}">
                          <a16:colId xmlns:a16="http://schemas.microsoft.com/office/drawing/2014/main" val="1960903892"/>
                        </a:ext>
                      </a:extLst>
                    </a:gridCol>
                    <a:gridCol w="683013">
                      <a:extLst>
                        <a:ext uri="{9D8B030D-6E8A-4147-A177-3AD203B41FA5}">
                          <a16:colId xmlns:a16="http://schemas.microsoft.com/office/drawing/2014/main" val="3123044668"/>
                        </a:ext>
                      </a:extLst>
                    </a:gridCol>
                    <a:gridCol w="683013">
                      <a:extLst>
                        <a:ext uri="{9D8B030D-6E8A-4147-A177-3AD203B41FA5}">
                          <a16:colId xmlns:a16="http://schemas.microsoft.com/office/drawing/2014/main" val="1187791394"/>
                        </a:ext>
                      </a:extLst>
                    </a:gridCol>
                    <a:gridCol w="683013">
                      <a:extLst>
                        <a:ext uri="{9D8B030D-6E8A-4147-A177-3AD203B41FA5}">
                          <a16:colId xmlns:a16="http://schemas.microsoft.com/office/drawing/2014/main" val="1648601182"/>
                        </a:ext>
                      </a:extLst>
                    </a:gridCol>
                    <a:gridCol w="683013">
                      <a:extLst>
                        <a:ext uri="{9D8B030D-6E8A-4147-A177-3AD203B41FA5}">
                          <a16:colId xmlns:a16="http://schemas.microsoft.com/office/drawing/2014/main" val="157230923"/>
                        </a:ext>
                      </a:extLst>
                    </a:gridCol>
                    <a:gridCol w="683013">
                      <a:extLst>
                        <a:ext uri="{9D8B030D-6E8A-4147-A177-3AD203B41FA5}">
                          <a16:colId xmlns:a16="http://schemas.microsoft.com/office/drawing/2014/main" val="3134568983"/>
                        </a:ext>
                      </a:extLst>
                    </a:gridCol>
                    <a:gridCol w="683013">
                      <a:extLst>
                        <a:ext uri="{9D8B030D-6E8A-4147-A177-3AD203B41FA5}">
                          <a16:colId xmlns:a16="http://schemas.microsoft.com/office/drawing/2014/main" val="3866255738"/>
                        </a:ext>
                      </a:extLst>
                    </a:gridCol>
                  </a:tblGrid>
                  <a:tr h="183956">
                    <a:tc rowSpan="2" gridSpan="2">
                      <a:txBody>
                        <a:bodyPr/>
                        <a:lstStyle/>
                        <a:p>
                          <a:pPr algn="ctr"/>
                          <a:r>
                            <a:rPr lang="en-US" sz="900">
                              <a:latin typeface="Cambria" panose="02040503050406030204" pitchFamily="18" charset="0"/>
                              <a:ea typeface="Cambria" panose="02040503050406030204" pitchFamily="18" charset="0"/>
                            </a:rPr>
                            <a:t>Instance</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rowSpan="2" hMerge="1">
                      <a:txBody>
                        <a:bodyPr/>
                        <a:lstStyle/>
                        <a:p>
                          <a:endParaRPr lang="en-US"/>
                        </a:p>
                      </a:txBody>
                      <a:tcPr/>
                    </a:tc>
                    <a:tc gridSpan="8">
                      <a:txBody>
                        <a:bodyPr/>
                        <a:lstStyle/>
                        <a:p>
                          <a:endParaRPr lang="en-US"/>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l="-12040" t="-3333" r="-223" b="-733333"/>
                          </a:stretch>
                        </a:blipFill>
                      </a:tcPr>
                    </a:tc>
                    <a:tc hMerge="1">
                      <a:txBody>
                        <a:bodyPr/>
                        <a:lstStyle/>
                        <a:p>
                          <a:endParaRPr lang="en-US"/>
                        </a:p>
                      </a:txBody>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2859117343"/>
                      </a:ext>
                    </a:extLst>
                  </a:tr>
                  <a:tr h="183956">
                    <a:tc gridSpan="2" vMerge="1">
                      <a:txBody>
                        <a:bodyPr/>
                        <a:lstStyle/>
                        <a:p>
                          <a:pPr algn="ctr"/>
                          <a:r>
                            <a:rPr lang="en-US" sz="900">
                              <a:latin typeface="Cambria" panose="02040503050406030204" pitchFamily="18" charset="0"/>
                              <a:ea typeface="Cambria" panose="02040503050406030204" pitchFamily="18" charset="0"/>
                            </a:rPr>
                            <a:t>Instance</a:t>
                          </a:r>
                        </a:p>
                      </a:txBody>
                      <a:tcPr marL="0" marR="0" marT="0" marB="0" anchor="ctr" anchorCtr="1">
                        <a:lnR w="12700" cap="flat" cmpd="sng" algn="ctr">
                          <a:solidFill>
                            <a:schemeClr val="tx1"/>
                          </a:solidFill>
                          <a:prstDash val="solid"/>
                          <a:round/>
                          <a:headEnd type="none" w="med" len="med"/>
                          <a:tailEnd type="none" w="med" len="med"/>
                        </a:lnR>
                      </a:tcPr>
                    </a:tc>
                    <a:tc hMerge="1" vMerge="1">
                      <a:txBody>
                        <a:bodyPr/>
                        <a:lstStyle/>
                        <a:p>
                          <a:endParaRPr lang="en-US"/>
                        </a:p>
                      </a:txBody>
                      <a:tcPr/>
                    </a:tc>
                    <a:tc gridSpan="2">
                      <a:txBody>
                        <a:bodyPr/>
                        <a:lstStyle/>
                        <a:p>
                          <a:pPr algn="ctr"/>
                          <a:r>
                            <a:rPr lang="en-US" sz="900">
                              <a:latin typeface="Cambria" panose="02040503050406030204" pitchFamily="18" charset="0"/>
                              <a:ea typeface="Cambria" panose="02040503050406030204" pitchFamily="18" charset="0"/>
                            </a:rPr>
                            <a:t>Greedy</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2">
                      <a:txBody>
                        <a:bodyPr/>
                        <a:lstStyle/>
                        <a:p>
                          <a:pPr algn="ctr"/>
                          <a:r>
                            <a:rPr lang="en-US" sz="900">
                              <a:latin typeface="Cambria" panose="02040503050406030204" pitchFamily="18" charset="0"/>
                              <a:ea typeface="Cambria" panose="02040503050406030204" pitchFamily="18" charset="0"/>
                            </a:rPr>
                            <a:t>Node swapping</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2">
                      <a:txBody>
                        <a:bodyPr/>
                        <a:lstStyle/>
                        <a:p>
                          <a:endParaRPr lang="en-US"/>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247111" t="-100000" r="-100444" b="-609677"/>
                          </a:stretch>
                        </a:blipFill>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Pair relocation</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extLst>
                      <a:ext uri="{0D108BD9-81ED-4DB2-BD59-A6C34878D82A}">
                        <a16:rowId xmlns:a16="http://schemas.microsoft.com/office/drawing/2014/main" val="1319192866"/>
                      </a:ext>
                    </a:extLst>
                  </a:tr>
                  <a:tr h="183955">
                    <a:tc>
                      <a:txBody>
                        <a:bodyPr/>
                        <a:lstStyle/>
                        <a:p>
                          <a:endParaRPr lang="en-US"/>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3"/>
                          <a:stretch>
                            <a:fillRect l="-1887" t="-206667" r="-1798113" b="-530000"/>
                          </a:stretch>
                        </a:blipFill>
                      </a:tcPr>
                    </a:tc>
                    <a:tc>
                      <a:txBody>
                        <a:bodyPr/>
                        <a:lstStyle/>
                        <a:p>
                          <a:endParaRPr lang="en-US"/>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100000" t="-206667" r="-1664815" b="-530000"/>
                          </a:stretch>
                        </a:blipFill>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295271"/>
                      </a:ext>
                    </a:extLst>
                  </a:tr>
                  <a:tr h="183956">
                    <a:tc>
                      <a:txBody>
                        <a:bodyPr/>
                        <a:lstStyle/>
                        <a:p>
                          <a:pPr algn="ctr"/>
                          <a:r>
                            <a:rPr lang="en-US" sz="900">
                              <a:latin typeface="Cambria" panose="02040503050406030204" pitchFamily="18" charset="0"/>
                              <a:ea typeface="Cambria" panose="02040503050406030204" pitchFamily="18" charset="0"/>
                            </a:rPr>
                            <a:t>50</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1</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2.13</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900" b="1">
                              <a:latin typeface="Cambria" panose="02040503050406030204" pitchFamily="18" charset="0"/>
                              <a:ea typeface="Cambria" panose="02040503050406030204" pitchFamily="18" charset="0"/>
                            </a:rPr>
                            <a:t>97.2</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78.1</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900">
                              <a:latin typeface="Cambria" panose="02040503050406030204" pitchFamily="18" charset="0"/>
                              <a:ea typeface="Cambria" panose="02040503050406030204" pitchFamily="18" charset="0"/>
                            </a:rPr>
                            <a:t>99.5</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900" b="1">
                              <a:latin typeface="Cambria" panose="02040503050406030204" pitchFamily="18" charset="0"/>
                              <a:ea typeface="Cambria" panose="02040503050406030204" pitchFamily="18" charset="0"/>
                            </a:rPr>
                            <a:t>1.99</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657891948"/>
                      </a:ext>
                    </a:extLst>
                  </a:tr>
                  <a:tr h="183955">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2</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98.8</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2.55</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85.7</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272</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86.7</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1">
                              <a:latin typeface="Cambria" panose="02040503050406030204" pitchFamily="18" charset="0"/>
                              <a:ea typeface="Cambria" panose="02040503050406030204" pitchFamily="18" charset="0"/>
                            </a:rPr>
                            <a:t>2.19</a:t>
                          </a:r>
                        </a:p>
                      </a:txBody>
                      <a:tcPr marL="0" marR="0" marT="0" marB="0" anchor="ctr" anchorCtr="1">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41519191"/>
                      </a:ext>
                    </a:extLst>
                  </a:tr>
                  <a:tr h="183956">
                    <a:tc>
                      <a:txBody>
                        <a:bodyPr/>
                        <a:lstStyle/>
                        <a:p>
                          <a:pPr algn="ctr"/>
                          <a:r>
                            <a:rPr lang="en-US" sz="900">
                              <a:latin typeface="Cambria" panose="02040503050406030204" pitchFamily="18" charset="0"/>
                              <a:ea typeface="Cambria" panose="02040503050406030204" pitchFamily="18" charset="0"/>
                            </a:rPr>
                            <a:t>200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4</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98.6</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1.99</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84.9</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183</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91.9</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1">
                              <a:latin typeface="Cambria" panose="02040503050406030204" pitchFamily="18" charset="0"/>
                              <a:ea typeface="Cambria" panose="02040503050406030204" pitchFamily="18" charset="0"/>
                            </a:rPr>
                            <a:t>1.79</a:t>
                          </a:r>
                        </a:p>
                      </a:txBody>
                      <a:tcPr marL="0" marR="0" marT="0" marB="0" anchor="ctr" anchorCtr="1">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850584829"/>
                      </a:ext>
                    </a:extLst>
                  </a:tr>
                  <a:tr h="183955">
                    <a:tc>
                      <a:txBody>
                        <a:bodyPr/>
                        <a:lstStyle/>
                        <a:p>
                          <a:pPr algn="ctr"/>
                          <a:r>
                            <a:rPr lang="en-US" sz="900">
                              <a:latin typeface="Cambria" panose="02040503050406030204" pitchFamily="18" charset="0"/>
                              <a:ea typeface="Cambria" panose="02040503050406030204" pitchFamily="18" charset="0"/>
                            </a:rPr>
                            <a:t>500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98.4</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b="1">
                              <a:latin typeface="Cambria" panose="02040503050406030204" pitchFamily="18" charset="0"/>
                              <a:ea typeface="Cambria" panose="02040503050406030204" pitchFamily="18" charset="0"/>
                            </a:rPr>
                            <a:t>1.53</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b="1">
                              <a:latin typeface="Cambria" panose="02040503050406030204" pitchFamily="18" charset="0"/>
                              <a:ea typeface="Cambria" panose="02040503050406030204" pitchFamily="18" charset="0"/>
                            </a:rPr>
                            <a:t>90.9</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10.5</a:t>
                          </a:r>
                        </a:p>
                      </a:txBody>
                      <a:tcPr marL="0" marR="0" marT="0" marB="0" anchor="ctr" anchorCtr="1">
                        <a:lnR w="12700" cap="flat" cmpd="sng" algn="ctr">
                          <a:solidFill>
                            <a:schemeClr val="tx1"/>
                          </a:solidFill>
                          <a:prstDash val="solid"/>
                          <a:round/>
                          <a:headEnd type="none" w="med" len="med"/>
                          <a:tailEnd type="none" w="med" len="med"/>
                        </a:lnR>
                        <a:noFill/>
                      </a:tcPr>
                    </a:tc>
                    <a:tc>
                      <a:txBody>
                        <a:bodyPr/>
                        <a:lstStyle/>
                        <a:p>
                          <a:pPr algn="ctr"/>
                          <a:r>
                            <a:rPr lang="en-US" sz="900">
                              <a:latin typeface="Cambria" panose="02040503050406030204" pitchFamily="18" charset="0"/>
                              <a:ea typeface="Cambria" panose="02040503050406030204" pitchFamily="18" charset="0"/>
                            </a:rPr>
                            <a:t>95.3</a:t>
                          </a:r>
                        </a:p>
                      </a:txBody>
                      <a:tcPr marL="0" marR="0" marT="0" marB="0" anchor="ctr" anchorCtr="1">
                        <a:lnL w="12700" cap="flat" cmpd="sng" algn="ctr">
                          <a:solidFill>
                            <a:schemeClr val="tx1"/>
                          </a:solidFill>
                          <a:prstDash val="solid"/>
                          <a:round/>
                          <a:headEnd type="none" w="med" len="med"/>
                          <a:tailEnd type="none" w="med" len="med"/>
                        </a:lnL>
                        <a:noFill/>
                      </a:tcPr>
                    </a:tc>
                    <a:tc>
                      <a:txBody>
                        <a:bodyPr/>
                        <a:lstStyle/>
                        <a:p>
                          <a:pPr algn="ctr"/>
                          <a:r>
                            <a:rPr lang="en-US" sz="900">
                              <a:latin typeface="Cambria" panose="02040503050406030204" pitchFamily="18" charset="0"/>
                              <a:ea typeface="Cambria" panose="02040503050406030204" pitchFamily="18" charset="0"/>
                            </a:rPr>
                            <a:t>1.77</a:t>
                          </a:r>
                        </a:p>
                      </a:txBody>
                      <a:tcPr marL="0" marR="0" marT="0" marB="0" anchor="ctr" anchorCtr="1">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38152359"/>
                      </a:ext>
                    </a:extLst>
                  </a:tr>
                  <a:tr h="183956">
                    <a:tc>
                      <a:txBody>
                        <a:bodyPr/>
                        <a:lstStyle/>
                        <a:p>
                          <a:pPr algn="ctr"/>
                          <a:r>
                            <a:rPr lang="en-US" sz="900">
                              <a:latin typeface="Cambria" panose="02040503050406030204" pitchFamily="18" charset="0"/>
                              <a:ea typeface="Cambria" panose="02040503050406030204" pitchFamily="18" charset="0"/>
                            </a:rPr>
                            <a:t>1000</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20</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97.9</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900" b="1">
                              <a:latin typeface="Cambria" panose="02040503050406030204" pitchFamily="18" charset="0"/>
                              <a:ea typeface="Cambria" panose="02040503050406030204" pitchFamily="18" charset="0"/>
                            </a:rPr>
                            <a:t>1.41</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900" b="1">
                              <a:latin typeface="Cambria" panose="02040503050406030204" pitchFamily="18" charset="0"/>
                              <a:ea typeface="Cambria" panose="02040503050406030204" pitchFamily="18" charset="0"/>
                            </a:rPr>
                            <a:t>95.2</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7.12</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96.9</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900">
                              <a:latin typeface="Cambria" panose="02040503050406030204" pitchFamily="18" charset="0"/>
                              <a:ea typeface="Cambria" panose="02040503050406030204" pitchFamily="18" charset="0"/>
                            </a:rPr>
                            <a:t>1.50</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945825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E672EFDA-9722-2BF5-1ECE-D091734CCF38}"/>
                  </a:ext>
                </a:extLst>
              </p:cNvPr>
              <p:cNvGraphicFramePr>
                <a:graphicFrameLocks noGrp="1"/>
              </p:cNvGraphicFramePr>
              <p:nvPr>
                <p:extLst>
                  <p:ext uri="{D42A27DB-BD31-4B8C-83A1-F6EECF244321}">
                    <p14:modId xmlns:p14="http://schemas.microsoft.com/office/powerpoint/2010/main" val="517729006"/>
                  </p:ext>
                </p:extLst>
              </p:nvPr>
            </p:nvGraphicFramePr>
            <p:xfrm>
              <a:off x="1514702" y="2458527"/>
              <a:ext cx="6114596" cy="1471645"/>
            </p:xfrm>
            <a:graphic>
              <a:graphicData uri="http://schemas.openxmlformats.org/drawingml/2006/table">
                <a:tbl>
                  <a:tblPr firstRow="1" bandRow="1">
                    <a:tableStyleId>{F6024AC8-8C17-433D-AFE3-253606B60DFD}</a:tableStyleId>
                  </a:tblPr>
                  <a:tblGrid>
                    <a:gridCol w="325246">
                      <a:extLst>
                        <a:ext uri="{9D8B030D-6E8A-4147-A177-3AD203B41FA5}">
                          <a16:colId xmlns:a16="http://schemas.microsoft.com/office/drawing/2014/main" val="963313753"/>
                        </a:ext>
                      </a:extLst>
                    </a:gridCol>
                    <a:gridCol w="325246">
                      <a:extLst>
                        <a:ext uri="{9D8B030D-6E8A-4147-A177-3AD203B41FA5}">
                          <a16:colId xmlns:a16="http://schemas.microsoft.com/office/drawing/2014/main" val="2810332769"/>
                        </a:ext>
                      </a:extLst>
                    </a:gridCol>
                    <a:gridCol w="683013">
                      <a:extLst>
                        <a:ext uri="{9D8B030D-6E8A-4147-A177-3AD203B41FA5}">
                          <a16:colId xmlns:a16="http://schemas.microsoft.com/office/drawing/2014/main" val="1309078152"/>
                        </a:ext>
                      </a:extLst>
                    </a:gridCol>
                    <a:gridCol w="683013">
                      <a:extLst>
                        <a:ext uri="{9D8B030D-6E8A-4147-A177-3AD203B41FA5}">
                          <a16:colId xmlns:a16="http://schemas.microsoft.com/office/drawing/2014/main" val="1960903892"/>
                        </a:ext>
                      </a:extLst>
                    </a:gridCol>
                    <a:gridCol w="683013">
                      <a:extLst>
                        <a:ext uri="{9D8B030D-6E8A-4147-A177-3AD203B41FA5}">
                          <a16:colId xmlns:a16="http://schemas.microsoft.com/office/drawing/2014/main" val="3123044668"/>
                        </a:ext>
                      </a:extLst>
                    </a:gridCol>
                    <a:gridCol w="683013">
                      <a:extLst>
                        <a:ext uri="{9D8B030D-6E8A-4147-A177-3AD203B41FA5}">
                          <a16:colId xmlns:a16="http://schemas.microsoft.com/office/drawing/2014/main" val="1187791394"/>
                        </a:ext>
                      </a:extLst>
                    </a:gridCol>
                    <a:gridCol w="683013">
                      <a:extLst>
                        <a:ext uri="{9D8B030D-6E8A-4147-A177-3AD203B41FA5}">
                          <a16:colId xmlns:a16="http://schemas.microsoft.com/office/drawing/2014/main" val="1648601182"/>
                        </a:ext>
                      </a:extLst>
                    </a:gridCol>
                    <a:gridCol w="683013">
                      <a:extLst>
                        <a:ext uri="{9D8B030D-6E8A-4147-A177-3AD203B41FA5}">
                          <a16:colId xmlns:a16="http://schemas.microsoft.com/office/drawing/2014/main" val="157230923"/>
                        </a:ext>
                      </a:extLst>
                    </a:gridCol>
                    <a:gridCol w="683013">
                      <a:extLst>
                        <a:ext uri="{9D8B030D-6E8A-4147-A177-3AD203B41FA5}">
                          <a16:colId xmlns:a16="http://schemas.microsoft.com/office/drawing/2014/main" val="3134568983"/>
                        </a:ext>
                      </a:extLst>
                    </a:gridCol>
                    <a:gridCol w="683013">
                      <a:extLst>
                        <a:ext uri="{9D8B030D-6E8A-4147-A177-3AD203B41FA5}">
                          <a16:colId xmlns:a16="http://schemas.microsoft.com/office/drawing/2014/main" val="3866255738"/>
                        </a:ext>
                      </a:extLst>
                    </a:gridCol>
                  </a:tblGrid>
                  <a:tr h="183956">
                    <a:tc rowSpan="2" gridSpan="2">
                      <a:txBody>
                        <a:bodyPr/>
                        <a:lstStyle/>
                        <a:p>
                          <a:pPr algn="ctr"/>
                          <a:r>
                            <a:rPr lang="en-US" sz="900">
                              <a:latin typeface="Cambria" panose="02040503050406030204" pitchFamily="18" charset="0"/>
                              <a:ea typeface="Cambria" panose="02040503050406030204" pitchFamily="18" charset="0"/>
                            </a:rPr>
                            <a:t>Instance</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rowSpan="2" hMerge="1">
                      <a:txBody>
                        <a:bodyPr/>
                        <a:lstStyle/>
                        <a:p>
                          <a:endParaRPr lang="en-US"/>
                        </a:p>
                      </a:txBody>
                      <a:tcPr/>
                    </a:tc>
                    <a:tc gridSpan="8">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𝑘</m:t>
                                </m:r>
                                <m:r>
                                  <a:rPr lang="en-US" sz="900" b="0" i="1" smtClean="0">
                                    <a:latin typeface="Cambria Math" panose="02040503050406030204" pitchFamily="18" charset="0"/>
                                    <a:ea typeface="Cambria" panose="02040503050406030204" pitchFamily="18" charset="0"/>
                                  </a:rPr>
                                  <m:t>=</m:t>
                                </m:r>
                                <m:r>
                                  <a:rPr lang="en-US" sz="900" b="0" i="1" smtClean="0">
                                    <a:latin typeface="Cambria Math" panose="02040503050406030204" pitchFamily="18" charset="0"/>
                                    <a:ea typeface="Cambria" panose="02040503050406030204" pitchFamily="18" charset="0"/>
                                  </a:rPr>
                                  <m:t>𝑛</m:t>
                                </m:r>
                                <m:r>
                                  <a:rPr lang="en-US" sz="900" b="0" i="1" smtClean="0">
                                    <a:latin typeface="Cambria Math" panose="02040503050406030204" pitchFamily="18" charset="0"/>
                                    <a:ea typeface="Cambria" panose="02040503050406030204" pitchFamily="18" charset="0"/>
                                  </a:rPr>
                                  <m:t>/5</m:t>
                                </m:r>
                              </m:oMath>
                            </m:oMathPara>
                          </a14:m>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802670694"/>
                      </a:ext>
                    </a:extLst>
                  </a:tr>
                  <a:tr h="183956">
                    <a:tc gridSpan="2" vMerge="1">
                      <a:txBody>
                        <a:bodyPr/>
                        <a:lstStyle/>
                        <a:p>
                          <a:pPr algn="ctr"/>
                          <a:r>
                            <a:rPr lang="en-US" sz="900">
                              <a:latin typeface="Cambria" panose="02040503050406030204" pitchFamily="18" charset="0"/>
                              <a:ea typeface="Cambria" panose="02040503050406030204" pitchFamily="18" charset="0"/>
                            </a:rPr>
                            <a:t>Instance</a:t>
                          </a:r>
                        </a:p>
                      </a:txBody>
                      <a:tcPr marL="0" marR="0" marT="0" marB="0" anchor="ctr" anchorCtr="1">
                        <a:lnR w="12700" cap="flat" cmpd="sng" algn="ctr">
                          <a:solidFill>
                            <a:schemeClr val="tx1"/>
                          </a:solidFill>
                          <a:prstDash val="solid"/>
                          <a:round/>
                          <a:headEnd type="none" w="med" len="med"/>
                          <a:tailEnd type="none" w="med" len="med"/>
                        </a:lnR>
                      </a:tcPr>
                    </a:tc>
                    <a:tc hMerge="1" vMerge="1">
                      <a:txBody>
                        <a:bodyPr/>
                        <a:lstStyle/>
                        <a:p>
                          <a:endParaRPr lang="en-US"/>
                        </a:p>
                      </a:txBody>
                      <a:tcPr/>
                    </a:tc>
                    <a:tc gridSpan="2">
                      <a:txBody>
                        <a:bodyPr/>
                        <a:lstStyle/>
                        <a:p>
                          <a:pPr algn="ctr"/>
                          <a:r>
                            <a:rPr lang="en-US" sz="900">
                              <a:latin typeface="Cambria" panose="02040503050406030204" pitchFamily="18" charset="0"/>
                              <a:ea typeface="Cambria" panose="02040503050406030204" pitchFamily="18" charset="0"/>
                            </a:rPr>
                            <a:t>Greedy</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2">
                      <a:txBody>
                        <a:bodyPr/>
                        <a:lstStyle/>
                        <a:p>
                          <a:pPr algn="ctr"/>
                          <a:r>
                            <a:rPr lang="en-US" sz="900">
                              <a:latin typeface="Cambria" panose="02040503050406030204" pitchFamily="18" charset="0"/>
                              <a:ea typeface="Cambria" panose="02040503050406030204" pitchFamily="18" charset="0"/>
                            </a:rPr>
                            <a:t>Node swapping</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Or-opt (iter = 5, </a:t>
                          </a:r>
                          <a14:m>
                            <m:oMath xmlns:m="http://schemas.openxmlformats.org/officeDocument/2006/math">
                              <m:sSub>
                                <m:sSubPr>
                                  <m:ctrlPr>
                                    <a:rPr lang="en-US" sz="900" b="0" i="1" smtClean="0">
                                      <a:latin typeface="Cambria Math" panose="02040503050406030204" pitchFamily="18" charset="0"/>
                                      <a:ea typeface="Cambria" panose="02040503050406030204" pitchFamily="18" charset="0"/>
                                    </a:rPr>
                                  </m:ctrlPr>
                                </m:sSubPr>
                                <m:e>
                                  <m:r>
                                    <a:rPr lang="en-US" sz="900" b="0" i="1" smtClean="0">
                                      <a:latin typeface="Cambria Math" panose="02040503050406030204" pitchFamily="18" charset="0"/>
                                      <a:ea typeface="Cambria" panose="02040503050406030204" pitchFamily="18" charset="0"/>
                                    </a:rPr>
                                    <m:t>𝑘</m:t>
                                  </m:r>
                                </m:e>
                                <m:sub>
                                  <m:r>
                                    <a:rPr lang="en-US" sz="900" b="0" i="1" smtClean="0">
                                      <a:latin typeface="Cambria Math" panose="02040503050406030204" pitchFamily="18" charset="0"/>
                                      <a:ea typeface="Cambria" panose="02040503050406030204" pitchFamily="18" charset="0"/>
                                    </a:rPr>
                                    <m:t>𝑂𝑟</m:t>
                                  </m:r>
                                </m:sub>
                              </m:sSub>
                            </m:oMath>
                          </a14:m>
                          <a:r>
                            <a:rPr lang="en-US" sz="900">
                              <a:latin typeface="Cambria" panose="02040503050406030204" pitchFamily="18" charset="0"/>
                              <a:ea typeface="Cambria" panose="02040503050406030204" pitchFamily="18" charset="0"/>
                            </a:rPr>
                            <a:t> = 5)</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Pair relocation</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extLst>
                      <a:ext uri="{0D108BD9-81ED-4DB2-BD59-A6C34878D82A}">
                        <a16:rowId xmlns:a16="http://schemas.microsoft.com/office/drawing/2014/main" val="1319192866"/>
                      </a:ext>
                    </a:extLst>
                  </a:tr>
                  <a:tr h="183955">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𝑛</m:t>
                                </m:r>
                              </m:oMath>
                            </m:oMathPara>
                          </a14:m>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ea typeface="Cambria" panose="02040503050406030204" pitchFamily="18" charset="0"/>
                                  </a:rPr>
                                  <m:t>𝑘</m:t>
                                </m:r>
                              </m:oMath>
                            </m:oMathPara>
                          </a14:m>
                          <a:endParaRPr lang="en-US" sz="900">
                            <a:latin typeface="Cambria" panose="02040503050406030204" pitchFamily="18" charset="0"/>
                            <a:ea typeface="Cambria" panose="02040503050406030204" pitchFamily="18" charset="0"/>
                          </a:endParaRP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295271"/>
                      </a:ext>
                    </a:extLst>
                  </a:tr>
                  <a:tr h="183956">
                    <a:tc>
                      <a:txBody>
                        <a:bodyPr/>
                        <a:lstStyle/>
                        <a:p>
                          <a:pPr algn="ctr"/>
                          <a:r>
                            <a:rPr lang="en-US" sz="900">
                              <a:latin typeface="Cambria" panose="02040503050406030204" pitchFamily="18" charset="0"/>
                              <a:ea typeface="Cambria" panose="02040503050406030204" pitchFamily="18" charset="0"/>
                            </a:rPr>
                            <a:t>50</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10</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80.1</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b="1">
                              <a:latin typeface="Cambria" panose="02040503050406030204" pitchFamily="18" charset="0"/>
                              <a:ea typeface="Cambria" panose="02040503050406030204" pitchFamily="18" charset="0"/>
                            </a:rPr>
                            <a:t>9.58</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900" b="1">
                              <a:latin typeface="Cambria" panose="02040503050406030204" pitchFamily="18" charset="0"/>
                              <a:ea typeface="Cambria" panose="02040503050406030204" pitchFamily="18" charset="0"/>
                            </a:rPr>
                            <a:t>73.4</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53.4</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85.5</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13.1</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7891948"/>
                      </a:ext>
                    </a:extLst>
                  </a:tr>
                  <a:tr h="183955">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20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87.9</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b="1">
                              <a:latin typeface="Cambria" panose="02040503050406030204" pitchFamily="18" charset="0"/>
                              <a:ea typeface="Cambria" panose="02040503050406030204" pitchFamily="18" charset="0"/>
                            </a:rPr>
                            <a:t>4.44</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b="1">
                              <a:latin typeface="Cambria" panose="02040503050406030204" pitchFamily="18" charset="0"/>
                              <a:ea typeface="Cambria" panose="02040503050406030204" pitchFamily="18" charset="0"/>
                            </a:rPr>
                            <a:t>82.4</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44.1</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90.5</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11.3</a:t>
                          </a:r>
                        </a:p>
                      </a:txBody>
                      <a:tcPr marL="0" marR="0" marT="0" marB="0" anchor="ctr" anchorCtr="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1519191"/>
                      </a:ext>
                    </a:extLst>
                  </a:tr>
                  <a:tr h="183956">
                    <a:tc>
                      <a:txBody>
                        <a:bodyPr/>
                        <a:lstStyle/>
                        <a:p>
                          <a:pPr algn="ctr"/>
                          <a:r>
                            <a:rPr lang="en-US" sz="900">
                              <a:latin typeface="Cambria" panose="02040503050406030204" pitchFamily="18" charset="0"/>
                              <a:ea typeface="Cambria" panose="02040503050406030204" pitchFamily="18" charset="0"/>
                            </a:rPr>
                            <a:t>200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b="1">
                              <a:latin typeface="Cambria" panose="02040503050406030204" pitchFamily="18" charset="0"/>
                              <a:ea typeface="Cambria" panose="02040503050406030204" pitchFamily="18" charset="0"/>
                            </a:rPr>
                            <a:t>2.09</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b="1">
                              <a:latin typeface="Cambria" panose="02040503050406030204" pitchFamily="18" charset="0"/>
                              <a:ea typeface="Cambria" panose="02040503050406030204" pitchFamily="18" charset="0"/>
                            </a:rPr>
                            <a:t>85.6</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37.5</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96.9</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16.2</a:t>
                          </a:r>
                        </a:p>
                      </a:txBody>
                      <a:tcPr marL="0" marR="0" marT="0" marB="0" anchor="ctr" anchorCtr="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50584829"/>
                      </a:ext>
                    </a:extLst>
                  </a:tr>
                  <a:tr h="183955">
                    <a:tc>
                      <a:txBody>
                        <a:bodyPr/>
                        <a:lstStyle/>
                        <a:p>
                          <a:pPr algn="ctr"/>
                          <a:r>
                            <a:rPr lang="en-US" sz="900">
                              <a:latin typeface="Cambria" panose="02040503050406030204" pitchFamily="18" charset="0"/>
                              <a:ea typeface="Cambria" panose="02040503050406030204" pitchFamily="18" charset="0"/>
                            </a:rPr>
                            <a:t>500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97.6</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b="1">
                              <a:latin typeface="Cambria" panose="02040503050406030204" pitchFamily="18" charset="0"/>
                              <a:ea typeface="Cambria" panose="02040503050406030204" pitchFamily="18" charset="0"/>
                            </a:rPr>
                            <a:t>2.47</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b="1">
                              <a:latin typeface="Cambria" panose="02040503050406030204" pitchFamily="18" charset="0"/>
                              <a:ea typeface="Cambria" panose="02040503050406030204" pitchFamily="18" charset="0"/>
                            </a:rPr>
                            <a:t>89.3</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35.6</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95.8</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15.0</a:t>
                          </a:r>
                        </a:p>
                      </a:txBody>
                      <a:tcPr marL="0" marR="0" marT="0" marB="0" anchor="ctr" anchorCtr="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38152359"/>
                      </a:ext>
                    </a:extLst>
                  </a:tr>
                  <a:tr h="183956">
                    <a:tc>
                      <a:txBody>
                        <a:bodyPr/>
                        <a:lstStyle/>
                        <a:p>
                          <a:pPr algn="ctr"/>
                          <a:r>
                            <a:rPr lang="en-US" sz="900">
                              <a:latin typeface="Cambria" panose="02040503050406030204" pitchFamily="18" charset="0"/>
                              <a:ea typeface="Cambria" panose="02040503050406030204" pitchFamily="18" charset="0"/>
                            </a:rPr>
                            <a:t>1000</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200</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93.5</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b="1">
                              <a:latin typeface="Cambria" panose="02040503050406030204" pitchFamily="18" charset="0"/>
                              <a:ea typeface="Cambria" panose="02040503050406030204" pitchFamily="18" charset="0"/>
                            </a:rPr>
                            <a:t>2.56</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900" b="1">
                              <a:latin typeface="Cambria" panose="02040503050406030204" pitchFamily="18" charset="0"/>
                              <a:ea typeface="Cambria" panose="02040503050406030204" pitchFamily="18" charset="0"/>
                            </a:rPr>
                            <a:t>85.2</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30.7</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94.6</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17.3</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9458259"/>
                      </a:ext>
                    </a:extLst>
                  </a:tr>
                </a:tbl>
              </a:graphicData>
            </a:graphic>
          </p:graphicFrame>
        </mc:Choice>
        <mc:Fallback>
          <p:graphicFrame>
            <p:nvGraphicFramePr>
              <p:cNvPr id="2" name="Table 1">
                <a:extLst>
                  <a:ext uri="{FF2B5EF4-FFF2-40B4-BE49-F238E27FC236}">
                    <a16:creationId xmlns:a16="http://schemas.microsoft.com/office/drawing/2014/main" id="{E672EFDA-9722-2BF5-1ECE-D091734CCF38}"/>
                  </a:ext>
                </a:extLst>
              </p:cNvPr>
              <p:cNvGraphicFramePr>
                <a:graphicFrameLocks noGrp="1"/>
              </p:cNvGraphicFramePr>
              <p:nvPr>
                <p:extLst>
                  <p:ext uri="{D42A27DB-BD31-4B8C-83A1-F6EECF244321}">
                    <p14:modId xmlns:p14="http://schemas.microsoft.com/office/powerpoint/2010/main" val="517729006"/>
                  </p:ext>
                </p:extLst>
              </p:nvPr>
            </p:nvGraphicFramePr>
            <p:xfrm>
              <a:off x="1514702" y="2458527"/>
              <a:ext cx="6114596" cy="1471645"/>
            </p:xfrm>
            <a:graphic>
              <a:graphicData uri="http://schemas.openxmlformats.org/drawingml/2006/table">
                <a:tbl>
                  <a:tblPr firstRow="1" bandRow="1">
                    <a:tableStyleId>{F6024AC8-8C17-433D-AFE3-253606B60DFD}</a:tableStyleId>
                  </a:tblPr>
                  <a:tblGrid>
                    <a:gridCol w="325246">
                      <a:extLst>
                        <a:ext uri="{9D8B030D-6E8A-4147-A177-3AD203B41FA5}">
                          <a16:colId xmlns:a16="http://schemas.microsoft.com/office/drawing/2014/main" val="963313753"/>
                        </a:ext>
                      </a:extLst>
                    </a:gridCol>
                    <a:gridCol w="325246">
                      <a:extLst>
                        <a:ext uri="{9D8B030D-6E8A-4147-A177-3AD203B41FA5}">
                          <a16:colId xmlns:a16="http://schemas.microsoft.com/office/drawing/2014/main" val="2810332769"/>
                        </a:ext>
                      </a:extLst>
                    </a:gridCol>
                    <a:gridCol w="683013">
                      <a:extLst>
                        <a:ext uri="{9D8B030D-6E8A-4147-A177-3AD203B41FA5}">
                          <a16:colId xmlns:a16="http://schemas.microsoft.com/office/drawing/2014/main" val="1309078152"/>
                        </a:ext>
                      </a:extLst>
                    </a:gridCol>
                    <a:gridCol w="683013">
                      <a:extLst>
                        <a:ext uri="{9D8B030D-6E8A-4147-A177-3AD203B41FA5}">
                          <a16:colId xmlns:a16="http://schemas.microsoft.com/office/drawing/2014/main" val="1960903892"/>
                        </a:ext>
                      </a:extLst>
                    </a:gridCol>
                    <a:gridCol w="683013">
                      <a:extLst>
                        <a:ext uri="{9D8B030D-6E8A-4147-A177-3AD203B41FA5}">
                          <a16:colId xmlns:a16="http://schemas.microsoft.com/office/drawing/2014/main" val="3123044668"/>
                        </a:ext>
                      </a:extLst>
                    </a:gridCol>
                    <a:gridCol w="683013">
                      <a:extLst>
                        <a:ext uri="{9D8B030D-6E8A-4147-A177-3AD203B41FA5}">
                          <a16:colId xmlns:a16="http://schemas.microsoft.com/office/drawing/2014/main" val="1187791394"/>
                        </a:ext>
                      </a:extLst>
                    </a:gridCol>
                    <a:gridCol w="683013">
                      <a:extLst>
                        <a:ext uri="{9D8B030D-6E8A-4147-A177-3AD203B41FA5}">
                          <a16:colId xmlns:a16="http://schemas.microsoft.com/office/drawing/2014/main" val="1648601182"/>
                        </a:ext>
                      </a:extLst>
                    </a:gridCol>
                    <a:gridCol w="683013">
                      <a:extLst>
                        <a:ext uri="{9D8B030D-6E8A-4147-A177-3AD203B41FA5}">
                          <a16:colId xmlns:a16="http://schemas.microsoft.com/office/drawing/2014/main" val="157230923"/>
                        </a:ext>
                      </a:extLst>
                    </a:gridCol>
                    <a:gridCol w="683013">
                      <a:extLst>
                        <a:ext uri="{9D8B030D-6E8A-4147-A177-3AD203B41FA5}">
                          <a16:colId xmlns:a16="http://schemas.microsoft.com/office/drawing/2014/main" val="3134568983"/>
                        </a:ext>
                      </a:extLst>
                    </a:gridCol>
                    <a:gridCol w="683013">
                      <a:extLst>
                        <a:ext uri="{9D8B030D-6E8A-4147-A177-3AD203B41FA5}">
                          <a16:colId xmlns:a16="http://schemas.microsoft.com/office/drawing/2014/main" val="3866255738"/>
                        </a:ext>
                      </a:extLst>
                    </a:gridCol>
                  </a:tblGrid>
                  <a:tr h="183956">
                    <a:tc rowSpan="2" gridSpan="2">
                      <a:txBody>
                        <a:bodyPr/>
                        <a:lstStyle/>
                        <a:p>
                          <a:pPr algn="ctr"/>
                          <a:r>
                            <a:rPr lang="en-US" sz="900">
                              <a:latin typeface="Cambria" panose="02040503050406030204" pitchFamily="18" charset="0"/>
                              <a:ea typeface="Cambria" panose="02040503050406030204" pitchFamily="18" charset="0"/>
                            </a:rPr>
                            <a:t>Instance</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rowSpan="2" hMerge="1">
                      <a:txBody>
                        <a:bodyPr/>
                        <a:lstStyle/>
                        <a:p>
                          <a:endParaRPr lang="en-US"/>
                        </a:p>
                      </a:txBody>
                      <a:tcPr/>
                    </a:tc>
                    <a:tc gridSpan="8">
                      <a:txBody>
                        <a:bodyPr/>
                        <a:lstStyle/>
                        <a:p>
                          <a:endParaRPr lang="en-US"/>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4"/>
                          <a:stretch>
                            <a:fillRect l="-12040" t="-3333" r="-223" b="-730000"/>
                          </a:stretch>
                        </a:blipFill>
                      </a:tcPr>
                    </a:tc>
                    <a:tc hMerge="1">
                      <a:txBody>
                        <a:bodyPr/>
                        <a:lstStyle/>
                        <a:p>
                          <a:endParaRPr lang="en-US"/>
                        </a:p>
                      </a:txBody>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900">
                            <a:latin typeface="Cambria" panose="02040503050406030204" pitchFamily="18" charset="0"/>
                            <a:ea typeface="Cambria" panose="02040503050406030204" pitchFamily="18" charset="0"/>
                          </a:endParaRPr>
                        </a:p>
                      </a:txBody>
                      <a:tcPr marL="0" marR="0" marT="0" marB="0" anchor="ctr" anchorCtr="1">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802670694"/>
                      </a:ext>
                    </a:extLst>
                  </a:tr>
                  <a:tr h="183956">
                    <a:tc gridSpan="2" vMerge="1">
                      <a:txBody>
                        <a:bodyPr/>
                        <a:lstStyle/>
                        <a:p>
                          <a:pPr algn="ctr"/>
                          <a:r>
                            <a:rPr lang="en-US" sz="900">
                              <a:latin typeface="Cambria" panose="02040503050406030204" pitchFamily="18" charset="0"/>
                              <a:ea typeface="Cambria" panose="02040503050406030204" pitchFamily="18" charset="0"/>
                            </a:rPr>
                            <a:t>Instance</a:t>
                          </a:r>
                        </a:p>
                      </a:txBody>
                      <a:tcPr marL="0" marR="0" marT="0" marB="0" anchor="ctr" anchorCtr="1">
                        <a:lnR w="12700" cap="flat" cmpd="sng" algn="ctr">
                          <a:solidFill>
                            <a:schemeClr val="tx1"/>
                          </a:solidFill>
                          <a:prstDash val="solid"/>
                          <a:round/>
                          <a:headEnd type="none" w="med" len="med"/>
                          <a:tailEnd type="none" w="med" len="med"/>
                        </a:lnR>
                      </a:tcPr>
                    </a:tc>
                    <a:tc hMerge="1" vMerge="1">
                      <a:txBody>
                        <a:bodyPr/>
                        <a:lstStyle/>
                        <a:p>
                          <a:endParaRPr lang="en-US"/>
                        </a:p>
                      </a:txBody>
                      <a:tcPr/>
                    </a:tc>
                    <a:tc gridSpan="2">
                      <a:txBody>
                        <a:bodyPr/>
                        <a:lstStyle/>
                        <a:p>
                          <a:pPr algn="ctr"/>
                          <a:r>
                            <a:rPr lang="en-US" sz="900">
                              <a:latin typeface="Cambria" panose="02040503050406030204" pitchFamily="18" charset="0"/>
                              <a:ea typeface="Cambria" panose="02040503050406030204" pitchFamily="18" charset="0"/>
                            </a:rPr>
                            <a:t>Greedy</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2">
                      <a:txBody>
                        <a:bodyPr/>
                        <a:lstStyle/>
                        <a:p>
                          <a:pPr algn="ctr"/>
                          <a:r>
                            <a:rPr lang="en-US" sz="900">
                              <a:latin typeface="Cambria" panose="02040503050406030204" pitchFamily="18" charset="0"/>
                              <a:ea typeface="Cambria" panose="02040503050406030204" pitchFamily="18" charset="0"/>
                            </a:rPr>
                            <a:t>Node swapping</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2">
                      <a:txBody>
                        <a:bodyPr/>
                        <a:lstStyle/>
                        <a:p>
                          <a:endParaRPr lang="en-US"/>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4"/>
                          <a:stretch>
                            <a:fillRect l="-247111" t="-100000" r="-100444" b="-606452"/>
                          </a:stretch>
                        </a:blipFill>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Pair relocation</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en-US" sz="900">
                            <a:latin typeface="Cambria" panose="02040503050406030204" pitchFamily="18" charset="0"/>
                            <a:ea typeface="Cambria" panose="02040503050406030204" pitchFamily="18" charset="0"/>
                          </a:endParaRPr>
                        </a:p>
                      </a:txBody>
                      <a:tcPr marL="0" marR="0" marT="0" marB="0" anchor="ctr" anchorCtr="1"/>
                    </a:tc>
                    <a:extLst>
                      <a:ext uri="{0D108BD9-81ED-4DB2-BD59-A6C34878D82A}">
                        <a16:rowId xmlns:a16="http://schemas.microsoft.com/office/drawing/2014/main" val="1319192866"/>
                      </a:ext>
                    </a:extLst>
                  </a:tr>
                  <a:tr h="183955">
                    <a:tc>
                      <a:txBody>
                        <a:bodyPr/>
                        <a:lstStyle/>
                        <a:p>
                          <a:endParaRPr lang="en-US"/>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4"/>
                          <a:stretch>
                            <a:fillRect l="-1887" t="-206667" r="-1798113" b="-526667"/>
                          </a:stretch>
                        </a:blipFill>
                      </a:tcPr>
                    </a:tc>
                    <a:tc>
                      <a:txBody>
                        <a:bodyPr/>
                        <a:lstStyle/>
                        <a:p>
                          <a:endParaRPr lang="en-US"/>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4"/>
                          <a:stretch>
                            <a:fillRect l="-100000" t="-206667" r="-1664815" b="-526667"/>
                          </a:stretch>
                        </a:blipFill>
                      </a:tcPr>
                    </a:tc>
                    <a:tc>
                      <a:txBody>
                        <a:bodyPr/>
                        <a:lstStyle/>
                        <a:p>
                          <a:pPr algn="ct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avg_c</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a:latin typeface="Cambria" panose="02040503050406030204" pitchFamily="18" charset="0"/>
                              <a:ea typeface="Cambria" panose="02040503050406030204" pitchFamily="18" charset="0"/>
                            </a:rPr>
                            <a:t>avg_t</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295271"/>
                      </a:ext>
                    </a:extLst>
                  </a:tr>
                  <a:tr h="183956">
                    <a:tc>
                      <a:txBody>
                        <a:bodyPr/>
                        <a:lstStyle/>
                        <a:p>
                          <a:pPr algn="ctr"/>
                          <a:r>
                            <a:rPr lang="en-US" sz="900">
                              <a:latin typeface="Cambria" panose="02040503050406030204" pitchFamily="18" charset="0"/>
                              <a:ea typeface="Cambria" panose="02040503050406030204" pitchFamily="18" charset="0"/>
                            </a:rPr>
                            <a:t>50</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10</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80.1</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b="1">
                              <a:latin typeface="Cambria" panose="02040503050406030204" pitchFamily="18" charset="0"/>
                              <a:ea typeface="Cambria" panose="02040503050406030204" pitchFamily="18" charset="0"/>
                            </a:rPr>
                            <a:t>9.58</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900" b="1">
                              <a:latin typeface="Cambria" panose="02040503050406030204" pitchFamily="18" charset="0"/>
                              <a:ea typeface="Cambria" panose="02040503050406030204" pitchFamily="18" charset="0"/>
                            </a:rPr>
                            <a:t>73.4</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53.4</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85.5</a:t>
                          </a:r>
                        </a:p>
                      </a:txBody>
                      <a:tcPr marL="0" marR="0" marT="0" marB="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a:latin typeface="Cambria" panose="02040503050406030204" pitchFamily="18" charset="0"/>
                              <a:ea typeface="Cambria" panose="02040503050406030204" pitchFamily="18" charset="0"/>
                            </a:rPr>
                            <a:t>13.1</a:t>
                          </a:r>
                        </a:p>
                      </a:txBody>
                      <a:tcPr marL="0" marR="0" marT="0" marB="0"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7891948"/>
                      </a:ext>
                    </a:extLst>
                  </a:tr>
                  <a:tr h="183955">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20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87.9</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b="1">
                              <a:latin typeface="Cambria" panose="02040503050406030204" pitchFamily="18" charset="0"/>
                              <a:ea typeface="Cambria" panose="02040503050406030204" pitchFamily="18" charset="0"/>
                            </a:rPr>
                            <a:t>4.44</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b="1">
                              <a:latin typeface="Cambria" panose="02040503050406030204" pitchFamily="18" charset="0"/>
                              <a:ea typeface="Cambria" panose="02040503050406030204" pitchFamily="18" charset="0"/>
                            </a:rPr>
                            <a:t>82.4</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44.1</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90.5</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11.3</a:t>
                          </a:r>
                        </a:p>
                      </a:txBody>
                      <a:tcPr marL="0" marR="0" marT="0" marB="0" anchor="ctr" anchorCtr="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1519191"/>
                      </a:ext>
                    </a:extLst>
                  </a:tr>
                  <a:tr h="183956">
                    <a:tc>
                      <a:txBody>
                        <a:bodyPr/>
                        <a:lstStyle/>
                        <a:p>
                          <a:pPr algn="ctr"/>
                          <a:r>
                            <a:rPr lang="en-US" sz="900">
                              <a:latin typeface="Cambria" panose="02040503050406030204" pitchFamily="18" charset="0"/>
                              <a:ea typeface="Cambria" panose="02040503050406030204" pitchFamily="18" charset="0"/>
                            </a:rPr>
                            <a:t>200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40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b="1">
                              <a:latin typeface="Cambria" panose="02040503050406030204" pitchFamily="18" charset="0"/>
                              <a:ea typeface="Cambria" panose="02040503050406030204" pitchFamily="18" charset="0"/>
                            </a:rPr>
                            <a:t>2.09</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b="1">
                              <a:latin typeface="Cambria" panose="02040503050406030204" pitchFamily="18" charset="0"/>
                              <a:ea typeface="Cambria" panose="02040503050406030204" pitchFamily="18" charset="0"/>
                            </a:rPr>
                            <a:t>85.6</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37.5</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96.9</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16.2</a:t>
                          </a:r>
                        </a:p>
                      </a:txBody>
                      <a:tcPr marL="0" marR="0" marT="0" marB="0" anchor="ctr" anchorCtr="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50584829"/>
                      </a:ext>
                    </a:extLst>
                  </a:tr>
                  <a:tr h="183955">
                    <a:tc>
                      <a:txBody>
                        <a:bodyPr/>
                        <a:lstStyle/>
                        <a:p>
                          <a:pPr algn="ctr"/>
                          <a:r>
                            <a:rPr lang="en-US" sz="900">
                              <a:latin typeface="Cambria" panose="02040503050406030204" pitchFamily="18" charset="0"/>
                              <a:ea typeface="Cambria" panose="02040503050406030204" pitchFamily="18" charset="0"/>
                            </a:rPr>
                            <a:t>500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100</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97.6</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b="1">
                              <a:latin typeface="Cambria" panose="02040503050406030204" pitchFamily="18" charset="0"/>
                              <a:ea typeface="Cambria" panose="02040503050406030204" pitchFamily="18" charset="0"/>
                            </a:rPr>
                            <a:t>2.47</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b="1">
                              <a:latin typeface="Cambria" panose="02040503050406030204" pitchFamily="18" charset="0"/>
                              <a:ea typeface="Cambria" panose="02040503050406030204" pitchFamily="18" charset="0"/>
                            </a:rPr>
                            <a:t>89.3</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35.6</a:t>
                          </a:r>
                        </a:p>
                      </a:txBody>
                      <a:tcPr marL="0" marR="0" marT="0" marB="0" anchor="ctr" anchorCtr="1">
                        <a:lnR w="12700" cap="flat" cmpd="sng" algn="ctr">
                          <a:solidFill>
                            <a:schemeClr val="tx1"/>
                          </a:solidFill>
                          <a:prstDash val="solid"/>
                          <a:round/>
                          <a:headEnd type="none" w="med" len="med"/>
                          <a:tailEnd type="none" w="med" len="med"/>
                        </a:lnR>
                      </a:tcPr>
                    </a:tc>
                    <a:tc>
                      <a:txBody>
                        <a:bodyPr/>
                        <a:lstStyle/>
                        <a:p>
                          <a:pPr algn="ctr"/>
                          <a:r>
                            <a:rPr lang="en-US" sz="900">
                              <a:latin typeface="Cambria" panose="02040503050406030204" pitchFamily="18" charset="0"/>
                              <a:ea typeface="Cambria" panose="02040503050406030204" pitchFamily="18" charset="0"/>
                            </a:rPr>
                            <a:t>95.8</a:t>
                          </a:r>
                        </a:p>
                      </a:txBody>
                      <a:tcPr marL="0" marR="0" marT="0" marB="0" anchor="ctr" anchorCtr="1">
                        <a:lnL w="12700" cap="flat" cmpd="sng" algn="ctr">
                          <a:solidFill>
                            <a:schemeClr val="tx1"/>
                          </a:solidFill>
                          <a:prstDash val="solid"/>
                          <a:round/>
                          <a:headEnd type="none" w="med" len="med"/>
                          <a:tailEnd type="none" w="med" len="med"/>
                        </a:lnL>
                      </a:tcPr>
                    </a:tc>
                    <a:tc>
                      <a:txBody>
                        <a:bodyPr/>
                        <a:lstStyle/>
                        <a:p>
                          <a:pPr algn="ctr"/>
                          <a:r>
                            <a:rPr lang="en-US" sz="900">
                              <a:latin typeface="Cambria" panose="02040503050406030204" pitchFamily="18" charset="0"/>
                              <a:ea typeface="Cambria" panose="02040503050406030204" pitchFamily="18" charset="0"/>
                            </a:rPr>
                            <a:t>15.0</a:t>
                          </a:r>
                        </a:p>
                      </a:txBody>
                      <a:tcPr marL="0" marR="0" marT="0" marB="0" anchor="ctr" anchorCtr="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38152359"/>
                      </a:ext>
                    </a:extLst>
                  </a:tr>
                  <a:tr h="183956">
                    <a:tc>
                      <a:txBody>
                        <a:bodyPr/>
                        <a:lstStyle/>
                        <a:p>
                          <a:pPr algn="ctr"/>
                          <a:r>
                            <a:rPr lang="en-US" sz="900">
                              <a:latin typeface="Cambria" panose="02040503050406030204" pitchFamily="18" charset="0"/>
                              <a:ea typeface="Cambria" panose="02040503050406030204" pitchFamily="18" charset="0"/>
                            </a:rPr>
                            <a:t>1000</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200</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100</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1</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93.5</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b="1">
                              <a:latin typeface="Cambria" panose="02040503050406030204" pitchFamily="18" charset="0"/>
                              <a:ea typeface="Cambria" panose="02040503050406030204" pitchFamily="18" charset="0"/>
                            </a:rPr>
                            <a:t>2.56</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900" b="1">
                              <a:latin typeface="Cambria" panose="02040503050406030204" pitchFamily="18" charset="0"/>
                              <a:ea typeface="Cambria" panose="02040503050406030204" pitchFamily="18" charset="0"/>
                            </a:rPr>
                            <a:t>85.2</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30.7</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94.6</a:t>
                          </a:r>
                        </a:p>
                      </a:txBody>
                      <a:tcPr marL="0" marR="0" marT="0" marB="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a:latin typeface="Cambria" panose="02040503050406030204" pitchFamily="18" charset="0"/>
                              <a:ea typeface="Cambria" panose="02040503050406030204" pitchFamily="18" charset="0"/>
                            </a:rPr>
                            <a:t>17.3</a:t>
                          </a:r>
                        </a:p>
                      </a:txBody>
                      <a:tcPr marL="0" marR="0" marT="0" marB="0"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9458259"/>
                      </a:ext>
                    </a:extLst>
                  </a:tr>
                </a:tbl>
              </a:graphicData>
            </a:graphic>
          </p:graphicFrame>
        </mc:Fallback>
      </mc:AlternateContent>
      <p:sp>
        <p:nvSpPr>
          <p:cNvPr id="5" name="TextBox 4">
            <a:extLst>
              <a:ext uri="{FF2B5EF4-FFF2-40B4-BE49-F238E27FC236}">
                <a16:creationId xmlns:a16="http://schemas.microsoft.com/office/drawing/2014/main" id="{71E33420-054B-C48C-B931-4DD20BDFFC77}"/>
              </a:ext>
            </a:extLst>
          </p:cNvPr>
          <p:cNvSpPr txBox="1"/>
          <p:nvPr/>
        </p:nvSpPr>
        <p:spPr>
          <a:xfrm>
            <a:off x="918231" y="4191868"/>
            <a:ext cx="7307537" cy="318998"/>
          </a:xfrm>
          <a:prstGeom prst="rect">
            <a:avLst/>
          </a:prstGeom>
          <a:noFill/>
        </p:spPr>
        <p:txBody>
          <a:bodyPr wrap="square">
            <a:spAutoFit/>
          </a:bodyPr>
          <a:lstStyle/>
          <a:p>
            <a:pPr marR="0" lvl="0" algn="ctr" defTabSz="914400" rtl="0" eaLnBrk="1" fontAlgn="auto" latinLnBrk="0" hangingPunct="1">
              <a:lnSpc>
                <a:spcPct val="115000"/>
              </a:lnSpc>
              <a:spcBef>
                <a:spcPts val="0"/>
              </a:spcBef>
              <a:spcAft>
                <a:spcPts val="0"/>
              </a:spcAft>
              <a:buClr>
                <a:srgbClr val="5F6160"/>
              </a:buClr>
              <a:buSzPts val="1400"/>
              <a:tabLst/>
              <a:defRPr/>
            </a:pPr>
            <a:r>
              <a:rPr lang="en-US">
                <a:solidFill>
                  <a:srgbClr val="0A0A0A"/>
                </a:solidFill>
                <a:latin typeface="Cambria" panose="02040503050406030204" pitchFamily="18" charset="0"/>
                <a:ea typeface="Cambria" panose="02040503050406030204" pitchFamily="18" charset="0"/>
                <a:sym typeface="Commissioner"/>
              </a:rPr>
              <a:t>Comparison of the approaches on randomly generated instances (relative to greedy method)</a:t>
            </a:r>
            <a:endParaRPr kumimoji="0" lang="en-US" sz="1400" b="0" i="0" u="none" strike="noStrike" kern="0" cap="none" spc="0" normalizeH="0" baseline="0" noProof="0">
              <a:ln>
                <a:noFill/>
              </a:ln>
              <a:solidFill>
                <a:srgbClr val="0A0A0A"/>
              </a:solidFill>
              <a:effectLst/>
              <a:uLnTx/>
              <a:uFillTx/>
              <a:latin typeface="Cambria" panose="02040503050406030204" pitchFamily="18" charset="0"/>
              <a:ea typeface="Cambria" panose="02040503050406030204" pitchFamily="18" charset="0"/>
              <a:sym typeface="Commissioner"/>
            </a:endParaRPr>
          </a:p>
        </p:txBody>
      </p:sp>
    </p:spTree>
    <p:extLst>
      <p:ext uri="{BB962C8B-B14F-4D97-AF65-F5344CB8AC3E}">
        <p14:creationId xmlns:p14="http://schemas.microsoft.com/office/powerpoint/2010/main" val="13438011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80"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a:latin typeface="Cambria" panose="02040503050406030204" pitchFamily="18" charset="0"/>
                <a:ea typeface="Cambria" panose="02040503050406030204" pitchFamily="18" charset="0"/>
              </a:rPr>
              <a:t>Introduction</a:t>
            </a:r>
            <a:endParaRPr sz="2000">
              <a:latin typeface="Cambria" panose="02040503050406030204" pitchFamily="18" charset="0"/>
              <a:ea typeface="Cambria" panose="02040503050406030204" pitchFamily="18" charset="0"/>
            </a:endParaRPr>
          </a:p>
        </p:txBody>
      </p:sp>
      <p:sp>
        <p:nvSpPr>
          <p:cNvPr id="343" name="Google Shape;343;p46"/>
          <p:cNvSpPr txBox="1">
            <a:spLocks noGrp="1"/>
          </p:cNvSpPr>
          <p:nvPr>
            <p:ph type="subTitle" idx="1"/>
          </p:nvPr>
        </p:nvSpPr>
        <p:spPr>
          <a:xfrm>
            <a:off x="361917" y="912802"/>
            <a:ext cx="7281274" cy="2188207"/>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Some application: transportation of the disabled and elderly, food delivery, etc.</a:t>
            </a: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p:txBody>
      </p:sp>
      <p:pic>
        <p:nvPicPr>
          <p:cNvPr id="2" name="Picture 1" descr="A person in a wheelchair in a bus&#10;&#10;Description automatically generated">
            <a:extLst>
              <a:ext uri="{FF2B5EF4-FFF2-40B4-BE49-F238E27FC236}">
                <a16:creationId xmlns:a16="http://schemas.microsoft.com/office/drawing/2014/main" id="{2C7566DE-13CE-401F-55FF-295DC6BA6149}"/>
              </a:ext>
            </a:extLst>
          </p:cNvPr>
          <p:cNvPicPr>
            <a:picLocks noChangeAspect="1"/>
          </p:cNvPicPr>
          <p:nvPr/>
        </p:nvPicPr>
        <p:blipFill>
          <a:blip r:embed="rId3"/>
          <a:stretch>
            <a:fillRect/>
          </a:stretch>
        </p:blipFill>
        <p:spPr>
          <a:xfrm>
            <a:off x="1100911" y="1745800"/>
            <a:ext cx="3051075" cy="2215662"/>
          </a:xfrm>
          <a:prstGeom prst="rect">
            <a:avLst/>
          </a:prstGeom>
        </p:spPr>
      </p:pic>
      <p:pic>
        <p:nvPicPr>
          <p:cNvPr id="3" name="Picture 2" descr="A black background with a black square&#10;&#10;Description automatically generated with medium confidence">
            <a:extLst>
              <a:ext uri="{FF2B5EF4-FFF2-40B4-BE49-F238E27FC236}">
                <a16:creationId xmlns:a16="http://schemas.microsoft.com/office/drawing/2014/main" id="{CBDEB9DD-1A2C-F02F-55E8-51B5EEA64B2E}"/>
              </a:ext>
            </a:extLst>
          </p:cNvPr>
          <p:cNvPicPr>
            <a:picLocks noChangeAspect="1"/>
          </p:cNvPicPr>
          <p:nvPr/>
        </p:nvPicPr>
        <p:blipFill>
          <a:blip r:embed="rId4"/>
          <a:stretch>
            <a:fillRect/>
          </a:stretch>
        </p:blipFill>
        <p:spPr>
          <a:xfrm>
            <a:off x="4890980" y="1740771"/>
            <a:ext cx="2220691" cy="2220691"/>
          </a:xfrm>
          <a:prstGeom prst="rect">
            <a:avLst/>
          </a:prstGeom>
        </p:spPr>
      </p:pic>
    </p:spTree>
    <p:extLst>
      <p:ext uri="{BB962C8B-B14F-4D97-AF65-F5344CB8AC3E}">
        <p14:creationId xmlns:p14="http://schemas.microsoft.com/office/powerpoint/2010/main" val="40439223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489524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Experimental results</a:t>
            </a:r>
          </a:p>
        </p:txBody>
      </p:sp>
      <mc:AlternateContent xmlns:mc="http://schemas.openxmlformats.org/markup-compatibility/2006">
        <mc:Choice xmlns:a14="http://schemas.microsoft.com/office/drawing/2010/main" Requires="a14">
          <p:sp>
            <p:nvSpPr>
              <p:cNvPr id="343" name="Google Shape;343;p46"/>
              <p:cNvSpPr txBox="1">
                <a:spLocks noGrp="1"/>
              </p:cNvSpPr>
              <p:nvPr>
                <p:ph type="subTitle" idx="1"/>
              </p:nvPr>
            </p:nvSpPr>
            <p:spPr>
              <a:xfrm>
                <a:off x="480249" y="851542"/>
                <a:ext cx="7357466" cy="3225443"/>
              </a:xfrm>
              <a:prstGeom prst="rect">
                <a:avLst/>
              </a:prstGeom>
            </p:spPr>
            <p:txBody>
              <a:bodyPr spcFirstLastPara="1" wrap="square" lIns="91425" tIns="91425" rIns="91425" bIns="91425" anchor="t" anchorCtr="0">
                <a:noAutofit/>
              </a:bodyPr>
              <a:lstStyle/>
              <a:p>
                <a:pPr marL="285750" indent="-285750">
                  <a:buClr>
                    <a:schemeClr val="accent2"/>
                  </a:buClr>
                </a:pPr>
                <a:r>
                  <a:rPr lang="en-US">
                    <a:solidFill>
                      <a:schemeClr val="tx1"/>
                    </a:solidFill>
                    <a:latin typeface="Cambria" panose="02040503050406030204" pitchFamily="18" charset="0"/>
                    <a:ea typeface="Cambria" panose="02040503050406030204" pitchFamily="18" charset="0"/>
                  </a:rPr>
                  <a:t>Conclusion:</a:t>
                </a:r>
              </a:p>
              <a:p>
                <a:pPr marL="742950" lvl="1" indent="-285750" algn="l">
                  <a:buClr>
                    <a:schemeClr val="accent2"/>
                  </a:buClr>
                </a:pPr>
                <a:r>
                  <a:rPr lang="en-US" b="1">
                    <a:solidFill>
                      <a:schemeClr val="tx1"/>
                    </a:solidFill>
                    <a:latin typeface="Cambria" panose="02040503050406030204" pitchFamily="18" charset="0"/>
                    <a:ea typeface="Cambria" panose="02040503050406030204" pitchFamily="18" charset="0"/>
                  </a:rPr>
                  <a:t>Constraints programming</a:t>
                </a:r>
                <a:r>
                  <a:rPr lang="en-US">
                    <a:solidFill>
                      <a:schemeClr val="tx1"/>
                    </a:solidFill>
                    <a:latin typeface="Cambria" panose="02040503050406030204" pitchFamily="18" charset="0"/>
                    <a:ea typeface="Cambria" panose="02040503050406030204" pitchFamily="18" charset="0"/>
                  </a:rPr>
                  <a:t>: gives optimal results, but has a very long run time, and fails to solve when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&gt;25</m:t>
                    </m:r>
                  </m:oMath>
                </a14:m>
                <a:endParaRPr lang="en-US">
                  <a:solidFill>
                    <a:schemeClr val="tx1"/>
                  </a:solidFill>
                  <a:latin typeface="Cambria" panose="02040503050406030204" pitchFamily="18" charset="0"/>
                  <a:ea typeface="Cambria" panose="02040503050406030204" pitchFamily="18" charset="0"/>
                </a:endParaRPr>
              </a:p>
              <a:p>
                <a:pPr marL="742950" lvl="1" indent="-285750" algn="l">
                  <a:buClr>
                    <a:schemeClr val="accent2"/>
                  </a:buClr>
                </a:pPr>
                <a:r>
                  <a:rPr lang="en-US" b="1">
                    <a:solidFill>
                      <a:schemeClr val="tx1"/>
                    </a:solidFill>
                    <a:latin typeface="Cambria" panose="02040503050406030204" pitchFamily="18" charset="0"/>
                    <a:ea typeface="Cambria" panose="02040503050406030204" pitchFamily="18" charset="0"/>
                  </a:rPr>
                  <a:t>Greedy</a:t>
                </a:r>
                <a:r>
                  <a:rPr lang="en-US">
                    <a:solidFill>
                      <a:schemeClr val="tx1"/>
                    </a:solidFill>
                    <a:latin typeface="Cambria" panose="02040503050406030204" pitchFamily="18" charset="0"/>
                    <a:ea typeface="Cambria" panose="02040503050406030204" pitchFamily="18" charset="0"/>
                  </a:rPr>
                  <a:t>: provides fast results with acceptable route cost, suitable for generating first feasible solution for neighborhood search algorithms</a:t>
                </a:r>
              </a:p>
              <a:p>
                <a:pPr marL="742950" lvl="1" indent="-285750" algn="l">
                  <a:buClr>
                    <a:schemeClr val="accent2"/>
                  </a:buClr>
                </a:pPr>
                <a:r>
                  <a:rPr lang="en-US" b="1">
                    <a:solidFill>
                      <a:schemeClr val="tx1"/>
                    </a:solidFill>
                    <a:latin typeface="Cambria" panose="02040503050406030204" pitchFamily="18" charset="0"/>
                    <a:ea typeface="Cambria" panose="02040503050406030204" pitchFamily="18" charset="0"/>
                  </a:rPr>
                  <a:t>Node swapping</a:t>
                </a:r>
                <a:r>
                  <a:rPr lang="en-US">
                    <a:solidFill>
                      <a:schemeClr val="tx1"/>
                    </a:solidFill>
                    <a:latin typeface="Cambria" panose="02040503050406030204" pitchFamily="18" charset="0"/>
                    <a:ea typeface="Cambria" panose="02040503050406030204" pitchFamily="18" charset="0"/>
                  </a:rPr>
                  <a:t>: fast solving time, but do not have much improvement over greedy method</a:t>
                </a:r>
              </a:p>
              <a:p>
                <a:pPr marL="742950" lvl="1" indent="-285750" algn="l">
                  <a:buClr>
                    <a:schemeClr val="accent2"/>
                  </a:buClr>
                </a:pPr>
                <a:r>
                  <a:rPr lang="en-US" b="1">
                    <a:solidFill>
                      <a:schemeClr val="tx1"/>
                    </a:solidFill>
                    <a:latin typeface="Cambria" panose="02040503050406030204" pitchFamily="18" charset="0"/>
                    <a:ea typeface="Cambria" panose="02040503050406030204" pitchFamily="18" charset="0"/>
                  </a:rPr>
                  <a:t>Or-opt</a:t>
                </a:r>
                <a:r>
                  <a:rPr lang="en-US">
                    <a:solidFill>
                      <a:schemeClr val="tx1"/>
                    </a:solidFill>
                    <a:latin typeface="Cambria" panose="02040503050406030204" pitchFamily="18" charset="0"/>
                    <a:ea typeface="Cambria" panose="02040503050406030204" pitchFamily="18" charset="0"/>
                  </a:rPr>
                  <a:t>: gives the best results among the heuristic methods (especially when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𝑘</m:t>
                    </m:r>
                  </m:oMath>
                </a14:m>
                <a:r>
                  <a:rPr lang="en-US" b="1">
                    <a:solidFill>
                      <a:schemeClr val="tx1"/>
                    </a:solidFill>
                    <a:latin typeface="Cambria" panose="02040503050406030204" pitchFamily="18" charset="0"/>
                    <a:ea typeface="Cambria" panose="02040503050406030204" pitchFamily="18" charset="0"/>
                  </a:rPr>
                  <a:t> </a:t>
                </a:r>
                <a:r>
                  <a:rPr lang="en-US">
                    <a:solidFill>
                      <a:schemeClr val="tx1"/>
                    </a:solidFill>
                    <a:latin typeface="Cambria" panose="02040503050406030204" pitchFamily="18" charset="0"/>
                    <a:ea typeface="Cambria" panose="02040503050406030204" pitchFamily="18" charset="0"/>
                  </a:rPr>
                  <a:t>is large), but has long run time</a:t>
                </a:r>
              </a:p>
              <a:p>
                <a:pPr marL="742950" lvl="1" indent="-285750" algn="l">
                  <a:buClr>
                    <a:schemeClr val="accent2"/>
                  </a:buClr>
                </a:pPr>
                <a:r>
                  <a:rPr lang="en-US" b="1">
                    <a:solidFill>
                      <a:schemeClr val="tx1"/>
                    </a:solidFill>
                    <a:latin typeface="Cambria" panose="02040503050406030204" pitchFamily="18" charset="0"/>
                    <a:ea typeface="Cambria" panose="02040503050406030204" pitchFamily="18" charset="0"/>
                  </a:rPr>
                  <a:t>Pair relocation</a:t>
                </a:r>
                <a:r>
                  <a:rPr lang="en-US">
                    <a:solidFill>
                      <a:schemeClr val="tx1"/>
                    </a:solidFill>
                    <a:latin typeface="Cambria" panose="02040503050406030204" pitchFamily="18" charset="0"/>
                    <a:ea typeface="Cambria" panose="02040503050406030204" pitchFamily="18" charset="0"/>
                  </a:rPr>
                  <a:t>: good balance between speed and efficiency; fast solving time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𝑘</m:t>
                    </m:r>
                  </m:oMath>
                </a14:m>
                <a:r>
                  <a:rPr lang="en-US" b="1">
                    <a:solidFill>
                      <a:schemeClr val="tx1"/>
                    </a:solidFill>
                    <a:latin typeface="Cambria" panose="02040503050406030204" pitchFamily="18" charset="0"/>
                    <a:ea typeface="Cambria" panose="02040503050406030204" pitchFamily="18" charset="0"/>
                  </a:rPr>
                  <a:t> </a:t>
                </a:r>
                <a:r>
                  <a:rPr lang="en-US">
                    <a:solidFill>
                      <a:schemeClr val="tx1"/>
                    </a:solidFill>
                    <a:latin typeface="Cambria" panose="02040503050406030204" pitchFamily="18" charset="0"/>
                    <a:ea typeface="Cambria" panose="02040503050406030204" pitchFamily="18" charset="0"/>
                  </a:rPr>
                  <a:t>is small</a:t>
                </a:r>
                <a:endParaRPr lang="en-US" b="1">
                  <a:solidFill>
                    <a:schemeClr val="tx1"/>
                  </a:solidFill>
                  <a:latin typeface="Cambria" panose="02040503050406030204" pitchFamily="18" charset="0"/>
                  <a:ea typeface="Cambria" panose="02040503050406030204" pitchFamily="18" charset="0"/>
                </a:endParaRPr>
              </a:p>
              <a:p>
                <a:pPr marL="742950" lvl="1" indent="-285750" algn="l">
                  <a:buClr>
                    <a:schemeClr val="accent2"/>
                  </a:buClr>
                </a:pPr>
                <a:endParaRPr lang="en-US">
                  <a:solidFill>
                    <a:schemeClr val="tx1"/>
                  </a:solidFill>
                  <a:latin typeface="Cambria" panose="02040503050406030204" pitchFamily="18" charset="0"/>
                  <a:ea typeface="Cambria" panose="02040503050406030204" pitchFamily="18" charset="0"/>
                </a:endParaRPr>
              </a:p>
            </p:txBody>
          </p:sp>
        </mc:Choice>
        <mc:Fallback>
          <p:sp>
            <p:nvSpPr>
              <p:cNvPr id="343" name="Google Shape;343;p46"/>
              <p:cNvSpPr txBox="1">
                <a:spLocks noGrp="1" noRot="1" noChangeAspect="1" noMove="1" noResize="1" noEditPoints="1" noAdjustHandles="1" noChangeArrowheads="1" noChangeShapeType="1" noTextEdit="1"/>
              </p:cNvSpPr>
              <p:nvPr>
                <p:ph type="subTitle" idx="1"/>
              </p:nvPr>
            </p:nvSpPr>
            <p:spPr>
              <a:xfrm>
                <a:off x="480249" y="851542"/>
                <a:ext cx="7357466" cy="3225443"/>
              </a:xfrm>
              <a:prstGeom prst="rect">
                <a:avLst/>
              </a:prstGeom>
              <a:blipFill>
                <a:blip r:embed="rId3"/>
                <a:stretch>
                  <a:fillRect l="-166" r="-331"/>
                </a:stretch>
              </a:blipFill>
            </p:spPr>
            <p:txBody>
              <a:bodyPr/>
              <a:lstStyle/>
              <a:p>
                <a:r>
                  <a:rPr lang="en-US">
                    <a:noFill/>
                  </a:rPr>
                  <a:t> </a:t>
                </a:r>
              </a:p>
            </p:txBody>
          </p:sp>
        </mc:Fallback>
      </mc:AlternateContent>
    </p:spTree>
    <p:extLst>
      <p:ext uri="{BB962C8B-B14F-4D97-AF65-F5344CB8AC3E}">
        <p14:creationId xmlns:p14="http://schemas.microsoft.com/office/powerpoint/2010/main" val="30103009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Google Shape;4802;p75">
            <a:extLst>
              <a:ext uri="{FF2B5EF4-FFF2-40B4-BE49-F238E27FC236}">
                <a16:creationId xmlns:a16="http://schemas.microsoft.com/office/drawing/2014/main" id="{2AD34346-D779-A03A-7DB3-74690D5B50E6}"/>
              </a:ext>
            </a:extLst>
          </p:cNvPr>
          <p:cNvSpPr/>
          <p:nvPr/>
        </p:nvSpPr>
        <p:spPr>
          <a:xfrm>
            <a:off x="0" y="1709897"/>
            <a:ext cx="9144000" cy="57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4803;p75">
            <a:extLst>
              <a:ext uri="{FF2B5EF4-FFF2-40B4-BE49-F238E27FC236}">
                <a16:creationId xmlns:a16="http://schemas.microsoft.com/office/drawing/2014/main" id="{F15E11DE-5E4A-9794-053B-732B6BFB24C9}"/>
              </a:ext>
            </a:extLst>
          </p:cNvPr>
          <p:cNvCxnSpPr/>
          <p:nvPr/>
        </p:nvCxnSpPr>
        <p:spPr>
          <a:xfrm rot="10800000">
            <a:off x="8430313" y="-150"/>
            <a:ext cx="0" cy="2572200"/>
          </a:xfrm>
          <a:prstGeom prst="straightConnector1">
            <a:avLst/>
          </a:prstGeom>
          <a:noFill/>
          <a:ln w="9525" cap="flat" cmpd="sng">
            <a:solidFill>
              <a:schemeClr val="dk1"/>
            </a:solidFill>
            <a:prstDash val="solid"/>
            <a:round/>
            <a:headEnd type="none" w="med" len="med"/>
            <a:tailEnd type="none" w="med" len="med"/>
          </a:ln>
        </p:spPr>
      </p:cxnSp>
      <p:sp>
        <p:nvSpPr>
          <p:cNvPr id="22" name="Google Shape;4804;p75">
            <a:extLst>
              <a:ext uri="{FF2B5EF4-FFF2-40B4-BE49-F238E27FC236}">
                <a16:creationId xmlns:a16="http://schemas.microsoft.com/office/drawing/2014/main" id="{DA64CB5A-268E-E241-DA0A-0364624399A5}"/>
              </a:ext>
            </a:extLst>
          </p:cNvPr>
          <p:cNvSpPr txBox="1">
            <a:spLocks noGrp="1"/>
          </p:cNvSpPr>
          <p:nvPr>
            <p:ph type="title"/>
          </p:nvPr>
        </p:nvSpPr>
        <p:spPr>
          <a:xfrm>
            <a:off x="2654700" y="372772"/>
            <a:ext cx="3834600" cy="1108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5400">
                <a:latin typeface="Calibri" panose="020F0502020204030204" pitchFamily="34" charset="0"/>
                <a:ea typeface="Calibri" panose="020F0502020204030204" pitchFamily="34" charset="0"/>
                <a:cs typeface="Calibri" panose="020F0502020204030204" pitchFamily="34" charset="0"/>
              </a:rPr>
              <a:t>Thanks!</a:t>
            </a:r>
            <a:endParaRPr sz="5400">
              <a:latin typeface="Calibri" panose="020F0502020204030204" pitchFamily="34" charset="0"/>
              <a:ea typeface="Calibri" panose="020F0502020204030204" pitchFamily="34" charset="0"/>
              <a:cs typeface="Calibri" panose="020F0502020204030204" pitchFamily="34" charset="0"/>
            </a:endParaRPr>
          </a:p>
        </p:txBody>
      </p:sp>
      <p:sp>
        <p:nvSpPr>
          <p:cNvPr id="23" name="Google Shape;4805;p75">
            <a:extLst>
              <a:ext uri="{FF2B5EF4-FFF2-40B4-BE49-F238E27FC236}">
                <a16:creationId xmlns:a16="http://schemas.microsoft.com/office/drawing/2014/main" id="{7685443A-F7CD-CFDD-B0C7-3E2CB0755B72}"/>
              </a:ext>
            </a:extLst>
          </p:cNvPr>
          <p:cNvSpPr txBox="1">
            <a:spLocks/>
          </p:cNvSpPr>
          <p:nvPr/>
        </p:nvSpPr>
        <p:spPr>
          <a:xfrm>
            <a:off x="1815051" y="2618593"/>
            <a:ext cx="5513898" cy="126044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550" b="1">
                <a:latin typeface="Calibri" panose="020F0502020204030204" pitchFamily="34" charset="0"/>
                <a:ea typeface="Calibri" panose="020F0502020204030204" pitchFamily="34" charset="0"/>
                <a:cs typeface="Calibri" panose="020F0502020204030204" pitchFamily="34" charset="0"/>
              </a:rPr>
              <a:t>Do you have any questions?</a:t>
            </a:r>
          </a:p>
          <a:p>
            <a:pPr algn="ctr"/>
            <a:endParaRPr lang="en-US" sz="1550">
              <a:latin typeface="Calibri" panose="020F0502020204030204" pitchFamily="34" charset="0"/>
              <a:ea typeface="Calibri" panose="020F0502020204030204" pitchFamily="34" charset="0"/>
              <a:cs typeface="Calibri" panose="020F0502020204030204" pitchFamily="34" charset="0"/>
            </a:endParaRPr>
          </a:p>
          <a:p>
            <a:pPr algn="ctr"/>
            <a:endParaRPr lang="en-US" sz="1550">
              <a:latin typeface="Calibri" panose="020F0502020204030204" pitchFamily="34" charset="0"/>
              <a:ea typeface="Calibri" panose="020F0502020204030204" pitchFamily="34" charset="0"/>
              <a:cs typeface="Calibri" panose="020F0502020204030204" pitchFamily="34" charset="0"/>
            </a:endParaRPr>
          </a:p>
          <a:p>
            <a:pPr algn="ctr"/>
            <a:r>
              <a:rPr lang="en-US" sz="1550">
                <a:latin typeface="Calibri" panose="020F0502020204030204" pitchFamily="34" charset="0"/>
                <a:ea typeface="Calibri" panose="020F0502020204030204" pitchFamily="34" charset="0"/>
                <a:cs typeface="Calibri" panose="020F0502020204030204" pitchFamily="34" charset="0"/>
              </a:rPr>
              <a:t>For more information, please visit </a:t>
            </a:r>
            <a:r>
              <a:rPr lang="en-US" sz="1550">
                <a:solidFill>
                  <a:schemeClr val="tx1"/>
                </a:solidFill>
                <a:latin typeface="Calibri" panose="020F0502020204030204" pitchFamily="34" charset="0"/>
                <a:ea typeface="Calibri" panose="020F0502020204030204" pitchFamily="34" charset="0"/>
                <a:cs typeface="Calibri" panose="020F0502020204030204" pitchFamily="34" charset="0"/>
              </a:rPr>
              <a:t>https://github.com/thanh309/Mini_Project_CBUS</a:t>
            </a:r>
          </a:p>
        </p:txBody>
      </p:sp>
      <p:cxnSp>
        <p:nvCxnSpPr>
          <p:cNvPr id="24" name="Straight Connector 23">
            <a:extLst>
              <a:ext uri="{FF2B5EF4-FFF2-40B4-BE49-F238E27FC236}">
                <a16:creationId xmlns:a16="http://schemas.microsoft.com/office/drawing/2014/main" id="{43FDFE2A-A9D9-28A2-4EA6-115883145747}"/>
              </a:ext>
            </a:extLst>
          </p:cNvPr>
          <p:cNvCxnSpPr/>
          <p:nvPr/>
        </p:nvCxnSpPr>
        <p:spPr>
          <a:xfrm>
            <a:off x="713686" y="2571750"/>
            <a:ext cx="0" cy="2626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descr="A black cat in a circle&#10;&#10;Description automatically generated">
            <a:hlinkClick r:id="rId2"/>
            <a:extLst>
              <a:ext uri="{FF2B5EF4-FFF2-40B4-BE49-F238E27FC236}">
                <a16:creationId xmlns:a16="http://schemas.microsoft.com/office/drawing/2014/main" id="{EBCC913A-D68D-0275-85D0-5E3FA2686249}"/>
              </a:ext>
            </a:extLst>
          </p:cNvPr>
          <p:cNvPicPr>
            <a:picLocks noChangeAspect="1"/>
          </p:cNvPicPr>
          <p:nvPr/>
        </p:nvPicPr>
        <p:blipFill>
          <a:blip r:embed="rId3">
            <a:grayscl/>
          </a:blip>
          <a:stretch>
            <a:fillRect/>
          </a:stretch>
        </p:blipFill>
        <p:spPr>
          <a:xfrm>
            <a:off x="3676255" y="1763705"/>
            <a:ext cx="462933" cy="462933"/>
          </a:xfrm>
          <a:prstGeom prst="rect">
            <a:avLst/>
          </a:prstGeom>
          <a:ln>
            <a:noFill/>
          </a:ln>
        </p:spPr>
      </p:pic>
      <p:pic>
        <p:nvPicPr>
          <p:cNvPr id="27" name="Picture 26" descr="A black and white line art of an envelope&#10;&#10;Description automatically generated">
            <a:hlinkClick r:id="rId4"/>
            <a:extLst>
              <a:ext uri="{FF2B5EF4-FFF2-40B4-BE49-F238E27FC236}">
                <a16:creationId xmlns:a16="http://schemas.microsoft.com/office/drawing/2014/main" id="{3A1C746C-1A2A-A131-3BE2-F2D8836985BF}"/>
              </a:ext>
            </a:extLst>
          </p:cNvPr>
          <p:cNvPicPr>
            <a:picLocks noChangeAspect="1"/>
          </p:cNvPicPr>
          <p:nvPr/>
        </p:nvPicPr>
        <p:blipFill>
          <a:blip r:embed="rId5"/>
          <a:stretch>
            <a:fillRect/>
          </a:stretch>
        </p:blipFill>
        <p:spPr>
          <a:xfrm>
            <a:off x="5004814" y="1763892"/>
            <a:ext cx="432266" cy="462746"/>
          </a:xfrm>
          <a:prstGeom prst="rect">
            <a:avLst/>
          </a:prstGeom>
        </p:spPr>
      </p:pic>
    </p:spTree>
    <p:extLst>
      <p:ext uri="{BB962C8B-B14F-4D97-AF65-F5344CB8AC3E}">
        <p14:creationId xmlns:p14="http://schemas.microsoft.com/office/powerpoint/2010/main" val="33608587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grpSp>
        <p:nvGrpSpPr>
          <p:cNvPr id="395" name="Google Shape;395;p50"/>
          <p:cNvGrpSpPr/>
          <p:nvPr/>
        </p:nvGrpSpPr>
        <p:grpSpPr>
          <a:xfrm>
            <a:off x="6670200" y="0"/>
            <a:ext cx="2473800" cy="4131000"/>
            <a:chOff x="6670200" y="0"/>
            <a:chExt cx="2473800" cy="4131000"/>
          </a:xfrm>
        </p:grpSpPr>
        <p:sp>
          <p:nvSpPr>
            <p:cNvPr id="396" name="Google Shape;396;p50"/>
            <p:cNvSpPr/>
            <p:nvPr/>
          </p:nvSpPr>
          <p:spPr>
            <a:xfrm flipH="1">
              <a:off x="667020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397" name="Google Shape;397;p50"/>
            <p:cNvCxnSpPr/>
            <p:nvPr/>
          </p:nvCxnSpPr>
          <p:spPr>
            <a:xfrm rot="10800000">
              <a:off x="84327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98" name="Google Shape;398;p50"/>
          <p:cNvSpPr txBox="1">
            <a:spLocks noGrp="1"/>
          </p:cNvSpPr>
          <p:nvPr>
            <p:ph type="title"/>
          </p:nvPr>
        </p:nvSpPr>
        <p:spPr>
          <a:xfrm flipH="1">
            <a:off x="4426725" y="2036300"/>
            <a:ext cx="3205200" cy="1477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000">
                <a:latin typeface="Cambria" panose="02040503050406030204" pitchFamily="18" charset="0"/>
                <a:ea typeface="Cambria" panose="02040503050406030204" pitchFamily="18" charset="0"/>
              </a:rPr>
              <a:t>Modelling</a:t>
            </a:r>
            <a:endParaRPr sz="4000">
              <a:latin typeface="Cambria" panose="02040503050406030204" pitchFamily="18" charset="0"/>
              <a:ea typeface="Cambria" panose="02040503050406030204" pitchFamily="18" charset="0"/>
            </a:endParaRPr>
          </a:p>
        </p:txBody>
      </p:sp>
      <p:sp>
        <p:nvSpPr>
          <p:cNvPr id="399" name="Google Shape;399;p50"/>
          <p:cNvSpPr txBox="1">
            <a:spLocks noGrp="1"/>
          </p:cNvSpPr>
          <p:nvPr>
            <p:ph type="title" idx="2"/>
          </p:nvPr>
        </p:nvSpPr>
        <p:spPr>
          <a:xfrm flipH="1">
            <a:off x="6555825" y="1012500"/>
            <a:ext cx="1076100" cy="87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Cambria" panose="02040503050406030204" pitchFamily="18" charset="0"/>
                <a:ea typeface="Cambria" panose="02040503050406030204" pitchFamily="18" charset="0"/>
              </a:rPr>
              <a:t>02</a:t>
            </a:r>
            <a:endParaRPr>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Modelling</a:t>
            </a:r>
          </a:p>
        </p:txBody>
      </p:sp>
      <mc:AlternateContent xmlns:mc="http://schemas.openxmlformats.org/markup-compatibility/2006" xmlns:a14="http://schemas.microsoft.com/office/drawing/2010/main">
        <mc:Choice Requires="a14">
          <p:sp>
            <p:nvSpPr>
              <p:cNvPr id="343" name="Google Shape;343;p46"/>
              <p:cNvSpPr txBox="1">
                <a:spLocks noGrp="1"/>
              </p:cNvSpPr>
              <p:nvPr>
                <p:ph type="subTitle" idx="1"/>
              </p:nvPr>
            </p:nvSpPr>
            <p:spPr>
              <a:xfrm>
                <a:off x="361917" y="525940"/>
                <a:ext cx="7635566" cy="3933518"/>
              </a:xfrm>
              <a:prstGeom prst="rect">
                <a:avLst/>
              </a:prstGeom>
            </p:spPr>
            <p:txBody>
              <a:bodyPr spcFirstLastPara="1" wrap="square" lIns="91425" tIns="91425" rIns="91425" bIns="91425" anchor="t" anchorCtr="0">
                <a:noAutofit/>
              </a:bodyPr>
              <a:lstStyle/>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𝑛</m:t>
                    </m:r>
                  </m:oMath>
                </a14:m>
                <a:r>
                  <a:rPr lang="en-US">
                    <a:solidFill>
                      <a:schemeClr val="tx1"/>
                    </a:solidFill>
                    <a:latin typeface="Cambria" panose="02040503050406030204" pitchFamily="18" charset="0"/>
                    <a:ea typeface="Cambria" panose="02040503050406030204" pitchFamily="18" charset="0"/>
                  </a:rPr>
                  <a:t>: number of passengers/pickup – delivery pairs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number of nodes/locations: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2</m:t>
                    </m:r>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+1</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𝑘</m:t>
                    </m:r>
                  </m:oMath>
                </a14:m>
                <a:r>
                  <a:rPr lang="en-US">
                    <a:solidFill>
                      <a:schemeClr val="tx1"/>
                    </a:solidFill>
                    <a:latin typeface="Cambria" panose="02040503050406030204" pitchFamily="18" charset="0"/>
                    <a:ea typeface="Cambria" panose="02040503050406030204" pitchFamily="18" charset="0"/>
                  </a:rPr>
                  <a:t>: capacity/max. load of the bus/vehicle</a:t>
                </a:r>
              </a:p>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𝑃</m:t>
                    </m:r>
                    <m:r>
                      <a:rPr lang="en-US" b="0" i="1" smtClean="0">
                        <a:solidFill>
                          <a:schemeClr val="tx1"/>
                        </a:solidFill>
                        <a:latin typeface="Cambria Math" panose="02040503050406030204" pitchFamily="18" charset="0"/>
                        <a:ea typeface="Cambria" panose="02040503050406030204" pitchFamily="18" charset="0"/>
                      </a:rPr>
                      <m:t>=</m:t>
                    </m:r>
                    <m:d>
                      <m:dPr>
                        <m:begChr m:val="{"/>
                        <m:endChr m:val="}"/>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1,…,</m:t>
                        </m:r>
                        <m:r>
                          <a:rPr lang="en-US" b="0" i="1" smtClean="0">
                            <a:solidFill>
                              <a:schemeClr val="tx1"/>
                            </a:solidFill>
                            <a:latin typeface="Cambria Math" panose="02040503050406030204" pitchFamily="18" charset="0"/>
                            <a:ea typeface="Cambria" panose="02040503050406030204" pitchFamily="18" charset="0"/>
                          </a:rPr>
                          <m:t>𝑛</m:t>
                        </m:r>
                      </m:e>
                    </m:d>
                  </m:oMath>
                </a14:m>
                <a:r>
                  <a:rPr lang="en-US">
                    <a:solidFill>
                      <a:schemeClr val="tx1"/>
                    </a:solidFill>
                    <a:latin typeface="Cambria" panose="02040503050406030204" pitchFamily="18" charset="0"/>
                    <a:ea typeface="Cambria" panose="02040503050406030204" pitchFamily="18" charset="0"/>
                  </a:rPr>
                  <a:t> and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𝐷</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+1,…,2</m:t>
                    </m:r>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m:t>
                    </m:r>
                  </m:oMath>
                </a14:m>
                <a:r>
                  <a:rPr lang="en-US">
                    <a:solidFill>
                      <a:schemeClr val="tx1"/>
                    </a:solidFill>
                    <a:latin typeface="Cambria" panose="02040503050406030204" pitchFamily="18" charset="0"/>
                    <a:ea typeface="Cambria" panose="02040503050406030204" pitchFamily="18" charset="0"/>
                  </a:rPr>
                  <a:t>: pickup and delivery nodes/locations, respectively</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0: origin/depot/start location of the bus</a:t>
                </a:r>
              </a:p>
              <a:p>
                <a:pPr marL="742950" lvl="1" indent="-285750" algn="l">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2</m:t>
                    </m:r>
                    <m:r>
                      <a:rPr lang="en-US" b="0" i="1" smtClean="0">
                        <a:solidFill>
                          <a:schemeClr val="tx1"/>
                        </a:solidFill>
                        <a:latin typeface="Cambria Math" panose="02040503050406030204" pitchFamily="18" charset="0"/>
                        <a:ea typeface="Cambria" panose="02040503050406030204" pitchFamily="18" charset="0"/>
                      </a:rPr>
                      <m:t>𝑛</m:t>
                    </m:r>
                    <m:r>
                      <a:rPr lang="en-US" b="0" i="1" smtClean="0">
                        <a:solidFill>
                          <a:schemeClr val="tx1"/>
                        </a:solidFill>
                        <a:latin typeface="Cambria Math" panose="02040503050406030204" pitchFamily="18" charset="0"/>
                        <a:ea typeface="Cambria" panose="02040503050406030204" pitchFamily="18" charset="0"/>
                      </a:rPr>
                      <m:t>+1</m:t>
                    </m:r>
                  </m:oMath>
                </a14:m>
                <a:r>
                  <a:rPr lang="en-US">
                    <a:solidFill>
                      <a:schemeClr val="tx1"/>
                    </a:solidFill>
                    <a:latin typeface="Cambria" panose="02040503050406030204" pitchFamily="18" charset="0"/>
                    <a:ea typeface="Cambria" panose="02040503050406030204" pitchFamily="18" charset="0"/>
                  </a:rPr>
                  <a:t>: destination/end location of the bus (same geographical location as the depot)</a:t>
                </a:r>
              </a:p>
              <a:p>
                <a:pPr marL="742950" lvl="1" indent="-285750" algn="l">
                  <a:buClr>
                    <a:schemeClr val="accent2"/>
                  </a:buClr>
                </a:pPr>
                <a:r>
                  <a:rPr lang="en-US">
                    <a:solidFill>
                      <a:schemeClr val="tx1"/>
                    </a:solidFill>
                    <a:latin typeface="Cambria" panose="02040503050406030204" pitchFamily="18" charset="0"/>
                    <a:ea typeface="Cambria" panose="02040503050406030204" pitchFamily="18" charset="0"/>
                  </a:rPr>
                  <a:t>Each pair </a:t>
                </a:r>
                <a14:m>
                  <m:oMath xmlns:m="http://schemas.openxmlformats.org/officeDocument/2006/math">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𝑛</m:t>
                        </m:r>
                      </m:e>
                    </m:d>
                    <m:r>
                      <a:rPr lang="en-US" b="0" i="1"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bar>
                      <m:barPr>
                        <m:pos m:val="top"/>
                        <m:ctrlPr>
                          <a:rPr lang="en-US" b="0" i="1" smtClean="0">
                            <a:solidFill>
                              <a:schemeClr val="tx1"/>
                            </a:solidFill>
                            <a:latin typeface="Cambria Math" panose="02040503050406030204" pitchFamily="18" charset="0"/>
                            <a:ea typeface="Cambria" panose="02040503050406030204" pitchFamily="18" charset="0"/>
                          </a:rPr>
                        </m:ctrlPr>
                      </m:barPr>
                      <m:e>
                        <m:r>
                          <a:rPr lang="en-US" b="0" i="1" smtClean="0">
                            <a:solidFill>
                              <a:schemeClr val="tx1"/>
                            </a:solidFill>
                            <a:latin typeface="Cambria Math" panose="02040503050406030204" pitchFamily="18" charset="0"/>
                            <a:ea typeface="Cambria" panose="02040503050406030204" pitchFamily="18" charset="0"/>
                          </a:rPr>
                          <m:t>1,</m:t>
                        </m:r>
                        <m:r>
                          <a:rPr lang="en-US" b="0" i="1" smtClean="0">
                            <a:solidFill>
                              <a:schemeClr val="tx1"/>
                            </a:solidFill>
                            <a:latin typeface="Cambria Math" panose="02040503050406030204" pitchFamily="18" charset="0"/>
                            <a:ea typeface="Cambria" panose="02040503050406030204" pitchFamily="18" charset="0"/>
                          </a:rPr>
                          <m:t>𝑛</m:t>
                        </m:r>
                      </m:e>
                    </m:bar>
                  </m:oMath>
                </a14:m>
                <a:r>
                  <a:rPr lang="en-US">
                    <a:solidFill>
                      <a:schemeClr val="tx1"/>
                    </a:solidFill>
                    <a:latin typeface="Cambria" panose="02040503050406030204" pitchFamily="18" charset="0"/>
                    <a:ea typeface="Cambria" panose="02040503050406030204" pitchFamily="18" charset="0"/>
                  </a:rPr>
                  <a:t> represents a passenger request</a:t>
                </a:r>
              </a:p>
              <a:p>
                <a:pPr marL="742950" lvl="1" indent="-285750" algn="l">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𝑉</m:t>
                    </m:r>
                    <m:r>
                      <a:rPr lang="en-US" b="0" i="0"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𝐷</m:t>
                    </m:r>
                  </m:oMath>
                </a14:m>
                <a:r>
                  <a:rPr lang="en-US">
                    <a:solidFill>
                      <a:schemeClr val="tx1"/>
                    </a:solidFill>
                    <a:latin typeface="Cambria" panose="02040503050406030204" pitchFamily="18" charset="0"/>
                    <a:ea typeface="Cambria" panose="02040503050406030204" pitchFamily="18" charset="0"/>
                  </a:rPr>
                  <a:t>: set of possible locations (except the depot)</a:t>
                </a:r>
              </a:p>
              <a:p>
                <a:pPr marL="742950" lvl="1" indent="-285750" algn="l">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𝐸</m:t>
                    </m:r>
                  </m:oMath>
                </a14:m>
                <a:r>
                  <a:rPr lang="en-US">
                    <a:solidFill>
                      <a:schemeClr val="tx1"/>
                    </a:solidFill>
                    <a:latin typeface="Cambria" panose="02040503050406030204" pitchFamily="18" charset="0"/>
                    <a:ea typeface="Cambria" panose="02040503050406030204" pitchFamily="18" charset="0"/>
                  </a:rPr>
                  <a:t>: set of possible trips/edges; </a:t>
                </a:r>
                <a14:m>
                  <m:oMath xmlns:m="http://schemas.openxmlformats.org/officeDocument/2006/math">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𝑗</m:t>
                        </m:r>
                      </m:e>
                    </m:d>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𝐸</m:t>
                    </m:r>
                  </m:oMath>
                </a14:m>
                <a:r>
                  <a:rPr lang="en-US">
                    <a:solidFill>
                      <a:schemeClr val="tx1"/>
                    </a:solidFill>
                    <a:latin typeface="Cambria" panose="02040503050406030204" pitchFamily="18" charset="0"/>
                    <a:ea typeface="Cambria" panose="02040503050406030204" pitchFamily="18" charset="0"/>
                  </a:rPr>
                  <a:t> means the bus travels from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 </m:t>
                    </m:r>
                    <m:r>
                      <m:rPr>
                        <m:nor/>
                      </m:rPr>
                      <a:rPr lang="en-US" b="0" i="0" smtClean="0">
                        <a:solidFill>
                          <a:schemeClr val="tx1"/>
                        </a:solidFill>
                        <a:latin typeface="Cambria Math" panose="02040503050406030204" pitchFamily="18" charset="0"/>
                        <a:ea typeface="Cambria" panose="02040503050406030204" pitchFamily="18" charset="0"/>
                      </a:rPr>
                      <m:t>to</m:t>
                    </m:r>
                    <m:r>
                      <m:rPr>
                        <m:nor/>
                      </m:rPr>
                      <a:rPr lang="en-US" b="0" i="0"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𝑗</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𝑐</m:t>
                    </m:r>
                  </m:oMath>
                </a14:m>
                <a:r>
                  <a:rPr lang="en-US">
                    <a:solidFill>
                      <a:schemeClr val="tx1"/>
                    </a:solidFill>
                    <a:latin typeface="Cambria" panose="02040503050406030204" pitchFamily="18" charset="0"/>
                    <a:ea typeface="Cambria" panose="02040503050406030204" pitchFamily="18" charset="0"/>
                  </a:rPr>
                  <a:t>: 2-D array; </a:t>
                </a:r>
                <a14:m>
                  <m:oMath xmlns:m="http://schemas.openxmlformats.org/officeDocument/2006/math">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𝑐</m:t>
                        </m:r>
                      </m:e>
                      <m:sub>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𝑗</m:t>
                        </m:r>
                      </m:sub>
                    </m:sSub>
                  </m:oMath>
                </a14:m>
                <a:r>
                  <a:rPr lang="en-US">
                    <a:solidFill>
                      <a:schemeClr val="tx1"/>
                    </a:solidFill>
                    <a:latin typeface="Cambria" panose="02040503050406030204" pitchFamily="18" charset="0"/>
                    <a:ea typeface="Cambria" panose="02040503050406030204" pitchFamily="18" charset="0"/>
                  </a:rPr>
                  <a:t> is the travel cost/distance from node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 </m:t>
                    </m:r>
                    <m:r>
                      <m:rPr>
                        <m:nor/>
                      </m:rPr>
                      <a:rPr lang="en-US" b="0" i="0" smtClean="0">
                        <a:solidFill>
                          <a:schemeClr val="tx1"/>
                        </a:solidFill>
                        <a:latin typeface="Cambria Math" panose="02040503050406030204" pitchFamily="18" charset="0"/>
                        <a:ea typeface="Cambria" panose="02040503050406030204" pitchFamily="18" charset="0"/>
                      </a:rPr>
                      <m:t>to</m:t>
                    </m:r>
                    <m:r>
                      <m:rPr>
                        <m:nor/>
                      </m:rPr>
                      <a:rPr lang="en-US" b="0" i="0" smtClean="0">
                        <a:solidFill>
                          <a:schemeClr val="tx1"/>
                        </a:solidFill>
                        <a:latin typeface="Cambria Math" panose="02040503050406030204" pitchFamily="18" charset="0"/>
                        <a:ea typeface="Cambria" panose="02040503050406030204" pitchFamily="18" charset="0"/>
                      </a:rPr>
                      <m:t> </m:t>
                    </m:r>
                    <m:r>
                      <m:rPr>
                        <m:nor/>
                      </m:rPr>
                      <a:rPr lang="en-US" b="0" i="0" smtClean="0">
                        <a:solidFill>
                          <a:schemeClr val="tx1"/>
                        </a:solidFill>
                        <a:latin typeface="Cambria Math" panose="02040503050406030204" pitchFamily="18" charset="0"/>
                        <a:ea typeface="Cambria" panose="02040503050406030204" pitchFamily="18" charset="0"/>
                      </a:rPr>
                      <m:t>node</m:t>
                    </m:r>
                    <m:r>
                      <m:rPr>
                        <m:nor/>
                      </m:rPr>
                      <a:rPr lang="en-US" b="0" i="0" smtClean="0">
                        <a:solidFill>
                          <a:schemeClr val="tx1"/>
                        </a:solidFill>
                        <a:latin typeface="Cambria Math" panose="02040503050406030204" pitchFamily="18" charset="0"/>
                        <a:ea typeface="Cambria" panose="02040503050406030204" pitchFamily="18" charset="0"/>
                      </a:rPr>
                      <m:t> </m:t>
                    </m:r>
                    <m:r>
                      <a:rPr lang="en-US" b="0" i="1" smtClean="0">
                        <a:solidFill>
                          <a:schemeClr val="tx1"/>
                        </a:solidFill>
                        <a:latin typeface="Cambria Math" panose="02040503050406030204" pitchFamily="18" charset="0"/>
                        <a:ea typeface="Cambria" panose="02040503050406030204" pitchFamily="18" charset="0"/>
                      </a:rPr>
                      <m:t>𝑗</m:t>
                    </m:r>
                  </m:oMath>
                </a14:m>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14:m>
                  <m:oMath xmlns:m="http://schemas.openxmlformats.org/officeDocument/2006/math">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𝑥</m:t>
                        </m:r>
                      </m:e>
                      <m:sub>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𝑗</m:t>
                        </m:r>
                      </m:sub>
                    </m:sSub>
                  </m:oMath>
                </a14:m>
                <a:r>
                  <a:rPr lang="en-US">
                    <a:solidFill>
                      <a:schemeClr val="tx1"/>
                    </a:solidFill>
                    <a:latin typeface="Cambria" panose="02040503050406030204" pitchFamily="18" charset="0"/>
                    <a:ea typeface="Cambria" panose="02040503050406030204" pitchFamily="18" charset="0"/>
                  </a:rPr>
                  <a:t>: binary flow variable, </a:t>
                </a:r>
                <a14:m>
                  <m:oMath xmlns:m="http://schemas.openxmlformats.org/officeDocument/2006/math">
                    <m:d>
                      <m:dPr>
                        <m:begChr m:val="{"/>
                        <m:endChr m:val=""/>
                        <m:ctrlPr>
                          <a:rPr lang="en-US" i="1" smtClean="0">
                            <a:solidFill>
                              <a:schemeClr val="tx1"/>
                            </a:solidFill>
                            <a:latin typeface="Cambria Math" panose="02040503050406030204" pitchFamily="18" charset="0"/>
                            <a:ea typeface="Cambria" panose="02040503050406030204" pitchFamily="18" charset="0"/>
                          </a:rPr>
                        </m:ctrlPr>
                      </m:dPr>
                      <m:e>
                        <m:eqArr>
                          <m:eqArrPr>
                            <m:ctrlPr>
                              <a:rPr lang="en-US" i="1" smtClean="0">
                                <a:solidFill>
                                  <a:schemeClr val="tx1"/>
                                </a:solidFill>
                                <a:latin typeface="Cambria Math" panose="02040503050406030204" pitchFamily="18" charset="0"/>
                                <a:ea typeface="Cambria" panose="02040503050406030204" pitchFamily="18" charset="0"/>
                              </a:rPr>
                            </m:ctrlPr>
                          </m:eqArrPr>
                          <m:e>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𝑥</m:t>
                                </m:r>
                              </m:e>
                              <m:sub>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𝑗</m:t>
                                </m:r>
                              </m:sub>
                            </m:sSub>
                            <m:r>
                              <a:rPr lang="en-US" b="0" i="1" smtClean="0">
                                <a:solidFill>
                                  <a:schemeClr val="tx1"/>
                                </a:solidFill>
                                <a:latin typeface="Cambria Math" panose="02040503050406030204" pitchFamily="18" charset="0"/>
                                <a:ea typeface="Cambria" panose="02040503050406030204" pitchFamily="18" charset="0"/>
                              </a:rPr>
                              <m:t>=1:</m:t>
                            </m:r>
                            <m:r>
                              <m:rPr>
                                <m:nor/>
                              </m:rPr>
                              <a:rPr lang="en-US" b="0" i="0" smtClean="0">
                                <a:solidFill>
                                  <a:schemeClr val="tx1"/>
                                </a:solidFill>
                                <a:latin typeface="Cambria Math" panose="02040503050406030204" pitchFamily="18" charset="0"/>
                                <a:ea typeface="Cambria" panose="02040503050406030204" pitchFamily="18" charset="0"/>
                              </a:rPr>
                              <m:t> </m:t>
                            </m:r>
                            <m:r>
                              <m:rPr>
                                <m:nor/>
                              </m:rPr>
                              <a:rPr lang="en-US" b="0" i="0" smtClean="0">
                                <a:solidFill>
                                  <a:schemeClr val="tx1"/>
                                </a:solidFill>
                                <a:latin typeface="Cambria Math" panose="02040503050406030204" pitchFamily="18" charset="0"/>
                                <a:ea typeface="Cambria" panose="02040503050406030204" pitchFamily="18" charset="0"/>
                              </a:rPr>
                              <m:t>the</m:t>
                            </m:r>
                            <m:r>
                              <m:rPr>
                                <m:nor/>
                              </m:rPr>
                              <a:rPr lang="en-US" b="0" i="0" smtClean="0">
                                <a:solidFill>
                                  <a:schemeClr val="tx1"/>
                                </a:solidFill>
                                <a:latin typeface="Cambria Math" panose="02040503050406030204" pitchFamily="18" charset="0"/>
                                <a:ea typeface="Cambria" panose="02040503050406030204" pitchFamily="18" charset="0"/>
                              </a:rPr>
                              <m:t> </m:t>
                            </m:r>
                            <m:r>
                              <m:rPr>
                                <m:nor/>
                              </m:rPr>
                              <a:rPr lang="en-US" b="0" i="0" smtClean="0">
                                <a:solidFill>
                                  <a:schemeClr val="tx1"/>
                                </a:solidFill>
                                <a:latin typeface="Cambria Math" panose="02040503050406030204" pitchFamily="18" charset="0"/>
                                <a:ea typeface="Cambria" panose="02040503050406030204" pitchFamily="18" charset="0"/>
                              </a:rPr>
                              <m:t>bus</m:t>
                            </m:r>
                            <m:r>
                              <m:rPr>
                                <m:nor/>
                              </m:rPr>
                              <a:rPr lang="en-US" b="0" i="0" smtClean="0">
                                <a:solidFill>
                                  <a:schemeClr val="tx1"/>
                                </a:solidFill>
                                <a:latin typeface="Cambria Math" panose="02040503050406030204" pitchFamily="18" charset="0"/>
                                <a:ea typeface="Cambria" panose="02040503050406030204" pitchFamily="18" charset="0"/>
                              </a:rPr>
                              <m:t> </m:t>
                            </m:r>
                            <m:r>
                              <m:rPr>
                                <m:nor/>
                              </m:rPr>
                              <a:rPr lang="en-US" b="0" i="0" smtClean="0">
                                <a:solidFill>
                                  <a:schemeClr val="tx1"/>
                                </a:solidFill>
                                <a:latin typeface="Cambria Math" panose="02040503050406030204" pitchFamily="18" charset="0"/>
                                <a:ea typeface="Cambria" panose="02040503050406030204" pitchFamily="18" charset="0"/>
                              </a:rPr>
                              <m:t>travels</m:t>
                            </m:r>
                            <m:r>
                              <m:rPr>
                                <m:nor/>
                              </m:rPr>
                              <a:rPr lang="en-US" b="0" i="0" smtClean="0">
                                <a:solidFill>
                                  <a:schemeClr val="tx1"/>
                                </a:solidFill>
                                <a:latin typeface="Cambria Math" panose="02040503050406030204" pitchFamily="18" charset="0"/>
                                <a:ea typeface="Cambria" panose="02040503050406030204" pitchFamily="18" charset="0"/>
                              </a:rPr>
                              <m:t> </m:t>
                            </m:r>
                            <m:r>
                              <m:rPr>
                                <m:nor/>
                              </m:rPr>
                              <a:rPr lang="en-US" b="0" i="0" smtClean="0">
                                <a:solidFill>
                                  <a:schemeClr val="tx1"/>
                                </a:solidFill>
                                <a:latin typeface="Cambria Math" panose="02040503050406030204" pitchFamily="18" charset="0"/>
                                <a:ea typeface="Cambria" panose="02040503050406030204" pitchFamily="18" charset="0"/>
                              </a:rPr>
                              <m:t>on</m:t>
                            </m:r>
                            <m:r>
                              <m:rPr>
                                <m:nor/>
                              </m:rPr>
                              <a:rPr lang="en-US" b="0" i="0" smtClean="0">
                                <a:solidFill>
                                  <a:schemeClr val="tx1"/>
                                </a:solidFill>
                                <a:latin typeface="Cambria Math" panose="02040503050406030204" pitchFamily="18" charset="0"/>
                                <a:ea typeface="Cambria" panose="02040503050406030204" pitchFamily="18" charset="0"/>
                              </a:rPr>
                              <m:t> </m:t>
                            </m:r>
                            <m:r>
                              <m:rPr>
                                <m:nor/>
                              </m:rPr>
                              <a:rPr lang="en-US" b="0" i="0" smtClean="0">
                                <a:solidFill>
                                  <a:schemeClr val="tx1"/>
                                </a:solidFill>
                                <a:latin typeface="Cambria Math" panose="02040503050406030204" pitchFamily="18" charset="0"/>
                                <a:ea typeface="Cambria" panose="02040503050406030204" pitchFamily="18" charset="0"/>
                              </a:rPr>
                              <m:t>edge</m:t>
                            </m:r>
                            <m:r>
                              <m:rPr>
                                <m:nor/>
                              </m:rPr>
                              <a:rPr lang="en-US" b="0" i="0" smtClean="0">
                                <a:solidFill>
                                  <a:schemeClr val="tx1"/>
                                </a:solidFill>
                                <a:latin typeface="Cambria Math" panose="02040503050406030204" pitchFamily="18" charset="0"/>
                                <a:ea typeface="Cambria" panose="02040503050406030204" pitchFamily="18" charset="0"/>
                              </a:rPr>
                              <m:t> </m:t>
                            </m:r>
                            <m:d>
                              <m:dPr>
                                <m:ctrlPr>
                                  <a:rPr lang="en-US" b="0" i="1" smtClean="0">
                                    <a:solidFill>
                                      <a:schemeClr val="tx1"/>
                                    </a:solidFill>
                                    <a:latin typeface="Cambria Math" panose="02040503050406030204" pitchFamily="18" charset="0"/>
                                    <a:ea typeface="Cambria" panose="02040503050406030204" pitchFamily="18" charset="0"/>
                                  </a:rPr>
                                </m:ctrlPr>
                              </m:dPr>
                              <m:e>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𝑗</m:t>
                                </m:r>
                              </m:e>
                            </m:d>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𝐸</m:t>
                            </m:r>
                          </m:e>
                          <m:e>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𝑥</m:t>
                                </m:r>
                              </m:e>
                              <m:sub>
                                <m:r>
                                  <a:rPr lang="en-US" b="0" i="1" smtClean="0">
                                    <a:solidFill>
                                      <a:schemeClr val="tx1"/>
                                    </a:solidFill>
                                    <a:latin typeface="Cambria Math" panose="02040503050406030204" pitchFamily="18" charset="0"/>
                                    <a:ea typeface="Cambria" panose="02040503050406030204" pitchFamily="18" charset="0"/>
                                  </a:rPr>
                                  <m:t>𝑖</m:t>
                                </m:r>
                                <m:r>
                                  <a:rPr lang="en-US" b="0" i="1" smtClean="0">
                                    <a:solidFill>
                                      <a:schemeClr val="tx1"/>
                                    </a:solidFill>
                                    <a:latin typeface="Cambria Math" panose="02040503050406030204" pitchFamily="18" charset="0"/>
                                    <a:ea typeface="Cambria" panose="02040503050406030204" pitchFamily="18" charset="0"/>
                                  </a:rPr>
                                  <m:t>,</m:t>
                                </m:r>
                                <m:r>
                                  <a:rPr lang="en-US" b="0" i="1" smtClean="0">
                                    <a:solidFill>
                                      <a:schemeClr val="tx1"/>
                                    </a:solidFill>
                                    <a:latin typeface="Cambria Math" panose="02040503050406030204" pitchFamily="18" charset="0"/>
                                    <a:ea typeface="Cambria" panose="02040503050406030204" pitchFamily="18" charset="0"/>
                                  </a:rPr>
                                  <m:t>𝑗</m:t>
                                </m:r>
                              </m:sub>
                            </m:sSub>
                            <m:r>
                              <a:rPr lang="en-US" b="0" i="1" smtClean="0">
                                <a:solidFill>
                                  <a:schemeClr val="tx1"/>
                                </a:solidFill>
                                <a:latin typeface="Cambria Math" panose="02040503050406030204" pitchFamily="18" charset="0"/>
                                <a:ea typeface="Cambria" panose="02040503050406030204" pitchFamily="18" charset="0"/>
                              </a:rPr>
                              <m:t>=0: </m:t>
                            </m:r>
                            <m:r>
                              <m:rPr>
                                <m:nor/>
                              </m:rPr>
                              <a:rPr lang="en-US" b="0" i="0" smtClean="0">
                                <a:solidFill>
                                  <a:schemeClr val="tx1"/>
                                </a:solidFill>
                                <a:latin typeface="Cambria Math" panose="02040503050406030204" pitchFamily="18" charset="0"/>
                                <a:ea typeface="Cambria" panose="02040503050406030204" pitchFamily="18" charset="0"/>
                              </a:rPr>
                              <m:t>otherwise</m:t>
                            </m:r>
                          </m:e>
                        </m:eqArr>
                      </m:e>
                    </m:d>
                  </m:oMath>
                </a14:m>
                <a:endParaRPr lang="en-US">
                  <a:solidFill>
                    <a:schemeClr val="tx1"/>
                  </a:solidFill>
                  <a:latin typeface="Cambria" panose="02040503050406030204" pitchFamily="18" charset="0"/>
                  <a:ea typeface="Cambria" panose="02040503050406030204" pitchFamily="18" charset="0"/>
                </a:endParaRPr>
              </a:p>
              <a:p>
                <a:pPr marL="0" indent="0">
                  <a:buClr>
                    <a:schemeClr val="accent2"/>
                  </a:buClr>
                  <a:buNone/>
                </a:pPr>
                <a:endParaRPr lang="en-US">
                  <a:solidFill>
                    <a:schemeClr val="tx1"/>
                  </a:solidFill>
                  <a:latin typeface="Cambria" panose="02040503050406030204" pitchFamily="18" charset="0"/>
                  <a:ea typeface="Cambria" panose="02040503050406030204" pitchFamily="18" charset="0"/>
                </a:endParaRPr>
              </a:p>
              <a:p>
                <a:pPr marL="0" indent="0">
                  <a:buClr>
                    <a:schemeClr val="accent2"/>
                  </a:buClr>
                  <a:buNone/>
                </a:pPr>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pPr>
                <a:endParaRPr lang="en-US">
                  <a:solidFill>
                    <a:schemeClr val="tx1"/>
                  </a:solidFill>
                  <a:latin typeface="Cambria" panose="02040503050406030204" pitchFamily="18" charset="0"/>
                  <a:ea typeface="Cambria" panose="02040503050406030204" pitchFamily="18" charset="0"/>
                </a:endParaRPr>
              </a:p>
              <a:p>
                <a:pPr marL="285750" indent="-285750">
                  <a:buClr>
                    <a:schemeClr val="accent2"/>
                  </a:buClr>
                  <a:buFont typeface="Wingdings" panose="05000000000000000000" pitchFamily="2" charset="2"/>
                  <a:buChar char="v"/>
                </a:pPr>
                <a:r>
                  <a:rPr lang="en-US" i="1">
                    <a:solidFill>
                      <a:schemeClr val="tx1"/>
                    </a:solidFill>
                    <a:latin typeface="Cambria" panose="02040503050406030204" pitchFamily="18" charset="0"/>
                    <a:ea typeface="Cambria" panose="02040503050406030204" pitchFamily="18" charset="0"/>
                  </a:rPr>
                  <a:t>The terms above may be used interchangeably throughout the presentation</a:t>
                </a:r>
              </a:p>
            </p:txBody>
          </p:sp>
        </mc:Choice>
        <mc:Fallback xmlns="">
          <p:sp>
            <p:nvSpPr>
              <p:cNvPr id="343" name="Google Shape;343;p46"/>
              <p:cNvSpPr txBox="1">
                <a:spLocks noGrp="1" noRot="1" noChangeAspect="1" noMove="1" noResize="1" noEditPoints="1" noAdjustHandles="1" noChangeArrowheads="1" noChangeShapeType="1" noTextEdit="1"/>
              </p:cNvSpPr>
              <p:nvPr>
                <p:ph type="subTitle" idx="1"/>
              </p:nvPr>
            </p:nvSpPr>
            <p:spPr>
              <a:xfrm>
                <a:off x="361917" y="525940"/>
                <a:ext cx="7635566" cy="3933518"/>
              </a:xfrm>
              <a:prstGeom prst="rect">
                <a:avLst/>
              </a:prstGeom>
              <a:blipFill>
                <a:blip r:embed="rId3"/>
                <a:stretch>
                  <a:fillRect l="-80" b="-2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3E7E87C-B590-45B6-4824-142DD5A18135}"/>
                  </a:ext>
                </a:extLst>
              </p:cNvPr>
              <p:cNvSpPr txBox="1"/>
              <p:nvPr/>
            </p:nvSpPr>
            <p:spPr>
              <a:xfrm>
                <a:off x="2523344" y="3566156"/>
                <a:ext cx="2543260" cy="548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m:rPr>
                          <m:nor/>
                        </m:rPr>
                        <a:rPr lang="en-US" b="1" i="0" smtClean="0">
                          <a:latin typeface="Cambria" panose="02040503050406030204" pitchFamily="18" charset="0"/>
                          <a:ea typeface="Cambria" panose="02040503050406030204" pitchFamily="18" charset="0"/>
                        </a:rPr>
                        <m:t>Objective</m:t>
                      </m:r>
                      <m:r>
                        <m:rPr>
                          <m:nor/>
                        </m:rPr>
                        <a:rPr lang="en-US" b="0" i="0" smtClean="0">
                          <a:latin typeface="Cambria" panose="02040503050406030204" pitchFamily="18" charset="0"/>
                          <a:ea typeface="Cambria" panose="02040503050406030204" pitchFamily="18" charset="0"/>
                        </a:rPr>
                        <m:t>:</m:t>
                      </m:r>
                      <m:r>
                        <m:rPr>
                          <m:nor/>
                        </m:rPr>
                        <a:rPr lang="en-US" b="0" i="0" smtClean="0">
                          <a:latin typeface="Cambria Math" panose="02040503050406030204" pitchFamily="18" charset="0"/>
                        </a:rPr>
                        <m:t> </m:t>
                      </m:r>
                      <m:r>
                        <m:rPr>
                          <m:nor/>
                        </m:rPr>
                        <a:rPr lang="en-US" b="0" i="0" smtClean="0">
                          <a:latin typeface="Cambria Math" panose="02040503050406030204" pitchFamily="18" charset="0"/>
                        </a:rPr>
                        <m:t>min</m:t>
                      </m:r>
                      <m:nary>
                        <m:naryPr>
                          <m:chr m:val="∑"/>
                          <m:supHide m:val="on"/>
                          <m:ctrlPr>
                            <a:rPr lang="en-US"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𝐸</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oMath>
                  </m:oMathPara>
                </a14:m>
                <a:endParaRPr lang="en-US"/>
              </a:p>
            </p:txBody>
          </p:sp>
        </mc:Choice>
        <mc:Fallback xmlns="">
          <p:sp>
            <p:nvSpPr>
              <p:cNvPr id="2" name="TextBox 1">
                <a:extLst>
                  <a:ext uri="{FF2B5EF4-FFF2-40B4-BE49-F238E27FC236}">
                    <a16:creationId xmlns:a16="http://schemas.microsoft.com/office/drawing/2014/main" id="{33E7E87C-B590-45B6-4824-142DD5A18135}"/>
                  </a:ext>
                </a:extLst>
              </p:cNvPr>
              <p:cNvSpPr txBox="1">
                <a:spLocks noRot="1" noChangeAspect="1" noMove="1" noResize="1" noEditPoints="1" noAdjustHandles="1" noChangeArrowheads="1" noChangeShapeType="1" noTextEdit="1"/>
              </p:cNvSpPr>
              <p:nvPr/>
            </p:nvSpPr>
            <p:spPr>
              <a:xfrm>
                <a:off x="2523344" y="3566156"/>
                <a:ext cx="2543260" cy="548227"/>
              </a:xfrm>
              <a:prstGeom prst="rect">
                <a:avLst/>
              </a:prstGeom>
              <a:blipFill>
                <a:blip r:embed="rId4"/>
                <a:stretch>
                  <a:fillRect l="-719" t="-137778" r="-20384" b="-190000"/>
                </a:stretch>
              </a:blipFill>
            </p:spPr>
            <p:txBody>
              <a:bodyPr/>
              <a:lstStyle/>
              <a:p>
                <a:r>
                  <a:rPr lang="en-US">
                    <a:noFill/>
                  </a:rPr>
                  <a:t> </a:t>
                </a:r>
              </a:p>
            </p:txBody>
          </p:sp>
        </mc:Fallback>
      </mc:AlternateContent>
    </p:spTree>
    <p:extLst>
      <p:ext uri="{BB962C8B-B14F-4D97-AF65-F5344CB8AC3E}">
        <p14:creationId xmlns:p14="http://schemas.microsoft.com/office/powerpoint/2010/main" val="1795964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2473800" cy="4131000"/>
            <a:chOff x="0" y="0"/>
            <a:chExt cx="2473800" cy="4131000"/>
          </a:xfrm>
        </p:grpSpPr>
        <p:sp>
          <p:nvSpPr>
            <p:cNvPr id="333" name="Google Shape;333;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5" name="Google Shape;335;p45"/>
          <p:cNvSpPr txBox="1">
            <a:spLocks noGrp="1"/>
          </p:cNvSpPr>
          <p:nvPr>
            <p:ph type="title"/>
          </p:nvPr>
        </p:nvSpPr>
        <p:spPr>
          <a:xfrm>
            <a:off x="1512075" y="2036300"/>
            <a:ext cx="3205200" cy="8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Cambria" panose="02040503050406030204" pitchFamily="18" charset="0"/>
                <a:ea typeface="Cambria" panose="02040503050406030204" pitchFamily="18" charset="0"/>
              </a:rPr>
              <a:t>Proposed approaches</a:t>
            </a:r>
            <a:endParaRPr sz="4000">
              <a:latin typeface="Cambria" panose="02040503050406030204" pitchFamily="18" charset="0"/>
              <a:ea typeface="Cambria" panose="02040503050406030204" pitchFamily="18" charset="0"/>
            </a:endParaRPr>
          </a:p>
        </p:txBody>
      </p:sp>
      <p:sp>
        <p:nvSpPr>
          <p:cNvPr id="336" name="Google Shape;336;p45"/>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ambria" panose="02040503050406030204" pitchFamily="18" charset="0"/>
                <a:ea typeface="Cambria" panose="02040503050406030204" pitchFamily="18" charset="0"/>
              </a:rPr>
              <a:t>03</a:t>
            </a: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40209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140679" y="66410"/>
            <a:ext cx="3379975"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a:latin typeface="Cambria" panose="02040503050406030204" pitchFamily="18" charset="0"/>
                <a:ea typeface="Cambria" panose="02040503050406030204" pitchFamily="18" charset="0"/>
              </a:rPr>
              <a:t>Proposed approaches</a:t>
            </a:r>
          </a:p>
        </p:txBody>
      </p:sp>
      <p:graphicFrame>
        <p:nvGraphicFramePr>
          <p:cNvPr id="2" name="Diagram 1">
            <a:extLst>
              <a:ext uri="{FF2B5EF4-FFF2-40B4-BE49-F238E27FC236}">
                <a16:creationId xmlns:a16="http://schemas.microsoft.com/office/drawing/2014/main" id="{1A397384-BBB6-579F-814F-5A34EA47FD22}"/>
              </a:ext>
            </a:extLst>
          </p:cNvPr>
          <p:cNvGraphicFramePr/>
          <p:nvPr>
            <p:extLst>
              <p:ext uri="{D42A27DB-BD31-4B8C-83A1-F6EECF244321}">
                <p14:modId xmlns:p14="http://schemas.microsoft.com/office/powerpoint/2010/main" val="944425545"/>
              </p:ext>
            </p:extLst>
          </p:nvPr>
        </p:nvGraphicFramePr>
        <p:xfrm>
          <a:off x="822959" y="892728"/>
          <a:ext cx="6646986" cy="3273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1623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8868</TotalTime>
  <Words>3396</Words>
  <Application>Microsoft Office PowerPoint</Application>
  <PresentationFormat>On-screen Show (16:9)</PresentationFormat>
  <Paragraphs>1385</Paragraphs>
  <Slides>51</Slides>
  <Notes>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Calibri</vt:lpstr>
      <vt:lpstr>Cambria</vt:lpstr>
      <vt:lpstr>Cambria Math</vt:lpstr>
      <vt:lpstr>Commissioner</vt:lpstr>
      <vt:lpstr>Courier New</vt:lpstr>
      <vt:lpstr>Golos Text</vt:lpstr>
      <vt:lpstr>Golos Text SemiBold</vt:lpstr>
      <vt:lpstr>Wingdings</vt:lpstr>
      <vt:lpstr>Formulating a Research Problem for University Students by Slidesgo</vt:lpstr>
      <vt:lpstr>Fundamentals of optimization</vt:lpstr>
      <vt:lpstr>Table of contents</vt:lpstr>
      <vt:lpstr>Introduction</vt:lpstr>
      <vt:lpstr>Introduction</vt:lpstr>
      <vt:lpstr>Introduction</vt:lpstr>
      <vt:lpstr>Modelling</vt:lpstr>
      <vt:lpstr>Modelling</vt:lpstr>
      <vt:lpstr>Proposed approaches</vt:lpstr>
      <vt:lpstr>Proposed approaches</vt:lpstr>
      <vt:lpstr>Constraints programming (CP)</vt:lpstr>
      <vt:lpstr>Constraints programming (CP)</vt:lpstr>
      <vt:lpstr>Greedy</vt:lpstr>
      <vt:lpstr>Greedy</vt:lpstr>
      <vt:lpstr>Neighborhood search</vt:lpstr>
      <vt:lpstr>Node swapping</vt:lpstr>
      <vt:lpstr>Node swapping</vt:lpstr>
      <vt:lpstr>Node swapping</vt:lpstr>
      <vt:lpstr>Node swapping</vt:lpstr>
      <vt:lpstr>Node swapping</vt:lpstr>
      <vt:lpstr>Node swapping</vt:lpstr>
      <vt:lpstr>Node swapping</vt:lpstr>
      <vt:lpstr>Node swapping</vt:lpstr>
      <vt:lpstr>Or-opt</vt:lpstr>
      <vt:lpstr>Or-opt</vt:lpstr>
      <vt:lpstr>Or-opt</vt:lpstr>
      <vt:lpstr>Or-opt</vt:lpstr>
      <vt:lpstr>Or-opt</vt:lpstr>
      <vt:lpstr>Or-opt</vt:lpstr>
      <vt:lpstr>Or-opt</vt:lpstr>
      <vt:lpstr>Pair relocation</vt:lpstr>
      <vt:lpstr>Pair relocation - constraints</vt:lpstr>
      <vt:lpstr>Pair relocation - constraints</vt:lpstr>
      <vt:lpstr>Pair relocation – removal cost</vt:lpstr>
      <vt:lpstr>Pair relocation – consecutive insertion</vt:lpstr>
      <vt:lpstr>Pair relocation – consecutive insertion</vt:lpstr>
      <vt:lpstr>Pair relocation – consecutive insertion</vt:lpstr>
      <vt:lpstr>Pair relocation – consecutive insertion</vt:lpstr>
      <vt:lpstr>Pair relocation – consecutive insertion</vt:lpstr>
      <vt:lpstr>Pair relocation – consecutive insertion</vt:lpstr>
      <vt:lpstr>Pair relocation – non-consecutive insertion</vt:lpstr>
      <vt:lpstr>Pair relocation – non-consecutive insertion</vt:lpstr>
      <vt:lpstr>Pair relocation – non-consecutive insertion</vt:lpstr>
      <vt:lpstr>Pair relocation – non-consecutive insertion</vt:lpstr>
      <vt:lpstr>Pair relocation – non-consecutive insertion</vt:lpstr>
      <vt:lpstr>Experimental result</vt:lpstr>
      <vt:lpstr>Experimental results</vt:lpstr>
      <vt:lpstr>PowerPoint Presentation</vt:lpstr>
      <vt:lpstr>Experimental results</vt:lpstr>
      <vt:lpstr>PowerPoint Presentation</vt:lpstr>
      <vt:lpstr>Experimental results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CBUS</dc:title>
  <dc:creator>Vu Trung Thanh 20220066</dc:creator>
  <cp:lastModifiedBy>Vu Trung Thanh 20220066</cp:lastModifiedBy>
  <cp:revision>83</cp:revision>
  <dcterms:modified xsi:type="dcterms:W3CDTF">2023-12-23T17:10:40Z</dcterms:modified>
</cp:coreProperties>
</file>