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20"/>
  </p:notesMasterIdLst>
  <p:sldIdLst>
    <p:sldId id="257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64" r:id="rId18"/>
    <p:sldId id="256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02CA4-4633-4F15-B602-4D43850D461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E307-F500-48B8-9FBD-456C1C02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0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D007-C105-31C6-67BF-DD6AD1089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B088A-F2C6-E3A7-2FDD-95BFC925C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49302-141E-9ECD-503B-10604328F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05DA0-D172-33E2-DB0B-F25BB71D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5688-0EB9-7343-4687-41E1AA116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A84B8-857E-B97A-594C-71F7938C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DC098-80B5-7ECD-91CD-3E37EE34E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F6581-2CC4-A14A-8F68-40EA6AD83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616E-A7EC-25D5-218E-22F757D1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FE8BE-EDD3-0EC7-9B45-24FAE0E9A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357D2-D7FF-EAE9-75D4-5926B194E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69BD7-44E1-CE07-5C3D-10022C9B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B5F8-5502-F888-5FCD-54DE467D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C6066-7401-F947-6CDB-83F0BC1AC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11541-FBE3-56DC-2F69-AB313FE3C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D73E-E1B3-9684-15E8-3A942791B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6197-FA8E-98D7-D995-D29378C95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C1BB53-97F8-011A-4790-19390EA1B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465263-A82B-FA6E-2BF3-6B7333B9A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ECBEF-6998-A46E-170E-385B8AD7B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B61FE-ADA1-9C93-BB4E-C61DF5CF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515FF3-4F31-0C32-463E-231D54464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48BF0-F246-0051-E9F0-4C20D7586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B605A-F69B-67FF-A540-D2FD3BFB3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48CE-C796-4C44-6E02-C94C44C6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88A982-0ADA-5614-4309-D4C52D429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1B7A4-1BD9-67D6-9062-6713A2CF3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8F8-5D4F-8875-F1C8-6848C7462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F665-B4A6-21A5-EAE7-B5FD03BF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C740B0-B799-F107-EDB2-F8DF0D8AB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122DF5-E362-8319-9BFC-3FA508B8D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EA5F4-75C6-6D62-E808-4056B7DEA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242B0-51BD-8F9B-1678-98FD0F68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69E3F0-5F8C-29CF-C4A8-28D78D3D3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9D0BE-7345-5A56-058F-7251B88B4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0722-7165-C66A-6192-2209B1252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45B90-9A08-ACE1-7463-D5CE6373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46F1-0D54-109A-0469-9222246FF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960D3-E54A-F33F-FA11-6D0E6BD33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5E118-9DF1-BF94-3EF2-E9DDEEF91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9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75097-8E6F-A156-E9F8-D216BA4CC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3461C-7004-8213-8FE8-04794A52A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5517B-CEB3-AFBD-90FD-7B509C593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1AB25-A2B0-6D28-7782-85D3EC6CE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E307-F500-48B8-9FBD-456C1C02F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558360" y="2317320"/>
            <a:ext cx="9372024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4000" b="1">
                <a:solidFill>
                  <a:schemeClr val="accent1"/>
                </a:solidFill>
                <a:latin typeface="Aptos" panose="020B0004020202020204" pitchFamily="34" charset="0"/>
              </a:rPr>
              <a:t>Graph convolutional networks for node</a:t>
            </a:r>
          </a:p>
          <a:p>
            <a:r>
              <a:rPr lang="en-US" sz="4000" b="1">
                <a:solidFill>
                  <a:schemeClr val="accent1"/>
                </a:solidFill>
                <a:latin typeface="Aptos" panose="020B0004020202020204" pitchFamily="34" charset="0"/>
              </a:rPr>
              <a:t>classification on citation network</a:t>
            </a:r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DE51901-941A-E946-4790-7C5718E74710}"/>
              </a:ext>
            </a:extLst>
          </p:cNvPr>
          <p:cNvSpPr/>
          <p:nvPr/>
        </p:nvSpPr>
        <p:spPr>
          <a:xfrm>
            <a:off x="585792" y="3954600"/>
            <a:ext cx="9372024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tx2"/>
                </a:solidFill>
                <a:latin typeface="Aptos" panose="020B0004020202020204" pitchFamily="34" charset="0"/>
              </a:rPr>
              <a:t>Vũ Trung Thành - 20220066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76BBD-BF2C-F72D-1777-0441B5D29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D9CD181E-74FA-5A2A-5F01-CA0C671B9C32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Result and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B7389-65F5-E997-C42E-6A3CACC89696}"/>
              </a:ext>
            </a:extLst>
          </p:cNvPr>
          <p:cNvSpPr txBox="1"/>
          <p:nvPr/>
        </p:nvSpPr>
        <p:spPr>
          <a:xfrm>
            <a:off x="539496" y="3901785"/>
            <a:ext cx="119286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GraphSAGE</a:t>
            </a:r>
            <a:r>
              <a:rPr lang="en-US" sz="2000">
                <a:latin typeface="Aptos" panose="020B0004020202020204" pitchFamily="34" charset="0"/>
              </a:rPr>
              <a:t>: Lowest training loss and highest training accuracy, but overfitted.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Best models</a:t>
            </a:r>
            <a:r>
              <a:rPr lang="en-US" sz="2000">
                <a:latin typeface="Aptos" panose="020B0004020202020204" pitchFamily="34" charset="0"/>
              </a:rPr>
              <a:t>: GCN and GAT performed best overall, with GCN slightly outperforming GAT in test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GIN</a:t>
            </a:r>
            <a:r>
              <a:rPr lang="en-US" sz="2000">
                <a:latin typeface="Aptos" panose="020B0004020202020204" pitchFamily="34" charset="0"/>
              </a:rPr>
              <a:t>: Potential for improvement with a smaller gap between training and validation/test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Resource usage</a:t>
            </a:r>
            <a:r>
              <a:rPr lang="en-US" sz="2000">
                <a:latin typeface="Aptos" panose="020B0004020202020204" pitchFamily="34" charset="0"/>
              </a:rPr>
              <a:t>: GCN, GraphSAGE, and GIN were efficient in time and memory, while GAT was significantly less efficient.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1D568-163F-DB17-4010-736AF72A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" y="919736"/>
            <a:ext cx="1201270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9D780-429B-0A0A-A4A9-CA4645F2E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73C544B-9220-81DF-A2F2-AE0E7D1C8166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Result and Evaluation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C50482-E282-F02E-A09F-39532B765A9A}"/>
              </a:ext>
            </a:extLst>
          </p:cNvPr>
          <p:cNvGrpSpPr/>
          <p:nvPr/>
        </p:nvGrpSpPr>
        <p:grpSpPr>
          <a:xfrm>
            <a:off x="1116822" y="822600"/>
            <a:ext cx="9958355" cy="5570908"/>
            <a:chOff x="126751" y="860298"/>
            <a:chExt cx="9958355" cy="5570908"/>
          </a:xfrm>
        </p:grpSpPr>
        <p:pic>
          <p:nvPicPr>
            <p:cNvPr id="5" name="Picture 4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1D3613CE-4B13-A11A-AB60-6EE0C0F89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51" y="860298"/>
              <a:ext cx="4973384" cy="2785454"/>
            </a:xfrm>
            <a:prstGeom prst="rect">
              <a:avLst/>
            </a:prstGeom>
          </p:spPr>
        </p:pic>
        <p:pic>
          <p:nvPicPr>
            <p:cNvPr id="8" name="Picture 7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01FC1829-7390-6B49-36A9-2AB5B75B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135" y="860298"/>
              <a:ext cx="4984971" cy="2785454"/>
            </a:xfrm>
            <a:prstGeom prst="rect">
              <a:avLst/>
            </a:prstGeom>
          </p:spPr>
        </p:pic>
        <p:pic>
          <p:nvPicPr>
            <p:cNvPr id="10" name="Picture 9" descr="A graph with green and blue lines&#10;&#10;Description automatically generated">
              <a:extLst>
                <a:ext uri="{FF2B5EF4-FFF2-40B4-BE49-F238E27FC236}">
                  <a16:creationId xmlns:a16="http://schemas.microsoft.com/office/drawing/2014/main" id="{149C4084-22D9-929E-2AE0-9858B227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51" y="3645752"/>
              <a:ext cx="4967918" cy="2785454"/>
            </a:xfrm>
            <a:prstGeom prst="rect">
              <a:avLst/>
            </a:prstGeom>
          </p:spPr>
        </p:pic>
        <p:pic>
          <p:nvPicPr>
            <p:cNvPr id="12" name="Picture 11" descr="A graph with green and blue lines&#10;&#10;Description automatically generated">
              <a:extLst>
                <a:ext uri="{FF2B5EF4-FFF2-40B4-BE49-F238E27FC236}">
                  <a16:creationId xmlns:a16="http://schemas.microsoft.com/office/drawing/2014/main" id="{F3A45A4B-BC46-CDE8-761D-C87FC831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164" y="3645752"/>
              <a:ext cx="4966942" cy="278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7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676-1D7F-4205-D89C-15AF012C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A306A0A1-A74B-EFBC-B778-43BAB3B99E3D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EF26F-980A-1906-532C-A6D07A3F1628}"/>
              </a:ext>
            </a:extLst>
          </p:cNvPr>
          <p:cNvSpPr txBox="1"/>
          <p:nvPr/>
        </p:nvSpPr>
        <p:spPr>
          <a:xfrm>
            <a:off x="263386" y="1286601"/>
            <a:ext cx="119286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Aptos" panose="020B0004020202020204" pitchFamily="34" charset="0"/>
              </a:rPr>
              <a:t>Project overview</a:t>
            </a:r>
            <a:r>
              <a:rPr lang="en-US" sz="2000">
                <a:latin typeface="Aptos" panose="020B00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Explored GNNs for node classification on the ogbn-arxiv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Compared GCN, GraphSAGE, GAT, and GIN based on training performance, generalization, and computational efficiency.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r>
              <a:rPr lang="en-US" sz="2000" b="1">
                <a:latin typeface="Aptos" panose="020B0004020202020204" pitchFamily="34" charset="0"/>
              </a:rPr>
              <a:t>Performance</a:t>
            </a:r>
            <a:r>
              <a:rPr lang="en-US" sz="2000">
                <a:latin typeface="Aptos" panose="020B00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GCN and GAT: Best test accuracy, with GCN slightly better in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GraphSAGE: Highest training accuracy but suffered from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GIN: Balanced performance with potential for improvement through tuning.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r>
              <a:rPr lang="en-US" sz="2000" b="1">
                <a:latin typeface="Aptos" panose="020B0004020202020204" pitchFamily="34" charset="0"/>
              </a:rPr>
              <a:t>Resource usage</a:t>
            </a:r>
            <a:r>
              <a:rPr lang="en-US" sz="2000">
                <a:latin typeface="Aptos" panose="020B00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GCN, GraphSAGE, and GIN: Comparable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GAT: Significantly higher time and memory requirements due to attention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73749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AC652-9339-21AF-F2CC-85B1394B0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054E4176-BB93-349C-FC43-4073CFBC5D2E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007C5-B548-CF8B-AAD0-2CB87961049F}"/>
              </a:ext>
            </a:extLst>
          </p:cNvPr>
          <p:cNvSpPr txBox="1"/>
          <p:nvPr/>
        </p:nvSpPr>
        <p:spPr>
          <a:xfrm>
            <a:off x="173736" y="1780377"/>
            <a:ext cx="119286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Aptos" panose="020B0004020202020204" pitchFamily="34" charset="0"/>
              </a:rPr>
              <a:t>Limitations</a:t>
            </a:r>
            <a:r>
              <a:rPr lang="en-US" sz="2000">
                <a:latin typeface="Aptos" panose="020B00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Did not use all dataset information (e.g., treated edges as undirected and ignored temporal features).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Advanced architectures like graph transformers or self-supervised learning not explored.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No qualitative analysis (e.g., visualizing node embeddings) due to data complexity.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r>
              <a:rPr lang="en-US" sz="2000" b="1">
                <a:latin typeface="Aptos" panose="020B0004020202020204" pitchFamily="34" charset="0"/>
              </a:rPr>
              <a:t>Future directions</a:t>
            </a:r>
            <a:r>
              <a:rPr lang="en-US" sz="2000">
                <a:latin typeface="Aptos" panose="020B00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Incorporate directed edges and temporal features for richer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Experiment with advanced architectures (e.g., graph transformers, self-supervised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Perform qualitative analysis of node embeddings</a:t>
            </a:r>
          </a:p>
        </p:txBody>
      </p:sp>
    </p:spTree>
    <p:extLst>
      <p:ext uri="{BB962C8B-B14F-4D97-AF65-F5344CB8AC3E}">
        <p14:creationId xmlns:p14="http://schemas.microsoft.com/office/powerpoint/2010/main" val="302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AA31780-1A8C-6E84-934D-764430D8558C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7270494-3FA4-BD65-6125-4E6A60B3BEFD}"/>
              </a:ext>
            </a:extLst>
          </p:cNvPr>
          <p:cNvSpPr/>
          <p:nvPr/>
        </p:nvSpPr>
        <p:spPr>
          <a:xfrm>
            <a:off x="448056" y="1083216"/>
            <a:ext cx="11295888" cy="2876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200">
                <a:latin typeface="Aptos" panose="020B0004020202020204" pitchFamily="34" charset="0"/>
              </a:rPr>
              <a:t>Graph Neural Networks (GNNs) and Graph Convolutional Networks (GCNs)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Analyze graph-structured data, capturing complex relationships between 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Leverage neighborhood information to learn meaningful representations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Useful for social networks, biological networks, citation networks, etc.</a:t>
            </a:r>
          </a:p>
          <a:p>
            <a:endParaRPr lang="en-US" sz="2200">
              <a:latin typeface="Aptos" panose="020B0004020202020204" pitchFamily="34" charset="0"/>
            </a:endParaRP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48DA323-FC70-1861-6D4B-7BA12EA0B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36" y="2653170"/>
            <a:ext cx="5672727" cy="31216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9980D-2FBE-C9B5-AD73-E893630D4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E7ED2FBE-3428-06DE-068E-ADBA44CB098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6BB8A11A-4AB2-45FD-AA1C-800DBAB27C0A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27A84A5-4C8F-3206-9C80-DD0E06B27043}"/>
              </a:ext>
            </a:extLst>
          </p:cNvPr>
          <p:cNvSpPr/>
          <p:nvPr/>
        </p:nvSpPr>
        <p:spPr>
          <a:xfrm>
            <a:off x="996120" y="1426884"/>
            <a:ext cx="3863628" cy="2825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b="1">
                <a:latin typeface="Aptos" panose="020B0004020202020204" pitchFamily="34" charset="0"/>
              </a:rPr>
              <a:t>Citation networks</a:t>
            </a:r>
            <a:r>
              <a:rPr lang="en-US" sz="2200">
                <a:latin typeface="Aptos" panose="020B0004020202020204" pitchFamily="34" charset="0"/>
              </a:rPr>
              <a:t>: Nodes represent papers, edges represent citations.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b="1">
                <a:latin typeface="Aptos" panose="020B0004020202020204" pitchFamily="34" charset="0"/>
              </a:rPr>
              <a:t>Task</a:t>
            </a:r>
            <a:r>
              <a:rPr lang="en-US" sz="2200">
                <a:latin typeface="Aptos" panose="020B0004020202020204" pitchFamily="34" charset="0"/>
              </a:rPr>
              <a:t>: Assign labels (e.g., research areas) to papers based on citation patterns and content.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5E737BF-CE74-1897-C2BF-86AB81192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93" y="1110963"/>
            <a:ext cx="4725187" cy="3140997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9F388BC-4264-8B07-3CD8-9F7B49635E0A}"/>
              </a:ext>
            </a:extLst>
          </p:cNvPr>
          <p:cNvSpPr/>
          <p:nvPr/>
        </p:nvSpPr>
        <p:spPr>
          <a:xfrm>
            <a:off x="1584363" y="4576899"/>
            <a:ext cx="9023274" cy="13667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</a:rPr>
              <a:t>Evaluate the performance of GCN architectures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</a:rPr>
              <a:t>Understand how different GCN variants capture graph structures for node label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49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72A65-600A-ACFB-953E-5D9087CE8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85235BC-32C9-DEF0-0912-D024B1D9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173" b="26308"/>
          <a:stretch/>
        </p:blipFill>
        <p:spPr>
          <a:xfrm>
            <a:off x="2047199" y="4654297"/>
            <a:ext cx="1034329" cy="310896"/>
          </a:xfrm>
          <a:prstGeom prst="rect">
            <a:avLst/>
          </a:prstGeom>
        </p:spPr>
      </p:pic>
      <p:sp>
        <p:nvSpPr>
          <p:cNvPr id="310" name="Freeform 1">
            <a:extLst>
              <a:ext uri="{FF2B5EF4-FFF2-40B4-BE49-F238E27FC236}">
                <a16:creationId xmlns:a16="http://schemas.microsoft.com/office/drawing/2014/main" id="{7CAD1A65-F65D-17BA-0E5A-2FFC0F025E88}"/>
              </a:ext>
            </a:extLst>
          </p:cNvPr>
          <p:cNvSpPr/>
          <p:nvPr/>
        </p:nvSpPr>
        <p:spPr>
          <a:xfrm>
            <a:off x="3849480" y="184464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37CBC41-7B55-520F-11E4-F60210835C30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Methods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B582E24-9DC7-5197-EEBE-9B135C223E34}"/>
              </a:ext>
            </a:extLst>
          </p:cNvPr>
          <p:cNvSpPr/>
          <p:nvPr/>
        </p:nvSpPr>
        <p:spPr>
          <a:xfrm>
            <a:off x="640080" y="1106844"/>
            <a:ext cx="10917936" cy="1261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Most GNNs follow a neighborhood aggregation strategy (</a:t>
            </a:r>
            <a:r>
              <a:rPr lang="en-US" sz="2200" b="1">
                <a:latin typeface="Aptos" panose="020B0004020202020204" pitchFamily="34" charset="0"/>
              </a:rPr>
              <a:t>message-passing GNNs</a:t>
            </a:r>
            <a:r>
              <a:rPr lang="en-US" sz="2200">
                <a:latin typeface="Aptos" panose="020B00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Node representation        of node </a:t>
            </a:r>
            <a:r>
              <a:rPr lang="en-US" sz="2200" i="1">
                <a:latin typeface="Aptos" panose="020B0004020202020204" pitchFamily="34" charset="0"/>
              </a:rPr>
              <a:t>v</a:t>
            </a:r>
            <a:r>
              <a:rPr lang="en-US" sz="2200">
                <a:latin typeface="Aptos" panose="020B0004020202020204" pitchFamily="34" charset="0"/>
              </a:rPr>
              <a:t> at layer </a:t>
            </a:r>
            <a:r>
              <a:rPr lang="en-US" sz="2200" i="1">
                <a:latin typeface="Aptos" panose="020B0004020202020204" pitchFamily="34" charset="0"/>
              </a:rPr>
              <a:t>l</a:t>
            </a:r>
            <a:r>
              <a:rPr lang="en-US" sz="2200">
                <a:latin typeface="Aptos" panose="020B0004020202020204" pitchFamily="34" charset="0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BE5982-E48F-F554-AB4C-D9D686AB5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812" y="1483472"/>
            <a:ext cx="327320" cy="352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EE00C-CB8A-D222-D7BF-90D3CCA2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559" y="2386584"/>
            <a:ext cx="5533273" cy="550166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2037502D-52A4-7E65-AF53-035222A0B990}"/>
              </a:ext>
            </a:extLst>
          </p:cNvPr>
          <p:cNvSpPr/>
          <p:nvPr/>
        </p:nvSpPr>
        <p:spPr>
          <a:xfrm>
            <a:off x="637032" y="3563112"/>
            <a:ext cx="5458968" cy="15941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           : neighboring nodes adjacent to </a:t>
            </a:r>
            <a:r>
              <a:rPr lang="en-US" sz="2200" i="1">
                <a:latin typeface="Aptos" panose="020B0004020202020204" pitchFamily="34" charset="0"/>
              </a:rPr>
              <a:t>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AGG</a:t>
            </a:r>
            <a:r>
              <a:rPr lang="en-US" sz="2200" baseline="30000">
                <a:latin typeface="Aptos" panose="020B0004020202020204" pitchFamily="34" charset="0"/>
              </a:rPr>
              <a:t>l</a:t>
            </a:r>
            <a:r>
              <a:rPr lang="en-US" sz="2200">
                <a:latin typeface="Aptos" panose="020B0004020202020204" pitchFamily="34" charset="0"/>
              </a:rPr>
              <a:t> : message aggregation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UPDATE</a:t>
            </a:r>
            <a:r>
              <a:rPr lang="en-US" sz="2200" baseline="30000">
                <a:latin typeface="Aptos" panose="020B0004020202020204" pitchFamily="34" charset="0"/>
              </a:rPr>
              <a:t>l </a:t>
            </a:r>
            <a:r>
              <a:rPr lang="en-US" sz="2200">
                <a:latin typeface="Aptos" panose="020B0004020202020204" pitchFamily="34" charset="0"/>
              </a:rPr>
              <a:t>: update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Initially:                   , feature vector of </a:t>
            </a:r>
            <a:r>
              <a:rPr lang="en-US" sz="2200" i="1">
                <a:latin typeface="Aptos" panose="020B0004020202020204" pitchFamily="34" charset="0"/>
              </a:rPr>
              <a:t>v</a:t>
            </a:r>
            <a:endParaRPr lang="en-US" sz="2200">
              <a:latin typeface="Aptos" panose="020B00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9727C7-9471-50FB-D4B2-716D42C47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43" y="3501149"/>
            <a:ext cx="705456" cy="47649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CEAB4-780B-2820-35B8-1268D3012744}"/>
              </a:ext>
            </a:extLst>
          </p:cNvPr>
          <p:cNvGrpSpPr/>
          <p:nvPr/>
        </p:nvGrpSpPr>
        <p:grpSpPr>
          <a:xfrm>
            <a:off x="6197217" y="3055020"/>
            <a:ext cx="5552192" cy="3062315"/>
            <a:chOff x="6521676" y="3619499"/>
            <a:chExt cx="4770311" cy="2631068"/>
          </a:xfrm>
        </p:grpSpPr>
        <p:pic>
          <p:nvPicPr>
            <p:cNvPr id="20" name="Picture 19" descr="A diagram of a network&#10;&#10;Description automatically generated">
              <a:extLst>
                <a:ext uri="{FF2B5EF4-FFF2-40B4-BE49-F238E27FC236}">
                  <a16:creationId xmlns:a16="http://schemas.microsoft.com/office/drawing/2014/main" id="{EB850B8D-9772-14C4-212C-F8636F9B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676" y="3619499"/>
              <a:ext cx="4770311" cy="26310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134C77-208D-B1D4-B896-8116036E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8209" y="5920528"/>
              <a:ext cx="2597244" cy="219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12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DC802-8E10-9A1A-22F2-992740EFD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FA138838-D3AB-1A5E-38EA-53D60B2FF55D}"/>
              </a:ext>
            </a:extLst>
          </p:cNvPr>
          <p:cNvSpPr/>
          <p:nvPr/>
        </p:nvSpPr>
        <p:spPr>
          <a:xfrm>
            <a:off x="3849480" y="2146392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1F73706-1A32-780F-A7B2-D3C9A082DAFE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Methods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CDBC31B-E597-1FFB-B6D7-7AECE9173749}"/>
              </a:ext>
            </a:extLst>
          </p:cNvPr>
          <p:cNvSpPr/>
          <p:nvPr/>
        </p:nvSpPr>
        <p:spPr>
          <a:xfrm>
            <a:off x="637032" y="1207428"/>
            <a:ext cx="10917936" cy="1261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The architectures derived from message-passing GNNs mainly differ in their specific </a:t>
            </a:r>
            <a:r>
              <a:rPr lang="en-US" sz="2200" b="1">
                <a:latin typeface="Aptos" panose="020B0004020202020204" pitchFamily="34" charset="0"/>
              </a:rPr>
              <a:t>choices of the AGG</a:t>
            </a:r>
            <a:r>
              <a:rPr lang="en-US" sz="2200" b="1" baseline="30000">
                <a:latin typeface="Aptos" panose="020B0004020202020204" pitchFamily="34" charset="0"/>
              </a:rPr>
              <a:t>l</a:t>
            </a:r>
            <a:r>
              <a:rPr lang="en-US" sz="2200" b="1">
                <a:latin typeface="Aptos" panose="020B0004020202020204" pitchFamily="34" charset="0"/>
              </a:rPr>
              <a:t> and UPDATE</a:t>
            </a:r>
            <a:r>
              <a:rPr lang="en-US" sz="2200" b="1" baseline="30000">
                <a:latin typeface="Aptos" panose="020B0004020202020204" pitchFamily="34" charset="0"/>
              </a:rPr>
              <a:t>l</a:t>
            </a:r>
            <a:r>
              <a:rPr lang="en-US" sz="2200" b="1">
                <a:latin typeface="Aptos" panose="020B0004020202020204" pitchFamily="34" charset="0"/>
              </a:rPr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Four classical GNN models: </a:t>
            </a:r>
            <a:r>
              <a:rPr lang="en-US" sz="2200" b="1">
                <a:latin typeface="Aptos" panose="020B0004020202020204" pitchFamily="34" charset="0"/>
              </a:rPr>
              <a:t>GCN</a:t>
            </a:r>
            <a:r>
              <a:rPr lang="en-US" sz="2200">
                <a:latin typeface="Aptos" panose="020B0004020202020204" pitchFamily="34" charset="0"/>
              </a:rPr>
              <a:t>, </a:t>
            </a:r>
            <a:r>
              <a:rPr lang="en-US" sz="2200" b="1">
                <a:latin typeface="Aptos" panose="020B0004020202020204" pitchFamily="34" charset="0"/>
              </a:rPr>
              <a:t>GraphSAGE</a:t>
            </a:r>
            <a:r>
              <a:rPr lang="en-US" sz="2200">
                <a:latin typeface="Aptos" panose="020B0004020202020204" pitchFamily="34" charset="0"/>
              </a:rPr>
              <a:t>, </a:t>
            </a:r>
            <a:r>
              <a:rPr lang="en-US" sz="2200" b="1">
                <a:latin typeface="Aptos" panose="020B0004020202020204" pitchFamily="34" charset="0"/>
              </a:rPr>
              <a:t>GAT</a:t>
            </a:r>
            <a:r>
              <a:rPr lang="en-US" sz="2200">
                <a:latin typeface="Aptos" panose="020B0004020202020204" pitchFamily="34" charset="0"/>
              </a:rPr>
              <a:t>, and </a:t>
            </a:r>
            <a:r>
              <a:rPr lang="en-US" sz="2200" b="1">
                <a:latin typeface="Aptos" panose="020B0004020202020204" pitchFamily="34" charset="0"/>
              </a:rPr>
              <a:t>GIN</a:t>
            </a:r>
            <a:r>
              <a:rPr lang="en-US" sz="220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1CD2119-F7AA-DB28-B676-EDD108E72DE7}"/>
              </a:ext>
            </a:extLst>
          </p:cNvPr>
          <p:cNvSpPr/>
          <p:nvPr/>
        </p:nvSpPr>
        <p:spPr>
          <a:xfrm>
            <a:off x="667512" y="4859772"/>
            <a:ext cx="4736592" cy="569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000" b="1">
                <a:latin typeface="Aptos" panose="020B0004020202020204" pitchFamily="34" charset="0"/>
              </a:rPr>
              <a:t>Graph Convolutional Networks (GCN)</a:t>
            </a:r>
            <a:r>
              <a:rPr lang="en-US" sz="2000">
                <a:latin typeface="Aptos" panose="020B0004020202020204" pitchFamily="34" charset="0"/>
              </a:rPr>
              <a:t> Most well-known GNN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300A9-313B-E3C9-8D6E-6E1D1FC9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2537762"/>
            <a:ext cx="4597781" cy="127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CD1FA-7E43-6154-0819-4E29D3C2C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364" y="4071168"/>
            <a:ext cx="2065148" cy="418930"/>
          </a:xfrm>
          <a:prstGeom prst="rect">
            <a:avLst/>
          </a:prstGeom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850F6563-964F-E1E2-E46F-CBEBB0A82720}"/>
              </a:ext>
            </a:extLst>
          </p:cNvPr>
          <p:cNvSpPr/>
          <p:nvPr/>
        </p:nvSpPr>
        <p:spPr>
          <a:xfrm>
            <a:off x="6516624" y="4680360"/>
            <a:ext cx="4736592" cy="1261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000" b="1">
                <a:latin typeface="Aptos" panose="020B0004020202020204" pitchFamily="34" charset="0"/>
              </a:rPr>
              <a:t>GraphSAGE(SAmple and aggreGatE) </a:t>
            </a:r>
            <a:r>
              <a:rPr lang="en-US" sz="2000">
                <a:latin typeface="Aptos" panose="020B0004020202020204" pitchFamily="34" charset="0"/>
              </a:rPr>
              <a:t>Sampling and aggregating features from a node’s local neighborhood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50BF94-4C23-E9BE-3491-C7F680465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847" y="3130591"/>
            <a:ext cx="5374145" cy="6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7048-895E-B693-7AC8-6E03E8B96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717ADD61-7E66-F6B1-FCED-5D4504AACCAA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Methods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4928D0-3CE4-6903-D70A-C458A381EB4E}"/>
              </a:ext>
            </a:extLst>
          </p:cNvPr>
          <p:cNvGrpSpPr/>
          <p:nvPr/>
        </p:nvGrpSpPr>
        <p:grpSpPr>
          <a:xfrm>
            <a:off x="1267968" y="1492026"/>
            <a:ext cx="4767072" cy="2596476"/>
            <a:chOff x="435864" y="1207428"/>
            <a:chExt cx="4767072" cy="2596476"/>
          </a:xfrm>
        </p:grpSpPr>
        <p:sp>
          <p:nvSpPr>
            <p:cNvPr id="310" name="Freeform 1">
              <a:extLst>
                <a:ext uri="{FF2B5EF4-FFF2-40B4-BE49-F238E27FC236}">
                  <a16:creationId xmlns:a16="http://schemas.microsoft.com/office/drawing/2014/main" id="{4C36E007-EDA6-D79F-DB75-FF3912A8A02E}"/>
                </a:ext>
              </a:extLst>
            </p:cNvPr>
            <p:cNvSpPr/>
            <p:nvPr/>
          </p:nvSpPr>
          <p:spPr>
            <a:xfrm>
              <a:off x="3849480" y="2146392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CustomShape 2">
              <a:extLst>
                <a:ext uri="{FF2B5EF4-FFF2-40B4-BE49-F238E27FC236}">
                  <a16:creationId xmlns:a16="http://schemas.microsoft.com/office/drawing/2014/main" id="{6FFF45BD-8313-2F1E-A4AE-1A201AE32C8E}"/>
                </a:ext>
              </a:extLst>
            </p:cNvPr>
            <p:cNvSpPr/>
            <p:nvPr/>
          </p:nvSpPr>
          <p:spPr>
            <a:xfrm>
              <a:off x="435864" y="1207428"/>
              <a:ext cx="4767072" cy="25964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r>
                <a:rPr lang="en-US" sz="2200" b="1">
                  <a:latin typeface="Aptos" panose="020B0004020202020204" pitchFamily="34" charset="0"/>
                </a:rPr>
                <a:t>Graph Attention Network (GAT)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Make use of the attention mechanism </a:t>
              </a:r>
              <a:r>
                <a:rPr lang="en-US" sz="2200" i="1">
                  <a:latin typeface="Aptos" panose="020B0004020202020204" pitchFamily="34" charset="0"/>
                </a:rPr>
                <a:t>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Compute attention coefficients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200">
                <a:latin typeface="Aptos" panose="020B00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Indicate the importance of node </a:t>
              </a:r>
              <a:r>
                <a:rPr lang="en-US" sz="2200" i="1">
                  <a:latin typeface="Aptos" panose="020B0004020202020204" pitchFamily="34" charset="0"/>
                </a:rPr>
                <a:t>j</a:t>
              </a:r>
              <a:r>
                <a:rPr lang="en-US" sz="2200">
                  <a:latin typeface="Aptos" panose="020B0004020202020204" pitchFamily="34" charset="0"/>
                </a:rPr>
                <a:t>’s features to </a:t>
              </a:r>
              <a:r>
                <a:rPr lang="en-US" sz="2200" i="1">
                  <a:latin typeface="Aptos" panose="020B0004020202020204" pitchFamily="34" charset="0"/>
                </a:rPr>
                <a:t>i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B65F46-BDCA-E236-B69C-C4213D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203" y="2645658"/>
              <a:ext cx="1964254" cy="27969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4BDAD85-BDA2-2F0A-1A0B-234900699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44" y="4647311"/>
            <a:ext cx="9430512" cy="1056386"/>
          </a:xfrm>
          <a:prstGeom prst="rect">
            <a:avLst/>
          </a:prstGeom>
        </p:spPr>
      </p:pic>
      <p:pic>
        <p:nvPicPr>
          <p:cNvPr id="15" name="Picture 14" descr="A diagram of a machine&#10;&#10;Description automatically generated">
            <a:extLst>
              <a:ext uri="{FF2B5EF4-FFF2-40B4-BE49-F238E27FC236}">
                <a16:creationId xmlns:a16="http://schemas.microsoft.com/office/drawing/2014/main" id="{2326C7F5-9590-5D52-335A-63D6035F0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6" y="872087"/>
            <a:ext cx="3023676" cy="37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DA10-BBD0-9599-08DD-51173000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797B4AC4-E6AF-97B4-3404-730103DA8F86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Methods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A7280CF-7489-2545-A5BF-F8284806A818}"/>
              </a:ext>
            </a:extLst>
          </p:cNvPr>
          <p:cNvSpPr/>
          <p:nvPr/>
        </p:nvSpPr>
        <p:spPr>
          <a:xfrm>
            <a:off x="6577599" y="2111434"/>
            <a:ext cx="4709636" cy="24326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200" b="1">
                <a:latin typeface="Aptos" panose="020B0004020202020204" pitchFamily="34" charset="0"/>
              </a:rPr>
              <a:t>Graph Isomorphism Network (GIN)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Provably the most expressive among the class of GNNs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Aptos" panose="020B0004020202020204" pitchFamily="34" charset="0"/>
              </a:rPr>
              <a:t>MLP</a:t>
            </a:r>
            <a:r>
              <a:rPr lang="en-US" sz="2200" baseline="30000">
                <a:latin typeface="Aptos" panose="020B0004020202020204" pitchFamily="34" charset="0"/>
              </a:rPr>
              <a:t>l </a:t>
            </a:r>
            <a:r>
              <a:rPr lang="en-US" sz="2200">
                <a:latin typeface="Aptos" panose="020B0004020202020204" pitchFamily="34" charset="0"/>
              </a:rPr>
              <a:t>is implemented as a two-layer MLP with ReLU activation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A3E239-6606-E959-EA59-D382A1E449B5}"/>
              </a:ext>
            </a:extLst>
          </p:cNvPr>
          <p:cNvGrpSpPr/>
          <p:nvPr/>
        </p:nvGrpSpPr>
        <p:grpSpPr>
          <a:xfrm>
            <a:off x="767605" y="906399"/>
            <a:ext cx="3876971" cy="3400425"/>
            <a:chOff x="6802564" y="1289875"/>
            <a:chExt cx="3876971" cy="3400425"/>
          </a:xfrm>
        </p:grpSpPr>
        <p:pic>
          <p:nvPicPr>
            <p:cNvPr id="8" name="Picture 7" descr="A diagram of a network&#10;&#10;Description automatically generated">
              <a:extLst>
                <a:ext uri="{FF2B5EF4-FFF2-40B4-BE49-F238E27FC236}">
                  <a16:creationId xmlns:a16="http://schemas.microsoft.com/office/drawing/2014/main" id="{35132BA1-2E6B-7D71-12AC-CEA42E10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564" y="1289875"/>
              <a:ext cx="3762375" cy="3400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7FE9D6-265B-A931-4A0C-31AFB0C62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7160" y="1605489"/>
              <a:ext cx="846096" cy="5524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1E03A3-255E-032C-32BC-8BD154AFA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703" y="1289875"/>
              <a:ext cx="846096" cy="27624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A03270-DAD3-322A-7BAD-0AAD4489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3439" y="1881736"/>
              <a:ext cx="846096" cy="55249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4AC2544-3DDB-0155-D206-2A0DE0DC2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966" y="4746566"/>
            <a:ext cx="5161124" cy="11973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39B4B-61A4-C53D-8F4E-B167D601F044}"/>
              </a:ext>
            </a:extLst>
          </p:cNvPr>
          <p:cNvCxnSpPr/>
          <p:nvPr/>
        </p:nvCxnSpPr>
        <p:spPr>
          <a:xfrm>
            <a:off x="2648792" y="4306824"/>
            <a:ext cx="0" cy="6766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2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C8C1-E472-2781-49CA-BC168AB1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403390F5-4A98-6AD2-0A3F-1E415FB69973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Experimental setup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23A8C42-E761-9AD6-194E-9271E0060A22}"/>
              </a:ext>
            </a:extLst>
          </p:cNvPr>
          <p:cNvSpPr/>
          <p:nvPr/>
        </p:nvSpPr>
        <p:spPr>
          <a:xfrm>
            <a:off x="173736" y="1005521"/>
            <a:ext cx="11850624" cy="4992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Aptos" panose="020B0004020202020204" pitchFamily="34" charset="0"/>
              </a:rPr>
              <a:t>Dataset</a:t>
            </a:r>
            <a:r>
              <a:rPr lang="en-US" sz="2200">
                <a:latin typeface="Aptos" panose="020B0004020202020204" pitchFamily="34" charset="0"/>
              </a:rPr>
              <a:t>: ogbn-arxiv from Open Graph Benchmark (OGB).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Aptos" panose="020B0004020202020204" pitchFamily="34" charset="0"/>
              </a:rPr>
              <a:t>Graph type: </a:t>
            </a:r>
            <a:r>
              <a:rPr lang="en-US" sz="2200">
                <a:latin typeface="Aptos" panose="020B0004020202020204" pitchFamily="34" charset="0"/>
              </a:rPr>
              <a:t>Directed citation network of Computer Science arXiv papers indexed by MAG.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Aptos" panose="020B0004020202020204" pitchFamily="34" charset="0"/>
              </a:rPr>
              <a:t>Nodes</a:t>
            </a:r>
            <a:r>
              <a:rPr lang="en-US" sz="2200">
                <a:latin typeface="Aptos" panose="020B0004020202020204" pitchFamily="34" charset="0"/>
              </a:rPr>
              <a:t>: Represent individual arXiv papers.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Aptos" panose="020B0004020202020204" pitchFamily="34" charset="0"/>
              </a:rPr>
              <a:t>Edges</a:t>
            </a:r>
            <a:r>
              <a:rPr lang="en-US" sz="2200">
                <a:latin typeface="Aptos" panose="020B0004020202020204" pitchFamily="34" charset="0"/>
              </a:rPr>
              <a:t>: Directed, indicating citations between papers.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Aptos" panose="020B0004020202020204" pitchFamily="34" charset="0"/>
              </a:rPr>
              <a:t>Node features</a:t>
            </a:r>
            <a:r>
              <a:rPr lang="en-US" sz="2200">
                <a:latin typeface="Aptos" panose="020B0004020202020204" pitchFamily="34" charset="0"/>
              </a:rPr>
              <a:t>: 128-dimensional vectors representing the content of the paper's title and abstract.</a:t>
            </a:r>
          </a:p>
          <a:p>
            <a:endParaRPr lang="en-US" sz="2200">
              <a:latin typeface="Aptos" panose="020B0004020202020204" pitchFamily="34" charset="0"/>
            </a:endParaRPr>
          </a:p>
          <a:p>
            <a:r>
              <a:rPr lang="en-US" sz="2200" b="1">
                <a:latin typeface="Aptos" panose="020B0004020202020204" pitchFamily="34" charset="0"/>
              </a:rPr>
              <a:t>Classification task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</a:rPr>
              <a:t>Objective: Classify papers into 40 subject areas (e.g., cs.AI, cs.OS).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Aptos" panose="020B0004020202020204" pitchFamily="34" charset="0"/>
              </a:rPr>
              <a:t>Labels: Manually assigned by authors and arXiv moderators.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D357E-62B4-6B93-41A0-214734B5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4747425"/>
            <a:ext cx="893569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91B2D-941C-306C-D09C-CBCA4A0AA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C19E2918-4E7B-E489-45E8-F95D50C48C92}"/>
              </a:ext>
            </a:extLst>
          </p:cNvPr>
          <p:cNvSpPr/>
          <p:nvPr/>
        </p:nvSpPr>
        <p:spPr>
          <a:xfrm>
            <a:off x="173736" y="90558"/>
            <a:ext cx="9372024" cy="695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Experimental setup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5EC2A8-AA3A-7DCB-068B-224521264EB4}"/>
              </a:ext>
            </a:extLst>
          </p:cNvPr>
          <p:cNvGrpSpPr/>
          <p:nvPr/>
        </p:nvGrpSpPr>
        <p:grpSpPr>
          <a:xfrm>
            <a:off x="390144" y="1279841"/>
            <a:ext cx="11411712" cy="4992943"/>
            <a:chOff x="173736" y="1279841"/>
            <a:chExt cx="11411712" cy="4992943"/>
          </a:xfrm>
        </p:grpSpPr>
        <p:sp>
          <p:nvSpPr>
            <p:cNvPr id="5" name="CustomShape 2">
              <a:extLst>
                <a:ext uri="{FF2B5EF4-FFF2-40B4-BE49-F238E27FC236}">
                  <a16:creationId xmlns:a16="http://schemas.microsoft.com/office/drawing/2014/main" id="{79A5351A-8FF8-31C5-70F4-A3A504C00E0F}"/>
                </a:ext>
              </a:extLst>
            </p:cNvPr>
            <p:cNvSpPr/>
            <p:nvPr/>
          </p:nvSpPr>
          <p:spPr>
            <a:xfrm>
              <a:off x="173736" y="1279841"/>
              <a:ext cx="5266944" cy="49929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r>
                <a:rPr lang="en-US" sz="2200" b="1">
                  <a:latin typeface="Aptos" panose="020B0004020202020204" pitchFamily="34" charset="0"/>
                </a:rPr>
                <a:t>Preprocessing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Adjacency matrix converted to sparse format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Converted to an undirected format</a:t>
              </a:r>
            </a:p>
            <a:p>
              <a:endParaRPr lang="en-US" sz="2200">
                <a:latin typeface="Aptos" panose="020B0004020202020204" pitchFamily="34" charset="0"/>
              </a:endParaRPr>
            </a:p>
            <a:p>
              <a:r>
                <a:rPr lang="en-US" sz="2200" b="1">
                  <a:latin typeface="Aptos" panose="020B0004020202020204" pitchFamily="34" charset="0"/>
                </a:rPr>
                <a:t>Training and Evaluation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Loss: Multi-class cross-entropy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Metric: Accuracy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Data split by publication year:</a:t>
              </a: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sz="2200">
                  <a:latin typeface="Aptos" panose="020B0004020202020204" pitchFamily="34" charset="0"/>
                </a:rPr>
                <a:t>Train: Papers published until 2017</a:t>
              </a: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sz="2200">
                  <a:latin typeface="Aptos" panose="020B0004020202020204" pitchFamily="34" charset="0"/>
                </a:rPr>
                <a:t>Validation: Papers from 2018</a:t>
              </a: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sz="2200">
                  <a:latin typeface="Aptos" panose="020B0004020202020204" pitchFamily="34" charset="0"/>
                </a:rPr>
                <a:t>Test: Papers from 2019 onward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50A489-06B9-41CE-219D-AFD80F22C316}"/>
                </a:ext>
              </a:extLst>
            </p:cNvPr>
            <p:cNvSpPr txBox="1"/>
            <p:nvPr/>
          </p:nvSpPr>
          <p:spPr>
            <a:xfrm>
              <a:off x="6097524" y="1279841"/>
              <a:ext cx="5487924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" b="1">
                  <a:latin typeface="Aptos" panose="020B0004020202020204" pitchFamily="34" charset="0"/>
                </a:rPr>
                <a:t>Regularization and Hyperparameters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Used batch normalization and dropout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Optimizer: Adam</a:t>
              </a:r>
            </a:p>
            <a:p>
              <a:endParaRPr lang="en-US" sz="2200">
                <a:latin typeface="Aptos" panose="020B0004020202020204" pitchFamily="34" charset="0"/>
              </a:endParaRPr>
            </a:p>
            <a:p>
              <a:endParaRPr lang="en-US" sz="2200">
                <a:latin typeface="Aptos" panose="020B0004020202020204" pitchFamily="34" charset="0"/>
              </a:endParaRPr>
            </a:p>
            <a:p>
              <a:r>
                <a:rPr lang="en-US" sz="2200" b="1">
                  <a:latin typeface="Aptos" panose="020B0004020202020204" pitchFamily="34" charset="0"/>
                </a:rPr>
                <a:t>Execution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Each model trained for 10 runs; results averaged.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>
                  <a:latin typeface="Aptos" panose="020B0004020202020204" pitchFamily="34" charset="0"/>
                </a:rPr>
                <a:t>GAT model executed on cloud service due to GPU memory constraints</a:t>
              </a:r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74006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709</Words>
  <Application>Microsoft Office PowerPoint</Application>
  <PresentationFormat>Widescreen</PresentationFormat>
  <Paragraphs>107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</vt:lpstr>
      <vt:lpstr>Arial</vt:lpstr>
      <vt:lpstr>Calibri</vt:lpstr>
      <vt:lpstr>Courier New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Vu Trung Thanh 20220066</cp:lastModifiedBy>
  <cp:revision>4</cp:revision>
  <dcterms:created xsi:type="dcterms:W3CDTF">2020-12-31T09:57:48Z</dcterms:created>
  <dcterms:modified xsi:type="dcterms:W3CDTF">2024-12-26T03:13:03Z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