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9" r:id="rId4"/>
    <p:sldId id="257" r:id="rId5"/>
    <p:sldId id="277" r:id="rId6"/>
    <p:sldId id="259" r:id="rId7"/>
    <p:sldId id="260" r:id="rId8"/>
    <p:sldId id="261" r:id="rId9"/>
    <p:sldId id="274" r:id="rId10"/>
    <p:sldId id="275" r:id="rId11"/>
    <p:sldId id="276" r:id="rId12"/>
    <p:sldId id="262" r:id="rId13"/>
    <p:sldId id="278" r:id="rId14"/>
    <p:sldId id="279" r:id="rId15"/>
    <p:sldId id="280" r:id="rId16"/>
    <p:sldId id="263" r:id="rId17"/>
    <p:sldId id="271" r:id="rId18"/>
    <p:sldId id="26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7333" autoAdjust="0"/>
  </p:normalViewPr>
  <p:slideViewPr>
    <p:cSldViewPr>
      <p:cViewPr varScale="1">
        <p:scale>
          <a:sx n="159" d="100"/>
          <a:sy n="159" d="100"/>
        </p:scale>
        <p:origin x="132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37177-716C-41E7-8497-E64B8AB96CBD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746D-A19C-426C-8B3B-40F387CBA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3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crosoft.com/kb/17078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8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May gloss over for</a:t>
            </a:r>
            <a:r>
              <a:rPr lang="en-US" baseline="0" dirty="0"/>
              <a:t> now, but will go </a:t>
            </a:r>
            <a:r>
              <a:rPr lang="en-US" baseline="0" dirty="0" err="1"/>
              <a:t>indepth</a:t>
            </a:r>
            <a:r>
              <a:rPr lang="en-US" baseline="0" dirty="0"/>
              <a:t>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May gloss over for</a:t>
            </a:r>
            <a:r>
              <a:rPr lang="en-US" baseline="0" dirty="0"/>
              <a:t> now, but will go </a:t>
            </a:r>
            <a:r>
              <a:rPr lang="en-US" baseline="0" dirty="0" err="1"/>
              <a:t>indepth</a:t>
            </a:r>
            <a:r>
              <a:rPr lang="en-US" baseline="0" dirty="0"/>
              <a:t>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</a:t>
            </a:r>
            <a:r>
              <a:rPr lang="en-US" baseline="0" dirty="0"/>
              <a:t> in cells that you want to do something with.  Pass these values as parameters into the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http://support.microsoft.com/kb/170787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9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8648"/>
            <a:ext cx="1943100" cy="54878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8648"/>
            <a:ext cx="5692140" cy="54878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0248"/>
            <a:ext cx="3817620" cy="411622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1980248"/>
            <a:ext cx="3817620" cy="411622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648"/>
            <a:ext cx="7772400" cy="114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0248"/>
            <a:ext cx="7772400" cy="411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7925"/>
            <a:ext cx="1905953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fld id="{26CAB61A-87C1-46C3-A45D-C39018EFBF3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248" y="6247925"/>
            <a:ext cx="2897505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248" y="6247925"/>
            <a:ext cx="1907382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08610" indent="-30861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028700" indent="-20574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40180" indent="-20574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51660" indent="-20574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6314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7462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8610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9758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267"/>
            <a:ext cx="9144000" cy="1470183"/>
          </a:xfrm>
        </p:spPr>
        <p:txBody>
          <a:bodyPr/>
          <a:lstStyle/>
          <a:p>
            <a:r>
              <a:rPr lang="en-US" sz="3600" dirty="0"/>
              <a:t>Introduction to VBA for Financial Modeling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5715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Thanh Nguyen</a:t>
            </a:r>
          </a:p>
          <a:p>
            <a:pPr algn="r"/>
            <a:r>
              <a:rPr lang="en-US" dirty="0"/>
              <a:t>Email: thanh.osu@gmail.com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Keystrokes: Alt-F11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278890" y="1979613"/>
            <a:ext cx="6586219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Shortcut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Parameters: Ctrl-Shift-A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 ...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this </a:t>
            </a:r>
            <a:r>
              <a:rPr lang="en-US" b="1" i="1" dirty="0"/>
              <a:t>condition</a:t>
            </a:r>
            <a:r>
              <a:rPr lang="en-US" dirty="0"/>
              <a:t> is met, then do </a:t>
            </a:r>
            <a:r>
              <a:rPr lang="en-US" b="1" i="1" dirty="0"/>
              <a:t>something</a:t>
            </a:r>
            <a:r>
              <a:rPr lang="en-US" dirty="0"/>
              <a:t>, </a:t>
            </a:r>
            <a:r>
              <a:rPr lang="en-US" b="1" i="1" dirty="0"/>
              <a:t>else</a:t>
            </a:r>
            <a:r>
              <a:rPr lang="en-US" dirty="0"/>
              <a:t> do </a:t>
            </a:r>
            <a:r>
              <a:rPr lang="en-US" b="1" i="1" dirty="0"/>
              <a:t>something else</a:t>
            </a:r>
            <a:r>
              <a:rPr lang="en-US" dirty="0"/>
              <a:t>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If you’re thirsty, then go drink</a:t>
            </a:r>
            <a:br>
              <a:rPr lang="en-US" dirty="0"/>
            </a:br>
            <a:r>
              <a:rPr lang="en-US" dirty="0"/>
              <a:t>else do not go drink .</a:t>
            </a:r>
          </a:p>
          <a:p>
            <a:pPr lvl="1"/>
            <a:r>
              <a:rPr lang="en-US" dirty="0"/>
              <a:t>If you want unlimited text messages, it’s 30,</a:t>
            </a:r>
            <a:br>
              <a:rPr lang="en-US" dirty="0"/>
            </a:br>
            <a:r>
              <a:rPr lang="en-US" dirty="0"/>
              <a:t>else, it’s 0.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model easy for users</a:t>
            </a:r>
          </a:p>
          <a:p>
            <a:r>
              <a:rPr lang="en-US" dirty="0"/>
              <a:t>Constraining input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you step through code</a:t>
            </a:r>
          </a:p>
          <a:p>
            <a:r>
              <a:rPr lang="en-US" dirty="0"/>
              <a:t>Keystrokes</a:t>
            </a:r>
          </a:p>
          <a:p>
            <a:pPr lvl="1"/>
            <a:r>
              <a:rPr lang="en-US" dirty="0"/>
              <a:t>F5: Runs through all of function until next breakpoint</a:t>
            </a:r>
          </a:p>
          <a:p>
            <a:pPr lvl="1"/>
            <a:r>
              <a:rPr lang="en-US" dirty="0"/>
              <a:t>F8: Runs to next line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Immediate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you debug/understand results of code</a:t>
            </a:r>
          </a:p>
          <a:p>
            <a:r>
              <a:rPr lang="en-US" dirty="0"/>
              <a:t>Keystrokes: Ctrl-G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 … ELSE IF …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this </a:t>
            </a:r>
            <a:r>
              <a:rPr lang="en-US" sz="2000" b="1" i="1" dirty="0"/>
              <a:t>condition</a:t>
            </a:r>
            <a:r>
              <a:rPr lang="en-US" sz="2000" dirty="0"/>
              <a:t> is met, then do </a:t>
            </a:r>
            <a:r>
              <a:rPr lang="en-US" sz="2000" b="1" i="1" dirty="0"/>
              <a:t>something</a:t>
            </a:r>
            <a:r>
              <a:rPr lang="en-US" sz="2000" dirty="0"/>
              <a:t>, </a:t>
            </a:r>
            <a:r>
              <a:rPr lang="en-US" sz="2000" b="1" i="1" dirty="0"/>
              <a:t>else if some other condition is met, then do something else, else do something</a:t>
            </a:r>
            <a:r>
              <a:rPr lang="en-US" sz="2000" dirty="0"/>
              <a:t>. </a:t>
            </a:r>
          </a:p>
          <a:p>
            <a:r>
              <a:rPr lang="en-US" sz="2000" dirty="0"/>
              <a:t>If A, then B, </a:t>
            </a:r>
            <a:br>
              <a:rPr lang="en-US" sz="2000" dirty="0"/>
            </a:br>
            <a:r>
              <a:rPr lang="en-US" sz="2000" dirty="0"/>
              <a:t>else if C, then D,</a:t>
            </a:r>
            <a:br>
              <a:rPr lang="en-US" sz="2000" dirty="0"/>
            </a:br>
            <a:r>
              <a:rPr lang="en-US" sz="2000" dirty="0"/>
              <a:t>else E.</a:t>
            </a:r>
          </a:p>
          <a:p>
            <a:r>
              <a:rPr lang="en-US" sz="2000" dirty="0"/>
              <a:t>Examples:</a:t>
            </a:r>
          </a:p>
          <a:p>
            <a:pPr marL="668655" lvl="2" indent="-308610"/>
            <a:r>
              <a:rPr lang="en-US" sz="2000" dirty="0"/>
              <a:t>If it’s 90 degrees, it’s hot, else if its 70 degrees, its nice, else it may be pretty cold. </a:t>
            </a:r>
          </a:p>
          <a:p>
            <a:pPr lvl="1"/>
            <a:r>
              <a:rPr lang="en-US" sz="2000" dirty="0"/>
              <a:t>If you want unlimited messages, it’s 30,</a:t>
            </a:r>
            <a:br>
              <a:rPr lang="en-US" sz="2000" dirty="0"/>
            </a:br>
            <a:r>
              <a:rPr lang="en-US" sz="2000" dirty="0"/>
              <a:t>else if you want 1000 text messages, its 20, else, it’s 0.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AND ...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This condition AND this condition – both conditions need to be true to continue</a:t>
            </a:r>
          </a:p>
          <a:p>
            <a:r>
              <a:rPr lang="en-US" sz="2500" dirty="0"/>
              <a:t>This condition OR this condition – as long as one of them is true, continue</a:t>
            </a:r>
          </a:p>
          <a:p>
            <a:pPr>
              <a:buNone/>
            </a:pPr>
            <a:endParaRPr lang="en-US" sz="2500" dirty="0"/>
          </a:p>
          <a:p>
            <a:r>
              <a:rPr lang="en-US" sz="2500" dirty="0"/>
              <a:t>The sun is hot and cold – false</a:t>
            </a:r>
          </a:p>
          <a:p>
            <a:r>
              <a:rPr lang="en-US" sz="2500" dirty="0"/>
              <a:t>The sun is hot or cold – true</a:t>
            </a:r>
          </a:p>
          <a:p>
            <a:r>
              <a:rPr lang="en-US" sz="2500" dirty="0"/>
              <a:t>If you want a data plan and  unlimited text, it’s $50</a:t>
            </a:r>
            <a:br>
              <a:rPr lang="en-US" sz="2500" dirty="0"/>
            </a:br>
            <a:r>
              <a:rPr lang="en-US" sz="2500" dirty="0"/>
              <a:t>If you want a data plan or unlimited text, it’s 30.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is going to happen over a predetermined number of times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For 2 shoes, I’m going to tie each one. </a:t>
            </a:r>
          </a:p>
          <a:p>
            <a:pPr lvl="1"/>
            <a:r>
              <a:rPr lang="en-US" dirty="0"/>
              <a:t>For 5 days this week, I’m going to go to work.</a:t>
            </a:r>
          </a:p>
          <a:p>
            <a:pPr lvl="1"/>
            <a:r>
              <a:rPr lang="en-US" dirty="0"/>
              <a:t>For each phone you buy, you get $10 dollars off.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5000" dirty="0"/>
              <a:t>Questions?</a:t>
            </a:r>
            <a:br>
              <a:rPr lang="en-US" sz="5000" dirty="0"/>
            </a:br>
            <a:r>
              <a:rPr lang="en-US" sz="5000" dirty="0"/>
              <a:t/>
            </a:r>
            <a:br>
              <a:rPr lang="en-US" sz="5000" dirty="0"/>
            </a:br>
            <a:endParaRPr lang="en-US" sz="5000" dirty="0"/>
          </a:p>
          <a:p>
            <a:pPr algn="ctr">
              <a:buNone/>
            </a:pPr>
            <a:r>
              <a:rPr lang="en-US" sz="5000" dirty="0"/>
              <a:t/>
            </a:r>
            <a:br>
              <a:rPr lang="en-US" sz="5000" dirty="0"/>
            </a:br>
            <a:r>
              <a:rPr lang="en-US" sz="2000" dirty="0"/>
              <a:t>Thanh Nguyen 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thanh.osu@gmail.com </a:t>
            </a:r>
            <a:endParaRPr 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Goal of 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brief introduction to programming using Visual Basic (VBA)</a:t>
            </a:r>
          </a:p>
          <a:p>
            <a:r>
              <a:rPr lang="en-US" dirty="0"/>
              <a:t>Gain some insight to the various benefits of programming</a:t>
            </a:r>
          </a:p>
          <a:p>
            <a:r>
              <a:rPr lang="en-US" dirty="0"/>
              <a:t>Examine how VBA can be used within financial modeling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Key Concept for Beginners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to programming productivity:  “online searches”</a:t>
            </a:r>
          </a:p>
          <a:p>
            <a:pPr lvl="1"/>
            <a:r>
              <a:rPr lang="en-US" dirty="0"/>
              <a:t>Key words searches (i.e., Google):</a:t>
            </a:r>
          </a:p>
          <a:p>
            <a:pPr lvl="2"/>
            <a:r>
              <a:rPr lang="en-US" dirty="0"/>
              <a:t>“IF VBA”</a:t>
            </a:r>
          </a:p>
          <a:p>
            <a:pPr lvl="2"/>
            <a:r>
              <a:rPr lang="en-US" dirty="0"/>
              <a:t>“IF ELSE VBA”</a:t>
            </a:r>
          </a:p>
          <a:p>
            <a:pPr lvl="2"/>
            <a:r>
              <a:rPr lang="en-US" dirty="0"/>
              <a:t>“Breakpoint VBA”</a:t>
            </a:r>
          </a:p>
          <a:p>
            <a:pPr lvl="2"/>
            <a:r>
              <a:rPr lang="en-US" dirty="0"/>
              <a:t>“For Loop VBA”</a:t>
            </a:r>
          </a:p>
          <a:p>
            <a:pPr lvl="1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442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Data Types</a:t>
            </a:r>
          </a:p>
          <a:p>
            <a:r>
              <a:rPr lang="en-US" dirty="0"/>
              <a:t>Functions &amp; Parameters</a:t>
            </a:r>
          </a:p>
          <a:p>
            <a:r>
              <a:rPr lang="en-US" dirty="0"/>
              <a:t>If Statements</a:t>
            </a:r>
          </a:p>
          <a:p>
            <a:r>
              <a:rPr lang="en-US" dirty="0" err="1"/>
              <a:t>And/Or</a:t>
            </a:r>
            <a:r>
              <a:rPr lang="en-US" dirty="0"/>
              <a:t> Logic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Debugging/Immediate window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How to 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Variables - Common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6229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By definition: Placeholder for any given value</a:t>
            </a:r>
          </a:p>
          <a:p>
            <a:pPr lvl="1"/>
            <a:r>
              <a:rPr lang="en-US" sz="2400" dirty="0"/>
              <a:t>Integer – numbers ( no decimals)</a:t>
            </a:r>
          </a:p>
          <a:p>
            <a:pPr lvl="2"/>
            <a:r>
              <a:rPr lang="en-US" sz="2100" dirty="0"/>
              <a:t>i.e., </a:t>
            </a:r>
            <a:r>
              <a:rPr lang="en-US" sz="2000" dirty="0"/>
              <a:t>6,7,8</a:t>
            </a:r>
            <a:endParaRPr lang="en-US" sz="2100" dirty="0"/>
          </a:p>
          <a:p>
            <a:pPr lvl="1"/>
            <a:r>
              <a:rPr lang="en-US" sz="2400" dirty="0"/>
              <a:t>Double – numbers (can be decimals)</a:t>
            </a:r>
          </a:p>
          <a:p>
            <a:pPr lvl="2"/>
            <a:r>
              <a:rPr lang="en-US" sz="2100" dirty="0"/>
              <a:t>i.e., </a:t>
            </a:r>
            <a:r>
              <a:rPr lang="en-US" sz="2000" dirty="0"/>
              <a:t>6.5, 7.0, 1.2</a:t>
            </a:r>
            <a:endParaRPr lang="en-US" sz="2100" dirty="0"/>
          </a:p>
          <a:p>
            <a:pPr lvl="1"/>
            <a:r>
              <a:rPr lang="en-US" sz="2400" dirty="0"/>
              <a:t>Boolean - true or false</a:t>
            </a:r>
          </a:p>
          <a:p>
            <a:pPr lvl="2"/>
            <a:r>
              <a:rPr lang="en-US" sz="2100" dirty="0"/>
              <a:t>i.e., true, false</a:t>
            </a:r>
          </a:p>
          <a:p>
            <a:pPr lvl="1"/>
            <a:r>
              <a:rPr lang="en-US" sz="2400" dirty="0"/>
              <a:t>String - This is represented as text, but can have numbers in it</a:t>
            </a:r>
          </a:p>
          <a:p>
            <a:pPr lvl="2"/>
            <a:r>
              <a:rPr lang="en-US" sz="2100" dirty="0"/>
              <a:t>i.e., </a:t>
            </a:r>
            <a:r>
              <a:rPr lang="en-US" sz="2000" dirty="0"/>
              <a:t>“Can you hear me now?”, “What’s up?” “6” “True”</a:t>
            </a:r>
            <a:endParaRPr lang="en-US" sz="2100" dirty="0"/>
          </a:p>
          <a:p>
            <a:pPr lvl="1">
              <a:buNone/>
            </a:pPr>
            <a:endParaRPr 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set up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6229"/>
          </a:xfrm>
        </p:spPr>
        <p:txBody>
          <a:bodyPr/>
          <a:lstStyle/>
          <a:p>
            <a:r>
              <a:rPr lang="en-US" sz="2800" dirty="0"/>
              <a:t>Dim Command: Used to define a variable</a:t>
            </a:r>
          </a:p>
          <a:p>
            <a:r>
              <a:rPr lang="en-US" sz="2800" dirty="0"/>
              <a:t>Examples</a:t>
            </a:r>
          </a:p>
          <a:p>
            <a:pPr lvl="1"/>
            <a:r>
              <a:rPr lang="en-US" dirty="0"/>
              <a:t>Dim </a:t>
            </a:r>
            <a:r>
              <a:rPr lang="en-US" b="1" i="1" dirty="0">
                <a:solidFill>
                  <a:schemeClr val="accent1"/>
                </a:solidFill>
              </a:rPr>
              <a:t>Total</a:t>
            </a:r>
            <a:r>
              <a:rPr lang="en-US" dirty="0"/>
              <a:t> as Integer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Dim</a:t>
            </a:r>
            <a:r>
              <a:rPr lang="en-US" dirty="0"/>
              <a:t> Total </a:t>
            </a:r>
            <a:r>
              <a:rPr lang="en-US" dirty="0">
                <a:solidFill>
                  <a:schemeClr val="accent2"/>
                </a:solidFill>
              </a:rPr>
              <a:t>as Integer</a:t>
            </a:r>
          </a:p>
          <a:p>
            <a:pPr lvl="1"/>
            <a:r>
              <a:rPr lang="en-US" dirty="0"/>
              <a:t>Dim </a:t>
            </a:r>
            <a:r>
              <a:rPr lang="en-US" b="1" i="1" dirty="0">
                <a:solidFill>
                  <a:schemeClr val="accent1"/>
                </a:solidFill>
              </a:rPr>
              <a:t>GreaterThan5Phones</a:t>
            </a:r>
            <a:r>
              <a:rPr lang="en-US" dirty="0"/>
              <a:t> as Boolean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Dim</a:t>
            </a:r>
            <a:r>
              <a:rPr lang="en-US" dirty="0"/>
              <a:t> GreaterThan5Phones </a:t>
            </a:r>
            <a:r>
              <a:rPr lang="en-US" dirty="0">
                <a:solidFill>
                  <a:schemeClr val="accent2"/>
                </a:solidFill>
              </a:rPr>
              <a:t>as Boolean</a:t>
            </a:r>
          </a:p>
          <a:p>
            <a:pPr lvl="1"/>
            <a:r>
              <a:rPr lang="en-US" dirty="0"/>
              <a:t>Dim </a:t>
            </a:r>
            <a:r>
              <a:rPr lang="en-US" b="1" i="1" dirty="0">
                <a:solidFill>
                  <a:schemeClr val="accent1"/>
                </a:solidFill>
              </a:rPr>
              <a:t>Answer</a:t>
            </a:r>
            <a:r>
              <a:rPr lang="en-US" dirty="0"/>
              <a:t> as String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Dim</a:t>
            </a:r>
            <a:r>
              <a:rPr lang="en-US" dirty="0"/>
              <a:t> Answer </a:t>
            </a:r>
            <a:r>
              <a:rPr lang="en-US" dirty="0">
                <a:solidFill>
                  <a:schemeClr val="accent2"/>
                </a:solidFill>
              </a:rPr>
              <a:t>as String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442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5000"/>
              </a:lnSpc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</a:rPr>
              <a:t>Functions &amp;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6229"/>
          </a:xfrm>
        </p:spPr>
        <p:txBody>
          <a:bodyPr/>
          <a:lstStyle/>
          <a:p>
            <a:r>
              <a:rPr lang="en-US" dirty="0"/>
              <a:t>Function: calculates a result based on one or more input values</a:t>
            </a:r>
          </a:p>
          <a:p>
            <a:pPr lvl="1"/>
            <a:r>
              <a:rPr lang="en-US" dirty="0"/>
              <a:t>Function: NPV</a:t>
            </a:r>
          </a:p>
          <a:p>
            <a:r>
              <a:rPr lang="en-US" dirty="0"/>
              <a:t>Parameters: Information used by function</a:t>
            </a:r>
          </a:p>
          <a:p>
            <a:pPr lvl="1"/>
            <a:r>
              <a:rPr lang="en-US" dirty="0"/>
              <a:t>Parameters: rate, value1, value2</a:t>
            </a:r>
          </a:p>
          <a:p>
            <a:r>
              <a:rPr lang="en-US" dirty="0"/>
              <a:t>=NPV(rate, value1, [value2], …)</a:t>
            </a:r>
          </a:p>
          <a:p>
            <a:pPr lvl="1"/>
            <a:r>
              <a:rPr lang="en-US" dirty="0"/>
              <a:t>Rate and value1 are required parameters</a:t>
            </a:r>
          </a:p>
          <a:p>
            <a:pPr lvl="1"/>
            <a:r>
              <a:rPr lang="en-US" dirty="0"/>
              <a:t>[value2] is an optional parameter, meaning it isn’t necessary to make the function work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116229"/>
          </a:xfrm>
        </p:spPr>
        <p:txBody>
          <a:bodyPr/>
          <a:lstStyle/>
          <a:p>
            <a:r>
              <a:rPr lang="en-US" dirty="0"/>
              <a:t>An IF statement is a </a:t>
            </a:r>
            <a:r>
              <a:rPr lang="en-US" b="1" i="1" dirty="0"/>
              <a:t>condition</a:t>
            </a:r>
            <a:r>
              <a:rPr lang="en-US" dirty="0"/>
              <a:t> that needs to be met in order for </a:t>
            </a:r>
            <a:r>
              <a:rPr lang="en-US" b="1" i="1" dirty="0"/>
              <a:t>something further to happen.  </a:t>
            </a:r>
            <a:r>
              <a:rPr lang="en-US" dirty="0"/>
              <a:t>In programming, this means a condition has to be true for the following statement to be executed.</a:t>
            </a:r>
            <a:endParaRPr lang="en-US" b="1" i="1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condition</a:t>
            </a:r>
            <a:r>
              <a:rPr lang="en-US" i="1" dirty="0"/>
              <a:t>, </a:t>
            </a:r>
            <a:r>
              <a:rPr lang="en-US" dirty="0"/>
              <a:t>then </a:t>
            </a:r>
            <a:r>
              <a:rPr lang="en-US" b="1" i="1" dirty="0"/>
              <a:t>something further happens</a:t>
            </a:r>
            <a:r>
              <a:rPr lang="en-US" i="1" dirty="0"/>
              <a:t>. </a:t>
            </a:r>
          </a:p>
          <a:p>
            <a:pPr lvl="1"/>
            <a:r>
              <a:rPr lang="en-US" dirty="0"/>
              <a:t>If you want this data plan, it’s $10.</a:t>
            </a:r>
          </a:p>
          <a:p>
            <a:pPr lvl="1"/>
            <a:r>
              <a:rPr lang="en-US" dirty="0"/>
              <a:t>If you want to buy this smartphone, it’s $1000.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Shortcut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Keystrokes: Alt-F11 </a:t>
            </a:r>
          </a:p>
          <a:p>
            <a:r>
              <a:rPr lang="en-US" dirty="0"/>
              <a:t>Result: Shows the VBA code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11538</TotalTime>
  <Words>659</Words>
  <Application>Microsoft Office PowerPoint</Application>
  <PresentationFormat>On-screen Show (4:3)</PresentationFormat>
  <Paragraphs>117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Times New Roman</vt:lpstr>
      <vt:lpstr>Default Design</vt:lpstr>
      <vt:lpstr>Introduction to VBA for Financial Modeling</vt:lpstr>
      <vt:lpstr>Goal of Today’s class</vt:lpstr>
      <vt:lpstr>A Key Concept for Beginners</vt:lpstr>
      <vt:lpstr>Key Programming Concepts</vt:lpstr>
      <vt:lpstr>Variables - Common Examples </vt:lpstr>
      <vt:lpstr>How to set up a variable</vt:lpstr>
      <vt:lpstr>Functions &amp; Parameters</vt:lpstr>
      <vt:lpstr>IF Statement</vt:lpstr>
      <vt:lpstr>Shortcut Key</vt:lpstr>
      <vt:lpstr>Keystrokes: Alt-F11</vt:lpstr>
      <vt:lpstr>Shortcut Keys</vt:lpstr>
      <vt:lpstr>IF ... ELSE</vt:lpstr>
      <vt:lpstr>Data Validation</vt:lpstr>
      <vt:lpstr>Breakpoints</vt:lpstr>
      <vt:lpstr>Immediate Window</vt:lpstr>
      <vt:lpstr>IF … ELSE IF … ELSE</vt:lpstr>
      <vt:lpstr>AND ... OR</vt:lpstr>
      <vt:lpstr>For 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</dc:creator>
  <cp:lastModifiedBy>Oglevee, Daniel D.</cp:lastModifiedBy>
  <cp:revision>295</cp:revision>
  <dcterms:created xsi:type="dcterms:W3CDTF">2011-04-09T17:26:24Z</dcterms:created>
  <dcterms:modified xsi:type="dcterms:W3CDTF">2020-11-09T20:41:19Z</dcterms:modified>
</cp:coreProperties>
</file>