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7" r:id="rId3"/>
    <p:sldId id="275" r:id="rId4"/>
    <p:sldId id="289" r:id="rId5"/>
    <p:sldId id="290" r:id="rId6"/>
    <p:sldId id="291" r:id="rId7"/>
    <p:sldId id="269" r:id="rId8"/>
    <p:sldId id="287" r:id="rId9"/>
    <p:sldId id="292" r:id="rId10"/>
    <p:sldId id="294" r:id="rId11"/>
    <p:sldId id="293" r:id="rId12"/>
    <p:sldId id="295" r:id="rId13"/>
    <p:sldId id="296" r:id="rId14"/>
    <p:sldId id="266" r:id="rId15"/>
    <p:sldId id="286" r:id="rId16"/>
    <p:sldId id="268" r:id="rId17"/>
    <p:sldId id="264" r:id="rId18"/>
    <p:sldId id="26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7" autoAdjust="0"/>
  </p:normalViewPr>
  <p:slideViewPr>
    <p:cSldViewPr>
      <p:cViewPr varScale="1">
        <p:scale>
          <a:sx n="96" d="100"/>
          <a:sy n="96" d="100"/>
        </p:scale>
        <p:origin x="14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A33DC53B-BF09-4937-950B-67224C8EBB3A}" type="datetimeFigureOut">
              <a:rPr lang="en-US" smtClean="0"/>
              <a:t>6/22/2023</a:t>
            </a:fld>
            <a:endParaRPr lang="en-US"/>
          </a:p>
        </p:txBody>
      </p:sp>
      <p:sp>
        <p:nvSpPr>
          <p:cNvPr id="4" name="Footer Placeholder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r>
              <a:rPr lang="en-US"/>
              <a:t>CNLT đa nền tảng cho ứng dụng di động</a:t>
            </a:r>
          </a:p>
        </p:txBody>
      </p:sp>
      <p:sp>
        <p:nvSpPr>
          <p:cNvPr id="5" name="Slide Number Placeholder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3CB26425-C1AB-4A8E-BBBC-4B869590F418}" type="slidenum">
              <a:rPr lang="en-US" smtClean="0"/>
              <a:t>‹#›</a:t>
            </a:fld>
            <a:endParaRPr lang="en-US"/>
          </a:p>
        </p:txBody>
      </p:sp>
    </p:spTree>
    <p:extLst>
      <p:ext uri="{BB962C8B-B14F-4D97-AF65-F5344CB8AC3E}">
        <p14:creationId xmlns:p14="http://schemas.microsoft.com/office/powerpoint/2010/main" val="19650492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FB74C4-CEF2-4727-9DE9-3549749406E6}" type="datetimeFigureOut">
              <a:rPr lang="en-US" smtClean="0"/>
              <a:t>6/22/2023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r>
              <a:rPr lang="en-US"/>
              <a:t>CNLT đa nền tảng cho ứng dụng di động</a:t>
            </a:r>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C461D86-6AB1-434C-A7D2-AC261E7AC2CF}" type="slidenum">
              <a:rPr lang="en-US" smtClean="0"/>
              <a:t>‹#›</a:t>
            </a:fld>
            <a:endParaRPr lang="en-US"/>
          </a:p>
        </p:txBody>
      </p:sp>
    </p:spTree>
    <p:extLst>
      <p:ext uri="{BB962C8B-B14F-4D97-AF65-F5344CB8AC3E}">
        <p14:creationId xmlns:p14="http://schemas.microsoft.com/office/powerpoint/2010/main" val="406153464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8" name="bg object 18"/>
          <p:cNvSpPr/>
          <p:nvPr/>
        </p:nvSpPr>
        <p:spPr>
          <a:xfrm>
            <a:off x="1207658" y="4343400"/>
            <a:ext cx="9875520" cy="0"/>
          </a:xfrm>
          <a:custGeom>
            <a:avLst/>
            <a:gdLst/>
            <a:ahLst/>
            <a:cxnLst/>
            <a:rect l="l" t="t" r="r" b="b"/>
            <a:pathLst>
              <a:path w="9875520">
                <a:moveTo>
                  <a:pt x="0" y="0"/>
                </a:moveTo>
                <a:lnTo>
                  <a:pt x="9875525" y="1"/>
                </a:lnTo>
              </a:path>
            </a:pathLst>
          </a:custGeom>
          <a:ln w="9525">
            <a:solidFill>
              <a:srgbClr val="7F7F7F"/>
            </a:solidFill>
          </a:ln>
        </p:spPr>
        <p:txBody>
          <a:bodyPr wrap="square" lIns="0" tIns="0" rIns="0" bIns="0" rtlCol="0"/>
          <a:lstStyle/>
          <a:p>
            <a:endParaRPr/>
          </a:p>
        </p:txBody>
      </p:sp>
      <p:sp>
        <p:nvSpPr>
          <p:cNvPr id="19" name="bg object 19"/>
          <p:cNvSpPr/>
          <p:nvPr/>
        </p:nvSpPr>
        <p:spPr>
          <a:xfrm>
            <a:off x="1996439" y="0"/>
            <a:ext cx="1338072" cy="1271015"/>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142731" y="1217142"/>
            <a:ext cx="9966960" cy="0"/>
          </a:xfrm>
          <a:custGeom>
            <a:avLst/>
            <a:gdLst/>
            <a:ahLst/>
            <a:cxnLst/>
            <a:rect l="l" t="t" r="r" b="b"/>
            <a:pathLst>
              <a:path w="9966960">
                <a:moveTo>
                  <a:pt x="0" y="0"/>
                </a:moveTo>
                <a:lnTo>
                  <a:pt x="9966965" y="1"/>
                </a:lnTo>
              </a:path>
            </a:pathLst>
          </a:custGeom>
          <a:ln w="9525">
            <a:solidFill>
              <a:srgbClr val="7F7F7F"/>
            </a:solidFill>
          </a:ln>
        </p:spPr>
        <p:txBody>
          <a:bodyPr wrap="square" lIns="0" tIns="0" rIns="0" bIns="0" rtlCol="0"/>
          <a:lstStyle/>
          <a:p>
            <a:endParaRPr/>
          </a:p>
        </p:txBody>
      </p:sp>
      <p:sp>
        <p:nvSpPr>
          <p:cNvPr id="2" name="Holder 2"/>
          <p:cNvSpPr>
            <a:spLocks noGrp="1"/>
          </p:cNvSpPr>
          <p:nvPr>
            <p:ph type="ctrTitle"/>
          </p:nvPr>
        </p:nvSpPr>
        <p:spPr>
          <a:xfrm>
            <a:off x="2233295" y="1931923"/>
            <a:ext cx="7725409" cy="1562100"/>
          </a:xfrm>
          <a:prstGeom prst="rect">
            <a:avLst/>
          </a:prstGeom>
        </p:spPr>
        <p:txBody>
          <a:bodyPr wrap="square" lIns="0" tIns="0" rIns="0" bIns="0">
            <a:spAutoFit/>
          </a:bodyPr>
          <a:lstStyle>
            <a:lvl1pPr>
              <a:defRPr sz="5400" b="0" i="0">
                <a:solidFill>
                  <a:srgbClr val="262626"/>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12" name="bg object 16"/>
          <p:cNvSpPr/>
          <p:nvPr userDrawn="1"/>
        </p:nvSpPr>
        <p:spPr>
          <a:xfrm>
            <a:off x="1" y="6400800"/>
            <a:ext cx="12192000" cy="457200"/>
          </a:xfrm>
          <a:custGeom>
            <a:avLst/>
            <a:gdLst/>
            <a:ahLst/>
            <a:cxnLst/>
            <a:rect l="l" t="t" r="r" b="b"/>
            <a:pathLst>
              <a:path w="12192000" h="457200">
                <a:moveTo>
                  <a:pt x="12191998" y="0"/>
                </a:moveTo>
                <a:lnTo>
                  <a:pt x="0" y="0"/>
                </a:lnTo>
                <a:lnTo>
                  <a:pt x="0" y="457199"/>
                </a:lnTo>
                <a:lnTo>
                  <a:pt x="12191998" y="457199"/>
                </a:lnTo>
                <a:lnTo>
                  <a:pt x="12191998" y="0"/>
                </a:lnTo>
                <a:close/>
              </a:path>
            </a:pathLst>
          </a:custGeom>
          <a:solidFill>
            <a:srgbClr val="5ECCF3"/>
          </a:solidFill>
        </p:spPr>
        <p:txBody>
          <a:bodyPr wrap="square" lIns="0" tIns="0" rIns="0" bIns="0" rtlCol="0"/>
          <a:lstStyle/>
          <a:p>
            <a:endParaRPr/>
          </a:p>
        </p:txBody>
      </p:sp>
      <p:sp>
        <p:nvSpPr>
          <p:cNvPr id="13" name="bg object 17"/>
          <p:cNvSpPr/>
          <p:nvPr userDrawn="1"/>
        </p:nvSpPr>
        <p:spPr>
          <a:xfrm>
            <a:off x="0" y="6334316"/>
            <a:ext cx="12192000" cy="66040"/>
          </a:xfrm>
          <a:custGeom>
            <a:avLst/>
            <a:gdLst/>
            <a:ahLst/>
            <a:cxnLst/>
            <a:rect l="l" t="t" r="r" b="b"/>
            <a:pathLst>
              <a:path w="12192000" h="66039">
                <a:moveTo>
                  <a:pt x="12192000" y="0"/>
                </a:moveTo>
                <a:lnTo>
                  <a:pt x="0" y="0"/>
                </a:lnTo>
                <a:lnTo>
                  <a:pt x="0" y="65996"/>
                </a:lnTo>
                <a:lnTo>
                  <a:pt x="12192000" y="65996"/>
                </a:lnTo>
                <a:lnTo>
                  <a:pt x="12192000" y="0"/>
                </a:lnTo>
                <a:close/>
              </a:path>
            </a:pathLst>
          </a:custGeom>
          <a:solidFill>
            <a:srgbClr val="4E67C8"/>
          </a:solidFill>
        </p:spPr>
        <p:txBody>
          <a:bodyPr wrap="square" lIns="0" tIns="0" rIns="0" bIns="0" rtlCol="0"/>
          <a:lstStyle/>
          <a:p>
            <a:endParaRPr/>
          </a:p>
        </p:txBody>
      </p:sp>
      <p:sp>
        <p:nvSpPr>
          <p:cNvPr id="14" name="Holder 4"/>
          <p:cNvSpPr>
            <a:spLocks noGrp="1"/>
          </p:cNvSpPr>
          <p:nvPr>
            <p:ph type="ftr" sz="quarter" idx="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en-US"/>
              <a:t>Phân tích thiết kế CSDL cho bài toán quản lý XXX</a:t>
            </a:r>
            <a:endParaRPr lang="en-US" dirty="0"/>
          </a:p>
        </p:txBody>
      </p:sp>
      <p:sp>
        <p:nvSpPr>
          <p:cNvPr id="15" name="Holder 5"/>
          <p:cNvSpPr>
            <a:spLocks noGrp="1"/>
          </p:cNvSpPr>
          <p:nvPr>
            <p:ph type="dt" sz="half" idx="2"/>
          </p:nvPr>
        </p:nvSpPr>
        <p:spPr>
          <a:xfrm>
            <a:off x="548371" y="6481062"/>
            <a:ext cx="1188720" cy="276999"/>
          </a:xfrm>
          <a:prstGeom prst="rect">
            <a:avLst/>
          </a:prstGeom>
        </p:spPr>
        <p:txBody>
          <a:bodyPr lIns="0" tIns="0" rIns="0" bIns="0" anchor="ctr"/>
          <a:lstStyle>
            <a:lvl1pPr algn="l">
              <a:defRPr>
                <a:solidFill>
                  <a:schemeClr val="tx1"/>
                </a:solidFill>
                <a:latin typeface="Times New Roman" panose="02020603050405020304" pitchFamily="18" charset="0"/>
                <a:cs typeface="Times New Roman" panose="02020603050405020304" pitchFamily="18" charset="0"/>
              </a:defRPr>
            </a:lvl1pPr>
          </a:lstStyle>
          <a:p>
            <a:fld id="{7A80286C-78C9-4064-841F-E7519F8403D9}" type="datetime1">
              <a:rPr lang="vi-VN" smtClean="0"/>
              <a:t>22/06/2023</a:t>
            </a:fld>
            <a:endParaRPr lang="en-US" dirty="0"/>
          </a:p>
        </p:txBody>
      </p:sp>
      <p:sp>
        <p:nvSpPr>
          <p:cNvPr id="21" name="Holder 6"/>
          <p:cNvSpPr>
            <a:spLocks noGrp="1"/>
          </p:cNvSpPr>
          <p:nvPr>
            <p:ph type="sldNum" sz="quarter" idx="10"/>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4E67C8"/>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Times New Roman"/>
                <a:cs typeface="Times New Roman"/>
              </a:defRPr>
            </a:lvl1pPr>
          </a:lstStyle>
          <a:p>
            <a:endParaRPr/>
          </a:p>
        </p:txBody>
      </p:sp>
      <p:sp>
        <p:nvSpPr>
          <p:cNvPr id="15" name="Holder 5"/>
          <p:cNvSpPr>
            <a:spLocks noGrp="1"/>
          </p:cNvSpPr>
          <p:nvPr>
            <p:ph type="dt" sz="half" idx="2"/>
          </p:nvPr>
        </p:nvSpPr>
        <p:spPr>
          <a:xfrm>
            <a:off x="548371" y="6481062"/>
            <a:ext cx="1188720" cy="276999"/>
          </a:xfrm>
          <a:prstGeom prst="rect">
            <a:avLst/>
          </a:prstGeo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a:solidFill>
                  <a:schemeClr val="tx1"/>
                </a:solidFill>
                <a:latin typeface="Times New Roman" panose="02020603050405020304" pitchFamily="18" charset="0"/>
                <a:cs typeface="Times New Roman" panose="02020603050405020304" pitchFamily="18" charset="0"/>
              </a:defRPr>
            </a:lvl1pPr>
          </a:lstStyle>
          <a:p>
            <a:fld id="{8CD1C597-79AB-4D87-8CAB-7DB51D370F48}" type="datetime1">
              <a:rPr lang="vi-VN" smtClean="0"/>
              <a:t>22/06/2023</a:t>
            </a:fld>
            <a:endParaRPr lang="en-US"/>
          </a:p>
        </p:txBody>
      </p:sp>
      <p:sp>
        <p:nvSpPr>
          <p:cNvPr id="16" name="Holder 6"/>
          <p:cNvSpPr>
            <a:spLocks noGrp="1"/>
          </p:cNvSpPr>
          <p:nvPr>
            <p:ph type="sldNum" sz="quarter" idx="10"/>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
        <p:nvSpPr>
          <p:cNvPr id="7" name="Holder 4"/>
          <p:cNvSpPr>
            <a:spLocks noGrp="1"/>
          </p:cNvSpPr>
          <p:nvPr>
            <p:ph type="ftr" sz="quarter" idx="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vi-VN"/>
              <a:t>Phân tích thiết kế CSDL cho bài toán quản lý XXX</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4E67C8"/>
                </a:solidFill>
                <a:latin typeface="Times New Roman"/>
                <a:cs typeface="Times New Roman"/>
              </a:defRPr>
            </a:lvl1pPr>
          </a:lstStyle>
          <a:p>
            <a:endParaRPr/>
          </a:p>
        </p:txBody>
      </p:sp>
      <p:sp>
        <p:nvSpPr>
          <p:cNvPr id="3" name="Holder 3"/>
          <p:cNvSpPr>
            <a:spLocks noGrp="1"/>
          </p:cNvSpPr>
          <p:nvPr>
            <p:ph sz="half" idx="2"/>
          </p:nvPr>
        </p:nvSpPr>
        <p:spPr>
          <a:xfrm>
            <a:off x="419100" y="1284731"/>
            <a:ext cx="5440680" cy="4652645"/>
          </a:xfrm>
          <a:prstGeom prst="rect">
            <a:avLst/>
          </a:prstGeom>
        </p:spPr>
        <p:txBody>
          <a:bodyPr wrap="square" lIns="0" tIns="0" rIns="0" bIns="0">
            <a:spAutoFit/>
          </a:bodyPr>
          <a:lstStyle>
            <a:lvl1pPr>
              <a:defRPr sz="2000" b="1" i="0">
                <a:solidFill>
                  <a:srgbClr val="3F3F3F"/>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16" name="Holder 5"/>
          <p:cNvSpPr>
            <a:spLocks noGrp="1"/>
          </p:cNvSpPr>
          <p:nvPr>
            <p:ph type="dt" sz="half" idx="11"/>
          </p:nvPr>
        </p:nvSpPr>
        <p:spPr>
          <a:xfrm>
            <a:off x="548371" y="6481062"/>
            <a:ext cx="1188720" cy="276999"/>
          </a:xfrm>
          <a:prstGeom prst="rect">
            <a:avLst/>
          </a:prstGeo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lang="en-US" smtClean="0"/>
            </a:lvl1pPr>
          </a:lstStyle>
          <a:p>
            <a:fld id="{030B6092-C902-4CFD-BC3D-662E9E674E86}" type="datetime1">
              <a:rPr lang="vi-VN" smtClean="0"/>
              <a:t>22/06/2023</a:t>
            </a:fld>
            <a:endParaRPr lang="en-US"/>
          </a:p>
        </p:txBody>
      </p:sp>
      <p:sp>
        <p:nvSpPr>
          <p:cNvPr id="17" name="Holder 6"/>
          <p:cNvSpPr>
            <a:spLocks noGrp="1"/>
          </p:cNvSpPr>
          <p:nvPr>
            <p:ph type="sldNum" sz="quarter" idx="12"/>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
        <p:nvSpPr>
          <p:cNvPr id="8" name="Holder 4"/>
          <p:cNvSpPr>
            <a:spLocks noGrp="1"/>
          </p:cNvSpPr>
          <p:nvPr>
            <p:ph type="ftr" sz="quarter" idx="1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vi-VN"/>
              <a:t>Phân tích thiết kế CSDL cho bài toán quản lý XXX</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4E67C8"/>
                </a:solidFill>
                <a:latin typeface="Times New Roman"/>
                <a:cs typeface="Times New Roman"/>
              </a:defRPr>
            </a:lvl1pPr>
          </a:lstStyle>
          <a:p>
            <a:endParaRPr/>
          </a:p>
        </p:txBody>
      </p:sp>
      <p:sp>
        <p:nvSpPr>
          <p:cNvPr id="15" name="bg object 16"/>
          <p:cNvSpPr/>
          <p:nvPr userDrawn="1"/>
        </p:nvSpPr>
        <p:spPr>
          <a:xfrm>
            <a:off x="1" y="6400800"/>
            <a:ext cx="12192000" cy="457200"/>
          </a:xfrm>
          <a:custGeom>
            <a:avLst/>
            <a:gdLst/>
            <a:ahLst/>
            <a:cxnLst/>
            <a:rect l="l" t="t" r="r" b="b"/>
            <a:pathLst>
              <a:path w="12192000" h="457200">
                <a:moveTo>
                  <a:pt x="12191998" y="0"/>
                </a:moveTo>
                <a:lnTo>
                  <a:pt x="0" y="0"/>
                </a:lnTo>
                <a:lnTo>
                  <a:pt x="0" y="457199"/>
                </a:lnTo>
                <a:lnTo>
                  <a:pt x="12191998" y="457199"/>
                </a:lnTo>
                <a:lnTo>
                  <a:pt x="12191998" y="0"/>
                </a:lnTo>
                <a:close/>
              </a:path>
            </a:pathLst>
          </a:custGeom>
          <a:solidFill>
            <a:srgbClr val="5ECCF3"/>
          </a:solidFill>
        </p:spPr>
        <p:txBody>
          <a:bodyPr wrap="square" lIns="0" tIns="0" rIns="0" bIns="0" rtlCol="0"/>
          <a:lstStyle/>
          <a:p>
            <a:endParaRPr/>
          </a:p>
        </p:txBody>
      </p:sp>
      <p:sp>
        <p:nvSpPr>
          <p:cNvPr id="18" name="bg object 17"/>
          <p:cNvSpPr/>
          <p:nvPr userDrawn="1"/>
        </p:nvSpPr>
        <p:spPr>
          <a:xfrm>
            <a:off x="0" y="6334316"/>
            <a:ext cx="12192000" cy="66040"/>
          </a:xfrm>
          <a:custGeom>
            <a:avLst/>
            <a:gdLst/>
            <a:ahLst/>
            <a:cxnLst/>
            <a:rect l="l" t="t" r="r" b="b"/>
            <a:pathLst>
              <a:path w="12192000" h="66039">
                <a:moveTo>
                  <a:pt x="12192000" y="0"/>
                </a:moveTo>
                <a:lnTo>
                  <a:pt x="0" y="0"/>
                </a:lnTo>
                <a:lnTo>
                  <a:pt x="0" y="65996"/>
                </a:lnTo>
                <a:lnTo>
                  <a:pt x="12192000" y="65996"/>
                </a:lnTo>
                <a:lnTo>
                  <a:pt x="12192000" y="0"/>
                </a:lnTo>
                <a:close/>
              </a:path>
            </a:pathLst>
          </a:custGeom>
          <a:solidFill>
            <a:srgbClr val="4E67C8"/>
          </a:solidFill>
        </p:spPr>
        <p:txBody>
          <a:bodyPr wrap="square" lIns="0" tIns="0" rIns="0" bIns="0" rtlCol="0"/>
          <a:lstStyle/>
          <a:p>
            <a:endParaRPr/>
          </a:p>
        </p:txBody>
      </p:sp>
      <p:sp>
        <p:nvSpPr>
          <p:cNvPr id="23" name="Holder 5"/>
          <p:cNvSpPr>
            <a:spLocks noGrp="1"/>
          </p:cNvSpPr>
          <p:nvPr>
            <p:ph type="dt" sz="half" idx="2"/>
          </p:nvPr>
        </p:nvSpPr>
        <p:spPr>
          <a:xfrm>
            <a:off x="548371" y="6481062"/>
            <a:ext cx="1188720" cy="276999"/>
          </a:xfrm>
          <a:prstGeom prst="rect">
            <a:avLst/>
          </a:prstGeo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lang="en-US" smtClean="0"/>
            </a:lvl1pPr>
          </a:lstStyle>
          <a:p>
            <a:fld id="{6D761383-4F06-4AEC-A401-EDDBF1C33A89}" type="datetime1">
              <a:rPr lang="vi-VN" smtClean="0"/>
              <a:t>22/06/2023</a:t>
            </a:fld>
            <a:endParaRPr lang="en-US"/>
          </a:p>
        </p:txBody>
      </p:sp>
      <p:sp>
        <p:nvSpPr>
          <p:cNvPr id="24" name="Holder 6"/>
          <p:cNvSpPr>
            <a:spLocks noGrp="1"/>
          </p:cNvSpPr>
          <p:nvPr>
            <p:ph type="sldNum" sz="quarter" idx="10"/>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
        <p:nvSpPr>
          <p:cNvPr id="8" name="Holder 4"/>
          <p:cNvSpPr>
            <a:spLocks noGrp="1"/>
          </p:cNvSpPr>
          <p:nvPr>
            <p:ph type="ftr" sz="quarter" idx="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vi-VN"/>
              <a:t>Phân tích thiết kế CSDL cho bài toán quản lý XXX</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3" name="Holder 5"/>
          <p:cNvSpPr>
            <a:spLocks noGrp="1"/>
          </p:cNvSpPr>
          <p:nvPr>
            <p:ph type="dt" sz="half" idx="2"/>
          </p:nvPr>
        </p:nvSpPr>
        <p:spPr>
          <a:xfrm>
            <a:off x="548371" y="6481062"/>
            <a:ext cx="1188720" cy="276999"/>
          </a:xfrm>
          <a:prstGeom prst="rect">
            <a:avLst/>
          </a:prstGeo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lang="en-US" smtClean="0"/>
            </a:lvl1pPr>
          </a:lstStyle>
          <a:p>
            <a:fld id="{6409902A-0CB4-450C-8525-EC19A9EADA66}" type="datetime1">
              <a:rPr lang="vi-VN" smtClean="0"/>
              <a:t>22/06/2023</a:t>
            </a:fld>
            <a:endParaRPr lang="en-US"/>
          </a:p>
        </p:txBody>
      </p:sp>
      <p:sp>
        <p:nvSpPr>
          <p:cNvPr id="14" name="Holder 6"/>
          <p:cNvSpPr>
            <a:spLocks noGrp="1"/>
          </p:cNvSpPr>
          <p:nvPr>
            <p:ph type="sldNum" sz="quarter" idx="10"/>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
        <p:nvSpPr>
          <p:cNvPr id="5" name="Holder 4"/>
          <p:cNvSpPr>
            <a:spLocks noGrp="1"/>
          </p:cNvSpPr>
          <p:nvPr>
            <p:ph type="ftr" sz="quarter" idx="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vi-VN"/>
              <a:t>Phân tích thiết kế CSDL cho bài toán quản lý XXX</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bg object 18"/>
          <p:cNvSpPr/>
          <p:nvPr/>
        </p:nvSpPr>
        <p:spPr>
          <a:xfrm>
            <a:off x="228600" y="1217142"/>
            <a:ext cx="11722735" cy="0"/>
          </a:xfrm>
          <a:custGeom>
            <a:avLst/>
            <a:gdLst/>
            <a:ahLst/>
            <a:cxnLst/>
            <a:rect l="l" t="t" r="r" b="b"/>
            <a:pathLst>
              <a:path w="11722735">
                <a:moveTo>
                  <a:pt x="0" y="0"/>
                </a:moveTo>
                <a:lnTo>
                  <a:pt x="11722106" y="1"/>
                </a:lnTo>
              </a:path>
            </a:pathLst>
          </a:custGeom>
          <a:ln w="9525">
            <a:solidFill>
              <a:srgbClr val="7F7F7F"/>
            </a:solidFill>
          </a:ln>
        </p:spPr>
        <p:txBody>
          <a:bodyPr wrap="square" lIns="0" tIns="0" rIns="0" bIns="0" rtlCol="0"/>
          <a:lstStyle/>
          <a:p>
            <a:endParaRPr/>
          </a:p>
        </p:txBody>
      </p:sp>
      <p:sp>
        <p:nvSpPr>
          <p:cNvPr id="19" name="bg object 19"/>
          <p:cNvSpPr/>
          <p:nvPr userDrawn="1"/>
        </p:nvSpPr>
        <p:spPr>
          <a:xfrm>
            <a:off x="228600" y="210311"/>
            <a:ext cx="899160" cy="90220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89302" y="2409444"/>
            <a:ext cx="8213394" cy="1244600"/>
          </a:xfrm>
          <a:prstGeom prst="rect">
            <a:avLst/>
          </a:prstGeom>
        </p:spPr>
        <p:txBody>
          <a:bodyPr wrap="square" lIns="0" tIns="0" rIns="0" bIns="0">
            <a:spAutoFit/>
          </a:bodyPr>
          <a:lstStyle>
            <a:lvl1pPr>
              <a:defRPr sz="8000" b="0" i="0">
                <a:solidFill>
                  <a:srgbClr val="4E67C8"/>
                </a:solidFill>
                <a:latin typeface="Times New Roman"/>
                <a:cs typeface="Times New Roman"/>
              </a:defRPr>
            </a:lvl1pPr>
          </a:lstStyle>
          <a:p>
            <a:endParaRPr/>
          </a:p>
        </p:txBody>
      </p:sp>
      <p:sp>
        <p:nvSpPr>
          <p:cNvPr id="3" name="Holder 3"/>
          <p:cNvSpPr>
            <a:spLocks noGrp="1"/>
          </p:cNvSpPr>
          <p:nvPr>
            <p:ph type="body" idx="1"/>
          </p:nvPr>
        </p:nvSpPr>
        <p:spPr>
          <a:xfrm>
            <a:off x="995286" y="2047239"/>
            <a:ext cx="10201427" cy="3089275"/>
          </a:xfrm>
          <a:prstGeom prst="rect">
            <a:avLst/>
          </a:prstGeom>
        </p:spPr>
        <p:txBody>
          <a:bodyPr wrap="square" lIns="0" tIns="0" rIns="0" bIns="0">
            <a:spAutoFit/>
          </a:bodyPr>
          <a:lstStyle>
            <a:lvl1pPr>
              <a:defRPr sz="3100" b="0" i="0">
                <a:solidFill>
                  <a:schemeClr val="tx1"/>
                </a:solidFill>
                <a:latin typeface="Times New Roman"/>
                <a:cs typeface="Times New Roman"/>
              </a:defRPr>
            </a:lvl1pPr>
          </a:lstStyle>
          <a:p>
            <a:endParaRPr/>
          </a:p>
        </p:txBody>
      </p:sp>
      <p:sp>
        <p:nvSpPr>
          <p:cNvPr id="11" name="bg object 16"/>
          <p:cNvSpPr/>
          <p:nvPr userDrawn="1"/>
        </p:nvSpPr>
        <p:spPr>
          <a:xfrm>
            <a:off x="1" y="6400800"/>
            <a:ext cx="12192000" cy="457200"/>
          </a:xfrm>
          <a:custGeom>
            <a:avLst/>
            <a:gdLst/>
            <a:ahLst/>
            <a:cxnLst/>
            <a:rect l="l" t="t" r="r" b="b"/>
            <a:pathLst>
              <a:path w="12192000" h="457200">
                <a:moveTo>
                  <a:pt x="12191998" y="0"/>
                </a:moveTo>
                <a:lnTo>
                  <a:pt x="0" y="0"/>
                </a:lnTo>
                <a:lnTo>
                  <a:pt x="0" y="457199"/>
                </a:lnTo>
                <a:lnTo>
                  <a:pt x="12191998" y="457199"/>
                </a:lnTo>
                <a:lnTo>
                  <a:pt x="12191998" y="0"/>
                </a:lnTo>
                <a:close/>
              </a:path>
            </a:pathLst>
          </a:custGeom>
          <a:solidFill>
            <a:srgbClr val="5ECCF3"/>
          </a:solidFill>
        </p:spPr>
        <p:txBody>
          <a:bodyPr wrap="square" lIns="0" tIns="0" rIns="0" bIns="0" rtlCol="0"/>
          <a:lstStyle/>
          <a:p>
            <a:endParaRPr/>
          </a:p>
        </p:txBody>
      </p:sp>
      <p:sp>
        <p:nvSpPr>
          <p:cNvPr id="12" name="bg object 17"/>
          <p:cNvSpPr/>
          <p:nvPr userDrawn="1"/>
        </p:nvSpPr>
        <p:spPr>
          <a:xfrm>
            <a:off x="0" y="6334316"/>
            <a:ext cx="12192000" cy="66040"/>
          </a:xfrm>
          <a:custGeom>
            <a:avLst/>
            <a:gdLst/>
            <a:ahLst/>
            <a:cxnLst/>
            <a:rect l="l" t="t" r="r" b="b"/>
            <a:pathLst>
              <a:path w="12192000" h="66039">
                <a:moveTo>
                  <a:pt x="12192000" y="0"/>
                </a:moveTo>
                <a:lnTo>
                  <a:pt x="0" y="0"/>
                </a:lnTo>
                <a:lnTo>
                  <a:pt x="0" y="65996"/>
                </a:lnTo>
                <a:lnTo>
                  <a:pt x="12192000" y="65996"/>
                </a:lnTo>
                <a:lnTo>
                  <a:pt x="12192000" y="0"/>
                </a:lnTo>
                <a:close/>
              </a:path>
            </a:pathLst>
          </a:custGeom>
          <a:solidFill>
            <a:srgbClr val="4E67C8"/>
          </a:solidFill>
        </p:spPr>
        <p:txBody>
          <a:bodyPr wrap="square" lIns="0" tIns="0" rIns="0" bIns="0" rtlCol="0"/>
          <a:lstStyle/>
          <a:p>
            <a:endParaRPr/>
          </a:p>
        </p:txBody>
      </p:sp>
      <p:sp>
        <p:nvSpPr>
          <p:cNvPr id="14" name="Holder 5"/>
          <p:cNvSpPr>
            <a:spLocks noGrp="1"/>
          </p:cNvSpPr>
          <p:nvPr>
            <p:ph type="dt" sz="half" idx="2"/>
          </p:nvPr>
        </p:nvSpPr>
        <p:spPr>
          <a:xfrm>
            <a:off x="548371" y="6481062"/>
            <a:ext cx="1188720" cy="276999"/>
          </a:xfrm>
          <a:prstGeom prst="rect">
            <a:avLst/>
          </a:prstGeom>
        </p:spPr>
        <p:txBody>
          <a:bodyPr lIns="0" tIns="0" rIns="0" bIns="0" anchor="ctr"/>
          <a:lstStyle>
            <a:lvl1pPr algn="l">
              <a:defRPr>
                <a:solidFill>
                  <a:schemeClr val="tx1"/>
                </a:solidFill>
                <a:latin typeface="Times New Roman" panose="02020603050405020304" pitchFamily="18" charset="0"/>
                <a:cs typeface="Times New Roman" panose="02020603050405020304" pitchFamily="18" charset="0"/>
              </a:defRPr>
            </a:lvl1pPr>
          </a:lstStyle>
          <a:p>
            <a:fld id="{0ED93860-904B-406D-8D1E-5A26AD41F031}" type="datetime1">
              <a:rPr lang="vi-VN" smtClean="0"/>
              <a:t>22/06/2023</a:t>
            </a:fld>
            <a:endParaRPr lang="en-US"/>
          </a:p>
        </p:txBody>
      </p:sp>
      <p:sp>
        <p:nvSpPr>
          <p:cNvPr id="15" name="Holder 6"/>
          <p:cNvSpPr>
            <a:spLocks noGrp="1"/>
          </p:cNvSpPr>
          <p:nvPr>
            <p:ph type="sldNum" sz="quarter" idx="4"/>
          </p:nvPr>
        </p:nvSpPr>
        <p:spPr>
          <a:xfrm>
            <a:off x="10454909" y="6481710"/>
            <a:ext cx="1188720" cy="274320"/>
          </a:xfrm>
          <a:prstGeom prst="rect">
            <a:avLst/>
          </a:prstGeom>
        </p:spPr>
        <p:txBody>
          <a:bodyPr lIns="0" tIns="0" rIns="0" bIns="0"/>
          <a:lstStyle>
            <a:lvl1pPr algn="r">
              <a:defRPr sz="1800" b="1" i="0">
                <a:solidFill>
                  <a:schemeClr val="bg1"/>
                </a:solidFill>
                <a:latin typeface="Times New Roman"/>
                <a:cs typeface="Times New Roman"/>
              </a:defRPr>
            </a:lvl1pPr>
          </a:lstStyle>
          <a:p>
            <a:pPr marL="38100">
              <a:lnSpc>
                <a:spcPts val="2065"/>
              </a:lnSpc>
            </a:pPr>
            <a:fld id="{81D60167-4931-47E6-BA6A-407CBD079E47}" type="slidenum">
              <a:rPr lang="en-US" smtClean="0"/>
              <a:pPr marL="38100">
                <a:lnSpc>
                  <a:spcPts val="2065"/>
                </a:lnSpc>
              </a:pPr>
              <a:t>‹#›</a:t>
            </a:fld>
            <a:endParaRPr lang="en-US" dirty="0"/>
          </a:p>
        </p:txBody>
      </p:sp>
      <p:sp>
        <p:nvSpPr>
          <p:cNvPr id="16" name="Holder 4"/>
          <p:cNvSpPr>
            <a:spLocks noGrp="1"/>
          </p:cNvSpPr>
          <p:nvPr>
            <p:ph type="ftr" sz="quarter" idx="3"/>
          </p:nvPr>
        </p:nvSpPr>
        <p:spPr>
          <a:xfrm>
            <a:off x="2933700" y="6479031"/>
            <a:ext cx="6324600" cy="276999"/>
          </a:xfrm>
          <a:prstGeom prst="rect">
            <a:avLst/>
          </a:prstGeom>
        </p:spPr>
        <p:txBody>
          <a:bodyPr lIns="0" tIns="0" rIns="0" bIns="0" anchor="ctr"/>
          <a:lstStyle>
            <a:lvl1pPr algn="ctr">
              <a:defRPr>
                <a:solidFill>
                  <a:schemeClr val="tx1"/>
                </a:solidFill>
                <a:latin typeface="Times New Roman" panose="02020603050405020304" pitchFamily="18" charset="0"/>
                <a:cs typeface="Times New Roman" panose="02020603050405020304" pitchFamily="18" charset="0"/>
              </a:defRPr>
            </a:lvl1pPr>
          </a:lstStyle>
          <a:p>
            <a:r>
              <a:rPr lang="vi-VN"/>
              <a:t>Phân tích thiết kế CSDL cho bài toán quản lý XXX</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97795" y="310990"/>
            <a:ext cx="6480175" cy="679610"/>
          </a:xfrm>
          <a:prstGeom prst="rect">
            <a:avLst/>
          </a:prstGeom>
        </p:spPr>
        <p:txBody>
          <a:bodyPr vert="horz" wrap="square" lIns="0" tIns="3175" rIns="0" bIns="0" rtlCol="0">
            <a:spAutoFit/>
          </a:bodyPr>
          <a:lstStyle/>
          <a:p>
            <a:pPr marL="12700" marR="5080" algn="ctr">
              <a:lnSpc>
                <a:spcPct val="102699"/>
              </a:lnSpc>
              <a:spcBef>
                <a:spcPts val="25"/>
              </a:spcBef>
            </a:pPr>
            <a:r>
              <a:rPr lang="en-US" sz="2200" b="1" spc="-5" dirty="0">
                <a:solidFill>
                  <a:srgbClr val="31479F"/>
                </a:solidFill>
                <a:latin typeface="Times New Roman"/>
                <a:cs typeface="Times New Roman"/>
              </a:rPr>
              <a:t>TRƯỜNG ĐẠI HỌC CÔNG NGHỆ THÔNG TIN</a:t>
            </a:r>
          </a:p>
          <a:p>
            <a:pPr marL="12700" marR="5080" algn="ctr">
              <a:lnSpc>
                <a:spcPct val="102699"/>
              </a:lnSpc>
              <a:spcBef>
                <a:spcPts val="25"/>
              </a:spcBef>
            </a:pPr>
            <a:r>
              <a:rPr lang="en-US" sz="2200" b="1" spc="-5" dirty="0">
                <a:solidFill>
                  <a:srgbClr val="31479F"/>
                </a:solidFill>
                <a:latin typeface="Times New Roman"/>
                <a:cs typeface="Times New Roman"/>
              </a:rPr>
              <a:t>KHOA KHOA HỌC VÀ KỸ THUẬT THÔNG TIN</a:t>
            </a:r>
          </a:p>
        </p:txBody>
      </p:sp>
      <p:sp>
        <p:nvSpPr>
          <p:cNvPr id="4" name="object 4"/>
          <p:cNvSpPr txBox="1"/>
          <p:nvPr/>
        </p:nvSpPr>
        <p:spPr>
          <a:xfrm>
            <a:off x="838200" y="4338177"/>
            <a:ext cx="7315470" cy="2064668"/>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212745"/>
                </a:solidFill>
                <a:latin typeface="Times New Roman"/>
                <a:cs typeface="Times New Roman"/>
              </a:rPr>
              <a:t>GVHD:</a:t>
            </a:r>
            <a:r>
              <a:rPr lang="en-US" sz="2500" spc="-5" dirty="0">
                <a:solidFill>
                  <a:srgbClr val="212745"/>
                </a:solidFill>
                <a:latin typeface="Times New Roman"/>
                <a:cs typeface="Times New Roman"/>
              </a:rPr>
              <a:t>TS. </a:t>
            </a:r>
            <a:r>
              <a:rPr lang="en-US" sz="2500" spc="-5" dirty="0" err="1">
                <a:solidFill>
                  <a:srgbClr val="212745"/>
                </a:solidFill>
                <a:latin typeface="Times New Roman"/>
                <a:cs typeface="Times New Roman"/>
              </a:rPr>
              <a:t>Nguyễn</a:t>
            </a:r>
            <a:r>
              <a:rPr lang="en-US" sz="2500" spc="-5" dirty="0">
                <a:solidFill>
                  <a:srgbClr val="212745"/>
                </a:solidFill>
                <a:latin typeface="Times New Roman"/>
                <a:cs typeface="Times New Roman"/>
              </a:rPr>
              <a:t> Gia </a:t>
            </a:r>
            <a:r>
              <a:rPr lang="en-US" sz="2500" spc="-5" dirty="0" err="1">
                <a:solidFill>
                  <a:srgbClr val="212745"/>
                </a:solidFill>
                <a:latin typeface="Times New Roman"/>
                <a:cs typeface="Times New Roman"/>
              </a:rPr>
              <a:t>Tuấn</a:t>
            </a:r>
            <a:r>
              <a:rPr lang="en-US" sz="2500" spc="-5" dirty="0">
                <a:solidFill>
                  <a:srgbClr val="212745"/>
                </a:solidFill>
                <a:latin typeface="Times New Roman"/>
                <a:cs typeface="Times New Roman"/>
              </a:rPr>
              <a:t> Anh</a:t>
            </a:r>
          </a:p>
          <a:p>
            <a:pPr marL="12700">
              <a:lnSpc>
                <a:spcPct val="100000"/>
              </a:lnSpc>
              <a:spcBef>
                <a:spcPts val="100"/>
              </a:spcBef>
            </a:pPr>
            <a:r>
              <a:rPr lang="en-US" sz="2500" spc="-5" dirty="0">
                <a:solidFill>
                  <a:srgbClr val="212745"/>
                </a:solidFill>
                <a:latin typeface="Times New Roman"/>
                <a:cs typeface="Times New Roman"/>
              </a:rPr>
              <a:t>	  CN. </a:t>
            </a:r>
            <a:r>
              <a:rPr lang="en-US" sz="2500" spc="-5" dirty="0" err="1">
                <a:solidFill>
                  <a:srgbClr val="212745"/>
                </a:solidFill>
                <a:latin typeface="Times New Roman"/>
                <a:cs typeface="Times New Roman"/>
              </a:rPr>
              <a:t>Phạm</a:t>
            </a: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Nhật</a:t>
            </a:r>
            <a:r>
              <a:rPr lang="en-US" sz="2500" spc="-5" dirty="0">
                <a:solidFill>
                  <a:srgbClr val="212745"/>
                </a:solidFill>
                <a:latin typeface="Times New Roman"/>
                <a:cs typeface="Times New Roman"/>
              </a:rPr>
              <a:t> Duy</a:t>
            </a:r>
          </a:p>
          <a:p>
            <a:pPr marL="12700">
              <a:lnSpc>
                <a:spcPct val="100000"/>
              </a:lnSpc>
              <a:spcBef>
                <a:spcPts val="100"/>
              </a:spcBef>
            </a:pPr>
            <a:endParaRPr lang="en-US" sz="500" b="1" spc="-5" dirty="0">
              <a:solidFill>
                <a:srgbClr val="212745"/>
              </a:solidFill>
              <a:latin typeface="Times New Roman"/>
              <a:cs typeface="Times New Roman"/>
            </a:endParaRPr>
          </a:p>
          <a:p>
            <a:pPr marL="12700">
              <a:lnSpc>
                <a:spcPct val="100000"/>
              </a:lnSpc>
              <a:spcBef>
                <a:spcPts val="100"/>
              </a:spcBef>
            </a:pPr>
            <a:r>
              <a:rPr lang="en-US" sz="2500" b="1" spc="-5" dirty="0">
                <a:solidFill>
                  <a:srgbClr val="212745"/>
                </a:solidFill>
                <a:latin typeface="Times New Roman"/>
                <a:cs typeface="Times New Roman"/>
              </a:rPr>
              <a:t>SVTH: </a:t>
            </a:r>
            <a:r>
              <a:rPr lang="en-US" sz="2500" spc="-5" dirty="0">
                <a:solidFill>
                  <a:srgbClr val="212745"/>
                </a:solidFill>
                <a:latin typeface="Times New Roman"/>
                <a:cs typeface="Times New Roman"/>
              </a:rPr>
              <a:t> Hồ Tấn Anh – 21521818</a:t>
            </a:r>
            <a:br>
              <a:rPr lang="en-US" sz="2500" spc="-5" dirty="0">
                <a:solidFill>
                  <a:srgbClr val="212745"/>
                </a:solidFill>
                <a:latin typeface="Times New Roman"/>
                <a:cs typeface="Times New Roman"/>
              </a:rPr>
            </a:b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Huỳnh</a:t>
            </a: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Hải</a:t>
            </a: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Băng</a:t>
            </a:r>
            <a:r>
              <a:rPr lang="en-US" sz="2500" spc="-5" dirty="0">
                <a:solidFill>
                  <a:srgbClr val="212745"/>
                </a:solidFill>
                <a:latin typeface="Times New Roman"/>
                <a:cs typeface="Times New Roman"/>
              </a:rPr>
              <a:t> – 21521846</a:t>
            </a:r>
          </a:p>
          <a:p>
            <a:pPr marL="12700">
              <a:spcBef>
                <a:spcPts val="100"/>
              </a:spcBef>
            </a:pP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Nguyễn</a:t>
            </a:r>
            <a:r>
              <a:rPr lang="en-US" sz="2500" spc="-5" dirty="0">
                <a:solidFill>
                  <a:srgbClr val="212745"/>
                </a:solidFill>
                <a:latin typeface="Times New Roman"/>
                <a:cs typeface="Times New Roman"/>
              </a:rPr>
              <a:t> </a:t>
            </a:r>
            <a:r>
              <a:rPr lang="en-US" sz="2500" spc="-5" dirty="0" err="1">
                <a:solidFill>
                  <a:srgbClr val="212745"/>
                </a:solidFill>
                <a:latin typeface="Times New Roman"/>
                <a:cs typeface="Times New Roman"/>
              </a:rPr>
              <a:t>Nguyễn</a:t>
            </a:r>
            <a:r>
              <a:rPr lang="en-US" sz="2500" spc="-5" dirty="0">
                <a:solidFill>
                  <a:srgbClr val="212745"/>
                </a:solidFill>
                <a:latin typeface="Times New Roman"/>
                <a:cs typeface="Times New Roman"/>
              </a:rPr>
              <a:t> Thành An – 21521806</a:t>
            </a:r>
          </a:p>
        </p:txBody>
      </p:sp>
      <p:sp>
        <p:nvSpPr>
          <p:cNvPr id="5" name="object 4"/>
          <p:cNvSpPr txBox="1"/>
          <p:nvPr/>
        </p:nvSpPr>
        <p:spPr>
          <a:xfrm>
            <a:off x="548371" y="1403350"/>
            <a:ext cx="11095258" cy="2944396"/>
          </a:xfrm>
          <a:prstGeom prst="rect">
            <a:avLst/>
          </a:prstGeom>
        </p:spPr>
        <p:txBody>
          <a:bodyPr vert="horz" wrap="square" lIns="0" tIns="12700" rIns="0" bIns="0" rtlCol="0">
            <a:spAutoFit/>
          </a:bodyPr>
          <a:lstStyle/>
          <a:p>
            <a:pPr marL="12700" algn="ctr">
              <a:lnSpc>
                <a:spcPct val="100000"/>
              </a:lnSpc>
              <a:spcBef>
                <a:spcPts val="100"/>
              </a:spcBef>
            </a:pPr>
            <a:r>
              <a:rPr lang="en-US" sz="3600" b="1" dirty="0">
                <a:latin typeface="Times New Roman" panose="02020603050405020304" pitchFamily="18" charset="0"/>
                <a:cs typeface="Times New Roman" panose="02020603050405020304" pitchFamily="18" charset="0"/>
              </a:rPr>
              <a:t>BÁO CÁO CUỐI KỲ</a:t>
            </a:r>
          </a:p>
          <a:p>
            <a:pPr marL="12700" algn="ctr">
              <a:lnSpc>
                <a:spcPct val="100000"/>
              </a:lnSpc>
              <a:spcBef>
                <a:spcPts val="100"/>
              </a:spcBef>
            </a:pPr>
            <a:r>
              <a:rPr lang="en-US" sz="3600" b="1" dirty="0">
                <a:latin typeface="Times New Roman" panose="02020603050405020304" pitchFamily="18" charset="0"/>
                <a:cs typeface="Times New Roman" panose="02020603050405020304" pitchFamily="18" charset="0"/>
              </a:rPr>
              <a:t>QUẢN LÝ THÔNG TIN</a:t>
            </a:r>
          </a:p>
          <a:p>
            <a:pPr marL="12700" algn="ctr">
              <a:lnSpc>
                <a:spcPct val="100000"/>
              </a:lnSpc>
              <a:spcBef>
                <a:spcPts val="100"/>
              </a:spcBef>
            </a:pPr>
            <a:endParaRPr lang="en-US" sz="2800" b="1" dirty="0">
              <a:solidFill>
                <a:srgbClr val="0070C0"/>
              </a:solidFill>
              <a:latin typeface="Times New Roman" panose="02020603050405020304" pitchFamily="18" charset="0"/>
              <a:cs typeface="Times New Roman" panose="02020603050405020304" pitchFamily="18" charset="0"/>
            </a:endParaRPr>
          </a:p>
          <a:p>
            <a:pPr marL="12700" algn="ctr">
              <a:lnSpc>
                <a:spcPct val="100000"/>
              </a:lnSpc>
              <a:spcBef>
                <a:spcPts val="100"/>
              </a:spcBef>
            </a:pPr>
            <a:r>
              <a:rPr lang="en-US" sz="4400" b="1" dirty="0">
                <a:solidFill>
                  <a:srgbClr val="0070C0"/>
                </a:solidFill>
                <a:latin typeface="Times New Roman" panose="02020603050405020304" pitchFamily="18" charset="0"/>
                <a:cs typeface="Times New Roman" panose="02020603050405020304" pitchFamily="18" charset="0"/>
              </a:rPr>
              <a:t>PHÂN TÍCH THIẾT KẾ CSDL CHO BÀI TOÁN QUẢN LÝ HỒ SƠ BỆNH ÁN</a:t>
            </a:r>
            <a:endParaRPr sz="4000" b="1" dirty="0">
              <a:solidFill>
                <a:srgbClr val="0070C0"/>
              </a:solidFill>
              <a:latin typeface="Times New Roman" panose="02020603050405020304" pitchFamily="18" charset="0"/>
              <a:cs typeface="Times New Roman" panose="02020603050405020304" pitchFamily="18" charset="0"/>
            </a:endParaRPr>
          </a:p>
        </p:txBody>
      </p:sp>
      <p:sp>
        <p:nvSpPr>
          <p:cNvPr id="23" name="Slide Number Placeholder 22"/>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a:t>
            </a:fld>
            <a:endParaRPr lang="en-US" dirty="0"/>
          </a:p>
        </p:txBody>
      </p:sp>
      <p:sp>
        <p:nvSpPr>
          <p:cNvPr id="3" name="Date Placeholder 2"/>
          <p:cNvSpPr>
            <a:spLocks noGrp="1"/>
          </p:cNvSpPr>
          <p:nvPr>
            <p:ph type="dt" sz="half" idx="2"/>
          </p:nvPr>
        </p:nvSpPr>
        <p:spPr>
          <a:xfrm>
            <a:off x="548371" y="6481062"/>
            <a:ext cx="1188720" cy="276999"/>
          </a:xfrm>
        </p:spPr>
        <p:txBody>
          <a:bodyPr/>
          <a:lstStyle/>
          <a:p>
            <a:fld id="{9AD555FF-9D86-47E2-9E2F-B48BD02DEBEC}" type="datetime1">
              <a:rPr lang="vi-VN" smtClean="0"/>
              <a:t>22/06/2023</a:t>
            </a:fld>
            <a:endParaRPr lang="en-US" dirty="0"/>
          </a:p>
        </p:txBody>
      </p:sp>
      <p:sp>
        <p:nvSpPr>
          <p:cNvPr id="7" name="Footer Placeholder 6">
            <a:extLst>
              <a:ext uri="{FF2B5EF4-FFF2-40B4-BE49-F238E27FC236}">
                <a16:creationId xmlns:a16="http://schemas.microsoft.com/office/drawing/2014/main" id="{0AEEA4FC-CED9-C5B9-47EC-CDF910FE1BA1}"/>
              </a:ext>
            </a:extLst>
          </p:cNvPr>
          <p:cNvSpPr>
            <a:spLocks noGrp="1"/>
          </p:cNvSpPr>
          <p:nvPr>
            <p:ph type="ftr" sz="quarter" idx="3"/>
          </p:nvPr>
        </p:nvSpPr>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CSDL </a:t>
            </a:r>
            <a:r>
              <a:rPr lang="en-US" dirty="0" err="1"/>
              <a:t>cho</a:t>
            </a:r>
            <a:r>
              <a:rPr lang="en-US" dirty="0"/>
              <a:t> </a:t>
            </a:r>
            <a:r>
              <a:rPr lang="en-US" dirty="0" err="1"/>
              <a:t>bài</a:t>
            </a:r>
            <a:r>
              <a:rPr lang="en-US" dirty="0"/>
              <a:t> </a:t>
            </a:r>
            <a:r>
              <a:rPr lang="en-US" dirty="0" err="1"/>
              <a:t>toán</a:t>
            </a:r>
            <a:r>
              <a:rPr lang="en-US" dirty="0"/>
              <a:t> </a:t>
            </a:r>
            <a:r>
              <a:rPr lang="en-US" dirty="0" err="1"/>
              <a:t>quản</a:t>
            </a:r>
            <a:r>
              <a:rPr lang="en-US" dirty="0"/>
              <a:t> </a:t>
            </a:r>
            <a:r>
              <a:rPr lang="en-US" dirty="0" err="1"/>
              <a:t>lý</a:t>
            </a:r>
            <a:r>
              <a:rPr lang="en-US" dirty="0"/>
              <a:t> Hồ </a:t>
            </a:r>
            <a:r>
              <a:rPr lang="en-US" dirty="0" err="1"/>
              <a:t>Sơ</a:t>
            </a:r>
            <a:r>
              <a:rPr lang="en-US" dirty="0"/>
              <a:t> </a:t>
            </a:r>
            <a:r>
              <a:rPr lang="en-US" dirty="0" err="1"/>
              <a:t>Bệnh</a:t>
            </a:r>
            <a:r>
              <a:rPr lang="en-US" dirty="0"/>
              <a:t> </a:t>
            </a:r>
            <a:r>
              <a:rPr lang="en-US" dirty="0" err="1"/>
              <a:t>Án</a:t>
            </a:r>
            <a:endParaRPr 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2.3. </a:t>
            </a:r>
            <a:r>
              <a:rPr lang="en-US" sz="5500" kern="0" dirty="0" err="1">
                <a:solidFill>
                  <a:schemeClr val="tx1"/>
                </a:solidFill>
                <a:latin typeface="Times New Roman" panose="02020603050405020304" pitchFamily="18" charset="0"/>
                <a:cs typeface="Times New Roman" panose="02020603050405020304" pitchFamily="18" charset="0"/>
              </a:rPr>
              <a:t>Sơ</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đồ</a:t>
            </a:r>
            <a:r>
              <a:rPr lang="en-US" sz="5500" kern="0" dirty="0">
                <a:solidFill>
                  <a:schemeClr val="tx1"/>
                </a:solidFill>
                <a:latin typeface="Times New Roman" panose="02020603050405020304" pitchFamily="18" charset="0"/>
                <a:cs typeface="Times New Roman" panose="02020603050405020304" pitchFamily="18" charset="0"/>
              </a:rPr>
              <a:t> ERD</a:t>
            </a: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10</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pic>
        <p:nvPicPr>
          <p:cNvPr id="5" name="Picture 4">
            <a:extLst>
              <a:ext uri="{FF2B5EF4-FFF2-40B4-BE49-F238E27FC236}">
                <a16:creationId xmlns:a16="http://schemas.microsoft.com/office/drawing/2014/main" id="{F8E04A2E-65D3-B73E-0BAF-CD34443D5E24}"/>
              </a:ext>
            </a:extLst>
          </p:cNvPr>
          <p:cNvPicPr>
            <a:picLocks noChangeAspect="1"/>
          </p:cNvPicPr>
          <p:nvPr/>
        </p:nvPicPr>
        <p:blipFill>
          <a:blip r:embed="rId2"/>
          <a:stretch>
            <a:fillRect/>
          </a:stretch>
        </p:blipFill>
        <p:spPr>
          <a:xfrm>
            <a:off x="2952253" y="1318459"/>
            <a:ext cx="5718544" cy="4846740"/>
          </a:xfrm>
          <a:prstGeom prst="rect">
            <a:avLst/>
          </a:prstGeom>
        </p:spPr>
      </p:pic>
    </p:spTree>
    <p:extLst>
      <p:ext uri="{BB962C8B-B14F-4D97-AF65-F5344CB8AC3E}">
        <p14:creationId xmlns:p14="http://schemas.microsoft.com/office/powerpoint/2010/main" val="128558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2.4. </a:t>
            </a:r>
            <a:r>
              <a:rPr lang="en-US" sz="5500" kern="0" dirty="0" err="1">
                <a:solidFill>
                  <a:schemeClr val="tx1"/>
                </a:solidFill>
                <a:latin typeface="Times New Roman" panose="02020603050405020304" pitchFamily="18" charset="0"/>
                <a:cs typeface="Times New Roman" panose="02020603050405020304" pitchFamily="18" charset="0"/>
              </a:rPr>
              <a:t>Các</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ràng</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buộc</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11</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3" name="TextBox 2">
            <a:extLst>
              <a:ext uri="{FF2B5EF4-FFF2-40B4-BE49-F238E27FC236}">
                <a16:creationId xmlns:a16="http://schemas.microsoft.com/office/drawing/2014/main" id="{F5ADB2D5-3BBB-3BE9-7C3C-8E14EFDE8DB1}"/>
              </a:ext>
            </a:extLst>
          </p:cNvPr>
          <p:cNvSpPr txBox="1"/>
          <p:nvPr/>
        </p:nvSpPr>
        <p:spPr>
          <a:xfrm>
            <a:off x="578985" y="1981200"/>
            <a:ext cx="11034029" cy="3170099"/>
          </a:xfrm>
          <a:prstGeom prst="rect">
            <a:avLst/>
          </a:prstGeom>
          <a:noFill/>
        </p:spPr>
        <p:txBody>
          <a:bodyPr wrap="square" rtlCol="0">
            <a:spAutoFit/>
          </a:bodyPr>
          <a:lstStyle/>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Ngày nhập viện không được lớn hơn ngày xuất viện trong bảng hồ sơ điều trị nội trú</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Ngày xét nghiệm không được trước ngày khám 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Tự động cập nhật lại ngày hồ sơ khi thêm mới hồ sơ bệnh án</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Kiểm tra thông tin bệnh nhân bị trùng khi lập hồ sơ bệnh án mới</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Sau khi xóa hồ sơ bệnh án sẽ xóa các thông tin liên quan</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bắt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‘BS’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2 </a:t>
            </a:r>
            <a:r>
              <a:rPr lang="en-US" sz="2500" dirty="0" err="1">
                <a:latin typeface="Times New Roman" panose="02020603050405020304" pitchFamily="18" charset="0"/>
                <a:cs typeface="Times New Roman" panose="02020603050405020304" pitchFamily="18" charset="0"/>
              </a:rPr>
              <a:t>ký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tắc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khoa</a:t>
            </a:r>
          </a:p>
        </p:txBody>
      </p:sp>
    </p:spTree>
    <p:extLst>
      <p:ext uri="{BB962C8B-B14F-4D97-AF65-F5344CB8AC3E}">
        <p14:creationId xmlns:p14="http://schemas.microsoft.com/office/powerpoint/2010/main" val="378501437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2.5. </a:t>
            </a:r>
            <a:r>
              <a:rPr lang="en-US" sz="5500" kern="0" dirty="0" err="1">
                <a:solidFill>
                  <a:schemeClr val="tx1"/>
                </a:solidFill>
                <a:latin typeface="Times New Roman" panose="02020603050405020304" pitchFamily="18" charset="0"/>
                <a:cs typeface="Times New Roman" panose="02020603050405020304" pitchFamily="18" charset="0"/>
              </a:rPr>
              <a:t>Chức</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năng</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12</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3" name="TextBox 2">
            <a:extLst>
              <a:ext uri="{FF2B5EF4-FFF2-40B4-BE49-F238E27FC236}">
                <a16:creationId xmlns:a16="http://schemas.microsoft.com/office/drawing/2014/main" id="{25615B9D-7F5E-9594-9192-D6D42D89AD29}"/>
              </a:ext>
            </a:extLst>
          </p:cNvPr>
          <p:cNvSpPr txBox="1"/>
          <p:nvPr/>
        </p:nvSpPr>
        <p:spPr>
          <a:xfrm>
            <a:off x="771939" y="1415534"/>
            <a:ext cx="6248400" cy="477054"/>
          </a:xfrm>
          <a:prstGeom prst="rect">
            <a:avLst/>
          </a:prstGeom>
          <a:noFill/>
        </p:spPr>
        <p:txBody>
          <a:bodyPr wrap="square" rtlCol="0">
            <a:spAutoFit/>
          </a:bodyPr>
          <a:lstStyle/>
          <a:p>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cứu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thông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tin:</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9" name="TextBox 8">
            <a:extLst>
              <a:ext uri="{FF2B5EF4-FFF2-40B4-BE49-F238E27FC236}">
                <a16:creationId xmlns:a16="http://schemas.microsoft.com/office/drawing/2014/main" id="{B4BF8820-8AA7-C45B-E0A2-1F5AF86BDB6D}"/>
              </a:ext>
            </a:extLst>
          </p:cNvPr>
          <p:cNvSpPr txBox="1"/>
          <p:nvPr/>
        </p:nvSpPr>
        <p:spPr>
          <a:xfrm>
            <a:off x="771939" y="3946267"/>
            <a:ext cx="6248400" cy="477054"/>
          </a:xfrm>
          <a:prstGeom prst="rect">
            <a:avLst/>
          </a:prstGeom>
          <a:noFill/>
        </p:spPr>
        <p:txBody>
          <a:bodyPr wrap="square" rtlCol="0">
            <a:spAutoFit/>
          </a:bodyPr>
          <a:lstStyle/>
          <a:p>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Báo</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cáo</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và</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thống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kê</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0" name="TextBox 9">
            <a:extLst>
              <a:ext uri="{FF2B5EF4-FFF2-40B4-BE49-F238E27FC236}">
                <a16:creationId xmlns:a16="http://schemas.microsoft.com/office/drawing/2014/main" id="{4ACD45A0-BC55-82F5-5656-3D3D5D8A134B}"/>
              </a:ext>
            </a:extLst>
          </p:cNvPr>
          <p:cNvSpPr txBox="1"/>
          <p:nvPr/>
        </p:nvSpPr>
        <p:spPr>
          <a:xfrm>
            <a:off x="990600" y="4423321"/>
            <a:ext cx="10210800" cy="1246495"/>
          </a:xfrm>
          <a:prstGeom prst="rect">
            <a:avLst/>
          </a:prstGeom>
          <a:noFill/>
        </p:spPr>
        <p:txBody>
          <a:bodyPr wrap="square" rtlCol="0">
            <a:spAutoFit/>
          </a:bodyPr>
          <a:lstStyle/>
          <a:p>
            <a:pPr marL="285750" indent="-28575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Thống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viên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viện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phí</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theo</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mã</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hồ</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sơ</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án</a:t>
            </a:r>
            <a:r>
              <a:rPr lang="en-US" sz="2500" dirty="0">
                <a:latin typeface="Times New Roman" panose="02020603050405020304" pitchFamily="18" charset="0"/>
                <a:ea typeface="Yu Mincho" panose="02020400000000000000" pitchFamily="18" charset="-128"/>
                <a:cs typeface="Times New Roman" panose="02020603050405020304" pitchFamily="18" charset="0"/>
              </a:rPr>
              <a:t>.</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285750" indent="-28575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Thống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kê</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số</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lượng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nhân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đến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khám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trong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từng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năm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p>
          <a:p>
            <a:pPr marL="285750" indent="-28575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Thống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kê</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doanh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viện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theo</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từng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tháng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trong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năm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p>
        </p:txBody>
      </p:sp>
      <p:sp>
        <p:nvSpPr>
          <p:cNvPr id="11" name="TextBox 10">
            <a:extLst>
              <a:ext uri="{FF2B5EF4-FFF2-40B4-BE49-F238E27FC236}">
                <a16:creationId xmlns:a16="http://schemas.microsoft.com/office/drawing/2014/main" id="{1F34C36C-EBA8-8E89-6FD6-309502881043}"/>
              </a:ext>
            </a:extLst>
          </p:cNvPr>
          <p:cNvSpPr txBox="1"/>
          <p:nvPr/>
        </p:nvSpPr>
        <p:spPr>
          <a:xfrm>
            <a:off x="1142731" y="1961145"/>
            <a:ext cx="10553368" cy="2015936"/>
          </a:xfrm>
          <a:prstGeom prst="rect">
            <a:avLst/>
          </a:prstGeom>
          <a:noFill/>
        </p:spPr>
        <p:txBody>
          <a:bodyPr wrap="square" rtlCol="0">
            <a:spAutoFit/>
          </a:bodyPr>
          <a:lstStyle/>
          <a:p>
            <a:pPr marL="342900"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cứu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lịch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sử</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khám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chữa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của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một</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nhân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p>
          <a:p>
            <a:pPr marL="342900"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cứu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thông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tin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nhân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đang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điều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trị</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nội</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trú</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tại</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viện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p>
          <a:p>
            <a:pPr marL="342900"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Tìm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kiếm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hồ</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sơ</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án</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Tra</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cứu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thông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tin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về</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phiếu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khám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phiếu</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xét</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nghiệm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p>
          <a:p>
            <a:pPr marL="342900"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Xem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lịch</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khám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bệnh</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của</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bác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sĩ</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theo</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ngày</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10520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2.5. </a:t>
            </a:r>
            <a:r>
              <a:rPr lang="en-US" sz="5500" kern="0" dirty="0" err="1">
                <a:solidFill>
                  <a:schemeClr val="tx1"/>
                </a:solidFill>
                <a:latin typeface="Times New Roman" panose="02020603050405020304" pitchFamily="18" charset="0"/>
                <a:cs typeface="Times New Roman" panose="02020603050405020304" pitchFamily="18" charset="0"/>
              </a:rPr>
              <a:t>Chức</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năng</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13</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3" name="TextBox 2">
            <a:extLst>
              <a:ext uri="{FF2B5EF4-FFF2-40B4-BE49-F238E27FC236}">
                <a16:creationId xmlns:a16="http://schemas.microsoft.com/office/drawing/2014/main" id="{25615B9D-7F5E-9594-9192-D6D42D89AD29}"/>
              </a:ext>
            </a:extLst>
          </p:cNvPr>
          <p:cNvSpPr txBox="1"/>
          <p:nvPr/>
        </p:nvSpPr>
        <p:spPr>
          <a:xfrm>
            <a:off x="771939" y="1415534"/>
            <a:ext cx="6248400" cy="477054"/>
          </a:xfrm>
          <a:prstGeom prst="rect">
            <a:avLst/>
          </a:prstGeom>
          <a:noFill/>
        </p:spPr>
        <p:txBody>
          <a:bodyPr wrap="square" rtlCol="0">
            <a:spAutoFit/>
          </a:bodyPr>
          <a:lstStyle/>
          <a:p>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Phân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25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1" name="TextBox 10">
            <a:extLst>
              <a:ext uri="{FF2B5EF4-FFF2-40B4-BE49-F238E27FC236}">
                <a16:creationId xmlns:a16="http://schemas.microsoft.com/office/drawing/2014/main" id="{1F34C36C-EBA8-8E89-6FD6-309502881043}"/>
              </a:ext>
            </a:extLst>
          </p:cNvPr>
          <p:cNvSpPr txBox="1"/>
          <p:nvPr/>
        </p:nvSpPr>
        <p:spPr>
          <a:xfrm>
            <a:off x="1109477" y="1906503"/>
            <a:ext cx="10553368" cy="3939540"/>
          </a:xfrm>
          <a:prstGeom prst="rect">
            <a:avLst/>
          </a:prstGeom>
          <a:noFill/>
        </p:spPr>
        <p:txBody>
          <a:bodyPr wrap="square" rtlCol="0">
            <a:spAutoFit/>
          </a:bodyPr>
          <a:lstStyle/>
          <a:p>
            <a:pPr marL="342900" indent="-342900">
              <a:buFont typeface="Wingdings" panose="05000000000000000000" pitchFamily="2" charset="2"/>
              <a:buChar char="q"/>
            </a:pPr>
            <a:r>
              <a:rPr lang="en-US" sz="2500" dirty="0">
                <a:latin typeface="Times New Roman" panose="02020603050405020304" pitchFamily="18" charset="0"/>
                <a:ea typeface="Yu Mincho" panose="02020400000000000000" pitchFamily="18" charset="-128"/>
                <a:cs typeface="Times New Roman" panose="02020603050405020304" pitchFamily="18" charset="0"/>
              </a:rPr>
              <a:t>Admin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có</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toàn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trong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CSDL</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Phân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cho</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bác</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sĩ</a:t>
            </a:r>
            <a:r>
              <a:rPr lang="en-US" sz="2500" dirty="0">
                <a:latin typeface="Times New Roman" panose="02020603050405020304" pitchFamily="18" charset="0"/>
                <a:ea typeface="Yu Mincho" panose="02020400000000000000" pitchFamily="18" charset="-128"/>
                <a:cs typeface="Times New Roman" panose="02020603050405020304" pitchFamily="18" charset="0"/>
              </a:rPr>
              <a:t>:</a:t>
            </a:r>
          </a:p>
          <a:p>
            <a:pPr marL="800100" lvl="1" indent="-342900">
              <a:buFont typeface="Wingdings" panose="05000000000000000000" pitchFamily="2" charset="2"/>
              <a:buChar char="q"/>
            </a:pP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Chỉ</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có</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Select,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Insert,Update</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trên</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PhieuXetNghiem</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và</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effectLst/>
                <a:latin typeface="Times New Roman" panose="02020603050405020304" pitchFamily="18" charset="0"/>
                <a:ea typeface="Yu Mincho" panose="02020400000000000000" pitchFamily="18" charset="-128"/>
                <a:cs typeface="Times New Roman" panose="02020603050405020304" pitchFamily="18" charset="0"/>
              </a:rPr>
              <a:t>ChiTietPKB</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Còn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các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khác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chỉ</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được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xem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chứ</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không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được</a:t>
            </a:r>
            <a:r>
              <a:rPr lang="en-US" sz="2500" dirty="0">
                <a:latin typeface="Times New Roman" panose="02020603050405020304" pitchFamily="18" charset="0"/>
                <a:ea typeface="Yu Mincho" panose="02020400000000000000" pitchFamily="18" charset="-128"/>
                <a:cs typeface="Times New Roman" panose="02020603050405020304" pitchFamily="18" charset="0"/>
              </a:rPr>
              <a:t> Insert, Update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và</a:t>
            </a:r>
            <a:r>
              <a:rPr lang="en-US" sz="2500" dirty="0">
                <a:latin typeface="Times New Roman" panose="02020603050405020304" pitchFamily="18" charset="0"/>
                <a:ea typeface="Yu Mincho" panose="02020400000000000000" pitchFamily="18" charset="-128"/>
                <a:cs typeface="Times New Roman" panose="02020603050405020304" pitchFamily="18" charset="0"/>
              </a:rPr>
              <a:t> Delete</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Phân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cho</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điều</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dưỡng</a:t>
            </a:r>
            <a:r>
              <a:rPr lang="en-US" sz="2500" dirty="0">
                <a:latin typeface="Times New Roman" panose="02020603050405020304" pitchFamily="18" charset="0"/>
                <a:ea typeface="Yu Mincho" panose="02020400000000000000" pitchFamily="18" charset="-128"/>
                <a:cs typeface="Times New Roman" panose="02020603050405020304" pitchFamily="18" charset="0"/>
              </a:rPr>
              <a:t>:</a:t>
            </a:r>
          </a:p>
          <a:p>
            <a:pPr marL="800100" lvl="1"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Có</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xem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trên</a:t>
            </a:r>
            <a:r>
              <a:rPr lang="en-US" sz="2500" dirty="0">
                <a:latin typeface="Times New Roman" panose="02020603050405020304" pitchFamily="18" charset="0"/>
                <a:ea typeface="Yu Mincho" panose="02020400000000000000" pitchFamily="18" charset="-128"/>
                <a:cs typeface="Times New Roman" panose="02020603050405020304" pitchFamily="18" charset="0"/>
              </a:rPr>
              <a:t> 4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HoSoDieuTriNoiTru</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PhieuXetNghiem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ChiTietPKB</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PhieuKhamBenh</a:t>
            </a:r>
            <a:endParaRPr lang="en-US" sz="2500" dirty="0">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Có</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quyền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thêm</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và</a:t>
            </a:r>
            <a:r>
              <a:rPr lang="en-US" sz="2500" dirty="0">
                <a:latin typeface="Times New Roman" panose="02020603050405020304" pitchFamily="18" charset="0"/>
                <a:ea typeface="Yu Mincho" panose="02020400000000000000" pitchFamily="18" charset="-128"/>
                <a:cs typeface="Times New Roman" panose="02020603050405020304" pitchFamily="18" charset="0"/>
              </a:rPr>
              <a:t> update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HoSoDieuTriNoiTru</a:t>
            </a:r>
            <a:endParaRPr lang="en-US" sz="2500" dirty="0">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buFont typeface="Wingdings" panose="05000000000000000000" pitchFamily="2" charset="2"/>
              <a:buChar char="q"/>
            </a:pP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Còn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các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bảng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còn</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lại</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không</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được</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truy</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cập</a:t>
            </a:r>
            <a:r>
              <a:rPr lang="en-US" sz="2500" dirty="0">
                <a:latin typeface="Times New Roman" panose="02020603050405020304" pitchFamily="18" charset="0"/>
                <a:ea typeface="Yu Mincho" panose="02020400000000000000" pitchFamily="18" charset="-128"/>
                <a:cs typeface="Times New Roman" panose="02020603050405020304" pitchFamily="18" charset="0"/>
              </a:rPr>
              <a:t> </a:t>
            </a:r>
            <a:r>
              <a:rPr lang="en-US" sz="2500" dirty="0" err="1">
                <a:latin typeface="Times New Roman" panose="02020603050405020304" pitchFamily="18" charset="0"/>
                <a:ea typeface="Yu Mincho" panose="02020400000000000000" pitchFamily="18" charset="-128"/>
                <a:cs typeface="Times New Roman" panose="02020603050405020304" pitchFamily="18" charset="0"/>
              </a:rPr>
              <a:t>vào</a:t>
            </a:r>
            <a:endParaRPr lang="en-US" sz="2500" dirty="0">
              <a:latin typeface="Times New Roman" panose="02020603050405020304"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31092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6360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3. </a:t>
            </a:r>
            <a:r>
              <a:rPr lang="en-US" sz="5500" kern="0" dirty="0" err="1">
                <a:solidFill>
                  <a:schemeClr val="tx1"/>
                </a:solidFill>
                <a:latin typeface="Times New Roman" panose="02020603050405020304" pitchFamily="18" charset="0"/>
                <a:cs typeface="Times New Roman" panose="02020603050405020304" pitchFamily="18" charset="0"/>
              </a:rPr>
              <a:t>Thiết</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kế</a:t>
            </a:r>
            <a:r>
              <a:rPr lang="en-US" sz="5500" kern="0" dirty="0">
                <a:solidFill>
                  <a:schemeClr val="tx1"/>
                </a:solidFill>
                <a:latin typeface="Times New Roman" panose="02020603050405020304" pitchFamily="18" charset="0"/>
                <a:cs typeface="Times New Roman" panose="02020603050405020304" pitchFamily="18" charset="0"/>
              </a:rPr>
              <a:t> CSDL</a:t>
            </a: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14</a:t>
            </a:fld>
            <a:endParaRPr lang="en-US" dirty="0"/>
          </a:p>
        </p:txBody>
      </p:sp>
      <p:sp>
        <p:nvSpPr>
          <p:cNvPr id="2" name="Date Placeholder 1"/>
          <p:cNvSpPr>
            <a:spLocks noGrp="1"/>
          </p:cNvSpPr>
          <p:nvPr>
            <p:ph type="dt" sz="half" idx="2"/>
          </p:nvPr>
        </p:nvSpPr>
        <p:spPr/>
        <p:txBody>
          <a:bodyPr/>
          <a:lstStyle/>
          <a:p>
            <a:fld id="{F4E2E919-7E7C-4626-B154-621228AC2E79}" type="datetime1">
              <a:rPr lang="vi-VN" smtClean="0"/>
              <a:t>22/06/2023</a:t>
            </a:fld>
            <a:endParaRPr lang="en-US"/>
          </a:p>
        </p:txBody>
      </p:sp>
      <p:sp>
        <p:nvSpPr>
          <p:cNvPr id="5" name="Footer Placeholder 4">
            <a:extLst>
              <a:ext uri="{FF2B5EF4-FFF2-40B4-BE49-F238E27FC236}">
                <a16:creationId xmlns:a16="http://schemas.microsoft.com/office/drawing/2014/main" id="{5B99C74B-44D3-8830-110A-C9C6BDBBCABD}"/>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pic>
        <p:nvPicPr>
          <p:cNvPr id="3" name="Hình ảnh 1">
            <a:extLst>
              <a:ext uri="{FF2B5EF4-FFF2-40B4-BE49-F238E27FC236}">
                <a16:creationId xmlns:a16="http://schemas.microsoft.com/office/drawing/2014/main" id="{19A2AC96-7EE7-C698-DBD2-1DD3391A0B6B}"/>
              </a:ext>
            </a:extLst>
          </p:cNvPr>
          <p:cNvPicPr>
            <a:picLocks noChangeAspect="1"/>
          </p:cNvPicPr>
          <p:nvPr/>
        </p:nvPicPr>
        <p:blipFill>
          <a:blip r:embed="rId2"/>
          <a:stretch>
            <a:fillRect/>
          </a:stretch>
        </p:blipFill>
        <p:spPr>
          <a:xfrm>
            <a:off x="2819400" y="2057400"/>
            <a:ext cx="6705600" cy="4293220"/>
          </a:xfrm>
          <a:prstGeom prst="rect">
            <a:avLst/>
          </a:prstGeom>
        </p:spPr>
      </p:pic>
      <p:sp>
        <p:nvSpPr>
          <p:cNvPr id="4" name="TextBox 3">
            <a:extLst>
              <a:ext uri="{FF2B5EF4-FFF2-40B4-BE49-F238E27FC236}">
                <a16:creationId xmlns:a16="http://schemas.microsoft.com/office/drawing/2014/main" id="{9420C2CA-5575-8A59-3F4A-91D1EC36A5FE}"/>
              </a:ext>
            </a:extLst>
          </p:cNvPr>
          <p:cNvSpPr txBox="1"/>
          <p:nvPr/>
        </p:nvSpPr>
        <p:spPr>
          <a:xfrm>
            <a:off x="548371" y="1295400"/>
            <a:ext cx="11125199" cy="861774"/>
          </a:xfrm>
          <a:prstGeom prst="rect">
            <a:avLst/>
          </a:prstGeom>
          <a:noFill/>
        </p:spPr>
        <p:txBody>
          <a:bodyPr wrap="square" rtlCol="0">
            <a:spAutoFit/>
          </a:bodyPr>
          <a:lstStyle/>
          <a:p>
            <a:r>
              <a:rPr lang="vi-VN" sz="2500" dirty="0">
                <a:latin typeface="+mj-lt"/>
              </a:rPr>
              <a:t>Cài đặt cơ sở dữ liệu Quản lý Hồ sơ bệnh án</a:t>
            </a:r>
            <a:r>
              <a:rPr lang="en-US" sz="2500" dirty="0">
                <a:latin typeface="+mj-lt"/>
              </a:rPr>
              <a:t> </a:t>
            </a:r>
            <a:r>
              <a:rPr lang="en-US" sz="2500" dirty="0" err="1">
                <a:latin typeface="+mj-lt"/>
              </a:rPr>
              <a:t>bằng</a:t>
            </a:r>
            <a:r>
              <a:rPr lang="en-US" sz="2500" dirty="0">
                <a:latin typeface="+mj-lt"/>
              </a:rPr>
              <a:t> SQL Server</a:t>
            </a:r>
            <a:r>
              <a:rPr lang="vi-VN" sz="2500" dirty="0">
                <a:latin typeface="+mj-lt"/>
              </a:rPr>
              <a:t> với 10 bảng có các ràng buộc khóa chính, khóa ngoại </a:t>
            </a:r>
            <a:endParaRPr lang="en-US" sz="2500" dirty="0">
              <a:latin typeface="+mj-lt"/>
            </a:endParaRPr>
          </a:p>
        </p:txBody>
      </p:sp>
    </p:spTree>
    <p:extLst>
      <p:ext uri="{BB962C8B-B14F-4D97-AF65-F5344CB8AC3E}">
        <p14:creationId xmlns:p14="http://schemas.microsoft.com/office/powerpoint/2010/main" val="33414378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6360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4. Demo</a:t>
            </a: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15</a:t>
            </a:fld>
            <a:endParaRPr lang="en-US" dirty="0"/>
          </a:p>
        </p:txBody>
      </p:sp>
      <p:sp>
        <p:nvSpPr>
          <p:cNvPr id="2" name="Date Placeholder 1"/>
          <p:cNvSpPr>
            <a:spLocks noGrp="1"/>
          </p:cNvSpPr>
          <p:nvPr>
            <p:ph type="dt" sz="half" idx="2"/>
          </p:nvPr>
        </p:nvSpPr>
        <p:spPr/>
        <p:txBody>
          <a:bodyPr/>
          <a:lstStyle/>
          <a:p>
            <a:fld id="{BCA49EF4-3B15-4D54-814F-7B1C62CE7F96}" type="datetime1">
              <a:rPr lang="vi-VN" smtClean="0"/>
              <a:t>22/06/2023</a:t>
            </a:fld>
            <a:endParaRPr lang="en-US" dirty="0"/>
          </a:p>
        </p:txBody>
      </p:sp>
      <p:sp>
        <p:nvSpPr>
          <p:cNvPr id="4" name="Footer Placeholder 3">
            <a:extLst>
              <a:ext uri="{FF2B5EF4-FFF2-40B4-BE49-F238E27FC236}">
                <a16:creationId xmlns:a16="http://schemas.microsoft.com/office/drawing/2014/main" id="{FD61DBFE-227B-4DA1-B00F-736023085709}"/>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Tree>
    <p:extLst>
      <p:ext uri="{BB962C8B-B14F-4D97-AF65-F5344CB8AC3E}">
        <p14:creationId xmlns:p14="http://schemas.microsoft.com/office/powerpoint/2010/main" val="151029551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6360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5. </a:t>
            </a:r>
            <a:r>
              <a:rPr lang="en-US" sz="5500" kern="0" dirty="0" err="1">
                <a:solidFill>
                  <a:schemeClr val="tx1"/>
                </a:solidFill>
                <a:latin typeface="Times New Roman" panose="02020603050405020304" pitchFamily="18" charset="0"/>
                <a:cs typeface="Times New Roman" panose="02020603050405020304" pitchFamily="18" charset="0"/>
              </a:rPr>
              <a:t>Kết</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luận</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và</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hướng</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phát</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triển</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16</a:t>
            </a:fld>
            <a:endParaRPr lang="en-US" dirty="0"/>
          </a:p>
        </p:txBody>
      </p:sp>
      <p:sp>
        <p:nvSpPr>
          <p:cNvPr id="2" name="Date Placeholder 1"/>
          <p:cNvSpPr>
            <a:spLocks noGrp="1"/>
          </p:cNvSpPr>
          <p:nvPr>
            <p:ph type="dt" sz="half" idx="2"/>
          </p:nvPr>
        </p:nvSpPr>
        <p:spPr/>
        <p:txBody>
          <a:bodyPr/>
          <a:lstStyle/>
          <a:p>
            <a:fld id="{3AABBD51-DB86-427B-9E1D-61591F6CB706}" type="datetime1">
              <a:rPr lang="vi-VN" smtClean="0"/>
              <a:t>22/06/2023</a:t>
            </a:fld>
            <a:endParaRPr lang="en-US"/>
          </a:p>
        </p:txBody>
      </p:sp>
      <p:sp>
        <p:nvSpPr>
          <p:cNvPr id="4" name="Footer Placeholder 3">
            <a:extLst>
              <a:ext uri="{FF2B5EF4-FFF2-40B4-BE49-F238E27FC236}">
                <a16:creationId xmlns:a16="http://schemas.microsoft.com/office/drawing/2014/main" id="{1EDCBDDD-9E96-F843-4553-61DCD1DDDBAA}"/>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3" name="TextBox 2">
            <a:extLst>
              <a:ext uri="{FF2B5EF4-FFF2-40B4-BE49-F238E27FC236}">
                <a16:creationId xmlns:a16="http://schemas.microsoft.com/office/drawing/2014/main" id="{655A958D-E761-C0D0-B950-D0825A3A6390}"/>
              </a:ext>
            </a:extLst>
          </p:cNvPr>
          <p:cNvSpPr txBox="1"/>
          <p:nvPr/>
        </p:nvSpPr>
        <p:spPr>
          <a:xfrm>
            <a:off x="685800" y="1469535"/>
            <a:ext cx="327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5.1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21ED87-E9F2-0AE8-F05B-DB708D588788}"/>
              </a:ext>
            </a:extLst>
          </p:cNvPr>
          <p:cNvSpPr txBox="1"/>
          <p:nvPr/>
        </p:nvSpPr>
        <p:spPr>
          <a:xfrm>
            <a:off x="650682" y="3244334"/>
            <a:ext cx="327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5.2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triển</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07D9F0B-AD01-8F42-D7F0-244817E5058B}"/>
              </a:ext>
            </a:extLst>
          </p:cNvPr>
          <p:cNvSpPr txBox="1"/>
          <p:nvPr/>
        </p:nvSpPr>
        <p:spPr>
          <a:xfrm>
            <a:off x="759350" y="1981200"/>
            <a:ext cx="10884279" cy="923330"/>
          </a:xfrm>
          <a:prstGeom prst="rect">
            <a:avLst/>
          </a:prstGeom>
          <a:noFill/>
        </p:spPr>
        <p:txBody>
          <a:bodyPr wrap="square" rtlCol="0">
            <a:spAutoFit/>
          </a:bodyPr>
          <a:lstStyle/>
          <a:p>
            <a:pPr marL="285750" indent="-285750">
              <a:buFont typeface="Wingdings" panose="05000000000000000000" pitchFamily="2" charset="2"/>
              <a:buChar char="q"/>
            </a:pPr>
            <a:r>
              <a:rPr lang="vi-VN" dirty="0">
                <a:latin typeface="+mj-lt"/>
              </a:rPr>
              <a:t>Cơ sở dữ liệu về hồ sơ bệnh án đóng vai trò quan trọng trong quản lý thông tin y tế và chăm sóc bệnh nhân. Việc xây dựng một cơ sở quản lý hồ sơ bệnh án hiệu quả và phát triển nó liên tục là một yếu tố quan trọng để cải thiện chất lượng dịch vụ y tế và tăng cường sự an toàn và hiệu quả trong việc cung cấp chăm sóc y tế.</a:t>
            </a:r>
          </a:p>
        </p:txBody>
      </p:sp>
      <p:sp>
        <p:nvSpPr>
          <p:cNvPr id="9" name="TextBox 8">
            <a:extLst>
              <a:ext uri="{FF2B5EF4-FFF2-40B4-BE49-F238E27FC236}">
                <a16:creationId xmlns:a16="http://schemas.microsoft.com/office/drawing/2014/main" id="{2BF98EFD-B259-6FC1-5500-AF66C3CE5820}"/>
              </a:ext>
            </a:extLst>
          </p:cNvPr>
          <p:cNvSpPr txBox="1"/>
          <p:nvPr/>
        </p:nvSpPr>
        <p:spPr>
          <a:xfrm>
            <a:off x="759350" y="3733800"/>
            <a:ext cx="10820400" cy="1477328"/>
          </a:xfrm>
          <a:prstGeom prst="rect">
            <a:avLst/>
          </a:prstGeom>
          <a:noFill/>
        </p:spPr>
        <p:txBody>
          <a:bodyPr wrap="square" rtlCol="0">
            <a:spAutoFit/>
          </a:bodyPr>
          <a:lstStyle/>
          <a:p>
            <a:pPr marL="285750" indent="-28575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Hệ thống quản lý tài liệu điện tử: Xây dựng một hệ thống quản lý tài liệu điện tử để lưu trữ và truy cập thông tin hồ sơ bệnh án của bệnh nhân. Bệnh nhân có thể truy cập vào tài liệu của mình từ xa, giúp họ tự quản lý và theo dõi thông tin sức khỏe của mình.</a:t>
            </a:r>
          </a:p>
          <a:p>
            <a:pPr marL="285750" indent="-285750">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Ứng dụng di động: Phát triển ứng dụng di động cho bệnh nhân để họ có thể theo dõi và cập nhật thông tin sức khỏe cá nhân, như lịch hẹn khám, kết quả xét nghiệm, viện phí, và các thông tin bổ sung khác. </a:t>
            </a:r>
          </a:p>
        </p:txBody>
      </p:sp>
    </p:spTree>
    <p:extLst>
      <p:ext uri="{BB962C8B-B14F-4D97-AF65-F5344CB8AC3E}">
        <p14:creationId xmlns:p14="http://schemas.microsoft.com/office/powerpoint/2010/main" val="35194481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 y="1600200"/>
            <a:ext cx="11658600" cy="2475037"/>
          </a:xfrm>
          <a:prstGeom prst="rect">
            <a:avLst/>
          </a:prstGeom>
        </p:spPr>
        <p:txBody>
          <a:bodyPr vert="horz" wrap="square" lIns="0" tIns="12700" rIns="0" bIns="0" rtlCol="0">
            <a:spAutoFit/>
          </a:bodyPr>
          <a:lstStyle/>
          <a:p>
            <a:pPr marL="73660" algn="ctr">
              <a:lnSpc>
                <a:spcPct val="100000"/>
              </a:lnSpc>
              <a:spcBef>
                <a:spcPts val="100"/>
              </a:spcBef>
              <a:tabLst>
                <a:tab pos="3996054" algn="l"/>
              </a:tabLst>
            </a:pPr>
            <a:r>
              <a:rPr lang="en-US" spc="-5" dirty="0" err="1"/>
              <a:t>Cảm</a:t>
            </a:r>
            <a:r>
              <a:rPr lang="en-US" spc="-5" dirty="0"/>
              <a:t> </a:t>
            </a:r>
            <a:r>
              <a:rPr lang="en-US" spc="-5" dirty="0" err="1"/>
              <a:t>ơn</a:t>
            </a:r>
            <a:r>
              <a:rPr lang="en-US" spc="-5" dirty="0"/>
              <a:t> </a:t>
            </a:r>
            <a:r>
              <a:rPr lang="en-US" spc="-5" dirty="0" err="1"/>
              <a:t>Thầy</a:t>
            </a:r>
            <a:r>
              <a:rPr lang="en-US" spc="-5" dirty="0"/>
              <a:t> </a:t>
            </a:r>
            <a:r>
              <a:rPr lang="en-US" spc="-5" dirty="0" err="1"/>
              <a:t>và</a:t>
            </a:r>
            <a:r>
              <a:rPr lang="en-US" spc="-5" dirty="0"/>
              <a:t> </a:t>
            </a:r>
            <a:r>
              <a:rPr lang="en-US" spc="-5" dirty="0" err="1"/>
              <a:t>các</a:t>
            </a:r>
            <a:r>
              <a:rPr lang="en-US" spc="-5" dirty="0"/>
              <a:t> </a:t>
            </a:r>
            <a:r>
              <a:rPr lang="en-US" spc="-5" dirty="0" err="1"/>
              <a:t>bạn</a:t>
            </a:r>
            <a:r>
              <a:rPr lang="en-US" spc="-5" dirty="0"/>
              <a:t> </a:t>
            </a:r>
            <a:r>
              <a:rPr lang="en-US" spc="-5" dirty="0" err="1"/>
              <a:t>đã</a:t>
            </a:r>
            <a:r>
              <a:rPr lang="en-US" spc="-5" dirty="0"/>
              <a:t> </a:t>
            </a:r>
            <a:r>
              <a:rPr lang="en-US" spc="-5" dirty="0" err="1"/>
              <a:t>chú</a:t>
            </a:r>
            <a:r>
              <a:rPr lang="en-US" spc="-5" dirty="0"/>
              <a:t> ý </a:t>
            </a:r>
            <a:r>
              <a:rPr lang="en-US" spc="-5" dirty="0" err="1"/>
              <a:t>lắng</a:t>
            </a:r>
            <a:r>
              <a:rPr lang="en-US" spc="-5" dirty="0"/>
              <a:t> </a:t>
            </a:r>
            <a:r>
              <a:rPr lang="en-US" spc="-5" dirty="0" err="1"/>
              <a:t>nghe</a:t>
            </a:r>
            <a:r>
              <a:rPr lang="en-US" spc="-5" dirty="0"/>
              <a:t>!</a:t>
            </a:r>
            <a:endParaRPr spc="-5" dirty="0"/>
          </a:p>
        </p:txBody>
      </p:sp>
      <p:sp>
        <p:nvSpPr>
          <p:cNvPr id="3" name="object 3"/>
          <p:cNvSpPr/>
          <p:nvPr/>
        </p:nvSpPr>
        <p:spPr>
          <a:xfrm>
            <a:off x="1097280" y="4325111"/>
            <a:ext cx="10058400" cy="0"/>
          </a:xfrm>
          <a:custGeom>
            <a:avLst/>
            <a:gdLst/>
            <a:ahLst/>
            <a:cxnLst/>
            <a:rect l="l" t="t" r="r" b="b"/>
            <a:pathLst>
              <a:path w="10058400">
                <a:moveTo>
                  <a:pt x="0" y="0"/>
                </a:moveTo>
                <a:lnTo>
                  <a:pt x="10058405" y="1"/>
                </a:lnTo>
              </a:path>
            </a:pathLst>
          </a:custGeom>
          <a:ln w="19050">
            <a:solidFill>
              <a:srgbClr val="4E67C8"/>
            </a:solidFill>
          </a:ln>
        </p:spPr>
        <p:txBody>
          <a:bodyPr wrap="square" lIns="0" tIns="0" rIns="0" bIns="0" rtlCol="0"/>
          <a:lstStyle/>
          <a:p>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17</a:t>
            </a:fld>
            <a:endParaRPr lang="en-US" dirty="0"/>
          </a:p>
        </p:txBody>
      </p:sp>
      <p:sp>
        <p:nvSpPr>
          <p:cNvPr id="4" name="Date Placeholder 3"/>
          <p:cNvSpPr>
            <a:spLocks noGrp="1"/>
          </p:cNvSpPr>
          <p:nvPr>
            <p:ph type="dt" sz="half" idx="2"/>
          </p:nvPr>
        </p:nvSpPr>
        <p:spPr/>
        <p:txBody>
          <a:bodyPr/>
          <a:lstStyle/>
          <a:p>
            <a:fld id="{833AED7B-2B3E-4154-96E7-6010076F250F}" type="datetime1">
              <a:rPr lang="vi-VN" smtClean="0"/>
              <a:t>22/06/2023</a:t>
            </a:fld>
            <a:endParaRPr lang="en-US"/>
          </a:p>
        </p:txBody>
      </p:sp>
      <p:sp>
        <p:nvSpPr>
          <p:cNvPr id="6" name="Footer Placeholder 5">
            <a:extLst>
              <a:ext uri="{FF2B5EF4-FFF2-40B4-BE49-F238E27FC236}">
                <a16:creationId xmlns:a16="http://schemas.microsoft.com/office/drawing/2014/main" id="{0446B5DE-AEB0-2E24-4D0A-DC121D3ECABB}"/>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Tree>
    <p:extLst>
      <p:ext uri="{BB962C8B-B14F-4D97-AF65-F5344CB8AC3E}">
        <p14:creationId xmlns:p14="http://schemas.microsoft.com/office/powerpoint/2010/main" val="608920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0363" y="2540000"/>
            <a:ext cx="5119674" cy="1244600"/>
          </a:xfrm>
          <a:prstGeom prst="rect">
            <a:avLst/>
          </a:prstGeom>
        </p:spPr>
        <p:txBody>
          <a:bodyPr vert="horz" wrap="square" lIns="0" tIns="12700" rIns="0" bIns="0" rtlCol="0">
            <a:spAutoFit/>
          </a:bodyPr>
          <a:lstStyle/>
          <a:p>
            <a:pPr marL="73660" algn="ctr">
              <a:lnSpc>
                <a:spcPct val="100000"/>
              </a:lnSpc>
              <a:spcBef>
                <a:spcPts val="100"/>
              </a:spcBef>
              <a:tabLst>
                <a:tab pos="3996054" algn="l"/>
              </a:tabLst>
            </a:pPr>
            <a:r>
              <a:rPr lang="en-US" spc="-5"/>
              <a:t>Hỏi </a:t>
            </a:r>
            <a:r>
              <a:t>&amp;</a:t>
            </a:r>
            <a:r>
              <a:rPr lang="en-US"/>
              <a:t> </a:t>
            </a:r>
            <a:r>
              <a:rPr lang="en-US" spc="-85"/>
              <a:t>Đáp</a:t>
            </a:r>
            <a:endParaRPr spc="-5" dirty="0"/>
          </a:p>
        </p:txBody>
      </p:sp>
      <p:sp>
        <p:nvSpPr>
          <p:cNvPr id="3" name="object 3"/>
          <p:cNvSpPr/>
          <p:nvPr/>
        </p:nvSpPr>
        <p:spPr>
          <a:xfrm>
            <a:off x="6477000" y="4267200"/>
            <a:ext cx="5486400" cy="0"/>
          </a:xfrm>
          <a:custGeom>
            <a:avLst/>
            <a:gdLst/>
            <a:ahLst/>
            <a:cxnLst/>
            <a:rect l="l" t="t" r="r" b="b"/>
            <a:pathLst>
              <a:path w="10058400">
                <a:moveTo>
                  <a:pt x="0" y="0"/>
                </a:moveTo>
                <a:lnTo>
                  <a:pt x="10058405" y="1"/>
                </a:lnTo>
              </a:path>
            </a:pathLst>
          </a:custGeom>
          <a:ln w="19050">
            <a:solidFill>
              <a:srgbClr val="4E67C8"/>
            </a:solidFill>
          </a:ln>
        </p:spPr>
        <p:txBody>
          <a:bodyPr wrap="square" lIns="0" tIns="0" rIns="0" bIns="0" rtlCol="0"/>
          <a:lstStyle/>
          <a:p>
            <a:endParaRPr/>
          </a:p>
        </p:txBody>
      </p:sp>
      <p:pic>
        <p:nvPicPr>
          <p:cNvPr id="1026" name="Picture 2" descr="https://www.logolynx.com/images/logolynx/dd/ddda734ee68fd5e47fe5f3b1e9d077bd.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324600" cy="6324600"/>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18</a:t>
            </a:fld>
            <a:endParaRPr lang="en-US" dirty="0"/>
          </a:p>
        </p:txBody>
      </p:sp>
      <p:sp>
        <p:nvSpPr>
          <p:cNvPr id="4" name="Date Placeholder 3"/>
          <p:cNvSpPr>
            <a:spLocks noGrp="1"/>
          </p:cNvSpPr>
          <p:nvPr>
            <p:ph type="dt" sz="half" idx="2"/>
          </p:nvPr>
        </p:nvSpPr>
        <p:spPr/>
        <p:txBody>
          <a:bodyPr/>
          <a:lstStyle/>
          <a:p>
            <a:fld id="{9739921C-E268-4914-8987-F45D745B5CFF}" type="datetime1">
              <a:rPr lang="vi-VN" smtClean="0"/>
              <a:t>22/06/2023</a:t>
            </a:fld>
            <a:endParaRPr lang="en-US"/>
          </a:p>
        </p:txBody>
      </p:sp>
      <p:sp>
        <p:nvSpPr>
          <p:cNvPr id="6" name="Footer Placeholder 5">
            <a:extLst>
              <a:ext uri="{FF2B5EF4-FFF2-40B4-BE49-F238E27FC236}">
                <a16:creationId xmlns:a16="http://schemas.microsoft.com/office/drawing/2014/main" id="{3CAB9975-DF37-4C50-FB2C-C1693AF1D290}"/>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2786" y="1219200"/>
            <a:ext cx="11186429" cy="4598375"/>
          </a:xfrm>
          <a:prstGeom prst="rect">
            <a:avLst/>
          </a:prstGeom>
          <a:noFill/>
        </p:spPr>
        <p:txBody>
          <a:bodyPr wrap="square" rtlCol="0" anchor="ctr">
            <a:spAutoFit/>
          </a:bodyPr>
          <a:lstStyle/>
          <a:p>
            <a:pPr marL="742950" indent="-742950">
              <a:lnSpc>
                <a:spcPct val="150000"/>
              </a:lnSpc>
              <a:buFont typeface="+mj-lt"/>
              <a:buAutoNum type="arabicPeriod"/>
            </a:pPr>
            <a:r>
              <a:rPr lang="en-US" sz="4000" dirty="0" err="1">
                <a:latin typeface="Times New Roman" panose="02020603050405020304" pitchFamily="18" charset="0"/>
                <a:ea typeface="Tahoma" panose="020B0604030504040204" pitchFamily="34" charset="0"/>
                <a:cs typeface="Times New Roman" panose="02020603050405020304" pitchFamily="18" charset="0"/>
              </a:rPr>
              <a:t>Mô</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tả</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bài</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toán</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4000" dirty="0" err="1">
                <a:latin typeface="Times New Roman" panose="02020603050405020304" pitchFamily="18" charset="0"/>
                <a:ea typeface="Tahoma" panose="020B0604030504040204" pitchFamily="34" charset="0"/>
                <a:cs typeface="Times New Roman" panose="02020603050405020304" pitchFamily="18" charset="0"/>
              </a:rPr>
              <a:t>Phân</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tích</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bài</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toán</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4000" dirty="0" err="1">
                <a:latin typeface="Times New Roman" panose="02020603050405020304" pitchFamily="18" charset="0"/>
                <a:ea typeface="Tahoma" panose="020B0604030504040204" pitchFamily="34" charset="0"/>
                <a:cs typeface="Times New Roman" panose="02020603050405020304" pitchFamily="18" charset="0"/>
              </a:rPr>
              <a:t>Thiết</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kế</a:t>
            </a:r>
            <a:r>
              <a:rPr lang="en-US" sz="4000" dirty="0">
                <a:latin typeface="Times New Roman" panose="02020603050405020304" pitchFamily="18" charset="0"/>
                <a:ea typeface="Tahoma" panose="020B0604030504040204" pitchFamily="34" charset="0"/>
                <a:cs typeface="Times New Roman" panose="02020603050405020304" pitchFamily="18" charset="0"/>
              </a:rPr>
              <a:t> CSDL</a:t>
            </a:r>
          </a:p>
          <a:p>
            <a:pPr marL="742950" indent="-742950">
              <a:lnSpc>
                <a:spcPct val="150000"/>
              </a:lnSpc>
              <a:buFont typeface="+mj-lt"/>
              <a:buAutoNum type="arabicPeriod"/>
            </a:pPr>
            <a:r>
              <a:rPr lang="en-US" sz="4000" dirty="0">
                <a:latin typeface="Times New Roman" panose="02020603050405020304" pitchFamily="18" charset="0"/>
                <a:ea typeface="Tahoma" panose="020B0604030504040204" pitchFamily="34" charset="0"/>
                <a:cs typeface="Times New Roman" panose="02020603050405020304" pitchFamily="18" charset="0"/>
              </a:rPr>
              <a:t>Demo</a:t>
            </a:r>
          </a:p>
          <a:p>
            <a:pPr marL="742950" indent="-742950">
              <a:lnSpc>
                <a:spcPct val="150000"/>
              </a:lnSpc>
              <a:buFont typeface="+mj-lt"/>
              <a:buAutoNum type="arabicPeriod"/>
            </a:pPr>
            <a:r>
              <a:rPr lang="en-US" sz="40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luận</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và</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hướng</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phát</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triển</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object 2"/>
          <p:cNvSpPr txBox="1">
            <a:spLocks noGrp="1"/>
          </p:cNvSpPr>
          <p:nvPr>
            <p:ph type="title"/>
          </p:nvPr>
        </p:nvSpPr>
        <p:spPr>
          <a:xfrm>
            <a:off x="1260982" y="166622"/>
            <a:ext cx="10626217" cy="863600"/>
          </a:xfrm>
          <a:prstGeom prst="rect">
            <a:avLst/>
          </a:prstGeom>
        </p:spPr>
        <p:txBody>
          <a:bodyPr vert="horz" wrap="square" lIns="0" tIns="12700" rIns="0" bIns="0" rtlCol="0">
            <a:spAutoFit/>
          </a:bodyPr>
          <a:lstStyle/>
          <a:p>
            <a:pPr marL="12700" algn="l">
              <a:lnSpc>
                <a:spcPct val="100000"/>
              </a:lnSpc>
              <a:spcBef>
                <a:spcPts val="100"/>
              </a:spcBef>
              <a:tabLst>
                <a:tab pos="710565" algn="l"/>
                <a:tab pos="3717290" algn="l"/>
                <a:tab pos="5133340" algn="l"/>
              </a:tabLst>
            </a:pPr>
            <a:r>
              <a:rPr lang="en-US" sz="5500">
                <a:solidFill>
                  <a:schemeClr val="tx1"/>
                </a:solidFill>
                <a:latin typeface="Times New Roman" panose="02020603050405020304" pitchFamily="18" charset="0"/>
                <a:cs typeface="Times New Roman" panose="02020603050405020304" pitchFamily="18" charset="0"/>
              </a:rPr>
              <a:t>NỘI DUNG</a:t>
            </a:r>
            <a:endParaRPr sz="550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2</a:t>
            </a:fld>
            <a:endParaRPr lang="en-US" dirty="0"/>
          </a:p>
        </p:txBody>
      </p:sp>
      <p:sp>
        <p:nvSpPr>
          <p:cNvPr id="2" name="Date Placeholder 1"/>
          <p:cNvSpPr>
            <a:spLocks noGrp="1"/>
          </p:cNvSpPr>
          <p:nvPr>
            <p:ph type="dt" sz="half" idx="2"/>
          </p:nvPr>
        </p:nvSpPr>
        <p:spPr/>
        <p:txBody>
          <a:bodyPr/>
          <a:lstStyle/>
          <a:p>
            <a:fld id="{2A2E58D7-DD7C-4600-A4DD-CA3D6811A943}" type="datetime1">
              <a:rPr lang="vi-VN" smtClean="0"/>
              <a:t>22/06/2023</a:t>
            </a:fld>
            <a:endParaRPr lang="en-US"/>
          </a:p>
        </p:txBody>
      </p:sp>
      <p:sp>
        <p:nvSpPr>
          <p:cNvPr id="4" name="Footer Placeholder 3">
            <a:extLst>
              <a:ext uri="{FF2B5EF4-FFF2-40B4-BE49-F238E27FC236}">
                <a16:creationId xmlns:a16="http://schemas.microsoft.com/office/drawing/2014/main" id="{9DE8803B-948A-2B71-7397-DA1BAA92DF3C}"/>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982" y="166622"/>
            <a:ext cx="10626217" cy="863600"/>
          </a:xfrm>
          <a:prstGeom prst="rect">
            <a:avLst/>
          </a:prstGeom>
        </p:spPr>
        <p:txBody>
          <a:bodyPr vert="horz" wrap="square" lIns="0" tIns="12700" rIns="0" bIns="0" rtlCol="0">
            <a:spAutoFit/>
          </a:bodyPr>
          <a:lstStyle/>
          <a:p>
            <a:pPr marL="12700" algn="l">
              <a:lnSpc>
                <a:spcPct val="100000"/>
              </a:lnSpc>
              <a:spcBef>
                <a:spcPts val="100"/>
              </a:spcBef>
              <a:tabLst>
                <a:tab pos="710565" algn="l"/>
                <a:tab pos="3717290" algn="l"/>
                <a:tab pos="5133340" algn="l"/>
              </a:tabLst>
            </a:pPr>
            <a:r>
              <a:rPr lang="en-US" sz="5500" dirty="0">
                <a:solidFill>
                  <a:schemeClr val="tx1"/>
                </a:solidFill>
                <a:latin typeface="Times New Roman" panose="02020603050405020304" pitchFamily="18" charset="0"/>
                <a:cs typeface="Times New Roman" panose="02020603050405020304" pitchFamily="18" charset="0"/>
              </a:rPr>
              <a:t>1. </a:t>
            </a:r>
            <a:r>
              <a:rPr lang="en-US" sz="5500" dirty="0" err="1">
                <a:solidFill>
                  <a:schemeClr val="tx1"/>
                </a:solidFill>
                <a:latin typeface="Times New Roman" panose="02020603050405020304" pitchFamily="18" charset="0"/>
                <a:cs typeface="Times New Roman" panose="02020603050405020304" pitchFamily="18" charset="0"/>
              </a:rPr>
              <a:t>Mô</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tả</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bài</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toán</a:t>
            </a:r>
            <a:endParaRPr sz="5500" dirty="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3</a:t>
            </a:fld>
            <a:endParaRPr lang="en-US" dirty="0"/>
          </a:p>
        </p:txBody>
      </p:sp>
      <p:sp>
        <p:nvSpPr>
          <p:cNvPr id="3" name="Date Placeholder 2"/>
          <p:cNvSpPr>
            <a:spLocks noGrp="1"/>
          </p:cNvSpPr>
          <p:nvPr>
            <p:ph type="dt" sz="half" idx="2"/>
          </p:nvPr>
        </p:nvSpPr>
        <p:spPr/>
        <p:txBody>
          <a:bodyPr/>
          <a:lstStyle/>
          <a:p>
            <a:fld id="{D2C4D96B-2892-4890-9AB4-1FA413C88AE0}" type="datetime1">
              <a:rPr lang="vi-VN" smtClean="0"/>
              <a:t>22/06/2023</a:t>
            </a:fld>
            <a:endParaRPr lang="en-US"/>
          </a:p>
        </p:txBody>
      </p:sp>
      <p:sp>
        <p:nvSpPr>
          <p:cNvPr id="9" name="Footer Placeholder 8">
            <a:extLst>
              <a:ext uri="{FF2B5EF4-FFF2-40B4-BE49-F238E27FC236}">
                <a16:creationId xmlns:a16="http://schemas.microsoft.com/office/drawing/2014/main" id="{412B6FF6-AB81-56AE-EFC5-7E6CCE92D1D5}"/>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8" name="TextBox 7">
            <a:extLst>
              <a:ext uri="{FF2B5EF4-FFF2-40B4-BE49-F238E27FC236}">
                <a16:creationId xmlns:a16="http://schemas.microsoft.com/office/drawing/2014/main" id="{7A8958AB-AEE0-B9A1-0341-067F56260E1C}"/>
              </a:ext>
            </a:extLst>
          </p:cNvPr>
          <p:cNvSpPr txBox="1"/>
          <p:nvPr/>
        </p:nvSpPr>
        <p:spPr>
          <a:xfrm>
            <a:off x="504639" y="1313744"/>
            <a:ext cx="26670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1.1 </a:t>
            </a:r>
            <a:r>
              <a:rPr lang="en-US" sz="2500" b="1" dirty="0" err="1">
                <a:latin typeface="Times New Roman" panose="02020603050405020304" pitchFamily="18" charset="0"/>
                <a:cs typeface="Times New Roman" panose="02020603050405020304" pitchFamily="18" charset="0"/>
              </a:rPr>
              <a:t>Giới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thiệu</a:t>
            </a:r>
            <a:endParaRPr lang="en-US" sz="25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94338D-DD64-DBCB-3BF2-C8917F1DA29D}"/>
              </a:ext>
            </a:extLst>
          </p:cNvPr>
          <p:cNvSpPr txBox="1"/>
          <p:nvPr/>
        </p:nvSpPr>
        <p:spPr>
          <a:xfrm>
            <a:off x="534456" y="1893332"/>
            <a:ext cx="11262629" cy="3693319"/>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Bệnh viện muốn quản lý thông tin hồ sơ bệnh án của bệnh nhân như sau:</a:t>
            </a:r>
          </a:p>
          <a:p>
            <a:r>
              <a:rPr lang="vi-VN" dirty="0">
                <a:latin typeface="Times New Roman" panose="02020603050405020304" pitchFamily="18" charset="0"/>
                <a:cs typeface="Times New Roman" panose="02020603050405020304" pitchFamily="18" charset="0"/>
              </a:rPr>
              <a:t>Mỗi hồ sơ bệnh án sẽ có thông tin mã hồ sơ bệnh án, họ tên bệnh nhân,ngày sinh, địa chỉ, số điện thoại bệnh nhân, ngày lập hồ sơ. Một hồ sơ sẽ đóng nhiều Viện Phí, thông tin Viện Phí bao gồm mã số viện phí, mã số bệnh án,ngày viện phí, số tiền.</a:t>
            </a:r>
          </a:p>
          <a:p>
            <a:r>
              <a:rPr lang="vi-VN" dirty="0">
                <a:latin typeface="Times New Roman" panose="02020603050405020304" pitchFamily="18" charset="0"/>
                <a:cs typeface="Times New Roman" panose="02020603050405020304" pitchFamily="18" charset="0"/>
              </a:rPr>
              <a:t>Ứng với mỗi hồ sơ bệnh án sẽ có nhiều phiếu khám bệnh và nhiều phiếu đăng ký khám bệnh, phiếu xét nghiệm. Thông tin đăng ký khám bệnh bao gồm mã số đăng ký, mã số hồ sơ bệnh án, mã số phòng khám bệnh. Thông tin Phiếu Khám Bệnh bao gồm mã số phiếu khám bệnh,mã số hồ sơ bệnh án, ngày khám. Một Phiếu Khám Bệnh sẽ bao gồm nhiều bệnh và một bệnh sẽ ở nhiều phiếu khám bệnh . Thông tin Bệnh sẽ bao gồm mã số bệnh, tên bệnh, triệu chứng. Thông tin của phiếu xét nghiệm mã số xét nghiệm, mã số hồ sơ bệnh án, loại xét nghiệm, ngày xét nghiệm, kết quả xét nghiệm.</a:t>
            </a:r>
          </a:p>
          <a:p>
            <a:r>
              <a:rPr lang="vi-VN" dirty="0">
                <a:latin typeface="Times New Roman" panose="02020603050405020304" pitchFamily="18" charset="0"/>
                <a:cs typeface="Times New Roman" panose="02020603050405020304" pitchFamily="18" charset="0"/>
              </a:rPr>
              <a:t>Thông tin bác sĩ bao gồm mã số bác sĩ , họ tên, giới tính, số điện thoại, địa chỉ, mã số khoa, học hàm, học vị, bác sĩ chuyên khoa. Mỗi bác sĩ thuộc về một khoa và một khoa sẽ có nhiều bác sĩ. Thông tin khoa bao gồm mã số khoa, tên khoa.</a:t>
            </a:r>
          </a:p>
          <a:p>
            <a:r>
              <a:rPr lang="vi-VN" dirty="0">
                <a:latin typeface="Times New Roman" panose="02020603050405020304" pitchFamily="18" charset="0"/>
                <a:cs typeface="Times New Roman" panose="02020603050405020304" pitchFamily="18" charset="0"/>
              </a:rPr>
              <a:t>Thông tin điều trị nội trú bao gồm mã số điều trị nội trú, mã số bệnh án, mã số phòng, ngày nhập viện, ngày xuất viện.</a:t>
            </a:r>
          </a:p>
        </p:txBody>
      </p:sp>
    </p:spTree>
    <p:extLst>
      <p:ext uri="{BB962C8B-B14F-4D97-AF65-F5344CB8AC3E}">
        <p14:creationId xmlns:p14="http://schemas.microsoft.com/office/powerpoint/2010/main" val="8182545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982" y="166622"/>
            <a:ext cx="10626217" cy="863600"/>
          </a:xfrm>
          <a:prstGeom prst="rect">
            <a:avLst/>
          </a:prstGeom>
        </p:spPr>
        <p:txBody>
          <a:bodyPr vert="horz" wrap="square" lIns="0" tIns="12700" rIns="0" bIns="0" rtlCol="0">
            <a:spAutoFit/>
          </a:bodyPr>
          <a:lstStyle/>
          <a:p>
            <a:pPr marL="12700" algn="l">
              <a:lnSpc>
                <a:spcPct val="100000"/>
              </a:lnSpc>
              <a:spcBef>
                <a:spcPts val="100"/>
              </a:spcBef>
              <a:tabLst>
                <a:tab pos="710565" algn="l"/>
                <a:tab pos="3717290" algn="l"/>
                <a:tab pos="5133340" algn="l"/>
              </a:tabLst>
            </a:pPr>
            <a:r>
              <a:rPr lang="en-US" sz="5500" dirty="0">
                <a:solidFill>
                  <a:schemeClr val="tx1"/>
                </a:solidFill>
                <a:latin typeface="Times New Roman" panose="02020603050405020304" pitchFamily="18" charset="0"/>
                <a:cs typeface="Times New Roman" panose="02020603050405020304" pitchFamily="18" charset="0"/>
              </a:rPr>
              <a:t>1. </a:t>
            </a:r>
            <a:r>
              <a:rPr lang="en-US" sz="5500" dirty="0" err="1">
                <a:solidFill>
                  <a:schemeClr val="tx1"/>
                </a:solidFill>
                <a:latin typeface="Times New Roman" panose="02020603050405020304" pitchFamily="18" charset="0"/>
                <a:cs typeface="Times New Roman" panose="02020603050405020304" pitchFamily="18" charset="0"/>
              </a:rPr>
              <a:t>Mô</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tả</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bài</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toán</a:t>
            </a:r>
            <a:endParaRPr sz="5500" dirty="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4</a:t>
            </a:fld>
            <a:endParaRPr lang="en-US" dirty="0"/>
          </a:p>
        </p:txBody>
      </p:sp>
      <p:sp>
        <p:nvSpPr>
          <p:cNvPr id="3" name="Date Placeholder 2"/>
          <p:cNvSpPr>
            <a:spLocks noGrp="1"/>
          </p:cNvSpPr>
          <p:nvPr>
            <p:ph type="dt" sz="half" idx="2"/>
          </p:nvPr>
        </p:nvSpPr>
        <p:spPr/>
        <p:txBody>
          <a:bodyPr/>
          <a:lstStyle/>
          <a:p>
            <a:fld id="{D2C4D96B-2892-4890-9AB4-1FA413C88AE0}" type="datetime1">
              <a:rPr lang="vi-VN" smtClean="0"/>
              <a:t>22/06/2023</a:t>
            </a:fld>
            <a:endParaRPr lang="en-US"/>
          </a:p>
        </p:txBody>
      </p:sp>
      <p:sp>
        <p:nvSpPr>
          <p:cNvPr id="9" name="Footer Placeholder 8">
            <a:extLst>
              <a:ext uri="{FF2B5EF4-FFF2-40B4-BE49-F238E27FC236}">
                <a16:creationId xmlns:a16="http://schemas.microsoft.com/office/drawing/2014/main" id="{412B6FF6-AB81-56AE-EFC5-7E6CCE92D1D5}"/>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4" name="TextBox 3">
            <a:extLst>
              <a:ext uri="{FF2B5EF4-FFF2-40B4-BE49-F238E27FC236}">
                <a16:creationId xmlns:a16="http://schemas.microsoft.com/office/drawing/2014/main" id="{8654EC35-C38D-20C1-E233-115648047517}"/>
              </a:ext>
            </a:extLst>
          </p:cNvPr>
          <p:cNvSpPr txBox="1"/>
          <p:nvPr/>
        </p:nvSpPr>
        <p:spPr>
          <a:xfrm>
            <a:off x="548371" y="1524000"/>
            <a:ext cx="11034029"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1.2 </a:t>
            </a:r>
            <a:r>
              <a:rPr lang="en-US" sz="3000" b="1" dirty="0" err="1">
                <a:latin typeface="Times New Roman" panose="02020603050405020304" pitchFamily="18" charset="0"/>
                <a:cs typeface="Times New Roman" panose="02020603050405020304" pitchFamily="18" charset="0"/>
              </a:rPr>
              <a:t>Mục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tiêu</a:t>
            </a:r>
            <a:endParaRPr lang="en-US" sz="3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ECAFC0-9C5E-6203-5406-E09EFFBA525B}"/>
              </a:ext>
            </a:extLst>
          </p:cNvPr>
          <p:cNvSpPr txBox="1"/>
          <p:nvPr/>
        </p:nvSpPr>
        <p:spPr>
          <a:xfrm>
            <a:off x="357871" y="2378171"/>
            <a:ext cx="8900430" cy="3170099"/>
          </a:xfrm>
          <a:prstGeom prst="rect">
            <a:avLst/>
          </a:prstGeom>
          <a:noFill/>
        </p:spPr>
        <p:txBody>
          <a:bodyPr wrap="square" rtlCol="0">
            <a:spAutoFit/>
          </a:bodyPr>
          <a:lstStyle/>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Xây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đáng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cậy</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Quản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hồ</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dễ</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dàng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tìm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kiếm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a:t>
            </a:r>
          </a:p>
          <a:p>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ea typeface="Calibri" panose="020F0502020204030204" pitchFamily="34" charset="0"/>
                <a:cs typeface="Times New Roman" panose="02020603050405020304" pitchFamily="18" charset="0"/>
              </a:rPr>
              <a:t>Tối ưu hóa quy trình làm việc trong bệnh viện</a:t>
            </a: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ea typeface="Calibri" panose="020F0502020204030204" pitchFamily="34" charset="0"/>
                <a:cs typeface="Times New Roman" panose="02020603050405020304" pitchFamily="18" charset="0"/>
              </a:rPr>
              <a:t>Cải thiện chất lượng chăm sóc sức khỏe  </a:t>
            </a: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43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982" y="166622"/>
            <a:ext cx="10626217" cy="863600"/>
          </a:xfrm>
          <a:prstGeom prst="rect">
            <a:avLst/>
          </a:prstGeom>
        </p:spPr>
        <p:txBody>
          <a:bodyPr vert="horz" wrap="square" lIns="0" tIns="12700" rIns="0" bIns="0" rtlCol="0">
            <a:spAutoFit/>
          </a:bodyPr>
          <a:lstStyle/>
          <a:p>
            <a:pPr marL="12700" algn="l">
              <a:lnSpc>
                <a:spcPct val="100000"/>
              </a:lnSpc>
              <a:spcBef>
                <a:spcPts val="100"/>
              </a:spcBef>
              <a:tabLst>
                <a:tab pos="710565" algn="l"/>
                <a:tab pos="3717290" algn="l"/>
                <a:tab pos="5133340" algn="l"/>
              </a:tabLst>
            </a:pPr>
            <a:r>
              <a:rPr lang="en-US" sz="5500" dirty="0">
                <a:solidFill>
                  <a:schemeClr val="tx1"/>
                </a:solidFill>
                <a:latin typeface="Times New Roman" panose="02020603050405020304" pitchFamily="18" charset="0"/>
                <a:cs typeface="Times New Roman" panose="02020603050405020304" pitchFamily="18" charset="0"/>
              </a:rPr>
              <a:t>1. </a:t>
            </a:r>
            <a:r>
              <a:rPr lang="en-US" sz="5500" dirty="0" err="1">
                <a:solidFill>
                  <a:schemeClr val="tx1"/>
                </a:solidFill>
                <a:latin typeface="Times New Roman" panose="02020603050405020304" pitchFamily="18" charset="0"/>
                <a:cs typeface="Times New Roman" panose="02020603050405020304" pitchFamily="18" charset="0"/>
              </a:rPr>
              <a:t>Mô</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tả</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bài</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toán</a:t>
            </a:r>
            <a:endParaRPr sz="5500" dirty="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5</a:t>
            </a:fld>
            <a:endParaRPr lang="en-US" dirty="0"/>
          </a:p>
        </p:txBody>
      </p:sp>
      <p:sp>
        <p:nvSpPr>
          <p:cNvPr id="3" name="Date Placeholder 2"/>
          <p:cNvSpPr>
            <a:spLocks noGrp="1"/>
          </p:cNvSpPr>
          <p:nvPr>
            <p:ph type="dt" sz="half" idx="2"/>
          </p:nvPr>
        </p:nvSpPr>
        <p:spPr/>
        <p:txBody>
          <a:bodyPr/>
          <a:lstStyle/>
          <a:p>
            <a:fld id="{D2C4D96B-2892-4890-9AB4-1FA413C88AE0}" type="datetime1">
              <a:rPr lang="vi-VN" smtClean="0"/>
              <a:t>22/06/2023</a:t>
            </a:fld>
            <a:endParaRPr lang="en-US"/>
          </a:p>
        </p:txBody>
      </p:sp>
      <p:sp>
        <p:nvSpPr>
          <p:cNvPr id="9" name="Footer Placeholder 8">
            <a:extLst>
              <a:ext uri="{FF2B5EF4-FFF2-40B4-BE49-F238E27FC236}">
                <a16:creationId xmlns:a16="http://schemas.microsoft.com/office/drawing/2014/main" id="{412B6FF6-AB81-56AE-EFC5-7E6CCE92D1D5}"/>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4" name="TextBox 3">
            <a:extLst>
              <a:ext uri="{FF2B5EF4-FFF2-40B4-BE49-F238E27FC236}">
                <a16:creationId xmlns:a16="http://schemas.microsoft.com/office/drawing/2014/main" id="{8654EC35-C38D-20C1-E233-115648047517}"/>
              </a:ext>
            </a:extLst>
          </p:cNvPr>
          <p:cNvSpPr txBox="1"/>
          <p:nvPr/>
        </p:nvSpPr>
        <p:spPr>
          <a:xfrm>
            <a:off x="548371" y="1524000"/>
            <a:ext cx="11034029"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1.2  </a:t>
            </a:r>
            <a:r>
              <a:rPr lang="en-US" sz="2500" b="1" dirty="0" err="1">
                <a:latin typeface="Times New Roman" panose="02020603050405020304" pitchFamily="18" charset="0"/>
                <a:cs typeface="Times New Roman" panose="02020603050405020304" pitchFamily="18" charset="0"/>
              </a:rPr>
              <a:t>Đối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tượng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sử</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dụng</a:t>
            </a:r>
            <a:endParaRPr lang="en-US" sz="25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ECAFC0-9C5E-6203-5406-E09EFFBA525B}"/>
              </a:ext>
            </a:extLst>
          </p:cNvPr>
          <p:cNvSpPr txBox="1"/>
          <p:nvPr/>
        </p:nvSpPr>
        <p:spPr>
          <a:xfrm>
            <a:off x="838200" y="2368961"/>
            <a:ext cx="11048999" cy="1246495"/>
          </a:xfrm>
          <a:prstGeom prst="rect">
            <a:avLst/>
          </a:prstGeom>
          <a:noFill/>
        </p:spPr>
        <p:txBody>
          <a:bodyPr wrap="square" rtlCol="0">
            <a:spAutoFit/>
          </a:bodyPr>
          <a:lstStyle/>
          <a:p>
            <a:pPr marL="342900" indent="-342900">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C</a:t>
            </a:r>
            <a:r>
              <a:rPr lang="vi-VN" sz="2500" dirty="0">
                <a:latin typeface="Times New Roman" panose="02020603050405020304" pitchFamily="18" charset="0"/>
                <a:cs typeface="Times New Roman" panose="02020603050405020304" pitchFamily="18" charset="0"/>
              </a:rPr>
              <a:t>ác bệnh viện và các cơ sở y tế: Hệ thống sẽ được sử dụng bởi bác sĩ, y tá và nhân viên y tế trong quá trình chăm sóc bệnh nhân, ghi nhận thông tin và truy xuất các thông tin hồ sơ bệnh án</a:t>
            </a:r>
            <a:r>
              <a:rPr lang="vi-VN" sz="2500" dirty="0">
                <a:latin typeface="+mj-lt"/>
              </a:rPr>
              <a:t>.</a:t>
            </a:r>
            <a:endParaRPr lang="en-US" sz="2500" dirty="0">
              <a:latin typeface="+mj-lt"/>
            </a:endParaRPr>
          </a:p>
        </p:txBody>
      </p:sp>
    </p:spTree>
    <p:extLst>
      <p:ext uri="{BB962C8B-B14F-4D97-AF65-F5344CB8AC3E}">
        <p14:creationId xmlns:p14="http://schemas.microsoft.com/office/powerpoint/2010/main" val="37520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982" y="166622"/>
            <a:ext cx="10626217" cy="863600"/>
          </a:xfrm>
          <a:prstGeom prst="rect">
            <a:avLst/>
          </a:prstGeom>
        </p:spPr>
        <p:txBody>
          <a:bodyPr vert="horz" wrap="square" lIns="0" tIns="12700" rIns="0" bIns="0" rtlCol="0">
            <a:spAutoFit/>
          </a:bodyPr>
          <a:lstStyle/>
          <a:p>
            <a:pPr marL="12700" algn="l">
              <a:lnSpc>
                <a:spcPct val="100000"/>
              </a:lnSpc>
              <a:spcBef>
                <a:spcPts val="100"/>
              </a:spcBef>
              <a:tabLst>
                <a:tab pos="710565" algn="l"/>
                <a:tab pos="3717290" algn="l"/>
                <a:tab pos="5133340" algn="l"/>
              </a:tabLst>
            </a:pPr>
            <a:r>
              <a:rPr lang="en-US" sz="5500" dirty="0">
                <a:solidFill>
                  <a:schemeClr val="tx1"/>
                </a:solidFill>
                <a:latin typeface="Times New Roman" panose="02020603050405020304" pitchFamily="18" charset="0"/>
                <a:cs typeface="Times New Roman" panose="02020603050405020304" pitchFamily="18" charset="0"/>
              </a:rPr>
              <a:t>1. </a:t>
            </a:r>
            <a:r>
              <a:rPr lang="en-US" sz="5500" dirty="0" err="1">
                <a:solidFill>
                  <a:schemeClr val="tx1"/>
                </a:solidFill>
                <a:latin typeface="Times New Roman" panose="02020603050405020304" pitchFamily="18" charset="0"/>
                <a:cs typeface="Times New Roman" panose="02020603050405020304" pitchFamily="18" charset="0"/>
              </a:rPr>
              <a:t>Mô</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tả</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bài</a:t>
            </a:r>
            <a:r>
              <a:rPr lang="en-US" sz="5500" dirty="0">
                <a:solidFill>
                  <a:schemeClr val="tx1"/>
                </a:solidFill>
                <a:latin typeface="Times New Roman" panose="02020603050405020304" pitchFamily="18" charset="0"/>
                <a:cs typeface="Times New Roman" panose="02020603050405020304" pitchFamily="18" charset="0"/>
              </a:rPr>
              <a:t> </a:t>
            </a:r>
            <a:r>
              <a:rPr lang="en-US" sz="5500" dirty="0" err="1">
                <a:solidFill>
                  <a:schemeClr val="tx1"/>
                </a:solidFill>
                <a:latin typeface="Times New Roman" panose="02020603050405020304" pitchFamily="18" charset="0"/>
                <a:cs typeface="Times New Roman" panose="02020603050405020304" pitchFamily="18" charset="0"/>
              </a:rPr>
              <a:t>toán</a:t>
            </a:r>
            <a:endParaRPr sz="5500" dirty="0">
              <a:solidFill>
                <a:schemeClr val="tx1"/>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6</a:t>
            </a:fld>
            <a:endParaRPr lang="en-US" dirty="0"/>
          </a:p>
        </p:txBody>
      </p:sp>
      <p:sp>
        <p:nvSpPr>
          <p:cNvPr id="3" name="Date Placeholder 2"/>
          <p:cNvSpPr>
            <a:spLocks noGrp="1"/>
          </p:cNvSpPr>
          <p:nvPr>
            <p:ph type="dt" sz="half" idx="2"/>
          </p:nvPr>
        </p:nvSpPr>
        <p:spPr/>
        <p:txBody>
          <a:bodyPr/>
          <a:lstStyle/>
          <a:p>
            <a:fld id="{D2C4D96B-2892-4890-9AB4-1FA413C88AE0}" type="datetime1">
              <a:rPr lang="vi-VN" smtClean="0"/>
              <a:t>22/06/2023</a:t>
            </a:fld>
            <a:endParaRPr lang="en-US"/>
          </a:p>
        </p:txBody>
      </p:sp>
      <p:sp>
        <p:nvSpPr>
          <p:cNvPr id="9" name="Footer Placeholder 8">
            <a:extLst>
              <a:ext uri="{FF2B5EF4-FFF2-40B4-BE49-F238E27FC236}">
                <a16:creationId xmlns:a16="http://schemas.microsoft.com/office/drawing/2014/main" id="{412B6FF6-AB81-56AE-EFC5-7E6CCE92D1D5}"/>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4" name="TextBox 3">
            <a:extLst>
              <a:ext uri="{FF2B5EF4-FFF2-40B4-BE49-F238E27FC236}">
                <a16:creationId xmlns:a16="http://schemas.microsoft.com/office/drawing/2014/main" id="{8654EC35-C38D-20C1-E233-115648047517}"/>
              </a:ext>
            </a:extLst>
          </p:cNvPr>
          <p:cNvSpPr txBox="1"/>
          <p:nvPr/>
        </p:nvSpPr>
        <p:spPr>
          <a:xfrm>
            <a:off x="548371" y="1402443"/>
            <a:ext cx="11034029"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1.2  Quy </a:t>
            </a:r>
            <a:r>
              <a:rPr lang="en-US" sz="2500" b="1" dirty="0" err="1">
                <a:latin typeface="Times New Roman" panose="02020603050405020304" pitchFamily="18" charset="0"/>
                <a:cs typeface="Times New Roman" panose="02020603050405020304" pitchFamily="18" charset="0"/>
              </a:rPr>
              <a:t>trình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quan</a:t>
            </a:r>
            <a:endParaRPr lang="en-US" sz="25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87AFC7D-C2BC-A1BB-5723-D3DFEDBE110E}"/>
              </a:ext>
            </a:extLst>
          </p:cNvPr>
          <p:cNvPicPr>
            <a:picLocks noChangeAspect="1"/>
          </p:cNvPicPr>
          <p:nvPr/>
        </p:nvPicPr>
        <p:blipFill>
          <a:blip r:embed="rId2"/>
          <a:stretch>
            <a:fillRect/>
          </a:stretch>
        </p:blipFill>
        <p:spPr>
          <a:xfrm>
            <a:off x="2133600" y="1905000"/>
            <a:ext cx="7467600" cy="4310001"/>
          </a:xfrm>
          <a:prstGeom prst="rect">
            <a:avLst/>
          </a:prstGeom>
        </p:spPr>
      </p:pic>
    </p:spTree>
    <p:extLst>
      <p:ext uri="{BB962C8B-B14F-4D97-AF65-F5344CB8AC3E}">
        <p14:creationId xmlns:p14="http://schemas.microsoft.com/office/powerpoint/2010/main" val="187726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 </a:t>
            </a:r>
            <a:r>
              <a:rPr lang="en-US" sz="5500" kern="0" dirty="0" err="1">
                <a:solidFill>
                  <a:schemeClr val="tx1"/>
                </a:solidFill>
                <a:latin typeface="Times New Roman" panose="02020603050405020304" pitchFamily="18" charset="0"/>
                <a:cs typeface="Times New Roman" panose="02020603050405020304" pitchFamily="18" charset="0"/>
              </a:rPr>
              <a:t>Phân</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tích</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bài</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toán</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7</a:t>
            </a:fld>
            <a:endParaRPr lang="en-US" dirty="0"/>
          </a:p>
        </p:txBody>
      </p:sp>
      <p:sp>
        <p:nvSpPr>
          <p:cNvPr id="2" name="Date Placeholder 1"/>
          <p:cNvSpPr>
            <a:spLocks noGrp="1"/>
          </p:cNvSpPr>
          <p:nvPr>
            <p:ph type="dt" sz="half" idx="2"/>
          </p:nvPr>
        </p:nvSpPr>
        <p:spPr/>
        <p:txBody>
          <a:bodyPr/>
          <a:lstStyle/>
          <a:p>
            <a:fld id="{C25C7090-D967-45D3-8CEE-0B059517EE46}"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5" name="TextBox 4">
            <a:extLst>
              <a:ext uri="{FF2B5EF4-FFF2-40B4-BE49-F238E27FC236}">
                <a16:creationId xmlns:a16="http://schemas.microsoft.com/office/drawing/2014/main" id="{B6797E95-4227-DA8F-34DF-E3AD588233B6}"/>
              </a:ext>
            </a:extLst>
          </p:cNvPr>
          <p:cNvSpPr txBox="1"/>
          <p:nvPr/>
        </p:nvSpPr>
        <p:spPr>
          <a:xfrm>
            <a:off x="522529" y="1371600"/>
            <a:ext cx="10210800" cy="4598375"/>
          </a:xfrm>
          <a:prstGeom prst="rect">
            <a:avLst/>
          </a:prstGeom>
          <a:noFill/>
        </p:spPr>
        <p:txBody>
          <a:bodyPr wrap="square" rtlCol="0" anchor="ctr">
            <a:spAutoFit/>
          </a:bodyPr>
          <a:lstStyle/>
          <a:p>
            <a:pPr>
              <a:lnSpc>
                <a:spcPct val="150000"/>
              </a:lnSpc>
            </a:pPr>
            <a:r>
              <a:rPr lang="en-US" sz="4000" dirty="0">
                <a:latin typeface="Times New Roman" panose="02020603050405020304" pitchFamily="18" charset="0"/>
                <a:ea typeface="Tahoma" panose="020B0604030504040204" pitchFamily="34" charset="0"/>
                <a:cs typeface="Times New Roman" panose="02020603050405020304" pitchFamily="18" charset="0"/>
              </a:rPr>
              <a:t>2.1. </a:t>
            </a:r>
            <a:r>
              <a:rPr lang="en-US" sz="4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đối</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tượng</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cần</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quản</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lý</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4000" dirty="0">
                <a:latin typeface="Times New Roman" panose="02020603050405020304" pitchFamily="18" charset="0"/>
                <a:ea typeface="Tahoma" panose="020B0604030504040204" pitchFamily="34" charset="0"/>
                <a:cs typeface="Times New Roman" panose="02020603050405020304" pitchFamily="18" charset="0"/>
              </a:rPr>
              <a:t>2.2. </a:t>
            </a:r>
            <a:r>
              <a:rPr lang="en-US" sz="4000" dirty="0" err="1">
                <a:latin typeface="Times New Roman" panose="02020603050405020304" pitchFamily="18" charset="0"/>
                <a:ea typeface="Tahoma" panose="020B0604030504040204" pitchFamily="34" charset="0"/>
                <a:cs typeface="Times New Roman" panose="02020603050405020304" pitchFamily="18" charset="0"/>
              </a:rPr>
              <a:t>Mối</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quan</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hệ</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4000" dirty="0">
                <a:latin typeface="Times New Roman" panose="02020603050405020304" pitchFamily="18" charset="0"/>
                <a:ea typeface="Tahoma" panose="020B0604030504040204" pitchFamily="34" charset="0"/>
                <a:cs typeface="Times New Roman" panose="02020603050405020304" pitchFamily="18" charset="0"/>
              </a:rPr>
              <a:t>2.3 </a:t>
            </a:r>
            <a:r>
              <a:rPr lang="en-US" sz="4000" dirty="0" err="1">
                <a:latin typeface="Times New Roman" panose="02020603050405020304" pitchFamily="18" charset="0"/>
                <a:ea typeface="Tahoma" panose="020B0604030504040204" pitchFamily="34" charset="0"/>
                <a:cs typeface="Times New Roman" panose="02020603050405020304" pitchFamily="18" charset="0"/>
              </a:rPr>
              <a:t>Các</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ràng</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buộc</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r>
              <a:rPr lang="en-US" sz="4000" dirty="0">
                <a:latin typeface="Times New Roman" panose="02020603050405020304" pitchFamily="18" charset="0"/>
                <a:ea typeface="Tahoma" panose="020B0604030504040204" pitchFamily="34" charset="0"/>
                <a:cs typeface="Times New Roman" panose="02020603050405020304" pitchFamily="18" charset="0"/>
              </a:rPr>
              <a:t>2.4 </a:t>
            </a:r>
            <a:r>
              <a:rPr lang="en-US" sz="4000" dirty="0" err="1">
                <a:latin typeface="Times New Roman" panose="02020603050405020304" pitchFamily="18" charset="0"/>
                <a:ea typeface="Tahoma" panose="020B0604030504040204" pitchFamily="34" charset="0"/>
                <a:cs typeface="Times New Roman" panose="02020603050405020304" pitchFamily="18" charset="0"/>
              </a:rPr>
              <a:t>Sơ</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đồ</a:t>
            </a:r>
            <a:r>
              <a:rPr lang="en-US" sz="4000" dirty="0">
                <a:latin typeface="Times New Roman" panose="02020603050405020304" pitchFamily="18" charset="0"/>
                <a:ea typeface="Tahoma" panose="020B0604030504040204" pitchFamily="34" charset="0"/>
                <a:cs typeface="Times New Roman" panose="02020603050405020304" pitchFamily="18" charset="0"/>
              </a:rPr>
              <a:t> ERD</a:t>
            </a:r>
          </a:p>
          <a:p>
            <a:pPr>
              <a:lnSpc>
                <a:spcPct val="150000"/>
              </a:lnSpc>
            </a:pPr>
            <a:r>
              <a:rPr lang="en-US" sz="4000" dirty="0">
                <a:latin typeface="Times New Roman" panose="02020603050405020304" pitchFamily="18" charset="0"/>
                <a:ea typeface="Tahoma" panose="020B0604030504040204" pitchFamily="34" charset="0"/>
                <a:cs typeface="Times New Roman" panose="02020603050405020304" pitchFamily="18" charset="0"/>
              </a:rPr>
              <a:t>2.5 </a:t>
            </a:r>
            <a:r>
              <a:rPr lang="en-US" sz="4000" dirty="0" err="1">
                <a:latin typeface="Times New Roman" panose="02020603050405020304" pitchFamily="18" charset="0"/>
                <a:ea typeface="Tahoma" panose="020B0604030504040204" pitchFamily="34" charset="0"/>
                <a:cs typeface="Times New Roman" panose="02020603050405020304" pitchFamily="18" charset="0"/>
              </a:rPr>
              <a:t>Chức</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năng</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942604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2.1. </a:t>
            </a:r>
            <a:r>
              <a:rPr lang="en-US" sz="5500" kern="0" dirty="0" err="1">
                <a:solidFill>
                  <a:schemeClr val="tx1"/>
                </a:solidFill>
                <a:latin typeface="Times New Roman" panose="02020603050405020304" pitchFamily="18" charset="0"/>
                <a:cs typeface="Times New Roman" panose="02020603050405020304" pitchFamily="18" charset="0"/>
              </a:rPr>
              <a:t>Các</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đối</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tượng</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cần</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quản</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lý</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8</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3" name="TextBox 2">
            <a:extLst>
              <a:ext uri="{FF2B5EF4-FFF2-40B4-BE49-F238E27FC236}">
                <a16:creationId xmlns:a16="http://schemas.microsoft.com/office/drawing/2014/main" id="{C1A9BDEB-4C23-B9DF-7DE7-DE5DEB786C54}"/>
              </a:ext>
            </a:extLst>
          </p:cNvPr>
          <p:cNvSpPr txBox="1"/>
          <p:nvPr/>
        </p:nvSpPr>
        <p:spPr>
          <a:xfrm>
            <a:off x="949187" y="2421032"/>
            <a:ext cx="4953000" cy="2015936"/>
          </a:xfrm>
          <a:prstGeom prst="rect">
            <a:avLst/>
          </a:prstGeom>
          <a:noFill/>
        </p:spPr>
        <p:txBody>
          <a:bodyPr wrap="square" rtlCol="0">
            <a:spAutoFit/>
          </a:bodyPr>
          <a:lstStyle/>
          <a:p>
            <a:pPr marL="342900" indent="-342900">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Hồ </a:t>
            </a:r>
            <a:r>
              <a:rPr lang="en-US" sz="2500" dirty="0" err="1">
                <a:latin typeface="Times New Roman" panose="02020603050405020304" pitchFamily="18" charset="0"/>
                <a:cs typeface="Times New Roman" panose="02020603050405020304" pitchFamily="18" charset="0"/>
              </a:rPr>
              <a:t>sơ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án</a:t>
            </a:r>
            <a:r>
              <a:rPr lang="en-US" sz="25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Viện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phí</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xét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nghiệm</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đăng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r>
              <a:rPr lang="en-US" sz="25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8DDD4B51-E006-B888-7A56-42767FB77826}"/>
              </a:ext>
            </a:extLst>
          </p:cNvPr>
          <p:cNvSpPr txBox="1"/>
          <p:nvPr/>
        </p:nvSpPr>
        <p:spPr>
          <a:xfrm>
            <a:off x="6096000" y="2514600"/>
            <a:ext cx="5638799" cy="2015936"/>
          </a:xfrm>
          <a:prstGeom prst="rect">
            <a:avLst/>
          </a:prstGeom>
          <a:noFill/>
        </p:spPr>
        <p:txBody>
          <a:bodyPr wrap="square" rtlCol="0">
            <a:spAutoFit/>
          </a:bodyPr>
          <a:lstStyle/>
          <a:p>
            <a:pPr marL="342900" indent="-342900">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Chi </a:t>
            </a:r>
            <a:r>
              <a:rPr lang="en-US" sz="2500" dirty="0" err="1">
                <a:latin typeface="Times New Roman" panose="02020603050405020304" pitchFamily="18" charset="0"/>
                <a:cs typeface="Times New Roman" panose="02020603050405020304" pitchFamily="18" charset="0"/>
              </a:rPr>
              <a:t>tiết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Hồ </a:t>
            </a:r>
            <a:r>
              <a:rPr lang="en-US" sz="2500" dirty="0" err="1">
                <a:latin typeface="Times New Roman" panose="02020603050405020304" pitchFamily="18" charset="0"/>
                <a:cs typeface="Times New Roman" panose="02020603050405020304" pitchFamily="18" charset="0"/>
              </a:rPr>
              <a:t>sơ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nội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trú</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Bác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sĩ</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Khoa</a:t>
            </a:r>
          </a:p>
        </p:txBody>
      </p:sp>
      <p:sp>
        <p:nvSpPr>
          <p:cNvPr id="6" name="TextBox 5">
            <a:extLst>
              <a:ext uri="{FF2B5EF4-FFF2-40B4-BE49-F238E27FC236}">
                <a16:creationId xmlns:a16="http://schemas.microsoft.com/office/drawing/2014/main" id="{3E538280-0664-4F54-73D5-09A36FC1EDB5}"/>
              </a:ext>
            </a:extLst>
          </p:cNvPr>
          <p:cNvSpPr txBox="1"/>
          <p:nvPr/>
        </p:nvSpPr>
        <p:spPr>
          <a:xfrm>
            <a:off x="685800" y="1540754"/>
            <a:ext cx="10439400" cy="477054"/>
          </a:xfrm>
          <a:prstGeom prst="rect">
            <a:avLst/>
          </a:prstGeom>
          <a:noFill/>
        </p:spPr>
        <p:txBody>
          <a:bodyPr wrap="square" rtlCol="0">
            <a:spAutoFit/>
          </a:bodyPr>
          <a:lstStyle/>
          <a:p>
            <a:r>
              <a:rPr lang="vi-VN" sz="2500" dirty="0">
                <a:latin typeface="+mj-lt"/>
              </a:rPr>
              <a:t>Các đối tượng cần quản lý trong bài toán Quản lý hồ sơ bệnh án bệnh viện gồm:</a:t>
            </a:r>
            <a:endParaRPr lang="en-US" sz="2500" dirty="0">
              <a:latin typeface="+mj-lt"/>
            </a:endParaRPr>
          </a:p>
        </p:txBody>
      </p:sp>
    </p:spTree>
    <p:extLst>
      <p:ext uri="{BB962C8B-B14F-4D97-AF65-F5344CB8AC3E}">
        <p14:creationId xmlns:p14="http://schemas.microsoft.com/office/powerpoint/2010/main" val="246720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p:cNvSpPr>
          <p:nvPr/>
        </p:nvSpPr>
        <p:spPr>
          <a:xfrm>
            <a:off x="1260982" y="166622"/>
            <a:ext cx="10626217" cy="859210"/>
          </a:xfrm>
          <a:prstGeom prst="rect">
            <a:avLst/>
          </a:prstGeom>
        </p:spPr>
        <p:txBody>
          <a:bodyPr vert="horz" wrap="square" lIns="0" tIns="12700" rIns="0" bIns="0" rtlCol="0">
            <a:spAutoFit/>
          </a:bodyPr>
          <a:lstStyle>
            <a:lvl1pPr>
              <a:defRPr sz="8000" b="0" i="0">
                <a:solidFill>
                  <a:srgbClr val="4E67C8"/>
                </a:solidFill>
                <a:latin typeface="Times New Roman"/>
                <a:ea typeface="+mj-ea"/>
                <a:cs typeface="Times New Roman"/>
              </a:defRPr>
            </a:lvl1pPr>
          </a:lstStyle>
          <a:p>
            <a:pPr marL="12700" algn="l">
              <a:spcBef>
                <a:spcPts val="100"/>
              </a:spcBef>
              <a:tabLst>
                <a:tab pos="710565" algn="l"/>
                <a:tab pos="3717290" algn="l"/>
                <a:tab pos="5133340" algn="l"/>
              </a:tabLst>
            </a:pPr>
            <a:r>
              <a:rPr lang="en-US" sz="5500" kern="0" dirty="0">
                <a:solidFill>
                  <a:schemeClr val="tx1"/>
                </a:solidFill>
                <a:latin typeface="Times New Roman" panose="02020603050405020304" pitchFamily="18" charset="0"/>
                <a:cs typeface="Times New Roman" panose="02020603050405020304" pitchFamily="18" charset="0"/>
              </a:rPr>
              <a:t>2.2. </a:t>
            </a:r>
            <a:r>
              <a:rPr lang="en-US" sz="5500" kern="0" dirty="0" err="1">
                <a:solidFill>
                  <a:schemeClr val="tx1"/>
                </a:solidFill>
                <a:latin typeface="Times New Roman" panose="02020603050405020304" pitchFamily="18" charset="0"/>
                <a:cs typeface="Times New Roman" panose="02020603050405020304" pitchFamily="18" charset="0"/>
              </a:rPr>
              <a:t>Mối</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quan</a:t>
            </a:r>
            <a:r>
              <a:rPr lang="en-US" sz="5500" kern="0" dirty="0">
                <a:solidFill>
                  <a:schemeClr val="tx1"/>
                </a:solidFill>
                <a:latin typeface="Times New Roman" panose="02020603050405020304" pitchFamily="18" charset="0"/>
                <a:cs typeface="Times New Roman" panose="02020603050405020304" pitchFamily="18" charset="0"/>
              </a:rPr>
              <a:t> </a:t>
            </a:r>
            <a:r>
              <a:rPr lang="en-US" sz="5500" kern="0" dirty="0" err="1">
                <a:solidFill>
                  <a:schemeClr val="tx1"/>
                </a:solidFill>
                <a:latin typeface="Times New Roman" panose="02020603050405020304" pitchFamily="18" charset="0"/>
                <a:cs typeface="Times New Roman" panose="02020603050405020304" pitchFamily="18" charset="0"/>
              </a:rPr>
              <a:t>hệ</a:t>
            </a:r>
            <a:endParaRPr lang="en-US" sz="5500" kern="0" dirty="0">
              <a:solidFill>
                <a:schemeClr val="tx1"/>
              </a:solidFill>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0"/>
          </p:nvPr>
        </p:nvSpPr>
        <p:spPr/>
        <p:txBody>
          <a:bodyPr/>
          <a:lstStyle/>
          <a:p>
            <a:pPr marL="38100">
              <a:lnSpc>
                <a:spcPts val="2065"/>
              </a:lnSpc>
            </a:pPr>
            <a:fld id="{81D60167-4931-47E6-BA6A-407CBD079E47}" type="slidenum">
              <a:rPr lang="en-US" smtClean="0"/>
              <a:pPr marL="38100">
                <a:lnSpc>
                  <a:spcPts val="2065"/>
                </a:lnSpc>
              </a:pPr>
              <a:t>9</a:t>
            </a:fld>
            <a:endParaRPr lang="en-US" dirty="0"/>
          </a:p>
        </p:txBody>
      </p:sp>
      <p:sp>
        <p:nvSpPr>
          <p:cNvPr id="2" name="Date Placeholder 1"/>
          <p:cNvSpPr>
            <a:spLocks noGrp="1"/>
          </p:cNvSpPr>
          <p:nvPr>
            <p:ph type="dt" sz="half" idx="2"/>
          </p:nvPr>
        </p:nvSpPr>
        <p:spPr/>
        <p:txBody>
          <a:bodyPr/>
          <a:lstStyle/>
          <a:p>
            <a:fld id="{08B8F810-5EDD-4F4C-BEB6-AB448C9292A7}" type="datetime1">
              <a:rPr lang="vi-VN" smtClean="0"/>
              <a:t>22/06/2023</a:t>
            </a:fld>
            <a:endParaRPr lang="en-US"/>
          </a:p>
        </p:txBody>
      </p:sp>
      <p:sp>
        <p:nvSpPr>
          <p:cNvPr id="4" name="Footer Placeholder 3">
            <a:extLst>
              <a:ext uri="{FF2B5EF4-FFF2-40B4-BE49-F238E27FC236}">
                <a16:creationId xmlns:a16="http://schemas.microsoft.com/office/drawing/2014/main" id="{66E03C23-DAC9-AA2A-0977-0A29CBB36F61}"/>
              </a:ext>
            </a:extLst>
          </p:cNvPr>
          <p:cNvSpPr>
            <a:spLocks noGrp="1"/>
          </p:cNvSpPr>
          <p:nvPr>
            <p:ph type="ftr" sz="quarter" idx="3"/>
          </p:nvPr>
        </p:nvSpPr>
        <p:spPr/>
        <p:txBody>
          <a:bodyPr/>
          <a:lstStyle/>
          <a:p>
            <a:r>
              <a:rPr lang="vi-VN" dirty="0"/>
              <a:t>Phân tích thiết kế CSDL cho bài toán quản lý </a:t>
            </a:r>
            <a:r>
              <a:rPr lang="en-US" dirty="0"/>
              <a:t>Hồ </a:t>
            </a:r>
            <a:r>
              <a:rPr lang="en-US" dirty="0" err="1"/>
              <a:t>Sơ</a:t>
            </a:r>
            <a:r>
              <a:rPr lang="en-US" dirty="0"/>
              <a:t> </a:t>
            </a:r>
            <a:r>
              <a:rPr lang="en-US" dirty="0" err="1"/>
              <a:t>Bệnh</a:t>
            </a:r>
            <a:r>
              <a:rPr lang="en-US" dirty="0"/>
              <a:t> </a:t>
            </a:r>
            <a:r>
              <a:rPr lang="en-US" dirty="0" err="1"/>
              <a:t>Án</a:t>
            </a:r>
            <a:endParaRPr lang="en-US" dirty="0"/>
          </a:p>
        </p:txBody>
      </p:sp>
      <p:sp>
        <p:nvSpPr>
          <p:cNvPr id="6" name="TextBox 5">
            <a:extLst>
              <a:ext uri="{FF2B5EF4-FFF2-40B4-BE49-F238E27FC236}">
                <a16:creationId xmlns:a16="http://schemas.microsoft.com/office/drawing/2014/main" id="{D1D8BD1F-3D0F-AAFD-DAA3-76E3DD128E6B}"/>
              </a:ext>
            </a:extLst>
          </p:cNvPr>
          <p:cNvSpPr txBox="1"/>
          <p:nvPr/>
        </p:nvSpPr>
        <p:spPr>
          <a:xfrm>
            <a:off x="892221" y="1903627"/>
            <a:ext cx="11429999" cy="2400657"/>
          </a:xfrm>
          <a:prstGeom prst="rect">
            <a:avLst/>
          </a:prstGeom>
          <a:noFill/>
        </p:spPr>
        <p:txBody>
          <a:bodyPr wrap="square" rtlCol="0">
            <a:spAutoFit/>
          </a:bodyPr>
          <a:lstStyle/>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Hồ sơ bệnh án và Phiếu đăng ký khám 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Hồ sơ bệnh án và Phiếu khám 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Hồ sơ bệnh án và Phiếu xét nghiệm</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500" dirty="0">
                <a:latin typeface="Times New Roman" panose="02020603050405020304" pitchFamily="18" charset="0"/>
                <a:cs typeface="Times New Roman" panose="02020603050405020304" pitchFamily="18" charset="0"/>
              </a:rPr>
              <a:t>Hồ sơ bệnh án và Viện phí</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Bác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endParaRPr lang="en-US" sz="25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Bác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Khoa</a:t>
            </a:r>
          </a:p>
        </p:txBody>
      </p:sp>
      <p:sp>
        <p:nvSpPr>
          <p:cNvPr id="7" name="TextBox 6">
            <a:extLst>
              <a:ext uri="{FF2B5EF4-FFF2-40B4-BE49-F238E27FC236}">
                <a16:creationId xmlns:a16="http://schemas.microsoft.com/office/drawing/2014/main" id="{193B4643-D925-0754-D98E-91DFDD579716}"/>
              </a:ext>
            </a:extLst>
          </p:cNvPr>
          <p:cNvSpPr txBox="1"/>
          <p:nvPr/>
        </p:nvSpPr>
        <p:spPr>
          <a:xfrm>
            <a:off x="471777" y="1379547"/>
            <a:ext cx="3795029" cy="754053"/>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Quan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( 1 - n ) </a:t>
            </a:r>
          </a:p>
          <a:p>
            <a:endParaRPr lang="en-US" dirty="0"/>
          </a:p>
        </p:txBody>
      </p:sp>
      <p:sp>
        <p:nvSpPr>
          <p:cNvPr id="8" name="TextBox 7">
            <a:extLst>
              <a:ext uri="{FF2B5EF4-FFF2-40B4-BE49-F238E27FC236}">
                <a16:creationId xmlns:a16="http://schemas.microsoft.com/office/drawing/2014/main" id="{E3F47CF2-EAB8-182A-B55F-6FE62A5B4A4C}"/>
              </a:ext>
            </a:extLst>
          </p:cNvPr>
          <p:cNvSpPr txBox="1"/>
          <p:nvPr/>
        </p:nvSpPr>
        <p:spPr>
          <a:xfrm>
            <a:off x="471777" y="4589837"/>
            <a:ext cx="4303912"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Quan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 n – n )</a:t>
            </a:r>
          </a:p>
        </p:txBody>
      </p:sp>
      <p:sp>
        <p:nvSpPr>
          <p:cNvPr id="9" name="TextBox 8">
            <a:extLst>
              <a:ext uri="{FF2B5EF4-FFF2-40B4-BE49-F238E27FC236}">
                <a16:creationId xmlns:a16="http://schemas.microsoft.com/office/drawing/2014/main" id="{1DF5D7B6-54AB-38E2-BFA0-7CA8457F9A78}"/>
              </a:ext>
            </a:extLst>
          </p:cNvPr>
          <p:cNvSpPr txBox="1"/>
          <p:nvPr/>
        </p:nvSpPr>
        <p:spPr>
          <a:xfrm>
            <a:off x="892221" y="5056365"/>
            <a:ext cx="4303912" cy="477054"/>
          </a:xfrm>
          <a:prstGeom prst="rect">
            <a:avLst/>
          </a:prstGeom>
          <a:noFill/>
        </p:spPr>
        <p:txBody>
          <a:bodyPr wrap="square" rtlCol="0">
            <a:spAutoFit/>
          </a:bodyPr>
          <a:lstStyle/>
          <a:p>
            <a:pPr marL="342900" indent="-342900">
              <a:buFont typeface="Wingdings" panose="05000000000000000000" pitchFamily="2" charset="2"/>
              <a:buChar char="q"/>
            </a:pPr>
            <a:r>
              <a:rPr lang="en-US" sz="2500" dirty="0" err="1">
                <a:latin typeface="Times New Roman" panose="02020603050405020304" pitchFamily="18" charset="0"/>
                <a:cs typeface="Times New Roman" panose="02020603050405020304" pitchFamily="18" charset="0"/>
              </a:rPr>
              <a:t>Phiếu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Bệnh</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0206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8063</TotalTime>
  <Words>1569</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Times New Roman</vt:lpstr>
      <vt:lpstr>Wingdings</vt:lpstr>
      <vt:lpstr>Office Theme</vt:lpstr>
      <vt:lpstr>PowerPoint Presentation</vt:lpstr>
      <vt:lpstr>NỘI DUNG</vt:lpstr>
      <vt:lpstr>1. Mô tả bài toán</vt:lpstr>
      <vt:lpstr>1. Mô tả bài toán</vt:lpstr>
      <vt:lpstr>1. Mô tả bài toán</vt:lpstr>
      <vt:lpstr>1. Mô tả 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chú ý lắng nghe!</vt:lpstr>
      <vt:lpstr>Hỏi &amp;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Duy Phạm</dc:creator>
  <cp:lastModifiedBy>Hồ Tấn Anh</cp:lastModifiedBy>
  <cp:revision>461</cp:revision>
  <dcterms:created xsi:type="dcterms:W3CDTF">2022-06-19T08:39:59Z</dcterms:created>
  <dcterms:modified xsi:type="dcterms:W3CDTF">2023-06-22T07:41:45Z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2022-02-26T00:00:00Z</vt:filetime>
  </property>
  <property fmtid="{D5CDD505-2E9C-101B-9397-08002B2CF9AE}" pid="3" name="LastSaved">
    <vt:filetime>2022-06-19T00:00:00Z</vt:filetime>
  </property>
</Properties>
</file>