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7045325" cy="9345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gN8RKf/BOUMwGbhQ7mV3QEFNmU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52762" cy="466725"/>
          </a:xfrm>
          <a:prstGeom prst="rect">
            <a:avLst/>
          </a:prstGeom>
          <a:noFill/>
          <a:ln>
            <a:noFill/>
          </a:ln>
        </p:spPr>
        <p:txBody>
          <a:bodyPr anchorCtr="0" anchor="t" bIns="45700" lIns="91400" spcFirstLastPara="1" rIns="91400"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990975" y="0"/>
            <a:ext cx="3052762" cy="466725"/>
          </a:xfrm>
          <a:prstGeom prst="rect">
            <a:avLst/>
          </a:prstGeom>
          <a:noFill/>
          <a:ln>
            <a:noFill/>
          </a:ln>
        </p:spPr>
        <p:txBody>
          <a:bodyPr anchorCtr="0" anchor="t" bIns="45700" lIns="91400" spcFirstLastPara="1" rIns="91400"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75712"/>
            <a:ext cx="3052762" cy="468312"/>
          </a:xfrm>
          <a:prstGeom prst="rect">
            <a:avLst/>
          </a:prstGeom>
          <a:noFill/>
          <a:ln>
            <a:noFill/>
          </a:ln>
        </p:spPr>
        <p:txBody>
          <a:bodyPr anchorCtr="0" anchor="b" bIns="45700" lIns="91400" spcFirstLastPara="1" rIns="91400"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704850" y="4438650"/>
            <a:ext cx="5635625" cy="4205287"/>
          </a:xfrm>
          <a:prstGeom prst="rect">
            <a:avLst/>
          </a:prstGeom>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20" name="Google Shape;20;p2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32"/>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3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79" name="Google Shape;79;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80" name="Google Shape;80;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81" name="Google Shape;81;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82" name="Google Shape;82;p3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34"/>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88" name="Google Shape;88;p34"/>
          <p:cNvSpPr txBox="1"/>
          <p:nvPr>
            <p:ph idx="2" type="body"/>
          </p:nvPr>
        </p:nvSpPr>
        <p:spPr>
          <a:xfrm>
            <a:off x="46434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89" name="Google Shape;89;p3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36"/>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6"/>
          <p:cNvSpPr txBox="1"/>
          <p:nvPr>
            <p:ph idx="1" type="subTitle"/>
          </p:nvPr>
        </p:nvSpPr>
        <p:spPr>
          <a:xfrm>
            <a:off x="1447800" y="3429000"/>
            <a:ext cx="70104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104" name="Google Shape;104;p3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4"/>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6" name="Google Shape;26;p2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9" name="Shape 29"/>
        <p:cNvGrpSpPr/>
        <p:nvPr/>
      </p:nvGrpSpPr>
      <p:grpSpPr>
        <a:xfrm>
          <a:off x="0" y="0"/>
          <a:ext cx="0" cy="0"/>
          <a:chOff x="0" y="0"/>
          <a:chExt cx="0" cy="0"/>
        </a:xfrm>
      </p:grpSpPr>
      <p:sp>
        <p:nvSpPr>
          <p:cNvPr id="30" name="Google Shape;30;p25"/>
          <p:cNvSpPr txBox="1"/>
          <p:nvPr>
            <p:ph type="title"/>
          </p:nvPr>
        </p:nvSpPr>
        <p:spPr>
          <a:xfrm>
            <a:off x="576263"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2" name="Google Shape;32;p25"/>
          <p:cNvSpPr txBox="1"/>
          <p:nvPr>
            <p:ph idx="2" type="body"/>
          </p:nvPr>
        </p:nvSpPr>
        <p:spPr>
          <a:xfrm>
            <a:off x="4643438" y="1752600"/>
            <a:ext cx="39243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3" name="Google Shape;33;p25"/>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6" name="Shape 36"/>
        <p:cNvGrpSpPr/>
        <p:nvPr/>
      </p:nvGrpSpPr>
      <p:grpSpPr>
        <a:xfrm>
          <a:off x="0" y="0"/>
          <a:ext cx="0" cy="0"/>
          <a:chOff x="0" y="0"/>
          <a:chExt cx="0" cy="0"/>
        </a:xfrm>
      </p:grpSpPr>
      <p:sp>
        <p:nvSpPr>
          <p:cNvPr id="37" name="Google Shape;37;p2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 name="Shape 41"/>
        <p:cNvGrpSpPr/>
        <p:nvPr/>
      </p:nvGrpSpPr>
      <p:grpSpPr>
        <a:xfrm>
          <a:off x="0" y="0"/>
          <a:ext cx="0" cy="0"/>
          <a:chOff x="0" y="0"/>
          <a:chExt cx="0" cy="0"/>
        </a:xfrm>
      </p:grpSpPr>
      <p:sp>
        <p:nvSpPr>
          <p:cNvPr id="42" name="Google Shape;42;p27"/>
          <p:cNvSpPr txBox="1"/>
          <p:nvPr>
            <p:ph type="title"/>
          </p:nvPr>
        </p:nvSpPr>
        <p:spPr>
          <a:xfrm rot="5400000">
            <a:off x="4717257" y="2161382"/>
            <a:ext cx="5715000" cy="20018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 type="body"/>
          </p:nvPr>
        </p:nvSpPr>
        <p:spPr>
          <a:xfrm rot="5400000">
            <a:off x="636588" y="234950"/>
            <a:ext cx="5715000" cy="585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44" name="Google Shape;44;p27"/>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28"/>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 type="body"/>
          </p:nvPr>
        </p:nvSpPr>
        <p:spPr>
          <a:xfrm rot="5400000">
            <a:off x="2433637" y="-114300"/>
            <a:ext cx="4267200" cy="8001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50" name="Google Shape;50;p28"/>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p:nvPr>
            <p:ph idx="2" type="pic"/>
          </p:nvPr>
        </p:nvSpPr>
        <p:spPr>
          <a:xfrm>
            <a:off x="1792288" y="612775"/>
            <a:ext cx="5486400" cy="4114800"/>
          </a:xfrm>
          <a:prstGeom prst="rect">
            <a:avLst/>
          </a:prstGeom>
          <a:noFill/>
          <a:ln>
            <a:noFill/>
          </a:ln>
        </p:spPr>
      </p:sp>
      <p:sp>
        <p:nvSpPr>
          <p:cNvPr id="56" name="Google Shape;56;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57" name="Google Shape;57;p29"/>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3" name="Google Shape;63;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4" name="Google Shape;64;p30"/>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31"/>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2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22"/>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3" name="Google Shape;13;p22"/>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14" name="Google Shape;14;p2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2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2" name="Shape 92"/>
        <p:cNvGrpSpPr/>
        <p:nvPr/>
      </p:nvGrpSpPr>
      <p:grpSpPr>
        <a:xfrm>
          <a:off x="0" y="0"/>
          <a:ext cx="0" cy="0"/>
          <a:chOff x="0" y="0"/>
          <a:chExt cx="0" cy="0"/>
        </a:xfrm>
      </p:grpSpPr>
      <p:sp>
        <p:nvSpPr>
          <p:cNvPr id="93" name="Google Shape;93;p35"/>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94" name="Google Shape;94;p35"/>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95" name="Google Shape;95;p35"/>
          <p:cNvSpPr/>
          <p:nvPr/>
        </p:nvSpPr>
        <p:spPr>
          <a:xfrm>
            <a:off x="685800" y="2393950"/>
            <a:ext cx="7772400" cy="109537"/>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6" name="Google Shape;96;p35"/>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97" name="Google Shape;97;p3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98" name="Google Shape;98;p3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9" name="Google Shape;99;p3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00" name="Google Shape;100;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1" i="0" lang="en-US" sz="4000" u="none">
                <a:solidFill>
                  <a:schemeClr val="dk2"/>
                </a:solidFill>
                <a:latin typeface="Verdana"/>
                <a:ea typeface="Verdana"/>
                <a:cs typeface="Verdana"/>
                <a:sym typeface="Verdana"/>
              </a:rPr>
              <a:t>MÔ HÌNH VÀ CẤU TRÚC DỮ LIỆU 3D</a:t>
            </a:r>
            <a:endParaRPr/>
          </a:p>
        </p:txBody>
      </p:sp>
      <p:sp>
        <p:nvSpPr>
          <p:cNvPr id="112" name="Google Shape;112;p1"/>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Verdana"/>
                <a:ea typeface="Verdana"/>
                <a:cs typeface="Verdana"/>
                <a:sym typeface="Verdana"/>
              </a:rPr>
              <a:t>CHƯƠNG 3: </a:t>
            </a:r>
            <a:endParaRPr/>
          </a:p>
        </p:txBody>
      </p:sp>
      <p:sp>
        <p:nvSpPr>
          <p:cNvPr id="113" name="Google Shape;113;p1"/>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Verdana"/>
              <a:buNone/>
            </a:pPr>
            <a:r>
              <a:rPr b="1" i="0" lang="en-US" sz="2400" u="none">
                <a:solidFill>
                  <a:schemeClr val="dk2"/>
                </a:solidFill>
                <a:latin typeface="Verdana"/>
                <a:ea typeface="Verdana"/>
                <a:cs typeface="Verdana"/>
                <a:sym typeface="Verdana"/>
              </a:rPr>
              <a:t>Mô hình OO (Object Oriented) </a:t>
            </a:r>
            <a:endParaRPr/>
          </a:p>
        </p:txBody>
      </p:sp>
      <p:sp>
        <p:nvSpPr>
          <p:cNvPr id="179" name="Google Shape;179;p1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Mô hình (hình 2.16) do De la Losa, Cervelle đề xuất 1999. </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Mô hình có thể biểu diễn, quản lý các lỗ hổng 2D và đường hầm 3D. </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Mô hình có thể hỗ trợ các đối tượng không gian phức tạp. </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Mô hình được xây dựng trên 4 đối tượng cơ sở: 0-Simplex, 1-Simplex, 2-Simplex, VOLUME và sử dụng 3 đối tượng nguyên tố: NODE, ARC, FACE. </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Hướng của FACE cần được lưu trữ. </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Một Simplex là đối tượng hình học cơ bản trong chiều đã cho. Mỗi chiều có 1 phần tử nhỏ nhất gọi là Simplex. </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Simplex của n chiều gọi là n-Simplex.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Verdana"/>
              <a:buNone/>
            </a:pPr>
            <a:r>
              <a:rPr b="1" i="0" lang="en-US" sz="2800" u="none">
                <a:solidFill>
                  <a:schemeClr val="dk2"/>
                </a:solidFill>
                <a:latin typeface="Verdana"/>
                <a:ea typeface="Verdana"/>
                <a:cs typeface="Verdana"/>
                <a:sym typeface="Verdana"/>
              </a:rPr>
              <a:t>Mô hình OO (Object Oriented)</a:t>
            </a:r>
            <a:endParaRPr/>
          </a:p>
        </p:txBody>
      </p:sp>
      <p:pic>
        <p:nvPicPr>
          <p:cNvPr id="185" name="Google Shape;185;p11"/>
          <p:cNvPicPr preferRelativeResize="0"/>
          <p:nvPr>
            <p:ph idx="1" type="body"/>
          </p:nvPr>
        </p:nvPicPr>
        <p:blipFill rotWithShape="1">
          <a:blip r:embed="rId3">
            <a:alphaModFix/>
          </a:blip>
          <a:srcRect b="0" l="0" r="0" t="0"/>
          <a:stretch/>
        </p:blipFill>
        <p:spPr>
          <a:xfrm>
            <a:off x="1222375" y="1947862"/>
            <a:ext cx="6688137" cy="387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Mô hình TEN</a:t>
            </a:r>
            <a:endParaRPr/>
          </a:p>
        </p:txBody>
      </p:sp>
      <p:sp>
        <p:nvSpPr>
          <p:cNvPr id="191" name="Google Shape;191;p1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Mô hình do Pilouk đề nghị 1996, dựa trên 4 đối tượng cơ sở POINT, LINE, SURFACE, BODY (hình 4.3).</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 Các thành phần nguyên tố trong mô hình gồm: ARC, NODE, TRIANGLE. Một BODY được tạo bởi các TETRA. Một SURFACE được tạo bởi các TRIANGLE. Một LINE được tạo bởi các ARC. NODE là một thành phần của ARC, ARC là một  thành phần của TRIANGLE. TRIANGLE là 1 thành phần của TETRAHEDRON (TETRA), các ngoại lệ không xem xét. </a:t>
            </a:r>
            <a:endParaRPr/>
          </a:p>
          <a:p>
            <a:pPr indent="-469900" lvl="0" marL="469900" marR="0" rtl="0" algn="l">
              <a:lnSpc>
                <a:spcPct val="10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Mô hình TEN không phù hợp cho ứng dụng có các tòa nhà trong quản lí đô thị vì tạo ra khối lượng dữ liệu lớn không cần thiết. TEN phù hợp cho các thao tác tính toán và truy vấn trong các ứng dụng ngành địa chất.</a:t>
            </a:r>
            <a:endParaRPr/>
          </a:p>
          <a:p>
            <a:pPr indent="-342900" lvl="0" marL="469900" marR="0" rtl="0" algn="l">
              <a:spcBef>
                <a:spcPts val="400"/>
              </a:spcBef>
              <a:spcAft>
                <a:spcPts val="0"/>
              </a:spcAft>
              <a:buClr>
                <a:schemeClr val="accent2"/>
              </a:buClr>
              <a:buSzPts val="2000"/>
              <a:buFont typeface="Noto Sans Symbols"/>
              <a:buNone/>
            </a:pPr>
            <a:r>
              <a:t/>
            </a:r>
            <a:endParaRPr b="0" i="0" sz="2000" u="none">
              <a:solidFill>
                <a:schemeClr val="dk1"/>
              </a:solidFill>
              <a:latin typeface="Verdana"/>
              <a:ea typeface="Verdana"/>
              <a:cs typeface="Verdana"/>
              <a:sym typeface="Verdana"/>
            </a:endParaRPr>
          </a:p>
        </p:txBody>
      </p:sp>
      <p:sp>
        <p:nvSpPr>
          <p:cNvPr id="192" name="Google Shape;192;p12"/>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sp>
        <p:nvSpPr>
          <p:cNvPr id="198" name="Google Shape;198;p13"/>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pic>
        <p:nvPicPr>
          <p:cNvPr descr="Hinh 2" id="199" name="Google Shape;199;p13"/>
          <p:cNvPicPr preferRelativeResize="0"/>
          <p:nvPr>
            <p:ph idx="1" type="body"/>
          </p:nvPr>
        </p:nvPicPr>
        <p:blipFill rotWithShape="1">
          <a:blip r:embed="rId3">
            <a:alphaModFix/>
          </a:blip>
          <a:srcRect b="0" l="0" r="0" t="0"/>
          <a:stretch/>
        </p:blipFill>
        <p:spPr>
          <a:xfrm>
            <a:off x="890587" y="1862137"/>
            <a:ext cx="6500812" cy="3167062"/>
          </a:xfrm>
          <a:prstGeom prst="rect">
            <a:avLst/>
          </a:prstGeom>
          <a:noFill/>
          <a:ln cap="flat" cmpd="sng" w="9525">
            <a:solidFill>
              <a:srgbClr val="000000"/>
            </a:solidFill>
            <a:prstDash val="solid"/>
            <a:miter lim="524288"/>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sp>
        <p:nvSpPr>
          <p:cNvPr id="205" name="Google Shape;205;p1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Mô hình (hình 4.8) do Plund đề xuất năm 2001, gồm bốn thực thể cơ sở: POINTENTITY, LINEENTITY, POLYGONENTITY, SOLIDENTITY và bốn đối tượng nguyên tố: VERTEX, EDGE, FACE, SOLID. </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Mỗi POINTENTITY có một VERTEX tương ứng. VERTEX được định nghĩa bởi 3 tọa độ (X, Y, Z). </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Mỗi EDGE được tạo ra bởi hai điểm, đầu và cuối. Mỗi LINEENTITY được tạo ra bởi một hay nhiều EDGE. Một FACE được tạo từ nhiều EDGE, mỗi POLYGONENTITY được tạo từ một hay nhiều FACE, một SOLID được bao quanh bởi nhiều FACE.</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Mỗi SOLIDENTITY tương ứng với một SOLID.  Các đối tượng sẽ được chuyển thành các quan hệ trong cơ sở dữ liệu quan hệ.</a:t>
            </a:r>
            <a:endParaRPr/>
          </a:p>
          <a:p>
            <a:pPr indent="-355600" lvl="0" marL="469900" marR="0" rtl="0" algn="l">
              <a:spcBef>
                <a:spcPts val="360"/>
              </a:spcBef>
              <a:spcAft>
                <a:spcPts val="0"/>
              </a:spcAft>
              <a:buClr>
                <a:schemeClr val="accent2"/>
              </a:buClr>
              <a:buSzPts val="1800"/>
              <a:buFont typeface="Noto Sans Symbols"/>
              <a:buNone/>
            </a:pPr>
            <a:r>
              <a:t/>
            </a:r>
            <a:endParaRPr b="0" i="0" sz="1800" u="none">
              <a:solidFill>
                <a:schemeClr val="dk1"/>
              </a:solidFill>
              <a:latin typeface="Verdana"/>
              <a:ea typeface="Verdana"/>
              <a:cs typeface="Verdana"/>
              <a:sym typeface="Verdana"/>
            </a:endParaRPr>
          </a:p>
        </p:txBody>
      </p:sp>
      <p:sp>
        <p:nvSpPr>
          <p:cNvPr id="206" name="Google Shape;206;p14"/>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Verdana"/>
              <a:buNone/>
            </a:pPr>
            <a:r>
              <a:rPr b="1" i="0" lang="en-US" sz="2400" u="none">
                <a:solidFill>
                  <a:schemeClr val="dk2"/>
                </a:solidFill>
                <a:latin typeface="Verdana"/>
                <a:ea typeface="Verdana"/>
                <a:cs typeface="Verdana"/>
                <a:sym typeface="Verdana"/>
              </a:rPr>
              <a:t>Mô hình SSM  (Simplified Spatial Model)</a:t>
            </a:r>
            <a:r>
              <a:rPr b="0" i="0" lang="en-US" sz="3800" u="none">
                <a:solidFill>
                  <a:schemeClr val="dk2"/>
                </a:solidFill>
                <a:latin typeface="Verdana"/>
                <a:ea typeface="Verdana"/>
                <a:cs typeface="Verdana"/>
                <a:sym typeface="Verdana"/>
              </a:rPr>
              <a:t> </a:t>
            </a:r>
            <a:endParaRPr/>
          </a:p>
        </p:txBody>
      </p:sp>
      <p:sp>
        <p:nvSpPr>
          <p:cNvPr id="212" name="Google Shape;212;p1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Mô hình do Zlatanova đề xuất năm 2000. </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Mô hình tập trung vào việc thực hiện các câu truy vấn hiển thị hình dạng 3D trên ứng dụng web. </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Chỉ sử dụng </a:t>
            </a:r>
            <a:r>
              <a:rPr b="0" i="0" lang="en-US" sz="2100" u="none">
                <a:solidFill>
                  <a:schemeClr val="dk1"/>
                </a:solidFill>
                <a:latin typeface="Verdana"/>
                <a:ea typeface="Verdana"/>
                <a:cs typeface="Verdana"/>
                <a:sym typeface="Verdana"/>
              </a:rPr>
              <a:t>hai đối tượng nguyên tố: NODE, FACE và bốn đối tượng cơ sở: POINT, LINE, SURFACE, BODY.</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Không sử dụng nguyên tố 1D-ARC, xem ARC là một phần của hai hay nhiều FACE. FACE phải là phẳng lồi, có hướng. </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Các mối quan hệ topology sau được thể hiện tường minh: NODE nằm trong FACE, FACE nằm trong BODY.</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Hướng của FACE cần lưu trữ. Thứ tự các NODE tạo FACE cần thể hiện trong quan hệ. </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Xây dựng cho ứng dụng GIS 3D trên nền công nghệ web.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Verdana"/>
              <a:buNone/>
            </a:pPr>
            <a:r>
              <a:rPr b="1" i="0" lang="en-US" sz="2400" u="none">
                <a:solidFill>
                  <a:schemeClr val="dk2"/>
                </a:solidFill>
                <a:latin typeface="Verdana"/>
                <a:ea typeface="Verdana"/>
                <a:cs typeface="Verdana"/>
                <a:sym typeface="Verdana"/>
              </a:rPr>
              <a:t>Mô hình SSM  (Simplified Spatial Model)</a:t>
            </a:r>
            <a:endParaRPr/>
          </a:p>
        </p:txBody>
      </p:sp>
      <p:sp>
        <p:nvSpPr>
          <p:cNvPr id="218" name="Google Shape;218;p1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279400" lvl="0" marL="469900" rtl="0" algn="l">
              <a:spcBef>
                <a:spcPts val="0"/>
              </a:spcBef>
              <a:spcAft>
                <a:spcPts val="0"/>
              </a:spcAft>
              <a:buSzPts val="3000"/>
              <a:buNone/>
            </a:pPr>
            <a:r>
              <a:t/>
            </a:r>
            <a:endParaRPr sz="3000">
              <a:solidFill>
                <a:schemeClr val="dk1"/>
              </a:solidFill>
              <a:latin typeface="Verdana"/>
              <a:ea typeface="Verdana"/>
              <a:cs typeface="Verdana"/>
              <a:sym typeface="Verdana"/>
            </a:endParaRPr>
          </a:p>
        </p:txBody>
      </p:sp>
      <p:pic>
        <p:nvPicPr>
          <p:cNvPr id="219" name="Google Shape;219;p16"/>
          <p:cNvPicPr preferRelativeResize="0"/>
          <p:nvPr/>
        </p:nvPicPr>
        <p:blipFill rotWithShape="1">
          <a:blip r:embed="rId3">
            <a:alphaModFix/>
          </a:blip>
          <a:srcRect b="0" l="0" r="0" t="0"/>
          <a:stretch/>
        </p:blipFill>
        <p:spPr>
          <a:xfrm>
            <a:off x="1219200" y="2362200"/>
            <a:ext cx="6553200" cy="320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Verdana"/>
              <a:buNone/>
            </a:pPr>
            <a:r>
              <a:rPr b="1" i="0" lang="en-US" sz="2800" u="none">
                <a:solidFill>
                  <a:schemeClr val="dk2"/>
                </a:solidFill>
                <a:latin typeface="Verdana"/>
                <a:ea typeface="Verdana"/>
                <a:cs typeface="Verdana"/>
                <a:sym typeface="Verdana"/>
              </a:rPr>
              <a:t>Mô hình UDM (Urban data Model)</a:t>
            </a:r>
            <a:endParaRPr/>
          </a:p>
        </p:txBody>
      </p:sp>
      <p:sp>
        <p:nvSpPr>
          <p:cNvPr id="225" name="Google Shape;225;p1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Mô hình do Coors đề nghị năm 2003</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Dựa trên bốn đối tượng cơ sở POINT, LINE, SURFACE, BODY.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Mô hình sử dụng hai đối tượng nguyên tố NODE, FACE.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Mỗi FACE định nghĩa bằng ba NODE.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Một đa giác phụ thuộc vào lồi hay lõm sẽ có phương pháp chia thành các tam giác khác nhau.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Một số các quan hệ topology như NODE nằm trên FACE, NODE nằm trong BODY không được mô tả.</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Thuận lợi của mô hình UDM là phương thức lưu trữ dữ liệu hiệu quả, được sử dụng trong các ứng dụng quản lý đô thị.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Verdana"/>
              <a:buNone/>
            </a:pPr>
            <a:r>
              <a:rPr b="1" i="0" lang="en-US" sz="2800" u="none">
                <a:solidFill>
                  <a:schemeClr val="dk2"/>
                </a:solidFill>
                <a:latin typeface="Verdana"/>
                <a:ea typeface="Verdana"/>
                <a:cs typeface="Verdana"/>
                <a:sym typeface="Verdana"/>
              </a:rPr>
              <a:t>Mô hình UDM (Urban data Model)</a:t>
            </a:r>
            <a:endParaRPr/>
          </a:p>
        </p:txBody>
      </p:sp>
      <p:pic>
        <p:nvPicPr>
          <p:cNvPr id="231" name="Google Shape;231;p18"/>
          <p:cNvPicPr preferRelativeResize="0"/>
          <p:nvPr>
            <p:ph idx="1" type="body"/>
          </p:nvPr>
        </p:nvPicPr>
        <p:blipFill rotWithShape="1">
          <a:blip r:embed="rId3">
            <a:alphaModFix/>
          </a:blip>
          <a:srcRect b="0" l="0" r="0" t="0"/>
          <a:stretch/>
        </p:blipFill>
        <p:spPr>
          <a:xfrm>
            <a:off x="2357437" y="2286000"/>
            <a:ext cx="5414962" cy="25765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sp>
        <p:nvSpPr>
          <p:cNvPr id="237" name="Google Shape;237;p1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Mô hình do tác giả Gerhard Groger và các đồng nghiệp đề xuất năm 2007, với ý tưởng là xây dựng mô hình thành phố 3D ở dạng mở, trên nền tảng XML. </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Mục đích của mô hình nhằm đạt đến các định nghĩa chung liên quan đến các thực thể, thuộc tính và mối quan hệ trong mô hình 3D. </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Thuộc tính  không gian trong CityGML (hình 4.11 ) được biểu diễn bởi các đối tượng của mô hình hình học GML 3. </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Mô hình này dựa trên nền tảng ISO 19107, biểu diễn các đối tượng  hình học 3D theo phương pháp đã biết là B_REP. </a:t>
            </a:r>
            <a:endParaRPr/>
          </a:p>
          <a:p>
            <a:pPr indent="-355600" lvl="0" marL="469900" marR="0" rtl="0" algn="l">
              <a:spcBef>
                <a:spcPts val="360"/>
              </a:spcBef>
              <a:spcAft>
                <a:spcPts val="0"/>
              </a:spcAft>
              <a:buClr>
                <a:schemeClr val="accent2"/>
              </a:buClr>
              <a:buSzPts val="1800"/>
              <a:buFont typeface="Noto Sans Symbols"/>
              <a:buNone/>
            </a:pPr>
            <a:r>
              <a:t/>
            </a:r>
            <a:endParaRPr b="0" i="0" sz="1800" u="none">
              <a:solidFill>
                <a:schemeClr val="dk1"/>
              </a:solidFill>
              <a:latin typeface="Verdana"/>
              <a:ea typeface="Verdana"/>
              <a:cs typeface="Verdana"/>
              <a:sym typeface="Verdana"/>
            </a:endParaRPr>
          </a:p>
        </p:txBody>
      </p:sp>
      <p:sp>
        <p:nvSpPr>
          <p:cNvPr id="238" name="Google Shape;238;p19"/>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19" name="Google Shape;119;p2"/>
          <p:cNvSpPr txBox="1"/>
          <p:nvPr>
            <p:ph type="title"/>
          </p:nvPr>
        </p:nvSpPr>
        <p:spPr>
          <a:xfrm>
            <a:off x="576262" y="304800"/>
            <a:ext cx="83391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Verdana"/>
              <a:buNone/>
            </a:pPr>
            <a:r>
              <a:rPr b="1" i="0" lang="en-US" sz="2800" u="none">
                <a:solidFill>
                  <a:schemeClr val="dk2"/>
                </a:solidFill>
                <a:latin typeface="Verdana"/>
                <a:ea typeface="Verdana"/>
                <a:cs typeface="Verdana"/>
                <a:sym typeface="Verdana"/>
              </a:rPr>
              <a:t>Bài 3. Mô  hình và cấu trúc dữ liệu điạ lý</a:t>
            </a:r>
            <a:endParaRPr/>
          </a:p>
        </p:txBody>
      </p:sp>
      <p:sp>
        <p:nvSpPr>
          <p:cNvPr id="120" name="Google Shape;120;p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Mô hình và cấu trúc dữ liệu vector 3D</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So sánh các mô hình 3D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sp>
        <p:nvSpPr>
          <p:cNvPr id="244" name="Google Shape;244;p20"/>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pic>
        <p:nvPicPr>
          <p:cNvPr id="245" name="Google Shape;245;p20"/>
          <p:cNvPicPr preferRelativeResize="0"/>
          <p:nvPr>
            <p:ph idx="1" type="body"/>
          </p:nvPr>
        </p:nvPicPr>
        <p:blipFill rotWithShape="1">
          <a:blip r:embed="rId3">
            <a:alphaModFix/>
          </a:blip>
          <a:srcRect b="0" l="0" r="0" t="0"/>
          <a:stretch/>
        </p:blipFill>
        <p:spPr>
          <a:xfrm>
            <a:off x="803275" y="1752600"/>
            <a:ext cx="7527925" cy="4267200"/>
          </a:xfrm>
          <a:prstGeom prst="rect">
            <a:avLst/>
          </a:prstGeom>
          <a:noFill/>
          <a:ln cap="flat" cmpd="sng" w="9525">
            <a:solidFill>
              <a:srgbClr val="000000"/>
            </a:solidFill>
            <a:prstDash val="solid"/>
            <a:miter lim="524288"/>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Bài tập</a:t>
            </a:r>
            <a:endParaRPr/>
          </a:p>
        </p:txBody>
      </p:sp>
      <p:sp>
        <p:nvSpPr>
          <p:cNvPr id="251" name="Google Shape;251;p21"/>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52" name="Google Shape;252;p21"/>
          <p:cNvSpPr txBox="1"/>
          <p:nvPr>
            <p:ph idx="1" type="body"/>
          </p:nvPr>
        </p:nvSpPr>
        <p:spPr>
          <a:xfrm>
            <a:off x="566737" y="1752600"/>
            <a:ext cx="8001000" cy="17526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Hãy biểu diễn và tích khối lượng dữ liệu khi biểu diễn một hình HỘP CHỮ NHẬT bằng các mô hình:</a:t>
            </a:r>
            <a:endParaRPr/>
          </a:p>
          <a:p>
            <a:pPr indent="-436562" lvl="1" marL="908050" marR="0" rtl="0" algn="l">
              <a:lnSpc>
                <a:spcPct val="90000"/>
              </a:lnSpc>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Verdana"/>
                <a:ea typeface="Verdana"/>
                <a:cs typeface="Verdana"/>
                <a:sym typeface="Verdana"/>
              </a:rPr>
              <a:t>3DFDS</a:t>
            </a:r>
            <a:endParaRPr/>
          </a:p>
          <a:p>
            <a:pPr indent="-436562" lvl="1" marL="908050" marR="0" rtl="0" algn="l">
              <a:lnSpc>
                <a:spcPct val="90000"/>
              </a:lnSpc>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Verdana"/>
                <a:ea typeface="Verdana"/>
                <a:cs typeface="Verdana"/>
                <a:sym typeface="Verdana"/>
              </a:rPr>
              <a:t>SSM</a:t>
            </a:r>
            <a:endParaRPr/>
          </a:p>
          <a:p>
            <a:pPr indent="-469900" lvl="0" marL="469900" marR="0" rtl="0" algn="l">
              <a:lnSpc>
                <a:spcPct val="9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Hãy cho nhận xét về kết quả của câu trên</a:t>
            </a:r>
            <a:endParaRPr/>
          </a:p>
          <a:p>
            <a:pPr indent="-355600" lvl="0" marL="469900" marR="0" rtl="0" algn="l">
              <a:spcBef>
                <a:spcPts val="360"/>
              </a:spcBef>
              <a:spcAft>
                <a:spcPts val="0"/>
              </a:spcAft>
              <a:buClr>
                <a:schemeClr val="accent2"/>
              </a:buClr>
              <a:buSzPts val="1800"/>
              <a:buFont typeface="Noto Sans Symbols"/>
              <a:buNone/>
            </a:pPr>
            <a:r>
              <a:t/>
            </a:r>
            <a:endParaRPr b="0" i="0" sz="1800" u="none">
              <a:solidFill>
                <a:schemeClr val="dk1"/>
              </a:solidFill>
              <a:latin typeface="Verdana"/>
              <a:ea typeface="Verdana"/>
              <a:cs typeface="Verdana"/>
              <a:sym typeface="Verdana"/>
            </a:endParaRPr>
          </a:p>
        </p:txBody>
      </p:sp>
      <p:graphicFrame>
        <p:nvGraphicFramePr>
          <p:cNvPr id="253" name="Google Shape;253;p21"/>
          <p:cNvGraphicFramePr/>
          <p:nvPr/>
        </p:nvGraphicFramePr>
        <p:xfrm>
          <a:off x="2286000" y="3581400"/>
          <a:ext cx="2895600" cy="1600200"/>
        </p:xfrm>
        <a:graphic>
          <a:graphicData uri="http://schemas.openxmlformats.org/presentationml/2006/ole">
            <mc:AlternateContent>
              <mc:Choice Requires="v">
                <p:oleObj r:id="rId4" imgH="1600200" imgW="2895600" progId="Visio.Drawing.11" spid="_x0000_s1">
                  <p:embed/>
                </p:oleObj>
              </mc:Choice>
              <mc:Fallback>
                <p:oleObj r:id="rId5" imgH="1600200" imgW="2895600" progId="Visio.Drawing.11">
                  <p:embed/>
                  <p:pic>
                    <p:nvPicPr>
                      <p:cNvPr id="253" name="Google Shape;253;p21"/>
                      <p:cNvPicPr preferRelativeResize="0"/>
                      <p:nvPr/>
                    </p:nvPicPr>
                    <p:blipFill rotWithShape="1">
                      <a:blip r:embed="rId6">
                        <a:alphaModFix/>
                      </a:blip>
                      <a:srcRect b="0" l="0" r="0" t="0"/>
                      <a:stretch/>
                    </p:blipFill>
                    <p:spPr>
                      <a:xfrm>
                        <a:off x="2286000" y="3581400"/>
                        <a:ext cx="2895600" cy="1600200"/>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Verdana"/>
              <a:buNone/>
            </a:pPr>
            <a:r>
              <a:rPr b="1" i="0" lang="en-US" sz="2400" u="none">
                <a:solidFill>
                  <a:schemeClr val="dk2"/>
                </a:solidFill>
                <a:latin typeface="Verdana"/>
                <a:ea typeface="Verdana"/>
                <a:cs typeface="Verdana"/>
                <a:sym typeface="Verdana"/>
              </a:rPr>
              <a:t>4. Mô hình và cấu trúc dữ liệu vector 3D</a:t>
            </a:r>
            <a:endParaRPr/>
          </a:p>
        </p:txBody>
      </p:sp>
      <p:sp>
        <p:nvSpPr>
          <p:cNvPr id="126" name="Google Shape;126;p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Mô hình GIS 3D là gì?</a:t>
            </a:r>
            <a:endParaRPr/>
          </a:p>
          <a:p>
            <a:pPr indent="-436562" lvl="1" marL="90805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Sự nghiên cứu và phát triển các mô hình dữ liệu không gian 2D bắt đầu vào những năm 1990. Sự phát triển của GIS 3D kế tục trên nền GIS 2D và 2.5D. </a:t>
            </a:r>
            <a:endParaRPr/>
          </a:p>
          <a:p>
            <a:pPr indent="-436562" lvl="1" marL="908050" rtl="0" algn="l">
              <a:lnSpc>
                <a:spcPct val="80000"/>
              </a:lnSpc>
              <a:spcBef>
                <a:spcPts val="38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Trong nhiều trường hợp, GIS 2.5D dùng trong các mô hình số hóa địa hình, biểu diễn bề mặt quả đất. Mô hình 2.5D không phải là mô hình GIS 3D thực, vì độ cao không phải là một phần trong cấu trúc của đối tượng.</a:t>
            </a:r>
            <a:r>
              <a:rPr b="0" i="0" lang="en-US" sz="1900" u="none">
                <a:solidFill>
                  <a:schemeClr val="dk1"/>
                </a:solidFill>
                <a:latin typeface="Verdana"/>
                <a:ea typeface="Verdana"/>
                <a:cs typeface="Verdana"/>
                <a:sym typeface="Verdana"/>
              </a:rPr>
              <a:t> </a:t>
            </a:r>
            <a:endParaRPr/>
          </a:p>
          <a:p>
            <a:pPr indent="-436562" lvl="1" marL="90805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Liên quan đến GIS 3D, hiện đã có một số hệ quản trị CSDL hỗ trợ kiểu dữ liệu không gian như: Informix 2006, Ingres 2006, Oracle 11g. Các kiểu đối tượng hỗ trợ gồm: Điểm, Đường, Đa giác.</a:t>
            </a:r>
            <a:endParaRPr/>
          </a:p>
          <a:p>
            <a:pPr indent="-436562" lvl="1" marL="908050" rtl="0" algn="l">
              <a:lnSpc>
                <a:spcPct val="80000"/>
              </a:lnSpc>
              <a:spcBef>
                <a:spcPts val="320"/>
              </a:spcBef>
              <a:spcAft>
                <a:spcPts val="0"/>
              </a:spcAft>
              <a:buSzPts val="1600"/>
              <a:buNone/>
            </a:pPr>
            <a:r>
              <a:t/>
            </a:r>
            <a:endParaRPr b="0" i="0" sz="1600" u="none">
              <a:solidFill>
                <a:schemeClr val="dk1"/>
              </a:solidFill>
              <a:latin typeface="Verdana"/>
              <a:ea typeface="Verdana"/>
              <a:cs typeface="Verdana"/>
              <a:sym typeface="Verdana"/>
            </a:endParaRPr>
          </a:p>
          <a:p>
            <a:pPr indent="-436562" lvl="1" marL="908050" rtl="0" algn="l">
              <a:lnSpc>
                <a:spcPct val="8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Mô hình dữ liệu GIS 3D là mô hình dữ liệu biểu diễn các đối tượng trong GIS trong không gian 3 chiểu, bao gồm Điểm, Đường, Bề mặt và Khối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Verdana"/>
              <a:buNone/>
            </a:pPr>
            <a:r>
              <a:rPr b="1" i="0" lang="en-US" sz="2400" u="none">
                <a:solidFill>
                  <a:schemeClr val="dk2"/>
                </a:solidFill>
                <a:latin typeface="Verdana"/>
                <a:ea typeface="Verdana"/>
                <a:cs typeface="Verdana"/>
                <a:sym typeface="Verdana"/>
              </a:rPr>
              <a:t>4. Mô hình và cấu trúc dữ liệu vector 3D</a:t>
            </a:r>
            <a:endParaRPr/>
          </a:p>
        </p:txBody>
      </p:sp>
      <p:sp>
        <p:nvSpPr>
          <p:cNvPr id="132" name="Google Shape;132;p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Một mô hình dữ liệu GIS 3D cũng giống như các mô hình dữ liệu khác, cần ba mức để biểu diễn: quan niệm, logic và vật lý [28]. </a:t>
            </a:r>
            <a:endParaRPr/>
          </a:p>
          <a:p>
            <a:pPr indent="-469900" lvl="0" marL="469900" rtl="0" algn="l">
              <a:lnSpc>
                <a:spcPct val="80000"/>
              </a:lnSpc>
              <a:spcBef>
                <a:spcPts val="4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Sự phát triển của mô hình dữ liệu GIS 3D phụ thuộc vào hai yếu tố: CSDL không gian và kĩ thuật viễn thám [48].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Verdana"/>
              <a:buNone/>
            </a:pPr>
            <a:r>
              <a:rPr b="1" i="0" lang="en-US" sz="2400" u="none">
                <a:solidFill>
                  <a:schemeClr val="dk2"/>
                </a:solidFill>
                <a:latin typeface="Verdana"/>
                <a:ea typeface="Verdana"/>
                <a:cs typeface="Verdana"/>
                <a:sym typeface="Verdana"/>
              </a:rPr>
              <a:t>4. Mô hình và cấu trúc dữ liệu vector 3D</a:t>
            </a:r>
            <a:endParaRPr/>
          </a:p>
        </p:txBody>
      </p:sp>
      <p:sp>
        <p:nvSpPr>
          <p:cNvPr id="138" name="Google Shape;138;p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Các phương pháp biểu diễn các đối tượng 3D</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Biểu diễn bởi các đường biên (B-REP).</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Biểu diễn bởi các phần tử voxel. </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Biểu diễn bằng cách tổ hợp các khối 3D cơ bản (CSG).</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Biểu diễn bằng cách tổ hợp 3 phương pháp trên.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800">
              <a:solidFill>
                <a:schemeClr val="dk2"/>
              </a:solidFill>
              <a:latin typeface="Verdana"/>
              <a:ea typeface="Verdana"/>
              <a:cs typeface="Verdana"/>
              <a:sym typeface="Verdana"/>
            </a:endParaRPr>
          </a:p>
        </p:txBody>
      </p:sp>
      <p:sp>
        <p:nvSpPr>
          <p:cNvPr id="144" name="Google Shape;144;p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Các phương pháp biểu diễn các đối tượng 3D</a:t>
            </a:r>
            <a:endParaRPr/>
          </a:p>
        </p:txBody>
      </p:sp>
      <p:grpSp>
        <p:nvGrpSpPr>
          <p:cNvPr id="145" name="Google Shape;145;p6"/>
          <p:cNvGrpSpPr/>
          <p:nvPr/>
        </p:nvGrpSpPr>
        <p:grpSpPr>
          <a:xfrm>
            <a:off x="2209800" y="2571750"/>
            <a:ext cx="5521325" cy="3219450"/>
            <a:chOff x="2340" y="1980"/>
            <a:chExt cx="4860" cy="3780"/>
          </a:xfrm>
        </p:grpSpPr>
        <p:sp>
          <p:nvSpPr>
            <p:cNvPr id="146" name="Google Shape;146;p6"/>
            <p:cNvSpPr txBox="1"/>
            <p:nvPr/>
          </p:nvSpPr>
          <p:spPr>
            <a:xfrm>
              <a:off x="2340" y="3422"/>
              <a:ext cx="2160" cy="72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Biểu diễn đối tượng không gian </a:t>
              </a:r>
              <a:endParaRPr/>
            </a:p>
          </p:txBody>
        </p:sp>
        <p:sp>
          <p:nvSpPr>
            <p:cNvPr id="147" name="Google Shape;147;p6"/>
            <p:cNvSpPr txBox="1"/>
            <p:nvPr/>
          </p:nvSpPr>
          <p:spPr>
            <a:xfrm>
              <a:off x="5040" y="1980"/>
              <a:ext cx="2160" cy="54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1. Tiếp cận B-REP</a:t>
              </a:r>
              <a:endParaRPr/>
            </a:p>
          </p:txBody>
        </p:sp>
        <p:sp>
          <p:nvSpPr>
            <p:cNvPr id="148" name="Google Shape;148;p6"/>
            <p:cNvSpPr txBox="1"/>
            <p:nvPr/>
          </p:nvSpPr>
          <p:spPr>
            <a:xfrm>
              <a:off x="5040" y="2700"/>
              <a:ext cx="2160" cy="1079"/>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2.Tiếp cận bằng phương pháp chia nhỏ bởi voxel</a:t>
              </a:r>
              <a:endParaRPr/>
            </a:p>
          </p:txBody>
        </p:sp>
        <p:sp>
          <p:nvSpPr>
            <p:cNvPr id="149" name="Google Shape;149;p6"/>
            <p:cNvSpPr txBox="1"/>
            <p:nvPr/>
          </p:nvSpPr>
          <p:spPr>
            <a:xfrm>
              <a:off x="5040" y="4034"/>
              <a:ext cx="2160" cy="54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3. Tiếp cận CSG</a:t>
              </a:r>
              <a:endParaRPr/>
            </a:p>
          </p:txBody>
        </p:sp>
        <p:sp>
          <p:nvSpPr>
            <p:cNvPr id="150" name="Google Shape;150;p6"/>
            <p:cNvSpPr txBox="1"/>
            <p:nvPr/>
          </p:nvSpPr>
          <p:spPr>
            <a:xfrm>
              <a:off x="5040" y="4680"/>
              <a:ext cx="2160" cy="10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4. Tiếp cận bằng phương pháp tổ hợp 1, 2, 3</a:t>
              </a:r>
              <a:endParaRPr/>
            </a:p>
          </p:txBody>
        </p:sp>
        <p:cxnSp>
          <p:nvCxnSpPr>
            <p:cNvPr id="151" name="Google Shape;151;p6"/>
            <p:cNvCxnSpPr/>
            <p:nvPr/>
          </p:nvCxnSpPr>
          <p:spPr>
            <a:xfrm flipH="1" rot="10800000">
              <a:off x="4500" y="2522"/>
              <a:ext cx="540" cy="900"/>
            </a:xfrm>
            <a:prstGeom prst="straightConnector1">
              <a:avLst/>
            </a:prstGeom>
            <a:noFill/>
            <a:ln cap="flat" cmpd="sng" w="9525">
              <a:solidFill>
                <a:srgbClr val="000000"/>
              </a:solidFill>
              <a:prstDash val="solid"/>
              <a:miter lim="800000"/>
              <a:headEnd len="med" w="med" type="none"/>
              <a:tailEnd len="med" w="med" type="triangle"/>
            </a:ln>
          </p:spPr>
        </p:cxnSp>
        <p:cxnSp>
          <p:nvCxnSpPr>
            <p:cNvPr id="152" name="Google Shape;152;p6"/>
            <p:cNvCxnSpPr/>
            <p:nvPr/>
          </p:nvCxnSpPr>
          <p:spPr>
            <a:xfrm>
              <a:off x="4500" y="4143"/>
              <a:ext cx="540" cy="897"/>
            </a:xfrm>
            <a:prstGeom prst="straightConnector1">
              <a:avLst/>
            </a:prstGeom>
            <a:noFill/>
            <a:ln cap="flat" cmpd="sng" w="9525">
              <a:solidFill>
                <a:srgbClr val="000000"/>
              </a:solidFill>
              <a:prstDash val="solid"/>
              <a:miter lim="800000"/>
              <a:headEnd len="med" w="med" type="none"/>
              <a:tailEnd len="med" w="med" type="triangle"/>
            </a:ln>
          </p:spPr>
        </p:cxnSp>
        <p:cxnSp>
          <p:nvCxnSpPr>
            <p:cNvPr id="153" name="Google Shape;153;p6"/>
            <p:cNvCxnSpPr/>
            <p:nvPr/>
          </p:nvCxnSpPr>
          <p:spPr>
            <a:xfrm flipH="1" rot="10800000">
              <a:off x="4500" y="3240"/>
              <a:ext cx="540" cy="360"/>
            </a:xfrm>
            <a:prstGeom prst="straightConnector1">
              <a:avLst/>
            </a:prstGeom>
            <a:noFill/>
            <a:ln cap="flat" cmpd="sng" w="9525">
              <a:solidFill>
                <a:srgbClr val="000000"/>
              </a:solidFill>
              <a:prstDash val="solid"/>
              <a:miter lim="800000"/>
              <a:headEnd len="med" w="med" type="none"/>
              <a:tailEnd len="med" w="med" type="triangle"/>
            </a:ln>
          </p:spPr>
        </p:cxnSp>
        <p:cxnSp>
          <p:nvCxnSpPr>
            <p:cNvPr id="154" name="Google Shape;154;p6"/>
            <p:cNvCxnSpPr/>
            <p:nvPr/>
          </p:nvCxnSpPr>
          <p:spPr>
            <a:xfrm>
              <a:off x="4500" y="3779"/>
              <a:ext cx="540" cy="364"/>
            </a:xfrm>
            <a:prstGeom prst="straightConnector1">
              <a:avLst/>
            </a:prstGeom>
            <a:noFill/>
            <a:ln cap="flat" cmpd="sng" w="9525">
              <a:solidFill>
                <a:srgbClr val="000000"/>
              </a:solidFill>
              <a:prstDash val="solid"/>
              <a:miter lim="800000"/>
              <a:headEnd len="med" w="med" type="none"/>
              <a:tailEnd len="med" w="med" type="triangl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type="title"/>
          </p:nvPr>
        </p:nvSpPr>
        <p:spPr>
          <a:xfrm>
            <a:off x="576262" y="304800"/>
            <a:ext cx="8262937"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Verdana"/>
              <a:buNone/>
            </a:pPr>
            <a:r>
              <a:rPr b="1" i="0" lang="en-US" sz="2400" u="none">
                <a:solidFill>
                  <a:schemeClr val="dk2"/>
                </a:solidFill>
                <a:latin typeface="Verdana"/>
                <a:ea typeface="Verdana"/>
                <a:cs typeface="Verdana"/>
                <a:sym typeface="Verdana"/>
              </a:rPr>
              <a:t>4.1 Biểu diễn các đối tượng 3D bởi các đường biên</a:t>
            </a:r>
            <a:endParaRPr/>
          </a:p>
        </p:txBody>
      </p:sp>
      <p:sp>
        <p:nvSpPr>
          <p:cNvPr id="160" name="Google Shape;160;p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Dựa trên các phần tử đã được định nghĩa trước, gồm: Điểm, Đường, Bề mặt, Khối. Trong đó:</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Đường có thể là các đoạn thẳng, các cung tròn, các đường tròn. </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Bề mặt có thể là các đa giác phẳng, các mặt tạo bởi các cung tròn, các mặt nón, các mặt hình trụ. . .</a:t>
            </a:r>
            <a:endParaRPr/>
          </a:p>
          <a:p>
            <a:pPr indent="-436562" lvl="1" marL="908050" rtl="0" algn="l">
              <a:lnSpc>
                <a:spcPct val="9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Khối là sự mở rộng của các mặt, biểu diễn các khối 3D, các khối có thể: hình hộp, hình nón, hình trụ, tổ hợp của các khối này hay một khối bất kì.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B-REP phù hợp để biểu diễn các đối tượng 3D có hình dạng thông thường (nhân tạo) và vô hướng.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B-REP tập trung xây dựng các đối tượng và mối quan hệ giữa chúng.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Verdana"/>
              <a:buNone/>
            </a:pPr>
            <a:r>
              <a:rPr b="1" i="0" lang="en-US" sz="2400" u="none">
                <a:solidFill>
                  <a:schemeClr val="dk2"/>
                </a:solidFill>
                <a:latin typeface="Verdana"/>
                <a:ea typeface="Verdana"/>
                <a:cs typeface="Verdana"/>
                <a:sym typeface="Verdana"/>
              </a:rPr>
              <a:t>Mô hình 3D-FDS (Format Data Structure)</a:t>
            </a:r>
            <a:endParaRPr/>
          </a:p>
        </p:txBody>
      </p:sp>
      <p:sp>
        <p:nvSpPr>
          <p:cNvPr id="166" name="Google Shape;166;p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Mô hình 3D-FDS do Molenaar đề xuất 1990, được Rikker và đồng nghiệp phát triển 1993 [2][63][66].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Mô hình lấy 4 đối tượng cơ sở là BODY, SURFACE, LINE, POINT và các đối tượng nguyên tố là NODE, ARC, EGDE, FACE.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ARC phải là một đoạn thẳng, ARC và FACE không giao nhau.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EDGE, FACE phải là hai chiều.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SURFACE có đường biên và có thể có vài SURFACE không lồng nhau bên trong.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BODY có đường biên và có thể có vài BODY không lồng nhau bên trong. </a:t>
            </a:r>
            <a:endParaRPr/>
          </a:p>
          <a:p>
            <a:pPr indent="-469900" lvl="0" marL="46990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ARC và NODE có thể tồn tại bên trong FACE hay BODY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Verdana"/>
              <a:buNone/>
            </a:pPr>
            <a:r>
              <a:rPr b="1" i="0" lang="en-US" sz="2400" u="none">
                <a:solidFill>
                  <a:schemeClr val="dk2"/>
                </a:solidFill>
                <a:latin typeface="Verdana"/>
                <a:ea typeface="Verdana"/>
                <a:cs typeface="Verdana"/>
                <a:sym typeface="Verdana"/>
              </a:rPr>
              <a:t>Mô hình 3D-FDS</a:t>
            </a:r>
            <a:endParaRPr/>
          </a:p>
        </p:txBody>
      </p:sp>
      <p:pic>
        <p:nvPicPr>
          <p:cNvPr id="172" name="Google Shape;172;p9"/>
          <p:cNvPicPr preferRelativeResize="0"/>
          <p:nvPr>
            <p:ph idx="1" type="body"/>
          </p:nvPr>
        </p:nvPicPr>
        <p:blipFill rotWithShape="1">
          <a:blip r:embed="rId3">
            <a:alphaModFix/>
          </a:blip>
          <a:srcRect b="0" l="0" r="0" t="0"/>
          <a:stretch/>
        </p:blipFill>
        <p:spPr>
          <a:xfrm>
            <a:off x="685800" y="1752600"/>
            <a:ext cx="7467600" cy="3657600"/>
          </a:xfrm>
          <a:prstGeom prst="rect">
            <a:avLst/>
          </a:prstGeom>
          <a:noFill/>
          <a:ln>
            <a:noFill/>
          </a:ln>
        </p:spPr>
      </p:pic>
      <p:sp>
        <p:nvSpPr>
          <p:cNvPr id="173" name="Google Shape;173;p9"/>
          <p:cNvSpPr txBox="1"/>
          <p:nvPr/>
        </p:nvSpPr>
        <p:spPr>
          <a:xfrm>
            <a:off x="304800" y="5503862"/>
            <a:ext cx="8610600" cy="7302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Chú thích:</a:t>
            </a:r>
            <a:endParaRPr/>
          </a:p>
          <a:p>
            <a:pPr indent="0" lvl="0" marL="0" marR="0" rtl="0" algn="l">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MSA: mã số cung; MSB : mã số khối; MSL: mã số đường; MSN: mã số nốt; </a:t>
            </a:r>
            <a:endParaRPr/>
          </a:p>
          <a:p>
            <a:pPr indent="0" lvl="0" marL="0" marR="0" rtl="0" algn="l">
              <a:lnSpc>
                <a:spcPct val="100000"/>
              </a:lnSpc>
              <a:spcBef>
                <a:spcPts val="0"/>
              </a:spcBef>
              <a:spcAft>
                <a:spcPts val="0"/>
              </a:spcAft>
              <a:buClr>
                <a:schemeClr val="dk1"/>
              </a:buClr>
              <a:buSzPts val="1400"/>
              <a:buFont typeface="Verdana"/>
              <a:buNone/>
            </a:pPr>
            <a:r>
              <a:rPr b="0" i="1" lang="en-US" sz="1400" u="none">
                <a:solidFill>
                  <a:schemeClr val="dk1"/>
                </a:solidFill>
                <a:latin typeface="Verdana"/>
                <a:ea typeface="Verdana"/>
                <a:cs typeface="Verdana"/>
                <a:sym typeface="Verdana"/>
              </a:rPr>
              <a:t>MSP: mã số điểm; MSS: mã số bề mặt; X, Y, Z: tọa độ nốt trong không gian Oxyz.</a:t>
            </a:r>
            <a:r>
              <a:rPr b="0" i="0" lang="en-US" sz="1400" u="none">
                <a:solidFill>
                  <a:schemeClr val="dk1"/>
                </a:solidFill>
                <a:latin typeface="Verdana"/>
                <a:ea typeface="Verdana"/>
                <a:cs typeface="Verdana"/>
                <a:sym typeface="Verdana"/>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2011-10-18T13:51:08Z</dcterms:created>
  <dc:creator>Windows xp sp2 Full</dc:creator>
</cp:coreProperties>
</file>