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  <p:sldMasterId id="2147483793" r:id="rId2"/>
  </p:sldMasterIdLst>
  <p:notesMasterIdLst>
    <p:notesMasterId r:id="rId10"/>
  </p:notesMasterIdLst>
  <p:sldIdLst>
    <p:sldId id="2147469514" r:id="rId3"/>
    <p:sldId id="2147469515" r:id="rId4"/>
    <p:sldId id="8416" r:id="rId5"/>
    <p:sldId id="8410" r:id="rId6"/>
    <p:sldId id="261" r:id="rId7"/>
    <p:sldId id="620" r:id="rId8"/>
    <p:sldId id="10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2B84D2"/>
    <a:srgbClr val="471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6C52C-C23A-9E2A-6A46-B0992ACC9D43}" v="1" dt="2022-10-09T10:28:02.171"/>
    <p1510:client id="{09DDA9FF-3E85-9E50-22FA-EED6566A2935}" v="2" dt="2023-01-26T12:24:12.114"/>
    <p1510:client id="{F9908E0A-B8C5-4419-9E41-733A082B02C2}" v="19" dt="2022-05-09T22:36:44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578" autoAdjust="0"/>
    <p:restoredTop sz="91851"/>
  </p:normalViewPr>
  <p:slideViewPr>
    <p:cSldViewPr snapToGrid="0" snapToObjects="1">
      <p:cViewPr varScale="1">
        <p:scale>
          <a:sx n="115" d="100"/>
          <a:sy n="115" d="100"/>
        </p:scale>
        <p:origin x="8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4C884-B1D7-A043-A4AA-521744755A4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97B6B-FF96-F443-AED4-FFB2898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22845-941E-7C42-8070-12AD873FCE1E}" type="slidenum">
              <a:rPr kumimoji="0" lang="en-US" sz="4500" b="1" i="0" u="none" strike="noStrike" kern="0" cap="none" spc="0" normalizeH="0" baseline="0" noProof="0" smtClean="0">
                <a:ln>
                  <a:noFill/>
                </a:ln>
                <a:solidFill>
                  <a:srgbClr val="3B99D4"/>
                </a:solidFill>
                <a:effectLst/>
                <a:uLnTx/>
                <a:uFillTx/>
                <a:latin typeface="Segoe UI"/>
                <a:ea typeface="+mn-ea"/>
                <a:cs typeface="Segoe UI"/>
                <a:sym typeface="Segoe UI"/>
              </a:rPr>
              <a:pPr marL="0" marR="0" lvl="0" indent="0" algn="r" defTabSz="8255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4500" b="1" i="0" u="none" strike="noStrike" kern="0" cap="none" spc="0" normalizeH="0" baseline="0" noProof="0">
              <a:ln>
                <a:noFill/>
              </a:ln>
              <a:solidFill>
                <a:srgbClr val="3B99D4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81310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11/7/2023 2:07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13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22845-941E-7C42-8070-12AD873FCE1E}" type="slidenum">
              <a:rPr kumimoji="0" lang="en-US" sz="4500" b="1" i="0" u="none" strike="noStrike" kern="0" cap="none" spc="0" normalizeH="0" baseline="0" noProof="0" smtClean="0">
                <a:ln>
                  <a:noFill/>
                </a:ln>
                <a:solidFill>
                  <a:srgbClr val="3B99D4"/>
                </a:solidFill>
                <a:effectLst/>
                <a:uLnTx/>
                <a:uFillTx/>
                <a:latin typeface="Segoe UI"/>
                <a:ea typeface="+mn-ea"/>
                <a:cs typeface="Segoe UI"/>
                <a:sym typeface="Segoe UI"/>
              </a:rPr>
              <a:pPr marL="0" marR="0" lvl="0" indent="0" algn="r" defTabSz="8255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4500" b="1" i="0" u="none" strike="noStrike" kern="0" cap="none" spc="0" normalizeH="0" baseline="0" noProof="0">
              <a:ln>
                <a:noFill/>
              </a:ln>
              <a:solidFill>
                <a:srgbClr val="3B99D4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95912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E778D-2A57-4226-B72B-26EA3CA60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40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4698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rt slide">
    <p:bg>
      <p:bgPr>
        <a:solidFill>
          <a:srgbClr val="1530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18216" y="2497036"/>
            <a:ext cx="105029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+mn-lt"/>
                <a:ea typeface="+mn-ea"/>
                <a:cs typeface="+mn-cs"/>
                <a:sym typeface="Segoe U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0571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8478" y="286381"/>
            <a:ext cx="11653523" cy="9279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>
                <a:solidFill>
                  <a:srgbClr val="505050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05050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3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815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848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4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75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49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486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400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189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3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56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754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057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91077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160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527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66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3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8477" y="286382"/>
            <a:ext cx="11653523" cy="9279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>
                <a:solidFill>
                  <a:srgbClr val="505050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05050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58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238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A223F9-C5CF-D745-BDCE-40996D98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9FAFE-331B-4375-98B8-A26B06657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8D1-79CF-DE4F-A686-B9E8FC8A73FF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F40BF-9473-48C0-B2DA-0EC007640E6D}"/>
              </a:ext>
            </a:extLst>
          </p:cNvPr>
          <p:cNvSpPr txBox="1"/>
          <p:nvPr userDrawn="1"/>
        </p:nvSpPr>
        <p:spPr>
          <a:xfrm>
            <a:off x="9490833" y="351096"/>
            <a:ext cx="232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baseline="0">
                <a:solidFill>
                  <a:srgbClr val="D0D1D2"/>
                </a:solidFill>
              </a:rPr>
              <a:t>MVP</a:t>
            </a:r>
            <a:r>
              <a:rPr lang="en-US" sz="1400" spc="0" baseline="0">
                <a:solidFill>
                  <a:srgbClr val="D0D1D2"/>
                </a:solidFill>
              </a:rPr>
              <a:t> | </a:t>
            </a:r>
            <a:r>
              <a:rPr lang="en-US" sz="1400" b="1" spc="150" baseline="0">
                <a:solidFill>
                  <a:srgbClr val="D0D1D2"/>
                </a:solidFill>
              </a:rPr>
              <a:t>Global Summit</a:t>
            </a:r>
          </a:p>
        </p:txBody>
      </p:sp>
    </p:spTree>
    <p:extLst>
      <p:ext uri="{BB962C8B-B14F-4D97-AF65-F5344CB8AC3E}">
        <p14:creationId xmlns:p14="http://schemas.microsoft.com/office/powerpoint/2010/main" val="50482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28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6" r:id="rId13"/>
    <p:sldLayoutId id="2147483678" r:id="rId14"/>
    <p:sldLayoutId id="2147483786" r:id="rId15"/>
    <p:sldLayoutId id="2147483788" r:id="rId16"/>
    <p:sldLayoutId id="2147483789" r:id="rId17"/>
    <p:sldLayoutId id="2147483809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FF4F4-FDA0-4175-C9DB-633D7BC4BAB5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8288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74013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7" r:id="rId12"/>
    <p:sldLayoutId id="2147483808" r:id="rId13"/>
    <p:sldLayoutId id="2147483810" r:id="rId1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microsoft.com/office/2007/relationships/hdphoto" Target="../media/hdphoto2.wdp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microsoft.com/office/2007/relationships/hdphoto" Target="../media/hdphoto1.wdp"/><Relationship Id="rId20" Type="http://schemas.microsoft.com/office/2007/relationships/hdphoto" Target="../media/hdphoto3.wdp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7.png"/><Relationship Id="rId4" Type="http://schemas.openxmlformats.org/officeDocument/2006/relationships/image" Target="../media/image4.emf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gi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emf"/><Relationship Id="rId5" Type="http://schemas.openxmlformats.org/officeDocument/2006/relationships/image" Target="../media/image25.png"/><Relationship Id="rId4" Type="http://schemas.openxmlformats.org/officeDocument/2006/relationships/image" Target="../media/image2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 descr="Smart Phone with solid fill">
            <a:extLst>
              <a:ext uri="{FF2B5EF4-FFF2-40B4-BE49-F238E27FC236}">
                <a16:creationId xmlns:a16="http://schemas.microsoft.com/office/drawing/2014/main" id="{1334854A-F2ED-47A0-BF6F-8B3F698D9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8639" y="2737429"/>
            <a:ext cx="2064696" cy="19832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CBBA70F-805C-4BF9-AECD-2A4BA0C67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706" y="3307145"/>
            <a:ext cx="521230" cy="708087"/>
          </a:xfrm>
          <a:prstGeom prst="rect">
            <a:avLst/>
          </a:prstGeom>
        </p:spPr>
      </p:pic>
      <p:pic>
        <p:nvPicPr>
          <p:cNvPr id="30" name="Graphic 29" descr="Smart Phone outline">
            <a:extLst>
              <a:ext uri="{FF2B5EF4-FFF2-40B4-BE49-F238E27FC236}">
                <a16:creationId xmlns:a16="http://schemas.microsoft.com/office/drawing/2014/main" id="{A9EBCC57-3615-4A5C-A4C9-0873156B63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35224" y="2650574"/>
            <a:ext cx="1860195" cy="2070103"/>
          </a:xfrm>
          <a:prstGeom prst="rect">
            <a:avLst/>
          </a:prstGeom>
        </p:spPr>
      </p:pic>
      <p:pic>
        <p:nvPicPr>
          <p:cNvPr id="28" name="Graphic 27" descr="Laptop with solid fill">
            <a:extLst>
              <a:ext uri="{FF2B5EF4-FFF2-40B4-BE49-F238E27FC236}">
                <a16:creationId xmlns:a16="http://schemas.microsoft.com/office/drawing/2014/main" id="{240183AA-7FF3-4715-A0AD-4F6E04F29C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35270" y="2389410"/>
            <a:ext cx="2782696" cy="2782696"/>
          </a:xfrm>
          <a:prstGeom prst="rect">
            <a:avLst/>
          </a:prstGeom>
        </p:spPr>
      </p:pic>
      <p:grpSp>
        <p:nvGrpSpPr>
          <p:cNvPr id="21" name="Group 42">
            <a:extLst>
              <a:ext uri="{FF2B5EF4-FFF2-40B4-BE49-F238E27FC236}">
                <a16:creationId xmlns:a16="http://schemas.microsoft.com/office/drawing/2014/main" id="{63064C47-4B62-4975-B6FC-DEB83EF39F0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47347" y="3390317"/>
            <a:ext cx="546633" cy="566667"/>
            <a:chOff x="3492" y="1769"/>
            <a:chExt cx="854" cy="864"/>
          </a:xfrm>
          <a:solidFill>
            <a:srgbClr val="FFFFFF"/>
          </a:solidFill>
        </p:grpSpPr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876B7433-D092-4D4B-92B7-82A66F038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" y="1769"/>
              <a:ext cx="474" cy="413"/>
            </a:xfrm>
            <a:custGeom>
              <a:avLst/>
              <a:gdLst>
                <a:gd name="T0" fmla="*/ 0 w 474"/>
                <a:gd name="T1" fmla="*/ 413 h 413"/>
                <a:gd name="T2" fmla="*/ 474 w 474"/>
                <a:gd name="T3" fmla="*/ 413 h 413"/>
                <a:gd name="T4" fmla="*/ 474 w 474"/>
                <a:gd name="T5" fmla="*/ 0 h 413"/>
                <a:gd name="T6" fmla="*/ 0 w 474"/>
                <a:gd name="T7" fmla="*/ 69 h 413"/>
                <a:gd name="T8" fmla="*/ 0 w 474"/>
                <a:gd name="T9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13">
                  <a:moveTo>
                    <a:pt x="0" y="413"/>
                  </a:moveTo>
                  <a:lnTo>
                    <a:pt x="474" y="413"/>
                  </a:lnTo>
                  <a:lnTo>
                    <a:pt x="474" y="0"/>
                  </a:lnTo>
                  <a:lnTo>
                    <a:pt x="0" y="69"/>
                  </a:lnTo>
                  <a:lnTo>
                    <a:pt x="0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Freeform 44">
              <a:extLst>
                <a:ext uri="{FF2B5EF4-FFF2-40B4-BE49-F238E27FC236}">
                  <a16:creationId xmlns:a16="http://schemas.microsoft.com/office/drawing/2014/main" id="{AD1AB037-8C41-4D0E-BD34-30892B287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" y="1844"/>
              <a:ext cx="345" cy="338"/>
            </a:xfrm>
            <a:custGeom>
              <a:avLst/>
              <a:gdLst>
                <a:gd name="T0" fmla="*/ 345 w 345"/>
                <a:gd name="T1" fmla="*/ 338 h 338"/>
                <a:gd name="T2" fmla="*/ 345 w 345"/>
                <a:gd name="T3" fmla="*/ 0 h 338"/>
                <a:gd name="T4" fmla="*/ 0 w 345"/>
                <a:gd name="T5" fmla="*/ 50 h 338"/>
                <a:gd name="T6" fmla="*/ 0 w 345"/>
                <a:gd name="T7" fmla="*/ 338 h 338"/>
                <a:gd name="T8" fmla="*/ 345 w 345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338">
                  <a:moveTo>
                    <a:pt x="345" y="338"/>
                  </a:moveTo>
                  <a:lnTo>
                    <a:pt x="345" y="0"/>
                  </a:lnTo>
                  <a:lnTo>
                    <a:pt x="0" y="50"/>
                  </a:lnTo>
                  <a:lnTo>
                    <a:pt x="0" y="338"/>
                  </a:lnTo>
                  <a:lnTo>
                    <a:pt x="345" y="3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Freeform 45">
              <a:extLst>
                <a:ext uri="{FF2B5EF4-FFF2-40B4-BE49-F238E27FC236}">
                  <a16:creationId xmlns:a16="http://schemas.microsoft.com/office/drawing/2014/main" id="{844C8C1E-7909-4737-BCB8-4159CD6BC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" y="2214"/>
              <a:ext cx="345" cy="345"/>
            </a:xfrm>
            <a:custGeom>
              <a:avLst/>
              <a:gdLst>
                <a:gd name="T0" fmla="*/ 345 w 345"/>
                <a:gd name="T1" fmla="*/ 0 h 345"/>
                <a:gd name="T2" fmla="*/ 0 w 345"/>
                <a:gd name="T3" fmla="*/ 0 h 345"/>
                <a:gd name="T4" fmla="*/ 0 w 345"/>
                <a:gd name="T5" fmla="*/ 294 h 345"/>
                <a:gd name="T6" fmla="*/ 345 w 345"/>
                <a:gd name="T7" fmla="*/ 345 h 345"/>
                <a:gd name="T8" fmla="*/ 345 w 345"/>
                <a:gd name="T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345">
                  <a:moveTo>
                    <a:pt x="345" y="0"/>
                  </a:moveTo>
                  <a:lnTo>
                    <a:pt x="0" y="0"/>
                  </a:lnTo>
                  <a:lnTo>
                    <a:pt x="0" y="294"/>
                  </a:lnTo>
                  <a:lnTo>
                    <a:pt x="345" y="345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Freeform 46">
              <a:extLst>
                <a:ext uri="{FF2B5EF4-FFF2-40B4-BE49-F238E27FC236}">
                  <a16:creationId xmlns:a16="http://schemas.microsoft.com/office/drawing/2014/main" id="{EFE8F829-5E24-4991-98A5-302E1A685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" y="2214"/>
              <a:ext cx="474" cy="419"/>
            </a:xfrm>
            <a:custGeom>
              <a:avLst/>
              <a:gdLst>
                <a:gd name="T0" fmla="*/ 0 w 474"/>
                <a:gd name="T1" fmla="*/ 0 h 419"/>
                <a:gd name="T2" fmla="*/ 0 w 474"/>
                <a:gd name="T3" fmla="*/ 349 h 419"/>
                <a:gd name="T4" fmla="*/ 474 w 474"/>
                <a:gd name="T5" fmla="*/ 419 h 419"/>
                <a:gd name="T6" fmla="*/ 474 w 474"/>
                <a:gd name="T7" fmla="*/ 0 h 419"/>
                <a:gd name="T8" fmla="*/ 0 w 474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19">
                  <a:moveTo>
                    <a:pt x="0" y="0"/>
                  </a:moveTo>
                  <a:lnTo>
                    <a:pt x="0" y="349"/>
                  </a:lnTo>
                  <a:lnTo>
                    <a:pt x="474" y="419"/>
                  </a:lnTo>
                  <a:lnTo>
                    <a:pt x="47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22" name="Graphic 21" descr="Laptop outline">
            <a:extLst>
              <a:ext uri="{FF2B5EF4-FFF2-40B4-BE49-F238E27FC236}">
                <a16:creationId xmlns:a16="http://schemas.microsoft.com/office/drawing/2014/main" id="{D65E9240-3C3C-483D-938C-9381E6C1B8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3286" y="2401636"/>
            <a:ext cx="2782695" cy="2782695"/>
          </a:xfrm>
          <a:prstGeom prst="rect">
            <a:avLst/>
          </a:prstGeom>
        </p:spPr>
      </p:pic>
      <p:pic>
        <p:nvPicPr>
          <p:cNvPr id="34" name="Graphic 33" descr="Tablet outline">
            <a:extLst>
              <a:ext uri="{FF2B5EF4-FFF2-40B4-BE49-F238E27FC236}">
                <a16:creationId xmlns:a16="http://schemas.microsoft.com/office/drawing/2014/main" id="{407348AE-2EC6-416F-A212-6226BE959D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08470" y="1436424"/>
            <a:ext cx="2594898" cy="2594898"/>
          </a:xfrm>
          <a:prstGeom prst="rect">
            <a:avLst/>
          </a:prstGeom>
        </p:spPr>
      </p:pic>
      <p:pic>
        <p:nvPicPr>
          <p:cNvPr id="36" name="Graphic 35" descr="Tablet with solid fill">
            <a:extLst>
              <a:ext uri="{FF2B5EF4-FFF2-40B4-BE49-F238E27FC236}">
                <a16:creationId xmlns:a16="http://schemas.microsoft.com/office/drawing/2014/main" id="{F74FD181-8D64-46C5-B015-72680DE435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08470" y="3097407"/>
            <a:ext cx="2594898" cy="25948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803E5AD-0EE4-4402-A923-A0563533D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7871" y="3908450"/>
            <a:ext cx="716096" cy="97281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7F69F7-9F05-4AC2-9558-B0D09EBC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042" y="3245323"/>
            <a:ext cx="769909" cy="76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ple iOS Logo PNG Transparent &amp; SVG Vector - Freebie Supply">
            <a:extLst>
              <a:ext uri="{FF2B5EF4-FFF2-40B4-BE49-F238E27FC236}">
                <a16:creationId xmlns:a16="http://schemas.microsoft.com/office/drawing/2014/main" id="{D29D08D7-41EC-4E3F-8C3F-01F0911A4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biLevel thresh="25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859" y="3401284"/>
            <a:ext cx="745994" cy="55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B6AC03C-9234-4DF2-BB56-2B1EBB7C1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biLevel thresh="25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7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344" y="2503997"/>
            <a:ext cx="1401149" cy="45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29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FA823B1-86A2-4A3F-8713-882F23E7A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3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F13926-2CED-46D8-B8A0-AA531EFDAB01}"/>
              </a:ext>
            </a:extLst>
          </p:cNvPr>
          <p:cNvSpPr/>
          <p:nvPr/>
        </p:nvSpPr>
        <p:spPr>
          <a:xfrm>
            <a:off x="0" y="675906"/>
            <a:ext cx="12191999" cy="550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8">
              <a:lnSpc>
                <a:spcPct val="150000"/>
              </a:lnSpc>
            </a:pPr>
            <a:r>
              <a:rPr lang="en-US" sz="3200" dirty="0">
                <a:solidFill>
                  <a:srgbClr val="512BD4"/>
                </a:solidFill>
                <a:latin typeface="Segoe UI Light"/>
                <a:ea typeface="Segoe UI Symbol" panose="020B0502040204020203" pitchFamily="34" charset="0"/>
              </a:rPr>
              <a:t>An </a:t>
            </a:r>
            <a:r>
              <a:rPr lang="en-US" sz="4400" b="1" dirty="0">
                <a:solidFill>
                  <a:srgbClr val="512BD4"/>
                </a:solidFill>
                <a:latin typeface="Segoe UI Light"/>
                <a:ea typeface="Segoe UI Symbol" panose="020B0502040204020203" pitchFamily="34" charset="0"/>
              </a:rPr>
              <a:t>open-source </a:t>
            </a:r>
            <a:r>
              <a:rPr lang="en-US" sz="3200" dirty="0">
                <a:solidFill>
                  <a:srgbClr val="512BD4"/>
                </a:solidFill>
                <a:latin typeface="Segoe UI Light"/>
                <a:ea typeface="Segoe UI Symbol" panose="020B0502040204020203" pitchFamily="34" charset="0"/>
              </a:rPr>
              <a:t>app platform</a:t>
            </a:r>
          </a:p>
          <a:p>
            <a:pPr algn="ctr" defTabSz="914358">
              <a:lnSpc>
                <a:spcPct val="150000"/>
              </a:lnSpc>
            </a:pPr>
            <a:r>
              <a:rPr lang="en-US" sz="3200" dirty="0">
                <a:solidFill>
                  <a:srgbClr val="512BD4"/>
                </a:solidFill>
                <a:latin typeface="Segoe UI Light"/>
                <a:ea typeface="Segoe UI Symbol" panose="020B0502040204020203" pitchFamily="34" charset="0"/>
              </a:rPr>
              <a:t>from Microsoft for building </a:t>
            </a:r>
          </a:p>
          <a:p>
            <a:pPr algn="ctr" defTabSz="914358">
              <a:lnSpc>
                <a:spcPct val="150000"/>
              </a:lnSpc>
            </a:pPr>
            <a:r>
              <a:rPr lang="en-US" sz="4400" b="1" dirty="0">
                <a:solidFill>
                  <a:srgbClr val="512BD4"/>
                </a:solidFill>
                <a:latin typeface="Segoe UI Light"/>
                <a:ea typeface="Segoe UI Symbol" panose="020B0502040204020203" pitchFamily="34" charset="0"/>
              </a:rPr>
              <a:t>modern, performant, &amp; multi-platform </a:t>
            </a:r>
            <a:endParaRPr lang="en-US" sz="3200" b="1" dirty="0">
              <a:solidFill>
                <a:srgbClr val="512BD4"/>
              </a:solidFill>
              <a:latin typeface="Segoe UI Light"/>
              <a:ea typeface="Segoe UI Symbol" panose="020B0502040204020203" pitchFamily="34" charset="0"/>
            </a:endParaRPr>
          </a:p>
          <a:p>
            <a:pPr algn="ctr" defTabSz="914358">
              <a:lnSpc>
                <a:spcPct val="150000"/>
              </a:lnSpc>
            </a:pPr>
            <a:r>
              <a:rPr lang="en-US" sz="3200" dirty="0">
                <a:solidFill>
                  <a:srgbClr val="512BD4"/>
                </a:solidFill>
                <a:latin typeface="Segoe UI Light"/>
                <a:ea typeface="Segoe UI Symbol" panose="020B0502040204020203" pitchFamily="34" charset="0"/>
              </a:rPr>
              <a:t>iOS, Android, macOS, &amp; Windows apps</a:t>
            </a:r>
          </a:p>
          <a:p>
            <a:pPr algn="ctr" defTabSz="914358">
              <a:lnSpc>
                <a:spcPct val="150000"/>
              </a:lnSpc>
            </a:pPr>
            <a:r>
              <a:rPr lang="en-US" sz="3200" dirty="0">
                <a:solidFill>
                  <a:srgbClr val="512BD4"/>
                </a:solidFill>
                <a:latin typeface="Segoe UI Light"/>
                <a:ea typeface="Segoe UI Symbol" panose="020B0502040204020203" pitchFamily="34" charset="0"/>
              </a:rPr>
              <a:t>with </a:t>
            </a:r>
            <a:r>
              <a:rPr lang="en-US" sz="4400" b="1" dirty="0">
                <a:solidFill>
                  <a:srgbClr val="512BD4"/>
                </a:solidFill>
                <a:latin typeface="Segoe UI Light"/>
                <a:ea typeface="Segoe UI Symbol" panose="020B0502040204020203" pitchFamily="34" charset="0"/>
              </a:rPr>
              <a:t>C</a:t>
            </a:r>
            <a:r>
              <a:rPr lang="en-US" sz="4400" b="1">
                <a:solidFill>
                  <a:srgbClr val="512BD4"/>
                </a:solidFill>
                <a:latin typeface="Segoe UI Light"/>
                <a:ea typeface="Segoe UI Symbol" panose="020B0502040204020203" pitchFamily="34" charset="0"/>
              </a:rPr>
              <a:t>#</a:t>
            </a:r>
            <a:r>
              <a:rPr lang="en-US" sz="3200">
                <a:solidFill>
                  <a:srgbClr val="512BD4"/>
                </a:solidFill>
                <a:latin typeface="Segoe UI Light"/>
                <a:ea typeface="Segoe UI Symbol" panose="020B0502040204020203" pitchFamily="34" charset="0"/>
              </a:rPr>
              <a:t> and </a:t>
            </a:r>
            <a:r>
              <a:rPr lang="en-US" sz="3600" b="1" dirty="0">
                <a:solidFill>
                  <a:srgbClr val="512BD4"/>
                </a:solidFill>
                <a:latin typeface="Segoe UI Light"/>
                <a:ea typeface="Segoe UI Symbol" panose="020B0502040204020203" pitchFamily="34" charset="0"/>
              </a:rPr>
              <a:t>.NET </a:t>
            </a:r>
            <a:r>
              <a:rPr lang="en-US" sz="3200" dirty="0">
                <a:solidFill>
                  <a:srgbClr val="512BD4"/>
                </a:solidFill>
                <a:latin typeface="Segoe UI Light"/>
                <a:ea typeface="Segoe UI Symbol" panose="020B0502040204020203" pitchFamily="34" charset="0"/>
              </a:rPr>
              <a:t>from a </a:t>
            </a:r>
          </a:p>
          <a:p>
            <a:pPr algn="ctr" defTabSz="914358">
              <a:lnSpc>
                <a:spcPct val="150000"/>
              </a:lnSpc>
            </a:pPr>
            <a:r>
              <a:rPr lang="en-US" sz="4400" b="1" dirty="0">
                <a:solidFill>
                  <a:srgbClr val="512BD4"/>
                </a:solidFill>
                <a:latin typeface="Segoe UI Light"/>
                <a:ea typeface="Segoe UI Symbol" panose="020B0502040204020203" pitchFamily="34" charset="0"/>
              </a:rPr>
              <a:t>single shared codebase</a:t>
            </a:r>
            <a:r>
              <a:rPr lang="en-US" sz="3200" dirty="0">
                <a:solidFill>
                  <a:srgbClr val="512BD4"/>
                </a:solidFill>
                <a:latin typeface="Segoe UI Light"/>
                <a:ea typeface="Segoe UI Symbol" panose="020B0502040204020203" pitchFamily="34" charset="0"/>
              </a:rPr>
              <a:t>. </a:t>
            </a:r>
            <a:endParaRPr lang="en-US" sz="3600" dirty="0">
              <a:solidFill>
                <a:srgbClr val="512BD4"/>
              </a:solidFill>
              <a:latin typeface="Segoe UI Light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86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MAUI App Architecture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E31D55-B02D-451E-A2CB-2888FFE99254}"/>
              </a:ext>
            </a:extLst>
          </p:cNvPr>
          <p:cNvGrpSpPr/>
          <p:nvPr/>
        </p:nvGrpSpPr>
        <p:grpSpPr>
          <a:xfrm>
            <a:off x="1749679" y="2041872"/>
            <a:ext cx="8692642" cy="3782693"/>
            <a:chOff x="2129189" y="1858210"/>
            <a:chExt cx="8692642" cy="378269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C8B635-FB17-44A6-97FC-FD89E8381341}"/>
                </a:ext>
              </a:extLst>
            </p:cNvPr>
            <p:cNvSpPr/>
            <p:nvPr/>
          </p:nvSpPr>
          <p:spPr bwMode="auto">
            <a:xfrm>
              <a:off x="2129190" y="2793639"/>
              <a:ext cx="2112951" cy="591366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37" tIns="89637" rIns="33618" bIns="33618" rtlCol="0" anchor="b" anchorCtr="0"/>
            <a:lstStyle/>
            <a:p>
              <a:pPr algn="ctr" defTabSz="914007">
                <a:defRPr/>
              </a:pPr>
              <a:r>
                <a:rPr lang="en-US" sz="784" b="1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  <a:sym typeface="Segoe UI"/>
                </a:rPr>
                <a:t>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BF03950-5621-4AE4-B750-1D944D3F1C05}"/>
                </a:ext>
              </a:extLst>
            </p:cNvPr>
            <p:cNvSpPr/>
            <p:nvPr/>
          </p:nvSpPr>
          <p:spPr bwMode="auto">
            <a:xfrm>
              <a:off x="6521106" y="2781634"/>
              <a:ext cx="2117505" cy="5913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37" tIns="89637" rIns="33618" bIns="33618" rtlCol="0" anchor="b" anchorCtr="0"/>
            <a:lstStyle/>
            <a:p>
              <a:pPr algn="ctr" defTabSz="914007">
                <a:defRPr/>
              </a:pPr>
              <a:r>
                <a:rPr lang="en-US" sz="784" b="1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  <a:sym typeface="Segoe UI"/>
                </a:rPr>
                <a:t> 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DD7136-07DC-4B16-AD4E-5E4E59CFC5DC}"/>
                </a:ext>
              </a:extLst>
            </p:cNvPr>
            <p:cNvSpPr/>
            <p:nvPr/>
          </p:nvSpPr>
          <p:spPr bwMode="auto">
            <a:xfrm>
              <a:off x="4328680" y="2777480"/>
              <a:ext cx="2108483" cy="591366"/>
            </a:xfrm>
            <a:prstGeom prst="rect">
              <a:avLst/>
            </a:prstGeom>
            <a:solidFill>
              <a:srgbClr val="77D06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37" tIns="89637" rIns="33618" bIns="33618" rtlCol="0" anchor="b" anchorCtr="0"/>
            <a:lstStyle/>
            <a:p>
              <a:pPr algn="ctr" defTabSz="914007">
                <a:defRPr/>
              </a:pPr>
              <a:r>
                <a:rPr lang="en-US" sz="784" b="1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  <a:sym typeface="Segoe UI"/>
                </a:rPr>
                <a:t> 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497DD9B-61F2-48A5-A62D-8913FD4AB0DE}"/>
                </a:ext>
              </a:extLst>
            </p:cNvPr>
            <p:cNvGrpSpPr/>
            <p:nvPr/>
          </p:nvGrpSpPr>
          <p:grpSpPr>
            <a:xfrm>
              <a:off x="5008214" y="1858210"/>
              <a:ext cx="787267" cy="787267"/>
              <a:chOff x="11434337" y="2930084"/>
              <a:chExt cx="1574643" cy="1574643"/>
            </a:xfrm>
            <a:solidFill>
              <a:srgbClr val="77D065"/>
            </a:solidFill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D2997DD-6523-438F-BA08-41BA3D802A2E}"/>
                  </a:ext>
                </a:extLst>
              </p:cNvPr>
              <p:cNvSpPr/>
              <p:nvPr/>
            </p:nvSpPr>
            <p:spPr bwMode="auto">
              <a:xfrm>
                <a:off x="11434337" y="2930084"/>
                <a:ext cx="1574643" cy="1574643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37" tIns="89637" rIns="33618" bIns="33618" rtlCol="0" anchor="b" anchorCtr="0"/>
              <a:lstStyle/>
              <a:p>
                <a:pPr algn="ctr" defTabSz="914007">
                  <a:defRPr/>
                </a:pPr>
                <a:endParaRPr lang="en-US" sz="784" b="1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  <a:sym typeface="Segoe UI"/>
                </a:endParaRPr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12B1732-169B-4891-BE6C-73D1C6E431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884585" y="3297434"/>
                <a:ext cx="674145" cy="810875"/>
              </a:xfrm>
              <a:prstGeom prst="rect">
                <a:avLst/>
              </a:prstGeom>
              <a:grpFill/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2E50683-1C21-400A-8EEE-AD2D279C6BCF}"/>
                </a:ext>
              </a:extLst>
            </p:cNvPr>
            <p:cNvGrpSpPr/>
            <p:nvPr/>
          </p:nvGrpSpPr>
          <p:grpSpPr>
            <a:xfrm>
              <a:off x="2810579" y="1869798"/>
              <a:ext cx="787267" cy="787267"/>
              <a:chOff x="3567813" y="1467990"/>
              <a:chExt cx="787322" cy="787322"/>
            </a:xfrm>
            <a:solidFill>
              <a:schemeClr val="accent3"/>
            </a:solidFill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8A0CC03-ADA1-42ED-9C6A-D5A24EA88106}"/>
                  </a:ext>
                </a:extLst>
              </p:cNvPr>
              <p:cNvSpPr/>
              <p:nvPr/>
            </p:nvSpPr>
            <p:spPr bwMode="auto">
              <a:xfrm>
                <a:off x="3567813" y="1467990"/>
                <a:ext cx="787322" cy="787322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37" tIns="89637" rIns="33618" bIns="33618" rtlCol="0" anchor="b" anchorCtr="0"/>
              <a:lstStyle/>
              <a:p>
                <a:pPr algn="ctr" defTabSz="914007">
                  <a:defRPr/>
                </a:pPr>
                <a:endParaRPr lang="en-US" sz="784" b="1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  <a:sym typeface="Segoe UI"/>
                </a:endParaRPr>
              </a:p>
            </p:txBody>
          </p:sp>
          <p:pic>
            <p:nvPicPr>
              <p:cNvPr id="32" name="Picture 2" descr="http://www.freeiconspng.com/uploads/ios-7-logo-png-14.png">
                <a:extLst>
                  <a:ext uri="{FF2B5EF4-FFF2-40B4-BE49-F238E27FC236}">
                    <a16:creationId xmlns:a16="http://schemas.microsoft.com/office/drawing/2014/main" id="{A74CD741-F189-4DBE-B58D-9CCD64220D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email">
                <a:lum bright="70000" contrast="-7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4639" y="1707628"/>
                <a:ext cx="498220" cy="313622"/>
              </a:xfrm>
              <a:prstGeom prst="rect">
                <a:avLst/>
              </a:prstGeom>
              <a:grpFill/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B468BE-4289-4A82-955D-25E99D23D543}"/>
                </a:ext>
              </a:extLst>
            </p:cNvPr>
            <p:cNvSpPr txBox="1"/>
            <p:nvPr/>
          </p:nvSpPr>
          <p:spPr>
            <a:xfrm>
              <a:off x="7186225" y="1873961"/>
              <a:ext cx="787267" cy="7872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914358">
                <a:lnSpc>
                  <a:spcPct val="90000"/>
                </a:lnSpc>
                <a:spcAft>
                  <a:spcPts val="600"/>
                </a:spcAft>
                <a:defRPr/>
              </a:pPr>
              <a:endParaRPr lang="en-US" sz="2000" dirty="0">
                <a:solidFill>
                  <a:srgbClr val="FFFFFF"/>
                </a:solidFill>
                <a:latin typeface="Segoe UI Light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B55163-39CF-4A63-9AAA-4FD1F8046E70}"/>
                </a:ext>
              </a:extLst>
            </p:cNvPr>
            <p:cNvSpPr txBox="1"/>
            <p:nvPr/>
          </p:nvSpPr>
          <p:spPr>
            <a:xfrm>
              <a:off x="2833612" y="2797088"/>
              <a:ext cx="741202" cy="627844"/>
            </a:xfrm>
            <a:prstGeom prst="rect">
              <a:avLst/>
            </a:prstGeom>
            <a:noFill/>
          </p:spPr>
          <p:txBody>
            <a:bodyPr wrap="none" lIns="182867" tIns="146294" rIns="182867" bIns="146294" rtlCol="0">
              <a:spAutoFit/>
            </a:bodyPr>
            <a:lstStyle/>
            <a:p>
              <a:pPr defTabSz="914358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>
                  <a:solidFill>
                    <a:srgbClr val="FFFFFF"/>
                  </a:solidFill>
                  <a:latin typeface="Segoe UI"/>
                </a:rPr>
                <a:t>C#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749B34-916C-4F6F-9A97-1770D80584E7}"/>
                </a:ext>
              </a:extLst>
            </p:cNvPr>
            <p:cNvSpPr txBox="1"/>
            <p:nvPr/>
          </p:nvSpPr>
          <p:spPr>
            <a:xfrm>
              <a:off x="5054305" y="2780929"/>
              <a:ext cx="741202" cy="627844"/>
            </a:xfrm>
            <a:prstGeom prst="rect">
              <a:avLst/>
            </a:prstGeom>
            <a:noFill/>
          </p:spPr>
          <p:txBody>
            <a:bodyPr wrap="none" lIns="182867" tIns="146294" rIns="182867" bIns="146294" rtlCol="0">
              <a:spAutoFit/>
            </a:bodyPr>
            <a:lstStyle/>
            <a:p>
              <a:pPr defTabSz="914358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>
                  <a:solidFill>
                    <a:srgbClr val="FFFFFF"/>
                  </a:solidFill>
                  <a:latin typeface="Segoe UI"/>
                </a:rPr>
                <a:t>C#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D48FA2D-BDC6-49D5-A40E-8E1FF03FFC99}"/>
                </a:ext>
              </a:extLst>
            </p:cNvPr>
            <p:cNvGrpSpPr/>
            <p:nvPr/>
          </p:nvGrpSpPr>
          <p:grpSpPr>
            <a:xfrm>
              <a:off x="2129189" y="3480226"/>
              <a:ext cx="8692642" cy="2160677"/>
              <a:chOff x="2892371" y="3279586"/>
              <a:chExt cx="6448375" cy="170502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77A636B-0938-4185-B6A7-E4C447B48D7C}"/>
                  </a:ext>
                </a:extLst>
              </p:cNvPr>
              <p:cNvSpPr/>
              <p:nvPr/>
            </p:nvSpPr>
            <p:spPr bwMode="auto">
              <a:xfrm>
                <a:off x="2892372" y="3279586"/>
                <a:ext cx="6410140" cy="1705020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37" tIns="89637" rIns="33618" bIns="33618" rtlCol="0" anchor="b" anchorCtr="0"/>
              <a:lstStyle/>
              <a:p>
                <a:pPr algn="ctr" defTabSz="914007">
                  <a:defRPr/>
                </a:pPr>
                <a:r>
                  <a:rPr lang="en-US" sz="784" b="1" kern="0">
                    <a:solidFill>
                      <a:srgbClr val="3498DB"/>
                    </a:solidFill>
                    <a:latin typeface="Calibri" panose="020F0502020204030204"/>
                    <a:ea typeface="Segoe UI" pitchFamily="34" charset="0"/>
                    <a:cs typeface="Segoe UI" pitchFamily="34" charset="0"/>
                    <a:sym typeface="Segoe UI"/>
                  </a:rPr>
                  <a:t> 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FCE0BC-7CBC-4CCA-AFA2-0AF4AC3E6E94}"/>
                  </a:ext>
                </a:extLst>
              </p:cNvPr>
              <p:cNvSpPr txBox="1"/>
              <p:nvPr/>
            </p:nvSpPr>
            <p:spPr>
              <a:xfrm>
                <a:off x="2892371" y="3551162"/>
                <a:ext cx="6448375" cy="957169"/>
              </a:xfrm>
              <a:prstGeom prst="rect">
                <a:avLst/>
              </a:prstGeom>
              <a:noFill/>
            </p:spPr>
            <p:txBody>
              <a:bodyPr wrap="square" lIns="179273" tIns="143418" rIns="179273" bIns="143418" rtlCol="0">
                <a:spAutoFit/>
              </a:bodyPr>
              <a:lstStyle/>
              <a:p>
                <a:pPr algn="ctr" defTabSz="914072">
                  <a:defRPr/>
                </a:pPr>
                <a:r>
                  <a:rPr lang="en-US" sz="4000" b="1" kern="0" dirty="0">
                    <a:solidFill>
                      <a:prstClr val="white"/>
                    </a:solidFill>
                    <a:latin typeface="Segoe UI Semibold" panose="020B0702040204020203" pitchFamily="34" charset="0"/>
                    <a:sym typeface="Segoe UI"/>
                  </a:rPr>
                  <a:t>Shared Code</a:t>
                </a:r>
              </a:p>
              <a:p>
                <a:pPr algn="ctr" defTabSz="914072">
                  <a:defRPr/>
                </a:pPr>
                <a:r>
                  <a:rPr lang="en-US" sz="2000" b="1" kern="0" dirty="0">
                    <a:solidFill>
                      <a:prstClr val="white"/>
                    </a:solidFill>
                    <a:latin typeface="Segoe UI Semibold" panose="020B0702040204020203" pitchFamily="34" charset="0"/>
                    <a:sym typeface="Segoe UI"/>
                  </a:rPr>
                  <a:t>UI, Resources, Platform Features, &amp; Business Logic 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C839CFB-A129-4C78-B340-18878EADE409}"/>
                </a:ext>
              </a:extLst>
            </p:cNvPr>
            <p:cNvSpPr txBox="1"/>
            <p:nvPr/>
          </p:nvSpPr>
          <p:spPr>
            <a:xfrm>
              <a:off x="7251940" y="2797088"/>
              <a:ext cx="741202" cy="627844"/>
            </a:xfrm>
            <a:prstGeom prst="rect">
              <a:avLst/>
            </a:prstGeom>
            <a:noFill/>
          </p:spPr>
          <p:txBody>
            <a:bodyPr wrap="none" lIns="182867" tIns="146294" rIns="182867" bIns="146294" rtlCol="0">
              <a:spAutoFit/>
            </a:bodyPr>
            <a:lstStyle/>
            <a:p>
              <a:pPr defTabSz="914358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>
                  <a:solidFill>
                    <a:srgbClr val="FFFFFF"/>
                  </a:solidFill>
                  <a:latin typeface="Segoe UI"/>
                </a:rPr>
                <a:t>C#</a:t>
              </a:r>
            </a:p>
          </p:txBody>
        </p: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2E855E86-D387-46B6-9604-50CAD8DFBB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9675" y="2019749"/>
              <a:ext cx="504982" cy="504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03CBFD0-3BDA-41F7-82F5-3A5E5AAAFE90}"/>
                </a:ext>
              </a:extLst>
            </p:cNvPr>
            <p:cNvSpPr/>
            <p:nvPr/>
          </p:nvSpPr>
          <p:spPr bwMode="auto">
            <a:xfrm>
              <a:off x="8704326" y="2793639"/>
              <a:ext cx="2117505" cy="59136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37" tIns="89637" rIns="33618" bIns="33618" rtlCol="0" anchor="b" anchorCtr="0"/>
            <a:lstStyle/>
            <a:p>
              <a:pPr algn="ctr" defTabSz="914007">
                <a:defRPr/>
              </a:pPr>
              <a:r>
                <a:rPr lang="en-US" sz="784" b="1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  <a:sym typeface="Segoe UI"/>
                </a:rPr>
                <a:t>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12D706-D138-4EDC-BCD4-1AB939FBFC56}"/>
                </a:ext>
              </a:extLst>
            </p:cNvPr>
            <p:cNvSpPr txBox="1"/>
            <p:nvPr/>
          </p:nvSpPr>
          <p:spPr>
            <a:xfrm>
              <a:off x="9369445" y="1885966"/>
              <a:ext cx="787267" cy="78726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914358">
                <a:lnSpc>
                  <a:spcPct val="90000"/>
                </a:lnSpc>
                <a:spcAft>
                  <a:spcPts val="600"/>
                </a:spcAft>
                <a:defRPr/>
              </a:pPr>
              <a:endParaRPr lang="en-US" sz="2000" dirty="0">
                <a:solidFill>
                  <a:srgbClr val="FFFFFF"/>
                </a:solidFill>
                <a:latin typeface="Segoe UI Ligh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AE9BE6E-7A62-495E-B131-CAB0F7617432}"/>
                </a:ext>
              </a:extLst>
            </p:cNvPr>
            <p:cNvSpPr txBox="1"/>
            <p:nvPr/>
          </p:nvSpPr>
          <p:spPr>
            <a:xfrm>
              <a:off x="9435160" y="2809093"/>
              <a:ext cx="741202" cy="627844"/>
            </a:xfrm>
            <a:prstGeom prst="rect">
              <a:avLst/>
            </a:prstGeom>
            <a:noFill/>
          </p:spPr>
          <p:txBody>
            <a:bodyPr wrap="none" lIns="182867" tIns="146294" rIns="182867" bIns="146294" rtlCol="0">
              <a:spAutoFit/>
            </a:bodyPr>
            <a:lstStyle/>
            <a:p>
              <a:pPr defTabSz="914358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>
                  <a:solidFill>
                    <a:srgbClr val="FFFFFF"/>
                  </a:solidFill>
                  <a:latin typeface="Segoe UI"/>
                </a:rPr>
                <a:t>C#</a:t>
              </a:r>
            </a:p>
          </p:txBody>
        </p:sp>
        <p:grpSp>
          <p:nvGrpSpPr>
            <p:cNvPr id="19" name="Group 42">
              <a:extLst>
                <a:ext uri="{FF2B5EF4-FFF2-40B4-BE49-F238E27FC236}">
                  <a16:creationId xmlns:a16="http://schemas.microsoft.com/office/drawing/2014/main" id="{45B677FD-2BE2-4EB0-8E1D-400AB383AE4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61020" y="2083028"/>
              <a:ext cx="389868" cy="404156"/>
              <a:chOff x="3492" y="1769"/>
              <a:chExt cx="854" cy="864"/>
            </a:xfrm>
            <a:solidFill>
              <a:srgbClr val="FFFFFF"/>
            </a:solidFill>
          </p:grpSpPr>
          <p:sp>
            <p:nvSpPr>
              <p:cNvPr id="20" name="Freeform 43">
                <a:extLst>
                  <a:ext uri="{FF2B5EF4-FFF2-40B4-BE49-F238E27FC236}">
                    <a16:creationId xmlns:a16="http://schemas.microsoft.com/office/drawing/2014/main" id="{B710F16F-5FFA-4DB4-9CE2-9E33C07355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769"/>
                <a:ext cx="474" cy="413"/>
              </a:xfrm>
              <a:custGeom>
                <a:avLst/>
                <a:gdLst>
                  <a:gd name="T0" fmla="*/ 0 w 474"/>
                  <a:gd name="T1" fmla="*/ 413 h 413"/>
                  <a:gd name="T2" fmla="*/ 474 w 474"/>
                  <a:gd name="T3" fmla="*/ 413 h 413"/>
                  <a:gd name="T4" fmla="*/ 474 w 474"/>
                  <a:gd name="T5" fmla="*/ 0 h 413"/>
                  <a:gd name="T6" fmla="*/ 0 w 474"/>
                  <a:gd name="T7" fmla="*/ 69 h 413"/>
                  <a:gd name="T8" fmla="*/ 0 w 474"/>
                  <a:gd name="T9" fmla="*/ 413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4" h="413">
                    <a:moveTo>
                      <a:pt x="0" y="413"/>
                    </a:moveTo>
                    <a:lnTo>
                      <a:pt x="474" y="413"/>
                    </a:lnTo>
                    <a:lnTo>
                      <a:pt x="474" y="0"/>
                    </a:lnTo>
                    <a:lnTo>
                      <a:pt x="0" y="69"/>
                    </a:lnTo>
                    <a:lnTo>
                      <a:pt x="0" y="4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1333">
                        <a:prstClr val="white"/>
                      </a:gs>
                      <a:gs pos="8000">
                        <a:prstClr val="white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7" name="Freeform 44">
                <a:extLst>
                  <a:ext uri="{FF2B5EF4-FFF2-40B4-BE49-F238E27FC236}">
                    <a16:creationId xmlns:a16="http://schemas.microsoft.com/office/drawing/2014/main" id="{35DE86C6-10F1-42E2-9525-1644E5F4F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1844"/>
                <a:ext cx="345" cy="338"/>
              </a:xfrm>
              <a:custGeom>
                <a:avLst/>
                <a:gdLst>
                  <a:gd name="T0" fmla="*/ 345 w 345"/>
                  <a:gd name="T1" fmla="*/ 338 h 338"/>
                  <a:gd name="T2" fmla="*/ 345 w 345"/>
                  <a:gd name="T3" fmla="*/ 0 h 338"/>
                  <a:gd name="T4" fmla="*/ 0 w 345"/>
                  <a:gd name="T5" fmla="*/ 50 h 338"/>
                  <a:gd name="T6" fmla="*/ 0 w 345"/>
                  <a:gd name="T7" fmla="*/ 338 h 338"/>
                  <a:gd name="T8" fmla="*/ 345 w 345"/>
                  <a:gd name="T9" fmla="*/ 338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338">
                    <a:moveTo>
                      <a:pt x="345" y="338"/>
                    </a:moveTo>
                    <a:lnTo>
                      <a:pt x="345" y="0"/>
                    </a:lnTo>
                    <a:lnTo>
                      <a:pt x="0" y="50"/>
                    </a:lnTo>
                    <a:lnTo>
                      <a:pt x="0" y="338"/>
                    </a:lnTo>
                    <a:lnTo>
                      <a:pt x="345" y="3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1333">
                        <a:prstClr val="white"/>
                      </a:gs>
                      <a:gs pos="8000">
                        <a:prstClr val="white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8" name="Freeform 45">
                <a:extLst>
                  <a:ext uri="{FF2B5EF4-FFF2-40B4-BE49-F238E27FC236}">
                    <a16:creationId xmlns:a16="http://schemas.microsoft.com/office/drawing/2014/main" id="{2F66ED26-AD30-4FD6-9EB1-8052DAC1AE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2214"/>
                <a:ext cx="345" cy="345"/>
              </a:xfrm>
              <a:custGeom>
                <a:avLst/>
                <a:gdLst>
                  <a:gd name="T0" fmla="*/ 345 w 345"/>
                  <a:gd name="T1" fmla="*/ 0 h 345"/>
                  <a:gd name="T2" fmla="*/ 0 w 345"/>
                  <a:gd name="T3" fmla="*/ 0 h 345"/>
                  <a:gd name="T4" fmla="*/ 0 w 345"/>
                  <a:gd name="T5" fmla="*/ 294 h 345"/>
                  <a:gd name="T6" fmla="*/ 345 w 345"/>
                  <a:gd name="T7" fmla="*/ 345 h 345"/>
                  <a:gd name="T8" fmla="*/ 345 w 345"/>
                  <a:gd name="T9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345">
                    <a:moveTo>
                      <a:pt x="345" y="0"/>
                    </a:moveTo>
                    <a:lnTo>
                      <a:pt x="0" y="0"/>
                    </a:lnTo>
                    <a:lnTo>
                      <a:pt x="0" y="294"/>
                    </a:lnTo>
                    <a:lnTo>
                      <a:pt x="345" y="345"/>
                    </a:lnTo>
                    <a:lnTo>
                      <a:pt x="3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1333">
                        <a:prstClr val="white"/>
                      </a:gs>
                      <a:gs pos="8000">
                        <a:prstClr val="white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9" name="Freeform 46">
                <a:extLst>
                  <a:ext uri="{FF2B5EF4-FFF2-40B4-BE49-F238E27FC236}">
                    <a16:creationId xmlns:a16="http://schemas.microsoft.com/office/drawing/2014/main" id="{4F48703C-218D-4BAB-9537-C7783013B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2214"/>
                <a:ext cx="474" cy="419"/>
              </a:xfrm>
              <a:custGeom>
                <a:avLst/>
                <a:gdLst>
                  <a:gd name="T0" fmla="*/ 0 w 474"/>
                  <a:gd name="T1" fmla="*/ 0 h 419"/>
                  <a:gd name="T2" fmla="*/ 0 w 474"/>
                  <a:gd name="T3" fmla="*/ 349 h 419"/>
                  <a:gd name="T4" fmla="*/ 474 w 474"/>
                  <a:gd name="T5" fmla="*/ 419 h 419"/>
                  <a:gd name="T6" fmla="*/ 474 w 474"/>
                  <a:gd name="T7" fmla="*/ 0 h 419"/>
                  <a:gd name="T8" fmla="*/ 0 w 474"/>
                  <a:gd name="T9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4" h="419">
                    <a:moveTo>
                      <a:pt x="0" y="0"/>
                    </a:moveTo>
                    <a:lnTo>
                      <a:pt x="0" y="349"/>
                    </a:lnTo>
                    <a:lnTo>
                      <a:pt x="474" y="419"/>
                    </a:lnTo>
                    <a:lnTo>
                      <a:pt x="47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1333">
                        <a:prstClr val="white"/>
                      </a:gs>
                      <a:gs pos="8000">
                        <a:prstClr val="white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940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6747" y="531250"/>
            <a:ext cx="9870429" cy="1097044"/>
          </a:xfrm>
        </p:spPr>
        <p:txBody>
          <a:bodyPr/>
          <a:lstStyle/>
          <a:p>
            <a:r>
              <a:rPr lang="en-US" sz="7842" dirty="0">
                <a:solidFill>
                  <a:schemeClr val="tx1"/>
                </a:solidFill>
              </a:rPr>
              <a:t>Platform API Access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AEEEB-2A17-4D7A-B72F-276AF61A342C}"/>
              </a:ext>
            </a:extLst>
          </p:cNvPr>
          <p:cNvSpPr txBox="1"/>
          <p:nvPr/>
        </p:nvSpPr>
        <p:spPr>
          <a:xfrm>
            <a:off x="386747" y="2270027"/>
            <a:ext cx="1636459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43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latin typeface="Segoe UI"/>
              </a:rPr>
              <a:t>Flashlight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BCA5A8-B20D-491F-85BA-B12C6FD226C5}"/>
              </a:ext>
            </a:extLst>
          </p:cNvPr>
          <p:cNvSpPr txBox="1"/>
          <p:nvPr/>
        </p:nvSpPr>
        <p:spPr>
          <a:xfrm>
            <a:off x="902045" y="3223586"/>
            <a:ext cx="1969884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43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latin typeface="Segoe UI"/>
              </a:rPr>
              <a:t>Geolocation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F1EB63-7BCB-41B8-A358-BDDA4893CE4A}"/>
              </a:ext>
            </a:extLst>
          </p:cNvPr>
          <p:cNvSpPr txBox="1"/>
          <p:nvPr/>
        </p:nvSpPr>
        <p:spPr>
          <a:xfrm>
            <a:off x="8152692" y="2104731"/>
            <a:ext cx="1893004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43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latin typeface="Segoe UI"/>
              </a:rPr>
              <a:t>Preferences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76E1D2-6585-4E09-848D-450D3A4D6060}"/>
              </a:ext>
            </a:extLst>
          </p:cNvPr>
          <p:cNvSpPr txBox="1"/>
          <p:nvPr/>
        </p:nvSpPr>
        <p:spPr>
          <a:xfrm>
            <a:off x="2192364" y="4280215"/>
            <a:ext cx="1851262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43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latin typeface="Segoe UI"/>
              </a:rPr>
              <a:t>Device Info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E06419-3752-413F-9E7A-DFFA839031B5}"/>
              </a:ext>
            </a:extLst>
          </p:cNvPr>
          <p:cNvSpPr txBox="1"/>
          <p:nvPr/>
        </p:nvSpPr>
        <p:spPr>
          <a:xfrm>
            <a:off x="9084084" y="3736762"/>
            <a:ext cx="2899626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43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latin typeface="Segoe UI"/>
              </a:rPr>
              <a:t>Device Display Info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CC4E26-088D-43C4-802D-FF5B3F4C807F}"/>
              </a:ext>
            </a:extLst>
          </p:cNvPr>
          <p:cNvSpPr txBox="1"/>
          <p:nvPr/>
        </p:nvSpPr>
        <p:spPr>
          <a:xfrm>
            <a:off x="2829544" y="1987895"/>
            <a:ext cx="2405131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43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latin typeface="Segoe UI"/>
              </a:rPr>
              <a:t>Secure Settings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0E2C78-7FF5-47AC-83E9-04A44D317902}"/>
              </a:ext>
            </a:extLst>
          </p:cNvPr>
          <p:cNvSpPr txBox="1"/>
          <p:nvPr/>
        </p:nvSpPr>
        <p:spPr>
          <a:xfrm>
            <a:off x="397809" y="5122610"/>
            <a:ext cx="2277724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43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latin typeface="Segoe UI"/>
              </a:rPr>
              <a:t>Accelerometer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025A12-095E-4400-9BC8-CE80E5172383}"/>
              </a:ext>
            </a:extLst>
          </p:cNvPr>
          <p:cNvSpPr txBox="1"/>
          <p:nvPr/>
        </p:nvSpPr>
        <p:spPr>
          <a:xfrm>
            <a:off x="8274177" y="4381259"/>
            <a:ext cx="1311114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43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latin typeface="Segoe UI"/>
              </a:rPr>
              <a:t>Battery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0EB697-E641-4AE1-8C70-C9232B5EED5F}"/>
              </a:ext>
            </a:extLst>
          </p:cNvPr>
          <p:cNvSpPr txBox="1"/>
          <p:nvPr/>
        </p:nvSpPr>
        <p:spPr>
          <a:xfrm>
            <a:off x="2489238" y="2664009"/>
            <a:ext cx="1657363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43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latin typeface="Segoe UI"/>
              </a:rPr>
              <a:t>Clipboard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F600F-A94C-4D90-9CB3-1CC0BB4AB759}"/>
              </a:ext>
            </a:extLst>
          </p:cNvPr>
          <p:cNvSpPr txBox="1"/>
          <p:nvPr/>
        </p:nvSpPr>
        <p:spPr>
          <a:xfrm>
            <a:off x="10096389" y="4779214"/>
            <a:ext cx="1569966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43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latin typeface="Segoe UI"/>
              </a:rPr>
              <a:t>Compass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E098AB-81EB-4C5F-9C2D-C8B379982409}"/>
              </a:ext>
            </a:extLst>
          </p:cNvPr>
          <p:cNvSpPr txBox="1"/>
          <p:nvPr/>
        </p:nvSpPr>
        <p:spPr>
          <a:xfrm>
            <a:off x="7202702" y="5953827"/>
            <a:ext cx="2008356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43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latin typeface="Segoe UI"/>
              </a:rPr>
              <a:t>Connectivity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58CBF0-2B5C-4780-A91C-579AE8BBC5AE}"/>
              </a:ext>
            </a:extLst>
          </p:cNvPr>
          <p:cNvSpPr txBox="1"/>
          <p:nvPr/>
        </p:nvSpPr>
        <p:spPr>
          <a:xfrm>
            <a:off x="2508010" y="5473203"/>
            <a:ext cx="2113577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43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latin typeface="Segoe UI"/>
              </a:rPr>
              <a:t>Data Transfer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332610-40C1-41C4-A7F5-B681F2FB8D6C}"/>
              </a:ext>
            </a:extLst>
          </p:cNvPr>
          <p:cNvSpPr txBox="1"/>
          <p:nvPr/>
        </p:nvSpPr>
        <p:spPr>
          <a:xfrm>
            <a:off x="563411" y="4121925"/>
            <a:ext cx="1075408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43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latin typeface="Segoe UI"/>
              </a:rPr>
              <a:t>Email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E679D9-4745-4A7C-BC8C-0726650194FC}"/>
              </a:ext>
            </a:extLst>
          </p:cNvPr>
          <p:cNvSpPr txBox="1"/>
          <p:nvPr/>
        </p:nvSpPr>
        <p:spPr>
          <a:xfrm>
            <a:off x="5052743" y="6070855"/>
            <a:ext cx="1841964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43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latin typeface="Segoe UI"/>
              </a:rPr>
              <a:t>File System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C8D054-40C5-4A8F-B0A5-76100ECB7037}"/>
              </a:ext>
            </a:extLst>
          </p:cNvPr>
          <p:cNvSpPr txBox="1"/>
          <p:nvPr/>
        </p:nvSpPr>
        <p:spPr>
          <a:xfrm>
            <a:off x="262684" y="6020950"/>
            <a:ext cx="1819202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43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latin typeface="Segoe UI"/>
              </a:rPr>
              <a:t>Geocoding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FB787B-3DFE-410C-B5A3-430436817873}"/>
              </a:ext>
            </a:extLst>
          </p:cNvPr>
          <p:cNvSpPr txBox="1"/>
          <p:nvPr/>
        </p:nvSpPr>
        <p:spPr>
          <a:xfrm>
            <a:off x="10257176" y="2733191"/>
            <a:ext cx="1766367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43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latin typeface="Segoe UI"/>
              </a:rPr>
              <a:t>Gyroscope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D2FE98-37D4-4912-BA58-234F6491FCDF}"/>
              </a:ext>
            </a:extLst>
          </p:cNvPr>
          <p:cNvSpPr txBox="1"/>
          <p:nvPr/>
        </p:nvSpPr>
        <p:spPr>
          <a:xfrm>
            <a:off x="8122717" y="3073215"/>
            <a:ext cx="2348256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43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latin typeface="Segoe UI"/>
              </a:rPr>
              <a:t>Magnetometer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C5E39-6D9C-4724-B504-ADC2A95106BE}"/>
              </a:ext>
            </a:extLst>
          </p:cNvPr>
          <p:cNvSpPr txBox="1"/>
          <p:nvPr/>
        </p:nvSpPr>
        <p:spPr>
          <a:xfrm>
            <a:off x="2533538" y="3549217"/>
            <a:ext cx="2064461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43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latin typeface="Segoe UI"/>
              </a:rPr>
              <a:t>Phone Dialer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67C2C6-E79C-49B9-81C5-4691535A60AE}"/>
              </a:ext>
            </a:extLst>
          </p:cNvPr>
          <p:cNvSpPr txBox="1"/>
          <p:nvPr/>
        </p:nvSpPr>
        <p:spPr>
          <a:xfrm>
            <a:off x="7904817" y="5206255"/>
            <a:ext cx="1940261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43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latin typeface="Segoe UI"/>
              </a:rPr>
              <a:t>Screen Lock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60AADB-C6C2-4814-B0BB-DBA6171745BC}"/>
              </a:ext>
            </a:extLst>
          </p:cNvPr>
          <p:cNvSpPr txBox="1"/>
          <p:nvPr/>
        </p:nvSpPr>
        <p:spPr>
          <a:xfrm>
            <a:off x="10578781" y="1833109"/>
            <a:ext cx="910299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437">
              <a:lnSpc>
                <a:spcPct val="90000"/>
              </a:lnSpc>
              <a:spcAft>
                <a:spcPts val="588"/>
              </a:spcAft>
            </a:pPr>
            <a:r>
              <a:rPr lang="en-US" sz="2353" dirty="0" err="1">
                <a:latin typeface="Segoe UI"/>
              </a:rPr>
              <a:t>Sms</a:t>
            </a:r>
            <a:endParaRPr lang="en-US" sz="2353" dirty="0">
              <a:latin typeface="Segoe U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294D81-283B-4792-8AA2-3F9EE860B3F9}"/>
              </a:ext>
            </a:extLst>
          </p:cNvPr>
          <p:cNvSpPr txBox="1"/>
          <p:nvPr/>
        </p:nvSpPr>
        <p:spPr>
          <a:xfrm>
            <a:off x="9857706" y="5514015"/>
            <a:ext cx="2293883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43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latin typeface="Segoe UI"/>
              </a:rPr>
              <a:t>Text to Speech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D44A25-2528-4F94-8892-ACCF164AFBBC}"/>
              </a:ext>
            </a:extLst>
          </p:cNvPr>
          <p:cNvSpPr txBox="1"/>
          <p:nvPr/>
        </p:nvSpPr>
        <p:spPr>
          <a:xfrm>
            <a:off x="3185361" y="6147905"/>
            <a:ext cx="1583560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43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latin typeface="Segoe UI"/>
              </a:rPr>
              <a:t>Vibration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7E8F22F-195C-4D99-A33F-0053ADE58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048" y="2274925"/>
            <a:ext cx="34544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2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App Platform</a:t>
            </a:r>
          </a:p>
        </p:txBody>
      </p:sp>
      <p:sp>
        <p:nvSpPr>
          <p:cNvPr id="10" name="Text Placeholder 18"/>
          <p:cNvSpPr txBox="1">
            <a:spLocks/>
          </p:cNvSpPr>
          <p:nvPr/>
        </p:nvSpPr>
        <p:spPr>
          <a:xfrm>
            <a:off x="6471009" y="487580"/>
            <a:ext cx="5998846" cy="3983055"/>
          </a:xfrm>
          <a:prstGeom prst="rect">
            <a:avLst/>
          </a:prstGeom>
        </p:spPr>
        <p:txBody>
          <a:bodyPr vert="horz" wrap="square" lIns="143418" tIns="89637" rIns="143418" bIns="89637" rtlCol="0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179">
              <a:lnSpc>
                <a:spcPct val="100000"/>
              </a:lnSpc>
              <a:spcBef>
                <a:spcPts val="500"/>
              </a:spcBef>
            </a:pPr>
            <a:r>
              <a:rPr lang="en-US" sz="2550" dirty="0">
                <a:solidFill>
                  <a:srgbClr val="3BB7A8"/>
                </a:solidFill>
                <a:latin typeface="Segoe UI" charset="0"/>
                <a:ea typeface="Segoe UI" charset="0"/>
                <a:cs typeface="Segoe UI" charset="0"/>
                <a:sym typeface="Segoe UI"/>
              </a:rPr>
              <a:t>✓</a:t>
            </a:r>
            <a:r>
              <a:rPr lang="en-US" sz="2550" dirty="0">
                <a:solidFill>
                  <a:srgbClr val="505050"/>
                </a:solidFill>
                <a:latin typeface="Segoe UI" charset="0"/>
                <a:ea typeface="Segoe UI" charset="0"/>
                <a:cs typeface="Segoe UI" charset="0"/>
                <a:sym typeface="Segoe UI"/>
              </a:rPr>
              <a:t>  40+ Pages, layouts, and controls</a:t>
            </a:r>
          </a:p>
          <a:p>
            <a:pPr marL="0" indent="0" defTabSz="457179">
              <a:lnSpc>
                <a:spcPct val="100000"/>
              </a:lnSpc>
              <a:spcBef>
                <a:spcPts val="500"/>
              </a:spcBef>
            </a:pPr>
            <a:r>
              <a:rPr lang="en-US" sz="2550" dirty="0">
                <a:solidFill>
                  <a:srgbClr val="505050"/>
                </a:solidFill>
                <a:latin typeface="Segoe UI" charset="0"/>
                <a:ea typeface="Segoe UI" charset="0"/>
                <a:cs typeface="Segoe UI" charset="0"/>
                <a:sym typeface="Segoe UI"/>
              </a:rPr>
              <a:t>    (Build from C# or XAML)</a:t>
            </a:r>
          </a:p>
          <a:p>
            <a:pPr marL="0" indent="0" defTabSz="457179">
              <a:lnSpc>
                <a:spcPct val="100000"/>
              </a:lnSpc>
              <a:spcBef>
                <a:spcPts val="500"/>
              </a:spcBef>
            </a:pPr>
            <a:r>
              <a:rPr lang="en-US" sz="2550" dirty="0">
                <a:solidFill>
                  <a:srgbClr val="3BB7A8"/>
                </a:solidFill>
                <a:latin typeface="Segoe UI" charset="0"/>
                <a:ea typeface="Segoe UI" charset="0"/>
                <a:cs typeface="Segoe UI" charset="0"/>
                <a:sym typeface="Segoe UI"/>
              </a:rPr>
              <a:t>✓</a:t>
            </a:r>
            <a:r>
              <a:rPr lang="en-US" sz="2550" dirty="0">
                <a:solidFill>
                  <a:srgbClr val="505050"/>
                </a:solidFill>
                <a:latin typeface="Segoe UI" charset="0"/>
                <a:ea typeface="Segoe UI" charset="0"/>
                <a:cs typeface="Segoe UI" charset="0"/>
                <a:sym typeface="Segoe UI"/>
              </a:rPr>
              <a:t>  Two-way data binding</a:t>
            </a:r>
          </a:p>
          <a:p>
            <a:pPr marL="0" indent="0" defTabSz="457179">
              <a:lnSpc>
                <a:spcPct val="100000"/>
              </a:lnSpc>
              <a:spcBef>
                <a:spcPts val="500"/>
              </a:spcBef>
            </a:pPr>
            <a:r>
              <a:rPr lang="en-US" sz="2550" dirty="0">
                <a:solidFill>
                  <a:srgbClr val="3BB7A8"/>
                </a:solidFill>
                <a:latin typeface="Segoe UI" charset="0"/>
                <a:ea typeface="Segoe UI" charset="0"/>
                <a:cs typeface="Segoe UI" charset="0"/>
                <a:sym typeface="Segoe UI"/>
              </a:rPr>
              <a:t>✓</a:t>
            </a:r>
            <a:r>
              <a:rPr lang="en-US" sz="2550" dirty="0">
                <a:solidFill>
                  <a:srgbClr val="505050"/>
                </a:solidFill>
                <a:latin typeface="Segoe UI" charset="0"/>
                <a:ea typeface="Segoe UI" charset="0"/>
                <a:cs typeface="Segoe UI" charset="0"/>
                <a:sym typeface="Segoe UI"/>
              </a:rPr>
              <a:t>  Navigation</a:t>
            </a:r>
          </a:p>
          <a:p>
            <a:pPr marL="0" indent="0" defTabSz="457179">
              <a:lnSpc>
                <a:spcPct val="100000"/>
              </a:lnSpc>
              <a:spcBef>
                <a:spcPts val="500"/>
              </a:spcBef>
            </a:pPr>
            <a:r>
              <a:rPr lang="en-US" sz="2550" dirty="0">
                <a:solidFill>
                  <a:srgbClr val="3BB7A8"/>
                </a:solidFill>
                <a:latin typeface="Segoe UI" charset="0"/>
                <a:ea typeface="Segoe UI" charset="0"/>
                <a:cs typeface="Segoe UI" charset="0"/>
                <a:sym typeface="Segoe UI"/>
              </a:rPr>
              <a:t>✓</a:t>
            </a:r>
            <a:r>
              <a:rPr lang="en-US" sz="2550" dirty="0">
                <a:solidFill>
                  <a:srgbClr val="505050"/>
                </a:solidFill>
                <a:latin typeface="Segoe UI" charset="0"/>
                <a:ea typeface="Segoe UI" charset="0"/>
                <a:cs typeface="Segoe UI" charset="0"/>
                <a:sym typeface="Segoe UI"/>
              </a:rPr>
              <a:t>  Visual State Manager</a:t>
            </a:r>
          </a:p>
          <a:p>
            <a:pPr marL="0" indent="0" defTabSz="457179">
              <a:lnSpc>
                <a:spcPct val="100000"/>
              </a:lnSpc>
              <a:spcBef>
                <a:spcPts val="500"/>
              </a:spcBef>
            </a:pPr>
            <a:r>
              <a:rPr lang="en-US" sz="2550" dirty="0">
                <a:solidFill>
                  <a:srgbClr val="3BB7A8"/>
                </a:solidFill>
                <a:latin typeface="Segoe UI" charset="0"/>
                <a:ea typeface="Segoe UI" charset="0"/>
                <a:cs typeface="Segoe UI" charset="0"/>
                <a:sym typeface="Segoe UI"/>
              </a:rPr>
              <a:t>✓</a:t>
            </a:r>
            <a:r>
              <a:rPr lang="en-US" sz="2550" dirty="0">
                <a:solidFill>
                  <a:srgbClr val="505050"/>
                </a:solidFill>
                <a:latin typeface="Segoe UI" charset="0"/>
                <a:ea typeface="Segoe UI" charset="0"/>
                <a:cs typeface="Segoe UI" charset="0"/>
                <a:sym typeface="Segoe UI"/>
              </a:rPr>
              <a:t>  Animation API</a:t>
            </a:r>
          </a:p>
          <a:p>
            <a:pPr marL="0" indent="0" defTabSz="457179">
              <a:lnSpc>
                <a:spcPct val="100000"/>
              </a:lnSpc>
              <a:spcBef>
                <a:spcPts val="500"/>
              </a:spcBef>
            </a:pPr>
            <a:r>
              <a:rPr lang="en-US" sz="2550" dirty="0">
                <a:solidFill>
                  <a:srgbClr val="3BB7A8"/>
                </a:solidFill>
                <a:latin typeface="Segoe UI" charset="0"/>
                <a:ea typeface="Segoe UI" charset="0"/>
                <a:cs typeface="Segoe UI" charset="0"/>
                <a:sym typeface="Segoe UI"/>
              </a:rPr>
              <a:t>✓</a:t>
            </a:r>
            <a:r>
              <a:rPr lang="en-US" sz="2550" dirty="0">
                <a:solidFill>
                  <a:srgbClr val="505050"/>
                </a:solidFill>
                <a:latin typeface="Segoe UI" charset="0"/>
                <a:ea typeface="Segoe UI" charset="0"/>
                <a:cs typeface="Segoe UI" charset="0"/>
                <a:sym typeface="Segoe UI"/>
              </a:rPr>
              <a:t>  Dependency Service</a:t>
            </a:r>
          </a:p>
          <a:p>
            <a:pPr marL="0" indent="0" defTabSz="457179">
              <a:lnSpc>
                <a:spcPct val="100000"/>
              </a:lnSpc>
              <a:spcBef>
                <a:spcPts val="500"/>
              </a:spcBef>
            </a:pPr>
            <a:r>
              <a:rPr lang="en-US" sz="2550" dirty="0">
                <a:solidFill>
                  <a:srgbClr val="3BB7A8"/>
                </a:solidFill>
                <a:latin typeface="Segoe UI" charset="0"/>
                <a:ea typeface="Segoe UI" charset="0"/>
                <a:cs typeface="Segoe UI" charset="0"/>
                <a:sym typeface="Segoe UI"/>
              </a:rPr>
              <a:t>✓</a:t>
            </a:r>
            <a:r>
              <a:rPr lang="en-US" sz="2550" dirty="0">
                <a:solidFill>
                  <a:srgbClr val="505050"/>
                </a:solidFill>
                <a:latin typeface="Segoe UI" charset="0"/>
                <a:ea typeface="Segoe UI" charset="0"/>
                <a:cs typeface="Segoe UI" charset="0"/>
                <a:sym typeface="Segoe UI"/>
              </a:rPr>
              <a:t>  Messaging Center</a:t>
            </a:r>
          </a:p>
          <a:p>
            <a:pPr marL="0" indent="0" defTabSz="457179">
              <a:lnSpc>
                <a:spcPct val="100000"/>
              </a:lnSpc>
              <a:spcBef>
                <a:spcPts val="500"/>
              </a:spcBef>
            </a:pPr>
            <a:r>
              <a:rPr lang="en-US" sz="2550" dirty="0">
                <a:solidFill>
                  <a:srgbClr val="3BB7A8"/>
                </a:solidFill>
                <a:latin typeface="Segoe UI" charset="0"/>
                <a:ea typeface="Segoe UI" charset="0"/>
                <a:cs typeface="Segoe UI" charset="0"/>
                <a:sym typeface="Segoe UI"/>
              </a:rPr>
              <a:t>✓</a:t>
            </a:r>
            <a:r>
              <a:rPr lang="en-US" sz="2550" dirty="0">
                <a:solidFill>
                  <a:srgbClr val="505050"/>
                </a:solidFill>
                <a:latin typeface="Segoe UI" charset="0"/>
                <a:ea typeface="Segoe UI" charset="0"/>
                <a:cs typeface="Segoe UI" charset="0"/>
                <a:sym typeface="Segoe UI"/>
              </a:rPr>
              <a:t>  CI/CD Support</a:t>
            </a:r>
          </a:p>
          <a:p>
            <a:pPr marL="0" indent="0" defTabSz="457179">
              <a:lnSpc>
                <a:spcPct val="100000"/>
              </a:lnSpc>
              <a:spcBef>
                <a:spcPts val="500"/>
              </a:spcBef>
            </a:pPr>
            <a:r>
              <a:rPr lang="en-US" sz="2550" dirty="0">
                <a:solidFill>
                  <a:srgbClr val="3BB7A8"/>
                </a:solidFill>
                <a:latin typeface="Segoe UI" charset="0"/>
                <a:ea typeface="Segoe UI" charset="0"/>
                <a:cs typeface="Segoe UI" charset="0"/>
                <a:sym typeface="Segoe UI"/>
              </a:rPr>
              <a:t>✓</a:t>
            </a:r>
            <a:r>
              <a:rPr lang="en-US" sz="2550" dirty="0">
                <a:solidFill>
                  <a:srgbClr val="505050"/>
                </a:solidFill>
                <a:latin typeface="Segoe UI" charset="0"/>
                <a:ea typeface="Segoe UI" charset="0"/>
                <a:cs typeface="Segoe UI" charset="0"/>
                <a:sym typeface="Segoe UI"/>
              </a:rPr>
              <a:t>  Hybrid Development with Blazor</a:t>
            </a:r>
          </a:p>
          <a:p>
            <a:pPr marL="0" indent="0" defTabSz="457179">
              <a:lnSpc>
                <a:spcPct val="100000"/>
              </a:lnSpc>
              <a:spcBef>
                <a:spcPts val="500"/>
              </a:spcBef>
            </a:pPr>
            <a:r>
              <a:rPr lang="en-US" sz="2550" dirty="0">
                <a:solidFill>
                  <a:srgbClr val="3BB7A8"/>
                </a:solidFill>
                <a:latin typeface="Segoe UI" charset="0"/>
                <a:ea typeface="Segoe UI" charset="0"/>
                <a:cs typeface="Segoe UI" charset="0"/>
                <a:sym typeface="Segoe UI"/>
              </a:rPr>
              <a:t>✓</a:t>
            </a:r>
            <a:r>
              <a:rPr lang="en-US" sz="2550" dirty="0">
                <a:solidFill>
                  <a:srgbClr val="505050"/>
                </a:solidFill>
                <a:latin typeface="Segoe UI" charset="0"/>
                <a:ea typeface="Segoe UI" charset="0"/>
                <a:cs typeface="Segoe UI" charset="0"/>
                <a:sym typeface="Segoe UI"/>
              </a:rPr>
              <a:t>  Platform API Access</a:t>
            </a:r>
          </a:p>
          <a:p>
            <a:pPr marL="0" indent="0" defTabSz="457179">
              <a:lnSpc>
                <a:spcPct val="100000"/>
              </a:lnSpc>
              <a:spcBef>
                <a:spcPts val="500"/>
              </a:spcBef>
            </a:pPr>
            <a:r>
              <a:rPr lang="en-US" sz="2550" dirty="0">
                <a:solidFill>
                  <a:srgbClr val="3BB7A8"/>
                </a:solidFill>
                <a:latin typeface="Segoe UI" charset="0"/>
                <a:ea typeface="Segoe UI" charset="0"/>
                <a:cs typeface="Segoe UI" charset="0"/>
                <a:sym typeface="Segoe UI"/>
              </a:rPr>
              <a:t>✓</a:t>
            </a:r>
            <a:r>
              <a:rPr lang="en-US" sz="2550" dirty="0">
                <a:solidFill>
                  <a:srgbClr val="505050"/>
                </a:solidFill>
                <a:latin typeface="Segoe UI" charset="0"/>
                <a:ea typeface="Segoe UI" charset="0"/>
                <a:cs typeface="Segoe UI" charset="0"/>
                <a:sym typeface="Segoe UI"/>
              </a:rPr>
              <a:t>  Images, Icons, Fonts, Splash Screens</a:t>
            </a:r>
          </a:p>
          <a:p>
            <a:pPr marL="0" indent="0" defTabSz="457179">
              <a:lnSpc>
                <a:spcPct val="100000"/>
              </a:lnSpc>
              <a:spcBef>
                <a:spcPts val="500"/>
              </a:spcBef>
            </a:pPr>
            <a:r>
              <a:rPr lang="en-US" sz="2550" dirty="0">
                <a:solidFill>
                  <a:srgbClr val="3BB7A8"/>
                </a:solidFill>
                <a:latin typeface="Segoe UI" charset="0"/>
                <a:ea typeface="Segoe UI" charset="0"/>
                <a:cs typeface="Segoe UI" charset="0"/>
                <a:sym typeface="Segoe UI"/>
              </a:rPr>
              <a:t>✓</a:t>
            </a:r>
            <a:r>
              <a:rPr lang="en-US" sz="2550" dirty="0">
                <a:solidFill>
                  <a:srgbClr val="505050"/>
                </a:solidFill>
                <a:latin typeface="Segoe UI" charset="0"/>
                <a:ea typeface="Segoe UI" charset="0"/>
                <a:cs typeface="Segoe UI" charset="0"/>
                <a:sym typeface="Segoe UI"/>
              </a:rPr>
              <a:t>  Custom &amp; Default Themes</a:t>
            </a:r>
          </a:p>
          <a:p>
            <a:pPr marL="0" indent="0" defTabSz="457179">
              <a:lnSpc>
                <a:spcPct val="100000"/>
              </a:lnSpc>
              <a:spcBef>
                <a:spcPts val="500"/>
              </a:spcBef>
            </a:pPr>
            <a:endParaRPr lang="en-US" sz="2550" dirty="0">
              <a:solidFill>
                <a:srgbClr val="505050"/>
              </a:solidFill>
              <a:latin typeface="Segoe UI" charset="0"/>
              <a:ea typeface="Segoe UI" charset="0"/>
              <a:cs typeface="Segoe UI" charset="0"/>
              <a:sym typeface="Segoe UI"/>
            </a:endParaRPr>
          </a:p>
          <a:p>
            <a:pPr marL="0" indent="0" defTabSz="457179">
              <a:lnSpc>
                <a:spcPct val="100000"/>
              </a:lnSpc>
              <a:spcBef>
                <a:spcPts val="500"/>
              </a:spcBef>
            </a:pPr>
            <a:endParaRPr lang="en-US" sz="2550" dirty="0">
              <a:solidFill>
                <a:srgbClr val="505050"/>
              </a:solidFill>
              <a:latin typeface="Segoe UI" charset="0"/>
              <a:ea typeface="Segoe UI" charset="0"/>
              <a:cs typeface="Segoe UI" charset="0"/>
              <a:sym typeface="Segoe UI"/>
            </a:endParaRPr>
          </a:p>
          <a:p>
            <a:pPr marL="0" indent="0" defTabSz="457179">
              <a:lnSpc>
                <a:spcPct val="100000"/>
              </a:lnSpc>
              <a:spcBef>
                <a:spcPts val="500"/>
              </a:spcBef>
            </a:pPr>
            <a:endParaRPr lang="en-US" sz="2550" dirty="0">
              <a:solidFill>
                <a:srgbClr val="505050"/>
              </a:solidFill>
              <a:latin typeface="Segoe UI" charset="0"/>
              <a:ea typeface="Segoe UI" charset="0"/>
              <a:cs typeface="Segoe UI" charset="0"/>
              <a:sym typeface="Segoe UI"/>
            </a:endParaRPr>
          </a:p>
          <a:p>
            <a:pPr marL="0" indent="0" defTabSz="457179">
              <a:lnSpc>
                <a:spcPct val="100000"/>
              </a:lnSpc>
              <a:spcBef>
                <a:spcPts val="500"/>
              </a:spcBef>
            </a:pPr>
            <a:endParaRPr lang="en-US" sz="2550" dirty="0">
              <a:solidFill>
                <a:srgbClr val="505050"/>
              </a:solidFill>
              <a:latin typeface="Segoe UI" charset="0"/>
              <a:ea typeface="Segoe UI" charset="0"/>
              <a:cs typeface="Segoe UI" charset="0"/>
              <a:sym typeface="Segoe UI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B08EF2-CB2A-45BA-AD58-C7FA29BEA8E7}"/>
              </a:ext>
            </a:extLst>
          </p:cNvPr>
          <p:cNvGrpSpPr/>
          <p:nvPr/>
        </p:nvGrpSpPr>
        <p:grpSpPr>
          <a:xfrm>
            <a:off x="136181" y="2680593"/>
            <a:ext cx="6389031" cy="2772035"/>
            <a:chOff x="2103419" y="1858210"/>
            <a:chExt cx="8718412" cy="378269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33F598-4A13-42FE-B3AC-2C63D21041B9}"/>
                </a:ext>
              </a:extLst>
            </p:cNvPr>
            <p:cNvSpPr/>
            <p:nvPr/>
          </p:nvSpPr>
          <p:spPr bwMode="auto">
            <a:xfrm>
              <a:off x="2129190" y="2793639"/>
              <a:ext cx="2112951" cy="591366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37" tIns="89637" rIns="33618" bIns="33618" rtlCol="0" anchor="b" anchorCtr="0"/>
            <a:lstStyle/>
            <a:p>
              <a:pPr algn="ctr" defTabSz="914007">
                <a:defRPr/>
              </a:pPr>
              <a:r>
                <a:rPr lang="en-US" sz="784" b="1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  <a:sym typeface="Segoe UI"/>
                </a:rPr>
                <a:t>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BEDE8FE-6976-49D0-90AF-AC02799F3AFA}"/>
                </a:ext>
              </a:extLst>
            </p:cNvPr>
            <p:cNvSpPr/>
            <p:nvPr/>
          </p:nvSpPr>
          <p:spPr bwMode="auto">
            <a:xfrm>
              <a:off x="6521106" y="2781634"/>
              <a:ext cx="2117505" cy="5913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37" tIns="89637" rIns="33618" bIns="33618" rtlCol="0" anchor="b" anchorCtr="0"/>
            <a:lstStyle/>
            <a:p>
              <a:pPr algn="ctr" defTabSz="914007">
                <a:defRPr/>
              </a:pPr>
              <a:r>
                <a:rPr lang="en-US" sz="784" b="1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  <a:sym typeface="Segoe UI"/>
                </a:rPr>
                <a:t> 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CBB0E0-0CDB-444A-AD5A-F77F208A8397}"/>
                </a:ext>
              </a:extLst>
            </p:cNvPr>
            <p:cNvSpPr/>
            <p:nvPr/>
          </p:nvSpPr>
          <p:spPr bwMode="auto">
            <a:xfrm>
              <a:off x="4328680" y="2777480"/>
              <a:ext cx="2108483" cy="591366"/>
            </a:xfrm>
            <a:prstGeom prst="rect">
              <a:avLst/>
            </a:prstGeom>
            <a:solidFill>
              <a:srgbClr val="77D06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37" tIns="89637" rIns="33618" bIns="33618" rtlCol="0" anchor="b" anchorCtr="0"/>
            <a:lstStyle/>
            <a:p>
              <a:pPr algn="ctr" defTabSz="914007">
                <a:defRPr/>
              </a:pPr>
              <a:r>
                <a:rPr lang="en-US" sz="784" b="1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  <a:sym typeface="Segoe UI"/>
                </a:rPr>
                <a:t> 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44AD2BB-EB6C-496C-BAD8-F208634A0C1F}"/>
                </a:ext>
              </a:extLst>
            </p:cNvPr>
            <p:cNvGrpSpPr/>
            <p:nvPr/>
          </p:nvGrpSpPr>
          <p:grpSpPr>
            <a:xfrm>
              <a:off x="5008214" y="1858210"/>
              <a:ext cx="787267" cy="787267"/>
              <a:chOff x="11434337" y="2930084"/>
              <a:chExt cx="1574643" cy="1574643"/>
            </a:xfrm>
            <a:solidFill>
              <a:srgbClr val="77D065"/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99D03DA-55E9-4F03-9016-A9B998743831}"/>
                  </a:ext>
                </a:extLst>
              </p:cNvPr>
              <p:cNvSpPr/>
              <p:nvPr/>
            </p:nvSpPr>
            <p:spPr bwMode="auto">
              <a:xfrm>
                <a:off x="11434337" y="2930084"/>
                <a:ext cx="1574643" cy="1574643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37" tIns="89637" rIns="33618" bIns="33618" rtlCol="0" anchor="b" anchorCtr="0"/>
              <a:lstStyle/>
              <a:p>
                <a:pPr algn="ctr" defTabSz="914007">
                  <a:defRPr/>
                </a:pPr>
                <a:endParaRPr lang="en-US" sz="784" b="1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  <a:sym typeface="Segoe UI"/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C5240DF9-FF78-4690-AFD1-E2A734020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884585" y="3297434"/>
                <a:ext cx="674145" cy="810875"/>
              </a:xfrm>
              <a:prstGeom prst="rect">
                <a:avLst/>
              </a:prstGeom>
              <a:grpFill/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AEE474D-9030-43B8-B513-C519A1D545C5}"/>
                </a:ext>
              </a:extLst>
            </p:cNvPr>
            <p:cNvGrpSpPr/>
            <p:nvPr/>
          </p:nvGrpSpPr>
          <p:grpSpPr>
            <a:xfrm>
              <a:off x="2810579" y="1869798"/>
              <a:ext cx="787267" cy="787267"/>
              <a:chOff x="3567813" y="1467990"/>
              <a:chExt cx="787322" cy="787322"/>
            </a:xfrm>
            <a:solidFill>
              <a:schemeClr val="accent3"/>
            </a:solidFill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8BA7019-9830-458B-8611-5CEDA1A850F6}"/>
                  </a:ext>
                </a:extLst>
              </p:cNvPr>
              <p:cNvSpPr/>
              <p:nvPr/>
            </p:nvSpPr>
            <p:spPr bwMode="auto">
              <a:xfrm>
                <a:off x="3567813" y="1467990"/>
                <a:ext cx="787322" cy="787322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37" tIns="89637" rIns="33618" bIns="33618" rtlCol="0" anchor="b" anchorCtr="0"/>
              <a:lstStyle/>
              <a:p>
                <a:pPr algn="ctr" defTabSz="914007">
                  <a:defRPr/>
                </a:pPr>
                <a:endParaRPr lang="en-US" sz="784" b="1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  <a:sym typeface="Segoe UI"/>
                </a:endParaRPr>
              </a:p>
            </p:txBody>
          </p:sp>
          <p:pic>
            <p:nvPicPr>
              <p:cNvPr id="59" name="Picture 2" descr="http://www.freeiconspng.com/uploads/ios-7-logo-png-14.png">
                <a:extLst>
                  <a:ext uri="{FF2B5EF4-FFF2-40B4-BE49-F238E27FC236}">
                    <a16:creationId xmlns:a16="http://schemas.microsoft.com/office/drawing/2014/main" id="{F5193781-1995-4464-AFA0-FC5F191DE9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email">
                <a:lum bright="70000" contrast="-7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4639" y="1707628"/>
                <a:ext cx="498220" cy="313622"/>
              </a:xfrm>
              <a:prstGeom prst="rect">
                <a:avLst/>
              </a:prstGeom>
              <a:grpFill/>
            </p:spPr>
          </p:pic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3D3AD2-4002-48F5-88DD-975E0806597F}"/>
                </a:ext>
              </a:extLst>
            </p:cNvPr>
            <p:cNvSpPr txBox="1"/>
            <p:nvPr/>
          </p:nvSpPr>
          <p:spPr>
            <a:xfrm>
              <a:off x="7186225" y="1873961"/>
              <a:ext cx="787267" cy="7872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914358">
                <a:lnSpc>
                  <a:spcPct val="90000"/>
                </a:lnSpc>
                <a:spcAft>
                  <a:spcPts val="600"/>
                </a:spcAft>
                <a:defRPr/>
              </a:pPr>
              <a:endParaRPr lang="en-US" sz="2000" dirty="0">
                <a:solidFill>
                  <a:srgbClr val="FFFFFF"/>
                </a:solidFill>
                <a:latin typeface="Segoe UI Ligh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2C8617D-4E4D-4CEF-8E5C-FC40DF696BF8}"/>
                </a:ext>
              </a:extLst>
            </p:cNvPr>
            <p:cNvSpPr txBox="1"/>
            <p:nvPr/>
          </p:nvSpPr>
          <p:spPr>
            <a:xfrm>
              <a:off x="2742628" y="2693106"/>
              <a:ext cx="741202" cy="627844"/>
            </a:xfrm>
            <a:prstGeom prst="rect">
              <a:avLst/>
            </a:prstGeom>
            <a:noFill/>
          </p:spPr>
          <p:txBody>
            <a:bodyPr wrap="none" lIns="182867" tIns="146294" rIns="182867" bIns="146294" rtlCol="0">
              <a:spAutoFit/>
            </a:bodyPr>
            <a:lstStyle/>
            <a:p>
              <a:pPr defTabSz="914358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>
                  <a:solidFill>
                    <a:srgbClr val="FFFFFF"/>
                  </a:solidFill>
                  <a:latin typeface="Segoe UI"/>
                </a:rPr>
                <a:t>C#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1659E8E-E01C-401B-9944-9EF6910699DE}"/>
                </a:ext>
              </a:extLst>
            </p:cNvPr>
            <p:cNvSpPr txBox="1"/>
            <p:nvPr/>
          </p:nvSpPr>
          <p:spPr>
            <a:xfrm>
              <a:off x="4963321" y="2676947"/>
              <a:ext cx="741202" cy="627844"/>
            </a:xfrm>
            <a:prstGeom prst="rect">
              <a:avLst/>
            </a:prstGeom>
            <a:noFill/>
          </p:spPr>
          <p:txBody>
            <a:bodyPr wrap="none" lIns="182867" tIns="146294" rIns="182867" bIns="146294" rtlCol="0">
              <a:spAutoFit/>
            </a:bodyPr>
            <a:lstStyle/>
            <a:p>
              <a:pPr defTabSz="914358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>
                  <a:solidFill>
                    <a:srgbClr val="FFFFFF"/>
                  </a:solidFill>
                  <a:latin typeface="Segoe UI"/>
                </a:rPr>
                <a:t>C#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B41EDBC-C29B-48EA-A843-E92DB057195C}"/>
                </a:ext>
              </a:extLst>
            </p:cNvPr>
            <p:cNvGrpSpPr/>
            <p:nvPr/>
          </p:nvGrpSpPr>
          <p:grpSpPr>
            <a:xfrm>
              <a:off x="2103419" y="3480226"/>
              <a:ext cx="8692642" cy="2160677"/>
              <a:chOff x="2873254" y="3279586"/>
              <a:chExt cx="6448375" cy="170502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34751AB-0FEE-47E7-A8B0-30E573A646E6}"/>
                  </a:ext>
                </a:extLst>
              </p:cNvPr>
              <p:cNvSpPr/>
              <p:nvPr/>
            </p:nvSpPr>
            <p:spPr bwMode="auto">
              <a:xfrm>
                <a:off x="2892372" y="3279586"/>
                <a:ext cx="6410140" cy="1705020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37" tIns="89637" rIns="33618" bIns="33618" rtlCol="0" anchor="b" anchorCtr="0"/>
              <a:lstStyle/>
              <a:p>
                <a:pPr algn="ctr" defTabSz="914007">
                  <a:defRPr/>
                </a:pPr>
                <a:r>
                  <a:rPr lang="en-US" sz="784" b="1" kern="0">
                    <a:solidFill>
                      <a:srgbClr val="3498DB"/>
                    </a:solidFill>
                    <a:latin typeface="Calibri" panose="020F0502020204030204"/>
                    <a:ea typeface="Segoe UI" pitchFamily="34" charset="0"/>
                    <a:cs typeface="Segoe UI" pitchFamily="34" charset="0"/>
                    <a:sym typeface="Segoe UI"/>
                  </a:rPr>
                  <a:t> 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31A65E1-56C7-4C4A-932C-E9D809429074}"/>
                  </a:ext>
                </a:extLst>
              </p:cNvPr>
              <p:cNvSpPr txBox="1"/>
              <p:nvPr/>
            </p:nvSpPr>
            <p:spPr>
              <a:xfrm>
                <a:off x="2873254" y="3448595"/>
                <a:ext cx="6448375" cy="957169"/>
              </a:xfrm>
              <a:prstGeom prst="rect">
                <a:avLst/>
              </a:prstGeom>
              <a:noFill/>
            </p:spPr>
            <p:txBody>
              <a:bodyPr wrap="square" lIns="179273" tIns="143418" rIns="179273" bIns="143418" rtlCol="0">
                <a:spAutoFit/>
              </a:bodyPr>
              <a:lstStyle/>
              <a:p>
                <a:pPr algn="ctr" defTabSz="914072">
                  <a:defRPr/>
                </a:pPr>
                <a:r>
                  <a:rPr lang="en-US" sz="4000" b="1" kern="0" dirty="0">
                    <a:solidFill>
                      <a:prstClr val="white"/>
                    </a:solidFill>
                    <a:latin typeface="Segoe UI Semibold" panose="020B0702040204020203" pitchFamily="34" charset="0"/>
                    <a:sym typeface="Segoe UI"/>
                  </a:rPr>
                  <a:t>Shared Code</a:t>
                </a:r>
              </a:p>
              <a:p>
                <a:pPr algn="ctr" defTabSz="914072">
                  <a:defRPr/>
                </a:pPr>
                <a:r>
                  <a:rPr lang="en-US" sz="2000" b="1" kern="0" dirty="0">
                    <a:solidFill>
                      <a:prstClr val="white"/>
                    </a:solidFill>
                    <a:latin typeface="Segoe UI Semibold" panose="020B0702040204020203" pitchFamily="34" charset="0"/>
                    <a:sym typeface="Segoe UI"/>
                  </a:rPr>
                  <a:t>UI, Resources, Platform Features, &amp; Business Logic 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0E6C5B8-F8BF-44CA-A4A3-0B0DF0AAAA90}"/>
                </a:ext>
              </a:extLst>
            </p:cNvPr>
            <p:cNvSpPr txBox="1"/>
            <p:nvPr/>
          </p:nvSpPr>
          <p:spPr>
            <a:xfrm>
              <a:off x="7160956" y="2693106"/>
              <a:ext cx="741202" cy="627844"/>
            </a:xfrm>
            <a:prstGeom prst="rect">
              <a:avLst/>
            </a:prstGeom>
            <a:noFill/>
          </p:spPr>
          <p:txBody>
            <a:bodyPr wrap="none" lIns="182867" tIns="146294" rIns="182867" bIns="146294" rtlCol="0">
              <a:spAutoFit/>
            </a:bodyPr>
            <a:lstStyle/>
            <a:p>
              <a:pPr defTabSz="914358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>
                  <a:solidFill>
                    <a:srgbClr val="FFFFFF"/>
                  </a:solidFill>
                  <a:latin typeface="Segoe UI"/>
                </a:rPr>
                <a:t>C#</a:t>
              </a:r>
            </a:p>
          </p:txBody>
        </p:sp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70699696-92F6-48D8-B402-39BE5248D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9675" y="2019749"/>
              <a:ext cx="504982" cy="504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D99929B-A723-48EC-8E94-49F239C2726A}"/>
                </a:ext>
              </a:extLst>
            </p:cNvPr>
            <p:cNvSpPr/>
            <p:nvPr/>
          </p:nvSpPr>
          <p:spPr bwMode="auto">
            <a:xfrm>
              <a:off x="8704326" y="2793639"/>
              <a:ext cx="2117505" cy="59136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37" tIns="89637" rIns="33618" bIns="33618" rtlCol="0" anchor="b" anchorCtr="0"/>
            <a:lstStyle/>
            <a:p>
              <a:pPr algn="ctr" defTabSz="914007">
                <a:defRPr/>
              </a:pPr>
              <a:r>
                <a:rPr lang="en-US" sz="784" b="1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  <a:sym typeface="Segoe UI"/>
                </a:rPr>
                <a:t>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373D59-A2B4-45D2-8017-4AF66109E762}"/>
                </a:ext>
              </a:extLst>
            </p:cNvPr>
            <p:cNvSpPr txBox="1"/>
            <p:nvPr/>
          </p:nvSpPr>
          <p:spPr>
            <a:xfrm>
              <a:off x="9369445" y="1885966"/>
              <a:ext cx="787267" cy="78726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914358">
                <a:lnSpc>
                  <a:spcPct val="90000"/>
                </a:lnSpc>
                <a:spcAft>
                  <a:spcPts val="600"/>
                </a:spcAft>
                <a:defRPr/>
              </a:pPr>
              <a:endParaRPr lang="en-US" sz="2000" dirty="0">
                <a:solidFill>
                  <a:srgbClr val="FFFFFF"/>
                </a:solidFill>
                <a:latin typeface="Segoe UI Light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371A6D-8B20-4F2B-AFEA-95BE035F4110}"/>
                </a:ext>
              </a:extLst>
            </p:cNvPr>
            <p:cNvSpPr txBox="1"/>
            <p:nvPr/>
          </p:nvSpPr>
          <p:spPr>
            <a:xfrm>
              <a:off x="9344176" y="2705112"/>
              <a:ext cx="741202" cy="627844"/>
            </a:xfrm>
            <a:prstGeom prst="rect">
              <a:avLst/>
            </a:prstGeom>
            <a:noFill/>
          </p:spPr>
          <p:txBody>
            <a:bodyPr wrap="none" lIns="182867" tIns="146294" rIns="182867" bIns="146294" rtlCol="0">
              <a:spAutoFit/>
            </a:bodyPr>
            <a:lstStyle/>
            <a:p>
              <a:pPr defTabSz="914358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FFFFFF"/>
                  </a:solidFill>
                  <a:latin typeface="Segoe UI"/>
                </a:rPr>
                <a:t>C#</a:t>
              </a:r>
            </a:p>
          </p:txBody>
        </p:sp>
        <p:grpSp>
          <p:nvGrpSpPr>
            <p:cNvPr id="51" name="Group 42">
              <a:extLst>
                <a:ext uri="{FF2B5EF4-FFF2-40B4-BE49-F238E27FC236}">
                  <a16:creationId xmlns:a16="http://schemas.microsoft.com/office/drawing/2014/main" id="{B717ACD0-4026-448D-9A86-2598321EAAC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61020" y="2083028"/>
              <a:ext cx="389868" cy="404156"/>
              <a:chOff x="3492" y="1769"/>
              <a:chExt cx="854" cy="864"/>
            </a:xfrm>
            <a:solidFill>
              <a:srgbClr val="FFFFFF"/>
            </a:solidFill>
          </p:grpSpPr>
          <p:sp>
            <p:nvSpPr>
              <p:cNvPr id="52" name="Freeform 43">
                <a:extLst>
                  <a:ext uri="{FF2B5EF4-FFF2-40B4-BE49-F238E27FC236}">
                    <a16:creationId xmlns:a16="http://schemas.microsoft.com/office/drawing/2014/main" id="{4E6C7F45-809E-4133-9695-B6A68E4F1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769"/>
                <a:ext cx="474" cy="413"/>
              </a:xfrm>
              <a:custGeom>
                <a:avLst/>
                <a:gdLst>
                  <a:gd name="T0" fmla="*/ 0 w 474"/>
                  <a:gd name="T1" fmla="*/ 413 h 413"/>
                  <a:gd name="T2" fmla="*/ 474 w 474"/>
                  <a:gd name="T3" fmla="*/ 413 h 413"/>
                  <a:gd name="T4" fmla="*/ 474 w 474"/>
                  <a:gd name="T5" fmla="*/ 0 h 413"/>
                  <a:gd name="T6" fmla="*/ 0 w 474"/>
                  <a:gd name="T7" fmla="*/ 69 h 413"/>
                  <a:gd name="T8" fmla="*/ 0 w 474"/>
                  <a:gd name="T9" fmla="*/ 413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4" h="413">
                    <a:moveTo>
                      <a:pt x="0" y="413"/>
                    </a:moveTo>
                    <a:lnTo>
                      <a:pt x="474" y="413"/>
                    </a:lnTo>
                    <a:lnTo>
                      <a:pt x="474" y="0"/>
                    </a:lnTo>
                    <a:lnTo>
                      <a:pt x="0" y="69"/>
                    </a:lnTo>
                    <a:lnTo>
                      <a:pt x="0" y="4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1333">
                        <a:prstClr val="white"/>
                      </a:gs>
                      <a:gs pos="8000">
                        <a:prstClr val="white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3" name="Freeform 44">
                <a:extLst>
                  <a:ext uri="{FF2B5EF4-FFF2-40B4-BE49-F238E27FC236}">
                    <a16:creationId xmlns:a16="http://schemas.microsoft.com/office/drawing/2014/main" id="{68984D4D-CF31-4320-B1C5-A588EDD30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1844"/>
                <a:ext cx="345" cy="338"/>
              </a:xfrm>
              <a:custGeom>
                <a:avLst/>
                <a:gdLst>
                  <a:gd name="T0" fmla="*/ 345 w 345"/>
                  <a:gd name="T1" fmla="*/ 338 h 338"/>
                  <a:gd name="T2" fmla="*/ 345 w 345"/>
                  <a:gd name="T3" fmla="*/ 0 h 338"/>
                  <a:gd name="T4" fmla="*/ 0 w 345"/>
                  <a:gd name="T5" fmla="*/ 50 h 338"/>
                  <a:gd name="T6" fmla="*/ 0 w 345"/>
                  <a:gd name="T7" fmla="*/ 338 h 338"/>
                  <a:gd name="T8" fmla="*/ 345 w 345"/>
                  <a:gd name="T9" fmla="*/ 338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338">
                    <a:moveTo>
                      <a:pt x="345" y="338"/>
                    </a:moveTo>
                    <a:lnTo>
                      <a:pt x="345" y="0"/>
                    </a:lnTo>
                    <a:lnTo>
                      <a:pt x="0" y="50"/>
                    </a:lnTo>
                    <a:lnTo>
                      <a:pt x="0" y="338"/>
                    </a:lnTo>
                    <a:lnTo>
                      <a:pt x="345" y="3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1333">
                        <a:prstClr val="white"/>
                      </a:gs>
                      <a:gs pos="8000">
                        <a:prstClr val="white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4" name="Freeform 45">
                <a:extLst>
                  <a:ext uri="{FF2B5EF4-FFF2-40B4-BE49-F238E27FC236}">
                    <a16:creationId xmlns:a16="http://schemas.microsoft.com/office/drawing/2014/main" id="{201B4E36-D22B-44E2-9DC6-1F235505AC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2214"/>
                <a:ext cx="345" cy="345"/>
              </a:xfrm>
              <a:custGeom>
                <a:avLst/>
                <a:gdLst>
                  <a:gd name="T0" fmla="*/ 345 w 345"/>
                  <a:gd name="T1" fmla="*/ 0 h 345"/>
                  <a:gd name="T2" fmla="*/ 0 w 345"/>
                  <a:gd name="T3" fmla="*/ 0 h 345"/>
                  <a:gd name="T4" fmla="*/ 0 w 345"/>
                  <a:gd name="T5" fmla="*/ 294 h 345"/>
                  <a:gd name="T6" fmla="*/ 345 w 345"/>
                  <a:gd name="T7" fmla="*/ 345 h 345"/>
                  <a:gd name="T8" fmla="*/ 345 w 345"/>
                  <a:gd name="T9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345">
                    <a:moveTo>
                      <a:pt x="345" y="0"/>
                    </a:moveTo>
                    <a:lnTo>
                      <a:pt x="0" y="0"/>
                    </a:lnTo>
                    <a:lnTo>
                      <a:pt x="0" y="294"/>
                    </a:lnTo>
                    <a:lnTo>
                      <a:pt x="345" y="345"/>
                    </a:lnTo>
                    <a:lnTo>
                      <a:pt x="3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1333">
                        <a:prstClr val="white"/>
                      </a:gs>
                      <a:gs pos="8000">
                        <a:prstClr val="white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5" name="Freeform 46">
                <a:extLst>
                  <a:ext uri="{FF2B5EF4-FFF2-40B4-BE49-F238E27FC236}">
                    <a16:creationId xmlns:a16="http://schemas.microsoft.com/office/drawing/2014/main" id="{A4B9E360-43F3-49D7-B397-20428E747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2214"/>
                <a:ext cx="474" cy="419"/>
              </a:xfrm>
              <a:custGeom>
                <a:avLst/>
                <a:gdLst>
                  <a:gd name="T0" fmla="*/ 0 w 474"/>
                  <a:gd name="T1" fmla="*/ 0 h 419"/>
                  <a:gd name="T2" fmla="*/ 0 w 474"/>
                  <a:gd name="T3" fmla="*/ 349 h 419"/>
                  <a:gd name="T4" fmla="*/ 474 w 474"/>
                  <a:gd name="T5" fmla="*/ 419 h 419"/>
                  <a:gd name="T6" fmla="*/ 474 w 474"/>
                  <a:gd name="T7" fmla="*/ 0 h 419"/>
                  <a:gd name="T8" fmla="*/ 0 w 474"/>
                  <a:gd name="T9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4" h="419">
                    <a:moveTo>
                      <a:pt x="0" y="0"/>
                    </a:moveTo>
                    <a:lnTo>
                      <a:pt x="0" y="349"/>
                    </a:lnTo>
                    <a:lnTo>
                      <a:pt x="474" y="419"/>
                    </a:lnTo>
                    <a:lnTo>
                      <a:pt x="47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1333">
                        <a:prstClr val="white"/>
                      </a:gs>
                      <a:gs pos="8000">
                        <a:prstClr val="white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870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F4F9C8-10AB-4CEE-891A-C983993B3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157" y="2101534"/>
            <a:ext cx="1765288" cy="1765288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C512C1F-1EC4-4221-816E-21CF0CF53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071" y="2229410"/>
            <a:ext cx="2012715" cy="1509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A99028-6E26-41F8-BB52-328E793E0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412" y="2711664"/>
            <a:ext cx="2335113" cy="5131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110B27-3A85-43A2-A2D8-74D20587EA44}"/>
              </a:ext>
            </a:extLst>
          </p:cNvPr>
          <p:cNvSpPr/>
          <p:nvPr/>
        </p:nvSpPr>
        <p:spPr bwMode="auto">
          <a:xfrm>
            <a:off x="984727" y="1885207"/>
            <a:ext cx="2406147" cy="529352"/>
          </a:xfrm>
          <a:prstGeom prst="rect">
            <a:avLst/>
          </a:prstGeom>
          <a:solidFill>
            <a:srgbClr val="B455B6"/>
          </a:solidFill>
          <a:ln>
            <a:solidFill>
              <a:srgbClr val="B455B6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7" tIns="146294" rIns="182867" bIns="146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2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UIActivityIndicator</a:t>
            </a: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02D60-1EA6-41AC-8245-1BDE94618945}"/>
              </a:ext>
            </a:extLst>
          </p:cNvPr>
          <p:cNvSpPr/>
          <p:nvPr/>
        </p:nvSpPr>
        <p:spPr bwMode="auto">
          <a:xfrm>
            <a:off x="3622355" y="1885207"/>
            <a:ext cx="2406147" cy="529352"/>
          </a:xfrm>
          <a:prstGeom prst="rect">
            <a:avLst/>
          </a:prstGeom>
          <a:solidFill>
            <a:srgbClr val="77D06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7" tIns="146294" rIns="182867" bIns="146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2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ProgressBar</a:t>
            </a: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9FFC3E-97F8-4DDD-8408-BBF9192F088F}"/>
              </a:ext>
            </a:extLst>
          </p:cNvPr>
          <p:cNvGrpSpPr/>
          <p:nvPr/>
        </p:nvGrpSpPr>
        <p:grpSpPr>
          <a:xfrm>
            <a:off x="4431795" y="989776"/>
            <a:ext cx="787267" cy="787267"/>
            <a:chOff x="11434337" y="2930084"/>
            <a:chExt cx="1574643" cy="1574643"/>
          </a:xfrm>
          <a:solidFill>
            <a:srgbClr val="77D065"/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4EA8281-D594-46AC-A640-CBDF3334250A}"/>
                </a:ext>
              </a:extLst>
            </p:cNvPr>
            <p:cNvSpPr/>
            <p:nvPr/>
          </p:nvSpPr>
          <p:spPr bwMode="auto">
            <a:xfrm>
              <a:off x="11434337" y="2930084"/>
              <a:ext cx="1574643" cy="1574643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37" tIns="89637" rIns="33618" bIns="33618" rtlCol="0" anchor="b" anchorCtr="0"/>
            <a:lstStyle/>
            <a:p>
              <a:pPr algn="ctr" defTabSz="914007">
                <a:defRPr/>
              </a:pPr>
              <a:endParaRPr lang="en-US" sz="784" b="1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  <a:sym typeface="Segoe UI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D029E5D-B904-45E2-AB03-288259F80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84585" y="3297434"/>
              <a:ext cx="674145" cy="810875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F65F1A-B0A1-4474-9C15-AD07E8E06278}"/>
              </a:ext>
            </a:extLst>
          </p:cNvPr>
          <p:cNvGrpSpPr/>
          <p:nvPr/>
        </p:nvGrpSpPr>
        <p:grpSpPr>
          <a:xfrm>
            <a:off x="1794167" y="982510"/>
            <a:ext cx="787267" cy="787267"/>
            <a:chOff x="3567813" y="1467990"/>
            <a:chExt cx="787322" cy="7873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3374A7E-957C-4523-B624-BE19071A97BC}"/>
                </a:ext>
              </a:extLst>
            </p:cNvPr>
            <p:cNvSpPr/>
            <p:nvPr/>
          </p:nvSpPr>
          <p:spPr bwMode="auto">
            <a:xfrm>
              <a:off x="3567813" y="1467990"/>
              <a:ext cx="787322" cy="787322"/>
            </a:xfrm>
            <a:prstGeom prst="ellipse">
              <a:avLst/>
            </a:prstGeom>
            <a:solidFill>
              <a:srgbClr val="B455B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37" tIns="89637" rIns="33618" bIns="33618" rtlCol="0" anchor="b" anchorCtr="0"/>
            <a:lstStyle/>
            <a:p>
              <a:pPr algn="ctr" defTabSz="914007">
                <a:defRPr/>
              </a:pPr>
              <a:endParaRPr lang="en-US" sz="784" b="1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  <a:sym typeface="Segoe UI"/>
              </a:endParaRPr>
            </a:p>
          </p:txBody>
        </p:sp>
        <p:pic>
          <p:nvPicPr>
            <p:cNvPr id="17" name="Picture 2" descr="http://www.freeiconspng.com/uploads/ios-7-logo-png-14.png">
              <a:extLst>
                <a:ext uri="{FF2B5EF4-FFF2-40B4-BE49-F238E27FC236}">
                  <a16:creationId xmlns:a16="http://schemas.microsoft.com/office/drawing/2014/main" id="{1B368443-865C-46D4-9723-51D3A70A4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4639" y="1707628"/>
              <a:ext cx="498220" cy="313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865D151-3928-447B-BBAB-5BAEF1B1CF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0269" y="2634877"/>
            <a:ext cx="2772609" cy="58991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41F509-A951-4317-8268-005C5C5009CA}"/>
              </a:ext>
            </a:extLst>
          </p:cNvPr>
          <p:cNvSpPr/>
          <p:nvPr/>
        </p:nvSpPr>
        <p:spPr bwMode="auto">
          <a:xfrm>
            <a:off x="6580412" y="1885207"/>
            <a:ext cx="2406147" cy="529352"/>
          </a:xfrm>
          <a:prstGeom prst="rect">
            <a:avLst/>
          </a:prstGeom>
          <a:solidFill>
            <a:srgbClr val="B455B6"/>
          </a:solidFill>
          <a:ln>
            <a:solidFill>
              <a:srgbClr val="B455B6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7" tIns="146294" rIns="182867" bIns="146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2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UISlider</a:t>
            </a: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C34771-F922-4E0B-9D79-E02EEB421261}"/>
              </a:ext>
            </a:extLst>
          </p:cNvPr>
          <p:cNvSpPr/>
          <p:nvPr/>
        </p:nvSpPr>
        <p:spPr bwMode="auto">
          <a:xfrm>
            <a:off x="9218040" y="1885207"/>
            <a:ext cx="2406147" cy="529352"/>
          </a:xfrm>
          <a:prstGeom prst="rect">
            <a:avLst/>
          </a:prstGeom>
          <a:solidFill>
            <a:srgbClr val="77D06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7" tIns="146294" rIns="182867" bIns="146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2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SeekBar</a:t>
            </a: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1C86E50-7650-4D01-9C73-20ECECC8819C}"/>
              </a:ext>
            </a:extLst>
          </p:cNvPr>
          <p:cNvGrpSpPr/>
          <p:nvPr/>
        </p:nvGrpSpPr>
        <p:grpSpPr>
          <a:xfrm>
            <a:off x="10027480" y="989776"/>
            <a:ext cx="787267" cy="787267"/>
            <a:chOff x="11434337" y="2930084"/>
            <a:chExt cx="1574643" cy="1574643"/>
          </a:xfrm>
          <a:solidFill>
            <a:srgbClr val="77D065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6E4B9F7-D239-4D58-BC67-D378F39DD14A}"/>
                </a:ext>
              </a:extLst>
            </p:cNvPr>
            <p:cNvSpPr/>
            <p:nvPr/>
          </p:nvSpPr>
          <p:spPr bwMode="auto">
            <a:xfrm>
              <a:off x="11434337" y="2930084"/>
              <a:ext cx="1574643" cy="1574643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37" tIns="89637" rIns="33618" bIns="33618" rtlCol="0" anchor="b" anchorCtr="0"/>
            <a:lstStyle/>
            <a:p>
              <a:pPr algn="ctr" defTabSz="914007">
                <a:defRPr/>
              </a:pPr>
              <a:endParaRPr lang="en-US" sz="784" b="1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  <a:sym typeface="Segoe UI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A002B1F-BFDD-4894-B259-0A9984C9E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84585" y="3297434"/>
              <a:ext cx="674145" cy="810875"/>
            </a:xfrm>
            <a:prstGeom prst="rect">
              <a:avLst/>
            </a:prstGeom>
            <a:grpFill/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0FB3D0-5D94-469E-8DC8-265CD836A865}"/>
              </a:ext>
            </a:extLst>
          </p:cNvPr>
          <p:cNvGrpSpPr/>
          <p:nvPr/>
        </p:nvGrpSpPr>
        <p:grpSpPr>
          <a:xfrm>
            <a:off x="7389852" y="982510"/>
            <a:ext cx="787267" cy="787267"/>
            <a:chOff x="3567813" y="1467990"/>
            <a:chExt cx="787322" cy="78732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FA91B8E-1EA3-4106-BAEF-31EAEB8690D3}"/>
                </a:ext>
              </a:extLst>
            </p:cNvPr>
            <p:cNvSpPr/>
            <p:nvPr/>
          </p:nvSpPr>
          <p:spPr bwMode="auto">
            <a:xfrm>
              <a:off x="3567813" y="1467990"/>
              <a:ext cx="787322" cy="787322"/>
            </a:xfrm>
            <a:prstGeom prst="ellipse">
              <a:avLst/>
            </a:prstGeom>
            <a:solidFill>
              <a:srgbClr val="B455B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37" tIns="89637" rIns="33618" bIns="33618" rtlCol="0" anchor="b" anchorCtr="0"/>
            <a:lstStyle/>
            <a:p>
              <a:pPr algn="ctr" defTabSz="914007">
                <a:defRPr/>
              </a:pPr>
              <a:endParaRPr lang="en-US" sz="784" b="1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  <a:sym typeface="Segoe UI"/>
              </a:endParaRPr>
            </a:p>
          </p:txBody>
        </p:sp>
        <p:pic>
          <p:nvPicPr>
            <p:cNvPr id="26" name="Picture 2" descr="http://www.freeiconspng.com/uploads/ios-7-logo-png-14.png">
              <a:extLst>
                <a:ext uri="{FF2B5EF4-FFF2-40B4-BE49-F238E27FC236}">
                  <a16:creationId xmlns:a16="http://schemas.microsoft.com/office/drawing/2014/main" id="{583BF099-CCFE-451A-82C2-6446ED78F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4639" y="1707628"/>
              <a:ext cx="498220" cy="313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88A42EB-ACA6-4F23-973C-DA0BC8D73228}"/>
              </a:ext>
            </a:extLst>
          </p:cNvPr>
          <p:cNvCxnSpPr>
            <a:cxnSpLocks/>
          </p:cNvCxnSpPr>
          <p:nvPr/>
        </p:nvCxnSpPr>
        <p:spPr>
          <a:xfrm>
            <a:off x="2177994" y="3429003"/>
            <a:ext cx="1212881" cy="1094794"/>
          </a:xfrm>
          <a:prstGeom prst="bentConnector3">
            <a:avLst>
              <a:gd name="adj1" fmla="val -588"/>
            </a:avLst>
          </a:prstGeom>
          <a:ln w="508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C226380-82DB-416B-9D05-ACED53422A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90874" y="3428999"/>
            <a:ext cx="1434555" cy="1094797"/>
          </a:xfrm>
          <a:prstGeom prst="bentConnector3">
            <a:avLst>
              <a:gd name="adj1" fmla="val 520"/>
            </a:avLst>
          </a:prstGeom>
          <a:ln w="508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D18ECF-1403-479C-AB3F-5E51E0605E8C}"/>
              </a:ext>
            </a:extLst>
          </p:cNvPr>
          <p:cNvCxnSpPr/>
          <p:nvPr/>
        </p:nvCxnSpPr>
        <p:spPr>
          <a:xfrm>
            <a:off x="3501371" y="4523796"/>
            <a:ext cx="0" cy="421076"/>
          </a:xfrm>
          <a:prstGeom prst="straightConnector1">
            <a:avLst/>
          </a:prstGeom>
          <a:ln w="508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A24C4CF-2EFA-468B-A46E-7A5AA56CCC4E}"/>
              </a:ext>
            </a:extLst>
          </p:cNvPr>
          <p:cNvSpPr/>
          <p:nvPr/>
        </p:nvSpPr>
        <p:spPr bwMode="auto">
          <a:xfrm>
            <a:off x="2250757" y="5102433"/>
            <a:ext cx="2406147" cy="529352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7" tIns="146294" rIns="182867" bIns="146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2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ActivityIndicator</a:t>
            </a: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15BC746-922E-440E-A4BC-FA93B0FDAB6B}"/>
              </a:ext>
            </a:extLst>
          </p:cNvPr>
          <p:cNvCxnSpPr>
            <a:cxnSpLocks/>
          </p:cNvCxnSpPr>
          <p:nvPr/>
        </p:nvCxnSpPr>
        <p:spPr>
          <a:xfrm>
            <a:off x="7773678" y="3429000"/>
            <a:ext cx="1212881" cy="1094794"/>
          </a:xfrm>
          <a:prstGeom prst="bentConnector3">
            <a:avLst>
              <a:gd name="adj1" fmla="val -588"/>
            </a:avLst>
          </a:prstGeom>
          <a:ln w="508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DCF9F3C-C0B0-4CBD-8DE2-CB548C8164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86558" y="3428996"/>
            <a:ext cx="1434555" cy="1094797"/>
          </a:xfrm>
          <a:prstGeom prst="bentConnector3">
            <a:avLst>
              <a:gd name="adj1" fmla="val 520"/>
            </a:avLst>
          </a:prstGeom>
          <a:ln w="508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1C1404-6C50-4466-98B2-5C3088F4D7ED}"/>
              </a:ext>
            </a:extLst>
          </p:cNvPr>
          <p:cNvCxnSpPr/>
          <p:nvPr/>
        </p:nvCxnSpPr>
        <p:spPr>
          <a:xfrm>
            <a:off x="9097056" y="4523793"/>
            <a:ext cx="0" cy="421076"/>
          </a:xfrm>
          <a:prstGeom prst="straightConnector1">
            <a:avLst/>
          </a:prstGeom>
          <a:ln w="508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9EC69FC-F736-400F-B843-3BC7C1B003A1}"/>
              </a:ext>
            </a:extLst>
          </p:cNvPr>
          <p:cNvSpPr/>
          <p:nvPr/>
        </p:nvSpPr>
        <p:spPr bwMode="auto">
          <a:xfrm>
            <a:off x="7846440" y="5102430"/>
            <a:ext cx="2406147" cy="529352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7" tIns="146294" rIns="182867" bIns="146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2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Slider</a:t>
            </a:r>
          </a:p>
        </p:txBody>
      </p:sp>
    </p:spTree>
    <p:extLst>
      <p:ext uri="{BB962C8B-B14F-4D97-AF65-F5344CB8AC3E}">
        <p14:creationId xmlns:p14="http://schemas.microsoft.com/office/powerpoint/2010/main" val="44908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47" grpId="0" animBg="1"/>
      <p:bldP spid="52" grpId="0" animBg="1"/>
    </p:bldLst>
  </p:timing>
</p:sld>
</file>

<file path=ppt/theme/theme1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2.xml><?xml version="1.0" encoding="utf-8"?>
<a:theme xmlns:a="http://schemas.openxmlformats.org/drawingml/2006/main" name="5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Widescreen</PresentationFormat>
  <Paragraphs>81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Avenir LT Pro 45 Book</vt:lpstr>
      <vt:lpstr>Calibri</vt:lpstr>
      <vt:lpstr>Consolas</vt:lpstr>
      <vt:lpstr>Open Sans</vt:lpstr>
      <vt:lpstr>Segoe UI</vt:lpstr>
      <vt:lpstr>Segoe UI Light</vt:lpstr>
      <vt:lpstr>Segoe UI Semibold</vt:lpstr>
      <vt:lpstr>5-30629_Build_Template_WHITE</vt:lpstr>
      <vt:lpstr>5_Office Theme</vt:lpstr>
      <vt:lpstr>PowerPoint Presentation</vt:lpstr>
      <vt:lpstr>PowerPoint Presentation</vt:lpstr>
      <vt:lpstr>PowerPoint Presentation</vt:lpstr>
      <vt:lpstr>.NET MAUI App Architecture</vt:lpstr>
      <vt:lpstr>Platform API Access</vt:lpstr>
      <vt:lpstr>Full App Platform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2023-11-07T22:05:38Z</dcterms:created>
  <dcterms:modified xsi:type="dcterms:W3CDTF">2023-11-07T22:07:40Z</dcterms:modified>
</cp:coreProperties>
</file>