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303" r:id="rId4"/>
    <p:sldId id="308" r:id="rId5"/>
    <p:sldId id="304" r:id="rId6"/>
    <p:sldId id="305" r:id="rId7"/>
    <p:sldId id="309" r:id="rId8"/>
    <p:sldId id="306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Nguyen Thanh" userId="S::lamnt@fasttrack.edu.vn::2128770d-6819-412b-9205-937ebd22ef98" providerId="AD" clId="Web-{2015FB40-9535-4E65-8FAD-8CD223D03FDF}"/>
    <pc:docChg chg="modSld">
      <pc:chgData name="Lam Nguyen Thanh" userId="S::lamnt@fasttrack.edu.vn::2128770d-6819-412b-9205-937ebd22ef98" providerId="AD" clId="Web-{2015FB40-9535-4E65-8FAD-8CD223D03FDF}" dt="2018-07-20T01:55:27.281" v="0" actId="20577"/>
      <pc:docMkLst>
        <pc:docMk/>
      </pc:docMkLst>
      <pc:sldChg chg="modSp">
        <pc:chgData name="Lam Nguyen Thanh" userId="S::lamnt@fasttrack.edu.vn::2128770d-6819-412b-9205-937ebd22ef98" providerId="AD" clId="Web-{2015FB40-9535-4E65-8FAD-8CD223D03FDF}" dt="2018-07-20T01:55:27.281" v="0" actId="20577"/>
        <pc:sldMkLst>
          <pc:docMk/>
          <pc:sldMk cId="693668070" sldId="269"/>
        </pc:sldMkLst>
        <pc:spChg chg="mod">
          <ac:chgData name="Lam Nguyen Thanh" userId="S::lamnt@fasttrack.edu.vn::2128770d-6819-412b-9205-937ebd22ef98" providerId="AD" clId="Web-{2015FB40-9535-4E65-8FAD-8CD223D03FDF}" dt="2018-07-20T01:55:27.281" v="0" actId="20577"/>
          <ac:spMkLst>
            <pc:docMk/>
            <pc:sldMk cId="693668070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20/07/2018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902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77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7/20/2018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/>
              <a:t>Tin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cương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lặp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vi-VN"/>
              <a:t>Khi biểu thức điều kiện đúng, thực hiện công việc</a:t>
            </a:r>
            <a:br>
              <a:rPr lang="vi-VN"/>
            </a:br>
            <a:br>
              <a:rPr lang="vi-VN"/>
            </a:br>
            <a:endParaRPr lang="vi-VN"/>
          </a:p>
          <a:p>
            <a:endParaRPr lang="vi-VN"/>
          </a:p>
          <a:p>
            <a:endParaRPr lang="vi-VN"/>
          </a:p>
          <a:p>
            <a:endParaRPr lang="vi-VN"/>
          </a:p>
          <a:p>
            <a:endParaRPr lang="vi-VN"/>
          </a:p>
          <a:p>
            <a:endParaRPr lang="vi-VN"/>
          </a:p>
          <a:p>
            <a:endParaRPr lang="vi-VN"/>
          </a:p>
          <a:p>
            <a:endParaRPr lang="vi-VN"/>
          </a:p>
          <a:p>
            <a:r>
              <a:rPr lang="vi-VN"/>
              <a:t>Thực hiện công việc khi biểu thức điều kiện còn đúng</a:t>
            </a:r>
          </a:p>
        </p:txBody>
      </p:sp>
      <p:sp>
        <p:nvSpPr>
          <p:cNvPr id="8" name="object 10"/>
          <p:cNvSpPr/>
          <p:nvPr/>
        </p:nvSpPr>
        <p:spPr>
          <a:xfrm>
            <a:off x="1626589" y="2822645"/>
            <a:ext cx="8989621" cy="330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11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1 –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198120">
              <a:lnSpc>
                <a:spcPct val="100000"/>
              </a:lnSpc>
              <a:spcBef>
                <a:spcPts val="850"/>
              </a:spcBef>
            </a:pPr>
            <a:r>
              <a:rPr lang="vi-VN">
                <a:solidFill>
                  <a:srgbClr val="0000FF"/>
                </a:solidFill>
                <a:cs typeface="Arial"/>
              </a:rPr>
              <a:t>B0: Bắt</a:t>
            </a:r>
            <a:r>
              <a:rPr lang="vi-VN" spc="-10">
                <a:solidFill>
                  <a:srgbClr val="0000FF"/>
                </a:solidFill>
                <a:cs typeface="Arial"/>
              </a:rPr>
              <a:t> </a:t>
            </a:r>
            <a:r>
              <a:rPr lang="vi-VN" spc="-5">
                <a:solidFill>
                  <a:srgbClr val="0000FF"/>
                </a:solidFill>
                <a:cs typeface="Arial"/>
              </a:rPr>
              <a:t>đầu</a:t>
            </a:r>
            <a:endParaRPr lang="vi-VN" sz="32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lang="vi-VN">
                <a:solidFill>
                  <a:srgbClr val="0000FF"/>
                </a:solidFill>
                <a:cs typeface="Arial"/>
              </a:rPr>
              <a:t>B1: </a:t>
            </a:r>
            <a:r>
              <a:rPr lang="vi-VN" spc="-5">
                <a:solidFill>
                  <a:srgbClr val="0000FF"/>
                </a:solidFill>
                <a:cs typeface="Arial"/>
              </a:rPr>
              <a:t>Nhập a,</a:t>
            </a:r>
            <a:r>
              <a:rPr lang="vi-VN">
                <a:solidFill>
                  <a:srgbClr val="0000FF"/>
                </a:solidFill>
                <a:cs typeface="Arial"/>
              </a:rPr>
              <a:t> b</a:t>
            </a:r>
            <a:endParaRPr lang="vi-VN" sz="4000">
              <a:latin typeface="Times New Roman"/>
              <a:cs typeface="Times New Roman"/>
            </a:endParaRPr>
          </a:p>
          <a:p>
            <a:pPr marL="198120" marR="290830">
              <a:lnSpc>
                <a:spcPct val="100000"/>
              </a:lnSpc>
            </a:pPr>
            <a:r>
              <a:rPr lang="vi-VN">
                <a:solidFill>
                  <a:srgbClr val="0000FF"/>
                </a:solidFill>
                <a:cs typeface="Arial"/>
              </a:rPr>
              <a:t>B2: </a:t>
            </a:r>
            <a:r>
              <a:rPr lang="vi-VN" spc="-5">
                <a:solidFill>
                  <a:srgbClr val="0000FF"/>
                </a:solidFill>
                <a:cs typeface="Arial"/>
              </a:rPr>
              <a:t>Nếu </a:t>
            </a:r>
            <a:r>
              <a:rPr lang="vi-VN">
                <a:solidFill>
                  <a:srgbClr val="0000FF"/>
                </a:solidFill>
                <a:cs typeface="Arial"/>
              </a:rPr>
              <a:t>a &gt; b </a:t>
            </a:r>
            <a:r>
              <a:rPr lang="vi-VN" spc="-5">
                <a:solidFill>
                  <a:srgbClr val="0000FF"/>
                </a:solidFill>
                <a:cs typeface="Arial"/>
              </a:rPr>
              <a:t>hiển </a:t>
            </a:r>
            <a:r>
              <a:rPr lang="vi-VN">
                <a:solidFill>
                  <a:srgbClr val="0000FF"/>
                </a:solidFill>
                <a:cs typeface="Arial"/>
              </a:rPr>
              <a:t>thị</a:t>
            </a:r>
            <a:r>
              <a:rPr lang="vi-VN" spc="-100">
                <a:solidFill>
                  <a:srgbClr val="0000FF"/>
                </a:solidFill>
                <a:cs typeface="Arial"/>
              </a:rPr>
              <a:t> </a:t>
            </a:r>
            <a:r>
              <a:rPr lang="vi-VN" spc="-5">
                <a:solidFill>
                  <a:srgbClr val="0000FF"/>
                </a:solidFill>
                <a:cs typeface="Arial"/>
              </a:rPr>
              <a:t>“a&gt;b”  </a:t>
            </a:r>
            <a:r>
              <a:rPr lang="vi-VN">
                <a:solidFill>
                  <a:srgbClr val="0000FF"/>
                </a:solidFill>
                <a:cs typeface="Arial"/>
              </a:rPr>
              <a:t>và kết</a:t>
            </a:r>
            <a:r>
              <a:rPr lang="vi-VN" spc="-10">
                <a:solidFill>
                  <a:srgbClr val="0000FF"/>
                </a:solidFill>
                <a:cs typeface="Arial"/>
              </a:rPr>
              <a:t> </a:t>
            </a:r>
            <a:r>
              <a:rPr lang="vi-VN">
                <a:solidFill>
                  <a:srgbClr val="0000FF"/>
                </a:solidFill>
                <a:cs typeface="Arial"/>
              </a:rPr>
              <a:t>thúc</a:t>
            </a:r>
            <a:endParaRPr lang="vi-VN">
              <a:cs typeface="Arial"/>
            </a:endParaRPr>
          </a:p>
          <a:p>
            <a:pPr marL="149225" indent="0">
              <a:lnSpc>
                <a:spcPct val="100000"/>
              </a:lnSpc>
              <a:buNone/>
            </a:pPr>
            <a:r>
              <a:rPr lang="vi-VN" spc="-5">
                <a:solidFill>
                  <a:srgbClr val="0000FF"/>
                </a:solidFill>
                <a:cs typeface="Arial"/>
              </a:rPr>
              <a:t>         Ngược </a:t>
            </a:r>
            <a:r>
              <a:rPr lang="vi-VN">
                <a:solidFill>
                  <a:srgbClr val="0000FF"/>
                </a:solidFill>
                <a:cs typeface="Arial"/>
              </a:rPr>
              <a:t>lại sang</a:t>
            </a:r>
            <a:r>
              <a:rPr lang="vi-VN" spc="-25">
                <a:solidFill>
                  <a:srgbClr val="0000FF"/>
                </a:solidFill>
                <a:cs typeface="Arial"/>
              </a:rPr>
              <a:t> </a:t>
            </a:r>
            <a:r>
              <a:rPr lang="vi-VN">
                <a:solidFill>
                  <a:srgbClr val="0000FF"/>
                </a:solidFill>
                <a:cs typeface="Arial"/>
              </a:rPr>
              <a:t>B3</a:t>
            </a:r>
            <a:endParaRPr lang="vi-VN"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lang="vi-VN">
                <a:solidFill>
                  <a:srgbClr val="0000FF"/>
                </a:solidFill>
                <a:cs typeface="Arial"/>
              </a:rPr>
              <a:t>B3: </a:t>
            </a:r>
            <a:r>
              <a:rPr lang="vi-VN" spc="-5">
                <a:solidFill>
                  <a:srgbClr val="0000FF"/>
                </a:solidFill>
                <a:cs typeface="Arial"/>
              </a:rPr>
              <a:t>Nếu </a:t>
            </a:r>
            <a:r>
              <a:rPr lang="vi-VN">
                <a:solidFill>
                  <a:srgbClr val="0000FF"/>
                </a:solidFill>
                <a:cs typeface="Arial"/>
              </a:rPr>
              <a:t>a = b </a:t>
            </a:r>
            <a:r>
              <a:rPr lang="vi-VN" spc="-5">
                <a:solidFill>
                  <a:srgbClr val="0000FF"/>
                </a:solidFill>
                <a:cs typeface="Arial"/>
              </a:rPr>
              <a:t>hiển </a:t>
            </a:r>
            <a:r>
              <a:rPr lang="vi-VN">
                <a:solidFill>
                  <a:srgbClr val="0000FF"/>
                </a:solidFill>
                <a:cs typeface="Arial"/>
              </a:rPr>
              <a:t>thị</a:t>
            </a:r>
            <a:r>
              <a:rPr lang="vi-VN" spc="-60">
                <a:solidFill>
                  <a:srgbClr val="0000FF"/>
                </a:solidFill>
                <a:cs typeface="Arial"/>
              </a:rPr>
              <a:t> </a:t>
            </a:r>
            <a:r>
              <a:rPr lang="vi-VN">
                <a:solidFill>
                  <a:srgbClr val="0000FF"/>
                </a:solidFill>
                <a:cs typeface="Arial"/>
              </a:rPr>
              <a:t>“a=b”,</a:t>
            </a:r>
            <a:br>
              <a:rPr lang="vi-VN">
                <a:solidFill>
                  <a:srgbClr val="0000FF"/>
                </a:solidFill>
                <a:cs typeface="Arial"/>
              </a:rPr>
            </a:br>
            <a:r>
              <a:rPr lang="vi-VN">
                <a:solidFill>
                  <a:srgbClr val="0000FF"/>
                </a:solidFill>
                <a:cs typeface="Arial"/>
              </a:rPr>
              <a:t>        </a:t>
            </a:r>
            <a:r>
              <a:rPr lang="vi-VN" spc="-5">
                <a:solidFill>
                  <a:srgbClr val="0000FF"/>
                </a:solidFill>
                <a:cs typeface="Arial"/>
              </a:rPr>
              <a:t>Ngược lại, báo</a:t>
            </a:r>
            <a:r>
              <a:rPr lang="vi-VN" spc="-75">
                <a:solidFill>
                  <a:srgbClr val="0000FF"/>
                </a:solidFill>
                <a:cs typeface="Arial"/>
              </a:rPr>
              <a:t> </a:t>
            </a:r>
            <a:r>
              <a:rPr lang="vi-VN">
                <a:solidFill>
                  <a:srgbClr val="0000FF"/>
                </a:solidFill>
                <a:cs typeface="Arial"/>
              </a:rPr>
              <a:t>“a&lt;b” </a:t>
            </a:r>
          </a:p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lang="vi-VN">
                <a:solidFill>
                  <a:srgbClr val="0000FF"/>
                </a:solidFill>
                <a:cs typeface="Arial"/>
              </a:rPr>
              <a:t> B4: Kết</a:t>
            </a:r>
            <a:r>
              <a:rPr lang="vi-VN" spc="-10">
                <a:solidFill>
                  <a:srgbClr val="0000FF"/>
                </a:solidFill>
                <a:cs typeface="Arial"/>
              </a:rPr>
              <a:t> </a:t>
            </a:r>
            <a:r>
              <a:rPr lang="vi-VN">
                <a:solidFill>
                  <a:srgbClr val="0000FF"/>
                </a:solidFill>
                <a:cs typeface="Arial"/>
              </a:rPr>
              <a:t>thúc</a:t>
            </a:r>
            <a:endParaRPr lang="vi-VN">
              <a:cs typeface="Arial"/>
            </a:endParaRPr>
          </a:p>
          <a:p>
            <a:pPr marL="0" indent="0">
              <a:buNone/>
            </a:pPr>
            <a:endParaRPr lang="vi-VN"/>
          </a:p>
        </p:txBody>
      </p:sp>
      <p:sp>
        <p:nvSpPr>
          <p:cNvPr id="5" name="object 3"/>
          <p:cNvSpPr/>
          <p:nvPr/>
        </p:nvSpPr>
        <p:spPr>
          <a:xfrm>
            <a:off x="6975445" y="1587795"/>
            <a:ext cx="4163608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08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R="198755">
              <a:spcBef>
                <a:spcPts val="95"/>
              </a:spcBef>
              <a:tabLst>
                <a:tab pos="172085" algn="l"/>
              </a:tabLst>
            </a:pPr>
            <a:r>
              <a:rPr lang="vi-VN" sz="3200" spc="-5">
                <a:solidFill>
                  <a:srgbClr val="0033CC"/>
                </a:solidFill>
                <a:cs typeface="Arial"/>
              </a:rPr>
              <a:t>Bài toán: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Đưa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ra tổng, tích,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hiệu,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thương  của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hai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số a và</a:t>
            </a:r>
            <a:r>
              <a:rPr lang="vi-VN" sz="3200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b.</a:t>
            </a:r>
            <a:endParaRPr lang="vi-VN" sz="3200">
              <a:cs typeface="Arial"/>
            </a:endParaRPr>
          </a:p>
          <a:p>
            <a:pPr marL="514350" lvl="1">
              <a:spcBef>
                <a:spcPts val="334"/>
              </a:spcBef>
              <a:tabLst>
                <a:tab pos="37211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Đầu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vào: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Hai </a:t>
            </a:r>
            <a:r>
              <a:rPr lang="vi-VN" sz="2800">
                <a:solidFill>
                  <a:srgbClr val="0033CC"/>
                </a:solidFill>
                <a:cs typeface="Arial"/>
              </a:rPr>
              <a:t>số a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và</a:t>
            </a:r>
            <a:r>
              <a:rPr lang="vi-VN" sz="2800">
                <a:solidFill>
                  <a:srgbClr val="0033CC"/>
                </a:solidFill>
                <a:cs typeface="Arial"/>
              </a:rPr>
              <a:t> b</a:t>
            </a:r>
            <a:endParaRPr lang="vi-VN" sz="2800">
              <a:cs typeface="Arial"/>
            </a:endParaRPr>
          </a:p>
          <a:p>
            <a:pPr marL="514350" lvl="1">
              <a:spcBef>
                <a:spcPts val="334"/>
              </a:spcBef>
              <a:tabLst>
                <a:tab pos="37211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Đầu ra: </a:t>
            </a:r>
            <a:r>
              <a:rPr lang="vi-VN" sz="2800">
                <a:solidFill>
                  <a:srgbClr val="0033CC"/>
                </a:solidFill>
                <a:cs typeface="Arial"/>
              </a:rPr>
              <a:t>Tổng, tích,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hiệu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thương của a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và</a:t>
            </a:r>
            <a:r>
              <a:rPr lang="vi-VN" sz="2800" spc="-35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b.</a:t>
            </a:r>
            <a:endParaRPr lang="vi-VN" sz="2800">
              <a:cs typeface="Arial"/>
            </a:endParaRPr>
          </a:p>
          <a:p>
            <a:pPr>
              <a:spcBef>
                <a:spcPts val="385"/>
              </a:spcBef>
              <a:tabLst>
                <a:tab pos="172085" algn="l"/>
              </a:tabLst>
            </a:pPr>
            <a:r>
              <a:rPr lang="vi-VN" sz="3200" spc="-5">
                <a:solidFill>
                  <a:srgbClr val="0033CC"/>
                </a:solidFill>
                <a:cs typeface="Arial"/>
              </a:rPr>
              <a:t>Ý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tưởng:</a:t>
            </a:r>
            <a:endParaRPr lang="vi-VN" sz="3200">
              <a:cs typeface="Arial"/>
            </a:endParaRPr>
          </a:p>
          <a:p>
            <a:pPr marL="514350" lvl="1">
              <a:spcBef>
                <a:spcPts val="334"/>
              </a:spcBef>
              <a:tabLst>
                <a:tab pos="372110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Tính tổng, tích,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hiệu </a:t>
            </a:r>
            <a:r>
              <a:rPr lang="vi-VN" sz="2800">
                <a:solidFill>
                  <a:srgbClr val="0033CC"/>
                </a:solidFill>
                <a:cs typeface="Arial"/>
              </a:rPr>
              <a:t>của a 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và</a:t>
            </a:r>
            <a:r>
              <a:rPr lang="vi-VN" sz="2800" spc="-3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b</a:t>
            </a:r>
            <a:endParaRPr lang="vi-VN" sz="2800">
              <a:cs typeface="Arial"/>
            </a:endParaRPr>
          </a:p>
          <a:p>
            <a:pPr marL="514350" lvl="1">
              <a:spcBef>
                <a:spcPts val="335"/>
              </a:spcBef>
              <a:tabLst>
                <a:tab pos="37211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Nếu </a:t>
            </a:r>
            <a:r>
              <a:rPr lang="vi-VN" sz="2800">
                <a:solidFill>
                  <a:srgbClr val="0033CC"/>
                </a:solidFill>
                <a:cs typeface="Arial"/>
              </a:rPr>
              <a:t>b khác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0, đưa ra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thương</a:t>
            </a:r>
            <a:endParaRPr lang="vi-VN" sz="2800">
              <a:cs typeface="Arial"/>
            </a:endParaRPr>
          </a:p>
          <a:p>
            <a:pPr marL="514350" marR="172720" lvl="1">
              <a:spcBef>
                <a:spcPts val="335"/>
              </a:spcBef>
              <a:tabLst>
                <a:tab pos="37211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Nếu </a:t>
            </a:r>
            <a:r>
              <a:rPr lang="vi-VN" sz="2800">
                <a:solidFill>
                  <a:srgbClr val="0033CC"/>
                </a:solidFill>
                <a:cs typeface="Arial"/>
              </a:rPr>
              <a:t>b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bằng 0, đưa ra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thông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báo </a:t>
            </a:r>
            <a:r>
              <a:rPr lang="vi-VN" sz="2800">
                <a:solidFill>
                  <a:srgbClr val="0033CC"/>
                </a:solidFill>
                <a:cs typeface="Arial"/>
              </a:rPr>
              <a:t>không thực 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hiện được phép</a:t>
            </a:r>
            <a:r>
              <a:rPr lang="vi-VN" sz="2800">
                <a:solidFill>
                  <a:srgbClr val="0033CC"/>
                </a:solidFill>
                <a:cs typeface="Arial"/>
              </a:rPr>
              <a:t> chia</a:t>
            </a:r>
            <a:endParaRPr lang="vi-VN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12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2 mô tả tuần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34"/>
              </a:spcBef>
              <a:tabLst>
                <a:tab pos="17208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B1: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Nhập </a:t>
            </a:r>
            <a:r>
              <a:rPr lang="vi-VN" sz="2800">
                <a:solidFill>
                  <a:srgbClr val="0033CC"/>
                </a:solidFill>
                <a:cs typeface="Arial"/>
              </a:rPr>
              <a:t>số a 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>
                <a:solidFill>
                  <a:srgbClr val="0033CC"/>
                </a:solidFill>
                <a:cs typeface="Arial"/>
              </a:rPr>
              <a:t>số</a:t>
            </a:r>
            <a:r>
              <a:rPr lang="vi-VN" sz="2800" spc="5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b.</a:t>
            </a:r>
            <a:endParaRPr lang="vi-VN" sz="2800">
              <a:cs typeface="Arial"/>
            </a:endParaRPr>
          </a:p>
          <a:p>
            <a:pPr>
              <a:spcBef>
                <a:spcPts val="335"/>
              </a:spcBef>
              <a:tabLst>
                <a:tab pos="17208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B2: s </a:t>
            </a:r>
            <a:r>
              <a:rPr lang="vi-VN" sz="2800">
                <a:solidFill>
                  <a:srgbClr val="0033CC"/>
                </a:solidFill>
                <a:latin typeface="Wingdings"/>
                <a:cs typeface="Wingdings"/>
              </a:rPr>
              <a:t></a:t>
            </a:r>
            <a:r>
              <a:rPr lang="vi-VN" sz="280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a +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b; </a:t>
            </a:r>
            <a:r>
              <a:rPr lang="vi-VN" sz="2800">
                <a:solidFill>
                  <a:srgbClr val="0033CC"/>
                </a:solidFill>
                <a:cs typeface="Arial"/>
              </a:rPr>
              <a:t>d </a:t>
            </a:r>
            <a:r>
              <a:rPr lang="vi-VN" sz="2800">
                <a:solidFill>
                  <a:srgbClr val="0033CC"/>
                </a:solidFill>
                <a:latin typeface="Wingdings"/>
                <a:cs typeface="Wingdings"/>
              </a:rPr>
              <a:t></a:t>
            </a:r>
            <a:r>
              <a:rPr lang="vi-VN" sz="280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a –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b; </a:t>
            </a:r>
            <a:r>
              <a:rPr lang="vi-VN" sz="2800">
                <a:solidFill>
                  <a:srgbClr val="0033CC"/>
                </a:solidFill>
                <a:cs typeface="Arial"/>
              </a:rPr>
              <a:t>p </a:t>
            </a:r>
            <a:r>
              <a:rPr lang="vi-VN" sz="2800">
                <a:solidFill>
                  <a:srgbClr val="0033CC"/>
                </a:solidFill>
                <a:latin typeface="Wingdings"/>
                <a:cs typeface="Wingdings"/>
              </a:rPr>
              <a:t></a:t>
            </a:r>
            <a:r>
              <a:rPr lang="vi-VN" sz="280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a *</a:t>
            </a:r>
            <a:r>
              <a:rPr lang="vi-VN" sz="2800" spc="25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b</a:t>
            </a:r>
            <a:endParaRPr lang="vi-VN" sz="2800">
              <a:cs typeface="Arial"/>
            </a:endParaRPr>
          </a:p>
          <a:p>
            <a:pPr>
              <a:spcBef>
                <a:spcPts val="335"/>
              </a:spcBef>
              <a:tabLst>
                <a:tab pos="17208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B3: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Hiển</a:t>
            </a:r>
            <a:r>
              <a:rPr lang="vi-VN" sz="2800" spc="-2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thị</a:t>
            </a:r>
            <a:endParaRPr lang="vi-VN" sz="2800">
              <a:cs typeface="Arial"/>
            </a:endParaRPr>
          </a:p>
          <a:p>
            <a:pPr marL="399415" lvl="1" indent="-171450">
              <a:spcBef>
                <a:spcPts val="295"/>
              </a:spcBef>
              <a:tabLst>
                <a:tab pos="372110" algn="l"/>
              </a:tabLst>
            </a:pPr>
            <a:r>
              <a:rPr lang="vi-VN" sz="2400">
                <a:solidFill>
                  <a:srgbClr val="0033CC"/>
                </a:solidFill>
                <a:cs typeface="Arial"/>
              </a:rPr>
              <a:t>Tổng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là</a:t>
            </a:r>
            <a:r>
              <a:rPr lang="vi-VN" sz="2400" spc="-105">
                <a:solidFill>
                  <a:srgbClr val="0033CC"/>
                </a:solidFill>
                <a:cs typeface="Arial"/>
              </a:rPr>
              <a:t> </a:t>
            </a:r>
            <a:r>
              <a:rPr lang="vi-VN" sz="2400">
                <a:solidFill>
                  <a:srgbClr val="0033CC"/>
                </a:solidFill>
                <a:cs typeface="Arial"/>
              </a:rPr>
              <a:t>s</a:t>
            </a:r>
            <a:endParaRPr lang="vi-VN" sz="2400">
              <a:cs typeface="Arial"/>
            </a:endParaRPr>
          </a:p>
          <a:p>
            <a:pPr marL="399415" lvl="1" indent="-171450">
              <a:spcBef>
                <a:spcPts val="290"/>
              </a:spcBef>
              <a:tabLst>
                <a:tab pos="372110" algn="l"/>
              </a:tabLst>
            </a:pPr>
            <a:r>
              <a:rPr lang="vi-VN" sz="2400" spc="-5">
                <a:solidFill>
                  <a:srgbClr val="0033CC"/>
                </a:solidFill>
                <a:cs typeface="Arial"/>
              </a:rPr>
              <a:t>Hiệu là</a:t>
            </a:r>
            <a:r>
              <a:rPr lang="vi-VN" sz="2400" spc="-80">
                <a:solidFill>
                  <a:srgbClr val="0033CC"/>
                </a:solidFill>
                <a:cs typeface="Arial"/>
              </a:rPr>
              <a:t> </a:t>
            </a:r>
            <a:r>
              <a:rPr lang="vi-VN" sz="2400">
                <a:solidFill>
                  <a:srgbClr val="0033CC"/>
                </a:solidFill>
                <a:cs typeface="Arial"/>
              </a:rPr>
              <a:t>d</a:t>
            </a:r>
            <a:endParaRPr lang="vi-VN" sz="2400">
              <a:cs typeface="Arial"/>
            </a:endParaRPr>
          </a:p>
          <a:p>
            <a:pPr marL="399415" lvl="1" indent="-171450">
              <a:spcBef>
                <a:spcPts val="290"/>
              </a:spcBef>
              <a:tabLst>
                <a:tab pos="372110" algn="l"/>
              </a:tabLst>
            </a:pPr>
            <a:r>
              <a:rPr lang="vi-VN" sz="2400">
                <a:solidFill>
                  <a:srgbClr val="0033CC"/>
                </a:solidFill>
                <a:cs typeface="Arial"/>
              </a:rPr>
              <a:t>Tích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là</a:t>
            </a:r>
            <a:r>
              <a:rPr lang="vi-VN" sz="2400" spc="-100">
                <a:solidFill>
                  <a:srgbClr val="0033CC"/>
                </a:solidFill>
                <a:cs typeface="Arial"/>
              </a:rPr>
              <a:t> </a:t>
            </a:r>
            <a:r>
              <a:rPr lang="vi-VN" sz="2400">
                <a:solidFill>
                  <a:srgbClr val="0033CC"/>
                </a:solidFill>
                <a:cs typeface="Arial"/>
              </a:rPr>
              <a:t>p</a:t>
            </a:r>
            <a:endParaRPr lang="vi-VN" sz="2400">
              <a:cs typeface="Arial"/>
            </a:endParaRPr>
          </a:p>
          <a:p>
            <a:pPr marR="5080">
              <a:spcBef>
                <a:spcPts val="325"/>
              </a:spcBef>
              <a:tabLst>
                <a:tab pos="17208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B4: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Nếu </a:t>
            </a:r>
            <a:r>
              <a:rPr lang="vi-VN" sz="2800">
                <a:solidFill>
                  <a:srgbClr val="0033CC"/>
                </a:solidFill>
                <a:cs typeface="Arial"/>
              </a:rPr>
              <a:t>b =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0, hiển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thị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“Không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thực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hiện được  phép </a:t>
            </a:r>
            <a:r>
              <a:rPr lang="vi-VN" sz="2800">
                <a:solidFill>
                  <a:srgbClr val="0033CC"/>
                </a:solidFill>
                <a:cs typeface="Arial"/>
              </a:rPr>
              <a:t>chia”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>
                <a:solidFill>
                  <a:srgbClr val="0033CC"/>
                </a:solidFill>
                <a:cs typeface="Arial"/>
              </a:rPr>
              <a:t>kết thúc</a:t>
            </a:r>
            <a:endParaRPr lang="vi-VN" sz="2800">
              <a:cs typeface="Arial"/>
            </a:endParaRPr>
          </a:p>
          <a:p>
            <a:pPr>
              <a:spcBef>
                <a:spcPts val="335"/>
              </a:spcBef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Ngược lại Hiển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thị “Thương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là a/b” 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>
                <a:solidFill>
                  <a:srgbClr val="0033CC"/>
                </a:solidFill>
                <a:cs typeface="Arial"/>
              </a:rPr>
              <a:t>kết</a:t>
            </a:r>
            <a:r>
              <a:rPr lang="vi-VN" sz="2800" spc="3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thúc</a:t>
            </a:r>
            <a:endParaRPr lang="vi-VN" sz="2800">
              <a:cs typeface="Arial"/>
            </a:endParaRPr>
          </a:p>
          <a:p>
            <a:endParaRPr lang="vi-VN" sz="4400"/>
          </a:p>
        </p:txBody>
      </p:sp>
    </p:spTree>
    <p:extLst>
      <p:ext uri="{BB962C8B-B14F-4D97-AF65-F5344CB8AC3E}">
        <p14:creationId xmlns:p14="http://schemas.microsoft.com/office/powerpoint/2010/main" val="329934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70"/>
              </a:spcBef>
              <a:tabLst>
                <a:tab pos="172085" algn="l"/>
              </a:tabLst>
            </a:pPr>
            <a:r>
              <a:rPr lang="vi-VN" sz="4000" spc="-5">
                <a:solidFill>
                  <a:srgbClr val="0033CC"/>
                </a:solidFill>
                <a:cs typeface="Arial"/>
              </a:rPr>
              <a:t>Bài toán: Giải </a:t>
            </a:r>
            <a:r>
              <a:rPr lang="vi-VN" sz="4000" spc="-10">
                <a:solidFill>
                  <a:srgbClr val="0033CC"/>
                </a:solidFill>
                <a:cs typeface="Arial"/>
              </a:rPr>
              <a:t>phương </a:t>
            </a:r>
            <a:r>
              <a:rPr lang="vi-VN" sz="4000" spc="-5">
                <a:solidFill>
                  <a:srgbClr val="0033CC"/>
                </a:solidFill>
                <a:cs typeface="Arial"/>
              </a:rPr>
              <a:t>trình </a:t>
            </a:r>
            <a:r>
              <a:rPr lang="vi-VN" sz="4000" spc="-10">
                <a:solidFill>
                  <a:srgbClr val="0033CC"/>
                </a:solidFill>
                <a:cs typeface="Arial"/>
              </a:rPr>
              <a:t>bậc</a:t>
            </a:r>
            <a:r>
              <a:rPr lang="vi-VN" sz="4000" spc="10">
                <a:solidFill>
                  <a:srgbClr val="0033CC"/>
                </a:solidFill>
                <a:cs typeface="Arial"/>
              </a:rPr>
              <a:t> </a:t>
            </a:r>
            <a:r>
              <a:rPr lang="vi-VN" sz="4000" spc="-5">
                <a:solidFill>
                  <a:srgbClr val="0033CC"/>
                </a:solidFill>
                <a:cs typeface="Arial"/>
              </a:rPr>
              <a:t>I</a:t>
            </a:r>
            <a:endParaRPr lang="vi-VN" sz="4000">
              <a:cs typeface="Arial"/>
            </a:endParaRPr>
          </a:p>
          <a:p>
            <a:pPr marL="514350" lvl="1">
              <a:spcBef>
                <a:spcPts val="330"/>
              </a:spcBef>
              <a:tabLst>
                <a:tab pos="372110" algn="l"/>
              </a:tabLst>
            </a:pPr>
            <a:r>
              <a:rPr lang="vi-VN" sz="3600" spc="-5">
                <a:solidFill>
                  <a:srgbClr val="0033CC"/>
                </a:solidFill>
                <a:cs typeface="Arial"/>
              </a:rPr>
              <a:t>Đầu </a:t>
            </a:r>
            <a:r>
              <a:rPr lang="vi-VN" sz="3600" spc="-10">
                <a:solidFill>
                  <a:srgbClr val="0033CC"/>
                </a:solidFill>
                <a:cs typeface="Arial"/>
              </a:rPr>
              <a:t>vào: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Hai hệ </a:t>
            </a:r>
            <a:r>
              <a:rPr lang="vi-VN" sz="3600">
                <a:solidFill>
                  <a:srgbClr val="0033CC"/>
                </a:solidFill>
                <a:cs typeface="Arial"/>
              </a:rPr>
              <a:t>số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a,</a:t>
            </a:r>
            <a:r>
              <a:rPr lang="vi-VN" sz="3600" spc="10">
                <a:solidFill>
                  <a:srgbClr val="0033CC"/>
                </a:solidFill>
                <a:cs typeface="Arial"/>
              </a:rPr>
              <a:t> </a:t>
            </a:r>
            <a:r>
              <a:rPr lang="vi-VN" sz="3600">
                <a:solidFill>
                  <a:srgbClr val="0033CC"/>
                </a:solidFill>
                <a:cs typeface="Arial"/>
              </a:rPr>
              <a:t>b</a:t>
            </a:r>
            <a:endParaRPr lang="vi-VN" sz="3600">
              <a:cs typeface="Arial"/>
            </a:endParaRPr>
          </a:p>
          <a:p>
            <a:pPr marL="514350" lvl="1">
              <a:spcBef>
                <a:spcPts val="340"/>
              </a:spcBef>
              <a:tabLst>
                <a:tab pos="372110" algn="l"/>
              </a:tabLst>
            </a:pPr>
            <a:r>
              <a:rPr lang="vi-VN" sz="3600" spc="-5">
                <a:solidFill>
                  <a:srgbClr val="0033CC"/>
                </a:solidFill>
                <a:cs typeface="Arial"/>
              </a:rPr>
              <a:t>Đầu ra: Nghiệm </a:t>
            </a:r>
            <a:r>
              <a:rPr lang="vi-VN" sz="3600">
                <a:solidFill>
                  <a:srgbClr val="0033CC"/>
                </a:solidFill>
                <a:cs typeface="Arial"/>
              </a:rPr>
              <a:t>của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phương </a:t>
            </a:r>
            <a:r>
              <a:rPr lang="vi-VN" sz="3600">
                <a:solidFill>
                  <a:srgbClr val="0033CC"/>
                </a:solidFill>
                <a:cs typeface="Arial"/>
              </a:rPr>
              <a:t>trình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ax </a:t>
            </a:r>
            <a:r>
              <a:rPr lang="vi-VN" sz="3600">
                <a:solidFill>
                  <a:srgbClr val="0033CC"/>
                </a:solidFill>
                <a:cs typeface="Arial"/>
              </a:rPr>
              <a:t>+ b =</a:t>
            </a:r>
            <a:r>
              <a:rPr lang="vi-VN" sz="3600" spc="-15">
                <a:solidFill>
                  <a:srgbClr val="0033CC"/>
                </a:solidFill>
                <a:cs typeface="Arial"/>
              </a:rPr>
              <a:t> </a:t>
            </a:r>
            <a:r>
              <a:rPr lang="vi-VN" sz="3600">
                <a:solidFill>
                  <a:srgbClr val="0033CC"/>
                </a:solidFill>
                <a:cs typeface="Arial"/>
              </a:rPr>
              <a:t>0</a:t>
            </a:r>
            <a:endParaRPr lang="vi-VN" sz="3600">
              <a:cs typeface="Arial"/>
            </a:endParaRPr>
          </a:p>
          <a:p>
            <a:pPr>
              <a:spcBef>
                <a:spcPts val="385"/>
              </a:spcBef>
              <a:tabLst>
                <a:tab pos="172085" algn="l"/>
              </a:tabLst>
            </a:pPr>
            <a:r>
              <a:rPr lang="vi-VN" sz="4000" spc="-5">
                <a:solidFill>
                  <a:srgbClr val="0033CC"/>
                </a:solidFill>
                <a:cs typeface="Arial"/>
              </a:rPr>
              <a:t>Ý</a:t>
            </a:r>
            <a:r>
              <a:rPr lang="vi-VN" sz="40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4000" spc="-5">
                <a:solidFill>
                  <a:srgbClr val="0033CC"/>
                </a:solidFill>
                <a:cs typeface="Arial"/>
              </a:rPr>
              <a:t>tưởng:</a:t>
            </a:r>
            <a:endParaRPr lang="vi-VN" sz="4000">
              <a:cs typeface="Arial"/>
            </a:endParaRPr>
          </a:p>
          <a:p>
            <a:pPr marL="514350" marR="280670" lvl="1">
              <a:spcBef>
                <a:spcPts val="334"/>
              </a:spcBef>
              <a:tabLst>
                <a:tab pos="372110" algn="l"/>
              </a:tabLst>
            </a:pPr>
            <a:r>
              <a:rPr lang="vi-VN" sz="3600" spc="-5">
                <a:solidFill>
                  <a:srgbClr val="0033CC"/>
                </a:solidFill>
                <a:cs typeface="Arial"/>
              </a:rPr>
              <a:t>Lần lượt </a:t>
            </a:r>
            <a:r>
              <a:rPr lang="vi-VN" sz="3600" spc="-10">
                <a:solidFill>
                  <a:srgbClr val="0033CC"/>
                </a:solidFill>
                <a:cs typeface="Arial"/>
              </a:rPr>
              <a:t>xét </a:t>
            </a:r>
            <a:r>
              <a:rPr lang="vi-VN" sz="3600">
                <a:solidFill>
                  <a:srgbClr val="0033CC"/>
                </a:solidFill>
                <a:cs typeface="Arial"/>
              </a:rPr>
              <a:t>a = 0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rồi xét </a:t>
            </a:r>
            <a:r>
              <a:rPr lang="vi-VN" sz="3600">
                <a:solidFill>
                  <a:srgbClr val="0033CC"/>
                </a:solidFill>
                <a:cs typeface="Arial"/>
              </a:rPr>
              <a:t>b = 0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để xét</a:t>
            </a:r>
            <a:r>
              <a:rPr lang="vi-VN" sz="3600" spc="-130">
                <a:solidFill>
                  <a:srgbClr val="0033CC"/>
                </a:solidFill>
                <a:cs typeface="Arial"/>
              </a:rPr>
              <a:t> </a:t>
            </a:r>
            <a:r>
              <a:rPr lang="vi-VN" sz="3600">
                <a:solidFill>
                  <a:srgbClr val="0033CC"/>
                </a:solidFill>
                <a:cs typeface="Arial"/>
              </a:rPr>
              <a:t>các  trường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hợp </a:t>
            </a:r>
            <a:r>
              <a:rPr lang="vi-VN" sz="3600">
                <a:solidFill>
                  <a:srgbClr val="0033CC"/>
                </a:solidFill>
                <a:cs typeface="Arial"/>
              </a:rPr>
              <a:t>của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phương</a:t>
            </a:r>
            <a:r>
              <a:rPr lang="vi-VN" sz="3600" spc="-25">
                <a:solidFill>
                  <a:srgbClr val="0033CC"/>
                </a:solidFill>
                <a:cs typeface="Arial"/>
              </a:rPr>
              <a:t> </a:t>
            </a:r>
            <a:r>
              <a:rPr lang="vi-VN" sz="3600">
                <a:solidFill>
                  <a:srgbClr val="0033CC"/>
                </a:solidFill>
                <a:cs typeface="Arial"/>
              </a:rPr>
              <a:t>trình</a:t>
            </a:r>
            <a:endParaRPr lang="vi-VN" sz="3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38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3 mô tả tuần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833120" indent="-571500">
              <a:tabLst>
                <a:tab pos="434340" algn="l"/>
              </a:tabLst>
            </a:pPr>
            <a:r>
              <a:rPr lang="vi-VN" sz="3200" spc="-5">
                <a:solidFill>
                  <a:srgbClr val="0033CC"/>
                </a:solidFill>
                <a:cs typeface="Arial"/>
              </a:rPr>
              <a:t>B1: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Nhập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a </a:t>
            </a:r>
            <a:r>
              <a:rPr lang="vi-VN" sz="3200">
                <a:solidFill>
                  <a:srgbClr val="0033CC"/>
                </a:solidFill>
                <a:cs typeface="Arial"/>
              </a:rPr>
              <a:t>và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b.</a:t>
            </a:r>
            <a:endParaRPr lang="vi-VN" sz="3200">
              <a:cs typeface="Arial"/>
            </a:endParaRPr>
          </a:p>
          <a:p>
            <a:pPr marL="833120" marR="556895" indent="-571500">
              <a:spcBef>
                <a:spcPts val="385"/>
              </a:spcBef>
              <a:tabLst>
                <a:tab pos="434340" algn="l"/>
              </a:tabLst>
            </a:pPr>
            <a:r>
              <a:rPr lang="vi-VN" sz="3200" spc="-5">
                <a:solidFill>
                  <a:srgbClr val="0033CC"/>
                </a:solidFill>
                <a:cs typeface="Arial"/>
              </a:rPr>
              <a:t>B2: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Nếu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a ≠ 0 thì x ←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-b/a. Hiển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thị 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“Phương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trình </a:t>
            </a:r>
            <a:r>
              <a:rPr lang="vi-VN" sz="3200">
                <a:solidFill>
                  <a:srgbClr val="0033CC"/>
                </a:solidFill>
                <a:cs typeface="Arial"/>
              </a:rPr>
              <a:t>có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1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nghiệm duy nhất</a:t>
            </a:r>
            <a:r>
              <a:rPr lang="vi-VN" sz="3200" spc="15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x”.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Ngược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lại sang</a:t>
            </a:r>
            <a:r>
              <a:rPr lang="vi-VN" sz="3200" spc="5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B3</a:t>
            </a:r>
            <a:endParaRPr lang="vi-VN" sz="3200">
              <a:cs typeface="Arial"/>
            </a:endParaRPr>
          </a:p>
          <a:p>
            <a:pPr marL="833120" marR="274320" indent="-571500">
              <a:spcBef>
                <a:spcPts val="380"/>
              </a:spcBef>
              <a:tabLst>
                <a:tab pos="434340" algn="l"/>
              </a:tabLst>
            </a:pPr>
            <a:r>
              <a:rPr lang="vi-VN" sz="3200" spc="-5">
                <a:solidFill>
                  <a:srgbClr val="0033CC"/>
                </a:solidFill>
                <a:cs typeface="Arial"/>
              </a:rPr>
              <a:t>B3: Nếu b ≠ 0 thì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hiển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thị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“Phương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trình vô 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nghiệm”.Ngược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lại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Hiển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thị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“Phương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trình </a:t>
            </a:r>
            <a:r>
              <a:rPr lang="vi-VN" sz="3200">
                <a:solidFill>
                  <a:srgbClr val="0033CC"/>
                </a:solidFill>
                <a:cs typeface="Arial"/>
              </a:rPr>
              <a:t>vô 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số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 nghiệm”</a:t>
            </a:r>
          </a:p>
          <a:p>
            <a:pPr marL="833120" marR="274320" indent="-571500">
              <a:spcBef>
                <a:spcPts val="380"/>
              </a:spcBef>
              <a:tabLst>
                <a:tab pos="434340" algn="l"/>
              </a:tabLst>
            </a:pPr>
            <a:r>
              <a:rPr lang="vi-VN" sz="3200" spc="-5">
                <a:solidFill>
                  <a:srgbClr val="0033CC"/>
                </a:solidFill>
                <a:cs typeface="Arial"/>
              </a:rPr>
              <a:t>B4: Kết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thúc</a:t>
            </a:r>
            <a:endParaRPr lang="vi-VN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4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lnSpc>
                <a:spcPct val="150000"/>
              </a:lnSpc>
              <a:spcBef>
                <a:spcPts val="310"/>
              </a:spcBef>
              <a:tabLst>
                <a:tab pos="172085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Bài toán: Tìm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giá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trị </a:t>
            </a:r>
            <a:r>
              <a:rPr lang="vi-VN" sz="2800">
                <a:solidFill>
                  <a:srgbClr val="0033CC"/>
                </a:solidFill>
                <a:cs typeface="Arial"/>
              </a:rPr>
              <a:t>lớn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nhất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của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một dãy 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số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nguyên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có N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số</a:t>
            </a:r>
            <a:endParaRPr lang="vi-VN" sz="2800">
              <a:cs typeface="Arial"/>
            </a:endParaRPr>
          </a:p>
          <a:p>
            <a:pPr marL="514350" marR="257175" lvl="1">
              <a:lnSpc>
                <a:spcPct val="150000"/>
              </a:lnSpc>
              <a:spcBef>
                <a:spcPts val="330"/>
              </a:spcBef>
              <a:tabLst>
                <a:tab pos="372110" algn="l"/>
              </a:tabLst>
            </a:pPr>
            <a:r>
              <a:rPr lang="vi-VN" sz="2400" spc="-5">
                <a:solidFill>
                  <a:srgbClr val="0033CC"/>
                </a:solidFill>
                <a:cs typeface="Arial"/>
              </a:rPr>
              <a:t>Đầu </a:t>
            </a:r>
            <a:r>
              <a:rPr lang="vi-VN" sz="2400" spc="-10">
                <a:solidFill>
                  <a:srgbClr val="0033CC"/>
                </a:solidFill>
                <a:cs typeface="Arial"/>
              </a:rPr>
              <a:t>vào: </a:t>
            </a:r>
            <a:r>
              <a:rPr lang="vi-VN" sz="2400">
                <a:solidFill>
                  <a:srgbClr val="0033CC"/>
                </a:solidFill>
                <a:cs typeface="Arial"/>
              </a:rPr>
              <a:t>Số số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nguyên dương </a:t>
            </a:r>
            <a:r>
              <a:rPr lang="vi-VN" sz="2400">
                <a:solidFill>
                  <a:srgbClr val="0033CC"/>
                </a:solidFill>
                <a:cs typeface="Arial"/>
              </a:rPr>
              <a:t>N </a:t>
            </a:r>
            <a:r>
              <a:rPr lang="vi-VN" sz="2400" spc="-10">
                <a:solidFill>
                  <a:srgbClr val="0033CC"/>
                </a:solidFill>
                <a:cs typeface="Arial"/>
              </a:rPr>
              <a:t>và </a:t>
            </a:r>
            <a:r>
              <a:rPr lang="vi-VN" sz="2400">
                <a:solidFill>
                  <a:srgbClr val="0033CC"/>
                </a:solidFill>
                <a:cs typeface="Arial"/>
              </a:rPr>
              <a:t>N số  </a:t>
            </a:r>
            <a:r>
              <a:rPr lang="vi-VN" sz="2400" spc="-10">
                <a:solidFill>
                  <a:srgbClr val="0033CC"/>
                </a:solidFill>
                <a:cs typeface="Arial"/>
              </a:rPr>
              <a:t>nguyên </a:t>
            </a:r>
            <a:r>
              <a:rPr lang="vi-VN" sz="2400">
                <a:solidFill>
                  <a:srgbClr val="0033CC"/>
                </a:solidFill>
                <a:cs typeface="Arial"/>
              </a:rPr>
              <a:t>a</a:t>
            </a:r>
            <a:r>
              <a:rPr lang="vi-VN" sz="2000" baseline="-21604">
                <a:solidFill>
                  <a:srgbClr val="0033CC"/>
                </a:solidFill>
                <a:cs typeface="Arial"/>
              </a:rPr>
              <a:t>1</a:t>
            </a:r>
            <a:r>
              <a:rPr lang="vi-VN" sz="2400">
                <a:solidFill>
                  <a:srgbClr val="0033CC"/>
                </a:solidFill>
                <a:cs typeface="Arial"/>
              </a:rPr>
              <a:t>, a</a:t>
            </a:r>
            <a:r>
              <a:rPr lang="vi-VN" sz="2000" baseline="-21604">
                <a:solidFill>
                  <a:srgbClr val="0033CC"/>
                </a:solidFill>
                <a:cs typeface="Arial"/>
              </a:rPr>
              <a:t>2</a:t>
            </a:r>
            <a:r>
              <a:rPr lang="vi-VN" sz="2400">
                <a:solidFill>
                  <a:srgbClr val="0033CC"/>
                </a:solidFill>
                <a:cs typeface="Arial"/>
              </a:rPr>
              <a:t>,…,</a:t>
            </a:r>
            <a:r>
              <a:rPr lang="vi-VN" sz="2400" spc="10">
                <a:solidFill>
                  <a:srgbClr val="0033CC"/>
                </a:solidFill>
                <a:cs typeface="Arial"/>
              </a:rPr>
              <a:t> </a:t>
            </a:r>
            <a:r>
              <a:rPr lang="vi-VN" sz="2400">
                <a:solidFill>
                  <a:srgbClr val="0033CC"/>
                </a:solidFill>
                <a:cs typeface="Arial"/>
              </a:rPr>
              <a:t>a</a:t>
            </a:r>
            <a:r>
              <a:rPr lang="vi-VN" sz="2000" baseline="-21604">
                <a:solidFill>
                  <a:srgbClr val="0033CC"/>
                </a:solidFill>
                <a:cs typeface="Arial"/>
              </a:rPr>
              <a:t>N</a:t>
            </a:r>
            <a:endParaRPr lang="vi-VN" sz="2000" baseline="-21604">
              <a:cs typeface="Arial"/>
            </a:endParaRPr>
          </a:p>
          <a:p>
            <a:pPr marL="514350" lvl="1">
              <a:lnSpc>
                <a:spcPct val="150000"/>
              </a:lnSpc>
              <a:spcBef>
                <a:spcPts val="145"/>
              </a:spcBef>
              <a:tabLst>
                <a:tab pos="372110" algn="l"/>
              </a:tabLst>
            </a:pPr>
            <a:r>
              <a:rPr lang="vi-VN" sz="2400" spc="-5">
                <a:solidFill>
                  <a:srgbClr val="0033CC"/>
                </a:solidFill>
                <a:cs typeface="Arial"/>
              </a:rPr>
              <a:t>Đầu ra: </a:t>
            </a:r>
            <a:r>
              <a:rPr lang="vi-VN" sz="2400">
                <a:solidFill>
                  <a:srgbClr val="0033CC"/>
                </a:solidFill>
                <a:cs typeface="Arial"/>
              </a:rPr>
              <a:t>số </a:t>
            </a:r>
            <a:r>
              <a:rPr lang="vi-VN" sz="2400" spc="-10">
                <a:solidFill>
                  <a:srgbClr val="0033CC"/>
                </a:solidFill>
                <a:cs typeface="Arial"/>
              </a:rPr>
              <a:t>nguyên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lớn nhất </a:t>
            </a:r>
            <a:r>
              <a:rPr lang="vi-VN" sz="2400">
                <a:solidFill>
                  <a:srgbClr val="0033CC"/>
                </a:solidFill>
                <a:cs typeface="Arial"/>
              </a:rPr>
              <a:t>của</a:t>
            </a:r>
            <a:r>
              <a:rPr lang="vi-VN" sz="2400" spc="10">
                <a:solidFill>
                  <a:srgbClr val="0033CC"/>
                </a:solidFill>
                <a:cs typeface="Arial"/>
              </a:rPr>
              <a:t>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dãy</a:t>
            </a:r>
            <a:endParaRPr lang="vi-VN" sz="2400">
              <a:cs typeface="Arial"/>
            </a:endParaRPr>
          </a:p>
          <a:p>
            <a:pPr>
              <a:lnSpc>
                <a:spcPct val="150000"/>
              </a:lnSpc>
              <a:spcBef>
                <a:spcPts val="195"/>
              </a:spcBef>
              <a:tabLst>
                <a:tab pos="172085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Ý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tưởng:</a:t>
            </a:r>
            <a:endParaRPr lang="vi-VN" sz="2800">
              <a:cs typeface="Arial"/>
            </a:endParaRPr>
          </a:p>
          <a:p>
            <a:pPr marL="514350" lvl="1">
              <a:lnSpc>
                <a:spcPct val="150000"/>
              </a:lnSpc>
              <a:spcBef>
                <a:spcPts val="165"/>
              </a:spcBef>
              <a:tabLst>
                <a:tab pos="372110" algn="l"/>
              </a:tabLst>
            </a:pPr>
            <a:r>
              <a:rPr lang="vi-VN" sz="2400">
                <a:solidFill>
                  <a:srgbClr val="0033CC"/>
                </a:solidFill>
                <a:cs typeface="Arial"/>
              </a:rPr>
              <a:t>Khởi tạo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giá </a:t>
            </a:r>
            <a:r>
              <a:rPr lang="vi-VN" sz="2400">
                <a:solidFill>
                  <a:srgbClr val="0033CC"/>
                </a:solidFill>
                <a:cs typeface="Arial"/>
              </a:rPr>
              <a:t>trị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Max </a:t>
            </a:r>
            <a:r>
              <a:rPr lang="vi-VN" sz="2400">
                <a:solidFill>
                  <a:srgbClr val="0033CC"/>
                </a:solidFill>
                <a:cs typeface="Arial"/>
              </a:rPr>
              <a:t>=</a:t>
            </a:r>
            <a:r>
              <a:rPr lang="vi-VN" sz="2400" spc="-25">
                <a:solidFill>
                  <a:srgbClr val="0033CC"/>
                </a:solidFill>
                <a:cs typeface="Arial"/>
              </a:rPr>
              <a:t> </a:t>
            </a:r>
            <a:r>
              <a:rPr lang="vi-VN" sz="2400">
                <a:solidFill>
                  <a:srgbClr val="0033CC"/>
                </a:solidFill>
                <a:cs typeface="Arial"/>
              </a:rPr>
              <a:t>a</a:t>
            </a:r>
            <a:r>
              <a:rPr lang="vi-VN" sz="2000" baseline="-21604">
                <a:solidFill>
                  <a:srgbClr val="0033CC"/>
                </a:solidFill>
                <a:cs typeface="Arial"/>
              </a:rPr>
              <a:t>1</a:t>
            </a:r>
            <a:endParaRPr lang="vi-VN" sz="2000" baseline="-21604">
              <a:cs typeface="Arial"/>
            </a:endParaRPr>
          </a:p>
          <a:p>
            <a:pPr marL="514350" marR="82550" lvl="1">
              <a:lnSpc>
                <a:spcPct val="150000"/>
              </a:lnSpc>
              <a:spcBef>
                <a:spcPts val="360"/>
              </a:spcBef>
              <a:tabLst>
                <a:tab pos="372110" algn="l"/>
              </a:tabLst>
            </a:pPr>
            <a:r>
              <a:rPr lang="vi-VN" sz="2400" spc="-5">
                <a:solidFill>
                  <a:srgbClr val="0033CC"/>
                </a:solidFill>
                <a:cs typeface="Arial"/>
              </a:rPr>
              <a:t>Lần lượt </a:t>
            </a:r>
            <a:r>
              <a:rPr lang="vi-VN" sz="2400">
                <a:solidFill>
                  <a:srgbClr val="0033CC"/>
                </a:solidFill>
                <a:cs typeface="Arial"/>
              </a:rPr>
              <a:t>so sánh </a:t>
            </a:r>
            <a:r>
              <a:rPr lang="vi-VN" sz="2400" spc="-10">
                <a:solidFill>
                  <a:srgbClr val="0033CC"/>
                </a:solidFill>
                <a:cs typeface="Arial"/>
              </a:rPr>
              <a:t>Max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với </a:t>
            </a:r>
            <a:r>
              <a:rPr lang="vi-VN" sz="2400">
                <a:solidFill>
                  <a:srgbClr val="0033CC"/>
                </a:solidFill>
                <a:cs typeface="Arial"/>
              </a:rPr>
              <a:t>a</a:t>
            </a:r>
            <a:r>
              <a:rPr lang="vi-VN" sz="2000" baseline="-21604">
                <a:solidFill>
                  <a:srgbClr val="0033CC"/>
                </a:solidFill>
                <a:cs typeface="Arial"/>
              </a:rPr>
              <a:t>i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với </a:t>
            </a:r>
            <a:r>
              <a:rPr lang="vi-VN" sz="2400">
                <a:solidFill>
                  <a:srgbClr val="0033CC"/>
                </a:solidFill>
                <a:cs typeface="Arial"/>
              </a:rPr>
              <a:t>i=2,3,…,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N;  nếu </a:t>
            </a:r>
            <a:r>
              <a:rPr lang="vi-VN" sz="2400">
                <a:solidFill>
                  <a:srgbClr val="0033CC"/>
                </a:solidFill>
                <a:cs typeface="Arial"/>
              </a:rPr>
              <a:t>a</a:t>
            </a:r>
            <a:r>
              <a:rPr lang="vi-VN" sz="2000" baseline="-21604">
                <a:solidFill>
                  <a:srgbClr val="0033CC"/>
                </a:solidFill>
                <a:cs typeface="Arial"/>
              </a:rPr>
              <a:t>i </a:t>
            </a:r>
            <a:r>
              <a:rPr lang="vi-VN" sz="2400">
                <a:solidFill>
                  <a:srgbClr val="0033CC"/>
                </a:solidFill>
                <a:cs typeface="Arial"/>
              </a:rPr>
              <a:t>&gt;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Max </a:t>
            </a:r>
            <a:r>
              <a:rPr lang="vi-VN" sz="2400">
                <a:solidFill>
                  <a:srgbClr val="0033CC"/>
                </a:solidFill>
                <a:cs typeface="Arial"/>
              </a:rPr>
              <a:t>ta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gán giá </a:t>
            </a:r>
            <a:r>
              <a:rPr lang="vi-VN" sz="2400">
                <a:solidFill>
                  <a:srgbClr val="0033CC"/>
                </a:solidFill>
                <a:cs typeface="Arial"/>
              </a:rPr>
              <a:t>trị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mới </a:t>
            </a:r>
            <a:r>
              <a:rPr lang="vi-VN" sz="2400">
                <a:solidFill>
                  <a:srgbClr val="0033CC"/>
                </a:solidFill>
                <a:cs typeface="Arial"/>
              </a:rPr>
              <a:t>cho</a:t>
            </a:r>
            <a:r>
              <a:rPr lang="vi-VN" sz="2400" spc="-15">
                <a:solidFill>
                  <a:srgbClr val="0033CC"/>
                </a:solidFill>
                <a:cs typeface="Arial"/>
              </a:rPr>
              <a:t> </a:t>
            </a:r>
            <a:r>
              <a:rPr lang="vi-VN" sz="2400" spc="-10">
                <a:solidFill>
                  <a:srgbClr val="0033CC"/>
                </a:solidFill>
                <a:cs typeface="Arial"/>
              </a:rPr>
              <a:t>Max</a:t>
            </a:r>
            <a:endParaRPr lang="vi-VN" sz="2400">
              <a:cs typeface="Arial"/>
            </a:endParaRPr>
          </a:p>
          <a:p>
            <a:pPr>
              <a:lnSpc>
                <a:spcPct val="150000"/>
              </a:lnSpc>
            </a:pPr>
            <a:endParaRPr lang="vi-VN" sz="4000"/>
          </a:p>
        </p:txBody>
      </p:sp>
    </p:spTree>
    <p:extLst>
      <p:ext uri="{BB962C8B-B14F-4D97-AF65-F5344CB8AC3E}">
        <p14:creationId xmlns:p14="http://schemas.microsoft.com/office/powerpoint/2010/main" val="113659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4 ý tưởng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95249"/>
              </p:ext>
            </p:extLst>
          </p:nvPr>
        </p:nvGraphicFramePr>
        <p:xfrm>
          <a:off x="2341416" y="1591293"/>
          <a:ext cx="8180121" cy="47738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8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/>
                    </a:p>
                    <a:p>
                      <a:pPr marL="58166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spc="-10"/>
                        <a:t>max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100"/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100"/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157480" algn="ctr">
                        <a:lnSpc>
                          <a:spcPct val="100000"/>
                        </a:lnSpc>
                      </a:pPr>
                      <a:r>
                        <a:rPr sz="1100"/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38735" algn="ctr">
                        <a:lnSpc>
                          <a:spcPct val="100000"/>
                        </a:lnSpc>
                      </a:pPr>
                      <a:r>
                        <a:rPr sz="1100"/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100"/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197485" algn="ctr">
                        <a:lnSpc>
                          <a:spcPct val="100000"/>
                        </a:lnSpc>
                      </a:pPr>
                      <a:r>
                        <a:rPr sz="1100"/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/>
                        <a:t>max </a:t>
                      </a:r>
                      <a:r>
                        <a:rPr sz="1100"/>
                        <a:t>=</a:t>
                      </a:r>
                      <a:r>
                        <a:rPr sz="1100" spc="-10"/>
                        <a:t> </a:t>
                      </a:r>
                      <a:r>
                        <a:rPr sz="1100"/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/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54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/>
                        <a:t>max&lt;5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540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/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77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/>
                        <a:t>max&lt;7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81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/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2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266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10"/>
                        <a:t>max&lt;9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5244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/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54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"/>
                        <a:t>max&gt;2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334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/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15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10"/>
                        <a:t>max&gt;8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588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/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9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776">
                <a:tc>
                  <a:txBody>
                    <a:bodyPr/>
                    <a:lstStyle/>
                    <a:p>
                      <a:pPr marL="8318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15"/>
                        <a:t>Kết</a:t>
                      </a:r>
                      <a:r>
                        <a:rPr sz="1100"/>
                        <a:t> quả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4139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/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65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857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0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8820" indent="-457200">
              <a:tabLst>
                <a:tab pos="43434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: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Nhập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n </a:t>
            </a:r>
            <a:r>
              <a:rPr lang="vi-VN" sz="2800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dãy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số </a:t>
            </a:r>
            <a:r>
              <a:rPr lang="vi-VN" sz="2800">
                <a:solidFill>
                  <a:srgbClr val="0033CC"/>
                </a:solidFill>
                <a:cs typeface="Arial"/>
              </a:rPr>
              <a:t>a</a:t>
            </a:r>
            <a:r>
              <a:rPr lang="vi-VN" sz="2800" baseline="-21164">
                <a:solidFill>
                  <a:srgbClr val="0033CC"/>
                </a:solidFill>
                <a:cs typeface="Arial"/>
              </a:rPr>
              <a:t>0</a:t>
            </a:r>
            <a:r>
              <a:rPr lang="vi-VN" sz="2800">
                <a:solidFill>
                  <a:srgbClr val="0033CC"/>
                </a:solidFill>
                <a:cs typeface="Arial"/>
              </a:rPr>
              <a:t>, a</a:t>
            </a:r>
            <a:r>
              <a:rPr lang="vi-VN" sz="2800" baseline="-21164">
                <a:solidFill>
                  <a:srgbClr val="0033CC"/>
                </a:solidFill>
                <a:cs typeface="Arial"/>
              </a:rPr>
              <a:t>1</a:t>
            </a:r>
            <a:r>
              <a:rPr lang="vi-VN" sz="2800">
                <a:solidFill>
                  <a:srgbClr val="0033CC"/>
                </a:solidFill>
                <a:cs typeface="Arial"/>
              </a:rPr>
              <a:t>,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a</a:t>
            </a:r>
            <a:r>
              <a:rPr lang="vi-VN" sz="2800" baseline="-21164">
                <a:solidFill>
                  <a:srgbClr val="0033CC"/>
                </a:solidFill>
                <a:cs typeface="Arial"/>
              </a:rPr>
              <a:t>2</a:t>
            </a:r>
            <a:r>
              <a:rPr lang="vi-VN" sz="2800">
                <a:solidFill>
                  <a:srgbClr val="0033CC"/>
                </a:solidFill>
                <a:cs typeface="Arial"/>
              </a:rPr>
              <a:t>,…,a</a:t>
            </a:r>
            <a:r>
              <a:rPr lang="vi-VN" sz="2800" baseline="-21164">
                <a:solidFill>
                  <a:srgbClr val="0033CC"/>
                </a:solidFill>
                <a:cs typeface="Arial"/>
              </a:rPr>
              <a:t>n-1</a:t>
            </a:r>
            <a:r>
              <a:rPr lang="vi-VN" sz="2800">
                <a:solidFill>
                  <a:srgbClr val="0033CC"/>
                </a:solidFill>
                <a:cs typeface="Arial"/>
              </a:rPr>
              <a:t>.</a:t>
            </a:r>
            <a:endParaRPr lang="vi-VN" sz="2800">
              <a:cs typeface="Arial"/>
            </a:endParaRPr>
          </a:p>
          <a:p>
            <a:pPr marL="718820" marR="313055" indent="-457200">
              <a:spcBef>
                <a:spcPts val="385"/>
              </a:spcBef>
              <a:tabLst>
                <a:tab pos="43434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B2: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Max =</a:t>
            </a:r>
            <a:r>
              <a:rPr lang="vi-VN" sz="2800" spc="830">
                <a:solidFill>
                  <a:srgbClr val="0033CC"/>
                </a:solidFill>
                <a:latin typeface="Segoe UI Symbol"/>
                <a:cs typeface="Segoe UI Symbo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a</a:t>
            </a:r>
            <a:r>
              <a:rPr lang="vi-VN" sz="2800" baseline="-21164">
                <a:solidFill>
                  <a:srgbClr val="0033CC"/>
                </a:solidFill>
                <a:cs typeface="Arial"/>
              </a:rPr>
              <a:t>0</a:t>
            </a:r>
            <a:r>
              <a:rPr lang="vi-VN" sz="2800">
                <a:solidFill>
                  <a:srgbClr val="0033CC"/>
                </a:solidFill>
                <a:cs typeface="Arial"/>
              </a:rPr>
              <a:t>;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i=1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(chỉ số của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phần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tử </a:t>
            </a:r>
            <a:r>
              <a:rPr lang="vi-VN" sz="2800" spc="-615">
                <a:solidFill>
                  <a:srgbClr val="0033CC"/>
                </a:solidFill>
                <a:cs typeface="Arial"/>
              </a:rPr>
              <a:t>tiếp </a:t>
            </a:r>
            <a:r>
              <a:rPr lang="vi-VN" sz="2800" spc="-434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theo).</a:t>
            </a:r>
            <a:endParaRPr lang="vi-VN" sz="2800">
              <a:cs typeface="Arial"/>
            </a:endParaRPr>
          </a:p>
          <a:p>
            <a:pPr marL="718820" indent="-457200">
              <a:spcBef>
                <a:spcPts val="385"/>
              </a:spcBef>
              <a:tabLst>
                <a:tab pos="43434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B3: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Nếu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i </a:t>
            </a:r>
            <a:r>
              <a:rPr lang="vi-VN" sz="2800">
                <a:solidFill>
                  <a:srgbClr val="0033CC"/>
                </a:solidFill>
                <a:cs typeface="Arial"/>
              </a:rPr>
              <a:t>&lt;=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n-1, sang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bước</a:t>
            </a:r>
            <a:r>
              <a:rPr lang="vi-VN" sz="280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4</a:t>
            </a:r>
            <a:br>
              <a:rPr lang="vi-VN" sz="2800">
                <a:cs typeface="Arial"/>
              </a:rPr>
            </a:br>
            <a:r>
              <a:rPr lang="vi-VN" sz="2800">
                <a:cs typeface="Arial"/>
              </a:rPr>
              <a:t>     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Ngược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lại in ra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giá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trị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Max.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Kết</a:t>
            </a:r>
            <a:r>
              <a:rPr lang="vi-VN" sz="2800" spc="5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thúc.</a:t>
            </a:r>
            <a:endParaRPr lang="vi-VN" sz="2800">
              <a:cs typeface="Arial"/>
            </a:endParaRPr>
          </a:p>
          <a:p>
            <a:pPr marL="718820" indent="-457200">
              <a:spcBef>
                <a:spcPts val="384"/>
              </a:spcBef>
              <a:tabLst>
                <a:tab pos="43434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B4: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Nếu </a:t>
            </a:r>
            <a:r>
              <a:rPr lang="vi-VN" sz="2800">
                <a:solidFill>
                  <a:srgbClr val="0033CC"/>
                </a:solidFill>
                <a:cs typeface="Arial"/>
              </a:rPr>
              <a:t>a</a:t>
            </a:r>
            <a:r>
              <a:rPr lang="vi-VN" sz="2800" baseline="-21164">
                <a:solidFill>
                  <a:srgbClr val="0033CC"/>
                </a:solidFill>
                <a:cs typeface="Arial"/>
              </a:rPr>
              <a:t>i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&gt;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Max, Max </a:t>
            </a:r>
            <a:r>
              <a:rPr lang="vi-VN" sz="2800" spc="830">
                <a:solidFill>
                  <a:srgbClr val="0033CC"/>
                </a:solidFill>
                <a:cs typeface="Arial"/>
              </a:rPr>
              <a:t>=</a:t>
            </a:r>
            <a:r>
              <a:rPr lang="vi-VN" sz="2800" spc="35">
                <a:solidFill>
                  <a:srgbClr val="0033CC"/>
                </a:solidFill>
                <a:latin typeface="Segoe UI Symbol"/>
                <a:cs typeface="Segoe UI Symbo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a</a:t>
            </a:r>
            <a:r>
              <a:rPr lang="vi-VN" sz="2800" baseline="-21164">
                <a:solidFill>
                  <a:srgbClr val="0033CC"/>
                </a:solidFill>
                <a:cs typeface="Arial"/>
              </a:rPr>
              <a:t>i</a:t>
            </a:r>
            <a:endParaRPr lang="vi-VN" sz="2800" baseline="-21164">
              <a:cs typeface="Arial"/>
            </a:endParaRPr>
          </a:p>
          <a:p>
            <a:pPr marL="718820" indent="-457200">
              <a:spcBef>
                <a:spcPts val="384"/>
              </a:spcBef>
              <a:tabLst>
                <a:tab pos="43434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B5: Tăng i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lên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1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đơn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vị. Quay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lên</a:t>
            </a:r>
            <a:r>
              <a:rPr lang="vi-VN" sz="280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B3.</a:t>
            </a:r>
            <a:endParaRPr lang="vi-VN" sz="2800">
              <a:cs typeface="Arial"/>
            </a:endParaRPr>
          </a:p>
          <a:p>
            <a:pPr marL="718820" indent="-457200">
              <a:spcBef>
                <a:spcPts val="380"/>
              </a:spcBef>
              <a:tabLst>
                <a:tab pos="434340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B6: Kết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thúc</a:t>
            </a:r>
            <a:endParaRPr lang="vi-VN" sz="4000"/>
          </a:p>
        </p:txBody>
      </p:sp>
    </p:spTree>
    <p:extLst>
      <p:ext uri="{BB962C8B-B14F-4D97-AF65-F5344CB8AC3E}">
        <p14:creationId xmlns:p14="http://schemas.microsoft.com/office/powerpoint/2010/main" val="55081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4800" spc="-5">
                <a:solidFill>
                  <a:srgbClr val="0033CC"/>
                </a:solidFill>
                <a:cs typeface="Arial"/>
              </a:rPr>
              <a:t>Bài toán</a:t>
            </a:r>
            <a:r>
              <a:rPr lang="vi-VN" sz="4800">
                <a:solidFill>
                  <a:srgbClr val="0033CC"/>
                </a:solidFill>
                <a:cs typeface="Arial"/>
              </a:rPr>
              <a:t> </a:t>
            </a:r>
            <a:r>
              <a:rPr lang="vi-VN" sz="4800" spc="-10">
                <a:solidFill>
                  <a:srgbClr val="0033CC"/>
                </a:solidFill>
                <a:cs typeface="Arial"/>
              </a:rPr>
              <a:t>(problem)</a:t>
            </a:r>
            <a:endParaRPr lang="vi-VN" sz="480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5">
                <a:solidFill>
                  <a:srgbClr val="0033CC"/>
                </a:solidFill>
                <a:cs typeface="Arial"/>
              </a:rPr>
              <a:t>Giải </a:t>
            </a:r>
            <a:r>
              <a:rPr lang="vi-VN" sz="4800" spc="-10">
                <a:solidFill>
                  <a:srgbClr val="0033CC"/>
                </a:solidFill>
                <a:cs typeface="Arial"/>
              </a:rPr>
              <a:t>quyết bài </a:t>
            </a:r>
            <a:r>
              <a:rPr lang="vi-VN" sz="4800" spc="-5">
                <a:solidFill>
                  <a:srgbClr val="0033CC"/>
                </a:solidFill>
                <a:cs typeface="Arial"/>
              </a:rPr>
              <a:t>toán </a:t>
            </a:r>
            <a:r>
              <a:rPr lang="vi-VN" sz="4800" spc="-10">
                <a:solidFill>
                  <a:srgbClr val="0033CC"/>
                </a:solidFill>
                <a:cs typeface="Arial"/>
              </a:rPr>
              <a:t>bằng máy</a:t>
            </a:r>
            <a:r>
              <a:rPr lang="vi-VN" sz="4800" spc="25">
                <a:solidFill>
                  <a:srgbClr val="0033CC"/>
                </a:solidFill>
                <a:cs typeface="Arial"/>
              </a:rPr>
              <a:t> </a:t>
            </a:r>
            <a:r>
              <a:rPr lang="vi-VN" sz="4800" spc="-5">
                <a:solidFill>
                  <a:srgbClr val="0033CC"/>
                </a:solidFill>
                <a:cs typeface="Arial"/>
              </a:rPr>
              <a:t>tính</a:t>
            </a:r>
            <a:endParaRPr lang="vi-VN" sz="4800">
              <a:cs typeface="Arial"/>
            </a:endParaRPr>
          </a:p>
          <a:p>
            <a:pPr marL="655955" lvl="1" indent="-394335" algn="just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5">
                <a:solidFill>
                  <a:srgbClr val="0033CC"/>
                </a:solidFill>
                <a:cs typeface="Arial"/>
              </a:rPr>
              <a:t>Biểu </a:t>
            </a:r>
            <a:r>
              <a:rPr lang="vi-VN" sz="4800" spc="-10">
                <a:solidFill>
                  <a:srgbClr val="0033CC"/>
                </a:solidFill>
                <a:cs typeface="Arial"/>
              </a:rPr>
              <a:t>diễn </a:t>
            </a:r>
            <a:r>
              <a:rPr lang="vi-VN" sz="4800" spc="-5">
                <a:solidFill>
                  <a:srgbClr val="0033CC"/>
                </a:solidFill>
                <a:cs typeface="Arial"/>
              </a:rPr>
              <a:t>thuật</a:t>
            </a:r>
            <a:r>
              <a:rPr lang="vi-VN" sz="4800" spc="5">
                <a:solidFill>
                  <a:srgbClr val="0033CC"/>
                </a:solidFill>
                <a:cs typeface="Arial"/>
              </a:rPr>
              <a:t> </a:t>
            </a:r>
            <a:r>
              <a:rPr lang="vi-VN" sz="4800" spc="-5">
                <a:solidFill>
                  <a:srgbClr val="0033CC"/>
                </a:solidFill>
                <a:cs typeface="Arial"/>
              </a:rPr>
              <a:t>toán</a:t>
            </a:r>
            <a:endParaRPr lang="vi-VN" sz="480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10">
                <a:solidFill>
                  <a:srgbClr val="0033CC"/>
                </a:solidFill>
                <a:cs typeface="Arial"/>
              </a:rPr>
              <a:t>Một </a:t>
            </a:r>
            <a:r>
              <a:rPr lang="vi-VN" sz="4800" spc="-5">
                <a:solidFill>
                  <a:srgbClr val="0033CC"/>
                </a:solidFill>
                <a:cs typeface="Arial"/>
              </a:rPr>
              <a:t>số thuật toán cơ</a:t>
            </a:r>
            <a:r>
              <a:rPr lang="vi-VN" sz="4800">
                <a:solidFill>
                  <a:srgbClr val="0033CC"/>
                </a:solidFill>
                <a:cs typeface="Arial"/>
              </a:rPr>
              <a:t> </a:t>
            </a:r>
            <a:r>
              <a:rPr lang="vi-VN" sz="4800" spc="-10">
                <a:solidFill>
                  <a:srgbClr val="0033CC"/>
                </a:solidFill>
                <a:cs typeface="Arial"/>
              </a:rPr>
              <a:t>bản</a:t>
            </a:r>
            <a:endParaRPr lang="vi-VN" sz="4800">
              <a:cs typeface="Arial"/>
            </a:endParaRPr>
          </a:p>
          <a:p>
            <a:pPr lvl="2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vi-VN" sz="3200" spc="-10">
                <a:solidFill>
                  <a:srgbClr val="0033CC"/>
                </a:solidFill>
                <a:cs typeface="Arial"/>
              </a:rPr>
              <a:t>“Bài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toán”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hay “Vấn</a:t>
            </a:r>
            <a:r>
              <a:rPr lang="vi-VN" sz="3200" spc="10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đề”</a:t>
            </a:r>
            <a:endParaRPr lang="vi-VN" sz="3200">
              <a:cs typeface="Arial"/>
            </a:endParaRPr>
          </a:p>
          <a:p>
            <a:pPr marL="775970" lvl="1">
              <a:spcBef>
                <a:spcPts val="334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Vấn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đề </a:t>
            </a:r>
            <a:r>
              <a:rPr lang="vi-VN" sz="2800">
                <a:solidFill>
                  <a:srgbClr val="0033CC"/>
                </a:solidFill>
                <a:cs typeface="Arial"/>
              </a:rPr>
              <a:t>có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nghĩa rộng hơn bài </a:t>
            </a:r>
            <a:r>
              <a:rPr lang="vi-VN" sz="2800">
                <a:solidFill>
                  <a:srgbClr val="0033CC"/>
                </a:solidFill>
                <a:cs typeface="Arial"/>
              </a:rPr>
              <a:t>toán</a:t>
            </a:r>
            <a:endParaRPr lang="vi-VN" sz="2800">
              <a:cs typeface="Arial"/>
            </a:endParaRPr>
          </a:p>
          <a:p>
            <a:pPr marL="775970" marR="33909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Bài toán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là một loại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vấn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đề mà để giải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quyết 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phải liên quan </a:t>
            </a:r>
            <a:r>
              <a:rPr lang="vi-VN" sz="2800">
                <a:solidFill>
                  <a:srgbClr val="0033CC"/>
                </a:solidFill>
                <a:cs typeface="Arial"/>
              </a:rPr>
              <a:t>ít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nhiều đến </a:t>
            </a:r>
            <a:r>
              <a:rPr lang="vi-VN" sz="2800">
                <a:solidFill>
                  <a:srgbClr val="0033CC"/>
                </a:solidFill>
                <a:cs typeface="Arial"/>
              </a:rPr>
              <a:t>tính toán: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bài </a:t>
            </a:r>
            <a:r>
              <a:rPr lang="vi-VN" sz="2800">
                <a:solidFill>
                  <a:srgbClr val="0033CC"/>
                </a:solidFill>
                <a:cs typeface="Arial"/>
              </a:rPr>
              <a:t>toán  trong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vật </a:t>
            </a:r>
            <a:r>
              <a:rPr lang="vi-VN" sz="2800">
                <a:solidFill>
                  <a:srgbClr val="0033CC"/>
                </a:solidFill>
                <a:cs typeface="Arial"/>
              </a:rPr>
              <a:t>lý,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hóa học,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xây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dựng, </a:t>
            </a:r>
            <a:r>
              <a:rPr lang="vi-VN" sz="2800">
                <a:solidFill>
                  <a:srgbClr val="0033CC"/>
                </a:solidFill>
                <a:cs typeface="Arial"/>
              </a:rPr>
              <a:t>kinh</a:t>
            </a:r>
            <a:r>
              <a:rPr lang="vi-VN" sz="2800" spc="15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tế…</a:t>
            </a:r>
            <a:endParaRPr lang="vi-VN" sz="2800">
              <a:cs typeface="Arial"/>
            </a:endParaRPr>
          </a:p>
          <a:p>
            <a:pPr marL="547370" indent="-285750">
              <a:spcBef>
                <a:spcPts val="385"/>
              </a:spcBef>
              <a:tabLst>
                <a:tab pos="434340" algn="l"/>
              </a:tabLst>
            </a:pPr>
            <a:r>
              <a:rPr lang="vi-VN" sz="3200" spc="-10">
                <a:solidFill>
                  <a:srgbClr val="0033CC"/>
                </a:solidFill>
                <a:cs typeface="Arial"/>
              </a:rPr>
              <a:t>Hai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loại vấn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đề</a:t>
            </a:r>
            <a:endParaRPr lang="vi-VN" sz="3200">
              <a:cs typeface="Arial"/>
            </a:endParaRPr>
          </a:p>
          <a:p>
            <a:pPr marL="775970" marR="540385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spc="-5">
                <a:solidFill>
                  <a:srgbClr val="0033CC"/>
                </a:solidFill>
                <a:cs typeface="Arial"/>
              </a:rPr>
              <a:t>Theorema: là vấn đề </a:t>
            </a:r>
            <a:r>
              <a:rPr lang="vi-VN" sz="2800">
                <a:solidFill>
                  <a:srgbClr val="0033CC"/>
                </a:solidFill>
                <a:cs typeface="Arial"/>
              </a:rPr>
              <a:t>cần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được </a:t>
            </a:r>
            <a:r>
              <a:rPr lang="vi-VN" sz="2800">
                <a:solidFill>
                  <a:srgbClr val="0033CC"/>
                </a:solidFill>
                <a:cs typeface="Arial"/>
              </a:rPr>
              <a:t>khẳng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định  </a:t>
            </a:r>
            <a:r>
              <a:rPr lang="vi-VN" sz="2800">
                <a:solidFill>
                  <a:srgbClr val="0033CC"/>
                </a:solidFill>
                <a:cs typeface="Arial"/>
              </a:rPr>
              <a:t>tính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đúng </a:t>
            </a:r>
            <a:r>
              <a:rPr lang="vi-VN" sz="2800">
                <a:solidFill>
                  <a:srgbClr val="0033CC"/>
                </a:solidFill>
                <a:cs typeface="Arial"/>
              </a:rPr>
              <a:t>sai.</a:t>
            </a:r>
            <a:endParaRPr lang="vi-VN" sz="2800">
              <a:cs typeface="Arial"/>
            </a:endParaRPr>
          </a:p>
          <a:p>
            <a:pPr marL="775970" marR="37338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Problema: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là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vấn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đề </a:t>
            </a:r>
            <a:r>
              <a:rPr lang="vi-VN" sz="2800">
                <a:solidFill>
                  <a:srgbClr val="0033CC"/>
                </a:solidFill>
                <a:cs typeface="Arial"/>
              </a:rPr>
              <a:t>cần tìm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được giải pháp  để đạt được một mục </a:t>
            </a:r>
            <a:r>
              <a:rPr lang="vi-VN" sz="2800">
                <a:solidFill>
                  <a:srgbClr val="0033CC"/>
                </a:solidFill>
                <a:cs typeface="Arial"/>
              </a:rPr>
              <a:t>tiêu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xác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định </a:t>
            </a:r>
            <a:r>
              <a:rPr lang="vi-VN" sz="2800">
                <a:solidFill>
                  <a:srgbClr val="0033CC"/>
                </a:solidFill>
                <a:cs typeface="Arial"/>
              </a:rPr>
              <a:t>từ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những  điều </a:t>
            </a:r>
            <a:r>
              <a:rPr lang="vi-VN" sz="2800">
                <a:solidFill>
                  <a:srgbClr val="0033CC"/>
                </a:solidFill>
                <a:cs typeface="Arial"/>
              </a:rPr>
              <a:t>kiện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ban đầu nào</a:t>
            </a:r>
            <a:r>
              <a:rPr lang="vi-VN" sz="280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đó</a:t>
            </a:r>
            <a:endParaRPr lang="vi-VN" sz="4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vi-VN" sz="3600" spc="-5">
                <a:solidFill>
                  <a:srgbClr val="0033CC"/>
                </a:solidFill>
                <a:cs typeface="Arial"/>
              </a:rPr>
              <a:t>Biểu diễn vấn </a:t>
            </a:r>
            <a:r>
              <a:rPr lang="vi-VN" sz="3600" spc="-10">
                <a:solidFill>
                  <a:srgbClr val="0033CC"/>
                </a:solidFill>
                <a:cs typeface="Arial"/>
              </a:rPr>
              <a:t>đề-bài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toán</a:t>
            </a:r>
            <a:endParaRPr lang="vi-VN" sz="3600">
              <a:cs typeface="Arial"/>
            </a:endParaRPr>
          </a:p>
          <a:p>
            <a:pPr marL="775970" lvl="1">
              <a:spcBef>
                <a:spcPts val="334"/>
              </a:spcBef>
              <a:tabLst>
                <a:tab pos="634365" algn="l"/>
              </a:tabLst>
            </a:pPr>
            <a:r>
              <a:rPr lang="vi-VN" sz="3200">
                <a:solidFill>
                  <a:srgbClr val="0033CC"/>
                </a:solidFill>
                <a:cs typeface="Arial"/>
              </a:rPr>
              <a:t>A →</a:t>
            </a:r>
            <a:r>
              <a:rPr lang="vi-VN" sz="3200" spc="-95">
                <a:solidFill>
                  <a:srgbClr val="0033CC"/>
                </a:solidFill>
                <a:cs typeface="Arial"/>
              </a:rPr>
              <a:t> </a:t>
            </a:r>
            <a:r>
              <a:rPr lang="vi-VN" sz="3200">
                <a:solidFill>
                  <a:srgbClr val="0033CC"/>
                </a:solidFill>
                <a:cs typeface="Arial"/>
              </a:rPr>
              <a:t>B</a:t>
            </a:r>
            <a:endParaRPr lang="vi-VN" sz="3200">
              <a:cs typeface="Arial"/>
            </a:endParaRPr>
          </a:p>
          <a:p>
            <a:pPr marL="890269" lvl="2" indent="-171450">
              <a:spcBef>
                <a:spcPts val="295"/>
              </a:spcBef>
              <a:tabLst>
                <a:tab pos="83375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A: Giả thiết,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điều </a:t>
            </a:r>
            <a:r>
              <a:rPr lang="vi-VN" sz="2800">
                <a:solidFill>
                  <a:srgbClr val="0033CC"/>
                </a:solidFill>
                <a:cs typeface="Arial"/>
              </a:rPr>
              <a:t>kiện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ban</a:t>
            </a:r>
            <a:r>
              <a:rPr lang="vi-VN" sz="2800" spc="-2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đầu</a:t>
            </a:r>
            <a:endParaRPr lang="vi-VN" sz="2800">
              <a:cs typeface="Arial"/>
            </a:endParaRPr>
          </a:p>
          <a:p>
            <a:pPr marL="890269" lvl="2" indent="-171450">
              <a:spcBef>
                <a:spcPts val="290"/>
              </a:spcBef>
              <a:tabLst>
                <a:tab pos="83375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B: Kết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luận, mục </a:t>
            </a:r>
            <a:r>
              <a:rPr lang="vi-VN" sz="2800">
                <a:solidFill>
                  <a:srgbClr val="0033CC"/>
                </a:solidFill>
                <a:cs typeface="Arial"/>
              </a:rPr>
              <a:t>tiêu cần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đạt</a:t>
            </a:r>
            <a:endParaRPr lang="vi-VN" sz="2800">
              <a:cs typeface="Arial"/>
            </a:endParaRPr>
          </a:p>
          <a:p>
            <a:pPr marL="547370" indent="-285750">
              <a:spcBef>
                <a:spcPts val="375"/>
              </a:spcBef>
              <a:tabLst>
                <a:tab pos="434340" algn="l"/>
              </a:tabLst>
            </a:pPr>
            <a:r>
              <a:rPr lang="vi-VN" sz="3600" spc="-5">
                <a:solidFill>
                  <a:srgbClr val="0033CC"/>
                </a:solidFill>
                <a:cs typeface="Arial"/>
              </a:rPr>
              <a:t>Giải </a:t>
            </a:r>
            <a:r>
              <a:rPr lang="vi-VN" sz="3600" spc="-10">
                <a:solidFill>
                  <a:srgbClr val="0033CC"/>
                </a:solidFill>
                <a:cs typeface="Arial"/>
              </a:rPr>
              <a:t>quyết </a:t>
            </a:r>
            <a:r>
              <a:rPr lang="vi-VN" sz="3600" spc="-5">
                <a:solidFill>
                  <a:srgbClr val="0033CC"/>
                </a:solidFill>
                <a:cs typeface="Arial"/>
              </a:rPr>
              <a:t>vấn đề-bài toán</a:t>
            </a:r>
            <a:endParaRPr lang="vi-VN" sz="3600">
              <a:cs typeface="Arial"/>
            </a:endParaRPr>
          </a:p>
          <a:p>
            <a:pPr marL="775970" marR="482600" lvl="1">
              <a:spcBef>
                <a:spcPts val="335"/>
              </a:spcBef>
              <a:tabLst>
                <a:tab pos="634365" algn="l"/>
              </a:tabLst>
            </a:pPr>
            <a:r>
              <a:rPr lang="vi-VN" sz="3200">
                <a:solidFill>
                  <a:srgbClr val="0033CC"/>
                </a:solidFill>
                <a:cs typeface="Arial"/>
              </a:rPr>
              <a:t>Từ A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dùng một </a:t>
            </a:r>
            <a:r>
              <a:rPr lang="vi-VN" sz="3200">
                <a:solidFill>
                  <a:srgbClr val="0033CC"/>
                </a:solidFill>
                <a:cs typeface="Arial"/>
              </a:rPr>
              <a:t>số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hữu hạn </a:t>
            </a:r>
            <a:r>
              <a:rPr lang="vi-VN" sz="3200">
                <a:solidFill>
                  <a:srgbClr val="0033CC"/>
                </a:solidFill>
                <a:cs typeface="Arial"/>
              </a:rPr>
              <a:t>các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bước </a:t>
            </a:r>
            <a:r>
              <a:rPr lang="vi-VN" sz="3200">
                <a:solidFill>
                  <a:srgbClr val="0033CC"/>
                </a:solidFill>
                <a:cs typeface="Arial"/>
              </a:rPr>
              <a:t>suy 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luận </a:t>
            </a:r>
            <a:r>
              <a:rPr lang="vi-VN" sz="3200">
                <a:solidFill>
                  <a:srgbClr val="0033CC"/>
                </a:solidFill>
                <a:cs typeface="Arial"/>
              </a:rPr>
              <a:t>có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lý hoặc hành động </a:t>
            </a:r>
            <a:r>
              <a:rPr lang="vi-VN" sz="3200">
                <a:solidFill>
                  <a:srgbClr val="0033CC"/>
                </a:solidFill>
                <a:cs typeface="Arial"/>
              </a:rPr>
              <a:t>thích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hợp để đạt  được</a:t>
            </a:r>
            <a:r>
              <a:rPr lang="vi-VN" sz="3200" spc="-20">
                <a:solidFill>
                  <a:srgbClr val="0033CC"/>
                </a:solidFill>
                <a:cs typeface="Arial"/>
              </a:rPr>
              <a:t> </a:t>
            </a:r>
            <a:r>
              <a:rPr lang="vi-VN" sz="3200">
                <a:solidFill>
                  <a:srgbClr val="0033CC"/>
                </a:solidFill>
                <a:cs typeface="Arial"/>
              </a:rPr>
              <a:t>B</a:t>
            </a:r>
            <a:endParaRPr lang="vi-VN" sz="3200">
              <a:cs typeface="Arial"/>
            </a:endParaRP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3200" spc="-15">
                <a:solidFill>
                  <a:srgbClr val="0033CC"/>
                </a:solidFill>
                <a:cs typeface="Arial"/>
              </a:rPr>
              <a:t>Trong </a:t>
            </a:r>
            <a:r>
              <a:rPr lang="vi-VN" sz="3200" spc="-20">
                <a:solidFill>
                  <a:srgbClr val="0033CC"/>
                </a:solidFill>
                <a:cs typeface="Arial"/>
              </a:rPr>
              <a:t>Tin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học, </a:t>
            </a:r>
            <a:r>
              <a:rPr lang="vi-VN" sz="3200">
                <a:solidFill>
                  <a:srgbClr val="0033CC"/>
                </a:solidFill>
                <a:cs typeface="Arial"/>
              </a:rPr>
              <a:t>A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là đầu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vào, </a:t>
            </a:r>
            <a:r>
              <a:rPr lang="vi-VN" sz="3200">
                <a:solidFill>
                  <a:srgbClr val="0033CC"/>
                </a:solidFill>
                <a:cs typeface="Arial"/>
              </a:rPr>
              <a:t>B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là đầu</a:t>
            </a:r>
            <a:r>
              <a:rPr lang="vi-VN" sz="3200" spc="-140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ra</a:t>
            </a:r>
            <a:endParaRPr lang="vi-VN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69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384"/>
              </a:spcBef>
              <a:tabLst>
                <a:tab pos="434340" algn="l"/>
              </a:tabLst>
            </a:pPr>
            <a:r>
              <a:rPr lang="vi-VN" sz="3200" spc="-10">
                <a:solidFill>
                  <a:srgbClr val="0033CC"/>
                </a:solidFill>
                <a:cs typeface="Arial"/>
              </a:rPr>
              <a:t>Các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giai </a:t>
            </a:r>
            <a:r>
              <a:rPr lang="vi-VN" sz="3200" spc="-10">
                <a:solidFill>
                  <a:srgbClr val="0033CC"/>
                </a:solidFill>
                <a:cs typeface="Arial"/>
              </a:rPr>
              <a:t>đoạn quan</a:t>
            </a:r>
            <a:r>
              <a:rPr lang="vi-VN" sz="3200">
                <a:solidFill>
                  <a:srgbClr val="0033CC"/>
                </a:solidFill>
                <a:cs typeface="Arial"/>
              </a:rPr>
              <a:t> </a:t>
            </a:r>
            <a:r>
              <a:rPr lang="vi-VN" sz="3200" spc="-5">
                <a:solidFill>
                  <a:srgbClr val="0033CC"/>
                </a:solidFill>
                <a:cs typeface="Arial"/>
              </a:rPr>
              <a:t>trọng</a:t>
            </a:r>
            <a:endParaRPr lang="vi-VN" sz="3200">
              <a:cs typeface="Arial"/>
            </a:endParaRPr>
          </a:p>
          <a:p>
            <a:pPr marL="775970" lvl="1">
              <a:spcBef>
                <a:spcPts val="330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Bước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1. </a:t>
            </a:r>
            <a:r>
              <a:rPr lang="vi-VN" sz="2800">
                <a:solidFill>
                  <a:srgbClr val="0033CC"/>
                </a:solidFill>
                <a:cs typeface="Arial"/>
              </a:rPr>
              <a:t>Xác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định yêu </a:t>
            </a:r>
            <a:r>
              <a:rPr lang="vi-VN" sz="2800">
                <a:solidFill>
                  <a:srgbClr val="0033CC"/>
                </a:solidFill>
                <a:cs typeface="Arial"/>
              </a:rPr>
              <a:t>cầu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bài</a:t>
            </a:r>
            <a:r>
              <a:rPr lang="vi-VN" sz="2800" spc="-2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toán</a:t>
            </a:r>
            <a:endParaRPr lang="vi-VN" sz="2800">
              <a:cs typeface="Arial"/>
            </a:endParaRP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Bước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2. </a:t>
            </a:r>
            <a:r>
              <a:rPr lang="vi-VN" sz="2800">
                <a:solidFill>
                  <a:srgbClr val="0033CC"/>
                </a:solidFill>
                <a:cs typeface="Arial"/>
              </a:rPr>
              <a:t>Phân tích </a:t>
            </a:r>
            <a:r>
              <a:rPr lang="vi-VN" sz="2800" spc="-10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>
                <a:solidFill>
                  <a:srgbClr val="0033CC"/>
                </a:solidFill>
                <a:cs typeface="Arial"/>
              </a:rPr>
              <a:t>thiết kế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bài</a:t>
            </a:r>
            <a:r>
              <a:rPr lang="vi-VN" sz="2800" spc="-40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toán</a:t>
            </a:r>
            <a:endParaRPr lang="vi-VN" sz="2800">
              <a:cs typeface="Arial"/>
            </a:endParaRPr>
          </a:p>
          <a:p>
            <a:pPr marL="890269" lvl="2" indent="-171450">
              <a:spcBef>
                <a:spcPts val="295"/>
              </a:spcBef>
              <a:tabLst>
                <a:tab pos="833755" algn="l"/>
              </a:tabLst>
            </a:pPr>
            <a:r>
              <a:rPr lang="vi-VN" sz="2400" spc="-5">
                <a:solidFill>
                  <a:srgbClr val="0033CC"/>
                </a:solidFill>
                <a:cs typeface="Arial"/>
              </a:rPr>
              <a:t>Lựa </a:t>
            </a:r>
            <a:r>
              <a:rPr lang="vi-VN" sz="2400">
                <a:solidFill>
                  <a:srgbClr val="0033CC"/>
                </a:solidFill>
                <a:cs typeface="Arial"/>
              </a:rPr>
              <a:t>chọn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phương án </a:t>
            </a:r>
            <a:r>
              <a:rPr lang="vi-VN" sz="2400" spc="-10">
                <a:solidFill>
                  <a:srgbClr val="0033CC"/>
                </a:solidFill>
                <a:cs typeface="Arial"/>
              </a:rPr>
              <a:t>giải quyết </a:t>
            </a:r>
            <a:r>
              <a:rPr lang="vi-VN" sz="2400">
                <a:solidFill>
                  <a:srgbClr val="0033CC"/>
                </a:solidFill>
                <a:cs typeface="Arial"/>
              </a:rPr>
              <a:t>(thuật</a:t>
            </a:r>
            <a:r>
              <a:rPr lang="vi-VN" sz="2400" spc="35">
                <a:solidFill>
                  <a:srgbClr val="0033CC"/>
                </a:solidFill>
                <a:cs typeface="Arial"/>
              </a:rPr>
              <a:t>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toán)</a:t>
            </a:r>
            <a:endParaRPr lang="vi-VN" sz="2400">
              <a:cs typeface="Arial"/>
            </a:endParaRPr>
          </a:p>
          <a:p>
            <a:pPr marL="890269" lvl="2" indent="-171450">
              <a:spcBef>
                <a:spcPts val="290"/>
              </a:spcBef>
              <a:tabLst>
                <a:tab pos="833755" algn="l"/>
              </a:tabLst>
            </a:pPr>
            <a:r>
              <a:rPr lang="vi-VN" sz="2400">
                <a:solidFill>
                  <a:srgbClr val="0033CC"/>
                </a:solidFill>
                <a:cs typeface="Arial"/>
              </a:rPr>
              <a:t>Xây </a:t>
            </a:r>
            <a:r>
              <a:rPr lang="vi-VN" sz="2400" spc="-5">
                <a:solidFill>
                  <a:srgbClr val="0033CC"/>
                </a:solidFill>
                <a:cs typeface="Arial"/>
              </a:rPr>
              <a:t>dựng thuật</a:t>
            </a:r>
            <a:r>
              <a:rPr lang="vi-VN" sz="2400" spc="-15">
                <a:solidFill>
                  <a:srgbClr val="0033CC"/>
                </a:solidFill>
                <a:cs typeface="Arial"/>
              </a:rPr>
              <a:t> </a:t>
            </a:r>
            <a:r>
              <a:rPr lang="vi-VN" sz="2400">
                <a:solidFill>
                  <a:srgbClr val="0033CC"/>
                </a:solidFill>
                <a:cs typeface="Arial"/>
              </a:rPr>
              <a:t>toán</a:t>
            </a:r>
            <a:endParaRPr lang="vi-VN" sz="2400">
              <a:cs typeface="Arial"/>
            </a:endParaRPr>
          </a:p>
          <a:p>
            <a:pPr marL="775970" lvl="1">
              <a:spcBef>
                <a:spcPts val="325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Bước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3. Lập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trình</a:t>
            </a:r>
            <a:endParaRPr lang="vi-VN" sz="2800">
              <a:cs typeface="Arial"/>
            </a:endParaRPr>
          </a:p>
          <a:p>
            <a:pPr marL="775970" lvl="1">
              <a:spcBef>
                <a:spcPts val="340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Bước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4. </a:t>
            </a:r>
            <a:r>
              <a:rPr lang="vi-VN" sz="2800">
                <a:solidFill>
                  <a:srgbClr val="0033CC"/>
                </a:solidFill>
                <a:cs typeface="Arial"/>
              </a:rPr>
              <a:t>Kiểm thử 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hiệu </a:t>
            </a:r>
            <a:r>
              <a:rPr lang="vi-VN" sz="2800">
                <a:solidFill>
                  <a:srgbClr val="0033CC"/>
                </a:solidFill>
                <a:cs typeface="Arial"/>
              </a:rPr>
              <a:t>chỉnh chương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 </a:t>
            </a:r>
            <a:r>
              <a:rPr lang="vi-VN" sz="2800">
                <a:solidFill>
                  <a:srgbClr val="0033CC"/>
                </a:solidFill>
                <a:cs typeface="Arial"/>
              </a:rPr>
              <a:t>trình</a:t>
            </a:r>
            <a:endParaRPr lang="vi-VN" sz="2800">
              <a:cs typeface="Arial"/>
            </a:endParaRP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>
                <a:solidFill>
                  <a:srgbClr val="0033CC"/>
                </a:solidFill>
                <a:cs typeface="Arial"/>
              </a:rPr>
              <a:t>Bước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5. 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Triển </a:t>
            </a:r>
            <a:r>
              <a:rPr lang="vi-VN" sz="2800">
                <a:solidFill>
                  <a:srgbClr val="0033CC"/>
                </a:solidFill>
                <a:cs typeface="Arial"/>
              </a:rPr>
              <a:t>khai </a:t>
            </a:r>
            <a:r>
              <a:rPr lang="vi-VN" sz="2800" spc="-15">
                <a:solidFill>
                  <a:srgbClr val="0033CC"/>
                </a:solidFill>
                <a:cs typeface="Arial"/>
              </a:rPr>
              <a:t>và </a:t>
            </a:r>
            <a:r>
              <a:rPr lang="vi-VN" sz="2800" spc="-5">
                <a:solidFill>
                  <a:srgbClr val="0033CC"/>
                </a:solidFill>
                <a:cs typeface="Arial"/>
              </a:rPr>
              <a:t>bảo</a:t>
            </a:r>
            <a:r>
              <a:rPr lang="vi-VN" sz="2800">
                <a:solidFill>
                  <a:srgbClr val="0033CC"/>
                </a:solidFill>
                <a:cs typeface="Arial"/>
              </a:rPr>
              <a:t> trì</a:t>
            </a:r>
            <a:endParaRPr lang="vi-VN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520">
              <a:spcBef>
                <a:spcPts val="1655"/>
              </a:spcBef>
              <a:tabLst>
                <a:tab pos="434340" algn="l"/>
              </a:tabLst>
            </a:pPr>
            <a:r>
              <a:rPr lang="vi-VN" b="1" u="heavy" spc="-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cs typeface="Arial"/>
              </a:rPr>
              <a:t>Cách 1:</a:t>
            </a:r>
            <a:r>
              <a:rPr lang="vi-VN" b="1" spc="-5">
                <a:solidFill>
                  <a:srgbClr val="0033CC"/>
                </a:solidFill>
                <a:cs typeface="Arial"/>
              </a:rPr>
              <a:t> </a:t>
            </a:r>
            <a:r>
              <a:rPr lang="vi-VN" spc="-5">
                <a:solidFill>
                  <a:srgbClr val="0033CC"/>
                </a:solidFill>
                <a:cs typeface="Arial"/>
              </a:rPr>
              <a:t>Ngôn ngữ </a:t>
            </a:r>
            <a:r>
              <a:rPr lang="vi-VN">
                <a:solidFill>
                  <a:srgbClr val="0033CC"/>
                </a:solidFill>
                <a:cs typeface="Arial"/>
              </a:rPr>
              <a:t>tự</a:t>
            </a:r>
            <a:r>
              <a:rPr lang="vi-VN" spc="-15">
                <a:solidFill>
                  <a:srgbClr val="0033CC"/>
                </a:solidFill>
                <a:cs typeface="Arial"/>
              </a:rPr>
              <a:t> </a:t>
            </a:r>
            <a:r>
              <a:rPr lang="vi-VN">
                <a:solidFill>
                  <a:srgbClr val="0033CC"/>
                </a:solidFill>
                <a:cs typeface="Arial"/>
              </a:rPr>
              <a:t>nhiên</a:t>
            </a:r>
            <a:endParaRPr lang="vi-VN">
              <a:cs typeface="Arial"/>
            </a:endParaRPr>
          </a:p>
          <a:p>
            <a:pPr marL="604520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cs typeface="Arial"/>
              </a:rPr>
              <a:t>Cách 2:</a:t>
            </a:r>
            <a:r>
              <a:rPr lang="vi-VN" b="1" spc="-5">
                <a:solidFill>
                  <a:srgbClr val="0033CC"/>
                </a:solidFill>
                <a:cs typeface="Arial"/>
              </a:rPr>
              <a:t> </a:t>
            </a:r>
            <a:r>
              <a:rPr lang="vi-VN" spc="-5">
                <a:solidFill>
                  <a:srgbClr val="0033CC"/>
                </a:solidFill>
                <a:cs typeface="Arial"/>
              </a:rPr>
              <a:t>Ngôn ngữ lưu đồ (lưu đồ/sơ đồ</a:t>
            </a:r>
            <a:r>
              <a:rPr lang="vi-VN" spc="-50">
                <a:solidFill>
                  <a:srgbClr val="0033CC"/>
                </a:solidFill>
                <a:cs typeface="Arial"/>
              </a:rPr>
              <a:t> </a:t>
            </a:r>
            <a:r>
              <a:rPr lang="vi-VN">
                <a:solidFill>
                  <a:srgbClr val="0033CC"/>
                </a:solidFill>
                <a:cs typeface="Arial"/>
              </a:rPr>
              <a:t>khối)</a:t>
            </a:r>
            <a:endParaRPr lang="vi-VN">
              <a:cs typeface="Arial"/>
            </a:endParaRPr>
          </a:p>
          <a:p>
            <a:pPr marL="604520" marR="267335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cs typeface="Arial"/>
              </a:rPr>
              <a:t>Cách 3:</a:t>
            </a:r>
            <a:r>
              <a:rPr lang="vi-VN" b="1" spc="-5">
                <a:solidFill>
                  <a:srgbClr val="0033CC"/>
                </a:solidFill>
                <a:cs typeface="Arial"/>
              </a:rPr>
              <a:t> </a:t>
            </a:r>
            <a:r>
              <a:rPr lang="vi-VN" spc="-5">
                <a:solidFill>
                  <a:srgbClr val="0033CC"/>
                </a:solidFill>
                <a:cs typeface="Arial"/>
              </a:rPr>
              <a:t>Mã giả (</a:t>
            </a:r>
            <a:r>
              <a:rPr lang="vi-VN" sz="2000" spc="-5">
                <a:solidFill>
                  <a:srgbClr val="0033CC"/>
                </a:solidFill>
                <a:cs typeface="Arial"/>
              </a:rPr>
              <a:t>pseudocode</a:t>
            </a:r>
            <a:r>
              <a:rPr lang="vi-VN" spc="-5">
                <a:solidFill>
                  <a:srgbClr val="0033CC"/>
                </a:solidFill>
                <a:cs typeface="Arial"/>
              </a:rPr>
              <a:t>) gọi là ngôn ngữ  mô phỏng </a:t>
            </a:r>
            <a:r>
              <a:rPr lang="vi-VN">
                <a:solidFill>
                  <a:srgbClr val="0033CC"/>
                </a:solidFill>
                <a:cs typeface="Arial"/>
              </a:rPr>
              <a:t>chương trình PDL </a:t>
            </a:r>
            <a:r>
              <a:rPr lang="vi-VN" spc="-5">
                <a:solidFill>
                  <a:srgbClr val="0033CC"/>
                </a:solidFill>
                <a:cs typeface="Arial"/>
              </a:rPr>
              <a:t>(Programming  Description</a:t>
            </a:r>
            <a:r>
              <a:rPr lang="vi-VN" spc="-45">
                <a:solidFill>
                  <a:srgbClr val="0033CC"/>
                </a:solidFill>
                <a:cs typeface="Arial"/>
              </a:rPr>
              <a:t> </a:t>
            </a:r>
            <a:r>
              <a:rPr lang="vi-VN" spc="-5">
                <a:solidFill>
                  <a:srgbClr val="0033CC"/>
                </a:solidFill>
                <a:cs typeface="Arial"/>
              </a:rPr>
              <a:t>Language).</a:t>
            </a:r>
            <a:endParaRPr lang="vi-VN">
              <a:cs typeface="Arial"/>
            </a:endParaRPr>
          </a:p>
          <a:p>
            <a:pPr marL="604520" marR="262890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cs typeface="Arial"/>
              </a:rPr>
              <a:t>Cách 4:</a:t>
            </a:r>
            <a:r>
              <a:rPr lang="vi-VN" b="1" spc="-5">
                <a:solidFill>
                  <a:srgbClr val="0033CC"/>
                </a:solidFill>
                <a:cs typeface="Arial"/>
              </a:rPr>
              <a:t> </a:t>
            </a:r>
            <a:r>
              <a:rPr lang="vi-VN" spc="-5">
                <a:solidFill>
                  <a:srgbClr val="0033CC"/>
                </a:solidFill>
                <a:cs typeface="Arial"/>
              </a:rPr>
              <a:t>Các </a:t>
            </a:r>
            <a:r>
              <a:rPr lang="vi-VN">
                <a:solidFill>
                  <a:srgbClr val="0033CC"/>
                </a:solidFill>
                <a:cs typeface="Arial"/>
              </a:rPr>
              <a:t>ngôn </a:t>
            </a:r>
            <a:r>
              <a:rPr lang="vi-VN" spc="-5">
                <a:solidFill>
                  <a:srgbClr val="0033CC"/>
                </a:solidFill>
                <a:cs typeface="Arial"/>
              </a:rPr>
              <a:t>ngữ lập </a:t>
            </a:r>
            <a:r>
              <a:rPr lang="vi-VN">
                <a:solidFill>
                  <a:srgbClr val="0033CC"/>
                </a:solidFill>
                <a:cs typeface="Arial"/>
              </a:rPr>
              <a:t>trình như </a:t>
            </a:r>
            <a:r>
              <a:rPr lang="vi-VN" spc="-5">
                <a:solidFill>
                  <a:srgbClr val="0033CC"/>
                </a:solidFill>
                <a:cs typeface="Arial"/>
              </a:rPr>
              <a:t>Pascal,  C/C++ </a:t>
            </a:r>
            <a:r>
              <a:rPr lang="vi-VN">
                <a:solidFill>
                  <a:srgbClr val="0033CC"/>
                </a:solidFill>
                <a:cs typeface="Arial"/>
              </a:rPr>
              <a:t>hay </a:t>
            </a:r>
            <a:r>
              <a:rPr lang="vi-VN" spc="-5">
                <a:solidFill>
                  <a:srgbClr val="0033CC"/>
                </a:solidFill>
                <a:cs typeface="Arial"/>
              </a:rPr>
              <a:t>Java. </a:t>
            </a:r>
            <a:r>
              <a:rPr lang="vi-VN" spc="-25">
                <a:solidFill>
                  <a:srgbClr val="0033CC"/>
                </a:solidFill>
                <a:cs typeface="Arial"/>
              </a:rPr>
              <a:t>Tuy </a:t>
            </a:r>
            <a:r>
              <a:rPr lang="vi-VN" spc="-5">
                <a:solidFill>
                  <a:srgbClr val="0033CC"/>
                </a:solidFill>
                <a:cs typeface="Arial"/>
              </a:rPr>
              <a:t>nhiên, </a:t>
            </a:r>
            <a:r>
              <a:rPr lang="vi-VN">
                <a:solidFill>
                  <a:srgbClr val="0033CC"/>
                </a:solidFill>
                <a:cs typeface="Arial"/>
              </a:rPr>
              <a:t>không nhất thiết  </a:t>
            </a:r>
            <a:r>
              <a:rPr lang="vi-VN" spc="-5">
                <a:solidFill>
                  <a:srgbClr val="0033CC"/>
                </a:solidFill>
                <a:cs typeface="Arial"/>
              </a:rPr>
              <a:t>phải </a:t>
            </a:r>
            <a:r>
              <a:rPr lang="vi-VN">
                <a:solidFill>
                  <a:srgbClr val="0033CC"/>
                </a:solidFill>
                <a:cs typeface="Arial"/>
              </a:rPr>
              <a:t>sử dụng đúng ký pháp của các </a:t>
            </a:r>
            <a:r>
              <a:rPr lang="vi-VN" spc="-5">
                <a:solidFill>
                  <a:srgbClr val="0033CC"/>
                </a:solidFill>
                <a:cs typeface="Arial"/>
              </a:rPr>
              <a:t>ngôn  </a:t>
            </a:r>
            <a:r>
              <a:rPr lang="vi-VN">
                <a:solidFill>
                  <a:srgbClr val="0033CC"/>
                </a:solidFill>
                <a:cs typeface="Arial"/>
              </a:rPr>
              <a:t>ngữ </a:t>
            </a:r>
            <a:r>
              <a:rPr lang="vi-VN" spc="-5">
                <a:solidFill>
                  <a:srgbClr val="0033CC"/>
                </a:solidFill>
                <a:cs typeface="Arial"/>
              </a:rPr>
              <a:t>đó mà </a:t>
            </a:r>
            <a:r>
              <a:rPr lang="vi-VN">
                <a:solidFill>
                  <a:srgbClr val="0033CC"/>
                </a:solidFill>
                <a:cs typeface="Arial"/>
              </a:rPr>
              <a:t>có thể </a:t>
            </a:r>
            <a:r>
              <a:rPr lang="vi-VN" spc="-5">
                <a:solidFill>
                  <a:srgbClr val="0033CC"/>
                </a:solidFill>
                <a:cs typeface="Arial"/>
              </a:rPr>
              <a:t>được bỏ một </a:t>
            </a:r>
            <a:r>
              <a:rPr lang="vi-VN">
                <a:solidFill>
                  <a:srgbClr val="0033CC"/>
                </a:solidFill>
                <a:cs typeface="Arial"/>
              </a:rPr>
              <a:t>số </a:t>
            </a:r>
            <a:r>
              <a:rPr lang="vi-VN" spc="-5">
                <a:solidFill>
                  <a:srgbClr val="0033CC"/>
                </a:solidFill>
                <a:cs typeface="Arial"/>
              </a:rPr>
              <a:t>ràng</a:t>
            </a:r>
            <a:r>
              <a:rPr lang="vi-VN" spc="-85">
                <a:solidFill>
                  <a:srgbClr val="0033CC"/>
                </a:solidFill>
                <a:cs typeface="Arial"/>
              </a:rPr>
              <a:t> </a:t>
            </a:r>
            <a:r>
              <a:rPr lang="vi-VN">
                <a:solidFill>
                  <a:srgbClr val="0033CC"/>
                </a:solidFill>
                <a:cs typeface="Arial"/>
              </a:rPr>
              <a:t>buộc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520">
              <a:spcBef>
                <a:spcPts val="1655"/>
              </a:spcBef>
              <a:tabLst>
                <a:tab pos="434340" algn="l"/>
              </a:tabLst>
            </a:pPr>
            <a:r>
              <a:rPr lang="vi-VN" sz="3600" i="1" spc="-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cs typeface="Arial"/>
              </a:rPr>
              <a:t>Ví dụ 1:</a:t>
            </a:r>
          </a:p>
          <a:p>
            <a:pPr marR="5080" lvl="1">
              <a:spcBef>
                <a:spcPts val="95"/>
              </a:spcBef>
              <a:tabLst>
                <a:tab pos="172085" algn="l"/>
              </a:tabLst>
            </a:pPr>
            <a:r>
              <a:rPr lang="vi-VN" sz="2000" spc="-5">
                <a:solidFill>
                  <a:srgbClr val="0033CC"/>
                </a:solidFill>
                <a:cs typeface="Arial"/>
              </a:rPr>
              <a:t>Bài toán: </a:t>
            </a:r>
            <a:r>
              <a:rPr lang="vi-VN" sz="2000" spc="-10">
                <a:solidFill>
                  <a:srgbClr val="0033CC"/>
                </a:solidFill>
                <a:cs typeface="Arial"/>
              </a:rPr>
              <a:t>Đưa </a:t>
            </a:r>
            <a:r>
              <a:rPr lang="vi-VN" sz="2000" spc="-5">
                <a:solidFill>
                  <a:srgbClr val="0033CC"/>
                </a:solidFill>
                <a:cs typeface="Arial"/>
              </a:rPr>
              <a:t>ra kết luận về tương </a:t>
            </a:r>
            <a:r>
              <a:rPr lang="vi-VN" sz="2000" spc="-10">
                <a:solidFill>
                  <a:srgbClr val="0033CC"/>
                </a:solidFill>
                <a:cs typeface="Arial"/>
              </a:rPr>
              <a:t>quan  </a:t>
            </a:r>
            <a:r>
              <a:rPr lang="vi-VN" sz="2000" spc="-5">
                <a:solidFill>
                  <a:srgbClr val="0033CC"/>
                </a:solidFill>
                <a:cs typeface="Arial"/>
              </a:rPr>
              <a:t>của </a:t>
            </a:r>
            <a:r>
              <a:rPr lang="vi-VN" sz="2000" spc="-10">
                <a:solidFill>
                  <a:srgbClr val="0033CC"/>
                </a:solidFill>
                <a:cs typeface="Arial"/>
              </a:rPr>
              <a:t>hai </a:t>
            </a:r>
            <a:r>
              <a:rPr lang="vi-VN" sz="2000" spc="-5">
                <a:solidFill>
                  <a:srgbClr val="0033CC"/>
                </a:solidFill>
                <a:cs typeface="Arial"/>
              </a:rPr>
              <a:t>số a và b (&gt;, &lt; </a:t>
            </a:r>
            <a:r>
              <a:rPr lang="vi-VN" sz="2000" spc="-10">
                <a:solidFill>
                  <a:srgbClr val="0033CC"/>
                </a:solidFill>
                <a:cs typeface="Arial"/>
              </a:rPr>
              <a:t>hay</a:t>
            </a:r>
            <a:r>
              <a:rPr lang="vi-VN" sz="2000">
                <a:solidFill>
                  <a:srgbClr val="0033CC"/>
                </a:solidFill>
                <a:cs typeface="Arial"/>
              </a:rPr>
              <a:t> </a:t>
            </a:r>
            <a:r>
              <a:rPr lang="vi-VN" sz="2000" spc="-5">
                <a:solidFill>
                  <a:srgbClr val="0033CC"/>
                </a:solidFill>
                <a:cs typeface="Arial"/>
              </a:rPr>
              <a:t>=).</a:t>
            </a:r>
            <a:endParaRPr lang="vi-VN" sz="200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400" spc="-5">
                <a:solidFill>
                  <a:srgbClr val="0033CC"/>
                </a:solidFill>
                <a:cs typeface="Arial"/>
              </a:rPr>
              <a:t>Đầu </a:t>
            </a:r>
            <a:r>
              <a:rPr lang="vi-VN" sz="1400" spc="-10">
                <a:solidFill>
                  <a:srgbClr val="0033CC"/>
                </a:solidFill>
                <a:cs typeface="Arial"/>
              </a:rPr>
              <a:t>vào: </a:t>
            </a:r>
            <a:r>
              <a:rPr lang="vi-VN" sz="1400" spc="-5">
                <a:solidFill>
                  <a:srgbClr val="0033CC"/>
                </a:solidFill>
                <a:cs typeface="Arial"/>
              </a:rPr>
              <a:t>Hai </a:t>
            </a:r>
            <a:r>
              <a:rPr lang="vi-VN" sz="1400">
                <a:solidFill>
                  <a:srgbClr val="0033CC"/>
                </a:solidFill>
                <a:cs typeface="Arial"/>
              </a:rPr>
              <a:t>số a </a:t>
            </a:r>
            <a:r>
              <a:rPr lang="vi-VN" sz="1400" spc="-10">
                <a:solidFill>
                  <a:srgbClr val="0033CC"/>
                </a:solidFill>
                <a:cs typeface="Arial"/>
              </a:rPr>
              <a:t>và</a:t>
            </a:r>
            <a:r>
              <a:rPr lang="vi-VN" sz="1400">
                <a:solidFill>
                  <a:srgbClr val="0033CC"/>
                </a:solidFill>
                <a:cs typeface="Arial"/>
              </a:rPr>
              <a:t> b</a:t>
            </a:r>
            <a:endParaRPr lang="vi-VN" sz="1400">
              <a:cs typeface="Arial"/>
            </a:endParaRPr>
          </a:p>
          <a:p>
            <a:pPr marL="914400" lvl="2">
              <a:spcBef>
                <a:spcPts val="340"/>
              </a:spcBef>
              <a:tabLst>
                <a:tab pos="372110" algn="l"/>
              </a:tabLst>
            </a:pPr>
            <a:r>
              <a:rPr lang="vi-VN" sz="1400" spc="-5">
                <a:solidFill>
                  <a:srgbClr val="0033CC"/>
                </a:solidFill>
                <a:cs typeface="Arial"/>
              </a:rPr>
              <a:t>Đầu ra: </a:t>
            </a:r>
            <a:r>
              <a:rPr lang="vi-VN" sz="1400">
                <a:solidFill>
                  <a:srgbClr val="0033CC"/>
                </a:solidFill>
                <a:cs typeface="Arial"/>
              </a:rPr>
              <a:t>Kết </a:t>
            </a:r>
            <a:r>
              <a:rPr lang="vi-VN" sz="1400" spc="-5">
                <a:solidFill>
                  <a:srgbClr val="0033CC"/>
                </a:solidFill>
                <a:cs typeface="Arial"/>
              </a:rPr>
              <a:t>luận a&gt;b hay a&lt;b hay</a:t>
            </a:r>
            <a:r>
              <a:rPr lang="vi-VN" sz="1400">
                <a:solidFill>
                  <a:srgbClr val="0033CC"/>
                </a:solidFill>
                <a:cs typeface="Arial"/>
              </a:rPr>
              <a:t> </a:t>
            </a:r>
            <a:r>
              <a:rPr lang="vi-VN" sz="1400" spc="-5">
                <a:solidFill>
                  <a:srgbClr val="0033CC"/>
                </a:solidFill>
                <a:cs typeface="Arial"/>
              </a:rPr>
              <a:t>a=b.</a:t>
            </a:r>
            <a:endParaRPr lang="vi-VN" sz="1400">
              <a:cs typeface="Arial"/>
            </a:endParaRPr>
          </a:p>
          <a:p>
            <a:pPr lvl="1">
              <a:spcBef>
                <a:spcPts val="385"/>
              </a:spcBef>
              <a:tabLst>
                <a:tab pos="172085" algn="l"/>
              </a:tabLst>
            </a:pPr>
            <a:r>
              <a:rPr lang="vi-VN" sz="2000" spc="-5">
                <a:solidFill>
                  <a:srgbClr val="0033CC"/>
                </a:solidFill>
                <a:cs typeface="Arial"/>
              </a:rPr>
              <a:t>Ý</a:t>
            </a:r>
            <a:r>
              <a:rPr lang="vi-VN" sz="20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2000" spc="-5">
                <a:solidFill>
                  <a:srgbClr val="0033CC"/>
                </a:solidFill>
                <a:cs typeface="Arial"/>
              </a:rPr>
              <a:t>tưởng:</a:t>
            </a:r>
            <a:endParaRPr lang="vi-VN" sz="200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400">
                <a:solidFill>
                  <a:srgbClr val="0033CC"/>
                </a:solidFill>
                <a:cs typeface="Arial"/>
              </a:rPr>
              <a:t>So sánh a </a:t>
            </a:r>
            <a:r>
              <a:rPr lang="vi-VN" sz="1400" spc="-10">
                <a:solidFill>
                  <a:srgbClr val="0033CC"/>
                </a:solidFill>
                <a:cs typeface="Arial"/>
              </a:rPr>
              <a:t>và </a:t>
            </a:r>
            <a:r>
              <a:rPr lang="vi-VN" sz="1400">
                <a:solidFill>
                  <a:srgbClr val="0033CC"/>
                </a:solidFill>
                <a:cs typeface="Arial"/>
              </a:rPr>
              <a:t>b </a:t>
            </a:r>
            <a:r>
              <a:rPr lang="vi-VN" sz="1400" spc="-5">
                <a:solidFill>
                  <a:srgbClr val="0033CC"/>
                </a:solidFill>
                <a:cs typeface="Arial"/>
              </a:rPr>
              <a:t>rồi đưa ra </a:t>
            </a:r>
            <a:r>
              <a:rPr lang="vi-VN" sz="1400">
                <a:solidFill>
                  <a:srgbClr val="0033CC"/>
                </a:solidFill>
                <a:cs typeface="Arial"/>
              </a:rPr>
              <a:t>kết</a:t>
            </a:r>
            <a:r>
              <a:rPr lang="vi-VN" sz="14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1400" spc="-5">
                <a:solidFill>
                  <a:srgbClr val="0033CC"/>
                </a:solidFill>
                <a:cs typeface="Arial"/>
              </a:rPr>
              <a:t>luận</a:t>
            </a:r>
            <a:endParaRPr lang="vi-VN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600" spc="-5">
                <a:solidFill>
                  <a:srgbClr val="0033CC"/>
                </a:solidFill>
                <a:cs typeface="Arial"/>
              </a:rPr>
              <a:t>Thực hiện:</a:t>
            </a:r>
          </a:p>
          <a:p>
            <a:pPr lvl="3">
              <a:spcBef>
                <a:spcPts val="480"/>
              </a:spcBef>
              <a:tabLst>
                <a:tab pos="172085" algn="l"/>
              </a:tabLst>
            </a:pPr>
            <a:r>
              <a:rPr lang="vi-VN" sz="1200" spc="-5">
                <a:solidFill>
                  <a:srgbClr val="0033CC"/>
                </a:solidFill>
                <a:cs typeface="Arial"/>
              </a:rPr>
              <a:t>B0: Bắt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 đầu</a:t>
            </a:r>
            <a:endParaRPr lang="vi-VN" sz="1200">
              <a:cs typeface="Arial"/>
            </a:endParaRPr>
          </a:p>
          <a:p>
            <a:pPr lvl="3">
              <a:spcBef>
                <a:spcPts val="385"/>
              </a:spcBef>
              <a:tabLst>
                <a:tab pos="172085" algn="l"/>
              </a:tabLst>
            </a:pPr>
            <a:r>
              <a:rPr lang="vi-VN" sz="1200" spc="-5">
                <a:solidFill>
                  <a:srgbClr val="0033CC"/>
                </a:solidFill>
                <a:cs typeface="Arial"/>
              </a:rPr>
              <a:t>B1: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Nhập </a:t>
            </a:r>
            <a:r>
              <a:rPr lang="vi-VN" sz="1200">
                <a:solidFill>
                  <a:srgbClr val="0033CC"/>
                </a:solidFill>
                <a:cs typeface="Arial"/>
              </a:rPr>
              <a:t>số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a và số</a:t>
            </a:r>
            <a:r>
              <a:rPr lang="vi-VN" sz="1200" spc="-15">
                <a:solidFill>
                  <a:srgbClr val="0033CC"/>
                </a:solidFill>
                <a:cs typeface="Arial"/>
              </a:rPr>
              <a:t>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b.</a:t>
            </a:r>
            <a:endParaRPr lang="vi-VN" sz="1200">
              <a:cs typeface="Arial"/>
            </a:endParaRPr>
          </a:p>
          <a:p>
            <a:pPr marR="5080" lvl="3">
              <a:lnSpc>
                <a:spcPct val="120000"/>
              </a:lnSpc>
              <a:tabLst>
                <a:tab pos="172085" algn="l"/>
              </a:tabLst>
            </a:pPr>
            <a:r>
              <a:rPr lang="vi-VN" sz="1200" spc="-5">
                <a:solidFill>
                  <a:srgbClr val="0033CC"/>
                </a:solidFill>
                <a:cs typeface="Arial"/>
              </a:rPr>
              <a:t>B2: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Nếu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a &gt; b,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hiển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thị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“a&gt;b”.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Kết thúc. 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Ngược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lại sang</a:t>
            </a:r>
            <a:r>
              <a:rPr lang="vi-VN" sz="1200">
                <a:solidFill>
                  <a:srgbClr val="0033CC"/>
                </a:solidFill>
                <a:cs typeface="Arial"/>
              </a:rPr>
              <a:t>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B3.</a:t>
            </a:r>
            <a:endParaRPr lang="vi-VN" sz="1200">
              <a:cs typeface="Arial"/>
            </a:endParaRPr>
          </a:p>
          <a:p>
            <a:pPr marR="767080" lvl="3">
              <a:lnSpc>
                <a:spcPts val="2300"/>
              </a:lnSpc>
              <a:spcBef>
                <a:spcPts val="145"/>
              </a:spcBef>
              <a:tabLst>
                <a:tab pos="172085" algn="l"/>
              </a:tabLst>
            </a:pPr>
            <a:r>
              <a:rPr lang="vi-VN" sz="1200" spc="-5">
                <a:solidFill>
                  <a:srgbClr val="0033CC"/>
                </a:solidFill>
                <a:cs typeface="Arial"/>
              </a:rPr>
              <a:t>B3: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Nếu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a = b,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hiển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thị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“a=b”.  Ngược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lại,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hiển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thị “a &lt;</a:t>
            </a:r>
            <a:r>
              <a:rPr lang="vi-VN" sz="1200" spc="-20">
                <a:solidFill>
                  <a:srgbClr val="0033CC"/>
                </a:solidFill>
                <a:cs typeface="Arial"/>
              </a:rPr>
              <a:t> 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b”.</a:t>
            </a:r>
            <a:endParaRPr lang="vi-VN" sz="1200">
              <a:cs typeface="Arial"/>
            </a:endParaRPr>
          </a:p>
          <a:p>
            <a:pPr lvl="3">
              <a:spcBef>
                <a:spcPts val="245"/>
              </a:spcBef>
              <a:tabLst>
                <a:tab pos="172085" algn="l"/>
              </a:tabLst>
            </a:pPr>
            <a:r>
              <a:rPr lang="vi-VN" sz="1200" spc="-5">
                <a:solidFill>
                  <a:srgbClr val="0033CC"/>
                </a:solidFill>
                <a:cs typeface="Arial"/>
              </a:rPr>
              <a:t>B4: Kết</a:t>
            </a:r>
            <a:r>
              <a:rPr lang="vi-VN" sz="1200" spc="-10">
                <a:solidFill>
                  <a:srgbClr val="0033CC"/>
                </a:solidFill>
                <a:cs typeface="Arial"/>
              </a:rPr>
              <a:t> </a:t>
            </a:r>
            <a:r>
              <a:rPr lang="vi-VN" sz="1200" spc="-5">
                <a:solidFill>
                  <a:srgbClr val="0033CC"/>
                </a:solidFill>
                <a:cs typeface="Arial"/>
              </a:rPr>
              <a:t>thúc</a:t>
            </a:r>
            <a:endParaRPr lang="vi-VN" sz="1200">
              <a:cs typeface="Arial"/>
            </a:endParaRPr>
          </a:p>
          <a:p>
            <a:pPr marL="514350" lvl="1">
              <a:spcBef>
                <a:spcPts val="330"/>
              </a:spcBef>
              <a:tabLst>
                <a:tab pos="372110" algn="l"/>
              </a:tabLst>
            </a:pPr>
            <a:endParaRPr lang="vi-VN" sz="1600" spc="-5">
              <a:solidFill>
                <a:srgbClr val="0033C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6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vi-VN">
                <a:latin typeface="Calibri"/>
                <a:cs typeface="Calibri"/>
              </a:rPr>
              <a:t>Một </a:t>
            </a:r>
            <a:r>
              <a:rPr lang="vi-VN" spc="-5">
                <a:latin typeface="Calibri"/>
                <a:cs typeface="Calibri"/>
              </a:rPr>
              <a:t>số </a:t>
            </a:r>
            <a:r>
              <a:rPr lang="vi-VN">
                <a:latin typeface="Calibri"/>
                <a:cs typeface="Calibri"/>
              </a:rPr>
              <a:t>khối </a:t>
            </a:r>
            <a:r>
              <a:rPr lang="vi-VN" spc="-10">
                <a:latin typeface="Calibri"/>
                <a:cs typeface="Calibri"/>
              </a:rPr>
              <a:t>trong </a:t>
            </a:r>
            <a:r>
              <a:rPr lang="vi-VN" spc="-5">
                <a:latin typeface="Calibri"/>
                <a:cs typeface="Calibri"/>
              </a:rPr>
              <a:t>sơ </a:t>
            </a:r>
            <a:r>
              <a:rPr lang="vi-VN">
                <a:latin typeface="Calibri"/>
                <a:cs typeface="Calibri"/>
              </a:rPr>
              <a:t>đồ khối </a:t>
            </a:r>
            <a:r>
              <a:rPr lang="vi-VN" spc="-5">
                <a:latin typeface="Calibri"/>
                <a:cs typeface="Calibri"/>
              </a:rPr>
              <a:t>dùng biểu diễn thuật</a:t>
            </a:r>
            <a:r>
              <a:rPr lang="vi-VN" spc="-45">
                <a:latin typeface="Calibri"/>
                <a:cs typeface="Calibri"/>
              </a:rPr>
              <a:t> </a:t>
            </a:r>
            <a:r>
              <a:rPr lang="vi-VN" spc="-10">
                <a:latin typeface="Calibri"/>
                <a:cs typeface="Calibri"/>
              </a:rPr>
              <a:t>toán</a:t>
            </a:r>
            <a:endParaRPr lang="vi-VN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1600" b="1" i="1" spc="-5">
                <a:latin typeface="Calibri"/>
                <a:cs typeface="Calibri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1600" b="1" i="1" spc="-5">
                <a:latin typeface="Calibri"/>
                <a:cs typeface="Calibri"/>
              </a:rPr>
              <a:t>				Bắt </a:t>
            </a:r>
            <a:r>
              <a:rPr lang="vi-VN" sz="1600" b="1" i="1" spc="-10">
                <a:latin typeface="Calibri"/>
                <a:cs typeface="Calibri"/>
              </a:rPr>
              <a:t>đầu </a:t>
            </a:r>
            <a:r>
              <a:rPr lang="vi-VN" sz="1600" spc="-10">
                <a:latin typeface="Calibri"/>
                <a:cs typeface="Calibri"/>
              </a:rPr>
              <a:t>hoặc </a:t>
            </a:r>
            <a:r>
              <a:rPr lang="vi-VN" sz="1600" b="1" i="1" spc="-15">
                <a:latin typeface="Calibri"/>
                <a:cs typeface="Calibri"/>
              </a:rPr>
              <a:t>kết</a:t>
            </a:r>
            <a:r>
              <a:rPr lang="vi-VN" sz="1600" b="1" i="1" spc="10">
                <a:latin typeface="Calibri"/>
                <a:cs typeface="Calibri"/>
              </a:rPr>
              <a:t> </a:t>
            </a:r>
            <a:r>
              <a:rPr lang="vi-VN" sz="1600" b="1" i="1" spc="-5">
                <a:latin typeface="Calibri"/>
                <a:cs typeface="Calibri"/>
              </a:rPr>
              <a:t>thúc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vi-VN" sz="1600">
              <a:latin typeface="Calibri"/>
              <a:cs typeface="Calibri"/>
            </a:endParaRPr>
          </a:p>
          <a:p>
            <a:pPr marL="1631950" marR="495934" indent="0">
              <a:lnSpc>
                <a:spcPct val="235100"/>
              </a:lnSpc>
              <a:spcBef>
                <a:spcPts val="130"/>
              </a:spcBef>
              <a:buNone/>
            </a:pPr>
            <a:r>
              <a:rPr lang="vi-VN" sz="1800" b="1" i="1" spc="-10">
                <a:latin typeface="Calibri"/>
                <a:cs typeface="Calibri"/>
              </a:rPr>
              <a:t>              		Thao </a:t>
            </a:r>
            <a:r>
              <a:rPr lang="vi-VN" sz="1800" b="1" i="1" spc="-5">
                <a:latin typeface="Calibri"/>
                <a:cs typeface="Calibri"/>
              </a:rPr>
              <a:t>tác tính toán </a:t>
            </a:r>
            <a:r>
              <a:rPr lang="vi-VN" sz="1800" b="1" i="1" spc="-10">
                <a:latin typeface="Calibri"/>
                <a:cs typeface="Calibri"/>
              </a:rPr>
              <a:t>hoặc </a:t>
            </a:r>
            <a:r>
              <a:rPr lang="vi-VN" sz="1800" b="1" i="1" spc="-5">
                <a:latin typeface="Calibri"/>
                <a:cs typeface="Calibri"/>
              </a:rPr>
              <a:t>phức tạp</a:t>
            </a:r>
          </a:p>
          <a:p>
            <a:pPr marL="1631950" marR="495934" indent="0">
              <a:lnSpc>
                <a:spcPct val="235100"/>
              </a:lnSpc>
              <a:spcBef>
                <a:spcPts val="130"/>
              </a:spcBef>
              <a:buNone/>
            </a:pPr>
            <a:r>
              <a:rPr lang="vi-VN" sz="1800" b="1" i="1" spc="-5">
                <a:latin typeface="Calibri"/>
                <a:cs typeface="Calibri"/>
              </a:rPr>
              <a:t>			Lệnh vào, </a:t>
            </a:r>
            <a:r>
              <a:rPr lang="vi-VN" sz="1800" b="1" i="1" spc="-10">
                <a:latin typeface="Calibri"/>
                <a:cs typeface="Calibri"/>
              </a:rPr>
              <a:t>lệnh </a:t>
            </a:r>
            <a:r>
              <a:rPr lang="vi-VN" sz="1800" b="1" i="1" spc="-5">
                <a:latin typeface="Calibri"/>
                <a:cs typeface="Calibri"/>
              </a:rPr>
              <a:t>ra </a:t>
            </a:r>
            <a:r>
              <a:rPr lang="vi-VN" sz="1800" i="1" spc="-10">
                <a:latin typeface="Calibri"/>
                <a:cs typeface="Calibri"/>
              </a:rPr>
              <a:t>(read </a:t>
            </a:r>
            <a:r>
              <a:rPr lang="vi-VN" sz="1800" i="1" spc="-5">
                <a:latin typeface="Calibri"/>
                <a:cs typeface="Calibri"/>
              </a:rPr>
              <a:t>hoặc</a:t>
            </a:r>
            <a:r>
              <a:rPr lang="vi-VN" sz="1800" i="1" spc="-10">
                <a:latin typeface="Calibri"/>
                <a:cs typeface="Calibri"/>
              </a:rPr>
              <a:t> write)</a:t>
            </a:r>
            <a:endParaRPr lang="vi-VN"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vi-VN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vi-VN" sz="1600">
              <a:latin typeface="Times New Roman"/>
              <a:cs typeface="Times New Roman"/>
            </a:endParaRPr>
          </a:p>
          <a:p>
            <a:pPr marL="1612265" indent="0">
              <a:lnSpc>
                <a:spcPct val="100000"/>
              </a:lnSpc>
              <a:buNone/>
            </a:pPr>
            <a:r>
              <a:rPr lang="vi-VN" sz="1800" b="1" i="1" spc="-5">
                <a:latin typeface="Calibri"/>
                <a:cs typeface="Calibri"/>
              </a:rPr>
              <a:t>                        	 Kiểm tra </a:t>
            </a:r>
            <a:r>
              <a:rPr lang="vi-VN" sz="1800" b="1" i="1" spc="-10">
                <a:latin typeface="Calibri"/>
                <a:cs typeface="Calibri"/>
              </a:rPr>
              <a:t>điều </a:t>
            </a:r>
            <a:r>
              <a:rPr lang="vi-VN" sz="1800" b="1" i="1" spc="-5">
                <a:latin typeface="Calibri"/>
                <a:cs typeface="Calibri"/>
              </a:rPr>
              <a:t>kiện</a:t>
            </a:r>
          </a:p>
          <a:p>
            <a:pPr marL="1612265" indent="0">
              <a:lnSpc>
                <a:spcPct val="100000"/>
              </a:lnSpc>
              <a:buNone/>
            </a:pPr>
            <a:endParaRPr lang="vi-VN" sz="1800">
              <a:latin typeface="Calibri"/>
              <a:cs typeface="Calibri"/>
            </a:endParaRPr>
          </a:p>
          <a:p>
            <a:pPr marL="1604645" marR="1350645" indent="0">
              <a:lnSpc>
                <a:spcPct val="256999"/>
              </a:lnSpc>
              <a:spcBef>
                <a:spcPts val="350"/>
              </a:spcBef>
              <a:buNone/>
            </a:pPr>
            <a:r>
              <a:rPr lang="vi-VN" sz="1800" b="1" i="1" spc="-10">
                <a:latin typeface="Calibri"/>
                <a:cs typeface="Calibri"/>
              </a:rPr>
              <a:t>                         	Nối </a:t>
            </a:r>
            <a:r>
              <a:rPr lang="vi-VN" sz="1800" b="1" i="1" spc="-5">
                <a:latin typeface="Calibri"/>
                <a:cs typeface="Calibri"/>
              </a:rPr>
              <a:t>tiếp </a:t>
            </a:r>
            <a:r>
              <a:rPr lang="vi-VN" sz="1800" b="1" i="1" spc="-10">
                <a:latin typeface="Calibri"/>
                <a:cs typeface="Calibri"/>
              </a:rPr>
              <a:t>đoạn </a:t>
            </a:r>
            <a:r>
              <a:rPr lang="vi-VN" sz="1800" b="1" i="1" spc="-5">
                <a:latin typeface="Calibri"/>
                <a:cs typeface="Calibri"/>
              </a:rPr>
              <a:t>lệnh , luồng thực</a:t>
            </a:r>
            <a:r>
              <a:rPr lang="vi-VN" sz="1800" b="1" i="1" spc="-20">
                <a:latin typeface="Calibri"/>
                <a:cs typeface="Calibri"/>
              </a:rPr>
              <a:t> </a:t>
            </a:r>
            <a:r>
              <a:rPr lang="vi-VN" sz="1800" b="1" i="1" spc="-5">
                <a:latin typeface="Calibri"/>
                <a:cs typeface="Calibri"/>
              </a:rPr>
              <a:t>hiện</a:t>
            </a:r>
            <a:endParaRPr lang="vi-VN" sz="1800">
              <a:latin typeface="Calibri"/>
              <a:cs typeface="Calibri"/>
            </a:endParaRPr>
          </a:p>
          <a:p>
            <a:pPr marR="5080" algn="r">
              <a:lnSpc>
                <a:spcPts val="730"/>
              </a:lnSpc>
            </a:pPr>
            <a:r>
              <a:rPr lang="vi-VN" sz="600" spc="-5">
                <a:latin typeface="Calibri"/>
                <a:cs typeface="Calibri"/>
              </a:rPr>
              <a:t>17</a:t>
            </a:r>
            <a:endParaRPr lang="vi-VN" sz="600">
              <a:latin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790699" y="2244436"/>
            <a:ext cx="1068779" cy="451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90699" y="2984664"/>
            <a:ext cx="1068779" cy="558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743197" y="3745180"/>
            <a:ext cx="1116281" cy="510639"/>
          </a:xfrm>
          <a:prstGeom prst="parallelogra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2790699" y="4533405"/>
            <a:ext cx="1211285" cy="77189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600696" y="5961413"/>
            <a:ext cx="1508166" cy="11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568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rẽ</a:t>
            </a:r>
            <a:r>
              <a:rPr lang="en-US"/>
              <a:t> </a:t>
            </a:r>
            <a:r>
              <a:rPr lang="en-US" err="1"/>
              <a:t>nhánh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vi-VN" spc="-5">
                <a:solidFill>
                  <a:srgbClr val="0033CC"/>
                </a:solidFill>
                <a:cs typeface="Arial"/>
              </a:rPr>
              <a:t>Nếu biểu </a:t>
            </a:r>
            <a:r>
              <a:rPr lang="vi-VN">
                <a:solidFill>
                  <a:srgbClr val="0033CC"/>
                </a:solidFill>
                <a:cs typeface="Arial"/>
              </a:rPr>
              <a:t>thức </a:t>
            </a:r>
            <a:r>
              <a:rPr lang="vi-VN" spc="-5">
                <a:solidFill>
                  <a:srgbClr val="0033CC"/>
                </a:solidFill>
                <a:cs typeface="Arial"/>
              </a:rPr>
              <a:t>điều </a:t>
            </a:r>
            <a:r>
              <a:rPr lang="vi-VN">
                <a:solidFill>
                  <a:srgbClr val="0033CC"/>
                </a:solidFill>
                <a:cs typeface="Arial"/>
              </a:rPr>
              <a:t>kiện </a:t>
            </a:r>
            <a:r>
              <a:rPr lang="vi-VN" spc="-5">
                <a:solidFill>
                  <a:srgbClr val="0033CC"/>
                </a:solidFill>
                <a:cs typeface="Arial"/>
              </a:rPr>
              <a:t>đúng </a:t>
            </a:r>
            <a:r>
              <a:rPr lang="vi-VN" spc="-10">
                <a:solidFill>
                  <a:srgbClr val="0033CC"/>
                </a:solidFill>
                <a:cs typeface="Arial"/>
              </a:rPr>
              <a:t>(giá </a:t>
            </a:r>
            <a:r>
              <a:rPr lang="vi-VN">
                <a:solidFill>
                  <a:srgbClr val="0033CC"/>
                </a:solidFill>
                <a:cs typeface="Arial"/>
              </a:rPr>
              <a:t>trị chân </a:t>
            </a:r>
            <a:r>
              <a:rPr lang="vi-VN" spc="-5">
                <a:solidFill>
                  <a:srgbClr val="0033CC"/>
                </a:solidFill>
                <a:cs typeface="Arial"/>
              </a:rPr>
              <a:t>lý là </a:t>
            </a:r>
            <a:r>
              <a:rPr lang="vi-VN" spc="-15">
                <a:solidFill>
                  <a:srgbClr val="0033CC"/>
                </a:solidFill>
                <a:cs typeface="Arial"/>
              </a:rPr>
              <a:t>True)  </a:t>
            </a:r>
            <a:r>
              <a:rPr lang="vi-VN">
                <a:solidFill>
                  <a:srgbClr val="0033CC"/>
                </a:solidFill>
                <a:cs typeface="Arial"/>
              </a:rPr>
              <a:t>thực </a:t>
            </a:r>
            <a:r>
              <a:rPr lang="vi-VN" spc="-5">
                <a:solidFill>
                  <a:srgbClr val="0033CC"/>
                </a:solidFill>
                <a:cs typeface="Arial"/>
              </a:rPr>
              <a:t>hiện </a:t>
            </a:r>
            <a:r>
              <a:rPr lang="vi-VN">
                <a:solidFill>
                  <a:srgbClr val="0033CC"/>
                </a:solidFill>
                <a:cs typeface="Arial"/>
              </a:rPr>
              <a:t>công việc</a:t>
            </a:r>
            <a:r>
              <a:rPr lang="vi-VN" spc="-10">
                <a:solidFill>
                  <a:srgbClr val="0033CC"/>
                </a:solidFill>
                <a:cs typeface="Arial"/>
              </a:rPr>
              <a:t> </a:t>
            </a:r>
            <a:r>
              <a:rPr lang="vi-VN">
                <a:solidFill>
                  <a:srgbClr val="0033CC"/>
                </a:solidFill>
                <a:cs typeface="Arial"/>
              </a:rPr>
              <a:t>1.</a:t>
            </a:r>
            <a:endParaRPr lang="vi-VN">
              <a:cs typeface="Arial"/>
            </a:endParaRPr>
          </a:p>
          <a:p>
            <a:pPr marR="81280">
              <a:spcBef>
                <a:spcPts val="285"/>
              </a:spcBef>
              <a:tabLst>
                <a:tab pos="172720" algn="l"/>
              </a:tabLst>
            </a:pPr>
            <a:r>
              <a:rPr lang="vi-VN" spc="-5">
                <a:solidFill>
                  <a:srgbClr val="0033CC"/>
                </a:solidFill>
                <a:cs typeface="Arial"/>
              </a:rPr>
              <a:t>Nếu biểu </a:t>
            </a:r>
            <a:r>
              <a:rPr lang="vi-VN">
                <a:solidFill>
                  <a:srgbClr val="0033CC"/>
                </a:solidFill>
                <a:cs typeface="Arial"/>
              </a:rPr>
              <a:t>thức </a:t>
            </a:r>
            <a:r>
              <a:rPr lang="vi-VN" spc="-5">
                <a:solidFill>
                  <a:srgbClr val="0033CC"/>
                </a:solidFill>
                <a:cs typeface="Arial"/>
              </a:rPr>
              <a:t>điều </a:t>
            </a:r>
            <a:r>
              <a:rPr lang="vi-VN">
                <a:solidFill>
                  <a:srgbClr val="0033CC"/>
                </a:solidFill>
                <a:cs typeface="Arial"/>
              </a:rPr>
              <a:t>kiện sai </a:t>
            </a:r>
            <a:r>
              <a:rPr lang="vi-VN" spc="-5">
                <a:solidFill>
                  <a:srgbClr val="0033CC"/>
                </a:solidFill>
                <a:cs typeface="Arial"/>
              </a:rPr>
              <a:t>(giá </a:t>
            </a:r>
            <a:r>
              <a:rPr lang="vi-VN">
                <a:solidFill>
                  <a:srgbClr val="0033CC"/>
                </a:solidFill>
                <a:cs typeface="Arial"/>
              </a:rPr>
              <a:t>trị chân </a:t>
            </a:r>
            <a:r>
              <a:rPr lang="vi-VN" spc="-5">
                <a:solidFill>
                  <a:srgbClr val="0033CC"/>
                </a:solidFill>
                <a:cs typeface="Arial"/>
              </a:rPr>
              <a:t>lý là </a:t>
            </a:r>
            <a:r>
              <a:rPr lang="vi-VN">
                <a:solidFill>
                  <a:srgbClr val="0033CC"/>
                </a:solidFill>
                <a:cs typeface="Arial"/>
              </a:rPr>
              <a:t>False)  thực </a:t>
            </a:r>
            <a:r>
              <a:rPr lang="vi-VN" spc="-5">
                <a:solidFill>
                  <a:srgbClr val="0033CC"/>
                </a:solidFill>
                <a:cs typeface="Arial"/>
              </a:rPr>
              <a:t>hiện </a:t>
            </a:r>
            <a:r>
              <a:rPr lang="vi-VN">
                <a:solidFill>
                  <a:srgbClr val="0033CC"/>
                </a:solidFill>
                <a:cs typeface="Arial"/>
              </a:rPr>
              <a:t>công việc</a:t>
            </a:r>
            <a:r>
              <a:rPr lang="vi-VN" spc="-10">
                <a:solidFill>
                  <a:srgbClr val="0033CC"/>
                </a:solidFill>
                <a:cs typeface="Arial"/>
              </a:rPr>
              <a:t> </a:t>
            </a:r>
            <a:r>
              <a:rPr lang="vi-VN">
                <a:solidFill>
                  <a:srgbClr val="0033CC"/>
                </a:solidFill>
                <a:cs typeface="Arial"/>
              </a:rPr>
              <a:t>2.</a:t>
            </a:r>
            <a:endParaRPr lang="vi-VN"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1696390" y="3017480"/>
            <a:ext cx="2174966" cy="303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5714128" y="3017480"/>
            <a:ext cx="4118641" cy="3038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568789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cdb2004213l</vt:lpstr>
      <vt:lpstr>Tin học đại cương</vt:lpstr>
      <vt:lpstr>Nội dung</vt:lpstr>
      <vt:lpstr>Bài toán</vt:lpstr>
      <vt:lpstr>Bài toán</vt:lpstr>
      <vt:lpstr>Giải quyết bài toán bằng máy tính</vt:lpstr>
      <vt:lpstr>Biểu diễn thuật toán</vt:lpstr>
      <vt:lpstr>Biểu diễn thuật toán</vt:lpstr>
      <vt:lpstr>Lưu đồ thuật toán</vt:lpstr>
      <vt:lpstr>Cấu trúc rẽ nhánh</vt:lpstr>
      <vt:lpstr>Cấu trúc lặp</vt:lpstr>
      <vt:lpstr>Ví dụ 1 – Mô tả bằng lưu đồ thuật toán</vt:lpstr>
      <vt:lpstr>Ví dụ 2</vt:lpstr>
      <vt:lpstr>Ví dụ 2 mô tả tuần tự</vt:lpstr>
      <vt:lpstr>Ví dụ 3</vt:lpstr>
      <vt:lpstr>Ví dụ 3 mô tả tuần tự</vt:lpstr>
      <vt:lpstr>Ví dụ 4</vt:lpstr>
      <vt:lpstr>Ví dụ 4 ý tưởng</vt:lpstr>
      <vt:lpstr>Ví dụ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đại cương</dc:title>
  <cp:revision>2</cp:revision>
  <dcterms:modified xsi:type="dcterms:W3CDTF">2018-07-20T01:55:55Z</dcterms:modified>
</cp:coreProperties>
</file>