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9"/>
  </p:notesMasterIdLst>
  <p:sldIdLst>
    <p:sldId id="256" r:id="rId2"/>
    <p:sldId id="257" r:id="rId3"/>
    <p:sldId id="334" r:id="rId4"/>
    <p:sldId id="258" r:id="rId5"/>
    <p:sldId id="319" r:id="rId6"/>
    <p:sldId id="391" r:id="rId7"/>
    <p:sldId id="266" r:id="rId8"/>
    <p:sldId id="274" r:id="rId9"/>
    <p:sldId id="277" r:id="rId10"/>
    <p:sldId id="275" r:id="rId11"/>
    <p:sldId id="276" r:id="rId12"/>
    <p:sldId id="278" r:id="rId13"/>
    <p:sldId id="329" r:id="rId14"/>
    <p:sldId id="328" r:id="rId15"/>
    <p:sldId id="279" r:id="rId16"/>
    <p:sldId id="280" r:id="rId17"/>
    <p:sldId id="284" r:id="rId18"/>
    <p:sldId id="285" r:id="rId19"/>
    <p:sldId id="281" r:id="rId20"/>
    <p:sldId id="282" r:id="rId21"/>
    <p:sldId id="283" r:id="rId22"/>
    <p:sldId id="286" r:id="rId23"/>
    <p:sldId id="260" r:id="rId24"/>
    <p:sldId id="298" r:id="rId25"/>
    <p:sldId id="300" r:id="rId26"/>
    <p:sldId id="261" r:id="rId27"/>
    <p:sldId id="291" r:id="rId28"/>
    <p:sldId id="317" r:id="rId29"/>
    <p:sldId id="302" r:id="rId30"/>
    <p:sldId id="292" r:id="rId31"/>
    <p:sldId id="290" r:id="rId32"/>
    <p:sldId id="304" r:id="rId33"/>
    <p:sldId id="313" r:id="rId34"/>
    <p:sldId id="303" r:id="rId35"/>
    <p:sldId id="296" r:id="rId36"/>
    <p:sldId id="402" r:id="rId37"/>
    <p:sldId id="403" r:id="rId38"/>
    <p:sldId id="404" r:id="rId39"/>
    <p:sldId id="405" r:id="rId40"/>
    <p:sldId id="406" r:id="rId41"/>
    <p:sldId id="407" r:id="rId42"/>
    <p:sldId id="408" r:id="rId43"/>
    <p:sldId id="409" r:id="rId44"/>
    <p:sldId id="410" r:id="rId45"/>
    <p:sldId id="411" r:id="rId46"/>
    <p:sldId id="353" r:id="rId47"/>
    <p:sldId id="354" r:id="rId48"/>
    <p:sldId id="373" r:id="rId49"/>
    <p:sldId id="390" r:id="rId50"/>
    <p:sldId id="374" r:id="rId51"/>
    <p:sldId id="381" r:id="rId52"/>
    <p:sldId id="382" r:id="rId53"/>
    <p:sldId id="383" r:id="rId54"/>
    <p:sldId id="355" r:id="rId55"/>
    <p:sldId id="367" r:id="rId56"/>
    <p:sldId id="368" r:id="rId57"/>
    <p:sldId id="369" r:id="rId58"/>
    <p:sldId id="370" r:id="rId59"/>
    <p:sldId id="371" r:id="rId60"/>
    <p:sldId id="372" r:id="rId61"/>
    <p:sldId id="356" r:id="rId62"/>
    <p:sldId id="399" r:id="rId63"/>
    <p:sldId id="418" r:id="rId64"/>
    <p:sldId id="419" r:id="rId65"/>
    <p:sldId id="357" r:id="rId66"/>
    <p:sldId id="377" r:id="rId67"/>
    <p:sldId id="378" r:id="rId68"/>
    <p:sldId id="379" r:id="rId69"/>
    <p:sldId id="358" r:id="rId70"/>
    <p:sldId id="380" r:id="rId71"/>
    <p:sldId id="396" r:id="rId72"/>
    <p:sldId id="397" r:id="rId73"/>
    <p:sldId id="398" r:id="rId74"/>
    <p:sldId id="359" r:id="rId75"/>
    <p:sldId id="375" r:id="rId76"/>
    <p:sldId id="376" r:id="rId77"/>
    <p:sldId id="401" r:id="rId78"/>
    <p:sldId id="360" r:id="rId79"/>
    <p:sldId id="384" r:id="rId80"/>
    <p:sldId id="385" r:id="rId81"/>
    <p:sldId id="387" r:id="rId82"/>
    <p:sldId id="388" r:id="rId83"/>
    <p:sldId id="361" r:id="rId84"/>
    <p:sldId id="389" r:id="rId85"/>
    <p:sldId id="413" r:id="rId86"/>
    <p:sldId id="400" r:id="rId87"/>
    <p:sldId id="362" r:id="rId88"/>
    <p:sldId id="363" r:id="rId89"/>
    <p:sldId id="364" r:id="rId90"/>
    <p:sldId id="365" r:id="rId91"/>
    <p:sldId id="366" r:id="rId92"/>
    <p:sldId id="414" r:id="rId93"/>
    <p:sldId id="332" r:id="rId94"/>
    <p:sldId id="343" r:id="rId95"/>
    <p:sldId id="415" r:id="rId96"/>
    <p:sldId id="344" r:id="rId97"/>
    <p:sldId id="345" r:id="rId98"/>
    <p:sldId id="392" r:id="rId99"/>
    <p:sldId id="393" r:id="rId100"/>
    <p:sldId id="394" r:id="rId101"/>
    <p:sldId id="395" r:id="rId102"/>
    <p:sldId id="321" r:id="rId103"/>
    <p:sldId id="322" r:id="rId104"/>
    <p:sldId id="422" r:id="rId105"/>
    <p:sldId id="333" r:id="rId106"/>
    <p:sldId id="299" r:id="rId107"/>
    <p:sldId id="314" r:id="rId108"/>
    <p:sldId id="320" r:id="rId109"/>
    <p:sldId id="318" r:id="rId110"/>
    <p:sldId id="263" r:id="rId111"/>
    <p:sldId id="264" r:id="rId112"/>
    <p:sldId id="423" r:id="rId113"/>
    <p:sldId id="424" r:id="rId114"/>
    <p:sldId id="265" r:id="rId115"/>
    <p:sldId id="425" r:id="rId116"/>
    <p:sldId id="433" r:id="rId117"/>
    <p:sldId id="434" r:id="rId118"/>
    <p:sldId id="267" r:id="rId119"/>
    <p:sldId id="426" r:id="rId120"/>
    <p:sldId id="440" r:id="rId121"/>
    <p:sldId id="268" r:id="rId122"/>
    <p:sldId id="427" r:id="rId123"/>
    <p:sldId id="269" r:id="rId124"/>
    <p:sldId id="428" r:id="rId125"/>
    <p:sldId id="435" r:id="rId126"/>
    <p:sldId id="270" r:id="rId127"/>
    <p:sldId id="429" r:id="rId128"/>
    <p:sldId id="271" r:id="rId129"/>
    <p:sldId id="430" r:id="rId130"/>
    <p:sldId id="436" r:id="rId131"/>
    <p:sldId id="272" r:id="rId132"/>
    <p:sldId id="431" r:id="rId133"/>
    <p:sldId id="437" r:id="rId134"/>
    <p:sldId id="438" r:id="rId135"/>
    <p:sldId id="273" r:id="rId136"/>
    <p:sldId id="432" r:id="rId137"/>
    <p:sldId id="439" r:id="rId138"/>
  </p:sldIdLst>
  <p:sldSz cx="9144000" cy="6858000" type="screen4x3"/>
  <p:notesSz cx="6858000" cy="9144000"/>
  <p:custDataLst>
    <p:tags r:id="rId1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86364" autoAdjust="0"/>
  </p:normalViewPr>
  <p:slideViewPr>
    <p:cSldViewPr>
      <p:cViewPr varScale="1">
        <p:scale>
          <a:sx n="74" d="100"/>
          <a:sy n="74" d="100"/>
        </p:scale>
        <p:origin x="1092"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6200"/>
    </p:cViewPr>
  </p:sorter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A11C4-61BF-438E-9A5A-056F75A9BE00}" type="datetimeFigureOut">
              <a:rPr lang="en-US" smtClean="0"/>
              <a:t>11/28/2017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85DA6B-4094-406F-BD54-634C94217D02}" type="slidenum">
              <a:rPr lang="en-US" smtClean="0"/>
              <a:t>‹#›</a:t>
            </a:fld>
            <a:endParaRPr lang="en-US"/>
          </a:p>
        </p:txBody>
      </p:sp>
    </p:spTree>
    <p:extLst>
      <p:ext uri="{BB962C8B-B14F-4D97-AF65-F5344CB8AC3E}">
        <p14:creationId xmlns:p14="http://schemas.microsoft.com/office/powerpoint/2010/main" val="178983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1</a:t>
            </a:fld>
            <a:endParaRPr lang="en-US"/>
          </a:p>
        </p:txBody>
      </p:sp>
    </p:spTree>
    <p:extLst>
      <p:ext uri="{BB962C8B-B14F-4D97-AF65-F5344CB8AC3E}">
        <p14:creationId xmlns:p14="http://schemas.microsoft.com/office/powerpoint/2010/main" val="1861119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110</a:t>
            </a:fld>
            <a:endParaRPr lang="en-US"/>
          </a:p>
        </p:txBody>
      </p:sp>
    </p:spTree>
    <p:extLst>
      <p:ext uri="{BB962C8B-B14F-4D97-AF65-F5344CB8AC3E}">
        <p14:creationId xmlns:p14="http://schemas.microsoft.com/office/powerpoint/2010/main" val="4143730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126</a:t>
            </a:fld>
            <a:endParaRPr lang="en-US"/>
          </a:p>
        </p:txBody>
      </p:sp>
    </p:spTree>
    <p:extLst>
      <p:ext uri="{BB962C8B-B14F-4D97-AF65-F5344CB8AC3E}">
        <p14:creationId xmlns:p14="http://schemas.microsoft.com/office/powerpoint/2010/main" val="2883304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128</a:t>
            </a:fld>
            <a:endParaRPr lang="en-US"/>
          </a:p>
        </p:txBody>
      </p:sp>
    </p:spTree>
    <p:extLst>
      <p:ext uri="{BB962C8B-B14F-4D97-AF65-F5344CB8AC3E}">
        <p14:creationId xmlns:p14="http://schemas.microsoft.com/office/powerpoint/2010/main" val="2883304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131</a:t>
            </a:fld>
            <a:endParaRPr lang="en-US"/>
          </a:p>
        </p:txBody>
      </p:sp>
    </p:spTree>
    <p:extLst>
      <p:ext uri="{BB962C8B-B14F-4D97-AF65-F5344CB8AC3E}">
        <p14:creationId xmlns:p14="http://schemas.microsoft.com/office/powerpoint/2010/main" val="2883304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135</a:t>
            </a:fld>
            <a:endParaRPr lang="en-US"/>
          </a:p>
        </p:txBody>
      </p:sp>
    </p:spTree>
    <p:extLst>
      <p:ext uri="{BB962C8B-B14F-4D97-AF65-F5344CB8AC3E}">
        <p14:creationId xmlns:p14="http://schemas.microsoft.com/office/powerpoint/2010/main" val="288330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36</a:t>
            </a:fld>
            <a:endParaRPr lang="en-US"/>
          </a:p>
        </p:txBody>
      </p:sp>
    </p:spTree>
    <p:extLst>
      <p:ext uri="{BB962C8B-B14F-4D97-AF65-F5344CB8AC3E}">
        <p14:creationId xmlns:p14="http://schemas.microsoft.com/office/powerpoint/2010/main" val="290900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42</a:t>
            </a:fld>
            <a:endParaRPr lang="en-US"/>
          </a:p>
        </p:txBody>
      </p:sp>
    </p:spTree>
    <p:extLst>
      <p:ext uri="{BB962C8B-B14F-4D97-AF65-F5344CB8AC3E}">
        <p14:creationId xmlns:p14="http://schemas.microsoft.com/office/powerpoint/2010/main" val="417471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43</a:t>
            </a:fld>
            <a:endParaRPr lang="en-US"/>
          </a:p>
        </p:txBody>
      </p:sp>
    </p:spTree>
    <p:extLst>
      <p:ext uri="{BB962C8B-B14F-4D97-AF65-F5344CB8AC3E}">
        <p14:creationId xmlns:p14="http://schemas.microsoft.com/office/powerpoint/2010/main" val="371178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44</a:t>
            </a:fld>
            <a:endParaRPr lang="en-US"/>
          </a:p>
        </p:txBody>
      </p:sp>
    </p:spTree>
    <p:extLst>
      <p:ext uri="{BB962C8B-B14F-4D97-AF65-F5344CB8AC3E}">
        <p14:creationId xmlns:p14="http://schemas.microsoft.com/office/powerpoint/2010/main" val="244848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45</a:t>
            </a:fld>
            <a:endParaRPr lang="en-US"/>
          </a:p>
        </p:txBody>
      </p:sp>
    </p:spTree>
    <p:extLst>
      <p:ext uri="{BB962C8B-B14F-4D97-AF65-F5344CB8AC3E}">
        <p14:creationId xmlns:p14="http://schemas.microsoft.com/office/powerpoint/2010/main" val="2026431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90</a:t>
            </a:fld>
            <a:endParaRPr lang="en-US"/>
          </a:p>
        </p:txBody>
      </p:sp>
    </p:spTree>
    <p:extLst>
      <p:ext uri="{BB962C8B-B14F-4D97-AF65-F5344CB8AC3E}">
        <p14:creationId xmlns:p14="http://schemas.microsoft.com/office/powerpoint/2010/main" val="142673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91</a:t>
            </a:fld>
            <a:endParaRPr lang="en-US"/>
          </a:p>
        </p:txBody>
      </p:sp>
    </p:spTree>
    <p:extLst>
      <p:ext uri="{BB962C8B-B14F-4D97-AF65-F5344CB8AC3E}">
        <p14:creationId xmlns:p14="http://schemas.microsoft.com/office/powerpoint/2010/main" val="182553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85DA6B-4094-406F-BD54-634C94217D02}" type="slidenum">
              <a:rPr lang="en-US" smtClean="0"/>
              <a:t>92</a:t>
            </a:fld>
            <a:endParaRPr lang="en-US"/>
          </a:p>
        </p:txBody>
      </p:sp>
    </p:spTree>
    <p:extLst>
      <p:ext uri="{BB962C8B-B14F-4D97-AF65-F5344CB8AC3E}">
        <p14:creationId xmlns:p14="http://schemas.microsoft.com/office/powerpoint/2010/main" val="981171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11" name="Rectangle 39"/>
          <p:cNvSpPr>
            <a:spLocks noChangeArrowheads="1"/>
          </p:cNvSpPr>
          <p:nvPr/>
        </p:nvSpPr>
        <p:spPr bwMode="ltGray">
          <a:xfrm>
            <a:off x="0" y="4437065"/>
            <a:ext cx="9144000" cy="1728787"/>
          </a:xfrm>
          <a:prstGeom prst="rect">
            <a:avLst/>
          </a:prstGeom>
          <a:solidFill>
            <a:srgbClr val="F07D27"/>
          </a:solidFill>
          <a:ln>
            <a:noFill/>
          </a:ln>
          <a:effectLst/>
        </p:spPr>
        <p:txBody>
          <a:bodyPr wrap="none" anchor="ctr"/>
          <a:lstStyle/>
          <a:p>
            <a:endParaRPr lang="en-US" sz="1350"/>
          </a:p>
        </p:txBody>
      </p:sp>
      <p:sp>
        <p:nvSpPr>
          <p:cNvPr id="3115" name="Oval 43"/>
          <p:cNvSpPr>
            <a:spLocks noChangeArrowheads="1"/>
          </p:cNvSpPr>
          <p:nvPr/>
        </p:nvSpPr>
        <p:spPr bwMode="gray">
          <a:xfrm>
            <a:off x="7693820" y="350627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076" name="Rectangle 4"/>
          <p:cNvSpPr>
            <a:spLocks noGrp="1" noChangeArrowheads="1"/>
          </p:cNvSpPr>
          <p:nvPr>
            <p:ph type="dt" sz="half" idx="2"/>
          </p:nvPr>
        </p:nvSpPr>
        <p:spPr>
          <a:xfrm>
            <a:off x="2362200" y="6400802"/>
            <a:ext cx="1003300" cy="248585"/>
          </a:xfrm>
        </p:spPr>
        <p:txBody>
          <a:bodyPr/>
          <a:lstStyle>
            <a:lvl1pPr algn="ctr">
              <a:defRPr sz="900"/>
            </a:lvl1pPr>
          </a:lstStyle>
          <a:p>
            <a:fld id="{162AE7CA-EDDB-45FF-BF48-DC3C01831F20}" type="datetimeFigureOut">
              <a:rPr lang="en-US" smtClean="0"/>
              <a:t>11/28/2017</a:t>
            </a:fld>
            <a:endParaRPr lang="en-US"/>
          </a:p>
        </p:txBody>
      </p:sp>
      <p:sp>
        <p:nvSpPr>
          <p:cNvPr id="3077" name="Rectangle 5"/>
          <p:cNvSpPr>
            <a:spLocks noGrp="1" noChangeArrowheads="1"/>
          </p:cNvSpPr>
          <p:nvPr>
            <p:ph type="ftr" sz="quarter" idx="3"/>
          </p:nvPr>
        </p:nvSpPr>
        <p:spPr>
          <a:xfrm>
            <a:off x="3429001" y="6413500"/>
            <a:ext cx="3514725" cy="296506"/>
          </a:xfrm>
        </p:spPr>
        <p:txBody>
          <a:bodyPr/>
          <a:lstStyle>
            <a:lvl1pPr>
              <a:defRPr sz="9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152400" y="6400802"/>
            <a:ext cx="2133600" cy="244475"/>
          </a:xfrm>
        </p:spPr>
        <p:txBody>
          <a:bodyPr/>
          <a:lstStyle>
            <a:lvl1pPr algn="l">
              <a:defRPr sz="900"/>
            </a:lvl1pPr>
          </a:lstStyle>
          <a:p>
            <a:fld id="{AF953F9B-4F8C-412F-B513-BF78CDE9C1B6}" type="slidenum">
              <a:rPr lang="en-US" smtClean="0"/>
              <a:t>‹#›</a:t>
            </a:fld>
            <a:endParaRPr lang="en-US"/>
          </a:p>
        </p:txBody>
      </p:sp>
      <p:sp>
        <p:nvSpPr>
          <p:cNvPr id="3074" name="Rectangle 2"/>
          <p:cNvSpPr>
            <a:spLocks noGrp="1" noChangeArrowheads="1"/>
          </p:cNvSpPr>
          <p:nvPr>
            <p:ph type="ctrTitle"/>
          </p:nvPr>
        </p:nvSpPr>
        <p:spPr>
          <a:xfrm>
            <a:off x="4341813" y="1027113"/>
            <a:ext cx="44958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3000">
                <a:solidFill>
                  <a:schemeClr val="bg1">
                    <a:lumMod val="50000"/>
                  </a:schemeClr>
                </a:solidFill>
                <a:effectLst>
                  <a:outerShdw blurRad="38100" dist="38100" dir="2700000" algn="tl">
                    <a:srgbClr val="000000">
                      <a:alpha val="43137"/>
                    </a:srgbClr>
                  </a:outerShdw>
                </a:effectLst>
              </a:defRPr>
            </a:lvl1pPr>
          </a:lstStyle>
          <a:p>
            <a:pPr lvl="0"/>
            <a:r>
              <a:rPr lang="en-US" noProof="0" smtClean="0"/>
              <a:t>Click to edit Master title style</a:t>
            </a:r>
            <a:endParaRPr lang="en-US" noProof="0"/>
          </a:p>
        </p:txBody>
      </p:sp>
      <p:sp>
        <p:nvSpPr>
          <p:cNvPr id="3075" name="Rectangle 3"/>
          <p:cNvSpPr>
            <a:spLocks noGrp="1" noChangeArrowheads="1"/>
          </p:cNvSpPr>
          <p:nvPr>
            <p:ph type="subTitle" idx="1"/>
          </p:nvPr>
        </p:nvSpPr>
        <p:spPr>
          <a:xfrm>
            <a:off x="685800" y="5486400"/>
            <a:ext cx="7620000" cy="304800"/>
          </a:xfrm>
        </p:spPr>
        <p:txBody>
          <a:bodyPr/>
          <a:lstStyle>
            <a:lvl1pPr marL="0" indent="0" algn="ctr">
              <a:buFont typeface="Wingdings" pitchFamily="2" charset="2"/>
              <a:buNone/>
              <a:defRPr sz="1500">
                <a:solidFill>
                  <a:schemeClr val="bg1"/>
                </a:solidFill>
              </a:defRPr>
            </a:lvl1pPr>
          </a:lstStyle>
          <a:p>
            <a:pPr lvl="0"/>
            <a:r>
              <a:rPr lang="en-US" noProof="0" smtClean="0"/>
              <a:t>Click to edit Master subtitle style</a:t>
            </a:r>
            <a:endParaRPr lang="en-US" noProof="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76200"/>
            <a:ext cx="1143000" cy="1143000"/>
          </a:xfrm>
          <a:prstGeom prst="rect">
            <a:avLst/>
          </a:prstGeom>
        </p:spPr>
      </p:pic>
    </p:spTree>
    <p:extLst>
      <p:ext uri="{BB962C8B-B14F-4D97-AF65-F5344CB8AC3E}">
        <p14:creationId xmlns:p14="http://schemas.microsoft.com/office/powerpoint/2010/main" val="181403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59624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6" y="609600"/>
            <a:ext cx="2066925"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609600"/>
            <a:ext cx="6048375" cy="5715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3011572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2"/>
            <a:ext cx="60198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67700" cy="4648200"/>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6553200" y="6553202"/>
            <a:ext cx="21336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191000" y="6534150"/>
            <a:ext cx="838200" cy="261938"/>
          </a:xfrm>
        </p:spPr>
        <p:txBody>
          <a:bodyPr/>
          <a:lstStyle>
            <a:lvl1pPr>
              <a:defRPr/>
            </a:lvl1pPr>
          </a:lstStyle>
          <a:p>
            <a:fld id="{AF953F9B-4F8C-412F-B513-BF78CDE9C1B6}" type="slidenum">
              <a:rPr lang="en-US" smtClean="0"/>
              <a:t>‹#›</a:t>
            </a:fld>
            <a:endParaRPr lang="en-US"/>
          </a:p>
        </p:txBody>
      </p:sp>
      <p:sp>
        <p:nvSpPr>
          <p:cNvPr id="6" name="Date Placeholder 5"/>
          <p:cNvSpPr>
            <a:spLocks noGrp="1"/>
          </p:cNvSpPr>
          <p:nvPr>
            <p:ph type="dt" sz="half" idx="12"/>
          </p:nvPr>
        </p:nvSpPr>
        <p:spPr>
          <a:xfrm>
            <a:off x="381000" y="6534150"/>
            <a:ext cx="1905000" cy="261938"/>
          </a:xfrm>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3847498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1975" y="228600"/>
            <a:ext cx="8382000" cy="654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55700"/>
            <a:ext cx="4038600" cy="516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55700"/>
            <a:ext cx="4038600" cy="516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AF953F9B-4F8C-412F-B513-BF78CDE9C1B6}" type="slidenum">
              <a:rPr lang="en-US" smtClean="0"/>
              <a:t>‹#›</a:t>
            </a:fld>
            <a:endParaRPr lang="en-US"/>
          </a:p>
        </p:txBody>
      </p:sp>
    </p:spTree>
    <p:extLst>
      <p:ext uri="{BB962C8B-B14F-4D97-AF65-F5344CB8AC3E}">
        <p14:creationId xmlns:p14="http://schemas.microsoft.com/office/powerpoint/2010/main" val="2588682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61975" y="228600"/>
            <a:ext cx="8382000" cy="654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155700"/>
            <a:ext cx="40386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55700"/>
            <a:ext cx="40386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16350"/>
            <a:ext cx="40386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16350"/>
            <a:ext cx="40386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fld id="{AF953F9B-4F8C-412F-B513-BF78CDE9C1B6}" type="slidenum">
              <a:rPr lang="en-US" smtClean="0"/>
              <a:t>‹#›</a:t>
            </a:fld>
            <a:endParaRPr lang="en-US"/>
          </a:p>
        </p:txBody>
      </p:sp>
    </p:spTree>
    <p:extLst>
      <p:ext uri="{BB962C8B-B14F-4D97-AF65-F5344CB8AC3E}">
        <p14:creationId xmlns:p14="http://schemas.microsoft.com/office/powerpoint/2010/main" val="951305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61975" y="228600"/>
            <a:ext cx="8382000" cy="654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155700"/>
            <a:ext cx="40386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55700"/>
            <a:ext cx="40386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816350"/>
            <a:ext cx="82296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sldNum" sz="quarter" idx="10"/>
          </p:nvPr>
        </p:nvSpPr>
        <p:spPr>
          <a:ln/>
        </p:spPr>
        <p:txBody>
          <a:bodyPr/>
          <a:lstStyle>
            <a:lvl1pPr>
              <a:defRPr/>
            </a:lvl1pPr>
          </a:lstStyle>
          <a:p>
            <a:fld id="{AF953F9B-4F8C-412F-B513-BF78CDE9C1B6}" type="slidenum">
              <a:rPr lang="en-US" smtClean="0"/>
              <a:t>‹#›</a:t>
            </a:fld>
            <a:endParaRPr lang="en-US"/>
          </a:p>
        </p:txBody>
      </p:sp>
    </p:spTree>
    <p:extLst>
      <p:ext uri="{BB962C8B-B14F-4D97-AF65-F5344CB8AC3E}">
        <p14:creationId xmlns:p14="http://schemas.microsoft.com/office/powerpoint/2010/main" val="346039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419600" y="6553202"/>
            <a:ext cx="28702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3505200" y="6534150"/>
            <a:ext cx="838200" cy="261938"/>
          </a:xfrm>
        </p:spPr>
        <p:txBody>
          <a:bodyPr/>
          <a:lstStyle>
            <a:lvl1pPr>
              <a:defRPr/>
            </a:lvl1pPr>
          </a:lstStyle>
          <a:p>
            <a:fld id="{AF953F9B-4F8C-412F-B513-BF78CDE9C1B6}"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170523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359024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5765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676400"/>
            <a:ext cx="405765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198503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334936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55564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379422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274936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F953F9B-4F8C-412F-B513-BF78CDE9C1B6}"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162AE7CA-EDDB-45FF-BF48-DC3C01831F20}" type="datetimeFigureOut">
              <a:rPr lang="en-US" smtClean="0"/>
              <a:t>11/28/2017</a:t>
            </a:fld>
            <a:endParaRPr lang="en-US"/>
          </a:p>
        </p:txBody>
      </p:sp>
    </p:spTree>
    <p:extLst>
      <p:ext uri="{BB962C8B-B14F-4D97-AF65-F5344CB8AC3E}">
        <p14:creationId xmlns:p14="http://schemas.microsoft.com/office/powerpoint/2010/main" val="286801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179389"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30" name="Rectangle 106"/>
          <p:cNvSpPr>
            <a:spLocks noChangeArrowheads="1"/>
          </p:cNvSpPr>
          <p:nvPr/>
        </p:nvSpPr>
        <p:spPr bwMode="gray">
          <a:xfrm>
            <a:off x="0" y="549275"/>
            <a:ext cx="9144000" cy="647700"/>
          </a:xfrm>
          <a:prstGeom prst="rect">
            <a:avLst/>
          </a:prstGeom>
          <a:solidFill>
            <a:srgbClr val="F07D27"/>
          </a:solidFill>
          <a:ln>
            <a:noFill/>
          </a:ln>
          <a:effectLst/>
        </p:spPr>
        <p:txBody>
          <a:bodyPr wrap="none" anchor="ctr"/>
          <a:lstStyle/>
          <a:p>
            <a:endParaRPr lang="en-US" sz="1350"/>
          </a:p>
        </p:txBody>
      </p:sp>
      <p:sp>
        <p:nvSpPr>
          <p:cNvPr id="1027"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6553200" y="6553202"/>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750" b="0"/>
            </a:lvl1pPr>
          </a:lstStyle>
          <a:p>
            <a:endParaRPr lang="en-US"/>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750" b="0"/>
            </a:lvl1pPr>
          </a:lstStyle>
          <a:p>
            <a:fld id="{AF953F9B-4F8C-412F-B513-BF78CDE9C1B6}" type="slidenum">
              <a:rPr lang="en-US" smtClean="0"/>
              <a:t>‹#›</a:t>
            </a:fld>
            <a:endParaRPr lang="en-US"/>
          </a:p>
        </p:txBody>
      </p:sp>
      <p:sp>
        <p:nvSpPr>
          <p:cNvPr id="1026" name="Rectangle 2"/>
          <p:cNvSpPr>
            <a:spLocks noGrp="1" noChangeArrowheads="1"/>
          </p:cNvSpPr>
          <p:nvPr>
            <p:ph type="title"/>
          </p:nvPr>
        </p:nvSpPr>
        <p:spPr bwMode="gray">
          <a:xfrm>
            <a:off x="1143000" y="609602"/>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750" b="0"/>
            </a:lvl1pPr>
          </a:lstStyle>
          <a:p>
            <a:fld id="{162AE7CA-EDDB-45FF-BF48-DC3C01831F20}" type="datetimeFigureOut">
              <a:rPr lang="en-US" smtClean="0"/>
              <a:t>11/28/2017</a:t>
            </a:fld>
            <a:endParaRPr lang="en-US"/>
          </a:p>
        </p:txBody>
      </p:sp>
      <p:grpSp>
        <p:nvGrpSpPr>
          <p:cNvPr id="6" name="Group 5"/>
          <p:cNvGrpSpPr/>
          <p:nvPr/>
        </p:nvGrpSpPr>
        <p:grpSpPr>
          <a:xfrm>
            <a:off x="7772401" y="-88118"/>
            <a:ext cx="1256241" cy="1285093"/>
            <a:chOff x="7620000" y="-88118"/>
            <a:chExt cx="1256241" cy="1285093"/>
          </a:xfrm>
        </p:grpSpPr>
        <p:sp>
          <p:nvSpPr>
            <p:cNvPr id="5" name="Rectangle 4"/>
            <p:cNvSpPr/>
            <p:nvPr/>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US" sz="1350" b="1" i="0" u="none" strike="noStrike" cap="none" normalizeH="0" baseline="0">
                <a:ln>
                  <a:noFill/>
                </a:ln>
                <a:solidFill>
                  <a:schemeClr val="tx1"/>
                </a:solidFill>
                <a:effectLst/>
                <a:latin typeface="Arial" charset="0"/>
              </a:endParaRPr>
            </a:p>
          </p:txBody>
        </p:sp>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25072049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Arial" charset="0"/>
        </a:defRPr>
      </a:lvl2pPr>
      <a:lvl3pPr algn="ctr" rtl="0" eaLnBrk="1" fontAlgn="base" hangingPunct="1">
        <a:spcBef>
          <a:spcPct val="0"/>
        </a:spcBef>
        <a:spcAft>
          <a:spcPct val="0"/>
        </a:spcAft>
        <a:defRPr sz="2400" b="1">
          <a:solidFill>
            <a:schemeClr val="bg1"/>
          </a:solidFill>
          <a:latin typeface="Arial" charset="0"/>
        </a:defRPr>
      </a:lvl3pPr>
      <a:lvl4pPr algn="ctr" rtl="0" eaLnBrk="1" fontAlgn="base" hangingPunct="1">
        <a:spcBef>
          <a:spcPct val="0"/>
        </a:spcBef>
        <a:spcAft>
          <a:spcPct val="0"/>
        </a:spcAft>
        <a:defRPr sz="2400" b="1">
          <a:solidFill>
            <a:schemeClr val="bg1"/>
          </a:solidFill>
          <a:latin typeface="Arial" charset="0"/>
        </a:defRPr>
      </a:lvl4pPr>
      <a:lvl5pPr algn="ctr" rtl="0" eaLnBrk="1" fontAlgn="base" hangingPunct="1">
        <a:spcBef>
          <a:spcPct val="0"/>
        </a:spcBef>
        <a:spcAft>
          <a:spcPct val="0"/>
        </a:spcAft>
        <a:defRPr sz="2400" b="1">
          <a:solidFill>
            <a:schemeClr val="bg1"/>
          </a:solidFill>
          <a:latin typeface="Arial" charset="0"/>
        </a:defRPr>
      </a:lvl5pPr>
      <a:lvl6pPr marL="342900" algn="ctr" rtl="0" eaLnBrk="1" fontAlgn="base" hangingPunct="1">
        <a:spcBef>
          <a:spcPct val="0"/>
        </a:spcBef>
        <a:spcAft>
          <a:spcPct val="0"/>
        </a:spcAft>
        <a:defRPr sz="2400" b="1">
          <a:solidFill>
            <a:schemeClr val="bg1"/>
          </a:solidFill>
          <a:latin typeface="Arial" charset="0"/>
        </a:defRPr>
      </a:lvl6pPr>
      <a:lvl7pPr marL="685800" algn="ctr" rtl="0" eaLnBrk="1" fontAlgn="base" hangingPunct="1">
        <a:spcBef>
          <a:spcPct val="0"/>
        </a:spcBef>
        <a:spcAft>
          <a:spcPct val="0"/>
        </a:spcAft>
        <a:defRPr sz="2400" b="1">
          <a:solidFill>
            <a:schemeClr val="bg1"/>
          </a:solidFill>
          <a:latin typeface="Arial" charset="0"/>
        </a:defRPr>
      </a:lvl7pPr>
      <a:lvl8pPr marL="1028700" algn="ctr" rtl="0" eaLnBrk="1" fontAlgn="base" hangingPunct="1">
        <a:spcBef>
          <a:spcPct val="0"/>
        </a:spcBef>
        <a:spcAft>
          <a:spcPct val="0"/>
        </a:spcAft>
        <a:defRPr sz="2400" b="1">
          <a:solidFill>
            <a:schemeClr val="bg1"/>
          </a:solidFill>
          <a:latin typeface="Arial" charset="0"/>
        </a:defRPr>
      </a:lvl8pPr>
      <a:lvl9pPr marL="1371600" algn="ctr" rtl="0" eaLnBrk="1" fontAlgn="base" hangingPunct="1">
        <a:spcBef>
          <a:spcPct val="0"/>
        </a:spcBef>
        <a:spcAft>
          <a:spcPct val="0"/>
        </a:spcAft>
        <a:defRPr sz="2400" b="1">
          <a:solidFill>
            <a:schemeClr val="bg1"/>
          </a:solidFill>
          <a:latin typeface="Arial" charset="0"/>
        </a:defRPr>
      </a:lvl9pPr>
    </p:titleStyle>
    <p:bodyStyle>
      <a:lvl1pPr marL="257175" indent="-257175" algn="l" rtl="0" eaLnBrk="1" fontAlgn="base" hangingPunct="1">
        <a:spcBef>
          <a:spcPct val="20000"/>
        </a:spcBef>
        <a:spcAft>
          <a:spcPct val="0"/>
        </a:spcAft>
        <a:buClr>
          <a:schemeClr val="tx2"/>
        </a:buClr>
        <a:buFont typeface="Wingdings" pitchFamily="2" charset="2"/>
        <a:buChar char="v"/>
        <a:defRPr sz="1800">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1"/>
        </a:buClr>
        <a:buFont typeface="Wingdings" pitchFamily="2" charset="2"/>
        <a:buChar char="§"/>
        <a:defRPr sz="1650">
          <a:solidFill>
            <a:schemeClr val="tx1"/>
          </a:solidFill>
          <a:latin typeface="+mn-lt"/>
        </a:defRPr>
      </a:lvl2pPr>
      <a:lvl3pPr marL="857250" indent="-171450" algn="l" rtl="0" eaLnBrk="1" fontAlgn="base" hangingPunct="1">
        <a:spcBef>
          <a:spcPct val="20000"/>
        </a:spcBef>
        <a:spcAft>
          <a:spcPct val="0"/>
        </a:spcAft>
        <a:buClr>
          <a:schemeClr val="accent2"/>
        </a:buClr>
        <a:buChar char="•"/>
        <a:defRPr>
          <a:solidFill>
            <a:schemeClr val="tx1"/>
          </a:solidFill>
          <a:latin typeface="+mn-lt"/>
        </a:defRPr>
      </a:lvl3pPr>
      <a:lvl4pPr marL="1200150" indent="-171450" algn="l" rtl="0" eaLnBrk="1" fontAlgn="base" hangingPunct="1">
        <a:spcBef>
          <a:spcPct val="20000"/>
        </a:spcBef>
        <a:spcAft>
          <a:spcPct val="0"/>
        </a:spcAft>
        <a:buChar char="–"/>
        <a:defRPr sz="12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5" Type="http://schemas.openxmlformats.org/officeDocument/2006/relationships/image" Target="../media/image136.png"/><Relationship Id="rId4" Type="http://schemas.openxmlformats.org/officeDocument/2006/relationships/image" Target="../media/image135.png"/></Relationships>
</file>

<file path=ppt/slides/_rels/slide10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113.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46.png"/><Relationship Id="rId7" Type="http://schemas.openxmlformats.org/officeDocument/2006/relationships/image" Target="../media/image150.png"/><Relationship Id="rId2" Type="http://schemas.openxmlformats.org/officeDocument/2006/relationships/image" Target="../media/image145.png"/><Relationship Id="rId1" Type="http://schemas.openxmlformats.org/officeDocument/2006/relationships/slideLayout" Target="../slideLayouts/slideLayout7.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9" Type="http://schemas.openxmlformats.org/officeDocument/2006/relationships/image" Target="../media/image152.png"/></Relationships>
</file>

<file path=ppt/slides/_rels/slide1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7.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116.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12" Type="http://schemas.openxmlformats.org/officeDocument/2006/relationships/image" Target="../media/image171.png"/><Relationship Id="rId2"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65.png"/><Relationship Id="rId11" Type="http://schemas.openxmlformats.org/officeDocument/2006/relationships/image" Target="../media/image170.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117.xml.rels><?xml version="1.0" encoding="UTF-8" standalone="yes"?>
<Relationships xmlns="http://schemas.openxmlformats.org/package/2006/relationships"><Relationship Id="rId8" Type="http://schemas.openxmlformats.org/officeDocument/2006/relationships/image" Target="../media/image176.png"/><Relationship Id="rId3" Type="http://schemas.openxmlformats.org/officeDocument/2006/relationships/image" Target="../media/image173.png"/><Relationship Id="rId7" Type="http://schemas.openxmlformats.org/officeDocument/2006/relationships/image" Target="../media/image175.png"/><Relationship Id="rId2" Type="http://schemas.openxmlformats.org/officeDocument/2006/relationships/image" Target="../media/image172.png"/><Relationship Id="rId1" Type="http://schemas.openxmlformats.org/officeDocument/2006/relationships/slideLayout" Target="../slideLayouts/slideLayout7.xml"/><Relationship Id="rId6" Type="http://schemas.openxmlformats.org/officeDocument/2006/relationships/image" Target="../media/image164.png"/><Relationship Id="rId5" Type="http://schemas.openxmlformats.org/officeDocument/2006/relationships/image" Target="../media/image162.png"/><Relationship Id="rId4" Type="http://schemas.openxmlformats.org/officeDocument/2006/relationships/image" Target="../media/image174.png"/><Relationship Id="rId9" Type="http://schemas.openxmlformats.org/officeDocument/2006/relationships/image" Target="../media/image163.png"/></Relationships>
</file>

<file path=ppt/slides/_rels/slide1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8" Type="http://schemas.openxmlformats.org/officeDocument/2006/relationships/image" Target="../media/image183.png"/><Relationship Id="rId13" Type="http://schemas.openxmlformats.org/officeDocument/2006/relationships/image" Target="../media/image188.png"/><Relationship Id="rId3" Type="http://schemas.openxmlformats.org/officeDocument/2006/relationships/image" Target="../media/image178.png"/><Relationship Id="rId7" Type="http://schemas.openxmlformats.org/officeDocument/2006/relationships/image" Target="../media/image182.png"/><Relationship Id="rId12" Type="http://schemas.openxmlformats.org/officeDocument/2006/relationships/image" Target="../media/image187.png"/><Relationship Id="rId2" Type="http://schemas.openxmlformats.org/officeDocument/2006/relationships/image" Target="../media/image177.png"/><Relationship Id="rId1" Type="http://schemas.openxmlformats.org/officeDocument/2006/relationships/slideLayout" Target="../slideLayouts/slideLayout7.xml"/><Relationship Id="rId6" Type="http://schemas.openxmlformats.org/officeDocument/2006/relationships/image" Target="../media/image181.png"/><Relationship Id="rId11" Type="http://schemas.openxmlformats.org/officeDocument/2006/relationships/image" Target="../media/image186.png"/><Relationship Id="rId5" Type="http://schemas.openxmlformats.org/officeDocument/2006/relationships/image" Target="../media/image180.png"/><Relationship Id="rId10" Type="http://schemas.openxmlformats.org/officeDocument/2006/relationships/image" Target="../media/image185.png"/><Relationship Id="rId4" Type="http://schemas.openxmlformats.org/officeDocument/2006/relationships/image" Target="../media/image179.png"/><Relationship Id="rId9" Type="http://schemas.openxmlformats.org/officeDocument/2006/relationships/image" Target="../media/image184.png"/><Relationship Id="rId14" Type="http://schemas.openxmlformats.org/officeDocument/2006/relationships/image" Target="../media/image18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8" Type="http://schemas.openxmlformats.org/officeDocument/2006/relationships/image" Target="../media/image183.png"/><Relationship Id="rId13" Type="http://schemas.openxmlformats.org/officeDocument/2006/relationships/image" Target="../media/image188.png"/><Relationship Id="rId3" Type="http://schemas.openxmlformats.org/officeDocument/2006/relationships/image" Target="../media/image178.png"/><Relationship Id="rId7" Type="http://schemas.openxmlformats.org/officeDocument/2006/relationships/image" Target="../media/image182.png"/><Relationship Id="rId12" Type="http://schemas.openxmlformats.org/officeDocument/2006/relationships/image" Target="../media/image187.png"/><Relationship Id="rId2" Type="http://schemas.openxmlformats.org/officeDocument/2006/relationships/image" Target="../media/image177.png"/><Relationship Id="rId1" Type="http://schemas.openxmlformats.org/officeDocument/2006/relationships/slideLayout" Target="../slideLayouts/slideLayout7.xml"/><Relationship Id="rId6" Type="http://schemas.openxmlformats.org/officeDocument/2006/relationships/image" Target="../media/image181.png"/><Relationship Id="rId11" Type="http://schemas.openxmlformats.org/officeDocument/2006/relationships/image" Target="../media/image186.png"/><Relationship Id="rId5" Type="http://schemas.openxmlformats.org/officeDocument/2006/relationships/image" Target="../media/image180.png"/><Relationship Id="rId10" Type="http://schemas.openxmlformats.org/officeDocument/2006/relationships/image" Target="../media/image185.png"/><Relationship Id="rId4" Type="http://schemas.openxmlformats.org/officeDocument/2006/relationships/image" Target="../media/image179.png"/><Relationship Id="rId9" Type="http://schemas.openxmlformats.org/officeDocument/2006/relationships/image" Target="../media/image184.png"/><Relationship Id="rId14" Type="http://schemas.openxmlformats.org/officeDocument/2006/relationships/image" Target="../media/image189.png"/></Relationships>
</file>

<file path=ppt/slides/_rels/slide1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image" Target="../media/image191.png"/><Relationship Id="rId7" Type="http://schemas.openxmlformats.org/officeDocument/2006/relationships/image" Target="../media/image195.png"/><Relationship Id="rId12"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7.xml"/><Relationship Id="rId6" Type="http://schemas.openxmlformats.org/officeDocument/2006/relationships/image" Target="../media/image194.png"/><Relationship Id="rId11" Type="http://schemas.openxmlformats.org/officeDocument/2006/relationships/image" Target="../media/image199.png"/><Relationship Id="rId5" Type="http://schemas.openxmlformats.org/officeDocument/2006/relationships/image" Target="../media/image193.png"/><Relationship Id="rId10" Type="http://schemas.openxmlformats.org/officeDocument/2006/relationships/image" Target="../media/image198.png"/><Relationship Id="rId4" Type="http://schemas.openxmlformats.org/officeDocument/2006/relationships/image" Target="../media/image192.png"/><Relationship Id="rId9" Type="http://schemas.openxmlformats.org/officeDocument/2006/relationships/image" Target="../media/image197.png"/></Relationships>
</file>

<file path=ppt/slides/_rels/slide1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8" Type="http://schemas.openxmlformats.org/officeDocument/2006/relationships/image" Target="../media/image207.png"/><Relationship Id="rId3" Type="http://schemas.openxmlformats.org/officeDocument/2006/relationships/image" Target="../media/image202.png"/><Relationship Id="rId7" Type="http://schemas.openxmlformats.org/officeDocument/2006/relationships/image" Target="../media/image206.png"/><Relationship Id="rId2" Type="http://schemas.openxmlformats.org/officeDocument/2006/relationships/image" Target="../media/image201.png"/><Relationship Id="rId1" Type="http://schemas.openxmlformats.org/officeDocument/2006/relationships/slideLayout" Target="../slideLayouts/slideLayout7.xml"/><Relationship Id="rId6" Type="http://schemas.openxmlformats.org/officeDocument/2006/relationships/image" Target="../media/image205.png"/><Relationship Id="rId5" Type="http://schemas.openxmlformats.org/officeDocument/2006/relationships/image" Target="../media/image204.png"/><Relationship Id="rId4" Type="http://schemas.openxmlformats.org/officeDocument/2006/relationships/image" Target="../media/image203.png"/></Relationships>
</file>

<file path=ppt/slides/_rels/slide125.xml.rels><?xml version="1.0" encoding="UTF-8" standalone="yes"?>
<Relationships xmlns="http://schemas.openxmlformats.org/package/2006/relationships"><Relationship Id="rId8" Type="http://schemas.openxmlformats.org/officeDocument/2006/relationships/image" Target="../media/image214.png"/><Relationship Id="rId3" Type="http://schemas.openxmlformats.org/officeDocument/2006/relationships/image" Target="../media/image209.png"/><Relationship Id="rId7" Type="http://schemas.openxmlformats.org/officeDocument/2006/relationships/image" Target="../media/image213.png"/><Relationship Id="rId12" Type="http://schemas.openxmlformats.org/officeDocument/2006/relationships/image" Target="../media/image218.png"/><Relationship Id="rId2" Type="http://schemas.openxmlformats.org/officeDocument/2006/relationships/image" Target="../media/image208.png"/><Relationship Id="rId1" Type="http://schemas.openxmlformats.org/officeDocument/2006/relationships/slideLayout" Target="../slideLayouts/slideLayout7.xml"/><Relationship Id="rId6" Type="http://schemas.openxmlformats.org/officeDocument/2006/relationships/image" Target="../media/image212.png"/><Relationship Id="rId11" Type="http://schemas.openxmlformats.org/officeDocument/2006/relationships/image" Target="../media/image217.png"/><Relationship Id="rId5" Type="http://schemas.openxmlformats.org/officeDocument/2006/relationships/image" Target="../media/image211.png"/><Relationship Id="rId10" Type="http://schemas.openxmlformats.org/officeDocument/2006/relationships/image" Target="../media/image216.png"/><Relationship Id="rId4" Type="http://schemas.openxmlformats.org/officeDocument/2006/relationships/image" Target="../media/image210.png"/><Relationship Id="rId9" Type="http://schemas.openxmlformats.org/officeDocument/2006/relationships/image" Target="../media/image215.png"/></Relationships>
</file>

<file path=ppt/slides/_rels/slide1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127.xml.rels><?xml version="1.0" encoding="UTF-8" standalone="yes"?>
<Relationships xmlns="http://schemas.openxmlformats.org/package/2006/relationships"><Relationship Id="rId8" Type="http://schemas.openxmlformats.org/officeDocument/2006/relationships/image" Target="../media/image225.png"/><Relationship Id="rId3" Type="http://schemas.openxmlformats.org/officeDocument/2006/relationships/image" Target="../media/image220.png"/><Relationship Id="rId7" Type="http://schemas.openxmlformats.org/officeDocument/2006/relationships/image" Target="../media/image224.png"/><Relationship Id="rId2" Type="http://schemas.openxmlformats.org/officeDocument/2006/relationships/image" Target="../media/image219.png"/><Relationship Id="rId1" Type="http://schemas.openxmlformats.org/officeDocument/2006/relationships/slideLayout" Target="../slideLayouts/slideLayout7.xml"/><Relationship Id="rId6" Type="http://schemas.openxmlformats.org/officeDocument/2006/relationships/image" Target="../media/image223.png"/><Relationship Id="rId5" Type="http://schemas.openxmlformats.org/officeDocument/2006/relationships/image" Target="../media/image222.png"/><Relationship Id="rId4" Type="http://schemas.openxmlformats.org/officeDocument/2006/relationships/image" Target="../media/image221.png"/><Relationship Id="rId9" Type="http://schemas.openxmlformats.org/officeDocument/2006/relationships/image" Target="../media/image226.png"/></Relationships>
</file>

<file path=ppt/slides/_rels/slide1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129.xml.rels><?xml version="1.0" encoding="UTF-8" standalone="yes"?>
<Relationships xmlns="http://schemas.openxmlformats.org/package/2006/relationships"><Relationship Id="rId8" Type="http://schemas.openxmlformats.org/officeDocument/2006/relationships/image" Target="../media/image233.png"/><Relationship Id="rId3" Type="http://schemas.openxmlformats.org/officeDocument/2006/relationships/image" Target="../media/image228.png"/><Relationship Id="rId7" Type="http://schemas.openxmlformats.org/officeDocument/2006/relationships/image" Target="../media/image232.png"/><Relationship Id="rId2" Type="http://schemas.openxmlformats.org/officeDocument/2006/relationships/image" Target="../media/image227.png"/><Relationship Id="rId1" Type="http://schemas.openxmlformats.org/officeDocument/2006/relationships/slideLayout" Target="../slideLayouts/slideLayout7.xml"/><Relationship Id="rId6" Type="http://schemas.openxmlformats.org/officeDocument/2006/relationships/image" Target="../media/image231.png"/><Relationship Id="rId5" Type="http://schemas.openxmlformats.org/officeDocument/2006/relationships/image" Target="../media/image230.png"/><Relationship Id="rId4" Type="http://schemas.openxmlformats.org/officeDocument/2006/relationships/image" Target="../media/image229.png"/><Relationship Id="rId9" Type="http://schemas.openxmlformats.org/officeDocument/2006/relationships/image" Target="../media/image234.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7.xml"/><Relationship Id="rId4" Type="http://schemas.openxmlformats.org/officeDocument/2006/relationships/image" Target="../media/image237.png"/></Relationships>
</file>

<file path=ppt/slides/_rels/slide1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32.xml.rels><?xml version="1.0" encoding="UTF-8" standalone="yes"?>
<Relationships xmlns="http://schemas.openxmlformats.org/package/2006/relationships"><Relationship Id="rId8" Type="http://schemas.openxmlformats.org/officeDocument/2006/relationships/image" Target="../media/image244.png"/><Relationship Id="rId3" Type="http://schemas.openxmlformats.org/officeDocument/2006/relationships/image" Target="../media/image239.png"/><Relationship Id="rId7" Type="http://schemas.openxmlformats.org/officeDocument/2006/relationships/image" Target="../media/image243.png"/><Relationship Id="rId2" Type="http://schemas.openxmlformats.org/officeDocument/2006/relationships/image" Target="../media/image238.png"/><Relationship Id="rId1" Type="http://schemas.openxmlformats.org/officeDocument/2006/relationships/slideLayout" Target="../slideLayouts/slideLayout7.xml"/><Relationship Id="rId6" Type="http://schemas.openxmlformats.org/officeDocument/2006/relationships/image" Target="../media/image242.png"/><Relationship Id="rId5" Type="http://schemas.openxmlformats.org/officeDocument/2006/relationships/image" Target="../media/image241.png"/><Relationship Id="rId4" Type="http://schemas.openxmlformats.org/officeDocument/2006/relationships/image" Target="../media/image240.png"/><Relationship Id="rId9" Type="http://schemas.openxmlformats.org/officeDocument/2006/relationships/image" Target="../media/image245.png"/></Relationships>
</file>

<file path=ppt/slides/_rels/slide133.xml.rels><?xml version="1.0" encoding="UTF-8" standalone="yes"?>
<Relationships xmlns="http://schemas.openxmlformats.org/package/2006/relationships"><Relationship Id="rId8" Type="http://schemas.openxmlformats.org/officeDocument/2006/relationships/image" Target="../media/image252.png"/><Relationship Id="rId3" Type="http://schemas.openxmlformats.org/officeDocument/2006/relationships/image" Target="../media/image247.png"/><Relationship Id="rId7" Type="http://schemas.openxmlformats.org/officeDocument/2006/relationships/image" Target="../media/image251.png"/><Relationship Id="rId2" Type="http://schemas.openxmlformats.org/officeDocument/2006/relationships/image" Target="../media/image246.png"/><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249.png"/><Relationship Id="rId10" Type="http://schemas.openxmlformats.org/officeDocument/2006/relationships/image" Target="../media/image254.png"/><Relationship Id="rId4" Type="http://schemas.openxmlformats.org/officeDocument/2006/relationships/image" Target="../media/image248.png"/><Relationship Id="rId9" Type="http://schemas.openxmlformats.org/officeDocument/2006/relationships/image" Target="../media/image253.png"/></Relationships>
</file>

<file path=ppt/slides/_rels/slide134.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image" Target="../media/image255.png"/><Relationship Id="rId1" Type="http://schemas.openxmlformats.org/officeDocument/2006/relationships/slideLayout" Target="../slideLayouts/slideLayout7.xml"/><Relationship Id="rId5" Type="http://schemas.openxmlformats.org/officeDocument/2006/relationships/image" Target="../media/image258.png"/><Relationship Id="rId4" Type="http://schemas.openxmlformats.org/officeDocument/2006/relationships/image" Target="../media/image257.png"/></Relationships>
</file>

<file path=ppt/slides/_rels/slide1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136.xml.rels><?xml version="1.0" encoding="UTF-8" standalone="yes"?>
<Relationships xmlns="http://schemas.openxmlformats.org/package/2006/relationships"><Relationship Id="rId8" Type="http://schemas.openxmlformats.org/officeDocument/2006/relationships/image" Target="../media/image265.png"/><Relationship Id="rId3" Type="http://schemas.openxmlformats.org/officeDocument/2006/relationships/image" Target="../media/image260.png"/><Relationship Id="rId7" Type="http://schemas.openxmlformats.org/officeDocument/2006/relationships/image" Target="../media/image264.png"/><Relationship Id="rId2" Type="http://schemas.openxmlformats.org/officeDocument/2006/relationships/image" Target="../media/image259.png"/><Relationship Id="rId1" Type="http://schemas.openxmlformats.org/officeDocument/2006/relationships/slideLayout" Target="../slideLayouts/slideLayout7.xml"/><Relationship Id="rId6" Type="http://schemas.openxmlformats.org/officeDocument/2006/relationships/image" Target="../media/image263.png"/><Relationship Id="rId11" Type="http://schemas.openxmlformats.org/officeDocument/2006/relationships/image" Target="../media/image268.png"/><Relationship Id="rId5" Type="http://schemas.openxmlformats.org/officeDocument/2006/relationships/image" Target="../media/image262.png"/><Relationship Id="rId10" Type="http://schemas.openxmlformats.org/officeDocument/2006/relationships/image" Target="../media/image267.png"/><Relationship Id="rId4" Type="http://schemas.openxmlformats.org/officeDocument/2006/relationships/image" Target="../media/image261.png"/><Relationship Id="rId9" Type="http://schemas.openxmlformats.org/officeDocument/2006/relationships/image" Target="../media/image266.png"/></Relationships>
</file>

<file path=ppt/slides/_rels/slide137.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7.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7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7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9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9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7239000" cy="2155825"/>
          </a:xfrm>
        </p:spPr>
        <p:txBody>
          <a:bodyPr>
            <a:noAutofit/>
          </a:bodyPr>
          <a:lstStyle/>
          <a:p>
            <a:r>
              <a:rPr lang="en-US" sz="4400" b="1" dirty="0"/>
              <a:t>Scratch – </a:t>
            </a:r>
            <a:r>
              <a:rPr lang="en-US" sz="4400" b="1" dirty="0" err="1"/>
              <a:t>công</a:t>
            </a:r>
            <a:r>
              <a:rPr lang="en-US" sz="4400" b="1" dirty="0"/>
              <a:t> </a:t>
            </a:r>
            <a:r>
              <a:rPr lang="en-US" sz="4400" b="1" dirty="0" err="1"/>
              <a:t>cụ</a:t>
            </a:r>
            <a:r>
              <a:rPr lang="en-US" sz="4400" b="1" dirty="0"/>
              <a:t> </a:t>
            </a:r>
            <a:r>
              <a:rPr lang="en-US" sz="4400" b="1" dirty="0" err="1"/>
              <a:t>lập</a:t>
            </a:r>
            <a:r>
              <a:rPr lang="en-US" sz="4400" b="1" dirty="0"/>
              <a:t> </a:t>
            </a:r>
            <a:r>
              <a:rPr lang="en-US" sz="4400" b="1" dirty="0" err="1"/>
              <a:t>trình</a:t>
            </a:r>
            <a:r>
              <a:rPr lang="en-US" sz="4400" b="1" dirty="0"/>
              <a:t> </a:t>
            </a:r>
            <a:r>
              <a:rPr lang="en-US" sz="4400" b="1" dirty="0" err="1" smtClean="0"/>
              <a:t>không</a:t>
            </a:r>
            <a:r>
              <a:rPr lang="en-US" sz="4400" b="1" dirty="0" smtClean="0"/>
              <a:t> </a:t>
            </a:r>
            <a:r>
              <a:rPr lang="en-US" sz="4400" b="1" dirty="0" err="1" smtClean="0"/>
              <a:t>viết</a:t>
            </a:r>
            <a:r>
              <a:rPr lang="en-US" sz="4400" b="1" dirty="0" smtClean="0"/>
              <a:t> code</a:t>
            </a:r>
            <a:endParaRPr lang="en-US" sz="4400" b="1" dirty="0"/>
          </a:p>
        </p:txBody>
      </p:sp>
      <p:sp>
        <p:nvSpPr>
          <p:cNvPr id="3" name="Subtitle 2"/>
          <p:cNvSpPr>
            <a:spLocks noGrp="1"/>
          </p:cNvSpPr>
          <p:nvPr>
            <p:ph type="subTitle" idx="1"/>
          </p:nvPr>
        </p:nvSpPr>
        <p:spPr/>
        <p:txBody>
          <a:bodyPr/>
          <a:lstStyle/>
          <a:p>
            <a:endParaRPr lang="en-US"/>
          </a:p>
        </p:txBody>
      </p:sp>
      <p:pic>
        <p:nvPicPr>
          <p:cNvPr id="4" name="Picture 8" descr="http://www.catrobat.org/images/scra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6629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628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543800" cy="762000"/>
          </a:xfrm>
        </p:spPr>
        <p:txBody>
          <a:bodyPr/>
          <a:lstStyle/>
          <a:p>
            <a:r>
              <a:rPr lang="en-US"/>
              <a:t>Sân khấu</a:t>
            </a:r>
          </a:p>
        </p:txBody>
      </p:sp>
      <p:pic>
        <p:nvPicPr>
          <p:cNvPr id="3076" name="Picture 4" descr="https://upload.wikimedia.org/wikipedia/commons/thumb/d/d4/Scratchcat.svg/2000px-Scratchcat.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133600"/>
            <a:ext cx="1798782" cy="19451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916546" y="1447800"/>
            <a:ext cx="7086600" cy="4419600"/>
          </a:xfrm>
          <a:prstGeom prst="rect">
            <a:avLst/>
          </a:prstGeom>
          <a:noFill/>
          <a:ln w="38100" cap="sq" cmpd="sng" algn="ctr">
            <a:solidFill>
              <a:srgbClr val="002060"/>
            </a:solidFill>
            <a:prstDash val="solid"/>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Tree>
    <p:extLst>
      <p:ext uri="{BB962C8B-B14F-4D97-AF65-F5344CB8AC3E}">
        <p14:creationId xmlns:p14="http://schemas.microsoft.com/office/powerpoint/2010/main" val="10977024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5"/>
            <a:ext cx="7543800" cy="914400"/>
          </a:xfrm>
        </p:spPr>
        <p:txBody>
          <a:bodyPr/>
          <a:lstStyle/>
          <a:p>
            <a:r>
              <a:rPr lang="en-US"/>
              <a:t>Ví dụ</a:t>
            </a:r>
          </a:p>
        </p:txBody>
      </p:sp>
      <p:sp>
        <p:nvSpPr>
          <p:cNvPr id="3" name="Content Placeholder 2"/>
          <p:cNvSpPr>
            <a:spLocks noGrp="1"/>
          </p:cNvSpPr>
          <p:nvPr>
            <p:ph idx="1"/>
          </p:nvPr>
        </p:nvSpPr>
        <p:spPr>
          <a:xfrm>
            <a:off x="2100128" y="1384881"/>
            <a:ext cx="6477000" cy="533400"/>
          </a:xfrm>
        </p:spPr>
        <p:txBody>
          <a:bodyPr/>
          <a:lstStyle/>
          <a:p>
            <a:r>
              <a:rPr lang="en-US"/>
              <a:t>Khi click Space sẽ tạo thêm ra các máy bay trên bầu trời.</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19325"/>
            <a:ext cx="330517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71725"/>
            <a:ext cx="46196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2056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914400"/>
          </a:xfrm>
        </p:spPr>
        <p:txBody>
          <a:bodyPr/>
          <a:lstStyle/>
          <a:p>
            <a:r>
              <a:rPr lang="en-US"/>
              <a:t>Ví dụ 2</a:t>
            </a:r>
          </a:p>
        </p:txBody>
      </p:sp>
      <p:sp>
        <p:nvSpPr>
          <p:cNvPr id="3" name="Content Placeholder 2"/>
          <p:cNvSpPr>
            <a:spLocks noGrp="1"/>
          </p:cNvSpPr>
          <p:nvPr>
            <p:ph idx="1"/>
          </p:nvPr>
        </p:nvSpPr>
        <p:spPr>
          <a:xfrm>
            <a:off x="2514600" y="1236218"/>
            <a:ext cx="5943600" cy="762000"/>
          </a:xfrm>
        </p:spPr>
        <p:txBody>
          <a:bodyPr/>
          <a:lstStyle/>
          <a:p>
            <a:r>
              <a:rPr lang="en-US" dirty="0" err="1"/>
              <a:t>Bắn</a:t>
            </a:r>
            <a:r>
              <a:rPr lang="en-US" dirty="0"/>
              <a:t> </a:t>
            </a:r>
            <a:r>
              <a:rPr lang="en-US" dirty="0" err="1"/>
              <a:t>tên</a:t>
            </a:r>
            <a:r>
              <a:rPr lang="en-US" dirty="0"/>
              <a:t> </a:t>
            </a:r>
            <a:r>
              <a:rPr lang="en-US" dirty="0" err="1"/>
              <a:t>lửa</a:t>
            </a:r>
            <a:r>
              <a:rPr lang="en-US" dirty="0"/>
              <a:t> </a:t>
            </a:r>
            <a:r>
              <a:rPr lang="en-US" dirty="0" err="1"/>
              <a:t>tiêu</a:t>
            </a:r>
            <a:r>
              <a:rPr lang="en-US" dirty="0"/>
              <a:t> </a:t>
            </a:r>
            <a:r>
              <a:rPr lang="en-US" dirty="0" err="1"/>
              <a:t>diệt</a:t>
            </a:r>
            <a:r>
              <a:rPr lang="en-US" dirty="0"/>
              <a:t> con </a:t>
            </a:r>
            <a:r>
              <a:rPr lang="en-US" dirty="0" err="1"/>
              <a:t>quỉ</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794" y="1752600"/>
            <a:ext cx="38100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2667000" cy="3135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8838"/>
            <a:ext cx="18192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34444" y="5252617"/>
            <a:ext cx="1494320" cy="707886"/>
          </a:xfrm>
          <a:prstGeom prst="rect">
            <a:avLst/>
          </a:prstGeom>
          <a:noFill/>
        </p:spPr>
        <p:txBody>
          <a:bodyPr wrap="none" rtlCol="0">
            <a:spAutoFit/>
          </a:bodyPr>
          <a:lstStyle/>
          <a:p>
            <a:r>
              <a:rPr lang="en-US" sz="2000" b="1">
                <a:solidFill>
                  <a:schemeClr val="tx1"/>
                </a:solidFill>
              </a:rPr>
              <a:t>Script của </a:t>
            </a:r>
          </a:p>
          <a:p>
            <a:r>
              <a:rPr lang="en-US" sz="2000" b="1">
                <a:solidFill>
                  <a:schemeClr val="tx1"/>
                </a:solidFill>
              </a:rPr>
              <a:t>Dragon</a:t>
            </a:r>
          </a:p>
        </p:txBody>
      </p:sp>
      <p:sp>
        <p:nvSpPr>
          <p:cNvPr id="11" name="TextBox 10"/>
          <p:cNvSpPr txBox="1"/>
          <p:nvPr/>
        </p:nvSpPr>
        <p:spPr>
          <a:xfrm>
            <a:off x="5257800" y="5974207"/>
            <a:ext cx="1494320" cy="707886"/>
          </a:xfrm>
          <a:prstGeom prst="rect">
            <a:avLst/>
          </a:prstGeom>
          <a:noFill/>
        </p:spPr>
        <p:txBody>
          <a:bodyPr wrap="none" rtlCol="0">
            <a:spAutoFit/>
          </a:bodyPr>
          <a:lstStyle/>
          <a:p>
            <a:r>
              <a:rPr lang="en-US" sz="2000" b="1">
                <a:solidFill>
                  <a:schemeClr val="tx1"/>
                </a:solidFill>
              </a:rPr>
              <a:t>Script của </a:t>
            </a:r>
          </a:p>
          <a:p>
            <a:r>
              <a:rPr lang="en-US" sz="2000" b="1"/>
              <a:t>Tên lửa</a:t>
            </a:r>
            <a:endParaRPr lang="en-US" sz="2000" b="1">
              <a:solidFill>
                <a:schemeClr val="tx1"/>
              </a:solidFill>
            </a:endParaRPr>
          </a:p>
        </p:txBody>
      </p:sp>
    </p:spTree>
    <p:extLst>
      <p:ext uri="{BB962C8B-B14F-4D97-AF65-F5344CB8AC3E}">
        <p14:creationId xmlns:p14="http://schemas.microsoft.com/office/powerpoint/2010/main" val="28622584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Một số dạng bài ứng dụng khác</a:t>
            </a:r>
          </a:p>
        </p:txBody>
      </p:sp>
      <p:sp>
        <p:nvSpPr>
          <p:cNvPr id="5" name="Subtitle 4"/>
          <p:cNvSpPr>
            <a:spLocks noGrp="1"/>
          </p:cNvSpPr>
          <p:nvPr>
            <p:ph type="subTitle" idx="1"/>
          </p:nvPr>
        </p:nvSpPr>
        <p:spPr/>
        <p:txBody>
          <a:bodyPr/>
          <a:lstStyle/>
          <a:p>
            <a:r>
              <a:rPr lang="en-US"/>
              <a:t>Trình diễn / sách điện tử</a:t>
            </a:r>
          </a:p>
          <a:p>
            <a:r>
              <a:rPr lang="en-US"/>
              <a:t>Hội thoại / Talk Show</a:t>
            </a:r>
          </a:p>
          <a:p>
            <a:r>
              <a:rPr lang="en-US"/>
              <a:t>Bài giảng elearning</a:t>
            </a:r>
          </a:p>
        </p:txBody>
      </p:sp>
    </p:spTree>
    <p:extLst>
      <p:ext uri="{BB962C8B-B14F-4D97-AF65-F5344CB8AC3E}">
        <p14:creationId xmlns:p14="http://schemas.microsoft.com/office/powerpoint/2010/main" val="1223546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838200"/>
          </a:xfrm>
        </p:spPr>
        <p:txBody>
          <a:bodyPr/>
          <a:lstStyle/>
          <a:p>
            <a:r>
              <a:rPr lang="en-US"/>
              <a:t>Ví dụ: Trình diễn / xem tranh </a:t>
            </a:r>
          </a:p>
        </p:txBody>
      </p:sp>
      <p:sp>
        <p:nvSpPr>
          <p:cNvPr id="3" name="Content Placeholder 2"/>
          <p:cNvSpPr>
            <a:spLocks noGrp="1"/>
          </p:cNvSpPr>
          <p:nvPr>
            <p:ph idx="1"/>
          </p:nvPr>
        </p:nvSpPr>
        <p:spPr>
          <a:xfrm>
            <a:off x="457200" y="1524000"/>
            <a:ext cx="8229600" cy="1066800"/>
          </a:xfrm>
        </p:spPr>
        <p:txBody>
          <a:bodyPr/>
          <a:lstStyle/>
          <a:p>
            <a:r>
              <a:rPr lang="en-US"/>
              <a:t>Xây dựng các dãy các hình nền là nội dung các bài học chính. Trình diễn cho HS xem.</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971800"/>
            <a:ext cx="405008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71800"/>
            <a:ext cx="3962400" cy="299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0524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Thiết kế trò chơi</a:t>
            </a:r>
          </a:p>
        </p:txBody>
      </p:sp>
      <p:sp>
        <p:nvSpPr>
          <p:cNvPr id="5" name="Subtitle 4"/>
          <p:cNvSpPr>
            <a:spLocks noGrp="1"/>
          </p:cNvSpPr>
          <p:nvPr>
            <p:ph type="subTitle" idx="1"/>
          </p:nvPr>
        </p:nvSpPr>
        <p:spPr/>
        <p:txBody>
          <a:bodyPr/>
          <a:lstStyle/>
          <a:p>
            <a:r>
              <a:rPr lang="en-US"/>
              <a:t>Bài tập lớn:</a:t>
            </a:r>
          </a:p>
          <a:p>
            <a:r>
              <a:rPr lang="en-US"/>
              <a:t>Thiết kế trò chơi 1 người</a:t>
            </a:r>
          </a:p>
          <a:p>
            <a:r>
              <a:rPr lang="en-US"/>
              <a:t>Thiết kế trò chơi Người - Máy</a:t>
            </a:r>
          </a:p>
          <a:p>
            <a:endParaRPr lang="en-US"/>
          </a:p>
        </p:txBody>
      </p:sp>
    </p:spTree>
    <p:extLst>
      <p:ext uri="{BB962C8B-B14F-4D97-AF65-F5344CB8AC3E}">
        <p14:creationId xmlns:p14="http://schemas.microsoft.com/office/powerpoint/2010/main" val="10135678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Tổng kết</a:t>
            </a:r>
          </a:p>
        </p:txBody>
      </p:sp>
      <p:sp>
        <p:nvSpPr>
          <p:cNvPr id="5" name="Subtitle 4"/>
          <p:cNvSpPr>
            <a:spLocks noGrp="1"/>
          </p:cNvSpPr>
          <p:nvPr>
            <p:ph type="subTitle" idx="1"/>
          </p:nvPr>
        </p:nvSpPr>
        <p:spPr/>
        <p:txBody>
          <a:bodyPr/>
          <a:lstStyle/>
          <a:p>
            <a:r>
              <a:rPr lang="en-US"/>
              <a:t>Phân loại lệnh trong Scratch</a:t>
            </a:r>
          </a:p>
          <a:p>
            <a:r>
              <a:rPr lang="en-US"/>
              <a:t>Chia sẻ cộng đồng sử dụng Scratch</a:t>
            </a:r>
          </a:p>
        </p:txBody>
      </p:sp>
    </p:spTree>
    <p:extLst>
      <p:ext uri="{BB962C8B-B14F-4D97-AF65-F5344CB8AC3E}">
        <p14:creationId xmlns:p14="http://schemas.microsoft.com/office/powerpoint/2010/main" val="7821404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95"/>
            <a:ext cx="7543800" cy="914400"/>
          </a:xfrm>
        </p:spPr>
        <p:txBody>
          <a:bodyPr/>
          <a:lstStyle/>
          <a:p>
            <a:r>
              <a:rPr lang="en-US"/>
              <a:t>Phân loại lệnh trong Scratch</a:t>
            </a:r>
          </a:p>
        </p:txBody>
      </p:sp>
      <p:sp>
        <p:nvSpPr>
          <p:cNvPr id="3" name="Content Placeholder 2"/>
          <p:cNvSpPr>
            <a:spLocks noGrp="1"/>
          </p:cNvSpPr>
          <p:nvPr>
            <p:ph idx="1"/>
          </p:nvPr>
        </p:nvSpPr>
        <p:spPr>
          <a:xfrm>
            <a:off x="4343400" y="1624094"/>
            <a:ext cx="4724400" cy="3886202"/>
          </a:xfrm>
        </p:spPr>
        <p:txBody>
          <a:bodyPr/>
          <a:lstStyle/>
          <a:p>
            <a:r>
              <a:rPr lang="en-US"/>
              <a:t>Sự kiện</a:t>
            </a:r>
          </a:p>
          <a:p>
            <a:endParaRPr lang="en-US"/>
          </a:p>
          <a:p>
            <a:r>
              <a:rPr lang="en-US"/>
              <a:t>Lệnh bình thường</a:t>
            </a:r>
          </a:p>
          <a:p>
            <a:endParaRPr lang="en-US"/>
          </a:p>
          <a:p>
            <a:r>
              <a:rPr lang="en-US"/>
              <a:t>Giá trị logic (đúng/sai)</a:t>
            </a:r>
          </a:p>
          <a:p>
            <a:endParaRPr lang="en-US"/>
          </a:p>
          <a:p>
            <a:r>
              <a:rPr lang="en-US"/>
              <a:t>Giá trị số hoặc chữ (không logic).</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64" y="1471695"/>
            <a:ext cx="269853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90028"/>
            <a:ext cx="3537746" cy="75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 y="3930875"/>
            <a:ext cx="3704589" cy="56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5" y="4900695"/>
            <a:ext cx="2146806" cy="81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613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914400"/>
          </a:xfrm>
        </p:spPr>
        <p:txBody>
          <a:bodyPr/>
          <a:lstStyle/>
          <a:p>
            <a:r>
              <a:rPr lang="en-US"/>
              <a:t>Chia sẻ cộng đồng Scratch</a:t>
            </a:r>
          </a:p>
        </p:txBody>
      </p:sp>
      <p:sp>
        <p:nvSpPr>
          <p:cNvPr id="3" name="Content Placeholder 2"/>
          <p:cNvSpPr>
            <a:spLocks noGrp="1"/>
          </p:cNvSpPr>
          <p:nvPr>
            <p:ph idx="1"/>
          </p:nvPr>
        </p:nvSpPr>
        <p:spPr>
          <a:xfrm>
            <a:off x="457200" y="1676400"/>
            <a:ext cx="8229600" cy="4835525"/>
          </a:xfrm>
        </p:spPr>
        <p:txBody>
          <a:bodyPr/>
          <a:lstStyle/>
          <a:p>
            <a:r>
              <a:rPr lang="en-US"/>
              <a:t>Trang home chính của Scratch:</a:t>
            </a:r>
            <a:br>
              <a:rPr lang="en-US"/>
            </a:br>
            <a:r>
              <a:rPr lang="en-US" sz="3200" b="1">
                <a:solidFill>
                  <a:srgbClr val="FF0000"/>
                </a:solidFill>
              </a:rPr>
              <a:t>https://scratch.mit.edu/</a:t>
            </a:r>
          </a:p>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95600"/>
            <a:ext cx="649625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8995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7543800" cy="914400"/>
          </a:xfrm>
        </p:spPr>
        <p:txBody>
          <a:bodyPr/>
          <a:lstStyle/>
          <a:p>
            <a:r>
              <a:rPr lang="en-US"/>
              <a:t>Cộng đồng Scratch</a:t>
            </a:r>
          </a:p>
        </p:txBody>
      </p:sp>
      <p:sp>
        <p:nvSpPr>
          <p:cNvPr id="3" name="Content Placeholder 2"/>
          <p:cNvSpPr>
            <a:spLocks noGrp="1"/>
          </p:cNvSpPr>
          <p:nvPr>
            <p:ph idx="1"/>
          </p:nvPr>
        </p:nvSpPr>
        <p:spPr>
          <a:xfrm>
            <a:off x="457200" y="1717675"/>
            <a:ext cx="8229600" cy="4835525"/>
          </a:xfrm>
        </p:spPr>
        <p:txBody>
          <a:bodyPr/>
          <a:lstStyle/>
          <a:p>
            <a:r>
              <a:rPr lang="en-US" dirty="0" err="1"/>
              <a:t>Trang</a:t>
            </a:r>
            <a:r>
              <a:rPr lang="en-US" dirty="0"/>
              <a:t> wiki </a:t>
            </a:r>
            <a:r>
              <a:rPr lang="en-US" dirty="0" err="1"/>
              <a:t>của</a:t>
            </a:r>
            <a:r>
              <a:rPr lang="en-US" dirty="0"/>
              <a:t> Scratch:</a:t>
            </a:r>
            <a:br>
              <a:rPr lang="en-US" dirty="0"/>
            </a:br>
            <a:r>
              <a:rPr lang="en-US" b="1" dirty="0">
                <a:solidFill>
                  <a:srgbClr val="FF0000"/>
                </a:solidFill>
              </a:rPr>
              <a:t>http://wiki.scratch.mit.edu/wiki/Scratch_Wiki_Home</a:t>
            </a:r>
          </a:p>
          <a:p>
            <a:endParaRPr lang="en-US" sz="3200" b="1" dirty="0">
              <a:solidFill>
                <a:srgbClr val="FF0000"/>
              </a:solidFill>
            </a:endParaRPr>
          </a:p>
          <a:p>
            <a:endParaRPr lang="en-US" dirty="0"/>
          </a:p>
        </p:txBody>
      </p:sp>
    </p:spTree>
    <p:extLst>
      <p:ext uri="{BB962C8B-B14F-4D97-AF65-F5344CB8AC3E}">
        <p14:creationId xmlns:p14="http://schemas.microsoft.com/office/powerpoint/2010/main" val="17642405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7543800" cy="914400"/>
          </a:xfrm>
        </p:spPr>
        <p:txBody>
          <a:bodyPr/>
          <a:lstStyle/>
          <a:p>
            <a:r>
              <a:rPr lang="en-US"/>
              <a:t>Trên trang Scratch có thể:</a:t>
            </a:r>
          </a:p>
        </p:txBody>
      </p:sp>
      <p:sp>
        <p:nvSpPr>
          <p:cNvPr id="3" name="Content Placeholder 2"/>
          <p:cNvSpPr>
            <a:spLocks noGrp="1"/>
          </p:cNvSpPr>
          <p:nvPr>
            <p:ph idx="1"/>
          </p:nvPr>
        </p:nvSpPr>
        <p:spPr>
          <a:xfrm>
            <a:off x="457200" y="1641475"/>
            <a:ext cx="8229600" cy="4835525"/>
          </a:xfrm>
        </p:spPr>
        <p:txBody>
          <a:bodyPr/>
          <a:lstStyle/>
          <a:p>
            <a:r>
              <a:rPr lang="en-US" dirty="0" err="1"/>
              <a:t>Thực</a:t>
            </a:r>
            <a:r>
              <a:rPr lang="en-US" dirty="0"/>
              <a:t> </a:t>
            </a:r>
            <a:r>
              <a:rPr lang="en-US" dirty="0" err="1"/>
              <a:t>hiện</a:t>
            </a:r>
            <a:r>
              <a:rPr lang="en-US" dirty="0"/>
              <a:t> </a:t>
            </a:r>
            <a:r>
              <a:rPr lang="en-US" dirty="0" err="1"/>
              <a:t>lập</a:t>
            </a:r>
            <a:r>
              <a:rPr lang="en-US" dirty="0"/>
              <a:t> </a:t>
            </a:r>
            <a:r>
              <a:rPr lang="en-US" dirty="0" err="1"/>
              <a:t>trình</a:t>
            </a:r>
            <a:r>
              <a:rPr lang="en-US" dirty="0"/>
              <a:t> Scratch Online </a:t>
            </a:r>
            <a:r>
              <a:rPr lang="en-US" dirty="0" err="1"/>
              <a:t>để</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bài</a:t>
            </a:r>
            <a:r>
              <a:rPr lang="en-US" dirty="0"/>
              <a:t> </a:t>
            </a:r>
            <a:r>
              <a:rPr lang="en-US" dirty="0" err="1"/>
              <a:t>học</a:t>
            </a:r>
            <a:r>
              <a:rPr lang="en-US" dirty="0"/>
              <a:t>, animation </a:t>
            </a:r>
            <a:r>
              <a:rPr lang="en-US" dirty="0" err="1"/>
              <a:t>theo</a:t>
            </a:r>
            <a:r>
              <a:rPr lang="en-US" dirty="0"/>
              <a:t> ý </a:t>
            </a:r>
            <a:r>
              <a:rPr lang="en-US" dirty="0" err="1"/>
              <a:t>muốn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vào</a:t>
            </a:r>
            <a:r>
              <a:rPr lang="en-US" dirty="0"/>
              <a:t> </a:t>
            </a:r>
            <a:r>
              <a:rPr lang="en-US" dirty="0" err="1"/>
              <a:t>kho</a:t>
            </a:r>
            <a:r>
              <a:rPr lang="en-US" dirty="0"/>
              <a:t> </a:t>
            </a:r>
            <a:r>
              <a:rPr lang="en-US" dirty="0" err="1"/>
              <a:t>riêng</a:t>
            </a:r>
            <a:r>
              <a:rPr lang="en-US" dirty="0"/>
              <a:t> </a:t>
            </a:r>
            <a:r>
              <a:rPr lang="en-US" dirty="0" err="1"/>
              <a:t>của</a:t>
            </a:r>
            <a:r>
              <a:rPr lang="en-US" dirty="0"/>
              <a:t> </a:t>
            </a:r>
            <a:r>
              <a:rPr lang="en-US" dirty="0" err="1"/>
              <a:t>mình</a:t>
            </a:r>
            <a:r>
              <a:rPr lang="en-US" dirty="0"/>
              <a:t> </a:t>
            </a:r>
            <a:r>
              <a:rPr lang="en-US" dirty="0" err="1"/>
              <a:t>trên</a:t>
            </a:r>
            <a:r>
              <a:rPr lang="en-US" dirty="0"/>
              <a:t> Scratch.</a:t>
            </a:r>
          </a:p>
          <a:p>
            <a:r>
              <a:rPr lang="en-US" dirty="0"/>
              <a:t>Chia </a:t>
            </a:r>
            <a:r>
              <a:rPr lang="en-US" dirty="0" err="1"/>
              <a:t>sẻ</a:t>
            </a:r>
            <a:r>
              <a:rPr lang="en-US" dirty="0"/>
              <a:t> </a:t>
            </a:r>
            <a:r>
              <a:rPr lang="en-US" dirty="0" err="1"/>
              <a:t>kết</a:t>
            </a:r>
            <a:r>
              <a:rPr lang="en-US" dirty="0"/>
              <a:t> </a:t>
            </a:r>
            <a:r>
              <a:rPr lang="en-US" dirty="0" err="1"/>
              <a:t>quả</a:t>
            </a:r>
            <a:r>
              <a:rPr lang="en-US" dirty="0"/>
              <a:t> </a:t>
            </a:r>
            <a:r>
              <a:rPr lang="en-US" dirty="0" err="1"/>
              <a:t>cho</a:t>
            </a:r>
            <a:r>
              <a:rPr lang="en-US" dirty="0"/>
              <a:t> </a:t>
            </a:r>
            <a:r>
              <a:rPr lang="en-US" dirty="0" err="1"/>
              <a:t>cộng</a:t>
            </a:r>
            <a:r>
              <a:rPr lang="en-US" dirty="0"/>
              <a:t> </a:t>
            </a:r>
            <a:r>
              <a:rPr lang="en-US" dirty="0" err="1"/>
              <a:t>đồng</a:t>
            </a:r>
            <a:r>
              <a:rPr lang="en-US" dirty="0"/>
              <a:t> </a:t>
            </a:r>
            <a:r>
              <a:rPr lang="en-US" dirty="0" err="1"/>
              <a:t>cùng</a:t>
            </a:r>
            <a:r>
              <a:rPr lang="en-US" dirty="0"/>
              <a:t> </a:t>
            </a:r>
            <a:r>
              <a:rPr lang="en-US" dirty="0" err="1"/>
              <a:t>xem</a:t>
            </a:r>
            <a:r>
              <a:rPr lang="en-US" dirty="0"/>
              <a:t> </a:t>
            </a:r>
            <a:r>
              <a:rPr lang="en-US" dirty="0" err="1"/>
              <a:t>và</a:t>
            </a:r>
            <a:r>
              <a:rPr lang="en-US" dirty="0"/>
              <a:t> </a:t>
            </a:r>
            <a:r>
              <a:rPr lang="en-US" dirty="0" err="1"/>
              <a:t>góp</a:t>
            </a:r>
            <a:r>
              <a:rPr lang="en-US" dirty="0"/>
              <a:t> ý </a:t>
            </a:r>
            <a:r>
              <a:rPr lang="en-US" dirty="0" err="1"/>
              <a:t>kiến</a:t>
            </a:r>
            <a:r>
              <a:rPr lang="en-US" dirty="0"/>
              <a:t>.</a:t>
            </a:r>
          </a:p>
          <a:p>
            <a:r>
              <a:rPr lang="en-US" dirty="0" err="1"/>
              <a:t>Xem</a:t>
            </a:r>
            <a:r>
              <a:rPr lang="en-US" dirty="0"/>
              <a:t> </a:t>
            </a:r>
            <a:r>
              <a:rPr lang="en-US" dirty="0" err="1"/>
              <a:t>và</a:t>
            </a:r>
            <a:r>
              <a:rPr lang="en-US" dirty="0"/>
              <a:t> </a:t>
            </a:r>
            <a:r>
              <a:rPr lang="en-US" dirty="0" err="1"/>
              <a:t>góp</a:t>
            </a:r>
            <a:r>
              <a:rPr lang="en-US" dirty="0"/>
              <a:t> ý, </a:t>
            </a:r>
            <a:r>
              <a:rPr lang="en-US" dirty="0" err="1"/>
              <a:t>bình</a:t>
            </a:r>
            <a:r>
              <a:rPr lang="en-US" dirty="0"/>
              <a:t> </a:t>
            </a:r>
            <a:r>
              <a:rPr lang="en-US" dirty="0" err="1"/>
              <a:t>luận</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mà</a:t>
            </a:r>
            <a:r>
              <a:rPr lang="en-US" dirty="0"/>
              <a:t> </a:t>
            </a:r>
            <a:r>
              <a:rPr lang="en-US" dirty="0" err="1"/>
              <a:t>cộng</a:t>
            </a:r>
            <a:r>
              <a:rPr lang="en-US" dirty="0"/>
              <a:t> </a:t>
            </a:r>
            <a:r>
              <a:rPr lang="en-US" dirty="0" err="1"/>
              <a:t>đồng</a:t>
            </a:r>
            <a:r>
              <a:rPr lang="en-US" dirty="0"/>
              <a:t> </a:t>
            </a:r>
            <a:r>
              <a:rPr lang="en-US" dirty="0" err="1"/>
              <a:t>đưa</a:t>
            </a:r>
            <a:r>
              <a:rPr lang="en-US" dirty="0"/>
              <a:t> </a:t>
            </a:r>
            <a:r>
              <a:rPr lang="en-US" dirty="0" err="1"/>
              <a:t>lên</a:t>
            </a:r>
            <a:r>
              <a:rPr lang="en-US" dirty="0"/>
              <a:t>.</a:t>
            </a:r>
          </a:p>
          <a:p>
            <a:r>
              <a:rPr lang="en-US" dirty="0" err="1"/>
              <a:t>Xem</a:t>
            </a:r>
            <a:r>
              <a:rPr lang="en-US" dirty="0"/>
              <a:t> </a:t>
            </a:r>
            <a:r>
              <a:rPr lang="en-US" dirty="0" err="1"/>
              <a:t>các</a:t>
            </a:r>
            <a:r>
              <a:rPr lang="en-US" dirty="0"/>
              <a:t> </a:t>
            </a:r>
            <a:r>
              <a:rPr lang="en-US" dirty="0" err="1"/>
              <a:t>thông</a:t>
            </a:r>
            <a:r>
              <a:rPr lang="en-US" dirty="0"/>
              <a:t> tin </a:t>
            </a:r>
            <a:r>
              <a:rPr lang="en-US" dirty="0" err="1"/>
              <a:t>khác</a:t>
            </a:r>
            <a:r>
              <a:rPr lang="en-US" dirty="0"/>
              <a:t> </a:t>
            </a:r>
            <a:r>
              <a:rPr lang="en-US" dirty="0" err="1"/>
              <a:t>có</a:t>
            </a:r>
            <a:r>
              <a:rPr lang="en-US" dirty="0"/>
              <a:t> </a:t>
            </a:r>
            <a:r>
              <a:rPr lang="en-US" dirty="0" err="1"/>
              <a:t>liên</a:t>
            </a:r>
            <a:r>
              <a:rPr lang="en-US" dirty="0"/>
              <a:t> </a:t>
            </a:r>
            <a:r>
              <a:rPr lang="en-US" dirty="0" err="1"/>
              <a:t>quan</a:t>
            </a:r>
            <a:r>
              <a:rPr lang="en-US" dirty="0"/>
              <a:t>.</a:t>
            </a:r>
          </a:p>
        </p:txBody>
      </p:sp>
    </p:spTree>
    <p:extLst>
      <p:ext uri="{BB962C8B-B14F-4D97-AF65-F5344CB8AC3E}">
        <p14:creationId xmlns:p14="http://schemas.microsoft.com/office/powerpoint/2010/main" val="386653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588"/>
            <a:ext cx="7543800" cy="762000"/>
          </a:xfrm>
        </p:spPr>
        <p:txBody>
          <a:bodyPr/>
          <a:lstStyle/>
          <a:p>
            <a:r>
              <a:rPr lang="en-US"/>
              <a:t>Tọa độ, hướng sân khấu</a:t>
            </a:r>
          </a:p>
        </p:txBody>
      </p:sp>
      <p:sp>
        <p:nvSpPr>
          <p:cNvPr id="4" name="Rectangle 3"/>
          <p:cNvSpPr/>
          <p:nvPr/>
        </p:nvSpPr>
        <p:spPr bwMode="auto">
          <a:xfrm>
            <a:off x="1524000" y="1728788"/>
            <a:ext cx="5943600" cy="4495800"/>
          </a:xfrm>
          <a:prstGeom prst="rect">
            <a:avLst/>
          </a:prstGeom>
          <a:noFill/>
          <a:ln w="38100" cap="sq" cmpd="sng" algn="ctr">
            <a:solidFill>
              <a:srgbClr val="002060"/>
            </a:solidFill>
            <a:prstDash val="solid"/>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65552"/>
            <a:ext cx="6954982" cy="5314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8619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Phụ lục 1: các lệnh chính</a:t>
            </a:r>
          </a:p>
        </p:txBody>
      </p:sp>
      <p:sp>
        <p:nvSpPr>
          <p:cNvPr id="5" name="Subtitle 4"/>
          <p:cNvSpPr>
            <a:spLocks noGrp="1"/>
          </p:cNvSpPr>
          <p:nvPr>
            <p:ph type="subTitle" idx="1"/>
          </p:nvPr>
        </p:nvSpPr>
        <p:spPr/>
        <p:txBody>
          <a:bodyPr/>
          <a:lstStyle/>
          <a:p>
            <a:r>
              <a:rPr lang="en-US"/>
              <a:t>Thiết kế một bài mô phỏng hoàn chỉnh. </a:t>
            </a:r>
          </a:p>
          <a:p>
            <a:r>
              <a:rPr lang="en-US"/>
              <a:t>Chia sẻ cộng đồng sử dụng Scratch</a:t>
            </a:r>
          </a:p>
        </p:txBody>
      </p:sp>
    </p:spTree>
    <p:extLst>
      <p:ext uri="{BB962C8B-B14F-4D97-AF65-F5344CB8AC3E}">
        <p14:creationId xmlns:p14="http://schemas.microsoft.com/office/powerpoint/2010/main" val="20132244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Motion – các lệnh mô tả chuyển động</a:t>
            </a:r>
          </a:p>
        </p:txBody>
      </p:sp>
      <p:pic>
        <p:nvPicPr>
          <p:cNvPr id="5" name="Picture 4"/>
          <p:cNvPicPr/>
          <p:nvPr/>
        </p:nvPicPr>
        <p:blipFill>
          <a:blip r:embed="rId2"/>
          <a:stretch>
            <a:fillRect/>
          </a:stretch>
        </p:blipFill>
        <p:spPr>
          <a:xfrm>
            <a:off x="304800" y="1371600"/>
            <a:ext cx="3352800" cy="5257800"/>
          </a:xfrm>
          <a:prstGeom prst="rect">
            <a:avLst/>
          </a:prstGeom>
        </p:spPr>
      </p:pic>
      <p:pic>
        <p:nvPicPr>
          <p:cNvPr id="6" name="Picture 5"/>
          <p:cNvPicPr/>
          <p:nvPr/>
        </p:nvPicPr>
        <p:blipFill>
          <a:blip r:embed="rId3"/>
          <a:stretch>
            <a:fillRect/>
          </a:stretch>
        </p:blipFill>
        <p:spPr>
          <a:xfrm>
            <a:off x="3867467" y="1343890"/>
            <a:ext cx="3219133" cy="5361709"/>
          </a:xfrm>
          <a:prstGeom prst="rect">
            <a:avLst/>
          </a:prstGeom>
        </p:spPr>
      </p:pic>
    </p:spTree>
    <p:extLst>
      <p:ext uri="{BB962C8B-B14F-4D97-AF65-F5344CB8AC3E}">
        <p14:creationId xmlns:p14="http://schemas.microsoft.com/office/powerpoint/2010/main" val="9747704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87346840"/>
              </p:ext>
            </p:extLst>
          </p:nvPr>
        </p:nvGraphicFramePr>
        <p:xfrm>
          <a:off x="228600" y="304799"/>
          <a:ext cx="8915399" cy="6477001"/>
        </p:xfrm>
        <a:graphic>
          <a:graphicData uri="http://schemas.openxmlformats.org/drawingml/2006/table">
            <a:tbl>
              <a:tblPr firstRow="1" firstCol="1" bandRow="1">
                <a:tableStyleId>{5C22544A-7EE6-4342-B048-85BDC9FD1C3A}</a:tableStyleId>
              </a:tblPr>
              <a:tblGrid>
                <a:gridCol w="2865954">
                  <a:extLst>
                    <a:ext uri="{9D8B030D-6E8A-4147-A177-3AD203B41FA5}">
                      <a16:colId xmlns:a16="http://schemas.microsoft.com/office/drawing/2014/main" val="921011673"/>
                    </a:ext>
                  </a:extLst>
                </a:gridCol>
                <a:gridCol w="6049445">
                  <a:extLst>
                    <a:ext uri="{9D8B030D-6E8A-4147-A177-3AD203B41FA5}">
                      <a16:colId xmlns:a16="http://schemas.microsoft.com/office/drawing/2014/main" val="3872520924"/>
                    </a:ext>
                  </a:extLst>
                </a:gridCol>
              </a:tblGrid>
              <a:tr h="83820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000">
                          <a:solidFill>
                            <a:sysClr val="windowText" lastClr="000000"/>
                          </a:solidFill>
                          <a:effectLst/>
                        </a:rPr>
                        <a:t>Dịch chuyển nhân vật 10 bước theo hướng hiện thời.</a:t>
                      </a:r>
                    </a:p>
                    <a:p>
                      <a:pPr marL="0" marR="0">
                        <a:spcBef>
                          <a:spcPts val="0"/>
                        </a:spcBef>
                        <a:spcAft>
                          <a:spcPts val="600"/>
                        </a:spcAft>
                      </a:pPr>
                      <a:r>
                        <a:rPr lang="en-US" sz="2000">
                          <a:solidFill>
                            <a:sysClr val="windowText" lastClr="000000"/>
                          </a:solidFill>
                          <a:effectLst/>
                        </a:rPr>
                        <a:t> </a:t>
                      </a:r>
                      <a:endParaRPr lang="en-US" sz="2000">
                        <a:solidFill>
                          <a:sysClr val="windowText" lastClr="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91974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ysClr val="windowText" lastClr="000000"/>
                          </a:solidFill>
                          <a:effectLst/>
                        </a:rPr>
                        <a:t>Xoay nhân vật 15 độ theo chiều kim đồng hồ.</a:t>
                      </a:r>
                    </a:p>
                    <a:p>
                      <a:pPr marL="0" marR="0">
                        <a:spcBef>
                          <a:spcPts val="0"/>
                        </a:spcBef>
                        <a:spcAft>
                          <a:spcPts val="600"/>
                        </a:spcAft>
                      </a:pPr>
                      <a:r>
                        <a:rPr lang="en-US" sz="2000" b="1">
                          <a:solidFill>
                            <a:sysClr val="windowText" lastClr="000000"/>
                          </a:solidFill>
                          <a:effectLst/>
                        </a:rPr>
                        <a:t> </a:t>
                      </a:r>
                      <a:endParaRPr lang="en-US" sz="2000" b="1">
                        <a:solidFill>
                          <a:sysClr val="windowText" lastClr="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63633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ysClr val="windowText" lastClr="000000"/>
                          </a:solidFill>
                          <a:effectLst/>
                        </a:rPr>
                        <a:t>Xoay nhân vật 15 độ ngược chiều kim đồng hồ.</a:t>
                      </a:r>
                    </a:p>
                    <a:p>
                      <a:pPr marL="0" marR="0">
                        <a:spcBef>
                          <a:spcPts val="0"/>
                        </a:spcBef>
                        <a:spcAft>
                          <a:spcPts val="600"/>
                        </a:spcAft>
                      </a:pPr>
                      <a:r>
                        <a:rPr lang="en-US" sz="2000" b="1">
                          <a:solidFill>
                            <a:sysClr val="windowText" lastClr="000000"/>
                          </a:solidFill>
                          <a:effectLst/>
                        </a:rPr>
                        <a:t> </a:t>
                      </a:r>
                      <a:endParaRPr lang="en-US" sz="2000" b="1">
                        <a:solidFill>
                          <a:sysClr val="windowText" lastClr="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r h="63099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ysClr val="windowText" lastClr="000000"/>
                          </a:solidFill>
                          <a:effectLst/>
                        </a:rPr>
                        <a:t>Quay nhân vật theo hướng được xác định (trong hình: 90 độ). </a:t>
                      </a:r>
                    </a:p>
                    <a:p>
                      <a:pPr marL="0" marR="0">
                        <a:spcBef>
                          <a:spcPts val="0"/>
                        </a:spcBef>
                        <a:spcAft>
                          <a:spcPts val="600"/>
                        </a:spcAft>
                      </a:pPr>
                      <a:r>
                        <a:rPr lang="en-US" sz="2000" b="1">
                          <a:solidFill>
                            <a:sysClr val="windowText" lastClr="000000"/>
                          </a:solidFill>
                          <a:effectLst/>
                        </a:rPr>
                        <a:t> </a:t>
                      </a:r>
                      <a:endParaRPr lang="en-US" sz="2000" b="1">
                        <a:solidFill>
                          <a:sysClr val="windowText" lastClr="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8174154"/>
                  </a:ext>
                </a:extLst>
              </a:tr>
              <a:tr h="103471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600"/>
                        </a:spcAft>
                      </a:pPr>
                      <a:r>
                        <a:rPr lang="en-US" sz="2000" b="1">
                          <a:solidFill>
                            <a:sysClr val="windowText" lastClr="000000"/>
                          </a:solidFill>
                          <a:effectLst/>
                        </a:rPr>
                        <a:t>Quay nhân vật theo hướng của 1 nhân vật khác. Chọn nhân vật khác này tại vị trí có hình tam giác nhỏ.</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2995446"/>
                  </a:ext>
                </a:extLst>
              </a:tr>
              <a:tr h="20574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ysClr val="windowText" lastClr="000000"/>
                          </a:solidFill>
                          <a:effectLst/>
                        </a:rPr>
                        <a:t>Di chuyển nhân vật đến vị trí có tọa độ X, Y tương ứng. Lệnh này tương đương với việc thực hiện đồng thời 2 lệnh Set X to và Set Y to.</a:t>
                      </a:r>
                    </a:p>
                    <a:p>
                      <a:endParaRPr lang="en-US" sz="2000" b="1">
                        <a:solidFill>
                          <a:sysClr val="windowText" lastClr="000000"/>
                        </a:solidFill>
                        <a:effectLst/>
                      </a:endParaRPr>
                    </a:p>
                    <a:p>
                      <a:endParaRPr lang="en-US" sz="2000" b="1">
                        <a:solidFill>
                          <a:sysClr val="windowText" lastClr="000000"/>
                        </a:solidFill>
                        <a:effectLst/>
                      </a:endParaRPr>
                    </a:p>
                    <a:p>
                      <a:endParaRPr lang="en-US" sz="2000" b="1">
                        <a:solidFill>
                          <a:sysClr val="windowText" lastClr="000000"/>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567316"/>
                  </a:ext>
                </a:extLst>
              </a:tr>
            </a:tbl>
          </a:graphicData>
        </a:graphic>
      </p:graphicFrame>
      <p:pic>
        <p:nvPicPr>
          <p:cNvPr id="1032" name="Рисунок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02" y="461962"/>
            <a:ext cx="2459300" cy="632908"/>
          </a:xfrm>
          <a:prstGeom prst="rect">
            <a:avLst/>
          </a:prstGeom>
          <a:noFill/>
          <a:extLst>
            <a:ext uri="{909E8E84-426E-40DD-AFC4-6F175D3DCCD1}">
              <a14:hiddenFill xmlns:a14="http://schemas.microsoft.com/office/drawing/2010/main">
                <a:solidFill>
                  <a:srgbClr val="FFFFFF"/>
                </a:solidFill>
              </a14:hiddenFill>
            </a:ext>
          </a:extLst>
        </p:spPr>
      </p:pic>
      <p:pic>
        <p:nvPicPr>
          <p:cNvPr id="1031" name="Рисунок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66" y="1252033"/>
            <a:ext cx="2598680" cy="510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Рисунок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421" y="2170761"/>
            <a:ext cx="2673062" cy="518889"/>
          </a:xfrm>
          <a:prstGeom prst="rect">
            <a:avLst/>
          </a:prstGeom>
          <a:noFill/>
          <a:extLst>
            <a:ext uri="{909E8E84-426E-40DD-AFC4-6F175D3DCCD1}">
              <a14:hiddenFill xmlns:a14="http://schemas.microsoft.com/office/drawing/2010/main">
                <a:solidFill>
                  <a:srgbClr val="FFFFFF"/>
                </a:solidFill>
              </a14:hiddenFill>
            </a:ext>
          </a:extLst>
        </p:spPr>
      </p:pic>
      <p:pic>
        <p:nvPicPr>
          <p:cNvPr id="1029" name="Рисунок 1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93" y="2886582"/>
            <a:ext cx="2602351" cy="4667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Рисунок 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52" y="3792536"/>
            <a:ext cx="2373907" cy="5652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Рисунок 1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301" y="4796980"/>
            <a:ext cx="2707699" cy="6162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199" y="5638800"/>
            <a:ext cx="1684019"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624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39103644"/>
              </p:ext>
            </p:extLst>
          </p:nvPr>
        </p:nvGraphicFramePr>
        <p:xfrm>
          <a:off x="0" y="76203"/>
          <a:ext cx="9143999" cy="6781797"/>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74089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solidFill>
                          <a:effectLst/>
                          <a:latin typeface="Times New Roman" panose="02020603050405020304" pitchFamily="18" charset="0"/>
                        </a:rPr>
                        <a:t>Chuyển đến vị trí của con trỏ chuột hoặc nhân</a:t>
                      </a:r>
                      <a:r>
                        <a:rPr lang="en-US" sz="2000" baseline="0">
                          <a:solidFill>
                            <a:schemeClr val="tx1"/>
                          </a:solidFill>
                          <a:effectLst/>
                          <a:latin typeface="Times New Roman" panose="02020603050405020304" pitchFamily="18" charset="0"/>
                        </a:rPr>
                        <a:t> vật khác</a:t>
                      </a:r>
                      <a:r>
                        <a:rPr lang="en-US" sz="2000">
                          <a:solidFill>
                            <a:schemeClr val="tx1"/>
                          </a:solidFill>
                          <a:effectLst/>
                          <a:latin typeface="Times New Roman" panose="02020603050405020304" pitchFamily="18" charset="0"/>
                        </a:rPr>
                        <a:t> được xác định bởi chọn từ bảng chọn.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98786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Di chuyển đến vị trí (X, Y) trong khoảng thời gian nhất định tính bằng giây. Thời gian có thể nhập là số thập phân, ví dụ 1.5 là 1 giây rưỡi.</a:t>
                      </a:r>
                      <a:r>
                        <a:rPr lang="en-US" sz="2000" b="1">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90384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Thay đổi tọa độ X của nhân vật theo giá trị cho trong lệnh. Giá trị có thể là số dương hoặc số âm.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49393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Thiết lập giá trị cụ thể tọa</a:t>
                      </a:r>
                      <a:r>
                        <a:rPr lang="en-US" sz="2000" b="1" baseline="0">
                          <a:effectLst/>
                          <a:latin typeface="Times New Roman" panose="02020603050405020304" pitchFamily="18" charset="0"/>
                        </a:rPr>
                        <a:t> độ </a:t>
                      </a:r>
                      <a:r>
                        <a:rPr lang="en-US" sz="2000" b="1">
                          <a:effectLst/>
                          <a:latin typeface="Times New Roman" panose="02020603050405020304" pitchFamily="18" charset="0"/>
                        </a:rPr>
                        <a:t>X của nhân vật.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94203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Thay đổi tọa độ Y của nhân vật theo giá trị cho trong lệnh. Giá trị có thể là số dương hoặc số âm.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40821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Thiết lập giá trị cụ thể tọa</a:t>
                      </a:r>
                      <a:r>
                        <a:rPr lang="en-US" sz="2000" b="1" baseline="0">
                          <a:effectLst/>
                          <a:latin typeface="Times New Roman" panose="02020603050405020304" pitchFamily="18" charset="0"/>
                        </a:rPr>
                        <a:t> độ </a:t>
                      </a:r>
                      <a:r>
                        <a:rPr lang="en-US" sz="2000" b="1">
                          <a:effectLst/>
                          <a:latin typeface="Times New Roman" panose="02020603050405020304" pitchFamily="18" charset="0"/>
                        </a:rPr>
                        <a:t>Y của nhân vật.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131715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Nếu gặp cạnh màn hình, quay lại. </a:t>
                      </a:r>
                    </a:p>
                    <a:p>
                      <a:r>
                        <a:rPr lang="en-US" sz="2000" b="1">
                          <a:effectLst/>
                          <a:latin typeface="Times New Roman" panose="02020603050405020304" pitchFamily="18" charset="0"/>
                        </a:rPr>
                        <a:t>Đây là lệnh rất quan trọng. Lệnh sẽ điều khiển nhân vật khi di chuyển gặp cạnh của màn hình thì nhân vật sẽ "bật" trở lại theo nguyên tắc đối</a:t>
                      </a:r>
                      <a:r>
                        <a:rPr lang="en-US" sz="2000" b="1" baseline="0">
                          <a:effectLst/>
                          <a:latin typeface="Times New Roman" panose="02020603050405020304" pitchFamily="18" charset="0"/>
                        </a:rPr>
                        <a:t> xứng </a:t>
                      </a:r>
                      <a:r>
                        <a:rPr lang="en-US" sz="2000" b="1">
                          <a:effectLst/>
                          <a:latin typeface="Times New Roman" panose="02020603050405020304" pitchFamily="18" charset="0"/>
                        </a:rPr>
                        <a:t>gương.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98786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Thiết lập kiểu quay của nhân vật (ví dụ khi gặp cạnh màn hình). Có 3 kiểu quay: trái - phải (right-left), không quay (do not rotate), quay tròn (all around).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10" name="Рисунок 141"/>
          <p:cNvPicPr/>
          <p:nvPr/>
        </p:nvPicPr>
        <p:blipFill>
          <a:blip r:embed="rId2">
            <a:extLst>
              <a:ext uri="{28A0092B-C50C-407E-A947-70E740481C1C}">
                <a14:useLocalDpi xmlns:a14="http://schemas.microsoft.com/office/drawing/2010/main" val="0"/>
              </a:ext>
            </a:extLst>
          </a:blip>
          <a:srcRect/>
          <a:stretch>
            <a:fillRect/>
          </a:stretch>
        </p:blipFill>
        <p:spPr bwMode="auto">
          <a:xfrm>
            <a:off x="0" y="76203"/>
            <a:ext cx="2743200" cy="609597"/>
          </a:xfrm>
          <a:prstGeom prst="rect">
            <a:avLst/>
          </a:prstGeom>
          <a:noFill/>
          <a:ln>
            <a:noFill/>
          </a:ln>
        </p:spPr>
      </p:pic>
      <p:pic>
        <p:nvPicPr>
          <p:cNvPr id="11" name="Рисунок 134"/>
          <p:cNvPicPr/>
          <p:nvPr/>
        </p:nvPicPr>
        <p:blipFill>
          <a:blip r:embed="rId3">
            <a:extLst>
              <a:ext uri="{28A0092B-C50C-407E-A947-70E740481C1C}">
                <a14:useLocalDpi xmlns:a14="http://schemas.microsoft.com/office/drawing/2010/main" val="0"/>
              </a:ext>
            </a:extLst>
          </a:blip>
          <a:srcRect/>
          <a:stretch>
            <a:fillRect/>
          </a:stretch>
        </p:blipFill>
        <p:spPr bwMode="auto">
          <a:xfrm>
            <a:off x="0" y="6019800"/>
            <a:ext cx="2819400" cy="685800"/>
          </a:xfrm>
          <a:prstGeom prst="rect">
            <a:avLst/>
          </a:prstGeom>
          <a:noFill/>
          <a:ln>
            <a:noFill/>
          </a:ln>
        </p:spPr>
      </p:pic>
      <p:pic>
        <p:nvPicPr>
          <p:cNvPr id="12" name="Рисунок 139"/>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2743200" cy="609600"/>
          </a:xfrm>
          <a:prstGeom prst="rect">
            <a:avLst/>
          </a:prstGeom>
          <a:noFill/>
          <a:ln>
            <a:noFill/>
          </a:ln>
        </p:spPr>
      </p:pic>
      <p:pic>
        <p:nvPicPr>
          <p:cNvPr id="13" name="Рисунок 138"/>
          <p:cNvPicPr/>
          <p:nvPr/>
        </p:nvPicPr>
        <p:blipFill>
          <a:blip r:embed="rId5">
            <a:extLst>
              <a:ext uri="{28A0092B-C50C-407E-A947-70E740481C1C}">
                <a14:useLocalDpi xmlns:a14="http://schemas.microsoft.com/office/drawing/2010/main" val="0"/>
              </a:ext>
            </a:extLst>
          </a:blip>
          <a:srcRect/>
          <a:stretch>
            <a:fillRect/>
          </a:stretch>
        </p:blipFill>
        <p:spPr bwMode="auto">
          <a:xfrm>
            <a:off x="20782" y="2733676"/>
            <a:ext cx="1579418" cy="466724"/>
          </a:xfrm>
          <a:prstGeom prst="rect">
            <a:avLst/>
          </a:prstGeom>
          <a:noFill/>
          <a:ln>
            <a:noFill/>
          </a:ln>
        </p:spPr>
      </p:pic>
      <p:pic>
        <p:nvPicPr>
          <p:cNvPr id="14" name="Рисунок 137"/>
          <p:cNvPicPr/>
          <p:nvPr/>
        </p:nvPicPr>
        <p:blipFill>
          <a:blip r:embed="rId6">
            <a:extLst>
              <a:ext uri="{28A0092B-C50C-407E-A947-70E740481C1C}">
                <a14:useLocalDpi xmlns:a14="http://schemas.microsoft.com/office/drawing/2010/main" val="0"/>
              </a:ext>
            </a:extLst>
          </a:blip>
          <a:srcRect/>
          <a:stretch>
            <a:fillRect/>
          </a:stretch>
        </p:blipFill>
        <p:spPr bwMode="auto">
          <a:xfrm>
            <a:off x="-20782" y="3398694"/>
            <a:ext cx="2763982" cy="576262"/>
          </a:xfrm>
          <a:prstGeom prst="rect">
            <a:avLst/>
          </a:prstGeom>
          <a:noFill/>
          <a:ln>
            <a:noFill/>
          </a:ln>
        </p:spPr>
      </p:pic>
      <p:pic>
        <p:nvPicPr>
          <p:cNvPr id="15" name="Рисунок 136"/>
          <p:cNvPicPr/>
          <p:nvPr/>
        </p:nvPicPr>
        <p:blipFill>
          <a:blip r:embed="rId7">
            <a:extLst>
              <a:ext uri="{28A0092B-C50C-407E-A947-70E740481C1C}">
                <a14:useLocalDpi xmlns:a14="http://schemas.microsoft.com/office/drawing/2010/main" val="0"/>
              </a:ext>
            </a:extLst>
          </a:blip>
          <a:srcRect/>
          <a:stretch>
            <a:fillRect/>
          </a:stretch>
        </p:blipFill>
        <p:spPr bwMode="auto">
          <a:xfrm>
            <a:off x="-20782" y="4114800"/>
            <a:ext cx="1620982" cy="444644"/>
          </a:xfrm>
          <a:prstGeom prst="rect">
            <a:avLst/>
          </a:prstGeom>
          <a:noFill/>
          <a:ln>
            <a:noFill/>
          </a:ln>
        </p:spPr>
      </p:pic>
      <p:pic>
        <p:nvPicPr>
          <p:cNvPr id="16" name="Рисунок 135"/>
          <p:cNvPicPr/>
          <p:nvPr/>
        </p:nvPicPr>
        <p:blipFill>
          <a:blip r:embed="rId8">
            <a:extLst>
              <a:ext uri="{28A0092B-C50C-407E-A947-70E740481C1C}">
                <a14:useLocalDpi xmlns:a14="http://schemas.microsoft.com/office/drawing/2010/main" val="0"/>
              </a:ext>
            </a:extLst>
          </a:blip>
          <a:srcRect/>
          <a:stretch>
            <a:fillRect/>
          </a:stretch>
        </p:blipFill>
        <p:spPr bwMode="auto">
          <a:xfrm>
            <a:off x="48490" y="4701887"/>
            <a:ext cx="2770909" cy="733425"/>
          </a:xfrm>
          <a:prstGeom prst="rect">
            <a:avLst/>
          </a:prstGeom>
          <a:noFill/>
          <a:ln>
            <a:noFill/>
          </a:ln>
        </p:spPr>
      </p:pic>
      <p:pic>
        <p:nvPicPr>
          <p:cNvPr id="17" name="Рисунок 140"/>
          <p:cNvPicPr/>
          <p:nvPr/>
        </p:nvPicPr>
        <p:blipFill>
          <a:blip r:embed="rId9">
            <a:extLst>
              <a:ext uri="{28A0092B-C50C-407E-A947-70E740481C1C}">
                <a14:useLocalDpi xmlns:a14="http://schemas.microsoft.com/office/drawing/2010/main" val="0"/>
              </a:ext>
            </a:extLst>
          </a:blip>
          <a:srcRect/>
          <a:stretch>
            <a:fillRect/>
          </a:stretch>
        </p:blipFill>
        <p:spPr bwMode="auto">
          <a:xfrm>
            <a:off x="0" y="949686"/>
            <a:ext cx="2819399" cy="641204"/>
          </a:xfrm>
          <a:prstGeom prst="rect">
            <a:avLst/>
          </a:prstGeom>
          <a:noFill/>
          <a:ln>
            <a:noFill/>
          </a:ln>
        </p:spPr>
      </p:pic>
    </p:spTree>
    <p:extLst>
      <p:ext uri="{BB962C8B-B14F-4D97-AF65-F5344CB8AC3E}">
        <p14:creationId xmlns:p14="http://schemas.microsoft.com/office/powerpoint/2010/main" val="33094763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Looks – các lệnh giao tiếp và thay đổi thể hiện</a:t>
            </a:r>
          </a:p>
        </p:txBody>
      </p:sp>
      <p:pic>
        <p:nvPicPr>
          <p:cNvPr id="7" name="Picture 6"/>
          <p:cNvPicPr/>
          <p:nvPr/>
        </p:nvPicPr>
        <p:blipFill>
          <a:blip r:embed="rId2"/>
          <a:stretch>
            <a:fillRect/>
          </a:stretch>
        </p:blipFill>
        <p:spPr>
          <a:xfrm>
            <a:off x="304800" y="1295400"/>
            <a:ext cx="3657600" cy="5410200"/>
          </a:xfrm>
          <a:prstGeom prst="rect">
            <a:avLst/>
          </a:prstGeom>
        </p:spPr>
      </p:pic>
      <p:pic>
        <p:nvPicPr>
          <p:cNvPr id="8" name="Picture 7"/>
          <p:cNvPicPr/>
          <p:nvPr/>
        </p:nvPicPr>
        <p:blipFill>
          <a:blip r:embed="rId3"/>
          <a:stretch>
            <a:fillRect/>
          </a:stretch>
        </p:blipFill>
        <p:spPr>
          <a:xfrm>
            <a:off x="4163291" y="1373332"/>
            <a:ext cx="3733800" cy="5353050"/>
          </a:xfrm>
          <a:prstGeom prst="rect">
            <a:avLst/>
          </a:prstGeom>
        </p:spPr>
      </p:pic>
    </p:spTree>
    <p:extLst>
      <p:ext uri="{BB962C8B-B14F-4D97-AF65-F5344CB8AC3E}">
        <p14:creationId xmlns:p14="http://schemas.microsoft.com/office/powerpoint/2010/main" val="1847876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13080630"/>
              </p:ext>
            </p:extLst>
          </p:nvPr>
        </p:nvGraphicFramePr>
        <p:xfrm>
          <a:off x="0" y="76203"/>
          <a:ext cx="9143999" cy="6961173"/>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97058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solidFill>
                          <a:effectLst/>
                          <a:latin typeface="Times New Roman" panose="02020603050405020304" pitchFamily="18" charset="0"/>
                        </a:rPr>
                        <a:t>Thể hiện dòng chữ "Hello" trong 1 khoảng thời gian &lt;2&gt; tính bằng giây. Trong thời gian đó chương trình sẽ tạm dừng.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78201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Thể hiện dòng chữ "Hello" trong khi chương trình vẫn chạy bình thường.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97058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Thể hiện dòng chữ suy nghĩ "Hmm…" trong 1 khoảng thời gian &lt;2&gt; tính bằng giây. Trong thời gian đó chương trình sẽ tạm dừng.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64705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Thể hiện dòng chữ suy nghĩ "Hmm…" trong khi chương trình vẫn chạy bình thường.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64705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Hiện nhân vật.</a:t>
                      </a:r>
                    </a:p>
                    <a:p>
                      <a:r>
                        <a:rPr lang="en-US" sz="2000" b="1">
                          <a:effectLst/>
                          <a:latin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70711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Ẩn nhân vật.</a:t>
                      </a:r>
                      <a:r>
                        <a:rPr lang="en-US" sz="2000" b="1">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118821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Thay đổi kiểu trang phục của nhân vật sang dạng được hiện trong danh sách bên phải.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104855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Thay đổi kiểu trang phục của nhân vật dang dạng tiếp theo (trong danh sách).</a:t>
                      </a:r>
                      <a:r>
                        <a:rPr lang="en-US" sz="2000" b="1">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18" name="Рисунок 129"/>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2819400" cy="609600"/>
          </a:xfrm>
          <a:prstGeom prst="rect">
            <a:avLst/>
          </a:prstGeom>
          <a:noFill/>
          <a:ln>
            <a:noFill/>
          </a:ln>
        </p:spPr>
      </p:pic>
      <p:pic>
        <p:nvPicPr>
          <p:cNvPr id="19" name="Рисунок 128"/>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1828800" cy="457200"/>
          </a:xfrm>
          <a:prstGeom prst="rect">
            <a:avLst/>
          </a:prstGeom>
          <a:noFill/>
          <a:ln>
            <a:noFill/>
          </a:ln>
        </p:spPr>
      </p:pic>
      <p:pic>
        <p:nvPicPr>
          <p:cNvPr id="20" name="Рисунок 127"/>
          <p:cNvPicPr/>
          <p:nvPr/>
        </p:nvPicPr>
        <p:blipFill>
          <a:blip r:embed="rId4">
            <a:extLst>
              <a:ext uri="{28A0092B-C50C-407E-A947-70E740481C1C}">
                <a14:useLocalDpi xmlns:a14="http://schemas.microsoft.com/office/drawing/2010/main" val="0"/>
              </a:ext>
            </a:extLst>
          </a:blip>
          <a:srcRect/>
          <a:stretch>
            <a:fillRect/>
          </a:stretch>
        </p:blipFill>
        <p:spPr bwMode="auto">
          <a:xfrm>
            <a:off x="27708" y="1932709"/>
            <a:ext cx="2791691" cy="581891"/>
          </a:xfrm>
          <a:prstGeom prst="rect">
            <a:avLst/>
          </a:prstGeom>
          <a:noFill/>
          <a:ln>
            <a:noFill/>
          </a:ln>
        </p:spPr>
      </p:pic>
      <p:pic>
        <p:nvPicPr>
          <p:cNvPr id="21" name="Рисунок 126"/>
          <p:cNvPicPr/>
          <p:nvPr/>
        </p:nvPicPr>
        <p:blipFill>
          <a:blip r:embed="rId5">
            <a:extLst>
              <a:ext uri="{28A0092B-C50C-407E-A947-70E740481C1C}">
                <a14:useLocalDpi xmlns:a14="http://schemas.microsoft.com/office/drawing/2010/main" val="0"/>
              </a:ext>
            </a:extLst>
          </a:blip>
          <a:srcRect/>
          <a:stretch>
            <a:fillRect/>
          </a:stretch>
        </p:blipFill>
        <p:spPr bwMode="auto">
          <a:xfrm>
            <a:off x="34636" y="2881744"/>
            <a:ext cx="2327564" cy="471055"/>
          </a:xfrm>
          <a:prstGeom prst="rect">
            <a:avLst/>
          </a:prstGeom>
          <a:noFill/>
          <a:ln>
            <a:noFill/>
          </a:ln>
        </p:spPr>
      </p:pic>
      <p:pic>
        <p:nvPicPr>
          <p:cNvPr id="7" name="Рисунок 125"/>
          <p:cNvPicPr/>
          <p:nvPr/>
        </p:nvPicPr>
        <p:blipFill>
          <a:blip r:embed="rId6">
            <a:extLst>
              <a:ext uri="{28A0092B-C50C-407E-A947-70E740481C1C}">
                <a14:useLocalDpi xmlns:a14="http://schemas.microsoft.com/office/drawing/2010/main" val="0"/>
              </a:ext>
            </a:extLst>
          </a:blip>
          <a:srcRect/>
          <a:stretch>
            <a:fillRect/>
          </a:stretch>
        </p:blipFill>
        <p:spPr bwMode="auto">
          <a:xfrm>
            <a:off x="21846" y="3471893"/>
            <a:ext cx="1108364" cy="496100"/>
          </a:xfrm>
          <a:prstGeom prst="rect">
            <a:avLst/>
          </a:prstGeom>
          <a:noFill/>
          <a:ln>
            <a:noFill/>
          </a:ln>
        </p:spPr>
      </p:pic>
      <p:pic>
        <p:nvPicPr>
          <p:cNvPr id="8" name="Рисунок 124"/>
          <p:cNvPicPr/>
          <p:nvPr/>
        </p:nvPicPr>
        <p:blipFill>
          <a:blip r:embed="rId7">
            <a:extLst>
              <a:ext uri="{28A0092B-C50C-407E-A947-70E740481C1C}">
                <a14:useLocalDpi xmlns:a14="http://schemas.microsoft.com/office/drawing/2010/main" val="0"/>
              </a:ext>
            </a:extLst>
          </a:blip>
          <a:srcRect/>
          <a:stretch>
            <a:fillRect/>
          </a:stretch>
        </p:blipFill>
        <p:spPr bwMode="auto">
          <a:xfrm>
            <a:off x="14066" y="4152929"/>
            <a:ext cx="1116144" cy="495271"/>
          </a:xfrm>
          <a:prstGeom prst="rect">
            <a:avLst/>
          </a:prstGeom>
          <a:noFill/>
          <a:ln>
            <a:noFill/>
          </a:ln>
        </p:spPr>
      </p:pic>
      <p:pic>
        <p:nvPicPr>
          <p:cNvPr id="9" name="Рисунок 123"/>
          <p:cNvPicPr/>
          <p:nvPr/>
        </p:nvPicPr>
        <p:blipFill>
          <a:blip r:embed="rId8">
            <a:extLst>
              <a:ext uri="{28A0092B-C50C-407E-A947-70E740481C1C}">
                <a14:useLocalDpi xmlns:a14="http://schemas.microsoft.com/office/drawing/2010/main" val="0"/>
              </a:ext>
            </a:extLst>
          </a:blip>
          <a:srcRect/>
          <a:stretch>
            <a:fillRect/>
          </a:stretch>
        </p:blipFill>
        <p:spPr bwMode="auto">
          <a:xfrm>
            <a:off x="14066" y="4936527"/>
            <a:ext cx="2805333" cy="669795"/>
          </a:xfrm>
          <a:prstGeom prst="rect">
            <a:avLst/>
          </a:prstGeom>
          <a:noFill/>
          <a:ln>
            <a:noFill/>
          </a:ln>
        </p:spPr>
      </p:pic>
      <p:pic>
        <p:nvPicPr>
          <p:cNvPr id="10" name="Рисунок 122"/>
          <p:cNvPicPr/>
          <p:nvPr/>
        </p:nvPicPr>
        <p:blipFill>
          <a:blip r:embed="rId9">
            <a:extLst>
              <a:ext uri="{28A0092B-C50C-407E-A947-70E740481C1C}">
                <a14:useLocalDpi xmlns:a14="http://schemas.microsoft.com/office/drawing/2010/main" val="0"/>
              </a:ext>
            </a:extLst>
          </a:blip>
          <a:srcRect/>
          <a:stretch>
            <a:fillRect/>
          </a:stretch>
        </p:blipFill>
        <p:spPr bwMode="auto">
          <a:xfrm>
            <a:off x="-12790" y="6074765"/>
            <a:ext cx="2755990" cy="500091"/>
          </a:xfrm>
          <a:prstGeom prst="rect">
            <a:avLst/>
          </a:prstGeom>
          <a:noFill/>
          <a:ln>
            <a:noFill/>
          </a:ln>
        </p:spPr>
      </p:pic>
    </p:spTree>
    <p:extLst>
      <p:ext uri="{BB962C8B-B14F-4D97-AF65-F5344CB8AC3E}">
        <p14:creationId xmlns:p14="http://schemas.microsoft.com/office/powerpoint/2010/main" val="10604135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48549843"/>
              </p:ext>
            </p:extLst>
          </p:nvPr>
        </p:nvGraphicFramePr>
        <p:xfrm>
          <a:off x="0" y="76203"/>
          <a:ext cx="9143999" cy="6846854"/>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60275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đổi sân khấu nền sang dạng &lt;backdrop1&gt; trong danh sách chọn bên phải.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90412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đổi hiệu ứng bên ngoài của nhân vật theo giá trị &lt;25&gt; cho trước. Các hiệu ứng được chọn trong danh sách, như color, fisheye,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6389915"/>
                  </a:ext>
                </a:extLst>
              </a:tr>
              <a:tr h="90412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Thiết lập giá trị của hiệu ứng bên ngoài của nhân vật theo giá trị cho trước. Các hiệu ứng được chọn trong danh sách, như color, fisheye,…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830720"/>
                  </a:ext>
                </a:extLst>
              </a:tr>
              <a:tr h="60275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Hủy tất cả hiệu ứng thể hiện của nhân vật, quay trở về trạng thái ban đầu.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8279629"/>
                  </a:ext>
                </a:extLst>
              </a:tr>
              <a:tr h="90412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đổi kích thước của nhân vật theo giá trị &lt;10&gt; % cho trước so với kích thước hiện thời. Giá trị có thể là số dương hoặc âm.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60275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Thiết lập kích thước của nhân vật là &lt;100&gt;% so với kích thước gốc.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30137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Chuyển nhân vật lên lớp trên cùng.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30137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Chuyển nhân vật xuống &lt;1&gt; lớp.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60275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số thứ tự của trang phục hiện thời của nhân vật.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34638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tên của nền sân khấu hiện thời.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70926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kích thức hiện thời của nhân vật.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11" name="Рисунок 121"/>
          <p:cNvPicPr/>
          <p:nvPr/>
        </p:nvPicPr>
        <p:blipFill>
          <a:blip r:embed="rId2">
            <a:extLst>
              <a:ext uri="{28A0092B-C50C-407E-A947-70E740481C1C}">
                <a14:useLocalDpi xmlns:a14="http://schemas.microsoft.com/office/drawing/2010/main" val="0"/>
              </a:ext>
            </a:extLst>
          </a:blip>
          <a:srcRect/>
          <a:stretch>
            <a:fillRect/>
          </a:stretch>
        </p:blipFill>
        <p:spPr bwMode="auto">
          <a:xfrm>
            <a:off x="-6626" y="96081"/>
            <a:ext cx="2826026" cy="513519"/>
          </a:xfrm>
          <a:prstGeom prst="rect">
            <a:avLst/>
          </a:prstGeom>
          <a:noFill/>
          <a:ln>
            <a:noFill/>
          </a:ln>
        </p:spPr>
      </p:pic>
      <p:pic>
        <p:nvPicPr>
          <p:cNvPr id="12" name="Рисунок 120"/>
          <p:cNvPicPr/>
          <p:nvPr/>
        </p:nvPicPr>
        <p:blipFill>
          <a:blip r:embed="rId3">
            <a:extLst>
              <a:ext uri="{28A0092B-C50C-407E-A947-70E740481C1C}">
                <a14:useLocalDpi xmlns:a14="http://schemas.microsoft.com/office/drawing/2010/main" val="0"/>
              </a:ext>
            </a:extLst>
          </a:blip>
          <a:srcRect/>
          <a:stretch>
            <a:fillRect/>
          </a:stretch>
        </p:blipFill>
        <p:spPr bwMode="auto">
          <a:xfrm>
            <a:off x="-6626" y="838200"/>
            <a:ext cx="2826026" cy="609600"/>
          </a:xfrm>
          <a:prstGeom prst="rect">
            <a:avLst/>
          </a:prstGeom>
          <a:noFill/>
          <a:ln>
            <a:noFill/>
          </a:ln>
        </p:spPr>
      </p:pic>
      <p:pic>
        <p:nvPicPr>
          <p:cNvPr id="13" name="Рисунок 119"/>
          <p:cNvPicPr/>
          <p:nvPr/>
        </p:nvPicPr>
        <p:blipFill>
          <a:blip r:embed="rId4">
            <a:extLst>
              <a:ext uri="{28A0092B-C50C-407E-A947-70E740481C1C}">
                <a14:useLocalDpi xmlns:a14="http://schemas.microsoft.com/office/drawing/2010/main" val="0"/>
              </a:ext>
            </a:extLst>
          </a:blip>
          <a:srcRect/>
          <a:stretch>
            <a:fillRect/>
          </a:stretch>
        </p:blipFill>
        <p:spPr bwMode="auto">
          <a:xfrm>
            <a:off x="-6626" y="1752600"/>
            <a:ext cx="2819400" cy="609600"/>
          </a:xfrm>
          <a:prstGeom prst="rect">
            <a:avLst/>
          </a:prstGeom>
          <a:noFill/>
          <a:ln>
            <a:noFill/>
          </a:ln>
        </p:spPr>
      </p:pic>
      <p:pic>
        <p:nvPicPr>
          <p:cNvPr id="14" name="Picture 13"/>
          <p:cNvPicPr/>
          <p:nvPr/>
        </p:nvPicPr>
        <p:blipFill>
          <a:blip r:embed="rId5"/>
          <a:stretch>
            <a:fillRect/>
          </a:stretch>
        </p:blipFill>
        <p:spPr>
          <a:xfrm>
            <a:off x="9939" y="2590800"/>
            <a:ext cx="2047461" cy="457200"/>
          </a:xfrm>
          <a:prstGeom prst="rect">
            <a:avLst/>
          </a:prstGeom>
        </p:spPr>
      </p:pic>
      <p:pic>
        <p:nvPicPr>
          <p:cNvPr id="15" name="Рисунок 117"/>
          <p:cNvPicPr/>
          <p:nvPr/>
        </p:nvPicPr>
        <p:blipFill>
          <a:blip r:embed="rId6">
            <a:extLst>
              <a:ext uri="{28A0092B-C50C-407E-A947-70E740481C1C}">
                <a14:useLocalDpi xmlns:a14="http://schemas.microsoft.com/office/drawing/2010/main" val="0"/>
              </a:ext>
            </a:extLst>
          </a:blip>
          <a:srcRect/>
          <a:stretch>
            <a:fillRect/>
          </a:stretch>
        </p:blipFill>
        <p:spPr bwMode="auto">
          <a:xfrm>
            <a:off x="6625" y="3276600"/>
            <a:ext cx="2686878" cy="533400"/>
          </a:xfrm>
          <a:prstGeom prst="rect">
            <a:avLst/>
          </a:prstGeom>
          <a:noFill/>
          <a:ln>
            <a:noFill/>
          </a:ln>
        </p:spPr>
      </p:pic>
      <p:pic>
        <p:nvPicPr>
          <p:cNvPr id="16" name="Рисунок 116"/>
          <p:cNvPicPr/>
          <p:nvPr/>
        </p:nvPicPr>
        <p:blipFill>
          <a:blip r:embed="rId7">
            <a:extLst>
              <a:ext uri="{28A0092B-C50C-407E-A947-70E740481C1C}">
                <a14:useLocalDpi xmlns:a14="http://schemas.microsoft.com/office/drawing/2010/main" val="0"/>
              </a:ext>
            </a:extLst>
          </a:blip>
          <a:srcRect/>
          <a:stretch>
            <a:fillRect/>
          </a:stretch>
        </p:blipFill>
        <p:spPr bwMode="auto">
          <a:xfrm>
            <a:off x="6625" y="4145163"/>
            <a:ext cx="2643809" cy="438959"/>
          </a:xfrm>
          <a:prstGeom prst="rect">
            <a:avLst/>
          </a:prstGeom>
          <a:noFill/>
          <a:ln>
            <a:noFill/>
          </a:ln>
        </p:spPr>
      </p:pic>
      <p:pic>
        <p:nvPicPr>
          <p:cNvPr id="17" name="Рисунок 115"/>
          <p:cNvPicPr/>
          <p:nvPr/>
        </p:nvPicPr>
        <p:blipFill>
          <a:blip r:embed="rId8">
            <a:extLst>
              <a:ext uri="{28A0092B-C50C-407E-A947-70E740481C1C}">
                <a14:useLocalDpi xmlns:a14="http://schemas.microsoft.com/office/drawing/2010/main" val="0"/>
              </a:ext>
            </a:extLst>
          </a:blip>
          <a:srcRect/>
          <a:stretch>
            <a:fillRect/>
          </a:stretch>
        </p:blipFill>
        <p:spPr bwMode="auto">
          <a:xfrm>
            <a:off x="-6626" y="4621529"/>
            <a:ext cx="981075" cy="314325"/>
          </a:xfrm>
          <a:prstGeom prst="rect">
            <a:avLst/>
          </a:prstGeom>
          <a:noFill/>
          <a:ln>
            <a:noFill/>
          </a:ln>
        </p:spPr>
      </p:pic>
      <p:pic>
        <p:nvPicPr>
          <p:cNvPr id="22" name="Рисунок 114"/>
          <p:cNvPicPr/>
          <p:nvPr/>
        </p:nvPicPr>
        <p:blipFill>
          <a:blip r:embed="rId9">
            <a:extLst>
              <a:ext uri="{28A0092B-C50C-407E-A947-70E740481C1C}">
                <a14:useLocalDpi xmlns:a14="http://schemas.microsoft.com/office/drawing/2010/main" val="0"/>
              </a:ext>
            </a:extLst>
          </a:blip>
          <a:srcRect/>
          <a:stretch>
            <a:fillRect/>
          </a:stretch>
        </p:blipFill>
        <p:spPr bwMode="auto">
          <a:xfrm>
            <a:off x="6625" y="4973350"/>
            <a:ext cx="1428750" cy="314325"/>
          </a:xfrm>
          <a:prstGeom prst="rect">
            <a:avLst/>
          </a:prstGeom>
          <a:noFill/>
          <a:ln>
            <a:noFill/>
          </a:ln>
        </p:spPr>
      </p:pic>
      <p:pic>
        <p:nvPicPr>
          <p:cNvPr id="23" name="Рисунок 113"/>
          <p:cNvPicPr/>
          <p:nvPr/>
        </p:nvPicPr>
        <p:blipFill>
          <a:blip r:embed="rId10">
            <a:extLst>
              <a:ext uri="{28A0092B-C50C-407E-A947-70E740481C1C}">
                <a14:useLocalDpi xmlns:a14="http://schemas.microsoft.com/office/drawing/2010/main" val="0"/>
              </a:ext>
            </a:extLst>
          </a:blip>
          <a:srcRect/>
          <a:stretch>
            <a:fillRect/>
          </a:stretch>
        </p:blipFill>
        <p:spPr bwMode="auto">
          <a:xfrm>
            <a:off x="0" y="5382069"/>
            <a:ext cx="1828800" cy="365313"/>
          </a:xfrm>
          <a:prstGeom prst="rect">
            <a:avLst/>
          </a:prstGeom>
          <a:noFill/>
          <a:ln>
            <a:noFill/>
          </a:ln>
        </p:spPr>
      </p:pic>
      <p:pic>
        <p:nvPicPr>
          <p:cNvPr id="24" name="Рисунок 112"/>
          <p:cNvPicPr/>
          <p:nvPr/>
        </p:nvPicPr>
        <p:blipFill>
          <a:blip r:embed="rId11">
            <a:extLst>
              <a:ext uri="{28A0092B-C50C-407E-A947-70E740481C1C}">
                <a14:useLocalDpi xmlns:a14="http://schemas.microsoft.com/office/drawing/2010/main" val="0"/>
              </a:ext>
            </a:extLst>
          </a:blip>
          <a:srcRect/>
          <a:stretch>
            <a:fillRect/>
          </a:stretch>
        </p:blipFill>
        <p:spPr bwMode="auto">
          <a:xfrm>
            <a:off x="23604" y="5870659"/>
            <a:ext cx="1411771" cy="322938"/>
          </a:xfrm>
          <a:prstGeom prst="rect">
            <a:avLst/>
          </a:prstGeom>
          <a:noFill/>
          <a:ln>
            <a:noFill/>
          </a:ln>
        </p:spPr>
      </p:pic>
      <p:pic>
        <p:nvPicPr>
          <p:cNvPr id="25" name="Рисунок 111"/>
          <p:cNvPicPr/>
          <p:nvPr/>
        </p:nvPicPr>
        <p:blipFill>
          <a:blip r:embed="rId12">
            <a:extLst>
              <a:ext uri="{28A0092B-C50C-407E-A947-70E740481C1C}">
                <a14:useLocalDpi xmlns:a14="http://schemas.microsoft.com/office/drawing/2010/main" val="0"/>
              </a:ext>
            </a:extLst>
          </a:blip>
          <a:srcRect/>
          <a:stretch>
            <a:fillRect/>
          </a:stretch>
        </p:blipFill>
        <p:spPr bwMode="auto">
          <a:xfrm>
            <a:off x="6624" y="6310676"/>
            <a:ext cx="1364975" cy="394923"/>
          </a:xfrm>
          <a:prstGeom prst="rect">
            <a:avLst/>
          </a:prstGeom>
          <a:noFill/>
          <a:ln>
            <a:noFill/>
          </a:ln>
        </p:spPr>
      </p:pic>
    </p:spTree>
    <p:extLst>
      <p:ext uri="{BB962C8B-B14F-4D97-AF65-F5344CB8AC3E}">
        <p14:creationId xmlns:p14="http://schemas.microsoft.com/office/powerpoint/2010/main" val="3636577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8130428"/>
              </p:ext>
            </p:extLst>
          </p:nvPr>
        </p:nvGraphicFramePr>
        <p:xfrm>
          <a:off x="0" y="685800"/>
          <a:ext cx="9143999" cy="6172200"/>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71270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đổi sân khấu nền sang dạng &lt;backdrop1&gt; trong danh sách chọn bên phải.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106905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đổi sân khấu nền sang dạng trong danh sách chọn bên phải và chờ thực hiện các lệnh của lệnh điều khiển sau</a:t>
                      </a:r>
                      <a:r>
                        <a:rPr lang="en-US" sz="2000" b="1" baseline="0">
                          <a:solidFill>
                            <a:schemeClr val="tx1"/>
                          </a:solidFill>
                          <a:effectLst/>
                          <a:latin typeface="Times New Roman" panose="02020603050405020304" pitchFamily="18" charset="0"/>
                        </a:rPr>
                        <a:t> “When backdrop swiches to”. </a:t>
                      </a:r>
                      <a:endParaRPr lang="en-US" sz="2000" b="1">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6389915"/>
                  </a:ext>
                </a:extLst>
              </a:tr>
              <a:tr h="42165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Chuyển nền sân khấu sang kiểu tiếp theo.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830720"/>
                  </a:ext>
                </a:extLst>
              </a:tr>
              <a:tr h="106905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đổi hiệu ứng bên ngoài của sân khấu theo giá trị &lt;25&gt; cho trước. Các hiệu ứng được chọn trong danh sách, như color, fisheye,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8279629"/>
                  </a:ext>
                </a:extLst>
              </a:tr>
              <a:tr h="106905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Thiết lập giá trị của hiệu ứng bên ngoài của nền sân khấu theo giá trị cho trước. Các hiệu ứng được chọn trong danh sách, như color, fisheye,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76162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Hủy tất cả hiệu ứng thể hiện của sân khấu, quay trở về trạng thái ban đầu.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71270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số thứ tự của nền sân khấu hiện thời trong danh sách.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35635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tên của nền sân khấu hiện thời.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bl>
          </a:graphicData>
        </a:graphic>
      </p:graphicFrame>
      <p:pic>
        <p:nvPicPr>
          <p:cNvPr id="4" name="Рисунок 110"/>
          <p:cNvPicPr/>
          <p:nvPr/>
        </p:nvPicPr>
        <p:blipFill>
          <a:blip r:embed="rId2">
            <a:extLst>
              <a:ext uri="{28A0092B-C50C-407E-A947-70E740481C1C}">
                <a14:useLocalDpi xmlns:a14="http://schemas.microsoft.com/office/drawing/2010/main" val="0"/>
              </a:ext>
            </a:extLst>
          </a:blip>
          <a:srcRect/>
          <a:stretch>
            <a:fillRect/>
          </a:stretch>
        </p:blipFill>
        <p:spPr bwMode="auto">
          <a:xfrm>
            <a:off x="3313" y="838200"/>
            <a:ext cx="2816087" cy="457200"/>
          </a:xfrm>
          <a:prstGeom prst="rect">
            <a:avLst/>
          </a:prstGeom>
          <a:noFill/>
          <a:ln>
            <a:noFill/>
          </a:ln>
        </p:spPr>
      </p:pic>
      <p:pic>
        <p:nvPicPr>
          <p:cNvPr id="5" name="Рисунок 108"/>
          <p:cNvPicPr/>
          <p:nvPr/>
        </p:nvPicPr>
        <p:blipFill>
          <a:blip r:embed="rId3">
            <a:extLst>
              <a:ext uri="{28A0092B-C50C-407E-A947-70E740481C1C}">
                <a14:useLocalDpi xmlns:a14="http://schemas.microsoft.com/office/drawing/2010/main" val="0"/>
              </a:ext>
            </a:extLst>
          </a:blip>
          <a:srcRect/>
          <a:stretch>
            <a:fillRect/>
          </a:stretch>
        </p:blipFill>
        <p:spPr bwMode="auto">
          <a:xfrm>
            <a:off x="0" y="2514600"/>
            <a:ext cx="1371600" cy="381000"/>
          </a:xfrm>
          <a:prstGeom prst="rect">
            <a:avLst/>
          </a:prstGeom>
          <a:noFill/>
          <a:ln>
            <a:noFill/>
          </a:ln>
        </p:spPr>
      </p:pic>
      <p:pic>
        <p:nvPicPr>
          <p:cNvPr id="6" name="Рисунок 109"/>
          <p:cNvPicPr/>
          <p:nvPr/>
        </p:nvPicPr>
        <p:blipFill>
          <a:blip r:embed="rId4">
            <a:extLst>
              <a:ext uri="{28A0092B-C50C-407E-A947-70E740481C1C}">
                <a14:useLocalDpi xmlns:a14="http://schemas.microsoft.com/office/drawing/2010/main" val="0"/>
              </a:ext>
            </a:extLst>
          </a:blip>
          <a:srcRect/>
          <a:stretch>
            <a:fillRect/>
          </a:stretch>
        </p:blipFill>
        <p:spPr bwMode="auto">
          <a:xfrm>
            <a:off x="1" y="1590674"/>
            <a:ext cx="2819400" cy="542926"/>
          </a:xfrm>
          <a:prstGeom prst="rect">
            <a:avLst/>
          </a:prstGeom>
          <a:noFill/>
          <a:ln>
            <a:noFill/>
          </a:ln>
        </p:spPr>
      </p:pic>
      <p:pic>
        <p:nvPicPr>
          <p:cNvPr id="7" name="Рисунок 120"/>
          <p:cNvPicPr/>
          <p:nvPr/>
        </p:nvPicPr>
        <p:blipFill>
          <a:blip r:embed="rId5">
            <a:extLst>
              <a:ext uri="{28A0092B-C50C-407E-A947-70E740481C1C}">
                <a14:useLocalDpi xmlns:a14="http://schemas.microsoft.com/office/drawing/2010/main" val="0"/>
              </a:ext>
            </a:extLst>
          </a:blip>
          <a:srcRect/>
          <a:stretch>
            <a:fillRect/>
          </a:stretch>
        </p:blipFill>
        <p:spPr bwMode="auto">
          <a:xfrm>
            <a:off x="-9940" y="3129376"/>
            <a:ext cx="2829340" cy="528224"/>
          </a:xfrm>
          <a:prstGeom prst="rect">
            <a:avLst/>
          </a:prstGeom>
          <a:noFill/>
          <a:ln>
            <a:noFill/>
          </a:ln>
        </p:spPr>
      </p:pic>
      <p:pic>
        <p:nvPicPr>
          <p:cNvPr id="8" name="Picture 7"/>
          <p:cNvPicPr/>
          <p:nvPr/>
        </p:nvPicPr>
        <p:blipFill>
          <a:blip r:embed="rId6"/>
          <a:stretch>
            <a:fillRect/>
          </a:stretch>
        </p:blipFill>
        <p:spPr>
          <a:xfrm>
            <a:off x="0" y="5099603"/>
            <a:ext cx="2819400" cy="656590"/>
          </a:xfrm>
          <a:prstGeom prst="rect">
            <a:avLst/>
          </a:prstGeom>
        </p:spPr>
      </p:pic>
      <p:pic>
        <p:nvPicPr>
          <p:cNvPr id="9" name="Рисунок 107"/>
          <p:cNvPicPr/>
          <p:nvPr/>
        </p:nvPicPr>
        <p:blipFill>
          <a:blip r:embed="rId7">
            <a:extLst>
              <a:ext uri="{28A0092B-C50C-407E-A947-70E740481C1C}">
                <a14:useLocalDpi xmlns:a14="http://schemas.microsoft.com/office/drawing/2010/main" val="0"/>
              </a:ext>
            </a:extLst>
          </a:blip>
          <a:srcRect/>
          <a:stretch>
            <a:fillRect/>
          </a:stretch>
        </p:blipFill>
        <p:spPr bwMode="auto">
          <a:xfrm>
            <a:off x="0" y="5846382"/>
            <a:ext cx="1981200" cy="509588"/>
          </a:xfrm>
          <a:prstGeom prst="rect">
            <a:avLst/>
          </a:prstGeom>
          <a:noFill/>
          <a:ln>
            <a:noFill/>
          </a:ln>
        </p:spPr>
      </p:pic>
      <p:pic>
        <p:nvPicPr>
          <p:cNvPr id="10" name="Рисунок 106"/>
          <p:cNvPicPr/>
          <p:nvPr/>
        </p:nvPicPr>
        <p:blipFill>
          <a:blip r:embed="rId8">
            <a:extLst>
              <a:ext uri="{28A0092B-C50C-407E-A947-70E740481C1C}">
                <a14:useLocalDpi xmlns:a14="http://schemas.microsoft.com/office/drawing/2010/main" val="0"/>
              </a:ext>
            </a:extLst>
          </a:blip>
          <a:srcRect/>
          <a:stretch>
            <a:fillRect/>
          </a:stretch>
        </p:blipFill>
        <p:spPr bwMode="auto">
          <a:xfrm>
            <a:off x="9939" y="6536349"/>
            <a:ext cx="1610140" cy="303403"/>
          </a:xfrm>
          <a:prstGeom prst="rect">
            <a:avLst/>
          </a:prstGeom>
          <a:noFill/>
          <a:ln>
            <a:noFill/>
          </a:ln>
        </p:spPr>
      </p:pic>
      <p:pic>
        <p:nvPicPr>
          <p:cNvPr id="11" name="Рисунок 119"/>
          <p:cNvPicPr/>
          <p:nvPr/>
        </p:nvPicPr>
        <p:blipFill>
          <a:blip r:embed="rId9">
            <a:extLst>
              <a:ext uri="{28A0092B-C50C-407E-A947-70E740481C1C}">
                <a14:useLocalDpi xmlns:a14="http://schemas.microsoft.com/office/drawing/2010/main" val="0"/>
              </a:ext>
            </a:extLst>
          </a:blip>
          <a:srcRect/>
          <a:stretch>
            <a:fillRect/>
          </a:stretch>
        </p:blipFill>
        <p:spPr bwMode="auto">
          <a:xfrm>
            <a:off x="39756" y="4188669"/>
            <a:ext cx="2779644" cy="535731"/>
          </a:xfrm>
          <a:prstGeom prst="rect">
            <a:avLst/>
          </a:prstGeom>
          <a:noFill/>
          <a:ln>
            <a:noFill/>
          </a:ln>
        </p:spPr>
      </p:pic>
    </p:spTree>
    <p:extLst>
      <p:ext uri="{BB962C8B-B14F-4D97-AF65-F5344CB8AC3E}">
        <p14:creationId xmlns:p14="http://schemas.microsoft.com/office/powerpoint/2010/main" val="30943856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Sound – các lệnh điều khiển âm thanh</a:t>
            </a:r>
          </a:p>
        </p:txBody>
      </p:sp>
      <p:pic>
        <p:nvPicPr>
          <p:cNvPr id="5" name="Picture 4"/>
          <p:cNvPicPr/>
          <p:nvPr/>
        </p:nvPicPr>
        <p:blipFill>
          <a:blip r:embed="rId2"/>
          <a:stretch>
            <a:fillRect/>
          </a:stretch>
        </p:blipFill>
        <p:spPr>
          <a:xfrm>
            <a:off x="415636" y="1409586"/>
            <a:ext cx="2784764" cy="5448415"/>
          </a:xfrm>
          <a:prstGeom prst="rect">
            <a:avLst/>
          </a:prstGeom>
        </p:spPr>
      </p:pic>
      <p:pic>
        <p:nvPicPr>
          <p:cNvPr id="6" name="Picture 5"/>
          <p:cNvPicPr/>
          <p:nvPr/>
        </p:nvPicPr>
        <p:blipFill>
          <a:blip r:embed="rId3"/>
          <a:stretch>
            <a:fillRect/>
          </a:stretch>
        </p:blipFill>
        <p:spPr>
          <a:xfrm>
            <a:off x="3352800" y="1442431"/>
            <a:ext cx="3657600" cy="5415569"/>
          </a:xfrm>
          <a:prstGeom prst="rect">
            <a:avLst/>
          </a:prstGeom>
        </p:spPr>
      </p:pic>
    </p:spTree>
    <p:extLst>
      <p:ext uri="{BB962C8B-B14F-4D97-AF65-F5344CB8AC3E}">
        <p14:creationId xmlns:p14="http://schemas.microsoft.com/office/powerpoint/2010/main" val="32768926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99847740"/>
              </p:ext>
            </p:extLst>
          </p:nvPr>
        </p:nvGraphicFramePr>
        <p:xfrm>
          <a:off x="0" y="76203"/>
          <a:ext cx="9143999" cy="6839751"/>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54064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Bật âm thanh &lt;meow&gt; theo âm thanh trong danh sách bên phải và không dừng chạy chương trình.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60822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Bật âm thanh &lt;meow&gt; theo âm thanh trong danh sách bên phải, chương trình dừng lại đợi kết thúc âm thanh.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8001454"/>
                  </a:ext>
                </a:extLst>
              </a:tr>
              <a:tr h="34421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Tắt tất cả âm thanh.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851471"/>
                  </a:ext>
                </a:extLst>
              </a:tr>
              <a:tr h="63423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Đánh trống với tốc độ &lt;0.25&gt; (1/4) của nhịp trống. Lựa chọn kiểu trống trong danh sách được đánh số.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646139"/>
                  </a:ext>
                </a:extLst>
              </a:tr>
              <a:tr h="37316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Tạm nghỉ đánh trống trong thời gian &lt;0.25&gt; (1/4) nhịp trống.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4998834"/>
                  </a:ext>
                </a:extLst>
              </a:tr>
              <a:tr h="54064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Chơi nốt nhạc &lt;60&gt; (nốt C) trong danh sách trong thời gian &lt;0.5&gt; nhịp trống.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37897"/>
                  </a:ext>
                </a:extLst>
              </a:tr>
              <a:tr h="38034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Chọn công cụ chơi nhạc &lt;1&gt; trong danh sách.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58707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Thay đổi độ lớn âm thanh theo tỉ lệ &lt;-10&gt; phần trăm so với hiện thời. Cho phép nhập số dương và âm.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52765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Thiết lập độ lớn âm thanh theo mức &lt;100&gt; phần trăm của loa hệ thống (máy tính).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33543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(hàm) trả lại độ lớn âm thanh hiện thời của loa hệ thống.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2765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Thay đổi nhịp trống, tăng lên (hoặc giảm đi) &lt;20&gt; nhịp trống trong mỗi phút.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53685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Thiết lập nhịp trống theo &lt;60&gt; nhịp đập trong 1 phút.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84564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(hàm) trả lại giá trị nhịp trống hiện thời là số lượng nhịp trống trong 1 phút.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4" name="Рисунок 105"/>
          <p:cNvPicPr/>
          <p:nvPr/>
        </p:nvPicPr>
        <p:blipFill>
          <a:blip r:embed="rId2">
            <a:extLst>
              <a:ext uri="{28A0092B-C50C-407E-A947-70E740481C1C}">
                <a14:useLocalDpi xmlns:a14="http://schemas.microsoft.com/office/drawing/2010/main" val="0"/>
              </a:ext>
            </a:extLst>
          </a:blip>
          <a:srcRect/>
          <a:stretch>
            <a:fillRect/>
          </a:stretch>
        </p:blipFill>
        <p:spPr bwMode="auto">
          <a:xfrm>
            <a:off x="0" y="86142"/>
            <a:ext cx="1905000" cy="523458"/>
          </a:xfrm>
          <a:prstGeom prst="rect">
            <a:avLst/>
          </a:prstGeom>
          <a:noFill/>
          <a:ln>
            <a:noFill/>
          </a:ln>
        </p:spPr>
      </p:pic>
      <p:pic>
        <p:nvPicPr>
          <p:cNvPr id="5" name="Рисунок 104"/>
          <p:cNvPicPr/>
          <p:nvPr/>
        </p:nvPicPr>
        <p:blipFill>
          <a:blip r:embed="rId3">
            <a:extLst>
              <a:ext uri="{28A0092B-C50C-407E-A947-70E740481C1C}">
                <a14:useLocalDpi xmlns:a14="http://schemas.microsoft.com/office/drawing/2010/main" val="0"/>
              </a:ext>
            </a:extLst>
          </a:blip>
          <a:srcRect/>
          <a:stretch>
            <a:fillRect/>
          </a:stretch>
        </p:blipFill>
        <p:spPr bwMode="auto">
          <a:xfrm>
            <a:off x="9937" y="645216"/>
            <a:ext cx="2809461" cy="533400"/>
          </a:xfrm>
          <a:prstGeom prst="rect">
            <a:avLst/>
          </a:prstGeom>
          <a:noFill/>
          <a:ln>
            <a:noFill/>
          </a:ln>
        </p:spPr>
      </p:pic>
      <p:pic>
        <p:nvPicPr>
          <p:cNvPr id="6" name="Рисунок 103"/>
          <p:cNvPicPr/>
          <p:nvPr/>
        </p:nvPicPr>
        <p:blipFill>
          <a:blip r:embed="rId4">
            <a:extLst>
              <a:ext uri="{28A0092B-C50C-407E-A947-70E740481C1C}">
                <a14:useLocalDpi xmlns:a14="http://schemas.microsoft.com/office/drawing/2010/main" val="0"/>
              </a:ext>
            </a:extLst>
          </a:blip>
          <a:srcRect/>
          <a:stretch>
            <a:fillRect/>
          </a:stretch>
        </p:blipFill>
        <p:spPr bwMode="auto">
          <a:xfrm>
            <a:off x="26292" y="1265997"/>
            <a:ext cx="1247775" cy="314325"/>
          </a:xfrm>
          <a:prstGeom prst="rect">
            <a:avLst/>
          </a:prstGeom>
          <a:noFill/>
          <a:ln>
            <a:noFill/>
          </a:ln>
        </p:spPr>
      </p:pic>
      <p:pic>
        <p:nvPicPr>
          <p:cNvPr id="7" name="Рисунок 102"/>
          <p:cNvPicPr/>
          <p:nvPr/>
        </p:nvPicPr>
        <p:blipFill>
          <a:blip r:embed="rId5">
            <a:extLst>
              <a:ext uri="{28A0092B-C50C-407E-A947-70E740481C1C}">
                <a14:useLocalDpi xmlns:a14="http://schemas.microsoft.com/office/drawing/2010/main" val="0"/>
              </a:ext>
            </a:extLst>
          </a:blip>
          <a:srcRect/>
          <a:stretch>
            <a:fillRect/>
          </a:stretch>
        </p:blipFill>
        <p:spPr bwMode="auto">
          <a:xfrm>
            <a:off x="9937" y="1639588"/>
            <a:ext cx="2809461" cy="503997"/>
          </a:xfrm>
          <a:prstGeom prst="rect">
            <a:avLst/>
          </a:prstGeom>
          <a:noFill/>
          <a:ln>
            <a:noFill/>
          </a:ln>
        </p:spPr>
      </p:pic>
      <p:pic>
        <p:nvPicPr>
          <p:cNvPr id="8" name="Рисунок 101"/>
          <p:cNvPicPr/>
          <p:nvPr/>
        </p:nvPicPr>
        <p:blipFill>
          <a:blip r:embed="rId6">
            <a:extLst>
              <a:ext uri="{28A0092B-C50C-407E-A947-70E740481C1C}">
                <a14:useLocalDpi xmlns:a14="http://schemas.microsoft.com/office/drawing/2010/main" val="0"/>
              </a:ext>
            </a:extLst>
          </a:blip>
          <a:srcRect/>
          <a:stretch>
            <a:fillRect/>
          </a:stretch>
        </p:blipFill>
        <p:spPr bwMode="auto">
          <a:xfrm>
            <a:off x="57148" y="2255192"/>
            <a:ext cx="1609725" cy="333375"/>
          </a:xfrm>
          <a:prstGeom prst="rect">
            <a:avLst/>
          </a:prstGeom>
          <a:noFill/>
          <a:ln>
            <a:noFill/>
          </a:ln>
        </p:spPr>
      </p:pic>
      <p:pic>
        <p:nvPicPr>
          <p:cNvPr id="9" name="Рисунок 100"/>
          <p:cNvPicPr/>
          <p:nvPr/>
        </p:nvPicPr>
        <p:blipFill>
          <a:blip r:embed="rId7">
            <a:extLst>
              <a:ext uri="{28A0092B-C50C-407E-A947-70E740481C1C}">
                <a14:useLocalDpi xmlns:a14="http://schemas.microsoft.com/office/drawing/2010/main" val="0"/>
              </a:ext>
            </a:extLst>
          </a:blip>
          <a:srcRect/>
          <a:stretch>
            <a:fillRect/>
          </a:stretch>
        </p:blipFill>
        <p:spPr bwMode="auto">
          <a:xfrm>
            <a:off x="41615" y="2614232"/>
            <a:ext cx="2809461" cy="609600"/>
          </a:xfrm>
          <a:prstGeom prst="rect">
            <a:avLst/>
          </a:prstGeom>
          <a:noFill/>
          <a:ln>
            <a:noFill/>
          </a:ln>
        </p:spPr>
      </p:pic>
      <p:pic>
        <p:nvPicPr>
          <p:cNvPr id="10" name="Рисунок 99"/>
          <p:cNvPicPr/>
          <p:nvPr/>
        </p:nvPicPr>
        <p:blipFill>
          <a:blip r:embed="rId8">
            <a:extLst>
              <a:ext uri="{28A0092B-C50C-407E-A947-70E740481C1C}">
                <a14:useLocalDpi xmlns:a14="http://schemas.microsoft.com/office/drawing/2010/main" val="0"/>
              </a:ext>
            </a:extLst>
          </a:blip>
          <a:srcRect/>
          <a:stretch>
            <a:fillRect/>
          </a:stretch>
        </p:blipFill>
        <p:spPr bwMode="auto">
          <a:xfrm>
            <a:off x="57148" y="3210384"/>
            <a:ext cx="1724025" cy="314325"/>
          </a:xfrm>
          <a:prstGeom prst="rect">
            <a:avLst/>
          </a:prstGeom>
          <a:noFill/>
          <a:ln>
            <a:noFill/>
          </a:ln>
        </p:spPr>
      </p:pic>
      <p:pic>
        <p:nvPicPr>
          <p:cNvPr id="11" name="Рисунок 98"/>
          <p:cNvPicPr/>
          <p:nvPr/>
        </p:nvPicPr>
        <p:blipFill>
          <a:blip r:embed="rId9">
            <a:extLst>
              <a:ext uri="{28A0092B-C50C-407E-A947-70E740481C1C}">
                <a14:useLocalDpi xmlns:a14="http://schemas.microsoft.com/office/drawing/2010/main" val="0"/>
              </a:ext>
            </a:extLst>
          </a:blip>
          <a:srcRect/>
          <a:stretch>
            <a:fillRect/>
          </a:stretch>
        </p:blipFill>
        <p:spPr bwMode="auto">
          <a:xfrm>
            <a:off x="36025" y="3598748"/>
            <a:ext cx="2276063" cy="452230"/>
          </a:xfrm>
          <a:prstGeom prst="rect">
            <a:avLst/>
          </a:prstGeom>
          <a:noFill/>
          <a:ln>
            <a:noFill/>
          </a:ln>
        </p:spPr>
      </p:pic>
      <p:pic>
        <p:nvPicPr>
          <p:cNvPr id="12" name="Рисунок 97"/>
          <p:cNvPicPr/>
          <p:nvPr/>
        </p:nvPicPr>
        <p:blipFill>
          <a:blip r:embed="rId10">
            <a:extLst>
              <a:ext uri="{28A0092B-C50C-407E-A947-70E740481C1C}">
                <a14:useLocalDpi xmlns:a14="http://schemas.microsoft.com/office/drawing/2010/main" val="0"/>
              </a:ext>
            </a:extLst>
          </a:blip>
          <a:srcRect/>
          <a:stretch>
            <a:fillRect/>
          </a:stretch>
        </p:blipFill>
        <p:spPr bwMode="auto">
          <a:xfrm>
            <a:off x="71643" y="4166806"/>
            <a:ext cx="2228849" cy="458856"/>
          </a:xfrm>
          <a:prstGeom prst="rect">
            <a:avLst/>
          </a:prstGeom>
          <a:noFill/>
          <a:ln>
            <a:noFill/>
          </a:ln>
        </p:spPr>
      </p:pic>
      <p:pic>
        <p:nvPicPr>
          <p:cNvPr id="13" name="Рисунок 96"/>
          <p:cNvPicPr/>
          <p:nvPr/>
        </p:nvPicPr>
        <p:blipFill>
          <a:blip r:embed="rId11">
            <a:extLst>
              <a:ext uri="{28A0092B-C50C-407E-A947-70E740481C1C}">
                <a14:useLocalDpi xmlns:a14="http://schemas.microsoft.com/office/drawing/2010/main" val="0"/>
              </a:ext>
            </a:extLst>
          </a:blip>
          <a:srcRect/>
          <a:stretch>
            <a:fillRect/>
          </a:stretch>
        </p:blipFill>
        <p:spPr bwMode="auto">
          <a:xfrm>
            <a:off x="80957" y="4662878"/>
            <a:ext cx="815012" cy="324309"/>
          </a:xfrm>
          <a:prstGeom prst="rect">
            <a:avLst/>
          </a:prstGeom>
          <a:noFill/>
          <a:ln>
            <a:noFill/>
          </a:ln>
        </p:spPr>
      </p:pic>
      <p:pic>
        <p:nvPicPr>
          <p:cNvPr id="14" name="Рисунок 95"/>
          <p:cNvPicPr/>
          <p:nvPr/>
        </p:nvPicPr>
        <p:blipFill>
          <a:blip r:embed="rId12">
            <a:extLst>
              <a:ext uri="{28A0092B-C50C-407E-A947-70E740481C1C}">
                <a14:useLocalDpi xmlns:a14="http://schemas.microsoft.com/office/drawing/2010/main" val="0"/>
              </a:ext>
            </a:extLst>
          </a:blip>
          <a:srcRect/>
          <a:stretch>
            <a:fillRect/>
          </a:stretch>
        </p:blipFill>
        <p:spPr bwMode="auto">
          <a:xfrm>
            <a:off x="36025" y="5076461"/>
            <a:ext cx="1847851" cy="458856"/>
          </a:xfrm>
          <a:prstGeom prst="rect">
            <a:avLst/>
          </a:prstGeom>
          <a:noFill/>
          <a:ln>
            <a:noFill/>
          </a:ln>
        </p:spPr>
      </p:pic>
      <p:pic>
        <p:nvPicPr>
          <p:cNvPr id="15" name="Рисунок 94"/>
          <p:cNvPicPr/>
          <p:nvPr/>
        </p:nvPicPr>
        <p:blipFill>
          <a:blip r:embed="rId13">
            <a:extLst>
              <a:ext uri="{28A0092B-C50C-407E-A947-70E740481C1C}">
                <a14:useLocalDpi xmlns:a14="http://schemas.microsoft.com/office/drawing/2010/main" val="0"/>
              </a:ext>
            </a:extLst>
          </a:blip>
          <a:srcRect/>
          <a:stretch>
            <a:fillRect/>
          </a:stretch>
        </p:blipFill>
        <p:spPr bwMode="auto">
          <a:xfrm>
            <a:off x="36024" y="5603111"/>
            <a:ext cx="1945175" cy="409559"/>
          </a:xfrm>
          <a:prstGeom prst="rect">
            <a:avLst/>
          </a:prstGeom>
          <a:noFill/>
          <a:ln>
            <a:noFill/>
          </a:ln>
        </p:spPr>
      </p:pic>
      <p:pic>
        <p:nvPicPr>
          <p:cNvPr id="16" name="Рисунок 93"/>
          <p:cNvPicPr/>
          <p:nvPr/>
        </p:nvPicPr>
        <p:blipFill>
          <a:blip r:embed="rId14">
            <a:extLst>
              <a:ext uri="{28A0092B-C50C-407E-A947-70E740481C1C}">
                <a14:useLocalDpi xmlns:a14="http://schemas.microsoft.com/office/drawing/2010/main" val="0"/>
              </a:ext>
            </a:extLst>
          </a:blip>
          <a:srcRect/>
          <a:stretch>
            <a:fillRect/>
          </a:stretch>
        </p:blipFill>
        <p:spPr bwMode="auto">
          <a:xfrm>
            <a:off x="41826" y="6173082"/>
            <a:ext cx="1329774" cy="510276"/>
          </a:xfrm>
          <a:prstGeom prst="rect">
            <a:avLst/>
          </a:prstGeom>
          <a:noFill/>
          <a:ln>
            <a:noFill/>
          </a:ln>
        </p:spPr>
      </p:pic>
    </p:spTree>
    <p:extLst>
      <p:ext uri="{BB962C8B-B14F-4D97-AF65-F5344CB8AC3E}">
        <p14:creationId xmlns:p14="http://schemas.microsoft.com/office/powerpoint/2010/main" val="13106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25" y="508625"/>
            <a:ext cx="7543800" cy="762000"/>
          </a:xfrm>
        </p:spPr>
        <p:txBody>
          <a:bodyPr/>
          <a:lstStyle/>
          <a:p>
            <a:r>
              <a:rPr lang="en-US"/>
              <a:t>Tọa độ, kích thước sân khấu</a:t>
            </a:r>
          </a:p>
        </p:txBody>
      </p:sp>
      <p:sp>
        <p:nvSpPr>
          <p:cNvPr id="3" name="AutoShape 2" descr="data:image/png;base64,iVBORw0KGgoAAAANSUhEUgAAANgAAADpCAMAAABx2AnXAAABd1BMVEX////4ox8AAAAiHh//qR/7pR//qh/9ph9gS0QgHR8lAAAjAAAgHB3/px/4nAAbGx8aFRYoAAAWGB8VGB8ADh8ACB4KEx/ynx8VDxEIAADy8vLQiB4RFh/jlR4XEhO5eR0tAAArGRslFRvn5+dCKRvajx6eZx3q6Oejah2haR3c3NytcR21tbXsmx+DVh2cm5vFgR7DwsI5Ixuup6TZ1tSAf39XVVWTkpIsIB14TRwcFR0vHBsQDx1WOR18entGRET5r0syDgB9cWsyLzBlQRxIMR0vKyxiQBxMSUpPOi9xY1z+9eufl5OMWxw4GQCOg39iYGH84MD7ypD6v3f81akYAAArEgtsa2tbRD34qjn/79JpOACjZQBXRDU/Mi3CegCbc0bbyLbAjE6reDZYLwArFgiGTQDRpXT9uV9uWku6p5N7RAC7lWpNJQDt2MGNZju9r6LuwpDLizbbtoxrSzHZpWd/aFU0HgCrjGz/wm6cXQBKLiOUdFK4pI6EAAAeeUlEQVR4nO1d6WPiyJW3VBIyIIHAHBKnAYEPTgG2wQYztsE2NBj3ZXf3TKZzzCSd7M4mm2ySTXr/+K0SPkCqEpfAX/r3Yaa7bUT99KpevatebWx8wzd8wzd8gyXYr67owaHrFT14RuzTxZU8NxWjUyt58KwI0XQrZP1j92mRVq1/7DyggUjnrH6oSvNAOrL6qfNB5gGgb619Zo4GAIiH1j50XlzwwA4kS+fNEQ0fCV+XhY9cAIeivbYFePrUsieeQl6Nuh3Q+5Y9chHcx7z1gd8OZGDROG5p4G6UohFg/dKdCweSt20rHSOhWbLaWzJwH4cF9tguHVjxvIVRlN1NRghe+eDcuVh66wldSsBdiwoUc+UWW1aMb2FUZHvNRrFM1ueGir+y3MNSkgi8Sp6jKGEQeWHtodL2YzgQSoh2AlCTHS6zW1fh9hVpBln4OC4Oia3KXJtxMKARhCOhWGHgd4PYEksebcuRNstqT4PaQ15S/sthHxKLamOhmHAtAnXI/YJPqkA1Hygw1AhCzS5Zt4UsgBAklh4RoziqDnWIJC00hdC27BvYHnhRTNvLX1o92LlAg0CJfRyOLd7wQqEtoKjRtuzLPvGihAxcZCswr2cHJBbnnseTb0KhyZfz7taH2rbMPD2HYksvrT0u+UCWGxsQswd1CD+nm9aStG2ZGntOvmGXV+PrzYhrMZIZHxHFpBWk+Fs7Mz6gWryXxdG2PPGYsj22qB6yBPexSGFySCxbgMaj0U0Lpapqrlg8gihWcmo1tRFSj1o0Lcf4h215HEJ9i4+9CKMHQGOxPkkM6pASH0Fu2uPiT6nFU8gAQpZlSZLgf+kRoKkB7N6Av0mxumdw2cDLao8jZCxS+lEF276RmwaFcogISSJ03NzerUgkEAhEIltetx05Xe6Iz+9u74ZZPS+KDUPt8ZLhgYrsLhuIUawt20A65BIJhbe7IZ1Go9ZpFwYZhEGh3Sw3GgFfZxDP2xjBQAsiCLXHS4YHctBY1E9FbY1EmwE70Dg1jq8G2XCUYhjhGfAv+XQpm93NhoMCxxmp2TruFw0PqND0wPBCxmOm4Q40moNSVGAEzjjZ4K9wEFQ6u7eXTRt+LBRe1sBHxmIeN5WQ8aiEKcQJ+9NxekKwFMZqjxcMLu6MGYt6cNQgipumOHZG7ZH2vmx4ANpUhrf9BCaenZEZBi8cHkBWMEccnBAdBBfkxTTd4ktG8MGksajHlAVmAi088IJbdEsMZBafbibg4gHAiy+nPm5jkcFKiFHBJmT2ctbHqbRlMBatASvUfeDlNOOR5L4y2lTWwJaBfoI1kdj5UZTdnVURo2xxxOxlojrQWOStJcYJQjDIQpMF/lkIQ2Pa6jzVbCAai4vSYuP1ctKZ6BRKrIA2Qt4N5JewhlHING8dL6ak3Dluer0PHsfdSSYoUFy+vAXkF9ipUybG4gK8dpOO4Wjvqg7PHCdZgWWDyhaQ1s8sZGoszgkhnrwZC91Vtu+aUYENdiCz9c9Gc2MRZ7iTfzWf2J6IboV6nkSJYSnITF67Bonx4yHTyYEKDJePRimbYMb8GUzBo89E5BzJrE2bjWvX+tBY3MWaHiwT3btKOJ3OpFKPB5kZBBdMfjU8fv8skYHMyu6179S3It5YFPL1pMPZ7Z2fb545HMl6eio1Lu7ApI52bhJZhs1Drb9mu5FgLDKlE0839+B27PcVT7Ken2JTCnUHLui/c5YsCVwaZYPXausfSd62ccRMNjm5XtSuJzGWTsGB6Xiw37DvSERZIe4H4sVaGD0AaywKpeSZ/u1D5V03VZFsoov/ipyjw1G2QQCsM9IYonn7sV4SUG97jLMq9OFulGImIJjoEb7k/G7AUJziXudkbImgYYgNMHWD3h4N0KOYMAs6ScQ2lGSaZdN+EFvbblakQaRuEFg6+QH/60NPx0RiyT+SvkZ1NBnKVo+srRJpnwZuBRPF9ZA089BzRdSN3AlhjUH07uIcm/etTWQXoh1jArMnNyYjHJDcN6bjIH5sx9kRoGWyLpGhiZgxjJMNO4fkzyjJMMHAgvsYOQ96flfi2KgPrKVKIoQmonFmcbsOExth36kQJCaYfW7fecVApbS1lljjvQR8GJdFKGAtiEcM7wiBSDZ8ZyLpzWSUZcM+sIacO3SetwwaERFrO03f6k2CkJ9hTxTyp3KePbjKFPcaCltaov0Yty0xV07Tz1U8hBArXGTk2o6QE2p8ASWXVl3/oULNgXVYmCZZu2m4SeAzFVzJfC7mUf3H6gu8L0R3DTulmLa5xDYqd4Q8BlfeJn+q74Seuu3KzYuW0jAACiyAz34Jdad5+QqcVXg7X9i7IxfzqQ6odLRE52q3spboLhOWysBkqWjoJaN49RFMnE3+Zu7Zcd5xQr+PjTZWrBehSoyQJhTWEx5HxUH4qJC564//okrzz2XUyF6kbMqKqwluY3b8CkM2sPPc/MP7jgLJYixPWB/X4tjZghuFWX258A4U2B5pcJyJrTiCh5TI4OJ3m2O/d8mPEVNQqYxWLrzCRXYk2xvE7LLpfqThQ4L0WaY97sqdSgA8FaprEmOjXru8wpyZyG/ViUkW3H6Ua12MrflzJ0F7wJ3qZMwgC0k0/SQfj1a1xfGrrCZAqQiTwDZr2I9UWhwvzxw6ifF+rpS8GbPIcpXHv2hacVRNYIX2qCh9zIw+kOw1k2CakNGHBlpQC/DSLMQoJnOHdThVR/GLS6tFGnvQ4ui/9zi7Fb1RK/OmKXU2n9SpD4mfODplRoyyFe5wkYUhXLgUCzfxgEVqMddzepznE9pgykxEStkzsR9t3I5rAbM1psmsftc1+gfb8F29cmlqUWxZExQOVboOR3dMFRVle9I8rBs88UwMLUXL8piW3kyYfpop3N3o9Wpfe1WvXUJcO0fTssjGr547PWdPQrgWp9VACJP7EXw5xeLYzkvcxx5g23U6J0VedY4m97svrh8Ujdq9Ra50aLjt8fRHD5ustse/9LZuMk6Mkmx5jMB+2b/xKGPzrbrtfBLR6y+ff4HUJOtKQCpnHm201ecTLWQEy07iQujfmeYKKcr1DikYz9fKSMqpoWPiYa/efP45sMRBGgy1G892ZSM3dYlBcOmkh7QOzk4o1/OL4RgqCP/zWFrLcSzLaXTg9Hfe9M57itOj6B/15vcNN5AvcdMxtFAcvL/t6d6K3hmqcYQSiVkFyv31R9eD0IRs90eI7v/UCwOIzF625Pr0MMRK78zpdG73MLJ/9fezLbjSjJusuj3NUsUjNHQqineWwjAmnsTG03Y82+h/n966kNjYcGtThw8/jq2e0A5JSbz+vgGno47ZTs8zzWkiInWmlAuzpF6FUsKBCWJ0HY/jfvedyyVk9bwgiNmJCbz6Mw2ZjU+8HbgwN2c9fWIEXVNOmrOU+wpp5ayrm46hrmeM7Cuovn808PpAVqiT+D8aiM8hELQnKUts3Tu0HVwlErOU+7JUIensjVNTbzx6L/QvX/XElJm3qP+TH0tAqn3F4fi61A6AStKD8cTx7ixFDkz6Jwc0Nkfcdipdj9O4Aio6Zh9MgnB6/NFrp4tqH64sh+d8SWtEK58S8vXpq8zlcn335rXaczocDqXb3XY6nD3cClCVCWJfZxbYjtr/WVFuth3Or8PlzcfRUVp22kx0uT6+eVTbueHmmcPz9dzgJjwOcLP7zKs743xSbxxOp2dbUcqbVUvMq6czwua03r6a56EV5cPjRJwSCXoex/sP5301tQknozVmY5V87OMRrOvNvE8NDUfUPsym6ieGY1GkMTXVVHR9N5e0HhDqf+1++DqrvJ7xo8hbUwASmlaiOL+4HlHNLaDYKrJVZRK0PVAyOWSETPN1Yv/9QkXsKXVfvzQv3IFdKkoqmHW9tWS4c+D9QgG5igx1qrJ5PuxXchCV/nDYhRo26Se6mmZP6+VWkELuiuICVRLVyrD34QzuGM84g8Tq9RJ+MppOxKpn27lJ2swWRi+2RFuT0H5VRRJTq9UdlbY3iJWVLrOn9M+Gm9B7tJjbuWRVYtok5sF+Z/bBrgMZjCNui3sXelhH7FD0kiL3pqoj5ByFrkbcPlQsqmXrxSzayFCrHNLxCNM9THU8OVrQ64cmcbdvRXjwV5blAkPkuWiqO/oToYJQrudwOJXhwtwqD7vXmXXtWm5jpDNIphLrGbLu6vm2w3F2vpjL4XRso7eS+qd1LTJUGvjwtV6mxLq4AhB1eAMF11tAmez04Se3h8Mf3dYVtVzwmOYJCJyZ8jgz1tVrqPa7cMF97c8vuCp8KzeK8nNfrVqjZXNQZNhorqm6d24Sf7RTQd69Y7OvzrvFVf9ZVm48yHDYVqC7isnTzIUL0V3Gz0WTD5kQQ1CR4KA6Oa/M4xGr/3RLR9VK/3yzi6Kr9JKSQ4U5xhpMRMzEFXMQSoWfEVL7PRQagez66mxD/IdkbXH3bczux7mbZvr+ZrbgcwqyO0PsPJvDqcJL3Vh8wh2VlzYxAR32I/kzm1Oqx8axo/bPlZHNDemRhTcU7RYfeqkQJqPJXBxOq/8woJrr97o32+Q4CBQYD+Z86DRcx4Afs5mZWItjJtUcGJ6Z6Jx/iNafAQ/RvLuGKTE1EZnDpDaWhHOPicpRb1ZRSws14xZmmZmI7Jx40oCInod8zGAj9JN3JcfKDuAyw5Q7P+btjNh3mowSi81ts73vHzW7tJKGY4cS8GUMzEwU47lJyh2DUNdjFj/933+6+RXV4V+KwGc870a2hENn8yjG6pnHLPHyh5vVnW8MyTzwY5i9Jn2g6tye2ebpOzE5p2f84RfvCk+kpmjejmNG1IwVp+EsIB6hTY+hPGccf/9ptee+92kos725mHlm2Xhy256e2fL5K1SIsZUe2kTMfIazUyxLZKZ6HFMzDzubHvyhwQd8Sje9QASrPcCTkkUQaOsbGrEckdlO13NmWrIQGjod2NTnI9597mwBkV/1waQQkEBE0ZcRsOTtbKPv8SjE+RhCPzVVdl/+XXYDCVuWYzGuZeBuxPULzcSDgTLx3PRxQqmeOzw3pvJ8HazX3EBeT7NurR9undKZxGbR053htjEerNU0KOaVNf/63LHbgYUFYubI0SKI1Eo6obk+mqU2c5tOLRCgViHUynATRT2mhOLeuX5f887d13YZpC7gdPTXg7pWreZZwJ1Kb3ssjdOdVtPw6eMPChSXJK61h/CBBEDkOKtr3jE1H51SK/0+yr5NjeC8+tfnK+C2tE5xBuyfxgCw292+conhJoW2cEp6Em8/12teO5DFdba/SB3Skh3UyhC146aOmoslmo6z483n72tbdhBbb7+SAzpmr5WV8glCuXzSjAsTa831cTlqr9788AvYQn2V7xcNG1YPri+uj+Y77rMPZHtNUU46mVI6Gg1n65Cdspsfb5PLur5bnNqnP/z+Z7cbSetw0XNI1QvU2FeUntsyz4AiNBbLSqId1rrLsiwnsKWrxElnN06NcWMXldpvfn1TiyBVSN8ufLyqAjcjdyAQQLXfMz/klobiKnfCtjEBcbZS+WQvv5spURz3TI2auwJEHd6897rRHKQPFg/35qD5QP/0u9/u3gSMxbYEhC4kOxTXQN+eWcgrybAgpHcz8bzwRM7leks2IPWoVnrO9xJkxct0a5kQG+ph4fwN+tOnX6Ni21lmYxXKGCqNsDFwyoUT6LAoJ+Tjmb14lONGTZBdro/vphda7aj9Ted7OQZnoCjTl8XlYvMXIv/+Uef8tjFT650KbQdKuRnE5V1syslIM2rk9vb24mkK9XIWXK4v5NWGtuvDu/eyLEJSvETTreKyBxfhRByLjOz6gDy1jucULa+TArZLOMU0E2OqAzKKlrK7u3u78VI6D7lNyE1rhl+pDHutVutS4wSgBqPFUysKeVpibCzU9en7qbc6hFpIyydJTZnYhKKboFrzbTafDsezu9kfbn51eNjr9VCJ4vX1IcSFJMVEkechJxlK6iBnTXIIrrAJIm/f282DxypcAmXlBLO8RmuslCCcOkA7AicE235IYxw8rzGi6cODRar7SCjK/I8T//DZD0ycg9C9trw6xPJ7oZk077toKzW8ACL2dGHBxeFBcbopPC+uRXkySPvue5N2JzloGsLlVSe2bmYyCfKx2wfqeXShUuwUXTGh7qdW5ejThiX1XcNOaCoUuobigrtXljh0IZwsTy2IZrm6D/ArDl2kaIN4Xv07gI8gq7S2ukxOgQjpBLHnzzhsAx8QxZUyU2n7e/2/vcEnn3LQNoSGfJZ8bgfxis/U79mW8YEYKSxTrRwVl1aNcLQ/Gv7xrzj9oWqblz4GMDHaOOQ1Y/NgJDPshpk61a5DgSpluYRlTsZUkH3C6I8Q4pXI2ojiYoVBMlGauSmyrY29yOSUlgBwe6HHzNOtZaRWwRHb+G/aoD/uJaAkwmRxCdFmQkkbfs7irvoYoWZMcqmQlj3gb9bbNe0E7RLBAKzENjZ+p9cfUGDKCXn9sEw2mTRsAi4X++Xt2y8ulwvzES7tB7qa3nu4igO1bNAmCLZwc7ke6jkaWzD8CeoPefwfKnRNIXS8QeLKtxMn+oiwy/XmwS589S7oMsqNyUwus30gAbd/8HAqiLVlUafxhWWm0vzPuH//Gw2k8cl4INXKxLsWbPGTRFvfqnQyHPz6o1FqTDMypqSOkLjK6edFyoR99sUzstBUlLE/GAQmJsJtrHyCaTOg3aVI1ZMJwyZgSG6+NkxINlhzg4eL5nK8DOz+wsSCFMJ+sHAOPUQTSq0+3Ux02LzHEmOhNmHC5YRhz2ZxCcB/GZhF0aFm8aB4KqO7GXl9pJzJLHG3FfH+hr/RdvF5m0ZT0VAOzCrJNDNIJjN6z4yQ/nvnepTyA7goutJRkiUeeP11jN/asC+sP+5jEiFDn/WP5Xorcq1saBTAxZOdq4Ri9GBICdvXkBkbj469gWDdH/B6IwF/O43ZApm2d+HOaBW92/KET/8ReO6EDdeiYryYi9lLlAv6JJJZ8QCUmTDprjHRTL1dyOaxhppQiCxcqI2sYEKU9c1PEfB0iSRtL58YHS3b4OTK6MKYVJt+x4V1S5XVGg3gd3Gh7l28A9AlP+mQvXr3BR2LhXvrG6rsfWJ2DxcZpkmfrZC4Mi4N8re9ds1z3YtQsy9+xSt0oWtjfx11AtBepYvN157urMjBuYjboZl6wtC62qw+OE04zYQDV/ItUR67Mx6lesVNqGTIbAtI2sWfyKZK4GpmhatEQW9zmEQQ/z2PwDpL3Q99G4s9Kb+Per0d7AQerum+jdXKuC6kLNVJ7E6qFZN05v4PZP9AD1uG4PHOiCrNXzxEB14b7B7oxqO71cUcqlJUML1mkVjLBreZ+GW9Bm67wkIo+ZesLboW5Yet7C3mO23xBroXGRQlqBexhwm4dPJksuKUKDLUxbAxm9MGDaolTMWHb4vdjySO/wa4iXqhfQBATWljDXxmN9HWTUbCKuuiq0H9xlJHzDNLyLhfMs54L9Gjwguc34S+JN32R+xwSEoCHzNkrhKT9hbhRMifaOg98sBXmCoz2+5STssDQnTssGJCDDpH0ULDt2WvKbgGwciaTSq6ogFcZv2/ZLvY2pdF4MNcbjAOjmr7LLmELEfTlYoJMWQfUPH6sa9MEtlAJzLcMnv1ixs1fwxdSCBAbqYOYUPXnYuWnKG6l2k1Z0YMvUaBS2dOrkgi0zdAMhqMf248+JUtyIwsM4Eq+KE3c2HN+amLGJ1TzYmh8dvaesk8vuRmUh8Bdr2eNPPgAos9nEa5Rszw64xl4jzSwlYdUgxJIn30l6lrGkqmjH/Ng6TBD3W9G3c5duQx7Q2Z+XAxftYW7qBbziXrilVSNC/R0/WwkElg9YewlzQaga63Y8zQpTnPq6aFmOn9U84WbvpR2M3Snp4pGmorQ4WekUET2+cISgyjVoTok+OwKU1Gl5EGaU6ElTmh1NRubr+2uLvsDtyDI2WcIzsONn+SxMRN2fIJTl1y0QevoycDeTIuA5l5j+PMyBNjOYbKln2I1sUKSqauaRTYo6bsMeFkwhDxtQ0S+Db9XFqLWZzLQNLb6YeoiLOTzdsYxpYv1X0BNAmXjNiTcIBie3zc/HotIa6P0bNwGyNdrMB9/tPGxh9lIBrzN0WtbsYHOh3eB3d/INEWtfLEoCrK8DWW4xy+ImAEJp5MZsYqb2zpq0SH2CZI+PyfXQmf50O1c9BQQ/VSIEbTpyttj35Ax4DbBzJRG7mLjJBWEkqcRT0RBUEI15PJeoZ8765QIpt91dOHPDR9u/KrTlO3kBpKecDZT5AbR2UHycRJfTce362Xk8lmycYNosT5y8T9gNxIe1/N5dT1XKSzf0/LPJz9/k4mHDRenM5x8TjHRAeQEUK5EEb1l0wmTWaW9ev6Br4Udo4kWoLcIj5fp5ANR1kbM+rGCecelc0gHxhOxGgpHi9FhQexMtkSUZ3a9qCxLlvXomQZqChlCt1CdyTg8zVqzXphkNnNZrOZwlOcflRx87yW4uT8Gco5i9IL3l89gerRNSQnoab6drc3Ahn6/fUoWV8KJXKdhFYnsPJDKbPgYQzVysHhJSqkAW6vuzbAR6IfwYX3yMwKvpUfI5oK9fQSKmDxVmtKlCq2eCgyX7OdDZrtbhqzNLYPgQamHgCx1V+XY4KiTGtNz/mYTN8fiJqG9NUypSmmlgY2OoXZWu8hnEDoEppVXqgwfL6IHcSQbgz4lD2TpTVBzLZHLqUS2gEgvRSzENSEW/52NpxOxwvHATvczZRMmpmNFsVEmz6sA/nyzNAJ53rexo3KzbONq2x0VlZwqg78XgAC5A7rwlXAaOWvBVXU+uE5us4JjEnfwUmgYEUAbsO8GTPuKvIyMjuQ3J0ZwrQYWqNghSTnLkRzZkiDrF/rt0TCjU5TaDHpq8dgRegyZhpcg+sstv79jLbjLrmbSiuvRfcfghUaM5N1BpmJ0rotYhr4prbqN9Iq+FEk8PLJ5ZrCrD77gYyXIwZpDRAtWRp3FDVm5J26gALzaz2ViIjNMxVZJoqkBWR93aY5M2QRW5FymAMXvG/adRjP4Gzp+oiWocgkhPpi6FPTY8y0JNHKgwFjuJdMr9IZF5aA4ptb6MgQrnYmBE1534DMTKvZW9/Z342K7FZm2cfg0tqrafFNUifAkCjiurQ8YpSwXN+5y/1ZtAcSVt0fQMfWALm8BPUy8e2SazfDDTewLKcyHSIfINZbPrBi0gPggzahRB+arv8Uje3S8sQsffxUHbMGmNpU0C4Wwpky8mdmOWO4b86Mi6KeCCu9kXBiMMCPzcayXDCYjxd4xAoqjOtZVNo0ZvnyFjT2Q6gXsYqii2p1dUddNi7ECG4DCpbi8aYfRdj5Oc4YVvGddZ5eVrCDcs06tE6Lq9i8c1BkmDh8Ps8JUajIAH0xz2npqrnMWAoa+wj2EbQ/a6fJrouWRyFpPkK4RVxA5xznrLLTmJF1Iyu0/b5Ao3GcrEEcNxqNQCCwhU40ylNU0/woyliRacw681+FW8V3Q3p+ZjycziNda7MJHBuMhuOZerkR0M7hX1g7JaHI8GUqFJv2A3neTRUxM9mpKRSFGPsKpHmZfLx+HLA8GV0hKUZoCdUj89eLj/o8zeWXQ3ZUXEHlA5YGSABP6t/M5n3zi2zEbHr5lA4cE+e91gZIUP9mQoCAGUT4+S991DpYTbkdEAMh2IxY2w3tNmYnWIxs1L9ITVoohnpzzRzwevo2AR0ys9C7QZ1lO/gXbGu6FzluguIgkSY5nUukprgXmCFkoM7U+OXOZQOLfdOFBCIdTOdTc3BpH6AXLlDH4FYCfmyCko0uWjF+LYOtcn5m9/wBtiuvtX2OY7wdf18Q21i0oPUWTvDkLBfOTYgsbtUVtQ9ATT5wPXMpgV+4o/I9fGbD5JgnDugWeWtDdXCZeTuY1S40Fm8VfUADu3/2g7cjZg2r+5XCUWD0mLbGFn6DRcSMbOzjIBxb3XMbzRyjHhN2l5rzcB7MaV5xlksMrnaox2qTq50NHi939YaKzKt5jJD8wsrKBEiP+eJjh1E4quNdsn3+Pg2NkCuKEcgnvyfeZHiJY5pkaKu9/VgDwdnCteVb9IZADHhr7UG2lA6iC3g5fUnTBC9bZhHjdDpQK64t/yBqg04SW0I5MAsCZi0Z2L0R6Co3jjt1SDAcDQraHcNar6cncJxgy2cai58YNsX+JVzuEV+5Xmgf+1AOzArX75aWJWgBjAp+EMHGsXJVH2Sy8VI4nY5qSIdL2UGnETGpm1sSRVToAd+wFznrl9YoKDV3dH+BIlKQoKgFc9zuLUQxoNFsjGIfgYgbhWVXlpUJFUU4ABQ6sji8EqqqxYPblhZzk2WthxMYB6qgoe9XmvvcrxwdHK3iNrsRUlW1Ujy4P2zxEwHGi9ujtebQVoxQaCeV2iFec/0N3/AN37Ai/D/JHbOmzmi+QwAAAABJRU5ErkJggg=="/>
          <p:cNvSpPr>
            <a:spLocks noChangeAspect="1" noChangeArrowheads="1"/>
          </p:cNvSpPr>
          <p:nvPr/>
        </p:nvSpPr>
        <p:spPr bwMode="auto">
          <a:xfrm>
            <a:off x="170559" y="-1321576"/>
            <a:ext cx="3629025" cy="3924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bwMode="auto">
          <a:xfrm>
            <a:off x="1524000" y="1686580"/>
            <a:ext cx="5943600" cy="4495800"/>
          </a:xfrm>
          <a:prstGeom prst="rect">
            <a:avLst/>
          </a:prstGeom>
          <a:noFill/>
          <a:ln w="38100" cap="sq" cmpd="sng" algn="ctr">
            <a:solidFill>
              <a:srgbClr val="002060"/>
            </a:solidFill>
            <a:prstDash val="solid"/>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
        <p:nvSpPr>
          <p:cNvPr id="5" name="Rectangle 4"/>
          <p:cNvSpPr/>
          <p:nvPr/>
        </p:nvSpPr>
        <p:spPr bwMode="auto">
          <a:xfrm>
            <a:off x="1524000" y="1686580"/>
            <a:ext cx="5943600" cy="4495800"/>
          </a:xfrm>
          <a:prstGeom prst="rect">
            <a:avLst/>
          </a:prstGeom>
          <a:noFill/>
          <a:ln w="19050" cap="sq" cmpd="sng" algn="ctr">
            <a:solidFill>
              <a:srgbClr val="993300"/>
            </a:solidFill>
            <a:prstDash val="solid"/>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
        <p:nvSpPr>
          <p:cNvPr id="6" name="Oval 5"/>
          <p:cNvSpPr/>
          <p:nvPr/>
        </p:nvSpPr>
        <p:spPr bwMode="auto">
          <a:xfrm>
            <a:off x="4364182" y="3802862"/>
            <a:ext cx="263236" cy="263236"/>
          </a:xfrm>
          <a:prstGeom prst="ellipse">
            <a:avLst/>
          </a:prstGeom>
          <a:solidFill>
            <a:srgbClr val="002060"/>
          </a:solidFill>
          <a:ln w="9525" cap="sq" cmpd="sng" algn="ctr">
            <a:solidFill>
              <a:srgbClr val="002060"/>
            </a:solidFill>
            <a:prstDash val="solid"/>
            <a:round/>
            <a:headEnd type="none" w="sm" len="sm"/>
            <a:tailEnd type="none" w="med" len="sm"/>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
        <p:nvSpPr>
          <p:cNvPr id="8" name="Oval 7"/>
          <p:cNvSpPr/>
          <p:nvPr/>
        </p:nvSpPr>
        <p:spPr bwMode="auto">
          <a:xfrm>
            <a:off x="7197437" y="1686580"/>
            <a:ext cx="263236" cy="263236"/>
          </a:xfrm>
          <a:prstGeom prst="ellipse">
            <a:avLst/>
          </a:prstGeom>
          <a:solidFill>
            <a:srgbClr val="002060"/>
          </a:solidFill>
          <a:ln w="9525" cap="sq" cmpd="sng" algn="ctr">
            <a:solidFill>
              <a:srgbClr val="002060"/>
            </a:solidFill>
            <a:prstDash val="solid"/>
            <a:round/>
            <a:headEnd type="none" w="sm" len="sm"/>
            <a:tailEnd type="none" w="med" len="sm"/>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
        <p:nvSpPr>
          <p:cNvPr id="9" name="Oval 8"/>
          <p:cNvSpPr/>
          <p:nvPr/>
        </p:nvSpPr>
        <p:spPr bwMode="auto">
          <a:xfrm>
            <a:off x="1524000" y="1686580"/>
            <a:ext cx="263236" cy="263236"/>
          </a:xfrm>
          <a:prstGeom prst="ellipse">
            <a:avLst/>
          </a:prstGeom>
          <a:solidFill>
            <a:srgbClr val="002060"/>
          </a:solidFill>
          <a:ln w="9525" cap="sq" cmpd="sng" algn="ctr">
            <a:solidFill>
              <a:srgbClr val="002060"/>
            </a:solidFill>
            <a:prstDash val="solid"/>
            <a:round/>
            <a:headEnd type="none" w="sm" len="sm"/>
            <a:tailEnd type="none" w="med" len="sm"/>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
        <p:nvSpPr>
          <p:cNvPr id="10" name="Oval 9"/>
          <p:cNvSpPr/>
          <p:nvPr/>
        </p:nvSpPr>
        <p:spPr bwMode="auto">
          <a:xfrm>
            <a:off x="1558636" y="5919144"/>
            <a:ext cx="263236" cy="263236"/>
          </a:xfrm>
          <a:prstGeom prst="ellipse">
            <a:avLst/>
          </a:prstGeom>
          <a:solidFill>
            <a:srgbClr val="002060"/>
          </a:solidFill>
          <a:ln w="9525" cap="sq" cmpd="sng" algn="ctr">
            <a:solidFill>
              <a:srgbClr val="002060"/>
            </a:solidFill>
            <a:prstDash val="solid"/>
            <a:round/>
            <a:headEnd type="none" w="sm" len="sm"/>
            <a:tailEnd type="none" w="med" len="sm"/>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
        <p:nvSpPr>
          <p:cNvPr id="11" name="Oval 10"/>
          <p:cNvSpPr/>
          <p:nvPr/>
        </p:nvSpPr>
        <p:spPr bwMode="auto">
          <a:xfrm>
            <a:off x="7204364" y="5919144"/>
            <a:ext cx="263236" cy="263236"/>
          </a:xfrm>
          <a:prstGeom prst="ellipse">
            <a:avLst/>
          </a:prstGeom>
          <a:solidFill>
            <a:srgbClr val="002060"/>
          </a:solidFill>
          <a:ln w="9525" cap="sq" cmpd="sng" algn="ctr">
            <a:solidFill>
              <a:srgbClr val="002060"/>
            </a:solidFill>
            <a:prstDash val="solid"/>
            <a:round/>
            <a:headEnd type="none" w="sm" len="sm"/>
            <a:tailEnd type="none" w="med" len="sm"/>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folHlink"/>
              </a:solidFill>
              <a:effectLst/>
              <a:latin typeface="Times New Roman" pitchFamily="18" charset="0"/>
            </a:endParaRPr>
          </a:p>
        </p:txBody>
      </p:sp>
      <p:sp>
        <p:nvSpPr>
          <p:cNvPr id="7" name="TextBox 6"/>
          <p:cNvSpPr txBox="1"/>
          <p:nvPr/>
        </p:nvSpPr>
        <p:spPr>
          <a:xfrm>
            <a:off x="1503218" y="1949816"/>
            <a:ext cx="1863011" cy="400110"/>
          </a:xfrm>
          <a:prstGeom prst="rect">
            <a:avLst/>
          </a:prstGeom>
          <a:noFill/>
        </p:spPr>
        <p:txBody>
          <a:bodyPr wrap="none" rtlCol="0">
            <a:spAutoFit/>
          </a:bodyPr>
          <a:lstStyle/>
          <a:p>
            <a:r>
              <a:rPr lang="en-US" sz="2000" b="1"/>
              <a:t>x</a:t>
            </a:r>
            <a:r>
              <a:rPr lang="en-US" sz="2000" b="1">
                <a:solidFill>
                  <a:schemeClr val="tx1"/>
                </a:solidFill>
              </a:rPr>
              <a:t>: -240, y: 180</a:t>
            </a:r>
          </a:p>
        </p:txBody>
      </p:sp>
      <p:sp>
        <p:nvSpPr>
          <p:cNvPr id="13" name="TextBox 12"/>
          <p:cNvSpPr txBox="1"/>
          <p:nvPr/>
        </p:nvSpPr>
        <p:spPr>
          <a:xfrm>
            <a:off x="5679210" y="1949816"/>
            <a:ext cx="1778051" cy="400110"/>
          </a:xfrm>
          <a:prstGeom prst="rect">
            <a:avLst/>
          </a:prstGeom>
          <a:noFill/>
        </p:spPr>
        <p:txBody>
          <a:bodyPr wrap="none" rtlCol="0">
            <a:spAutoFit/>
          </a:bodyPr>
          <a:lstStyle/>
          <a:p>
            <a:r>
              <a:rPr lang="en-US" sz="2000" b="1"/>
              <a:t>x</a:t>
            </a:r>
            <a:r>
              <a:rPr lang="en-US" sz="2000" b="1">
                <a:solidFill>
                  <a:schemeClr val="tx1"/>
                </a:solidFill>
              </a:rPr>
              <a:t>: 240, y: 180</a:t>
            </a:r>
          </a:p>
        </p:txBody>
      </p:sp>
      <p:sp>
        <p:nvSpPr>
          <p:cNvPr id="14" name="TextBox 13"/>
          <p:cNvSpPr txBox="1"/>
          <p:nvPr/>
        </p:nvSpPr>
        <p:spPr>
          <a:xfrm>
            <a:off x="5597662" y="5519034"/>
            <a:ext cx="1863011" cy="400110"/>
          </a:xfrm>
          <a:prstGeom prst="rect">
            <a:avLst/>
          </a:prstGeom>
          <a:noFill/>
        </p:spPr>
        <p:txBody>
          <a:bodyPr wrap="none" rtlCol="0">
            <a:spAutoFit/>
          </a:bodyPr>
          <a:lstStyle/>
          <a:p>
            <a:r>
              <a:rPr lang="en-US" sz="2000" b="1"/>
              <a:t>x</a:t>
            </a:r>
            <a:r>
              <a:rPr lang="en-US" sz="2000" b="1">
                <a:solidFill>
                  <a:schemeClr val="tx1"/>
                </a:solidFill>
              </a:rPr>
              <a:t>: 240, y: -180</a:t>
            </a:r>
          </a:p>
        </p:txBody>
      </p:sp>
      <p:sp>
        <p:nvSpPr>
          <p:cNvPr id="15" name="TextBox 14"/>
          <p:cNvSpPr txBox="1"/>
          <p:nvPr/>
        </p:nvSpPr>
        <p:spPr>
          <a:xfrm>
            <a:off x="1558636" y="5518169"/>
            <a:ext cx="1947969" cy="400110"/>
          </a:xfrm>
          <a:prstGeom prst="rect">
            <a:avLst/>
          </a:prstGeom>
          <a:noFill/>
        </p:spPr>
        <p:txBody>
          <a:bodyPr wrap="none" rtlCol="0">
            <a:spAutoFit/>
          </a:bodyPr>
          <a:lstStyle/>
          <a:p>
            <a:r>
              <a:rPr lang="en-US" sz="2000" b="1"/>
              <a:t>x</a:t>
            </a:r>
            <a:r>
              <a:rPr lang="en-US" sz="2000" b="1">
                <a:solidFill>
                  <a:schemeClr val="tx1"/>
                </a:solidFill>
              </a:rPr>
              <a:t>: -240, y: -180</a:t>
            </a:r>
          </a:p>
        </p:txBody>
      </p:sp>
      <p:sp>
        <p:nvSpPr>
          <p:cNvPr id="16" name="TextBox 15"/>
          <p:cNvSpPr txBox="1"/>
          <p:nvPr/>
        </p:nvSpPr>
        <p:spPr>
          <a:xfrm>
            <a:off x="3811186" y="4074817"/>
            <a:ext cx="1348446" cy="400110"/>
          </a:xfrm>
          <a:prstGeom prst="rect">
            <a:avLst/>
          </a:prstGeom>
          <a:noFill/>
        </p:spPr>
        <p:txBody>
          <a:bodyPr wrap="none" rtlCol="0">
            <a:spAutoFit/>
          </a:bodyPr>
          <a:lstStyle/>
          <a:p>
            <a:r>
              <a:rPr lang="en-US" sz="2000" b="1"/>
              <a:t>x</a:t>
            </a:r>
            <a:r>
              <a:rPr lang="en-US" sz="2000" b="1">
                <a:solidFill>
                  <a:schemeClr val="tx1"/>
                </a:solidFill>
              </a:rPr>
              <a:t>: 0,   y: 0</a:t>
            </a:r>
          </a:p>
        </p:txBody>
      </p:sp>
      <p:sp>
        <p:nvSpPr>
          <p:cNvPr id="17" name="TextBox 16"/>
          <p:cNvSpPr txBox="1"/>
          <p:nvPr/>
        </p:nvSpPr>
        <p:spPr>
          <a:xfrm>
            <a:off x="1503218" y="6334780"/>
            <a:ext cx="5964382" cy="523220"/>
          </a:xfrm>
          <a:prstGeom prst="rect">
            <a:avLst/>
          </a:prstGeom>
          <a:noFill/>
        </p:spPr>
        <p:txBody>
          <a:bodyPr wrap="square" rtlCol="0">
            <a:spAutoFit/>
          </a:bodyPr>
          <a:lstStyle/>
          <a:p>
            <a:r>
              <a:rPr lang="en-US" sz="2800" b="1">
                <a:solidFill>
                  <a:srgbClr val="FF0000"/>
                </a:solidFill>
              </a:rPr>
              <a:t>Kích thước sân khấu: 480 x 360</a:t>
            </a:r>
          </a:p>
        </p:txBody>
      </p:sp>
      <p:cxnSp>
        <p:nvCxnSpPr>
          <p:cNvPr id="18" name="Straight Arrow Connector 17"/>
          <p:cNvCxnSpPr/>
          <p:nvPr/>
        </p:nvCxnSpPr>
        <p:spPr bwMode="auto">
          <a:xfrm>
            <a:off x="838200" y="3943837"/>
            <a:ext cx="7696199" cy="0"/>
          </a:xfrm>
          <a:prstGeom prst="straightConnector1">
            <a:avLst/>
          </a:prstGeom>
          <a:noFill/>
          <a:ln w="57150" cap="sq" cmpd="sng" algn="ctr">
            <a:solidFill>
              <a:srgbClr val="00206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17" idx="0"/>
          </p:cNvCxnSpPr>
          <p:nvPr/>
        </p:nvCxnSpPr>
        <p:spPr bwMode="auto">
          <a:xfrm flipV="1">
            <a:off x="4485409" y="1381780"/>
            <a:ext cx="0" cy="4953000"/>
          </a:xfrm>
          <a:prstGeom prst="straightConnector1">
            <a:avLst/>
          </a:prstGeom>
          <a:noFill/>
          <a:ln w="57150" cap="sq" cmpd="sng" algn="ctr">
            <a:solidFill>
              <a:srgbClr val="00206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7772400" y="3462353"/>
            <a:ext cx="389850" cy="461665"/>
          </a:xfrm>
          <a:prstGeom prst="rect">
            <a:avLst/>
          </a:prstGeom>
          <a:noFill/>
        </p:spPr>
        <p:txBody>
          <a:bodyPr wrap="none" rtlCol="0">
            <a:spAutoFit/>
          </a:bodyPr>
          <a:lstStyle/>
          <a:p>
            <a:r>
              <a:rPr lang="en-US" sz="2400" b="1">
                <a:solidFill>
                  <a:schemeClr val="tx1"/>
                </a:solidFill>
              </a:rPr>
              <a:t>X</a:t>
            </a:r>
          </a:p>
        </p:txBody>
      </p:sp>
      <p:sp>
        <p:nvSpPr>
          <p:cNvPr id="23" name="TextBox 22"/>
          <p:cNvSpPr txBox="1"/>
          <p:nvPr/>
        </p:nvSpPr>
        <p:spPr>
          <a:xfrm>
            <a:off x="4550215" y="1224915"/>
            <a:ext cx="389850" cy="461665"/>
          </a:xfrm>
          <a:prstGeom prst="rect">
            <a:avLst/>
          </a:prstGeom>
          <a:noFill/>
        </p:spPr>
        <p:txBody>
          <a:bodyPr wrap="none" rtlCol="0">
            <a:spAutoFit/>
          </a:bodyPr>
          <a:lstStyle/>
          <a:p>
            <a:r>
              <a:rPr lang="en-US" sz="2400" b="1">
                <a:solidFill>
                  <a:schemeClr val="tx1"/>
                </a:solidFill>
              </a:rPr>
              <a:t>Y</a:t>
            </a:r>
          </a:p>
        </p:txBody>
      </p:sp>
      <p:sp>
        <p:nvSpPr>
          <p:cNvPr id="24" name="TextBox 23"/>
          <p:cNvSpPr txBox="1"/>
          <p:nvPr/>
        </p:nvSpPr>
        <p:spPr>
          <a:xfrm>
            <a:off x="1558636" y="3462353"/>
            <a:ext cx="697627" cy="400110"/>
          </a:xfrm>
          <a:prstGeom prst="rect">
            <a:avLst/>
          </a:prstGeom>
          <a:noFill/>
        </p:spPr>
        <p:txBody>
          <a:bodyPr wrap="none" rtlCol="0">
            <a:spAutoFit/>
          </a:bodyPr>
          <a:lstStyle/>
          <a:p>
            <a:r>
              <a:rPr lang="en-US" sz="2000" b="1">
                <a:solidFill>
                  <a:schemeClr val="tx1"/>
                </a:solidFill>
              </a:rPr>
              <a:t>-240</a:t>
            </a:r>
          </a:p>
        </p:txBody>
      </p:sp>
      <p:sp>
        <p:nvSpPr>
          <p:cNvPr id="25" name="TextBox 24"/>
          <p:cNvSpPr txBox="1"/>
          <p:nvPr/>
        </p:nvSpPr>
        <p:spPr>
          <a:xfrm>
            <a:off x="6844593" y="3526836"/>
            <a:ext cx="612668" cy="400110"/>
          </a:xfrm>
          <a:prstGeom prst="rect">
            <a:avLst/>
          </a:prstGeom>
          <a:noFill/>
        </p:spPr>
        <p:txBody>
          <a:bodyPr wrap="none" rtlCol="0">
            <a:spAutoFit/>
          </a:bodyPr>
          <a:lstStyle/>
          <a:p>
            <a:r>
              <a:rPr lang="en-US" sz="2000" b="1">
                <a:solidFill>
                  <a:schemeClr val="tx1"/>
                </a:solidFill>
              </a:rPr>
              <a:t>240</a:t>
            </a:r>
          </a:p>
        </p:txBody>
      </p:sp>
      <p:sp>
        <p:nvSpPr>
          <p:cNvPr id="26" name="TextBox 25"/>
          <p:cNvSpPr txBox="1"/>
          <p:nvPr/>
        </p:nvSpPr>
        <p:spPr>
          <a:xfrm>
            <a:off x="4485409" y="1716233"/>
            <a:ext cx="612668" cy="400110"/>
          </a:xfrm>
          <a:prstGeom prst="rect">
            <a:avLst/>
          </a:prstGeom>
          <a:noFill/>
        </p:spPr>
        <p:txBody>
          <a:bodyPr wrap="none" rtlCol="0">
            <a:spAutoFit/>
          </a:bodyPr>
          <a:lstStyle/>
          <a:p>
            <a:r>
              <a:rPr lang="en-US" sz="2000" b="1">
                <a:solidFill>
                  <a:schemeClr val="tx1"/>
                </a:solidFill>
              </a:rPr>
              <a:t>180</a:t>
            </a:r>
          </a:p>
        </p:txBody>
      </p:sp>
      <p:sp>
        <p:nvSpPr>
          <p:cNvPr id="27" name="TextBox 26"/>
          <p:cNvSpPr txBox="1"/>
          <p:nvPr/>
        </p:nvSpPr>
        <p:spPr>
          <a:xfrm>
            <a:off x="4495800" y="5757616"/>
            <a:ext cx="697627" cy="400110"/>
          </a:xfrm>
          <a:prstGeom prst="rect">
            <a:avLst/>
          </a:prstGeom>
          <a:noFill/>
        </p:spPr>
        <p:txBody>
          <a:bodyPr wrap="none" rtlCol="0">
            <a:spAutoFit/>
          </a:bodyPr>
          <a:lstStyle/>
          <a:p>
            <a:r>
              <a:rPr lang="en-US" sz="2000" b="1">
                <a:solidFill>
                  <a:schemeClr val="tx1"/>
                </a:solidFill>
              </a:rPr>
              <a:t>-180</a:t>
            </a:r>
          </a:p>
        </p:txBody>
      </p:sp>
    </p:spTree>
    <p:extLst>
      <p:ext uri="{BB962C8B-B14F-4D97-AF65-F5344CB8AC3E}">
        <p14:creationId xmlns:p14="http://schemas.microsoft.com/office/powerpoint/2010/main" val="267975531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99847740"/>
              </p:ext>
            </p:extLst>
          </p:nvPr>
        </p:nvGraphicFramePr>
        <p:xfrm>
          <a:off x="0" y="76203"/>
          <a:ext cx="9143999" cy="6839751"/>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54064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Bật âm thanh &lt;meow&gt; theo âm thanh trong danh sách bên phải và không dừng chạy chương trình.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60822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Bật âm thanh &lt;meow&gt; theo âm thanh trong danh sách bên phải, chương trình dừng lại đợi kết thúc âm thanh.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8001454"/>
                  </a:ext>
                </a:extLst>
              </a:tr>
              <a:tr h="34421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Tắt tất cả âm thanh.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851471"/>
                  </a:ext>
                </a:extLst>
              </a:tr>
              <a:tr h="63423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Đánh trống với tốc độ &lt;0.25&gt; (1/4) của nhịp trống. Lựa chọn kiểu trống trong danh sách được đánh số.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646139"/>
                  </a:ext>
                </a:extLst>
              </a:tr>
              <a:tr h="37316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Tạm nghỉ đánh trống trong thời gian &lt;0.25&gt; (1/4) nhịp trống.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4998834"/>
                  </a:ext>
                </a:extLst>
              </a:tr>
              <a:tr h="54064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Chơi nốt nhạc &lt;60&gt; (nốt C) trong danh sách trong thời gian &lt;0.5&gt; nhịp trống.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37897"/>
                  </a:ext>
                </a:extLst>
              </a:tr>
              <a:tr h="38034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Chọn công cụ chơi nhạc &lt;1&gt; trong danh sách.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58707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Thay đổi độ lớn âm thanh theo tỉ lệ &lt;-10&gt; phần trăm so với hiện thời. Cho phép nhập số dương và âm.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52765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Thiết lập độ lớn âm thanh theo mức &lt;100&gt; phần trăm của loa hệ thống (máy tính).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33543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(hàm) trả lại độ lớn âm thanh hiện thời của loa hệ thống.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2765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Thay đổi nhịp trống, tăng lên (hoặc giảm đi) &lt;20&gt; nhịp trống trong mỗi phút.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53685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Thiết lập nhịp trống theo &lt;60&gt; nhịp đập trong 1 phút.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84564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(hàm) trả lại giá trị nhịp trống hiện thời là số lượng nhịp trống trong 1 phút.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4" name="Рисунок 105"/>
          <p:cNvPicPr/>
          <p:nvPr/>
        </p:nvPicPr>
        <p:blipFill>
          <a:blip r:embed="rId2">
            <a:extLst>
              <a:ext uri="{28A0092B-C50C-407E-A947-70E740481C1C}">
                <a14:useLocalDpi xmlns:a14="http://schemas.microsoft.com/office/drawing/2010/main" val="0"/>
              </a:ext>
            </a:extLst>
          </a:blip>
          <a:srcRect/>
          <a:stretch>
            <a:fillRect/>
          </a:stretch>
        </p:blipFill>
        <p:spPr bwMode="auto">
          <a:xfrm>
            <a:off x="0" y="86142"/>
            <a:ext cx="1905000" cy="523458"/>
          </a:xfrm>
          <a:prstGeom prst="rect">
            <a:avLst/>
          </a:prstGeom>
          <a:noFill/>
          <a:ln>
            <a:noFill/>
          </a:ln>
        </p:spPr>
      </p:pic>
      <p:pic>
        <p:nvPicPr>
          <p:cNvPr id="5" name="Рисунок 104"/>
          <p:cNvPicPr/>
          <p:nvPr/>
        </p:nvPicPr>
        <p:blipFill>
          <a:blip r:embed="rId3">
            <a:extLst>
              <a:ext uri="{28A0092B-C50C-407E-A947-70E740481C1C}">
                <a14:useLocalDpi xmlns:a14="http://schemas.microsoft.com/office/drawing/2010/main" val="0"/>
              </a:ext>
            </a:extLst>
          </a:blip>
          <a:srcRect/>
          <a:stretch>
            <a:fillRect/>
          </a:stretch>
        </p:blipFill>
        <p:spPr bwMode="auto">
          <a:xfrm>
            <a:off x="9937" y="645216"/>
            <a:ext cx="2809461" cy="533400"/>
          </a:xfrm>
          <a:prstGeom prst="rect">
            <a:avLst/>
          </a:prstGeom>
          <a:noFill/>
          <a:ln>
            <a:noFill/>
          </a:ln>
        </p:spPr>
      </p:pic>
      <p:pic>
        <p:nvPicPr>
          <p:cNvPr id="6" name="Рисунок 103"/>
          <p:cNvPicPr/>
          <p:nvPr/>
        </p:nvPicPr>
        <p:blipFill>
          <a:blip r:embed="rId4">
            <a:extLst>
              <a:ext uri="{28A0092B-C50C-407E-A947-70E740481C1C}">
                <a14:useLocalDpi xmlns:a14="http://schemas.microsoft.com/office/drawing/2010/main" val="0"/>
              </a:ext>
            </a:extLst>
          </a:blip>
          <a:srcRect/>
          <a:stretch>
            <a:fillRect/>
          </a:stretch>
        </p:blipFill>
        <p:spPr bwMode="auto">
          <a:xfrm>
            <a:off x="26292" y="1265997"/>
            <a:ext cx="1247775" cy="314325"/>
          </a:xfrm>
          <a:prstGeom prst="rect">
            <a:avLst/>
          </a:prstGeom>
          <a:noFill/>
          <a:ln>
            <a:noFill/>
          </a:ln>
        </p:spPr>
      </p:pic>
      <p:pic>
        <p:nvPicPr>
          <p:cNvPr id="7" name="Рисунок 102"/>
          <p:cNvPicPr/>
          <p:nvPr/>
        </p:nvPicPr>
        <p:blipFill>
          <a:blip r:embed="rId5">
            <a:extLst>
              <a:ext uri="{28A0092B-C50C-407E-A947-70E740481C1C}">
                <a14:useLocalDpi xmlns:a14="http://schemas.microsoft.com/office/drawing/2010/main" val="0"/>
              </a:ext>
            </a:extLst>
          </a:blip>
          <a:srcRect/>
          <a:stretch>
            <a:fillRect/>
          </a:stretch>
        </p:blipFill>
        <p:spPr bwMode="auto">
          <a:xfrm>
            <a:off x="9937" y="1639588"/>
            <a:ext cx="2809461" cy="503997"/>
          </a:xfrm>
          <a:prstGeom prst="rect">
            <a:avLst/>
          </a:prstGeom>
          <a:noFill/>
          <a:ln>
            <a:noFill/>
          </a:ln>
        </p:spPr>
      </p:pic>
      <p:pic>
        <p:nvPicPr>
          <p:cNvPr id="8" name="Рисунок 101"/>
          <p:cNvPicPr/>
          <p:nvPr/>
        </p:nvPicPr>
        <p:blipFill>
          <a:blip r:embed="rId6">
            <a:extLst>
              <a:ext uri="{28A0092B-C50C-407E-A947-70E740481C1C}">
                <a14:useLocalDpi xmlns:a14="http://schemas.microsoft.com/office/drawing/2010/main" val="0"/>
              </a:ext>
            </a:extLst>
          </a:blip>
          <a:srcRect/>
          <a:stretch>
            <a:fillRect/>
          </a:stretch>
        </p:blipFill>
        <p:spPr bwMode="auto">
          <a:xfrm>
            <a:off x="57148" y="2255192"/>
            <a:ext cx="1609725" cy="333375"/>
          </a:xfrm>
          <a:prstGeom prst="rect">
            <a:avLst/>
          </a:prstGeom>
          <a:noFill/>
          <a:ln>
            <a:noFill/>
          </a:ln>
        </p:spPr>
      </p:pic>
      <p:pic>
        <p:nvPicPr>
          <p:cNvPr id="9" name="Рисунок 100"/>
          <p:cNvPicPr/>
          <p:nvPr/>
        </p:nvPicPr>
        <p:blipFill>
          <a:blip r:embed="rId7">
            <a:extLst>
              <a:ext uri="{28A0092B-C50C-407E-A947-70E740481C1C}">
                <a14:useLocalDpi xmlns:a14="http://schemas.microsoft.com/office/drawing/2010/main" val="0"/>
              </a:ext>
            </a:extLst>
          </a:blip>
          <a:srcRect/>
          <a:stretch>
            <a:fillRect/>
          </a:stretch>
        </p:blipFill>
        <p:spPr bwMode="auto">
          <a:xfrm>
            <a:off x="41615" y="2614232"/>
            <a:ext cx="2809461" cy="609600"/>
          </a:xfrm>
          <a:prstGeom prst="rect">
            <a:avLst/>
          </a:prstGeom>
          <a:noFill/>
          <a:ln>
            <a:noFill/>
          </a:ln>
        </p:spPr>
      </p:pic>
      <p:pic>
        <p:nvPicPr>
          <p:cNvPr id="10" name="Рисунок 99"/>
          <p:cNvPicPr/>
          <p:nvPr/>
        </p:nvPicPr>
        <p:blipFill>
          <a:blip r:embed="rId8">
            <a:extLst>
              <a:ext uri="{28A0092B-C50C-407E-A947-70E740481C1C}">
                <a14:useLocalDpi xmlns:a14="http://schemas.microsoft.com/office/drawing/2010/main" val="0"/>
              </a:ext>
            </a:extLst>
          </a:blip>
          <a:srcRect/>
          <a:stretch>
            <a:fillRect/>
          </a:stretch>
        </p:blipFill>
        <p:spPr bwMode="auto">
          <a:xfrm>
            <a:off x="57148" y="3210384"/>
            <a:ext cx="1724025" cy="314325"/>
          </a:xfrm>
          <a:prstGeom prst="rect">
            <a:avLst/>
          </a:prstGeom>
          <a:noFill/>
          <a:ln>
            <a:noFill/>
          </a:ln>
        </p:spPr>
      </p:pic>
      <p:pic>
        <p:nvPicPr>
          <p:cNvPr id="11" name="Рисунок 98"/>
          <p:cNvPicPr/>
          <p:nvPr/>
        </p:nvPicPr>
        <p:blipFill>
          <a:blip r:embed="rId9">
            <a:extLst>
              <a:ext uri="{28A0092B-C50C-407E-A947-70E740481C1C}">
                <a14:useLocalDpi xmlns:a14="http://schemas.microsoft.com/office/drawing/2010/main" val="0"/>
              </a:ext>
            </a:extLst>
          </a:blip>
          <a:srcRect/>
          <a:stretch>
            <a:fillRect/>
          </a:stretch>
        </p:blipFill>
        <p:spPr bwMode="auto">
          <a:xfrm>
            <a:off x="36025" y="3598748"/>
            <a:ext cx="2276063" cy="452230"/>
          </a:xfrm>
          <a:prstGeom prst="rect">
            <a:avLst/>
          </a:prstGeom>
          <a:noFill/>
          <a:ln>
            <a:noFill/>
          </a:ln>
        </p:spPr>
      </p:pic>
      <p:pic>
        <p:nvPicPr>
          <p:cNvPr id="12" name="Рисунок 97"/>
          <p:cNvPicPr/>
          <p:nvPr/>
        </p:nvPicPr>
        <p:blipFill>
          <a:blip r:embed="rId10">
            <a:extLst>
              <a:ext uri="{28A0092B-C50C-407E-A947-70E740481C1C}">
                <a14:useLocalDpi xmlns:a14="http://schemas.microsoft.com/office/drawing/2010/main" val="0"/>
              </a:ext>
            </a:extLst>
          </a:blip>
          <a:srcRect/>
          <a:stretch>
            <a:fillRect/>
          </a:stretch>
        </p:blipFill>
        <p:spPr bwMode="auto">
          <a:xfrm>
            <a:off x="71643" y="4166806"/>
            <a:ext cx="2228849" cy="458856"/>
          </a:xfrm>
          <a:prstGeom prst="rect">
            <a:avLst/>
          </a:prstGeom>
          <a:noFill/>
          <a:ln>
            <a:noFill/>
          </a:ln>
        </p:spPr>
      </p:pic>
      <p:pic>
        <p:nvPicPr>
          <p:cNvPr id="13" name="Рисунок 96"/>
          <p:cNvPicPr/>
          <p:nvPr/>
        </p:nvPicPr>
        <p:blipFill>
          <a:blip r:embed="rId11">
            <a:extLst>
              <a:ext uri="{28A0092B-C50C-407E-A947-70E740481C1C}">
                <a14:useLocalDpi xmlns:a14="http://schemas.microsoft.com/office/drawing/2010/main" val="0"/>
              </a:ext>
            </a:extLst>
          </a:blip>
          <a:srcRect/>
          <a:stretch>
            <a:fillRect/>
          </a:stretch>
        </p:blipFill>
        <p:spPr bwMode="auto">
          <a:xfrm>
            <a:off x="80957" y="4662878"/>
            <a:ext cx="815012" cy="324309"/>
          </a:xfrm>
          <a:prstGeom prst="rect">
            <a:avLst/>
          </a:prstGeom>
          <a:noFill/>
          <a:ln>
            <a:noFill/>
          </a:ln>
        </p:spPr>
      </p:pic>
      <p:pic>
        <p:nvPicPr>
          <p:cNvPr id="14" name="Рисунок 95"/>
          <p:cNvPicPr/>
          <p:nvPr/>
        </p:nvPicPr>
        <p:blipFill>
          <a:blip r:embed="rId12">
            <a:extLst>
              <a:ext uri="{28A0092B-C50C-407E-A947-70E740481C1C}">
                <a14:useLocalDpi xmlns:a14="http://schemas.microsoft.com/office/drawing/2010/main" val="0"/>
              </a:ext>
            </a:extLst>
          </a:blip>
          <a:srcRect/>
          <a:stretch>
            <a:fillRect/>
          </a:stretch>
        </p:blipFill>
        <p:spPr bwMode="auto">
          <a:xfrm>
            <a:off x="36025" y="5076461"/>
            <a:ext cx="1847851" cy="458856"/>
          </a:xfrm>
          <a:prstGeom prst="rect">
            <a:avLst/>
          </a:prstGeom>
          <a:noFill/>
          <a:ln>
            <a:noFill/>
          </a:ln>
        </p:spPr>
      </p:pic>
      <p:pic>
        <p:nvPicPr>
          <p:cNvPr id="15" name="Рисунок 94"/>
          <p:cNvPicPr/>
          <p:nvPr/>
        </p:nvPicPr>
        <p:blipFill>
          <a:blip r:embed="rId13">
            <a:extLst>
              <a:ext uri="{28A0092B-C50C-407E-A947-70E740481C1C}">
                <a14:useLocalDpi xmlns:a14="http://schemas.microsoft.com/office/drawing/2010/main" val="0"/>
              </a:ext>
            </a:extLst>
          </a:blip>
          <a:srcRect/>
          <a:stretch>
            <a:fillRect/>
          </a:stretch>
        </p:blipFill>
        <p:spPr bwMode="auto">
          <a:xfrm>
            <a:off x="36024" y="5603111"/>
            <a:ext cx="1945175" cy="409559"/>
          </a:xfrm>
          <a:prstGeom prst="rect">
            <a:avLst/>
          </a:prstGeom>
          <a:noFill/>
          <a:ln>
            <a:noFill/>
          </a:ln>
        </p:spPr>
      </p:pic>
      <p:pic>
        <p:nvPicPr>
          <p:cNvPr id="16" name="Рисунок 93"/>
          <p:cNvPicPr/>
          <p:nvPr/>
        </p:nvPicPr>
        <p:blipFill>
          <a:blip r:embed="rId14">
            <a:extLst>
              <a:ext uri="{28A0092B-C50C-407E-A947-70E740481C1C}">
                <a14:useLocalDpi xmlns:a14="http://schemas.microsoft.com/office/drawing/2010/main" val="0"/>
              </a:ext>
            </a:extLst>
          </a:blip>
          <a:srcRect/>
          <a:stretch>
            <a:fillRect/>
          </a:stretch>
        </p:blipFill>
        <p:spPr bwMode="auto">
          <a:xfrm>
            <a:off x="41826" y="6173082"/>
            <a:ext cx="1329774" cy="510276"/>
          </a:xfrm>
          <a:prstGeom prst="rect">
            <a:avLst/>
          </a:prstGeom>
          <a:noFill/>
          <a:ln>
            <a:noFill/>
          </a:ln>
        </p:spPr>
      </p:pic>
    </p:spTree>
    <p:extLst>
      <p:ext uri="{BB962C8B-B14F-4D97-AF65-F5344CB8AC3E}">
        <p14:creationId xmlns:p14="http://schemas.microsoft.com/office/powerpoint/2010/main" val="35630152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Pen – các lệnh điều khiển bút và màu sắc</a:t>
            </a:r>
          </a:p>
        </p:txBody>
      </p:sp>
      <p:pic>
        <p:nvPicPr>
          <p:cNvPr id="7" name="Picture 6"/>
          <p:cNvPicPr/>
          <p:nvPr/>
        </p:nvPicPr>
        <p:blipFill>
          <a:blip r:embed="rId2"/>
          <a:stretch>
            <a:fillRect/>
          </a:stretch>
        </p:blipFill>
        <p:spPr>
          <a:xfrm>
            <a:off x="304800" y="1371600"/>
            <a:ext cx="2563091" cy="5486400"/>
          </a:xfrm>
          <a:prstGeom prst="rect">
            <a:avLst/>
          </a:prstGeom>
        </p:spPr>
      </p:pic>
      <p:pic>
        <p:nvPicPr>
          <p:cNvPr id="8" name="Picture 7"/>
          <p:cNvPicPr/>
          <p:nvPr/>
        </p:nvPicPr>
        <p:blipFill>
          <a:blip r:embed="rId3"/>
          <a:stretch>
            <a:fillRect/>
          </a:stretch>
        </p:blipFill>
        <p:spPr>
          <a:xfrm>
            <a:off x="3048000" y="1371600"/>
            <a:ext cx="5867400" cy="5486400"/>
          </a:xfrm>
          <a:prstGeom prst="rect">
            <a:avLst/>
          </a:prstGeom>
        </p:spPr>
      </p:pic>
    </p:spTree>
    <p:extLst>
      <p:ext uri="{BB962C8B-B14F-4D97-AF65-F5344CB8AC3E}">
        <p14:creationId xmlns:p14="http://schemas.microsoft.com/office/powerpoint/2010/main" val="21112025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31843863"/>
              </p:ext>
            </p:extLst>
          </p:nvPr>
        </p:nvGraphicFramePr>
        <p:xfrm>
          <a:off x="0" y="76203"/>
          <a:ext cx="9143999" cy="6745456"/>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57866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Xóa tất cả các hình đồ họa được vẽ trước đó bới bút (pen).</a:t>
                      </a:r>
                      <a:r>
                        <a:rPr lang="en-US" sz="2000" b="1">
                          <a:solidFill>
                            <a:schemeClr val="tx1"/>
                          </a:solidFill>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57866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In (hiển thị) hình ảnh nhân vật trên màn hình (chú ý: hình ảnh này không nằm trong sân khấu).</a:t>
                      </a:r>
                      <a:r>
                        <a:rPr lang="en-US" sz="2000" b="1">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919755"/>
                  </a:ext>
                </a:extLst>
              </a:tr>
              <a:tr h="57866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Đặt chế độ hạ bút để bắt đầu vẽ theo vết chuyển động của nhân vật.</a:t>
                      </a:r>
                      <a:r>
                        <a:rPr lang="en-US" sz="2000" b="1">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3952314"/>
                  </a:ext>
                </a:extLst>
              </a:tr>
              <a:tr h="40652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Đặt chế độ nhấc bút không vẽ nữa.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3692528"/>
                  </a:ext>
                </a:extLst>
              </a:tr>
              <a:tr h="57070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Đặt màu sắc cho bút theo mẫu màu</a:t>
                      </a:r>
                      <a:r>
                        <a:rPr lang="en-US" sz="2000" b="1" baseline="0">
                          <a:effectLst/>
                          <a:latin typeface="Times New Roman" panose="02020603050405020304" pitchFamily="18" charset="0"/>
                        </a:rPr>
                        <a:t> được chọn bởi chuột.</a:t>
                      </a:r>
                      <a:r>
                        <a:rPr lang="en-US" sz="2000" b="1">
                          <a:effectLst/>
                          <a:latin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85605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Thay đổi màu của bút theo giá trị &lt;10&gt; được nhập trực tiếp. Cho phép giá trị âm hoặc dương. Giá trị màu được thiết lập theo hiệu ứng màu sắc (color effect).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38577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Thiết lập màu cho bút theo giá trị màu.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60436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Thay đổi độ mờ của bút theo giá trị &lt;10&gt;. Độ mờ được đo bởi các giá trị từ 0 đến</a:t>
                      </a:r>
                      <a:r>
                        <a:rPr lang="en-US" sz="2000" b="1" baseline="0">
                          <a:effectLst/>
                          <a:latin typeface="Times New Roman" panose="02020603050405020304" pitchFamily="18" charset="0"/>
                        </a:rPr>
                        <a:t> 100.</a:t>
                      </a:r>
                      <a:endParaRPr lang="en-US" sz="2000" b="1">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7070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Thiết lập độ mờ của bút theo giá trị &lt;50&gt;.</a:t>
                      </a:r>
                    </a:p>
                    <a:p>
                      <a:r>
                        <a:rPr lang="en-US" sz="2000" b="1">
                          <a:effectLst/>
                          <a:latin typeface="Times New Roman" panose="02020603050405020304" pitchFamily="18" charset="0"/>
                        </a:rPr>
                        <a:t>Độ mờ được đo bởi các giá trị từ 0 đến</a:t>
                      </a:r>
                      <a:r>
                        <a:rPr lang="en-US" sz="2000" b="1" baseline="0">
                          <a:effectLst/>
                          <a:latin typeface="Times New Roman" panose="02020603050405020304" pitchFamily="18" charset="0"/>
                        </a:rPr>
                        <a:t> 100.</a:t>
                      </a:r>
                      <a:endParaRPr lang="en-US" sz="2000" b="1">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57530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Thay đổi kích thước của bút theo &lt;1&gt; pixel. Giá trị thay đổi có thể dương hoặc âm.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77155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effectLst/>
                          <a:latin typeface="Times New Roman" panose="02020603050405020304" pitchFamily="18" charset="0"/>
                        </a:rPr>
                        <a:t>Thiết lập kích thước bút theo giá trị &lt;1&gt; pixel.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4" name="Рисунок 92"/>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90600" cy="457200"/>
          </a:xfrm>
          <a:prstGeom prst="rect">
            <a:avLst/>
          </a:prstGeom>
          <a:noFill/>
          <a:ln>
            <a:noFill/>
          </a:ln>
        </p:spPr>
      </p:pic>
      <p:pic>
        <p:nvPicPr>
          <p:cNvPr id="5" name="Рисунок 9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1219200" cy="457200"/>
          </a:xfrm>
          <a:prstGeom prst="rect">
            <a:avLst/>
          </a:prstGeom>
          <a:noFill/>
          <a:ln>
            <a:noFill/>
          </a:ln>
        </p:spPr>
      </p:pic>
      <p:pic>
        <p:nvPicPr>
          <p:cNvPr id="6" name="Рисунок 90"/>
          <p:cNvPicPr/>
          <p:nvPr/>
        </p:nvPicPr>
        <p:blipFill>
          <a:blip r:embed="rId4">
            <a:extLst>
              <a:ext uri="{28A0092B-C50C-407E-A947-70E740481C1C}">
                <a14:useLocalDpi xmlns:a14="http://schemas.microsoft.com/office/drawing/2010/main" val="0"/>
              </a:ext>
            </a:extLst>
          </a:blip>
          <a:srcRect/>
          <a:stretch>
            <a:fillRect/>
          </a:stretch>
        </p:blipFill>
        <p:spPr bwMode="auto">
          <a:xfrm>
            <a:off x="6926" y="1364673"/>
            <a:ext cx="1669473" cy="540324"/>
          </a:xfrm>
          <a:prstGeom prst="rect">
            <a:avLst/>
          </a:prstGeom>
          <a:noFill/>
          <a:ln>
            <a:noFill/>
          </a:ln>
        </p:spPr>
      </p:pic>
      <p:pic>
        <p:nvPicPr>
          <p:cNvPr id="7" name="Рисунок 89"/>
          <p:cNvPicPr/>
          <p:nvPr/>
        </p:nvPicPr>
        <p:blipFill>
          <a:blip r:embed="rId5">
            <a:extLst>
              <a:ext uri="{28A0092B-C50C-407E-A947-70E740481C1C}">
                <a14:useLocalDpi xmlns:a14="http://schemas.microsoft.com/office/drawing/2010/main" val="0"/>
              </a:ext>
            </a:extLst>
          </a:blip>
          <a:srcRect/>
          <a:stretch>
            <a:fillRect/>
          </a:stretch>
        </p:blipFill>
        <p:spPr bwMode="auto">
          <a:xfrm>
            <a:off x="0" y="1925779"/>
            <a:ext cx="1447800" cy="360221"/>
          </a:xfrm>
          <a:prstGeom prst="rect">
            <a:avLst/>
          </a:prstGeom>
          <a:noFill/>
          <a:ln>
            <a:noFill/>
          </a:ln>
        </p:spPr>
      </p:pic>
      <p:pic>
        <p:nvPicPr>
          <p:cNvPr id="8" name="Рисунок 88"/>
          <p:cNvPicPr/>
          <p:nvPr/>
        </p:nvPicPr>
        <p:blipFill>
          <a:blip r:embed="rId6">
            <a:extLst>
              <a:ext uri="{28A0092B-C50C-407E-A947-70E740481C1C}">
                <a14:useLocalDpi xmlns:a14="http://schemas.microsoft.com/office/drawing/2010/main" val="0"/>
              </a:ext>
            </a:extLst>
          </a:blip>
          <a:srcRect/>
          <a:stretch>
            <a:fillRect/>
          </a:stretch>
        </p:blipFill>
        <p:spPr bwMode="auto">
          <a:xfrm>
            <a:off x="6926" y="2306782"/>
            <a:ext cx="2202874" cy="512618"/>
          </a:xfrm>
          <a:prstGeom prst="rect">
            <a:avLst/>
          </a:prstGeom>
          <a:noFill/>
          <a:ln>
            <a:noFill/>
          </a:ln>
        </p:spPr>
      </p:pic>
      <p:pic>
        <p:nvPicPr>
          <p:cNvPr id="9" name="Рисунок 87"/>
          <p:cNvPicPr/>
          <p:nvPr/>
        </p:nvPicPr>
        <p:blipFill>
          <a:blip r:embed="rId7">
            <a:extLst>
              <a:ext uri="{28A0092B-C50C-407E-A947-70E740481C1C}">
                <a14:useLocalDpi xmlns:a14="http://schemas.microsoft.com/office/drawing/2010/main" val="0"/>
              </a:ext>
            </a:extLst>
          </a:blip>
          <a:srcRect/>
          <a:stretch>
            <a:fillRect/>
          </a:stretch>
        </p:blipFill>
        <p:spPr bwMode="auto">
          <a:xfrm>
            <a:off x="28574" y="2992579"/>
            <a:ext cx="2790825" cy="588821"/>
          </a:xfrm>
          <a:prstGeom prst="rect">
            <a:avLst/>
          </a:prstGeom>
          <a:noFill/>
          <a:ln>
            <a:noFill/>
          </a:ln>
        </p:spPr>
      </p:pic>
      <p:pic>
        <p:nvPicPr>
          <p:cNvPr id="10" name="Рисунок 86"/>
          <p:cNvPicPr/>
          <p:nvPr/>
        </p:nvPicPr>
        <p:blipFill>
          <a:blip r:embed="rId8">
            <a:extLst>
              <a:ext uri="{28A0092B-C50C-407E-A947-70E740481C1C}">
                <a14:useLocalDpi xmlns:a14="http://schemas.microsoft.com/office/drawing/2010/main" val="0"/>
              </a:ext>
            </a:extLst>
          </a:blip>
          <a:srcRect/>
          <a:stretch>
            <a:fillRect/>
          </a:stretch>
        </p:blipFill>
        <p:spPr bwMode="auto">
          <a:xfrm>
            <a:off x="0" y="3815642"/>
            <a:ext cx="1905000" cy="451558"/>
          </a:xfrm>
          <a:prstGeom prst="rect">
            <a:avLst/>
          </a:prstGeom>
          <a:noFill/>
          <a:ln>
            <a:noFill/>
          </a:ln>
        </p:spPr>
      </p:pic>
      <p:pic>
        <p:nvPicPr>
          <p:cNvPr id="11" name="Рисунок 85"/>
          <p:cNvPicPr/>
          <p:nvPr/>
        </p:nvPicPr>
        <p:blipFill>
          <a:blip r:embed="rId9">
            <a:extLst>
              <a:ext uri="{28A0092B-C50C-407E-A947-70E740481C1C}">
                <a14:useLocalDpi xmlns:a14="http://schemas.microsoft.com/office/drawing/2010/main" val="0"/>
              </a:ext>
            </a:extLst>
          </a:blip>
          <a:srcRect/>
          <a:stretch>
            <a:fillRect/>
          </a:stretch>
        </p:blipFill>
        <p:spPr bwMode="auto">
          <a:xfrm>
            <a:off x="6926" y="4321333"/>
            <a:ext cx="2660074" cy="500040"/>
          </a:xfrm>
          <a:prstGeom prst="rect">
            <a:avLst/>
          </a:prstGeom>
          <a:noFill/>
          <a:ln>
            <a:noFill/>
          </a:ln>
        </p:spPr>
      </p:pic>
      <p:pic>
        <p:nvPicPr>
          <p:cNvPr id="12" name="Рисунок 84"/>
          <p:cNvPicPr/>
          <p:nvPr/>
        </p:nvPicPr>
        <p:blipFill>
          <a:blip r:embed="rId10">
            <a:extLst>
              <a:ext uri="{28A0092B-C50C-407E-A947-70E740481C1C}">
                <a14:useLocalDpi xmlns:a14="http://schemas.microsoft.com/office/drawing/2010/main" val="0"/>
              </a:ext>
            </a:extLst>
          </a:blip>
          <a:srcRect/>
          <a:stretch>
            <a:fillRect/>
          </a:stretch>
        </p:blipFill>
        <p:spPr bwMode="auto">
          <a:xfrm>
            <a:off x="28574" y="4860342"/>
            <a:ext cx="2638426" cy="549858"/>
          </a:xfrm>
          <a:prstGeom prst="rect">
            <a:avLst/>
          </a:prstGeom>
          <a:noFill/>
          <a:ln>
            <a:noFill/>
          </a:ln>
        </p:spPr>
      </p:pic>
      <p:pic>
        <p:nvPicPr>
          <p:cNvPr id="13" name="Рисунок 83"/>
          <p:cNvPicPr/>
          <p:nvPr/>
        </p:nvPicPr>
        <p:blipFill>
          <a:blip r:embed="rId11">
            <a:extLst>
              <a:ext uri="{28A0092B-C50C-407E-A947-70E740481C1C}">
                <a14:useLocalDpi xmlns:a14="http://schemas.microsoft.com/office/drawing/2010/main" val="0"/>
              </a:ext>
            </a:extLst>
          </a:blip>
          <a:srcRect/>
          <a:stretch>
            <a:fillRect/>
          </a:stretch>
        </p:blipFill>
        <p:spPr bwMode="auto">
          <a:xfrm>
            <a:off x="28573" y="5449168"/>
            <a:ext cx="2790825" cy="570631"/>
          </a:xfrm>
          <a:prstGeom prst="rect">
            <a:avLst/>
          </a:prstGeom>
          <a:noFill/>
          <a:ln>
            <a:noFill/>
          </a:ln>
        </p:spPr>
      </p:pic>
      <p:pic>
        <p:nvPicPr>
          <p:cNvPr id="14" name="Рисунок 82"/>
          <p:cNvPicPr/>
          <p:nvPr/>
        </p:nvPicPr>
        <p:blipFill>
          <a:blip r:embed="rId12">
            <a:extLst>
              <a:ext uri="{28A0092B-C50C-407E-A947-70E740481C1C}">
                <a14:useLocalDpi xmlns:a14="http://schemas.microsoft.com/office/drawing/2010/main" val="0"/>
              </a:ext>
            </a:extLst>
          </a:blip>
          <a:srcRect/>
          <a:stretch>
            <a:fillRect/>
          </a:stretch>
        </p:blipFill>
        <p:spPr bwMode="auto">
          <a:xfrm>
            <a:off x="-28575" y="6086476"/>
            <a:ext cx="2695575" cy="561118"/>
          </a:xfrm>
          <a:prstGeom prst="rect">
            <a:avLst/>
          </a:prstGeom>
          <a:noFill/>
          <a:ln>
            <a:noFill/>
          </a:ln>
        </p:spPr>
      </p:pic>
    </p:spTree>
    <p:extLst>
      <p:ext uri="{BB962C8B-B14F-4D97-AF65-F5344CB8AC3E}">
        <p14:creationId xmlns:p14="http://schemas.microsoft.com/office/powerpoint/2010/main" val="34522903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 các lệnh điều khiển biến nhớ, dữ liệu</a:t>
            </a:r>
          </a:p>
        </p:txBody>
      </p:sp>
      <p:pic>
        <p:nvPicPr>
          <p:cNvPr id="5" name="Picture 4"/>
          <p:cNvPicPr/>
          <p:nvPr/>
        </p:nvPicPr>
        <p:blipFill>
          <a:blip r:embed="rId2"/>
          <a:stretch>
            <a:fillRect/>
          </a:stretch>
        </p:blipFill>
        <p:spPr>
          <a:xfrm>
            <a:off x="0" y="1371600"/>
            <a:ext cx="3124200" cy="5486400"/>
          </a:xfrm>
          <a:prstGeom prst="rect">
            <a:avLst/>
          </a:prstGeom>
        </p:spPr>
      </p:pic>
      <p:pic>
        <p:nvPicPr>
          <p:cNvPr id="6" name="Picture 5"/>
          <p:cNvPicPr/>
          <p:nvPr/>
        </p:nvPicPr>
        <p:blipFill>
          <a:blip r:embed="rId3"/>
          <a:stretch>
            <a:fillRect/>
          </a:stretch>
        </p:blipFill>
        <p:spPr>
          <a:xfrm>
            <a:off x="3247044" y="1371600"/>
            <a:ext cx="3763356" cy="5410200"/>
          </a:xfrm>
          <a:prstGeom prst="rect">
            <a:avLst/>
          </a:prstGeom>
        </p:spPr>
      </p:pic>
    </p:spTree>
    <p:extLst>
      <p:ext uri="{BB962C8B-B14F-4D97-AF65-F5344CB8AC3E}">
        <p14:creationId xmlns:p14="http://schemas.microsoft.com/office/powerpoint/2010/main" val="17249656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97544719"/>
              </p:ext>
            </p:extLst>
          </p:nvPr>
        </p:nvGraphicFramePr>
        <p:xfrm>
          <a:off x="13253" y="685800"/>
          <a:ext cx="9143999" cy="5562597"/>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5333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600"/>
                        </a:spcAft>
                      </a:pPr>
                      <a:r>
                        <a:rPr lang="en-US" sz="2000" b="1">
                          <a:solidFill>
                            <a:schemeClr val="tx1"/>
                          </a:solidFill>
                          <a:effectLst/>
                          <a:latin typeface="Times New Roman" panose="02020603050405020304" pitchFamily="18" charset="0"/>
                          <a:ea typeface="Times New Roman" panose="02020603050405020304" pitchFamily="18" charset="0"/>
                        </a:rPr>
                        <a:t>Tạo một biến nhớ mới.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6096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hiện thời của biến nhớ.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7620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Lựa chọn có hiển thị hay không giá trị biến nhớ trên màn hình. Thể hiện của biến nhớ có dạng sau: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49393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Gán 1 giá trị cụ thể cho biến nhớ "a". Giá trị có thể là số hoặc chữ.</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16764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đổi biến nhớ "a" theo giá trị số (1) được nhập trực tiếp tại ô phía phải. </a:t>
                      </a:r>
                    </a:p>
                    <a:p>
                      <a:r>
                        <a:rPr lang="en-US" sz="2000" b="1">
                          <a:solidFill>
                            <a:schemeClr val="tx1"/>
                          </a:solidFill>
                          <a:effectLst/>
                          <a:latin typeface="Times New Roman" panose="02020603050405020304" pitchFamily="18" charset="0"/>
                        </a:rPr>
                        <a:t>Chú ý: giá trị bắt buộc phải là số, có thể dương hoặc âm.</a:t>
                      </a:r>
                    </a:p>
                    <a:p>
                      <a:r>
                        <a:rPr lang="en-US" sz="2000" b="1">
                          <a:solidFill>
                            <a:schemeClr val="tx1"/>
                          </a:solidFill>
                          <a:effectLst/>
                          <a:latin typeface="Times New Roman" panose="02020603050405020304" pitchFamily="18" charset="0"/>
                        </a:rPr>
                        <a:t>Nếu nhập sai thì lỗi sẽ được thông báo bởi "NaN".</a:t>
                      </a:r>
                    </a:p>
                    <a:p>
                      <a:r>
                        <a:rPr lang="en-US" sz="2000" b="1">
                          <a:solidFill>
                            <a:schemeClr val="tx1"/>
                          </a:solidFill>
                          <a:effectLst/>
                          <a:latin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334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Hiện giá trị biến nhớ "a" trên màn hình.</a:t>
                      </a:r>
                    </a:p>
                    <a:p>
                      <a:pPr marL="0" marR="0">
                        <a:spcBef>
                          <a:spcPts val="0"/>
                        </a:spcBef>
                        <a:spcAft>
                          <a:spcPts val="600"/>
                        </a:spcAft>
                      </a:pPr>
                      <a:r>
                        <a:rPr lang="en-US" sz="2000" b="1">
                          <a:solidFill>
                            <a:schemeClr val="tx1"/>
                          </a:solidFill>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6096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Ẩn không hiện giá trị biến nhớ "a" trên màn hình.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bl>
          </a:graphicData>
        </a:graphic>
      </p:graphicFrame>
      <p:pic>
        <p:nvPicPr>
          <p:cNvPr id="4" name="Рисунок 81"/>
          <p:cNvPicPr/>
          <p:nvPr/>
        </p:nvPicPr>
        <p:blipFill>
          <a:blip r:embed="rId2">
            <a:extLst>
              <a:ext uri="{28A0092B-C50C-407E-A947-70E740481C1C}">
                <a14:useLocalDpi xmlns:a14="http://schemas.microsoft.com/office/drawing/2010/main" val="0"/>
              </a:ext>
            </a:extLst>
          </a:blip>
          <a:srcRect/>
          <a:stretch>
            <a:fillRect/>
          </a:stretch>
        </p:blipFill>
        <p:spPr bwMode="auto">
          <a:xfrm>
            <a:off x="29818" y="685800"/>
            <a:ext cx="1891747" cy="448919"/>
          </a:xfrm>
          <a:prstGeom prst="rect">
            <a:avLst/>
          </a:prstGeom>
          <a:noFill/>
          <a:ln>
            <a:noFill/>
          </a:ln>
        </p:spPr>
      </p:pic>
      <p:pic>
        <p:nvPicPr>
          <p:cNvPr id="5" name="Рисунок 80"/>
          <p:cNvPicPr/>
          <p:nvPr/>
        </p:nvPicPr>
        <p:blipFill>
          <a:blip r:embed="rId3">
            <a:extLst>
              <a:ext uri="{28A0092B-C50C-407E-A947-70E740481C1C}">
                <a14:useLocalDpi xmlns:a14="http://schemas.microsoft.com/office/drawing/2010/main" val="0"/>
              </a:ext>
            </a:extLst>
          </a:blip>
          <a:srcRect/>
          <a:stretch>
            <a:fillRect/>
          </a:stretch>
        </p:blipFill>
        <p:spPr bwMode="auto">
          <a:xfrm>
            <a:off x="96079" y="1295400"/>
            <a:ext cx="665921" cy="457200"/>
          </a:xfrm>
          <a:prstGeom prst="rect">
            <a:avLst/>
          </a:prstGeom>
          <a:noFill/>
          <a:ln>
            <a:noFill/>
          </a:ln>
        </p:spPr>
      </p:pic>
      <p:pic>
        <p:nvPicPr>
          <p:cNvPr id="6" name="Рисунок 79"/>
          <p:cNvPicPr/>
          <p:nvPr/>
        </p:nvPicPr>
        <p:blipFill>
          <a:blip r:embed="rId4">
            <a:extLst>
              <a:ext uri="{28A0092B-C50C-407E-A947-70E740481C1C}">
                <a14:useLocalDpi xmlns:a14="http://schemas.microsoft.com/office/drawing/2010/main" val="0"/>
              </a:ext>
            </a:extLst>
          </a:blip>
          <a:srcRect/>
          <a:stretch>
            <a:fillRect/>
          </a:stretch>
        </p:blipFill>
        <p:spPr bwMode="auto">
          <a:xfrm>
            <a:off x="96079" y="1913281"/>
            <a:ext cx="1046921" cy="591380"/>
          </a:xfrm>
          <a:prstGeom prst="rect">
            <a:avLst/>
          </a:prstGeom>
          <a:noFill/>
          <a:ln>
            <a:noFill/>
          </a:ln>
        </p:spPr>
      </p:pic>
      <p:pic>
        <p:nvPicPr>
          <p:cNvPr id="7" name="Рисунок 77"/>
          <p:cNvPicPr/>
          <p:nvPr/>
        </p:nvPicPr>
        <p:blipFill>
          <a:blip r:embed="rId5">
            <a:extLst>
              <a:ext uri="{28A0092B-C50C-407E-A947-70E740481C1C}">
                <a14:useLocalDpi xmlns:a14="http://schemas.microsoft.com/office/drawing/2010/main" val="0"/>
              </a:ext>
            </a:extLst>
          </a:blip>
          <a:srcRect/>
          <a:stretch>
            <a:fillRect/>
          </a:stretch>
        </p:blipFill>
        <p:spPr bwMode="auto">
          <a:xfrm>
            <a:off x="43276" y="2665342"/>
            <a:ext cx="1480724" cy="458858"/>
          </a:xfrm>
          <a:prstGeom prst="rect">
            <a:avLst/>
          </a:prstGeom>
          <a:noFill/>
          <a:ln>
            <a:noFill/>
          </a:ln>
        </p:spPr>
      </p:pic>
      <p:pic>
        <p:nvPicPr>
          <p:cNvPr id="8" name="Рисунок 76"/>
          <p:cNvPicPr/>
          <p:nvPr/>
        </p:nvPicPr>
        <p:blipFill>
          <a:blip r:embed="rId6">
            <a:extLst>
              <a:ext uri="{28A0092B-C50C-407E-A947-70E740481C1C}">
                <a14:useLocalDpi xmlns:a14="http://schemas.microsoft.com/office/drawing/2010/main" val="0"/>
              </a:ext>
            </a:extLst>
          </a:blip>
          <a:srcRect/>
          <a:stretch>
            <a:fillRect/>
          </a:stretch>
        </p:blipFill>
        <p:spPr bwMode="auto">
          <a:xfrm>
            <a:off x="102290" y="3595272"/>
            <a:ext cx="2640910" cy="671928"/>
          </a:xfrm>
          <a:prstGeom prst="rect">
            <a:avLst/>
          </a:prstGeom>
          <a:noFill/>
          <a:ln>
            <a:noFill/>
          </a:ln>
        </p:spPr>
      </p:pic>
      <p:pic>
        <p:nvPicPr>
          <p:cNvPr id="9" name="Рисунок 74"/>
          <p:cNvPicPr/>
          <p:nvPr/>
        </p:nvPicPr>
        <p:blipFill>
          <a:blip r:embed="rId7">
            <a:extLst>
              <a:ext uri="{28A0092B-C50C-407E-A947-70E740481C1C}">
                <a14:useLocalDpi xmlns:a14="http://schemas.microsoft.com/office/drawing/2010/main" val="0"/>
              </a:ext>
            </a:extLst>
          </a:blip>
          <a:srcRect/>
          <a:stretch>
            <a:fillRect/>
          </a:stretch>
        </p:blipFill>
        <p:spPr bwMode="auto">
          <a:xfrm>
            <a:off x="96079" y="5100636"/>
            <a:ext cx="1825486" cy="484117"/>
          </a:xfrm>
          <a:prstGeom prst="rect">
            <a:avLst/>
          </a:prstGeom>
          <a:noFill/>
          <a:ln>
            <a:noFill/>
          </a:ln>
        </p:spPr>
      </p:pic>
      <p:pic>
        <p:nvPicPr>
          <p:cNvPr id="10" name="Рисунок 72"/>
          <p:cNvPicPr/>
          <p:nvPr/>
        </p:nvPicPr>
        <p:blipFill>
          <a:blip r:embed="rId8">
            <a:extLst>
              <a:ext uri="{28A0092B-C50C-407E-A947-70E740481C1C}">
                <a14:useLocalDpi xmlns:a14="http://schemas.microsoft.com/office/drawing/2010/main" val="0"/>
              </a:ext>
            </a:extLst>
          </a:blip>
          <a:srcRect/>
          <a:stretch>
            <a:fillRect/>
          </a:stretch>
        </p:blipFill>
        <p:spPr bwMode="auto">
          <a:xfrm>
            <a:off x="106018" y="5716034"/>
            <a:ext cx="2179982" cy="527602"/>
          </a:xfrm>
          <a:prstGeom prst="rect">
            <a:avLst/>
          </a:prstGeom>
          <a:noFill/>
          <a:ln>
            <a:noFill/>
          </a:ln>
        </p:spPr>
      </p:pic>
    </p:spTree>
    <p:extLst>
      <p:ext uri="{BB962C8B-B14F-4D97-AF65-F5344CB8AC3E}">
        <p14:creationId xmlns:p14="http://schemas.microsoft.com/office/powerpoint/2010/main" val="2827078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62043221"/>
              </p:ext>
            </p:extLst>
          </p:nvPr>
        </p:nvGraphicFramePr>
        <p:xfrm>
          <a:off x="1" y="162339"/>
          <a:ext cx="9143999" cy="6705600"/>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5333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Tạo một danh sách (mảng) giá trị mới.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76200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600"/>
                        </a:spcAft>
                      </a:pPr>
                      <a:r>
                        <a:rPr lang="en-US" sz="2000" b="1">
                          <a:solidFill>
                            <a:schemeClr val="tx1"/>
                          </a:solidFill>
                          <a:effectLst/>
                          <a:latin typeface="Times New Roman" panose="02020603050405020304" pitchFamily="18" charset="0"/>
                          <a:ea typeface="Times New Roman" panose="02020603050405020304" pitchFamily="18" charset="0"/>
                        </a:rPr>
                        <a:t>(hàm) trả lại giá trị của biến nhớ "b" là một dãy số hoặc văn bản.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9071306"/>
                  </a:ext>
                </a:extLst>
              </a:tr>
              <a:tr h="5333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Bổ sung giá trị &lt;"thing"&gt; vào cuối của mảng "b". Giá trị có thể là số hoặc chữ.</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744402"/>
                  </a:ext>
                </a:extLst>
              </a:tr>
              <a:tr h="5333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Xóa phần tử thứ &lt;1&gt; khỏi mảng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6949756"/>
                  </a:ext>
                </a:extLst>
              </a:tr>
              <a:tr h="5333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Chèn giá trị &lt;"thing"&gt; vào mảng "b" tại vị trí trước phần tử  thứ &lt;1&gt;. Mảng "b" sẽ tăng thêm 1 phần tử. Giá trị có thể là số hoặc chữ.</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975128"/>
                  </a:ext>
                </a:extLst>
              </a:tr>
              <a:tr h="6096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Thay thế phần tử thứ &lt;1&gt; của mảng "b" bằng giá trị mới &lt;"thing"&gt;. Giá trị này có thể là số hoặc chữ.</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45720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của phần tử thứ &lt;1&gt; của mảng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49393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là số phần tử hiện có của mảng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64906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logic) trả lại giá trị đúng nếu mảng "b" chứa phần tử có giá trị &lt;"thing"&gt;.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334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Thể hiện mảng "b" trên màn hình.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6096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Ẩn không hiện mảng "b" trên màn hình.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bl>
          </a:graphicData>
        </a:graphic>
      </p:graphicFrame>
      <p:pic>
        <p:nvPicPr>
          <p:cNvPr id="4" name="Рисунок 70"/>
          <p:cNvPicPr/>
          <p:nvPr/>
        </p:nvPicPr>
        <p:blipFill>
          <a:blip r:embed="rId2">
            <a:extLst>
              <a:ext uri="{28A0092B-C50C-407E-A947-70E740481C1C}">
                <a14:useLocalDpi xmlns:a14="http://schemas.microsoft.com/office/drawing/2010/main" val="0"/>
              </a:ext>
            </a:extLst>
          </a:blip>
          <a:srcRect/>
          <a:stretch>
            <a:fillRect/>
          </a:stretch>
        </p:blipFill>
        <p:spPr bwMode="auto">
          <a:xfrm>
            <a:off x="0" y="162338"/>
            <a:ext cx="1447799" cy="523461"/>
          </a:xfrm>
          <a:prstGeom prst="rect">
            <a:avLst/>
          </a:prstGeom>
          <a:noFill/>
          <a:ln>
            <a:noFill/>
          </a:ln>
        </p:spPr>
      </p:pic>
      <p:pic>
        <p:nvPicPr>
          <p:cNvPr id="5" name="Рисунок 69"/>
          <p:cNvPicPr/>
          <p:nvPr/>
        </p:nvPicPr>
        <p:blipFill>
          <a:blip r:embed="rId3">
            <a:extLst>
              <a:ext uri="{28A0092B-C50C-407E-A947-70E740481C1C}">
                <a14:useLocalDpi xmlns:a14="http://schemas.microsoft.com/office/drawing/2010/main" val="0"/>
              </a:ext>
            </a:extLst>
          </a:blip>
          <a:srcRect/>
          <a:stretch>
            <a:fillRect/>
          </a:stretch>
        </p:blipFill>
        <p:spPr bwMode="auto">
          <a:xfrm>
            <a:off x="23191" y="762000"/>
            <a:ext cx="662609" cy="609600"/>
          </a:xfrm>
          <a:prstGeom prst="rect">
            <a:avLst/>
          </a:prstGeom>
          <a:noFill/>
          <a:ln>
            <a:noFill/>
          </a:ln>
        </p:spPr>
      </p:pic>
      <p:pic>
        <p:nvPicPr>
          <p:cNvPr id="6" name="Рисунок 67"/>
          <p:cNvPicPr/>
          <p:nvPr/>
        </p:nvPicPr>
        <p:blipFill>
          <a:blip r:embed="rId4">
            <a:extLst>
              <a:ext uri="{28A0092B-C50C-407E-A947-70E740481C1C}">
                <a14:useLocalDpi xmlns:a14="http://schemas.microsoft.com/office/drawing/2010/main" val="0"/>
              </a:ext>
            </a:extLst>
          </a:blip>
          <a:srcRect/>
          <a:stretch>
            <a:fillRect/>
          </a:stretch>
        </p:blipFill>
        <p:spPr bwMode="auto">
          <a:xfrm>
            <a:off x="0" y="1470992"/>
            <a:ext cx="1981200" cy="586408"/>
          </a:xfrm>
          <a:prstGeom prst="rect">
            <a:avLst/>
          </a:prstGeom>
          <a:noFill/>
          <a:ln>
            <a:noFill/>
          </a:ln>
        </p:spPr>
      </p:pic>
      <p:pic>
        <p:nvPicPr>
          <p:cNvPr id="7" name="Рисунок 66"/>
          <p:cNvPicPr/>
          <p:nvPr/>
        </p:nvPicPr>
        <p:blipFill>
          <a:blip r:embed="rId5">
            <a:extLst>
              <a:ext uri="{28A0092B-C50C-407E-A947-70E740481C1C}">
                <a14:useLocalDpi xmlns:a14="http://schemas.microsoft.com/office/drawing/2010/main" val="0"/>
              </a:ext>
            </a:extLst>
          </a:blip>
          <a:srcRect/>
          <a:stretch>
            <a:fillRect/>
          </a:stretch>
        </p:blipFill>
        <p:spPr bwMode="auto">
          <a:xfrm>
            <a:off x="29817" y="2057400"/>
            <a:ext cx="1798983" cy="533400"/>
          </a:xfrm>
          <a:prstGeom prst="rect">
            <a:avLst/>
          </a:prstGeom>
          <a:noFill/>
          <a:ln>
            <a:noFill/>
          </a:ln>
        </p:spPr>
      </p:pic>
      <p:pic>
        <p:nvPicPr>
          <p:cNvPr id="8" name="Рисунок 65"/>
          <p:cNvPicPr/>
          <p:nvPr/>
        </p:nvPicPr>
        <p:blipFill>
          <a:blip r:embed="rId6">
            <a:extLst>
              <a:ext uri="{28A0092B-C50C-407E-A947-70E740481C1C}">
                <a14:useLocalDpi xmlns:a14="http://schemas.microsoft.com/office/drawing/2010/main" val="0"/>
              </a:ext>
            </a:extLst>
          </a:blip>
          <a:srcRect/>
          <a:stretch>
            <a:fillRect/>
          </a:stretch>
        </p:blipFill>
        <p:spPr bwMode="auto">
          <a:xfrm>
            <a:off x="0" y="2774883"/>
            <a:ext cx="2769705" cy="591170"/>
          </a:xfrm>
          <a:prstGeom prst="rect">
            <a:avLst/>
          </a:prstGeom>
          <a:noFill/>
          <a:ln>
            <a:noFill/>
          </a:ln>
        </p:spPr>
      </p:pic>
      <p:pic>
        <p:nvPicPr>
          <p:cNvPr id="9" name="Рисунок 64"/>
          <p:cNvPicPr/>
          <p:nvPr/>
        </p:nvPicPr>
        <p:blipFill>
          <a:blip r:embed="rId7">
            <a:extLst>
              <a:ext uri="{28A0092B-C50C-407E-A947-70E740481C1C}">
                <a14:useLocalDpi xmlns:a14="http://schemas.microsoft.com/office/drawing/2010/main" val="0"/>
              </a:ext>
            </a:extLst>
          </a:blip>
          <a:srcRect/>
          <a:stretch>
            <a:fillRect/>
          </a:stretch>
        </p:blipFill>
        <p:spPr bwMode="auto">
          <a:xfrm>
            <a:off x="-3314" y="3550136"/>
            <a:ext cx="2898913" cy="533400"/>
          </a:xfrm>
          <a:prstGeom prst="rect">
            <a:avLst/>
          </a:prstGeom>
          <a:noFill/>
          <a:ln>
            <a:noFill/>
          </a:ln>
        </p:spPr>
      </p:pic>
      <p:pic>
        <p:nvPicPr>
          <p:cNvPr id="10" name="Рисунок 63"/>
          <p:cNvPicPr/>
          <p:nvPr/>
        </p:nvPicPr>
        <p:blipFill>
          <a:blip r:embed="rId8">
            <a:extLst>
              <a:ext uri="{28A0092B-C50C-407E-A947-70E740481C1C}">
                <a14:useLocalDpi xmlns:a14="http://schemas.microsoft.com/office/drawing/2010/main" val="0"/>
              </a:ext>
            </a:extLst>
          </a:blip>
          <a:srcRect/>
          <a:stretch>
            <a:fillRect/>
          </a:stretch>
        </p:blipFill>
        <p:spPr bwMode="auto">
          <a:xfrm>
            <a:off x="0" y="4162537"/>
            <a:ext cx="1666875" cy="397145"/>
          </a:xfrm>
          <a:prstGeom prst="rect">
            <a:avLst/>
          </a:prstGeom>
          <a:noFill/>
          <a:ln>
            <a:noFill/>
          </a:ln>
        </p:spPr>
      </p:pic>
      <p:pic>
        <p:nvPicPr>
          <p:cNvPr id="11" name="Рисунок 62"/>
          <p:cNvPicPr/>
          <p:nvPr/>
        </p:nvPicPr>
        <p:blipFill>
          <a:blip r:embed="rId9">
            <a:extLst>
              <a:ext uri="{28A0092B-C50C-407E-A947-70E740481C1C}">
                <a14:useLocalDpi xmlns:a14="http://schemas.microsoft.com/office/drawing/2010/main" val="0"/>
              </a:ext>
            </a:extLst>
          </a:blip>
          <a:srcRect/>
          <a:stretch>
            <a:fillRect/>
          </a:stretch>
        </p:blipFill>
        <p:spPr bwMode="auto">
          <a:xfrm>
            <a:off x="23191" y="4638683"/>
            <a:ext cx="1643684" cy="390517"/>
          </a:xfrm>
          <a:prstGeom prst="rect">
            <a:avLst/>
          </a:prstGeom>
          <a:noFill/>
          <a:ln>
            <a:noFill/>
          </a:ln>
        </p:spPr>
      </p:pic>
      <p:pic>
        <p:nvPicPr>
          <p:cNvPr id="12" name="Рисунок 61"/>
          <p:cNvPicPr/>
          <p:nvPr/>
        </p:nvPicPr>
        <p:blipFill>
          <a:blip r:embed="rId10">
            <a:extLst>
              <a:ext uri="{28A0092B-C50C-407E-A947-70E740481C1C}">
                <a14:useLocalDpi xmlns:a14="http://schemas.microsoft.com/office/drawing/2010/main" val="0"/>
              </a:ext>
            </a:extLst>
          </a:blip>
          <a:srcRect/>
          <a:stretch>
            <a:fillRect/>
          </a:stretch>
        </p:blipFill>
        <p:spPr bwMode="auto">
          <a:xfrm>
            <a:off x="33130" y="5150336"/>
            <a:ext cx="1948070" cy="481838"/>
          </a:xfrm>
          <a:prstGeom prst="rect">
            <a:avLst/>
          </a:prstGeom>
          <a:noFill/>
          <a:ln>
            <a:noFill/>
          </a:ln>
        </p:spPr>
      </p:pic>
      <p:pic>
        <p:nvPicPr>
          <p:cNvPr id="13" name="Рисунок 60"/>
          <p:cNvPicPr/>
          <p:nvPr/>
        </p:nvPicPr>
        <p:blipFill>
          <a:blip r:embed="rId11">
            <a:extLst>
              <a:ext uri="{28A0092B-C50C-407E-A947-70E740481C1C}">
                <a14:useLocalDpi xmlns:a14="http://schemas.microsoft.com/office/drawing/2010/main" val="0"/>
              </a:ext>
            </a:extLst>
          </a:blip>
          <a:srcRect/>
          <a:stretch>
            <a:fillRect/>
          </a:stretch>
        </p:blipFill>
        <p:spPr bwMode="auto">
          <a:xfrm>
            <a:off x="29816" y="5765116"/>
            <a:ext cx="1570383" cy="465274"/>
          </a:xfrm>
          <a:prstGeom prst="rect">
            <a:avLst/>
          </a:prstGeom>
          <a:noFill/>
          <a:ln>
            <a:noFill/>
          </a:ln>
        </p:spPr>
      </p:pic>
      <p:pic>
        <p:nvPicPr>
          <p:cNvPr id="14" name="Рисунок 59"/>
          <p:cNvPicPr/>
          <p:nvPr/>
        </p:nvPicPr>
        <p:blipFill>
          <a:blip r:embed="rId12">
            <a:extLst>
              <a:ext uri="{28A0092B-C50C-407E-A947-70E740481C1C}">
                <a14:useLocalDpi xmlns:a14="http://schemas.microsoft.com/office/drawing/2010/main" val="0"/>
              </a:ext>
            </a:extLst>
          </a:blip>
          <a:srcRect/>
          <a:stretch>
            <a:fillRect/>
          </a:stretch>
        </p:blipFill>
        <p:spPr bwMode="auto">
          <a:xfrm>
            <a:off x="29817" y="6308456"/>
            <a:ext cx="1570383" cy="473344"/>
          </a:xfrm>
          <a:prstGeom prst="rect">
            <a:avLst/>
          </a:prstGeom>
          <a:noFill/>
          <a:ln>
            <a:noFill/>
          </a:ln>
        </p:spPr>
      </p:pic>
    </p:spTree>
    <p:extLst>
      <p:ext uri="{BB962C8B-B14F-4D97-AF65-F5344CB8AC3E}">
        <p14:creationId xmlns:p14="http://schemas.microsoft.com/office/powerpoint/2010/main" val="39310298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Event – các lệnh điều khiển sự kiện</a:t>
            </a:r>
          </a:p>
        </p:txBody>
      </p:sp>
      <p:pic>
        <p:nvPicPr>
          <p:cNvPr id="7" name="Picture 6"/>
          <p:cNvPicPr/>
          <p:nvPr/>
        </p:nvPicPr>
        <p:blipFill>
          <a:blip r:embed="rId3"/>
          <a:stretch>
            <a:fillRect/>
          </a:stretch>
        </p:blipFill>
        <p:spPr>
          <a:xfrm>
            <a:off x="0" y="1371600"/>
            <a:ext cx="3810000" cy="5181600"/>
          </a:xfrm>
          <a:prstGeom prst="rect">
            <a:avLst/>
          </a:prstGeom>
        </p:spPr>
      </p:pic>
      <p:pic>
        <p:nvPicPr>
          <p:cNvPr id="8" name="Picture 7"/>
          <p:cNvPicPr/>
          <p:nvPr/>
        </p:nvPicPr>
        <p:blipFill>
          <a:blip r:embed="rId4"/>
          <a:stretch>
            <a:fillRect/>
          </a:stretch>
        </p:blipFill>
        <p:spPr>
          <a:xfrm>
            <a:off x="3810000" y="1385455"/>
            <a:ext cx="4294909" cy="5140354"/>
          </a:xfrm>
          <a:prstGeom prst="rect">
            <a:avLst/>
          </a:prstGeom>
        </p:spPr>
      </p:pic>
    </p:spTree>
    <p:extLst>
      <p:ext uri="{BB962C8B-B14F-4D97-AF65-F5344CB8AC3E}">
        <p14:creationId xmlns:p14="http://schemas.microsoft.com/office/powerpoint/2010/main" val="20457227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10158840"/>
              </p:ext>
            </p:extLst>
          </p:nvPr>
        </p:nvGraphicFramePr>
        <p:xfrm>
          <a:off x="0" y="76203"/>
          <a:ext cx="9143999" cy="6781797"/>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64588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Đây là lệnh "bắt đầu chương trình". Chương trình (nhóm lệnh) sẽ chạy khi nháy lên lá cờ xanh.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64588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Lệnh điều khiển bàn phím. Nhóm lệnh sẽ chạy khi phím tương ứng &lt;Space&gt; được bấm.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64588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Lệnh điều khiển chuột. Nhóm lệnh sẽ chạy khi nháy chuột lên nhân vật.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5812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Lệnh điều khiển theo sân khấu. Nhóm lệnh sẽ chạy khi nền sân khấu thay đổi sang &lt;backdrop1&gt;.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95268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Lệnh điều khiển phụ thuộc vào độ âm (loudness), thời gian (timer) và tốc độ của chuyển động (video motion). Khi các điều kiện trên thỏa mãn thì nhóm lệnh sẽ chạy.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812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Lệnh điều khiển thông điệp. Nhóm lệnh sẽ được thực hiện khi nhân vật nhận được thông điệp &lt;message1&gt;.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127562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Lệnh gửi thông điệp cụ thể &lt;message1&gt;. Lệnh "when I receive the message" có tác dụng trả lời cho thông điệp này. Các lệnh khác vẫn chạy bình thường. Chú ý: trong lệnh này có chức năng tạo 1 thông điệp mới.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145324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a:solidFill>
                            <a:schemeClr val="tx1"/>
                          </a:solidFill>
                          <a:effectLst/>
                          <a:latin typeface="Times New Roman" panose="02020603050405020304" pitchFamily="18" charset="0"/>
                        </a:rPr>
                        <a:t>Lệnh gửi thông điệp cụ thể &lt;message1&gt;. Khi gửi thông điệp chương trình sẽ tạm dừng và chờ cho đến khi tất cả các nhân vật khác thực hiện xong các lệnh khi nhận thông điệp này.</a:t>
                      </a:r>
                      <a:r>
                        <a:rPr lang="en-US" sz="1800" kern="1200">
                          <a:solidFill>
                            <a:schemeClr val="dk1"/>
                          </a:solidFill>
                          <a:effectLst/>
                          <a:latin typeface="+mn-lt"/>
                          <a:ea typeface="+mn-ea"/>
                          <a:cs typeface="+mn-cs"/>
                        </a:rPr>
                        <a:t> </a:t>
                      </a:r>
                      <a:r>
                        <a:rPr lang="en-US" sz="1800" b="1" kern="1200">
                          <a:solidFill>
                            <a:schemeClr val="dk1"/>
                          </a:solidFill>
                          <a:effectLst/>
                          <a:latin typeface="Times New Roman" panose="02020603050405020304" pitchFamily="18" charset="0"/>
                          <a:ea typeface="+mn-ea"/>
                          <a:cs typeface="Times New Roman" panose="02020603050405020304" pitchFamily="18" charset="0"/>
                        </a:rPr>
                        <a:t>Sau đó chương trình sẽ quay lại thực hiện các lệnh tiếp theo. </a:t>
                      </a:r>
                      <a:r>
                        <a:rPr lang="en-US" sz="1800" b="1">
                          <a:solidFill>
                            <a:schemeClr val="tx1"/>
                          </a:solidFill>
                          <a:effectLst/>
                          <a:latin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rPr>
                        <a:t>Chú ý: trong lệnh này cũng có chức năng tạo 1 thông điệp mới.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4" name="Рисунок 58"/>
          <p:cNvPicPr/>
          <p:nvPr/>
        </p:nvPicPr>
        <p:blipFill>
          <a:blip r:embed="rId2">
            <a:extLst>
              <a:ext uri="{28A0092B-C50C-407E-A947-70E740481C1C}">
                <a14:useLocalDpi xmlns:a14="http://schemas.microsoft.com/office/drawing/2010/main" val="0"/>
              </a:ext>
            </a:extLst>
          </a:blip>
          <a:srcRect/>
          <a:stretch>
            <a:fillRect/>
          </a:stretch>
        </p:blipFill>
        <p:spPr bwMode="auto">
          <a:xfrm>
            <a:off x="13252" y="112646"/>
            <a:ext cx="1400175" cy="514350"/>
          </a:xfrm>
          <a:prstGeom prst="rect">
            <a:avLst/>
          </a:prstGeom>
          <a:noFill/>
          <a:ln>
            <a:noFill/>
          </a:ln>
        </p:spPr>
      </p:pic>
      <p:pic>
        <p:nvPicPr>
          <p:cNvPr id="5" name="Рисунок 57"/>
          <p:cNvPicPr/>
          <p:nvPr/>
        </p:nvPicPr>
        <p:blipFill>
          <a:blip r:embed="rId3">
            <a:extLst>
              <a:ext uri="{28A0092B-C50C-407E-A947-70E740481C1C}">
                <a14:useLocalDpi xmlns:a14="http://schemas.microsoft.com/office/drawing/2010/main" val="0"/>
              </a:ext>
            </a:extLst>
          </a:blip>
          <a:srcRect/>
          <a:stretch>
            <a:fillRect/>
          </a:stretch>
        </p:blipFill>
        <p:spPr bwMode="auto">
          <a:xfrm>
            <a:off x="13252" y="762000"/>
            <a:ext cx="2348948" cy="533400"/>
          </a:xfrm>
          <a:prstGeom prst="rect">
            <a:avLst/>
          </a:prstGeom>
          <a:noFill/>
          <a:ln>
            <a:noFill/>
          </a:ln>
        </p:spPr>
      </p:pic>
      <p:pic>
        <p:nvPicPr>
          <p:cNvPr id="6" name="Рисунок 56"/>
          <p:cNvPicPr/>
          <p:nvPr/>
        </p:nvPicPr>
        <p:blipFill>
          <a:blip r:embed="rId4">
            <a:extLst>
              <a:ext uri="{28A0092B-C50C-407E-A947-70E740481C1C}">
                <a14:useLocalDpi xmlns:a14="http://schemas.microsoft.com/office/drawing/2010/main" val="0"/>
              </a:ext>
            </a:extLst>
          </a:blip>
          <a:srcRect/>
          <a:stretch>
            <a:fillRect/>
          </a:stretch>
        </p:blipFill>
        <p:spPr bwMode="auto">
          <a:xfrm>
            <a:off x="0" y="1430403"/>
            <a:ext cx="2209800" cy="550793"/>
          </a:xfrm>
          <a:prstGeom prst="rect">
            <a:avLst/>
          </a:prstGeom>
          <a:noFill/>
          <a:ln>
            <a:noFill/>
          </a:ln>
        </p:spPr>
      </p:pic>
      <p:pic>
        <p:nvPicPr>
          <p:cNvPr id="7" name="Рисунок 55"/>
          <p:cNvPicPr/>
          <p:nvPr/>
        </p:nvPicPr>
        <p:blipFill>
          <a:blip r:embed="rId5">
            <a:extLst>
              <a:ext uri="{28A0092B-C50C-407E-A947-70E740481C1C}">
                <a14:useLocalDpi xmlns:a14="http://schemas.microsoft.com/office/drawing/2010/main" val="0"/>
              </a:ext>
            </a:extLst>
          </a:blip>
          <a:srcRect/>
          <a:stretch>
            <a:fillRect/>
          </a:stretch>
        </p:blipFill>
        <p:spPr bwMode="auto">
          <a:xfrm>
            <a:off x="13252" y="2098807"/>
            <a:ext cx="2879035" cy="419100"/>
          </a:xfrm>
          <a:prstGeom prst="rect">
            <a:avLst/>
          </a:prstGeom>
          <a:noFill/>
          <a:ln>
            <a:noFill/>
          </a:ln>
        </p:spPr>
      </p:pic>
      <p:pic>
        <p:nvPicPr>
          <p:cNvPr id="8" name="Рисунок 54"/>
          <p:cNvPicPr/>
          <p:nvPr/>
        </p:nvPicPr>
        <p:blipFill>
          <a:blip r:embed="rId6">
            <a:extLst>
              <a:ext uri="{28A0092B-C50C-407E-A947-70E740481C1C}">
                <a14:useLocalDpi xmlns:a14="http://schemas.microsoft.com/office/drawing/2010/main" val="0"/>
              </a:ext>
            </a:extLst>
          </a:blip>
          <a:srcRect/>
          <a:stretch>
            <a:fillRect/>
          </a:stretch>
        </p:blipFill>
        <p:spPr bwMode="auto">
          <a:xfrm>
            <a:off x="13252" y="2517907"/>
            <a:ext cx="1790700" cy="1019175"/>
          </a:xfrm>
          <a:prstGeom prst="rect">
            <a:avLst/>
          </a:prstGeom>
          <a:noFill/>
          <a:ln>
            <a:noFill/>
          </a:ln>
        </p:spPr>
      </p:pic>
      <p:pic>
        <p:nvPicPr>
          <p:cNvPr id="9" name="Рисунок 53"/>
          <p:cNvPicPr/>
          <p:nvPr/>
        </p:nvPicPr>
        <p:blipFill>
          <a:blip r:embed="rId7">
            <a:extLst>
              <a:ext uri="{28A0092B-C50C-407E-A947-70E740481C1C}">
                <a14:useLocalDpi xmlns:a14="http://schemas.microsoft.com/office/drawing/2010/main" val="0"/>
              </a:ext>
            </a:extLst>
          </a:blip>
          <a:srcRect/>
          <a:stretch>
            <a:fillRect/>
          </a:stretch>
        </p:blipFill>
        <p:spPr bwMode="auto">
          <a:xfrm>
            <a:off x="0" y="3575175"/>
            <a:ext cx="2209800" cy="539625"/>
          </a:xfrm>
          <a:prstGeom prst="rect">
            <a:avLst/>
          </a:prstGeom>
          <a:noFill/>
          <a:ln>
            <a:noFill/>
          </a:ln>
        </p:spPr>
      </p:pic>
      <p:pic>
        <p:nvPicPr>
          <p:cNvPr id="10" name="Рисунок 52"/>
          <p:cNvPicPr/>
          <p:nvPr/>
        </p:nvPicPr>
        <p:blipFill>
          <a:blip r:embed="rId8">
            <a:extLst>
              <a:ext uri="{28A0092B-C50C-407E-A947-70E740481C1C}">
                <a14:useLocalDpi xmlns:a14="http://schemas.microsoft.com/office/drawing/2010/main" val="0"/>
              </a:ext>
            </a:extLst>
          </a:blip>
          <a:srcRect/>
          <a:stretch>
            <a:fillRect/>
          </a:stretch>
        </p:blipFill>
        <p:spPr bwMode="auto">
          <a:xfrm>
            <a:off x="-1" y="4289550"/>
            <a:ext cx="2892287" cy="739650"/>
          </a:xfrm>
          <a:prstGeom prst="rect">
            <a:avLst/>
          </a:prstGeom>
          <a:noFill/>
          <a:ln>
            <a:noFill/>
          </a:ln>
        </p:spPr>
      </p:pic>
      <p:pic>
        <p:nvPicPr>
          <p:cNvPr id="11" name="Рисунок 51"/>
          <p:cNvPicPr/>
          <p:nvPr/>
        </p:nvPicPr>
        <p:blipFill>
          <a:blip r:embed="rId9">
            <a:extLst>
              <a:ext uri="{28A0092B-C50C-407E-A947-70E740481C1C}">
                <a14:useLocalDpi xmlns:a14="http://schemas.microsoft.com/office/drawing/2010/main" val="0"/>
              </a:ext>
            </a:extLst>
          </a:blip>
          <a:srcRect/>
          <a:stretch>
            <a:fillRect/>
          </a:stretch>
        </p:blipFill>
        <p:spPr bwMode="auto">
          <a:xfrm>
            <a:off x="-1" y="5629274"/>
            <a:ext cx="2892287" cy="793880"/>
          </a:xfrm>
          <a:prstGeom prst="rect">
            <a:avLst/>
          </a:prstGeom>
          <a:noFill/>
          <a:ln>
            <a:noFill/>
          </a:ln>
        </p:spPr>
      </p:pic>
    </p:spTree>
    <p:extLst>
      <p:ext uri="{BB962C8B-B14F-4D97-AF65-F5344CB8AC3E}">
        <p14:creationId xmlns:p14="http://schemas.microsoft.com/office/powerpoint/2010/main" val="24344634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543800" cy="914400"/>
          </a:xfrm>
        </p:spPr>
        <p:txBody>
          <a:bodyPr/>
          <a:lstStyle/>
          <a:p>
            <a:r>
              <a:rPr lang="en-US"/>
              <a:t>Control – các lệnh điều khiển</a:t>
            </a:r>
          </a:p>
        </p:txBody>
      </p:sp>
      <p:pic>
        <p:nvPicPr>
          <p:cNvPr id="5" name="Picture 4"/>
          <p:cNvPicPr/>
          <p:nvPr/>
        </p:nvPicPr>
        <p:blipFill>
          <a:blip r:embed="rId3"/>
          <a:stretch>
            <a:fillRect/>
          </a:stretch>
        </p:blipFill>
        <p:spPr>
          <a:xfrm>
            <a:off x="0" y="1143000"/>
            <a:ext cx="2667000" cy="5715000"/>
          </a:xfrm>
          <a:prstGeom prst="rect">
            <a:avLst/>
          </a:prstGeom>
        </p:spPr>
      </p:pic>
      <p:pic>
        <p:nvPicPr>
          <p:cNvPr id="6" name="Picture 5"/>
          <p:cNvPicPr/>
          <p:nvPr/>
        </p:nvPicPr>
        <p:blipFill>
          <a:blip r:embed="rId4"/>
          <a:stretch>
            <a:fillRect/>
          </a:stretch>
        </p:blipFill>
        <p:spPr>
          <a:xfrm>
            <a:off x="2895600" y="1156854"/>
            <a:ext cx="3200400" cy="5624945"/>
          </a:xfrm>
          <a:prstGeom prst="rect">
            <a:avLst/>
          </a:prstGeom>
        </p:spPr>
      </p:pic>
    </p:spTree>
    <p:extLst>
      <p:ext uri="{BB962C8B-B14F-4D97-AF65-F5344CB8AC3E}">
        <p14:creationId xmlns:p14="http://schemas.microsoft.com/office/powerpoint/2010/main" val="17487441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68639907"/>
              </p:ext>
            </p:extLst>
          </p:nvPr>
        </p:nvGraphicFramePr>
        <p:xfrm>
          <a:off x="0" y="76203"/>
          <a:ext cx="9143999" cy="6857997"/>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38501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Chương trình sẽ tạm dừng trong &lt;1&gt; giây.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38501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Nhóm lệnh trong khung sẽ thực hiện lặp &lt;10&gt; lần.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8207473"/>
                  </a:ext>
                </a:extLst>
              </a:tr>
              <a:tr h="44916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Nhóm lệnh trong khung sẽ thực hiện lặp vô hạn lần.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649344"/>
                  </a:ext>
                </a:extLst>
              </a:tr>
              <a:tr h="84790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điều khiển có điều kiện If. Nếu điều kiện trong biểu thức lệnh là Đúng thì nhóm lệnh trong khung sẽ</a:t>
                      </a:r>
                      <a:r>
                        <a:rPr lang="en-US" sz="2000" b="1" baseline="0">
                          <a:solidFill>
                            <a:schemeClr val="tx1"/>
                          </a:solidFill>
                          <a:effectLst/>
                          <a:latin typeface="Times New Roman" panose="02020603050405020304" pitchFamily="18" charset="0"/>
                        </a:rPr>
                        <a:t> được thực hiện</a:t>
                      </a:r>
                      <a:r>
                        <a:rPr lang="en-US" sz="2000" b="1">
                          <a:solidFill>
                            <a:schemeClr val="tx1"/>
                          </a:solidFill>
                          <a:effectLst/>
                          <a:latin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0877916"/>
                  </a:ext>
                </a:extLst>
              </a:tr>
              <a:tr h="141317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điều khiển rẽ nhánh If-then-else. Nếu điều kiện trong biểu thức lệnh là Đúng thì nhóm lệnh trong khung trên sẽ được chạy, ngược lại nếu điều kiện trong biểu thức lệnh là Sai thì nhóm lệnh trong khung dưới (else) sẽ được chạy.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76200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"dừng cho đến khi". Chương trình sẽ tạm dừng cho đến khi điều kiện trong biểu thức có giá trị Đúng.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84790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"lặp cho đến khi". Nhóm lệnh trong khung sẽ được thực hiện lặp lại cho đến khi điều kiện trong biểu thức lệnh trả lại giá trị Đúng.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141317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"dừng chạy". Lệnh này sẽ dừng chạy theo các khả năng lựa chọn từ ô bên phải. Có thể chọn "all" - dừng tất cả các chương trình; "this script" - chỉ dừng chương trình hiện tại; "other scripts in sprite" - dừng tất cả các chương trình tương ứng với nhân vật hiện thời.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bl>
          </a:graphicData>
        </a:graphic>
      </p:graphicFrame>
      <p:pic>
        <p:nvPicPr>
          <p:cNvPr id="4" name="Рисунок 49"/>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2828"/>
            <a:ext cx="1057275" cy="314325"/>
          </a:xfrm>
          <a:prstGeom prst="rect">
            <a:avLst/>
          </a:prstGeom>
          <a:noFill/>
          <a:ln>
            <a:noFill/>
          </a:ln>
        </p:spPr>
      </p:pic>
      <p:pic>
        <p:nvPicPr>
          <p:cNvPr id="5" name="Рисунок 48"/>
          <p:cNvPicPr/>
          <p:nvPr/>
        </p:nvPicPr>
        <p:blipFill>
          <a:blip r:embed="rId3">
            <a:extLst>
              <a:ext uri="{28A0092B-C50C-407E-A947-70E740481C1C}">
                <a14:useLocalDpi xmlns:a14="http://schemas.microsoft.com/office/drawing/2010/main" val="0"/>
              </a:ext>
            </a:extLst>
          </a:blip>
          <a:srcRect/>
          <a:stretch>
            <a:fillRect/>
          </a:stretch>
        </p:blipFill>
        <p:spPr bwMode="auto">
          <a:xfrm>
            <a:off x="26504" y="239991"/>
            <a:ext cx="1009650" cy="619125"/>
          </a:xfrm>
          <a:prstGeom prst="rect">
            <a:avLst/>
          </a:prstGeom>
          <a:noFill/>
          <a:ln>
            <a:noFill/>
          </a:ln>
        </p:spPr>
      </p:pic>
      <p:pic>
        <p:nvPicPr>
          <p:cNvPr id="6" name="Рисунок 47"/>
          <p:cNvPicPr/>
          <p:nvPr/>
        </p:nvPicPr>
        <p:blipFill>
          <a:blip r:embed="rId4">
            <a:extLst>
              <a:ext uri="{28A0092B-C50C-407E-A947-70E740481C1C}">
                <a14:useLocalDpi xmlns:a14="http://schemas.microsoft.com/office/drawing/2010/main" val="0"/>
              </a:ext>
            </a:extLst>
          </a:blip>
          <a:srcRect/>
          <a:stretch>
            <a:fillRect/>
          </a:stretch>
        </p:blipFill>
        <p:spPr bwMode="auto">
          <a:xfrm>
            <a:off x="1219200" y="762000"/>
            <a:ext cx="1009650" cy="571500"/>
          </a:xfrm>
          <a:prstGeom prst="rect">
            <a:avLst/>
          </a:prstGeom>
          <a:noFill/>
          <a:ln>
            <a:noFill/>
          </a:ln>
        </p:spPr>
      </p:pic>
      <p:pic>
        <p:nvPicPr>
          <p:cNvPr id="7" name="Рисунок 46"/>
          <p:cNvPicPr/>
          <p:nvPr/>
        </p:nvPicPr>
        <p:blipFill>
          <a:blip r:embed="rId5">
            <a:extLst>
              <a:ext uri="{28A0092B-C50C-407E-A947-70E740481C1C}">
                <a14:useLocalDpi xmlns:a14="http://schemas.microsoft.com/office/drawing/2010/main" val="0"/>
              </a:ext>
            </a:extLst>
          </a:blip>
          <a:srcRect/>
          <a:stretch>
            <a:fillRect/>
          </a:stretch>
        </p:blipFill>
        <p:spPr bwMode="auto">
          <a:xfrm>
            <a:off x="38100" y="1398309"/>
            <a:ext cx="1714500" cy="735291"/>
          </a:xfrm>
          <a:prstGeom prst="rect">
            <a:avLst/>
          </a:prstGeom>
          <a:noFill/>
          <a:ln>
            <a:noFill/>
          </a:ln>
        </p:spPr>
      </p:pic>
      <p:pic>
        <p:nvPicPr>
          <p:cNvPr id="8" name="Рисунок 45"/>
          <p:cNvPicPr/>
          <p:nvPr/>
        </p:nvPicPr>
        <p:blipFill>
          <a:blip r:embed="rId6">
            <a:extLst>
              <a:ext uri="{28A0092B-C50C-407E-A947-70E740481C1C}">
                <a14:useLocalDpi xmlns:a14="http://schemas.microsoft.com/office/drawing/2010/main" val="0"/>
              </a:ext>
            </a:extLst>
          </a:blip>
          <a:srcRect/>
          <a:stretch>
            <a:fillRect/>
          </a:stretch>
        </p:blipFill>
        <p:spPr bwMode="auto">
          <a:xfrm>
            <a:off x="38100" y="2240648"/>
            <a:ext cx="2190750" cy="1416952"/>
          </a:xfrm>
          <a:prstGeom prst="rect">
            <a:avLst/>
          </a:prstGeom>
          <a:noFill/>
          <a:ln>
            <a:noFill/>
          </a:ln>
        </p:spPr>
      </p:pic>
      <p:pic>
        <p:nvPicPr>
          <p:cNvPr id="9" name="Рисунок 44"/>
          <p:cNvPicPr/>
          <p:nvPr/>
        </p:nvPicPr>
        <p:blipFill>
          <a:blip r:embed="rId7">
            <a:extLst>
              <a:ext uri="{28A0092B-C50C-407E-A947-70E740481C1C}">
                <a14:useLocalDpi xmlns:a14="http://schemas.microsoft.com/office/drawing/2010/main" val="0"/>
              </a:ext>
            </a:extLst>
          </a:blip>
          <a:srcRect/>
          <a:stretch>
            <a:fillRect/>
          </a:stretch>
        </p:blipFill>
        <p:spPr bwMode="auto">
          <a:xfrm>
            <a:off x="38100" y="3787839"/>
            <a:ext cx="1943100" cy="631761"/>
          </a:xfrm>
          <a:prstGeom prst="rect">
            <a:avLst/>
          </a:prstGeom>
          <a:noFill/>
          <a:ln>
            <a:noFill/>
          </a:ln>
        </p:spPr>
      </p:pic>
      <p:pic>
        <p:nvPicPr>
          <p:cNvPr id="10" name="Рисунок 43"/>
          <p:cNvPicPr/>
          <p:nvPr/>
        </p:nvPicPr>
        <p:blipFill>
          <a:blip r:embed="rId8">
            <a:extLst>
              <a:ext uri="{28A0092B-C50C-407E-A947-70E740481C1C}">
                <a14:useLocalDpi xmlns:a14="http://schemas.microsoft.com/office/drawing/2010/main" val="0"/>
              </a:ext>
            </a:extLst>
          </a:blip>
          <a:srcRect/>
          <a:stretch>
            <a:fillRect/>
          </a:stretch>
        </p:blipFill>
        <p:spPr bwMode="auto">
          <a:xfrm>
            <a:off x="41413" y="4563091"/>
            <a:ext cx="1939787" cy="770909"/>
          </a:xfrm>
          <a:prstGeom prst="rect">
            <a:avLst/>
          </a:prstGeom>
          <a:noFill/>
          <a:ln>
            <a:noFill/>
          </a:ln>
        </p:spPr>
      </p:pic>
      <p:pic>
        <p:nvPicPr>
          <p:cNvPr id="11" name="Рисунок 42"/>
          <p:cNvPicPr/>
          <p:nvPr/>
        </p:nvPicPr>
        <p:blipFill>
          <a:blip r:embed="rId9">
            <a:extLst>
              <a:ext uri="{28A0092B-C50C-407E-A947-70E740481C1C}">
                <a14:useLocalDpi xmlns:a14="http://schemas.microsoft.com/office/drawing/2010/main" val="0"/>
              </a:ext>
            </a:extLst>
          </a:blip>
          <a:srcRect/>
          <a:stretch>
            <a:fillRect/>
          </a:stretch>
        </p:blipFill>
        <p:spPr bwMode="auto">
          <a:xfrm>
            <a:off x="26504" y="5477491"/>
            <a:ext cx="2640496" cy="1380509"/>
          </a:xfrm>
          <a:prstGeom prst="rect">
            <a:avLst/>
          </a:prstGeom>
          <a:noFill/>
          <a:ln>
            <a:noFill/>
          </a:ln>
        </p:spPr>
      </p:pic>
    </p:spTree>
    <p:extLst>
      <p:ext uri="{BB962C8B-B14F-4D97-AF65-F5344CB8AC3E}">
        <p14:creationId xmlns:p14="http://schemas.microsoft.com/office/powerpoint/2010/main" val="98273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4" y="0"/>
            <a:ext cx="9172433" cy="689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16985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34336665"/>
              </p:ext>
            </p:extLst>
          </p:nvPr>
        </p:nvGraphicFramePr>
        <p:xfrm>
          <a:off x="1" y="1524000"/>
          <a:ext cx="9143999" cy="3375243"/>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38501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Lệnh "khi tôi bắt đầu là một bản sao". Các lệnh trong khối này sẽ được thực hiện khi nhân vật bản sao (phân thân) được tạo ra.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38501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Lệnh thực hiện việc tạo ra 1 bản sao (phân thân) của 1 nhân vật. Nhân vật sẽ được tạo bản sao (phân thân) có thể chọn từ danh sách. "itself" là tạo phân thân cho chính mình. Có thể tạo phân thân cho nhân vật khác.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8207473"/>
                  </a:ext>
                </a:extLst>
              </a:tr>
              <a:tr h="44916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Lệnh xóa đi 1 bản sao (phân thân) hiện thời.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649344"/>
                  </a:ext>
                </a:extLst>
              </a:tr>
            </a:tbl>
          </a:graphicData>
        </a:graphic>
      </p:graphicFrame>
      <p:pic>
        <p:nvPicPr>
          <p:cNvPr id="12" name="Рисунок 41"/>
          <p:cNvPicPr/>
          <p:nvPr/>
        </p:nvPicPr>
        <p:blipFill>
          <a:blip r:embed="rId2">
            <a:extLst>
              <a:ext uri="{28A0092B-C50C-407E-A947-70E740481C1C}">
                <a14:useLocalDpi xmlns:a14="http://schemas.microsoft.com/office/drawing/2010/main" val="0"/>
              </a:ext>
            </a:extLst>
          </a:blip>
          <a:srcRect/>
          <a:stretch>
            <a:fillRect/>
          </a:stretch>
        </p:blipFill>
        <p:spPr bwMode="auto">
          <a:xfrm>
            <a:off x="16566" y="1524000"/>
            <a:ext cx="2802834" cy="838200"/>
          </a:xfrm>
          <a:prstGeom prst="rect">
            <a:avLst/>
          </a:prstGeom>
          <a:noFill/>
          <a:ln>
            <a:noFill/>
          </a:ln>
        </p:spPr>
      </p:pic>
      <p:pic>
        <p:nvPicPr>
          <p:cNvPr id="13" name="Рисунок 40"/>
          <p:cNvPicPr/>
          <p:nvPr/>
        </p:nvPicPr>
        <p:blipFill>
          <a:blip r:embed="rId3">
            <a:extLst>
              <a:ext uri="{28A0092B-C50C-407E-A947-70E740481C1C}">
                <a14:useLocalDpi xmlns:a14="http://schemas.microsoft.com/office/drawing/2010/main" val="0"/>
              </a:ext>
            </a:extLst>
          </a:blip>
          <a:srcRect/>
          <a:stretch>
            <a:fillRect/>
          </a:stretch>
        </p:blipFill>
        <p:spPr bwMode="auto">
          <a:xfrm>
            <a:off x="26504" y="2880731"/>
            <a:ext cx="2792895" cy="776869"/>
          </a:xfrm>
          <a:prstGeom prst="rect">
            <a:avLst/>
          </a:prstGeom>
          <a:noFill/>
          <a:ln>
            <a:noFill/>
          </a:ln>
        </p:spPr>
      </p:pic>
      <p:pic>
        <p:nvPicPr>
          <p:cNvPr id="14" name="Рисунок 39"/>
          <p:cNvPicPr/>
          <p:nvPr/>
        </p:nvPicPr>
        <p:blipFill>
          <a:blip r:embed="rId4">
            <a:extLst>
              <a:ext uri="{28A0092B-C50C-407E-A947-70E740481C1C}">
                <a14:useLocalDpi xmlns:a14="http://schemas.microsoft.com/office/drawing/2010/main" val="0"/>
              </a:ext>
            </a:extLst>
          </a:blip>
          <a:srcRect/>
          <a:stretch>
            <a:fillRect/>
          </a:stretch>
        </p:blipFill>
        <p:spPr bwMode="auto">
          <a:xfrm>
            <a:off x="58806" y="4495799"/>
            <a:ext cx="1617593" cy="403443"/>
          </a:xfrm>
          <a:prstGeom prst="rect">
            <a:avLst/>
          </a:prstGeom>
          <a:noFill/>
          <a:ln>
            <a:noFill/>
          </a:ln>
        </p:spPr>
      </p:pic>
    </p:spTree>
    <p:extLst>
      <p:ext uri="{BB962C8B-B14F-4D97-AF65-F5344CB8AC3E}">
        <p14:creationId xmlns:p14="http://schemas.microsoft.com/office/powerpoint/2010/main" val="33253403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543800" cy="914400"/>
          </a:xfrm>
        </p:spPr>
        <p:txBody>
          <a:bodyPr/>
          <a:lstStyle/>
          <a:p>
            <a:r>
              <a:rPr lang="en-US"/>
              <a:t>Sensing – các lệnh cảm biến</a:t>
            </a:r>
          </a:p>
        </p:txBody>
      </p:sp>
      <p:pic>
        <p:nvPicPr>
          <p:cNvPr id="7" name="Picture 6"/>
          <p:cNvPicPr/>
          <p:nvPr/>
        </p:nvPicPr>
        <p:blipFill>
          <a:blip r:embed="rId3"/>
          <a:stretch>
            <a:fillRect/>
          </a:stretch>
        </p:blipFill>
        <p:spPr>
          <a:xfrm>
            <a:off x="55418" y="1047201"/>
            <a:ext cx="2763982" cy="5734599"/>
          </a:xfrm>
          <a:prstGeom prst="rect">
            <a:avLst/>
          </a:prstGeom>
        </p:spPr>
      </p:pic>
      <p:pic>
        <p:nvPicPr>
          <p:cNvPr id="8" name="Picture 7"/>
          <p:cNvPicPr/>
          <p:nvPr/>
        </p:nvPicPr>
        <p:blipFill>
          <a:blip r:embed="rId4"/>
          <a:stretch>
            <a:fillRect/>
          </a:stretch>
        </p:blipFill>
        <p:spPr>
          <a:xfrm>
            <a:off x="3124200" y="1047201"/>
            <a:ext cx="2819400" cy="5734599"/>
          </a:xfrm>
          <a:prstGeom prst="rect">
            <a:avLst/>
          </a:prstGeom>
        </p:spPr>
      </p:pic>
    </p:spTree>
    <p:extLst>
      <p:ext uri="{BB962C8B-B14F-4D97-AF65-F5344CB8AC3E}">
        <p14:creationId xmlns:p14="http://schemas.microsoft.com/office/powerpoint/2010/main" val="895614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39861963"/>
              </p:ext>
            </p:extLst>
          </p:nvPr>
        </p:nvGraphicFramePr>
        <p:xfrm>
          <a:off x="0" y="1"/>
          <a:ext cx="9143999" cy="6893273"/>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121136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Điều kiện cảm biến va chạm. Có thể chọn vật thể va chạm từ danh sách là các nhân vật, con trỏ chuột hay cạnh màn hình. Nếu có va chạm thì hàm giá trị sẽ trả lời giá trị Đúng.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121136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Điều kiện cảm biến va chạm màu sắc. Màu được chọn bằng cách nháy chuột lên vị trí có màu muốn chọn. Hàm trả lại giá trị đúng khi nhân vật va chạm với màu sắc đã chọn.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0232588"/>
                  </a:ext>
                </a:extLst>
              </a:tr>
              <a:tr h="90852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Điều kiện cảm biến màu sắc va chạm màu sắc. Màu sắc có thể chọn bằng cách nháy chuột lên vị trí màu. Hàm sẽ trả lại giá trị Đúng khi 2 màu này va chạm nhau.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4592991"/>
                  </a:ext>
                </a:extLst>
              </a:tr>
              <a:tr h="719956">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số trả lại khoảng cách từ (tâm) nhân vật hiện thời đến 1 nhân vật khác, hoặc đến vị trí con trỏ chuột.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3027891"/>
                  </a:ext>
                </a:extLst>
              </a:tr>
              <a:tr h="1514202">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"hỏi và chờ". Nhân vật sẽ thể hiện câu hỏi &lt;What's your name&gt; và chờ nhập dữ liệu từ bàn phím. Giá trị được nhập từ bàn phím (số hoặc chữ) sau khi bấm Enter sẽ được lưu trong biến nhớ "answer".</a:t>
                      </a:r>
                    </a:p>
                    <a:p>
                      <a:r>
                        <a:rPr lang="en-US" sz="2000" b="1">
                          <a:solidFill>
                            <a:schemeClr val="tx1"/>
                          </a:solidFill>
                          <a:effectLst/>
                          <a:latin typeface="Times New Roman" panose="02020603050405020304" pitchFamily="18" charset="0"/>
                        </a:rPr>
                        <a:t>Hình ảnh thể hiện khi thực hiện lệnh này.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68691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Biến nhớ "Answer" dùng để lưu giá trị nhập dữ liệu từ bàn phím của lệnh trên.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60568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Cảm biến bàn phím. Hàm này sẽ trả lại giá trị Đúng nếu phím tương ứng &lt;Space&gt; được bấm.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bl>
          </a:graphicData>
        </a:graphic>
      </p:graphicFrame>
      <p:pic>
        <p:nvPicPr>
          <p:cNvPr id="4" name="Рисунок 38"/>
          <p:cNvPicPr/>
          <p:nvPr/>
        </p:nvPicPr>
        <p:blipFill>
          <a:blip r:embed="rId2">
            <a:extLst>
              <a:ext uri="{28A0092B-C50C-407E-A947-70E740481C1C}">
                <a14:useLocalDpi xmlns:a14="http://schemas.microsoft.com/office/drawing/2010/main" val="0"/>
              </a:ext>
            </a:extLst>
          </a:blip>
          <a:srcRect/>
          <a:stretch>
            <a:fillRect/>
          </a:stretch>
        </p:blipFill>
        <p:spPr bwMode="auto">
          <a:xfrm>
            <a:off x="23190" y="277821"/>
            <a:ext cx="2590800" cy="533400"/>
          </a:xfrm>
          <a:prstGeom prst="rect">
            <a:avLst/>
          </a:prstGeom>
          <a:noFill/>
          <a:ln>
            <a:noFill/>
          </a:ln>
        </p:spPr>
      </p:pic>
      <p:pic>
        <p:nvPicPr>
          <p:cNvPr id="5" name="Рисунок 37"/>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2720009" cy="533400"/>
          </a:xfrm>
          <a:prstGeom prst="rect">
            <a:avLst/>
          </a:prstGeom>
          <a:noFill/>
          <a:ln>
            <a:noFill/>
          </a:ln>
        </p:spPr>
      </p:pic>
      <p:pic>
        <p:nvPicPr>
          <p:cNvPr id="6" name="Рисунок 36"/>
          <p:cNvPicPr/>
          <p:nvPr/>
        </p:nvPicPr>
        <p:blipFill>
          <a:blip r:embed="rId4">
            <a:extLst>
              <a:ext uri="{28A0092B-C50C-407E-A947-70E740481C1C}">
                <a14:useLocalDpi xmlns:a14="http://schemas.microsoft.com/office/drawing/2010/main" val="0"/>
              </a:ext>
            </a:extLst>
          </a:blip>
          <a:srcRect/>
          <a:stretch>
            <a:fillRect/>
          </a:stretch>
        </p:blipFill>
        <p:spPr bwMode="auto">
          <a:xfrm>
            <a:off x="23190" y="2641566"/>
            <a:ext cx="2796209" cy="482633"/>
          </a:xfrm>
          <a:prstGeom prst="rect">
            <a:avLst/>
          </a:prstGeom>
          <a:noFill/>
          <a:ln>
            <a:noFill/>
          </a:ln>
        </p:spPr>
      </p:pic>
      <p:pic>
        <p:nvPicPr>
          <p:cNvPr id="7" name="Рисунок 35"/>
          <p:cNvPicPr/>
          <p:nvPr/>
        </p:nvPicPr>
        <p:blipFill>
          <a:blip r:embed="rId5">
            <a:extLst>
              <a:ext uri="{28A0092B-C50C-407E-A947-70E740481C1C}">
                <a14:useLocalDpi xmlns:a14="http://schemas.microsoft.com/office/drawing/2010/main" val="0"/>
              </a:ext>
            </a:extLst>
          </a:blip>
          <a:srcRect/>
          <a:stretch>
            <a:fillRect/>
          </a:stretch>
        </p:blipFill>
        <p:spPr bwMode="auto">
          <a:xfrm>
            <a:off x="79927" y="3479765"/>
            <a:ext cx="2640082" cy="457199"/>
          </a:xfrm>
          <a:prstGeom prst="rect">
            <a:avLst/>
          </a:prstGeom>
          <a:noFill/>
          <a:ln>
            <a:noFill/>
          </a:ln>
        </p:spPr>
      </p:pic>
      <p:pic>
        <p:nvPicPr>
          <p:cNvPr id="8" name="Рисунок 34"/>
          <p:cNvPicPr/>
          <p:nvPr/>
        </p:nvPicPr>
        <p:blipFill>
          <a:blip r:embed="rId6">
            <a:extLst>
              <a:ext uri="{28A0092B-C50C-407E-A947-70E740481C1C}">
                <a14:useLocalDpi xmlns:a14="http://schemas.microsoft.com/office/drawing/2010/main" val="0"/>
              </a:ext>
            </a:extLst>
          </a:blip>
          <a:srcRect/>
          <a:stretch>
            <a:fillRect/>
          </a:stretch>
        </p:blipFill>
        <p:spPr bwMode="auto">
          <a:xfrm>
            <a:off x="23190" y="4130866"/>
            <a:ext cx="2796209" cy="364934"/>
          </a:xfrm>
          <a:prstGeom prst="rect">
            <a:avLst/>
          </a:prstGeom>
          <a:noFill/>
          <a:ln>
            <a:noFill/>
          </a:ln>
        </p:spPr>
      </p:pic>
      <p:pic>
        <p:nvPicPr>
          <p:cNvPr id="9" name="Рисунок 33"/>
          <p:cNvPicPr/>
          <p:nvPr/>
        </p:nvPicPr>
        <p:blipFill>
          <a:blip r:embed="rId7">
            <a:extLst>
              <a:ext uri="{28A0092B-C50C-407E-A947-70E740481C1C}">
                <a14:useLocalDpi xmlns:a14="http://schemas.microsoft.com/office/drawing/2010/main" val="0"/>
              </a:ext>
            </a:extLst>
          </a:blip>
          <a:srcRect/>
          <a:stretch>
            <a:fillRect/>
          </a:stretch>
        </p:blipFill>
        <p:spPr bwMode="auto">
          <a:xfrm>
            <a:off x="79927" y="4606769"/>
            <a:ext cx="2640082" cy="895697"/>
          </a:xfrm>
          <a:prstGeom prst="rect">
            <a:avLst/>
          </a:prstGeom>
          <a:noFill/>
          <a:ln>
            <a:noFill/>
          </a:ln>
        </p:spPr>
      </p:pic>
      <p:pic>
        <p:nvPicPr>
          <p:cNvPr id="10" name="Рисунок 32"/>
          <p:cNvPicPr/>
          <p:nvPr/>
        </p:nvPicPr>
        <p:blipFill>
          <a:blip r:embed="rId8">
            <a:extLst>
              <a:ext uri="{28A0092B-C50C-407E-A947-70E740481C1C}">
                <a14:useLocalDpi xmlns:a14="http://schemas.microsoft.com/office/drawing/2010/main" val="0"/>
              </a:ext>
            </a:extLst>
          </a:blip>
          <a:srcRect/>
          <a:stretch>
            <a:fillRect/>
          </a:stretch>
        </p:blipFill>
        <p:spPr bwMode="auto">
          <a:xfrm>
            <a:off x="23190" y="5765764"/>
            <a:ext cx="1596473" cy="406436"/>
          </a:xfrm>
          <a:prstGeom prst="rect">
            <a:avLst/>
          </a:prstGeom>
          <a:noFill/>
          <a:ln>
            <a:noFill/>
          </a:ln>
        </p:spPr>
      </p:pic>
      <p:pic>
        <p:nvPicPr>
          <p:cNvPr id="11" name="Рисунок 31"/>
          <p:cNvPicPr/>
          <p:nvPr/>
        </p:nvPicPr>
        <p:blipFill>
          <a:blip r:embed="rId9">
            <a:extLst>
              <a:ext uri="{28A0092B-C50C-407E-A947-70E740481C1C}">
                <a14:useLocalDpi xmlns:a14="http://schemas.microsoft.com/office/drawing/2010/main" val="0"/>
              </a:ext>
            </a:extLst>
          </a:blip>
          <a:srcRect/>
          <a:stretch>
            <a:fillRect/>
          </a:stretch>
        </p:blipFill>
        <p:spPr bwMode="auto">
          <a:xfrm>
            <a:off x="23190" y="6394624"/>
            <a:ext cx="2567610" cy="377806"/>
          </a:xfrm>
          <a:prstGeom prst="rect">
            <a:avLst/>
          </a:prstGeom>
          <a:noFill/>
          <a:ln>
            <a:noFill/>
          </a:ln>
        </p:spPr>
      </p:pic>
    </p:spTree>
    <p:extLst>
      <p:ext uri="{BB962C8B-B14F-4D97-AF65-F5344CB8AC3E}">
        <p14:creationId xmlns:p14="http://schemas.microsoft.com/office/powerpoint/2010/main" val="17012809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66558871"/>
              </p:ext>
            </p:extLst>
          </p:nvPr>
        </p:nvGraphicFramePr>
        <p:xfrm>
          <a:off x="0" y="76203"/>
          <a:ext cx="9144000" cy="6805842"/>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8">
                  <a:extLst>
                    <a:ext uri="{9D8B030D-6E8A-4147-A177-3AD203B41FA5}">
                      <a16:colId xmlns:a16="http://schemas.microsoft.com/office/drawing/2014/main" val="3872520924"/>
                    </a:ext>
                  </a:extLst>
                </a:gridCol>
              </a:tblGrid>
              <a:tr h="58754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Cảm biến chuột. Hàm sẽ trả lại giá trị đúng nếu chuột được nhấn (chuột trái).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37196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tọa độ X của vị trí chuột hiện thời.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3832995"/>
                  </a:ext>
                </a:extLst>
              </a:tr>
              <a:tr h="37197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tọa độ Y của vị trí chuột hiện thời.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403342"/>
                  </a:ext>
                </a:extLst>
              </a:tr>
              <a:tr h="43396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hiện thời của âm thanh loa hệ thống.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176263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là các tham số liên quan đến video camera hiện thời tương ứng với nhân vật hoặc sân khấu.</a:t>
                      </a:r>
                    </a:p>
                    <a:p>
                      <a:r>
                        <a:rPr lang="en-US" sz="2000" b="1">
                          <a:solidFill>
                            <a:schemeClr val="tx1"/>
                          </a:solidFill>
                          <a:effectLst/>
                          <a:latin typeface="Times New Roman" panose="02020603050405020304" pitchFamily="18" charset="0"/>
                        </a:rPr>
                        <a:t>Các tham số có thể tính:</a:t>
                      </a:r>
                    </a:p>
                    <a:p>
                      <a:r>
                        <a:rPr lang="en-US" sz="2000" b="1">
                          <a:solidFill>
                            <a:schemeClr val="tx1"/>
                          </a:solidFill>
                          <a:effectLst/>
                          <a:latin typeface="Times New Roman" panose="02020603050405020304" pitchFamily="18" charset="0"/>
                        </a:rPr>
                        <a:t>- motion: số lượng chuyển động.</a:t>
                      </a:r>
                    </a:p>
                    <a:p>
                      <a:r>
                        <a:rPr lang="en-US" sz="2000" b="1">
                          <a:solidFill>
                            <a:schemeClr val="tx1"/>
                          </a:solidFill>
                          <a:effectLst/>
                          <a:latin typeface="Times New Roman" panose="02020603050405020304" pitchFamily="18" charset="0"/>
                        </a:rPr>
                        <a:t>- direction: hướng chuyển động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88131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bật / tắt camera của máy tính.</a:t>
                      </a:r>
                    </a:p>
                    <a:p>
                      <a:r>
                        <a:rPr lang="en-US" sz="2000" b="1">
                          <a:solidFill>
                            <a:schemeClr val="tx1"/>
                          </a:solidFill>
                          <a:effectLst/>
                          <a:latin typeface="Times New Roman" panose="02020603050405020304" pitchFamily="18" charset="0"/>
                        </a:rPr>
                        <a:t>Camera sẽ dùng để điều khiển hoạt động và nhân vật trên màn hình.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88131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thiết lập độ trong suốt của video camera trên màn hình. Giá trị có thể thiết lập từ 0% đến 100%. Vậy video có độ trong suốt = 100% sẽ không hiện trên màn hình.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8754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thời gian bằng giây tính từ lúc chương trình bắt đầu chạy.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75113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Lệnh có tác dụng đặt lại tham số "timer" về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bl>
          </a:graphicData>
        </a:graphic>
      </p:graphicFrame>
      <p:pic>
        <p:nvPicPr>
          <p:cNvPr id="4" name="Рисунок 30"/>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2057400" cy="457197"/>
          </a:xfrm>
          <a:prstGeom prst="rect">
            <a:avLst/>
          </a:prstGeom>
          <a:noFill/>
          <a:ln>
            <a:noFill/>
          </a:ln>
        </p:spPr>
      </p:pic>
      <p:pic>
        <p:nvPicPr>
          <p:cNvPr id="5" name="Рисунок 29"/>
          <p:cNvPicPr/>
          <p:nvPr/>
        </p:nvPicPr>
        <p:blipFill>
          <a:blip r:embed="rId3">
            <a:extLst>
              <a:ext uri="{28A0092B-C50C-407E-A947-70E740481C1C}">
                <a14:useLocalDpi xmlns:a14="http://schemas.microsoft.com/office/drawing/2010/main" val="0"/>
              </a:ext>
            </a:extLst>
          </a:blip>
          <a:srcRect/>
          <a:stretch>
            <a:fillRect/>
          </a:stretch>
        </p:blipFill>
        <p:spPr bwMode="auto">
          <a:xfrm>
            <a:off x="49696" y="685794"/>
            <a:ext cx="1106557" cy="357815"/>
          </a:xfrm>
          <a:prstGeom prst="rect">
            <a:avLst/>
          </a:prstGeom>
          <a:noFill/>
          <a:ln>
            <a:noFill/>
          </a:ln>
        </p:spPr>
      </p:pic>
      <p:pic>
        <p:nvPicPr>
          <p:cNvPr id="6" name="Рисунок 28"/>
          <p:cNvPicPr/>
          <p:nvPr/>
        </p:nvPicPr>
        <p:blipFill>
          <a:blip r:embed="rId4">
            <a:extLst>
              <a:ext uri="{28A0092B-C50C-407E-A947-70E740481C1C}">
                <a14:useLocalDpi xmlns:a14="http://schemas.microsoft.com/office/drawing/2010/main" val="0"/>
              </a:ext>
            </a:extLst>
          </a:blip>
          <a:srcRect/>
          <a:stretch>
            <a:fillRect/>
          </a:stretch>
        </p:blipFill>
        <p:spPr bwMode="auto">
          <a:xfrm>
            <a:off x="49695" y="1053548"/>
            <a:ext cx="1106557" cy="357200"/>
          </a:xfrm>
          <a:prstGeom prst="rect">
            <a:avLst/>
          </a:prstGeom>
          <a:noFill/>
          <a:ln>
            <a:noFill/>
          </a:ln>
        </p:spPr>
      </p:pic>
      <p:pic>
        <p:nvPicPr>
          <p:cNvPr id="7" name="Рисунок 27"/>
          <p:cNvPicPr/>
          <p:nvPr/>
        </p:nvPicPr>
        <p:blipFill>
          <a:blip r:embed="rId5">
            <a:extLst>
              <a:ext uri="{28A0092B-C50C-407E-A947-70E740481C1C}">
                <a14:useLocalDpi xmlns:a14="http://schemas.microsoft.com/office/drawing/2010/main" val="0"/>
              </a:ext>
            </a:extLst>
          </a:blip>
          <a:srcRect/>
          <a:stretch>
            <a:fillRect/>
          </a:stretch>
        </p:blipFill>
        <p:spPr bwMode="auto">
          <a:xfrm>
            <a:off x="49695" y="1444307"/>
            <a:ext cx="1245705" cy="384493"/>
          </a:xfrm>
          <a:prstGeom prst="rect">
            <a:avLst/>
          </a:prstGeom>
          <a:noFill/>
          <a:ln>
            <a:noFill/>
          </a:ln>
        </p:spPr>
      </p:pic>
      <p:pic>
        <p:nvPicPr>
          <p:cNvPr id="8" name="Рисунок 26"/>
          <p:cNvPicPr/>
          <p:nvPr/>
        </p:nvPicPr>
        <p:blipFill>
          <a:blip r:embed="rId6">
            <a:extLst>
              <a:ext uri="{28A0092B-C50C-407E-A947-70E740481C1C}">
                <a14:useLocalDpi xmlns:a14="http://schemas.microsoft.com/office/drawing/2010/main" val="0"/>
              </a:ext>
            </a:extLst>
          </a:blip>
          <a:srcRect/>
          <a:stretch>
            <a:fillRect/>
          </a:stretch>
        </p:blipFill>
        <p:spPr bwMode="auto">
          <a:xfrm>
            <a:off x="56322" y="2358276"/>
            <a:ext cx="2763078" cy="461124"/>
          </a:xfrm>
          <a:prstGeom prst="rect">
            <a:avLst/>
          </a:prstGeom>
          <a:noFill/>
          <a:ln>
            <a:noFill/>
          </a:ln>
        </p:spPr>
      </p:pic>
      <p:pic>
        <p:nvPicPr>
          <p:cNvPr id="9" name="Рисунок 25"/>
          <p:cNvPicPr/>
          <p:nvPr/>
        </p:nvPicPr>
        <p:blipFill>
          <a:blip r:embed="rId7">
            <a:extLst>
              <a:ext uri="{28A0092B-C50C-407E-A947-70E740481C1C}">
                <a14:useLocalDpi xmlns:a14="http://schemas.microsoft.com/office/drawing/2010/main" val="0"/>
              </a:ext>
            </a:extLst>
          </a:blip>
          <a:srcRect/>
          <a:stretch>
            <a:fillRect/>
          </a:stretch>
        </p:blipFill>
        <p:spPr bwMode="auto">
          <a:xfrm>
            <a:off x="66261" y="3806070"/>
            <a:ext cx="2753139" cy="609606"/>
          </a:xfrm>
          <a:prstGeom prst="rect">
            <a:avLst/>
          </a:prstGeom>
          <a:noFill/>
          <a:ln>
            <a:noFill/>
          </a:ln>
        </p:spPr>
      </p:pic>
      <p:pic>
        <p:nvPicPr>
          <p:cNvPr id="10" name="Рисунок 24"/>
          <p:cNvPicPr/>
          <p:nvPr/>
        </p:nvPicPr>
        <p:blipFill>
          <a:blip r:embed="rId8">
            <a:extLst>
              <a:ext uri="{28A0092B-C50C-407E-A947-70E740481C1C}">
                <a14:useLocalDpi xmlns:a14="http://schemas.microsoft.com/office/drawing/2010/main" val="0"/>
              </a:ext>
            </a:extLst>
          </a:blip>
          <a:srcRect/>
          <a:stretch>
            <a:fillRect/>
          </a:stretch>
        </p:blipFill>
        <p:spPr bwMode="auto">
          <a:xfrm>
            <a:off x="66261" y="4787148"/>
            <a:ext cx="2753139" cy="470652"/>
          </a:xfrm>
          <a:prstGeom prst="rect">
            <a:avLst/>
          </a:prstGeom>
          <a:noFill/>
          <a:ln>
            <a:noFill/>
          </a:ln>
        </p:spPr>
      </p:pic>
      <p:pic>
        <p:nvPicPr>
          <p:cNvPr id="11" name="Рисунок 23"/>
          <p:cNvPicPr/>
          <p:nvPr/>
        </p:nvPicPr>
        <p:blipFill>
          <a:blip r:embed="rId9">
            <a:extLst>
              <a:ext uri="{28A0092B-C50C-407E-A947-70E740481C1C}">
                <a14:useLocalDpi xmlns:a14="http://schemas.microsoft.com/office/drawing/2010/main" val="0"/>
              </a:ext>
            </a:extLst>
          </a:blip>
          <a:srcRect/>
          <a:stretch>
            <a:fillRect/>
          </a:stretch>
        </p:blipFill>
        <p:spPr bwMode="auto">
          <a:xfrm>
            <a:off x="1569243" y="5629272"/>
            <a:ext cx="1128713" cy="393841"/>
          </a:xfrm>
          <a:prstGeom prst="rect">
            <a:avLst/>
          </a:prstGeom>
          <a:noFill/>
          <a:ln>
            <a:noFill/>
          </a:ln>
        </p:spPr>
      </p:pic>
      <p:pic>
        <p:nvPicPr>
          <p:cNvPr id="12" name="Рисунок 22"/>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6237422"/>
            <a:ext cx="1676400" cy="468178"/>
          </a:xfrm>
          <a:prstGeom prst="rect">
            <a:avLst/>
          </a:prstGeom>
          <a:noFill/>
          <a:ln>
            <a:noFill/>
          </a:ln>
        </p:spPr>
      </p:pic>
    </p:spTree>
    <p:extLst>
      <p:ext uri="{BB962C8B-B14F-4D97-AF65-F5344CB8AC3E}">
        <p14:creationId xmlns:p14="http://schemas.microsoft.com/office/powerpoint/2010/main" val="186271545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1678020"/>
              </p:ext>
            </p:extLst>
          </p:nvPr>
        </p:nvGraphicFramePr>
        <p:xfrm>
          <a:off x="0" y="76203"/>
          <a:ext cx="9144000" cy="6772771"/>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8">
                  <a:extLst>
                    <a:ext uri="{9D8B030D-6E8A-4147-A177-3AD203B41FA5}">
                      <a16:colId xmlns:a16="http://schemas.microsoft.com/office/drawing/2014/main" val="3872520924"/>
                    </a:ext>
                  </a:extLst>
                </a:gridCol>
              </a:tblGrid>
              <a:tr h="58754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các tham số của nhân vật được chọn tại ô bên phải lệnh. </a:t>
                      </a:r>
                    </a:p>
                    <a:p>
                      <a:r>
                        <a:rPr lang="en-US" sz="2000" b="1">
                          <a:solidFill>
                            <a:schemeClr val="tx1"/>
                          </a:solidFill>
                          <a:effectLst/>
                          <a:latin typeface="Times New Roman" panose="02020603050405020304" pitchFamily="18" charset="0"/>
                        </a:rPr>
                        <a:t>Các tham số có thể trả lại giá trị bao gồm:</a:t>
                      </a:r>
                    </a:p>
                    <a:p>
                      <a:r>
                        <a:rPr lang="en-US" sz="2000" b="1">
                          <a:solidFill>
                            <a:schemeClr val="tx1"/>
                          </a:solidFill>
                          <a:effectLst/>
                          <a:latin typeface="Times New Roman" panose="02020603050405020304" pitchFamily="18" charset="0"/>
                        </a:rPr>
                        <a:t>- x position: tọa độ X</a:t>
                      </a:r>
                    </a:p>
                    <a:p>
                      <a:r>
                        <a:rPr lang="en-US" sz="2000" b="1">
                          <a:solidFill>
                            <a:schemeClr val="tx1"/>
                          </a:solidFill>
                          <a:effectLst/>
                          <a:latin typeface="Times New Roman" panose="02020603050405020304" pitchFamily="18" charset="0"/>
                        </a:rPr>
                        <a:t>- y position: tọa độ Y</a:t>
                      </a:r>
                    </a:p>
                    <a:p>
                      <a:r>
                        <a:rPr lang="en-US" sz="2000" b="1">
                          <a:solidFill>
                            <a:schemeClr val="tx1"/>
                          </a:solidFill>
                          <a:effectLst/>
                          <a:latin typeface="Times New Roman" panose="02020603050405020304" pitchFamily="18" charset="0"/>
                        </a:rPr>
                        <a:t>- direction: hướng</a:t>
                      </a:r>
                    </a:p>
                    <a:p>
                      <a:r>
                        <a:rPr lang="en-US" sz="2000" b="1">
                          <a:solidFill>
                            <a:schemeClr val="tx1"/>
                          </a:solidFill>
                          <a:effectLst/>
                          <a:latin typeface="Times New Roman" panose="02020603050405020304" pitchFamily="18" charset="0"/>
                        </a:rPr>
                        <a:t>- costume #: số thứ tự của trang phục</a:t>
                      </a:r>
                    </a:p>
                    <a:p>
                      <a:r>
                        <a:rPr lang="en-US" sz="2000" b="1">
                          <a:solidFill>
                            <a:schemeClr val="tx1"/>
                          </a:solidFill>
                          <a:effectLst/>
                          <a:latin typeface="Times New Roman" panose="02020603050405020304" pitchFamily="18" charset="0"/>
                        </a:rPr>
                        <a:t>- costume name: tên của trang phục</a:t>
                      </a:r>
                    </a:p>
                    <a:p>
                      <a:r>
                        <a:rPr lang="en-US" sz="2000" b="1">
                          <a:solidFill>
                            <a:schemeClr val="tx1"/>
                          </a:solidFill>
                          <a:effectLst/>
                          <a:latin typeface="Times New Roman" panose="02020603050405020304" pitchFamily="18" charset="0"/>
                        </a:rPr>
                        <a:t>- size: kích thước nhân vật</a:t>
                      </a:r>
                    </a:p>
                    <a:p>
                      <a:r>
                        <a:rPr lang="en-US" sz="2000" b="1">
                          <a:solidFill>
                            <a:schemeClr val="tx1"/>
                          </a:solidFill>
                          <a:effectLst/>
                          <a:latin typeface="Times New Roman" panose="02020603050405020304" pitchFamily="18" charset="0"/>
                        </a:rPr>
                        <a:t>- volume: độ lớn của âm thanh.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37196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giá trị thời gian hiện thời được tính theo tham số chọn trong ô của lệnh:</a:t>
                      </a:r>
                    </a:p>
                    <a:p>
                      <a:r>
                        <a:rPr lang="en-US" sz="2000" b="1">
                          <a:solidFill>
                            <a:schemeClr val="tx1"/>
                          </a:solidFill>
                          <a:effectLst/>
                          <a:latin typeface="Times New Roman" panose="02020603050405020304" pitchFamily="18" charset="0"/>
                        </a:rPr>
                        <a:t>- year: năm (ví dụ: 2016)</a:t>
                      </a:r>
                    </a:p>
                    <a:p>
                      <a:r>
                        <a:rPr lang="en-US" sz="2000" b="1">
                          <a:solidFill>
                            <a:schemeClr val="tx1"/>
                          </a:solidFill>
                          <a:effectLst/>
                          <a:latin typeface="Times New Roman" panose="02020603050405020304" pitchFamily="18" charset="0"/>
                        </a:rPr>
                        <a:t>- month: tháng (ví dụ: 3, 1</a:t>
                      </a:r>
                      <a:r>
                        <a:rPr lang="en-US" sz="2000" b="1">
                          <a:solidFill>
                            <a:schemeClr val="tx1"/>
                          </a:solidFill>
                          <a:effectLst/>
                          <a:latin typeface="Times New Roman" panose="02020603050405020304" pitchFamily="18" charset="0"/>
                          <a:sym typeface="Wingdings" panose="05000000000000000000" pitchFamily="2" charset="2"/>
                        </a:rPr>
                        <a:t></a:t>
                      </a:r>
                      <a:r>
                        <a:rPr lang="en-US" sz="2000" b="1">
                          <a:solidFill>
                            <a:schemeClr val="tx1"/>
                          </a:solidFill>
                          <a:effectLst/>
                          <a:latin typeface="Times New Roman" panose="02020603050405020304" pitchFamily="18" charset="0"/>
                        </a:rPr>
                        <a:t>12)</a:t>
                      </a:r>
                    </a:p>
                    <a:p>
                      <a:r>
                        <a:rPr lang="en-US" sz="2000" b="1">
                          <a:solidFill>
                            <a:schemeClr val="tx1"/>
                          </a:solidFill>
                          <a:effectLst/>
                          <a:latin typeface="Times New Roman" panose="02020603050405020304" pitchFamily="18" charset="0"/>
                        </a:rPr>
                        <a:t>- date: ngày của tháng (ví dụ: 20, 1</a:t>
                      </a:r>
                      <a:r>
                        <a:rPr lang="en-US" sz="2000" b="1">
                          <a:solidFill>
                            <a:schemeClr val="tx1"/>
                          </a:solidFill>
                          <a:effectLst/>
                          <a:latin typeface="Times New Roman" panose="02020603050405020304" pitchFamily="18" charset="0"/>
                          <a:sym typeface="Wingdings" panose="05000000000000000000" pitchFamily="2" charset="2"/>
                        </a:rPr>
                        <a:t></a:t>
                      </a:r>
                      <a:r>
                        <a:rPr lang="en-US" sz="2000" b="1">
                          <a:solidFill>
                            <a:schemeClr val="tx1"/>
                          </a:solidFill>
                          <a:effectLst/>
                          <a:latin typeface="Times New Roman" panose="02020603050405020304" pitchFamily="18" charset="0"/>
                        </a:rPr>
                        <a:t>31)</a:t>
                      </a:r>
                    </a:p>
                    <a:p>
                      <a:r>
                        <a:rPr lang="en-US" sz="2000" b="1">
                          <a:solidFill>
                            <a:schemeClr val="tx1"/>
                          </a:solidFill>
                          <a:effectLst/>
                          <a:latin typeface="Times New Roman" panose="02020603050405020304" pitchFamily="18" charset="0"/>
                        </a:rPr>
                        <a:t>- day of week: ngày của tuần (ví dụ: 2, 1</a:t>
                      </a:r>
                      <a:r>
                        <a:rPr lang="en-US" sz="2000" b="1">
                          <a:solidFill>
                            <a:schemeClr val="tx1"/>
                          </a:solidFill>
                          <a:effectLst/>
                          <a:latin typeface="Times New Roman" panose="02020603050405020304" pitchFamily="18" charset="0"/>
                          <a:sym typeface="Wingdings" panose="05000000000000000000" pitchFamily="2" charset="2"/>
                        </a:rPr>
                        <a:t></a:t>
                      </a:r>
                      <a:r>
                        <a:rPr lang="en-US" sz="2000" b="1">
                          <a:solidFill>
                            <a:schemeClr val="tx1"/>
                          </a:solidFill>
                          <a:effectLst/>
                          <a:latin typeface="Times New Roman" panose="02020603050405020304" pitchFamily="18" charset="0"/>
                        </a:rPr>
                        <a:t>7)</a:t>
                      </a:r>
                    </a:p>
                    <a:p>
                      <a:r>
                        <a:rPr lang="en-US" sz="2000" b="1">
                          <a:solidFill>
                            <a:schemeClr val="tx1"/>
                          </a:solidFill>
                          <a:effectLst/>
                          <a:latin typeface="Times New Roman" panose="02020603050405020304" pitchFamily="18" charset="0"/>
                        </a:rPr>
                        <a:t>- hour: giờ hiện thời (ví dụ: 14, 0</a:t>
                      </a:r>
                      <a:r>
                        <a:rPr lang="en-US" sz="2000" b="1">
                          <a:solidFill>
                            <a:schemeClr val="tx1"/>
                          </a:solidFill>
                          <a:effectLst/>
                          <a:latin typeface="Times New Roman" panose="02020603050405020304" pitchFamily="18" charset="0"/>
                          <a:sym typeface="Wingdings" panose="05000000000000000000" pitchFamily="2" charset="2"/>
                        </a:rPr>
                        <a:t></a:t>
                      </a:r>
                      <a:r>
                        <a:rPr lang="en-US" sz="2000" b="1">
                          <a:solidFill>
                            <a:schemeClr val="tx1"/>
                          </a:solidFill>
                          <a:effectLst/>
                          <a:latin typeface="Times New Roman" panose="02020603050405020304" pitchFamily="18" charset="0"/>
                        </a:rPr>
                        <a:t>23)</a:t>
                      </a:r>
                    </a:p>
                    <a:p>
                      <a:r>
                        <a:rPr lang="en-US" sz="2000" b="1">
                          <a:solidFill>
                            <a:schemeClr val="tx1"/>
                          </a:solidFill>
                          <a:effectLst/>
                          <a:latin typeface="Times New Roman" panose="02020603050405020304" pitchFamily="18" charset="0"/>
                        </a:rPr>
                        <a:t>- minute: phút hiện thời (ví dụ: 56. 0</a:t>
                      </a:r>
                      <a:r>
                        <a:rPr lang="en-US" sz="2000" b="1">
                          <a:solidFill>
                            <a:schemeClr val="tx1"/>
                          </a:solidFill>
                          <a:effectLst/>
                          <a:latin typeface="Times New Roman" panose="02020603050405020304" pitchFamily="18" charset="0"/>
                          <a:sym typeface="Wingdings" panose="05000000000000000000" pitchFamily="2" charset="2"/>
                        </a:rPr>
                        <a:t></a:t>
                      </a:r>
                      <a:r>
                        <a:rPr lang="en-US" sz="2000" b="1">
                          <a:solidFill>
                            <a:schemeClr val="tx1"/>
                          </a:solidFill>
                          <a:effectLst/>
                          <a:latin typeface="Times New Roman" panose="02020603050405020304" pitchFamily="18" charset="0"/>
                        </a:rPr>
                        <a:t>59)</a:t>
                      </a:r>
                    </a:p>
                    <a:p>
                      <a:r>
                        <a:rPr lang="en-US" sz="2000" b="1">
                          <a:solidFill>
                            <a:schemeClr val="tx1"/>
                          </a:solidFill>
                          <a:effectLst/>
                          <a:latin typeface="Times New Roman" panose="02020603050405020304" pitchFamily="18" charset="0"/>
                        </a:rPr>
                        <a:t>- second: giây hiện thời (ví dụ: 59. 0</a:t>
                      </a:r>
                      <a:r>
                        <a:rPr lang="en-US" sz="2000" b="1">
                          <a:solidFill>
                            <a:schemeClr val="tx1"/>
                          </a:solidFill>
                          <a:effectLst/>
                          <a:latin typeface="Times New Roman" panose="02020603050405020304" pitchFamily="18" charset="0"/>
                          <a:sym typeface="Wingdings" panose="05000000000000000000" pitchFamily="2" charset="2"/>
                        </a:rPr>
                        <a:t></a:t>
                      </a:r>
                      <a:r>
                        <a:rPr lang="en-US" sz="2000" b="1">
                          <a:solidFill>
                            <a:schemeClr val="tx1"/>
                          </a:solidFill>
                          <a:effectLst/>
                          <a:latin typeface="Times New Roman" panose="02020603050405020304" pitchFamily="18" charset="0"/>
                        </a:rPr>
                        <a:t>59)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3832995"/>
                  </a:ext>
                </a:extLst>
              </a:tr>
              <a:tr h="37197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số ngày của thế kỷ 21, tính từ năm 2000.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403342"/>
                  </a:ext>
                </a:extLst>
              </a:tr>
              <a:tr h="43396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tên tài khoản người dùng trên trang scratch.mit.edu.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bl>
          </a:graphicData>
        </a:graphic>
      </p:graphicFrame>
      <p:pic>
        <p:nvPicPr>
          <p:cNvPr id="4" name="Рисунок 2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2514600" cy="2743200"/>
          </a:xfrm>
          <a:prstGeom prst="rect">
            <a:avLst/>
          </a:prstGeom>
          <a:noFill/>
          <a:ln>
            <a:noFill/>
          </a:ln>
        </p:spPr>
      </p:pic>
      <p:pic>
        <p:nvPicPr>
          <p:cNvPr id="5" name="Рисунок 20"/>
          <p:cNvPicPr/>
          <p:nvPr/>
        </p:nvPicPr>
        <p:blipFill>
          <a:blip r:embed="rId3">
            <a:extLst>
              <a:ext uri="{28A0092B-C50C-407E-A947-70E740481C1C}">
                <a14:useLocalDpi xmlns:a14="http://schemas.microsoft.com/office/drawing/2010/main" val="0"/>
              </a:ext>
            </a:extLst>
          </a:blip>
          <a:srcRect/>
          <a:stretch>
            <a:fillRect/>
          </a:stretch>
        </p:blipFill>
        <p:spPr bwMode="auto">
          <a:xfrm>
            <a:off x="152400" y="3157786"/>
            <a:ext cx="2590800" cy="2557213"/>
          </a:xfrm>
          <a:prstGeom prst="rect">
            <a:avLst/>
          </a:prstGeom>
          <a:noFill/>
          <a:ln>
            <a:noFill/>
          </a:ln>
        </p:spPr>
      </p:pic>
      <p:pic>
        <p:nvPicPr>
          <p:cNvPr id="6" name="Рисунок 19"/>
          <p:cNvPicPr/>
          <p:nvPr/>
        </p:nvPicPr>
        <p:blipFill>
          <a:blip r:embed="rId4">
            <a:extLst>
              <a:ext uri="{28A0092B-C50C-407E-A947-70E740481C1C}">
                <a14:useLocalDpi xmlns:a14="http://schemas.microsoft.com/office/drawing/2010/main" val="0"/>
              </a:ext>
            </a:extLst>
          </a:blip>
          <a:srcRect/>
          <a:stretch>
            <a:fillRect/>
          </a:stretch>
        </p:blipFill>
        <p:spPr bwMode="auto">
          <a:xfrm>
            <a:off x="23191" y="5879675"/>
            <a:ext cx="1447800" cy="347415"/>
          </a:xfrm>
          <a:prstGeom prst="rect">
            <a:avLst/>
          </a:prstGeom>
          <a:noFill/>
          <a:ln>
            <a:noFill/>
          </a:ln>
        </p:spPr>
      </p:pic>
      <p:pic>
        <p:nvPicPr>
          <p:cNvPr id="7" name="Рисунок 18"/>
          <p:cNvPicPr/>
          <p:nvPr/>
        </p:nvPicPr>
        <p:blipFill>
          <a:blip r:embed="rId5">
            <a:extLst>
              <a:ext uri="{28A0092B-C50C-407E-A947-70E740481C1C}">
                <a14:useLocalDpi xmlns:a14="http://schemas.microsoft.com/office/drawing/2010/main" val="0"/>
              </a:ext>
            </a:extLst>
          </a:blip>
          <a:srcRect/>
          <a:stretch>
            <a:fillRect/>
          </a:stretch>
        </p:blipFill>
        <p:spPr bwMode="auto">
          <a:xfrm>
            <a:off x="23191" y="6289250"/>
            <a:ext cx="1447800" cy="395039"/>
          </a:xfrm>
          <a:prstGeom prst="rect">
            <a:avLst/>
          </a:prstGeom>
          <a:noFill/>
          <a:ln>
            <a:noFill/>
          </a:ln>
        </p:spPr>
      </p:pic>
    </p:spTree>
    <p:extLst>
      <p:ext uri="{BB962C8B-B14F-4D97-AF65-F5344CB8AC3E}">
        <p14:creationId xmlns:p14="http://schemas.microsoft.com/office/powerpoint/2010/main" val="25542076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7543800" cy="914400"/>
          </a:xfrm>
        </p:spPr>
        <p:txBody>
          <a:bodyPr/>
          <a:lstStyle/>
          <a:p>
            <a:r>
              <a:rPr lang="en-US"/>
              <a:t>Operators – Biểu thức logic &amp; toán học</a:t>
            </a:r>
          </a:p>
        </p:txBody>
      </p:sp>
      <p:pic>
        <p:nvPicPr>
          <p:cNvPr id="5" name="Picture 4"/>
          <p:cNvPicPr/>
          <p:nvPr/>
        </p:nvPicPr>
        <p:blipFill>
          <a:blip r:embed="rId3"/>
          <a:stretch>
            <a:fillRect/>
          </a:stretch>
        </p:blipFill>
        <p:spPr>
          <a:xfrm>
            <a:off x="609600" y="1219200"/>
            <a:ext cx="2286000" cy="5638800"/>
          </a:xfrm>
          <a:prstGeom prst="rect">
            <a:avLst/>
          </a:prstGeom>
        </p:spPr>
      </p:pic>
      <p:pic>
        <p:nvPicPr>
          <p:cNvPr id="6" name="Picture 5"/>
          <p:cNvPicPr/>
          <p:nvPr/>
        </p:nvPicPr>
        <p:blipFill>
          <a:blip r:embed="rId4"/>
          <a:stretch>
            <a:fillRect/>
          </a:stretch>
        </p:blipFill>
        <p:spPr>
          <a:xfrm>
            <a:off x="3276599" y="1253836"/>
            <a:ext cx="2895601" cy="5604164"/>
          </a:xfrm>
          <a:prstGeom prst="rect">
            <a:avLst/>
          </a:prstGeom>
        </p:spPr>
      </p:pic>
    </p:spTree>
    <p:extLst>
      <p:ext uri="{BB962C8B-B14F-4D97-AF65-F5344CB8AC3E}">
        <p14:creationId xmlns:p14="http://schemas.microsoft.com/office/powerpoint/2010/main" val="5062088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61237197"/>
              </p:ext>
            </p:extLst>
          </p:nvPr>
        </p:nvGraphicFramePr>
        <p:xfrm>
          <a:off x="0" y="76200"/>
          <a:ext cx="9143999" cy="6705599"/>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62664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phép cộng 2 số</a:t>
                      </a:r>
                    </a:p>
                    <a:p>
                      <a:r>
                        <a:rPr lang="en-US" sz="2000" b="1">
                          <a:solidFill>
                            <a:schemeClr val="tx1"/>
                          </a:solidFill>
                          <a:effectLst/>
                          <a:latin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62664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phép trừ 2 số</a:t>
                      </a:r>
                    </a:p>
                    <a:p>
                      <a:r>
                        <a:rPr lang="en-US" sz="2000" b="1">
                          <a:solidFill>
                            <a:schemeClr val="tx1"/>
                          </a:solidFill>
                          <a:effectLst/>
                          <a:latin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448280"/>
                  </a:ext>
                </a:extLst>
              </a:tr>
              <a:tr h="54830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phép nhân 2 số</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85808"/>
                  </a:ext>
                </a:extLst>
              </a:tr>
              <a:tr h="62664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phép chia 2 số, kết quả thập phân.</a:t>
                      </a:r>
                    </a:p>
                    <a:p>
                      <a:r>
                        <a:rPr lang="en-US" sz="2000" b="1">
                          <a:solidFill>
                            <a:schemeClr val="tx1"/>
                          </a:solidFill>
                          <a:effectLst/>
                          <a:latin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54831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(hàm) trả lại số ngẫu nhiên giữa 2 giá trị số.</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70497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Biểu thức logic mô tả quan hệ giữa 2 số. Biểu thức trả lại giá trị Đúng nến số thứ nhất &lt; số thứ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78330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Biểu thức logic mô tả quan hệ giữa 2 số. Biểu thức trả lại giá trị Đúng nến số thứ nhất &gt; số thứ 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54831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Biểu thức logic "and" (và).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r h="676997">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Biểu thức logic "or" (hoặc)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31653"/>
                  </a:ext>
                </a:extLst>
              </a:tr>
              <a:tr h="1015478">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a:solidFill>
                            <a:schemeClr val="tx1"/>
                          </a:solidFill>
                          <a:effectLst/>
                          <a:latin typeface="Times New Roman" panose="02020603050405020304" pitchFamily="18" charset="0"/>
                        </a:rPr>
                        <a:t>Biểu thức logic phủ định "not".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250993"/>
                  </a:ext>
                </a:extLst>
              </a:tr>
            </a:tbl>
          </a:graphicData>
        </a:graphic>
      </p:graphicFrame>
      <p:pic>
        <p:nvPicPr>
          <p:cNvPr id="4" name="Рисунок 17"/>
          <p:cNvPicPr/>
          <p:nvPr/>
        </p:nvPicPr>
        <p:blipFill>
          <a:blip r:embed="rId2">
            <a:extLst>
              <a:ext uri="{28A0092B-C50C-407E-A947-70E740481C1C}">
                <a14:useLocalDpi xmlns:a14="http://schemas.microsoft.com/office/drawing/2010/main" val="0"/>
              </a:ext>
            </a:extLst>
          </a:blip>
          <a:srcRect/>
          <a:stretch>
            <a:fillRect/>
          </a:stretch>
        </p:blipFill>
        <p:spPr bwMode="auto">
          <a:xfrm>
            <a:off x="33130" y="106017"/>
            <a:ext cx="1364974" cy="546653"/>
          </a:xfrm>
          <a:prstGeom prst="rect">
            <a:avLst/>
          </a:prstGeom>
          <a:noFill/>
          <a:ln>
            <a:noFill/>
          </a:ln>
        </p:spPr>
      </p:pic>
      <p:pic>
        <p:nvPicPr>
          <p:cNvPr id="5" name="Рисунок 16"/>
          <p:cNvPicPr/>
          <p:nvPr/>
        </p:nvPicPr>
        <p:blipFill>
          <a:blip r:embed="rId3">
            <a:extLst>
              <a:ext uri="{28A0092B-C50C-407E-A947-70E740481C1C}">
                <a14:useLocalDpi xmlns:a14="http://schemas.microsoft.com/office/drawing/2010/main" val="0"/>
              </a:ext>
            </a:extLst>
          </a:blip>
          <a:srcRect/>
          <a:stretch>
            <a:fillRect/>
          </a:stretch>
        </p:blipFill>
        <p:spPr bwMode="auto">
          <a:xfrm>
            <a:off x="59634" y="752060"/>
            <a:ext cx="1235766" cy="506897"/>
          </a:xfrm>
          <a:prstGeom prst="rect">
            <a:avLst/>
          </a:prstGeom>
          <a:noFill/>
          <a:ln>
            <a:noFill/>
          </a:ln>
        </p:spPr>
      </p:pic>
      <p:pic>
        <p:nvPicPr>
          <p:cNvPr id="6" name="Рисунок 15"/>
          <p:cNvPicPr/>
          <p:nvPr/>
        </p:nvPicPr>
        <p:blipFill>
          <a:blip r:embed="rId4">
            <a:extLst>
              <a:ext uri="{28A0092B-C50C-407E-A947-70E740481C1C}">
                <a14:useLocalDpi xmlns:a14="http://schemas.microsoft.com/office/drawing/2010/main" val="0"/>
              </a:ext>
            </a:extLst>
          </a:blip>
          <a:srcRect/>
          <a:stretch>
            <a:fillRect/>
          </a:stretch>
        </p:blipFill>
        <p:spPr bwMode="auto">
          <a:xfrm>
            <a:off x="90694" y="1325217"/>
            <a:ext cx="1204706" cy="503583"/>
          </a:xfrm>
          <a:prstGeom prst="rect">
            <a:avLst/>
          </a:prstGeom>
          <a:noFill/>
          <a:ln>
            <a:noFill/>
          </a:ln>
        </p:spPr>
      </p:pic>
      <p:pic>
        <p:nvPicPr>
          <p:cNvPr id="7" name="Рисунок 14"/>
          <p:cNvPicPr/>
          <p:nvPr/>
        </p:nvPicPr>
        <p:blipFill>
          <a:blip r:embed="rId5">
            <a:extLst>
              <a:ext uri="{28A0092B-C50C-407E-A947-70E740481C1C}">
                <a14:useLocalDpi xmlns:a14="http://schemas.microsoft.com/office/drawing/2010/main" val="0"/>
              </a:ext>
            </a:extLst>
          </a:blip>
          <a:srcRect/>
          <a:stretch>
            <a:fillRect/>
          </a:stretch>
        </p:blipFill>
        <p:spPr bwMode="auto">
          <a:xfrm>
            <a:off x="86760" y="1895060"/>
            <a:ext cx="1257714" cy="543340"/>
          </a:xfrm>
          <a:prstGeom prst="rect">
            <a:avLst/>
          </a:prstGeom>
          <a:noFill/>
          <a:ln>
            <a:noFill/>
          </a:ln>
        </p:spPr>
      </p:pic>
      <p:pic>
        <p:nvPicPr>
          <p:cNvPr id="8" name="Рисунок 13"/>
          <p:cNvPicPr/>
          <p:nvPr/>
        </p:nvPicPr>
        <p:blipFill>
          <a:blip r:embed="rId6">
            <a:extLst>
              <a:ext uri="{28A0092B-C50C-407E-A947-70E740481C1C}">
                <a14:useLocalDpi xmlns:a14="http://schemas.microsoft.com/office/drawing/2010/main" val="0"/>
              </a:ext>
            </a:extLst>
          </a:blip>
          <a:srcRect/>
          <a:stretch>
            <a:fillRect/>
          </a:stretch>
        </p:blipFill>
        <p:spPr bwMode="auto">
          <a:xfrm>
            <a:off x="33130" y="2567194"/>
            <a:ext cx="2329070" cy="404606"/>
          </a:xfrm>
          <a:prstGeom prst="rect">
            <a:avLst/>
          </a:prstGeom>
          <a:noFill/>
          <a:ln>
            <a:noFill/>
          </a:ln>
        </p:spPr>
      </p:pic>
      <p:pic>
        <p:nvPicPr>
          <p:cNvPr id="9" name="Рисунок 12"/>
          <p:cNvPicPr/>
          <p:nvPr/>
        </p:nvPicPr>
        <p:blipFill>
          <a:blip r:embed="rId7">
            <a:extLst>
              <a:ext uri="{28A0092B-C50C-407E-A947-70E740481C1C}">
                <a14:useLocalDpi xmlns:a14="http://schemas.microsoft.com/office/drawing/2010/main" val="0"/>
              </a:ext>
            </a:extLst>
          </a:blip>
          <a:srcRect/>
          <a:stretch>
            <a:fillRect/>
          </a:stretch>
        </p:blipFill>
        <p:spPr bwMode="auto">
          <a:xfrm>
            <a:off x="59634" y="3110533"/>
            <a:ext cx="1464366" cy="570257"/>
          </a:xfrm>
          <a:prstGeom prst="rect">
            <a:avLst/>
          </a:prstGeom>
          <a:noFill/>
          <a:ln>
            <a:noFill/>
          </a:ln>
        </p:spPr>
      </p:pic>
      <p:pic>
        <p:nvPicPr>
          <p:cNvPr id="10" name="Рисунок 10"/>
          <p:cNvPicPr/>
          <p:nvPr/>
        </p:nvPicPr>
        <p:blipFill>
          <a:blip r:embed="rId8">
            <a:extLst>
              <a:ext uri="{28A0092B-C50C-407E-A947-70E740481C1C}">
                <a14:useLocalDpi xmlns:a14="http://schemas.microsoft.com/office/drawing/2010/main" val="0"/>
              </a:ext>
            </a:extLst>
          </a:blip>
          <a:srcRect/>
          <a:stretch>
            <a:fillRect/>
          </a:stretch>
        </p:blipFill>
        <p:spPr bwMode="auto">
          <a:xfrm>
            <a:off x="90073" y="3850792"/>
            <a:ext cx="1510127" cy="502132"/>
          </a:xfrm>
          <a:prstGeom prst="rect">
            <a:avLst/>
          </a:prstGeom>
          <a:noFill/>
          <a:ln>
            <a:noFill/>
          </a:ln>
        </p:spPr>
      </p:pic>
      <p:pic>
        <p:nvPicPr>
          <p:cNvPr id="11" name="Рисунок 9"/>
          <p:cNvPicPr/>
          <p:nvPr/>
        </p:nvPicPr>
        <p:blipFill>
          <a:blip r:embed="rId9">
            <a:extLst>
              <a:ext uri="{28A0092B-C50C-407E-A947-70E740481C1C}">
                <a14:useLocalDpi xmlns:a14="http://schemas.microsoft.com/office/drawing/2010/main" val="0"/>
              </a:ext>
            </a:extLst>
          </a:blip>
          <a:srcRect/>
          <a:stretch>
            <a:fillRect/>
          </a:stretch>
        </p:blipFill>
        <p:spPr bwMode="auto">
          <a:xfrm>
            <a:off x="102496" y="4569721"/>
            <a:ext cx="1726303" cy="459479"/>
          </a:xfrm>
          <a:prstGeom prst="rect">
            <a:avLst/>
          </a:prstGeom>
          <a:noFill/>
          <a:ln>
            <a:noFill/>
          </a:ln>
        </p:spPr>
      </p:pic>
      <p:pic>
        <p:nvPicPr>
          <p:cNvPr id="12" name="Рисунок 8"/>
          <p:cNvPicPr/>
          <p:nvPr/>
        </p:nvPicPr>
        <p:blipFill>
          <a:blip r:embed="rId10">
            <a:extLst>
              <a:ext uri="{28A0092B-C50C-407E-A947-70E740481C1C}">
                <a14:useLocalDpi xmlns:a14="http://schemas.microsoft.com/office/drawing/2010/main" val="0"/>
              </a:ext>
            </a:extLst>
          </a:blip>
          <a:srcRect/>
          <a:stretch>
            <a:fillRect/>
          </a:stretch>
        </p:blipFill>
        <p:spPr bwMode="auto">
          <a:xfrm>
            <a:off x="121340" y="5145360"/>
            <a:ext cx="1707459" cy="569639"/>
          </a:xfrm>
          <a:prstGeom prst="rect">
            <a:avLst/>
          </a:prstGeom>
          <a:noFill/>
          <a:ln>
            <a:noFill/>
          </a:ln>
        </p:spPr>
      </p:pic>
      <p:pic>
        <p:nvPicPr>
          <p:cNvPr id="13" name="Рисунок 7"/>
          <p:cNvPicPr/>
          <p:nvPr/>
        </p:nvPicPr>
        <p:blipFill>
          <a:blip r:embed="rId11">
            <a:extLst>
              <a:ext uri="{28A0092B-C50C-407E-A947-70E740481C1C}">
                <a14:useLocalDpi xmlns:a14="http://schemas.microsoft.com/office/drawing/2010/main" val="0"/>
              </a:ext>
            </a:extLst>
          </a:blip>
          <a:srcRect/>
          <a:stretch>
            <a:fillRect/>
          </a:stretch>
        </p:blipFill>
        <p:spPr bwMode="auto">
          <a:xfrm>
            <a:off x="6626" y="5944219"/>
            <a:ext cx="1996731" cy="676276"/>
          </a:xfrm>
          <a:prstGeom prst="rect">
            <a:avLst/>
          </a:prstGeom>
          <a:noFill/>
          <a:ln>
            <a:noFill/>
          </a:ln>
        </p:spPr>
      </p:pic>
    </p:spTree>
    <p:extLst>
      <p:ext uri="{BB962C8B-B14F-4D97-AF65-F5344CB8AC3E}">
        <p14:creationId xmlns:p14="http://schemas.microsoft.com/office/powerpoint/2010/main" val="38323345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99702575"/>
              </p:ext>
            </p:extLst>
          </p:nvPr>
        </p:nvGraphicFramePr>
        <p:xfrm>
          <a:off x="1" y="609600"/>
          <a:ext cx="9143999" cy="5512854"/>
        </p:xfrm>
        <a:graphic>
          <a:graphicData uri="http://schemas.openxmlformats.org/drawingml/2006/table">
            <a:tbl>
              <a:tblPr firstRow="1" firstCol="1" bandRow="1">
                <a:tableStyleId>{5C22544A-7EE6-4342-B048-85BDC9FD1C3A}</a:tableStyleId>
              </a:tblPr>
              <a:tblGrid>
                <a:gridCol w="2891692">
                  <a:extLst>
                    <a:ext uri="{9D8B030D-6E8A-4147-A177-3AD203B41FA5}">
                      <a16:colId xmlns:a16="http://schemas.microsoft.com/office/drawing/2014/main" val="921011673"/>
                    </a:ext>
                  </a:extLst>
                </a:gridCol>
                <a:gridCol w="6252307">
                  <a:extLst>
                    <a:ext uri="{9D8B030D-6E8A-4147-A177-3AD203B41FA5}">
                      <a16:colId xmlns:a16="http://schemas.microsoft.com/office/drawing/2014/main" val="3872520924"/>
                    </a:ext>
                  </a:extLst>
                </a:gridCol>
              </a:tblGrid>
              <a:tr h="740899">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(hàm) toán tử nối 2 xâu ký tự.</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80541"/>
                  </a:ext>
                </a:extLst>
              </a:tr>
              <a:tr h="987864">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(hàm) trả lại ký tự thứ &lt;1&gt; của xâu ký tự &lt;world&gt;</a:t>
                      </a:r>
                    </a:p>
                    <a:p>
                      <a:r>
                        <a:rPr lang="en-US" sz="2400" b="1">
                          <a:solidFill>
                            <a:schemeClr val="tx1"/>
                          </a:solidFill>
                          <a:effectLst/>
                          <a:latin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427872"/>
                  </a:ext>
                </a:extLst>
              </a:tr>
              <a:tr h="903840">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(hàm) trả lại độ dài của xâu ký tự &lt;world&gt;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190675"/>
                  </a:ext>
                </a:extLst>
              </a:tr>
              <a:tr h="493931">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(hàm) phép toán tính thương số của phép chia số nguyên "mod".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3418"/>
                  </a:ext>
                </a:extLst>
              </a:tr>
              <a:tr h="942035">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(hàm) phép tính làm tròn số. Trả lại phần nguyên của 1 số.</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281212"/>
                  </a:ext>
                </a:extLst>
              </a:tr>
              <a:tr h="408213">
                <a:tc>
                  <a:txBody>
                    <a:bodyPr/>
                    <a:lstStyle/>
                    <a:p>
                      <a:pPr marL="0" marR="0">
                        <a:spcBef>
                          <a:spcPts val="0"/>
                        </a:spcBef>
                        <a:spcAft>
                          <a:spcPts val="600"/>
                        </a:spcAft>
                      </a:pP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effectLst/>
                          <a:latin typeface="Times New Roman" panose="02020603050405020304" pitchFamily="18" charset="0"/>
                        </a:rPr>
                        <a:t>(hàm) trả lại giá trị là kết quả của các hàm toán học của 1 số. Hàm toán học được chọn từ danh sách trên dòng lệnh.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59693"/>
                  </a:ext>
                </a:extLst>
              </a:tr>
            </a:tbl>
          </a:graphicData>
        </a:graphic>
      </p:graphicFrame>
      <p:pic>
        <p:nvPicPr>
          <p:cNvPr id="4" name="Рисунок 6"/>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2262808" cy="533400"/>
          </a:xfrm>
          <a:prstGeom prst="rect">
            <a:avLst/>
          </a:prstGeom>
          <a:noFill/>
          <a:ln>
            <a:noFill/>
          </a:ln>
        </p:spPr>
      </p:pic>
      <p:pic>
        <p:nvPicPr>
          <p:cNvPr id="5"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92764" y="1600200"/>
            <a:ext cx="2498035" cy="533400"/>
          </a:xfrm>
          <a:prstGeom prst="rect">
            <a:avLst/>
          </a:prstGeom>
          <a:noFill/>
          <a:ln>
            <a:noFill/>
          </a:ln>
        </p:spPr>
      </p:pic>
      <p:pic>
        <p:nvPicPr>
          <p:cNvPr id="6" name="Рисунок 4"/>
          <p:cNvPicPr/>
          <p:nvPr/>
        </p:nvPicPr>
        <p:blipFill>
          <a:blip r:embed="rId4">
            <a:extLst>
              <a:ext uri="{28A0092B-C50C-407E-A947-70E740481C1C}">
                <a14:useLocalDpi xmlns:a14="http://schemas.microsoft.com/office/drawing/2010/main" val="0"/>
              </a:ext>
            </a:extLst>
          </a:blip>
          <a:srcRect/>
          <a:stretch>
            <a:fillRect/>
          </a:stretch>
        </p:blipFill>
        <p:spPr bwMode="auto">
          <a:xfrm>
            <a:off x="117197" y="2547730"/>
            <a:ext cx="2221811" cy="576470"/>
          </a:xfrm>
          <a:prstGeom prst="rect">
            <a:avLst/>
          </a:prstGeom>
          <a:noFill/>
          <a:ln>
            <a:noFill/>
          </a:ln>
        </p:spPr>
      </p:pic>
      <p:pic>
        <p:nvPicPr>
          <p:cNvPr id="7" name="Рисунок 3"/>
          <p:cNvPicPr/>
          <p:nvPr/>
        </p:nvPicPr>
        <p:blipFill>
          <a:blip r:embed="rId5">
            <a:extLst>
              <a:ext uri="{28A0092B-C50C-407E-A947-70E740481C1C}">
                <a14:useLocalDpi xmlns:a14="http://schemas.microsoft.com/office/drawing/2010/main" val="0"/>
              </a:ext>
            </a:extLst>
          </a:blip>
          <a:srcRect/>
          <a:stretch>
            <a:fillRect/>
          </a:stretch>
        </p:blipFill>
        <p:spPr bwMode="auto">
          <a:xfrm>
            <a:off x="76200" y="3394601"/>
            <a:ext cx="1828800" cy="567799"/>
          </a:xfrm>
          <a:prstGeom prst="rect">
            <a:avLst/>
          </a:prstGeom>
          <a:noFill/>
          <a:ln>
            <a:noFill/>
          </a:ln>
        </p:spPr>
      </p:pic>
      <p:pic>
        <p:nvPicPr>
          <p:cNvPr id="8" name="Рисунок 2"/>
          <p:cNvPicPr/>
          <p:nvPr/>
        </p:nvPicPr>
        <p:blipFill>
          <a:blip r:embed="rId6">
            <a:extLst>
              <a:ext uri="{28A0092B-C50C-407E-A947-70E740481C1C}">
                <a14:useLocalDpi xmlns:a14="http://schemas.microsoft.com/office/drawing/2010/main" val="0"/>
              </a:ext>
            </a:extLst>
          </a:blip>
          <a:srcRect/>
          <a:stretch>
            <a:fillRect/>
          </a:stretch>
        </p:blipFill>
        <p:spPr bwMode="auto">
          <a:xfrm>
            <a:off x="92764" y="4244784"/>
            <a:ext cx="1812236" cy="555815"/>
          </a:xfrm>
          <a:prstGeom prst="rect">
            <a:avLst/>
          </a:prstGeom>
          <a:noFill/>
          <a:ln>
            <a:noFill/>
          </a:ln>
        </p:spPr>
      </p:pic>
      <p:pic>
        <p:nvPicPr>
          <p:cNvPr id="9" name="Рисунок 1"/>
          <p:cNvPicPr/>
          <p:nvPr/>
        </p:nvPicPr>
        <p:blipFill rotWithShape="1">
          <a:blip r:embed="rId7">
            <a:extLst>
              <a:ext uri="{28A0092B-C50C-407E-A947-70E740481C1C}">
                <a14:useLocalDpi xmlns:a14="http://schemas.microsoft.com/office/drawing/2010/main" val="0"/>
              </a:ext>
            </a:extLst>
          </a:blip>
          <a:srcRect b="92604"/>
          <a:stretch/>
        </p:blipFill>
        <p:spPr bwMode="auto">
          <a:xfrm>
            <a:off x="92764" y="5159185"/>
            <a:ext cx="2498035" cy="7844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638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6" y="0"/>
            <a:ext cx="913496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38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5300" y="362129"/>
            <a:ext cx="7543800" cy="914400"/>
          </a:xfrm>
        </p:spPr>
        <p:txBody>
          <a:bodyPr/>
          <a:lstStyle/>
          <a:p>
            <a:r>
              <a:rPr lang="en-US" dirty="0" err="1"/>
              <a:t>Khung</a:t>
            </a:r>
            <a:r>
              <a:rPr lang="en-US" dirty="0"/>
              <a:t> </a:t>
            </a:r>
            <a:r>
              <a:rPr lang="en-US" dirty="0" err="1"/>
              <a:t>điều</a:t>
            </a:r>
            <a:r>
              <a:rPr lang="en-US" dirty="0"/>
              <a:t> </a:t>
            </a:r>
            <a:r>
              <a:rPr lang="en-US" dirty="0" err="1"/>
              <a:t>khiển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399"/>
            <a:ext cx="510568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404" y="5181600"/>
            <a:ext cx="5012596"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2560767"/>
            <a:ext cx="3048000" cy="2308324"/>
          </a:xfrm>
          <a:prstGeom prst="rect">
            <a:avLst/>
          </a:prstGeom>
          <a:noFill/>
        </p:spPr>
        <p:txBody>
          <a:bodyPr wrap="square" rtlCol="0">
            <a:spAutoFit/>
          </a:bodyPr>
          <a:lstStyle/>
          <a:p>
            <a:r>
              <a:rPr lang="en-US" sz="2400" b="1">
                <a:solidFill>
                  <a:schemeClr val="tx1"/>
                </a:solidFill>
              </a:rPr>
              <a:t>Khung chứa các mẫu lệnh. </a:t>
            </a:r>
            <a:r>
              <a:rPr lang="en-US" sz="2400" b="1"/>
              <a:t>Các mẫu câu lệnh này được dùng bằng cách kéo thả vào cửa sổ lệnh.</a:t>
            </a:r>
            <a:endParaRPr lang="en-US" sz="2400" b="1">
              <a:solidFill>
                <a:schemeClr val="tx1"/>
              </a:solidFill>
            </a:endParaRPr>
          </a:p>
        </p:txBody>
      </p:sp>
      <p:sp>
        <p:nvSpPr>
          <p:cNvPr id="6" name="TextBox 5"/>
          <p:cNvSpPr txBox="1"/>
          <p:nvPr/>
        </p:nvSpPr>
        <p:spPr>
          <a:xfrm>
            <a:off x="3200400" y="2948464"/>
            <a:ext cx="2743200" cy="1569660"/>
          </a:xfrm>
          <a:prstGeom prst="rect">
            <a:avLst/>
          </a:prstGeom>
          <a:noFill/>
        </p:spPr>
        <p:txBody>
          <a:bodyPr wrap="square" rtlCol="0">
            <a:spAutoFit/>
          </a:bodyPr>
          <a:lstStyle/>
          <a:p>
            <a:r>
              <a:rPr lang="en-US" sz="2400" b="1">
                <a:solidFill>
                  <a:schemeClr val="tx1"/>
                </a:solidFill>
              </a:rPr>
              <a:t>Khung chỉnh sửa hình ảnh nhân vật và nền sân khấu</a:t>
            </a:r>
          </a:p>
        </p:txBody>
      </p:sp>
      <p:sp>
        <p:nvSpPr>
          <p:cNvPr id="7" name="TextBox 6"/>
          <p:cNvSpPr txBox="1"/>
          <p:nvPr/>
        </p:nvSpPr>
        <p:spPr>
          <a:xfrm>
            <a:off x="6172200" y="2514600"/>
            <a:ext cx="2743200" cy="1200329"/>
          </a:xfrm>
          <a:prstGeom prst="rect">
            <a:avLst/>
          </a:prstGeom>
          <a:noFill/>
        </p:spPr>
        <p:txBody>
          <a:bodyPr wrap="square" rtlCol="0">
            <a:spAutoFit/>
          </a:bodyPr>
          <a:lstStyle/>
          <a:p>
            <a:r>
              <a:rPr lang="en-US" sz="2400" b="1">
                <a:solidFill>
                  <a:schemeClr val="tx1"/>
                </a:solidFill>
              </a:rPr>
              <a:t>Khung nhập và chỉnh sửa âm thanh</a:t>
            </a:r>
          </a:p>
        </p:txBody>
      </p:sp>
      <p:cxnSp>
        <p:nvCxnSpPr>
          <p:cNvPr id="5" name="Straight Arrow Connector 4"/>
          <p:cNvCxnSpPr/>
          <p:nvPr/>
        </p:nvCxnSpPr>
        <p:spPr bwMode="auto">
          <a:xfrm flipV="1">
            <a:off x="2057400" y="1828800"/>
            <a:ext cx="304800" cy="685800"/>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4267200" y="1828800"/>
            <a:ext cx="38240" cy="1039091"/>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flipV="1">
            <a:off x="6172200" y="1828800"/>
            <a:ext cx="465502" cy="685801"/>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1399309" y="4648200"/>
            <a:ext cx="2906131" cy="921543"/>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5105400" y="4191000"/>
            <a:ext cx="1066800" cy="1219200"/>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7297598" y="3429000"/>
            <a:ext cx="779602" cy="1905000"/>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2870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543800" cy="762000"/>
          </a:xfrm>
        </p:spPr>
        <p:txBody>
          <a:bodyPr/>
          <a:lstStyle/>
          <a:p>
            <a:r>
              <a:rPr lang="en-US"/>
              <a:t>Khung các nút lệnh (Script)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0150"/>
            <a:ext cx="2457450"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723" y="1428750"/>
            <a:ext cx="315741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723" y="3562350"/>
            <a:ext cx="379827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00401" y="5288340"/>
            <a:ext cx="1752600" cy="830997"/>
          </a:xfrm>
          <a:prstGeom prst="rect">
            <a:avLst/>
          </a:prstGeom>
          <a:noFill/>
        </p:spPr>
        <p:txBody>
          <a:bodyPr wrap="square" rtlCol="0">
            <a:spAutoFit/>
          </a:bodyPr>
          <a:lstStyle/>
          <a:p>
            <a:r>
              <a:rPr lang="en-US" sz="2400" b="1">
                <a:solidFill>
                  <a:schemeClr val="tx1"/>
                </a:solidFill>
              </a:rPr>
              <a:t>Các mẫu câu lệnh</a:t>
            </a:r>
          </a:p>
        </p:txBody>
      </p:sp>
      <p:sp>
        <p:nvSpPr>
          <p:cNvPr id="7" name="TextBox 6"/>
          <p:cNvSpPr txBox="1"/>
          <p:nvPr/>
        </p:nvSpPr>
        <p:spPr>
          <a:xfrm>
            <a:off x="3235037" y="1657350"/>
            <a:ext cx="1752600" cy="1200329"/>
          </a:xfrm>
          <a:prstGeom prst="rect">
            <a:avLst/>
          </a:prstGeom>
          <a:noFill/>
        </p:spPr>
        <p:txBody>
          <a:bodyPr wrap="square" rtlCol="0">
            <a:spAutoFit/>
          </a:bodyPr>
          <a:lstStyle/>
          <a:p>
            <a:r>
              <a:rPr lang="en-US" sz="2400" b="1">
                <a:solidFill>
                  <a:schemeClr val="tx1"/>
                </a:solidFill>
              </a:rPr>
              <a:t>Nút phân loại câu lệnh</a:t>
            </a:r>
          </a:p>
        </p:txBody>
      </p:sp>
      <p:cxnSp>
        <p:nvCxnSpPr>
          <p:cNvPr id="4" name="Straight Arrow Connector 3"/>
          <p:cNvCxnSpPr>
            <a:endCxn id="2051" idx="1"/>
          </p:cNvCxnSpPr>
          <p:nvPr/>
        </p:nvCxnSpPr>
        <p:spPr bwMode="auto">
          <a:xfrm>
            <a:off x="4648200" y="2114550"/>
            <a:ext cx="643523" cy="228600"/>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flipH="1">
            <a:off x="2362200" y="1962150"/>
            <a:ext cx="838201" cy="0"/>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H="1" flipV="1">
            <a:off x="1981200" y="4248150"/>
            <a:ext cx="1253837" cy="1295400"/>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6" idx="1"/>
          </p:cNvCxnSpPr>
          <p:nvPr/>
        </p:nvCxnSpPr>
        <p:spPr bwMode="auto">
          <a:xfrm flipH="1">
            <a:off x="1838325" y="5703839"/>
            <a:ext cx="1362076" cy="415498"/>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58519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025237" y="20670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Motion</a:t>
            </a:r>
          </a:p>
        </p:txBody>
      </p:sp>
      <p:sp>
        <p:nvSpPr>
          <p:cNvPr id="5" name="Rounded Rectangle 4"/>
          <p:cNvSpPr/>
          <p:nvPr/>
        </p:nvSpPr>
        <p:spPr bwMode="auto">
          <a:xfrm>
            <a:off x="1025237" y="29052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Look</a:t>
            </a:r>
          </a:p>
        </p:txBody>
      </p:sp>
      <p:sp>
        <p:nvSpPr>
          <p:cNvPr id="6" name="Rounded Rectangle 5"/>
          <p:cNvSpPr/>
          <p:nvPr/>
        </p:nvSpPr>
        <p:spPr bwMode="auto">
          <a:xfrm>
            <a:off x="1025237" y="38196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Sound</a:t>
            </a:r>
            <a:endParaRPr kumimoji="0" lang="en-US" sz="3200" b="1" i="0" u="none" strike="noStrike" cap="none" normalizeH="0" baseline="0">
              <a:ln>
                <a:noFill/>
              </a:ln>
              <a:solidFill>
                <a:srgbClr val="002060"/>
              </a:solidFill>
              <a:effectLst/>
              <a:latin typeface="Times New Roman" pitchFamily="18" charset="0"/>
            </a:endParaRPr>
          </a:p>
        </p:txBody>
      </p:sp>
      <p:sp>
        <p:nvSpPr>
          <p:cNvPr id="7" name="Rounded Rectangle 6"/>
          <p:cNvSpPr/>
          <p:nvPr/>
        </p:nvSpPr>
        <p:spPr bwMode="auto">
          <a:xfrm>
            <a:off x="1025237" y="48102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Pen</a:t>
            </a:r>
            <a:endParaRPr kumimoji="0" lang="en-US" sz="3200" b="1" i="0" u="none" strike="noStrike" cap="none" normalizeH="0" baseline="0">
              <a:ln>
                <a:noFill/>
              </a:ln>
              <a:solidFill>
                <a:srgbClr val="002060"/>
              </a:solidFill>
              <a:effectLst/>
              <a:latin typeface="Times New Roman" pitchFamily="18" charset="0"/>
            </a:endParaRPr>
          </a:p>
        </p:txBody>
      </p:sp>
      <p:sp>
        <p:nvSpPr>
          <p:cNvPr id="8" name="Rounded Rectangle 7"/>
          <p:cNvSpPr/>
          <p:nvPr/>
        </p:nvSpPr>
        <p:spPr bwMode="auto">
          <a:xfrm>
            <a:off x="1025237" y="58008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Data</a:t>
            </a:r>
            <a:endParaRPr kumimoji="0" lang="en-US" sz="3200" b="1" i="0" u="none" strike="noStrike" cap="none" normalizeH="0" baseline="0">
              <a:ln>
                <a:noFill/>
              </a:ln>
              <a:solidFill>
                <a:srgbClr val="002060"/>
              </a:solidFill>
              <a:effectLst/>
              <a:latin typeface="Times New Roman" pitchFamily="18" charset="0"/>
            </a:endParaRPr>
          </a:p>
        </p:txBody>
      </p:sp>
      <p:sp>
        <p:nvSpPr>
          <p:cNvPr id="9" name="Rounded Rectangle 8"/>
          <p:cNvSpPr/>
          <p:nvPr/>
        </p:nvSpPr>
        <p:spPr bwMode="auto">
          <a:xfrm>
            <a:off x="4530437" y="20670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Event</a:t>
            </a:r>
          </a:p>
        </p:txBody>
      </p:sp>
      <p:sp>
        <p:nvSpPr>
          <p:cNvPr id="10" name="Rounded Rectangle 9"/>
          <p:cNvSpPr/>
          <p:nvPr/>
        </p:nvSpPr>
        <p:spPr bwMode="auto">
          <a:xfrm>
            <a:off x="4516582" y="29052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Control</a:t>
            </a:r>
          </a:p>
        </p:txBody>
      </p:sp>
      <p:sp>
        <p:nvSpPr>
          <p:cNvPr id="11" name="Rounded Rectangle 10"/>
          <p:cNvSpPr/>
          <p:nvPr/>
        </p:nvSpPr>
        <p:spPr bwMode="auto">
          <a:xfrm>
            <a:off x="4516582" y="38196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Sensing</a:t>
            </a:r>
          </a:p>
        </p:txBody>
      </p:sp>
      <p:sp>
        <p:nvSpPr>
          <p:cNvPr id="12" name="Rounded Rectangle 11"/>
          <p:cNvSpPr/>
          <p:nvPr/>
        </p:nvSpPr>
        <p:spPr bwMode="auto">
          <a:xfrm>
            <a:off x="4481946" y="4810277"/>
            <a:ext cx="21336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Operator</a:t>
            </a:r>
          </a:p>
        </p:txBody>
      </p:sp>
      <p:sp>
        <p:nvSpPr>
          <p:cNvPr id="13" name="Rounded Rectangle 12"/>
          <p:cNvSpPr/>
          <p:nvPr/>
        </p:nvSpPr>
        <p:spPr bwMode="auto">
          <a:xfrm>
            <a:off x="4481945" y="5800877"/>
            <a:ext cx="2867891"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More Blocks</a:t>
            </a:r>
            <a:r>
              <a:rPr kumimoji="0" lang="en-US" sz="3200" b="1" i="0" u="none" strike="noStrike" cap="none" normalizeH="0">
                <a:ln>
                  <a:noFill/>
                </a:ln>
                <a:solidFill>
                  <a:srgbClr val="002060"/>
                </a:solidFill>
                <a:effectLst/>
                <a:latin typeface="Times New Roman" pitchFamily="18" charset="0"/>
              </a:rPr>
              <a:t> </a:t>
            </a:r>
            <a:endParaRPr kumimoji="0" lang="en-US" sz="3200" b="1" i="0" u="none" strike="noStrike" cap="none" normalizeH="0" baseline="0">
              <a:ln>
                <a:noFill/>
              </a:ln>
              <a:solidFill>
                <a:srgbClr val="002060"/>
              </a:solidFill>
              <a:effectLst/>
              <a:latin typeface="Times New Roman" pitchFamily="18" charset="0"/>
            </a:endParaRPr>
          </a:p>
        </p:txBody>
      </p:sp>
      <p:sp>
        <p:nvSpPr>
          <p:cNvPr id="2" name="Title 1"/>
          <p:cNvSpPr>
            <a:spLocks noGrp="1"/>
          </p:cNvSpPr>
          <p:nvPr>
            <p:ph type="title"/>
          </p:nvPr>
        </p:nvSpPr>
        <p:spPr>
          <a:xfrm>
            <a:off x="457200" y="381000"/>
            <a:ext cx="7543800" cy="914400"/>
          </a:xfrm>
        </p:spPr>
        <p:txBody>
          <a:bodyPr/>
          <a:lstStyle/>
          <a:p>
            <a:r>
              <a:rPr lang="en-US" dirty="0" err="1"/>
              <a:t>Phân</a:t>
            </a:r>
            <a:r>
              <a:rPr lang="en-US" dirty="0"/>
              <a:t> </a:t>
            </a:r>
            <a:r>
              <a:rPr lang="en-US" dirty="0" err="1"/>
              <a:t>loại</a:t>
            </a:r>
            <a:r>
              <a:rPr lang="en-US" dirty="0"/>
              <a:t> </a:t>
            </a:r>
            <a:r>
              <a:rPr lang="en-US" dirty="0" err="1"/>
              <a:t>các</a:t>
            </a:r>
            <a:r>
              <a:rPr lang="en-US" dirty="0"/>
              <a:t> </a:t>
            </a:r>
            <a:r>
              <a:rPr lang="en-US" dirty="0" err="1"/>
              <a:t>câu</a:t>
            </a:r>
            <a:r>
              <a:rPr lang="en-US" dirty="0"/>
              <a:t> </a:t>
            </a:r>
            <a:r>
              <a:rPr lang="en-US" dirty="0" err="1"/>
              <a:t>lệnh</a:t>
            </a:r>
            <a:endParaRPr lang="en-US" dirty="0"/>
          </a:p>
        </p:txBody>
      </p:sp>
    </p:spTree>
    <p:extLst>
      <p:ext uri="{BB962C8B-B14F-4D97-AF65-F5344CB8AC3E}">
        <p14:creationId xmlns:p14="http://schemas.microsoft.com/office/powerpoint/2010/main" val="1789697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039091" y="1686077"/>
            <a:ext cx="27432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Chuyển</a:t>
            </a:r>
            <a:r>
              <a:rPr kumimoji="0" lang="en-US" sz="3200" b="1" i="0" u="none" strike="noStrike" cap="none" normalizeH="0">
                <a:ln>
                  <a:noFill/>
                </a:ln>
                <a:solidFill>
                  <a:srgbClr val="002060"/>
                </a:solidFill>
                <a:effectLst/>
                <a:latin typeface="Times New Roman" pitchFamily="18" charset="0"/>
              </a:rPr>
              <a:t> động</a:t>
            </a:r>
            <a:endParaRPr kumimoji="0" lang="en-US" sz="3200" b="1" i="0" u="none" strike="noStrike" cap="none" normalizeH="0" baseline="0">
              <a:ln>
                <a:noFill/>
              </a:ln>
              <a:solidFill>
                <a:srgbClr val="002060"/>
              </a:solidFill>
              <a:effectLst/>
              <a:latin typeface="Times New Roman" pitchFamily="18" charset="0"/>
            </a:endParaRPr>
          </a:p>
        </p:txBody>
      </p:sp>
      <p:sp>
        <p:nvSpPr>
          <p:cNvPr id="5" name="Rounded Rectangle 4"/>
          <p:cNvSpPr/>
          <p:nvPr/>
        </p:nvSpPr>
        <p:spPr bwMode="auto">
          <a:xfrm>
            <a:off x="1039091" y="2524277"/>
            <a:ext cx="27432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Ngoại</a:t>
            </a:r>
            <a:r>
              <a:rPr kumimoji="0" lang="en-US" sz="3200" b="1" i="0" u="none" strike="noStrike" cap="none" normalizeH="0">
                <a:ln>
                  <a:noFill/>
                </a:ln>
                <a:solidFill>
                  <a:srgbClr val="002060"/>
                </a:solidFill>
                <a:effectLst/>
                <a:latin typeface="Times New Roman" pitchFamily="18" charset="0"/>
              </a:rPr>
              <a:t> hình</a:t>
            </a:r>
            <a:endParaRPr kumimoji="0" lang="en-US" sz="3200" b="1" i="0" u="none" strike="noStrike" cap="none" normalizeH="0" baseline="0">
              <a:ln>
                <a:noFill/>
              </a:ln>
              <a:solidFill>
                <a:srgbClr val="002060"/>
              </a:solidFill>
              <a:effectLst/>
              <a:latin typeface="Times New Roman" pitchFamily="18" charset="0"/>
            </a:endParaRPr>
          </a:p>
        </p:txBody>
      </p:sp>
      <p:sp>
        <p:nvSpPr>
          <p:cNvPr id="6" name="Rounded Rectangle 5"/>
          <p:cNvSpPr/>
          <p:nvPr/>
        </p:nvSpPr>
        <p:spPr bwMode="auto">
          <a:xfrm>
            <a:off x="1039091" y="3438677"/>
            <a:ext cx="27432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Âm thanh</a:t>
            </a:r>
            <a:endParaRPr kumimoji="0" lang="en-US" sz="3200" b="1" i="0" u="none" strike="noStrike" cap="none" normalizeH="0" baseline="0">
              <a:ln>
                <a:noFill/>
              </a:ln>
              <a:solidFill>
                <a:srgbClr val="002060"/>
              </a:solidFill>
              <a:effectLst/>
              <a:latin typeface="Times New Roman" pitchFamily="18" charset="0"/>
            </a:endParaRPr>
          </a:p>
        </p:txBody>
      </p:sp>
      <p:sp>
        <p:nvSpPr>
          <p:cNvPr id="7" name="Rounded Rectangle 6"/>
          <p:cNvSpPr/>
          <p:nvPr/>
        </p:nvSpPr>
        <p:spPr bwMode="auto">
          <a:xfrm>
            <a:off x="1039091" y="4429277"/>
            <a:ext cx="27432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Bút vẽ</a:t>
            </a:r>
            <a:endParaRPr kumimoji="0" lang="en-US" sz="3200" b="1" i="0" u="none" strike="noStrike" cap="none" normalizeH="0" baseline="0">
              <a:ln>
                <a:noFill/>
              </a:ln>
              <a:solidFill>
                <a:srgbClr val="002060"/>
              </a:solidFill>
              <a:effectLst/>
              <a:latin typeface="Times New Roman" pitchFamily="18" charset="0"/>
            </a:endParaRPr>
          </a:p>
        </p:txBody>
      </p:sp>
      <p:sp>
        <p:nvSpPr>
          <p:cNvPr id="8" name="Rounded Rectangle 7"/>
          <p:cNvSpPr/>
          <p:nvPr/>
        </p:nvSpPr>
        <p:spPr bwMode="auto">
          <a:xfrm>
            <a:off x="1039091" y="5419877"/>
            <a:ext cx="274320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Dữ liệu</a:t>
            </a:r>
            <a:endParaRPr kumimoji="0" lang="en-US" sz="3200" b="1" i="0" u="none" strike="noStrike" cap="none" normalizeH="0" baseline="0">
              <a:ln>
                <a:noFill/>
              </a:ln>
              <a:solidFill>
                <a:srgbClr val="002060"/>
              </a:solidFill>
              <a:effectLst/>
              <a:latin typeface="Times New Roman" pitchFamily="18" charset="0"/>
            </a:endParaRPr>
          </a:p>
        </p:txBody>
      </p:sp>
      <p:sp>
        <p:nvSpPr>
          <p:cNvPr id="9" name="Rounded Rectangle 8"/>
          <p:cNvSpPr/>
          <p:nvPr/>
        </p:nvSpPr>
        <p:spPr bwMode="auto">
          <a:xfrm>
            <a:off x="4544290" y="1686077"/>
            <a:ext cx="2819399"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Sự</a:t>
            </a:r>
            <a:r>
              <a:rPr kumimoji="0" lang="en-US" sz="3200" b="1" i="0" u="none" strike="noStrike" cap="none" normalizeH="0">
                <a:ln>
                  <a:noFill/>
                </a:ln>
                <a:solidFill>
                  <a:srgbClr val="002060"/>
                </a:solidFill>
                <a:effectLst/>
                <a:latin typeface="Times New Roman" pitchFamily="18" charset="0"/>
              </a:rPr>
              <a:t> kiện</a:t>
            </a:r>
            <a:endParaRPr kumimoji="0" lang="en-US" sz="3200" b="1" i="0" u="none" strike="noStrike" cap="none" normalizeH="0" baseline="0">
              <a:ln>
                <a:noFill/>
              </a:ln>
              <a:solidFill>
                <a:srgbClr val="002060"/>
              </a:solidFill>
              <a:effectLst/>
              <a:latin typeface="Times New Roman" pitchFamily="18" charset="0"/>
            </a:endParaRPr>
          </a:p>
        </p:txBody>
      </p:sp>
      <p:sp>
        <p:nvSpPr>
          <p:cNvPr id="10" name="Rounded Rectangle 9"/>
          <p:cNvSpPr/>
          <p:nvPr/>
        </p:nvSpPr>
        <p:spPr bwMode="auto">
          <a:xfrm>
            <a:off x="4530435" y="2524277"/>
            <a:ext cx="2833253"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Điều khiển</a:t>
            </a:r>
            <a:endParaRPr kumimoji="0" lang="en-US" sz="3200" b="1" i="0" u="none" strike="noStrike" cap="none" normalizeH="0" baseline="0">
              <a:ln>
                <a:noFill/>
              </a:ln>
              <a:solidFill>
                <a:srgbClr val="002060"/>
              </a:solidFill>
              <a:effectLst/>
              <a:latin typeface="Times New Roman" pitchFamily="18" charset="0"/>
            </a:endParaRPr>
          </a:p>
        </p:txBody>
      </p:sp>
      <p:sp>
        <p:nvSpPr>
          <p:cNvPr id="11" name="Rounded Rectangle 10"/>
          <p:cNvSpPr/>
          <p:nvPr/>
        </p:nvSpPr>
        <p:spPr bwMode="auto">
          <a:xfrm>
            <a:off x="4530436" y="3438677"/>
            <a:ext cx="2833252"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Cảm</a:t>
            </a:r>
            <a:r>
              <a:rPr kumimoji="0" lang="en-US" sz="3200" b="1" i="0" u="none" strike="noStrike" cap="none" normalizeH="0">
                <a:ln>
                  <a:noFill/>
                </a:ln>
                <a:solidFill>
                  <a:srgbClr val="002060"/>
                </a:solidFill>
                <a:effectLst/>
                <a:latin typeface="Times New Roman" pitchFamily="18" charset="0"/>
              </a:rPr>
              <a:t> biến</a:t>
            </a:r>
            <a:endParaRPr kumimoji="0" lang="en-US" sz="3200" b="1" i="0" u="none" strike="noStrike" cap="none" normalizeH="0" baseline="0">
              <a:ln>
                <a:noFill/>
              </a:ln>
              <a:solidFill>
                <a:srgbClr val="002060"/>
              </a:solidFill>
              <a:effectLst/>
              <a:latin typeface="Times New Roman" pitchFamily="18" charset="0"/>
            </a:endParaRPr>
          </a:p>
        </p:txBody>
      </p:sp>
      <p:sp>
        <p:nvSpPr>
          <p:cNvPr id="12" name="Rounded Rectangle 11"/>
          <p:cNvSpPr/>
          <p:nvPr/>
        </p:nvSpPr>
        <p:spPr bwMode="auto">
          <a:xfrm>
            <a:off x="4495800" y="4429277"/>
            <a:ext cx="2867890"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a:solidFill>
                  <a:srgbClr val="002060"/>
                </a:solidFill>
                <a:latin typeface="Times New Roman" pitchFamily="18" charset="0"/>
              </a:rPr>
              <a:t>Phép toán</a:t>
            </a:r>
            <a:endParaRPr kumimoji="0" lang="en-US" sz="3200" b="1" i="0" u="none" strike="noStrike" cap="none" normalizeH="0" baseline="0">
              <a:ln>
                <a:noFill/>
              </a:ln>
              <a:solidFill>
                <a:srgbClr val="002060"/>
              </a:solidFill>
              <a:effectLst/>
              <a:latin typeface="Times New Roman" pitchFamily="18" charset="0"/>
            </a:endParaRPr>
          </a:p>
        </p:txBody>
      </p:sp>
      <p:sp>
        <p:nvSpPr>
          <p:cNvPr id="13" name="Rounded Rectangle 12"/>
          <p:cNvSpPr/>
          <p:nvPr/>
        </p:nvSpPr>
        <p:spPr bwMode="auto">
          <a:xfrm>
            <a:off x="4495799" y="5419877"/>
            <a:ext cx="2867891" cy="646986"/>
          </a:xfrm>
          <a:prstGeom prst="roundRect">
            <a:avLst/>
          </a:prstGeom>
          <a:solidFill>
            <a:schemeClr val="bg1"/>
          </a:solidFill>
          <a:ln w="19050" cap="sq" cmpd="sng" algn="ctr">
            <a:solidFill>
              <a:srgbClr val="002060"/>
            </a:solidFill>
            <a:prstDash val="solid"/>
            <a:round/>
            <a:headEnd type="none" w="sm" len="sm"/>
            <a:tailEnd type="none" w="med" len="sm"/>
          </a:ln>
          <a:effectLst/>
          <a:scene3d>
            <a:camera prst="orthographicFront"/>
            <a:lightRig rig="threePt" dir="t"/>
          </a:scene3d>
          <a:sp3d>
            <a:bevelT w="165100" prst="coolSlant"/>
          </a:sp3d>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002060"/>
                </a:solidFill>
                <a:effectLst/>
                <a:latin typeface="Times New Roman" pitchFamily="18" charset="0"/>
              </a:rPr>
              <a:t>Thêm</a:t>
            </a:r>
            <a:r>
              <a:rPr kumimoji="0" lang="en-US" sz="3200" b="1" i="0" u="none" strike="noStrike" cap="none" normalizeH="0">
                <a:ln>
                  <a:noFill/>
                </a:ln>
                <a:solidFill>
                  <a:srgbClr val="002060"/>
                </a:solidFill>
                <a:effectLst/>
                <a:latin typeface="Times New Roman" pitchFamily="18" charset="0"/>
              </a:rPr>
              <a:t> khối</a:t>
            </a:r>
            <a:endParaRPr kumimoji="0" lang="en-US" sz="3200" b="1" i="0" u="none" strike="noStrike" cap="none" normalizeH="0" baseline="0">
              <a:ln>
                <a:noFill/>
              </a:ln>
              <a:solidFill>
                <a:srgbClr val="002060"/>
              </a:solidFill>
              <a:effectLst/>
              <a:latin typeface="Times New Roman" pitchFamily="18" charset="0"/>
            </a:endParaRPr>
          </a:p>
        </p:txBody>
      </p:sp>
      <p:sp>
        <p:nvSpPr>
          <p:cNvPr id="14" name="Title 1"/>
          <p:cNvSpPr txBox="1">
            <a:spLocks/>
          </p:cNvSpPr>
          <p:nvPr/>
        </p:nvSpPr>
        <p:spPr>
          <a:xfrm>
            <a:off x="457200" y="609600"/>
            <a:ext cx="7543800" cy="914400"/>
          </a:xfrm>
          <a:prstGeom prst="rect">
            <a:avLst/>
          </a:prstGeom>
        </p:spPr>
        <p:txBody>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cs typeface="Arial" charset="0"/>
              </a:defRPr>
            </a:lvl2pPr>
            <a:lvl3pPr algn="l" rtl="0" eaLnBrk="1" fontAlgn="base" hangingPunct="1">
              <a:spcBef>
                <a:spcPct val="0"/>
              </a:spcBef>
              <a:spcAft>
                <a:spcPct val="0"/>
              </a:spcAft>
              <a:defRPr sz="3900" b="1">
                <a:solidFill>
                  <a:schemeClr val="tx2"/>
                </a:solidFill>
                <a:latin typeface="Arial" charset="0"/>
                <a:cs typeface="Arial" charset="0"/>
              </a:defRPr>
            </a:lvl3pPr>
            <a:lvl4pPr algn="l" rtl="0" eaLnBrk="1" fontAlgn="base" hangingPunct="1">
              <a:spcBef>
                <a:spcPct val="0"/>
              </a:spcBef>
              <a:spcAft>
                <a:spcPct val="0"/>
              </a:spcAft>
              <a:defRPr sz="3900" b="1">
                <a:solidFill>
                  <a:schemeClr val="tx2"/>
                </a:solidFill>
                <a:latin typeface="Arial" charset="0"/>
                <a:cs typeface="Arial" charset="0"/>
              </a:defRPr>
            </a:lvl4pPr>
            <a:lvl5pPr algn="l" rtl="0" eaLnBrk="1" fontAlgn="base" hangingPunct="1">
              <a:spcBef>
                <a:spcPct val="0"/>
              </a:spcBef>
              <a:spcAft>
                <a:spcPct val="0"/>
              </a:spcAft>
              <a:defRPr sz="3900" b="1">
                <a:solidFill>
                  <a:schemeClr val="tx2"/>
                </a:solidFill>
                <a:latin typeface="Arial" charset="0"/>
                <a:cs typeface="Arial" charset="0"/>
              </a:defRPr>
            </a:lvl5pPr>
            <a:lvl6pPr marL="457200" algn="l" rtl="0" eaLnBrk="1" fontAlgn="base" hangingPunct="1">
              <a:spcBef>
                <a:spcPct val="0"/>
              </a:spcBef>
              <a:spcAft>
                <a:spcPct val="0"/>
              </a:spcAft>
              <a:defRPr sz="3900" b="1">
                <a:solidFill>
                  <a:schemeClr val="tx2"/>
                </a:solidFill>
                <a:latin typeface="Arial" charset="0"/>
                <a:cs typeface="Arial" charset="0"/>
              </a:defRPr>
            </a:lvl6pPr>
            <a:lvl7pPr marL="914400" algn="l" rtl="0" eaLnBrk="1" fontAlgn="base" hangingPunct="1">
              <a:spcBef>
                <a:spcPct val="0"/>
              </a:spcBef>
              <a:spcAft>
                <a:spcPct val="0"/>
              </a:spcAft>
              <a:defRPr sz="3900" b="1">
                <a:solidFill>
                  <a:schemeClr val="tx2"/>
                </a:solidFill>
                <a:latin typeface="Arial" charset="0"/>
                <a:cs typeface="Arial" charset="0"/>
              </a:defRPr>
            </a:lvl7pPr>
            <a:lvl8pPr marL="1371600" algn="l" rtl="0" eaLnBrk="1" fontAlgn="base" hangingPunct="1">
              <a:spcBef>
                <a:spcPct val="0"/>
              </a:spcBef>
              <a:spcAft>
                <a:spcPct val="0"/>
              </a:spcAft>
              <a:defRPr sz="3900" b="1">
                <a:solidFill>
                  <a:schemeClr val="tx2"/>
                </a:solidFill>
                <a:latin typeface="Arial" charset="0"/>
                <a:cs typeface="Arial" charset="0"/>
              </a:defRPr>
            </a:lvl8pPr>
            <a:lvl9pPr marL="1828800" algn="l" rtl="0" eaLnBrk="1" fontAlgn="base" hangingPunct="1">
              <a:spcBef>
                <a:spcPct val="0"/>
              </a:spcBef>
              <a:spcAft>
                <a:spcPct val="0"/>
              </a:spcAft>
              <a:defRPr sz="3900" b="1">
                <a:solidFill>
                  <a:schemeClr val="tx2"/>
                </a:solidFill>
                <a:latin typeface="Arial" charset="0"/>
                <a:cs typeface="Arial" charset="0"/>
              </a:defRPr>
            </a:lvl9pPr>
          </a:lstStyle>
          <a:p>
            <a:pPr algn="ctr"/>
            <a:r>
              <a:rPr lang="en-US" sz="2400" dirty="0" err="1">
                <a:solidFill>
                  <a:schemeClr val="bg1"/>
                </a:solidFill>
              </a:rPr>
              <a:t>Phân</a:t>
            </a:r>
            <a:r>
              <a:rPr lang="en-US" sz="2400" dirty="0">
                <a:solidFill>
                  <a:schemeClr val="bg1"/>
                </a:solidFill>
              </a:rPr>
              <a:t> </a:t>
            </a:r>
            <a:r>
              <a:rPr lang="en-US" sz="2400" dirty="0" err="1">
                <a:solidFill>
                  <a:schemeClr val="bg1"/>
                </a:solidFill>
              </a:rPr>
              <a:t>loại</a:t>
            </a:r>
            <a:r>
              <a:rPr lang="en-US" sz="2400" dirty="0">
                <a:solidFill>
                  <a:schemeClr val="bg1"/>
                </a:solidFill>
              </a:rPr>
              <a:t> </a:t>
            </a:r>
            <a:r>
              <a:rPr lang="en-US" sz="2400" dirty="0" err="1">
                <a:solidFill>
                  <a:schemeClr val="bg1"/>
                </a:solidFill>
              </a:rPr>
              <a:t>các</a:t>
            </a:r>
            <a:r>
              <a:rPr lang="en-US" sz="2400" dirty="0">
                <a:solidFill>
                  <a:schemeClr val="bg1"/>
                </a:solidFill>
              </a:rPr>
              <a:t> </a:t>
            </a:r>
            <a:r>
              <a:rPr lang="en-US" sz="2400" dirty="0" err="1">
                <a:solidFill>
                  <a:schemeClr val="bg1"/>
                </a:solidFill>
              </a:rPr>
              <a:t>câu</a:t>
            </a:r>
            <a:r>
              <a:rPr lang="en-US" sz="2400" dirty="0">
                <a:solidFill>
                  <a:schemeClr val="bg1"/>
                </a:solidFill>
              </a:rPr>
              <a:t> </a:t>
            </a:r>
            <a:r>
              <a:rPr lang="en-US" sz="2400" dirty="0" err="1">
                <a:solidFill>
                  <a:schemeClr val="bg1"/>
                </a:solidFill>
              </a:rPr>
              <a:t>lệnh</a:t>
            </a:r>
            <a:endParaRPr lang="en-US" sz="2400" dirty="0">
              <a:solidFill>
                <a:schemeClr val="bg1"/>
              </a:solidFill>
            </a:endParaRPr>
          </a:p>
        </p:txBody>
      </p:sp>
    </p:spTree>
    <p:extLst>
      <p:ext uri="{BB962C8B-B14F-4D97-AF65-F5344CB8AC3E}">
        <p14:creationId xmlns:p14="http://schemas.microsoft.com/office/powerpoint/2010/main" val="2893334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1783"/>
            <a:ext cx="8686800" cy="762000"/>
          </a:xfrm>
        </p:spPr>
        <p:txBody>
          <a:bodyPr/>
          <a:lstStyle/>
          <a:p>
            <a:r>
              <a:rPr lang="en-US"/>
              <a:t>Khu vực làm việc với trang phục</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1687"/>
            <a:ext cx="6967974" cy="543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085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27" y="381000"/>
            <a:ext cx="8229600" cy="990600"/>
          </a:xfrm>
        </p:spPr>
        <p:txBody>
          <a:bodyPr/>
          <a:lstStyle/>
          <a:p>
            <a:r>
              <a:rPr lang="en-US" b="1" dirty="0" err="1"/>
              <a:t>Nội</a:t>
            </a:r>
            <a:r>
              <a:rPr lang="en-US" b="1" dirty="0"/>
              <a:t> dung</a:t>
            </a:r>
          </a:p>
        </p:txBody>
      </p:sp>
      <p:sp>
        <p:nvSpPr>
          <p:cNvPr id="3" name="Content Placeholder 2"/>
          <p:cNvSpPr>
            <a:spLocks noGrp="1"/>
          </p:cNvSpPr>
          <p:nvPr>
            <p:ph idx="1"/>
          </p:nvPr>
        </p:nvSpPr>
        <p:spPr>
          <a:xfrm>
            <a:off x="456127" y="1371600"/>
            <a:ext cx="8229600" cy="5791200"/>
          </a:xfrm>
        </p:spPr>
        <p:txBody>
          <a:bodyPr>
            <a:normAutofit/>
          </a:bodyPr>
          <a:lstStyle/>
          <a:p>
            <a:r>
              <a:rPr lang="en-US" dirty="0" err="1"/>
              <a:t>Giới</a:t>
            </a:r>
            <a:r>
              <a:rPr lang="en-US" dirty="0"/>
              <a:t> </a:t>
            </a:r>
            <a:r>
              <a:rPr lang="en-US" dirty="0" err="1"/>
              <a:t>thiệu</a:t>
            </a:r>
            <a:r>
              <a:rPr lang="en-US" dirty="0"/>
              <a:t> </a:t>
            </a:r>
            <a:r>
              <a:rPr lang="en-US" dirty="0" err="1"/>
              <a:t>tổng</a:t>
            </a:r>
            <a:r>
              <a:rPr lang="en-US" dirty="0"/>
              <a:t> </a:t>
            </a:r>
            <a:r>
              <a:rPr lang="en-US" dirty="0" err="1"/>
              <a:t>quan</a:t>
            </a:r>
            <a:r>
              <a:rPr lang="en-US" dirty="0"/>
              <a:t> </a:t>
            </a:r>
            <a:r>
              <a:rPr lang="en-US" dirty="0" err="1"/>
              <a:t>xuất</a:t>
            </a:r>
            <a:r>
              <a:rPr lang="en-US" dirty="0"/>
              <a:t> </a:t>
            </a:r>
            <a:r>
              <a:rPr lang="en-US" dirty="0" err="1"/>
              <a:t>sứ</a:t>
            </a:r>
            <a:r>
              <a:rPr lang="en-US" dirty="0"/>
              <a:t> </a:t>
            </a:r>
            <a:r>
              <a:rPr lang="en-US" dirty="0" err="1"/>
              <a:t>và</a:t>
            </a:r>
            <a:r>
              <a:rPr lang="en-US" dirty="0"/>
              <a:t> ý </a:t>
            </a:r>
            <a:r>
              <a:rPr lang="en-US" dirty="0" err="1"/>
              <a:t>nghĩa</a:t>
            </a:r>
            <a:r>
              <a:rPr lang="en-US" dirty="0"/>
              <a:t>.</a:t>
            </a:r>
          </a:p>
          <a:p>
            <a:r>
              <a:rPr lang="en-US" dirty="0" err="1"/>
              <a:t>Giao</a:t>
            </a:r>
            <a:r>
              <a:rPr lang="en-US" dirty="0"/>
              <a:t> </a:t>
            </a:r>
            <a:r>
              <a:rPr lang="en-US" dirty="0" err="1"/>
              <a:t>diện</a:t>
            </a:r>
            <a:r>
              <a:rPr lang="en-US" dirty="0"/>
              <a:t> </a:t>
            </a:r>
            <a:r>
              <a:rPr lang="en-US" dirty="0" err="1"/>
              <a:t>phần</a:t>
            </a:r>
            <a:r>
              <a:rPr lang="en-US" dirty="0"/>
              <a:t> </a:t>
            </a:r>
            <a:r>
              <a:rPr lang="en-US" dirty="0" err="1"/>
              <a:t>mềm</a:t>
            </a:r>
            <a:r>
              <a:rPr lang="en-US" dirty="0"/>
              <a:t>. </a:t>
            </a:r>
            <a:r>
              <a:rPr lang="en-US" dirty="0" err="1"/>
              <a:t>Bắt</a:t>
            </a:r>
            <a:r>
              <a:rPr lang="en-US" dirty="0"/>
              <a:t> </a:t>
            </a:r>
            <a:r>
              <a:rPr lang="en-US" dirty="0" err="1"/>
              <a:t>đầu</a:t>
            </a:r>
            <a:r>
              <a:rPr lang="en-US" dirty="0"/>
              <a:t> </a:t>
            </a:r>
            <a:r>
              <a:rPr lang="en-US" dirty="0" err="1"/>
              <a:t>một</a:t>
            </a:r>
            <a:r>
              <a:rPr lang="en-US" dirty="0"/>
              <a:t> </a:t>
            </a:r>
            <a:r>
              <a:rPr lang="en-US" dirty="0" err="1"/>
              <a:t>mô</a:t>
            </a:r>
            <a:r>
              <a:rPr lang="en-US" dirty="0"/>
              <a:t> </a:t>
            </a:r>
            <a:r>
              <a:rPr lang="en-US" dirty="0" err="1"/>
              <a:t>phỏng</a:t>
            </a:r>
            <a:r>
              <a:rPr lang="en-US" dirty="0"/>
              <a:t> </a:t>
            </a:r>
            <a:r>
              <a:rPr lang="en-US" dirty="0" err="1"/>
              <a:t>mới</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lệnh</a:t>
            </a:r>
            <a:r>
              <a:rPr lang="en-US" dirty="0"/>
              <a:t> </a:t>
            </a:r>
            <a:r>
              <a:rPr lang="en-US" dirty="0" err="1"/>
              <a:t>cơ</a:t>
            </a:r>
            <a:r>
              <a:rPr lang="en-US" dirty="0"/>
              <a:t> </a:t>
            </a:r>
            <a:r>
              <a:rPr lang="en-US" dirty="0" err="1"/>
              <a:t>bản</a:t>
            </a:r>
            <a:r>
              <a:rPr lang="en-US" dirty="0"/>
              <a:t>. </a:t>
            </a:r>
            <a:r>
              <a:rPr lang="en-US" dirty="0" err="1"/>
              <a:t>Nhân</a:t>
            </a:r>
            <a:r>
              <a:rPr lang="en-US" dirty="0"/>
              <a:t> </a:t>
            </a:r>
            <a:r>
              <a:rPr lang="en-US" dirty="0" err="1"/>
              <a:t>vật</a:t>
            </a:r>
            <a:r>
              <a:rPr lang="en-US" dirty="0"/>
              <a:t> (Sprite), </a:t>
            </a:r>
            <a:r>
              <a:rPr lang="en-US" dirty="0" err="1"/>
              <a:t>sân</a:t>
            </a:r>
            <a:r>
              <a:rPr lang="en-US" dirty="0"/>
              <a:t> </a:t>
            </a:r>
            <a:r>
              <a:rPr lang="en-US" dirty="0" err="1"/>
              <a:t>khấu</a:t>
            </a:r>
            <a:r>
              <a:rPr lang="en-US" dirty="0"/>
              <a:t> (Stage) </a:t>
            </a:r>
            <a:r>
              <a:rPr lang="en-US" dirty="0" err="1"/>
              <a:t>và</a:t>
            </a:r>
            <a:r>
              <a:rPr lang="en-US" dirty="0"/>
              <a:t> </a:t>
            </a:r>
            <a:r>
              <a:rPr lang="en-US" dirty="0" err="1"/>
              <a:t>câu</a:t>
            </a:r>
            <a:r>
              <a:rPr lang="en-US" dirty="0"/>
              <a:t> </a:t>
            </a:r>
            <a:r>
              <a:rPr lang="en-US" dirty="0" err="1"/>
              <a:t>lệnh</a:t>
            </a:r>
            <a:r>
              <a:rPr lang="en-US" dirty="0"/>
              <a:t> (Script). </a:t>
            </a:r>
          </a:p>
          <a:p>
            <a:r>
              <a:rPr lang="en-US" dirty="0" err="1"/>
              <a:t>Cấu</a:t>
            </a:r>
            <a:r>
              <a:rPr lang="en-US" dirty="0"/>
              <a:t> </a:t>
            </a:r>
            <a:r>
              <a:rPr lang="en-US" dirty="0" err="1"/>
              <a:t>trúc</a:t>
            </a:r>
            <a:r>
              <a:rPr lang="en-US" dirty="0"/>
              <a:t> 1 </a:t>
            </a:r>
            <a:r>
              <a:rPr lang="en-US" dirty="0" err="1"/>
              <a:t>chương</a:t>
            </a:r>
            <a:r>
              <a:rPr lang="en-US" dirty="0"/>
              <a:t> </a:t>
            </a:r>
            <a:r>
              <a:rPr lang="en-US" dirty="0" err="1"/>
              <a:t>trình</a:t>
            </a:r>
            <a:r>
              <a:rPr lang="en-US" dirty="0"/>
              <a:t> </a:t>
            </a:r>
            <a:r>
              <a:rPr lang="en-US" dirty="0" err="1"/>
              <a:t>hoàn</a:t>
            </a:r>
            <a:r>
              <a:rPr lang="en-US" dirty="0"/>
              <a:t> </a:t>
            </a:r>
            <a:r>
              <a:rPr lang="en-US" dirty="0" err="1"/>
              <a:t>chỉnh</a:t>
            </a:r>
            <a:r>
              <a:rPr lang="en-US" dirty="0"/>
              <a:t> </a:t>
            </a:r>
            <a:r>
              <a:rPr lang="en-US" dirty="0" err="1"/>
              <a:t>trong</a:t>
            </a:r>
            <a:r>
              <a:rPr lang="en-US" dirty="0"/>
              <a:t> </a:t>
            </a:r>
            <a:r>
              <a:rPr lang="en-US" dirty="0" err="1"/>
              <a:t>môi</a:t>
            </a:r>
            <a:r>
              <a:rPr lang="en-US" dirty="0"/>
              <a:t> </a:t>
            </a:r>
            <a:r>
              <a:rPr lang="en-US" dirty="0" err="1"/>
              <a:t>trường</a:t>
            </a:r>
            <a:r>
              <a:rPr lang="en-US" dirty="0"/>
              <a:t> Scratch. </a:t>
            </a:r>
            <a:r>
              <a:rPr lang="en-US" dirty="0" err="1"/>
              <a:t>Điều</a:t>
            </a:r>
            <a:r>
              <a:rPr lang="en-US" dirty="0"/>
              <a:t> </a:t>
            </a:r>
            <a:r>
              <a:rPr lang="en-US" dirty="0" err="1"/>
              <a:t>khiển</a:t>
            </a:r>
            <a:r>
              <a:rPr lang="en-US" dirty="0"/>
              <a:t> </a:t>
            </a:r>
            <a:r>
              <a:rPr lang="en-US" dirty="0" err="1"/>
              <a:t>nhân</a:t>
            </a:r>
            <a:r>
              <a:rPr lang="en-US" dirty="0"/>
              <a:t> </a:t>
            </a:r>
            <a:r>
              <a:rPr lang="en-US" dirty="0" err="1"/>
              <a:t>vật</a:t>
            </a:r>
            <a:r>
              <a:rPr lang="en-US" dirty="0"/>
              <a:t> </a:t>
            </a:r>
            <a:r>
              <a:rPr lang="en-US" dirty="0" err="1"/>
              <a:t>chính</a:t>
            </a:r>
            <a:r>
              <a:rPr lang="en-US" dirty="0"/>
              <a:t>.</a:t>
            </a:r>
          </a:p>
          <a:p>
            <a:r>
              <a:rPr lang="en-US" dirty="0" err="1"/>
              <a:t>Các</a:t>
            </a:r>
            <a:r>
              <a:rPr lang="en-US" dirty="0"/>
              <a:t> </a:t>
            </a:r>
            <a:r>
              <a:rPr lang="en-US" dirty="0" err="1"/>
              <a:t>tập</a:t>
            </a:r>
            <a:r>
              <a:rPr lang="en-US" dirty="0"/>
              <a:t> </a:t>
            </a:r>
            <a:r>
              <a:rPr lang="en-US" dirty="0" err="1"/>
              <a:t>hợp</a:t>
            </a:r>
            <a:r>
              <a:rPr lang="en-US" dirty="0"/>
              <a:t> </a:t>
            </a:r>
            <a:r>
              <a:rPr lang="en-US" dirty="0" err="1"/>
              <a:t>lệnh</a:t>
            </a:r>
            <a:r>
              <a:rPr lang="en-US" dirty="0"/>
              <a:t> </a:t>
            </a:r>
            <a:r>
              <a:rPr lang="en-US" dirty="0" err="1"/>
              <a:t>chính</a:t>
            </a:r>
            <a:r>
              <a:rPr lang="en-US" dirty="0"/>
              <a:t>: Moving, Looks, Sound, Pen, Event, Control, Sensing.</a:t>
            </a:r>
          </a:p>
          <a:p>
            <a:r>
              <a:rPr lang="en-US" dirty="0" err="1"/>
              <a:t>Giao</a:t>
            </a:r>
            <a:r>
              <a:rPr lang="en-US" dirty="0"/>
              <a:t> </a:t>
            </a:r>
            <a:r>
              <a:rPr lang="en-US" dirty="0" err="1"/>
              <a:t>tiếp</a:t>
            </a:r>
            <a:r>
              <a:rPr lang="en-US" dirty="0"/>
              <a:t> </a:t>
            </a:r>
            <a:r>
              <a:rPr lang="en-US" dirty="0" err="1"/>
              <a:t>giữa</a:t>
            </a:r>
            <a:r>
              <a:rPr lang="en-US" dirty="0"/>
              <a:t> </a:t>
            </a:r>
            <a:r>
              <a:rPr lang="en-US" dirty="0" err="1"/>
              <a:t>các</a:t>
            </a:r>
            <a:r>
              <a:rPr lang="en-US" dirty="0"/>
              <a:t> </a:t>
            </a:r>
            <a:r>
              <a:rPr lang="en-US" dirty="0" err="1"/>
              <a:t>nhân</a:t>
            </a:r>
            <a:r>
              <a:rPr lang="en-US" dirty="0"/>
              <a:t> </a:t>
            </a:r>
            <a:r>
              <a:rPr lang="en-US" dirty="0" err="1"/>
              <a:t>vật</a:t>
            </a:r>
            <a:r>
              <a:rPr lang="en-US" dirty="0"/>
              <a:t>. </a:t>
            </a:r>
            <a:r>
              <a:rPr lang="en-US" dirty="0" err="1"/>
              <a:t>Bổ</a:t>
            </a:r>
            <a:r>
              <a:rPr lang="en-US" dirty="0"/>
              <a:t> sung </a:t>
            </a:r>
            <a:r>
              <a:rPr lang="en-US" dirty="0" err="1"/>
              <a:t>âm</a:t>
            </a:r>
            <a:r>
              <a:rPr lang="en-US" dirty="0"/>
              <a:t> </a:t>
            </a:r>
            <a:r>
              <a:rPr lang="en-US" dirty="0" err="1"/>
              <a:t>thanh</a:t>
            </a:r>
            <a:r>
              <a:rPr lang="en-US" dirty="0"/>
              <a:t> </a:t>
            </a:r>
            <a:r>
              <a:rPr lang="en-US" dirty="0" err="1"/>
              <a:t>cho</a:t>
            </a:r>
            <a:r>
              <a:rPr lang="en-US" dirty="0"/>
              <a:t> </a:t>
            </a:r>
            <a:r>
              <a:rPr lang="en-US" dirty="0" err="1"/>
              <a:t>nhân</a:t>
            </a:r>
            <a:r>
              <a:rPr lang="en-US" dirty="0"/>
              <a:t> </a:t>
            </a:r>
            <a:r>
              <a:rPr lang="en-US" dirty="0" err="1"/>
              <a:t>vật</a:t>
            </a:r>
            <a:r>
              <a:rPr lang="en-US" dirty="0"/>
              <a:t>. </a:t>
            </a:r>
            <a:r>
              <a:rPr lang="en-US" dirty="0" err="1"/>
              <a:t>Bổ</a:t>
            </a:r>
            <a:r>
              <a:rPr lang="en-US" dirty="0"/>
              <a:t> sung </a:t>
            </a:r>
            <a:r>
              <a:rPr lang="en-US" dirty="0" err="1"/>
              <a:t>nền</a:t>
            </a:r>
            <a:r>
              <a:rPr lang="en-US" dirty="0"/>
              <a:t> </a:t>
            </a:r>
            <a:r>
              <a:rPr lang="en-US" dirty="0" err="1"/>
              <a:t>cho</a:t>
            </a:r>
            <a:r>
              <a:rPr lang="en-US" dirty="0"/>
              <a:t> </a:t>
            </a:r>
            <a:r>
              <a:rPr lang="en-US" dirty="0" err="1"/>
              <a:t>sân</a:t>
            </a:r>
            <a:r>
              <a:rPr lang="en-US" dirty="0"/>
              <a:t> </a:t>
            </a:r>
            <a:r>
              <a:rPr lang="en-US" dirty="0" err="1"/>
              <a:t>khấu</a:t>
            </a:r>
            <a:r>
              <a:rPr lang="en-US" dirty="0"/>
              <a:t>.</a:t>
            </a:r>
          </a:p>
          <a:p>
            <a:r>
              <a:rPr lang="en-US" dirty="0"/>
              <a:t>Chia </a:t>
            </a:r>
            <a:r>
              <a:rPr lang="en-US" dirty="0" err="1"/>
              <a:t>sẻ</a:t>
            </a:r>
            <a:r>
              <a:rPr lang="en-US" dirty="0"/>
              <a:t> </a:t>
            </a:r>
            <a:r>
              <a:rPr lang="en-US" dirty="0" err="1"/>
              <a:t>các</a:t>
            </a:r>
            <a:r>
              <a:rPr lang="en-US" dirty="0"/>
              <a:t> </a:t>
            </a:r>
            <a:r>
              <a:rPr lang="en-US" dirty="0" err="1"/>
              <a:t>dự</a:t>
            </a:r>
            <a:r>
              <a:rPr lang="en-US" dirty="0"/>
              <a:t> </a:t>
            </a:r>
            <a:r>
              <a:rPr lang="en-US" dirty="0" err="1"/>
              <a:t>án</a:t>
            </a:r>
            <a:r>
              <a:rPr lang="en-US" dirty="0"/>
              <a:t> Scratch </a:t>
            </a:r>
            <a:r>
              <a:rPr lang="en-US" dirty="0" err="1"/>
              <a:t>cho</a:t>
            </a:r>
            <a:r>
              <a:rPr lang="en-US" dirty="0"/>
              <a:t> </a:t>
            </a:r>
            <a:r>
              <a:rPr lang="en-US" dirty="0" err="1"/>
              <a:t>cộng</a:t>
            </a:r>
            <a:r>
              <a:rPr lang="en-US" dirty="0"/>
              <a:t> </a:t>
            </a:r>
            <a:r>
              <a:rPr lang="en-US" dirty="0" err="1"/>
              <a:t>đồng</a:t>
            </a:r>
            <a:endParaRPr lang="en-US" dirty="0"/>
          </a:p>
          <a:p>
            <a:endParaRPr lang="en-US" dirty="0"/>
          </a:p>
          <a:p>
            <a:endParaRPr lang="en-US" dirty="0"/>
          </a:p>
        </p:txBody>
      </p:sp>
    </p:spTree>
    <p:extLst>
      <p:ext uri="{BB962C8B-B14F-4D97-AF65-F5344CB8AC3E}">
        <p14:creationId xmlns:p14="http://schemas.microsoft.com/office/powerpoint/2010/main" val="3081073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1232"/>
            <a:ext cx="8686800" cy="762000"/>
          </a:xfrm>
        </p:spPr>
        <p:txBody>
          <a:bodyPr/>
          <a:lstStyle/>
          <a:p>
            <a:r>
              <a:rPr lang="en-US"/>
              <a:t>Khu vực làm việc với âm thanh</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273232"/>
            <a:ext cx="7239000" cy="558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108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762000"/>
          </a:xfrm>
        </p:spPr>
        <p:txBody>
          <a:bodyPr/>
          <a:lstStyle/>
          <a:p>
            <a:r>
              <a:rPr lang="en-US"/>
              <a:t>Khu vực làm việc nhân vật, nền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447800"/>
            <a:ext cx="873334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177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782"/>
            <a:ext cx="8686800" cy="762000"/>
          </a:xfrm>
        </p:spPr>
        <p:txBody>
          <a:bodyPr/>
          <a:lstStyle/>
          <a:p>
            <a:r>
              <a:rPr lang="en-US"/>
              <a:t>Khu vực câu lệnh (Script)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8" y="4935764"/>
            <a:ext cx="1981200" cy="186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25" y="1163782"/>
            <a:ext cx="7417121" cy="394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0" y="5507182"/>
            <a:ext cx="4114800" cy="1323439"/>
          </a:xfrm>
          <a:prstGeom prst="rect">
            <a:avLst/>
          </a:prstGeom>
          <a:noFill/>
        </p:spPr>
        <p:txBody>
          <a:bodyPr wrap="square" rtlCol="0">
            <a:spAutoFit/>
          </a:bodyPr>
          <a:lstStyle/>
          <a:p>
            <a:r>
              <a:rPr lang="en-US" sz="2000" b="1" dirty="0" err="1">
                <a:solidFill>
                  <a:schemeClr val="tx1"/>
                </a:solidFill>
              </a:rPr>
              <a:t>Mỗi</a:t>
            </a:r>
            <a:r>
              <a:rPr lang="en-US" sz="2000" b="1" dirty="0">
                <a:solidFill>
                  <a:schemeClr val="tx1"/>
                </a:solidFill>
              </a:rPr>
              <a:t> </a:t>
            </a:r>
            <a:r>
              <a:rPr lang="en-US" sz="2000" b="1" dirty="0" err="1">
                <a:solidFill>
                  <a:schemeClr val="tx1"/>
                </a:solidFill>
              </a:rPr>
              <a:t>nhân</a:t>
            </a:r>
            <a:r>
              <a:rPr lang="en-US" sz="2000" b="1" dirty="0">
                <a:solidFill>
                  <a:schemeClr val="tx1"/>
                </a:solidFill>
              </a:rPr>
              <a:t> </a:t>
            </a:r>
            <a:r>
              <a:rPr lang="en-US" sz="2000" b="1" dirty="0" err="1">
                <a:solidFill>
                  <a:schemeClr val="tx1"/>
                </a:solidFill>
              </a:rPr>
              <a:t>vật</a:t>
            </a:r>
            <a:r>
              <a:rPr lang="en-US" sz="2000" b="1" dirty="0">
                <a:solidFill>
                  <a:schemeClr val="tx1"/>
                </a:solidFill>
              </a:rPr>
              <a:t> </a:t>
            </a:r>
            <a:r>
              <a:rPr lang="en-US" sz="2000" b="1" dirty="0" err="1">
                <a:solidFill>
                  <a:schemeClr val="tx1"/>
                </a:solidFill>
              </a:rPr>
              <a:t>sẽ</a:t>
            </a:r>
            <a:r>
              <a:rPr lang="en-US" sz="2000" b="1" dirty="0">
                <a:solidFill>
                  <a:schemeClr val="tx1"/>
                </a:solidFill>
              </a:rPr>
              <a:t> </a:t>
            </a:r>
            <a:r>
              <a:rPr lang="en-US" sz="2000" b="1" dirty="0" err="1">
                <a:solidFill>
                  <a:schemeClr val="tx1"/>
                </a:solidFill>
              </a:rPr>
              <a:t>có</a:t>
            </a:r>
            <a:r>
              <a:rPr lang="en-US" sz="2000" b="1" dirty="0">
                <a:solidFill>
                  <a:schemeClr val="tx1"/>
                </a:solidFill>
              </a:rPr>
              <a:t> 1 </a:t>
            </a:r>
            <a:r>
              <a:rPr lang="en-US" sz="2000" b="1" dirty="0" err="1">
                <a:solidFill>
                  <a:schemeClr val="tx1"/>
                </a:solidFill>
              </a:rPr>
              <a:t>cửa</a:t>
            </a:r>
            <a:r>
              <a:rPr lang="en-US" sz="2000" b="1" dirty="0">
                <a:solidFill>
                  <a:schemeClr val="tx1"/>
                </a:solidFill>
              </a:rPr>
              <a:t> </a:t>
            </a:r>
            <a:r>
              <a:rPr lang="en-US" sz="2000" b="1" dirty="0" err="1">
                <a:solidFill>
                  <a:schemeClr val="tx1"/>
                </a:solidFill>
              </a:rPr>
              <a:t>sổ</a:t>
            </a:r>
            <a:r>
              <a:rPr lang="en-US" sz="2000" b="1" dirty="0">
                <a:solidFill>
                  <a:schemeClr val="tx1"/>
                </a:solidFill>
              </a:rPr>
              <a:t> </a:t>
            </a:r>
            <a:r>
              <a:rPr lang="en-US" sz="2000" b="1" dirty="0" err="1">
                <a:solidFill>
                  <a:schemeClr val="tx1"/>
                </a:solidFill>
              </a:rPr>
              <a:t>câu</a:t>
            </a:r>
            <a:r>
              <a:rPr lang="en-US" sz="2000" b="1" dirty="0">
                <a:solidFill>
                  <a:schemeClr val="tx1"/>
                </a:solidFill>
              </a:rPr>
              <a:t> </a:t>
            </a:r>
            <a:r>
              <a:rPr lang="en-US" sz="2000" b="1" dirty="0" err="1">
                <a:solidFill>
                  <a:schemeClr val="tx1"/>
                </a:solidFill>
              </a:rPr>
              <a:t>lệnh</a:t>
            </a:r>
            <a:r>
              <a:rPr lang="en-US" sz="2000" b="1" dirty="0">
                <a:solidFill>
                  <a:schemeClr val="tx1"/>
                </a:solidFill>
              </a:rPr>
              <a:t> </a:t>
            </a:r>
            <a:r>
              <a:rPr lang="en-US" sz="2000" b="1" dirty="0" err="1">
                <a:solidFill>
                  <a:schemeClr val="tx1"/>
                </a:solidFill>
              </a:rPr>
              <a:t>riêng</a:t>
            </a:r>
            <a:r>
              <a:rPr lang="en-US" sz="2000" b="1" dirty="0">
                <a:solidFill>
                  <a:schemeClr val="tx1"/>
                </a:solidFill>
              </a:rPr>
              <a:t>. </a:t>
            </a:r>
            <a:r>
              <a:rPr lang="en-US" sz="2000" b="1" dirty="0" err="1">
                <a:solidFill>
                  <a:schemeClr val="tx1"/>
                </a:solidFill>
              </a:rPr>
              <a:t>Mỗi</a:t>
            </a:r>
            <a:r>
              <a:rPr lang="en-US" sz="2000" b="1" dirty="0">
                <a:solidFill>
                  <a:schemeClr val="tx1"/>
                </a:solidFill>
              </a:rPr>
              <a:t> </a:t>
            </a:r>
            <a:r>
              <a:rPr lang="en-US" sz="2000" b="1" dirty="0" err="1">
                <a:solidFill>
                  <a:schemeClr val="tx1"/>
                </a:solidFill>
              </a:rPr>
              <a:t>dãy</a:t>
            </a:r>
            <a:r>
              <a:rPr lang="en-US" sz="2000" b="1" dirty="0">
                <a:solidFill>
                  <a:schemeClr val="tx1"/>
                </a:solidFill>
              </a:rPr>
              <a:t> </a:t>
            </a:r>
            <a:r>
              <a:rPr lang="en-US" sz="2000" b="1" dirty="0" err="1">
                <a:solidFill>
                  <a:schemeClr val="tx1"/>
                </a:solidFill>
              </a:rPr>
              <a:t>câu</a:t>
            </a:r>
            <a:r>
              <a:rPr lang="en-US" sz="2000" b="1" dirty="0">
                <a:solidFill>
                  <a:schemeClr val="tx1"/>
                </a:solidFill>
              </a:rPr>
              <a:t> </a:t>
            </a:r>
            <a:r>
              <a:rPr lang="en-US" sz="2000" b="1" dirty="0" err="1">
                <a:solidFill>
                  <a:schemeClr val="tx1"/>
                </a:solidFill>
              </a:rPr>
              <a:t>lệnh</a:t>
            </a:r>
            <a:r>
              <a:rPr lang="en-US" sz="2000" b="1" dirty="0">
                <a:solidFill>
                  <a:schemeClr val="tx1"/>
                </a:solidFill>
              </a:rPr>
              <a:t> (Script) </a:t>
            </a:r>
            <a:r>
              <a:rPr lang="en-US" sz="2000" b="1" dirty="0" err="1">
                <a:solidFill>
                  <a:schemeClr val="tx1"/>
                </a:solidFill>
              </a:rPr>
              <a:t>bao</a:t>
            </a:r>
            <a:r>
              <a:rPr lang="en-US" sz="2000" b="1" dirty="0">
                <a:solidFill>
                  <a:schemeClr val="tx1"/>
                </a:solidFill>
              </a:rPr>
              <a:t> </a:t>
            </a:r>
            <a:r>
              <a:rPr lang="en-US" sz="2000" b="1" dirty="0" err="1">
                <a:solidFill>
                  <a:schemeClr val="tx1"/>
                </a:solidFill>
              </a:rPr>
              <a:t>gồm</a:t>
            </a:r>
            <a:r>
              <a:rPr lang="en-US" sz="2000" b="1" dirty="0">
                <a:solidFill>
                  <a:schemeClr val="tx1"/>
                </a:solidFill>
              </a:rPr>
              <a:t> 1 </a:t>
            </a:r>
            <a:r>
              <a:rPr lang="en-US" sz="2000" b="1" dirty="0" err="1">
                <a:solidFill>
                  <a:schemeClr val="tx1"/>
                </a:solidFill>
              </a:rPr>
              <a:t>số</a:t>
            </a:r>
            <a:r>
              <a:rPr lang="en-US" sz="2000" b="1" dirty="0">
                <a:solidFill>
                  <a:schemeClr val="tx1"/>
                </a:solidFill>
              </a:rPr>
              <a:t> </a:t>
            </a:r>
            <a:r>
              <a:rPr lang="en-US" sz="2000" b="1" dirty="0" err="1">
                <a:solidFill>
                  <a:schemeClr val="tx1"/>
                </a:solidFill>
              </a:rPr>
              <a:t>lệnh</a:t>
            </a:r>
            <a:r>
              <a:rPr lang="en-US" sz="2000" b="1" dirty="0">
                <a:solidFill>
                  <a:schemeClr val="tx1"/>
                </a:solidFill>
              </a:rPr>
              <a:t> </a:t>
            </a:r>
            <a:r>
              <a:rPr lang="en-US" sz="2000" b="1" dirty="0" err="1">
                <a:solidFill>
                  <a:schemeClr val="tx1"/>
                </a:solidFill>
              </a:rPr>
              <a:t>được</a:t>
            </a:r>
            <a:r>
              <a:rPr lang="en-US" sz="2000" b="1" dirty="0">
                <a:solidFill>
                  <a:schemeClr val="tx1"/>
                </a:solidFill>
              </a:rPr>
              <a:t> </a:t>
            </a:r>
            <a:r>
              <a:rPr lang="en-US" sz="2000" b="1" dirty="0" err="1">
                <a:solidFill>
                  <a:schemeClr val="tx1"/>
                </a:solidFill>
              </a:rPr>
              <a:t>sắp</a:t>
            </a:r>
            <a:r>
              <a:rPr lang="en-US" sz="2000" b="1" dirty="0">
                <a:solidFill>
                  <a:schemeClr val="tx1"/>
                </a:solidFill>
              </a:rPr>
              <a:t> </a:t>
            </a:r>
            <a:r>
              <a:rPr lang="en-US" sz="2000" b="1" dirty="0" err="1">
                <a:solidFill>
                  <a:schemeClr val="tx1"/>
                </a:solidFill>
              </a:rPr>
              <a:t>xếp</a:t>
            </a:r>
            <a:r>
              <a:rPr lang="en-US" sz="2000" b="1" dirty="0">
                <a:solidFill>
                  <a:schemeClr val="tx1"/>
                </a:solidFill>
              </a:rPr>
              <a:t> </a:t>
            </a:r>
            <a:r>
              <a:rPr lang="en-US" sz="2000" b="1" dirty="0" err="1">
                <a:solidFill>
                  <a:schemeClr val="tx1"/>
                </a:solidFill>
              </a:rPr>
              <a:t>theo</a:t>
            </a:r>
            <a:r>
              <a:rPr lang="en-US" sz="2000" b="1" dirty="0">
                <a:solidFill>
                  <a:schemeClr val="tx1"/>
                </a:solidFill>
              </a:rPr>
              <a:t> </a:t>
            </a:r>
            <a:r>
              <a:rPr lang="en-US" sz="2000" b="1" dirty="0" err="1">
                <a:solidFill>
                  <a:schemeClr val="tx1"/>
                </a:solidFill>
              </a:rPr>
              <a:t>thứ</a:t>
            </a:r>
            <a:r>
              <a:rPr lang="en-US" sz="2000" b="1" dirty="0">
                <a:solidFill>
                  <a:schemeClr val="tx1"/>
                </a:solidFill>
              </a:rPr>
              <a:t> </a:t>
            </a:r>
            <a:r>
              <a:rPr lang="en-US" sz="2000" b="1" dirty="0" err="1">
                <a:solidFill>
                  <a:schemeClr val="tx1"/>
                </a:solidFill>
              </a:rPr>
              <a:t>tự</a:t>
            </a:r>
            <a:r>
              <a:rPr lang="en-US" sz="2000" b="1" dirty="0">
                <a:solidFill>
                  <a:schemeClr val="tx1"/>
                </a:solidFill>
              </a:rPr>
              <a:t>.</a:t>
            </a:r>
          </a:p>
        </p:txBody>
      </p:sp>
      <p:sp>
        <p:nvSpPr>
          <p:cNvPr id="4" name="Rectangle 3"/>
          <p:cNvSpPr/>
          <p:nvPr/>
        </p:nvSpPr>
        <p:spPr bwMode="auto">
          <a:xfrm>
            <a:off x="5077691" y="3602182"/>
            <a:ext cx="2590800" cy="1384995"/>
          </a:xfrm>
          <a:prstGeom prst="rect">
            <a:avLst/>
          </a:prstGeom>
          <a:solidFill>
            <a:schemeClr val="bg1"/>
          </a:solidFill>
          <a:ln w="9525" cap="sq" cmpd="sng" algn="ctr">
            <a:solidFill>
              <a:srgbClr val="993300"/>
            </a:solidFill>
            <a:prstDash val="solid"/>
            <a:round/>
            <a:headEnd type="none" w="sm" len="sm"/>
            <a:tailEnd type="none" w="med" len="sm"/>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FF0000"/>
                </a:solidFill>
                <a:effectLst/>
                <a:latin typeface="Times New Roman" pitchFamily="18" charset="0"/>
              </a:rPr>
              <a:t>Cửa</a:t>
            </a:r>
            <a:r>
              <a:rPr kumimoji="0" lang="en-US" sz="2800" b="1" i="0" u="none" strike="noStrike" cap="none" normalizeH="0">
                <a:ln>
                  <a:noFill/>
                </a:ln>
                <a:solidFill>
                  <a:srgbClr val="FF0000"/>
                </a:solidFill>
                <a:effectLst/>
                <a:latin typeface="Times New Roman" pitchFamily="18" charset="0"/>
              </a:rPr>
              <a:t> sổ câu lệnh của nhân vật đang chọn</a:t>
            </a:r>
            <a:endParaRPr kumimoji="0" lang="en-US" sz="2800" b="1" i="0" u="none" strike="noStrike" cap="none" normalizeH="0" baseline="0">
              <a:ln>
                <a:noFill/>
              </a:ln>
              <a:solidFill>
                <a:srgbClr val="FF0000"/>
              </a:solidFill>
              <a:effectLst/>
              <a:latin typeface="Times New Roman" pitchFamily="18" charset="0"/>
            </a:endParaRPr>
          </a:p>
        </p:txBody>
      </p:sp>
      <p:cxnSp>
        <p:nvCxnSpPr>
          <p:cNvPr id="6" name="Straight Arrow Connector 5"/>
          <p:cNvCxnSpPr/>
          <p:nvPr/>
        </p:nvCxnSpPr>
        <p:spPr bwMode="auto">
          <a:xfrm flipH="1" flipV="1">
            <a:off x="1295400" y="4294679"/>
            <a:ext cx="3810000" cy="145703"/>
          </a:xfrm>
          <a:prstGeom prst="straightConnector1">
            <a:avLst/>
          </a:prstGeom>
          <a:noFill/>
          <a:ln w="5715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46837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Các ví dụ đầu tiên </a:t>
            </a:r>
          </a:p>
        </p:txBody>
      </p:sp>
      <p:sp>
        <p:nvSpPr>
          <p:cNvPr id="5" name="Subtitle 4"/>
          <p:cNvSpPr>
            <a:spLocks noGrp="1"/>
          </p:cNvSpPr>
          <p:nvPr>
            <p:ph type="subTitle" idx="1"/>
          </p:nvPr>
        </p:nvSpPr>
        <p:spPr/>
        <p:txBody>
          <a:bodyPr/>
          <a:lstStyle/>
          <a:p>
            <a:r>
              <a:rPr lang="en-US"/>
              <a:t>Bài toán: thiết lập 1 nhân vật là 1 bạn quả bóng, 1 bạn nam hoặc nữ, và cho nhân vật này chuyển động theo ý muốn. </a:t>
            </a:r>
          </a:p>
        </p:txBody>
      </p:sp>
    </p:spTree>
    <p:extLst>
      <p:ext uri="{BB962C8B-B14F-4D97-AF65-F5344CB8AC3E}">
        <p14:creationId xmlns:p14="http://schemas.microsoft.com/office/powerpoint/2010/main" val="1264571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679"/>
            <a:ext cx="7543800" cy="762000"/>
          </a:xfrm>
        </p:spPr>
        <p:txBody>
          <a:bodyPr/>
          <a:lstStyle/>
          <a:p>
            <a:pPr algn="l"/>
            <a:r>
              <a:rPr lang="en-US" dirty="0" err="1"/>
              <a:t>Ví</a:t>
            </a:r>
            <a:r>
              <a:rPr lang="en-US" dirty="0"/>
              <a:t> </a:t>
            </a:r>
            <a:r>
              <a:rPr lang="en-US" dirty="0" err="1"/>
              <a:t>dụ</a:t>
            </a:r>
            <a:r>
              <a:rPr lang="en-US" dirty="0"/>
              <a:t> 1: </a:t>
            </a:r>
            <a:endParaRPr lang="en-US" sz="3200" dirty="0"/>
          </a:p>
        </p:txBody>
      </p:sp>
      <p:sp>
        <p:nvSpPr>
          <p:cNvPr id="3" name="Content Placeholder 2"/>
          <p:cNvSpPr>
            <a:spLocks noGrp="1"/>
          </p:cNvSpPr>
          <p:nvPr>
            <p:ph idx="1"/>
          </p:nvPr>
        </p:nvSpPr>
        <p:spPr>
          <a:xfrm>
            <a:off x="457200" y="1600201"/>
            <a:ext cx="3352800" cy="4530724"/>
          </a:xfrm>
        </p:spPr>
        <p:txBody>
          <a:bodyPr/>
          <a:lstStyle/>
          <a:p>
            <a:r>
              <a:rPr lang="en-US"/>
              <a:t>Chọn thêm 1 nhân vật, đưa về góc trái dưới</a:t>
            </a:r>
          </a:p>
          <a:p>
            <a:pPr marL="0" indent="0">
              <a:buNone/>
            </a:pPr>
            <a:endParaRPr lang="en-US"/>
          </a:p>
        </p:txBody>
      </p:sp>
      <p:sp>
        <p:nvSpPr>
          <p:cNvPr id="4" name="Rectangle 3"/>
          <p:cNvSpPr/>
          <p:nvPr/>
        </p:nvSpPr>
        <p:spPr>
          <a:xfrm>
            <a:off x="2439083" y="490070"/>
            <a:ext cx="5583382" cy="1200329"/>
          </a:xfrm>
          <a:prstGeom prst="rect">
            <a:avLst/>
          </a:prstGeom>
        </p:spPr>
        <p:txBody>
          <a:bodyPr wrap="square">
            <a:spAutoFit/>
          </a:bodyPr>
          <a:lstStyle/>
          <a:p>
            <a:r>
              <a:rPr lang="en-US" sz="2400" b="1" dirty="0" err="1">
                <a:solidFill>
                  <a:srgbClr val="FF0000"/>
                </a:solidFill>
              </a:rPr>
              <a:t>tạo</a:t>
            </a:r>
            <a:r>
              <a:rPr lang="en-US" sz="2400" b="1" dirty="0">
                <a:solidFill>
                  <a:srgbClr val="FF0000"/>
                </a:solidFill>
              </a:rPr>
              <a:t> 1 </a:t>
            </a:r>
            <a:r>
              <a:rPr lang="en-US" sz="2400" b="1" dirty="0" err="1">
                <a:solidFill>
                  <a:srgbClr val="FF0000"/>
                </a:solidFill>
              </a:rPr>
              <a:t>nhân</a:t>
            </a:r>
            <a:r>
              <a:rPr lang="en-US" sz="2400" b="1" dirty="0">
                <a:solidFill>
                  <a:srgbClr val="FF0000"/>
                </a:solidFill>
              </a:rPr>
              <a:t> </a:t>
            </a:r>
            <a:r>
              <a:rPr lang="en-US" sz="2400" b="1" dirty="0" err="1">
                <a:solidFill>
                  <a:srgbClr val="FF0000"/>
                </a:solidFill>
              </a:rPr>
              <a:t>vật</a:t>
            </a:r>
            <a:r>
              <a:rPr lang="en-US" sz="2400" b="1" dirty="0">
                <a:solidFill>
                  <a:srgbClr val="FF0000"/>
                </a:solidFill>
              </a:rPr>
              <a:t> </a:t>
            </a:r>
            <a:r>
              <a:rPr lang="en-US" sz="2400" b="1" dirty="0" err="1">
                <a:solidFill>
                  <a:srgbClr val="FF0000"/>
                </a:solidFill>
              </a:rPr>
              <a:t>mới</a:t>
            </a:r>
            <a:r>
              <a:rPr lang="en-US" sz="2400" b="1" dirty="0">
                <a:solidFill>
                  <a:srgbClr val="FF0000"/>
                </a:solidFill>
              </a:rPr>
              <a:t> </a:t>
            </a:r>
            <a:r>
              <a:rPr lang="en-US" sz="2400" b="1" dirty="0" err="1">
                <a:solidFill>
                  <a:srgbClr val="FF0000"/>
                </a:solidFill>
              </a:rPr>
              <a:t>là</a:t>
            </a:r>
            <a:r>
              <a:rPr lang="en-US" sz="2400" b="1" dirty="0">
                <a:solidFill>
                  <a:srgbClr val="FF0000"/>
                </a:solidFill>
              </a:rPr>
              <a:t> 1 </a:t>
            </a:r>
            <a:r>
              <a:rPr lang="en-US" sz="2400" b="1" dirty="0" err="1">
                <a:solidFill>
                  <a:srgbClr val="FF0000"/>
                </a:solidFill>
              </a:rPr>
              <a:t>học</a:t>
            </a:r>
            <a:r>
              <a:rPr lang="en-US" sz="2400" b="1" dirty="0">
                <a:solidFill>
                  <a:srgbClr val="FF0000"/>
                </a:solidFill>
              </a:rPr>
              <a:t> </a:t>
            </a:r>
            <a:r>
              <a:rPr lang="en-US" sz="2400" b="1" dirty="0" err="1">
                <a:solidFill>
                  <a:srgbClr val="FF0000"/>
                </a:solidFill>
              </a:rPr>
              <a:t>sinh</a:t>
            </a:r>
            <a:r>
              <a:rPr lang="en-US" sz="2400" b="1" dirty="0">
                <a:solidFill>
                  <a:srgbClr val="FF0000"/>
                </a:solidFill>
              </a:rPr>
              <a:t>, </a:t>
            </a:r>
            <a:r>
              <a:rPr lang="en-US" sz="2400" b="1" dirty="0" err="1">
                <a:solidFill>
                  <a:srgbClr val="FF0000"/>
                </a:solidFill>
              </a:rPr>
              <a:t>cho</a:t>
            </a:r>
            <a:r>
              <a:rPr lang="en-US" sz="2400" b="1" dirty="0">
                <a:solidFill>
                  <a:srgbClr val="FF0000"/>
                </a:solidFill>
              </a:rPr>
              <a:t> </a:t>
            </a:r>
            <a:r>
              <a:rPr lang="en-US" sz="2400" b="1" dirty="0" err="1">
                <a:solidFill>
                  <a:srgbClr val="FF0000"/>
                </a:solidFill>
              </a:rPr>
              <a:t>học</a:t>
            </a:r>
            <a:r>
              <a:rPr lang="en-US" sz="2400" b="1" dirty="0">
                <a:solidFill>
                  <a:srgbClr val="FF0000"/>
                </a:solidFill>
              </a:rPr>
              <a:t> </a:t>
            </a:r>
            <a:r>
              <a:rPr lang="en-US" sz="2400" b="1" dirty="0" err="1">
                <a:solidFill>
                  <a:srgbClr val="FF0000"/>
                </a:solidFill>
              </a:rPr>
              <a:t>sinh</a:t>
            </a:r>
            <a:r>
              <a:rPr lang="en-US" sz="2400" b="1" dirty="0">
                <a:solidFill>
                  <a:srgbClr val="FF0000"/>
                </a:solidFill>
              </a:rPr>
              <a:t> </a:t>
            </a:r>
            <a:r>
              <a:rPr lang="en-US" sz="2400" b="1" dirty="0" err="1">
                <a:solidFill>
                  <a:srgbClr val="FF0000"/>
                </a:solidFill>
              </a:rPr>
              <a:t>này</a:t>
            </a:r>
            <a:r>
              <a:rPr lang="en-US" sz="2400" b="1" dirty="0">
                <a:solidFill>
                  <a:srgbClr val="FF0000"/>
                </a:solidFill>
              </a:rPr>
              <a:t> </a:t>
            </a:r>
            <a:r>
              <a:rPr lang="en-US" sz="2400" b="1" dirty="0" err="1">
                <a:solidFill>
                  <a:srgbClr val="FF0000"/>
                </a:solidFill>
              </a:rPr>
              <a:t>chuyển</a:t>
            </a:r>
            <a:r>
              <a:rPr lang="en-US" sz="2400" b="1" dirty="0">
                <a:solidFill>
                  <a:srgbClr val="FF0000"/>
                </a:solidFill>
              </a:rPr>
              <a:t> </a:t>
            </a:r>
            <a:r>
              <a:rPr lang="en-US" sz="2400" b="1" dirty="0" err="1">
                <a:solidFill>
                  <a:srgbClr val="FF0000"/>
                </a:solidFill>
              </a:rPr>
              <a:t>động</a:t>
            </a:r>
            <a:r>
              <a:rPr lang="en-US" sz="2400" b="1" dirty="0">
                <a:solidFill>
                  <a:srgbClr val="FF0000"/>
                </a:solidFill>
              </a:rPr>
              <a:t> 1 </a:t>
            </a:r>
            <a:r>
              <a:rPr lang="en-US" sz="2400" b="1" dirty="0" err="1">
                <a:solidFill>
                  <a:srgbClr val="FF0000"/>
                </a:solidFill>
              </a:rPr>
              <a:t>vòng</a:t>
            </a:r>
            <a:r>
              <a:rPr lang="en-US" sz="2400" b="1" dirty="0">
                <a:solidFill>
                  <a:srgbClr val="FF0000"/>
                </a:solidFill>
              </a:rPr>
              <a:t> </a:t>
            </a:r>
            <a:r>
              <a:rPr lang="en-US" sz="2400" b="1" dirty="0" err="1">
                <a:solidFill>
                  <a:srgbClr val="FF0000"/>
                </a:solidFill>
              </a:rPr>
              <a:t>xung</a:t>
            </a:r>
            <a:r>
              <a:rPr lang="en-US" sz="2400" b="1" dirty="0">
                <a:solidFill>
                  <a:srgbClr val="FF0000"/>
                </a:solidFill>
              </a:rPr>
              <a:t> </a:t>
            </a:r>
            <a:r>
              <a:rPr lang="en-US" sz="2400" b="1" dirty="0" err="1">
                <a:solidFill>
                  <a:srgbClr val="FF0000"/>
                </a:solidFill>
              </a:rPr>
              <a:t>quanh</a:t>
            </a:r>
            <a:r>
              <a:rPr lang="en-US" sz="2400" b="1" dirty="0">
                <a:solidFill>
                  <a:srgbClr val="FF0000"/>
                </a:solidFill>
              </a:rPr>
              <a:t> </a:t>
            </a:r>
            <a:r>
              <a:rPr lang="en-US" sz="2400" b="1" dirty="0" err="1">
                <a:solidFill>
                  <a:srgbClr val="FF0000"/>
                </a:solidFill>
              </a:rPr>
              <a:t>sân</a:t>
            </a:r>
            <a:r>
              <a:rPr lang="en-US" sz="2400" b="1" dirty="0">
                <a:solidFill>
                  <a:srgbClr val="FF0000"/>
                </a:solidFill>
              </a:rPr>
              <a:t> </a:t>
            </a:r>
            <a:r>
              <a:rPr lang="en-US" sz="2400" b="1" dirty="0" err="1">
                <a:solidFill>
                  <a:srgbClr val="FF0000"/>
                </a:solidFill>
              </a:rPr>
              <a:t>khấu</a:t>
            </a:r>
            <a:endParaRPr lang="en-US" sz="2400" b="1" dirty="0">
              <a:solidFill>
                <a:srgbClr val="FF0000"/>
              </a:solidFill>
            </a:endParaRPr>
          </a:p>
        </p:txBody>
      </p:sp>
      <p:sp>
        <p:nvSpPr>
          <p:cNvPr id="7" name="Content Placeholder 2"/>
          <p:cNvSpPr txBox="1">
            <a:spLocks/>
          </p:cNvSpPr>
          <p:nvPr/>
        </p:nvSpPr>
        <p:spPr bwMode="auto">
          <a:xfrm>
            <a:off x="4038600" y="1600200"/>
            <a:ext cx="33528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dirty="0" err="1"/>
              <a:t>Kéo</a:t>
            </a:r>
            <a:r>
              <a:rPr lang="en-US" dirty="0"/>
              <a:t> </a:t>
            </a:r>
            <a:r>
              <a:rPr lang="en-US" dirty="0" err="1"/>
              <a:t>thả</a:t>
            </a:r>
            <a:r>
              <a:rPr lang="en-US" dirty="0"/>
              <a:t> </a:t>
            </a:r>
            <a:r>
              <a:rPr lang="en-US" dirty="0" err="1"/>
              <a:t>và</a:t>
            </a:r>
            <a:r>
              <a:rPr lang="en-US" dirty="0"/>
              <a:t> </a:t>
            </a:r>
            <a:r>
              <a:rPr lang="en-US" dirty="0" err="1"/>
              <a:t>nhập</a:t>
            </a:r>
            <a:r>
              <a:rPr lang="en-US" dirty="0"/>
              <a:t> </a:t>
            </a:r>
            <a:r>
              <a:rPr lang="en-US" dirty="0" err="1"/>
              <a:t>tham</a:t>
            </a:r>
            <a:r>
              <a:rPr lang="en-US" dirty="0"/>
              <a:t> </a:t>
            </a:r>
            <a:r>
              <a:rPr lang="en-US" dirty="0" err="1"/>
              <a:t>số</a:t>
            </a:r>
            <a:r>
              <a:rPr lang="en-US" dirty="0"/>
              <a:t> </a:t>
            </a:r>
            <a:r>
              <a:rPr lang="en-US" dirty="0" err="1"/>
              <a:t>cho</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sau</a:t>
            </a:r>
            <a:r>
              <a:rPr lang="en-US" dirty="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3103418"/>
            <a:ext cx="2590800" cy="155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07487"/>
            <a:ext cx="2057400" cy="27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1" y="4800600"/>
            <a:ext cx="22860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76264" y="3416912"/>
            <a:ext cx="2095445" cy="461665"/>
          </a:xfrm>
          <a:prstGeom prst="rect">
            <a:avLst/>
          </a:prstGeom>
          <a:noFill/>
        </p:spPr>
        <p:txBody>
          <a:bodyPr wrap="none" rtlCol="0">
            <a:spAutoFit/>
          </a:bodyPr>
          <a:lstStyle/>
          <a:p>
            <a:r>
              <a:rPr lang="en-US" sz="2400" b="1">
                <a:solidFill>
                  <a:schemeClr val="tx1"/>
                </a:solidFill>
              </a:rPr>
              <a:t>Phương án 1</a:t>
            </a:r>
          </a:p>
        </p:txBody>
      </p:sp>
      <p:sp>
        <p:nvSpPr>
          <p:cNvPr id="12" name="TextBox 11"/>
          <p:cNvSpPr txBox="1"/>
          <p:nvPr/>
        </p:nvSpPr>
        <p:spPr>
          <a:xfrm>
            <a:off x="6705601" y="5356115"/>
            <a:ext cx="2095445" cy="830997"/>
          </a:xfrm>
          <a:prstGeom prst="rect">
            <a:avLst/>
          </a:prstGeom>
          <a:noFill/>
        </p:spPr>
        <p:txBody>
          <a:bodyPr wrap="none" rtlCol="0">
            <a:spAutoFit/>
          </a:bodyPr>
          <a:lstStyle/>
          <a:p>
            <a:r>
              <a:rPr lang="en-US" sz="2400" b="1">
                <a:solidFill>
                  <a:schemeClr val="tx1"/>
                </a:solidFill>
              </a:rPr>
              <a:t>Phương án 2</a:t>
            </a:r>
          </a:p>
          <a:p>
            <a:r>
              <a:rPr lang="en-US" sz="2400" b="1"/>
              <a:t>Tốt hơn</a:t>
            </a:r>
            <a:endParaRPr lang="en-US" sz="2400" b="1">
              <a:solidFill>
                <a:schemeClr val="tx1"/>
              </a:solidFill>
            </a:endParaRPr>
          </a:p>
        </p:txBody>
      </p:sp>
    </p:spTree>
    <p:extLst>
      <p:ext uri="{BB962C8B-B14F-4D97-AF65-F5344CB8AC3E}">
        <p14:creationId xmlns:p14="http://schemas.microsoft.com/office/powerpoint/2010/main" val="4116183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62000"/>
          </a:xfrm>
        </p:spPr>
        <p:txBody>
          <a:bodyPr/>
          <a:lstStyle/>
          <a:p>
            <a:pPr algn="l"/>
            <a:r>
              <a:rPr lang="en-US" dirty="0" err="1"/>
              <a:t>Ví</a:t>
            </a:r>
            <a:r>
              <a:rPr lang="en-US" dirty="0"/>
              <a:t> </a:t>
            </a:r>
            <a:r>
              <a:rPr lang="en-US" dirty="0" err="1"/>
              <a:t>dụ</a:t>
            </a:r>
            <a:r>
              <a:rPr lang="en-US" dirty="0"/>
              <a:t> 2: </a:t>
            </a:r>
            <a:endParaRPr lang="en-US" sz="3200" dirty="0"/>
          </a:p>
        </p:txBody>
      </p:sp>
      <p:sp>
        <p:nvSpPr>
          <p:cNvPr id="3" name="Content Placeholder 2"/>
          <p:cNvSpPr>
            <a:spLocks noGrp="1"/>
          </p:cNvSpPr>
          <p:nvPr>
            <p:ph idx="1"/>
          </p:nvPr>
        </p:nvSpPr>
        <p:spPr>
          <a:xfrm>
            <a:off x="457200" y="1600201"/>
            <a:ext cx="3352800" cy="4530724"/>
          </a:xfrm>
        </p:spPr>
        <p:txBody>
          <a:bodyPr/>
          <a:lstStyle/>
          <a:p>
            <a:r>
              <a:rPr lang="en-US" dirty="0" err="1"/>
              <a:t>đưa</a:t>
            </a:r>
            <a:r>
              <a:rPr lang="en-US" dirty="0"/>
              <a:t> con </a:t>
            </a:r>
            <a:r>
              <a:rPr lang="en-US" dirty="0" err="1"/>
              <a:t>mèo</a:t>
            </a:r>
            <a:r>
              <a:rPr lang="en-US" dirty="0"/>
              <a:t> </a:t>
            </a:r>
            <a:r>
              <a:rPr lang="en-US" dirty="0" err="1"/>
              <a:t>về</a:t>
            </a:r>
            <a:r>
              <a:rPr lang="en-US" dirty="0"/>
              <a:t> </a:t>
            </a:r>
            <a:r>
              <a:rPr lang="en-US" dirty="0" err="1"/>
              <a:t>cạnh</a:t>
            </a:r>
            <a:r>
              <a:rPr lang="en-US" dirty="0"/>
              <a:t> </a:t>
            </a:r>
            <a:r>
              <a:rPr lang="en-US" dirty="0" err="1"/>
              <a:t>trái</a:t>
            </a:r>
            <a:endParaRPr lang="en-US" dirty="0"/>
          </a:p>
          <a:p>
            <a:pPr marL="0" indent="0">
              <a:buNone/>
            </a:pPr>
            <a:endParaRPr lang="en-US" dirty="0"/>
          </a:p>
        </p:txBody>
      </p:sp>
      <p:sp>
        <p:nvSpPr>
          <p:cNvPr id="4" name="Rectangle 3"/>
          <p:cNvSpPr/>
          <p:nvPr/>
        </p:nvSpPr>
        <p:spPr>
          <a:xfrm>
            <a:off x="1847877" y="75618"/>
            <a:ext cx="6210246" cy="1569660"/>
          </a:xfrm>
          <a:prstGeom prst="rect">
            <a:avLst/>
          </a:prstGeom>
        </p:spPr>
        <p:txBody>
          <a:bodyPr wrap="square">
            <a:spAutoFit/>
          </a:bodyPr>
          <a:lstStyle/>
          <a:p>
            <a:r>
              <a:rPr lang="en-US" sz="2400" b="1" dirty="0" err="1">
                <a:solidFill>
                  <a:srgbClr val="FF0000"/>
                </a:solidFill>
              </a:rPr>
              <a:t>Điều</a:t>
            </a:r>
            <a:r>
              <a:rPr lang="en-US" sz="2400" b="1" dirty="0">
                <a:solidFill>
                  <a:srgbClr val="FF0000"/>
                </a:solidFill>
              </a:rPr>
              <a:t> </a:t>
            </a:r>
            <a:r>
              <a:rPr lang="en-US" sz="2400" b="1" dirty="0" err="1">
                <a:solidFill>
                  <a:srgbClr val="FF0000"/>
                </a:solidFill>
              </a:rPr>
              <a:t>khiển</a:t>
            </a:r>
            <a:r>
              <a:rPr lang="en-US" sz="2400" b="1" dirty="0">
                <a:solidFill>
                  <a:srgbClr val="FF0000"/>
                </a:solidFill>
              </a:rPr>
              <a:t> con </a:t>
            </a:r>
            <a:r>
              <a:rPr lang="en-US" sz="2400" b="1" dirty="0" err="1">
                <a:solidFill>
                  <a:srgbClr val="FF0000"/>
                </a:solidFill>
              </a:rPr>
              <a:t>mèo</a:t>
            </a:r>
            <a:r>
              <a:rPr lang="en-US" sz="2400" b="1" dirty="0">
                <a:solidFill>
                  <a:srgbClr val="FF0000"/>
                </a:solidFill>
              </a:rPr>
              <a:t> </a:t>
            </a:r>
            <a:r>
              <a:rPr lang="en-US" sz="2400" b="1" dirty="0" err="1">
                <a:solidFill>
                  <a:srgbClr val="FF0000"/>
                </a:solidFill>
              </a:rPr>
              <a:t>chạy</a:t>
            </a:r>
            <a:r>
              <a:rPr lang="en-US" sz="2400" b="1" dirty="0">
                <a:solidFill>
                  <a:srgbClr val="FF0000"/>
                </a:solidFill>
              </a:rPr>
              <a:t> </a:t>
            </a:r>
            <a:r>
              <a:rPr lang="en-US" sz="2400" b="1" dirty="0" err="1">
                <a:solidFill>
                  <a:srgbClr val="FF0000"/>
                </a:solidFill>
              </a:rPr>
              <a:t>từ</a:t>
            </a:r>
            <a:r>
              <a:rPr lang="en-US" sz="2400" b="1" dirty="0">
                <a:solidFill>
                  <a:srgbClr val="FF0000"/>
                </a:solidFill>
              </a:rPr>
              <a:t> </a:t>
            </a:r>
            <a:r>
              <a:rPr lang="en-US" sz="2400" b="1" dirty="0" err="1">
                <a:solidFill>
                  <a:srgbClr val="FF0000"/>
                </a:solidFill>
              </a:rPr>
              <a:t>bên</a:t>
            </a:r>
            <a:r>
              <a:rPr lang="en-US" sz="2400" b="1" dirty="0">
                <a:solidFill>
                  <a:srgbClr val="FF0000"/>
                </a:solidFill>
              </a:rPr>
              <a:t> </a:t>
            </a:r>
            <a:r>
              <a:rPr lang="en-US" sz="2400" b="1" dirty="0" err="1">
                <a:solidFill>
                  <a:srgbClr val="FF0000"/>
                </a:solidFill>
              </a:rPr>
              <a:t>cạnh</a:t>
            </a:r>
            <a:r>
              <a:rPr lang="en-US" sz="2400" b="1" dirty="0">
                <a:solidFill>
                  <a:srgbClr val="FF0000"/>
                </a:solidFill>
              </a:rPr>
              <a:t> </a:t>
            </a:r>
            <a:r>
              <a:rPr lang="en-US" sz="2400" b="1" dirty="0" err="1">
                <a:solidFill>
                  <a:srgbClr val="FF0000"/>
                </a:solidFill>
              </a:rPr>
              <a:t>trái</a:t>
            </a:r>
            <a:r>
              <a:rPr lang="en-US" sz="2400" b="1" dirty="0">
                <a:solidFill>
                  <a:srgbClr val="FF0000"/>
                </a:solidFill>
              </a:rPr>
              <a:t> sang </a:t>
            </a:r>
            <a:r>
              <a:rPr lang="en-US" sz="2400" b="1" dirty="0" err="1">
                <a:solidFill>
                  <a:srgbClr val="FF0000"/>
                </a:solidFill>
              </a:rPr>
              <a:t>cạnh</a:t>
            </a:r>
            <a:r>
              <a:rPr lang="en-US" sz="2400" b="1" dirty="0">
                <a:solidFill>
                  <a:srgbClr val="FF0000"/>
                </a:solidFill>
              </a:rPr>
              <a:t> </a:t>
            </a:r>
            <a:r>
              <a:rPr lang="en-US" sz="2400" b="1" dirty="0" err="1">
                <a:solidFill>
                  <a:srgbClr val="FF0000"/>
                </a:solidFill>
              </a:rPr>
              <a:t>phải</a:t>
            </a:r>
            <a:r>
              <a:rPr lang="en-US" sz="2400" b="1" dirty="0">
                <a:solidFill>
                  <a:srgbClr val="FF0000"/>
                </a:solidFill>
              </a:rPr>
              <a:t> </a:t>
            </a:r>
            <a:r>
              <a:rPr lang="en-US" sz="2400" b="1" dirty="0" err="1">
                <a:solidFill>
                  <a:srgbClr val="FF0000"/>
                </a:solidFill>
              </a:rPr>
              <a:t>và</a:t>
            </a:r>
            <a:r>
              <a:rPr lang="en-US" sz="2400" b="1" dirty="0">
                <a:solidFill>
                  <a:srgbClr val="FF0000"/>
                </a:solidFill>
              </a:rPr>
              <a:t> </a:t>
            </a:r>
            <a:r>
              <a:rPr lang="en-US" sz="2400" b="1" dirty="0" err="1">
                <a:solidFill>
                  <a:srgbClr val="FF0000"/>
                </a:solidFill>
              </a:rPr>
              <a:t>ngược</a:t>
            </a:r>
            <a:r>
              <a:rPr lang="en-US" sz="2400" b="1" dirty="0">
                <a:solidFill>
                  <a:srgbClr val="FF0000"/>
                </a:solidFill>
              </a:rPr>
              <a:t> </a:t>
            </a:r>
            <a:r>
              <a:rPr lang="en-US" sz="2400" b="1" dirty="0" err="1">
                <a:solidFill>
                  <a:srgbClr val="FF0000"/>
                </a:solidFill>
              </a:rPr>
              <a:t>lại</a:t>
            </a:r>
            <a:r>
              <a:rPr lang="en-US" sz="2400" b="1" dirty="0">
                <a:solidFill>
                  <a:srgbClr val="FF0000"/>
                </a:solidFill>
              </a:rPr>
              <a:t>, </a:t>
            </a:r>
            <a:r>
              <a:rPr lang="en-US" sz="2400" b="1" dirty="0" err="1">
                <a:solidFill>
                  <a:srgbClr val="FF0000"/>
                </a:solidFill>
              </a:rPr>
              <a:t>mỗi</a:t>
            </a:r>
            <a:r>
              <a:rPr lang="en-US" sz="2400" b="1" dirty="0">
                <a:solidFill>
                  <a:srgbClr val="FF0000"/>
                </a:solidFill>
              </a:rPr>
              <a:t> </a:t>
            </a:r>
            <a:r>
              <a:rPr lang="en-US" sz="2400" b="1" dirty="0" err="1">
                <a:solidFill>
                  <a:srgbClr val="FF0000"/>
                </a:solidFill>
              </a:rPr>
              <a:t>lần</a:t>
            </a:r>
            <a:r>
              <a:rPr lang="en-US" sz="2400" b="1" dirty="0">
                <a:solidFill>
                  <a:srgbClr val="FF0000"/>
                </a:solidFill>
              </a:rPr>
              <a:t> </a:t>
            </a:r>
            <a:r>
              <a:rPr lang="en-US" sz="2400" b="1" dirty="0" err="1">
                <a:solidFill>
                  <a:srgbClr val="FF0000"/>
                </a:solidFill>
              </a:rPr>
              <a:t>gặp</a:t>
            </a:r>
            <a:r>
              <a:rPr lang="en-US" sz="2400" b="1" dirty="0">
                <a:solidFill>
                  <a:srgbClr val="FF0000"/>
                </a:solidFill>
              </a:rPr>
              <a:t> </a:t>
            </a:r>
            <a:r>
              <a:rPr lang="en-US" sz="2400" b="1" dirty="0" err="1">
                <a:solidFill>
                  <a:srgbClr val="FF0000"/>
                </a:solidFill>
              </a:rPr>
              <a:t>cạnh</a:t>
            </a:r>
            <a:r>
              <a:rPr lang="en-US" sz="2400" b="1" dirty="0">
                <a:solidFill>
                  <a:srgbClr val="FF0000"/>
                </a:solidFill>
              </a:rPr>
              <a:t> </a:t>
            </a:r>
            <a:r>
              <a:rPr lang="en-US" sz="2400" b="1" dirty="0" err="1">
                <a:solidFill>
                  <a:srgbClr val="FF0000"/>
                </a:solidFill>
              </a:rPr>
              <a:t>thì</a:t>
            </a:r>
            <a:r>
              <a:rPr lang="en-US" sz="2400" b="1" dirty="0">
                <a:solidFill>
                  <a:srgbClr val="FF0000"/>
                </a:solidFill>
              </a:rPr>
              <a:t> </a:t>
            </a:r>
            <a:r>
              <a:rPr lang="en-US" sz="2400" b="1" dirty="0" err="1">
                <a:solidFill>
                  <a:srgbClr val="FF0000"/>
                </a:solidFill>
              </a:rPr>
              <a:t>kêu</a:t>
            </a:r>
            <a:r>
              <a:rPr lang="en-US" sz="2400" b="1" dirty="0">
                <a:solidFill>
                  <a:srgbClr val="FF0000"/>
                </a:solidFill>
              </a:rPr>
              <a:t> “</a:t>
            </a:r>
            <a:r>
              <a:rPr lang="en-US" sz="2400" b="1" dirty="0" err="1">
                <a:solidFill>
                  <a:srgbClr val="FF0000"/>
                </a:solidFill>
              </a:rPr>
              <a:t>meo</a:t>
            </a:r>
            <a:r>
              <a:rPr lang="en-US" sz="2400" b="1" dirty="0">
                <a:solidFill>
                  <a:srgbClr val="FF0000"/>
                </a:solidFill>
              </a:rPr>
              <a:t> </a:t>
            </a:r>
            <a:r>
              <a:rPr lang="en-US" sz="2400" b="1" dirty="0" err="1">
                <a:solidFill>
                  <a:srgbClr val="FF0000"/>
                </a:solidFill>
              </a:rPr>
              <a:t>meo</a:t>
            </a:r>
            <a:r>
              <a:rPr lang="en-US" sz="2400" b="1" dirty="0">
                <a:solidFill>
                  <a:srgbClr val="FF0000"/>
                </a:solidFill>
              </a:rPr>
              <a:t>” </a:t>
            </a:r>
            <a:r>
              <a:rPr lang="en-US" sz="2400" b="1" dirty="0" err="1">
                <a:solidFill>
                  <a:srgbClr val="FF0000"/>
                </a:solidFill>
              </a:rPr>
              <a:t>và</a:t>
            </a:r>
            <a:r>
              <a:rPr lang="en-US" sz="2400" b="1" dirty="0">
                <a:solidFill>
                  <a:srgbClr val="FF0000"/>
                </a:solidFill>
              </a:rPr>
              <a:t> quay </a:t>
            </a:r>
            <a:r>
              <a:rPr lang="en-US" sz="2400" b="1" dirty="0" err="1">
                <a:solidFill>
                  <a:srgbClr val="FF0000"/>
                </a:solidFill>
              </a:rPr>
              <a:t>chạy</a:t>
            </a:r>
            <a:r>
              <a:rPr lang="en-US" sz="2400" b="1" dirty="0">
                <a:solidFill>
                  <a:srgbClr val="FF0000"/>
                </a:solidFill>
              </a:rPr>
              <a:t> </a:t>
            </a:r>
            <a:r>
              <a:rPr lang="en-US" sz="2400" b="1" dirty="0" err="1">
                <a:solidFill>
                  <a:srgbClr val="FF0000"/>
                </a:solidFill>
              </a:rPr>
              <a:t>về</a:t>
            </a:r>
            <a:r>
              <a:rPr lang="en-US" sz="2400" b="1" dirty="0">
                <a:solidFill>
                  <a:srgbClr val="FF0000"/>
                </a:solidFill>
              </a:rPr>
              <a:t> </a:t>
            </a:r>
            <a:r>
              <a:rPr lang="en-US" sz="2400" b="1" dirty="0" err="1">
                <a:solidFill>
                  <a:srgbClr val="FF0000"/>
                </a:solidFill>
              </a:rPr>
              <a:t>phía</a:t>
            </a:r>
            <a:r>
              <a:rPr lang="en-US" sz="2400" b="1" dirty="0">
                <a:solidFill>
                  <a:srgbClr val="FF0000"/>
                </a:solidFill>
              </a:rPr>
              <a:t> </a:t>
            </a:r>
            <a:r>
              <a:rPr lang="en-US" sz="2400" b="1" dirty="0" err="1">
                <a:solidFill>
                  <a:srgbClr val="FF0000"/>
                </a:solidFill>
              </a:rPr>
              <a:t>ngược</a:t>
            </a:r>
            <a:r>
              <a:rPr lang="en-US" sz="2400" b="1" dirty="0">
                <a:solidFill>
                  <a:srgbClr val="FF0000"/>
                </a:solidFill>
              </a:rPr>
              <a:t> </a:t>
            </a:r>
            <a:r>
              <a:rPr lang="en-US" sz="2400" b="1" dirty="0" err="1">
                <a:solidFill>
                  <a:srgbClr val="FF0000"/>
                </a:solidFill>
              </a:rPr>
              <a:t>lại</a:t>
            </a:r>
            <a:r>
              <a:rPr lang="en-US" sz="2400" b="1" dirty="0">
                <a:solidFill>
                  <a:srgbClr val="FF0000"/>
                </a:solidFill>
              </a:rPr>
              <a:t>. </a:t>
            </a:r>
            <a:r>
              <a:rPr lang="en-US" sz="2400" b="1" dirty="0" err="1">
                <a:solidFill>
                  <a:srgbClr val="FF0000"/>
                </a:solidFill>
              </a:rPr>
              <a:t>Lặp</a:t>
            </a:r>
            <a:r>
              <a:rPr lang="en-US" sz="2400" b="1" dirty="0">
                <a:solidFill>
                  <a:srgbClr val="FF0000"/>
                </a:solidFill>
              </a:rPr>
              <a:t> </a:t>
            </a:r>
            <a:r>
              <a:rPr lang="en-US" sz="2400" b="1" dirty="0" err="1">
                <a:solidFill>
                  <a:srgbClr val="FF0000"/>
                </a:solidFill>
              </a:rPr>
              <a:t>lại</a:t>
            </a:r>
            <a:r>
              <a:rPr lang="en-US" sz="2400" b="1" dirty="0">
                <a:solidFill>
                  <a:srgbClr val="FF0000"/>
                </a:solidFill>
              </a:rPr>
              <a:t> </a:t>
            </a:r>
            <a:r>
              <a:rPr lang="en-US" sz="2400" b="1" dirty="0" err="1">
                <a:solidFill>
                  <a:srgbClr val="FF0000"/>
                </a:solidFill>
              </a:rPr>
              <a:t>vài</a:t>
            </a:r>
            <a:r>
              <a:rPr lang="en-US" sz="2400" b="1" dirty="0">
                <a:solidFill>
                  <a:srgbClr val="FF0000"/>
                </a:solidFill>
              </a:rPr>
              <a:t> </a:t>
            </a:r>
            <a:r>
              <a:rPr lang="en-US" sz="2400" b="1" dirty="0" err="1">
                <a:solidFill>
                  <a:srgbClr val="FF0000"/>
                </a:solidFill>
              </a:rPr>
              <a:t>lần</a:t>
            </a:r>
            <a:r>
              <a:rPr lang="en-US" sz="2400" b="1" dirty="0">
                <a:solidFill>
                  <a:srgbClr val="FF0000"/>
                </a:solidFill>
              </a:rPr>
              <a:t>.</a:t>
            </a:r>
          </a:p>
        </p:txBody>
      </p:sp>
      <p:sp>
        <p:nvSpPr>
          <p:cNvPr id="7" name="Content Placeholder 2"/>
          <p:cNvSpPr txBox="1">
            <a:spLocks/>
          </p:cNvSpPr>
          <p:nvPr/>
        </p:nvSpPr>
        <p:spPr bwMode="auto">
          <a:xfrm>
            <a:off x="4953000" y="1593273"/>
            <a:ext cx="33528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dirty="0" err="1"/>
              <a:t>Kéo</a:t>
            </a:r>
            <a:r>
              <a:rPr lang="en-US" dirty="0"/>
              <a:t> </a:t>
            </a:r>
            <a:r>
              <a:rPr lang="en-US" dirty="0" err="1"/>
              <a:t>thả</a:t>
            </a:r>
            <a:r>
              <a:rPr lang="en-US" dirty="0"/>
              <a:t> </a:t>
            </a:r>
            <a:r>
              <a:rPr lang="en-US" dirty="0" err="1"/>
              <a:t>và</a:t>
            </a:r>
            <a:r>
              <a:rPr lang="en-US" dirty="0"/>
              <a:t> </a:t>
            </a:r>
            <a:r>
              <a:rPr lang="en-US" dirty="0" err="1"/>
              <a:t>nhập</a:t>
            </a:r>
            <a:r>
              <a:rPr lang="en-US" dirty="0"/>
              <a:t> </a:t>
            </a:r>
            <a:r>
              <a:rPr lang="en-US" dirty="0" err="1"/>
              <a:t>tham</a:t>
            </a:r>
            <a:r>
              <a:rPr lang="en-US" dirty="0"/>
              <a:t> </a:t>
            </a:r>
            <a:r>
              <a:rPr lang="en-US" dirty="0" err="1"/>
              <a:t>số</a:t>
            </a:r>
            <a:r>
              <a:rPr lang="en-US" dirty="0"/>
              <a:t> </a:t>
            </a:r>
            <a:r>
              <a:rPr lang="en-US" dirty="0" err="1"/>
              <a:t>cho</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sau</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975" y="3082636"/>
            <a:ext cx="3171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 y="2590800"/>
            <a:ext cx="4939146" cy="404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263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Thay đổi ngoại hình,  giọng nói nhân vật, thay đổi sân khấu</a:t>
            </a:r>
          </a:p>
        </p:txBody>
      </p:sp>
    </p:spTree>
    <p:extLst>
      <p:ext uri="{BB962C8B-B14F-4D97-AF65-F5344CB8AC3E}">
        <p14:creationId xmlns:p14="http://schemas.microsoft.com/office/powerpoint/2010/main" val="2095838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7543800" cy="838200"/>
          </a:xfrm>
        </p:spPr>
        <p:txBody>
          <a:bodyPr/>
          <a:lstStyle/>
          <a:p>
            <a:r>
              <a:rPr lang="en-US"/>
              <a:t>Các lệnh thay đổi ngoại hình</a:t>
            </a:r>
          </a:p>
        </p:txBody>
      </p:sp>
      <p:sp>
        <p:nvSpPr>
          <p:cNvPr id="3" name="Content Placeholder 2"/>
          <p:cNvSpPr>
            <a:spLocks noGrp="1"/>
          </p:cNvSpPr>
          <p:nvPr>
            <p:ph idx="1"/>
          </p:nvPr>
        </p:nvSpPr>
        <p:spPr>
          <a:xfrm>
            <a:off x="3741928" y="1641475"/>
            <a:ext cx="5402072" cy="4911725"/>
          </a:xfrm>
        </p:spPr>
        <p:txBody>
          <a:bodyPr/>
          <a:lstStyle/>
          <a:p>
            <a:r>
              <a:rPr lang="en-US"/>
              <a:t>Nói – trong --- giây</a:t>
            </a:r>
          </a:p>
          <a:p>
            <a:r>
              <a:rPr lang="en-US"/>
              <a:t>Nói ----</a:t>
            </a:r>
          </a:p>
          <a:p>
            <a:r>
              <a:rPr lang="en-US"/>
              <a:t>Nghĩ – trong – giây</a:t>
            </a:r>
          </a:p>
          <a:p>
            <a:r>
              <a:rPr lang="en-US"/>
              <a:t>Thay ngoại hình sang –</a:t>
            </a:r>
          </a:p>
          <a:p>
            <a:r>
              <a:rPr lang="en-US"/>
              <a:t>Thay đồ tiếp theo –</a:t>
            </a:r>
          </a:p>
          <a:p>
            <a:r>
              <a:rPr lang="en-US"/>
              <a:t>Thay đổi kích thước theo –</a:t>
            </a:r>
          </a:p>
          <a:p>
            <a:r>
              <a:rPr lang="en-US"/>
              <a:t>Đặt kích thước theo -- %</a:t>
            </a:r>
          </a:p>
          <a:p>
            <a:r>
              <a:rPr lang="en-US"/>
              <a:t>Chuyển lên lớp trên cùng</a:t>
            </a:r>
          </a:p>
          <a:p>
            <a:r>
              <a:rPr lang="en-US"/>
              <a:t>Chuyển xuống 1 lớp</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41475"/>
            <a:ext cx="351332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1032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62000"/>
          </a:xfrm>
        </p:spPr>
        <p:txBody>
          <a:bodyPr/>
          <a:lstStyle/>
          <a:p>
            <a:pPr algn="l"/>
            <a:r>
              <a:rPr lang="en-US" dirty="0" err="1"/>
              <a:t>Ví</a:t>
            </a:r>
            <a:r>
              <a:rPr lang="en-US" dirty="0"/>
              <a:t> </a:t>
            </a:r>
            <a:r>
              <a:rPr lang="en-US" dirty="0" err="1"/>
              <a:t>dụ</a:t>
            </a:r>
            <a:r>
              <a:rPr lang="en-US" dirty="0"/>
              <a:t> 1: </a:t>
            </a:r>
            <a:endParaRPr lang="en-US" sz="3200" dirty="0"/>
          </a:p>
        </p:txBody>
      </p:sp>
      <p:sp>
        <p:nvSpPr>
          <p:cNvPr id="3" name="Content Placeholder 2"/>
          <p:cNvSpPr>
            <a:spLocks noGrp="1"/>
          </p:cNvSpPr>
          <p:nvPr>
            <p:ph idx="1"/>
          </p:nvPr>
        </p:nvSpPr>
        <p:spPr>
          <a:xfrm>
            <a:off x="457200" y="1600201"/>
            <a:ext cx="3352800" cy="1496290"/>
          </a:xfrm>
        </p:spPr>
        <p:txBody>
          <a:bodyPr/>
          <a:lstStyle/>
          <a:p>
            <a:r>
              <a:rPr lang="en-US"/>
              <a:t>Tạo thêm 1 nhân vật là Boy hip-hop</a:t>
            </a:r>
          </a:p>
          <a:p>
            <a:pPr marL="0" indent="0">
              <a:buNone/>
            </a:pPr>
            <a:endParaRPr lang="en-US"/>
          </a:p>
        </p:txBody>
      </p:sp>
      <p:sp>
        <p:nvSpPr>
          <p:cNvPr id="4" name="Rectangle 3"/>
          <p:cNvSpPr/>
          <p:nvPr/>
        </p:nvSpPr>
        <p:spPr>
          <a:xfrm>
            <a:off x="2438400" y="481721"/>
            <a:ext cx="6210246" cy="830997"/>
          </a:xfrm>
          <a:prstGeom prst="rect">
            <a:avLst/>
          </a:prstGeom>
        </p:spPr>
        <p:txBody>
          <a:bodyPr wrap="square">
            <a:spAutoFit/>
          </a:bodyPr>
          <a:lstStyle/>
          <a:p>
            <a:r>
              <a:rPr lang="en-US" sz="2400" b="1" dirty="0" err="1">
                <a:solidFill>
                  <a:srgbClr val="FF0000"/>
                </a:solidFill>
              </a:rPr>
              <a:t>Tạo</a:t>
            </a:r>
            <a:r>
              <a:rPr lang="en-US" sz="2400" b="1" dirty="0">
                <a:solidFill>
                  <a:srgbClr val="FF0000"/>
                </a:solidFill>
              </a:rPr>
              <a:t> animation: 1 hip hop boy </a:t>
            </a:r>
            <a:r>
              <a:rPr lang="en-US" sz="2400" b="1" dirty="0" err="1">
                <a:solidFill>
                  <a:srgbClr val="FF0000"/>
                </a:solidFill>
              </a:rPr>
              <a:t>nhảy</a:t>
            </a:r>
            <a:r>
              <a:rPr lang="en-US" sz="2400" b="1" dirty="0">
                <a:solidFill>
                  <a:srgbClr val="FF0000"/>
                </a:solidFill>
              </a:rPr>
              <a:t> </a:t>
            </a:r>
            <a:r>
              <a:rPr lang="en-US" sz="2400" b="1" dirty="0" err="1">
                <a:solidFill>
                  <a:srgbClr val="FF0000"/>
                </a:solidFill>
              </a:rPr>
              <a:t>trên</a:t>
            </a:r>
            <a:r>
              <a:rPr lang="en-US" sz="2400" b="1" dirty="0">
                <a:solidFill>
                  <a:srgbClr val="FF0000"/>
                </a:solidFill>
              </a:rPr>
              <a:t> </a:t>
            </a:r>
            <a:r>
              <a:rPr lang="en-US" sz="2400" b="1" dirty="0" err="1">
                <a:solidFill>
                  <a:srgbClr val="FF0000"/>
                </a:solidFill>
              </a:rPr>
              <a:t>sân</a:t>
            </a:r>
            <a:r>
              <a:rPr lang="en-US" sz="2400" b="1" dirty="0">
                <a:solidFill>
                  <a:srgbClr val="FF0000"/>
                </a:solidFill>
              </a:rPr>
              <a:t> </a:t>
            </a:r>
            <a:r>
              <a:rPr lang="en-US" sz="2400" b="1" dirty="0" err="1">
                <a:solidFill>
                  <a:srgbClr val="FF0000"/>
                </a:solidFill>
              </a:rPr>
              <a:t>khấu</a:t>
            </a:r>
            <a:endParaRPr lang="en-US" sz="2400" b="1" dirty="0">
              <a:solidFill>
                <a:srgbClr val="FF0000"/>
              </a:solidFill>
            </a:endParaRPr>
          </a:p>
        </p:txBody>
      </p:sp>
      <p:sp>
        <p:nvSpPr>
          <p:cNvPr id="7" name="Content Placeholder 2"/>
          <p:cNvSpPr txBox="1">
            <a:spLocks/>
          </p:cNvSpPr>
          <p:nvPr/>
        </p:nvSpPr>
        <p:spPr bwMode="auto">
          <a:xfrm>
            <a:off x="4343400" y="1579419"/>
            <a:ext cx="33528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Kéo thả và nhập tham số cho các câu lệnh sau:</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17273"/>
            <a:ext cx="1752600" cy="34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298" y="3082637"/>
            <a:ext cx="31051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330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610600" cy="838200"/>
          </a:xfrm>
        </p:spPr>
        <p:txBody>
          <a:bodyPr/>
          <a:lstStyle/>
          <a:p>
            <a:r>
              <a:rPr lang="en-US"/>
              <a:t>Các lệnh thay đổi hiệu ứng đồ họa và nền sân khấu</a:t>
            </a:r>
          </a:p>
        </p:txBody>
      </p:sp>
      <p:sp>
        <p:nvSpPr>
          <p:cNvPr id="3" name="Content Placeholder 2"/>
          <p:cNvSpPr>
            <a:spLocks noGrp="1"/>
          </p:cNvSpPr>
          <p:nvPr>
            <p:ph idx="1"/>
          </p:nvPr>
        </p:nvSpPr>
        <p:spPr>
          <a:xfrm>
            <a:off x="3741928" y="1828800"/>
            <a:ext cx="5402072" cy="4302125"/>
          </a:xfrm>
        </p:spPr>
        <p:txBody>
          <a:bodyPr/>
          <a:lstStyle/>
          <a:p>
            <a:r>
              <a:rPr lang="en-US" dirty="0" err="1"/>
              <a:t>Thay</a:t>
            </a:r>
            <a:r>
              <a:rPr lang="en-US" dirty="0"/>
              <a:t> </a:t>
            </a:r>
            <a:r>
              <a:rPr lang="en-US" dirty="0" err="1"/>
              <a:t>đổi</a:t>
            </a:r>
            <a:r>
              <a:rPr lang="en-US" dirty="0"/>
              <a:t> </a:t>
            </a:r>
            <a:r>
              <a:rPr lang="en-US" dirty="0" err="1"/>
              <a:t>hiệu</a:t>
            </a:r>
            <a:r>
              <a:rPr lang="en-US" dirty="0"/>
              <a:t> </a:t>
            </a:r>
            <a:r>
              <a:rPr lang="en-US" dirty="0" err="1"/>
              <a:t>ứng</a:t>
            </a:r>
            <a:r>
              <a:rPr lang="en-US" dirty="0"/>
              <a:t> </a:t>
            </a:r>
            <a:r>
              <a:rPr lang="en-US" dirty="0" err="1"/>
              <a:t>đồ</a:t>
            </a:r>
            <a:r>
              <a:rPr lang="en-US" dirty="0"/>
              <a:t> </a:t>
            </a:r>
            <a:r>
              <a:rPr lang="en-US" dirty="0" err="1"/>
              <a:t>họa</a:t>
            </a:r>
            <a:r>
              <a:rPr lang="en-US" dirty="0"/>
              <a:t> </a:t>
            </a:r>
            <a:r>
              <a:rPr lang="en-US" dirty="0" err="1"/>
              <a:t>của</a:t>
            </a:r>
            <a:r>
              <a:rPr lang="en-US" dirty="0"/>
              <a:t> </a:t>
            </a:r>
            <a:r>
              <a:rPr lang="en-US" dirty="0" err="1"/>
              <a:t>nhân</a:t>
            </a:r>
            <a:r>
              <a:rPr lang="en-US" dirty="0"/>
              <a:t> </a:t>
            </a:r>
            <a:r>
              <a:rPr lang="en-US" dirty="0" err="1"/>
              <a:t>vật</a:t>
            </a:r>
            <a:r>
              <a:rPr lang="en-US" dirty="0"/>
              <a:t> </a:t>
            </a:r>
            <a:r>
              <a:rPr lang="en-US" dirty="0" err="1"/>
              <a:t>theo</a:t>
            </a:r>
            <a:r>
              <a:rPr lang="en-US" dirty="0"/>
              <a:t> ---</a:t>
            </a:r>
          </a:p>
          <a:p>
            <a:endParaRPr lang="en-US" dirty="0"/>
          </a:p>
          <a:p>
            <a:r>
              <a:rPr lang="en-US" dirty="0" err="1"/>
              <a:t>Thay</a:t>
            </a:r>
            <a:r>
              <a:rPr lang="en-US" dirty="0"/>
              <a:t> </a:t>
            </a:r>
            <a:r>
              <a:rPr lang="en-US" dirty="0" err="1"/>
              <a:t>đổi</a:t>
            </a:r>
            <a:r>
              <a:rPr lang="en-US" dirty="0"/>
              <a:t> </a:t>
            </a:r>
            <a:r>
              <a:rPr lang="en-US" dirty="0" err="1"/>
              <a:t>sân</a:t>
            </a:r>
            <a:r>
              <a:rPr lang="en-US" dirty="0"/>
              <a:t> </a:t>
            </a:r>
            <a:r>
              <a:rPr lang="en-US" dirty="0" err="1"/>
              <a:t>khấu</a:t>
            </a:r>
            <a:r>
              <a:rPr lang="en-US" dirty="0"/>
              <a:t> </a:t>
            </a:r>
            <a:r>
              <a:rPr lang="en-US" dirty="0" err="1"/>
              <a:t>đến</a:t>
            </a:r>
            <a:r>
              <a:rPr lang="en-US" dirty="0"/>
              <a:t> ---</a:t>
            </a:r>
          </a:p>
          <a:p>
            <a:endParaRPr lang="en-US" dirty="0"/>
          </a:p>
          <a:p>
            <a:r>
              <a:rPr lang="en-US" dirty="0" err="1"/>
              <a:t>Hủy</a:t>
            </a:r>
            <a:r>
              <a:rPr lang="en-US" dirty="0"/>
              <a:t> </a:t>
            </a:r>
            <a:r>
              <a:rPr lang="en-US" dirty="0" err="1"/>
              <a:t>hiệu</a:t>
            </a:r>
            <a:r>
              <a:rPr lang="en-US" dirty="0"/>
              <a:t> </a:t>
            </a:r>
            <a:r>
              <a:rPr lang="en-US" dirty="0" err="1"/>
              <a:t>ứng</a:t>
            </a:r>
            <a:r>
              <a:rPr lang="en-US" dirty="0"/>
              <a:t> </a:t>
            </a:r>
            <a:r>
              <a:rPr lang="en-US" dirty="0" err="1"/>
              <a:t>đồ</a:t>
            </a:r>
            <a:r>
              <a:rPr lang="en-US" dirty="0"/>
              <a:t> </a:t>
            </a:r>
            <a:r>
              <a:rPr lang="en-US" dirty="0" err="1"/>
              <a:t>họa</a:t>
            </a:r>
            <a:r>
              <a:rPr lang="en-US" dirty="0"/>
              <a:t> </a:t>
            </a:r>
            <a:r>
              <a:rPr lang="en-US" dirty="0" err="1"/>
              <a:t>cho</a:t>
            </a:r>
            <a:r>
              <a:rPr lang="en-US" dirty="0"/>
              <a:t> </a:t>
            </a:r>
            <a:r>
              <a:rPr lang="en-US" dirty="0" err="1"/>
              <a:t>nhân</a:t>
            </a:r>
            <a:r>
              <a:rPr lang="en-US" dirty="0"/>
              <a:t> </a:t>
            </a:r>
            <a:r>
              <a:rPr lang="en-US" dirty="0" err="1"/>
              <a:t>vật</a:t>
            </a:r>
            <a:r>
              <a:rPr lang="en-US" dirty="0"/>
              <a:t>.</a:t>
            </a:r>
          </a:p>
          <a:p>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45" y="1981200"/>
            <a:ext cx="348678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83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b="1" dirty="0" err="1"/>
              <a:t>Nội</a:t>
            </a:r>
            <a:r>
              <a:rPr lang="en-US" b="1" dirty="0"/>
              <a:t> dung</a:t>
            </a:r>
          </a:p>
        </p:txBody>
      </p:sp>
      <p:sp>
        <p:nvSpPr>
          <p:cNvPr id="3" name="Content Placeholder 2"/>
          <p:cNvSpPr>
            <a:spLocks noGrp="1"/>
          </p:cNvSpPr>
          <p:nvPr>
            <p:ph idx="1"/>
          </p:nvPr>
        </p:nvSpPr>
        <p:spPr>
          <a:xfrm>
            <a:off x="457200" y="1219200"/>
            <a:ext cx="8229600" cy="5791200"/>
          </a:xfrm>
        </p:spPr>
        <p:txBody>
          <a:bodyPr>
            <a:normAutofit/>
          </a:bodyPr>
          <a:lstStyle/>
          <a:p>
            <a:r>
              <a:rPr lang="en-US" dirty="0" err="1"/>
              <a:t>Các</a:t>
            </a:r>
            <a:r>
              <a:rPr lang="en-US" dirty="0"/>
              <a:t> </a:t>
            </a:r>
            <a:r>
              <a:rPr lang="en-US" dirty="0" err="1"/>
              <a:t>chủ</a:t>
            </a:r>
            <a:r>
              <a:rPr lang="en-US" dirty="0"/>
              <a:t> </a:t>
            </a:r>
            <a:r>
              <a:rPr lang="en-US" dirty="0" err="1"/>
              <a:t>đề</a:t>
            </a:r>
            <a:r>
              <a:rPr lang="en-US" dirty="0"/>
              <a:t> </a:t>
            </a:r>
            <a:r>
              <a:rPr lang="en-US" dirty="0" err="1"/>
              <a:t>kiến</a:t>
            </a:r>
            <a:r>
              <a:rPr lang="en-US" dirty="0"/>
              <a:t> </a:t>
            </a:r>
            <a:r>
              <a:rPr lang="en-US" dirty="0" err="1"/>
              <a:t>thức</a:t>
            </a:r>
            <a:r>
              <a:rPr lang="en-US" dirty="0"/>
              <a:t> </a:t>
            </a:r>
            <a:r>
              <a:rPr lang="en-US" dirty="0" err="1"/>
              <a:t>chính</a:t>
            </a:r>
            <a:endParaRPr lang="en-US" dirty="0"/>
          </a:p>
          <a:p>
            <a:pPr lvl="1"/>
            <a:r>
              <a:rPr lang="en-US" dirty="0" err="1"/>
              <a:t>Chuyển</a:t>
            </a:r>
            <a:r>
              <a:rPr lang="en-US" dirty="0"/>
              <a:t> </a:t>
            </a:r>
            <a:r>
              <a:rPr lang="en-US" dirty="0" err="1"/>
              <a:t>động</a:t>
            </a:r>
            <a:endParaRPr lang="en-US" dirty="0"/>
          </a:p>
          <a:p>
            <a:pPr lvl="1"/>
            <a:r>
              <a:rPr lang="en-US" dirty="0" err="1"/>
              <a:t>Vẽ</a:t>
            </a:r>
            <a:r>
              <a:rPr lang="en-US" dirty="0"/>
              <a:t> </a:t>
            </a:r>
            <a:r>
              <a:rPr lang="en-US" dirty="0" err="1"/>
              <a:t>đồ</a:t>
            </a:r>
            <a:r>
              <a:rPr lang="en-US" dirty="0"/>
              <a:t> </a:t>
            </a:r>
            <a:r>
              <a:rPr lang="en-US" dirty="0" err="1"/>
              <a:t>họa</a:t>
            </a:r>
            <a:endParaRPr lang="en-US" dirty="0"/>
          </a:p>
          <a:p>
            <a:pPr lvl="1"/>
            <a:r>
              <a:rPr lang="en-US" dirty="0" err="1"/>
              <a:t>Biến</a:t>
            </a:r>
            <a:r>
              <a:rPr lang="en-US" dirty="0"/>
              <a:t> </a:t>
            </a:r>
            <a:r>
              <a:rPr lang="en-US" dirty="0" err="1"/>
              <a:t>nhớ</a:t>
            </a:r>
            <a:endParaRPr lang="en-US" dirty="0"/>
          </a:p>
          <a:p>
            <a:pPr lvl="1"/>
            <a:r>
              <a:rPr lang="en-US" dirty="0" err="1"/>
              <a:t>Hội</a:t>
            </a:r>
            <a:r>
              <a:rPr lang="en-US" dirty="0"/>
              <a:t> </a:t>
            </a:r>
            <a:r>
              <a:rPr lang="en-US" dirty="0" err="1"/>
              <a:t>thoại</a:t>
            </a:r>
            <a:endParaRPr lang="en-US" dirty="0"/>
          </a:p>
          <a:p>
            <a:pPr lvl="1"/>
            <a:r>
              <a:rPr lang="en-US" dirty="0" err="1"/>
              <a:t>Âm</a:t>
            </a:r>
            <a:r>
              <a:rPr lang="en-US" dirty="0"/>
              <a:t> </a:t>
            </a:r>
            <a:r>
              <a:rPr lang="en-US" dirty="0" err="1"/>
              <a:t>thanh</a:t>
            </a:r>
            <a:endParaRPr lang="en-US" dirty="0"/>
          </a:p>
          <a:p>
            <a:pPr lvl="1"/>
            <a:r>
              <a:rPr lang="en-US" dirty="0" err="1"/>
              <a:t>Cảm</a:t>
            </a:r>
            <a:r>
              <a:rPr lang="en-US" dirty="0"/>
              <a:t> </a:t>
            </a:r>
            <a:r>
              <a:rPr lang="en-US" dirty="0" err="1"/>
              <a:t>biến</a:t>
            </a:r>
            <a:endParaRPr lang="en-US" dirty="0"/>
          </a:p>
          <a:p>
            <a:pPr lvl="1"/>
            <a:r>
              <a:rPr lang="en-US" dirty="0" err="1"/>
              <a:t>Truyền</a:t>
            </a:r>
            <a:r>
              <a:rPr lang="en-US" dirty="0"/>
              <a:t> </a:t>
            </a:r>
            <a:r>
              <a:rPr lang="en-US" dirty="0" err="1"/>
              <a:t>thông</a:t>
            </a:r>
            <a:endParaRPr lang="en-US" dirty="0"/>
          </a:p>
          <a:p>
            <a:pPr lvl="1"/>
            <a:r>
              <a:rPr lang="en-US" dirty="0" err="1"/>
              <a:t>Xử</a:t>
            </a:r>
            <a:r>
              <a:rPr lang="en-US" dirty="0"/>
              <a:t> </a:t>
            </a:r>
            <a:r>
              <a:rPr lang="en-US" dirty="0" err="1"/>
              <a:t>lý</a:t>
            </a:r>
            <a:r>
              <a:rPr lang="en-US" dirty="0"/>
              <a:t> </a:t>
            </a:r>
            <a:r>
              <a:rPr lang="en-US" dirty="0" err="1"/>
              <a:t>số</a:t>
            </a:r>
            <a:endParaRPr lang="en-US" dirty="0"/>
          </a:p>
          <a:p>
            <a:pPr lvl="1"/>
            <a:r>
              <a:rPr lang="en-US" dirty="0" err="1"/>
              <a:t>Xử</a:t>
            </a:r>
            <a:r>
              <a:rPr lang="en-US" dirty="0"/>
              <a:t> </a:t>
            </a:r>
            <a:r>
              <a:rPr lang="en-US" dirty="0" err="1"/>
              <a:t>lý</a:t>
            </a:r>
            <a:r>
              <a:rPr lang="en-US" dirty="0"/>
              <a:t> </a:t>
            </a:r>
            <a:r>
              <a:rPr lang="en-US" dirty="0" err="1"/>
              <a:t>xâu</a:t>
            </a:r>
            <a:r>
              <a:rPr lang="en-US" dirty="0"/>
              <a:t> </a:t>
            </a:r>
            <a:r>
              <a:rPr lang="en-US" dirty="0" err="1"/>
              <a:t>ký</a:t>
            </a:r>
            <a:r>
              <a:rPr lang="en-US" dirty="0"/>
              <a:t> </a:t>
            </a:r>
            <a:r>
              <a:rPr lang="en-US" dirty="0" err="1"/>
              <a:t>tự</a:t>
            </a:r>
            <a:endParaRPr lang="en-US" dirty="0"/>
          </a:p>
          <a:p>
            <a:pPr lvl="1"/>
            <a:r>
              <a:rPr lang="en-US" dirty="0" err="1"/>
              <a:t>Mảng</a:t>
            </a:r>
            <a:r>
              <a:rPr lang="en-US" dirty="0"/>
              <a:t> </a:t>
            </a:r>
            <a:r>
              <a:rPr lang="en-US" dirty="0" err="1"/>
              <a:t>số</a:t>
            </a:r>
            <a:endParaRPr lang="en-US" dirty="0"/>
          </a:p>
          <a:p>
            <a:pPr lvl="1"/>
            <a:r>
              <a:rPr lang="en-US" dirty="0" err="1"/>
              <a:t>Thủ</a:t>
            </a:r>
            <a:r>
              <a:rPr lang="en-US" dirty="0"/>
              <a:t> </a:t>
            </a:r>
            <a:r>
              <a:rPr lang="en-US" dirty="0" err="1"/>
              <a:t>tục</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6098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8458200" cy="838200"/>
          </a:xfrm>
        </p:spPr>
        <p:txBody>
          <a:bodyPr/>
          <a:lstStyle/>
          <a:p>
            <a:r>
              <a:rPr lang="en-US" dirty="0" err="1"/>
              <a:t>Các</a:t>
            </a:r>
            <a:r>
              <a:rPr lang="en-US" dirty="0"/>
              <a:t> </a:t>
            </a:r>
            <a:r>
              <a:rPr lang="en-US" dirty="0" err="1"/>
              <a:t>lệnh</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âm</a:t>
            </a:r>
            <a:r>
              <a:rPr lang="en-US" dirty="0"/>
              <a:t> </a:t>
            </a:r>
            <a:r>
              <a:rPr lang="en-US" dirty="0" err="1"/>
              <a:t>thanh</a:t>
            </a:r>
            <a:endParaRPr lang="en-US" dirty="0"/>
          </a:p>
        </p:txBody>
      </p:sp>
      <p:sp>
        <p:nvSpPr>
          <p:cNvPr id="3" name="Content Placeholder 2"/>
          <p:cNvSpPr>
            <a:spLocks noGrp="1"/>
          </p:cNvSpPr>
          <p:nvPr>
            <p:ph idx="1"/>
          </p:nvPr>
        </p:nvSpPr>
        <p:spPr>
          <a:xfrm>
            <a:off x="3429000" y="1641475"/>
            <a:ext cx="5715000" cy="4911725"/>
          </a:xfrm>
        </p:spPr>
        <p:txBody>
          <a:bodyPr/>
          <a:lstStyle/>
          <a:p>
            <a:r>
              <a:rPr lang="en-US" dirty="0" err="1"/>
              <a:t>Bật</a:t>
            </a:r>
            <a:r>
              <a:rPr lang="en-US" dirty="0"/>
              <a:t> </a:t>
            </a:r>
            <a:r>
              <a:rPr lang="en-US" dirty="0" err="1"/>
              <a:t>âm</a:t>
            </a:r>
            <a:r>
              <a:rPr lang="en-US" dirty="0"/>
              <a:t> </a:t>
            </a:r>
            <a:r>
              <a:rPr lang="en-US" dirty="0" err="1"/>
              <a:t>thanh</a:t>
            </a:r>
            <a:r>
              <a:rPr lang="en-US" dirty="0"/>
              <a:t>  --- </a:t>
            </a:r>
          </a:p>
          <a:p>
            <a:r>
              <a:rPr lang="en-US" dirty="0" err="1"/>
              <a:t>Chơi</a:t>
            </a:r>
            <a:r>
              <a:rPr lang="en-US" dirty="0"/>
              <a:t> </a:t>
            </a:r>
            <a:r>
              <a:rPr lang="en-US" dirty="0" err="1"/>
              <a:t>âm</a:t>
            </a:r>
            <a:r>
              <a:rPr lang="en-US" dirty="0"/>
              <a:t> </a:t>
            </a:r>
            <a:r>
              <a:rPr lang="en-US" dirty="0" err="1"/>
              <a:t>thanh</a:t>
            </a:r>
            <a:r>
              <a:rPr lang="en-US" dirty="0"/>
              <a:t> – </a:t>
            </a:r>
            <a:r>
              <a:rPr lang="en-US" dirty="0" err="1"/>
              <a:t>cho</a:t>
            </a:r>
            <a:r>
              <a:rPr lang="en-US" dirty="0"/>
              <a:t> </a:t>
            </a:r>
            <a:r>
              <a:rPr lang="en-US" dirty="0" err="1"/>
              <a:t>đến</a:t>
            </a:r>
            <a:r>
              <a:rPr lang="en-US" dirty="0"/>
              <a:t> </a:t>
            </a:r>
            <a:r>
              <a:rPr lang="en-US" dirty="0" err="1"/>
              <a:t>hết</a:t>
            </a:r>
            <a:endParaRPr lang="en-US" dirty="0"/>
          </a:p>
          <a:p>
            <a:r>
              <a:rPr lang="en-US" dirty="0" err="1"/>
              <a:t>Đánh</a:t>
            </a:r>
            <a:r>
              <a:rPr lang="en-US" dirty="0"/>
              <a:t> </a:t>
            </a:r>
            <a:r>
              <a:rPr lang="en-US" dirty="0" err="1"/>
              <a:t>trống</a:t>
            </a:r>
            <a:r>
              <a:rPr lang="en-US" dirty="0"/>
              <a:t> --- </a:t>
            </a:r>
            <a:r>
              <a:rPr lang="en-US" dirty="0" err="1"/>
              <a:t>theo</a:t>
            </a:r>
            <a:r>
              <a:rPr lang="en-US" dirty="0"/>
              <a:t> – </a:t>
            </a:r>
            <a:r>
              <a:rPr lang="en-US" dirty="0" err="1"/>
              <a:t>nhịp</a:t>
            </a:r>
            <a:endParaRPr lang="en-US" dirty="0"/>
          </a:p>
          <a:p>
            <a:r>
              <a:rPr lang="en-US" dirty="0" err="1"/>
              <a:t>Chơi</a:t>
            </a:r>
            <a:r>
              <a:rPr lang="en-US" dirty="0"/>
              <a:t> </a:t>
            </a:r>
            <a:r>
              <a:rPr lang="en-US" dirty="0" err="1"/>
              <a:t>nốt</a:t>
            </a:r>
            <a:r>
              <a:rPr lang="en-US" dirty="0"/>
              <a:t> </a:t>
            </a:r>
            <a:r>
              <a:rPr lang="en-US" dirty="0" err="1"/>
              <a:t>nhạc</a:t>
            </a:r>
            <a:r>
              <a:rPr lang="en-US" dirty="0"/>
              <a:t> -- </a:t>
            </a:r>
            <a:r>
              <a:rPr lang="en-US" dirty="0" err="1"/>
              <a:t>theo</a:t>
            </a:r>
            <a:r>
              <a:rPr lang="en-US" dirty="0"/>
              <a:t> – </a:t>
            </a:r>
            <a:r>
              <a:rPr lang="en-US" dirty="0" err="1"/>
              <a:t>nhịp</a:t>
            </a:r>
            <a:endParaRPr lang="en-US" dirty="0"/>
          </a:p>
          <a:p>
            <a:r>
              <a:rPr lang="en-US" dirty="0" err="1"/>
              <a:t>Dừng</a:t>
            </a:r>
            <a:r>
              <a:rPr lang="en-US" dirty="0"/>
              <a:t> </a:t>
            </a:r>
            <a:r>
              <a:rPr lang="en-US" dirty="0" err="1"/>
              <a:t>mọi</a:t>
            </a:r>
            <a:r>
              <a:rPr lang="en-US" dirty="0"/>
              <a:t> </a:t>
            </a:r>
            <a:r>
              <a:rPr lang="en-US" dirty="0" err="1"/>
              <a:t>âm</a:t>
            </a:r>
            <a:r>
              <a:rPr lang="en-US" dirty="0"/>
              <a:t> </a:t>
            </a:r>
            <a:r>
              <a:rPr lang="en-US" dirty="0" err="1"/>
              <a:t>thanh</a:t>
            </a:r>
            <a:endParaRPr lang="en-US" dirty="0"/>
          </a:p>
          <a:p>
            <a:r>
              <a:rPr lang="en-US" dirty="0" err="1"/>
              <a:t>Thay</a:t>
            </a:r>
            <a:r>
              <a:rPr lang="en-US" dirty="0"/>
              <a:t> </a:t>
            </a:r>
            <a:r>
              <a:rPr lang="en-US" dirty="0" err="1"/>
              <a:t>đổi</a:t>
            </a:r>
            <a:r>
              <a:rPr lang="en-US" dirty="0"/>
              <a:t> </a:t>
            </a:r>
            <a:r>
              <a:rPr lang="en-US" dirty="0" err="1"/>
              <a:t>kích</a:t>
            </a:r>
            <a:r>
              <a:rPr lang="en-US" dirty="0"/>
              <a:t> </a:t>
            </a:r>
            <a:r>
              <a:rPr lang="en-US" dirty="0" err="1"/>
              <a:t>thước</a:t>
            </a:r>
            <a:r>
              <a:rPr lang="en-US" dirty="0"/>
              <a:t> </a:t>
            </a:r>
            <a:r>
              <a:rPr lang="en-US" dirty="0" err="1"/>
              <a:t>theo</a:t>
            </a:r>
            <a:r>
              <a:rPr lang="en-US" dirty="0"/>
              <a:t> –</a:t>
            </a:r>
          </a:p>
          <a:p>
            <a:r>
              <a:rPr lang="en-US" dirty="0" err="1"/>
              <a:t>Đặt</a:t>
            </a:r>
            <a:r>
              <a:rPr lang="en-US" dirty="0"/>
              <a:t> </a:t>
            </a:r>
            <a:r>
              <a:rPr lang="en-US" dirty="0" err="1"/>
              <a:t>kích</a:t>
            </a:r>
            <a:r>
              <a:rPr lang="en-US" dirty="0"/>
              <a:t> </a:t>
            </a:r>
            <a:r>
              <a:rPr lang="en-US" dirty="0" err="1"/>
              <a:t>thước</a:t>
            </a:r>
            <a:r>
              <a:rPr lang="en-US" dirty="0"/>
              <a:t> </a:t>
            </a:r>
            <a:r>
              <a:rPr lang="en-US" dirty="0" err="1"/>
              <a:t>theo</a:t>
            </a:r>
            <a:r>
              <a:rPr lang="en-US" dirty="0"/>
              <a:t> -- %</a:t>
            </a:r>
          </a:p>
          <a:p>
            <a:r>
              <a:rPr lang="en-US" dirty="0" err="1"/>
              <a:t>Chuyển</a:t>
            </a:r>
            <a:r>
              <a:rPr lang="en-US" dirty="0"/>
              <a:t> </a:t>
            </a:r>
            <a:r>
              <a:rPr lang="en-US" dirty="0" err="1"/>
              <a:t>lên</a:t>
            </a:r>
            <a:r>
              <a:rPr lang="en-US" dirty="0"/>
              <a:t> </a:t>
            </a:r>
            <a:r>
              <a:rPr lang="en-US" dirty="0" err="1"/>
              <a:t>lớp</a:t>
            </a:r>
            <a:r>
              <a:rPr lang="en-US" dirty="0"/>
              <a:t> </a:t>
            </a:r>
            <a:r>
              <a:rPr lang="en-US" dirty="0" err="1"/>
              <a:t>trên</a:t>
            </a:r>
            <a:r>
              <a:rPr lang="en-US" dirty="0"/>
              <a:t> </a:t>
            </a:r>
            <a:r>
              <a:rPr lang="en-US" dirty="0" err="1"/>
              <a:t>cùng</a:t>
            </a:r>
            <a:endParaRPr lang="en-US" dirty="0"/>
          </a:p>
          <a:p>
            <a:r>
              <a:rPr lang="en-US" dirty="0" err="1"/>
              <a:t>Chuyển</a:t>
            </a:r>
            <a:r>
              <a:rPr lang="en-US" dirty="0"/>
              <a:t> </a:t>
            </a:r>
            <a:r>
              <a:rPr lang="en-US" dirty="0" err="1"/>
              <a:t>xuống</a:t>
            </a:r>
            <a:r>
              <a:rPr lang="en-US" dirty="0"/>
              <a:t> 1 </a:t>
            </a:r>
            <a:r>
              <a:rPr lang="en-US" dirty="0" err="1"/>
              <a:t>lớp</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1475"/>
            <a:ext cx="353568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010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Các ví dụ liên quan đến trang phục và đồ họa sân khấu</a:t>
            </a:r>
          </a:p>
        </p:txBody>
      </p:sp>
    </p:spTree>
    <p:extLst>
      <p:ext uri="{BB962C8B-B14F-4D97-AF65-F5344CB8AC3E}">
        <p14:creationId xmlns:p14="http://schemas.microsoft.com/office/powerpoint/2010/main" val="3109720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62000"/>
          </a:xfrm>
        </p:spPr>
        <p:txBody>
          <a:bodyPr/>
          <a:lstStyle/>
          <a:p>
            <a:pPr algn="l"/>
            <a:r>
              <a:rPr lang="en-US"/>
              <a:t>Ví dụ 1: </a:t>
            </a:r>
            <a:endParaRPr lang="en-US" sz="3200"/>
          </a:p>
        </p:txBody>
      </p:sp>
      <p:sp>
        <p:nvSpPr>
          <p:cNvPr id="3" name="Content Placeholder 2"/>
          <p:cNvSpPr>
            <a:spLocks noGrp="1"/>
          </p:cNvSpPr>
          <p:nvPr>
            <p:ph idx="1"/>
          </p:nvPr>
        </p:nvSpPr>
        <p:spPr>
          <a:xfrm>
            <a:off x="457200" y="1600201"/>
            <a:ext cx="3352800" cy="1066799"/>
          </a:xfrm>
        </p:spPr>
        <p:txBody>
          <a:bodyPr/>
          <a:lstStyle/>
          <a:p>
            <a:r>
              <a:rPr lang="en-US"/>
              <a:t>Tạo thêm 3 sân khấu nữa:</a:t>
            </a:r>
          </a:p>
          <a:p>
            <a:pPr marL="0" indent="0">
              <a:buNone/>
            </a:pPr>
            <a:endParaRPr lang="en-US"/>
          </a:p>
        </p:txBody>
      </p:sp>
      <p:sp>
        <p:nvSpPr>
          <p:cNvPr id="4" name="Rectangle 3"/>
          <p:cNvSpPr/>
          <p:nvPr/>
        </p:nvSpPr>
        <p:spPr>
          <a:xfrm>
            <a:off x="2381128" y="198210"/>
            <a:ext cx="5583382" cy="1569660"/>
          </a:xfrm>
          <a:prstGeom prst="rect">
            <a:avLst/>
          </a:prstGeom>
        </p:spPr>
        <p:txBody>
          <a:bodyPr wrap="square">
            <a:spAutoFit/>
          </a:bodyPr>
          <a:lstStyle/>
          <a:p>
            <a:r>
              <a:rPr lang="en-US" sz="2400" b="1" dirty="0" err="1">
                <a:solidFill>
                  <a:srgbClr val="FF0000"/>
                </a:solidFill>
              </a:rPr>
              <a:t>Tạo</a:t>
            </a:r>
            <a:r>
              <a:rPr lang="en-US" sz="2400" b="1" dirty="0">
                <a:solidFill>
                  <a:srgbClr val="FF0000"/>
                </a:solidFill>
              </a:rPr>
              <a:t> </a:t>
            </a:r>
            <a:r>
              <a:rPr lang="en-US" sz="2400" b="1" dirty="0" err="1">
                <a:solidFill>
                  <a:srgbClr val="FF0000"/>
                </a:solidFill>
              </a:rPr>
              <a:t>thêm</a:t>
            </a:r>
            <a:r>
              <a:rPr lang="en-US" sz="2400" b="1" dirty="0">
                <a:solidFill>
                  <a:srgbClr val="FF0000"/>
                </a:solidFill>
              </a:rPr>
              <a:t> </a:t>
            </a:r>
            <a:r>
              <a:rPr lang="en-US" sz="2400" b="1" dirty="0" err="1">
                <a:solidFill>
                  <a:srgbClr val="FF0000"/>
                </a:solidFill>
              </a:rPr>
              <a:t>các</a:t>
            </a:r>
            <a:r>
              <a:rPr lang="en-US" sz="2400" b="1" dirty="0">
                <a:solidFill>
                  <a:srgbClr val="FF0000"/>
                </a:solidFill>
              </a:rPr>
              <a:t> </a:t>
            </a:r>
            <a:r>
              <a:rPr lang="en-US" sz="2400" b="1" dirty="0" err="1">
                <a:solidFill>
                  <a:srgbClr val="FF0000"/>
                </a:solidFill>
              </a:rPr>
              <a:t>hình</a:t>
            </a:r>
            <a:r>
              <a:rPr lang="en-US" sz="2400" b="1" dirty="0">
                <a:solidFill>
                  <a:srgbClr val="FF0000"/>
                </a:solidFill>
              </a:rPr>
              <a:t> </a:t>
            </a:r>
            <a:r>
              <a:rPr lang="en-US" sz="2400" b="1" dirty="0" err="1">
                <a:solidFill>
                  <a:srgbClr val="FF0000"/>
                </a:solidFill>
              </a:rPr>
              <a:t>nền</a:t>
            </a:r>
            <a:r>
              <a:rPr lang="en-US" sz="2400" b="1" dirty="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a:solidFill>
                  <a:srgbClr val="FF0000"/>
                </a:solidFill>
              </a:rPr>
              <a:t>ứng</a:t>
            </a:r>
            <a:r>
              <a:rPr lang="en-US" sz="2400" b="1" dirty="0">
                <a:solidFill>
                  <a:srgbClr val="FF0000"/>
                </a:solidFill>
              </a:rPr>
              <a:t> </a:t>
            </a:r>
            <a:r>
              <a:rPr lang="en-US" sz="2400" b="1" dirty="0" err="1">
                <a:solidFill>
                  <a:srgbClr val="FF0000"/>
                </a:solidFill>
              </a:rPr>
              <a:t>với</a:t>
            </a:r>
            <a:r>
              <a:rPr lang="en-US" sz="2400" b="1" dirty="0">
                <a:solidFill>
                  <a:srgbClr val="FF0000"/>
                </a:solidFill>
              </a:rPr>
              <a:t> </a:t>
            </a:r>
            <a:r>
              <a:rPr lang="en-US" sz="2400" b="1" dirty="0" err="1">
                <a:solidFill>
                  <a:srgbClr val="FF0000"/>
                </a:solidFill>
              </a:rPr>
              <a:t>các</a:t>
            </a:r>
            <a:r>
              <a:rPr lang="en-US" sz="2400" b="1" dirty="0">
                <a:solidFill>
                  <a:srgbClr val="FF0000"/>
                </a:solidFill>
              </a:rPr>
              <a:t> </a:t>
            </a:r>
            <a:r>
              <a:rPr lang="en-US" sz="2400" b="1" dirty="0" err="1">
                <a:solidFill>
                  <a:srgbClr val="FF0000"/>
                </a:solidFill>
              </a:rPr>
              <a:t>phong</a:t>
            </a:r>
            <a:r>
              <a:rPr lang="en-US" sz="2400" b="1" dirty="0">
                <a:solidFill>
                  <a:srgbClr val="FF0000"/>
                </a:solidFill>
              </a:rPr>
              <a:t> </a:t>
            </a:r>
            <a:r>
              <a:rPr lang="en-US" sz="2400" b="1" dirty="0" err="1">
                <a:solidFill>
                  <a:srgbClr val="FF0000"/>
                </a:solidFill>
              </a:rPr>
              <a:t>cảnh</a:t>
            </a:r>
            <a:r>
              <a:rPr lang="en-US" sz="2400" b="1" dirty="0">
                <a:solidFill>
                  <a:srgbClr val="FF0000"/>
                </a:solidFill>
              </a:rPr>
              <a:t> </a:t>
            </a:r>
            <a:r>
              <a:rPr lang="en-US" sz="2400" b="1" dirty="0" err="1">
                <a:solidFill>
                  <a:srgbClr val="FF0000"/>
                </a:solidFill>
              </a:rPr>
              <a:t>thiên</a:t>
            </a:r>
            <a:r>
              <a:rPr lang="en-US" sz="2400" b="1" dirty="0">
                <a:solidFill>
                  <a:srgbClr val="FF0000"/>
                </a:solidFill>
              </a:rPr>
              <a:t> </a:t>
            </a:r>
            <a:r>
              <a:rPr lang="en-US" sz="2400" b="1" dirty="0" err="1">
                <a:solidFill>
                  <a:srgbClr val="FF0000"/>
                </a:solidFill>
              </a:rPr>
              <a:t>nhiên</a:t>
            </a:r>
            <a:r>
              <a:rPr lang="en-US" sz="2400" b="1" dirty="0">
                <a:solidFill>
                  <a:srgbClr val="FF0000"/>
                </a:solidFill>
              </a:rPr>
              <a:t>, </a:t>
            </a:r>
            <a:r>
              <a:rPr lang="en-US" sz="2400" b="1" dirty="0" err="1">
                <a:solidFill>
                  <a:srgbClr val="FF0000"/>
                </a:solidFill>
              </a:rPr>
              <a:t>khi</a:t>
            </a:r>
            <a:r>
              <a:rPr lang="en-US" sz="2400" b="1" dirty="0">
                <a:solidFill>
                  <a:srgbClr val="FF0000"/>
                </a:solidFill>
              </a:rPr>
              <a:t> </a:t>
            </a:r>
            <a:r>
              <a:rPr lang="en-US" sz="2400" b="1" dirty="0" err="1">
                <a:solidFill>
                  <a:srgbClr val="FF0000"/>
                </a:solidFill>
              </a:rPr>
              <a:t>nháy</a:t>
            </a:r>
            <a:r>
              <a:rPr lang="en-US" sz="2400" b="1" dirty="0">
                <a:solidFill>
                  <a:srgbClr val="FF0000"/>
                </a:solidFill>
              </a:rPr>
              <a:t> </a:t>
            </a:r>
            <a:r>
              <a:rPr lang="en-US" sz="2400" b="1" dirty="0" err="1">
                <a:solidFill>
                  <a:srgbClr val="FF0000"/>
                </a:solidFill>
              </a:rPr>
              <a:t>phím</a:t>
            </a:r>
            <a:r>
              <a:rPr lang="en-US" sz="2400" b="1" dirty="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a:solidFill>
                  <a:srgbClr val="FF0000"/>
                </a:solidFill>
              </a:rPr>
              <a:t>ứng</a:t>
            </a:r>
            <a:r>
              <a:rPr lang="en-US" sz="2400" b="1" dirty="0">
                <a:solidFill>
                  <a:srgbClr val="FF0000"/>
                </a:solidFill>
              </a:rPr>
              <a:t> </a:t>
            </a:r>
            <a:r>
              <a:rPr lang="en-US" sz="2400" b="1" dirty="0" err="1">
                <a:solidFill>
                  <a:srgbClr val="FF0000"/>
                </a:solidFill>
              </a:rPr>
              <a:t>thì</a:t>
            </a:r>
            <a:r>
              <a:rPr lang="en-US" sz="2400" b="1" dirty="0">
                <a:solidFill>
                  <a:srgbClr val="FF0000"/>
                </a:solidFill>
              </a:rPr>
              <a:t> </a:t>
            </a:r>
            <a:r>
              <a:rPr lang="en-US" sz="2400" b="1" dirty="0" err="1">
                <a:solidFill>
                  <a:srgbClr val="FF0000"/>
                </a:solidFill>
              </a:rPr>
              <a:t>hình</a:t>
            </a:r>
            <a:r>
              <a:rPr lang="en-US" sz="2400" b="1" dirty="0">
                <a:solidFill>
                  <a:srgbClr val="FF0000"/>
                </a:solidFill>
              </a:rPr>
              <a:t> </a:t>
            </a:r>
            <a:r>
              <a:rPr lang="en-US" sz="2400" b="1" dirty="0" err="1">
                <a:solidFill>
                  <a:srgbClr val="FF0000"/>
                </a:solidFill>
              </a:rPr>
              <a:t>ảnh</a:t>
            </a:r>
            <a:r>
              <a:rPr lang="en-US" sz="2400" b="1" dirty="0">
                <a:solidFill>
                  <a:srgbClr val="FF0000"/>
                </a:solidFill>
              </a:rPr>
              <a:t> </a:t>
            </a:r>
            <a:r>
              <a:rPr lang="en-US" sz="2400" b="1" dirty="0" err="1">
                <a:solidFill>
                  <a:srgbClr val="FF0000"/>
                </a:solidFill>
              </a:rPr>
              <a:t>xuất</a:t>
            </a:r>
            <a:r>
              <a:rPr lang="en-US" sz="2400" b="1" dirty="0">
                <a:solidFill>
                  <a:srgbClr val="FF0000"/>
                </a:solidFill>
              </a:rPr>
              <a:t> </a:t>
            </a:r>
            <a:r>
              <a:rPr lang="en-US" sz="2400" b="1" dirty="0" err="1">
                <a:solidFill>
                  <a:srgbClr val="FF0000"/>
                </a:solidFill>
              </a:rPr>
              <a:t>hiện</a:t>
            </a:r>
            <a:r>
              <a:rPr lang="en-US" sz="2400" b="1" dirty="0">
                <a:solidFill>
                  <a:srgbClr val="FF0000"/>
                </a:solidFill>
              </a:rPr>
              <a:t>.</a:t>
            </a:r>
          </a:p>
        </p:txBody>
      </p:sp>
      <p:sp>
        <p:nvSpPr>
          <p:cNvPr id="7" name="Content Placeholder 2"/>
          <p:cNvSpPr txBox="1">
            <a:spLocks/>
          </p:cNvSpPr>
          <p:nvPr/>
        </p:nvSpPr>
        <p:spPr bwMode="auto">
          <a:xfrm>
            <a:off x="4038600" y="1600200"/>
            <a:ext cx="33528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dirty="0" err="1"/>
              <a:t>Tạo</a:t>
            </a:r>
            <a:r>
              <a:rPr lang="en-US" dirty="0"/>
              <a:t> Script </a:t>
            </a:r>
            <a:r>
              <a:rPr lang="en-US" dirty="0" err="1"/>
              <a:t>tương</a:t>
            </a:r>
            <a:r>
              <a:rPr lang="en-US" dirty="0"/>
              <a:t> </a:t>
            </a:r>
            <a:r>
              <a:rPr lang="en-US" dirty="0" err="1"/>
              <a:t>ứng</a:t>
            </a:r>
            <a:r>
              <a:rPr lang="en-US" dirty="0"/>
              <a:t> </a:t>
            </a:r>
            <a:r>
              <a:rPr lang="en-US" dirty="0" err="1"/>
              <a:t>như</a:t>
            </a:r>
            <a:r>
              <a:rPr lang="en-US" dirty="0"/>
              <a:t> </a:t>
            </a:r>
            <a:r>
              <a:rPr lang="en-US" dirty="0" err="1"/>
              <a:t>sau</a:t>
            </a:r>
            <a:r>
              <a:rPr lang="en-US"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2819400"/>
            <a:ext cx="3560618" cy="200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txBox="1">
            <a:spLocks/>
          </p:cNvSpPr>
          <p:nvPr/>
        </p:nvSpPr>
        <p:spPr bwMode="auto">
          <a:xfrm>
            <a:off x="533400" y="5105400"/>
            <a:ext cx="3352800"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Cho nhân vật chính ẩn đi trên màn hình</a:t>
            </a:r>
          </a:p>
          <a:p>
            <a:pPr marL="0" indent="0">
              <a:buFont typeface="Wingdings" pitchFamily="2" charset="2"/>
              <a:buNone/>
            </a:pP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159" y="3103417"/>
            <a:ext cx="2601841" cy="3749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917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543800" cy="762000"/>
          </a:xfrm>
        </p:spPr>
        <p:txBody>
          <a:bodyPr/>
          <a:lstStyle/>
          <a:p>
            <a:pPr algn="l"/>
            <a:r>
              <a:rPr lang="en-US" dirty="0" err="1"/>
              <a:t>Ví</a:t>
            </a:r>
            <a:r>
              <a:rPr lang="en-US" dirty="0"/>
              <a:t> </a:t>
            </a:r>
            <a:r>
              <a:rPr lang="en-US" dirty="0" err="1"/>
              <a:t>dụ</a:t>
            </a:r>
            <a:r>
              <a:rPr lang="en-US" dirty="0"/>
              <a:t> 2: </a:t>
            </a:r>
            <a:endParaRPr lang="en-US" sz="3200" dirty="0"/>
          </a:p>
        </p:txBody>
      </p:sp>
      <p:sp>
        <p:nvSpPr>
          <p:cNvPr id="3" name="Content Placeholder 2"/>
          <p:cNvSpPr>
            <a:spLocks noGrp="1"/>
          </p:cNvSpPr>
          <p:nvPr>
            <p:ph idx="1"/>
          </p:nvPr>
        </p:nvSpPr>
        <p:spPr>
          <a:xfrm>
            <a:off x="457200" y="1905002"/>
            <a:ext cx="3352800" cy="1066799"/>
          </a:xfrm>
        </p:spPr>
        <p:txBody>
          <a:bodyPr/>
          <a:lstStyle/>
          <a:p>
            <a:r>
              <a:rPr lang="en-US"/>
              <a:t>Tạo thêm 3 nhân vật là nút lệnh như sau:</a:t>
            </a:r>
          </a:p>
          <a:p>
            <a:pPr marL="0" indent="0">
              <a:buNone/>
            </a:pPr>
            <a:endParaRPr lang="en-US"/>
          </a:p>
        </p:txBody>
      </p:sp>
      <p:sp>
        <p:nvSpPr>
          <p:cNvPr id="4" name="Rectangle 3"/>
          <p:cNvSpPr/>
          <p:nvPr/>
        </p:nvSpPr>
        <p:spPr>
          <a:xfrm>
            <a:off x="2362200" y="609765"/>
            <a:ext cx="5583382" cy="1200329"/>
          </a:xfrm>
          <a:prstGeom prst="rect">
            <a:avLst/>
          </a:prstGeom>
        </p:spPr>
        <p:txBody>
          <a:bodyPr wrap="square">
            <a:spAutoFit/>
          </a:bodyPr>
          <a:lstStyle/>
          <a:p>
            <a:r>
              <a:rPr lang="en-US" sz="2400" b="1" dirty="0" err="1">
                <a:solidFill>
                  <a:srgbClr val="FF0000"/>
                </a:solidFill>
              </a:rPr>
              <a:t>Tạo</a:t>
            </a:r>
            <a:r>
              <a:rPr lang="en-US" sz="2400" b="1" dirty="0">
                <a:solidFill>
                  <a:srgbClr val="FF0000"/>
                </a:solidFill>
              </a:rPr>
              <a:t> </a:t>
            </a:r>
            <a:r>
              <a:rPr lang="en-US" sz="2400" b="1" dirty="0" err="1">
                <a:solidFill>
                  <a:srgbClr val="FF0000"/>
                </a:solidFill>
              </a:rPr>
              <a:t>thêm</a:t>
            </a:r>
            <a:r>
              <a:rPr lang="en-US" sz="2400" b="1" dirty="0">
                <a:solidFill>
                  <a:srgbClr val="FF0000"/>
                </a:solidFill>
              </a:rPr>
              <a:t> 3 </a:t>
            </a:r>
            <a:r>
              <a:rPr lang="en-US" sz="2400" b="1" dirty="0" err="1">
                <a:solidFill>
                  <a:srgbClr val="FF0000"/>
                </a:solidFill>
              </a:rPr>
              <a:t>nút</a:t>
            </a:r>
            <a:r>
              <a:rPr lang="en-US" sz="2400" b="1" dirty="0">
                <a:solidFill>
                  <a:srgbClr val="FF0000"/>
                </a:solidFill>
              </a:rPr>
              <a:t> </a:t>
            </a:r>
            <a:r>
              <a:rPr lang="en-US" sz="2400" b="1" dirty="0" err="1">
                <a:solidFill>
                  <a:srgbClr val="FF0000"/>
                </a:solidFill>
              </a:rPr>
              <a:t>lệnh</a:t>
            </a:r>
            <a:r>
              <a:rPr lang="en-US" sz="2400" b="1" dirty="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a:solidFill>
                  <a:srgbClr val="FF0000"/>
                </a:solidFill>
              </a:rPr>
              <a:t>ứng</a:t>
            </a:r>
            <a:r>
              <a:rPr lang="en-US" sz="2400" b="1" dirty="0">
                <a:solidFill>
                  <a:srgbClr val="FF0000"/>
                </a:solidFill>
              </a:rPr>
              <a:t> </a:t>
            </a:r>
            <a:r>
              <a:rPr lang="en-US" sz="2400" b="1" dirty="0" err="1">
                <a:solidFill>
                  <a:srgbClr val="FF0000"/>
                </a:solidFill>
              </a:rPr>
              <a:t>với</a:t>
            </a:r>
            <a:r>
              <a:rPr lang="en-US" sz="2400" b="1" dirty="0">
                <a:solidFill>
                  <a:srgbClr val="FF0000"/>
                </a:solidFill>
              </a:rPr>
              <a:t> 3 </a:t>
            </a:r>
            <a:r>
              <a:rPr lang="en-US" sz="2400" b="1" dirty="0" err="1">
                <a:solidFill>
                  <a:srgbClr val="FF0000"/>
                </a:solidFill>
              </a:rPr>
              <a:t>hình</a:t>
            </a:r>
            <a:r>
              <a:rPr lang="en-US" sz="2400" b="1" dirty="0">
                <a:solidFill>
                  <a:srgbClr val="FF0000"/>
                </a:solidFill>
              </a:rPr>
              <a:t> </a:t>
            </a:r>
            <a:r>
              <a:rPr lang="en-US" sz="2400" b="1" dirty="0" err="1">
                <a:solidFill>
                  <a:srgbClr val="FF0000"/>
                </a:solidFill>
              </a:rPr>
              <a:t>nền</a:t>
            </a:r>
            <a:r>
              <a:rPr lang="en-US" sz="2400" b="1" dirty="0">
                <a:solidFill>
                  <a:srgbClr val="FF0000"/>
                </a:solidFill>
              </a:rPr>
              <a:t>. </a:t>
            </a:r>
            <a:r>
              <a:rPr lang="en-US" sz="2400" b="1" dirty="0" err="1">
                <a:solidFill>
                  <a:srgbClr val="FF0000"/>
                </a:solidFill>
              </a:rPr>
              <a:t>Khi</a:t>
            </a:r>
            <a:r>
              <a:rPr lang="en-US" sz="2400" b="1" dirty="0">
                <a:solidFill>
                  <a:srgbClr val="FF0000"/>
                </a:solidFill>
              </a:rPr>
              <a:t> click </a:t>
            </a:r>
            <a:r>
              <a:rPr lang="en-US" sz="2400" b="1" dirty="0" err="1">
                <a:solidFill>
                  <a:srgbClr val="FF0000"/>
                </a:solidFill>
              </a:rPr>
              <a:t>lên</a:t>
            </a:r>
            <a:r>
              <a:rPr lang="en-US" sz="2400" b="1" dirty="0">
                <a:solidFill>
                  <a:srgbClr val="FF0000"/>
                </a:solidFill>
              </a:rPr>
              <a:t> </a:t>
            </a:r>
            <a:r>
              <a:rPr lang="en-US" sz="2400" b="1" dirty="0" err="1">
                <a:solidFill>
                  <a:srgbClr val="FF0000"/>
                </a:solidFill>
              </a:rPr>
              <a:t>nút</a:t>
            </a:r>
            <a:r>
              <a:rPr lang="en-US" sz="2400" b="1" dirty="0">
                <a:solidFill>
                  <a:srgbClr val="FF0000"/>
                </a:solidFill>
              </a:rPr>
              <a:t> </a:t>
            </a:r>
            <a:r>
              <a:rPr lang="en-US" sz="2400" b="1" dirty="0" err="1">
                <a:solidFill>
                  <a:srgbClr val="FF0000"/>
                </a:solidFill>
              </a:rPr>
              <a:t>thì</a:t>
            </a:r>
            <a:r>
              <a:rPr lang="en-US" sz="2400" b="1" dirty="0">
                <a:solidFill>
                  <a:srgbClr val="FF0000"/>
                </a:solidFill>
              </a:rPr>
              <a:t> </a:t>
            </a:r>
            <a:r>
              <a:rPr lang="en-US" sz="2400" b="1" dirty="0" err="1">
                <a:solidFill>
                  <a:srgbClr val="FF0000"/>
                </a:solidFill>
              </a:rPr>
              <a:t>hình</a:t>
            </a:r>
            <a:r>
              <a:rPr lang="en-US" sz="2400" b="1" dirty="0">
                <a:solidFill>
                  <a:srgbClr val="FF0000"/>
                </a:solidFill>
              </a:rPr>
              <a:t> </a:t>
            </a:r>
            <a:r>
              <a:rPr lang="en-US" sz="2400" b="1" dirty="0" err="1">
                <a:solidFill>
                  <a:srgbClr val="FF0000"/>
                </a:solidFill>
              </a:rPr>
              <a:t>ảnh</a:t>
            </a:r>
            <a:r>
              <a:rPr lang="en-US" sz="2400" b="1" dirty="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a:solidFill>
                  <a:srgbClr val="FF0000"/>
                </a:solidFill>
              </a:rPr>
              <a:t>ứng</a:t>
            </a:r>
            <a:r>
              <a:rPr lang="en-US" sz="2400" b="1" dirty="0">
                <a:solidFill>
                  <a:srgbClr val="FF0000"/>
                </a:solidFill>
              </a:rPr>
              <a:t> </a:t>
            </a:r>
            <a:r>
              <a:rPr lang="en-US" sz="2400" b="1" dirty="0" err="1">
                <a:solidFill>
                  <a:srgbClr val="FF0000"/>
                </a:solidFill>
              </a:rPr>
              <a:t>xuất</a:t>
            </a:r>
            <a:r>
              <a:rPr lang="en-US" sz="2400" b="1" dirty="0">
                <a:solidFill>
                  <a:srgbClr val="FF0000"/>
                </a:solidFill>
              </a:rPr>
              <a:t> </a:t>
            </a:r>
            <a:r>
              <a:rPr lang="en-US" sz="2400" b="1" dirty="0" err="1">
                <a:solidFill>
                  <a:srgbClr val="FF0000"/>
                </a:solidFill>
              </a:rPr>
              <a:t>hiện</a:t>
            </a:r>
            <a:r>
              <a:rPr lang="en-US" sz="2400" b="1" dirty="0">
                <a:solidFill>
                  <a:srgbClr val="FF0000"/>
                </a:solidFill>
              </a:rPr>
              <a:t>.</a:t>
            </a:r>
          </a:p>
        </p:txBody>
      </p:sp>
      <p:sp>
        <p:nvSpPr>
          <p:cNvPr id="7" name="Content Placeholder 2"/>
          <p:cNvSpPr txBox="1">
            <a:spLocks/>
          </p:cNvSpPr>
          <p:nvPr/>
        </p:nvSpPr>
        <p:spPr bwMode="auto">
          <a:xfrm>
            <a:off x="4038600" y="1905001"/>
            <a:ext cx="49530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dirty="0" err="1"/>
              <a:t>Tạo</a:t>
            </a:r>
            <a:r>
              <a:rPr lang="en-US" dirty="0"/>
              <a:t> 3 Script </a:t>
            </a:r>
            <a:r>
              <a:rPr lang="en-US" dirty="0" err="1"/>
              <a:t>tương</a:t>
            </a:r>
            <a:r>
              <a:rPr lang="en-US" dirty="0"/>
              <a:t> </a:t>
            </a:r>
            <a:r>
              <a:rPr lang="en-US" dirty="0" err="1"/>
              <a:t>ứng</a:t>
            </a:r>
            <a:r>
              <a:rPr lang="en-US" dirty="0"/>
              <a:t> </a:t>
            </a:r>
            <a:r>
              <a:rPr lang="en-US" dirty="0" err="1"/>
              <a:t>với</a:t>
            </a:r>
            <a:r>
              <a:rPr lang="en-US" dirty="0"/>
              <a:t> </a:t>
            </a:r>
            <a:r>
              <a:rPr lang="en-US" dirty="0" err="1"/>
              <a:t>mỗi</a:t>
            </a:r>
            <a:r>
              <a:rPr lang="en-US" dirty="0"/>
              <a:t> </a:t>
            </a:r>
            <a:r>
              <a:rPr lang="en-US" dirty="0" err="1"/>
              <a:t>nút</a:t>
            </a:r>
            <a:r>
              <a:rPr lang="en-US" dirty="0"/>
              <a:t> </a:t>
            </a:r>
            <a:r>
              <a:rPr lang="en-US" dirty="0" err="1"/>
              <a:t>lệnh</a:t>
            </a:r>
            <a:r>
              <a:rPr lang="en-US" dirty="0"/>
              <a:t>, </a:t>
            </a:r>
            <a:r>
              <a:rPr lang="en-US" dirty="0" err="1"/>
              <a:t>ví</a:t>
            </a:r>
            <a:r>
              <a:rPr lang="en-US" dirty="0"/>
              <a:t> </a:t>
            </a:r>
            <a:r>
              <a:rPr lang="en-US" dirty="0" err="1"/>
              <a:t>dụ</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150177"/>
            <a:ext cx="4703526" cy="203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48915"/>
            <a:ext cx="3645198" cy="119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656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Các cấu trúc lệnh điều khiển</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5415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1990"/>
            <a:ext cx="7543800" cy="914400"/>
          </a:xfrm>
        </p:spPr>
        <p:txBody>
          <a:bodyPr/>
          <a:lstStyle/>
          <a:p>
            <a:r>
              <a:rPr lang="en-US"/>
              <a:t>Các lệnh cấu trúc điều khiển</a:t>
            </a:r>
          </a:p>
        </p:txBody>
      </p:sp>
      <p:sp>
        <p:nvSpPr>
          <p:cNvPr id="3" name="Content Placeholder 2"/>
          <p:cNvSpPr>
            <a:spLocks noGrp="1"/>
          </p:cNvSpPr>
          <p:nvPr>
            <p:ph idx="1"/>
          </p:nvPr>
        </p:nvSpPr>
        <p:spPr>
          <a:xfrm>
            <a:off x="3429000" y="1361640"/>
            <a:ext cx="5257800" cy="5121275"/>
          </a:xfrm>
        </p:spPr>
        <p:txBody>
          <a:bodyPr/>
          <a:lstStyle/>
          <a:p>
            <a:r>
              <a:rPr lang="en-US" dirty="0" err="1"/>
              <a:t>Chờ</a:t>
            </a:r>
            <a:r>
              <a:rPr lang="en-US" dirty="0"/>
              <a:t> --- </a:t>
            </a:r>
            <a:r>
              <a:rPr lang="en-US" dirty="0" err="1"/>
              <a:t>giây</a:t>
            </a:r>
            <a:r>
              <a:rPr lang="en-US" dirty="0"/>
              <a:t>.</a:t>
            </a:r>
          </a:p>
          <a:p>
            <a:r>
              <a:rPr lang="en-US" dirty="0" err="1"/>
              <a:t>Lặp</a:t>
            </a:r>
            <a:r>
              <a:rPr lang="en-US" dirty="0"/>
              <a:t> </a:t>
            </a:r>
            <a:r>
              <a:rPr lang="en-US" dirty="0" err="1"/>
              <a:t>lại</a:t>
            </a:r>
            <a:r>
              <a:rPr lang="en-US" dirty="0"/>
              <a:t> --- (</a:t>
            </a:r>
            <a:r>
              <a:rPr lang="en-US" dirty="0" err="1"/>
              <a:t>lần</a:t>
            </a:r>
            <a:r>
              <a:rPr lang="en-US" dirty="0"/>
              <a:t>)</a:t>
            </a:r>
          </a:p>
          <a:p>
            <a:r>
              <a:rPr lang="en-US" dirty="0" err="1"/>
              <a:t>Thực</a:t>
            </a:r>
            <a:r>
              <a:rPr lang="en-US" dirty="0"/>
              <a:t> </a:t>
            </a:r>
            <a:r>
              <a:rPr lang="en-US" dirty="0" err="1"/>
              <a:t>hiện</a:t>
            </a:r>
            <a:r>
              <a:rPr lang="en-US" dirty="0"/>
              <a:t> </a:t>
            </a:r>
            <a:r>
              <a:rPr lang="en-US" dirty="0" err="1"/>
              <a:t>liên</a:t>
            </a:r>
            <a:r>
              <a:rPr lang="en-US" dirty="0"/>
              <a:t> </a:t>
            </a:r>
            <a:r>
              <a:rPr lang="en-US" dirty="0" err="1"/>
              <a:t>tục</a:t>
            </a:r>
            <a:endParaRPr lang="en-US" dirty="0"/>
          </a:p>
          <a:p>
            <a:r>
              <a:rPr lang="en-US" dirty="0" err="1"/>
              <a:t>Nếu</a:t>
            </a:r>
            <a:r>
              <a:rPr lang="en-US" dirty="0"/>
              <a:t> --- </a:t>
            </a:r>
            <a:r>
              <a:rPr lang="en-US" dirty="0" err="1"/>
              <a:t>thì</a:t>
            </a:r>
            <a:endParaRPr lang="en-US" dirty="0"/>
          </a:p>
          <a:p>
            <a:r>
              <a:rPr lang="en-US" dirty="0" err="1"/>
              <a:t>Nếu</a:t>
            </a:r>
            <a:r>
              <a:rPr lang="en-US" dirty="0"/>
              <a:t> --- </a:t>
            </a:r>
            <a:r>
              <a:rPr lang="en-US" dirty="0" err="1"/>
              <a:t>thì</a:t>
            </a:r>
            <a:r>
              <a:rPr lang="en-US" dirty="0"/>
              <a:t> </a:t>
            </a:r>
            <a:br>
              <a:rPr lang="en-US" dirty="0"/>
            </a:br>
            <a:r>
              <a:rPr lang="en-US" dirty="0" err="1"/>
              <a:t>không</a:t>
            </a:r>
            <a:r>
              <a:rPr lang="en-US" dirty="0"/>
              <a:t> </a:t>
            </a:r>
            <a:r>
              <a:rPr lang="en-US" dirty="0" err="1"/>
              <a:t>thì</a:t>
            </a:r>
            <a:endParaRPr lang="en-US" dirty="0"/>
          </a:p>
          <a:p>
            <a:r>
              <a:rPr lang="en-US" dirty="0" err="1"/>
              <a:t>Chờ</a:t>
            </a:r>
            <a:r>
              <a:rPr lang="en-US" dirty="0"/>
              <a:t> </a:t>
            </a:r>
            <a:r>
              <a:rPr lang="en-US" dirty="0" err="1"/>
              <a:t>cho</a:t>
            </a:r>
            <a:r>
              <a:rPr lang="en-US" dirty="0"/>
              <a:t> </a:t>
            </a:r>
            <a:r>
              <a:rPr lang="en-US" dirty="0" err="1"/>
              <a:t>đến</a:t>
            </a:r>
            <a:r>
              <a:rPr lang="en-US" dirty="0"/>
              <a:t> </a:t>
            </a:r>
            <a:r>
              <a:rPr lang="en-US" dirty="0" err="1"/>
              <a:t>khi</a:t>
            </a:r>
            <a:r>
              <a:rPr lang="en-US" dirty="0"/>
              <a:t> ----</a:t>
            </a:r>
          </a:p>
          <a:p>
            <a:r>
              <a:rPr lang="en-US" dirty="0" err="1"/>
              <a:t>Lặp</a:t>
            </a:r>
            <a:r>
              <a:rPr lang="en-US" dirty="0"/>
              <a:t> </a:t>
            </a:r>
            <a:r>
              <a:rPr lang="en-US" dirty="0" err="1"/>
              <a:t>lại</a:t>
            </a:r>
            <a:r>
              <a:rPr lang="en-US" dirty="0"/>
              <a:t> </a:t>
            </a:r>
            <a:r>
              <a:rPr lang="en-US" dirty="0" err="1"/>
              <a:t>cho</a:t>
            </a:r>
            <a:r>
              <a:rPr lang="en-US" dirty="0"/>
              <a:t> </a:t>
            </a:r>
            <a:r>
              <a:rPr lang="en-US" dirty="0" err="1"/>
              <a:t>đến</a:t>
            </a:r>
            <a:r>
              <a:rPr lang="en-US" dirty="0"/>
              <a:t> </a:t>
            </a:r>
            <a:r>
              <a:rPr lang="en-US" dirty="0" err="1"/>
              <a:t>khi</a:t>
            </a:r>
            <a:r>
              <a:rPr lang="en-US" dirty="0"/>
              <a:t> ---</a:t>
            </a:r>
          </a:p>
          <a:p>
            <a:r>
              <a:rPr lang="en-US" dirty="0" err="1"/>
              <a:t>Dừng</a:t>
            </a:r>
            <a:r>
              <a:rPr lang="en-US" dirty="0"/>
              <a:t> </a:t>
            </a:r>
            <a:r>
              <a:rPr lang="en-US" dirty="0" err="1"/>
              <a:t>dãy</a:t>
            </a:r>
            <a:r>
              <a:rPr lang="en-US" dirty="0"/>
              <a:t> </a:t>
            </a:r>
            <a:r>
              <a:rPr lang="en-US" dirty="0" err="1"/>
              <a:t>lệnh</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46" y="1050272"/>
            <a:ext cx="2286000" cy="574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657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10 nhóm lệnh chính</a:t>
            </a:r>
          </a:p>
        </p:txBody>
      </p:sp>
      <p:sp>
        <p:nvSpPr>
          <p:cNvPr id="2" name="Subtitle 1"/>
          <p:cNvSpPr>
            <a:spLocks noGrp="1"/>
          </p:cNvSpPr>
          <p:nvPr>
            <p:ph type="subTitle" idx="1"/>
          </p:nvPr>
        </p:nvSpPr>
        <p:spPr/>
        <p:txBody>
          <a:bodyPr/>
          <a:lstStyle/>
          <a:p>
            <a:r>
              <a:rPr lang="en-US"/>
              <a:t>Motion, Look, Sound, Pen</a:t>
            </a:r>
          </a:p>
          <a:p>
            <a:r>
              <a:rPr lang="en-US"/>
              <a:t>Event, Control, Sensing, Operators</a:t>
            </a:r>
          </a:p>
          <a:p>
            <a:endParaRPr lang="en-US"/>
          </a:p>
        </p:txBody>
      </p:sp>
    </p:spTree>
    <p:extLst>
      <p:ext uri="{BB962C8B-B14F-4D97-AF65-F5344CB8AC3E}">
        <p14:creationId xmlns:p14="http://schemas.microsoft.com/office/powerpoint/2010/main" val="1467736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Motion – các lệnh mô tả chuyển động</a:t>
            </a:r>
          </a:p>
        </p:txBody>
      </p:sp>
      <p:pic>
        <p:nvPicPr>
          <p:cNvPr id="5" name="Picture 4"/>
          <p:cNvPicPr/>
          <p:nvPr/>
        </p:nvPicPr>
        <p:blipFill>
          <a:blip r:embed="rId2"/>
          <a:stretch>
            <a:fillRect/>
          </a:stretch>
        </p:blipFill>
        <p:spPr>
          <a:xfrm>
            <a:off x="304800" y="1371600"/>
            <a:ext cx="3352800" cy="5257800"/>
          </a:xfrm>
          <a:prstGeom prst="rect">
            <a:avLst/>
          </a:prstGeom>
        </p:spPr>
      </p:pic>
      <p:pic>
        <p:nvPicPr>
          <p:cNvPr id="6" name="Picture 5"/>
          <p:cNvPicPr/>
          <p:nvPr/>
        </p:nvPicPr>
        <p:blipFill>
          <a:blip r:embed="rId3"/>
          <a:stretch>
            <a:fillRect/>
          </a:stretch>
        </p:blipFill>
        <p:spPr>
          <a:xfrm>
            <a:off x="3867467" y="1343890"/>
            <a:ext cx="3219133" cy="5361709"/>
          </a:xfrm>
          <a:prstGeom prst="rect">
            <a:avLst/>
          </a:prstGeom>
        </p:spPr>
      </p:pic>
    </p:spTree>
    <p:extLst>
      <p:ext uri="{BB962C8B-B14F-4D97-AF65-F5344CB8AC3E}">
        <p14:creationId xmlns:p14="http://schemas.microsoft.com/office/powerpoint/2010/main" val="12340944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Looks – các lệnh giao tiếp và thay đổi thể hiện</a:t>
            </a:r>
          </a:p>
        </p:txBody>
      </p:sp>
      <p:pic>
        <p:nvPicPr>
          <p:cNvPr id="7" name="Picture 6"/>
          <p:cNvPicPr/>
          <p:nvPr/>
        </p:nvPicPr>
        <p:blipFill>
          <a:blip r:embed="rId2"/>
          <a:stretch>
            <a:fillRect/>
          </a:stretch>
        </p:blipFill>
        <p:spPr>
          <a:xfrm>
            <a:off x="304800" y="1295400"/>
            <a:ext cx="3657600" cy="5410200"/>
          </a:xfrm>
          <a:prstGeom prst="rect">
            <a:avLst/>
          </a:prstGeom>
        </p:spPr>
      </p:pic>
      <p:pic>
        <p:nvPicPr>
          <p:cNvPr id="8" name="Picture 7"/>
          <p:cNvPicPr/>
          <p:nvPr/>
        </p:nvPicPr>
        <p:blipFill>
          <a:blip r:embed="rId3"/>
          <a:stretch>
            <a:fillRect/>
          </a:stretch>
        </p:blipFill>
        <p:spPr>
          <a:xfrm>
            <a:off x="4163291" y="1373332"/>
            <a:ext cx="3733800" cy="5353050"/>
          </a:xfrm>
          <a:prstGeom prst="rect">
            <a:avLst/>
          </a:prstGeom>
        </p:spPr>
      </p:pic>
    </p:spTree>
    <p:extLst>
      <p:ext uri="{BB962C8B-B14F-4D97-AF65-F5344CB8AC3E}">
        <p14:creationId xmlns:p14="http://schemas.microsoft.com/office/powerpoint/2010/main" val="4221751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Sound – các lệnh điều khiển âm thanh</a:t>
            </a:r>
          </a:p>
        </p:txBody>
      </p:sp>
      <p:pic>
        <p:nvPicPr>
          <p:cNvPr id="5" name="Picture 4"/>
          <p:cNvPicPr/>
          <p:nvPr/>
        </p:nvPicPr>
        <p:blipFill>
          <a:blip r:embed="rId2"/>
          <a:stretch>
            <a:fillRect/>
          </a:stretch>
        </p:blipFill>
        <p:spPr>
          <a:xfrm>
            <a:off x="415636" y="1409586"/>
            <a:ext cx="2784764" cy="5448415"/>
          </a:xfrm>
          <a:prstGeom prst="rect">
            <a:avLst/>
          </a:prstGeom>
        </p:spPr>
      </p:pic>
      <p:pic>
        <p:nvPicPr>
          <p:cNvPr id="6" name="Picture 5"/>
          <p:cNvPicPr/>
          <p:nvPr/>
        </p:nvPicPr>
        <p:blipFill>
          <a:blip r:embed="rId3"/>
          <a:stretch>
            <a:fillRect/>
          </a:stretch>
        </p:blipFill>
        <p:spPr>
          <a:xfrm>
            <a:off x="3352800" y="1442431"/>
            <a:ext cx="3657600" cy="5415569"/>
          </a:xfrm>
          <a:prstGeom prst="rect">
            <a:avLst/>
          </a:prstGeom>
        </p:spPr>
      </p:pic>
    </p:spTree>
    <p:extLst>
      <p:ext uri="{BB962C8B-B14F-4D97-AF65-F5344CB8AC3E}">
        <p14:creationId xmlns:p14="http://schemas.microsoft.com/office/powerpoint/2010/main" val="3649131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Tổng quan về Scratch</a:t>
            </a:r>
          </a:p>
        </p:txBody>
      </p:sp>
      <p:sp>
        <p:nvSpPr>
          <p:cNvPr id="5" name="Subtitle 4"/>
          <p:cNvSpPr>
            <a:spLocks noGrp="1"/>
          </p:cNvSpPr>
          <p:nvPr>
            <p:ph type="subTitle" idx="1"/>
          </p:nvPr>
        </p:nvSpPr>
        <p:spPr/>
        <p:txBody>
          <a:bodyPr/>
          <a:lstStyle/>
          <a:p>
            <a:endParaRPr lang="en-US"/>
          </a:p>
        </p:txBody>
      </p:sp>
      <p:pic>
        <p:nvPicPr>
          <p:cNvPr id="5122" name="Picture 2" descr="Fil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6172200" cy="202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735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Pen – các lệnh điều khiển bút và màu sắc</a:t>
            </a:r>
          </a:p>
        </p:txBody>
      </p:sp>
      <p:pic>
        <p:nvPicPr>
          <p:cNvPr id="7" name="Picture 6"/>
          <p:cNvPicPr/>
          <p:nvPr/>
        </p:nvPicPr>
        <p:blipFill>
          <a:blip r:embed="rId2"/>
          <a:stretch>
            <a:fillRect/>
          </a:stretch>
        </p:blipFill>
        <p:spPr>
          <a:xfrm>
            <a:off x="304800" y="1371600"/>
            <a:ext cx="2563091" cy="5486400"/>
          </a:xfrm>
          <a:prstGeom prst="rect">
            <a:avLst/>
          </a:prstGeom>
        </p:spPr>
      </p:pic>
      <p:pic>
        <p:nvPicPr>
          <p:cNvPr id="8" name="Picture 7"/>
          <p:cNvPicPr/>
          <p:nvPr/>
        </p:nvPicPr>
        <p:blipFill>
          <a:blip r:embed="rId3"/>
          <a:stretch>
            <a:fillRect/>
          </a:stretch>
        </p:blipFill>
        <p:spPr>
          <a:xfrm>
            <a:off x="3048000" y="1371600"/>
            <a:ext cx="5867400" cy="5486400"/>
          </a:xfrm>
          <a:prstGeom prst="rect">
            <a:avLst/>
          </a:prstGeom>
        </p:spPr>
      </p:pic>
    </p:spTree>
    <p:extLst>
      <p:ext uri="{BB962C8B-B14F-4D97-AF65-F5344CB8AC3E}">
        <p14:creationId xmlns:p14="http://schemas.microsoft.com/office/powerpoint/2010/main" val="3998176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 các lệnh điều khiển biến nhớ, dữ liệu</a:t>
            </a:r>
          </a:p>
        </p:txBody>
      </p:sp>
      <p:pic>
        <p:nvPicPr>
          <p:cNvPr id="5" name="Picture 4"/>
          <p:cNvPicPr/>
          <p:nvPr/>
        </p:nvPicPr>
        <p:blipFill>
          <a:blip r:embed="rId2"/>
          <a:stretch>
            <a:fillRect/>
          </a:stretch>
        </p:blipFill>
        <p:spPr>
          <a:xfrm>
            <a:off x="0" y="1371600"/>
            <a:ext cx="3124200" cy="5486400"/>
          </a:xfrm>
          <a:prstGeom prst="rect">
            <a:avLst/>
          </a:prstGeom>
        </p:spPr>
      </p:pic>
      <p:pic>
        <p:nvPicPr>
          <p:cNvPr id="6" name="Picture 5"/>
          <p:cNvPicPr/>
          <p:nvPr/>
        </p:nvPicPr>
        <p:blipFill>
          <a:blip r:embed="rId3"/>
          <a:stretch>
            <a:fillRect/>
          </a:stretch>
        </p:blipFill>
        <p:spPr>
          <a:xfrm>
            <a:off x="3247044" y="1371600"/>
            <a:ext cx="3763356" cy="5410200"/>
          </a:xfrm>
          <a:prstGeom prst="rect">
            <a:avLst/>
          </a:prstGeom>
        </p:spPr>
      </p:pic>
    </p:spTree>
    <p:extLst>
      <p:ext uri="{BB962C8B-B14F-4D97-AF65-F5344CB8AC3E}">
        <p14:creationId xmlns:p14="http://schemas.microsoft.com/office/powerpoint/2010/main" val="3190863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Event – các lệnh điều khiển sự kiện</a:t>
            </a:r>
          </a:p>
        </p:txBody>
      </p:sp>
      <p:pic>
        <p:nvPicPr>
          <p:cNvPr id="7" name="Picture 6"/>
          <p:cNvPicPr/>
          <p:nvPr/>
        </p:nvPicPr>
        <p:blipFill>
          <a:blip r:embed="rId3"/>
          <a:stretch>
            <a:fillRect/>
          </a:stretch>
        </p:blipFill>
        <p:spPr>
          <a:xfrm>
            <a:off x="0" y="1371600"/>
            <a:ext cx="3810000" cy="5181600"/>
          </a:xfrm>
          <a:prstGeom prst="rect">
            <a:avLst/>
          </a:prstGeom>
        </p:spPr>
      </p:pic>
      <p:pic>
        <p:nvPicPr>
          <p:cNvPr id="8" name="Picture 7"/>
          <p:cNvPicPr/>
          <p:nvPr/>
        </p:nvPicPr>
        <p:blipFill>
          <a:blip r:embed="rId4"/>
          <a:stretch>
            <a:fillRect/>
          </a:stretch>
        </p:blipFill>
        <p:spPr>
          <a:xfrm>
            <a:off x="3810000" y="1385455"/>
            <a:ext cx="4294909" cy="5140354"/>
          </a:xfrm>
          <a:prstGeom prst="rect">
            <a:avLst/>
          </a:prstGeom>
        </p:spPr>
      </p:pic>
    </p:spTree>
    <p:extLst>
      <p:ext uri="{BB962C8B-B14F-4D97-AF65-F5344CB8AC3E}">
        <p14:creationId xmlns:p14="http://schemas.microsoft.com/office/powerpoint/2010/main" val="1934361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66163"/>
            <a:ext cx="7543800" cy="914400"/>
          </a:xfrm>
        </p:spPr>
        <p:txBody>
          <a:bodyPr/>
          <a:lstStyle/>
          <a:p>
            <a:r>
              <a:rPr lang="en-US"/>
              <a:t>Control – các lệnh điều khiển</a:t>
            </a:r>
          </a:p>
        </p:txBody>
      </p:sp>
      <p:pic>
        <p:nvPicPr>
          <p:cNvPr id="5" name="Picture 4"/>
          <p:cNvPicPr/>
          <p:nvPr/>
        </p:nvPicPr>
        <p:blipFill>
          <a:blip r:embed="rId3"/>
          <a:stretch>
            <a:fillRect/>
          </a:stretch>
        </p:blipFill>
        <p:spPr>
          <a:xfrm>
            <a:off x="0" y="1143000"/>
            <a:ext cx="2667000" cy="5715000"/>
          </a:xfrm>
          <a:prstGeom prst="rect">
            <a:avLst/>
          </a:prstGeom>
        </p:spPr>
      </p:pic>
      <p:pic>
        <p:nvPicPr>
          <p:cNvPr id="6" name="Picture 5"/>
          <p:cNvPicPr/>
          <p:nvPr/>
        </p:nvPicPr>
        <p:blipFill>
          <a:blip r:embed="rId4"/>
          <a:stretch>
            <a:fillRect/>
          </a:stretch>
        </p:blipFill>
        <p:spPr>
          <a:xfrm>
            <a:off x="2895600" y="1156854"/>
            <a:ext cx="3200400" cy="5624945"/>
          </a:xfrm>
          <a:prstGeom prst="rect">
            <a:avLst/>
          </a:prstGeom>
        </p:spPr>
      </p:pic>
    </p:spTree>
    <p:extLst>
      <p:ext uri="{BB962C8B-B14F-4D97-AF65-F5344CB8AC3E}">
        <p14:creationId xmlns:p14="http://schemas.microsoft.com/office/powerpoint/2010/main" val="143870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543800" cy="914400"/>
          </a:xfrm>
        </p:spPr>
        <p:txBody>
          <a:bodyPr/>
          <a:lstStyle/>
          <a:p>
            <a:r>
              <a:rPr lang="en-US" dirty="0"/>
              <a:t>Sensing – </a:t>
            </a:r>
            <a:r>
              <a:rPr lang="en-US" dirty="0" err="1"/>
              <a:t>các</a:t>
            </a:r>
            <a:r>
              <a:rPr lang="en-US" dirty="0"/>
              <a:t> </a:t>
            </a:r>
            <a:r>
              <a:rPr lang="en-US" dirty="0" err="1"/>
              <a:t>lệnh</a:t>
            </a:r>
            <a:r>
              <a:rPr lang="en-US" dirty="0"/>
              <a:t> </a:t>
            </a:r>
            <a:r>
              <a:rPr lang="en-US" dirty="0" err="1"/>
              <a:t>cảm</a:t>
            </a:r>
            <a:r>
              <a:rPr lang="en-US" dirty="0"/>
              <a:t> </a:t>
            </a:r>
            <a:r>
              <a:rPr lang="en-US" dirty="0" err="1"/>
              <a:t>biến</a:t>
            </a:r>
            <a:endParaRPr lang="en-US" dirty="0"/>
          </a:p>
        </p:txBody>
      </p:sp>
      <p:pic>
        <p:nvPicPr>
          <p:cNvPr id="7" name="Picture 6"/>
          <p:cNvPicPr/>
          <p:nvPr/>
        </p:nvPicPr>
        <p:blipFill>
          <a:blip r:embed="rId3"/>
          <a:stretch>
            <a:fillRect/>
          </a:stretch>
        </p:blipFill>
        <p:spPr>
          <a:xfrm>
            <a:off x="55418" y="1047201"/>
            <a:ext cx="2763982" cy="5734599"/>
          </a:xfrm>
          <a:prstGeom prst="rect">
            <a:avLst/>
          </a:prstGeom>
        </p:spPr>
      </p:pic>
      <p:pic>
        <p:nvPicPr>
          <p:cNvPr id="8" name="Picture 7"/>
          <p:cNvPicPr/>
          <p:nvPr/>
        </p:nvPicPr>
        <p:blipFill>
          <a:blip r:embed="rId4"/>
          <a:stretch>
            <a:fillRect/>
          </a:stretch>
        </p:blipFill>
        <p:spPr>
          <a:xfrm>
            <a:off x="3124200" y="1047201"/>
            <a:ext cx="2819400" cy="5734599"/>
          </a:xfrm>
          <a:prstGeom prst="rect">
            <a:avLst/>
          </a:prstGeom>
        </p:spPr>
      </p:pic>
    </p:spTree>
    <p:extLst>
      <p:ext uri="{BB962C8B-B14F-4D97-AF65-F5344CB8AC3E}">
        <p14:creationId xmlns:p14="http://schemas.microsoft.com/office/powerpoint/2010/main" val="3541681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7543800" cy="914400"/>
          </a:xfrm>
        </p:spPr>
        <p:txBody>
          <a:bodyPr/>
          <a:lstStyle/>
          <a:p>
            <a:r>
              <a:rPr lang="en-US"/>
              <a:t>Operators – Biểu thức logic &amp; toán học</a:t>
            </a:r>
          </a:p>
        </p:txBody>
      </p:sp>
      <p:pic>
        <p:nvPicPr>
          <p:cNvPr id="5" name="Picture 4"/>
          <p:cNvPicPr/>
          <p:nvPr/>
        </p:nvPicPr>
        <p:blipFill>
          <a:blip r:embed="rId3"/>
          <a:stretch>
            <a:fillRect/>
          </a:stretch>
        </p:blipFill>
        <p:spPr>
          <a:xfrm>
            <a:off x="609600" y="1219200"/>
            <a:ext cx="2286000" cy="5638800"/>
          </a:xfrm>
          <a:prstGeom prst="rect">
            <a:avLst/>
          </a:prstGeom>
        </p:spPr>
      </p:pic>
      <p:pic>
        <p:nvPicPr>
          <p:cNvPr id="6" name="Picture 5"/>
          <p:cNvPicPr/>
          <p:nvPr/>
        </p:nvPicPr>
        <p:blipFill>
          <a:blip r:embed="rId4"/>
          <a:stretch>
            <a:fillRect/>
          </a:stretch>
        </p:blipFill>
        <p:spPr>
          <a:xfrm>
            <a:off x="3276599" y="1253836"/>
            <a:ext cx="2895601" cy="5604164"/>
          </a:xfrm>
          <a:prstGeom prst="rect">
            <a:avLst/>
          </a:prstGeom>
        </p:spPr>
      </p:pic>
    </p:spTree>
    <p:extLst>
      <p:ext uri="{BB962C8B-B14F-4D97-AF65-F5344CB8AC3E}">
        <p14:creationId xmlns:p14="http://schemas.microsoft.com/office/powerpoint/2010/main" val="1823142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Các chủ đề chính</a:t>
            </a:r>
          </a:p>
        </p:txBody>
      </p:sp>
      <p:sp>
        <p:nvSpPr>
          <p:cNvPr id="5" name="Subtitle 4"/>
          <p:cNvSpPr>
            <a:spLocks noGrp="1"/>
          </p:cNvSpPr>
          <p:nvPr>
            <p:ph type="subTitle" idx="1"/>
          </p:nvPr>
        </p:nvSpPr>
        <p:spPr/>
        <p:txBody>
          <a:bodyPr/>
          <a:lstStyle/>
          <a:p>
            <a:r>
              <a:rPr lang="en-US"/>
              <a:t>Các chủ đề chính sẽ đưa vào chương trình giảng dạy cho HS và GV (mô hình VNEN)</a:t>
            </a:r>
          </a:p>
        </p:txBody>
      </p:sp>
    </p:spTree>
    <p:extLst>
      <p:ext uri="{BB962C8B-B14F-4D97-AF65-F5344CB8AC3E}">
        <p14:creationId xmlns:p14="http://schemas.microsoft.com/office/powerpoint/2010/main" val="2982013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Chuyển động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50386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62000"/>
          </a:xfrm>
        </p:spPr>
        <p:txBody>
          <a:bodyPr/>
          <a:lstStyle/>
          <a:p>
            <a:pPr algn="l"/>
            <a:r>
              <a:rPr lang="en-US" dirty="0" err="1"/>
              <a:t>Ví</a:t>
            </a:r>
            <a:r>
              <a:rPr lang="en-US" dirty="0"/>
              <a:t> </a:t>
            </a:r>
            <a:r>
              <a:rPr lang="en-US" dirty="0" err="1"/>
              <a:t>dụ</a:t>
            </a:r>
            <a:r>
              <a:rPr lang="en-US" dirty="0"/>
              <a:t> 1: </a:t>
            </a:r>
            <a:endParaRPr lang="en-US" sz="3200" dirty="0"/>
          </a:p>
        </p:txBody>
      </p:sp>
      <p:sp>
        <p:nvSpPr>
          <p:cNvPr id="3" name="Content Placeholder 2"/>
          <p:cNvSpPr>
            <a:spLocks noGrp="1"/>
          </p:cNvSpPr>
          <p:nvPr>
            <p:ph idx="1"/>
          </p:nvPr>
        </p:nvSpPr>
        <p:spPr>
          <a:xfrm>
            <a:off x="457200" y="1600201"/>
            <a:ext cx="3352800" cy="4530724"/>
          </a:xfrm>
        </p:spPr>
        <p:txBody>
          <a:bodyPr/>
          <a:lstStyle/>
          <a:p>
            <a:r>
              <a:rPr lang="en-US"/>
              <a:t>Chọn thêm 1 nhân vật, đưa về góc trái dưới</a:t>
            </a:r>
          </a:p>
          <a:p>
            <a:pPr marL="0" indent="0">
              <a:buNone/>
            </a:pPr>
            <a:endParaRPr lang="en-US"/>
          </a:p>
        </p:txBody>
      </p:sp>
      <p:sp>
        <p:nvSpPr>
          <p:cNvPr id="4" name="Rectangle 3"/>
          <p:cNvSpPr/>
          <p:nvPr/>
        </p:nvSpPr>
        <p:spPr>
          <a:xfrm>
            <a:off x="2590800" y="304800"/>
            <a:ext cx="5583382" cy="1200329"/>
          </a:xfrm>
          <a:prstGeom prst="rect">
            <a:avLst/>
          </a:prstGeom>
        </p:spPr>
        <p:txBody>
          <a:bodyPr wrap="square">
            <a:spAutoFit/>
          </a:bodyPr>
          <a:lstStyle/>
          <a:p>
            <a:r>
              <a:rPr lang="en-US" sz="2400" b="1" dirty="0" err="1">
                <a:solidFill>
                  <a:srgbClr val="FF0000"/>
                </a:solidFill>
              </a:rPr>
              <a:t>tạo</a:t>
            </a:r>
            <a:r>
              <a:rPr lang="en-US" sz="2400" b="1" dirty="0">
                <a:solidFill>
                  <a:srgbClr val="FF0000"/>
                </a:solidFill>
              </a:rPr>
              <a:t> 1 </a:t>
            </a:r>
            <a:r>
              <a:rPr lang="en-US" sz="2400" b="1" dirty="0" err="1">
                <a:solidFill>
                  <a:srgbClr val="FF0000"/>
                </a:solidFill>
              </a:rPr>
              <a:t>nhân</a:t>
            </a:r>
            <a:r>
              <a:rPr lang="en-US" sz="2400" b="1" dirty="0">
                <a:solidFill>
                  <a:srgbClr val="FF0000"/>
                </a:solidFill>
              </a:rPr>
              <a:t> </a:t>
            </a:r>
            <a:r>
              <a:rPr lang="en-US" sz="2400" b="1" dirty="0" err="1">
                <a:solidFill>
                  <a:srgbClr val="FF0000"/>
                </a:solidFill>
              </a:rPr>
              <a:t>vật</a:t>
            </a:r>
            <a:r>
              <a:rPr lang="en-US" sz="2400" b="1" dirty="0">
                <a:solidFill>
                  <a:srgbClr val="FF0000"/>
                </a:solidFill>
              </a:rPr>
              <a:t> </a:t>
            </a:r>
            <a:r>
              <a:rPr lang="en-US" sz="2400" b="1" dirty="0" err="1">
                <a:solidFill>
                  <a:srgbClr val="FF0000"/>
                </a:solidFill>
              </a:rPr>
              <a:t>mới</a:t>
            </a:r>
            <a:r>
              <a:rPr lang="en-US" sz="2400" b="1" dirty="0">
                <a:solidFill>
                  <a:srgbClr val="FF0000"/>
                </a:solidFill>
              </a:rPr>
              <a:t> </a:t>
            </a:r>
            <a:r>
              <a:rPr lang="en-US" sz="2400" b="1" dirty="0" err="1">
                <a:solidFill>
                  <a:srgbClr val="FF0000"/>
                </a:solidFill>
              </a:rPr>
              <a:t>là</a:t>
            </a:r>
            <a:r>
              <a:rPr lang="en-US" sz="2400" b="1" dirty="0">
                <a:solidFill>
                  <a:srgbClr val="FF0000"/>
                </a:solidFill>
              </a:rPr>
              <a:t> con </a:t>
            </a:r>
            <a:r>
              <a:rPr lang="en-US" sz="2400" b="1" dirty="0" err="1">
                <a:solidFill>
                  <a:srgbClr val="FF0000"/>
                </a:solidFill>
              </a:rPr>
              <a:t>cánh</a:t>
            </a:r>
            <a:r>
              <a:rPr lang="en-US" sz="2400" b="1" dirty="0">
                <a:solidFill>
                  <a:srgbClr val="FF0000"/>
                </a:solidFill>
              </a:rPr>
              <a:t> cam,  </a:t>
            </a:r>
            <a:r>
              <a:rPr lang="en-US" sz="2400" b="1" dirty="0" err="1">
                <a:solidFill>
                  <a:srgbClr val="FF0000"/>
                </a:solidFill>
              </a:rPr>
              <a:t>cho</a:t>
            </a:r>
            <a:r>
              <a:rPr lang="en-US" sz="2400" b="1" dirty="0">
                <a:solidFill>
                  <a:srgbClr val="FF0000"/>
                </a:solidFill>
              </a:rPr>
              <a:t> con </a:t>
            </a:r>
            <a:r>
              <a:rPr lang="en-US" sz="2400" b="1" dirty="0" err="1">
                <a:solidFill>
                  <a:srgbClr val="FF0000"/>
                </a:solidFill>
              </a:rPr>
              <a:t>cánh</a:t>
            </a:r>
            <a:r>
              <a:rPr lang="en-US" sz="2400" b="1" dirty="0">
                <a:solidFill>
                  <a:srgbClr val="FF0000"/>
                </a:solidFill>
              </a:rPr>
              <a:t> cam </a:t>
            </a:r>
            <a:r>
              <a:rPr lang="en-US" sz="2400" b="1" dirty="0" err="1">
                <a:solidFill>
                  <a:srgbClr val="FF0000"/>
                </a:solidFill>
              </a:rPr>
              <a:t>chuyển</a:t>
            </a:r>
            <a:r>
              <a:rPr lang="en-US" sz="2400" b="1" dirty="0">
                <a:solidFill>
                  <a:srgbClr val="FF0000"/>
                </a:solidFill>
              </a:rPr>
              <a:t> </a:t>
            </a:r>
            <a:r>
              <a:rPr lang="en-US" sz="2400" b="1" dirty="0" err="1">
                <a:solidFill>
                  <a:srgbClr val="FF0000"/>
                </a:solidFill>
              </a:rPr>
              <a:t>động</a:t>
            </a:r>
            <a:r>
              <a:rPr lang="en-US" sz="2400" b="1" dirty="0">
                <a:solidFill>
                  <a:srgbClr val="FF0000"/>
                </a:solidFill>
              </a:rPr>
              <a:t> </a:t>
            </a:r>
            <a:r>
              <a:rPr lang="en-US" sz="2400" b="1" dirty="0" err="1">
                <a:solidFill>
                  <a:srgbClr val="FF0000"/>
                </a:solidFill>
              </a:rPr>
              <a:t>xung</a:t>
            </a:r>
            <a:r>
              <a:rPr lang="en-US" sz="2400" b="1" dirty="0">
                <a:solidFill>
                  <a:srgbClr val="FF0000"/>
                </a:solidFill>
              </a:rPr>
              <a:t> </a:t>
            </a:r>
            <a:r>
              <a:rPr lang="en-US" sz="2400" b="1" dirty="0" err="1">
                <a:solidFill>
                  <a:srgbClr val="FF0000"/>
                </a:solidFill>
              </a:rPr>
              <a:t>quanh</a:t>
            </a:r>
            <a:r>
              <a:rPr lang="en-US" sz="2400" b="1" dirty="0">
                <a:solidFill>
                  <a:srgbClr val="FF0000"/>
                </a:solidFill>
              </a:rPr>
              <a:t> </a:t>
            </a:r>
            <a:r>
              <a:rPr lang="en-US" sz="2400" b="1" dirty="0" err="1">
                <a:solidFill>
                  <a:srgbClr val="FF0000"/>
                </a:solidFill>
              </a:rPr>
              <a:t>sân</a:t>
            </a:r>
            <a:r>
              <a:rPr lang="en-US" sz="2400" b="1" dirty="0">
                <a:solidFill>
                  <a:srgbClr val="FF0000"/>
                </a:solidFill>
              </a:rPr>
              <a:t> </a:t>
            </a:r>
            <a:r>
              <a:rPr lang="en-US" sz="2400" b="1" dirty="0" err="1">
                <a:solidFill>
                  <a:srgbClr val="FF0000"/>
                </a:solidFill>
              </a:rPr>
              <a:t>khấu</a:t>
            </a:r>
            <a:endParaRPr lang="en-US" sz="2400" b="1" dirty="0">
              <a:solidFill>
                <a:srgbClr val="FF0000"/>
              </a:solidFill>
            </a:endParaRPr>
          </a:p>
        </p:txBody>
      </p:sp>
      <p:sp>
        <p:nvSpPr>
          <p:cNvPr id="7" name="Content Placeholder 2"/>
          <p:cNvSpPr txBox="1">
            <a:spLocks/>
          </p:cNvSpPr>
          <p:nvPr/>
        </p:nvSpPr>
        <p:spPr bwMode="auto">
          <a:xfrm>
            <a:off x="4038600" y="1600200"/>
            <a:ext cx="45720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Kéo thả và các câu lệnh sau cho nhân vật này.</a:t>
            </a:r>
          </a:p>
        </p:txBody>
      </p:sp>
      <p:pic>
        <p:nvPicPr>
          <p:cNvPr id="5" name="Picture 4"/>
          <p:cNvPicPr>
            <a:picLocks noChangeAspect="1"/>
          </p:cNvPicPr>
          <p:nvPr/>
        </p:nvPicPr>
        <p:blipFill>
          <a:blip r:embed="rId2"/>
          <a:stretch>
            <a:fillRect/>
          </a:stretch>
        </p:blipFill>
        <p:spPr>
          <a:xfrm>
            <a:off x="838200" y="3865563"/>
            <a:ext cx="1891145" cy="1587211"/>
          </a:xfrm>
          <a:prstGeom prst="rect">
            <a:avLst/>
          </a:prstGeom>
        </p:spPr>
      </p:pic>
      <p:pic>
        <p:nvPicPr>
          <p:cNvPr id="8" name="Picture 7"/>
          <p:cNvPicPr>
            <a:picLocks noChangeAspect="1"/>
          </p:cNvPicPr>
          <p:nvPr/>
        </p:nvPicPr>
        <p:blipFill>
          <a:blip r:embed="rId3"/>
          <a:stretch>
            <a:fillRect/>
          </a:stretch>
        </p:blipFill>
        <p:spPr>
          <a:xfrm>
            <a:off x="4419600" y="3108435"/>
            <a:ext cx="2209800" cy="3664699"/>
          </a:xfrm>
          <a:prstGeom prst="rect">
            <a:avLst/>
          </a:prstGeom>
        </p:spPr>
      </p:pic>
    </p:spTree>
    <p:extLst>
      <p:ext uri="{BB962C8B-B14F-4D97-AF65-F5344CB8AC3E}">
        <p14:creationId xmlns:p14="http://schemas.microsoft.com/office/powerpoint/2010/main" val="819945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62000"/>
          </a:xfrm>
        </p:spPr>
        <p:txBody>
          <a:bodyPr/>
          <a:lstStyle/>
          <a:p>
            <a:pPr algn="l"/>
            <a:r>
              <a:rPr lang="en-US" dirty="0" err="1"/>
              <a:t>Ví</a:t>
            </a:r>
            <a:r>
              <a:rPr lang="en-US" dirty="0"/>
              <a:t> </a:t>
            </a:r>
            <a:r>
              <a:rPr lang="en-US" dirty="0" err="1"/>
              <a:t>dụ</a:t>
            </a:r>
            <a:r>
              <a:rPr lang="en-US" dirty="0"/>
              <a:t> 2: </a:t>
            </a:r>
            <a:endParaRPr lang="en-US" sz="3200" dirty="0"/>
          </a:p>
        </p:txBody>
      </p:sp>
      <p:sp>
        <p:nvSpPr>
          <p:cNvPr id="3" name="Content Placeholder 2"/>
          <p:cNvSpPr>
            <a:spLocks noGrp="1"/>
          </p:cNvSpPr>
          <p:nvPr>
            <p:ph idx="1"/>
          </p:nvPr>
        </p:nvSpPr>
        <p:spPr>
          <a:xfrm>
            <a:off x="457200" y="1600201"/>
            <a:ext cx="3352800" cy="4530724"/>
          </a:xfrm>
        </p:spPr>
        <p:txBody>
          <a:bodyPr/>
          <a:lstStyle/>
          <a:p>
            <a:r>
              <a:rPr lang="en-US"/>
              <a:t>Chọn thêm 1 nhân vật, đưa về góc trái dưới</a:t>
            </a:r>
          </a:p>
          <a:p>
            <a:pPr marL="0" indent="0">
              <a:buNone/>
            </a:pPr>
            <a:endParaRPr lang="en-US"/>
          </a:p>
        </p:txBody>
      </p:sp>
      <p:sp>
        <p:nvSpPr>
          <p:cNvPr id="4" name="Rectangle 3"/>
          <p:cNvSpPr/>
          <p:nvPr/>
        </p:nvSpPr>
        <p:spPr>
          <a:xfrm>
            <a:off x="2590800" y="304800"/>
            <a:ext cx="5583382" cy="1200329"/>
          </a:xfrm>
          <a:prstGeom prst="rect">
            <a:avLst/>
          </a:prstGeom>
        </p:spPr>
        <p:txBody>
          <a:bodyPr wrap="square">
            <a:spAutoFit/>
          </a:bodyPr>
          <a:lstStyle/>
          <a:p>
            <a:r>
              <a:rPr lang="en-US" sz="2400" b="1" dirty="0" err="1">
                <a:solidFill>
                  <a:srgbClr val="FF0000"/>
                </a:solidFill>
              </a:rPr>
              <a:t>tạo</a:t>
            </a:r>
            <a:r>
              <a:rPr lang="en-US" sz="2400" b="1" dirty="0">
                <a:solidFill>
                  <a:srgbClr val="FF0000"/>
                </a:solidFill>
              </a:rPr>
              <a:t> 1 </a:t>
            </a:r>
            <a:r>
              <a:rPr lang="en-US" sz="2400" b="1" dirty="0" err="1">
                <a:solidFill>
                  <a:srgbClr val="FF0000"/>
                </a:solidFill>
              </a:rPr>
              <a:t>nhân</a:t>
            </a:r>
            <a:r>
              <a:rPr lang="en-US" sz="2400" b="1" dirty="0">
                <a:solidFill>
                  <a:srgbClr val="FF0000"/>
                </a:solidFill>
              </a:rPr>
              <a:t> </a:t>
            </a:r>
            <a:r>
              <a:rPr lang="en-US" sz="2400" b="1" dirty="0" err="1">
                <a:solidFill>
                  <a:srgbClr val="FF0000"/>
                </a:solidFill>
              </a:rPr>
              <a:t>vật</a:t>
            </a:r>
            <a:r>
              <a:rPr lang="en-US" sz="2400" b="1" dirty="0">
                <a:solidFill>
                  <a:srgbClr val="FF0000"/>
                </a:solidFill>
              </a:rPr>
              <a:t> </a:t>
            </a:r>
            <a:r>
              <a:rPr lang="en-US" sz="2400" b="1" dirty="0" err="1">
                <a:solidFill>
                  <a:srgbClr val="FF0000"/>
                </a:solidFill>
              </a:rPr>
              <a:t>mới</a:t>
            </a:r>
            <a:r>
              <a:rPr lang="en-US" sz="2400" b="1" dirty="0">
                <a:solidFill>
                  <a:srgbClr val="FF0000"/>
                </a:solidFill>
              </a:rPr>
              <a:t> </a:t>
            </a:r>
            <a:r>
              <a:rPr lang="en-US" sz="2400" b="1" dirty="0" err="1">
                <a:solidFill>
                  <a:srgbClr val="FF0000"/>
                </a:solidFill>
              </a:rPr>
              <a:t>là</a:t>
            </a:r>
            <a:r>
              <a:rPr lang="en-US" sz="2400" b="1" dirty="0">
                <a:solidFill>
                  <a:srgbClr val="FF0000"/>
                </a:solidFill>
              </a:rPr>
              <a:t> 1 </a:t>
            </a:r>
            <a:r>
              <a:rPr lang="en-US" sz="2400" b="1" dirty="0" err="1">
                <a:solidFill>
                  <a:srgbClr val="FF0000"/>
                </a:solidFill>
              </a:rPr>
              <a:t>học</a:t>
            </a:r>
            <a:r>
              <a:rPr lang="en-US" sz="2400" b="1" dirty="0">
                <a:solidFill>
                  <a:srgbClr val="FF0000"/>
                </a:solidFill>
              </a:rPr>
              <a:t> </a:t>
            </a:r>
            <a:r>
              <a:rPr lang="en-US" sz="2400" b="1" dirty="0" err="1">
                <a:solidFill>
                  <a:srgbClr val="FF0000"/>
                </a:solidFill>
              </a:rPr>
              <a:t>sinh</a:t>
            </a:r>
            <a:r>
              <a:rPr lang="en-US" sz="2400" b="1" dirty="0">
                <a:solidFill>
                  <a:srgbClr val="FF0000"/>
                </a:solidFill>
              </a:rPr>
              <a:t>, </a:t>
            </a:r>
            <a:r>
              <a:rPr lang="en-US" sz="2400" b="1" dirty="0" err="1">
                <a:solidFill>
                  <a:srgbClr val="FF0000"/>
                </a:solidFill>
              </a:rPr>
              <a:t>cho</a:t>
            </a:r>
            <a:r>
              <a:rPr lang="en-US" sz="2400" b="1" dirty="0">
                <a:solidFill>
                  <a:srgbClr val="FF0000"/>
                </a:solidFill>
              </a:rPr>
              <a:t> </a:t>
            </a:r>
            <a:r>
              <a:rPr lang="en-US" sz="2400" b="1" dirty="0" err="1">
                <a:solidFill>
                  <a:srgbClr val="FF0000"/>
                </a:solidFill>
              </a:rPr>
              <a:t>học</a:t>
            </a:r>
            <a:r>
              <a:rPr lang="en-US" sz="2400" b="1" dirty="0">
                <a:solidFill>
                  <a:srgbClr val="FF0000"/>
                </a:solidFill>
              </a:rPr>
              <a:t> </a:t>
            </a:r>
            <a:r>
              <a:rPr lang="en-US" sz="2400" b="1" dirty="0" err="1">
                <a:solidFill>
                  <a:srgbClr val="FF0000"/>
                </a:solidFill>
              </a:rPr>
              <a:t>sinh</a:t>
            </a:r>
            <a:r>
              <a:rPr lang="en-US" sz="2400" b="1" dirty="0">
                <a:solidFill>
                  <a:srgbClr val="FF0000"/>
                </a:solidFill>
              </a:rPr>
              <a:t> </a:t>
            </a:r>
            <a:r>
              <a:rPr lang="en-US" sz="2400" b="1" dirty="0" err="1">
                <a:solidFill>
                  <a:srgbClr val="FF0000"/>
                </a:solidFill>
              </a:rPr>
              <a:t>này</a:t>
            </a:r>
            <a:r>
              <a:rPr lang="en-US" sz="2400" b="1" dirty="0">
                <a:solidFill>
                  <a:srgbClr val="FF0000"/>
                </a:solidFill>
              </a:rPr>
              <a:t> </a:t>
            </a:r>
            <a:r>
              <a:rPr lang="en-US" sz="2400" b="1" dirty="0" err="1">
                <a:solidFill>
                  <a:srgbClr val="FF0000"/>
                </a:solidFill>
              </a:rPr>
              <a:t>chuyển</a:t>
            </a:r>
            <a:r>
              <a:rPr lang="en-US" sz="2400" b="1" dirty="0">
                <a:solidFill>
                  <a:srgbClr val="FF0000"/>
                </a:solidFill>
              </a:rPr>
              <a:t> </a:t>
            </a:r>
            <a:r>
              <a:rPr lang="en-US" sz="2400" b="1" dirty="0" err="1">
                <a:solidFill>
                  <a:srgbClr val="FF0000"/>
                </a:solidFill>
              </a:rPr>
              <a:t>động</a:t>
            </a:r>
            <a:r>
              <a:rPr lang="en-US" sz="2400" b="1" dirty="0">
                <a:solidFill>
                  <a:srgbClr val="FF0000"/>
                </a:solidFill>
              </a:rPr>
              <a:t> 1 </a:t>
            </a:r>
            <a:r>
              <a:rPr lang="en-US" sz="2400" b="1" dirty="0" err="1">
                <a:solidFill>
                  <a:srgbClr val="FF0000"/>
                </a:solidFill>
              </a:rPr>
              <a:t>vòng</a:t>
            </a:r>
            <a:r>
              <a:rPr lang="en-US" sz="2400" b="1" dirty="0">
                <a:solidFill>
                  <a:srgbClr val="FF0000"/>
                </a:solidFill>
              </a:rPr>
              <a:t> </a:t>
            </a:r>
            <a:r>
              <a:rPr lang="en-US" sz="2400" b="1" dirty="0" err="1">
                <a:solidFill>
                  <a:srgbClr val="FF0000"/>
                </a:solidFill>
              </a:rPr>
              <a:t>xung</a:t>
            </a:r>
            <a:r>
              <a:rPr lang="en-US" sz="2400" b="1" dirty="0">
                <a:solidFill>
                  <a:srgbClr val="FF0000"/>
                </a:solidFill>
              </a:rPr>
              <a:t> </a:t>
            </a:r>
            <a:r>
              <a:rPr lang="en-US" sz="2400" b="1" dirty="0" err="1">
                <a:solidFill>
                  <a:srgbClr val="FF0000"/>
                </a:solidFill>
              </a:rPr>
              <a:t>quanh</a:t>
            </a:r>
            <a:r>
              <a:rPr lang="en-US" sz="2400" b="1" dirty="0">
                <a:solidFill>
                  <a:srgbClr val="FF0000"/>
                </a:solidFill>
              </a:rPr>
              <a:t> </a:t>
            </a:r>
            <a:r>
              <a:rPr lang="en-US" sz="2400" b="1" dirty="0" err="1">
                <a:solidFill>
                  <a:srgbClr val="FF0000"/>
                </a:solidFill>
              </a:rPr>
              <a:t>sân</a:t>
            </a:r>
            <a:r>
              <a:rPr lang="en-US" sz="2400" b="1" dirty="0">
                <a:solidFill>
                  <a:srgbClr val="FF0000"/>
                </a:solidFill>
              </a:rPr>
              <a:t> </a:t>
            </a:r>
            <a:r>
              <a:rPr lang="en-US" sz="2400" b="1" dirty="0" err="1">
                <a:solidFill>
                  <a:srgbClr val="FF0000"/>
                </a:solidFill>
              </a:rPr>
              <a:t>khấu</a:t>
            </a:r>
            <a:endParaRPr lang="en-US" sz="2400" b="1" dirty="0">
              <a:solidFill>
                <a:srgbClr val="FF0000"/>
              </a:solidFill>
            </a:endParaRPr>
          </a:p>
        </p:txBody>
      </p:sp>
      <p:sp>
        <p:nvSpPr>
          <p:cNvPr id="7" name="Content Placeholder 2"/>
          <p:cNvSpPr txBox="1">
            <a:spLocks/>
          </p:cNvSpPr>
          <p:nvPr/>
        </p:nvSpPr>
        <p:spPr bwMode="auto">
          <a:xfrm>
            <a:off x="4038600" y="1600200"/>
            <a:ext cx="33528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Kéo thả và nhập tham số cho các câu lệnh sau:</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3103418"/>
            <a:ext cx="2590800" cy="155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07487"/>
            <a:ext cx="2057400" cy="27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1" y="4800600"/>
            <a:ext cx="22860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76264" y="3416912"/>
            <a:ext cx="2095445" cy="461665"/>
          </a:xfrm>
          <a:prstGeom prst="rect">
            <a:avLst/>
          </a:prstGeom>
          <a:noFill/>
        </p:spPr>
        <p:txBody>
          <a:bodyPr wrap="none" rtlCol="0">
            <a:spAutoFit/>
          </a:bodyPr>
          <a:lstStyle/>
          <a:p>
            <a:r>
              <a:rPr lang="en-US" sz="2400" b="1">
                <a:solidFill>
                  <a:schemeClr val="tx1"/>
                </a:solidFill>
              </a:rPr>
              <a:t>Phương án 1</a:t>
            </a:r>
          </a:p>
        </p:txBody>
      </p:sp>
      <p:sp>
        <p:nvSpPr>
          <p:cNvPr id="12" name="TextBox 11"/>
          <p:cNvSpPr txBox="1"/>
          <p:nvPr/>
        </p:nvSpPr>
        <p:spPr>
          <a:xfrm>
            <a:off x="6705601" y="5356115"/>
            <a:ext cx="2095445" cy="830997"/>
          </a:xfrm>
          <a:prstGeom prst="rect">
            <a:avLst/>
          </a:prstGeom>
          <a:noFill/>
        </p:spPr>
        <p:txBody>
          <a:bodyPr wrap="none" rtlCol="0">
            <a:spAutoFit/>
          </a:bodyPr>
          <a:lstStyle/>
          <a:p>
            <a:r>
              <a:rPr lang="en-US" sz="2400" b="1">
                <a:solidFill>
                  <a:schemeClr val="tx1"/>
                </a:solidFill>
              </a:rPr>
              <a:t>Phương án 2</a:t>
            </a:r>
          </a:p>
          <a:p>
            <a:r>
              <a:rPr lang="en-US" sz="2400" b="1"/>
              <a:t>Tốt hơn</a:t>
            </a:r>
            <a:endParaRPr lang="en-US" sz="2400" b="1">
              <a:solidFill>
                <a:schemeClr val="tx1"/>
              </a:solidFill>
            </a:endParaRPr>
          </a:p>
        </p:txBody>
      </p:sp>
    </p:spTree>
    <p:extLst>
      <p:ext uri="{BB962C8B-B14F-4D97-AF65-F5344CB8AC3E}">
        <p14:creationId xmlns:p14="http://schemas.microsoft.com/office/powerpoint/2010/main" val="3207286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69" y="304800"/>
            <a:ext cx="7543800" cy="1066800"/>
          </a:xfrm>
        </p:spPr>
        <p:txBody>
          <a:bodyPr/>
          <a:lstStyle/>
          <a:p>
            <a:r>
              <a:rPr lang="en-US" dirty="0"/>
              <a:t>Scratch </a:t>
            </a:r>
            <a:r>
              <a:rPr lang="en-US" dirty="0" err="1"/>
              <a:t>là</a:t>
            </a:r>
            <a:r>
              <a:rPr lang="en-US" dirty="0"/>
              <a:t> </a:t>
            </a:r>
            <a:r>
              <a:rPr lang="en-US" dirty="0" err="1"/>
              <a:t>gì</a:t>
            </a:r>
            <a:r>
              <a:rPr lang="en-US" dirty="0"/>
              <a:t>?</a:t>
            </a:r>
          </a:p>
        </p:txBody>
      </p:sp>
      <p:sp>
        <p:nvSpPr>
          <p:cNvPr id="3" name="Content Placeholder 2"/>
          <p:cNvSpPr>
            <a:spLocks noGrp="1"/>
          </p:cNvSpPr>
          <p:nvPr>
            <p:ph idx="1"/>
          </p:nvPr>
        </p:nvSpPr>
        <p:spPr>
          <a:xfrm>
            <a:off x="533400" y="1447800"/>
            <a:ext cx="8267700" cy="4648200"/>
          </a:xfrm>
        </p:spPr>
        <p:txBody>
          <a:bodyPr/>
          <a:lstStyle/>
          <a:p>
            <a:r>
              <a:rPr lang="en-US" dirty="0"/>
              <a:t>Scratch </a:t>
            </a:r>
            <a:r>
              <a:rPr lang="en-US" dirty="0" err="1"/>
              <a:t>là</a:t>
            </a:r>
            <a:r>
              <a:rPr lang="en-US" dirty="0"/>
              <a:t> 1 </a:t>
            </a:r>
            <a:r>
              <a:rPr lang="en-US" dirty="0" err="1"/>
              <a:t>môi</a:t>
            </a:r>
            <a:r>
              <a:rPr lang="en-US" dirty="0"/>
              <a:t> </a:t>
            </a:r>
            <a:r>
              <a:rPr lang="en-US" dirty="0" err="1"/>
              <a:t>trường</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a:t>
            </a:r>
            <a:r>
              <a:rPr lang="en-US" dirty="0" err="1"/>
              <a:t>đặc</a:t>
            </a:r>
            <a:r>
              <a:rPr lang="en-US" dirty="0"/>
              <a:t> </a:t>
            </a:r>
            <a:r>
              <a:rPr lang="en-US" dirty="0" err="1"/>
              <a:t>biệt</a:t>
            </a:r>
            <a:r>
              <a:rPr lang="en-US" dirty="0"/>
              <a:t>, </a:t>
            </a:r>
            <a:r>
              <a:rPr lang="en-US" dirty="0" err="1"/>
              <a:t>trong</a:t>
            </a:r>
            <a:r>
              <a:rPr lang="en-US" dirty="0"/>
              <a:t> </a:t>
            </a:r>
            <a:r>
              <a:rPr lang="en-US" dirty="0" err="1"/>
              <a:t>đó</a:t>
            </a:r>
            <a:r>
              <a:rPr lang="en-US" dirty="0"/>
              <a:t> </a:t>
            </a:r>
            <a:r>
              <a:rPr lang="en-US" dirty="0" err="1"/>
              <a:t>việc</a:t>
            </a:r>
            <a:r>
              <a:rPr lang="en-US" dirty="0"/>
              <a:t> “</a:t>
            </a:r>
            <a:r>
              <a:rPr lang="en-US" dirty="0" err="1"/>
              <a:t>viết</a:t>
            </a:r>
            <a:r>
              <a:rPr lang="en-US" dirty="0"/>
              <a:t>” </a:t>
            </a:r>
            <a:r>
              <a:rPr lang="en-US" dirty="0" err="1"/>
              <a:t>lệnh</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thao</a:t>
            </a:r>
            <a:r>
              <a:rPr lang="en-US" dirty="0"/>
              <a:t> </a:t>
            </a:r>
            <a:r>
              <a:rPr lang="en-US" dirty="0" err="1"/>
              <a:t>tác</a:t>
            </a:r>
            <a:r>
              <a:rPr lang="en-US" dirty="0"/>
              <a:t> “</a:t>
            </a:r>
            <a:r>
              <a:rPr lang="en-US" dirty="0" err="1"/>
              <a:t>kéo</a:t>
            </a:r>
            <a:r>
              <a:rPr lang="en-US" dirty="0"/>
              <a:t> </a:t>
            </a:r>
            <a:r>
              <a:rPr lang="en-US" dirty="0" err="1"/>
              <a:t>thả</a:t>
            </a:r>
            <a:r>
              <a:rPr lang="en-US" dirty="0"/>
              <a:t>”. </a:t>
            </a:r>
          </a:p>
          <a:p>
            <a:r>
              <a:rPr lang="en-US" dirty="0" err="1"/>
              <a:t>Đầu</a:t>
            </a:r>
            <a:r>
              <a:rPr lang="en-US" dirty="0"/>
              <a:t> </a:t>
            </a:r>
            <a:r>
              <a:rPr lang="en-US" dirty="0" err="1"/>
              <a:t>ra</a:t>
            </a:r>
            <a:r>
              <a:rPr lang="en-US" dirty="0"/>
              <a:t> </a:t>
            </a:r>
            <a:r>
              <a:rPr lang="en-US" dirty="0" err="1"/>
              <a:t>của</a:t>
            </a:r>
            <a:r>
              <a:rPr lang="en-US" dirty="0"/>
              <a:t> Scratch </a:t>
            </a:r>
            <a:r>
              <a:rPr lang="en-US" dirty="0" err="1"/>
              <a:t>hỗ</a:t>
            </a:r>
            <a:r>
              <a:rPr lang="en-US" dirty="0"/>
              <a:t> </a:t>
            </a:r>
            <a:r>
              <a:rPr lang="en-US" dirty="0" err="1"/>
              <a:t>trợ</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và</a:t>
            </a:r>
            <a:r>
              <a:rPr lang="en-US" dirty="0"/>
              <a:t> </a:t>
            </a:r>
            <a:r>
              <a:rPr lang="en-US" dirty="0" err="1"/>
              <a:t>ứng</a:t>
            </a:r>
            <a:r>
              <a:rPr lang="en-US" dirty="0"/>
              <a:t> </a:t>
            </a:r>
            <a:r>
              <a:rPr lang="en-US" dirty="0" err="1"/>
              <a:t>dụng</a:t>
            </a:r>
            <a:r>
              <a:rPr lang="en-US" dirty="0"/>
              <a:t> </a:t>
            </a:r>
            <a:r>
              <a:rPr lang="en-US" dirty="0" err="1"/>
              <a:t>mới</a:t>
            </a:r>
            <a:r>
              <a:rPr lang="en-US" dirty="0"/>
              <a:t> </a:t>
            </a:r>
            <a:r>
              <a:rPr lang="en-US" dirty="0" err="1"/>
              <a:t>nhất</a:t>
            </a:r>
            <a:r>
              <a:rPr lang="en-US" dirty="0"/>
              <a:t> </a:t>
            </a:r>
            <a:r>
              <a:rPr lang="en-US" dirty="0" err="1"/>
              <a:t>của</a:t>
            </a:r>
            <a:r>
              <a:rPr lang="en-US" dirty="0"/>
              <a:t> CNTT-ICT, do </a:t>
            </a:r>
            <a:r>
              <a:rPr lang="en-US" dirty="0" err="1"/>
              <a:t>vậy</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của</a:t>
            </a:r>
            <a:r>
              <a:rPr lang="en-US" dirty="0"/>
              <a:t> Scratch </a:t>
            </a:r>
            <a:r>
              <a:rPr lang="en-US" dirty="0" err="1"/>
              <a:t>rất</a:t>
            </a:r>
            <a:r>
              <a:rPr lang="en-US" dirty="0"/>
              <a:t> </a:t>
            </a:r>
            <a:r>
              <a:rPr lang="en-US" dirty="0" err="1"/>
              <a:t>phong</a:t>
            </a:r>
            <a:r>
              <a:rPr lang="en-US" dirty="0"/>
              <a:t> </a:t>
            </a:r>
            <a:r>
              <a:rPr lang="en-US" dirty="0" err="1"/>
              <a:t>phú</a:t>
            </a:r>
            <a:r>
              <a:rPr lang="en-US" dirty="0"/>
              <a:t>.</a:t>
            </a:r>
          </a:p>
          <a:p>
            <a:r>
              <a:rPr lang="en-US" dirty="0"/>
              <a:t>Scratch </a:t>
            </a:r>
            <a:r>
              <a:rPr lang="en-US" dirty="0" err="1"/>
              <a:t>có</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bùng</a:t>
            </a:r>
            <a:r>
              <a:rPr lang="en-US" dirty="0"/>
              <a:t> </a:t>
            </a:r>
            <a:r>
              <a:rPr lang="en-US" dirty="0" err="1"/>
              <a:t>nổ</a:t>
            </a:r>
            <a:r>
              <a:rPr lang="en-US" dirty="0"/>
              <a:t> 2 </a:t>
            </a:r>
            <a:r>
              <a:rPr lang="en-US" dirty="0" err="1"/>
              <a:t>năm</a:t>
            </a:r>
            <a:r>
              <a:rPr lang="en-US" dirty="0"/>
              <a:t> </a:t>
            </a:r>
            <a:r>
              <a:rPr lang="en-US" dirty="0" err="1"/>
              <a:t>trở</a:t>
            </a:r>
            <a:r>
              <a:rPr lang="en-US" dirty="0"/>
              <a:t> </a:t>
            </a:r>
            <a:r>
              <a:rPr lang="en-US" dirty="0" err="1"/>
              <a:t>lại</a:t>
            </a:r>
            <a:r>
              <a:rPr lang="en-US" dirty="0"/>
              <a:t> </a:t>
            </a:r>
            <a:r>
              <a:rPr lang="en-US" dirty="0" err="1"/>
              <a:t>đây</a:t>
            </a:r>
            <a:r>
              <a:rPr lang="en-US" dirty="0"/>
              <a:t>. </a:t>
            </a:r>
          </a:p>
          <a:p>
            <a:r>
              <a:rPr lang="en-US" dirty="0"/>
              <a:t>Scratch </a:t>
            </a:r>
            <a:r>
              <a:rPr lang="en-US" dirty="0" err="1"/>
              <a:t>hoàn</a:t>
            </a:r>
            <a:r>
              <a:rPr lang="en-US" dirty="0"/>
              <a:t> </a:t>
            </a:r>
            <a:r>
              <a:rPr lang="en-US" dirty="0" err="1"/>
              <a:t>toàn</a:t>
            </a:r>
            <a:r>
              <a:rPr lang="en-US" dirty="0"/>
              <a:t> </a:t>
            </a:r>
            <a:r>
              <a:rPr lang="en-US" dirty="0" err="1"/>
              <a:t>miễn</a:t>
            </a:r>
            <a:r>
              <a:rPr lang="en-US" dirty="0"/>
              <a:t> </a:t>
            </a:r>
            <a:r>
              <a:rPr lang="en-US" dirty="0" err="1"/>
              <a:t>phí</a:t>
            </a:r>
            <a:r>
              <a:rPr lang="en-US" dirty="0"/>
              <a:t> </a:t>
            </a:r>
            <a:r>
              <a:rPr lang="en-US" dirty="0" err="1"/>
              <a:t>và</a:t>
            </a:r>
            <a:r>
              <a:rPr lang="en-US" dirty="0"/>
              <a:t> chia </a:t>
            </a:r>
            <a:r>
              <a:rPr lang="en-US" dirty="0" err="1"/>
              <a:t>sẻ</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cộng</a:t>
            </a:r>
            <a:r>
              <a:rPr lang="en-US" dirty="0"/>
              <a:t> </a:t>
            </a:r>
            <a:r>
              <a:rPr lang="en-US" dirty="0" err="1"/>
              <a:t>đồng</a:t>
            </a:r>
            <a:r>
              <a:rPr lang="en-US" dirty="0"/>
              <a:t>. </a:t>
            </a:r>
          </a:p>
          <a:p>
            <a:endParaRPr lang="en-US" dirty="0"/>
          </a:p>
          <a:p>
            <a:endParaRPr lang="en-US" dirty="0"/>
          </a:p>
        </p:txBody>
      </p:sp>
    </p:spTree>
    <p:extLst>
      <p:ext uri="{BB962C8B-B14F-4D97-AF65-F5344CB8AC3E}">
        <p14:creationId xmlns:p14="http://schemas.microsoft.com/office/powerpoint/2010/main" val="8169360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762000"/>
          </a:xfrm>
        </p:spPr>
        <p:txBody>
          <a:bodyPr/>
          <a:lstStyle/>
          <a:p>
            <a:pPr algn="l"/>
            <a:r>
              <a:rPr lang="en-US" dirty="0" err="1"/>
              <a:t>Ví</a:t>
            </a:r>
            <a:r>
              <a:rPr lang="en-US" dirty="0"/>
              <a:t> </a:t>
            </a:r>
            <a:r>
              <a:rPr lang="en-US" dirty="0" err="1"/>
              <a:t>dụ</a:t>
            </a:r>
            <a:r>
              <a:rPr lang="en-US" dirty="0"/>
              <a:t> 3: </a:t>
            </a:r>
            <a:endParaRPr lang="en-US" sz="3200" dirty="0"/>
          </a:p>
        </p:txBody>
      </p:sp>
      <p:sp>
        <p:nvSpPr>
          <p:cNvPr id="3" name="Content Placeholder 2"/>
          <p:cNvSpPr>
            <a:spLocks noGrp="1"/>
          </p:cNvSpPr>
          <p:nvPr>
            <p:ph idx="1"/>
          </p:nvPr>
        </p:nvSpPr>
        <p:spPr>
          <a:xfrm>
            <a:off x="457200" y="1600201"/>
            <a:ext cx="3352800" cy="4530724"/>
          </a:xfrm>
        </p:spPr>
        <p:txBody>
          <a:bodyPr/>
          <a:lstStyle/>
          <a:p>
            <a:r>
              <a:rPr lang="en-US"/>
              <a:t>đưa con mèo về cạnh trái</a:t>
            </a:r>
          </a:p>
          <a:p>
            <a:pPr marL="0" indent="0">
              <a:buNone/>
            </a:pPr>
            <a:endParaRPr lang="en-US"/>
          </a:p>
        </p:txBody>
      </p:sp>
      <p:sp>
        <p:nvSpPr>
          <p:cNvPr id="4" name="Rectangle 3"/>
          <p:cNvSpPr/>
          <p:nvPr/>
        </p:nvSpPr>
        <p:spPr>
          <a:xfrm>
            <a:off x="2590800" y="44395"/>
            <a:ext cx="6210246" cy="1569660"/>
          </a:xfrm>
          <a:prstGeom prst="rect">
            <a:avLst/>
          </a:prstGeom>
        </p:spPr>
        <p:txBody>
          <a:bodyPr wrap="square">
            <a:spAutoFit/>
          </a:bodyPr>
          <a:lstStyle/>
          <a:p>
            <a:r>
              <a:rPr lang="en-US" sz="2400" b="1" dirty="0" err="1">
                <a:solidFill>
                  <a:srgbClr val="FF0000"/>
                </a:solidFill>
              </a:rPr>
              <a:t>Điều</a:t>
            </a:r>
            <a:r>
              <a:rPr lang="en-US" sz="2400" b="1" dirty="0">
                <a:solidFill>
                  <a:srgbClr val="FF0000"/>
                </a:solidFill>
              </a:rPr>
              <a:t> </a:t>
            </a:r>
            <a:r>
              <a:rPr lang="en-US" sz="2400" b="1" dirty="0" err="1">
                <a:solidFill>
                  <a:srgbClr val="FF0000"/>
                </a:solidFill>
              </a:rPr>
              <a:t>khiển</a:t>
            </a:r>
            <a:r>
              <a:rPr lang="en-US" sz="2400" b="1" dirty="0">
                <a:solidFill>
                  <a:srgbClr val="FF0000"/>
                </a:solidFill>
              </a:rPr>
              <a:t> con </a:t>
            </a:r>
            <a:r>
              <a:rPr lang="en-US" sz="2400" b="1" dirty="0" err="1">
                <a:solidFill>
                  <a:srgbClr val="FF0000"/>
                </a:solidFill>
              </a:rPr>
              <a:t>mèo</a:t>
            </a:r>
            <a:r>
              <a:rPr lang="en-US" sz="2400" b="1" dirty="0">
                <a:solidFill>
                  <a:srgbClr val="FF0000"/>
                </a:solidFill>
              </a:rPr>
              <a:t> </a:t>
            </a:r>
            <a:r>
              <a:rPr lang="en-US" sz="2400" b="1" dirty="0" err="1">
                <a:solidFill>
                  <a:srgbClr val="FF0000"/>
                </a:solidFill>
              </a:rPr>
              <a:t>chạy</a:t>
            </a:r>
            <a:r>
              <a:rPr lang="en-US" sz="2400" b="1" dirty="0">
                <a:solidFill>
                  <a:srgbClr val="FF0000"/>
                </a:solidFill>
              </a:rPr>
              <a:t> </a:t>
            </a:r>
            <a:r>
              <a:rPr lang="en-US" sz="2400" b="1" dirty="0" err="1">
                <a:solidFill>
                  <a:srgbClr val="FF0000"/>
                </a:solidFill>
              </a:rPr>
              <a:t>từ</a:t>
            </a:r>
            <a:r>
              <a:rPr lang="en-US" sz="2400" b="1" dirty="0">
                <a:solidFill>
                  <a:srgbClr val="FF0000"/>
                </a:solidFill>
              </a:rPr>
              <a:t> </a:t>
            </a:r>
            <a:r>
              <a:rPr lang="en-US" sz="2400" b="1" dirty="0" err="1">
                <a:solidFill>
                  <a:srgbClr val="FF0000"/>
                </a:solidFill>
              </a:rPr>
              <a:t>bên</a:t>
            </a:r>
            <a:r>
              <a:rPr lang="en-US" sz="2400" b="1" dirty="0">
                <a:solidFill>
                  <a:srgbClr val="FF0000"/>
                </a:solidFill>
              </a:rPr>
              <a:t> </a:t>
            </a:r>
            <a:r>
              <a:rPr lang="en-US" sz="2400" b="1" dirty="0" err="1">
                <a:solidFill>
                  <a:srgbClr val="FF0000"/>
                </a:solidFill>
              </a:rPr>
              <a:t>cạnh</a:t>
            </a:r>
            <a:r>
              <a:rPr lang="en-US" sz="2400" b="1" dirty="0">
                <a:solidFill>
                  <a:srgbClr val="FF0000"/>
                </a:solidFill>
              </a:rPr>
              <a:t> </a:t>
            </a:r>
            <a:r>
              <a:rPr lang="en-US" sz="2400" b="1" dirty="0" err="1">
                <a:solidFill>
                  <a:srgbClr val="FF0000"/>
                </a:solidFill>
              </a:rPr>
              <a:t>trái</a:t>
            </a:r>
            <a:r>
              <a:rPr lang="en-US" sz="2400" b="1" dirty="0">
                <a:solidFill>
                  <a:srgbClr val="FF0000"/>
                </a:solidFill>
              </a:rPr>
              <a:t> sang </a:t>
            </a:r>
            <a:r>
              <a:rPr lang="en-US" sz="2400" b="1" dirty="0" err="1">
                <a:solidFill>
                  <a:srgbClr val="FF0000"/>
                </a:solidFill>
              </a:rPr>
              <a:t>cạnh</a:t>
            </a:r>
            <a:r>
              <a:rPr lang="en-US" sz="2400" b="1" dirty="0">
                <a:solidFill>
                  <a:srgbClr val="FF0000"/>
                </a:solidFill>
              </a:rPr>
              <a:t> </a:t>
            </a:r>
            <a:r>
              <a:rPr lang="en-US" sz="2400" b="1" dirty="0" err="1">
                <a:solidFill>
                  <a:srgbClr val="FF0000"/>
                </a:solidFill>
              </a:rPr>
              <a:t>phải</a:t>
            </a:r>
            <a:r>
              <a:rPr lang="en-US" sz="2400" b="1" dirty="0">
                <a:solidFill>
                  <a:srgbClr val="FF0000"/>
                </a:solidFill>
              </a:rPr>
              <a:t> </a:t>
            </a:r>
            <a:r>
              <a:rPr lang="en-US" sz="2400" b="1" dirty="0" err="1">
                <a:solidFill>
                  <a:srgbClr val="FF0000"/>
                </a:solidFill>
              </a:rPr>
              <a:t>và</a:t>
            </a:r>
            <a:r>
              <a:rPr lang="en-US" sz="2400" b="1" dirty="0">
                <a:solidFill>
                  <a:srgbClr val="FF0000"/>
                </a:solidFill>
              </a:rPr>
              <a:t> </a:t>
            </a:r>
            <a:r>
              <a:rPr lang="en-US" sz="2400" b="1" dirty="0" err="1">
                <a:solidFill>
                  <a:srgbClr val="FF0000"/>
                </a:solidFill>
              </a:rPr>
              <a:t>ngược</a:t>
            </a:r>
            <a:r>
              <a:rPr lang="en-US" sz="2400" b="1" dirty="0">
                <a:solidFill>
                  <a:srgbClr val="FF0000"/>
                </a:solidFill>
              </a:rPr>
              <a:t> </a:t>
            </a:r>
            <a:r>
              <a:rPr lang="en-US" sz="2400" b="1" dirty="0" err="1">
                <a:solidFill>
                  <a:srgbClr val="FF0000"/>
                </a:solidFill>
              </a:rPr>
              <a:t>lại</a:t>
            </a:r>
            <a:r>
              <a:rPr lang="en-US" sz="2400" b="1" dirty="0">
                <a:solidFill>
                  <a:srgbClr val="FF0000"/>
                </a:solidFill>
              </a:rPr>
              <a:t>, </a:t>
            </a:r>
            <a:r>
              <a:rPr lang="en-US" sz="2400" b="1" dirty="0" err="1">
                <a:solidFill>
                  <a:srgbClr val="FF0000"/>
                </a:solidFill>
              </a:rPr>
              <a:t>mỗi</a:t>
            </a:r>
            <a:r>
              <a:rPr lang="en-US" sz="2400" b="1" dirty="0">
                <a:solidFill>
                  <a:srgbClr val="FF0000"/>
                </a:solidFill>
              </a:rPr>
              <a:t> </a:t>
            </a:r>
            <a:r>
              <a:rPr lang="en-US" sz="2400" b="1" dirty="0" err="1">
                <a:solidFill>
                  <a:srgbClr val="FF0000"/>
                </a:solidFill>
              </a:rPr>
              <a:t>lần</a:t>
            </a:r>
            <a:r>
              <a:rPr lang="en-US" sz="2400" b="1" dirty="0">
                <a:solidFill>
                  <a:srgbClr val="FF0000"/>
                </a:solidFill>
              </a:rPr>
              <a:t> </a:t>
            </a:r>
            <a:r>
              <a:rPr lang="en-US" sz="2400" b="1" dirty="0" err="1">
                <a:solidFill>
                  <a:srgbClr val="FF0000"/>
                </a:solidFill>
              </a:rPr>
              <a:t>gặp</a:t>
            </a:r>
            <a:r>
              <a:rPr lang="en-US" sz="2400" b="1" dirty="0">
                <a:solidFill>
                  <a:srgbClr val="FF0000"/>
                </a:solidFill>
              </a:rPr>
              <a:t> </a:t>
            </a:r>
            <a:r>
              <a:rPr lang="en-US" sz="2400" b="1" dirty="0" err="1">
                <a:solidFill>
                  <a:srgbClr val="FF0000"/>
                </a:solidFill>
              </a:rPr>
              <a:t>cạnh</a:t>
            </a:r>
            <a:r>
              <a:rPr lang="en-US" sz="2400" b="1" dirty="0">
                <a:solidFill>
                  <a:srgbClr val="FF0000"/>
                </a:solidFill>
              </a:rPr>
              <a:t> </a:t>
            </a:r>
            <a:r>
              <a:rPr lang="en-US" sz="2400" b="1" dirty="0" err="1">
                <a:solidFill>
                  <a:srgbClr val="FF0000"/>
                </a:solidFill>
              </a:rPr>
              <a:t>thì</a:t>
            </a:r>
            <a:r>
              <a:rPr lang="en-US" sz="2400" b="1" dirty="0">
                <a:solidFill>
                  <a:srgbClr val="FF0000"/>
                </a:solidFill>
              </a:rPr>
              <a:t> </a:t>
            </a:r>
            <a:r>
              <a:rPr lang="en-US" sz="2400" b="1" dirty="0" err="1">
                <a:solidFill>
                  <a:srgbClr val="FF0000"/>
                </a:solidFill>
              </a:rPr>
              <a:t>kêu</a:t>
            </a:r>
            <a:r>
              <a:rPr lang="en-US" sz="2400" b="1" dirty="0">
                <a:solidFill>
                  <a:srgbClr val="FF0000"/>
                </a:solidFill>
              </a:rPr>
              <a:t> “</a:t>
            </a:r>
            <a:r>
              <a:rPr lang="en-US" sz="2400" b="1" dirty="0" err="1">
                <a:solidFill>
                  <a:srgbClr val="FF0000"/>
                </a:solidFill>
              </a:rPr>
              <a:t>meo</a:t>
            </a:r>
            <a:r>
              <a:rPr lang="en-US" sz="2400" b="1" dirty="0">
                <a:solidFill>
                  <a:srgbClr val="FF0000"/>
                </a:solidFill>
              </a:rPr>
              <a:t> </a:t>
            </a:r>
            <a:r>
              <a:rPr lang="en-US" sz="2400" b="1" dirty="0" err="1">
                <a:solidFill>
                  <a:srgbClr val="FF0000"/>
                </a:solidFill>
              </a:rPr>
              <a:t>meo</a:t>
            </a:r>
            <a:r>
              <a:rPr lang="en-US" sz="2400" b="1" dirty="0">
                <a:solidFill>
                  <a:srgbClr val="FF0000"/>
                </a:solidFill>
              </a:rPr>
              <a:t>” </a:t>
            </a:r>
            <a:r>
              <a:rPr lang="en-US" sz="2400" b="1" dirty="0" err="1">
                <a:solidFill>
                  <a:srgbClr val="FF0000"/>
                </a:solidFill>
              </a:rPr>
              <a:t>và</a:t>
            </a:r>
            <a:r>
              <a:rPr lang="en-US" sz="2400" b="1" dirty="0">
                <a:solidFill>
                  <a:srgbClr val="FF0000"/>
                </a:solidFill>
              </a:rPr>
              <a:t> quay </a:t>
            </a:r>
            <a:r>
              <a:rPr lang="en-US" sz="2400" b="1" dirty="0" err="1">
                <a:solidFill>
                  <a:srgbClr val="FF0000"/>
                </a:solidFill>
              </a:rPr>
              <a:t>chạy</a:t>
            </a:r>
            <a:r>
              <a:rPr lang="en-US" sz="2400" b="1" dirty="0">
                <a:solidFill>
                  <a:srgbClr val="FF0000"/>
                </a:solidFill>
              </a:rPr>
              <a:t> </a:t>
            </a:r>
            <a:r>
              <a:rPr lang="en-US" sz="2400" b="1" dirty="0" err="1">
                <a:solidFill>
                  <a:srgbClr val="FF0000"/>
                </a:solidFill>
              </a:rPr>
              <a:t>về</a:t>
            </a:r>
            <a:r>
              <a:rPr lang="en-US" sz="2400" b="1" dirty="0">
                <a:solidFill>
                  <a:srgbClr val="FF0000"/>
                </a:solidFill>
              </a:rPr>
              <a:t> </a:t>
            </a:r>
            <a:r>
              <a:rPr lang="en-US" sz="2400" b="1" dirty="0" err="1">
                <a:solidFill>
                  <a:srgbClr val="FF0000"/>
                </a:solidFill>
              </a:rPr>
              <a:t>phía</a:t>
            </a:r>
            <a:r>
              <a:rPr lang="en-US" sz="2400" b="1" dirty="0">
                <a:solidFill>
                  <a:srgbClr val="FF0000"/>
                </a:solidFill>
              </a:rPr>
              <a:t> </a:t>
            </a:r>
            <a:r>
              <a:rPr lang="en-US" sz="2400" b="1" dirty="0" err="1">
                <a:solidFill>
                  <a:srgbClr val="FF0000"/>
                </a:solidFill>
              </a:rPr>
              <a:t>ngược</a:t>
            </a:r>
            <a:r>
              <a:rPr lang="en-US" sz="2400" b="1" dirty="0">
                <a:solidFill>
                  <a:srgbClr val="FF0000"/>
                </a:solidFill>
              </a:rPr>
              <a:t> </a:t>
            </a:r>
            <a:r>
              <a:rPr lang="en-US" sz="2400" b="1" dirty="0" err="1">
                <a:solidFill>
                  <a:srgbClr val="FF0000"/>
                </a:solidFill>
              </a:rPr>
              <a:t>lại</a:t>
            </a:r>
            <a:r>
              <a:rPr lang="en-US" sz="2400" b="1" dirty="0">
                <a:solidFill>
                  <a:srgbClr val="FF0000"/>
                </a:solidFill>
              </a:rPr>
              <a:t>. </a:t>
            </a:r>
            <a:r>
              <a:rPr lang="en-US" sz="2400" b="1" dirty="0" err="1">
                <a:solidFill>
                  <a:srgbClr val="FF0000"/>
                </a:solidFill>
              </a:rPr>
              <a:t>Lặp</a:t>
            </a:r>
            <a:r>
              <a:rPr lang="en-US" sz="2400" b="1" dirty="0">
                <a:solidFill>
                  <a:srgbClr val="FF0000"/>
                </a:solidFill>
              </a:rPr>
              <a:t> </a:t>
            </a:r>
            <a:r>
              <a:rPr lang="en-US" sz="2400" b="1" dirty="0" err="1">
                <a:solidFill>
                  <a:srgbClr val="FF0000"/>
                </a:solidFill>
              </a:rPr>
              <a:t>lại</a:t>
            </a:r>
            <a:r>
              <a:rPr lang="en-US" sz="2400" b="1" dirty="0">
                <a:solidFill>
                  <a:srgbClr val="FF0000"/>
                </a:solidFill>
              </a:rPr>
              <a:t> </a:t>
            </a:r>
            <a:r>
              <a:rPr lang="en-US" sz="2400" b="1" dirty="0" err="1">
                <a:solidFill>
                  <a:srgbClr val="FF0000"/>
                </a:solidFill>
              </a:rPr>
              <a:t>vài</a:t>
            </a:r>
            <a:r>
              <a:rPr lang="en-US" sz="2400" b="1" dirty="0">
                <a:solidFill>
                  <a:srgbClr val="FF0000"/>
                </a:solidFill>
              </a:rPr>
              <a:t> </a:t>
            </a:r>
            <a:r>
              <a:rPr lang="en-US" sz="2400" b="1" dirty="0" err="1">
                <a:solidFill>
                  <a:srgbClr val="FF0000"/>
                </a:solidFill>
              </a:rPr>
              <a:t>lần</a:t>
            </a:r>
            <a:r>
              <a:rPr lang="en-US" sz="2400" b="1" dirty="0">
                <a:solidFill>
                  <a:srgbClr val="FF0000"/>
                </a:solidFill>
              </a:rPr>
              <a:t>.</a:t>
            </a:r>
          </a:p>
        </p:txBody>
      </p:sp>
      <p:sp>
        <p:nvSpPr>
          <p:cNvPr id="7" name="Content Placeholder 2"/>
          <p:cNvSpPr txBox="1">
            <a:spLocks/>
          </p:cNvSpPr>
          <p:nvPr/>
        </p:nvSpPr>
        <p:spPr bwMode="auto">
          <a:xfrm>
            <a:off x="4953000" y="1593273"/>
            <a:ext cx="3352800" cy="150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Kéo thả và nhập tham số cho các câu lệnh sau:</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975" y="3082636"/>
            <a:ext cx="3171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 y="2590800"/>
            <a:ext cx="4939146" cy="404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729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762000"/>
          </a:xfrm>
        </p:spPr>
        <p:txBody>
          <a:bodyPr/>
          <a:lstStyle/>
          <a:p>
            <a:r>
              <a:rPr lang="en-US"/>
              <a:t>Các lệnh chuyển động đơn giản</a:t>
            </a:r>
          </a:p>
        </p:txBody>
      </p:sp>
      <p:sp>
        <p:nvSpPr>
          <p:cNvPr id="3" name="Content Placeholder 2"/>
          <p:cNvSpPr>
            <a:spLocks noGrp="1"/>
          </p:cNvSpPr>
          <p:nvPr>
            <p:ph idx="1"/>
          </p:nvPr>
        </p:nvSpPr>
        <p:spPr>
          <a:xfrm>
            <a:off x="4114800" y="1524000"/>
            <a:ext cx="4876800" cy="5486400"/>
          </a:xfrm>
        </p:spPr>
        <p:txBody>
          <a:bodyPr/>
          <a:lstStyle/>
          <a:p>
            <a:r>
              <a:rPr lang="en-US" dirty="0"/>
              <a:t>Di </a:t>
            </a:r>
            <a:r>
              <a:rPr lang="en-US" dirty="0" err="1"/>
              <a:t>chuyển</a:t>
            </a:r>
            <a:r>
              <a:rPr lang="en-US" dirty="0"/>
              <a:t> – </a:t>
            </a:r>
            <a:r>
              <a:rPr lang="en-US" dirty="0" err="1"/>
              <a:t>bước</a:t>
            </a:r>
            <a:endParaRPr lang="en-US" dirty="0"/>
          </a:p>
          <a:p>
            <a:r>
              <a:rPr lang="en-US" dirty="0" err="1"/>
              <a:t>Nhảy</a:t>
            </a:r>
            <a:r>
              <a:rPr lang="en-US" dirty="0"/>
              <a:t> </a:t>
            </a:r>
            <a:r>
              <a:rPr lang="en-US" dirty="0" err="1"/>
              <a:t>tới</a:t>
            </a:r>
            <a:r>
              <a:rPr lang="en-US" dirty="0"/>
              <a:t> </a:t>
            </a:r>
            <a:r>
              <a:rPr lang="en-US" dirty="0" err="1"/>
              <a:t>vị</a:t>
            </a:r>
            <a:r>
              <a:rPr lang="en-US" dirty="0"/>
              <a:t> </a:t>
            </a:r>
            <a:r>
              <a:rPr lang="en-US" dirty="0" err="1"/>
              <a:t>trí</a:t>
            </a:r>
            <a:r>
              <a:rPr lang="en-US" dirty="0"/>
              <a:t> x: – y: –</a:t>
            </a:r>
          </a:p>
          <a:p>
            <a:r>
              <a:rPr lang="en-US" dirty="0" err="1"/>
              <a:t>Dịch</a:t>
            </a:r>
            <a:r>
              <a:rPr lang="en-US" dirty="0"/>
              <a:t> </a:t>
            </a:r>
            <a:r>
              <a:rPr lang="en-US" dirty="0" err="1"/>
              <a:t>chuyển</a:t>
            </a:r>
            <a:r>
              <a:rPr lang="en-US" dirty="0"/>
              <a:t> </a:t>
            </a:r>
            <a:r>
              <a:rPr lang="en-US" dirty="0" err="1"/>
              <a:t>trong</a:t>
            </a:r>
            <a:r>
              <a:rPr lang="en-US" dirty="0"/>
              <a:t> – </a:t>
            </a:r>
            <a:r>
              <a:rPr lang="en-US" dirty="0" err="1"/>
              <a:t>giây</a:t>
            </a:r>
            <a:r>
              <a:rPr lang="en-US" dirty="0"/>
              <a:t> </a:t>
            </a:r>
            <a:r>
              <a:rPr lang="en-US" dirty="0" err="1"/>
              <a:t>đến</a:t>
            </a:r>
            <a:r>
              <a:rPr lang="en-US" dirty="0"/>
              <a:t> </a:t>
            </a:r>
            <a:r>
              <a:rPr lang="en-US" dirty="0" err="1"/>
              <a:t>vị</a:t>
            </a:r>
            <a:r>
              <a:rPr lang="en-US" dirty="0"/>
              <a:t> </a:t>
            </a:r>
            <a:r>
              <a:rPr lang="en-US" dirty="0" err="1"/>
              <a:t>trí</a:t>
            </a:r>
            <a:r>
              <a:rPr lang="en-US" dirty="0"/>
              <a:t> x: – y: –</a:t>
            </a:r>
          </a:p>
          <a:p>
            <a:r>
              <a:rPr lang="en-US" dirty="0" err="1"/>
              <a:t>Xoay</a:t>
            </a:r>
            <a:r>
              <a:rPr lang="en-US" dirty="0"/>
              <a:t> – </a:t>
            </a:r>
            <a:r>
              <a:rPr lang="en-US" dirty="0" err="1"/>
              <a:t>độ</a:t>
            </a:r>
            <a:r>
              <a:rPr lang="en-US" dirty="0"/>
              <a:t> (</a:t>
            </a:r>
            <a:r>
              <a:rPr lang="en-US" dirty="0" err="1"/>
              <a:t>ngược</a:t>
            </a:r>
            <a:r>
              <a:rPr lang="en-US" dirty="0"/>
              <a:t>/</a:t>
            </a:r>
            <a:r>
              <a:rPr lang="en-US" dirty="0" err="1"/>
              <a:t>xuôi</a:t>
            </a:r>
            <a:r>
              <a:rPr lang="en-US" dirty="0"/>
              <a:t>)</a:t>
            </a:r>
          </a:p>
          <a:p>
            <a:r>
              <a:rPr lang="en-US" dirty="0" err="1"/>
              <a:t>Thay</a:t>
            </a:r>
            <a:r>
              <a:rPr lang="en-US" dirty="0"/>
              <a:t> </a:t>
            </a:r>
            <a:r>
              <a:rPr lang="en-US" dirty="0" err="1"/>
              <a:t>đổi</a:t>
            </a:r>
            <a:r>
              <a:rPr lang="en-US" dirty="0"/>
              <a:t> x –</a:t>
            </a:r>
          </a:p>
          <a:p>
            <a:r>
              <a:rPr lang="en-US" dirty="0" err="1"/>
              <a:t>Thay</a:t>
            </a:r>
            <a:r>
              <a:rPr lang="en-US" dirty="0"/>
              <a:t> </a:t>
            </a:r>
            <a:r>
              <a:rPr lang="en-US" dirty="0" err="1"/>
              <a:t>đổi</a:t>
            </a:r>
            <a:r>
              <a:rPr lang="en-US" dirty="0"/>
              <a:t> y –</a:t>
            </a:r>
          </a:p>
          <a:p>
            <a:r>
              <a:rPr lang="en-US" dirty="0" err="1"/>
              <a:t>Đặt</a:t>
            </a:r>
            <a:r>
              <a:rPr lang="en-US" dirty="0"/>
              <a:t> x </a:t>
            </a:r>
            <a:r>
              <a:rPr lang="en-US" dirty="0" err="1"/>
              <a:t>là</a:t>
            </a:r>
            <a:r>
              <a:rPr lang="en-US" dirty="0"/>
              <a:t> –</a:t>
            </a:r>
          </a:p>
          <a:p>
            <a:r>
              <a:rPr lang="en-US" dirty="0" err="1"/>
              <a:t>Đặt</a:t>
            </a:r>
            <a:r>
              <a:rPr lang="en-US" dirty="0"/>
              <a:t> y </a:t>
            </a:r>
            <a:r>
              <a:rPr lang="en-US" dirty="0" err="1"/>
              <a:t>là</a:t>
            </a:r>
            <a:r>
              <a:rPr lang="en-US" dirty="0"/>
              <a:t> –</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2590436" cy="2941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036" y="3703443"/>
            <a:ext cx="2784764" cy="315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8718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762000"/>
          </a:xfrm>
        </p:spPr>
        <p:txBody>
          <a:bodyPr/>
          <a:lstStyle/>
          <a:p>
            <a:r>
              <a:rPr lang="en-US"/>
              <a:t>Các lệnh chuyển động phức tạp</a:t>
            </a:r>
          </a:p>
        </p:txBody>
      </p:sp>
      <p:sp>
        <p:nvSpPr>
          <p:cNvPr id="3" name="Content Placeholder 2"/>
          <p:cNvSpPr>
            <a:spLocks noGrp="1"/>
          </p:cNvSpPr>
          <p:nvPr>
            <p:ph idx="1"/>
          </p:nvPr>
        </p:nvSpPr>
        <p:spPr>
          <a:xfrm>
            <a:off x="3886200" y="1524000"/>
            <a:ext cx="5257800" cy="5486400"/>
          </a:xfrm>
        </p:spPr>
        <p:txBody>
          <a:bodyPr/>
          <a:lstStyle/>
          <a:p>
            <a:r>
              <a:rPr lang="en-US"/>
              <a:t>Xoay về hướng – (độ)</a:t>
            </a:r>
          </a:p>
          <a:p>
            <a:r>
              <a:rPr lang="en-US"/>
              <a:t>Xoay về phía – (đối tượng)</a:t>
            </a:r>
          </a:p>
          <a:p>
            <a:r>
              <a:rPr lang="en-US"/>
              <a:t>Nhảy đến – (đối tượng)</a:t>
            </a:r>
          </a:p>
          <a:p>
            <a:r>
              <a:rPr lang="en-US"/>
              <a:t>Nếu chạm biên, quay lại</a:t>
            </a:r>
          </a:p>
          <a:p>
            <a:r>
              <a:rPr lang="en-US"/>
              <a:t>Đặt kiểu quay cho phép (4 hướng / trái – phải / không quay).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336964"/>
            <a:ext cx="35147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 y="3865419"/>
            <a:ext cx="3697277" cy="200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810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7543800" cy="838200"/>
          </a:xfrm>
        </p:spPr>
        <p:txBody>
          <a:bodyPr/>
          <a:lstStyle/>
          <a:p>
            <a:r>
              <a:rPr lang="en-US"/>
              <a:t>Chuyển động có điều kiện</a:t>
            </a:r>
          </a:p>
        </p:txBody>
      </p:sp>
      <p:sp>
        <p:nvSpPr>
          <p:cNvPr id="3" name="Content Placeholder 2"/>
          <p:cNvSpPr>
            <a:spLocks noGrp="1"/>
          </p:cNvSpPr>
          <p:nvPr>
            <p:ph idx="1"/>
          </p:nvPr>
        </p:nvSpPr>
        <p:spPr>
          <a:xfrm>
            <a:off x="457200" y="1717675"/>
            <a:ext cx="8229600" cy="4835525"/>
          </a:xfrm>
        </p:spPr>
        <p:txBody>
          <a:bodyPr/>
          <a:lstStyle/>
          <a:p>
            <a:r>
              <a:rPr lang="en-US" dirty="0" err="1"/>
              <a:t>Chuyển</a:t>
            </a:r>
            <a:r>
              <a:rPr lang="en-US" dirty="0"/>
              <a:t> </a:t>
            </a:r>
            <a:r>
              <a:rPr lang="en-US" dirty="0" err="1"/>
              <a:t>động</a:t>
            </a:r>
            <a:r>
              <a:rPr lang="en-US" dirty="0"/>
              <a:t> </a:t>
            </a:r>
            <a:r>
              <a:rPr lang="en-US" dirty="0" err="1"/>
              <a:t>theo</a:t>
            </a:r>
            <a:r>
              <a:rPr lang="en-US" dirty="0"/>
              <a:t> </a:t>
            </a:r>
            <a:r>
              <a:rPr lang="en-US" dirty="0" err="1"/>
              <a:t>hiệu</a:t>
            </a:r>
            <a:r>
              <a:rPr lang="en-US" dirty="0"/>
              <a:t> </a:t>
            </a:r>
            <a:r>
              <a:rPr lang="en-US" dirty="0" err="1"/>
              <a:t>lệnh</a:t>
            </a:r>
            <a:r>
              <a:rPr lang="en-US" dirty="0"/>
              <a:t> (Key pressed).</a:t>
            </a:r>
          </a:p>
          <a:p>
            <a:r>
              <a:rPr lang="en-US" dirty="0" err="1"/>
              <a:t>Chuyển</a:t>
            </a:r>
            <a:r>
              <a:rPr lang="en-US" dirty="0"/>
              <a:t> </a:t>
            </a:r>
            <a:r>
              <a:rPr lang="en-US" dirty="0" err="1"/>
              <a:t>động</a:t>
            </a:r>
            <a:r>
              <a:rPr lang="en-US" dirty="0"/>
              <a:t> </a:t>
            </a:r>
            <a:r>
              <a:rPr lang="en-US" dirty="0" err="1"/>
              <a:t>vô</a:t>
            </a:r>
            <a:r>
              <a:rPr lang="en-US" dirty="0"/>
              <a:t> </a:t>
            </a:r>
            <a:r>
              <a:rPr lang="en-US" dirty="0" err="1"/>
              <a:t>hạn</a:t>
            </a:r>
            <a:endParaRPr lang="en-US" dirty="0"/>
          </a:p>
          <a:p>
            <a:r>
              <a:rPr lang="en-US" dirty="0" err="1"/>
              <a:t>Chuyển</a:t>
            </a:r>
            <a:r>
              <a:rPr lang="en-US" dirty="0"/>
              <a:t> </a:t>
            </a:r>
            <a:r>
              <a:rPr lang="en-US" dirty="0" err="1"/>
              <a:t>động</a:t>
            </a:r>
            <a:r>
              <a:rPr lang="en-US" dirty="0"/>
              <a:t> </a:t>
            </a:r>
            <a:r>
              <a:rPr lang="en-US" dirty="0" err="1"/>
              <a:t>khi</a:t>
            </a:r>
            <a:r>
              <a:rPr lang="en-US" dirty="0"/>
              <a:t> </a:t>
            </a:r>
            <a:r>
              <a:rPr lang="en-US" dirty="0" err="1"/>
              <a:t>gặp</a:t>
            </a:r>
            <a:r>
              <a:rPr lang="en-US" dirty="0"/>
              <a:t> </a:t>
            </a:r>
            <a:r>
              <a:rPr lang="en-US" dirty="0" err="1"/>
              <a:t>sự</a:t>
            </a:r>
            <a:r>
              <a:rPr lang="en-US" dirty="0"/>
              <a:t> </a:t>
            </a:r>
            <a:r>
              <a:rPr lang="en-US" dirty="0" err="1"/>
              <a:t>kiện</a:t>
            </a:r>
            <a:r>
              <a:rPr lang="en-US" dirty="0"/>
              <a:t> </a:t>
            </a:r>
            <a:r>
              <a:rPr lang="en-US" dirty="0" err="1"/>
              <a:t>khác</a:t>
            </a:r>
            <a:endParaRPr lang="en-US" dirty="0"/>
          </a:p>
          <a:p>
            <a:endParaRPr lang="en-US" dirty="0"/>
          </a:p>
          <a:p>
            <a:endParaRPr lang="en-US" dirty="0"/>
          </a:p>
        </p:txBody>
      </p:sp>
    </p:spTree>
    <p:extLst>
      <p:ext uri="{BB962C8B-B14F-4D97-AF65-F5344CB8AC3E}">
        <p14:creationId xmlns:p14="http://schemas.microsoft.com/office/powerpoint/2010/main" val="2411163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Vẽ đồ họa</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40854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7543800" cy="914400"/>
          </a:xfrm>
        </p:spPr>
        <p:txBody>
          <a:bodyPr/>
          <a:lstStyle/>
          <a:p>
            <a:r>
              <a:rPr lang="en-US"/>
              <a:t>Một số nguyên tắc cho vẽ hình</a:t>
            </a:r>
          </a:p>
        </p:txBody>
      </p:sp>
      <p:sp>
        <p:nvSpPr>
          <p:cNvPr id="3" name="Content Placeholder 2"/>
          <p:cNvSpPr>
            <a:spLocks noGrp="1"/>
          </p:cNvSpPr>
          <p:nvPr>
            <p:ph idx="1"/>
          </p:nvPr>
        </p:nvSpPr>
        <p:spPr>
          <a:xfrm>
            <a:off x="381001" y="1489075"/>
            <a:ext cx="8763000" cy="4987925"/>
          </a:xfrm>
        </p:spPr>
        <p:txBody>
          <a:bodyPr/>
          <a:lstStyle/>
          <a:p>
            <a:r>
              <a:rPr lang="en-US" sz="2800" dirty="0" err="1"/>
              <a:t>Khi</a:t>
            </a:r>
            <a:r>
              <a:rPr lang="en-US" sz="2800" dirty="0"/>
              <a:t> </a:t>
            </a:r>
            <a:r>
              <a:rPr lang="en-US" sz="2800" dirty="0" err="1"/>
              <a:t>nhân</a:t>
            </a:r>
            <a:r>
              <a:rPr lang="en-US" sz="2800" dirty="0"/>
              <a:t> </a:t>
            </a:r>
            <a:r>
              <a:rPr lang="en-US" sz="2800" dirty="0" err="1"/>
              <a:t>vật</a:t>
            </a:r>
            <a:r>
              <a:rPr lang="en-US" sz="2800" dirty="0"/>
              <a:t> </a:t>
            </a:r>
            <a:r>
              <a:rPr lang="en-US" sz="2800" dirty="0" err="1"/>
              <a:t>chuyển</a:t>
            </a:r>
            <a:r>
              <a:rPr lang="en-US" sz="2800" dirty="0"/>
              <a:t> </a:t>
            </a:r>
            <a:r>
              <a:rPr lang="en-US" sz="2800" dirty="0" err="1"/>
              <a:t>động</a:t>
            </a:r>
            <a:r>
              <a:rPr lang="en-US" sz="2800" dirty="0"/>
              <a:t>, </a:t>
            </a:r>
            <a:r>
              <a:rPr lang="en-US" sz="2800" dirty="0" err="1"/>
              <a:t>nếu</a:t>
            </a:r>
            <a:r>
              <a:rPr lang="en-US" sz="2800" dirty="0"/>
              <a:t> </a:t>
            </a:r>
            <a:r>
              <a:rPr lang="en-US" sz="2800" dirty="0" err="1"/>
              <a:t>chế</a:t>
            </a:r>
            <a:r>
              <a:rPr lang="en-US" sz="2800" dirty="0"/>
              <a:t> </a:t>
            </a:r>
            <a:r>
              <a:rPr lang="en-US" sz="2800" dirty="0" err="1"/>
              <a:t>độ</a:t>
            </a:r>
            <a:r>
              <a:rPr lang="en-US" sz="2800" dirty="0"/>
              <a:t> </a:t>
            </a:r>
            <a:r>
              <a:rPr lang="en-US" sz="2800" dirty="0" err="1"/>
              <a:t>đặt</a:t>
            </a:r>
            <a:r>
              <a:rPr lang="en-US" sz="2800" dirty="0"/>
              <a:t> </a:t>
            </a:r>
            <a:r>
              <a:rPr lang="en-US" sz="2800" dirty="0" err="1"/>
              <a:t>bút</a:t>
            </a:r>
            <a:r>
              <a:rPr lang="en-US" sz="2800" dirty="0"/>
              <a:t> </a:t>
            </a:r>
            <a:r>
              <a:rPr lang="en-US" sz="2800" dirty="0" err="1"/>
              <a:t>là</a:t>
            </a:r>
            <a:r>
              <a:rPr lang="en-US" sz="2800" dirty="0"/>
              <a:t> Pen down </a:t>
            </a:r>
            <a:r>
              <a:rPr lang="en-US" sz="2800" dirty="0" err="1"/>
              <a:t>thì</a:t>
            </a:r>
            <a:r>
              <a:rPr lang="en-US" sz="2800" dirty="0"/>
              <a:t> </a:t>
            </a:r>
            <a:r>
              <a:rPr lang="en-US" sz="2800" dirty="0" err="1"/>
              <a:t>bút</a:t>
            </a:r>
            <a:r>
              <a:rPr lang="en-US" sz="2800" dirty="0"/>
              <a:t> </a:t>
            </a:r>
            <a:r>
              <a:rPr lang="en-US" sz="2800" dirty="0" err="1"/>
              <a:t>sẽ</a:t>
            </a:r>
            <a:r>
              <a:rPr lang="en-US" sz="2800" dirty="0"/>
              <a:t> </a:t>
            </a:r>
            <a:r>
              <a:rPr lang="en-US" sz="2800" dirty="0" err="1"/>
              <a:t>vẽ</a:t>
            </a:r>
            <a:r>
              <a:rPr lang="en-US" sz="2800" dirty="0"/>
              <a:t> </a:t>
            </a:r>
            <a:r>
              <a:rPr lang="en-US" sz="2800" dirty="0" err="1"/>
              <a:t>quĩ</a:t>
            </a:r>
            <a:r>
              <a:rPr lang="en-US" sz="2800" dirty="0"/>
              <a:t> </a:t>
            </a:r>
            <a:r>
              <a:rPr lang="en-US" sz="2800" dirty="0" err="1"/>
              <a:t>đạo</a:t>
            </a:r>
            <a:r>
              <a:rPr lang="en-US" sz="2800" dirty="0"/>
              <a:t> </a:t>
            </a:r>
            <a:r>
              <a:rPr lang="en-US" sz="2800" dirty="0" err="1"/>
              <a:t>chuyển</a:t>
            </a:r>
            <a:r>
              <a:rPr lang="en-US" sz="2800" dirty="0"/>
              <a:t> </a:t>
            </a:r>
            <a:r>
              <a:rPr lang="en-US" sz="2800" dirty="0" err="1"/>
              <a:t>động</a:t>
            </a:r>
            <a:r>
              <a:rPr lang="en-US" sz="2800" dirty="0"/>
              <a:t> </a:t>
            </a:r>
            <a:r>
              <a:rPr lang="en-US" sz="2800" dirty="0" err="1"/>
              <a:t>của</a:t>
            </a:r>
            <a:r>
              <a:rPr lang="en-US" sz="2800" dirty="0"/>
              <a:t> </a:t>
            </a:r>
            <a:r>
              <a:rPr lang="en-US" sz="2800" dirty="0" err="1"/>
              <a:t>nhân</a:t>
            </a:r>
            <a:r>
              <a:rPr lang="en-US" sz="2800" dirty="0"/>
              <a:t> </a:t>
            </a:r>
            <a:r>
              <a:rPr lang="en-US" sz="2800" dirty="0" err="1"/>
              <a:t>vật</a:t>
            </a:r>
            <a:r>
              <a:rPr lang="en-US" sz="2800" dirty="0"/>
              <a:t> </a:t>
            </a:r>
            <a:r>
              <a:rPr lang="en-US" sz="2800" dirty="0" err="1"/>
              <a:t>trên</a:t>
            </a:r>
            <a:r>
              <a:rPr lang="en-US" sz="2800" dirty="0"/>
              <a:t> </a:t>
            </a:r>
            <a:r>
              <a:rPr lang="en-US" sz="2800" dirty="0" err="1"/>
              <a:t>màn</a:t>
            </a:r>
            <a:r>
              <a:rPr lang="en-US" sz="2800" dirty="0"/>
              <a:t> </a:t>
            </a:r>
            <a:r>
              <a:rPr lang="en-US" sz="2800" dirty="0" err="1"/>
              <a:t>hình</a:t>
            </a:r>
            <a:r>
              <a:rPr lang="en-US" sz="2800" dirty="0"/>
              <a:t> </a:t>
            </a:r>
            <a:r>
              <a:rPr lang="en-US" sz="2800" dirty="0" err="1"/>
              <a:t>theo</a:t>
            </a:r>
            <a:r>
              <a:rPr lang="en-US" sz="2800" dirty="0"/>
              <a:t> </a:t>
            </a:r>
            <a:r>
              <a:rPr lang="en-US" sz="2800" dirty="0" err="1"/>
              <a:t>thuộc</a:t>
            </a:r>
            <a:r>
              <a:rPr lang="en-US" sz="2800" dirty="0"/>
              <a:t> </a:t>
            </a:r>
            <a:r>
              <a:rPr lang="en-US" sz="2800" dirty="0" err="1"/>
              <a:t>tính</a:t>
            </a:r>
            <a:r>
              <a:rPr lang="en-US" sz="2800" dirty="0"/>
              <a:t> </a:t>
            </a:r>
            <a:r>
              <a:rPr lang="en-US" sz="2800" dirty="0" err="1"/>
              <a:t>của</a:t>
            </a:r>
            <a:r>
              <a:rPr lang="en-US" sz="2800" dirty="0"/>
              <a:t> </a:t>
            </a:r>
            <a:r>
              <a:rPr lang="en-US" sz="2800" dirty="0" err="1"/>
              <a:t>bút</a:t>
            </a:r>
            <a:r>
              <a:rPr lang="en-US" sz="2800" dirty="0"/>
              <a:t> (pen).</a:t>
            </a:r>
          </a:p>
          <a:p>
            <a:r>
              <a:rPr lang="en-US" sz="2800" dirty="0" err="1"/>
              <a:t>Thuộc</a:t>
            </a:r>
            <a:r>
              <a:rPr lang="en-US" sz="2800" dirty="0"/>
              <a:t> </a:t>
            </a:r>
            <a:r>
              <a:rPr lang="en-US" sz="2800" dirty="0" err="1"/>
              <a:t>tính</a:t>
            </a:r>
            <a:r>
              <a:rPr lang="en-US" sz="2800" dirty="0"/>
              <a:t> </a:t>
            </a:r>
            <a:r>
              <a:rPr lang="en-US" sz="2800" dirty="0" err="1"/>
              <a:t>của</a:t>
            </a:r>
            <a:r>
              <a:rPr lang="en-US" sz="2800" dirty="0"/>
              <a:t> </a:t>
            </a:r>
            <a:r>
              <a:rPr lang="en-US" sz="2800" dirty="0" err="1"/>
              <a:t>bút</a:t>
            </a:r>
            <a:r>
              <a:rPr lang="en-US" sz="2800" dirty="0"/>
              <a:t> </a:t>
            </a:r>
            <a:r>
              <a:rPr lang="en-US" sz="2800" dirty="0" err="1"/>
              <a:t>bao</a:t>
            </a:r>
            <a:r>
              <a:rPr lang="en-US" sz="2800" dirty="0"/>
              <a:t> </a:t>
            </a:r>
            <a:r>
              <a:rPr lang="en-US" sz="2800" dirty="0" err="1"/>
              <a:t>gồm</a:t>
            </a:r>
            <a:r>
              <a:rPr lang="en-US" sz="2800" dirty="0"/>
              <a:t>:</a:t>
            </a:r>
          </a:p>
          <a:p>
            <a:pPr lvl="1"/>
            <a:r>
              <a:rPr lang="en-US" sz="2400" dirty="0" err="1"/>
              <a:t>Màu</a:t>
            </a:r>
            <a:r>
              <a:rPr lang="en-US" sz="2400" dirty="0"/>
              <a:t> </a:t>
            </a:r>
            <a:r>
              <a:rPr lang="en-US" sz="2400" dirty="0" err="1"/>
              <a:t>sắc</a:t>
            </a:r>
            <a:r>
              <a:rPr lang="en-US" sz="2400" dirty="0"/>
              <a:t> (Color).</a:t>
            </a:r>
          </a:p>
          <a:p>
            <a:pPr lvl="1"/>
            <a:r>
              <a:rPr lang="en-US" sz="2400" dirty="0" err="1"/>
              <a:t>Kích</a:t>
            </a:r>
            <a:r>
              <a:rPr lang="en-US" sz="2400" dirty="0"/>
              <a:t> </a:t>
            </a:r>
            <a:r>
              <a:rPr lang="en-US" sz="2400" dirty="0" err="1"/>
              <a:t>thước</a:t>
            </a:r>
            <a:r>
              <a:rPr lang="en-US" sz="2400" dirty="0"/>
              <a:t> </a:t>
            </a:r>
            <a:r>
              <a:rPr lang="en-US" sz="2400" dirty="0" err="1"/>
              <a:t>nét</a:t>
            </a:r>
            <a:r>
              <a:rPr lang="en-US" sz="2400" dirty="0"/>
              <a:t> </a:t>
            </a:r>
            <a:r>
              <a:rPr lang="en-US" sz="2400" dirty="0" err="1"/>
              <a:t>bút</a:t>
            </a:r>
            <a:r>
              <a:rPr lang="en-US" sz="2400" dirty="0"/>
              <a:t> (Size).</a:t>
            </a:r>
          </a:p>
          <a:p>
            <a:pPr lvl="1"/>
            <a:r>
              <a:rPr lang="en-US" sz="2400" dirty="0" err="1"/>
              <a:t>Kiểu</a:t>
            </a:r>
            <a:r>
              <a:rPr lang="en-US" sz="2400" dirty="0"/>
              <a:t> </a:t>
            </a:r>
            <a:r>
              <a:rPr lang="en-US" sz="2400" dirty="0" err="1"/>
              <a:t>tô</a:t>
            </a:r>
            <a:r>
              <a:rPr lang="en-US" sz="2400" dirty="0"/>
              <a:t> </a:t>
            </a:r>
            <a:r>
              <a:rPr lang="en-US" sz="2400" dirty="0" err="1"/>
              <a:t>màu</a:t>
            </a:r>
            <a:r>
              <a:rPr lang="en-US" sz="2400" dirty="0"/>
              <a:t> (Shape).</a:t>
            </a:r>
          </a:p>
          <a:p>
            <a:r>
              <a:rPr lang="en-US" sz="2800" dirty="0" err="1"/>
              <a:t>Lệnh</a:t>
            </a:r>
            <a:r>
              <a:rPr lang="en-US" sz="2800" dirty="0"/>
              <a:t> Stamp </a:t>
            </a:r>
            <a:r>
              <a:rPr lang="en-US" sz="2800" dirty="0" err="1"/>
              <a:t>sẽ</a:t>
            </a:r>
            <a:r>
              <a:rPr lang="en-US" sz="2800" dirty="0"/>
              <a:t> </a:t>
            </a:r>
            <a:r>
              <a:rPr lang="en-US" sz="2800" dirty="0" err="1"/>
              <a:t>vẽ</a:t>
            </a:r>
            <a:r>
              <a:rPr lang="en-US" sz="2800" dirty="0"/>
              <a:t> </a:t>
            </a:r>
            <a:r>
              <a:rPr lang="en-US" sz="2800" dirty="0" err="1"/>
              <a:t>lên</a:t>
            </a:r>
            <a:r>
              <a:rPr lang="en-US" sz="2800" dirty="0"/>
              <a:t> </a:t>
            </a:r>
            <a:r>
              <a:rPr lang="en-US" sz="2800" dirty="0" err="1"/>
              <a:t>màn</a:t>
            </a:r>
            <a:r>
              <a:rPr lang="en-US" sz="2800" dirty="0"/>
              <a:t> </a:t>
            </a:r>
            <a:r>
              <a:rPr lang="en-US" sz="2800" dirty="0" err="1"/>
              <a:t>hình</a:t>
            </a:r>
            <a:r>
              <a:rPr lang="en-US" sz="2800" dirty="0"/>
              <a:t> 1 </a:t>
            </a:r>
            <a:r>
              <a:rPr lang="en-US" sz="2800" dirty="0" err="1"/>
              <a:t>hình</a:t>
            </a:r>
            <a:r>
              <a:rPr lang="en-US" sz="2800" dirty="0"/>
              <a:t> </a:t>
            </a:r>
            <a:r>
              <a:rPr lang="en-US" sz="2800" dirty="0" err="1"/>
              <a:t>ảnh</a:t>
            </a:r>
            <a:r>
              <a:rPr lang="en-US" sz="2800" dirty="0"/>
              <a:t> </a:t>
            </a:r>
            <a:r>
              <a:rPr lang="en-US" sz="2800" dirty="0" err="1"/>
              <a:t>nhân</a:t>
            </a:r>
            <a:r>
              <a:rPr lang="en-US" sz="2800" dirty="0"/>
              <a:t> </a:t>
            </a:r>
            <a:r>
              <a:rPr lang="en-US" sz="2800" dirty="0" err="1"/>
              <a:t>vật</a:t>
            </a:r>
            <a:r>
              <a:rPr lang="en-US" sz="2800" dirty="0"/>
              <a:t> </a:t>
            </a:r>
            <a:r>
              <a:rPr lang="en-US" sz="2800" dirty="0" err="1"/>
              <a:t>tại</a:t>
            </a:r>
            <a:r>
              <a:rPr lang="en-US" sz="2800" dirty="0"/>
              <a:t> </a:t>
            </a:r>
            <a:r>
              <a:rPr lang="en-US" sz="2800" dirty="0" err="1"/>
              <a:t>vị</a:t>
            </a:r>
            <a:r>
              <a:rPr lang="en-US" sz="2800" dirty="0"/>
              <a:t> </a:t>
            </a:r>
            <a:r>
              <a:rPr lang="en-US" sz="2800" dirty="0" err="1"/>
              <a:t>trí</a:t>
            </a:r>
            <a:r>
              <a:rPr lang="en-US" sz="2800" dirty="0"/>
              <a:t> </a:t>
            </a:r>
            <a:r>
              <a:rPr lang="en-US" sz="2800" dirty="0" err="1"/>
              <a:t>hiện</a:t>
            </a:r>
            <a:r>
              <a:rPr lang="en-US" sz="2800" dirty="0"/>
              <a:t> </a:t>
            </a:r>
            <a:r>
              <a:rPr lang="en-US" sz="2800" dirty="0" err="1"/>
              <a:t>thời</a:t>
            </a:r>
            <a:r>
              <a:rPr lang="en-US" sz="2800" dirty="0"/>
              <a:t>. </a:t>
            </a:r>
          </a:p>
          <a:p>
            <a:r>
              <a:rPr lang="en-US" sz="2800" dirty="0" err="1"/>
              <a:t>Lệnh</a:t>
            </a:r>
            <a:r>
              <a:rPr lang="en-US" sz="2800" dirty="0"/>
              <a:t> Clear </a:t>
            </a:r>
            <a:r>
              <a:rPr lang="en-US" sz="2800" dirty="0" err="1"/>
              <a:t>sẽ</a:t>
            </a:r>
            <a:r>
              <a:rPr lang="en-US" sz="2800" dirty="0"/>
              <a:t> </a:t>
            </a:r>
            <a:r>
              <a:rPr lang="en-US" sz="2800" dirty="0" err="1"/>
              <a:t>xóa</a:t>
            </a:r>
            <a:r>
              <a:rPr lang="en-US" sz="2800" dirty="0"/>
              <a:t> </a:t>
            </a:r>
            <a:r>
              <a:rPr lang="en-US" sz="2800" dirty="0" err="1"/>
              <a:t>toàn</a:t>
            </a:r>
            <a:r>
              <a:rPr lang="en-US" sz="2800" dirty="0"/>
              <a:t> </a:t>
            </a:r>
            <a:r>
              <a:rPr lang="en-US" sz="2800" dirty="0" err="1"/>
              <a:t>bộ</a:t>
            </a:r>
            <a:r>
              <a:rPr lang="en-US" sz="2800" dirty="0"/>
              <a:t> </a:t>
            </a:r>
            <a:r>
              <a:rPr lang="en-US" sz="2800" dirty="0" err="1"/>
              <a:t>các</a:t>
            </a:r>
            <a:r>
              <a:rPr lang="en-US" sz="2800" dirty="0"/>
              <a:t> </a:t>
            </a:r>
            <a:r>
              <a:rPr lang="en-US" sz="2800" dirty="0" err="1"/>
              <a:t>nét</a:t>
            </a:r>
            <a:r>
              <a:rPr lang="en-US" sz="2800" dirty="0"/>
              <a:t> </a:t>
            </a:r>
            <a:r>
              <a:rPr lang="en-US" sz="2800" dirty="0" err="1"/>
              <a:t>vẽ</a:t>
            </a:r>
            <a:r>
              <a:rPr lang="en-US" sz="2800" dirty="0"/>
              <a:t> </a:t>
            </a:r>
            <a:r>
              <a:rPr lang="en-US" sz="2800" dirty="0" err="1"/>
              <a:t>và</a:t>
            </a:r>
            <a:r>
              <a:rPr lang="en-US" sz="2800" dirty="0"/>
              <a:t> Stamp </a:t>
            </a:r>
            <a:r>
              <a:rPr lang="en-US" sz="2800" dirty="0" err="1"/>
              <a:t>trên</a:t>
            </a:r>
            <a:r>
              <a:rPr lang="en-US" sz="2800" dirty="0"/>
              <a:t> </a:t>
            </a:r>
            <a:r>
              <a:rPr lang="en-US" sz="2800" dirty="0" err="1"/>
              <a:t>màn</a:t>
            </a:r>
            <a:r>
              <a:rPr lang="en-US" sz="2800" dirty="0"/>
              <a:t> </a:t>
            </a:r>
            <a:r>
              <a:rPr lang="en-US" sz="2800" dirty="0" err="1"/>
              <a:t>hình</a:t>
            </a:r>
            <a:r>
              <a:rPr lang="en-US" sz="2800" dirty="0"/>
              <a:t>. </a:t>
            </a:r>
          </a:p>
        </p:txBody>
      </p:sp>
    </p:spTree>
    <p:extLst>
      <p:ext uri="{BB962C8B-B14F-4D97-AF65-F5344CB8AC3E}">
        <p14:creationId xmlns:p14="http://schemas.microsoft.com/office/powerpoint/2010/main" val="1012776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7543800" cy="914400"/>
          </a:xfrm>
        </p:spPr>
        <p:txBody>
          <a:bodyPr/>
          <a:lstStyle/>
          <a:p>
            <a:r>
              <a:rPr lang="en-US"/>
              <a:t>Các lệnh liên quan đến đồ họa</a:t>
            </a:r>
          </a:p>
        </p:txBody>
      </p:sp>
      <p:sp>
        <p:nvSpPr>
          <p:cNvPr id="3" name="Content Placeholder 2"/>
          <p:cNvSpPr>
            <a:spLocks noGrp="1"/>
          </p:cNvSpPr>
          <p:nvPr>
            <p:ph idx="1"/>
          </p:nvPr>
        </p:nvSpPr>
        <p:spPr>
          <a:xfrm>
            <a:off x="3401291" y="1565275"/>
            <a:ext cx="5742709" cy="4987925"/>
          </a:xfrm>
        </p:spPr>
        <p:txBody>
          <a:bodyPr/>
          <a:lstStyle/>
          <a:p>
            <a:r>
              <a:rPr lang="en-US" sz="2800"/>
              <a:t>Hạ bút</a:t>
            </a:r>
          </a:p>
          <a:p>
            <a:r>
              <a:rPr lang="en-US" sz="2800"/>
              <a:t>Nâng bút</a:t>
            </a:r>
          </a:p>
          <a:p>
            <a:r>
              <a:rPr lang="en-US" sz="2800"/>
              <a:t>Thiết lập stamp.</a:t>
            </a:r>
          </a:p>
          <a:p>
            <a:r>
              <a:rPr lang="en-US" sz="2800"/>
              <a:t>Thay đổi màu bút theo ---</a:t>
            </a:r>
          </a:p>
          <a:p>
            <a:r>
              <a:rPr lang="en-US" sz="2800"/>
              <a:t>Thiết lập màu bút theo ---</a:t>
            </a:r>
          </a:p>
          <a:p>
            <a:r>
              <a:rPr lang="en-US" sz="2800"/>
              <a:t>Thay đổi kiểu tô màu ---</a:t>
            </a:r>
          </a:p>
          <a:p>
            <a:r>
              <a:rPr lang="en-US" sz="2800"/>
              <a:t>Thiết lập kiểu tô màu ---</a:t>
            </a:r>
          </a:p>
          <a:p>
            <a:r>
              <a:rPr lang="en-US" sz="2800"/>
              <a:t>Thay đổi nét bút theo ---</a:t>
            </a:r>
          </a:p>
          <a:p>
            <a:r>
              <a:rPr lang="en-US" sz="2800"/>
              <a:t>Thiết lập nét bút theo ---</a:t>
            </a:r>
          </a:p>
          <a:p>
            <a:r>
              <a:rPr lang="en-US" sz="2800"/>
              <a:t>Hủy tất cả các hiệu ứng đồ họa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65275"/>
            <a:ext cx="328612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6288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1019"/>
            <a:ext cx="7543800" cy="838200"/>
          </a:xfrm>
        </p:spPr>
        <p:txBody>
          <a:bodyPr/>
          <a:lstStyle/>
          <a:p>
            <a:r>
              <a:rPr lang="en-US"/>
              <a:t>Ví dụ 1:</a:t>
            </a:r>
          </a:p>
        </p:txBody>
      </p:sp>
      <p:sp>
        <p:nvSpPr>
          <p:cNvPr id="3" name="Content Placeholder 2"/>
          <p:cNvSpPr>
            <a:spLocks noGrp="1"/>
          </p:cNvSpPr>
          <p:nvPr>
            <p:ph idx="1"/>
          </p:nvPr>
        </p:nvSpPr>
        <p:spPr>
          <a:xfrm>
            <a:off x="531125" y="1365419"/>
            <a:ext cx="8612875" cy="1600200"/>
          </a:xfrm>
        </p:spPr>
        <p:txBody>
          <a:bodyPr/>
          <a:lstStyle/>
          <a:p>
            <a:r>
              <a:rPr lang="en-US" sz="2800" dirty="0"/>
              <a:t>Cho </a:t>
            </a:r>
            <a:r>
              <a:rPr lang="en-US" sz="2800" dirty="0" err="1"/>
              <a:t>nhân</a:t>
            </a:r>
            <a:r>
              <a:rPr lang="en-US" sz="2800" dirty="0"/>
              <a:t> </a:t>
            </a:r>
            <a:r>
              <a:rPr lang="en-US" sz="2800" dirty="0" err="1"/>
              <a:t>vật</a:t>
            </a:r>
            <a:r>
              <a:rPr lang="en-US" sz="2800" dirty="0"/>
              <a:t> </a:t>
            </a:r>
            <a:r>
              <a:rPr lang="en-US" sz="2800" dirty="0" err="1"/>
              <a:t>chuyển</a:t>
            </a:r>
            <a:r>
              <a:rPr lang="en-US" sz="2800" dirty="0"/>
              <a:t> </a:t>
            </a:r>
            <a:r>
              <a:rPr lang="en-US" sz="2800" dirty="0" err="1"/>
              <a:t>đông</a:t>
            </a:r>
            <a:r>
              <a:rPr lang="en-US" sz="2800" dirty="0"/>
              <a:t> </a:t>
            </a:r>
            <a:r>
              <a:rPr lang="en-US" sz="2800" dirty="0" err="1"/>
              <a:t>và</a:t>
            </a:r>
            <a:r>
              <a:rPr lang="en-US" sz="2800" dirty="0"/>
              <a:t> </a:t>
            </a:r>
            <a:r>
              <a:rPr lang="en-US" sz="2800" dirty="0" err="1"/>
              <a:t>để</a:t>
            </a:r>
            <a:r>
              <a:rPr lang="en-US" sz="2800" dirty="0"/>
              <a:t> </a:t>
            </a:r>
            <a:r>
              <a:rPr lang="en-US" sz="2800" dirty="0" err="1"/>
              <a:t>lại</a:t>
            </a:r>
            <a:r>
              <a:rPr lang="en-US" sz="2800" dirty="0"/>
              <a:t> </a:t>
            </a:r>
            <a:r>
              <a:rPr lang="en-US" sz="2800" dirty="0" err="1"/>
              <a:t>vết</a:t>
            </a:r>
            <a:r>
              <a:rPr lang="en-US" sz="2800" dirty="0"/>
              <a:t> </a:t>
            </a:r>
            <a:r>
              <a:rPr lang="en-US" sz="2800" dirty="0" err="1"/>
              <a:t>của</a:t>
            </a:r>
            <a:r>
              <a:rPr lang="en-US" sz="2800" dirty="0"/>
              <a:t> </a:t>
            </a:r>
            <a:r>
              <a:rPr lang="en-US" sz="2800" dirty="0" err="1"/>
              <a:t>mình</a:t>
            </a:r>
            <a:endParaRPr lang="en-US" sz="2800" dirty="0"/>
          </a:p>
          <a:p>
            <a:r>
              <a:rPr lang="en-US" sz="2800" dirty="0" err="1"/>
              <a:t>Vẽ</a:t>
            </a:r>
            <a:r>
              <a:rPr lang="en-US" sz="2800" dirty="0"/>
              <a:t> </a:t>
            </a:r>
            <a:r>
              <a:rPr lang="en-US" sz="2800" dirty="0" err="1"/>
              <a:t>hình</a:t>
            </a:r>
            <a:r>
              <a:rPr lang="en-US" sz="2800" dirty="0"/>
              <a:t> </a:t>
            </a:r>
            <a:r>
              <a:rPr lang="en-US" sz="2800" dirty="0" err="1"/>
              <a:t>vuông</a:t>
            </a:r>
            <a:endParaRPr lang="en-US" sz="2800" dirty="0"/>
          </a:p>
          <a:p>
            <a:r>
              <a:rPr lang="en-US" sz="2800" dirty="0" err="1"/>
              <a:t>Vẽ</a:t>
            </a:r>
            <a:r>
              <a:rPr lang="en-US" sz="2800" dirty="0"/>
              <a:t> tam </a:t>
            </a:r>
            <a:r>
              <a:rPr lang="en-US" sz="2800" dirty="0" err="1"/>
              <a:t>giác</a:t>
            </a:r>
            <a:r>
              <a:rPr lang="en-US" sz="2800" dirty="0"/>
              <a:t> </a:t>
            </a:r>
            <a:r>
              <a:rPr lang="en-US" sz="2800" dirty="0" err="1"/>
              <a:t>đều</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05803"/>
            <a:ext cx="18859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170" y="3038475"/>
            <a:ext cx="189547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19451"/>
            <a:ext cx="18764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960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10600" cy="838200"/>
          </a:xfrm>
        </p:spPr>
        <p:txBody>
          <a:bodyPr/>
          <a:lstStyle/>
          <a:p>
            <a:r>
              <a:rPr lang="en-US"/>
              <a:t>Ví dụ 2: Vẽ đa giác đều (tổng quát)</a:t>
            </a:r>
          </a:p>
        </p:txBody>
      </p:sp>
      <p:sp>
        <p:nvSpPr>
          <p:cNvPr id="3" name="Content Placeholder 2"/>
          <p:cNvSpPr>
            <a:spLocks noGrp="1"/>
          </p:cNvSpPr>
          <p:nvPr>
            <p:ph idx="1"/>
          </p:nvPr>
        </p:nvSpPr>
        <p:spPr>
          <a:xfrm>
            <a:off x="531125" y="1295400"/>
            <a:ext cx="8612875" cy="1071277"/>
          </a:xfrm>
        </p:spPr>
        <p:txBody>
          <a:bodyPr/>
          <a:lstStyle/>
          <a:p>
            <a:r>
              <a:rPr lang="en-US" sz="2800"/>
              <a:t>Thiết lập 1 nhân vật mới và thực hiện theo sơ đồ sau:</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28626"/>
            <a:ext cx="3175476" cy="412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66677"/>
            <a:ext cx="46577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6771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445"/>
            <a:ext cx="8610600" cy="838200"/>
          </a:xfrm>
        </p:spPr>
        <p:txBody>
          <a:bodyPr/>
          <a:lstStyle/>
          <a:p>
            <a:r>
              <a:rPr lang="en-US"/>
              <a:t>Ví dụ 3: Vẽ vòng tròn</a:t>
            </a:r>
          </a:p>
        </p:txBody>
      </p:sp>
      <p:sp>
        <p:nvSpPr>
          <p:cNvPr id="3" name="Content Placeholder 2"/>
          <p:cNvSpPr>
            <a:spLocks noGrp="1"/>
          </p:cNvSpPr>
          <p:nvPr>
            <p:ph idx="1"/>
          </p:nvPr>
        </p:nvSpPr>
        <p:spPr>
          <a:xfrm>
            <a:off x="531125" y="1255845"/>
            <a:ext cx="8612875" cy="1071277"/>
          </a:xfrm>
        </p:spPr>
        <p:txBody>
          <a:bodyPr/>
          <a:lstStyle/>
          <a:p>
            <a:r>
              <a:rPr lang="en-US" sz="2800"/>
              <a:t>Thiết lập 1 nhân vật mới và thực hiện theo sơ đồ sau:</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2819400" cy="449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701" y="2426141"/>
            <a:ext cx="46672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7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077200" cy="762000"/>
          </a:xfrm>
        </p:spPr>
        <p:txBody>
          <a:bodyPr/>
          <a:lstStyle/>
          <a:p>
            <a:r>
              <a:rPr lang="en-US" dirty="0" err="1"/>
              <a:t>Lệnh</a:t>
            </a:r>
            <a:r>
              <a:rPr lang="en-US" dirty="0"/>
              <a:t> </a:t>
            </a:r>
            <a:r>
              <a:rPr lang="en-US" dirty="0" err="1"/>
              <a:t>thường</a:t>
            </a:r>
            <a:r>
              <a:rPr lang="en-US" dirty="0"/>
              <a:t> </a:t>
            </a:r>
            <a:r>
              <a:rPr lang="en-US" dirty="0" err="1"/>
              <a:t>dùng</a:t>
            </a:r>
            <a:r>
              <a:rPr lang="en-US" dirty="0"/>
              <a:t>?</a:t>
            </a:r>
          </a:p>
        </p:txBody>
      </p:sp>
      <p:sp>
        <p:nvSpPr>
          <p:cNvPr id="8" name="Content Placeholder 2"/>
          <p:cNvSpPr>
            <a:spLocks noGrp="1"/>
          </p:cNvSpPr>
          <p:nvPr>
            <p:ph idx="1"/>
          </p:nvPr>
        </p:nvSpPr>
        <p:spPr>
          <a:xfrm>
            <a:off x="152400" y="1295400"/>
            <a:ext cx="8229600" cy="1204479"/>
          </a:xfrm>
        </p:spPr>
        <p:txBody>
          <a:bodyPr/>
          <a:lstStyle/>
          <a:p>
            <a:r>
              <a:rPr lang="en-US" dirty="0" err="1"/>
              <a:t>Sơ</a:t>
            </a:r>
            <a:r>
              <a:rPr lang="en-US" dirty="0"/>
              <a:t> </a:t>
            </a:r>
            <a:r>
              <a:rPr lang="en-US" dirty="0" err="1"/>
              <a:t>đồ</a:t>
            </a:r>
            <a:r>
              <a:rPr lang="en-US" dirty="0"/>
              <a:t> </a:t>
            </a:r>
            <a:r>
              <a:rPr lang="en-US" dirty="0" err="1"/>
              <a:t>mô</a:t>
            </a:r>
            <a:r>
              <a:rPr lang="en-US" dirty="0"/>
              <a:t> </a:t>
            </a:r>
            <a:r>
              <a:rPr lang="en-US" dirty="0" err="1"/>
              <a:t>tả</a:t>
            </a:r>
            <a:r>
              <a:rPr lang="en-US" dirty="0"/>
              <a:t> </a:t>
            </a:r>
            <a:r>
              <a:rPr lang="en-US" dirty="0" err="1"/>
              <a:t>tỉ</a:t>
            </a:r>
            <a:r>
              <a:rPr lang="en-US" dirty="0"/>
              <a:t> </a:t>
            </a:r>
            <a:r>
              <a:rPr lang="en-US" dirty="0" err="1"/>
              <a:t>lệ</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nhóm</a:t>
            </a:r>
            <a:r>
              <a:rPr lang="en-US" dirty="0"/>
              <a:t> </a:t>
            </a:r>
            <a:r>
              <a:rPr lang="en-US" dirty="0" err="1"/>
              <a:t>lệnh</a:t>
            </a:r>
            <a:r>
              <a:rPr lang="en-US" dirty="0"/>
              <a:t> </a:t>
            </a:r>
            <a:r>
              <a:rPr lang="en-US" dirty="0" err="1"/>
              <a:t>trong</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được</a:t>
            </a:r>
            <a:r>
              <a:rPr lang="en-US" dirty="0"/>
              <a:t> chia </a:t>
            </a:r>
            <a:r>
              <a:rPr lang="en-US" dirty="0" err="1"/>
              <a:t>sẻ</a:t>
            </a:r>
            <a:r>
              <a:rPr lang="en-US" dirty="0"/>
              <a:t>.</a:t>
            </a:r>
          </a:p>
          <a:p>
            <a:endParaRPr lang="en-US" dirty="0"/>
          </a:p>
          <a:p>
            <a:endParaRPr lang="en-US" dirty="0"/>
          </a:p>
        </p:txBody>
      </p:sp>
      <p:pic>
        <p:nvPicPr>
          <p:cNvPr id="3" name="Picture 2"/>
          <p:cNvPicPr>
            <a:picLocks noChangeAspect="1"/>
          </p:cNvPicPr>
          <p:nvPr/>
        </p:nvPicPr>
        <p:blipFill>
          <a:blip r:embed="rId2"/>
          <a:stretch>
            <a:fillRect/>
          </a:stretch>
        </p:blipFill>
        <p:spPr>
          <a:xfrm>
            <a:off x="257443" y="1752600"/>
            <a:ext cx="8829675" cy="4591050"/>
          </a:xfrm>
          <a:prstGeom prst="rect">
            <a:avLst/>
          </a:prstGeom>
        </p:spPr>
      </p:pic>
    </p:spTree>
    <p:extLst>
      <p:ext uri="{BB962C8B-B14F-4D97-AF65-F5344CB8AC3E}">
        <p14:creationId xmlns:p14="http://schemas.microsoft.com/office/powerpoint/2010/main" val="28629209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799"/>
            <a:ext cx="8534400" cy="838200"/>
          </a:xfrm>
        </p:spPr>
        <p:txBody>
          <a:bodyPr/>
          <a:lstStyle/>
          <a:p>
            <a:r>
              <a:rPr lang="en-US"/>
              <a:t>Ví dụ 4: Vẽ trái đất chuyển động</a:t>
            </a:r>
          </a:p>
        </p:txBody>
      </p:sp>
      <p:sp>
        <p:nvSpPr>
          <p:cNvPr id="3" name="Content Placeholder 2"/>
          <p:cNvSpPr>
            <a:spLocks noGrp="1"/>
          </p:cNvSpPr>
          <p:nvPr>
            <p:ph idx="1"/>
          </p:nvPr>
        </p:nvSpPr>
        <p:spPr>
          <a:xfrm>
            <a:off x="457200" y="1336400"/>
            <a:ext cx="8229600" cy="761999"/>
          </a:xfrm>
        </p:spPr>
        <p:txBody>
          <a:bodyPr/>
          <a:lstStyle/>
          <a:p>
            <a:r>
              <a:rPr lang="en-US"/>
              <a:t>Tạo ra 3 đối tượng sau:</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142" y="1183998"/>
            <a:ext cx="22288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01890"/>
            <a:ext cx="3035717"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55599"/>
            <a:ext cx="2362200" cy="445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6455" y="3008995"/>
            <a:ext cx="2520878" cy="335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198411"/>
            <a:ext cx="1118192" cy="1103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912661"/>
            <a:ext cx="6381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1947" y="2064349"/>
            <a:ext cx="879045" cy="94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90992" y="1136278"/>
            <a:ext cx="1640151"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133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Hội thoại</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38313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7543800" cy="914400"/>
          </a:xfrm>
        </p:spPr>
        <p:txBody>
          <a:bodyPr/>
          <a:lstStyle/>
          <a:p>
            <a:r>
              <a:rPr lang="en-US"/>
              <a:t>Một số lệnh hội thoại</a:t>
            </a:r>
          </a:p>
        </p:txBody>
      </p:sp>
      <p:sp>
        <p:nvSpPr>
          <p:cNvPr id="3" name="Content Placeholder 2"/>
          <p:cNvSpPr>
            <a:spLocks noGrp="1"/>
          </p:cNvSpPr>
          <p:nvPr>
            <p:ph idx="1"/>
          </p:nvPr>
        </p:nvSpPr>
        <p:spPr>
          <a:xfrm>
            <a:off x="4343400" y="1641475"/>
            <a:ext cx="4343400" cy="4835525"/>
          </a:xfrm>
        </p:spPr>
        <p:txBody>
          <a:bodyPr/>
          <a:lstStyle/>
          <a:p>
            <a:r>
              <a:rPr lang="en-US"/>
              <a:t>Nói --- trong – giây.</a:t>
            </a:r>
          </a:p>
          <a:p>
            <a:r>
              <a:rPr lang="en-US"/>
              <a:t>Nói ---- (không tg)</a:t>
            </a:r>
          </a:p>
          <a:p>
            <a:r>
              <a:rPr lang="en-US"/>
              <a:t>Nghĩ --- trong --- giây</a:t>
            </a:r>
          </a:p>
          <a:p>
            <a:r>
              <a:rPr lang="en-US"/>
              <a:t>Nghĩ --- (không tg)</a:t>
            </a:r>
          </a:p>
          <a:p>
            <a:endParaRPr lang="en-US"/>
          </a:p>
          <a:p>
            <a:r>
              <a:rPr lang="en-US"/>
              <a:t>Phát âm thanh ---</a:t>
            </a:r>
          </a:p>
          <a:p>
            <a:r>
              <a:rPr lang="en-US"/>
              <a:t>Phát âm thanh --- cho đến khi xong</a:t>
            </a:r>
          </a:p>
          <a:p>
            <a:endParaRPr lang="en-US"/>
          </a:p>
        </p:txBody>
      </p:sp>
      <p:pic>
        <p:nvPicPr>
          <p:cNvPr id="4" name="Picture 3"/>
          <p:cNvPicPr>
            <a:picLocks noChangeAspect="1"/>
          </p:cNvPicPr>
          <p:nvPr/>
        </p:nvPicPr>
        <p:blipFill>
          <a:blip r:embed="rId2"/>
          <a:stretch>
            <a:fillRect/>
          </a:stretch>
        </p:blipFill>
        <p:spPr>
          <a:xfrm>
            <a:off x="228600" y="1717675"/>
            <a:ext cx="3532414" cy="2514600"/>
          </a:xfrm>
          <a:prstGeom prst="rect">
            <a:avLst/>
          </a:prstGeom>
        </p:spPr>
      </p:pic>
      <p:pic>
        <p:nvPicPr>
          <p:cNvPr id="5" name="Picture 4"/>
          <p:cNvPicPr>
            <a:picLocks noChangeAspect="1"/>
          </p:cNvPicPr>
          <p:nvPr/>
        </p:nvPicPr>
        <p:blipFill>
          <a:blip r:embed="rId3"/>
          <a:stretch>
            <a:fillRect/>
          </a:stretch>
        </p:blipFill>
        <p:spPr>
          <a:xfrm>
            <a:off x="228600" y="4537075"/>
            <a:ext cx="3962400" cy="1250272"/>
          </a:xfrm>
          <a:prstGeom prst="rect">
            <a:avLst/>
          </a:prstGeom>
        </p:spPr>
      </p:pic>
    </p:spTree>
    <p:extLst>
      <p:ext uri="{BB962C8B-B14F-4D97-AF65-F5344CB8AC3E}">
        <p14:creationId xmlns:p14="http://schemas.microsoft.com/office/powerpoint/2010/main" val="1880406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990600"/>
          </a:xfrm>
        </p:spPr>
        <p:txBody>
          <a:bodyPr/>
          <a:lstStyle/>
          <a:p>
            <a:r>
              <a:rPr lang="en-US"/>
              <a:t>Ví dụ 1: Câu lệnh chào hỏi</a:t>
            </a:r>
          </a:p>
        </p:txBody>
      </p:sp>
      <p:pic>
        <p:nvPicPr>
          <p:cNvPr id="4" name="Picture 3"/>
          <p:cNvPicPr>
            <a:picLocks noChangeAspect="1"/>
          </p:cNvPicPr>
          <p:nvPr/>
        </p:nvPicPr>
        <p:blipFill>
          <a:blip r:embed="rId2"/>
          <a:stretch>
            <a:fillRect/>
          </a:stretch>
        </p:blipFill>
        <p:spPr>
          <a:xfrm>
            <a:off x="5029200" y="2438400"/>
            <a:ext cx="3901440" cy="1752600"/>
          </a:xfrm>
          <a:prstGeom prst="rect">
            <a:avLst/>
          </a:prstGeom>
        </p:spPr>
      </p:pic>
      <p:pic>
        <p:nvPicPr>
          <p:cNvPr id="5" name="Picture 4"/>
          <p:cNvPicPr>
            <a:picLocks noChangeAspect="1"/>
          </p:cNvPicPr>
          <p:nvPr/>
        </p:nvPicPr>
        <p:blipFill>
          <a:blip r:embed="rId3"/>
          <a:stretch>
            <a:fillRect/>
          </a:stretch>
        </p:blipFill>
        <p:spPr>
          <a:xfrm>
            <a:off x="457200" y="2209800"/>
            <a:ext cx="4410364" cy="2667000"/>
          </a:xfrm>
          <a:prstGeom prst="rect">
            <a:avLst/>
          </a:prstGeom>
        </p:spPr>
      </p:pic>
    </p:spTree>
    <p:extLst>
      <p:ext uri="{BB962C8B-B14F-4D97-AF65-F5344CB8AC3E}">
        <p14:creationId xmlns:p14="http://schemas.microsoft.com/office/powerpoint/2010/main" val="25477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538"/>
            <a:ext cx="7543800" cy="990600"/>
          </a:xfrm>
        </p:spPr>
        <p:txBody>
          <a:bodyPr/>
          <a:lstStyle/>
          <a:p>
            <a:r>
              <a:rPr lang="en-US"/>
              <a:t>Ví dụ 2: Hội thoại đơn giản</a:t>
            </a:r>
          </a:p>
        </p:txBody>
      </p:sp>
      <p:pic>
        <p:nvPicPr>
          <p:cNvPr id="4" name="Picture 3"/>
          <p:cNvPicPr>
            <a:picLocks noChangeAspect="1"/>
          </p:cNvPicPr>
          <p:nvPr/>
        </p:nvPicPr>
        <p:blipFill>
          <a:blip r:embed="rId2"/>
          <a:stretch>
            <a:fillRect/>
          </a:stretch>
        </p:blipFill>
        <p:spPr>
          <a:xfrm>
            <a:off x="457200" y="3799825"/>
            <a:ext cx="3901440" cy="1752600"/>
          </a:xfrm>
          <a:prstGeom prst="rect">
            <a:avLst/>
          </a:prstGeom>
        </p:spPr>
      </p:pic>
      <p:pic>
        <p:nvPicPr>
          <p:cNvPr id="5" name="Picture 4"/>
          <p:cNvPicPr>
            <a:picLocks noChangeAspect="1"/>
          </p:cNvPicPr>
          <p:nvPr/>
        </p:nvPicPr>
        <p:blipFill>
          <a:blip r:embed="rId3"/>
          <a:stretch>
            <a:fillRect/>
          </a:stretch>
        </p:blipFill>
        <p:spPr>
          <a:xfrm>
            <a:off x="1914236" y="1464685"/>
            <a:ext cx="4410364" cy="2667000"/>
          </a:xfrm>
          <a:prstGeom prst="rect">
            <a:avLst/>
          </a:prstGeom>
        </p:spPr>
      </p:pic>
      <p:pic>
        <p:nvPicPr>
          <p:cNvPr id="3" name="Picture 2"/>
          <p:cNvPicPr>
            <a:picLocks noChangeAspect="1"/>
          </p:cNvPicPr>
          <p:nvPr/>
        </p:nvPicPr>
        <p:blipFill>
          <a:blip r:embed="rId4"/>
          <a:stretch>
            <a:fillRect/>
          </a:stretch>
        </p:blipFill>
        <p:spPr>
          <a:xfrm>
            <a:off x="5029200" y="4076699"/>
            <a:ext cx="3740782" cy="2247901"/>
          </a:xfrm>
          <a:prstGeom prst="rect">
            <a:avLst/>
          </a:prstGeom>
        </p:spPr>
      </p:pic>
    </p:spTree>
    <p:extLst>
      <p:ext uri="{BB962C8B-B14F-4D97-AF65-F5344CB8AC3E}">
        <p14:creationId xmlns:p14="http://schemas.microsoft.com/office/powerpoint/2010/main" val="4133369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Biến nhớ</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59673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5636"/>
            <a:ext cx="8229600" cy="914400"/>
          </a:xfrm>
        </p:spPr>
        <p:txBody>
          <a:bodyPr/>
          <a:lstStyle/>
          <a:p>
            <a:r>
              <a:rPr lang="en-US"/>
              <a:t>Một số lệnh với biến nhớ</a:t>
            </a:r>
          </a:p>
        </p:txBody>
      </p:sp>
      <p:sp>
        <p:nvSpPr>
          <p:cNvPr id="3" name="Content Placeholder 2"/>
          <p:cNvSpPr>
            <a:spLocks noGrp="1"/>
          </p:cNvSpPr>
          <p:nvPr>
            <p:ph idx="1"/>
          </p:nvPr>
        </p:nvSpPr>
        <p:spPr>
          <a:xfrm>
            <a:off x="3760417" y="2286000"/>
            <a:ext cx="5334000" cy="3276600"/>
          </a:xfrm>
        </p:spPr>
        <p:txBody>
          <a:bodyPr/>
          <a:lstStyle/>
          <a:p>
            <a:r>
              <a:rPr lang="en-US"/>
              <a:t>Gán 1 giá trị cho biến nhớ.</a:t>
            </a:r>
          </a:p>
          <a:p>
            <a:r>
              <a:rPr lang="en-US"/>
              <a:t>Thay đổi giá trị biến nhớ</a:t>
            </a:r>
          </a:p>
          <a:p>
            <a:r>
              <a:rPr lang="en-US"/>
              <a:t>Hiện giá trị biến nhớ</a:t>
            </a:r>
          </a:p>
          <a:p>
            <a:r>
              <a:rPr lang="en-US"/>
              <a:t>Ẩn giá trị biến nhớ</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20636"/>
            <a:ext cx="360801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093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151"/>
            <a:ext cx="7543800" cy="762000"/>
          </a:xfrm>
        </p:spPr>
        <p:txBody>
          <a:bodyPr/>
          <a:lstStyle/>
          <a:p>
            <a:pPr algn="l"/>
            <a:r>
              <a:rPr lang="en-US" dirty="0" err="1"/>
              <a:t>Ví</a:t>
            </a:r>
            <a:r>
              <a:rPr lang="en-US" dirty="0"/>
              <a:t> </a:t>
            </a:r>
            <a:r>
              <a:rPr lang="en-US" dirty="0" err="1"/>
              <a:t>dụ</a:t>
            </a:r>
            <a:r>
              <a:rPr lang="en-US" dirty="0"/>
              <a:t> 1: </a:t>
            </a:r>
            <a:endParaRPr lang="en-US" sz="3200" dirty="0"/>
          </a:p>
        </p:txBody>
      </p:sp>
      <p:sp>
        <p:nvSpPr>
          <p:cNvPr id="3" name="Content Placeholder 2"/>
          <p:cNvSpPr>
            <a:spLocks noGrp="1"/>
          </p:cNvSpPr>
          <p:nvPr>
            <p:ph idx="1"/>
          </p:nvPr>
        </p:nvSpPr>
        <p:spPr>
          <a:xfrm>
            <a:off x="457200" y="1394747"/>
            <a:ext cx="3352800" cy="1066799"/>
          </a:xfrm>
        </p:spPr>
        <p:txBody>
          <a:bodyPr/>
          <a:lstStyle/>
          <a:p>
            <a:r>
              <a:rPr lang="en-US"/>
              <a:t>Tạo 3 biến nhớ n1, n2, gdc</a:t>
            </a:r>
          </a:p>
          <a:p>
            <a:pPr marL="0" indent="0">
              <a:buNone/>
            </a:pPr>
            <a:endParaRPr lang="en-US"/>
          </a:p>
        </p:txBody>
      </p:sp>
      <p:sp>
        <p:nvSpPr>
          <p:cNvPr id="4" name="Rectangle 3"/>
          <p:cNvSpPr/>
          <p:nvPr/>
        </p:nvSpPr>
        <p:spPr>
          <a:xfrm>
            <a:off x="2590800" y="228600"/>
            <a:ext cx="5583382" cy="830997"/>
          </a:xfrm>
          <a:prstGeom prst="rect">
            <a:avLst/>
          </a:prstGeom>
        </p:spPr>
        <p:txBody>
          <a:bodyPr wrap="square">
            <a:spAutoFit/>
          </a:bodyPr>
          <a:lstStyle/>
          <a:p>
            <a:r>
              <a:rPr lang="en-US" sz="2400" b="1" dirty="0" err="1">
                <a:solidFill>
                  <a:srgbClr val="FF0000"/>
                </a:solidFill>
              </a:rPr>
              <a:t>Giáo</a:t>
            </a:r>
            <a:r>
              <a:rPr lang="en-US" sz="2400" b="1" dirty="0">
                <a:solidFill>
                  <a:srgbClr val="FF0000"/>
                </a:solidFill>
              </a:rPr>
              <a:t> </a:t>
            </a:r>
            <a:r>
              <a:rPr lang="en-US" sz="2400" b="1" dirty="0" err="1">
                <a:solidFill>
                  <a:srgbClr val="FF0000"/>
                </a:solidFill>
              </a:rPr>
              <a:t>viên</a:t>
            </a:r>
            <a:r>
              <a:rPr lang="en-US" sz="2400" b="1" dirty="0">
                <a:solidFill>
                  <a:srgbClr val="FF0000"/>
                </a:solidFill>
              </a:rPr>
              <a:t> </a:t>
            </a:r>
            <a:r>
              <a:rPr lang="en-US" sz="2400" b="1" dirty="0" err="1">
                <a:solidFill>
                  <a:srgbClr val="FF0000"/>
                </a:solidFill>
              </a:rPr>
              <a:t>yêu</a:t>
            </a:r>
            <a:r>
              <a:rPr lang="en-US" sz="2400" b="1" dirty="0">
                <a:solidFill>
                  <a:srgbClr val="FF0000"/>
                </a:solidFill>
              </a:rPr>
              <a:t> </a:t>
            </a:r>
            <a:r>
              <a:rPr lang="en-US" sz="2400" b="1" dirty="0" err="1">
                <a:solidFill>
                  <a:srgbClr val="FF0000"/>
                </a:solidFill>
              </a:rPr>
              <a:t>cầu</a:t>
            </a:r>
            <a:r>
              <a:rPr lang="en-US" sz="2400" b="1" dirty="0">
                <a:solidFill>
                  <a:srgbClr val="FF0000"/>
                </a:solidFill>
              </a:rPr>
              <a:t> HS </a:t>
            </a:r>
            <a:r>
              <a:rPr lang="en-US" sz="2400" b="1" dirty="0" err="1">
                <a:solidFill>
                  <a:srgbClr val="FF0000"/>
                </a:solidFill>
              </a:rPr>
              <a:t>nhập</a:t>
            </a:r>
            <a:r>
              <a:rPr lang="en-US" sz="2400" b="1" dirty="0">
                <a:solidFill>
                  <a:srgbClr val="FF0000"/>
                </a:solidFill>
              </a:rPr>
              <a:t> 2 </a:t>
            </a:r>
            <a:r>
              <a:rPr lang="en-US" sz="2400" b="1" dirty="0" err="1">
                <a:solidFill>
                  <a:srgbClr val="FF0000"/>
                </a:solidFill>
              </a:rPr>
              <a:t>số</a:t>
            </a:r>
            <a:r>
              <a:rPr lang="en-US" sz="2400" b="1" dirty="0">
                <a:solidFill>
                  <a:srgbClr val="FF0000"/>
                </a:solidFill>
              </a:rPr>
              <a:t>, </a:t>
            </a:r>
            <a:r>
              <a:rPr lang="en-US" sz="2400" b="1" dirty="0" err="1">
                <a:solidFill>
                  <a:srgbClr val="FF0000"/>
                </a:solidFill>
              </a:rPr>
              <a:t>sau</a:t>
            </a:r>
            <a:r>
              <a:rPr lang="en-US" sz="2400" b="1" dirty="0">
                <a:solidFill>
                  <a:srgbClr val="FF0000"/>
                </a:solidFill>
              </a:rPr>
              <a:t> </a:t>
            </a:r>
            <a:r>
              <a:rPr lang="en-US" sz="2400" b="1" dirty="0" err="1">
                <a:solidFill>
                  <a:srgbClr val="FF0000"/>
                </a:solidFill>
              </a:rPr>
              <a:t>đó</a:t>
            </a:r>
            <a:r>
              <a:rPr lang="en-US" sz="2400" b="1" dirty="0">
                <a:solidFill>
                  <a:srgbClr val="FF0000"/>
                </a:solidFill>
              </a:rPr>
              <a:t> </a:t>
            </a:r>
            <a:r>
              <a:rPr lang="en-US" sz="2400" b="1" dirty="0" err="1">
                <a:solidFill>
                  <a:srgbClr val="FF0000"/>
                </a:solidFill>
              </a:rPr>
              <a:t>tính</a:t>
            </a:r>
            <a:r>
              <a:rPr lang="en-US" sz="2400" b="1" dirty="0">
                <a:solidFill>
                  <a:srgbClr val="FF0000"/>
                </a:solidFill>
              </a:rPr>
              <a:t> </a:t>
            </a:r>
            <a:r>
              <a:rPr lang="en-US" sz="2400" b="1" dirty="0" err="1">
                <a:solidFill>
                  <a:srgbClr val="FF0000"/>
                </a:solidFill>
              </a:rPr>
              <a:t>tổng</a:t>
            </a:r>
            <a:r>
              <a:rPr lang="en-US" sz="2400" b="1" dirty="0">
                <a:solidFill>
                  <a:srgbClr val="FF0000"/>
                </a:solidFill>
              </a:rPr>
              <a:t> </a:t>
            </a:r>
            <a:r>
              <a:rPr lang="en-US" sz="2400" b="1" dirty="0" err="1">
                <a:solidFill>
                  <a:srgbClr val="FF0000"/>
                </a:solidFill>
              </a:rPr>
              <a:t>và</a:t>
            </a:r>
            <a:r>
              <a:rPr lang="en-US" sz="2400" b="1" dirty="0">
                <a:solidFill>
                  <a:srgbClr val="FF0000"/>
                </a:solidFill>
              </a:rPr>
              <a:t> </a:t>
            </a:r>
            <a:r>
              <a:rPr lang="en-US" sz="2400" b="1" dirty="0" err="1">
                <a:solidFill>
                  <a:srgbClr val="FF0000"/>
                </a:solidFill>
              </a:rPr>
              <a:t>hiện</a:t>
            </a:r>
            <a:r>
              <a:rPr lang="en-US" sz="2400" b="1" dirty="0">
                <a:solidFill>
                  <a:srgbClr val="FF0000"/>
                </a:solidFill>
              </a:rPr>
              <a:t> </a:t>
            </a:r>
            <a:r>
              <a:rPr lang="en-US" sz="2400" b="1" dirty="0" err="1">
                <a:solidFill>
                  <a:srgbClr val="FF0000"/>
                </a:solidFill>
              </a:rPr>
              <a:t>trên</a:t>
            </a:r>
            <a:r>
              <a:rPr lang="en-US" sz="2400" b="1" dirty="0">
                <a:solidFill>
                  <a:srgbClr val="FF0000"/>
                </a:solidFill>
              </a:rPr>
              <a:t> </a:t>
            </a:r>
            <a:r>
              <a:rPr lang="en-US" sz="2400" b="1" dirty="0" err="1">
                <a:solidFill>
                  <a:srgbClr val="FF0000"/>
                </a:solidFill>
              </a:rPr>
              <a:t>màn</a:t>
            </a:r>
            <a:r>
              <a:rPr lang="en-US" sz="2400" b="1" dirty="0">
                <a:solidFill>
                  <a:srgbClr val="FF0000"/>
                </a:solidFill>
              </a:rPr>
              <a:t> </a:t>
            </a:r>
            <a:r>
              <a:rPr lang="en-US" sz="2400" b="1" dirty="0" err="1">
                <a:solidFill>
                  <a:srgbClr val="FF0000"/>
                </a:solidFill>
              </a:rPr>
              <a:t>hình</a:t>
            </a:r>
            <a:endParaRPr lang="en-US" sz="2400" b="1" dirty="0">
              <a:solidFill>
                <a:srgbClr val="FF0000"/>
              </a:solidFill>
            </a:endParaRPr>
          </a:p>
        </p:txBody>
      </p:sp>
      <p:sp>
        <p:nvSpPr>
          <p:cNvPr id="7" name="Content Placeholder 2"/>
          <p:cNvSpPr txBox="1">
            <a:spLocks/>
          </p:cNvSpPr>
          <p:nvPr/>
        </p:nvSpPr>
        <p:spPr bwMode="auto">
          <a:xfrm>
            <a:off x="4038600" y="1394746"/>
            <a:ext cx="4953000" cy="75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Tạo Script tương tự sau: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56350"/>
            <a:ext cx="4052887" cy="414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4414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190" y="456858"/>
            <a:ext cx="7543800" cy="762000"/>
          </a:xfrm>
        </p:spPr>
        <p:txBody>
          <a:bodyPr/>
          <a:lstStyle/>
          <a:p>
            <a:pPr algn="l"/>
            <a:r>
              <a:rPr lang="en-US" dirty="0" err="1"/>
              <a:t>Ví</a:t>
            </a:r>
            <a:r>
              <a:rPr lang="en-US" dirty="0"/>
              <a:t> </a:t>
            </a:r>
            <a:r>
              <a:rPr lang="en-US" dirty="0" err="1"/>
              <a:t>dụ</a:t>
            </a:r>
            <a:r>
              <a:rPr lang="en-US" dirty="0"/>
              <a:t> 2: </a:t>
            </a:r>
            <a:endParaRPr lang="en-US" sz="3200" dirty="0"/>
          </a:p>
        </p:txBody>
      </p:sp>
      <p:sp>
        <p:nvSpPr>
          <p:cNvPr id="3" name="Content Placeholder 2"/>
          <p:cNvSpPr>
            <a:spLocks noGrp="1"/>
          </p:cNvSpPr>
          <p:nvPr>
            <p:ph idx="1"/>
          </p:nvPr>
        </p:nvSpPr>
        <p:spPr>
          <a:xfrm>
            <a:off x="457200" y="1224396"/>
            <a:ext cx="3352800" cy="1066799"/>
          </a:xfrm>
        </p:spPr>
        <p:txBody>
          <a:bodyPr/>
          <a:lstStyle/>
          <a:p>
            <a:r>
              <a:rPr lang="en-US"/>
              <a:t>Tạo 3 biến nhớ n1, n2, gdc</a:t>
            </a:r>
          </a:p>
          <a:p>
            <a:pPr marL="0" indent="0">
              <a:buNone/>
            </a:pPr>
            <a:endParaRPr lang="en-US"/>
          </a:p>
        </p:txBody>
      </p:sp>
      <p:sp>
        <p:nvSpPr>
          <p:cNvPr id="4" name="Rectangle 3"/>
          <p:cNvSpPr/>
          <p:nvPr/>
        </p:nvSpPr>
        <p:spPr>
          <a:xfrm>
            <a:off x="2590800" y="58249"/>
            <a:ext cx="5583382" cy="1200329"/>
          </a:xfrm>
          <a:prstGeom prst="rect">
            <a:avLst/>
          </a:prstGeom>
        </p:spPr>
        <p:txBody>
          <a:bodyPr wrap="square">
            <a:spAutoFit/>
          </a:bodyPr>
          <a:lstStyle/>
          <a:p>
            <a:r>
              <a:rPr lang="en-US" sz="2400" b="1" dirty="0" err="1">
                <a:solidFill>
                  <a:srgbClr val="FF0000"/>
                </a:solidFill>
              </a:rPr>
              <a:t>Giáo</a:t>
            </a:r>
            <a:r>
              <a:rPr lang="en-US" sz="2400" b="1" dirty="0">
                <a:solidFill>
                  <a:srgbClr val="FF0000"/>
                </a:solidFill>
              </a:rPr>
              <a:t> </a:t>
            </a:r>
            <a:r>
              <a:rPr lang="en-US" sz="2400" b="1" dirty="0" err="1">
                <a:solidFill>
                  <a:srgbClr val="FF0000"/>
                </a:solidFill>
              </a:rPr>
              <a:t>viên</a:t>
            </a:r>
            <a:r>
              <a:rPr lang="en-US" sz="2400" b="1" dirty="0">
                <a:solidFill>
                  <a:srgbClr val="FF0000"/>
                </a:solidFill>
              </a:rPr>
              <a:t> </a:t>
            </a:r>
            <a:r>
              <a:rPr lang="en-US" sz="2400" b="1" dirty="0" err="1">
                <a:solidFill>
                  <a:srgbClr val="FF0000"/>
                </a:solidFill>
              </a:rPr>
              <a:t>yêu</a:t>
            </a:r>
            <a:r>
              <a:rPr lang="en-US" sz="2400" b="1" dirty="0">
                <a:solidFill>
                  <a:srgbClr val="FF0000"/>
                </a:solidFill>
              </a:rPr>
              <a:t> </a:t>
            </a:r>
            <a:r>
              <a:rPr lang="en-US" sz="2400" b="1" dirty="0" err="1">
                <a:solidFill>
                  <a:srgbClr val="FF0000"/>
                </a:solidFill>
              </a:rPr>
              <a:t>cầu</a:t>
            </a:r>
            <a:r>
              <a:rPr lang="en-US" sz="2400" b="1" dirty="0">
                <a:solidFill>
                  <a:srgbClr val="FF0000"/>
                </a:solidFill>
              </a:rPr>
              <a:t> HS </a:t>
            </a:r>
            <a:r>
              <a:rPr lang="en-US" sz="2400" b="1" dirty="0" err="1">
                <a:solidFill>
                  <a:srgbClr val="FF0000"/>
                </a:solidFill>
              </a:rPr>
              <a:t>nhập</a:t>
            </a:r>
            <a:r>
              <a:rPr lang="en-US" sz="2400" b="1" dirty="0">
                <a:solidFill>
                  <a:srgbClr val="FF0000"/>
                </a:solidFill>
              </a:rPr>
              <a:t> 2 </a:t>
            </a:r>
            <a:r>
              <a:rPr lang="en-US" sz="2400" b="1" dirty="0" err="1">
                <a:solidFill>
                  <a:srgbClr val="FF0000"/>
                </a:solidFill>
              </a:rPr>
              <a:t>số</a:t>
            </a:r>
            <a:r>
              <a:rPr lang="en-US" sz="2400" b="1" dirty="0">
                <a:solidFill>
                  <a:srgbClr val="FF0000"/>
                </a:solidFill>
              </a:rPr>
              <a:t>, </a:t>
            </a:r>
            <a:r>
              <a:rPr lang="en-US" sz="2400" b="1" dirty="0" err="1">
                <a:solidFill>
                  <a:srgbClr val="FF0000"/>
                </a:solidFill>
              </a:rPr>
              <a:t>sau</a:t>
            </a:r>
            <a:r>
              <a:rPr lang="en-US" sz="2400" b="1" dirty="0">
                <a:solidFill>
                  <a:srgbClr val="FF0000"/>
                </a:solidFill>
              </a:rPr>
              <a:t> </a:t>
            </a:r>
            <a:r>
              <a:rPr lang="en-US" sz="2400" b="1" dirty="0" err="1">
                <a:solidFill>
                  <a:srgbClr val="FF0000"/>
                </a:solidFill>
              </a:rPr>
              <a:t>đó</a:t>
            </a:r>
            <a:r>
              <a:rPr lang="en-US" sz="2400" b="1" dirty="0">
                <a:solidFill>
                  <a:srgbClr val="FF0000"/>
                </a:solidFill>
              </a:rPr>
              <a:t> </a:t>
            </a:r>
            <a:r>
              <a:rPr lang="en-US" sz="2400" b="1" dirty="0" err="1">
                <a:solidFill>
                  <a:srgbClr val="FF0000"/>
                </a:solidFill>
              </a:rPr>
              <a:t>tính</a:t>
            </a:r>
            <a:r>
              <a:rPr lang="en-US" sz="2400" b="1" dirty="0">
                <a:solidFill>
                  <a:srgbClr val="FF0000"/>
                </a:solidFill>
              </a:rPr>
              <a:t> ƯSCLN </a:t>
            </a:r>
            <a:r>
              <a:rPr lang="en-US" sz="2400" b="1" dirty="0" err="1">
                <a:solidFill>
                  <a:srgbClr val="FF0000"/>
                </a:solidFill>
              </a:rPr>
              <a:t>hai</a:t>
            </a:r>
            <a:r>
              <a:rPr lang="en-US" sz="2400" b="1" dirty="0">
                <a:solidFill>
                  <a:srgbClr val="FF0000"/>
                </a:solidFill>
              </a:rPr>
              <a:t> </a:t>
            </a:r>
            <a:r>
              <a:rPr lang="en-US" sz="2400" b="1" dirty="0" err="1">
                <a:solidFill>
                  <a:srgbClr val="FF0000"/>
                </a:solidFill>
              </a:rPr>
              <a:t>số</a:t>
            </a:r>
            <a:r>
              <a:rPr lang="en-US" sz="2400" b="1" dirty="0">
                <a:solidFill>
                  <a:srgbClr val="FF0000"/>
                </a:solidFill>
              </a:rPr>
              <a:t> </a:t>
            </a:r>
            <a:r>
              <a:rPr lang="en-US" sz="2400" b="1" dirty="0" err="1">
                <a:solidFill>
                  <a:srgbClr val="FF0000"/>
                </a:solidFill>
              </a:rPr>
              <a:t>trên</a:t>
            </a:r>
            <a:r>
              <a:rPr lang="en-US" sz="2400" b="1" dirty="0">
                <a:solidFill>
                  <a:srgbClr val="FF0000"/>
                </a:solidFill>
              </a:rPr>
              <a:t> </a:t>
            </a:r>
            <a:r>
              <a:rPr lang="en-US" sz="2400" b="1" dirty="0" err="1">
                <a:solidFill>
                  <a:srgbClr val="FF0000"/>
                </a:solidFill>
              </a:rPr>
              <a:t>và</a:t>
            </a:r>
            <a:r>
              <a:rPr lang="en-US" sz="2400" b="1" dirty="0">
                <a:solidFill>
                  <a:srgbClr val="FF0000"/>
                </a:solidFill>
              </a:rPr>
              <a:t> </a:t>
            </a:r>
            <a:r>
              <a:rPr lang="en-US" sz="2400" b="1" dirty="0" err="1">
                <a:solidFill>
                  <a:srgbClr val="FF0000"/>
                </a:solidFill>
              </a:rPr>
              <a:t>hiện</a:t>
            </a:r>
            <a:r>
              <a:rPr lang="en-US" sz="2400" b="1" dirty="0">
                <a:solidFill>
                  <a:srgbClr val="FF0000"/>
                </a:solidFill>
              </a:rPr>
              <a:t> </a:t>
            </a:r>
            <a:r>
              <a:rPr lang="en-US" sz="2400" b="1" dirty="0" err="1">
                <a:solidFill>
                  <a:srgbClr val="FF0000"/>
                </a:solidFill>
              </a:rPr>
              <a:t>trên</a:t>
            </a:r>
            <a:r>
              <a:rPr lang="en-US" sz="2400" b="1" dirty="0">
                <a:solidFill>
                  <a:srgbClr val="FF0000"/>
                </a:solidFill>
              </a:rPr>
              <a:t> </a:t>
            </a:r>
            <a:r>
              <a:rPr lang="en-US" sz="2400" b="1" dirty="0" err="1">
                <a:solidFill>
                  <a:srgbClr val="FF0000"/>
                </a:solidFill>
              </a:rPr>
              <a:t>màn</a:t>
            </a:r>
            <a:r>
              <a:rPr lang="en-US" sz="2400" b="1" dirty="0">
                <a:solidFill>
                  <a:srgbClr val="FF0000"/>
                </a:solidFill>
              </a:rPr>
              <a:t> </a:t>
            </a:r>
            <a:r>
              <a:rPr lang="en-US" sz="2400" b="1" dirty="0" err="1">
                <a:solidFill>
                  <a:srgbClr val="FF0000"/>
                </a:solidFill>
              </a:rPr>
              <a:t>hình</a:t>
            </a:r>
            <a:endParaRPr lang="en-US" sz="2400" b="1" dirty="0">
              <a:solidFill>
                <a:srgbClr val="FF0000"/>
              </a:solidFill>
            </a:endParaRPr>
          </a:p>
        </p:txBody>
      </p:sp>
      <p:sp>
        <p:nvSpPr>
          <p:cNvPr id="7" name="Content Placeholder 2"/>
          <p:cNvSpPr txBox="1">
            <a:spLocks/>
          </p:cNvSpPr>
          <p:nvPr/>
        </p:nvSpPr>
        <p:spPr bwMode="auto">
          <a:xfrm>
            <a:off x="4038600" y="1224395"/>
            <a:ext cx="4953000" cy="75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dirty="0" err="1"/>
              <a:t>Tạo</a:t>
            </a:r>
            <a:r>
              <a:rPr lang="en-US" dirty="0"/>
              <a:t> Script </a:t>
            </a:r>
            <a:r>
              <a:rPr lang="en-US" dirty="0" err="1"/>
              <a:t>tương</a:t>
            </a:r>
            <a:r>
              <a:rPr lang="en-US" dirty="0"/>
              <a:t> </a:t>
            </a:r>
            <a:r>
              <a:rPr lang="en-US" dirty="0" err="1"/>
              <a:t>tự</a:t>
            </a:r>
            <a:r>
              <a:rPr lang="en-US" dirty="0"/>
              <a:t> </a:t>
            </a:r>
            <a:r>
              <a:rPr lang="en-US" dirty="0" err="1"/>
              <a:t>như</a:t>
            </a:r>
            <a:r>
              <a:rPr lang="en-US" dirty="0"/>
              <a:t> </a:t>
            </a:r>
            <a:r>
              <a:rPr lang="en-US" dirty="0" err="1"/>
              <a:t>bài</a:t>
            </a:r>
            <a:r>
              <a:rPr lang="en-US" dirty="0"/>
              <a:t> </a:t>
            </a:r>
            <a:r>
              <a:rPr lang="en-US" dirty="0" err="1"/>
              <a:t>trước</a:t>
            </a:r>
            <a:r>
              <a:rPr lang="en-US" dirty="0"/>
              <a:t>, </a:t>
            </a:r>
            <a:r>
              <a:rPr lang="en-US" dirty="0" err="1"/>
              <a:t>đoạn</a:t>
            </a:r>
            <a:r>
              <a:rPr lang="en-US" dirty="0"/>
              <a:t> </a:t>
            </a:r>
            <a:r>
              <a:rPr lang="en-US" dirty="0" err="1"/>
              <a:t>lệnh</a:t>
            </a:r>
            <a:r>
              <a:rPr lang="en-US" dirty="0"/>
              <a:t> </a:t>
            </a:r>
            <a:r>
              <a:rPr lang="en-US" dirty="0" err="1"/>
              <a:t>tính</a:t>
            </a:r>
            <a:r>
              <a:rPr lang="en-US" dirty="0"/>
              <a:t> ƯSCLN </a:t>
            </a:r>
            <a:r>
              <a:rPr lang="en-US" dirty="0" err="1"/>
              <a:t>như</a:t>
            </a:r>
            <a:r>
              <a:rPr lang="en-US" dirty="0"/>
              <a:t> </a:t>
            </a:r>
            <a:r>
              <a:rPr lang="en-US" dirty="0" err="1"/>
              <a:t>sau</a:t>
            </a:r>
            <a:r>
              <a:rPr lang="en-US" dirty="0"/>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278316"/>
            <a:ext cx="3962400" cy="4112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7566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Cảm biến</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7992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59928"/>
            <a:ext cx="7772400" cy="44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2221928"/>
            <a:ext cx="2456122" cy="461665"/>
          </a:xfrm>
          <a:prstGeom prst="rect">
            <a:avLst/>
          </a:prstGeom>
          <a:noFill/>
        </p:spPr>
        <p:txBody>
          <a:bodyPr wrap="none" rtlCol="0">
            <a:spAutoFit/>
          </a:bodyPr>
          <a:lstStyle/>
          <a:p>
            <a:r>
              <a:rPr lang="en-US" sz="2400" b="1">
                <a:solidFill>
                  <a:schemeClr val="tx1"/>
                </a:solidFill>
              </a:rPr>
              <a:t>Sân khấu chính</a:t>
            </a:r>
          </a:p>
        </p:txBody>
      </p:sp>
      <p:sp>
        <p:nvSpPr>
          <p:cNvPr id="6" name="TextBox 5"/>
          <p:cNvSpPr txBox="1"/>
          <p:nvPr/>
        </p:nvSpPr>
        <p:spPr>
          <a:xfrm>
            <a:off x="533400" y="5874381"/>
            <a:ext cx="2799164" cy="830997"/>
          </a:xfrm>
          <a:prstGeom prst="rect">
            <a:avLst/>
          </a:prstGeom>
          <a:noFill/>
        </p:spPr>
        <p:txBody>
          <a:bodyPr wrap="none" rtlCol="0">
            <a:spAutoFit/>
          </a:bodyPr>
          <a:lstStyle/>
          <a:p>
            <a:r>
              <a:rPr lang="en-US" sz="2400" b="1">
                <a:solidFill>
                  <a:schemeClr val="tx1"/>
                </a:solidFill>
              </a:rPr>
              <a:t>Khu vực tạo nhân</a:t>
            </a:r>
          </a:p>
          <a:p>
            <a:r>
              <a:rPr lang="en-US" sz="2400" b="1"/>
              <a:t>vật và hình nền</a:t>
            </a:r>
            <a:endParaRPr lang="en-US" sz="2400" b="1">
              <a:solidFill>
                <a:schemeClr val="tx1"/>
              </a:solidFill>
            </a:endParaRPr>
          </a:p>
        </p:txBody>
      </p:sp>
      <p:sp>
        <p:nvSpPr>
          <p:cNvPr id="7" name="TextBox 6"/>
          <p:cNvSpPr txBox="1"/>
          <p:nvPr/>
        </p:nvSpPr>
        <p:spPr>
          <a:xfrm>
            <a:off x="5638800" y="3060128"/>
            <a:ext cx="1962397" cy="461665"/>
          </a:xfrm>
          <a:prstGeom prst="rect">
            <a:avLst/>
          </a:prstGeom>
          <a:noFill/>
        </p:spPr>
        <p:txBody>
          <a:bodyPr wrap="none" rtlCol="0">
            <a:spAutoFit/>
          </a:bodyPr>
          <a:lstStyle/>
          <a:p>
            <a:r>
              <a:rPr lang="en-US" sz="2400" b="1">
                <a:solidFill>
                  <a:schemeClr val="tx1"/>
                </a:solidFill>
              </a:rPr>
              <a:t>Cửa sổ lệnh</a:t>
            </a:r>
          </a:p>
        </p:txBody>
      </p:sp>
      <p:sp>
        <p:nvSpPr>
          <p:cNvPr id="8" name="TextBox 7"/>
          <p:cNvSpPr txBox="1"/>
          <p:nvPr/>
        </p:nvSpPr>
        <p:spPr>
          <a:xfrm>
            <a:off x="3581400" y="6103203"/>
            <a:ext cx="1704313" cy="830997"/>
          </a:xfrm>
          <a:prstGeom prst="rect">
            <a:avLst/>
          </a:prstGeom>
          <a:noFill/>
        </p:spPr>
        <p:txBody>
          <a:bodyPr wrap="none" rtlCol="0">
            <a:spAutoFit/>
          </a:bodyPr>
          <a:lstStyle/>
          <a:p>
            <a:r>
              <a:rPr lang="en-US" sz="2400" b="1">
                <a:solidFill>
                  <a:schemeClr val="tx1"/>
                </a:solidFill>
              </a:rPr>
              <a:t>Khung </a:t>
            </a:r>
          </a:p>
          <a:p>
            <a:r>
              <a:rPr lang="en-US" sz="2400" b="1">
                <a:solidFill>
                  <a:schemeClr val="tx1"/>
                </a:solidFill>
              </a:rPr>
              <a:t>điều khiển</a:t>
            </a:r>
          </a:p>
        </p:txBody>
      </p:sp>
      <p:sp>
        <p:nvSpPr>
          <p:cNvPr id="9" name="TextBox 8"/>
          <p:cNvSpPr txBox="1"/>
          <p:nvPr/>
        </p:nvSpPr>
        <p:spPr>
          <a:xfrm>
            <a:off x="704921" y="695695"/>
            <a:ext cx="4365298" cy="461665"/>
          </a:xfrm>
          <a:prstGeom prst="rect">
            <a:avLst/>
          </a:prstGeom>
          <a:noFill/>
        </p:spPr>
        <p:txBody>
          <a:bodyPr wrap="none" rtlCol="0">
            <a:spAutoFit/>
          </a:bodyPr>
          <a:lstStyle/>
          <a:p>
            <a:r>
              <a:rPr lang="en-US" sz="2400" b="1">
                <a:solidFill>
                  <a:schemeClr val="tx1"/>
                </a:solidFill>
              </a:rPr>
              <a:t>Thực đơn và thanh hệ thống</a:t>
            </a:r>
          </a:p>
        </p:txBody>
      </p:sp>
      <p:cxnSp>
        <p:nvCxnSpPr>
          <p:cNvPr id="10" name="Straight Arrow Connector 9"/>
          <p:cNvCxnSpPr/>
          <p:nvPr/>
        </p:nvCxnSpPr>
        <p:spPr bwMode="auto">
          <a:xfrm flipV="1">
            <a:off x="1676400" y="5269928"/>
            <a:ext cx="76200" cy="604453"/>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flipV="1">
            <a:off x="4191000" y="5117528"/>
            <a:ext cx="166356" cy="966451"/>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flipH="1">
            <a:off x="1628182" y="1151664"/>
            <a:ext cx="609600" cy="533400"/>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3048000" y="1151664"/>
            <a:ext cx="533400" cy="460664"/>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5070219" y="695695"/>
            <a:ext cx="2397381" cy="707886"/>
          </a:xfrm>
          <a:prstGeom prst="rect">
            <a:avLst/>
          </a:prstGeom>
          <a:noFill/>
        </p:spPr>
        <p:txBody>
          <a:bodyPr wrap="square" rtlCol="0">
            <a:spAutoFit/>
          </a:bodyPr>
          <a:lstStyle/>
          <a:p>
            <a:r>
              <a:rPr lang="en-US" sz="2000" b="1">
                <a:solidFill>
                  <a:schemeClr val="tx1"/>
                </a:solidFill>
              </a:rPr>
              <a:t>Nút trợ giúp nhanh</a:t>
            </a:r>
          </a:p>
        </p:txBody>
      </p:sp>
      <p:sp>
        <p:nvSpPr>
          <p:cNvPr id="21" name="TextBox 20"/>
          <p:cNvSpPr txBox="1"/>
          <p:nvPr/>
        </p:nvSpPr>
        <p:spPr>
          <a:xfrm>
            <a:off x="7356219" y="923794"/>
            <a:ext cx="1940181" cy="461665"/>
          </a:xfrm>
          <a:prstGeom prst="rect">
            <a:avLst/>
          </a:prstGeom>
          <a:noFill/>
        </p:spPr>
        <p:txBody>
          <a:bodyPr wrap="square" rtlCol="0">
            <a:spAutoFit/>
          </a:bodyPr>
          <a:lstStyle/>
          <a:p>
            <a:r>
              <a:rPr lang="en-US" sz="2400" b="1">
                <a:solidFill>
                  <a:schemeClr val="tx1"/>
                </a:solidFill>
              </a:rPr>
              <a:t>Nút trợ giúp</a:t>
            </a:r>
          </a:p>
        </p:txBody>
      </p:sp>
      <p:cxnSp>
        <p:nvCxnSpPr>
          <p:cNvPr id="22" name="Straight Arrow Connector 21"/>
          <p:cNvCxnSpPr/>
          <p:nvPr/>
        </p:nvCxnSpPr>
        <p:spPr bwMode="auto">
          <a:xfrm flipH="1">
            <a:off x="4274179" y="1157360"/>
            <a:ext cx="976898" cy="527704"/>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flipH="1">
            <a:off x="7824005" y="1348476"/>
            <a:ext cx="488449" cy="721052"/>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1157264" y="3750953"/>
            <a:ext cx="1484702" cy="461665"/>
          </a:xfrm>
          <a:prstGeom prst="rect">
            <a:avLst/>
          </a:prstGeom>
          <a:noFill/>
        </p:spPr>
        <p:txBody>
          <a:bodyPr wrap="none" rtlCol="0">
            <a:spAutoFit/>
          </a:bodyPr>
          <a:lstStyle/>
          <a:p>
            <a:r>
              <a:rPr lang="en-US" sz="2400" b="1">
                <a:solidFill>
                  <a:srgbClr val="FF0000"/>
                </a:solidFill>
              </a:rPr>
              <a:t>Nhân vật</a:t>
            </a:r>
          </a:p>
        </p:txBody>
      </p:sp>
    </p:spTree>
    <p:extLst>
      <p:ext uri="{BB962C8B-B14F-4D97-AF65-F5344CB8AC3E}">
        <p14:creationId xmlns:p14="http://schemas.microsoft.com/office/powerpoint/2010/main" val="41370535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lstStyle/>
          <a:p>
            <a:r>
              <a:rPr lang="en-US" dirty="0" err="1"/>
              <a:t>Một</a:t>
            </a:r>
            <a:r>
              <a:rPr lang="en-US" dirty="0"/>
              <a:t> </a:t>
            </a:r>
            <a:r>
              <a:rPr lang="en-US" dirty="0" err="1"/>
              <a:t>số</a:t>
            </a:r>
            <a:r>
              <a:rPr lang="en-US" dirty="0"/>
              <a:t> </a:t>
            </a:r>
            <a:r>
              <a:rPr lang="en-US" dirty="0" err="1"/>
              <a:t>lệnh</a:t>
            </a:r>
            <a:r>
              <a:rPr lang="en-US" dirty="0"/>
              <a:t> </a:t>
            </a:r>
            <a:r>
              <a:rPr lang="en-US" dirty="0" err="1"/>
              <a:t>cảm</a:t>
            </a:r>
            <a:r>
              <a:rPr lang="en-US" dirty="0"/>
              <a:t> </a:t>
            </a:r>
            <a:r>
              <a:rPr lang="en-US" dirty="0" err="1"/>
              <a:t>biến</a:t>
            </a:r>
            <a:endParaRPr lang="en-US" dirty="0"/>
          </a:p>
        </p:txBody>
      </p:sp>
      <p:sp>
        <p:nvSpPr>
          <p:cNvPr id="3" name="Content Placeholder 2"/>
          <p:cNvSpPr>
            <a:spLocks noGrp="1"/>
          </p:cNvSpPr>
          <p:nvPr>
            <p:ph idx="1"/>
          </p:nvPr>
        </p:nvSpPr>
        <p:spPr>
          <a:xfrm>
            <a:off x="3814293" y="1295400"/>
            <a:ext cx="5334000" cy="5936588"/>
          </a:xfrm>
        </p:spPr>
        <p:txBody>
          <a:bodyPr/>
          <a:lstStyle/>
          <a:p>
            <a:r>
              <a:rPr lang="en-US" dirty="0" err="1"/>
              <a:t>tiếp</a:t>
            </a:r>
            <a:r>
              <a:rPr lang="en-US" dirty="0"/>
              <a:t> </a:t>
            </a:r>
            <a:r>
              <a:rPr lang="en-US" dirty="0" err="1"/>
              <a:t>xúc</a:t>
            </a:r>
            <a:r>
              <a:rPr lang="en-US" dirty="0"/>
              <a:t> </a:t>
            </a:r>
            <a:r>
              <a:rPr lang="en-US" dirty="0" err="1"/>
              <a:t>với</a:t>
            </a:r>
            <a:r>
              <a:rPr lang="en-US" dirty="0"/>
              <a:t> ---?</a:t>
            </a:r>
          </a:p>
          <a:p>
            <a:r>
              <a:rPr lang="en-US" dirty="0" err="1"/>
              <a:t>tiếp</a:t>
            </a:r>
            <a:r>
              <a:rPr lang="en-US" dirty="0"/>
              <a:t> </a:t>
            </a:r>
            <a:r>
              <a:rPr lang="en-US" dirty="0" err="1"/>
              <a:t>xúc</a:t>
            </a:r>
            <a:r>
              <a:rPr lang="en-US" dirty="0"/>
              <a:t> </a:t>
            </a:r>
            <a:r>
              <a:rPr lang="en-US" dirty="0" err="1"/>
              <a:t>với</a:t>
            </a:r>
            <a:r>
              <a:rPr lang="en-US" dirty="0"/>
              <a:t> </a:t>
            </a:r>
            <a:r>
              <a:rPr lang="en-US" dirty="0" err="1"/>
              <a:t>màu</a:t>
            </a:r>
            <a:r>
              <a:rPr lang="en-US" dirty="0"/>
              <a:t> </a:t>
            </a:r>
            <a:r>
              <a:rPr lang="en-US" dirty="0" err="1"/>
              <a:t>sắc</a:t>
            </a:r>
            <a:r>
              <a:rPr lang="en-US" dirty="0"/>
              <a:t> --?</a:t>
            </a:r>
          </a:p>
          <a:p>
            <a:r>
              <a:rPr lang="en-US" dirty="0" err="1"/>
              <a:t>Màu</a:t>
            </a:r>
            <a:r>
              <a:rPr lang="en-US" dirty="0"/>
              <a:t> – </a:t>
            </a:r>
            <a:r>
              <a:rPr lang="en-US" dirty="0" err="1"/>
              <a:t>đã</a:t>
            </a:r>
            <a:r>
              <a:rPr lang="en-US" dirty="0"/>
              <a:t> </a:t>
            </a:r>
            <a:r>
              <a:rPr lang="en-US" dirty="0" err="1"/>
              <a:t>tiếp</a:t>
            </a:r>
            <a:r>
              <a:rPr lang="en-US" dirty="0"/>
              <a:t> </a:t>
            </a:r>
            <a:r>
              <a:rPr lang="en-US" dirty="0" err="1"/>
              <a:t>xúc</a:t>
            </a:r>
            <a:r>
              <a:rPr lang="en-US" dirty="0"/>
              <a:t> </a:t>
            </a:r>
            <a:r>
              <a:rPr lang="en-US" dirty="0" err="1"/>
              <a:t>với</a:t>
            </a:r>
            <a:r>
              <a:rPr lang="en-US" dirty="0"/>
              <a:t> --?</a:t>
            </a:r>
          </a:p>
          <a:p>
            <a:r>
              <a:rPr lang="en-US" dirty="0" err="1"/>
              <a:t>Hỏi</a:t>
            </a:r>
            <a:r>
              <a:rPr lang="en-US" dirty="0"/>
              <a:t> --- </a:t>
            </a:r>
            <a:r>
              <a:rPr lang="en-US" dirty="0" err="1"/>
              <a:t>và</a:t>
            </a:r>
            <a:r>
              <a:rPr lang="en-US" dirty="0"/>
              <a:t> </a:t>
            </a:r>
            <a:r>
              <a:rPr lang="en-US" dirty="0" err="1"/>
              <a:t>đợi</a:t>
            </a:r>
            <a:r>
              <a:rPr lang="en-US" dirty="0"/>
              <a:t> </a:t>
            </a:r>
            <a:r>
              <a:rPr lang="en-US" dirty="0" err="1"/>
              <a:t>trả</a:t>
            </a:r>
            <a:r>
              <a:rPr lang="en-US" dirty="0"/>
              <a:t> </a:t>
            </a:r>
            <a:r>
              <a:rPr lang="en-US" dirty="0" err="1"/>
              <a:t>lời</a:t>
            </a:r>
            <a:endParaRPr lang="en-US" dirty="0"/>
          </a:p>
          <a:p>
            <a:r>
              <a:rPr lang="en-US" dirty="0" err="1"/>
              <a:t>Khoảng</a:t>
            </a:r>
            <a:r>
              <a:rPr lang="en-US" dirty="0"/>
              <a:t> </a:t>
            </a:r>
            <a:r>
              <a:rPr lang="en-US" dirty="0" err="1"/>
              <a:t>cách</a:t>
            </a:r>
            <a:r>
              <a:rPr lang="en-US" dirty="0"/>
              <a:t> </a:t>
            </a:r>
            <a:r>
              <a:rPr lang="en-US" dirty="0" err="1"/>
              <a:t>đến</a:t>
            </a:r>
            <a:r>
              <a:rPr lang="en-US" dirty="0"/>
              <a:t> ---</a:t>
            </a:r>
          </a:p>
          <a:p>
            <a:r>
              <a:rPr lang="en-US" dirty="0" err="1"/>
              <a:t>Phím</a:t>
            </a:r>
            <a:r>
              <a:rPr lang="en-US" dirty="0"/>
              <a:t> – </a:t>
            </a:r>
            <a:r>
              <a:rPr lang="en-US" dirty="0" err="1"/>
              <a:t>đã</a:t>
            </a:r>
            <a:r>
              <a:rPr lang="en-US" dirty="0"/>
              <a:t> </a:t>
            </a:r>
            <a:r>
              <a:rPr lang="en-US" dirty="0" err="1"/>
              <a:t>nhấn</a:t>
            </a:r>
            <a:r>
              <a:rPr lang="en-US" dirty="0"/>
              <a:t> </a:t>
            </a:r>
            <a:r>
              <a:rPr lang="en-US" dirty="0" err="1"/>
              <a:t>chưa</a:t>
            </a:r>
            <a:r>
              <a:rPr lang="en-US" dirty="0"/>
              <a:t>?</a:t>
            </a:r>
          </a:p>
          <a:p>
            <a:r>
              <a:rPr lang="en-US" dirty="0" err="1"/>
              <a:t>Đã</a:t>
            </a:r>
            <a:r>
              <a:rPr lang="en-US" dirty="0"/>
              <a:t> </a:t>
            </a:r>
            <a:r>
              <a:rPr lang="en-US" dirty="0" err="1"/>
              <a:t>nháy</a:t>
            </a:r>
            <a:r>
              <a:rPr lang="en-US" dirty="0"/>
              <a:t> </a:t>
            </a:r>
            <a:r>
              <a:rPr lang="en-US" dirty="0" err="1"/>
              <a:t>chuột</a:t>
            </a:r>
            <a:r>
              <a:rPr lang="en-US" dirty="0"/>
              <a:t> </a:t>
            </a:r>
            <a:r>
              <a:rPr lang="en-US" dirty="0" err="1"/>
              <a:t>chưa</a:t>
            </a:r>
            <a:r>
              <a:rPr lang="en-US" dirty="0"/>
              <a:t>?</a:t>
            </a:r>
          </a:p>
          <a:p>
            <a:r>
              <a:rPr lang="en-US" dirty="0" err="1"/>
              <a:t>Vị</a:t>
            </a:r>
            <a:r>
              <a:rPr lang="en-US" dirty="0"/>
              <a:t> </a:t>
            </a:r>
            <a:r>
              <a:rPr lang="en-US" dirty="0" err="1"/>
              <a:t>trí</a:t>
            </a:r>
            <a:r>
              <a:rPr lang="en-US" dirty="0"/>
              <a:t> x </a:t>
            </a:r>
            <a:r>
              <a:rPr lang="en-US" dirty="0" err="1"/>
              <a:t>của</a:t>
            </a:r>
            <a:r>
              <a:rPr lang="en-US" dirty="0"/>
              <a:t> </a:t>
            </a:r>
            <a:r>
              <a:rPr lang="en-US" dirty="0" err="1"/>
              <a:t>chuột</a:t>
            </a:r>
            <a:endParaRPr lang="en-US" dirty="0"/>
          </a:p>
          <a:p>
            <a:r>
              <a:rPr lang="en-US" dirty="0" err="1"/>
              <a:t>Vị</a:t>
            </a:r>
            <a:r>
              <a:rPr lang="en-US" dirty="0"/>
              <a:t> </a:t>
            </a:r>
            <a:r>
              <a:rPr lang="en-US" dirty="0" err="1"/>
              <a:t>trí</a:t>
            </a:r>
            <a:r>
              <a:rPr lang="en-US" dirty="0"/>
              <a:t> y </a:t>
            </a:r>
            <a:r>
              <a:rPr lang="en-US" dirty="0" err="1"/>
              <a:t>của</a:t>
            </a:r>
            <a:r>
              <a:rPr lang="en-US" dirty="0"/>
              <a:t> </a:t>
            </a:r>
            <a:r>
              <a:rPr lang="en-US" dirty="0" err="1"/>
              <a:t>chuột</a:t>
            </a:r>
            <a:endParaRPr lang="en-US" dirty="0"/>
          </a:p>
          <a:p>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hiện</a:t>
            </a:r>
            <a:r>
              <a:rPr lang="en-US" dirty="0"/>
              <a:t> </a:t>
            </a:r>
            <a:r>
              <a:rPr lang="en-US" dirty="0" err="1"/>
              <a:t>thời</a:t>
            </a:r>
            <a:endParaRPr lang="en-US" dirty="0"/>
          </a:p>
          <a:p>
            <a:r>
              <a:rPr lang="en-US" dirty="0"/>
              <a:t>Reset </a:t>
            </a:r>
            <a:r>
              <a:rPr lang="en-US" dirty="0" err="1"/>
              <a:t>thời</a:t>
            </a:r>
            <a:r>
              <a:rPr lang="en-US" dirty="0"/>
              <a:t> </a:t>
            </a:r>
            <a:r>
              <a:rPr lang="en-US" dirty="0" err="1"/>
              <a:t>gian</a:t>
            </a:r>
            <a:endParaRPr lang="en-US"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1" y="1295400"/>
            <a:ext cx="3657600" cy="525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3805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609602"/>
            <a:ext cx="6740236" cy="487363"/>
          </a:xfrm>
        </p:spPr>
        <p:txBody>
          <a:bodyPr/>
          <a:lstStyle/>
          <a:p>
            <a:pPr algn="l"/>
            <a:r>
              <a:rPr lang="en-US" dirty="0" err="1"/>
              <a:t>Ví</a:t>
            </a:r>
            <a:r>
              <a:rPr lang="en-US" dirty="0"/>
              <a:t> </a:t>
            </a:r>
            <a:r>
              <a:rPr lang="en-US" dirty="0" err="1"/>
              <a:t>dụ</a:t>
            </a:r>
            <a:r>
              <a:rPr lang="en-US" dirty="0"/>
              <a:t> 1: </a:t>
            </a:r>
            <a:r>
              <a:rPr lang="en-US" dirty="0" err="1"/>
              <a:t>chuyển</a:t>
            </a:r>
            <a:r>
              <a:rPr lang="en-US" dirty="0"/>
              <a:t> </a:t>
            </a:r>
            <a:r>
              <a:rPr lang="en-US" dirty="0" err="1"/>
              <a:t>động</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cảm</a:t>
            </a:r>
            <a:r>
              <a:rPr lang="en-US" dirty="0"/>
              <a:t> </a:t>
            </a:r>
            <a:r>
              <a:rPr lang="en-US" dirty="0" err="1"/>
              <a:t>biến</a:t>
            </a:r>
            <a:endParaRPr lang="en-US" dirty="0"/>
          </a:p>
        </p:txBody>
      </p:sp>
      <p:sp>
        <p:nvSpPr>
          <p:cNvPr id="3" name="Content Placeholder 2"/>
          <p:cNvSpPr>
            <a:spLocks noGrp="1"/>
          </p:cNvSpPr>
          <p:nvPr>
            <p:ph idx="1"/>
          </p:nvPr>
        </p:nvSpPr>
        <p:spPr>
          <a:xfrm>
            <a:off x="5181600" y="1393044"/>
            <a:ext cx="3962400" cy="2438400"/>
          </a:xfrm>
        </p:spPr>
        <p:txBody>
          <a:bodyPr/>
          <a:lstStyle/>
          <a:p>
            <a:r>
              <a:rPr lang="en-US" dirty="0" err="1"/>
              <a:t>Vẽ</a:t>
            </a:r>
            <a:r>
              <a:rPr lang="en-US" dirty="0"/>
              <a:t> </a:t>
            </a:r>
            <a:r>
              <a:rPr lang="en-US" dirty="0" err="1"/>
              <a:t>trên</a:t>
            </a:r>
            <a:r>
              <a:rPr lang="en-US" dirty="0"/>
              <a:t> </a:t>
            </a:r>
            <a:r>
              <a:rPr lang="en-US" dirty="0" err="1"/>
              <a:t>sân</a:t>
            </a:r>
            <a:r>
              <a:rPr lang="en-US" dirty="0"/>
              <a:t> </a:t>
            </a:r>
            <a:r>
              <a:rPr lang="en-US" dirty="0" err="1"/>
              <a:t>khấu</a:t>
            </a:r>
            <a:r>
              <a:rPr lang="en-US" dirty="0"/>
              <a:t> 1 </a:t>
            </a:r>
            <a:r>
              <a:rPr lang="en-US" dirty="0" err="1"/>
              <a:t>vạch</a:t>
            </a:r>
            <a:r>
              <a:rPr lang="en-US" dirty="0"/>
              <a:t> </a:t>
            </a:r>
            <a:r>
              <a:rPr lang="en-US" dirty="0" err="1"/>
              <a:t>đỏ</a:t>
            </a:r>
            <a:r>
              <a:rPr lang="en-US" dirty="0"/>
              <a:t>. Cho </a:t>
            </a:r>
            <a:r>
              <a:rPr lang="en-US" dirty="0" err="1"/>
              <a:t>mèo</a:t>
            </a:r>
            <a:r>
              <a:rPr lang="en-US" dirty="0"/>
              <a:t> </a:t>
            </a:r>
            <a:r>
              <a:rPr lang="en-US" dirty="0" err="1"/>
              <a:t>chuyển</a:t>
            </a:r>
            <a:r>
              <a:rPr lang="en-US" dirty="0"/>
              <a:t> </a:t>
            </a:r>
            <a:r>
              <a:rPr lang="en-US" dirty="0" err="1"/>
              <a:t>động</a:t>
            </a:r>
            <a:r>
              <a:rPr lang="en-US" dirty="0"/>
              <a:t> </a:t>
            </a:r>
            <a:r>
              <a:rPr lang="en-US" dirty="0" err="1"/>
              <a:t>và</a:t>
            </a:r>
            <a:r>
              <a:rPr lang="en-US" dirty="0"/>
              <a:t> </a:t>
            </a:r>
            <a:r>
              <a:rPr lang="en-US" dirty="0" err="1"/>
              <a:t>tự</a:t>
            </a:r>
            <a:r>
              <a:rPr lang="en-US" dirty="0"/>
              <a:t> </a:t>
            </a:r>
            <a:r>
              <a:rPr lang="en-US" dirty="0" err="1"/>
              <a:t>nhận</a:t>
            </a:r>
            <a:r>
              <a:rPr lang="en-US" dirty="0"/>
              <a:t> </a:t>
            </a:r>
            <a:r>
              <a:rPr lang="en-US" dirty="0" err="1"/>
              <a:t>biết</a:t>
            </a:r>
            <a:r>
              <a:rPr lang="en-US" dirty="0"/>
              <a:t> </a:t>
            </a:r>
            <a:r>
              <a:rPr lang="en-US" dirty="0" err="1"/>
              <a:t>dừng</a:t>
            </a:r>
            <a:r>
              <a:rPr lang="en-US" dirty="0"/>
              <a:t> </a:t>
            </a:r>
            <a:r>
              <a:rPr lang="en-US" dirty="0" err="1"/>
              <a:t>khi</a:t>
            </a:r>
            <a:r>
              <a:rPr lang="en-US" dirty="0"/>
              <a:t> </a:t>
            </a:r>
            <a:r>
              <a:rPr lang="en-US" dirty="0" err="1"/>
              <a:t>gặp</a:t>
            </a:r>
            <a:r>
              <a:rPr lang="en-US" dirty="0"/>
              <a:t> </a:t>
            </a:r>
            <a:r>
              <a:rPr lang="en-US" dirty="0" err="1"/>
              <a:t>vạch</a:t>
            </a:r>
            <a:r>
              <a:rPr lang="en-US" dirty="0"/>
              <a:t> </a:t>
            </a:r>
            <a:r>
              <a:rPr lang="en-US" dirty="0" err="1"/>
              <a:t>đỏ</a:t>
            </a:r>
            <a:r>
              <a:rPr lang="en-US" dirty="0"/>
              <a:t>.</a:t>
            </a:r>
          </a:p>
        </p:txBody>
      </p:sp>
      <p:pic>
        <p:nvPicPr>
          <p:cNvPr id="5" name="Picture 4"/>
          <p:cNvPicPr>
            <a:picLocks noChangeAspect="1"/>
          </p:cNvPicPr>
          <p:nvPr/>
        </p:nvPicPr>
        <p:blipFill>
          <a:blip r:embed="rId2"/>
          <a:stretch>
            <a:fillRect/>
          </a:stretch>
        </p:blipFill>
        <p:spPr>
          <a:xfrm>
            <a:off x="228600" y="1200552"/>
            <a:ext cx="4714875" cy="3533775"/>
          </a:xfrm>
          <a:prstGeom prst="rect">
            <a:avLst/>
          </a:prstGeom>
        </p:spPr>
      </p:pic>
      <p:pic>
        <p:nvPicPr>
          <p:cNvPr id="6" name="Picture 5"/>
          <p:cNvPicPr>
            <a:picLocks noChangeAspect="1"/>
          </p:cNvPicPr>
          <p:nvPr/>
        </p:nvPicPr>
        <p:blipFill>
          <a:blip r:embed="rId3"/>
          <a:stretch>
            <a:fillRect/>
          </a:stretch>
        </p:blipFill>
        <p:spPr>
          <a:xfrm>
            <a:off x="422564" y="4114800"/>
            <a:ext cx="3704897" cy="2743200"/>
          </a:xfrm>
          <a:prstGeom prst="rect">
            <a:avLst/>
          </a:prstGeom>
        </p:spPr>
      </p:pic>
      <p:sp>
        <p:nvSpPr>
          <p:cNvPr id="7" name="TextBox 6"/>
          <p:cNvSpPr txBox="1"/>
          <p:nvPr/>
        </p:nvSpPr>
        <p:spPr>
          <a:xfrm>
            <a:off x="5600700" y="4876800"/>
            <a:ext cx="3124200" cy="954107"/>
          </a:xfrm>
          <a:prstGeom prst="rect">
            <a:avLst/>
          </a:prstGeom>
          <a:noFill/>
        </p:spPr>
        <p:txBody>
          <a:bodyPr wrap="square" rtlCol="0">
            <a:spAutoFit/>
          </a:bodyPr>
          <a:lstStyle/>
          <a:p>
            <a:r>
              <a:rPr lang="en-US" sz="2800" b="1">
                <a:solidFill>
                  <a:schemeClr val="tx1"/>
                </a:solidFill>
              </a:rPr>
              <a:t>Lệnh cảm biến màu sắc</a:t>
            </a:r>
          </a:p>
        </p:txBody>
      </p:sp>
      <p:cxnSp>
        <p:nvCxnSpPr>
          <p:cNvPr id="9" name="Straight Arrow Connector 8"/>
          <p:cNvCxnSpPr>
            <a:stCxn id="7" idx="1"/>
          </p:cNvCxnSpPr>
          <p:nvPr/>
        </p:nvCxnSpPr>
        <p:spPr bwMode="auto">
          <a:xfrm flipH="1">
            <a:off x="3962400" y="5353854"/>
            <a:ext cx="1638300" cy="132546"/>
          </a:xfrm>
          <a:prstGeom prst="straightConnector1">
            <a:avLst/>
          </a:prstGeom>
          <a:noFill/>
          <a:ln w="57150" cap="sq" cmpd="sng" algn="ctr">
            <a:solidFill>
              <a:srgbClr val="C00000"/>
            </a:solidFill>
            <a:prstDash val="solid"/>
            <a:round/>
            <a:headEnd type="none" w="sm" len="sm"/>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627807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33"/>
            <a:ext cx="7543800" cy="838200"/>
          </a:xfrm>
        </p:spPr>
        <p:txBody>
          <a:bodyPr/>
          <a:lstStyle/>
          <a:p>
            <a:r>
              <a:rPr lang="en-US" dirty="0" err="1"/>
              <a:t>Ví</a:t>
            </a:r>
            <a:r>
              <a:rPr lang="en-US" dirty="0"/>
              <a:t> </a:t>
            </a:r>
            <a:r>
              <a:rPr lang="en-US" dirty="0" err="1"/>
              <a:t>dụ</a:t>
            </a:r>
            <a:r>
              <a:rPr lang="en-US" dirty="0"/>
              <a:t> 2: </a:t>
            </a:r>
            <a:r>
              <a:rPr lang="en-US" dirty="0" err="1"/>
              <a:t>cảm</a:t>
            </a:r>
            <a:r>
              <a:rPr lang="en-US" dirty="0"/>
              <a:t> </a:t>
            </a:r>
            <a:r>
              <a:rPr lang="en-US" dirty="0" err="1"/>
              <a:t>biến</a:t>
            </a:r>
            <a:r>
              <a:rPr lang="en-US" dirty="0"/>
              <a:t> </a:t>
            </a:r>
            <a:r>
              <a:rPr lang="en-US" dirty="0" err="1"/>
              <a:t>tiếp</a:t>
            </a:r>
            <a:r>
              <a:rPr lang="en-US" dirty="0"/>
              <a:t> </a:t>
            </a:r>
            <a:r>
              <a:rPr lang="en-US" dirty="0" err="1"/>
              <a:t>xúc</a:t>
            </a:r>
            <a:r>
              <a:rPr lang="en-US" dirty="0"/>
              <a:t> </a:t>
            </a:r>
          </a:p>
        </p:txBody>
      </p:sp>
      <p:sp>
        <p:nvSpPr>
          <p:cNvPr id="8" name="Content Placeholder 7"/>
          <p:cNvSpPr>
            <a:spLocks noGrp="1"/>
          </p:cNvSpPr>
          <p:nvPr>
            <p:ph idx="1"/>
          </p:nvPr>
        </p:nvSpPr>
        <p:spPr>
          <a:xfrm>
            <a:off x="2299855" y="1284433"/>
            <a:ext cx="6629400" cy="1641764"/>
          </a:xfrm>
        </p:spPr>
        <p:txBody>
          <a:bodyPr/>
          <a:lstStyle/>
          <a:p>
            <a:r>
              <a:rPr lang="en-US" dirty="0"/>
              <a:t>2 </a:t>
            </a:r>
            <a:r>
              <a:rPr lang="en-US" dirty="0" err="1"/>
              <a:t>nhân</a:t>
            </a:r>
            <a:r>
              <a:rPr lang="en-US" dirty="0"/>
              <a:t> </a:t>
            </a:r>
            <a:r>
              <a:rPr lang="en-US" dirty="0" err="1"/>
              <a:t>vật</a:t>
            </a:r>
            <a:r>
              <a:rPr lang="en-US" dirty="0"/>
              <a:t> </a:t>
            </a:r>
            <a:r>
              <a:rPr lang="en-US" dirty="0" err="1"/>
              <a:t>Chó</a:t>
            </a:r>
            <a:r>
              <a:rPr lang="en-US" dirty="0"/>
              <a:t> </a:t>
            </a:r>
            <a:r>
              <a:rPr lang="en-US" dirty="0" err="1"/>
              <a:t>và</a:t>
            </a:r>
            <a:r>
              <a:rPr lang="en-US" dirty="0"/>
              <a:t> </a:t>
            </a:r>
            <a:r>
              <a:rPr lang="en-US" dirty="0" err="1"/>
              <a:t>mèo</a:t>
            </a:r>
            <a:r>
              <a:rPr lang="en-US" dirty="0"/>
              <a:t> </a:t>
            </a:r>
            <a:r>
              <a:rPr lang="en-US" dirty="0" err="1"/>
              <a:t>chuyển</a:t>
            </a:r>
            <a:r>
              <a:rPr lang="en-US" dirty="0"/>
              <a:t> </a:t>
            </a:r>
            <a:r>
              <a:rPr lang="en-US" dirty="0" err="1"/>
              <a:t>động</a:t>
            </a:r>
            <a:r>
              <a:rPr lang="en-US" dirty="0"/>
              <a:t> </a:t>
            </a:r>
            <a:r>
              <a:rPr lang="en-US" dirty="0" err="1"/>
              <a:t>ngẫu</a:t>
            </a:r>
            <a:r>
              <a:rPr lang="en-US" dirty="0"/>
              <a:t> </a:t>
            </a:r>
            <a:r>
              <a:rPr lang="en-US" dirty="0" err="1"/>
              <a:t>nhiên</a:t>
            </a:r>
            <a:r>
              <a:rPr lang="en-US" dirty="0"/>
              <a:t> </a:t>
            </a:r>
            <a:r>
              <a:rPr lang="en-US" dirty="0" err="1"/>
              <a:t>trên</a:t>
            </a:r>
            <a:r>
              <a:rPr lang="en-US" dirty="0"/>
              <a:t> </a:t>
            </a:r>
            <a:r>
              <a:rPr lang="en-US" dirty="0" err="1"/>
              <a:t>sân</a:t>
            </a:r>
            <a:r>
              <a:rPr lang="en-US" dirty="0"/>
              <a:t> </a:t>
            </a:r>
            <a:r>
              <a:rPr lang="en-US" dirty="0" err="1"/>
              <a:t>khấu</a:t>
            </a:r>
            <a:r>
              <a:rPr lang="en-US" dirty="0"/>
              <a:t> </a:t>
            </a:r>
            <a:r>
              <a:rPr lang="en-US" dirty="0" err="1"/>
              <a:t>nhưng</a:t>
            </a:r>
            <a:r>
              <a:rPr lang="en-US" dirty="0"/>
              <a:t> </a:t>
            </a:r>
            <a:r>
              <a:rPr lang="en-US" dirty="0" err="1"/>
              <a:t>tránh</a:t>
            </a:r>
            <a:r>
              <a:rPr lang="en-US" dirty="0"/>
              <a:t> </a:t>
            </a:r>
            <a:r>
              <a:rPr lang="en-US" dirty="0" err="1"/>
              <a:t>va</a:t>
            </a:r>
            <a:r>
              <a:rPr lang="en-US" dirty="0"/>
              <a:t> </a:t>
            </a:r>
            <a:r>
              <a:rPr lang="en-US" dirty="0" err="1"/>
              <a:t>vào</a:t>
            </a:r>
            <a:r>
              <a:rPr lang="en-US" dirty="0"/>
              <a:t> </a:t>
            </a:r>
            <a:r>
              <a:rPr lang="en-US" dirty="0" err="1"/>
              <a:t>nhau</a:t>
            </a:r>
            <a:r>
              <a:rPr lang="en-US" dirty="0"/>
              <a:t>. </a:t>
            </a:r>
            <a:r>
              <a:rPr lang="en-US" dirty="0" err="1"/>
              <a:t>Viết</a:t>
            </a:r>
            <a:r>
              <a:rPr lang="en-US" dirty="0"/>
              <a:t> 2 script </a:t>
            </a:r>
            <a:r>
              <a:rPr lang="en-US" dirty="0" err="1"/>
              <a:t>riêng</a:t>
            </a:r>
            <a:r>
              <a:rPr lang="en-US" dirty="0"/>
              <a:t> </a:t>
            </a:r>
            <a:r>
              <a:rPr lang="en-US" dirty="0" err="1"/>
              <a:t>cho</a:t>
            </a:r>
            <a:r>
              <a:rPr lang="en-US" dirty="0"/>
              <a:t> </a:t>
            </a:r>
            <a:r>
              <a:rPr lang="en-US" dirty="0" err="1"/>
              <a:t>chó</a:t>
            </a:r>
            <a:r>
              <a:rPr lang="en-US" dirty="0"/>
              <a:t> </a:t>
            </a:r>
            <a:r>
              <a:rPr lang="en-US" dirty="0" err="1"/>
              <a:t>và</a:t>
            </a:r>
            <a:r>
              <a:rPr lang="en-US" dirty="0"/>
              <a:t> </a:t>
            </a:r>
            <a:r>
              <a:rPr lang="en-US" dirty="0" err="1"/>
              <a:t>mèo</a:t>
            </a:r>
            <a:r>
              <a:rPr lang="en-US" dirty="0"/>
              <a:t>.</a:t>
            </a:r>
          </a:p>
        </p:txBody>
      </p:sp>
      <p:pic>
        <p:nvPicPr>
          <p:cNvPr id="10" name="Picture 9"/>
          <p:cNvPicPr>
            <a:picLocks noChangeAspect="1"/>
          </p:cNvPicPr>
          <p:nvPr/>
        </p:nvPicPr>
        <p:blipFill>
          <a:blip r:embed="rId2"/>
          <a:stretch>
            <a:fillRect/>
          </a:stretch>
        </p:blipFill>
        <p:spPr>
          <a:xfrm>
            <a:off x="20294" y="1526736"/>
            <a:ext cx="2286000" cy="4058093"/>
          </a:xfrm>
          <a:prstGeom prst="rect">
            <a:avLst/>
          </a:prstGeom>
        </p:spPr>
      </p:pic>
      <p:pic>
        <p:nvPicPr>
          <p:cNvPr id="13" name="Picture 12"/>
          <p:cNvPicPr>
            <a:picLocks noChangeAspect="1"/>
          </p:cNvPicPr>
          <p:nvPr/>
        </p:nvPicPr>
        <p:blipFill>
          <a:blip r:embed="rId3"/>
          <a:stretch>
            <a:fillRect/>
          </a:stretch>
        </p:blipFill>
        <p:spPr>
          <a:xfrm>
            <a:off x="5882554" y="3276600"/>
            <a:ext cx="3046701" cy="2634985"/>
          </a:xfrm>
          <a:prstGeom prst="rect">
            <a:avLst/>
          </a:prstGeom>
        </p:spPr>
      </p:pic>
      <p:pic>
        <p:nvPicPr>
          <p:cNvPr id="14" name="Picture 13"/>
          <p:cNvPicPr>
            <a:picLocks noChangeAspect="1"/>
          </p:cNvPicPr>
          <p:nvPr/>
        </p:nvPicPr>
        <p:blipFill>
          <a:blip r:embed="rId4"/>
          <a:stretch>
            <a:fillRect/>
          </a:stretch>
        </p:blipFill>
        <p:spPr>
          <a:xfrm>
            <a:off x="2667000" y="3303431"/>
            <a:ext cx="2331027" cy="2518342"/>
          </a:xfrm>
          <a:prstGeom prst="rect">
            <a:avLst/>
          </a:prstGeom>
        </p:spPr>
      </p:pic>
    </p:spTree>
    <p:extLst>
      <p:ext uri="{BB962C8B-B14F-4D97-AF65-F5344CB8AC3E}">
        <p14:creationId xmlns:p14="http://schemas.microsoft.com/office/powerpoint/2010/main" val="22852951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6306"/>
            <a:ext cx="7543800" cy="838200"/>
          </a:xfrm>
        </p:spPr>
        <p:txBody>
          <a:bodyPr/>
          <a:lstStyle/>
          <a:p>
            <a:r>
              <a:rPr lang="en-US"/>
              <a:t>Ví dụ 3: cảm biến bàn phím </a:t>
            </a:r>
          </a:p>
        </p:txBody>
      </p:sp>
      <p:sp>
        <p:nvSpPr>
          <p:cNvPr id="8" name="Content Placeholder 7"/>
          <p:cNvSpPr>
            <a:spLocks noGrp="1"/>
          </p:cNvSpPr>
          <p:nvPr>
            <p:ph idx="1"/>
          </p:nvPr>
        </p:nvSpPr>
        <p:spPr>
          <a:xfrm>
            <a:off x="2299855" y="1436471"/>
            <a:ext cx="6629400" cy="1641764"/>
          </a:xfrm>
        </p:spPr>
        <p:txBody>
          <a:bodyPr/>
          <a:lstStyle/>
          <a:p>
            <a:r>
              <a:rPr lang="en-US"/>
              <a:t>Sử dụng các phím để điều khiển chuyển động của mèo và chuột</a:t>
            </a:r>
          </a:p>
        </p:txBody>
      </p:sp>
      <p:pic>
        <p:nvPicPr>
          <p:cNvPr id="3" name="Picture 2"/>
          <p:cNvPicPr>
            <a:picLocks noChangeAspect="1"/>
          </p:cNvPicPr>
          <p:nvPr/>
        </p:nvPicPr>
        <p:blipFill>
          <a:blip r:embed="rId2"/>
          <a:stretch>
            <a:fillRect/>
          </a:stretch>
        </p:blipFill>
        <p:spPr>
          <a:xfrm>
            <a:off x="152400" y="1408762"/>
            <a:ext cx="2174932" cy="2516544"/>
          </a:xfrm>
          <a:prstGeom prst="rect">
            <a:avLst/>
          </a:prstGeom>
        </p:spPr>
      </p:pic>
      <p:pic>
        <p:nvPicPr>
          <p:cNvPr id="4" name="Picture 3"/>
          <p:cNvPicPr>
            <a:picLocks noChangeAspect="1"/>
          </p:cNvPicPr>
          <p:nvPr/>
        </p:nvPicPr>
        <p:blipFill>
          <a:blip r:embed="rId3"/>
          <a:stretch>
            <a:fillRect/>
          </a:stretch>
        </p:blipFill>
        <p:spPr>
          <a:xfrm>
            <a:off x="2147295" y="2477506"/>
            <a:ext cx="3394686" cy="4015220"/>
          </a:xfrm>
          <a:prstGeom prst="rect">
            <a:avLst/>
          </a:prstGeom>
        </p:spPr>
      </p:pic>
      <p:pic>
        <p:nvPicPr>
          <p:cNvPr id="5" name="Picture 4"/>
          <p:cNvPicPr>
            <a:picLocks noChangeAspect="1"/>
          </p:cNvPicPr>
          <p:nvPr/>
        </p:nvPicPr>
        <p:blipFill>
          <a:blip r:embed="rId4"/>
          <a:stretch>
            <a:fillRect/>
          </a:stretch>
        </p:blipFill>
        <p:spPr>
          <a:xfrm>
            <a:off x="5632356" y="2477506"/>
            <a:ext cx="3449459" cy="4151894"/>
          </a:xfrm>
          <a:prstGeom prst="rect">
            <a:avLst/>
          </a:prstGeom>
        </p:spPr>
      </p:pic>
    </p:spTree>
    <p:extLst>
      <p:ext uri="{BB962C8B-B14F-4D97-AF65-F5344CB8AC3E}">
        <p14:creationId xmlns:p14="http://schemas.microsoft.com/office/powerpoint/2010/main" val="32923915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Truyền thông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7630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8229600" cy="914400"/>
          </a:xfrm>
        </p:spPr>
        <p:txBody>
          <a:bodyPr/>
          <a:lstStyle/>
          <a:p>
            <a:r>
              <a:rPr lang="en-US"/>
              <a:t>Một số lệnh điều khiển giao tiếp</a:t>
            </a:r>
          </a:p>
        </p:txBody>
      </p:sp>
      <p:sp>
        <p:nvSpPr>
          <p:cNvPr id="3" name="Content Placeholder 2"/>
          <p:cNvSpPr>
            <a:spLocks noGrp="1"/>
          </p:cNvSpPr>
          <p:nvPr>
            <p:ph idx="1"/>
          </p:nvPr>
        </p:nvSpPr>
        <p:spPr>
          <a:xfrm>
            <a:off x="4248150" y="1641475"/>
            <a:ext cx="4438650" cy="4911725"/>
          </a:xfrm>
        </p:spPr>
        <p:txBody>
          <a:bodyPr/>
          <a:lstStyle/>
          <a:p>
            <a:r>
              <a:rPr lang="en-US"/>
              <a:t>Thông báo </a:t>
            </a:r>
            <a:r>
              <a:rPr lang="en-US">
                <a:sym typeface="Wingdings" pitchFamily="2" charset="2"/>
              </a:rPr>
              <a:t>-----</a:t>
            </a:r>
          </a:p>
          <a:p>
            <a:r>
              <a:rPr lang="en-US">
                <a:sym typeface="Wingdings" pitchFamily="2" charset="2"/>
              </a:rPr>
              <a:t>Thông báo ----- và đợi </a:t>
            </a:r>
          </a:p>
          <a:p>
            <a:r>
              <a:rPr lang="en-US">
                <a:sym typeface="Wingdings" pitchFamily="2" charset="2"/>
              </a:rPr>
              <a:t>Sự kiện: khi tôi nhận được thông báo ---- </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93875"/>
            <a:ext cx="31242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85911"/>
            <a:ext cx="3943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833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838200"/>
          </a:xfrm>
        </p:spPr>
        <p:txBody>
          <a:bodyPr/>
          <a:lstStyle/>
          <a:p>
            <a:r>
              <a:rPr lang="en-US"/>
              <a:t>Ví dụ 1: chào hỏi</a:t>
            </a:r>
          </a:p>
        </p:txBody>
      </p:sp>
      <p:sp>
        <p:nvSpPr>
          <p:cNvPr id="3" name="Content Placeholder 2"/>
          <p:cNvSpPr>
            <a:spLocks noGrp="1"/>
          </p:cNvSpPr>
          <p:nvPr>
            <p:ph idx="1"/>
          </p:nvPr>
        </p:nvSpPr>
        <p:spPr>
          <a:xfrm>
            <a:off x="457200" y="1447801"/>
            <a:ext cx="8229600" cy="685800"/>
          </a:xfrm>
        </p:spPr>
        <p:txBody>
          <a:bodyPr/>
          <a:lstStyle/>
          <a:p>
            <a:r>
              <a:rPr lang="en-US"/>
              <a:t>Tạo 2 nhân vật: Cat và Nam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137" y="360218"/>
            <a:ext cx="1676400" cy="175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bwMode="auto">
          <a:xfrm>
            <a:off x="457200" y="1964748"/>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Tạo các Script riêng biệt cho 2 nhân vật này. Tạo 2 âm thanh: </a:t>
            </a:r>
            <a:r>
              <a:rPr lang="en-US" b="1"/>
              <a:t>Chào bạn</a:t>
            </a:r>
            <a:r>
              <a:rPr lang="en-US"/>
              <a:t> và </a:t>
            </a:r>
            <a:r>
              <a:rPr lang="en-US" b="1"/>
              <a:t>Tôi là Nam</a:t>
            </a:r>
            <a:r>
              <a:rPr lang="en-US"/>
              <a:t> riêng biệt cho mỗi nhân vật.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3962400"/>
            <a:ext cx="373071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325" y="3990108"/>
            <a:ext cx="4018025" cy="263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3473" y="2650548"/>
            <a:ext cx="686653"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17310"/>
            <a:ext cx="9239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15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7543800" cy="838200"/>
          </a:xfrm>
        </p:spPr>
        <p:txBody>
          <a:bodyPr/>
          <a:lstStyle/>
          <a:p>
            <a:r>
              <a:rPr lang="en-US"/>
              <a:t>Ví dụ 2: chào hỏi</a:t>
            </a:r>
          </a:p>
        </p:txBody>
      </p:sp>
      <p:sp>
        <p:nvSpPr>
          <p:cNvPr id="3" name="Content Placeholder 2"/>
          <p:cNvSpPr>
            <a:spLocks noGrp="1"/>
          </p:cNvSpPr>
          <p:nvPr>
            <p:ph idx="1"/>
          </p:nvPr>
        </p:nvSpPr>
        <p:spPr>
          <a:xfrm>
            <a:off x="457200" y="1524002"/>
            <a:ext cx="5943600" cy="685800"/>
          </a:xfrm>
        </p:spPr>
        <p:txBody>
          <a:bodyPr/>
          <a:lstStyle/>
          <a:p>
            <a:r>
              <a:rPr lang="en-US" dirty="0" err="1"/>
              <a:t>Tạo</a:t>
            </a:r>
            <a:r>
              <a:rPr lang="en-US" dirty="0"/>
              <a:t> 3 </a:t>
            </a:r>
            <a:r>
              <a:rPr lang="en-US" dirty="0" err="1"/>
              <a:t>nhân</a:t>
            </a:r>
            <a:r>
              <a:rPr lang="en-US" dirty="0"/>
              <a:t> </a:t>
            </a:r>
            <a:r>
              <a:rPr lang="en-US" dirty="0" err="1"/>
              <a:t>vật</a:t>
            </a:r>
            <a:r>
              <a:rPr lang="en-US" dirty="0"/>
              <a:t>: Lan, </a:t>
            </a:r>
            <a:r>
              <a:rPr lang="en-US" dirty="0" err="1"/>
              <a:t>Bình</a:t>
            </a:r>
            <a:r>
              <a:rPr lang="en-US" dirty="0"/>
              <a:t>, </a:t>
            </a:r>
            <a:r>
              <a:rPr lang="en-US" dirty="0" err="1"/>
              <a:t>Việt</a:t>
            </a:r>
            <a:endParaRPr lang="en-US" dirty="0"/>
          </a:p>
        </p:txBody>
      </p:sp>
      <p:sp>
        <p:nvSpPr>
          <p:cNvPr id="5" name="Content Placeholder 2"/>
          <p:cNvSpPr txBox="1">
            <a:spLocks/>
          </p:cNvSpPr>
          <p:nvPr/>
        </p:nvSpPr>
        <p:spPr bwMode="auto">
          <a:xfrm>
            <a:off x="457200" y="204094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dirty="0" err="1"/>
              <a:t>Tạo</a:t>
            </a:r>
            <a:r>
              <a:rPr lang="en-US" dirty="0"/>
              <a:t> </a:t>
            </a:r>
            <a:r>
              <a:rPr lang="en-US" dirty="0" err="1"/>
              <a:t>các</a:t>
            </a:r>
            <a:r>
              <a:rPr lang="en-US" dirty="0"/>
              <a:t> Script </a:t>
            </a:r>
            <a:r>
              <a:rPr lang="en-US" dirty="0" err="1"/>
              <a:t>riêng</a:t>
            </a:r>
            <a:r>
              <a:rPr lang="en-US" dirty="0"/>
              <a:t> </a:t>
            </a:r>
            <a:r>
              <a:rPr lang="en-US" dirty="0" err="1"/>
              <a:t>biệt</a:t>
            </a:r>
            <a:r>
              <a:rPr lang="en-US" dirty="0"/>
              <a:t> </a:t>
            </a:r>
            <a:r>
              <a:rPr lang="en-US" dirty="0" err="1"/>
              <a:t>cho</a:t>
            </a:r>
            <a:r>
              <a:rPr lang="en-US" dirty="0"/>
              <a:t> 3 </a:t>
            </a:r>
            <a:r>
              <a:rPr lang="en-US" dirty="0" err="1"/>
              <a:t>nhân</a:t>
            </a:r>
            <a:r>
              <a:rPr lang="en-US" dirty="0"/>
              <a:t> </a:t>
            </a:r>
            <a:r>
              <a:rPr lang="en-US" dirty="0" err="1"/>
              <a:t>vật</a:t>
            </a:r>
            <a:r>
              <a:rPr lang="en-US" dirty="0"/>
              <a:t> </a:t>
            </a:r>
            <a:r>
              <a:rPr lang="en-US" dirty="0" err="1"/>
              <a:t>này</a:t>
            </a:r>
            <a:r>
              <a:rPr lang="en-US" dirty="0"/>
              <a:t>. Lan </a:t>
            </a:r>
            <a:r>
              <a:rPr lang="en-US" dirty="0" err="1"/>
              <a:t>lần</a:t>
            </a:r>
            <a:r>
              <a:rPr lang="en-US" dirty="0"/>
              <a:t> </a:t>
            </a:r>
            <a:r>
              <a:rPr lang="en-US" dirty="0" err="1"/>
              <a:t>lượt</a:t>
            </a:r>
            <a:r>
              <a:rPr lang="en-US" dirty="0"/>
              <a:t> </a:t>
            </a:r>
            <a:r>
              <a:rPr lang="en-US" dirty="0" err="1"/>
              <a:t>nói</a:t>
            </a:r>
            <a:r>
              <a:rPr lang="en-US" dirty="0"/>
              <a:t> </a:t>
            </a:r>
            <a:r>
              <a:rPr lang="en-US" dirty="0" err="1"/>
              <a:t>chuyện</a:t>
            </a:r>
            <a:r>
              <a:rPr lang="en-US" dirty="0"/>
              <a:t> </a:t>
            </a:r>
            <a:r>
              <a:rPr lang="en-US" dirty="0" err="1"/>
              <a:t>riêng</a:t>
            </a:r>
            <a:r>
              <a:rPr lang="en-US" dirty="0"/>
              <a:t> </a:t>
            </a:r>
            <a:r>
              <a:rPr lang="en-US" dirty="0" err="1"/>
              <a:t>biệt</a:t>
            </a:r>
            <a:r>
              <a:rPr lang="en-US" dirty="0"/>
              <a:t> </a:t>
            </a:r>
            <a:r>
              <a:rPr lang="en-US" dirty="0" err="1"/>
              <a:t>với</a:t>
            </a:r>
            <a:r>
              <a:rPr lang="en-US" dirty="0"/>
              <a:t> </a:t>
            </a:r>
            <a:r>
              <a:rPr lang="en-US" dirty="0" err="1"/>
              <a:t>Bình</a:t>
            </a:r>
            <a:r>
              <a:rPr lang="en-US" dirty="0"/>
              <a:t> </a:t>
            </a:r>
            <a:r>
              <a:rPr lang="en-US" dirty="0" err="1"/>
              <a:t>và</a:t>
            </a:r>
            <a:r>
              <a:rPr lang="en-US" dirty="0"/>
              <a:t> </a:t>
            </a:r>
            <a:r>
              <a:rPr lang="en-US" dirty="0" err="1"/>
              <a:t>Việt</a:t>
            </a:r>
            <a:r>
              <a:rPr lang="en-US" dirty="0"/>
              <a:t>.</a:t>
            </a:r>
          </a:p>
        </p:txBody>
      </p:sp>
      <p:pic>
        <p:nvPicPr>
          <p:cNvPr id="4" name="Picture 3"/>
          <p:cNvPicPr>
            <a:picLocks noChangeAspect="1"/>
          </p:cNvPicPr>
          <p:nvPr/>
        </p:nvPicPr>
        <p:blipFill>
          <a:blip r:embed="rId2"/>
          <a:stretch>
            <a:fillRect/>
          </a:stretch>
        </p:blipFill>
        <p:spPr>
          <a:xfrm>
            <a:off x="6664710" y="836684"/>
            <a:ext cx="2351561" cy="1217036"/>
          </a:xfrm>
          <a:prstGeom prst="rect">
            <a:avLst/>
          </a:prstGeom>
        </p:spPr>
      </p:pic>
      <p:pic>
        <p:nvPicPr>
          <p:cNvPr id="6" name="Picture 5"/>
          <p:cNvPicPr>
            <a:picLocks noChangeAspect="1"/>
          </p:cNvPicPr>
          <p:nvPr/>
        </p:nvPicPr>
        <p:blipFill>
          <a:blip r:embed="rId3"/>
          <a:stretch>
            <a:fillRect/>
          </a:stretch>
        </p:blipFill>
        <p:spPr>
          <a:xfrm>
            <a:off x="1066799" y="3793333"/>
            <a:ext cx="3859051" cy="2607467"/>
          </a:xfrm>
          <a:prstGeom prst="rect">
            <a:avLst/>
          </a:prstGeom>
        </p:spPr>
      </p:pic>
      <p:pic>
        <p:nvPicPr>
          <p:cNvPr id="7" name="Picture 6"/>
          <p:cNvPicPr>
            <a:picLocks noChangeAspect="1"/>
          </p:cNvPicPr>
          <p:nvPr/>
        </p:nvPicPr>
        <p:blipFill>
          <a:blip r:embed="rId4"/>
          <a:stretch>
            <a:fillRect/>
          </a:stretch>
        </p:blipFill>
        <p:spPr>
          <a:xfrm>
            <a:off x="316922" y="4114801"/>
            <a:ext cx="666750" cy="1781175"/>
          </a:xfrm>
          <a:prstGeom prst="rect">
            <a:avLst/>
          </a:prstGeom>
        </p:spPr>
      </p:pic>
      <p:pic>
        <p:nvPicPr>
          <p:cNvPr id="8" name="Picture 7"/>
          <p:cNvPicPr>
            <a:picLocks noChangeAspect="1"/>
          </p:cNvPicPr>
          <p:nvPr/>
        </p:nvPicPr>
        <p:blipFill>
          <a:blip r:embed="rId5"/>
          <a:stretch>
            <a:fillRect/>
          </a:stretch>
        </p:blipFill>
        <p:spPr>
          <a:xfrm>
            <a:off x="5295400" y="4901696"/>
            <a:ext cx="3391400" cy="1464468"/>
          </a:xfrm>
          <a:prstGeom prst="rect">
            <a:avLst/>
          </a:prstGeom>
        </p:spPr>
      </p:pic>
      <p:pic>
        <p:nvPicPr>
          <p:cNvPr id="9" name="Picture 8"/>
          <p:cNvPicPr>
            <a:picLocks noChangeAspect="1"/>
          </p:cNvPicPr>
          <p:nvPr/>
        </p:nvPicPr>
        <p:blipFill>
          <a:blip r:embed="rId6"/>
          <a:stretch>
            <a:fillRect/>
          </a:stretch>
        </p:blipFill>
        <p:spPr>
          <a:xfrm>
            <a:off x="7811482" y="3400426"/>
            <a:ext cx="828675" cy="1428750"/>
          </a:xfrm>
          <a:prstGeom prst="rect">
            <a:avLst/>
          </a:prstGeom>
        </p:spPr>
      </p:pic>
    </p:spTree>
    <p:extLst>
      <p:ext uri="{BB962C8B-B14F-4D97-AF65-F5344CB8AC3E}">
        <p14:creationId xmlns:p14="http://schemas.microsoft.com/office/powerpoint/2010/main" val="15242476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Xử lý số</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25721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Các phép toán với số </a:t>
            </a:r>
          </a:p>
        </p:txBody>
      </p:sp>
      <p:sp>
        <p:nvSpPr>
          <p:cNvPr id="3" name="Content Placeholder 2"/>
          <p:cNvSpPr>
            <a:spLocks noGrp="1"/>
          </p:cNvSpPr>
          <p:nvPr>
            <p:ph idx="1"/>
          </p:nvPr>
        </p:nvSpPr>
        <p:spPr>
          <a:xfrm>
            <a:off x="3505200" y="1447800"/>
            <a:ext cx="5589217" cy="4156364"/>
          </a:xfrm>
        </p:spPr>
        <p:txBody>
          <a:bodyPr/>
          <a:lstStyle/>
          <a:p>
            <a:r>
              <a:rPr lang="en-US" b="1">
                <a:solidFill>
                  <a:srgbClr val="FF0000"/>
                </a:solidFill>
              </a:rPr>
              <a:t>Phép cộng 2 số</a:t>
            </a:r>
          </a:p>
          <a:p>
            <a:r>
              <a:rPr lang="en-US" b="1">
                <a:solidFill>
                  <a:srgbClr val="FF0000"/>
                </a:solidFill>
              </a:rPr>
              <a:t>Phép trừ 2 số</a:t>
            </a:r>
          </a:p>
          <a:p>
            <a:r>
              <a:rPr lang="en-US" b="1">
                <a:solidFill>
                  <a:srgbClr val="FF0000"/>
                </a:solidFill>
              </a:rPr>
              <a:t>Phép nhân 2 số</a:t>
            </a:r>
          </a:p>
          <a:p>
            <a:r>
              <a:rPr lang="en-US" b="1">
                <a:solidFill>
                  <a:srgbClr val="FF0000"/>
                </a:solidFill>
              </a:rPr>
              <a:t>Phép chia 2 số</a:t>
            </a:r>
          </a:p>
          <a:p>
            <a:r>
              <a:rPr lang="en-US" b="1">
                <a:solidFill>
                  <a:srgbClr val="FF0000"/>
                </a:solidFill>
              </a:rPr>
              <a:t>Tính số dư</a:t>
            </a:r>
          </a:p>
          <a:p>
            <a:r>
              <a:rPr lang="en-US" b="1">
                <a:solidFill>
                  <a:srgbClr val="FF0000"/>
                </a:solidFill>
              </a:rPr>
              <a:t>Làm tròn số</a:t>
            </a:r>
          </a:p>
          <a:p>
            <a:r>
              <a:rPr lang="en-US" b="1">
                <a:solidFill>
                  <a:srgbClr val="FF0000"/>
                </a:solidFill>
              </a:rPr>
              <a:t>Tính với hàm cụ thể </a:t>
            </a:r>
          </a:p>
          <a:p>
            <a:r>
              <a:rPr lang="en-US"/>
              <a:t>Kết nối 2 xâu</a:t>
            </a:r>
          </a:p>
          <a:p>
            <a:r>
              <a:rPr lang="en-US"/>
              <a:t>Lấy ký tự thứ --- trong xâu</a:t>
            </a:r>
          </a:p>
          <a:p>
            <a:r>
              <a:rPr lang="en-US"/>
              <a:t>Độ dài xâu ký tự</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91" y="1752600"/>
            <a:ext cx="2852651"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47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0" y="1444224"/>
            <a:ext cx="9032778" cy="43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2094040"/>
            <a:ext cx="2456122" cy="461665"/>
          </a:xfrm>
          <a:prstGeom prst="rect">
            <a:avLst/>
          </a:prstGeom>
          <a:noFill/>
        </p:spPr>
        <p:txBody>
          <a:bodyPr wrap="none" rtlCol="0">
            <a:spAutoFit/>
          </a:bodyPr>
          <a:lstStyle/>
          <a:p>
            <a:r>
              <a:rPr lang="en-US" sz="2400" b="1">
                <a:solidFill>
                  <a:schemeClr val="tx1"/>
                </a:solidFill>
              </a:rPr>
              <a:t>Sân khấu chính</a:t>
            </a:r>
          </a:p>
        </p:txBody>
      </p:sp>
      <p:sp>
        <p:nvSpPr>
          <p:cNvPr id="6" name="TextBox 5"/>
          <p:cNvSpPr txBox="1"/>
          <p:nvPr/>
        </p:nvSpPr>
        <p:spPr>
          <a:xfrm>
            <a:off x="381000" y="5975315"/>
            <a:ext cx="2799164" cy="830997"/>
          </a:xfrm>
          <a:prstGeom prst="rect">
            <a:avLst/>
          </a:prstGeom>
          <a:noFill/>
        </p:spPr>
        <p:txBody>
          <a:bodyPr wrap="none" rtlCol="0">
            <a:spAutoFit/>
          </a:bodyPr>
          <a:lstStyle/>
          <a:p>
            <a:r>
              <a:rPr lang="en-US" sz="2400" b="1">
                <a:solidFill>
                  <a:schemeClr val="tx1"/>
                </a:solidFill>
              </a:rPr>
              <a:t>Khu vực tạo nhân</a:t>
            </a:r>
          </a:p>
          <a:p>
            <a:r>
              <a:rPr lang="en-US" sz="2400" b="1"/>
              <a:t>vật và hình nền</a:t>
            </a:r>
            <a:endParaRPr lang="en-US" sz="2400" b="1">
              <a:solidFill>
                <a:schemeClr val="tx1"/>
              </a:solidFill>
            </a:endParaRPr>
          </a:p>
        </p:txBody>
      </p:sp>
      <p:sp>
        <p:nvSpPr>
          <p:cNvPr id="7" name="TextBox 6"/>
          <p:cNvSpPr txBox="1"/>
          <p:nvPr/>
        </p:nvSpPr>
        <p:spPr>
          <a:xfrm>
            <a:off x="5486400" y="2932240"/>
            <a:ext cx="1962397" cy="461665"/>
          </a:xfrm>
          <a:prstGeom prst="rect">
            <a:avLst/>
          </a:prstGeom>
          <a:noFill/>
        </p:spPr>
        <p:txBody>
          <a:bodyPr wrap="none" rtlCol="0">
            <a:spAutoFit/>
          </a:bodyPr>
          <a:lstStyle/>
          <a:p>
            <a:r>
              <a:rPr lang="en-US" sz="2400" b="1">
                <a:solidFill>
                  <a:schemeClr val="tx1"/>
                </a:solidFill>
              </a:rPr>
              <a:t>Cửa sổ lệnh</a:t>
            </a:r>
          </a:p>
        </p:txBody>
      </p:sp>
      <p:sp>
        <p:nvSpPr>
          <p:cNvPr id="8" name="TextBox 7"/>
          <p:cNvSpPr txBox="1"/>
          <p:nvPr/>
        </p:nvSpPr>
        <p:spPr>
          <a:xfrm>
            <a:off x="3429000" y="5975315"/>
            <a:ext cx="1704313" cy="830997"/>
          </a:xfrm>
          <a:prstGeom prst="rect">
            <a:avLst/>
          </a:prstGeom>
          <a:noFill/>
        </p:spPr>
        <p:txBody>
          <a:bodyPr wrap="none" rtlCol="0">
            <a:spAutoFit/>
          </a:bodyPr>
          <a:lstStyle/>
          <a:p>
            <a:r>
              <a:rPr lang="en-US" sz="2400" b="1">
                <a:solidFill>
                  <a:schemeClr val="tx1"/>
                </a:solidFill>
              </a:rPr>
              <a:t>Khung </a:t>
            </a:r>
          </a:p>
          <a:p>
            <a:r>
              <a:rPr lang="en-US" sz="2400" b="1">
                <a:solidFill>
                  <a:schemeClr val="tx1"/>
                </a:solidFill>
              </a:rPr>
              <a:t>điều khiển</a:t>
            </a:r>
          </a:p>
        </p:txBody>
      </p:sp>
      <p:sp>
        <p:nvSpPr>
          <p:cNvPr id="9" name="TextBox 8"/>
          <p:cNvSpPr txBox="1"/>
          <p:nvPr/>
        </p:nvSpPr>
        <p:spPr>
          <a:xfrm>
            <a:off x="152400" y="552951"/>
            <a:ext cx="4365298" cy="461665"/>
          </a:xfrm>
          <a:prstGeom prst="rect">
            <a:avLst/>
          </a:prstGeom>
          <a:noFill/>
        </p:spPr>
        <p:txBody>
          <a:bodyPr wrap="none" rtlCol="0">
            <a:spAutoFit/>
          </a:bodyPr>
          <a:lstStyle/>
          <a:p>
            <a:r>
              <a:rPr lang="en-US" sz="2400" b="1">
                <a:solidFill>
                  <a:schemeClr val="tx1"/>
                </a:solidFill>
              </a:rPr>
              <a:t>Thực đơn và thanh hệ thống</a:t>
            </a:r>
          </a:p>
        </p:txBody>
      </p:sp>
      <p:cxnSp>
        <p:nvCxnSpPr>
          <p:cNvPr id="10" name="Straight Arrow Connector 9"/>
          <p:cNvCxnSpPr/>
          <p:nvPr/>
        </p:nvCxnSpPr>
        <p:spPr bwMode="auto">
          <a:xfrm flipV="1">
            <a:off x="1524000" y="5351638"/>
            <a:ext cx="76200" cy="604453"/>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flipV="1">
            <a:off x="4038600" y="4989640"/>
            <a:ext cx="166356" cy="966451"/>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flipH="1">
            <a:off x="866182" y="1014616"/>
            <a:ext cx="429218" cy="469824"/>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5486400" y="6208839"/>
            <a:ext cx="1624163" cy="461665"/>
          </a:xfrm>
          <a:prstGeom prst="rect">
            <a:avLst/>
          </a:prstGeom>
          <a:noFill/>
        </p:spPr>
        <p:txBody>
          <a:bodyPr wrap="none" rtlCol="0">
            <a:spAutoFit/>
          </a:bodyPr>
          <a:lstStyle/>
          <a:p>
            <a:r>
              <a:rPr lang="en-US" sz="2400" b="1">
                <a:solidFill>
                  <a:schemeClr val="tx1"/>
                </a:solidFill>
              </a:rPr>
              <a:t>Backpack</a:t>
            </a:r>
          </a:p>
        </p:txBody>
      </p:sp>
      <p:cxnSp>
        <p:nvCxnSpPr>
          <p:cNvPr id="16" name="Straight Arrow Connector 15"/>
          <p:cNvCxnSpPr/>
          <p:nvPr/>
        </p:nvCxnSpPr>
        <p:spPr bwMode="auto">
          <a:xfrm flipH="1" flipV="1">
            <a:off x="6019800" y="5653864"/>
            <a:ext cx="185163" cy="596733"/>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6111833" y="533400"/>
            <a:ext cx="3001143" cy="461665"/>
          </a:xfrm>
          <a:prstGeom prst="rect">
            <a:avLst/>
          </a:prstGeom>
          <a:noFill/>
        </p:spPr>
        <p:txBody>
          <a:bodyPr wrap="none" rtlCol="0">
            <a:spAutoFit/>
          </a:bodyPr>
          <a:lstStyle/>
          <a:p>
            <a:r>
              <a:rPr lang="en-US" sz="2400" b="1"/>
              <a:t>Tên người truy cập</a:t>
            </a:r>
            <a:endParaRPr lang="en-US" sz="2400" b="1">
              <a:solidFill>
                <a:schemeClr val="tx1"/>
              </a:solidFill>
            </a:endParaRPr>
          </a:p>
        </p:txBody>
      </p:sp>
      <p:cxnSp>
        <p:nvCxnSpPr>
          <p:cNvPr id="19" name="Straight Arrow Connector 18"/>
          <p:cNvCxnSpPr/>
          <p:nvPr/>
        </p:nvCxnSpPr>
        <p:spPr bwMode="auto">
          <a:xfrm>
            <a:off x="8382000" y="1014616"/>
            <a:ext cx="304800" cy="469824"/>
          </a:xfrm>
          <a:prstGeom prst="straightConnector1">
            <a:avLst/>
          </a:prstGeom>
          <a:noFill/>
          <a:ln w="38100" cap="sq" cmpd="sng" algn="ctr">
            <a:solidFill>
              <a:srgbClr val="FF0000"/>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1004864" y="3623065"/>
            <a:ext cx="1484702" cy="461665"/>
          </a:xfrm>
          <a:prstGeom prst="rect">
            <a:avLst/>
          </a:prstGeom>
          <a:noFill/>
        </p:spPr>
        <p:txBody>
          <a:bodyPr wrap="none" rtlCol="0">
            <a:spAutoFit/>
          </a:bodyPr>
          <a:lstStyle/>
          <a:p>
            <a:r>
              <a:rPr lang="en-US" sz="2400" b="1">
                <a:solidFill>
                  <a:srgbClr val="FF0000"/>
                </a:solidFill>
              </a:rPr>
              <a:t>Nhân vật</a:t>
            </a:r>
          </a:p>
        </p:txBody>
      </p:sp>
    </p:spTree>
    <p:extLst>
      <p:ext uri="{BB962C8B-B14F-4D97-AF65-F5344CB8AC3E}">
        <p14:creationId xmlns:p14="http://schemas.microsoft.com/office/powerpoint/2010/main" val="37928503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436"/>
            <a:ext cx="8229600" cy="914400"/>
          </a:xfrm>
        </p:spPr>
        <p:txBody>
          <a:bodyPr/>
          <a:lstStyle/>
          <a:p>
            <a:r>
              <a:rPr lang="en-US"/>
              <a:t>Các phép toán logic</a:t>
            </a:r>
          </a:p>
        </p:txBody>
      </p:sp>
      <p:sp>
        <p:nvSpPr>
          <p:cNvPr id="3" name="Content Placeholder 2"/>
          <p:cNvSpPr>
            <a:spLocks noGrp="1"/>
          </p:cNvSpPr>
          <p:nvPr>
            <p:ph idx="1"/>
          </p:nvPr>
        </p:nvSpPr>
        <p:spPr>
          <a:xfrm>
            <a:off x="3269674" y="2015836"/>
            <a:ext cx="4952999" cy="4156364"/>
          </a:xfrm>
        </p:spPr>
        <p:txBody>
          <a:bodyPr/>
          <a:lstStyle/>
          <a:p>
            <a:r>
              <a:rPr lang="en-US"/>
              <a:t>Phép so sánh &lt;</a:t>
            </a:r>
          </a:p>
          <a:p>
            <a:r>
              <a:rPr lang="en-US"/>
              <a:t>Phép so sánh =</a:t>
            </a:r>
          </a:p>
          <a:p>
            <a:r>
              <a:rPr lang="en-US"/>
              <a:t>Phép so sánh &gt;</a:t>
            </a:r>
          </a:p>
          <a:p>
            <a:r>
              <a:rPr lang="en-US"/>
              <a:t>Phép toán và: AND</a:t>
            </a:r>
          </a:p>
          <a:p>
            <a:r>
              <a:rPr lang="en-US"/>
              <a:t>Phép toán hoặc: OR</a:t>
            </a:r>
          </a:p>
          <a:p>
            <a:r>
              <a:rPr lang="en-US"/>
              <a:t>Phép phủ định NOT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74" y="2015836"/>
            <a:ext cx="2667000" cy="32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1371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62000"/>
          </a:xfrm>
        </p:spPr>
        <p:txBody>
          <a:bodyPr/>
          <a:lstStyle/>
          <a:p>
            <a:pPr algn="l"/>
            <a:r>
              <a:rPr lang="en-US" dirty="0" err="1"/>
              <a:t>Ví</a:t>
            </a:r>
            <a:r>
              <a:rPr lang="en-US" dirty="0"/>
              <a:t> </a:t>
            </a:r>
            <a:r>
              <a:rPr lang="en-US" dirty="0" err="1"/>
              <a:t>dụ</a:t>
            </a:r>
            <a:r>
              <a:rPr lang="en-US" dirty="0"/>
              <a:t> 1: </a:t>
            </a:r>
            <a:endParaRPr lang="en-US" sz="3200" dirty="0"/>
          </a:p>
        </p:txBody>
      </p:sp>
      <p:sp>
        <p:nvSpPr>
          <p:cNvPr id="3" name="Content Placeholder 2"/>
          <p:cNvSpPr>
            <a:spLocks noGrp="1"/>
          </p:cNvSpPr>
          <p:nvPr>
            <p:ph idx="1"/>
          </p:nvPr>
        </p:nvSpPr>
        <p:spPr>
          <a:xfrm>
            <a:off x="457200" y="1224396"/>
            <a:ext cx="3352800" cy="1066799"/>
          </a:xfrm>
        </p:spPr>
        <p:txBody>
          <a:bodyPr/>
          <a:lstStyle/>
          <a:p>
            <a:r>
              <a:rPr lang="en-US"/>
              <a:t>Tạo 3 biến nhớ n1, n2, gdc</a:t>
            </a:r>
          </a:p>
          <a:p>
            <a:pPr marL="0" indent="0">
              <a:buNone/>
            </a:pPr>
            <a:endParaRPr lang="en-US"/>
          </a:p>
        </p:txBody>
      </p:sp>
      <p:sp>
        <p:nvSpPr>
          <p:cNvPr id="7" name="Content Placeholder 2"/>
          <p:cNvSpPr txBox="1">
            <a:spLocks/>
          </p:cNvSpPr>
          <p:nvPr/>
        </p:nvSpPr>
        <p:spPr bwMode="auto">
          <a:xfrm>
            <a:off x="4038600" y="1224395"/>
            <a:ext cx="4953000" cy="75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Tạo Script tương tự sau: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5999"/>
            <a:ext cx="4052887" cy="414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7457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62000"/>
          </a:xfrm>
        </p:spPr>
        <p:txBody>
          <a:bodyPr/>
          <a:lstStyle/>
          <a:p>
            <a:pPr algn="l"/>
            <a:r>
              <a:rPr lang="en-US" dirty="0" err="1"/>
              <a:t>Ví</a:t>
            </a:r>
            <a:r>
              <a:rPr lang="en-US" dirty="0"/>
              <a:t> </a:t>
            </a:r>
            <a:r>
              <a:rPr lang="en-US" dirty="0" err="1"/>
              <a:t>dụ</a:t>
            </a:r>
            <a:r>
              <a:rPr lang="en-US" dirty="0"/>
              <a:t> 2: </a:t>
            </a:r>
            <a:endParaRPr lang="en-US" sz="3200" dirty="0"/>
          </a:p>
        </p:txBody>
      </p:sp>
      <p:sp>
        <p:nvSpPr>
          <p:cNvPr id="3" name="Content Placeholder 2"/>
          <p:cNvSpPr>
            <a:spLocks noGrp="1"/>
          </p:cNvSpPr>
          <p:nvPr>
            <p:ph idx="1"/>
          </p:nvPr>
        </p:nvSpPr>
        <p:spPr>
          <a:xfrm>
            <a:off x="457200" y="1224396"/>
            <a:ext cx="3352800" cy="1066799"/>
          </a:xfrm>
        </p:spPr>
        <p:txBody>
          <a:bodyPr/>
          <a:lstStyle/>
          <a:p>
            <a:r>
              <a:rPr lang="en-US"/>
              <a:t>Tạo 3 biến nhớ n1, n2, gdc</a:t>
            </a:r>
          </a:p>
          <a:p>
            <a:pPr marL="0" indent="0">
              <a:buNone/>
            </a:pPr>
            <a:endParaRPr lang="en-US"/>
          </a:p>
        </p:txBody>
      </p:sp>
      <p:sp>
        <p:nvSpPr>
          <p:cNvPr id="7" name="Content Placeholder 2"/>
          <p:cNvSpPr txBox="1">
            <a:spLocks/>
          </p:cNvSpPr>
          <p:nvPr/>
        </p:nvSpPr>
        <p:spPr bwMode="auto">
          <a:xfrm>
            <a:off x="4038600" y="1224395"/>
            <a:ext cx="4953000" cy="75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r>
              <a:rPr lang="en-US"/>
              <a:t>Tạo Script tương tự như bài trước, đoạn lệnh tính ƯSCLN như sau:</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45367"/>
            <a:ext cx="3962400" cy="4112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4161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Xử lý ký tự</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8603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a:t>Các phép toán với chữ và xâu</a:t>
            </a:r>
          </a:p>
        </p:txBody>
      </p:sp>
      <p:sp>
        <p:nvSpPr>
          <p:cNvPr id="3" name="Content Placeholder 2"/>
          <p:cNvSpPr>
            <a:spLocks noGrp="1"/>
          </p:cNvSpPr>
          <p:nvPr>
            <p:ph idx="1"/>
          </p:nvPr>
        </p:nvSpPr>
        <p:spPr>
          <a:xfrm>
            <a:off x="3505200" y="1371600"/>
            <a:ext cx="5589217" cy="4156364"/>
          </a:xfrm>
        </p:spPr>
        <p:txBody>
          <a:bodyPr/>
          <a:lstStyle/>
          <a:p>
            <a:r>
              <a:rPr lang="en-US" dirty="0" err="1"/>
              <a:t>Phép</a:t>
            </a:r>
            <a:r>
              <a:rPr lang="en-US" dirty="0"/>
              <a:t> </a:t>
            </a:r>
            <a:r>
              <a:rPr lang="en-US" dirty="0" err="1"/>
              <a:t>cộng</a:t>
            </a:r>
            <a:r>
              <a:rPr lang="en-US" dirty="0"/>
              <a:t> 2 </a:t>
            </a:r>
            <a:r>
              <a:rPr lang="en-US" dirty="0" err="1"/>
              <a:t>số</a:t>
            </a:r>
            <a:endParaRPr lang="en-US" dirty="0"/>
          </a:p>
          <a:p>
            <a:r>
              <a:rPr lang="en-US" dirty="0" err="1"/>
              <a:t>Phép</a:t>
            </a:r>
            <a:r>
              <a:rPr lang="en-US" dirty="0"/>
              <a:t> </a:t>
            </a:r>
            <a:r>
              <a:rPr lang="en-US" dirty="0" err="1"/>
              <a:t>trừ</a:t>
            </a:r>
            <a:r>
              <a:rPr lang="en-US" dirty="0"/>
              <a:t> 2 </a:t>
            </a:r>
            <a:r>
              <a:rPr lang="en-US" dirty="0" err="1"/>
              <a:t>số</a:t>
            </a:r>
            <a:endParaRPr lang="en-US" dirty="0"/>
          </a:p>
          <a:p>
            <a:r>
              <a:rPr lang="en-US" dirty="0" err="1"/>
              <a:t>Phép</a:t>
            </a:r>
            <a:r>
              <a:rPr lang="en-US" dirty="0"/>
              <a:t> </a:t>
            </a:r>
            <a:r>
              <a:rPr lang="en-US" dirty="0" err="1"/>
              <a:t>nhân</a:t>
            </a:r>
            <a:r>
              <a:rPr lang="en-US" dirty="0"/>
              <a:t> 2 </a:t>
            </a:r>
            <a:r>
              <a:rPr lang="en-US" dirty="0" err="1"/>
              <a:t>số</a:t>
            </a:r>
            <a:endParaRPr lang="en-US" dirty="0"/>
          </a:p>
          <a:p>
            <a:r>
              <a:rPr lang="en-US" dirty="0" err="1"/>
              <a:t>Phép</a:t>
            </a:r>
            <a:r>
              <a:rPr lang="en-US" dirty="0"/>
              <a:t> chia 2 </a:t>
            </a:r>
            <a:r>
              <a:rPr lang="en-US" dirty="0" err="1"/>
              <a:t>số</a:t>
            </a:r>
            <a:endParaRPr lang="en-US" dirty="0"/>
          </a:p>
          <a:p>
            <a:r>
              <a:rPr lang="en-US" dirty="0" err="1"/>
              <a:t>Tính</a:t>
            </a:r>
            <a:r>
              <a:rPr lang="en-US" dirty="0"/>
              <a:t> </a:t>
            </a:r>
            <a:r>
              <a:rPr lang="en-US" dirty="0" err="1"/>
              <a:t>số</a:t>
            </a:r>
            <a:r>
              <a:rPr lang="en-US" dirty="0"/>
              <a:t> </a:t>
            </a:r>
            <a:r>
              <a:rPr lang="en-US" dirty="0" err="1"/>
              <a:t>dư</a:t>
            </a:r>
            <a:endParaRPr lang="en-US" dirty="0"/>
          </a:p>
          <a:p>
            <a:r>
              <a:rPr lang="en-US" dirty="0" err="1"/>
              <a:t>Làm</a:t>
            </a:r>
            <a:r>
              <a:rPr lang="en-US" dirty="0"/>
              <a:t> </a:t>
            </a:r>
            <a:r>
              <a:rPr lang="en-US" dirty="0" err="1"/>
              <a:t>tròn</a:t>
            </a:r>
            <a:r>
              <a:rPr lang="en-US" dirty="0"/>
              <a:t> </a:t>
            </a:r>
            <a:r>
              <a:rPr lang="en-US" dirty="0" err="1"/>
              <a:t>số</a:t>
            </a:r>
            <a:endParaRPr lang="en-US" dirty="0"/>
          </a:p>
          <a:p>
            <a:r>
              <a:rPr lang="en-US" dirty="0" err="1"/>
              <a:t>Tính</a:t>
            </a:r>
            <a:r>
              <a:rPr lang="en-US" dirty="0"/>
              <a:t> </a:t>
            </a:r>
            <a:r>
              <a:rPr lang="en-US" dirty="0" err="1"/>
              <a:t>với</a:t>
            </a:r>
            <a:r>
              <a:rPr lang="en-US" dirty="0"/>
              <a:t> </a:t>
            </a:r>
            <a:r>
              <a:rPr lang="en-US" dirty="0" err="1"/>
              <a:t>hàm</a:t>
            </a:r>
            <a:r>
              <a:rPr lang="en-US" dirty="0"/>
              <a:t> </a:t>
            </a:r>
            <a:r>
              <a:rPr lang="en-US" dirty="0" err="1"/>
              <a:t>cụ</a:t>
            </a:r>
            <a:r>
              <a:rPr lang="en-US" dirty="0"/>
              <a:t> </a:t>
            </a:r>
            <a:r>
              <a:rPr lang="en-US" dirty="0" err="1"/>
              <a:t>thể</a:t>
            </a:r>
            <a:r>
              <a:rPr lang="en-US" dirty="0"/>
              <a:t> </a:t>
            </a:r>
          </a:p>
          <a:p>
            <a:r>
              <a:rPr lang="en-US" b="1" dirty="0" err="1">
                <a:solidFill>
                  <a:srgbClr val="FF0000"/>
                </a:solidFill>
              </a:rPr>
              <a:t>Kết</a:t>
            </a:r>
            <a:r>
              <a:rPr lang="en-US" b="1" dirty="0">
                <a:solidFill>
                  <a:srgbClr val="FF0000"/>
                </a:solidFill>
              </a:rPr>
              <a:t> </a:t>
            </a:r>
            <a:r>
              <a:rPr lang="en-US" b="1" dirty="0" err="1">
                <a:solidFill>
                  <a:srgbClr val="FF0000"/>
                </a:solidFill>
              </a:rPr>
              <a:t>nối</a:t>
            </a:r>
            <a:r>
              <a:rPr lang="en-US" b="1" dirty="0">
                <a:solidFill>
                  <a:srgbClr val="FF0000"/>
                </a:solidFill>
              </a:rPr>
              <a:t> 2 </a:t>
            </a:r>
            <a:r>
              <a:rPr lang="en-US" b="1" dirty="0" err="1">
                <a:solidFill>
                  <a:srgbClr val="FF0000"/>
                </a:solidFill>
              </a:rPr>
              <a:t>xâu</a:t>
            </a:r>
            <a:endParaRPr lang="en-US" b="1" dirty="0">
              <a:solidFill>
                <a:srgbClr val="FF0000"/>
              </a:solidFill>
            </a:endParaRPr>
          </a:p>
          <a:p>
            <a:r>
              <a:rPr lang="en-US" b="1" dirty="0" err="1">
                <a:solidFill>
                  <a:srgbClr val="FF0000"/>
                </a:solidFill>
              </a:rPr>
              <a:t>Lấy</a:t>
            </a:r>
            <a:r>
              <a:rPr lang="en-US" b="1" dirty="0">
                <a:solidFill>
                  <a:srgbClr val="FF0000"/>
                </a:solidFill>
              </a:rPr>
              <a:t> </a:t>
            </a:r>
            <a:r>
              <a:rPr lang="en-US" b="1" dirty="0" err="1">
                <a:solidFill>
                  <a:srgbClr val="FF0000"/>
                </a:solidFill>
              </a:rPr>
              <a:t>ký</a:t>
            </a:r>
            <a:r>
              <a:rPr lang="en-US" b="1" dirty="0">
                <a:solidFill>
                  <a:srgbClr val="FF0000"/>
                </a:solidFill>
              </a:rPr>
              <a:t> </a:t>
            </a:r>
            <a:r>
              <a:rPr lang="en-US" b="1" dirty="0" err="1">
                <a:solidFill>
                  <a:srgbClr val="FF0000"/>
                </a:solidFill>
              </a:rPr>
              <a:t>tự</a:t>
            </a:r>
            <a:r>
              <a:rPr lang="en-US" b="1" dirty="0">
                <a:solidFill>
                  <a:srgbClr val="FF0000"/>
                </a:solidFill>
              </a:rPr>
              <a:t> </a:t>
            </a:r>
            <a:r>
              <a:rPr lang="en-US" b="1" dirty="0" err="1">
                <a:solidFill>
                  <a:srgbClr val="FF0000"/>
                </a:solidFill>
              </a:rPr>
              <a:t>thứ</a:t>
            </a:r>
            <a:r>
              <a:rPr lang="en-US" b="1" dirty="0">
                <a:solidFill>
                  <a:srgbClr val="FF0000"/>
                </a:solidFill>
              </a:rPr>
              <a:t> --- </a:t>
            </a:r>
            <a:r>
              <a:rPr lang="en-US" b="1" dirty="0" err="1">
                <a:solidFill>
                  <a:srgbClr val="FF0000"/>
                </a:solidFill>
              </a:rPr>
              <a:t>trong</a:t>
            </a:r>
            <a:r>
              <a:rPr lang="en-US" b="1" dirty="0">
                <a:solidFill>
                  <a:srgbClr val="FF0000"/>
                </a:solidFill>
              </a:rPr>
              <a:t> </a:t>
            </a:r>
            <a:r>
              <a:rPr lang="en-US" b="1" dirty="0" err="1">
                <a:solidFill>
                  <a:srgbClr val="FF0000"/>
                </a:solidFill>
              </a:rPr>
              <a:t>xâu</a:t>
            </a:r>
            <a:endParaRPr lang="en-US" b="1" dirty="0">
              <a:solidFill>
                <a:srgbClr val="FF0000"/>
              </a:solidFill>
            </a:endParaRPr>
          </a:p>
          <a:p>
            <a:r>
              <a:rPr lang="en-US" b="1" dirty="0" err="1">
                <a:solidFill>
                  <a:srgbClr val="FF0000"/>
                </a:solidFill>
              </a:rPr>
              <a:t>Độ</a:t>
            </a:r>
            <a:r>
              <a:rPr lang="en-US" b="1" dirty="0">
                <a:solidFill>
                  <a:srgbClr val="FF0000"/>
                </a:solidFill>
              </a:rPr>
              <a:t> </a:t>
            </a:r>
            <a:r>
              <a:rPr lang="en-US" b="1" dirty="0" err="1">
                <a:solidFill>
                  <a:srgbClr val="FF0000"/>
                </a:solidFill>
              </a:rPr>
              <a:t>dài</a:t>
            </a:r>
            <a:r>
              <a:rPr lang="en-US" b="1" dirty="0">
                <a:solidFill>
                  <a:srgbClr val="FF0000"/>
                </a:solidFill>
              </a:rPr>
              <a:t> </a:t>
            </a:r>
            <a:r>
              <a:rPr lang="en-US" b="1" dirty="0" err="1">
                <a:solidFill>
                  <a:srgbClr val="FF0000"/>
                </a:solidFill>
              </a:rPr>
              <a:t>xâu</a:t>
            </a:r>
            <a:r>
              <a:rPr lang="en-US" b="1" dirty="0">
                <a:solidFill>
                  <a:srgbClr val="FF0000"/>
                </a:solidFill>
              </a:rPr>
              <a:t> </a:t>
            </a:r>
            <a:r>
              <a:rPr lang="en-US" b="1" dirty="0" err="1">
                <a:solidFill>
                  <a:srgbClr val="FF0000"/>
                </a:solidFill>
              </a:rPr>
              <a:t>ký</a:t>
            </a:r>
            <a:r>
              <a:rPr lang="en-US" b="1" dirty="0">
                <a:solidFill>
                  <a:srgbClr val="FF0000"/>
                </a:solidFill>
              </a:rPr>
              <a:t> </a:t>
            </a:r>
            <a:r>
              <a:rPr lang="en-US" b="1" dirty="0" err="1">
                <a:solidFill>
                  <a:srgbClr val="FF0000"/>
                </a:solidFill>
              </a:rPr>
              <a:t>tự</a:t>
            </a:r>
            <a:endParaRPr lang="en-US" b="1"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83" y="1287887"/>
            <a:ext cx="2852651"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6233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686800" cy="914400"/>
          </a:xfrm>
        </p:spPr>
        <p:txBody>
          <a:bodyPr/>
          <a:lstStyle/>
          <a:p>
            <a:r>
              <a:rPr lang="en-US" dirty="0" err="1"/>
              <a:t>Các</a:t>
            </a:r>
            <a:r>
              <a:rPr lang="en-US" dirty="0"/>
              <a:t> </a:t>
            </a:r>
            <a:r>
              <a:rPr lang="en-US" dirty="0" err="1"/>
              <a:t>phép</a:t>
            </a:r>
            <a:r>
              <a:rPr lang="en-US" dirty="0"/>
              <a:t> </a:t>
            </a:r>
            <a:r>
              <a:rPr lang="en-US" dirty="0" err="1"/>
              <a:t>toán</a:t>
            </a:r>
            <a:r>
              <a:rPr lang="en-US" dirty="0"/>
              <a:t> logic </a:t>
            </a:r>
            <a:r>
              <a:rPr lang="en-US" dirty="0" err="1"/>
              <a:t>này</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cho</a:t>
            </a:r>
            <a:r>
              <a:rPr lang="en-US" dirty="0"/>
              <a:t> </a:t>
            </a:r>
            <a:r>
              <a:rPr lang="en-US" dirty="0" err="1"/>
              <a:t>cả</a:t>
            </a:r>
            <a:r>
              <a:rPr lang="en-US" dirty="0"/>
              <a:t> </a:t>
            </a:r>
            <a:r>
              <a:rPr lang="en-US" dirty="0" err="1"/>
              <a:t>xâu</a:t>
            </a:r>
            <a:r>
              <a:rPr lang="en-US" dirty="0"/>
              <a:t> </a:t>
            </a:r>
            <a:r>
              <a:rPr lang="en-US" dirty="0" err="1"/>
              <a:t>ký</a:t>
            </a:r>
            <a:r>
              <a:rPr lang="en-US" dirty="0"/>
              <a:t> </a:t>
            </a:r>
            <a:r>
              <a:rPr lang="en-US" dirty="0" err="1"/>
              <a:t>tự</a:t>
            </a:r>
            <a:endParaRPr lang="en-US" dirty="0"/>
          </a:p>
        </p:txBody>
      </p:sp>
      <p:sp>
        <p:nvSpPr>
          <p:cNvPr id="3" name="Content Placeholder 2"/>
          <p:cNvSpPr>
            <a:spLocks noGrp="1"/>
          </p:cNvSpPr>
          <p:nvPr>
            <p:ph idx="1"/>
          </p:nvPr>
        </p:nvSpPr>
        <p:spPr>
          <a:xfrm>
            <a:off x="3269674" y="1676400"/>
            <a:ext cx="4952999" cy="4156364"/>
          </a:xfrm>
        </p:spPr>
        <p:txBody>
          <a:bodyPr/>
          <a:lstStyle/>
          <a:p>
            <a:r>
              <a:rPr lang="en-US" dirty="0" err="1"/>
              <a:t>Phép</a:t>
            </a:r>
            <a:r>
              <a:rPr lang="en-US" dirty="0"/>
              <a:t> so </a:t>
            </a:r>
            <a:r>
              <a:rPr lang="en-US" dirty="0" err="1"/>
              <a:t>sánh</a:t>
            </a:r>
            <a:r>
              <a:rPr lang="en-US" dirty="0"/>
              <a:t> &lt;</a:t>
            </a:r>
          </a:p>
          <a:p>
            <a:r>
              <a:rPr lang="en-US" dirty="0" err="1"/>
              <a:t>Phép</a:t>
            </a:r>
            <a:r>
              <a:rPr lang="en-US" dirty="0"/>
              <a:t> so </a:t>
            </a:r>
            <a:r>
              <a:rPr lang="en-US" dirty="0" err="1"/>
              <a:t>sánh</a:t>
            </a:r>
            <a:r>
              <a:rPr lang="en-US" dirty="0"/>
              <a:t> =</a:t>
            </a:r>
          </a:p>
          <a:p>
            <a:r>
              <a:rPr lang="en-US" dirty="0" err="1"/>
              <a:t>Phép</a:t>
            </a:r>
            <a:r>
              <a:rPr lang="en-US" dirty="0"/>
              <a:t> so </a:t>
            </a:r>
            <a:r>
              <a:rPr lang="en-US" dirty="0" err="1"/>
              <a:t>sánh</a:t>
            </a:r>
            <a:r>
              <a:rPr lang="en-US" dirty="0"/>
              <a:t> &gt;</a:t>
            </a:r>
          </a:p>
          <a:p>
            <a:r>
              <a:rPr lang="en-US" dirty="0" err="1"/>
              <a:t>Phép</a:t>
            </a:r>
            <a:r>
              <a:rPr lang="en-US" dirty="0"/>
              <a:t> </a:t>
            </a:r>
            <a:r>
              <a:rPr lang="en-US" dirty="0" err="1"/>
              <a:t>toán</a:t>
            </a:r>
            <a:r>
              <a:rPr lang="en-US" dirty="0"/>
              <a:t> </a:t>
            </a:r>
            <a:r>
              <a:rPr lang="en-US" dirty="0" err="1"/>
              <a:t>và</a:t>
            </a:r>
            <a:r>
              <a:rPr lang="en-US" dirty="0"/>
              <a:t>: AND</a:t>
            </a:r>
          </a:p>
          <a:p>
            <a:r>
              <a:rPr lang="en-US" dirty="0" err="1"/>
              <a:t>Phép</a:t>
            </a:r>
            <a:r>
              <a:rPr lang="en-US" dirty="0"/>
              <a:t> </a:t>
            </a:r>
            <a:r>
              <a:rPr lang="en-US" dirty="0" err="1"/>
              <a:t>toán</a:t>
            </a:r>
            <a:r>
              <a:rPr lang="en-US" dirty="0"/>
              <a:t> </a:t>
            </a:r>
            <a:r>
              <a:rPr lang="en-US" dirty="0" err="1"/>
              <a:t>hoặc</a:t>
            </a:r>
            <a:r>
              <a:rPr lang="en-US" dirty="0"/>
              <a:t>: OR</a:t>
            </a:r>
          </a:p>
          <a:p>
            <a:r>
              <a:rPr lang="en-US" dirty="0" err="1"/>
              <a:t>Phép</a:t>
            </a:r>
            <a:r>
              <a:rPr lang="en-US" dirty="0"/>
              <a:t> </a:t>
            </a:r>
            <a:r>
              <a:rPr lang="en-US" dirty="0" err="1"/>
              <a:t>phủ</a:t>
            </a:r>
            <a:r>
              <a:rPr lang="en-US" dirty="0"/>
              <a:t> </a:t>
            </a:r>
            <a:r>
              <a:rPr lang="en-US" dirty="0" err="1"/>
              <a:t>định</a:t>
            </a:r>
            <a:r>
              <a:rPr lang="en-US" dirty="0"/>
              <a:t> NOT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74" y="1676400"/>
            <a:ext cx="2667000" cy="32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2584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855"/>
            <a:ext cx="7543800" cy="914400"/>
          </a:xfrm>
        </p:spPr>
        <p:txBody>
          <a:bodyPr/>
          <a:lstStyle/>
          <a:p>
            <a:pPr algn="l"/>
            <a:r>
              <a:rPr lang="en-US" dirty="0" err="1"/>
              <a:t>Ví</a:t>
            </a:r>
            <a:r>
              <a:rPr lang="en-US" dirty="0"/>
              <a:t> </a:t>
            </a:r>
            <a:r>
              <a:rPr lang="en-US" dirty="0" err="1"/>
              <a:t>dụ</a:t>
            </a:r>
            <a:r>
              <a:rPr lang="en-US" dirty="0"/>
              <a:t> 1:</a:t>
            </a:r>
          </a:p>
        </p:txBody>
      </p:sp>
      <p:sp>
        <p:nvSpPr>
          <p:cNvPr id="6" name="Content Placeholder 5"/>
          <p:cNvSpPr>
            <a:spLocks noGrp="1"/>
          </p:cNvSpPr>
          <p:nvPr>
            <p:ph idx="1"/>
          </p:nvPr>
        </p:nvSpPr>
        <p:spPr>
          <a:xfrm>
            <a:off x="2514600" y="1766456"/>
            <a:ext cx="6172200" cy="1143000"/>
          </a:xfrm>
        </p:spPr>
        <p:txBody>
          <a:bodyPr/>
          <a:lstStyle/>
          <a:p>
            <a:r>
              <a:rPr lang="en-US" dirty="0" err="1"/>
              <a:t>Thiết</a:t>
            </a:r>
            <a:r>
              <a:rPr lang="en-US" dirty="0"/>
              <a:t> </a:t>
            </a:r>
            <a:r>
              <a:rPr lang="en-US" dirty="0" err="1"/>
              <a:t>lập</a:t>
            </a:r>
            <a:r>
              <a:rPr lang="en-US" dirty="0"/>
              <a:t> </a:t>
            </a:r>
            <a:r>
              <a:rPr lang="en-US" dirty="0" err="1"/>
              <a:t>nhân</a:t>
            </a:r>
            <a:r>
              <a:rPr lang="en-US" dirty="0"/>
              <a:t> </a:t>
            </a:r>
            <a:r>
              <a:rPr lang="en-US" dirty="0" err="1"/>
              <a:t>vật</a:t>
            </a:r>
            <a:r>
              <a:rPr lang="en-US" dirty="0"/>
              <a:t> </a:t>
            </a:r>
            <a:r>
              <a:rPr lang="en-US" dirty="0" err="1"/>
              <a:t>là</a:t>
            </a:r>
            <a:r>
              <a:rPr lang="en-US" dirty="0"/>
              <a:t> GV </a:t>
            </a:r>
            <a:r>
              <a:rPr lang="en-US" dirty="0" err="1"/>
              <a:t>điều</a:t>
            </a:r>
            <a:r>
              <a:rPr lang="en-US" dirty="0"/>
              <a:t> </a:t>
            </a:r>
            <a:r>
              <a:rPr lang="en-US" dirty="0" err="1"/>
              <a:t>khiển</a:t>
            </a:r>
            <a:r>
              <a:rPr lang="en-US" dirty="0"/>
              <a:t> </a:t>
            </a:r>
            <a:r>
              <a:rPr lang="en-US" dirty="0" err="1"/>
              <a:t>lớp</a:t>
            </a:r>
            <a:r>
              <a:rPr lang="en-US" dirty="0"/>
              <a:t> </a:t>
            </a:r>
            <a:r>
              <a:rPr lang="en-US" dirty="0" err="1"/>
              <a:t>học</a:t>
            </a:r>
            <a:r>
              <a:rPr lang="en-US" dirty="0"/>
              <a:t>. </a:t>
            </a:r>
            <a:r>
              <a:rPr lang="en-US" dirty="0" err="1"/>
              <a:t>Thực</a:t>
            </a:r>
            <a:r>
              <a:rPr lang="en-US" dirty="0"/>
              <a:t> </a:t>
            </a:r>
            <a:r>
              <a:rPr lang="en-US" dirty="0" err="1"/>
              <a:t>hiện</a:t>
            </a:r>
            <a:r>
              <a:rPr lang="en-US" dirty="0"/>
              <a:t> </a:t>
            </a:r>
            <a:r>
              <a:rPr lang="en-US" dirty="0" err="1"/>
              <a:t>bài</a:t>
            </a:r>
            <a:r>
              <a:rPr lang="en-US" dirty="0"/>
              <a:t> </a:t>
            </a:r>
            <a:r>
              <a:rPr lang="en-US" dirty="0" err="1"/>
              <a:t>sau</a:t>
            </a:r>
            <a:r>
              <a:rPr lang="en-US" dirty="0"/>
              <a:t>.</a:t>
            </a:r>
          </a:p>
        </p:txBody>
      </p:sp>
      <p:sp>
        <p:nvSpPr>
          <p:cNvPr id="4" name="TextBox 3"/>
          <p:cNvSpPr txBox="1"/>
          <p:nvPr/>
        </p:nvSpPr>
        <p:spPr>
          <a:xfrm>
            <a:off x="2514600" y="699655"/>
            <a:ext cx="6324600" cy="954107"/>
          </a:xfrm>
          <a:prstGeom prst="rect">
            <a:avLst/>
          </a:prstGeom>
          <a:noFill/>
        </p:spPr>
        <p:txBody>
          <a:bodyPr wrap="square" rtlCol="0">
            <a:spAutoFit/>
          </a:bodyPr>
          <a:lstStyle/>
          <a:p>
            <a:r>
              <a:rPr lang="en-US" sz="2800" b="1" dirty="0" err="1">
                <a:solidFill>
                  <a:srgbClr val="FF0000"/>
                </a:solidFill>
              </a:rPr>
              <a:t>Thiết</a:t>
            </a:r>
            <a:r>
              <a:rPr lang="en-US" sz="2800" b="1" dirty="0">
                <a:solidFill>
                  <a:srgbClr val="FF0000"/>
                </a:solidFill>
              </a:rPr>
              <a:t> </a:t>
            </a:r>
            <a:r>
              <a:rPr lang="en-US" sz="2800" b="1" dirty="0" err="1">
                <a:solidFill>
                  <a:srgbClr val="FF0000"/>
                </a:solidFill>
              </a:rPr>
              <a:t>lập</a:t>
            </a:r>
            <a:r>
              <a:rPr lang="en-US" sz="2800" b="1" dirty="0">
                <a:solidFill>
                  <a:srgbClr val="FF0000"/>
                </a:solidFill>
              </a:rPr>
              <a:t> 1 </a:t>
            </a:r>
            <a:r>
              <a:rPr lang="en-US" sz="2800" b="1" dirty="0" err="1">
                <a:solidFill>
                  <a:srgbClr val="FF0000"/>
                </a:solidFill>
              </a:rPr>
              <a:t>bài</a:t>
            </a:r>
            <a:r>
              <a:rPr lang="en-US" sz="2800" b="1" dirty="0">
                <a:solidFill>
                  <a:srgbClr val="FF0000"/>
                </a:solidFill>
              </a:rPr>
              <a:t> </a:t>
            </a:r>
            <a:r>
              <a:rPr lang="en-US" sz="2800" b="1" dirty="0" err="1">
                <a:solidFill>
                  <a:srgbClr val="FF0000"/>
                </a:solidFill>
              </a:rPr>
              <a:t>học</a:t>
            </a:r>
            <a:r>
              <a:rPr lang="en-US" sz="2800" b="1" dirty="0">
                <a:solidFill>
                  <a:srgbClr val="FF0000"/>
                </a:solidFill>
              </a:rPr>
              <a:t> </a:t>
            </a:r>
            <a:r>
              <a:rPr lang="en-US" sz="2800" b="1" dirty="0" err="1">
                <a:solidFill>
                  <a:srgbClr val="FF0000"/>
                </a:solidFill>
              </a:rPr>
              <a:t>tìm</a:t>
            </a:r>
            <a:r>
              <a:rPr lang="en-US" sz="2800" b="1" dirty="0">
                <a:solidFill>
                  <a:srgbClr val="FF0000"/>
                </a:solidFill>
              </a:rPr>
              <a:t> </a:t>
            </a:r>
            <a:r>
              <a:rPr lang="en-US" sz="2800" b="1" dirty="0" err="1">
                <a:solidFill>
                  <a:srgbClr val="FF0000"/>
                </a:solidFill>
              </a:rPr>
              <a:t>từ</a:t>
            </a:r>
            <a:r>
              <a:rPr lang="en-US" sz="2800" b="1" dirty="0">
                <a:solidFill>
                  <a:srgbClr val="FF0000"/>
                </a:solidFill>
              </a:rPr>
              <a:t>, so </a:t>
            </a:r>
            <a:r>
              <a:rPr lang="en-US" sz="2800" b="1" dirty="0" err="1">
                <a:solidFill>
                  <a:srgbClr val="FF0000"/>
                </a:solidFill>
              </a:rPr>
              <a:t>sánh</a:t>
            </a:r>
            <a:r>
              <a:rPr lang="en-US" sz="2800" b="1" dirty="0">
                <a:solidFill>
                  <a:srgbClr val="FF0000"/>
                </a:solidFill>
              </a:rPr>
              <a:t> 2 </a:t>
            </a:r>
            <a:r>
              <a:rPr lang="en-US" sz="2800" b="1" dirty="0" err="1">
                <a:solidFill>
                  <a:srgbClr val="FF0000"/>
                </a:solidFill>
              </a:rPr>
              <a:t>từ</a:t>
            </a:r>
            <a:r>
              <a:rPr lang="en-US" sz="2800" b="1" dirty="0">
                <a:solidFill>
                  <a:srgbClr val="FF0000"/>
                </a:solidFill>
              </a:rPr>
              <a:t> (</a:t>
            </a:r>
            <a:r>
              <a:rPr lang="en-US" sz="2800" b="1" dirty="0" err="1">
                <a:solidFill>
                  <a:srgbClr val="FF0000"/>
                </a:solidFill>
              </a:rPr>
              <a:t>xâu</a:t>
            </a:r>
            <a:r>
              <a:rPr lang="en-US" sz="2800" b="1" dirty="0">
                <a:solidFill>
                  <a:srgbClr val="FF0000"/>
                </a:solidFill>
              </a:rPr>
              <a:t> </a:t>
            </a:r>
            <a:r>
              <a:rPr lang="en-US" sz="2800" b="1" dirty="0" err="1">
                <a:solidFill>
                  <a:srgbClr val="FF0000"/>
                </a:solidFill>
              </a:rPr>
              <a:t>ký</a:t>
            </a:r>
            <a:r>
              <a:rPr lang="en-US" sz="2800" b="1" dirty="0">
                <a:solidFill>
                  <a:srgbClr val="FF0000"/>
                </a:solidFill>
              </a:rPr>
              <a:t> </a:t>
            </a:r>
            <a:r>
              <a:rPr lang="en-US" sz="2800" b="1" dirty="0" err="1">
                <a:solidFill>
                  <a:srgbClr val="FF0000"/>
                </a:solidFill>
              </a:rPr>
              <a:t>tự</a:t>
            </a:r>
            <a:r>
              <a:rPr lang="en-US" sz="2800" b="1" dirty="0">
                <a:solidFill>
                  <a:srgbClr val="FF0000"/>
                </a:solidFill>
              </a:rPr>
              <a:t>)</a:t>
            </a:r>
          </a:p>
        </p:txBody>
      </p:sp>
      <p:pic>
        <p:nvPicPr>
          <p:cNvPr id="5" name="Picture 4"/>
          <p:cNvPicPr>
            <a:picLocks noChangeAspect="1"/>
          </p:cNvPicPr>
          <p:nvPr/>
        </p:nvPicPr>
        <p:blipFill>
          <a:blip r:embed="rId2"/>
          <a:stretch>
            <a:fillRect/>
          </a:stretch>
        </p:blipFill>
        <p:spPr>
          <a:xfrm>
            <a:off x="0" y="2223655"/>
            <a:ext cx="2057400" cy="2939143"/>
          </a:xfrm>
          <a:prstGeom prst="rect">
            <a:avLst/>
          </a:prstGeom>
        </p:spPr>
      </p:pic>
      <p:pic>
        <p:nvPicPr>
          <p:cNvPr id="7" name="Picture 6"/>
          <p:cNvPicPr>
            <a:picLocks noChangeAspect="1"/>
          </p:cNvPicPr>
          <p:nvPr/>
        </p:nvPicPr>
        <p:blipFill>
          <a:blip r:embed="rId3"/>
          <a:stretch>
            <a:fillRect/>
          </a:stretch>
        </p:blipFill>
        <p:spPr>
          <a:xfrm>
            <a:off x="2819400" y="2879185"/>
            <a:ext cx="6324600" cy="4359815"/>
          </a:xfrm>
          <a:prstGeom prst="rect">
            <a:avLst/>
          </a:prstGeom>
        </p:spPr>
      </p:pic>
    </p:spTree>
    <p:extLst>
      <p:ext uri="{BB962C8B-B14F-4D97-AF65-F5344CB8AC3E}">
        <p14:creationId xmlns:p14="http://schemas.microsoft.com/office/powerpoint/2010/main" val="12658357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List: Mảng, dãy giá trị</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38135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762000"/>
          </a:xfrm>
        </p:spPr>
        <p:txBody>
          <a:bodyPr/>
          <a:lstStyle/>
          <a:p>
            <a:r>
              <a:rPr lang="en-US"/>
              <a:t>Khái niệm Dãy (List)</a:t>
            </a:r>
          </a:p>
        </p:txBody>
      </p:sp>
      <p:sp>
        <p:nvSpPr>
          <p:cNvPr id="3" name="Content Placeholder 2"/>
          <p:cNvSpPr>
            <a:spLocks noGrp="1"/>
          </p:cNvSpPr>
          <p:nvPr>
            <p:ph idx="1"/>
          </p:nvPr>
        </p:nvSpPr>
        <p:spPr>
          <a:xfrm>
            <a:off x="381000" y="1600200"/>
            <a:ext cx="2819400" cy="5181600"/>
          </a:xfrm>
        </p:spPr>
        <p:txBody>
          <a:bodyPr/>
          <a:lstStyle/>
          <a:p>
            <a:r>
              <a:rPr lang="en-US" dirty="0" err="1"/>
              <a:t>Dãy</a:t>
            </a:r>
            <a:r>
              <a:rPr lang="en-US" dirty="0"/>
              <a:t> (</a:t>
            </a:r>
            <a:r>
              <a:rPr lang="en-US" dirty="0" err="1"/>
              <a:t>mảng</a:t>
            </a:r>
            <a:r>
              <a:rPr lang="en-US" dirty="0"/>
              <a:t>, list) </a:t>
            </a:r>
            <a:r>
              <a:rPr lang="en-US" dirty="0" err="1"/>
              <a:t>là</a:t>
            </a:r>
            <a:r>
              <a:rPr lang="en-US" dirty="0"/>
              <a:t> 1 </a:t>
            </a:r>
            <a:r>
              <a:rPr lang="en-US" dirty="0" err="1"/>
              <a:t>danh</a:t>
            </a:r>
            <a:r>
              <a:rPr lang="en-US" dirty="0"/>
              <a:t> </a:t>
            </a:r>
            <a:r>
              <a:rPr lang="en-US" dirty="0" err="1"/>
              <a:t>sách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hoặc</a:t>
            </a:r>
            <a:r>
              <a:rPr lang="en-US" dirty="0"/>
              <a:t> </a:t>
            </a:r>
            <a:r>
              <a:rPr lang="en-US" dirty="0" err="1"/>
              <a:t>chữ</a:t>
            </a:r>
            <a:r>
              <a:rPr lang="en-US" dirty="0"/>
              <a:t>). </a:t>
            </a:r>
          </a:p>
          <a:p>
            <a:r>
              <a:rPr lang="en-US" dirty="0" err="1"/>
              <a:t>Mỗi</a:t>
            </a:r>
            <a:r>
              <a:rPr lang="en-US" dirty="0"/>
              <a:t> </a:t>
            </a:r>
            <a:r>
              <a:rPr lang="en-US" dirty="0" err="1"/>
              <a:t>dãy</a:t>
            </a:r>
            <a:r>
              <a:rPr lang="en-US" dirty="0"/>
              <a:t> </a:t>
            </a:r>
            <a:r>
              <a:rPr lang="en-US" dirty="0" err="1"/>
              <a:t>là</a:t>
            </a:r>
            <a:r>
              <a:rPr lang="en-US" dirty="0"/>
              <a:t> 1 </a:t>
            </a:r>
            <a:r>
              <a:rPr lang="en-US" dirty="0" err="1"/>
              <a:t>đối</a:t>
            </a:r>
            <a:r>
              <a:rPr lang="en-US" dirty="0"/>
              <a:t> </a:t>
            </a:r>
            <a:r>
              <a:rPr lang="en-US" dirty="0" err="1"/>
              <a:t>tượng</a:t>
            </a:r>
            <a:r>
              <a:rPr lang="en-US" dirty="0"/>
              <a:t> </a:t>
            </a:r>
            <a:r>
              <a:rPr lang="en-US" dirty="0" err="1"/>
              <a:t>của</a:t>
            </a:r>
            <a:r>
              <a:rPr lang="en-US" dirty="0"/>
              <a:t> </a:t>
            </a:r>
            <a:r>
              <a:rPr lang="en-US" dirty="0" err="1"/>
              <a:t>nhân</a:t>
            </a:r>
            <a:r>
              <a:rPr lang="en-US" dirty="0"/>
              <a:t> </a:t>
            </a:r>
            <a:r>
              <a:rPr lang="en-US" dirty="0" err="1"/>
              <a:t>vật</a:t>
            </a:r>
            <a:r>
              <a:rPr 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610081"/>
            <a:ext cx="27336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356656"/>
            <a:ext cx="2133600" cy="404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reeform 3"/>
          <p:cNvSpPr/>
          <p:nvPr/>
        </p:nvSpPr>
        <p:spPr>
          <a:xfrm>
            <a:off x="4591010" y="3022979"/>
            <a:ext cx="2028154" cy="1672155"/>
          </a:xfrm>
          <a:custGeom>
            <a:avLst/>
            <a:gdLst>
              <a:gd name="connsiteX0" fmla="*/ 35581 w 2028154"/>
              <a:gd name="connsiteY0" fmla="*/ 0 h 1672155"/>
              <a:gd name="connsiteX1" fmla="*/ 144763 w 2028154"/>
              <a:gd name="connsiteY1" fmla="*/ 1037230 h 1672155"/>
              <a:gd name="connsiteX2" fmla="*/ 1195641 w 2028154"/>
              <a:gd name="connsiteY2" fmla="*/ 1596788 h 1672155"/>
              <a:gd name="connsiteX3" fmla="*/ 2028154 w 2028154"/>
              <a:gd name="connsiteY3" fmla="*/ 1651379 h 1672155"/>
            </a:gdLst>
            <a:ahLst/>
            <a:cxnLst>
              <a:cxn ang="0">
                <a:pos x="connsiteX0" y="connsiteY0"/>
              </a:cxn>
              <a:cxn ang="0">
                <a:pos x="connsiteX1" y="connsiteY1"/>
              </a:cxn>
              <a:cxn ang="0">
                <a:pos x="connsiteX2" y="connsiteY2"/>
              </a:cxn>
              <a:cxn ang="0">
                <a:pos x="connsiteX3" y="connsiteY3"/>
              </a:cxn>
            </a:cxnLst>
            <a:rect l="l" t="t" r="r" b="b"/>
            <a:pathLst>
              <a:path w="2028154" h="1672155">
                <a:moveTo>
                  <a:pt x="35581" y="0"/>
                </a:moveTo>
                <a:cubicBezTo>
                  <a:pt x="-6500" y="385549"/>
                  <a:pt x="-48580" y="771099"/>
                  <a:pt x="144763" y="1037230"/>
                </a:cubicBezTo>
                <a:cubicBezTo>
                  <a:pt x="338106" y="1303361"/>
                  <a:pt x="881743" y="1494430"/>
                  <a:pt x="1195641" y="1596788"/>
                </a:cubicBezTo>
                <a:cubicBezTo>
                  <a:pt x="1509539" y="1699146"/>
                  <a:pt x="1768846" y="1675262"/>
                  <a:pt x="2028154" y="1651379"/>
                </a:cubicBezTo>
              </a:path>
            </a:pathLst>
          </a:custGeom>
          <a:ln w="57150">
            <a:solidFill>
              <a:srgbClr val="FF0000"/>
            </a:solidFill>
            <a:headEnd type="none" w="med" len="med"/>
            <a:tailEnd type="triangle" w="med" len="med"/>
          </a:ln>
        </p:spPr>
        <p:txBody>
          <a:bodyPr rtlCol="0" anchor="ctr"/>
          <a:lstStyle/>
          <a:p>
            <a:pPr algn="ctr"/>
            <a:endParaRPr lang="en-US"/>
          </a:p>
        </p:txBody>
      </p:sp>
    </p:spTree>
    <p:extLst>
      <p:ext uri="{BB962C8B-B14F-4D97-AF65-F5344CB8AC3E}">
        <p14:creationId xmlns:p14="http://schemas.microsoft.com/office/powerpoint/2010/main" val="1981959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7543800" cy="762000"/>
          </a:xfrm>
        </p:spPr>
        <p:txBody>
          <a:bodyPr/>
          <a:lstStyle/>
          <a:p>
            <a:r>
              <a:rPr lang="en-US"/>
              <a:t>Các lệnh với Dãy (List)</a:t>
            </a:r>
          </a:p>
        </p:txBody>
      </p:sp>
      <p:sp>
        <p:nvSpPr>
          <p:cNvPr id="3" name="Content Placeholder 2"/>
          <p:cNvSpPr>
            <a:spLocks noGrp="1"/>
          </p:cNvSpPr>
          <p:nvPr>
            <p:ph idx="1"/>
          </p:nvPr>
        </p:nvSpPr>
        <p:spPr>
          <a:xfrm>
            <a:off x="4509386" y="1184275"/>
            <a:ext cx="4558414" cy="5368925"/>
          </a:xfrm>
        </p:spPr>
        <p:txBody>
          <a:bodyPr/>
          <a:lstStyle/>
          <a:p>
            <a:r>
              <a:rPr lang="en-US" sz="2800"/>
              <a:t>Bổ sung giá trị vào dãy</a:t>
            </a:r>
          </a:p>
          <a:p>
            <a:r>
              <a:rPr lang="en-US" sz="2800"/>
              <a:t>Xóa 1 phần tử -- của dãy</a:t>
            </a:r>
          </a:p>
          <a:p>
            <a:r>
              <a:rPr lang="en-US" sz="2800"/>
              <a:t>Chèn 1 giá trị vào dãy</a:t>
            </a:r>
          </a:p>
          <a:p>
            <a:r>
              <a:rPr lang="en-US" sz="2800"/>
              <a:t>Thay thế 1 phần tử của dãy</a:t>
            </a:r>
          </a:p>
          <a:p>
            <a:r>
              <a:rPr lang="en-US" sz="2800"/>
              <a:t>Hiển thị dãy</a:t>
            </a:r>
          </a:p>
          <a:p>
            <a:r>
              <a:rPr lang="en-US" sz="2800"/>
              <a:t>Không hiển thị dãy</a:t>
            </a:r>
          </a:p>
          <a:p>
            <a:r>
              <a:rPr lang="en-US" sz="2800"/>
              <a:t>Dãy có chứa giá trị --?</a:t>
            </a:r>
          </a:p>
          <a:p>
            <a:r>
              <a:rPr lang="en-US" sz="2800"/>
              <a:t>Giá trị phần tử của dãy</a:t>
            </a:r>
          </a:p>
          <a:p>
            <a:r>
              <a:rPr lang="en-US" sz="2800"/>
              <a:t>Độ dài của dãy</a:t>
            </a:r>
          </a:p>
          <a:p>
            <a:r>
              <a:rPr lang="en-US" sz="2800"/>
              <a:t>Nội dung dãy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70075"/>
            <a:ext cx="443318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823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21" y="457200"/>
            <a:ext cx="7543800" cy="914400"/>
          </a:xfrm>
        </p:spPr>
        <p:txBody>
          <a:bodyPr/>
          <a:lstStyle/>
          <a:p>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lstStyle/>
          <a:p>
            <a:r>
              <a:rPr lang="en-US" dirty="0" err="1"/>
              <a:t>Sân</a:t>
            </a:r>
            <a:r>
              <a:rPr lang="en-US" dirty="0"/>
              <a:t> </a:t>
            </a:r>
            <a:r>
              <a:rPr lang="en-US" dirty="0" err="1"/>
              <a:t>khấu</a:t>
            </a:r>
            <a:endParaRPr lang="en-US" dirty="0"/>
          </a:p>
          <a:p>
            <a:r>
              <a:rPr lang="en-US" dirty="0" err="1"/>
              <a:t>Nhân</a:t>
            </a:r>
            <a:r>
              <a:rPr lang="en-US" dirty="0"/>
              <a:t> </a:t>
            </a:r>
            <a:r>
              <a:rPr lang="en-US" dirty="0" err="1"/>
              <a:t>vật</a:t>
            </a:r>
            <a:endParaRPr lang="en-US" dirty="0"/>
          </a:p>
          <a:p>
            <a:r>
              <a:rPr lang="en-US" dirty="0" err="1"/>
              <a:t>Khung</a:t>
            </a:r>
            <a:r>
              <a:rPr lang="en-US" dirty="0"/>
              <a:t> </a:t>
            </a:r>
            <a:r>
              <a:rPr lang="en-US" dirty="0" err="1"/>
              <a:t>điều</a:t>
            </a:r>
            <a:r>
              <a:rPr lang="en-US" dirty="0"/>
              <a:t> </a:t>
            </a:r>
            <a:r>
              <a:rPr lang="en-US" dirty="0" err="1"/>
              <a:t>khiển</a:t>
            </a:r>
            <a:endParaRPr lang="en-US" dirty="0"/>
          </a:p>
          <a:p>
            <a:r>
              <a:rPr lang="en-US" dirty="0" err="1"/>
              <a:t>Khung</a:t>
            </a:r>
            <a:r>
              <a:rPr lang="en-US" dirty="0"/>
              <a:t> </a:t>
            </a:r>
            <a:r>
              <a:rPr lang="en-US" dirty="0" err="1"/>
              <a:t>nhân</a:t>
            </a:r>
            <a:r>
              <a:rPr lang="en-US" dirty="0"/>
              <a:t> </a:t>
            </a:r>
            <a:r>
              <a:rPr lang="en-US" dirty="0" err="1"/>
              <a:t>vật</a:t>
            </a:r>
            <a:endParaRPr lang="en-US" dirty="0"/>
          </a:p>
          <a:p>
            <a:r>
              <a:rPr lang="en-US" dirty="0" err="1"/>
              <a:t>Cửa</a:t>
            </a:r>
            <a:r>
              <a:rPr lang="en-US" dirty="0"/>
              <a:t> </a:t>
            </a:r>
            <a:r>
              <a:rPr lang="en-US" dirty="0" err="1"/>
              <a:t>sổ</a:t>
            </a:r>
            <a:r>
              <a:rPr lang="en-US" dirty="0"/>
              <a:t> </a:t>
            </a:r>
            <a:r>
              <a:rPr lang="en-US" dirty="0" err="1"/>
              <a:t>câu</a:t>
            </a:r>
            <a:r>
              <a:rPr lang="en-US" dirty="0"/>
              <a:t> </a:t>
            </a:r>
            <a:r>
              <a:rPr lang="en-US" dirty="0" err="1"/>
              <a:t>lệnh</a:t>
            </a:r>
            <a:r>
              <a:rPr lang="en-US" dirty="0"/>
              <a:t> </a:t>
            </a:r>
          </a:p>
          <a:p>
            <a:r>
              <a:rPr lang="en-US" dirty="0" err="1"/>
              <a:t>Thực</a:t>
            </a:r>
            <a:r>
              <a:rPr lang="en-US" dirty="0"/>
              <a:t> </a:t>
            </a:r>
            <a:r>
              <a:rPr lang="en-US" dirty="0" err="1"/>
              <a:t>đơn</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37800499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685800"/>
          </a:xfrm>
        </p:spPr>
        <p:txBody>
          <a:bodyPr/>
          <a:lstStyle/>
          <a:p>
            <a:r>
              <a:rPr lang="en-US"/>
              <a:t>Ví dụ 1:</a:t>
            </a:r>
          </a:p>
        </p:txBody>
      </p:sp>
      <p:sp>
        <p:nvSpPr>
          <p:cNvPr id="3" name="Content Placeholder 2"/>
          <p:cNvSpPr>
            <a:spLocks noGrp="1"/>
          </p:cNvSpPr>
          <p:nvPr>
            <p:ph idx="1"/>
          </p:nvPr>
        </p:nvSpPr>
        <p:spPr>
          <a:xfrm>
            <a:off x="457200" y="1295401"/>
            <a:ext cx="8229600" cy="1143000"/>
          </a:xfrm>
        </p:spPr>
        <p:txBody>
          <a:bodyPr/>
          <a:lstStyle/>
          <a:p>
            <a:r>
              <a:rPr lang="en-US"/>
              <a:t>Cho trước 1 dãy số, hãy viết chương trình hiển thị số Max trong các số của dãy.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47975"/>
            <a:ext cx="422093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211" y="3228974"/>
            <a:ext cx="483654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3860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635"/>
            <a:ext cx="7543800" cy="685800"/>
          </a:xfrm>
        </p:spPr>
        <p:txBody>
          <a:bodyPr/>
          <a:lstStyle/>
          <a:p>
            <a:r>
              <a:rPr lang="en-US"/>
              <a:t>Ví dụ 2:</a:t>
            </a:r>
          </a:p>
        </p:txBody>
      </p:sp>
      <p:sp>
        <p:nvSpPr>
          <p:cNvPr id="3" name="Content Placeholder 2"/>
          <p:cNvSpPr>
            <a:spLocks noGrp="1"/>
          </p:cNvSpPr>
          <p:nvPr>
            <p:ph idx="1"/>
          </p:nvPr>
        </p:nvSpPr>
        <p:spPr>
          <a:xfrm>
            <a:off x="494731" y="1203235"/>
            <a:ext cx="8229600" cy="1143000"/>
          </a:xfrm>
        </p:spPr>
        <p:txBody>
          <a:bodyPr/>
          <a:lstStyle/>
          <a:p>
            <a:r>
              <a:rPr lang="en-US" dirty="0" err="1"/>
              <a:t>Đọc</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vào</a:t>
            </a:r>
            <a:r>
              <a:rPr lang="en-US" dirty="0"/>
              <a:t> 1 </a:t>
            </a:r>
            <a:r>
              <a:rPr lang="en-US" dirty="0" err="1"/>
              <a:t>dãy</a:t>
            </a:r>
            <a:r>
              <a:rPr lang="en-US" dirty="0"/>
              <a:t> 5 </a:t>
            </a:r>
            <a:r>
              <a:rPr lang="en-US" dirty="0" err="1"/>
              <a:t>số</a:t>
            </a:r>
            <a:r>
              <a:rPr lang="en-US" dirty="0"/>
              <a:t>, </a:t>
            </a:r>
            <a:r>
              <a:rPr lang="en-US" dirty="0" err="1"/>
              <a:t>sau</a:t>
            </a:r>
            <a:r>
              <a:rPr lang="en-US" dirty="0"/>
              <a:t> </a:t>
            </a:r>
            <a:r>
              <a:rPr lang="en-US" dirty="0" err="1"/>
              <a:t>đó</a:t>
            </a:r>
            <a:r>
              <a:rPr lang="en-US" dirty="0"/>
              <a:t> </a:t>
            </a:r>
            <a:r>
              <a:rPr lang="en-US" dirty="0" err="1"/>
              <a:t>hiển</a:t>
            </a:r>
            <a:r>
              <a:rPr lang="en-US" dirty="0"/>
              <a:t> </a:t>
            </a:r>
            <a:r>
              <a:rPr lang="en-US" dirty="0" err="1"/>
              <a:t>thị</a:t>
            </a:r>
            <a:r>
              <a:rPr lang="en-US" dirty="0"/>
              <a:t> </a:t>
            </a:r>
            <a:r>
              <a:rPr lang="en-US" dirty="0" err="1"/>
              <a:t>số</a:t>
            </a:r>
            <a:r>
              <a:rPr lang="en-US" dirty="0"/>
              <a:t> Max </a:t>
            </a:r>
            <a:r>
              <a:rPr lang="en-US" dirty="0" err="1"/>
              <a:t>trong</a:t>
            </a:r>
            <a:r>
              <a:rPr lang="en-US" dirty="0"/>
              <a:t> </a:t>
            </a:r>
            <a:r>
              <a:rPr lang="en-US" dirty="0" err="1"/>
              <a:t>các</a:t>
            </a:r>
            <a:r>
              <a:rPr lang="en-US" dirty="0"/>
              <a:t> </a:t>
            </a:r>
            <a:r>
              <a:rPr lang="en-US" dirty="0" err="1"/>
              <a:t>số</a:t>
            </a:r>
            <a:r>
              <a:rPr lang="en-US" dirty="0"/>
              <a:t> </a:t>
            </a:r>
            <a:r>
              <a:rPr lang="en-US" dirty="0" err="1"/>
              <a:t>của</a:t>
            </a:r>
            <a:r>
              <a:rPr lang="en-US" dirty="0"/>
              <a:t> </a:t>
            </a:r>
            <a:r>
              <a:rPr lang="en-US" dirty="0" err="1"/>
              <a:t>dãy</a:t>
            </a:r>
            <a:r>
              <a:rPr lang="en-US"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62" y="1905000"/>
            <a:ext cx="3476438" cy="489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0235" y="2462212"/>
            <a:ext cx="5323765" cy="330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826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543800" cy="685800"/>
          </a:xfrm>
        </p:spPr>
        <p:txBody>
          <a:bodyPr/>
          <a:lstStyle/>
          <a:p>
            <a:r>
              <a:rPr lang="en-US"/>
              <a:t>Ví dụ 3:</a:t>
            </a:r>
          </a:p>
        </p:txBody>
      </p:sp>
      <p:sp>
        <p:nvSpPr>
          <p:cNvPr id="3" name="Content Placeholder 2"/>
          <p:cNvSpPr>
            <a:spLocks noGrp="1"/>
          </p:cNvSpPr>
          <p:nvPr>
            <p:ph idx="1"/>
          </p:nvPr>
        </p:nvSpPr>
        <p:spPr>
          <a:xfrm>
            <a:off x="494731" y="1219200"/>
            <a:ext cx="8229600" cy="1143000"/>
          </a:xfrm>
        </p:spPr>
        <p:txBody>
          <a:bodyPr/>
          <a:lstStyle/>
          <a:p>
            <a:r>
              <a:rPr lang="en-US"/>
              <a:t>Tạo 1 dãy số, sinh ngẫu nhiên các phần tử, sau đó hiển thị số Max trong các số của dãy. </a:t>
            </a:r>
          </a:p>
        </p:txBody>
      </p:sp>
      <p:pic>
        <p:nvPicPr>
          <p:cNvPr id="4" name="Picture 3"/>
          <p:cNvPicPr>
            <a:picLocks noChangeAspect="1"/>
          </p:cNvPicPr>
          <p:nvPr/>
        </p:nvPicPr>
        <p:blipFill>
          <a:blip r:embed="rId3"/>
          <a:stretch>
            <a:fillRect/>
          </a:stretch>
        </p:blipFill>
        <p:spPr>
          <a:xfrm>
            <a:off x="6926" y="2396836"/>
            <a:ext cx="3822205" cy="4232564"/>
          </a:xfrm>
          <a:prstGeom prst="rect">
            <a:avLst/>
          </a:prstGeom>
        </p:spPr>
      </p:pic>
      <p:pic>
        <p:nvPicPr>
          <p:cNvPr id="5" name="Picture 4"/>
          <p:cNvPicPr>
            <a:picLocks noChangeAspect="1"/>
          </p:cNvPicPr>
          <p:nvPr/>
        </p:nvPicPr>
        <p:blipFill>
          <a:blip r:embed="rId4"/>
          <a:stretch>
            <a:fillRect/>
          </a:stretch>
        </p:blipFill>
        <p:spPr>
          <a:xfrm>
            <a:off x="3962400" y="2971800"/>
            <a:ext cx="5119816" cy="3352800"/>
          </a:xfrm>
          <a:prstGeom prst="rect">
            <a:avLst/>
          </a:prstGeom>
        </p:spPr>
      </p:pic>
    </p:spTree>
    <p:extLst>
      <p:ext uri="{BB962C8B-B14F-4D97-AF65-F5344CB8AC3E}">
        <p14:creationId xmlns:p14="http://schemas.microsoft.com/office/powerpoint/2010/main" val="29138715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Procedure</a:t>
            </a:r>
            <a:br>
              <a:rPr lang="en-US"/>
            </a:br>
            <a:r>
              <a:rPr lang="en-US"/>
              <a:t>Thủ tục riêng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86530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7543800" cy="914400"/>
          </a:xfrm>
        </p:spPr>
        <p:txBody>
          <a:bodyPr/>
          <a:lstStyle/>
          <a:p>
            <a:r>
              <a:rPr lang="en-US"/>
              <a:t>Lệnh khởi tạo thủ tục riêng</a:t>
            </a:r>
          </a:p>
        </p:txBody>
      </p:sp>
      <p:sp>
        <p:nvSpPr>
          <p:cNvPr id="3" name="Content Placeholder 2"/>
          <p:cNvSpPr>
            <a:spLocks noGrp="1"/>
          </p:cNvSpPr>
          <p:nvPr>
            <p:ph idx="1"/>
          </p:nvPr>
        </p:nvSpPr>
        <p:spPr>
          <a:xfrm>
            <a:off x="4572000" y="1870075"/>
            <a:ext cx="4114800" cy="4683125"/>
          </a:xfrm>
        </p:spPr>
        <p:txBody>
          <a:bodyPr/>
          <a:lstStyle/>
          <a:p>
            <a:r>
              <a:rPr lang="en-US"/>
              <a:t>Lệnh: New Block</a:t>
            </a:r>
          </a:p>
          <a:p>
            <a:r>
              <a:rPr lang="en-US"/>
              <a:t>Mỗi thủ tục là 1 nhóm lệnh </a:t>
            </a:r>
          </a:p>
          <a:p>
            <a:r>
              <a:rPr lang="en-US"/>
              <a:t>Cho phép xác định nhiều tham số đầu vào cho thủ tục. Các tham số này có thể là: số, ký tự hoặc logic (đúng/sai).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8" y="2022475"/>
            <a:ext cx="418360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0845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838200"/>
          </a:xfrm>
        </p:spPr>
        <p:txBody>
          <a:bodyPr/>
          <a:lstStyle/>
          <a:p>
            <a:r>
              <a:rPr lang="en-US"/>
              <a:t>Ví dụ 1: thủ tục tìm Max trong dãy</a:t>
            </a:r>
          </a:p>
        </p:txBody>
      </p:sp>
      <p:pic>
        <p:nvPicPr>
          <p:cNvPr id="4" name="Picture 3"/>
          <p:cNvPicPr>
            <a:picLocks noChangeAspect="1"/>
          </p:cNvPicPr>
          <p:nvPr/>
        </p:nvPicPr>
        <p:blipFill>
          <a:blip r:embed="rId2"/>
          <a:stretch>
            <a:fillRect/>
          </a:stretch>
        </p:blipFill>
        <p:spPr>
          <a:xfrm>
            <a:off x="3522584" y="2133600"/>
            <a:ext cx="5378961" cy="4267200"/>
          </a:xfrm>
          <a:prstGeom prst="rect">
            <a:avLst/>
          </a:prstGeom>
        </p:spPr>
      </p:pic>
      <p:sp>
        <p:nvSpPr>
          <p:cNvPr id="7" name="TextBox 6"/>
          <p:cNvSpPr txBox="1"/>
          <p:nvPr/>
        </p:nvSpPr>
        <p:spPr>
          <a:xfrm>
            <a:off x="304800" y="2133600"/>
            <a:ext cx="3124200" cy="1815882"/>
          </a:xfrm>
          <a:prstGeom prst="rect">
            <a:avLst/>
          </a:prstGeom>
          <a:noFill/>
        </p:spPr>
        <p:txBody>
          <a:bodyPr wrap="square" rtlCol="0">
            <a:spAutoFit/>
          </a:bodyPr>
          <a:lstStyle/>
          <a:p>
            <a:r>
              <a:rPr lang="en-US" sz="2800" b="1" dirty="0" err="1">
                <a:solidFill>
                  <a:schemeClr val="tx1"/>
                </a:solidFill>
              </a:rPr>
              <a:t>Tạo</a:t>
            </a:r>
            <a:r>
              <a:rPr lang="en-US" sz="2800" b="1" dirty="0">
                <a:solidFill>
                  <a:schemeClr val="tx1"/>
                </a:solidFill>
              </a:rPr>
              <a:t> </a:t>
            </a:r>
            <a:r>
              <a:rPr lang="en-US" sz="2800" b="1" dirty="0" err="1">
                <a:solidFill>
                  <a:schemeClr val="tx1"/>
                </a:solidFill>
              </a:rPr>
              <a:t>trước</a:t>
            </a:r>
            <a:r>
              <a:rPr lang="en-US" sz="2800" b="1" dirty="0">
                <a:solidFill>
                  <a:schemeClr val="tx1"/>
                </a:solidFill>
              </a:rPr>
              <a:t>:</a:t>
            </a:r>
          </a:p>
          <a:p>
            <a:r>
              <a:rPr lang="en-US" sz="2800" b="1" dirty="0">
                <a:solidFill>
                  <a:srgbClr val="FF0000"/>
                </a:solidFill>
              </a:rPr>
              <a:t>- </a:t>
            </a:r>
            <a:r>
              <a:rPr lang="en-US" sz="2800" b="1" dirty="0" err="1">
                <a:solidFill>
                  <a:srgbClr val="FF0000"/>
                </a:solidFill>
              </a:rPr>
              <a:t>Mảng</a:t>
            </a:r>
            <a:r>
              <a:rPr lang="en-US" sz="2800" b="1" dirty="0">
                <a:solidFill>
                  <a:srgbClr val="FF0000"/>
                </a:solidFill>
              </a:rPr>
              <a:t> </a:t>
            </a:r>
            <a:r>
              <a:rPr lang="en-US" sz="2800" b="1" dirty="0" err="1">
                <a:solidFill>
                  <a:srgbClr val="FF0000"/>
                </a:solidFill>
              </a:rPr>
              <a:t>Day_so</a:t>
            </a:r>
            <a:endParaRPr lang="en-US" sz="2800" b="1" dirty="0">
              <a:solidFill>
                <a:srgbClr val="FF0000"/>
              </a:solidFill>
            </a:endParaRPr>
          </a:p>
          <a:p>
            <a:r>
              <a:rPr lang="en-US" sz="2800" b="1" dirty="0">
                <a:solidFill>
                  <a:srgbClr val="FF0000"/>
                </a:solidFill>
              </a:rPr>
              <a:t>- </a:t>
            </a:r>
            <a:r>
              <a:rPr lang="en-US" sz="2800" b="1" dirty="0" err="1">
                <a:solidFill>
                  <a:srgbClr val="FF0000"/>
                </a:solidFill>
              </a:rPr>
              <a:t>Các</a:t>
            </a:r>
            <a:r>
              <a:rPr lang="en-US" sz="2800" b="1" dirty="0">
                <a:solidFill>
                  <a:srgbClr val="FF0000"/>
                </a:solidFill>
              </a:rPr>
              <a:t> </a:t>
            </a:r>
            <a:r>
              <a:rPr lang="en-US" sz="2800" b="1" dirty="0" err="1">
                <a:solidFill>
                  <a:srgbClr val="FF0000"/>
                </a:solidFill>
              </a:rPr>
              <a:t>biến</a:t>
            </a:r>
            <a:r>
              <a:rPr lang="en-US" sz="2800" b="1" dirty="0">
                <a:solidFill>
                  <a:srgbClr val="FF0000"/>
                </a:solidFill>
              </a:rPr>
              <a:t> </a:t>
            </a:r>
            <a:r>
              <a:rPr lang="en-US" sz="2800" b="1" dirty="0" err="1">
                <a:solidFill>
                  <a:srgbClr val="FF0000"/>
                </a:solidFill>
              </a:rPr>
              <a:t>nhớ</a:t>
            </a:r>
            <a:r>
              <a:rPr lang="en-US" sz="2800" b="1" dirty="0">
                <a:solidFill>
                  <a:srgbClr val="FF0000"/>
                </a:solidFill>
              </a:rPr>
              <a:t>: Max, </a:t>
            </a:r>
            <a:r>
              <a:rPr lang="en-US" sz="2800" b="1" dirty="0" err="1">
                <a:solidFill>
                  <a:srgbClr val="FF0000"/>
                </a:solidFill>
              </a:rPr>
              <a:t>Stt</a:t>
            </a:r>
            <a:endParaRPr lang="en-US" sz="2800" b="1" dirty="0">
              <a:solidFill>
                <a:srgbClr val="FF0000"/>
              </a:solidFill>
            </a:endParaRPr>
          </a:p>
        </p:txBody>
      </p:sp>
      <p:sp>
        <p:nvSpPr>
          <p:cNvPr id="8" name="TextBox 7"/>
          <p:cNvSpPr txBox="1"/>
          <p:nvPr/>
        </p:nvSpPr>
        <p:spPr>
          <a:xfrm>
            <a:off x="297873" y="3955941"/>
            <a:ext cx="3124200" cy="1384995"/>
          </a:xfrm>
          <a:prstGeom prst="rect">
            <a:avLst/>
          </a:prstGeom>
          <a:noFill/>
        </p:spPr>
        <p:txBody>
          <a:bodyPr wrap="square" rtlCol="0">
            <a:spAutoFit/>
          </a:bodyPr>
          <a:lstStyle/>
          <a:p>
            <a:r>
              <a:rPr lang="en-US" sz="2800" b="1"/>
              <a:t>Định nghĩa thủ tục Tìm Max như hình bên.</a:t>
            </a:r>
            <a:endParaRPr lang="en-US" sz="2800" b="1">
              <a:solidFill>
                <a:srgbClr val="FF0000"/>
              </a:solidFill>
            </a:endParaRPr>
          </a:p>
        </p:txBody>
      </p:sp>
    </p:spTree>
    <p:extLst>
      <p:ext uri="{BB962C8B-B14F-4D97-AF65-F5344CB8AC3E}">
        <p14:creationId xmlns:p14="http://schemas.microsoft.com/office/powerpoint/2010/main" val="14312823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293"/>
            <a:ext cx="7543800" cy="914400"/>
          </a:xfrm>
        </p:spPr>
        <p:txBody>
          <a:bodyPr/>
          <a:lstStyle/>
          <a:p>
            <a:r>
              <a:rPr lang="en-US"/>
              <a:t>Thủ tục có tham số</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47" y="1636693"/>
            <a:ext cx="414640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7" y="5065693"/>
            <a:ext cx="463475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343400" y="1526105"/>
            <a:ext cx="4419600" cy="954107"/>
          </a:xfrm>
          <a:prstGeom prst="rect">
            <a:avLst/>
          </a:prstGeom>
          <a:noFill/>
        </p:spPr>
        <p:txBody>
          <a:bodyPr wrap="square" rtlCol="0">
            <a:spAutoFit/>
          </a:bodyPr>
          <a:lstStyle/>
          <a:p>
            <a:r>
              <a:rPr lang="en-US" sz="2800" b="1"/>
              <a:t>Định nghĩa thủ tục (có hoặc không có tham số)</a:t>
            </a:r>
            <a:endParaRPr lang="en-US" sz="2800" b="1">
              <a:solidFill>
                <a:schemeClr val="tx1"/>
              </a:solidFill>
            </a:endParaRPr>
          </a:p>
        </p:txBody>
      </p:sp>
      <p:sp>
        <p:nvSpPr>
          <p:cNvPr id="6" name="TextBox 5"/>
          <p:cNvSpPr txBox="1"/>
          <p:nvPr/>
        </p:nvSpPr>
        <p:spPr>
          <a:xfrm>
            <a:off x="4724600" y="2931882"/>
            <a:ext cx="4038400" cy="954107"/>
          </a:xfrm>
          <a:prstGeom prst="rect">
            <a:avLst/>
          </a:prstGeom>
          <a:noFill/>
        </p:spPr>
        <p:txBody>
          <a:bodyPr wrap="square" rtlCol="0">
            <a:spAutoFit/>
          </a:bodyPr>
          <a:lstStyle/>
          <a:p>
            <a:r>
              <a:rPr lang="en-US" sz="2800" b="1"/>
              <a:t>Nội dung thủ đục </a:t>
            </a:r>
          </a:p>
          <a:p>
            <a:r>
              <a:rPr lang="en-US" sz="2800" b="1"/>
              <a:t>viết ngay phía dưới </a:t>
            </a:r>
            <a:endParaRPr lang="en-US" sz="2800" b="1">
              <a:solidFill>
                <a:schemeClr val="tx1"/>
              </a:solidFill>
            </a:endParaRPr>
          </a:p>
        </p:txBody>
      </p:sp>
      <p:sp>
        <p:nvSpPr>
          <p:cNvPr id="7" name="TextBox 6"/>
          <p:cNvSpPr txBox="1"/>
          <p:nvPr/>
        </p:nvSpPr>
        <p:spPr>
          <a:xfrm>
            <a:off x="5105600" y="5065693"/>
            <a:ext cx="4038400" cy="954107"/>
          </a:xfrm>
          <a:prstGeom prst="rect">
            <a:avLst/>
          </a:prstGeom>
          <a:noFill/>
        </p:spPr>
        <p:txBody>
          <a:bodyPr wrap="square" rtlCol="0">
            <a:spAutoFit/>
          </a:bodyPr>
          <a:lstStyle/>
          <a:p>
            <a:r>
              <a:rPr lang="en-US" sz="2800" b="1"/>
              <a:t>Lời gọi thủ tục trong Script</a:t>
            </a:r>
            <a:endParaRPr lang="en-US" sz="2800" b="1">
              <a:solidFill>
                <a:schemeClr val="tx1"/>
              </a:solidFill>
            </a:endParaRPr>
          </a:p>
        </p:txBody>
      </p:sp>
    </p:spTree>
    <p:extLst>
      <p:ext uri="{BB962C8B-B14F-4D97-AF65-F5344CB8AC3E}">
        <p14:creationId xmlns:p14="http://schemas.microsoft.com/office/powerpoint/2010/main" val="14813770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914400"/>
          </a:xfrm>
        </p:spPr>
        <p:txBody>
          <a:bodyPr/>
          <a:lstStyle/>
          <a:p>
            <a:r>
              <a:rPr lang="en-US"/>
              <a:t>Ví dụ 2:</a:t>
            </a:r>
          </a:p>
        </p:txBody>
      </p:sp>
      <p:sp>
        <p:nvSpPr>
          <p:cNvPr id="3" name="Content Placeholder 2"/>
          <p:cNvSpPr>
            <a:spLocks noGrp="1"/>
          </p:cNvSpPr>
          <p:nvPr>
            <p:ph idx="1"/>
          </p:nvPr>
        </p:nvSpPr>
        <p:spPr>
          <a:xfrm>
            <a:off x="457200" y="1219200"/>
            <a:ext cx="8229600" cy="914400"/>
          </a:xfrm>
        </p:spPr>
        <p:txBody>
          <a:bodyPr/>
          <a:lstStyle/>
          <a:p>
            <a:r>
              <a:rPr lang="en-US" dirty="0" err="1"/>
              <a:t>Thủ</a:t>
            </a:r>
            <a:r>
              <a:rPr lang="en-US" dirty="0"/>
              <a:t> </a:t>
            </a:r>
            <a:r>
              <a:rPr lang="en-US" dirty="0" err="1"/>
              <a:t>tục</a:t>
            </a:r>
            <a:r>
              <a:rPr lang="en-US" dirty="0"/>
              <a:t> </a:t>
            </a:r>
            <a:r>
              <a:rPr lang="en-US" dirty="0" err="1"/>
              <a:t>vẽ</a:t>
            </a:r>
            <a:r>
              <a:rPr lang="en-US" dirty="0"/>
              <a:t> 1 </a:t>
            </a:r>
            <a:r>
              <a:rPr lang="en-US" dirty="0" err="1"/>
              <a:t>đa</a:t>
            </a:r>
            <a:r>
              <a:rPr lang="en-US" dirty="0"/>
              <a:t> </a:t>
            </a:r>
            <a:r>
              <a:rPr lang="en-US" dirty="0" err="1"/>
              <a:t>giác</a:t>
            </a:r>
            <a:r>
              <a:rPr lang="en-US" dirty="0"/>
              <a:t> </a:t>
            </a:r>
            <a:r>
              <a:rPr lang="en-US" dirty="0" err="1"/>
              <a:t>đều</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199"/>
            <a:ext cx="36099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981199"/>
            <a:ext cx="2743200" cy="281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6967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Nâng cao:</a:t>
            </a:r>
            <a:br>
              <a:rPr lang="en-US"/>
            </a:br>
            <a:r>
              <a:rPr lang="en-US"/>
              <a:t>Làm việc với Clone</a:t>
            </a:r>
          </a:p>
        </p:txBody>
      </p:sp>
    </p:spTree>
    <p:extLst>
      <p:ext uri="{BB962C8B-B14F-4D97-AF65-F5344CB8AC3E}">
        <p14:creationId xmlns:p14="http://schemas.microsoft.com/office/powerpoint/2010/main" val="2373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275"/>
            <a:ext cx="7543800" cy="914400"/>
          </a:xfrm>
        </p:spPr>
        <p:txBody>
          <a:bodyPr/>
          <a:lstStyle/>
          <a:p>
            <a:r>
              <a:rPr lang="en-US"/>
              <a:t>Các lệnh với Clone</a:t>
            </a:r>
          </a:p>
        </p:txBody>
      </p:sp>
      <p:sp>
        <p:nvSpPr>
          <p:cNvPr id="3" name="Content Placeholder 2"/>
          <p:cNvSpPr>
            <a:spLocks noGrp="1"/>
          </p:cNvSpPr>
          <p:nvPr>
            <p:ph idx="1"/>
          </p:nvPr>
        </p:nvSpPr>
        <p:spPr>
          <a:xfrm>
            <a:off x="4495800" y="2141538"/>
            <a:ext cx="4191000" cy="4411662"/>
          </a:xfrm>
        </p:spPr>
        <p:txBody>
          <a:bodyPr/>
          <a:lstStyle/>
          <a:p>
            <a:r>
              <a:rPr lang="en-US"/>
              <a:t>Tạo 1 Clone cho 1 nhân vật đã có</a:t>
            </a:r>
          </a:p>
          <a:p>
            <a:r>
              <a:rPr lang="en-US"/>
              <a:t>Sự kiện dành cho Clone mới khởi tạo</a:t>
            </a:r>
          </a:p>
          <a:p>
            <a:r>
              <a:rPr lang="en-US"/>
              <a:t>Xóa Clone này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74875"/>
            <a:ext cx="389466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8543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cratch – phần mềm thiết kế mô phỏng, bài học, trò chơi cho học sinh &amp;quot;&quot;/&gt;&lt;property id=&quot;20307&quot; value=&quot;256&quot;/&gt;&lt;/object&gt;&lt;/object&gt;&lt;/object&gt;&lt;/database&gt;"/>
  <p:tag name="SECTOMILLISECCONVERTED" val="1"/>
</p:tagLst>
</file>

<file path=ppt/theme/theme1.xml><?xml version="1.0" encoding="utf-8"?>
<a:theme xmlns:a="http://schemas.openxmlformats.org/drawingml/2006/main" name="Theme1">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FE746A2-54B0-4832-8D3C-8E70BDB51443}" vid="{BBB66869-2DE0-4F99-BE56-58B655ED3A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6583</TotalTime>
  <Words>6616</Words>
  <Application>Microsoft Office PowerPoint</Application>
  <PresentationFormat>On-screen Show (4:3)</PresentationFormat>
  <Paragraphs>647</Paragraphs>
  <Slides>137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137</vt:i4>
      </vt:variant>
    </vt:vector>
  </HeadingPairs>
  <TitlesOfParts>
    <vt:vector size="142" baseType="lpstr">
      <vt:lpstr>Arial</vt:lpstr>
      <vt:lpstr>Calibri</vt:lpstr>
      <vt:lpstr>Times New Roman</vt:lpstr>
      <vt:lpstr>Wingdings</vt:lpstr>
      <vt:lpstr>Theme1</vt:lpstr>
      <vt:lpstr>Scratch – công cụ lập trình không viết code</vt:lpstr>
      <vt:lpstr>Nội dung</vt:lpstr>
      <vt:lpstr>Nội dung</vt:lpstr>
      <vt:lpstr>Tổng quan về Scratch</vt:lpstr>
      <vt:lpstr>Scratch là gì?</vt:lpstr>
      <vt:lpstr>Lệnh thường dùng?</vt:lpstr>
      <vt:lpstr>PowerPoint Presentation</vt:lpstr>
      <vt:lpstr>PowerPoint Presentation</vt:lpstr>
      <vt:lpstr>Các khái niệm cơ bản</vt:lpstr>
      <vt:lpstr>Sân khấu</vt:lpstr>
      <vt:lpstr>Tọa độ, hướng sân khấu</vt:lpstr>
      <vt:lpstr>Tọa độ, kích thước sân khấu</vt:lpstr>
      <vt:lpstr>PowerPoint Presentation</vt:lpstr>
      <vt:lpstr>PowerPoint Presentation</vt:lpstr>
      <vt:lpstr>Khung điều khiển</vt:lpstr>
      <vt:lpstr>Khung các nút lệnh (Script)</vt:lpstr>
      <vt:lpstr>Phân loại các câu lệnh</vt:lpstr>
      <vt:lpstr>PowerPoint Presentation</vt:lpstr>
      <vt:lpstr>Khu vực làm việc với trang phục</vt:lpstr>
      <vt:lpstr>Khu vực làm việc với âm thanh</vt:lpstr>
      <vt:lpstr>Khu vực làm việc nhân vật, nền</vt:lpstr>
      <vt:lpstr>Khu vực câu lệnh (Script)</vt:lpstr>
      <vt:lpstr>Các ví dụ đầu tiên </vt:lpstr>
      <vt:lpstr>Ví dụ 1: </vt:lpstr>
      <vt:lpstr>Ví dụ 2: </vt:lpstr>
      <vt:lpstr>Thay đổi ngoại hình,  giọng nói nhân vật, thay đổi sân khấu</vt:lpstr>
      <vt:lpstr>Các lệnh thay đổi ngoại hình</vt:lpstr>
      <vt:lpstr>Ví dụ 1: </vt:lpstr>
      <vt:lpstr>Các lệnh thay đổi hiệu ứng đồ họa và nền sân khấu</vt:lpstr>
      <vt:lpstr>Các lệnh liên quan đến âm thanh</vt:lpstr>
      <vt:lpstr>Các ví dụ liên quan đến trang phục và đồ họa sân khấu</vt:lpstr>
      <vt:lpstr>Ví dụ 1: </vt:lpstr>
      <vt:lpstr>Ví dụ 2: </vt:lpstr>
      <vt:lpstr>Các cấu trúc lệnh điều khiển</vt:lpstr>
      <vt:lpstr>Các lệnh cấu trúc điều khiển</vt:lpstr>
      <vt:lpstr>10 nhóm lệnh chính</vt:lpstr>
      <vt:lpstr>Motion – các lệnh mô tả chuyển động</vt:lpstr>
      <vt:lpstr>Looks – các lệnh giao tiếp và thay đổi thể hiện</vt:lpstr>
      <vt:lpstr>Sound – các lệnh điều khiển âm thanh</vt:lpstr>
      <vt:lpstr>Pen – các lệnh điều khiển bút và màu sắc</vt:lpstr>
      <vt:lpstr>Data – các lệnh điều khiển biến nhớ, dữ liệu</vt:lpstr>
      <vt:lpstr>Event – các lệnh điều khiển sự kiện</vt:lpstr>
      <vt:lpstr>Control – các lệnh điều khiển</vt:lpstr>
      <vt:lpstr>Sensing – các lệnh cảm biến</vt:lpstr>
      <vt:lpstr>Operators – Biểu thức logic &amp; toán học</vt:lpstr>
      <vt:lpstr>Các chủ đề chính</vt:lpstr>
      <vt:lpstr>Chuyển động</vt:lpstr>
      <vt:lpstr>Ví dụ 1: </vt:lpstr>
      <vt:lpstr>Ví dụ 2: </vt:lpstr>
      <vt:lpstr>Ví dụ 3: </vt:lpstr>
      <vt:lpstr>Các lệnh chuyển động đơn giản</vt:lpstr>
      <vt:lpstr>Các lệnh chuyển động phức tạp</vt:lpstr>
      <vt:lpstr>Chuyển động có điều kiện</vt:lpstr>
      <vt:lpstr>Vẽ đồ họa</vt:lpstr>
      <vt:lpstr>Một số nguyên tắc cho vẽ hình</vt:lpstr>
      <vt:lpstr>Các lệnh liên quan đến đồ họa</vt:lpstr>
      <vt:lpstr>Ví dụ 1:</vt:lpstr>
      <vt:lpstr>Ví dụ 2: Vẽ đa giác đều (tổng quát)</vt:lpstr>
      <vt:lpstr>Ví dụ 3: Vẽ vòng tròn</vt:lpstr>
      <vt:lpstr>Ví dụ 4: Vẽ trái đất chuyển động</vt:lpstr>
      <vt:lpstr>Hội thoại</vt:lpstr>
      <vt:lpstr>Một số lệnh hội thoại</vt:lpstr>
      <vt:lpstr>Ví dụ 1: Câu lệnh chào hỏi</vt:lpstr>
      <vt:lpstr>Ví dụ 2: Hội thoại đơn giản</vt:lpstr>
      <vt:lpstr>Biến nhớ</vt:lpstr>
      <vt:lpstr>Một số lệnh với biến nhớ</vt:lpstr>
      <vt:lpstr>Ví dụ 1: </vt:lpstr>
      <vt:lpstr>Ví dụ 2: </vt:lpstr>
      <vt:lpstr>Cảm biến</vt:lpstr>
      <vt:lpstr>Một số lệnh cảm biến</vt:lpstr>
      <vt:lpstr>Ví dụ 1: chuyển động có điều kiện cảm biến</vt:lpstr>
      <vt:lpstr>Ví dụ 2: cảm biến tiếp xúc </vt:lpstr>
      <vt:lpstr>Ví dụ 3: cảm biến bàn phím </vt:lpstr>
      <vt:lpstr>Truyền thông</vt:lpstr>
      <vt:lpstr>Một số lệnh điều khiển giao tiếp</vt:lpstr>
      <vt:lpstr>Ví dụ 1: chào hỏi</vt:lpstr>
      <vt:lpstr>Ví dụ 2: chào hỏi</vt:lpstr>
      <vt:lpstr>Xử lý số</vt:lpstr>
      <vt:lpstr>Các phép toán với số </vt:lpstr>
      <vt:lpstr>Các phép toán logic</vt:lpstr>
      <vt:lpstr>Ví dụ 1: </vt:lpstr>
      <vt:lpstr>Ví dụ 2: </vt:lpstr>
      <vt:lpstr>Xử lý ký tự</vt:lpstr>
      <vt:lpstr>Các phép toán với chữ và xâu</vt:lpstr>
      <vt:lpstr>Các phép toán logic này áp dụng được cho cả xâu ký tự</vt:lpstr>
      <vt:lpstr>Ví dụ 1:</vt:lpstr>
      <vt:lpstr>List: Mảng, dãy giá trị</vt:lpstr>
      <vt:lpstr>Khái niệm Dãy (List)</vt:lpstr>
      <vt:lpstr>Các lệnh với Dãy (List)</vt:lpstr>
      <vt:lpstr>Ví dụ 1:</vt:lpstr>
      <vt:lpstr>Ví dụ 2:</vt:lpstr>
      <vt:lpstr>Ví dụ 3:</vt:lpstr>
      <vt:lpstr>Procedure Thủ tục riêng</vt:lpstr>
      <vt:lpstr>Lệnh khởi tạo thủ tục riêng</vt:lpstr>
      <vt:lpstr>Ví dụ 1: thủ tục tìm Max trong dãy</vt:lpstr>
      <vt:lpstr>Thủ tục có tham số</vt:lpstr>
      <vt:lpstr>Ví dụ 2:</vt:lpstr>
      <vt:lpstr>Nâng cao: Làm việc với Clone</vt:lpstr>
      <vt:lpstr>Các lệnh với Clone</vt:lpstr>
      <vt:lpstr>Ví dụ</vt:lpstr>
      <vt:lpstr>Ví dụ 2</vt:lpstr>
      <vt:lpstr>Một số dạng bài ứng dụng khác</vt:lpstr>
      <vt:lpstr>Ví dụ: Trình diễn / xem tranh </vt:lpstr>
      <vt:lpstr>Thiết kế trò chơi</vt:lpstr>
      <vt:lpstr>Tổng kết</vt:lpstr>
      <vt:lpstr>Phân loại lệnh trong Scratch</vt:lpstr>
      <vt:lpstr>Chia sẻ cộng đồng Scratch</vt:lpstr>
      <vt:lpstr>Cộng đồng Scratch</vt:lpstr>
      <vt:lpstr>Trên trang Scratch có thể:</vt:lpstr>
      <vt:lpstr>Phụ lục 1: các lệnh chính</vt:lpstr>
      <vt:lpstr>Motion – các lệnh mô tả chuyển động</vt:lpstr>
      <vt:lpstr>PowerPoint Presentation</vt:lpstr>
      <vt:lpstr>PowerPoint Presentation</vt:lpstr>
      <vt:lpstr>Looks – các lệnh giao tiếp và thay đổi thể hiện</vt:lpstr>
      <vt:lpstr>PowerPoint Presentation</vt:lpstr>
      <vt:lpstr>PowerPoint Presentation</vt:lpstr>
      <vt:lpstr>PowerPoint Presentation</vt:lpstr>
      <vt:lpstr>Sound – các lệnh điều khiển âm thanh</vt:lpstr>
      <vt:lpstr>PowerPoint Presentation</vt:lpstr>
      <vt:lpstr>PowerPoint Presentation</vt:lpstr>
      <vt:lpstr>Pen – các lệnh điều khiển bút và màu sắc</vt:lpstr>
      <vt:lpstr>PowerPoint Presentation</vt:lpstr>
      <vt:lpstr>Data – các lệnh điều khiển biến nhớ, dữ liệu</vt:lpstr>
      <vt:lpstr>PowerPoint Presentation</vt:lpstr>
      <vt:lpstr>PowerPoint Presentation</vt:lpstr>
      <vt:lpstr>Event – các lệnh điều khiển sự kiện</vt:lpstr>
      <vt:lpstr>PowerPoint Presentation</vt:lpstr>
      <vt:lpstr>Control – các lệnh điều khiển</vt:lpstr>
      <vt:lpstr>PowerPoint Presentation</vt:lpstr>
      <vt:lpstr>PowerPoint Presentation</vt:lpstr>
      <vt:lpstr>Sensing – các lệnh cảm biến</vt:lpstr>
      <vt:lpstr>PowerPoint Presentation</vt:lpstr>
      <vt:lpstr>PowerPoint Presentation</vt:lpstr>
      <vt:lpstr>PowerPoint Presentation</vt:lpstr>
      <vt:lpstr>Operators – Biểu thức logic &amp; toán học</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 phần mềm thiết kế trò chơi cho học sinh</dc:title>
  <dc:creator>Ha Bui Viet</dc:creator>
  <cp:lastModifiedBy>Bao Le Quy</cp:lastModifiedBy>
  <cp:revision>194</cp:revision>
  <dcterms:created xsi:type="dcterms:W3CDTF">2015-10-19T15:52:20Z</dcterms:created>
  <dcterms:modified xsi:type="dcterms:W3CDTF">2017-11-28T08:08:13Z</dcterms:modified>
</cp:coreProperties>
</file>