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303" r:id="rId4"/>
    <p:sldId id="308" r:id="rId5"/>
    <p:sldId id="304" r:id="rId6"/>
    <p:sldId id="305" r:id="rId7"/>
    <p:sldId id="309" r:id="rId8"/>
    <p:sldId id="306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29/11/2017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902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09DC9-C2D1-453D-9823-BBD3B53FB92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77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11/29/2017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vi-VN" dirty="0"/>
              <a:t>Tư duy lập trình &amp; kiến thức cơ bản về thuật 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vi-VN" dirty="0" smtClean="0"/>
              <a:t>Khi biểu thức điều kiện đúng, thực hiện công việc</a:t>
            </a:r>
            <a:br>
              <a:rPr lang="vi-VN" dirty="0" smtClean="0"/>
            </a:br>
            <a:r>
              <a:rPr lang="vi-VN" dirty="0" smtClean="0"/>
              <a:t/>
            </a:r>
            <a:br>
              <a:rPr lang="vi-VN" dirty="0" smtClean="0"/>
            </a:br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 smtClean="0"/>
          </a:p>
          <a:p>
            <a:r>
              <a:rPr lang="vi-VN" dirty="0" smtClean="0"/>
              <a:t>Thực hiện công việc khi biểu thức điều kiện còn đúng</a:t>
            </a:r>
            <a:endParaRPr lang="vi-VN" dirty="0"/>
          </a:p>
        </p:txBody>
      </p:sp>
      <p:sp>
        <p:nvSpPr>
          <p:cNvPr id="8" name="object 10"/>
          <p:cNvSpPr/>
          <p:nvPr/>
        </p:nvSpPr>
        <p:spPr>
          <a:xfrm>
            <a:off x="1626589" y="2822645"/>
            <a:ext cx="8989621" cy="3300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81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198120">
              <a:lnSpc>
                <a:spcPct val="100000"/>
              </a:lnSpc>
              <a:spcBef>
                <a:spcPts val="850"/>
              </a:spcBef>
            </a:pPr>
            <a:r>
              <a:rPr lang="vi-VN" dirty="0">
                <a:cs typeface="Arial"/>
              </a:rPr>
              <a:t>B0: Bắt</a:t>
            </a:r>
            <a:r>
              <a:rPr lang="vi-VN" spc="-10" dirty="0">
                <a:cs typeface="Arial"/>
              </a:rPr>
              <a:t> </a:t>
            </a:r>
            <a:r>
              <a:rPr lang="vi-VN" spc="-5" dirty="0" smtClean="0">
                <a:cs typeface="Arial"/>
              </a:rPr>
              <a:t>đầu</a:t>
            </a:r>
            <a:endParaRPr lang="vi-VN" sz="3200" dirty="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</a:pPr>
            <a:r>
              <a:rPr lang="vi-VN" dirty="0">
                <a:cs typeface="Arial"/>
              </a:rPr>
              <a:t>B1: </a:t>
            </a:r>
            <a:r>
              <a:rPr lang="vi-VN" spc="-5" dirty="0">
                <a:cs typeface="Arial"/>
              </a:rPr>
              <a:t>Nhập a,</a:t>
            </a:r>
            <a:r>
              <a:rPr lang="vi-VN" dirty="0">
                <a:cs typeface="Arial"/>
              </a:rPr>
              <a:t> </a:t>
            </a:r>
            <a:r>
              <a:rPr lang="vi-VN" dirty="0" smtClean="0">
                <a:cs typeface="Arial"/>
              </a:rPr>
              <a:t>b</a:t>
            </a:r>
            <a:endParaRPr lang="vi-VN" sz="4000" dirty="0">
              <a:latin typeface="Times New Roman"/>
              <a:cs typeface="Times New Roman"/>
            </a:endParaRPr>
          </a:p>
          <a:p>
            <a:pPr marL="198120" marR="290830">
              <a:lnSpc>
                <a:spcPct val="100000"/>
              </a:lnSpc>
            </a:pPr>
            <a:r>
              <a:rPr lang="vi-VN" dirty="0">
                <a:cs typeface="Arial"/>
              </a:rPr>
              <a:t>B2: </a:t>
            </a:r>
            <a:r>
              <a:rPr lang="vi-VN" spc="-5" dirty="0">
                <a:cs typeface="Arial"/>
              </a:rPr>
              <a:t>Nếu </a:t>
            </a:r>
            <a:r>
              <a:rPr lang="vi-VN" dirty="0">
                <a:cs typeface="Arial"/>
              </a:rPr>
              <a:t>a &gt; b </a:t>
            </a:r>
            <a:r>
              <a:rPr lang="vi-VN" spc="-5" dirty="0">
                <a:cs typeface="Arial"/>
              </a:rPr>
              <a:t>hiển </a:t>
            </a:r>
            <a:r>
              <a:rPr lang="vi-VN" dirty="0">
                <a:cs typeface="Arial"/>
              </a:rPr>
              <a:t>thị</a:t>
            </a:r>
            <a:r>
              <a:rPr lang="vi-VN" spc="-100" dirty="0">
                <a:cs typeface="Arial"/>
              </a:rPr>
              <a:t> </a:t>
            </a:r>
            <a:r>
              <a:rPr lang="vi-VN" spc="-5" dirty="0">
                <a:cs typeface="Arial"/>
              </a:rPr>
              <a:t>“a&gt;b”  </a:t>
            </a:r>
            <a:r>
              <a:rPr lang="vi-VN" dirty="0">
                <a:cs typeface="Arial"/>
              </a:rPr>
              <a:t>và kết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thúc</a:t>
            </a:r>
          </a:p>
          <a:p>
            <a:pPr marL="149225" indent="0">
              <a:lnSpc>
                <a:spcPct val="100000"/>
              </a:lnSpc>
              <a:buNone/>
            </a:pPr>
            <a:r>
              <a:rPr lang="vi-VN" spc="-5" dirty="0" smtClean="0">
                <a:cs typeface="Arial"/>
              </a:rPr>
              <a:t>         Ngược </a:t>
            </a:r>
            <a:r>
              <a:rPr lang="vi-VN" dirty="0">
                <a:cs typeface="Arial"/>
              </a:rPr>
              <a:t>lại sang</a:t>
            </a:r>
            <a:r>
              <a:rPr lang="vi-VN" spc="-25" dirty="0">
                <a:cs typeface="Arial"/>
              </a:rPr>
              <a:t> </a:t>
            </a:r>
            <a:r>
              <a:rPr lang="vi-VN" dirty="0">
                <a:cs typeface="Arial"/>
              </a:rPr>
              <a:t>B3</a:t>
            </a:r>
          </a:p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lang="vi-VN" dirty="0">
                <a:cs typeface="Arial"/>
              </a:rPr>
              <a:t>B3: </a:t>
            </a:r>
            <a:r>
              <a:rPr lang="vi-VN" spc="-5" dirty="0">
                <a:cs typeface="Arial"/>
              </a:rPr>
              <a:t>Nếu </a:t>
            </a:r>
            <a:r>
              <a:rPr lang="vi-VN" dirty="0">
                <a:cs typeface="Arial"/>
              </a:rPr>
              <a:t>a = b </a:t>
            </a:r>
            <a:r>
              <a:rPr lang="vi-VN" spc="-5" dirty="0">
                <a:cs typeface="Arial"/>
              </a:rPr>
              <a:t>hiển </a:t>
            </a:r>
            <a:r>
              <a:rPr lang="vi-VN" dirty="0">
                <a:cs typeface="Arial"/>
              </a:rPr>
              <a:t>thị</a:t>
            </a:r>
            <a:r>
              <a:rPr lang="vi-VN" spc="-60" dirty="0">
                <a:cs typeface="Arial"/>
              </a:rPr>
              <a:t> </a:t>
            </a:r>
            <a:r>
              <a:rPr lang="vi-VN" dirty="0">
                <a:cs typeface="Arial"/>
              </a:rPr>
              <a:t>“a=b</a:t>
            </a:r>
            <a:r>
              <a:rPr lang="vi-VN" dirty="0" smtClean="0">
                <a:cs typeface="Arial"/>
              </a:rPr>
              <a:t>”,</a:t>
            </a:r>
            <a:br>
              <a:rPr lang="vi-VN" dirty="0" smtClean="0">
                <a:cs typeface="Arial"/>
              </a:rPr>
            </a:br>
            <a:r>
              <a:rPr lang="vi-VN" dirty="0" smtClean="0">
                <a:cs typeface="Arial"/>
              </a:rPr>
              <a:t>        </a:t>
            </a:r>
            <a:r>
              <a:rPr lang="vi-VN" spc="-5" dirty="0" smtClean="0">
                <a:cs typeface="Arial"/>
              </a:rPr>
              <a:t>Ngược </a:t>
            </a:r>
            <a:r>
              <a:rPr lang="vi-VN" spc="-5" dirty="0">
                <a:cs typeface="Arial"/>
              </a:rPr>
              <a:t>lại, báo</a:t>
            </a:r>
            <a:r>
              <a:rPr lang="vi-VN" spc="-75" dirty="0">
                <a:cs typeface="Arial"/>
              </a:rPr>
              <a:t> </a:t>
            </a:r>
            <a:r>
              <a:rPr lang="vi-VN" dirty="0">
                <a:cs typeface="Arial"/>
              </a:rPr>
              <a:t>“a&lt;b” </a:t>
            </a:r>
            <a:endParaRPr lang="vi-VN" dirty="0" smtClean="0"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600"/>
              </a:spcBef>
            </a:pPr>
            <a:r>
              <a:rPr lang="vi-VN" dirty="0" smtClean="0">
                <a:cs typeface="Arial"/>
              </a:rPr>
              <a:t> </a:t>
            </a:r>
            <a:r>
              <a:rPr lang="vi-VN" dirty="0">
                <a:cs typeface="Arial"/>
              </a:rPr>
              <a:t>B4: Kết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thúc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5" name="object 3"/>
          <p:cNvSpPr/>
          <p:nvPr/>
        </p:nvSpPr>
        <p:spPr>
          <a:xfrm>
            <a:off x="6975447" y="1676400"/>
            <a:ext cx="4163608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0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R="198755">
              <a:spcBef>
                <a:spcPts val="95"/>
              </a:spcBef>
              <a:tabLst>
                <a:tab pos="172085" algn="l"/>
              </a:tabLst>
            </a:pPr>
            <a:r>
              <a:rPr lang="vi-VN" sz="3200" spc="-5" dirty="0" smtClean="0">
                <a:cs typeface="Arial"/>
              </a:rPr>
              <a:t>Bài toán: </a:t>
            </a:r>
            <a:r>
              <a:rPr lang="vi-VN" sz="3200" spc="-10" dirty="0" smtClean="0">
                <a:cs typeface="Arial"/>
              </a:rPr>
              <a:t>Đưa </a:t>
            </a:r>
            <a:r>
              <a:rPr lang="vi-VN" sz="3200" spc="-5" dirty="0" smtClean="0">
                <a:cs typeface="Arial"/>
              </a:rPr>
              <a:t>ra tổng, tích, </a:t>
            </a:r>
            <a:r>
              <a:rPr lang="vi-VN" sz="3200" spc="-10" dirty="0" smtClean="0">
                <a:cs typeface="Arial"/>
              </a:rPr>
              <a:t>hiệu, </a:t>
            </a:r>
            <a:r>
              <a:rPr lang="vi-VN" sz="3200" spc="-5" dirty="0" smtClean="0">
                <a:cs typeface="Arial"/>
              </a:rPr>
              <a:t>thương  của </a:t>
            </a:r>
            <a:r>
              <a:rPr lang="vi-VN" sz="3200" spc="-10" dirty="0" smtClean="0">
                <a:cs typeface="Arial"/>
              </a:rPr>
              <a:t>hai </a:t>
            </a:r>
            <a:r>
              <a:rPr lang="vi-VN" sz="3200" spc="-5" dirty="0" smtClean="0">
                <a:cs typeface="Arial"/>
              </a:rPr>
              <a:t>số a và</a:t>
            </a:r>
            <a:r>
              <a:rPr lang="vi-VN" sz="3200" dirty="0" smtClean="0">
                <a:cs typeface="Arial"/>
              </a:rPr>
              <a:t> </a:t>
            </a:r>
            <a:r>
              <a:rPr lang="vi-VN" sz="3200" spc="-10" dirty="0" smtClean="0">
                <a:cs typeface="Arial"/>
              </a:rPr>
              <a:t>b.</a:t>
            </a:r>
            <a:endParaRPr lang="vi-VN" sz="3200" dirty="0" smtClean="0">
              <a:cs typeface="Arial"/>
            </a:endParaRPr>
          </a:p>
          <a:p>
            <a:pPr marL="514350" lvl="1">
              <a:spcBef>
                <a:spcPts val="334"/>
              </a:spcBef>
              <a:tabLst>
                <a:tab pos="372110" algn="l"/>
              </a:tabLst>
            </a:pPr>
            <a:r>
              <a:rPr lang="vi-VN" sz="2800" spc="-5" dirty="0" smtClean="0">
                <a:cs typeface="Arial"/>
              </a:rPr>
              <a:t>Đầu </a:t>
            </a:r>
            <a:r>
              <a:rPr lang="vi-VN" sz="2800" spc="-10" dirty="0" smtClean="0">
                <a:cs typeface="Arial"/>
              </a:rPr>
              <a:t>vào: </a:t>
            </a:r>
            <a:r>
              <a:rPr lang="vi-VN" sz="2800" spc="-5" dirty="0" smtClean="0">
                <a:cs typeface="Arial"/>
              </a:rPr>
              <a:t>Hai </a:t>
            </a:r>
            <a:r>
              <a:rPr lang="vi-VN" sz="2800" dirty="0" smtClean="0">
                <a:cs typeface="Arial"/>
              </a:rPr>
              <a:t>số a </a:t>
            </a:r>
            <a:r>
              <a:rPr lang="vi-VN" sz="2800" spc="-10" dirty="0" smtClean="0">
                <a:cs typeface="Arial"/>
              </a:rPr>
              <a:t>và</a:t>
            </a:r>
            <a:r>
              <a:rPr lang="vi-VN" sz="2800" dirty="0" smtClean="0">
                <a:cs typeface="Arial"/>
              </a:rPr>
              <a:t> b</a:t>
            </a:r>
          </a:p>
          <a:p>
            <a:pPr marL="514350" lvl="1">
              <a:spcBef>
                <a:spcPts val="334"/>
              </a:spcBef>
              <a:tabLst>
                <a:tab pos="372110" algn="l"/>
              </a:tabLst>
            </a:pPr>
            <a:r>
              <a:rPr lang="vi-VN" sz="2800" spc="-5" dirty="0" smtClean="0">
                <a:cs typeface="Arial"/>
              </a:rPr>
              <a:t>Đầu ra: </a:t>
            </a:r>
            <a:r>
              <a:rPr lang="vi-VN" sz="2800" dirty="0" smtClean="0">
                <a:cs typeface="Arial"/>
              </a:rPr>
              <a:t>Tổng, tích, </a:t>
            </a:r>
            <a:r>
              <a:rPr lang="vi-VN" sz="2800" spc="-5" dirty="0" smtClean="0">
                <a:cs typeface="Arial"/>
              </a:rPr>
              <a:t>hiệu </a:t>
            </a:r>
            <a:r>
              <a:rPr lang="vi-VN" sz="2800" spc="-10" dirty="0" smtClean="0">
                <a:cs typeface="Arial"/>
              </a:rPr>
              <a:t>và </a:t>
            </a:r>
            <a:r>
              <a:rPr lang="vi-VN" sz="2800" dirty="0" smtClean="0">
                <a:cs typeface="Arial"/>
              </a:rPr>
              <a:t>thương của a </a:t>
            </a:r>
            <a:r>
              <a:rPr lang="vi-VN" sz="2800" spc="-10" dirty="0" smtClean="0">
                <a:cs typeface="Arial"/>
              </a:rPr>
              <a:t>và</a:t>
            </a:r>
            <a:r>
              <a:rPr lang="vi-VN" sz="2800" spc="-35" dirty="0" smtClean="0">
                <a:cs typeface="Arial"/>
              </a:rPr>
              <a:t> </a:t>
            </a:r>
            <a:r>
              <a:rPr lang="vi-VN" sz="2800" spc="-5" dirty="0" smtClean="0">
                <a:cs typeface="Arial"/>
              </a:rPr>
              <a:t>b.</a:t>
            </a:r>
            <a:endParaRPr lang="vi-VN" sz="2800" dirty="0" smtClean="0">
              <a:cs typeface="Arial"/>
            </a:endParaRPr>
          </a:p>
          <a:p>
            <a:pPr>
              <a:spcBef>
                <a:spcPts val="385"/>
              </a:spcBef>
              <a:tabLst>
                <a:tab pos="172085" algn="l"/>
              </a:tabLst>
            </a:pPr>
            <a:r>
              <a:rPr lang="vi-VN" sz="3200" spc="-5" dirty="0" smtClean="0">
                <a:cs typeface="Arial"/>
              </a:rPr>
              <a:t>Ý</a:t>
            </a:r>
            <a:r>
              <a:rPr lang="vi-VN" sz="3200" spc="-10" dirty="0" smtClean="0">
                <a:cs typeface="Arial"/>
              </a:rPr>
              <a:t> </a:t>
            </a:r>
            <a:r>
              <a:rPr lang="vi-VN" sz="3200" spc="-5" dirty="0" smtClean="0">
                <a:cs typeface="Arial"/>
              </a:rPr>
              <a:t>tưởng:</a:t>
            </a:r>
            <a:endParaRPr lang="vi-VN" sz="3200" dirty="0" smtClean="0">
              <a:cs typeface="Arial"/>
            </a:endParaRPr>
          </a:p>
          <a:p>
            <a:pPr marL="514350" lvl="1">
              <a:spcBef>
                <a:spcPts val="334"/>
              </a:spcBef>
              <a:tabLst>
                <a:tab pos="372110" algn="l"/>
              </a:tabLst>
            </a:pPr>
            <a:r>
              <a:rPr lang="vi-VN" sz="2800" dirty="0" smtClean="0">
                <a:cs typeface="Arial"/>
              </a:rPr>
              <a:t>Tính tổng, tích, </a:t>
            </a:r>
            <a:r>
              <a:rPr lang="vi-VN" sz="2800" spc="-5" dirty="0" smtClean="0">
                <a:cs typeface="Arial"/>
              </a:rPr>
              <a:t>hiệu </a:t>
            </a:r>
            <a:r>
              <a:rPr lang="vi-VN" sz="2800" dirty="0" smtClean="0">
                <a:cs typeface="Arial"/>
              </a:rPr>
              <a:t>của a </a:t>
            </a:r>
            <a:r>
              <a:rPr lang="vi-VN" sz="2800" spc="-15" dirty="0" smtClean="0">
                <a:cs typeface="Arial"/>
              </a:rPr>
              <a:t>và</a:t>
            </a:r>
            <a:r>
              <a:rPr lang="vi-VN" sz="2800" spc="-30" dirty="0" smtClean="0">
                <a:cs typeface="Arial"/>
              </a:rPr>
              <a:t> </a:t>
            </a:r>
            <a:r>
              <a:rPr lang="vi-VN" sz="2800" dirty="0" smtClean="0">
                <a:cs typeface="Arial"/>
              </a:rPr>
              <a:t>b</a:t>
            </a:r>
          </a:p>
          <a:p>
            <a:pPr marL="514350" lvl="1">
              <a:spcBef>
                <a:spcPts val="335"/>
              </a:spcBef>
              <a:tabLst>
                <a:tab pos="372110" algn="l"/>
              </a:tabLst>
            </a:pPr>
            <a:r>
              <a:rPr lang="vi-VN" sz="2800" spc="-5" dirty="0" smtClean="0">
                <a:cs typeface="Arial"/>
              </a:rPr>
              <a:t>Nếu </a:t>
            </a:r>
            <a:r>
              <a:rPr lang="vi-VN" sz="2800" dirty="0" smtClean="0">
                <a:cs typeface="Arial"/>
              </a:rPr>
              <a:t>b khác </a:t>
            </a:r>
            <a:r>
              <a:rPr lang="vi-VN" sz="2800" spc="-5" dirty="0" smtClean="0">
                <a:cs typeface="Arial"/>
              </a:rPr>
              <a:t>0, đưa ra</a:t>
            </a:r>
            <a:r>
              <a:rPr lang="vi-VN" sz="2800" spc="-10" dirty="0" smtClean="0">
                <a:cs typeface="Arial"/>
              </a:rPr>
              <a:t> </a:t>
            </a:r>
            <a:r>
              <a:rPr lang="vi-VN" sz="2800" dirty="0" smtClean="0">
                <a:cs typeface="Arial"/>
              </a:rPr>
              <a:t>thương</a:t>
            </a:r>
          </a:p>
          <a:p>
            <a:pPr marL="514350" marR="172720" lvl="1">
              <a:spcBef>
                <a:spcPts val="335"/>
              </a:spcBef>
              <a:tabLst>
                <a:tab pos="372110" algn="l"/>
              </a:tabLst>
            </a:pPr>
            <a:r>
              <a:rPr lang="vi-VN" sz="2800" spc="-5" dirty="0" smtClean="0">
                <a:cs typeface="Arial"/>
              </a:rPr>
              <a:t>Nếu </a:t>
            </a:r>
            <a:r>
              <a:rPr lang="vi-VN" sz="2800" dirty="0" smtClean="0">
                <a:cs typeface="Arial"/>
              </a:rPr>
              <a:t>b </a:t>
            </a:r>
            <a:r>
              <a:rPr lang="vi-VN" sz="2800" spc="-5" dirty="0" smtClean="0">
                <a:cs typeface="Arial"/>
              </a:rPr>
              <a:t>bằng 0, đưa ra </a:t>
            </a:r>
            <a:r>
              <a:rPr lang="vi-VN" sz="2800" dirty="0" smtClean="0">
                <a:cs typeface="Arial"/>
              </a:rPr>
              <a:t>thông </a:t>
            </a:r>
            <a:r>
              <a:rPr lang="vi-VN" sz="2800" spc="-5" dirty="0" smtClean="0">
                <a:cs typeface="Arial"/>
              </a:rPr>
              <a:t>báo </a:t>
            </a:r>
            <a:r>
              <a:rPr lang="vi-VN" sz="2800" dirty="0" smtClean="0">
                <a:cs typeface="Arial"/>
              </a:rPr>
              <a:t>không thực  </a:t>
            </a:r>
            <a:r>
              <a:rPr lang="vi-VN" sz="2800" spc="-5" dirty="0" smtClean="0">
                <a:cs typeface="Arial"/>
              </a:rPr>
              <a:t>hiện được phép</a:t>
            </a:r>
            <a:r>
              <a:rPr lang="vi-VN" sz="2800" dirty="0" smtClean="0">
                <a:cs typeface="Arial"/>
              </a:rPr>
              <a:t> chia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1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2 mô tả tuần 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34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B1: </a:t>
            </a:r>
            <a:r>
              <a:rPr lang="vi-VN" sz="2800" spc="-5" dirty="0">
                <a:cs typeface="Arial"/>
              </a:rPr>
              <a:t>Nhập </a:t>
            </a:r>
            <a:r>
              <a:rPr lang="vi-VN" sz="2800" dirty="0">
                <a:cs typeface="Arial"/>
              </a:rPr>
              <a:t>số a </a:t>
            </a:r>
            <a:r>
              <a:rPr lang="vi-VN" sz="2800" spc="-15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số</a:t>
            </a:r>
            <a:r>
              <a:rPr lang="vi-VN" sz="2800" spc="5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b.</a:t>
            </a:r>
            <a:endParaRPr lang="vi-VN" sz="2800" dirty="0">
              <a:cs typeface="Arial"/>
            </a:endParaRPr>
          </a:p>
          <a:p>
            <a:pPr>
              <a:spcBef>
                <a:spcPts val="335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B2: s </a:t>
            </a:r>
            <a:r>
              <a:rPr lang="vi-VN" sz="2800" dirty="0">
                <a:latin typeface="Wingdings"/>
                <a:cs typeface="Wingdings"/>
              </a:rPr>
              <a:t></a:t>
            </a:r>
            <a:r>
              <a:rPr lang="vi-VN" sz="2800" dirty="0">
                <a:latin typeface="Times New Roman"/>
                <a:cs typeface="Times New Roman"/>
              </a:rPr>
              <a:t> </a:t>
            </a:r>
            <a:r>
              <a:rPr lang="vi-VN" sz="2800" dirty="0">
                <a:cs typeface="Arial"/>
              </a:rPr>
              <a:t>a + </a:t>
            </a:r>
            <a:r>
              <a:rPr lang="vi-VN" sz="2800" spc="-5" dirty="0">
                <a:cs typeface="Arial"/>
              </a:rPr>
              <a:t>b; </a:t>
            </a:r>
            <a:r>
              <a:rPr lang="vi-VN" sz="2800" dirty="0">
                <a:cs typeface="Arial"/>
              </a:rPr>
              <a:t>d </a:t>
            </a:r>
            <a:r>
              <a:rPr lang="vi-VN" sz="2800" dirty="0">
                <a:latin typeface="Wingdings"/>
                <a:cs typeface="Wingdings"/>
              </a:rPr>
              <a:t></a:t>
            </a:r>
            <a:r>
              <a:rPr lang="vi-VN" sz="2800" dirty="0">
                <a:latin typeface="Times New Roman"/>
                <a:cs typeface="Times New Roman"/>
              </a:rPr>
              <a:t> </a:t>
            </a:r>
            <a:r>
              <a:rPr lang="vi-VN" sz="2800" dirty="0">
                <a:cs typeface="Arial"/>
              </a:rPr>
              <a:t>a – </a:t>
            </a:r>
            <a:r>
              <a:rPr lang="vi-VN" sz="2800" spc="-5" dirty="0">
                <a:cs typeface="Arial"/>
              </a:rPr>
              <a:t>b; </a:t>
            </a:r>
            <a:r>
              <a:rPr lang="vi-VN" sz="2800" dirty="0">
                <a:cs typeface="Arial"/>
              </a:rPr>
              <a:t>p </a:t>
            </a:r>
            <a:r>
              <a:rPr lang="vi-VN" sz="2800" dirty="0">
                <a:latin typeface="Wingdings"/>
                <a:cs typeface="Wingdings"/>
              </a:rPr>
              <a:t></a:t>
            </a:r>
            <a:r>
              <a:rPr lang="vi-VN" sz="2800" dirty="0">
                <a:latin typeface="Times New Roman"/>
                <a:cs typeface="Times New Roman"/>
              </a:rPr>
              <a:t> </a:t>
            </a:r>
            <a:r>
              <a:rPr lang="vi-VN" sz="2800" dirty="0">
                <a:cs typeface="Arial"/>
              </a:rPr>
              <a:t>a *</a:t>
            </a:r>
            <a:r>
              <a:rPr lang="vi-VN" sz="2800" spc="2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b</a:t>
            </a:r>
          </a:p>
          <a:p>
            <a:pPr>
              <a:spcBef>
                <a:spcPts val="335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B3: </a:t>
            </a:r>
            <a:r>
              <a:rPr lang="vi-VN" sz="2800" spc="-5" dirty="0">
                <a:cs typeface="Arial"/>
              </a:rPr>
              <a:t>Hiển</a:t>
            </a:r>
            <a:r>
              <a:rPr lang="vi-VN" sz="2800" spc="-2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thị</a:t>
            </a:r>
          </a:p>
          <a:p>
            <a:pPr marL="399415" lvl="1" indent="-171450">
              <a:spcBef>
                <a:spcPts val="295"/>
              </a:spcBef>
              <a:tabLst>
                <a:tab pos="372110" algn="l"/>
              </a:tabLst>
            </a:pPr>
            <a:r>
              <a:rPr lang="vi-VN" sz="2400" dirty="0">
                <a:cs typeface="Arial"/>
              </a:rPr>
              <a:t>Tổng </a:t>
            </a:r>
            <a:r>
              <a:rPr lang="vi-VN" sz="2400" spc="-5" dirty="0">
                <a:cs typeface="Arial"/>
              </a:rPr>
              <a:t>là</a:t>
            </a:r>
            <a:r>
              <a:rPr lang="vi-VN" sz="2400" spc="-105" dirty="0">
                <a:cs typeface="Arial"/>
              </a:rPr>
              <a:t> </a:t>
            </a:r>
            <a:r>
              <a:rPr lang="vi-VN" sz="2400" dirty="0">
                <a:cs typeface="Arial"/>
              </a:rPr>
              <a:t>s</a:t>
            </a:r>
          </a:p>
          <a:p>
            <a:pPr marL="399415" lvl="1" indent="-171450">
              <a:spcBef>
                <a:spcPts val="290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Hiệu là</a:t>
            </a:r>
            <a:r>
              <a:rPr lang="vi-VN" sz="2400" spc="-80" dirty="0">
                <a:cs typeface="Arial"/>
              </a:rPr>
              <a:t> </a:t>
            </a:r>
            <a:r>
              <a:rPr lang="vi-VN" sz="2400" dirty="0">
                <a:cs typeface="Arial"/>
              </a:rPr>
              <a:t>d</a:t>
            </a:r>
          </a:p>
          <a:p>
            <a:pPr marL="399415" lvl="1" indent="-171450">
              <a:spcBef>
                <a:spcPts val="290"/>
              </a:spcBef>
              <a:tabLst>
                <a:tab pos="372110" algn="l"/>
              </a:tabLst>
            </a:pPr>
            <a:r>
              <a:rPr lang="vi-VN" sz="2400" dirty="0">
                <a:cs typeface="Arial"/>
              </a:rPr>
              <a:t>Tích </a:t>
            </a:r>
            <a:r>
              <a:rPr lang="vi-VN" sz="2400" spc="-5" dirty="0">
                <a:cs typeface="Arial"/>
              </a:rPr>
              <a:t>là</a:t>
            </a:r>
            <a:r>
              <a:rPr lang="vi-VN" sz="2400" spc="-100" dirty="0">
                <a:cs typeface="Arial"/>
              </a:rPr>
              <a:t> </a:t>
            </a:r>
            <a:r>
              <a:rPr lang="vi-VN" sz="2400" dirty="0">
                <a:cs typeface="Arial"/>
              </a:rPr>
              <a:t>p</a:t>
            </a:r>
          </a:p>
          <a:p>
            <a:pPr marR="5080">
              <a:spcBef>
                <a:spcPts val="325"/>
              </a:spcBef>
              <a:tabLst>
                <a:tab pos="172085" algn="l"/>
              </a:tabLst>
            </a:pPr>
            <a:r>
              <a:rPr lang="vi-VN" sz="2800" dirty="0">
                <a:cs typeface="Arial"/>
              </a:rPr>
              <a:t>B4: </a:t>
            </a:r>
            <a:r>
              <a:rPr lang="vi-VN" sz="2800" spc="-5" dirty="0">
                <a:cs typeface="Arial"/>
              </a:rPr>
              <a:t>Nếu </a:t>
            </a:r>
            <a:r>
              <a:rPr lang="vi-VN" sz="2800" dirty="0">
                <a:cs typeface="Arial"/>
              </a:rPr>
              <a:t>b = </a:t>
            </a:r>
            <a:r>
              <a:rPr lang="vi-VN" sz="2800" spc="-5" dirty="0">
                <a:cs typeface="Arial"/>
              </a:rPr>
              <a:t>0, hiển </a:t>
            </a:r>
            <a:r>
              <a:rPr lang="vi-VN" sz="2800" dirty="0">
                <a:cs typeface="Arial"/>
              </a:rPr>
              <a:t>thị </a:t>
            </a:r>
            <a:r>
              <a:rPr lang="vi-VN" sz="2800" spc="-5" dirty="0">
                <a:cs typeface="Arial"/>
              </a:rPr>
              <a:t>“Không </a:t>
            </a:r>
            <a:r>
              <a:rPr lang="vi-VN" sz="2800" dirty="0">
                <a:cs typeface="Arial"/>
              </a:rPr>
              <a:t>thực </a:t>
            </a:r>
            <a:r>
              <a:rPr lang="vi-VN" sz="2800" spc="-5" dirty="0">
                <a:cs typeface="Arial"/>
              </a:rPr>
              <a:t>hiện được  phép </a:t>
            </a:r>
            <a:r>
              <a:rPr lang="vi-VN" sz="2800" dirty="0">
                <a:cs typeface="Arial"/>
              </a:rPr>
              <a:t>chia” </a:t>
            </a:r>
            <a:r>
              <a:rPr lang="vi-VN" sz="2800" spc="-10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kết thúc</a:t>
            </a:r>
          </a:p>
          <a:p>
            <a:pPr>
              <a:spcBef>
                <a:spcPts val="335"/>
              </a:spcBef>
            </a:pPr>
            <a:r>
              <a:rPr lang="vi-VN" sz="2800" spc="-5" dirty="0">
                <a:cs typeface="Arial"/>
              </a:rPr>
              <a:t>Ngược lại Hiển </a:t>
            </a:r>
            <a:r>
              <a:rPr lang="vi-VN" sz="2800" dirty="0">
                <a:cs typeface="Arial"/>
              </a:rPr>
              <a:t>thị “Thương </a:t>
            </a:r>
            <a:r>
              <a:rPr lang="vi-VN" sz="2800" spc="-5" dirty="0">
                <a:cs typeface="Arial"/>
              </a:rPr>
              <a:t>là a/b” </a:t>
            </a:r>
            <a:r>
              <a:rPr lang="vi-VN" sz="2800" spc="-15" dirty="0">
                <a:cs typeface="Arial"/>
              </a:rPr>
              <a:t>và </a:t>
            </a:r>
            <a:r>
              <a:rPr lang="vi-VN" sz="2800" dirty="0">
                <a:cs typeface="Arial"/>
              </a:rPr>
              <a:t>kết</a:t>
            </a:r>
            <a:r>
              <a:rPr lang="vi-VN" sz="2800" spc="3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thúc</a:t>
            </a:r>
          </a:p>
          <a:p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3299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3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70"/>
              </a:spcBef>
              <a:tabLst>
                <a:tab pos="172085" algn="l"/>
              </a:tabLst>
            </a:pPr>
            <a:r>
              <a:rPr lang="vi-VN" sz="4000" spc="-5" dirty="0">
                <a:cs typeface="Arial"/>
              </a:rPr>
              <a:t>Bài toán: Giải </a:t>
            </a:r>
            <a:r>
              <a:rPr lang="vi-VN" sz="4000" spc="-10" dirty="0">
                <a:cs typeface="Arial"/>
              </a:rPr>
              <a:t>phương </a:t>
            </a:r>
            <a:r>
              <a:rPr lang="vi-VN" sz="4000" spc="-5" dirty="0">
                <a:cs typeface="Arial"/>
              </a:rPr>
              <a:t>trình </a:t>
            </a:r>
            <a:r>
              <a:rPr lang="vi-VN" sz="4000" spc="-10" dirty="0">
                <a:cs typeface="Arial"/>
              </a:rPr>
              <a:t>bậc</a:t>
            </a:r>
            <a:r>
              <a:rPr lang="vi-VN" sz="4000" spc="10" dirty="0">
                <a:cs typeface="Arial"/>
              </a:rPr>
              <a:t> </a:t>
            </a:r>
            <a:r>
              <a:rPr lang="vi-VN" sz="4000" spc="-5" dirty="0">
                <a:cs typeface="Arial"/>
              </a:rPr>
              <a:t>I</a:t>
            </a:r>
            <a:endParaRPr lang="vi-VN" sz="4000" dirty="0">
              <a:cs typeface="Arial"/>
            </a:endParaRPr>
          </a:p>
          <a:p>
            <a:pPr marL="514350" lvl="1">
              <a:spcBef>
                <a:spcPts val="330"/>
              </a:spcBef>
              <a:tabLst>
                <a:tab pos="372110" algn="l"/>
              </a:tabLst>
            </a:pPr>
            <a:r>
              <a:rPr lang="vi-VN" sz="3600" spc="-5" dirty="0">
                <a:cs typeface="Arial"/>
              </a:rPr>
              <a:t>Đầu </a:t>
            </a:r>
            <a:r>
              <a:rPr lang="vi-VN" sz="3600" spc="-10" dirty="0">
                <a:cs typeface="Arial"/>
              </a:rPr>
              <a:t>vào: </a:t>
            </a:r>
            <a:r>
              <a:rPr lang="vi-VN" sz="3600" spc="-5" dirty="0">
                <a:cs typeface="Arial"/>
              </a:rPr>
              <a:t>Hai hệ </a:t>
            </a:r>
            <a:r>
              <a:rPr lang="vi-VN" sz="3600" dirty="0">
                <a:cs typeface="Arial"/>
              </a:rPr>
              <a:t>số </a:t>
            </a:r>
            <a:r>
              <a:rPr lang="vi-VN" sz="3600" spc="-5" dirty="0">
                <a:cs typeface="Arial"/>
              </a:rPr>
              <a:t>a,</a:t>
            </a:r>
            <a:r>
              <a:rPr lang="vi-VN" sz="3600" spc="10" dirty="0">
                <a:cs typeface="Arial"/>
              </a:rPr>
              <a:t> </a:t>
            </a:r>
            <a:r>
              <a:rPr lang="vi-VN" sz="3600" dirty="0">
                <a:cs typeface="Arial"/>
              </a:rPr>
              <a:t>b</a:t>
            </a:r>
          </a:p>
          <a:p>
            <a:pPr marL="514350" lvl="1">
              <a:spcBef>
                <a:spcPts val="340"/>
              </a:spcBef>
              <a:tabLst>
                <a:tab pos="372110" algn="l"/>
              </a:tabLst>
            </a:pPr>
            <a:r>
              <a:rPr lang="vi-VN" sz="3600" spc="-5" dirty="0">
                <a:cs typeface="Arial"/>
              </a:rPr>
              <a:t>Đầu ra: Nghiệm </a:t>
            </a:r>
            <a:r>
              <a:rPr lang="vi-VN" sz="3600" dirty="0">
                <a:cs typeface="Arial"/>
              </a:rPr>
              <a:t>của </a:t>
            </a:r>
            <a:r>
              <a:rPr lang="vi-VN" sz="3600" spc="-5" dirty="0">
                <a:cs typeface="Arial"/>
              </a:rPr>
              <a:t>phương </a:t>
            </a:r>
            <a:r>
              <a:rPr lang="vi-VN" sz="3600" dirty="0">
                <a:cs typeface="Arial"/>
              </a:rPr>
              <a:t>trình </a:t>
            </a:r>
            <a:r>
              <a:rPr lang="vi-VN" sz="3600" spc="-5" dirty="0">
                <a:cs typeface="Arial"/>
              </a:rPr>
              <a:t>ax </a:t>
            </a:r>
            <a:r>
              <a:rPr lang="vi-VN" sz="3600" dirty="0">
                <a:cs typeface="Arial"/>
              </a:rPr>
              <a:t>+ b =</a:t>
            </a:r>
            <a:r>
              <a:rPr lang="vi-VN" sz="3600" spc="-15" dirty="0">
                <a:cs typeface="Arial"/>
              </a:rPr>
              <a:t> </a:t>
            </a:r>
            <a:r>
              <a:rPr lang="vi-VN" sz="3600" dirty="0">
                <a:cs typeface="Arial"/>
              </a:rPr>
              <a:t>0</a:t>
            </a:r>
          </a:p>
          <a:p>
            <a:pPr>
              <a:spcBef>
                <a:spcPts val="385"/>
              </a:spcBef>
              <a:tabLst>
                <a:tab pos="172085" algn="l"/>
              </a:tabLst>
            </a:pPr>
            <a:r>
              <a:rPr lang="vi-VN" sz="4000" spc="-5" dirty="0">
                <a:cs typeface="Arial"/>
              </a:rPr>
              <a:t>Ý</a:t>
            </a:r>
            <a:r>
              <a:rPr lang="vi-VN" sz="4000" spc="-10" dirty="0">
                <a:cs typeface="Arial"/>
              </a:rPr>
              <a:t> </a:t>
            </a:r>
            <a:r>
              <a:rPr lang="vi-VN" sz="4000" spc="-5" dirty="0">
                <a:cs typeface="Arial"/>
              </a:rPr>
              <a:t>tưởng:</a:t>
            </a:r>
            <a:endParaRPr lang="vi-VN" sz="4000" dirty="0">
              <a:cs typeface="Arial"/>
            </a:endParaRPr>
          </a:p>
          <a:p>
            <a:pPr marL="514350" marR="280670" lvl="1">
              <a:spcBef>
                <a:spcPts val="334"/>
              </a:spcBef>
              <a:tabLst>
                <a:tab pos="372110" algn="l"/>
              </a:tabLst>
            </a:pPr>
            <a:r>
              <a:rPr lang="vi-VN" sz="3600" spc="-5" dirty="0">
                <a:cs typeface="Arial"/>
              </a:rPr>
              <a:t>Lần lượt </a:t>
            </a:r>
            <a:r>
              <a:rPr lang="vi-VN" sz="3600" spc="-10" dirty="0">
                <a:cs typeface="Arial"/>
              </a:rPr>
              <a:t>xét </a:t>
            </a:r>
            <a:r>
              <a:rPr lang="vi-VN" sz="3600" dirty="0">
                <a:cs typeface="Arial"/>
              </a:rPr>
              <a:t>a = 0 </a:t>
            </a:r>
            <a:r>
              <a:rPr lang="vi-VN" sz="3600" spc="-5" dirty="0">
                <a:cs typeface="Arial"/>
              </a:rPr>
              <a:t>rồi xét </a:t>
            </a:r>
            <a:r>
              <a:rPr lang="vi-VN" sz="3600" dirty="0">
                <a:cs typeface="Arial"/>
              </a:rPr>
              <a:t>b = 0 </a:t>
            </a:r>
            <a:r>
              <a:rPr lang="vi-VN" sz="3600" spc="-5" dirty="0">
                <a:cs typeface="Arial"/>
              </a:rPr>
              <a:t>để xét</a:t>
            </a:r>
            <a:r>
              <a:rPr lang="vi-VN" sz="3600" spc="-130" dirty="0">
                <a:cs typeface="Arial"/>
              </a:rPr>
              <a:t> </a:t>
            </a:r>
            <a:r>
              <a:rPr lang="vi-VN" sz="3600" dirty="0">
                <a:cs typeface="Arial"/>
              </a:rPr>
              <a:t>các  trường </a:t>
            </a:r>
            <a:r>
              <a:rPr lang="vi-VN" sz="3600" spc="-5" dirty="0">
                <a:cs typeface="Arial"/>
              </a:rPr>
              <a:t>hợp </a:t>
            </a:r>
            <a:r>
              <a:rPr lang="vi-VN" sz="3600" dirty="0">
                <a:cs typeface="Arial"/>
              </a:rPr>
              <a:t>của </a:t>
            </a:r>
            <a:r>
              <a:rPr lang="vi-VN" sz="3600" spc="-5" dirty="0">
                <a:cs typeface="Arial"/>
              </a:rPr>
              <a:t>phương</a:t>
            </a:r>
            <a:r>
              <a:rPr lang="vi-VN" sz="3600" spc="-25" dirty="0">
                <a:cs typeface="Arial"/>
              </a:rPr>
              <a:t> </a:t>
            </a:r>
            <a:r>
              <a:rPr lang="vi-VN" sz="3600" dirty="0">
                <a:cs typeface="Arial"/>
              </a:rPr>
              <a:t>trình</a:t>
            </a:r>
          </a:p>
        </p:txBody>
      </p:sp>
    </p:spTree>
    <p:extLst>
      <p:ext uri="{BB962C8B-B14F-4D97-AF65-F5344CB8AC3E}">
        <p14:creationId xmlns:p14="http://schemas.microsoft.com/office/powerpoint/2010/main" val="1960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3 mô tả tuần tự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833120" indent="-571500">
              <a:tabLst>
                <a:tab pos="434340" algn="l"/>
              </a:tabLst>
            </a:pPr>
            <a:r>
              <a:rPr lang="vi-VN" sz="3200" spc="-5" dirty="0">
                <a:cs typeface="Arial"/>
              </a:rPr>
              <a:t>B1: </a:t>
            </a:r>
            <a:r>
              <a:rPr lang="vi-VN" sz="3200" spc="-10" dirty="0">
                <a:cs typeface="Arial"/>
              </a:rPr>
              <a:t>Nhập </a:t>
            </a:r>
            <a:r>
              <a:rPr lang="vi-VN" sz="3200" spc="-5" dirty="0">
                <a:cs typeface="Arial"/>
              </a:rPr>
              <a:t>a </a:t>
            </a:r>
            <a:r>
              <a:rPr lang="vi-VN" sz="3200" dirty="0">
                <a:cs typeface="Arial"/>
              </a:rPr>
              <a:t>và</a:t>
            </a:r>
            <a:r>
              <a:rPr lang="vi-VN" sz="3200" spc="-5" dirty="0">
                <a:cs typeface="Arial"/>
              </a:rPr>
              <a:t> </a:t>
            </a:r>
            <a:r>
              <a:rPr lang="vi-VN" sz="3200" spc="-10" dirty="0">
                <a:cs typeface="Arial"/>
              </a:rPr>
              <a:t>b.</a:t>
            </a:r>
            <a:endParaRPr lang="vi-VN" sz="3200" dirty="0">
              <a:cs typeface="Arial"/>
            </a:endParaRPr>
          </a:p>
          <a:p>
            <a:pPr marL="833120" marR="556895" indent="-571500">
              <a:spcBef>
                <a:spcPts val="385"/>
              </a:spcBef>
              <a:tabLst>
                <a:tab pos="434340" algn="l"/>
              </a:tabLst>
            </a:pPr>
            <a:r>
              <a:rPr lang="vi-VN" sz="3200" spc="-5" dirty="0">
                <a:cs typeface="Arial"/>
              </a:rPr>
              <a:t>B2: </a:t>
            </a:r>
            <a:r>
              <a:rPr lang="vi-VN" sz="3200" spc="-10" dirty="0">
                <a:cs typeface="Arial"/>
              </a:rPr>
              <a:t>Nếu </a:t>
            </a:r>
            <a:r>
              <a:rPr lang="vi-VN" sz="3200" spc="-5" dirty="0">
                <a:cs typeface="Arial"/>
              </a:rPr>
              <a:t>a ≠ 0 thì x ← </a:t>
            </a:r>
            <a:r>
              <a:rPr lang="vi-VN" sz="3200" spc="-10" dirty="0">
                <a:cs typeface="Arial"/>
              </a:rPr>
              <a:t>-b/a. Hiển </a:t>
            </a:r>
            <a:r>
              <a:rPr lang="vi-VN" sz="3200" spc="-5" dirty="0">
                <a:cs typeface="Arial"/>
              </a:rPr>
              <a:t>thị  </a:t>
            </a:r>
            <a:r>
              <a:rPr lang="vi-VN" sz="3200" spc="-10" dirty="0">
                <a:cs typeface="Arial"/>
              </a:rPr>
              <a:t>“Phương </a:t>
            </a:r>
            <a:r>
              <a:rPr lang="vi-VN" sz="3200" spc="-5" dirty="0">
                <a:cs typeface="Arial"/>
              </a:rPr>
              <a:t>trình </a:t>
            </a:r>
            <a:r>
              <a:rPr lang="vi-VN" sz="3200" dirty="0">
                <a:cs typeface="Arial"/>
              </a:rPr>
              <a:t>có </a:t>
            </a:r>
            <a:r>
              <a:rPr lang="vi-VN" sz="3200" spc="-5" dirty="0">
                <a:cs typeface="Arial"/>
              </a:rPr>
              <a:t>1 </a:t>
            </a:r>
            <a:r>
              <a:rPr lang="vi-VN" sz="3200" spc="-10" dirty="0">
                <a:cs typeface="Arial"/>
              </a:rPr>
              <a:t>nghiệm duy nhất</a:t>
            </a:r>
            <a:r>
              <a:rPr lang="vi-VN" sz="3200" spc="15" dirty="0">
                <a:cs typeface="Arial"/>
              </a:rPr>
              <a:t> </a:t>
            </a:r>
            <a:r>
              <a:rPr lang="vi-VN" sz="3200" spc="-5" dirty="0" smtClean="0">
                <a:cs typeface="Arial"/>
              </a:rPr>
              <a:t>x”.</a:t>
            </a:r>
            <a:r>
              <a:rPr lang="vi-VN" sz="3200" spc="-10" dirty="0" smtClean="0">
                <a:cs typeface="Arial"/>
              </a:rPr>
              <a:t>Ngược </a:t>
            </a:r>
            <a:r>
              <a:rPr lang="vi-VN" sz="3200" spc="-5" dirty="0">
                <a:cs typeface="Arial"/>
              </a:rPr>
              <a:t>lại sang</a:t>
            </a:r>
            <a:r>
              <a:rPr lang="vi-VN" sz="3200" spc="5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B3</a:t>
            </a:r>
            <a:endParaRPr lang="vi-VN" sz="3200" dirty="0">
              <a:cs typeface="Arial"/>
            </a:endParaRPr>
          </a:p>
          <a:p>
            <a:pPr marL="833120" marR="274320" indent="-571500">
              <a:spcBef>
                <a:spcPts val="380"/>
              </a:spcBef>
              <a:tabLst>
                <a:tab pos="434340" algn="l"/>
              </a:tabLst>
            </a:pPr>
            <a:r>
              <a:rPr lang="vi-VN" sz="3200" spc="-5" dirty="0">
                <a:cs typeface="Arial"/>
              </a:rPr>
              <a:t>B3: Nếu b ≠ 0 thì </a:t>
            </a:r>
            <a:r>
              <a:rPr lang="vi-VN" sz="3200" spc="-10" dirty="0">
                <a:cs typeface="Arial"/>
              </a:rPr>
              <a:t>hiển </a:t>
            </a:r>
            <a:r>
              <a:rPr lang="vi-VN" sz="3200" spc="-5" dirty="0">
                <a:cs typeface="Arial"/>
              </a:rPr>
              <a:t>thị </a:t>
            </a:r>
            <a:r>
              <a:rPr lang="vi-VN" sz="3200" spc="-10" dirty="0">
                <a:cs typeface="Arial"/>
              </a:rPr>
              <a:t>“Phương </a:t>
            </a:r>
            <a:r>
              <a:rPr lang="vi-VN" sz="3200" spc="-5" dirty="0">
                <a:cs typeface="Arial"/>
              </a:rPr>
              <a:t>trình vô  </a:t>
            </a:r>
            <a:r>
              <a:rPr lang="vi-VN" sz="3200" spc="-10" dirty="0">
                <a:cs typeface="Arial"/>
              </a:rPr>
              <a:t>nghiệm</a:t>
            </a:r>
            <a:r>
              <a:rPr lang="vi-VN" sz="3200" spc="-10" dirty="0" smtClean="0">
                <a:cs typeface="Arial"/>
              </a:rPr>
              <a:t>”.Ngược </a:t>
            </a:r>
            <a:r>
              <a:rPr lang="vi-VN" sz="3200" spc="-5" dirty="0">
                <a:cs typeface="Arial"/>
              </a:rPr>
              <a:t>lại </a:t>
            </a:r>
            <a:r>
              <a:rPr lang="vi-VN" sz="3200" spc="-10" dirty="0">
                <a:cs typeface="Arial"/>
              </a:rPr>
              <a:t>Hiển </a:t>
            </a:r>
            <a:r>
              <a:rPr lang="vi-VN" sz="3200" spc="-5" dirty="0">
                <a:cs typeface="Arial"/>
              </a:rPr>
              <a:t>thị </a:t>
            </a:r>
            <a:r>
              <a:rPr lang="vi-VN" sz="3200" spc="-10" dirty="0">
                <a:cs typeface="Arial"/>
              </a:rPr>
              <a:t>“Phương </a:t>
            </a:r>
            <a:r>
              <a:rPr lang="vi-VN" sz="3200" spc="-5" dirty="0">
                <a:cs typeface="Arial"/>
              </a:rPr>
              <a:t>trình </a:t>
            </a:r>
            <a:r>
              <a:rPr lang="vi-VN" sz="3200" dirty="0">
                <a:cs typeface="Arial"/>
              </a:rPr>
              <a:t>vô  </a:t>
            </a:r>
            <a:r>
              <a:rPr lang="vi-VN" sz="3200" spc="-5" dirty="0">
                <a:cs typeface="Arial"/>
              </a:rPr>
              <a:t>số</a:t>
            </a:r>
            <a:r>
              <a:rPr lang="vi-VN" sz="3200" spc="-10" dirty="0">
                <a:cs typeface="Arial"/>
              </a:rPr>
              <a:t> </a:t>
            </a:r>
            <a:r>
              <a:rPr lang="vi-VN" sz="3200" spc="-10" dirty="0" smtClean="0">
                <a:cs typeface="Arial"/>
              </a:rPr>
              <a:t>nghiệm”</a:t>
            </a:r>
          </a:p>
          <a:p>
            <a:pPr marL="833120" marR="274320" indent="-571500">
              <a:spcBef>
                <a:spcPts val="380"/>
              </a:spcBef>
              <a:tabLst>
                <a:tab pos="434340" algn="l"/>
              </a:tabLst>
            </a:pPr>
            <a:r>
              <a:rPr lang="vi-VN" sz="3200" spc="-5" dirty="0" smtClean="0">
                <a:cs typeface="Arial"/>
              </a:rPr>
              <a:t>B4</a:t>
            </a:r>
            <a:r>
              <a:rPr lang="vi-VN" sz="3200" spc="-5" dirty="0">
                <a:cs typeface="Arial"/>
              </a:rPr>
              <a:t>: Kết</a:t>
            </a:r>
            <a:r>
              <a:rPr lang="vi-VN" sz="3200" spc="-10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thúc</a:t>
            </a: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4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lnSpc>
                <a:spcPct val="150000"/>
              </a:lnSpc>
              <a:spcBef>
                <a:spcPts val="310"/>
              </a:spcBef>
              <a:tabLst>
                <a:tab pos="172085" algn="l"/>
              </a:tabLst>
            </a:pPr>
            <a:r>
              <a:rPr lang="vi-VN" sz="2800" spc="-5" dirty="0">
                <a:cs typeface="Arial"/>
              </a:rPr>
              <a:t>Bài toán: Tìm </a:t>
            </a:r>
            <a:r>
              <a:rPr lang="vi-VN" sz="2800" spc="-10" dirty="0">
                <a:cs typeface="Arial"/>
              </a:rPr>
              <a:t>giá </a:t>
            </a:r>
            <a:r>
              <a:rPr lang="vi-VN" sz="2800" spc="-5" dirty="0">
                <a:cs typeface="Arial"/>
              </a:rPr>
              <a:t>trị </a:t>
            </a:r>
            <a:r>
              <a:rPr lang="vi-VN" sz="2800" dirty="0">
                <a:cs typeface="Arial"/>
              </a:rPr>
              <a:t>lớn </a:t>
            </a:r>
            <a:r>
              <a:rPr lang="vi-VN" sz="2800" spc="-10" dirty="0">
                <a:cs typeface="Arial"/>
              </a:rPr>
              <a:t>nhất </a:t>
            </a:r>
            <a:r>
              <a:rPr lang="vi-VN" sz="2800" spc="-5" dirty="0">
                <a:cs typeface="Arial"/>
              </a:rPr>
              <a:t>của </a:t>
            </a:r>
            <a:r>
              <a:rPr lang="vi-VN" sz="2800" spc="-10" dirty="0">
                <a:cs typeface="Arial"/>
              </a:rPr>
              <a:t>một dãy  </a:t>
            </a:r>
            <a:r>
              <a:rPr lang="vi-VN" sz="2800" spc="-5" dirty="0">
                <a:cs typeface="Arial"/>
              </a:rPr>
              <a:t>số </a:t>
            </a:r>
            <a:r>
              <a:rPr lang="vi-VN" sz="2800" spc="-10" dirty="0">
                <a:cs typeface="Arial"/>
              </a:rPr>
              <a:t>nguyên </a:t>
            </a:r>
            <a:r>
              <a:rPr lang="vi-VN" sz="2800" spc="-5" dirty="0">
                <a:cs typeface="Arial"/>
              </a:rPr>
              <a:t>có N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số</a:t>
            </a:r>
          </a:p>
          <a:p>
            <a:pPr marL="514350" marR="257175" lvl="1">
              <a:lnSpc>
                <a:spcPct val="150000"/>
              </a:lnSpc>
              <a:spcBef>
                <a:spcPts val="330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Đầu </a:t>
            </a:r>
            <a:r>
              <a:rPr lang="vi-VN" sz="2400" spc="-10" dirty="0">
                <a:cs typeface="Arial"/>
              </a:rPr>
              <a:t>vào: </a:t>
            </a:r>
            <a:r>
              <a:rPr lang="vi-VN" sz="2400" dirty="0">
                <a:cs typeface="Arial"/>
              </a:rPr>
              <a:t>Số số </a:t>
            </a:r>
            <a:r>
              <a:rPr lang="vi-VN" sz="2400" spc="-5" dirty="0">
                <a:cs typeface="Arial"/>
              </a:rPr>
              <a:t>nguyên dương </a:t>
            </a:r>
            <a:r>
              <a:rPr lang="vi-VN" sz="2400" dirty="0">
                <a:cs typeface="Arial"/>
              </a:rPr>
              <a:t>N </a:t>
            </a:r>
            <a:r>
              <a:rPr lang="vi-VN" sz="2400" spc="-10" dirty="0">
                <a:cs typeface="Arial"/>
              </a:rPr>
              <a:t>và </a:t>
            </a:r>
            <a:r>
              <a:rPr lang="vi-VN" sz="2400" dirty="0">
                <a:cs typeface="Arial"/>
              </a:rPr>
              <a:t>N số  </a:t>
            </a:r>
            <a:r>
              <a:rPr lang="vi-VN" sz="2400" spc="-10" dirty="0">
                <a:cs typeface="Arial"/>
              </a:rPr>
              <a:t>nguyên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1</a:t>
            </a:r>
            <a:r>
              <a:rPr lang="vi-VN" sz="2400" dirty="0">
                <a:cs typeface="Arial"/>
              </a:rPr>
              <a:t>, a</a:t>
            </a:r>
            <a:r>
              <a:rPr lang="vi-VN" sz="2000" baseline="-21604" dirty="0">
                <a:cs typeface="Arial"/>
              </a:rPr>
              <a:t>2</a:t>
            </a:r>
            <a:r>
              <a:rPr lang="vi-VN" sz="2400" dirty="0">
                <a:cs typeface="Arial"/>
              </a:rPr>
              <a:t>,…,</a:t>
            </a:r>
            <a:r>
              <a:rPr lang="vi-VN" sz="2400" spc="10" dirty="0">
                <a:cs typeface="Arial"/>
              </a:rPr>
              <a:t>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N</a:t>
            </a:r>
          </a:p>
          <a:p>
            <a:pPr marL="514350" lvl="1">
              <a:lnSpc>
                <a:spcPct val="150000"/>
              </a:lnSpc>
              <a:spcBef>
                <a:spcPts val="145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Đầu ra: </a:t>
            </a:r>
            <a:r>
              <a:rPr lang="vi-VN" sz="2400" dirty="0">
                <a:cs typeface="Arial"/>
              </a:rPr>
              <a:t>số </a:t>
            </a:r>
            <a:r>
              <a:rPr lang="vi-VN" sz="2400" spc="-10" dirty="0">
                <a:cs typeface="Arial"/>
              </a:rPr>
              <a:t>nguyên </a:t>
            </a:r>
            <a:r>
              <a:rPr lang="vi-VN" sz="2400" spc="-5" dirty="0">
                <a:cs typeface="Arial"/>
              </a:rPr>
              <a:t>lớn nhất </a:t>
            </a:r>
            <a:r>
              <a:rPr lang="vi-VN" sz="2400" dirty="0">
                <a:cs typeface="Arial"/>
              </a:rPr>
              <a:t>của</a:t>
            </a:r>
            <a:r>
              <a:rPr lang="vi-VN" sz="2400" spc="10" dirty="0">
                <a:cs typeface="Arial"/>
              </a:rPr>
              <a:t> </a:t>
            </a:r>
            <a:r>
              <a:rPr lang="vi-VN" sz="2400" spc="-5" dirty="0">
                <a:cs typeface="Arial"/>
              </a:rPr>
              <a:t>dãy</a:t>
            </a:r>
            <a:endParaRPr lang="vi-VN" sz="2400" dirty="0">
              <a:cs typeface="Arial"/>
            </a:endParaRPr>
          </a:p>
          <a:p>
            <a:pPr>
              <a:lnSpc>
                <a:spcPct val="150000"/>
              </a:lnSpc>
              <a:spcBef>
                <a:spcPts val="195"/>
              </a:spcBef>
              <a:tabLst>
                <a:tab pos="172085" algn="l"/>
              </a:tabLst>
            </a:pPr>
            <a:r>
              <a:rPr lang="vi-VN" sz="2800" spc="-5" dirty="0">
                <a:cs typeface="Arial"/>
              </a:rPr>
              <a:t>Ý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tưởng:</a:t>
            </a:r>
            <a:endParaRPr lang="vi-VN" sz="2800" dirty="0">
              <a:cs typeface="Arial"/>
            </a:endParaRPr>
          </a:p>
          <a:p>
            <a:pPr marL="514350" lvl="1">
              <a:lnSpc>
                <a:spcPct val="150000"/>
              </a:lnSpc>
              <a:spcBef>
                <a:spcPts val="165"/>
              </a:spcBef>
              <a:tabLst>
                <a:tab pos="372110" algn="l"/>
              </a:tabLst>
            </a:pPr>
            <a:r>
              <a:rPr lang="vi-VN" sz="2400" dirty="0">
                <a:cs typeface="Arial"/>
              </a:rPr>
              <a:t>Khởi tạo </a:t>
            </a:r>
            <a:r>
              <a:rPr lang="vi-VN" sz="2400" spc="-5" dirty="0">
                <a:cs typeface="Arial"/>
              </a:rPr>
              <a:t>giá </a:t>
            </a:r>
            <a:r>
              <a:rPr lang="vi-VN" sz="2400" dirty="0">
                <a:cs typeface="Arial"/>
              </a:rPr>
              <a:t>trị </a:t>
            </a:r>
            <a:r>
              <a:rPr lang="vi-VN" sz="2400" spc="-5" dirty="0">
                <a:cs typeface="Arial"/>
              </a:rPr>
              <a:t>Max </a:t>
            </a:r>
            <a:r>
              <a:rPr lang="vi-VN" sz="2400" dirty="0">
                <a:cs typeface="Arial"/>
              </a:rPr>
              <a:t>=</a:t>
            </a:r>
            <a:r>
              <a:rPr lang="vi-VN" sz="2400" spc="-25" dirty="0">
                <a:cs typeface="Arial"/>
              </a:rPr>
              <a:t>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1</a:t>
            </a:r>
          </a:p>
          <a:p>
            <a:pPr marL="514350" marR="82550" lvl="1">
              <a:lnSpc>
                <a:spcPct val="150000"/>
              </a:lnSpc>
              <a:spcBef>
                <a:spcPts val="360"/>
              </a:spcBef>
              <a:tabLst>
                <a:tab pos="372110" algn="l"/>
              </a:tabLst>
            </a:pPr>
            <a:r>
              <a:rPr lang="vi-VN" sz="2400" spc="-5" dirty="0">
                <a:cs typeface="Arial"/>
              </a:rPr>
              <a:t>Lần lượt </a:t>
            </a:r>
            <a:r>
              <a:rPr lang="vi-VN" sz="2400" dirty="0">
                <a:cs typeface="Arial"/>
              </a:rPr>
              <a:t>so sánh </a:t>
            </a:r>
            <a:r>
              <a:rPr lang="vi-VN" sz="2400" spc="-10" dirty="0">
                <a:cs typeface="Arial"/>
              </a:rPr>
              <a:t>Max </a:t>
            </a:r>
            <a:r>
              <a:rPr lang="vi-VN" sz="2400" spc="-5" dirty="0">
                <a:cs typeface="Arial"/>
              </a:rPr>
              <a:t>với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i </a:t>
            </a:r>
            <a:r>
              <a:rPr lang="vi-VN" sz="2400" spc="-5" dirty="0">
                <a:cs typeface="Arial"/>
              </a:rPr>
              <a:t>với </a:t>
            </a:r>
            <a:r>
              <a:rPr lang="vi-VN" sz="2400" dirty="0">
                <a:cs typeface="Arial"/>
              </a:rPr>
              <a:t>i=2,3,…, </a:t>
            </a:r>
            <a:r>
              <a:rPr lang="vi-VN" sz="2400" spc="-5" dirty="0">
                <a:cs typeface="Arial"/>
              </a:rPr>
              <a:t>N;  nếu </a:t>
            </a:r>
            <a:r>
              <a:rPr lang="vi-VN" sz="2400" dirty="0">
                <a:cs typeface="Arial"/>
              </a:rPr>
              <a:t>a</a:t>
            </a:r>
            <a:r>
              <a:rPr lang="vi-VN" sz="2000" baseline="-21604" dirty="0">
                <a:cs typeface="Arial"/>
              </a:rPr>
              <a:t>i </a:t>
            </a:r>
            <a:r>
              <a:rPr lang="vi-VN" sz="2400" dirty="0">
                <a:cs typeface="Arial"/>
              </a:rPr>
              <a:t>&gt; </a:t>
            </a:r>
            <a:r>
              <a:rPr lang="vi-VN" sz="2400" spc="-5" dirty="0">
                <a:cs typeface="Arial"/>
              </a:rPr>
              <a:t>Max </a:t>
            </a:r>
            <a:r>
              <a:rPr lang="vi-VN" sz="2400" dirty="0">
                <a:cs typeface="Arial"/>
              </a:rPr>
              <a:t>ta </a:t>
            </a:r>
            <a:r>
              <a:rPr lang="vi-VN" sz="2400" spc="-5" dirty="0">
                <a:cs typeface="Arial"/>
              </a:rPr>
              <a:t>gán giá </a:t>
            </a:r>
            <a:r>
              <a:rPr lang="vi-VN" sz="2400" dirty="0">
                <a:cs typeface="Arial"/>
              </a:rPr>
              <a:t>trị </a:t>
            </a:r>
            <a:r>
              <a:rPr lang="vi-VN" sz="2400" spc="-5" dirty="0">
                <a:cs typeface="Arial"/>
              </a:rPr>
              <a:t>mới </a:t>
            </a:r>
            <a:r>
              <a:rPr lang="vi-VN" sz="2400" dirty="0">
                <a:cs typeface="Arial"/>
              </a:rPr>
              <a:t>cho</a:t>
            </a:r>
            <a:r>
              <a:rPr lang="vi-VN" sz="2400" spc="-15" dirty="0">
                <a:cs typeface="Arial"/>
              </a:rPr>
              <a:t> </a:t>
            </a:r>
            <a:r>
              <a:rPr lang="vi-VN" sz="2400" spc="-10" dirty="0">
                <a:cs typeface="Arial"/>
              </a:rPr>
              <a:t>Max</a:t>
            </a:r>
            <a:endParaRPr lang="vi-VN" sz="2400" dirty="0">
              <a:cs typeface="Arial"/>
            </a:endParaRPr>
          </a:p>
          <a:p>
            <a:pPr>
              <a:lnSpc>
                <a:spcPct val="150000"/>
              </a:lnSpc>
            </a:pP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11365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4 ý tưởng</a:t>
            </a:r>
            <a:endParaRPr lang="vi-V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95249"/>
              </p:ext>
            </p:extLst>
          </p:nvPr>
        </p:nvGraphicFramePr>
        <p:xfrm>
          <a:off x="2341416" y="1591293"/>
          <a:ext cx="8180121" cy="47738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4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5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4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8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/>
                    </a:p>
                    <a:p>
                      <a:pPr marL="58166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spc="-10" dirty="0"/>
                        <a:t>max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/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100" dirty="0"/>
                        <a:t>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100" dirty="0"/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157480" algn="ctr">
                        <a:lnSpc>
                          <a:spcPct val="100000"/>
                        </a:lnSpc>
                      </a:pPr>
                      <a:r>
                        <a:rPr sz="1100" dirty="0"/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/>
                    </a:p>
                    <a:p>
                      <a:pPr marL="38735" algn="ctr">
                        <a:lnSpc>
                          <a:spcPct val="100000"/>
                        </a:lnSpc>
                      </a:pPr>
                      <a:r>
                        <a:rPr sz="1100" dirty="0"/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/>
                    </a:p>
                    <a:p>
                      <a:pPr marL="22225" algn="ctr">
                        <a:lnSpc>
                          <a:spcPct val="100000"/>
                        </a:lnSpc>
                      </a:pPr>
                      <a:r>
                        <a:rPr sz="1100" dirty="0"/>
                        <a:t>2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 dirty="0"/>
                    </a:p>
                    <a:p>
                      <a:pPr marL="197485" algn="ctr">
                        <a:lnSpc>
                          <a:spcPct val="100000"/>
                        </a:lnSpc>
                      </a:pPr>
                      <a:r>
                        <a:rPr sz="1100" dirty="0"/>
                        <a:t>8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55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/>
                        <a:t>max </a:t>
                      </a:r>
                      <a:r>
                        <a:rPr sz="1100" dirty="0"/>
                        <a:t>=</a:t>
                      </a:r>
                      <a:r>
                        <a:rPr sz="1100" spc="-10" dirty="0"/>
                        <a:t> </a:t>
                      </a:r>
                      <a:r>
                        <a:rPr sz="1100" dirty="0"/>
                        <a:t>3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9779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dirty="0"/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287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254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 dirty="0"/>
                        <a:t>max&lt;5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6540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dirty="0"/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77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/>
                        <a:t>max&lt;7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4381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700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/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2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266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10" dirty="0"/>
                        <a:t>max&lt;9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5244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/>
                        <a:t>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476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54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0" dirty="0"/>
                        <a:t>max&gt;2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334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dirty="0"/>
                        <a:t>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5778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15">
                <a:tc>
                  <a:txBody>
                    <a:bodyPr/>
                    <a:lstStyle/>
                    <a:p>
                      <a:pPr marL="58166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10" dirty="0"/>
                        <a:t>max&gt;8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588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dirty="0"/>
                        <a:t>9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609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776">
                <a:tc>
                  <a:txBody>
                    <a:bodyPr/>
                    <a:lstStyle/>
                    <a:p>
                      <a:pPr marL="8318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15" dirty="0"/>
                        <a:t>Kết</a:t>
                      </a:r>
                      <a:r>
                        <a:rPr sz="1100" dirty="0"/>
                        <a:t> quả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4139" marB="0" anchor="ctr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00" dirty="0"/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65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1399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7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70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 4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8820" indent="-457200"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: </a:t>
            </a:r>
            <a:r>
              <a:rPr lang="vi-VN" sz="2800" spc="-10" dirty="0">
                <a:cs typeface="Arial"/>
              </a:rPr>
              <a:t>Nhập </a:t>
            </a:r>
            <a:r>
              <a:rPr lang="vi-VN" sz="2800" spc="-5" dirty="0">
                <a:cs typeface="Arial"/>
              </a:rPr>
              <a:t>n </a:t>
            </a:r>
            <a:r>
              <a:rPr lang="vi-VN" sz="2800" dirty="0">
                <a:cs typeface="Arial"/>
              </a:rPr>
              <a:t>và </a:t>
            </a:r>
            <a:r>
              <a:rPr lang="vi-VN" sz="2800" spc="-10" dirty="0">
                <a:cs typeface="Arial"/>
              </a:rPr>
              <a:t>dãy </a:t>
            </a:r>
            <a:r>
              <a:rPr lang="vi-VN" sz="2800" spc="-5" dirty="0">
                <a:cs typeface="Arial"/>
              </a:rPr>
              <a:t>số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0</a:t>
            </a:r>
            <a:r>
              <a:rPr lang="vi-VN" sz="2800" dirty="0">
                <a:cs typeface="Arial"/>
              </a:rPr>
              <a:t>, a</a:t>
            </a:r>
            <a:r>
              <a:rPr lang="vi-VN" sz="2800" baseline="-21164" dirty="0">
                <a:cs typeface="Arial"/>
              </a:rPr>
              <a:t>1</a:t>
            </a:r>
            <a:r>
              <a:rPr lang="vi-VN" sz="2800" dirty="0">
                <a:cs typeface="Arial"/>
              </a:rPr>
              <a:t>,</a:t>
            </a:r>
            <a:r>
              <a:rPr lang="vi-VN" sz="2800" spc="-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2</a:t>
            </a:r>
            <a:r>
              <a:rPr lang="vi-VN" sz="2800" dirty="0">
                <a:cs typeface="Arial"/>
              </a:rPr>
              <a:t>,…,a</a:t>
            </a:r>
            <a:r>
              <a:rPr lang="vi-VN" sz="2800" baseline="-21164" dirty="0">
                <a:cs typeface="Arial"/>
              </a:rPr>
              <a:t>n-1</a:t>
            </a:r>
            <a:r>
              <a:rPr lang="vi-VN" sz="2800" dirty="0">
                <a:cs typeface="Arial"/>
              </a:rPr>
              <a:t>.</a:t>
            </a:r>
          </a:p>
          <a:p>
            <a:pPr marL="718820" marR="313055" indent="-457200">
              <a:spcBef>
                <a:spcPts val="385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B2: </a:t>
            </a:r>
            <a:r>
              <a:rPr lang="vi-VN" sz="2800" spc="-10" dirty="0">
                <a:cs typeface="Arial"/>
              </a:rPr>
              <a:t>Max </a:t>
            </a:r>
            <a:r>
              <a:rPr lang="vi-VN" sz="2800" spc="-10" dirty="0" smtClean="0">
                <a:cs typeface="Arial"/>
              </a:rPr>
              <a:t>=</a:t>
            </a:r>
            <a:r>
              <a:rPr lang="vi-VN" sz="2800" spc="830" dirty="0" smtClean="0">
                <a:latin typeface="Segoe UI Symbol"/>
                <a:cs typeface="Segoe UI Symbol"/>
              </a:rPr>
              <a:t>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0</a:t>
            </a:r>
            <a:r>
              <a:rPr lang="vi-VN" sz="2800" dirty="0">
                <a:cs typeface="Arial"/>
              </a:rPr>
              <a:t>; </a:t>
            </a:r>
            <a:r>
              <a:rPr lang="vi-VN" sz="2800" spc="-10" dirty="0">
                <a:cs typeface="Arial"/>
              </a:rPr>
              <a:t>i=1 </a:t>
            </a:r>
            <a:r>
              <a:rPr lang="vi-VN" sz="2800" spc="-5" dirty="0">
                <a:cs typeface="Arial"/>
              </a:rPr>
              <a:t>(chỉ số của </a:t>
            </a:r>
            <a:r>
              <a:rPr lang="vi-VN" sz="2800" spc="-10" dirty="0">
                <a:cs typeface="Arial"/>
              </a:rPr>
              <a:t>phần </a:t>
            </a:r>
            <a:r>
              <a:rPr lang="vi-VN" sz="2800" spc="-5" dirty="0">
                <a:cs typeface="Arial"/>
              </a:rPr>
              <a:t>tử </a:t>
            </a:r>
            <a:r>
              <a:rPr lang="vi-VN" sz="2800" spc="-615" dirty="0">
                <a:cs typeface="Arial"/>
              </a:rPr>
              <a:t>tiếp </a:t>
            </a:r>
            <a:r>
              <a:rPr lang="vi-VN" sz="2800" spc="-434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theo).</a:t>
            </a:r>
            <a:endParaRPr lang="vi-VN" sz="2800" dirty="0">
              <a:cs typeface="Arial"/>
            </a:endParaRPr>
          </a:p>
          <a:p>
            <a:pPr marL="718820" indent="-457200">
              <a:spcBef>
                <a:spcPts val="385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B3: </a:t>
            </a:r>
            <a:r>
              <a:rPr lang="vi-VN" sz="2800" spc="-10" dirty="0">
                <a:cs typeface="Arial"/>
              </a:rPr>
              <a:t>Nếu </a:t>
            </a:r>
            <a:r>
              <a:rPr lang="vi-VN" sz="2800" spc="-5" dirty="0">
                <a:cs typeface="Arial"/>
              </a:rPr>
              <a:t>i </a:t>
            </a:r>
            <a:r>
              <a:rPr lang="vi-VN" sz="2800" dirty="0">
                <a:cs typeface="Arial"/>
              </a:rPr>
              <a:t>&lt;= </a:t>
            </a:r>
            <a:r>
              <a:rPr lang="vi-VN" sz="2800" spc="-5" dirty="0">
                <a:cs typeface="Arial"/>
              </a:rPr>
              <a:t>n-1, sang </a:t>
            </a:r>
            <a:r>
              <a:rPr lang="vi-VN" sz="2800" spc="-10" dirty="0">
                <a:cs typeface="Arial"/>
              </a:rPr>
              <a:t>bước</a:t>
            </a:r>
            <a:r>
              <a:rPr lang="vi-VN" sz="2800" dirty="0">
                <a:cs typeface="Arial"/>
              </a:rPr>
              <a:t> </a:t>
            </a:r>
            <a:r>
              <a:rPr lang="vi-VN" sz="2800" spc="-5" dirty="0" smtClean="0">
                <a:cs typeface="Arial"/>
              </a:rPr>
              <a:t>4</a:t>
            </a:r>
            <a:r>
              <a:rPr lang="vi-VN" sz="2800" dirty="0" smtClean="0">
                <a:cs typeface="Arial"/>
              </a:rPr>
              <a:t/>
            </a:r>
            <a:br>
              <a:rPr lang="vi-VN" sz="2800" dirty="0" smtClean="0">
                <a:cs typeface="Arial"/>
              </a:rPr>
            </a:br>
            <a:r>
              <a:rPr lang="vi-VN" sz="2800" dirty="0" smtClean="0">
                <a:cs typeface="Arial"/>
              </a:rPr>
              <a:t>      </a:t>
            </a:r>
            <a:r>
              <a:rPr lang="vi-VN" sz="2800" spc="-10" dirty="0" smtClean="0">
                <a:cs typeface="Arial"/>
              </a:rPr>
              <a:t>Ngược </a:t>
            </a:r>
            <a:r>
              <a:rPr lang="vi-VN" sz="2800" spc="-5" dirty="0">
                <a:cs typeface="Arial"/>
              </a:rPr>
              <a:t>lại in ra </a:t>
            </a:r>
            <a:r>
              <a:rPr lang="vi-VN" sz="2800" spc="-10" dirty="0">
                <a:cs typeface="Arial"/>
              </a:rPr>
              <a:t>giá </a:t>
            </a:r>
            <a:r>
              <a:rPr lang="vi-VN" sz="2800" spc="-5" dirty="0">
                <a:cs typeface="Arial"/>
              </a:rPr>
              <a:t>trị </a:t>
            </a:r>
            <a:r>
              <a:rPr lang="vi-VN" sz="2800" spc="-10" dirty="0">
                <a:cs typeface="Arial"/>
              </a:rPr>
              <a:t>Max. </a:t>
            </a:r>
            <a:r>
              <a:rPr lang="vi-VN" sz="2800" spc="-5" dirty="0">
                <a:cs typeface="Arial"/>
              </a:rPr>
              <a:t>Kết</a:t>
            </a:r>
            <a:r>
              <a:rPr lang="vi-VN" sz="2800" spc="5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thúc.</a:t>
            </a:r>
            <a:endParaRPr lang="vi-VN" sz="2800" dirty="0">
              <a:cs typeface="Arial"/>
            </a:endParaRPr>
          </a:p>
          <a:p>
            <a:pPr marL="718820" indent="-457200">
              <a:spcBef>
                <a:spcPts val="384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B4: </a:t>
            </a:r>
            <a:r>
              <a:rPr lang="vi-VN" sz="2800" spc="-10" dirty="0">
                <a:cs typeface="Arial"/>
              </a:rPr>
              <a:t>Nếu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i </a:t>
            </a:r>
            <a:r>
              <a:rPr lang="vi-VN" sz="2800" spc="-5" dirty="0">
                <a:cs typeface="Arial"/>
              </a:rPr>
              <a:t>&gt; </a:t>
            </a:r>
            <a:r>
              <a:rPr lang="vi-VN" sz="2800" spc="-10" dirty="0">
                <a:cs typeface="Arial"/>
              </a:rPr>
              <a:t>Max, Max </a:t>
            </a:r>
            <a:r>
              <a:rPr lang="vi-VN" sz="2800" spc="830" dirty="0" smtClean="0">
                <a:cs typeface="Arial"/>
              </a:rPr>
              <a:t>=</a:t>
            </a:r>
            <a:r>
              <a:rPr lang="vi-VN" sz="2800" spc="35" dirty="0" smtClean="0">
                <a:latin typeface="Segoe UI Symbol"/>
                <a:cs typeface="Segoe UI Symbol"/>
              </a:rPr>
              <a:t> </a:t>
            </a:r>
            <a:r>
              <a:rPr lang="vi-VN" sz="2800" dirty="0">
                <a:cs typeface="Arial"/>
              </a:rPr>
              <a:t>a</a:t>
            </a:r>
            <a:r>
              <a:rPr lang="vi-VN" sz="2800" baseline="-21164" dirty="0">
                <a:cs typeface="Arial"/>
              </a:rPr>
              <a:t>i</a:t>
            </a:r>
          </a:p>
          <a:p>
            <a:pPr marL="718820" indent="-457200">
              <a:spcBef>
                <a:spcPts val="384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B5: Tăng i </a:t>
            </a:r>
            <a:r>
              <a:rPr lang="vi-VN" sz="2800" spc="-10" dirty="0">
                <a:cs typeface="Arial"/>
              </a:rPr>
              <a:t>lên </a:t>
            </a:r>
            <a:r>
              <a:rPr lang="vi-VN" sz="2800" spc="-5" dirty="0">
                <a:cs typeface="Arial"/>
              </a:rPr>
              <a:t>1 </a:t>
            </a:r>
            <a:r>
              <a:rPr lang="vi-VN" sz="2800" spc="-10" dirty="0">
                <a:cs typeface="Arial"/>
              </a:rPr>
              <a:t>đơn </a:t>
            </a:r>
            <a:r>
              <a:rPr lang="vi-VN" sz="2800" spc="-5" dirty="0">
                <a:cs typeface="Arial"/>
              </a:rPr>
              <a:t>vị. Quay </a:t>
            </a:r>
            <a:r>
              <a:rPr lang="vi-VN" sz="2800" spc="-10" dirty="0">
                <a:cs typeface="Arial"/>
              </a:rPr>
              <a:t>lên</a:t>
            </a:r>
            <a:r>
              <a:rPr lang="vi-VN" sz="280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B3.</a:t>
            </a:r>
            <a:endParaRPr lang="vi-VN" sz="2800" dirty="0">
              <a:cs typeface="Arial"/>
            </a:endParaRPr>
          </a:p>
          <a:p>
            <a:pPr marL="718820" indent="-457200">
              <a:spcBef>
                <a:spcPts val="380"/>
              </a:spcBef>
              <a:tabLst>
                <a:tab pos="434340" algn="l"/>
              </a:tabLst>
            </a:pPr>
            <a:r>
              <a:rPr lang="vi-VN" sz="2800" spc="-5" dirty="0">
                <a:cs typeface="Arial"/>
              </a:rPr>
              <a:t>B6: Kết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thúc</a:t>
            </a:r>
            <a:endParaRPr lang="vi-VN" sz="4000" dirty="0"/>
          </a:p>
        </p:txBody>
      </p:sp>
    </p:spTree>
    <p:extLst>
      <p:ext uri="{BB962C8B-B14F-4D97-AF65-F5344CB8AC3E}">
        <p14:creationId xmlns:p14="http://schemas.microsoft.com/office/powerpoint/2010/main" val="5508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5955" lvl="1" indent="-394335">
              <a:lnSpc>
                <a:spcPct val="100000"/>
              </a:lnSpc>
              <a:spcBef>
                <a:spcPts val="1650"/>
              </a:spcBef>
              <a:buAutoNum type="arabicPeriod"/>
              <a:tabLst>
                <a:tab pos="656590" algn="l"/>
              </a:tabLst>
            </a:pPr>
            <a:r>
              <a:rPr lang="vi-VN" sz="4800" spc="-5" dirty="0">
                <a:cs typeface="Arial"/>
              </a:rPr>
              <a:t>Bài toán</a:t>
            </a:r>
            <a:r>
              <a:rPr lang="vi-VN" sz="4800" dirty="0">
                <a:cs typeface="Arial"/>
              </a:rPr>
              <a:t> </a:t>
            </a:r>
            <a:r>
              <a:rPr lang="vi-VN" sz="4800" spc="-10" dirty="0">
                <a:cs typeface="Arial"/>
              </a:rPr>
              <a:t>(problem)</a:t>
            </a:r>
            <a:endParaRPr lang="vi-VN" sz="4800" dirty="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5" dirty="0">
                <a:cs typeface="Arial"/>
              </a:rPr>
              <a:t>Giải </a:t>
            </a:r>
            <a:r>
              <a:rPr lang="vi-VN" sz="4800" spc="-10" dirty="0">
                <a:cs typeface="Arial"/>
              </a:rPr>
              <a:t>quyết bài </a:t>
            </a:r>
            <a:r>
              <a:rPr lang="vi-VN" sz="4800" spc="-5" dirty="0">
                <a:cs typeface="Arial"/>
              </a:rPr>
              <a:t>toán </a:t>
            </a:r>
            <a:r>
              <a:rPr lang="vi-VN" sz="4800" spc="-10" dirty="0">
                <a:cs typeface="Arial"/>
              </a:rPr>
              <a:t>bằng máy</a:t>
            </a:r>
            <a:r>
              <a:rPr lang="vi-VN" sz="4800" spc="25" dirty="0">
                <a:cs typeface="Arial"/>
              </a:rPr>
              <a:t> </a:t>
            </a:r>
            <a:r>
              <a:rPr lang="vi-VN" sz="4800" spc="-5" dirty="0">
                <a:cs typeface="Arial"/>
              </a:rPr>
              <a:t>tính</a:t>
            </a:r>
            <a:endParaRPr lang="vi-VN" sz="4800" dirty="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5" dirty="0">
                <a:cs typeface="Arial"/>
              </a:rPr>
              <a:t>Biểu </a:t>
            </a:r>
            <a:r>
              <a:rPr lang="vi-VN" sz="4800" spc="-10" dirty="0">
                <a:cs typeface="Arial"/>
              </a:rPr>
              <a:t>diễn </a:t>
            </a:r>
            <a:r>
              <a:rPr lang="vi-VN" sz="4800" spc="-5" dirty="0">
                <a:cs typeface="Arial"/>
              </a:rPr>
              <a:t>thuật</a:t>
            </a:r>
            <a:r>
              <a:rPr lang="vi-VN" sz="4800" spc="5" dirty="0">
                <a:cs typeface="Arial"/>
              </a:rPr>
              <a:t> </a:t>
            </a:r>
            <a:r>
              <a:rPr lang="vi-VN" sz="4800" spc="-5" dirty="0">
                <a:cs typeface="Arial"/>
              </a:rPr>
              <a:t>toán</a:t>
            </a:r>
            <a:endParaRPr lang="vi-VN" sz="4800" dirty="0">
              <a:cs typeface="Arial"/>
            </a:endParaRPr>
          </a:p>
          <a:p>
            <a:pPr marL="655955" lvl="1" indent="-3943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56590" algn="l"/>
              </a:tabLst>
            </a:pPr>
            <a:r>
              <a:rPr lang="vi-VN" sz="4800" spc="-10" dirty="0">
                <a:cs typeface="Arial"/>
              </a:rPr>
              <a:t>Một </a:t>
            </a:r>
            <a:r>
              <a:rPr lang="vi-VN" sz="4800" spc="-5" dirty="0">
                <a:cs typeface="Arial"/>
              </a:rPr>
              <a:t>số thuật toán cơ</a:t>
            </a:r>
            <a:r>
              <a:rPr lang="vi-VN" sz="4800" dirty="0">
                <a:cs typeface="Arial"/>
              </a:rPr>
              <a:t> </a:t>
            </a:r>
            <a:r>
              <a:rPr lang="vi-VN" sz="4800" spc="-10" dirty="0">
                <a:cs typeface="Arial"/>
              </a:rPr>
              <a:t>bản</a:t>
            </a:r>
            <a:endParaRPr lang="vi-VN" sz="4800" dirty="0">
              <a:cs typeface="Arial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vi-VN" sz="3200" spc="-10" dirty="0">
                <a:cs typeface="Arial"/>
              </a:rPr>
              <a:t>“Bài </a:t>
            </a:r>
            <a:r>
              <a:rPr lang="vi-VN" sz="3200" spc="-5" dirty="0">
                <a:cs typeface="Arial"/>
              </a:rPr>
              <a:t>toán” </a:t>
            </a:r>
            <a:r>
              <a:rPr lang="vi-VN" sz="3200" spc="-10" dirty="0">
                <a:cs typeface="Arial"/>
              </a:rPr>
              <a:t>hay “Vấn</a:t>
            </a:r>
            <a:r>
              <a:rPr lang="vi-VN" sz="3200" spc="10" dirty="0">
                <a:cs typeface="Arial"/>
              </a:rPr>
              <a:t> </a:t>
            </a:r>
            <a:r>
              <a:rPr lang="vi-VN" sz="3200" spc="-10" dirty="0">
                <a:cs typeface="Arial"/>
              </a:rPr>
              <a:t>đề”</a:t>
            </a:r>
            <a:endParaRPr lang="vi-VN" sz="3200" dirty="0">
              <a:cs typeface="Arial"/>
            </a:endParaRPr>
          </a:p>
          <a:p>
            <a:pPr marL="775970" lvl="1">
              <a:spcBef>
                <a:spcPts val="334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Vấn </a:t>
            </a:r>
            <a:r>
              <a:rPr lang="vi-VN" sz="2800" spc="-5" dirty="0">
                <a:cs typeface="Arial"/>
              </a:rPr>
              <a:t>đề </a:t>
            </a:r>
            <a:r>
              <a:rPr lang="vi-VN" sz="2800" dirty="0">
                <a:cs typeface="Arial"/>
              </a:rPr>
              <a:t>có </a:t>
            </a:r>
            <a:r>
              <a:rPr lang="vi-VN" sz="2800" spc="-5" dirty="0">
                <a:cs typeface="Arial"/>
              </a:rPr>
              <a:t>nghĩa rộng hơn bài </a:t>
            </a:r>
            <a:r>
              <a:rPr lang="vi-VN" sz="2800" dirty="0">
                <a:cs typeface="Arial"/>
              </a:rPr>
              <a:t>toán</a:t>
            </a:r>
          </a:p>
          <a:p>
            <a:pPr marL="775970" marR="33909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Bài toán </a:t>
            </a:r>
            <a:r>
              <a:rPr lang="vi-VN" sz="2800" spc="-5" dirty="0">
                <a:cs typeface="Arial"/>
              </a:rPr>
              <a:t>là một loại </a:t>
            </a:r>
            <a:r>
              <a:rPr lang="vi-VN" sz="2800" spc="-10" dirty="0">
                <a:cs typeface="Arial"/>
              </a:rPr>
              <a:t>vấn </a:t>
            </a:r>
            <a:r>
              <a:rPr lang="vi-VN" sz="2800" spc="-5" dirty="0">
                <a:cs typeface="Arial"/>
              </a:rPr>
              <a:t>đề mà để giải </a:t>
            </a:r>
            <a:r>
              <a:rPr lang="vi-VN" sz="2800" spc="-10" dirty="0">
                <a:cs typeface="Arial"/>
              </a:rPr>
              <a:t>quyết  </a:t>
            </a:r>
            <a:r>
              <a:rPr lang="vi-VN" sz="2800" spc="-5" dirty="0">
                <a:cs typeface="Arial"/>
              </a:rPr>
              <a:t>phải liên quan </a:t>
            </a:r>
            <a:r>
              <a:rPr lang="vi-VN" sz="2800" dirty="0">
                <a:cs typeface="Arial"/>
              </a:rPr>
              <a:t>ít </a:t>
            </a:r>
            <a:r>
              <a:rPr lang="vi-VN" sz="2800" spc="-5" dirty="0">
                <a:cs typeface="Arial"/>
              </a:rPr>
              <a:t>nhiều đến </a:t>
            </a:r>
            <a:r>
              <a:rPr lang="vi-VN" sz="2800" dirty="0">
                <a:cs typeface="Arial"/>
              </a:rPr>
              <a:t>tính toán: </a:t>
            </a:r>
            <a:r>
              <a:rPr lang="vi-VN" sz="2800" spc="-5" dirty="0">
                <a:cs typeface="Arial"/>
              </a:rPr>
              <a:t>bài </a:t>
            </a:r>
            <a:r>
              <a:rPr lang="vi-VN" sz="2800" dirty="0">
                <a:cs typeface="Arial"/>
              </a:rPr>
              <a:t>toán  trong </a:t>
            </a:r>
            <a:r>
              <a:rPr lang="vi-VN" sz="2800" spc="-10" dirty="0">
                <a:cs typeface="Arial"/>
              </a:rPr>
              <a:t>vật </a:t>
            </a:r>
            <a:r>
              <a:rPr lang="vi-VN" sz="2800" dirty="0">
                <a:cs typeface="Arial"/>
              </a:rPr>
              <a:t>lý, </a:t>
            </a:r>
            <a:r>
              <a:rPr lang="vi-VN" sz="2800" spc="-5" dirty="0">
                <a:cs typeface="Arial"/>
              </a:rPr>
              <a:t>hóa học, </a:t>
            </a:r>
            <a:r>
              <a:rPr lang="vi-VN" sz="2800" spc="-10" dirty="0">
                <a:cs typeface="Arial"/>
              </a:rPr>
              <a:t>xây </a:t>
            </a:r>
            <a:r>
              <a:rPr lang="vi-VN" sz="2800" spc="-5" dirty="0">
                <a:cs typeface="Arial"/>
              </a:rPr>
              <a:t>dựng, </a:t>
            </a:r>
            <a:r>
              <a:rPr lang="vi-VN" sz="2800" dirty="0">
                <a:cs typeface="Arial"/>
              </a:rPr>
              <a:t>kinh</a:t>
            </a:r>
            <a:r>
              <a:rPr lang="vi-VN" sz="2800" spc="15" dirty="0">
                <a:cs typeface="Arial"/>
              </a:rPr>
              <a:t> </a:t>
            </a:r>
            <a:r>
              <a:rPr lang="vi-VN" sz="2800" dirty="0">
                <a:cs typeface="Arial"/>
              </a:rPr>
              <a:t>tế…</a:t>
            </a:r>
          </a:p>
          <a:p>
            <a:pPr marL="547370" indent="-285750">
              <a:spcBef>
                <a:spcPts val="385"/>
              </a:spcBef>
              <a:tabLst>
                <a:tab pos="434340" algn="l"/>
              </a:tabLst>
            </a:pPr>
            <a:r>
              <a:rPr lang="vi-VN" sz="3200" spc="-10" dirty="0">
                <a:cs typeface="Arial"/>
              </a:rPr>
              <a:t>Hai </a:t>
            </a:r>
            <a:r>
              <a:rPr lang="vi-VN" sz="3200" spc="-5" dirty="0">
                <a:cs typeface="Arial"/>
              </a:rPr>
              <a:t>loại vấn </a:t>
            </a:r>
            <a:r>
              <a:rPr lang="vi-VN" sz="3200" spc="-10" dirty="0">
                <a:cs typeface="Arial"/>
              </a:rPr>
              <a:t>đề</a:t>
            </a:r>
            <a:endParaRPr lang="vi-VN" sz="3200" dirty="0">
              <a:cs typeface="Arial"/>
            </a:endParaRPr>
          </a:p>
          <a:p>
            <a:pPr marL="775970" marR="540385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spc="-5" dirty="0">
                <a:cs typeface="Arial"/>
              </a:rPr>
              <a:t>Theorema: là vấn đề </a:t>
            </a:r>
            <a:r>
              <a:rPr lang="vi-VN" sz="2800" dirty="0">
                <a:cs typeface="Arial"/>
              </a:rPr>
              <a:t>cần </a:t>
            </a:r>
            <a:r>
              <a:rPr lang="vi-VN" sz="2800" spc="-5" dirty="0">
                <a:cs typeface="Arial"/>
              </a:rPr>
              <a:t>được </a:t>
            </a:r>
            <a:r>
              <a:rPr lang="vi-VN" sz="2800" dirty="0">
                <a:cs typeface="Arial"/>
              </a:rPr>
              <a:t>khẳng </a:t>
            </a:r>
            <a:r>
              <a:rPr lang="vi-VN" sz="2800" spc="-5" dirty="0">
                <a:cs typeface="Arial"/>
              </a:rPr>
              <a:t>định  </a:t>
            </a:r>
            <a:r>
              <a:rPr lang="vi-VN" sz="2800" dirty="0">
                <a:cs typeface="Arial"/>
              </a:rPr>
              <a:t>tính </a:t>
            </a:r>
            <a:r>
              <a:rPr lang="vi-VN" sz="2800" spc="-5" dirty="0">
                <a:cs typeface="Arial"/>
              </a:rPr>
              <a:t>đúng </a:t>
            </a:r>
            <a:r>
              <a:rPr lang="vi-VN" sz="2800" dirty="0">
                <a:cs typeface="Arial"/>
              </a:rPr>
              <a:t>sai.</a:t>
            </a:r>
          </a:p>
          <a:p>
            <a:pPr marL="775970" marR="37338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>
                <a:cs typeface="Arial"/>
              </a:rPr>
              <a:t>Problema: </a:t>
            </a:r>
            <a:r>
              <a:rPr lang="vi-VN" sz="2800" spc="-5" dirty="0">
                <a:cs typeface="Arial"/>
              </a:rPr>
              <a:t>là </a:t>
            </a:r>
            <a:r>
              <a:rPr lang="vi-VN" sz="2800" spc="-10" dirty="0">
                <a:cs typeface="Arial"/>
              </a:rPr>
              <a:t>vấn </a:t>
            </a:r>
            <a:r>
              <a:rPr lang="vi-VN" sz="2800" spc="-5" dirty="0">
                <a:cs typeface="Arial"/>
              </a:rPr>
              <a:t>đề </a:t>
            </a:r>
            <a:r>
              <a:rPr lang="vi-VN" sz="2800" dirty="0">
                <a:cs typeface="Arial"/>
              </a:rPr>
              <a:t>cần tìm </a:t>
            </a:r>
            <a:r>
              <a:rPr lang="vi-VN" sz="2800" spc="-5" dirty="0">
                <a:cs typeface="Arial"/>
              </a:rPr>
              <a:t>được giải pháp  để đạt được một mục </a:t>
            </a:r>
            <a:r>
              <a:rPr lang="vi-VN" sz="2800" dirty="0">
                <a:cs typeface="Arial"/>
              </a:rPr>
              <a:t>tiêu </a:t>
            </a:r>
            <a:r>
              <a:rPr lang="vi-VN" sz="2800" spc="-10" dirty="0">
                <a:cs typeface="Arial"/>
              </a:rPr>
              <a:t>xác </a:t>
            </a:r>
            <a:r>
              <a:rPr lang="vi-VN" sz="2800" spc="-5" dirty="0">
                <a:cs typeface="Arial"/>
              </a:rPr>
              <a:t>định </a:t>
            </a:r>
            <a:r>
              <a:rPr lang="vi-VN" sz="2800" dirty="0">
                <a:cs typeface="Arial"/>
              </a:rPr>
              <a:t>từ </a:t>
            </a:r>
            <a:r>
              <a:rPr lang="vi-VN" sz="2800" spc="-5" dirty="0">
                <a:cs typeface="Arial"/>
              </a:rPr>
              <a:t>những  điều </a:t>
            </a:r>
            <a:r>
              <a:rPr lang="vi-VN" sz="2800" dirty="0">
                <a:cs typeface="Arial"/>
              </a:rPr>
              <a:t>kiện </a:t>
            </a:r>
            <a:r>
              <a:rPr lang="vi-VN" sz="2800" spc="-5" dirty="0">
                <a:cs typeface="Arial"/>
              </a:rPr>
              <a:t>ban đầu nào</a:t>
            </a:r>
            <a:r>
              <a:rPr lang="vi-VN" sz="280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đó</a:t>
            </a:r>
            <a:endParaRPr lang="vi-VN" sz="4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5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1650"/>
              </a:spcBef>
              <a:tabLst>
                <a:tab pos="434340" algn="l"/>
              </a:tabLst>
            </a:pPr>
            <a:r>
              <a:rPr lang="vi-VN" sz="3600" spc="-5" dirty="0">
                <a:cs typeface="Arial"/>
              </a:rPr>
              <a:t>Biểu diễn vấn </a:t>
            </a:r>
            <a:r>
              <a:rPr lang="vi-VN" sz="3600" spc="-10" dirty="0">
                <a:cs typeface="Arial"/>
              </a:rPr>
              <a:t>đề-bài </a:t>
            </a:r>
            <a:r>
              <a:rPr lang="vi-VN" sz="3600" spc="-5" dirty="0">
                <a:cs typeface="Arial"/>
              </a:rPr>
              <a:t>toán</a:t>
            </a:r>
            <a:endParaRPr lang="vi-VN" sz="3600" dirty="0">
              <a:cs typeface="Arial"/>
            </a:endParaRPr>
          </a:p>
          <a:p>
            <a:pPr marL="775970" lvl="1">
              <a:spcBef>
                <a:spcPts val="334"/>
              </a:spcBef>
              <a:tabLst>
                <a:tab pos="634365" algn="l"/>
              </a:tabLst>
            </a:pPr>
            <a:r>
              <a:rPr lang="vi-VN" sz="3200" dirty="0">
                <a:cs typeface="Arial"/>
              </a:rPr>
              <a:t>A →</a:t>
            </a:r>
            <a:r>
              <a:rPr lang="vi-VN" sz="3200" spc="-95" dirty="0">
                <a:cs typeface="Arial"/>
              </a:rPr>
              <a:t> </a:t>
            </a:r>
            <a:r>
              <a:rPr lang="vi-VN" sz="3200" dirty="0">
                <a:cs typeface="Arial"/>
              </a:rPr>
              <a:t>B</a:t>
            </a:r>
          </a:p>
          <a:p>
            <a:pPr marL="890269" lvl="2" indent="-171450">
              <a:spcBef>
                <a:spcPts val="295"/>
              </a:spcBef>
              <a:tabLst>
                <a:tab pos="833755" algn="l"/>
              </a:tabLst>
            </a:pPr>
            <a:r>
              <a:rPr lang="vi-VN" sz="2800" dirty="0">
                <a:cs typeface="Arial"/>
              </a:rPr>
              <a:t>A: Giả thiết, </a:t>
            </a:r>
            <a:r>
              <a:rPr lang="vi-VN" sz="2800" spc="-5" dirty="0">
                <a:cs typeface="Arial"/>
              </a:rPr>
              <a:t>điều </a:t>
            </a:r>
            <a:r>
              <a:rPr lang="vi-VN" sz="2800" dirty="0">
                <a:cs typeface="Arial"/>
              </a:rPr>
              <a:t>kiện </a:t>
            </a:r>
            <a:r>
              <a:rPr lang="vi-VN" sz="2800" spc="-5" dirty="0">
                <a:cs typeface="Arial"/>
              </a:rPr>
              <a:t>ban</a:t>
            </a:r>
            <a:r>
              <a:rPr lang="vi-VN" sz="2800" spc="-2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đầu</a:t>
            </a:r>
            <a:endParaRPr lang="vi-VN" sz="2800" dirty="0">
              <a:cs typeface="Arial"/>
            </a:endParaRPr>
          </a:p>
          <a:p>
            <a:pPr marL="890269" lvl="2" indent="-171450">
              <a:spcBef>
                <a:spcPts val="290"/>
              </a:spcBef>
              <a:tabLst>
                <a:tab pos="833755" algn="l"/>
              </a:tabLst>
            </a:pPr>
            <a:r>
              <a:rPr lang="vi-VN" sz="2800" dirty="0">
                <a:cs typeface="Arial"/>
              </a:rPr>
              <a:t>B: Kết </a:t>
            </a:r>
            <a:r>
              <a:rPr lang="vi-VN" sz="2800" spc="-5" dirty="0">
                <a:cs typeface="Arial"/>
              </a:rPr>
              <a:t>luận, mục </a:t>
            </a:r>
            <a:r>
              <a:rPr lang="vi-VN" sz="2800" dirty="0">
                <a:cs typeface="Arial"/>
              </a:rPr>
              <a:t>tiêu cần</a:t>
            </a:r>
            <a:r>
              <a:rPr lang="vi-VN" sz="2800" spc="-10" dirty="0">
                <a:cs typeface="Arial"/>
              </a:rPr>
              <a:t> </a:t>
            </a:r>
            <a:r>
              <a:rPr lang="vi-VN" sz="2800" spc="-5" dirty="0">
                <a:cs typeface="Arial"/>
              </a:rPr>
              <a:t>đạt</a:t>
            </a:r>
            <a:endParaRPr lang="vi-VN" sz="2800" dirty="0">
              <a:cs typeface="Arial"/>
            </a:endParaRPr>
          </a:p>
          <a:p>
            <a:pPr marL="547370" indent="-285750">
              <a:spcBef>
                <a:spcPts val="375"/>
              </a:spcBef>
              <a:tabLst>
                <a:tab pos="434340" algn="l"/>
              </a:tabLst>
            </a:pPr>
            <a:r>
              <a:rPr lang="vi-VN" sz="3600" spc="-5" dirty="0">
                <a:cs typeface="Arial"/>
              </a:rPr>
              <a:t>Giải </a:t>
            </a:r>
            <a:r>
              <a:rPr lang="vi-VN" sz="3600" spc="-10" dirty="0">
                <a:cs typeface="Arial"/>
              </a:rPr>
              <a:t>quyết </a:t>
            </a:r>
            <a:r>
              <a:rPr lang="vi-VN" sz="3600" spc="-5" dirty="0">
                <a:cs typeface="Arial"/>
              </a:rPr>
              <a:t>vấn đề-bài toán</a:t>
            </a:r>
            <a:endParaRPr lang="vi-VN" sz="3600" dirty="0">
              <a:cs typeface="Arial"/>
            </a:endParaRPr>
          </a:p>
          <a:p>
            <a:pPr marL="775970" marR="482600" lvl="1">
              <a:spcBef>
                <a:spcPts val="335"/>
              </a:spcBef>
              <a:tabLst>
                <a:tab pos="634365" algn="l"/>
              </a:tabLst>
            </a:pPr>
            <a:r>
              <a:rPr lang="vi-VN" sz="3200" dirty="0">
                <a:cs typeface="Arial"/>
              </a:rPr>
              <a:t>Từ A </a:t>
            </a:r>
            <a:r>
              <a:rPr lang="vi-VN" sz="3200" spc="-5" dirty="0">
                <a:cs typeface="Arial"/>
              </a:rPr>
              <a:t>dùng một </a:t>
            </a:r>
            <a:r>
              <a:rPr lang="vi-VN" sz="3200" dirty="0">
                <a:cs typeface="Arial"/>
              </a:rPr>
              <a:t>số </a:t>
            </a:r>
            <a:r>
              <a:rPr lang="vi-VN" sz="3200" spc="-5" dirty="0">
                <a:cs typeface="Arial"/>
              </a:rPr>
              <a:t>hữu hạn </a:t>
            </a:r>
            <a:r>
              <a:rPr lang="vi-VN" sz="3200" dirty="0">
                <a:cs typeface="Arial"/>
              </a:rPr>
              <a:t>các </a:t>
            </a:r>
            <a:r>
              <a:rPr lang="vi-VN" sz="3200" spc="-5" dirty="0">
                <a:cs typeface="Arial"/>
              </a:rPr>
              <a:t>bước </a:t>
            </a:r>
            <a:r>
              <a:rPr lang="vi-VN" sz="3200" dirty="0">
                <a:cs typeface="Arial"/>
              </a:rPr>
              <a:t>suy  </a:t>
            </a:r>
            <a:r>
              <a:rPr lang="vi-VN" sz="3200" spc="-5" dirty="0">
                <a:cs typeface="Arial"/>
              </a:rPr>
              <a:t>luận </a:t>
            </a:r>
            <a:r>
              <a:rPr lang="vi-VN" sz="3200" dirty="0">
                <a:cs typeface="Arial"/>
              </a:rPr>
              <a:t>có </a:t>
            </a:r>
            <a:r>
              <a:rPr lang="vi-VN" sz="3200" spc="-5" dirty="0">
                <a:cs typeface="Arial"/>
              </a:rPr>
              <a:t>lý hoặc hành động </a:t>
            </a:r>
            <a:r>
              <a:rPr lang="vi-VN" sz="3200" dirty="0">
                <a:cs typeface="Arial"/>
              </a:rPr>
              <a:t>thích </a:t>
            </a:r>
            <a:r>
              <a:rPr lang="vi-VN" sz="3200" spc="-5" dirty="0">
                <a:cs typeface="Arial"/>
              </a:rPr>
              <a:t>hợp để đạt  được</a:t>
            </a:r>
            <a:r>
              <a:rPr lang="vi-VN" sz="3200" spc="-20" dirty="0">
                <a:cs typeface="Arial"/>
              </a:rPr>
              <a:t> </a:t>
            </a:r>
            <a:r>
              <a:rPr lang="vi-VN" sz="3200" dirty="0">
                <a:cs typeface="Arial"/>
              </a:rPr>
              <a:t>B</a:t>
            </a: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3200" spc="-15" dirty="0">
                <a:cs typeface="Arial"/>
              </a:rPr>
              <a:t>Trong </a:t>
            </a:r>
            <a:r>
              <a:rPr lang="vi-VN" sz="3200" spc="-20" dirty="0">
                <a:cs typeface="Arial"/>
              </a:rPr>
              <a:t>Tin </a:t>
            </a:r>
            <a:r>
              <a:rPr lang="vi-VN" sz="3200" spc="-5" dirty="0">
                <a:cs typeface="Arial"/>
              </a:rPr>
              <a:t>học, </a:t>
            </a:r>
            <a:r>
              <a:rPr lang="vi-VN" sz="3200" dirty="0">
                <a:cs typeface="Arial"/>
              </a:rPr>
              <a:t>A </a:t>
            </a:r>
            <a:r>
              <a:rPr lang="vi-VN" sz="3200" spc="-5" dirty="0">
                <a:cs typeface="Arial"/>
              </a:rPr>
              <a:t>là đầu </a:t>
            </a:r>
            <a:r>
              <a:rPr lang="vi-VN" sz="3200" spc="-10" dirty="0">
                <a:cs typeface="Arial"/>
              </a:rPr>
              <a:t>vào, </a:t>
            </a:r>
            <a:r>
              <a:rPr lang="vi-VN" sz="3200" dirty="0">
                <a:cs typeface="Arial"/>
              </a:rPr>
              <a:t>B </a:t>
            </a:r>
            <a:r>
              <a:rPr lang="vi-VN" sz="3200" spc="-5" dirty="0">
                <a:cs typeface="Arial"/>
              </a:rPr>
              <a:t>là đầu</a:t>
            </a:r>
            <a:r>
              <a:rPr lang="vi-VN" sz="3200" spc="-140" dirty="0">
                <a:cs typeface="Arial"/>
              </a:rPr>
              <a:t> </a:t>
            </a:r>
            <a:r>
              <a:rPr lang="vi-VN" sz="3200" spc="-5" dirty="0">
                <a:cs typeface="Arial"/>
              </a:rPr>
              <a:t>ra</a:t>
            </a:r>
            <a:endParaRPr lang="vi-VN" sz="3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69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285750">
              <a:spcBef>
                <a:spcPts val="384"/>
              </a:spcBef>
              <a:tabLst>
                <a:tab pos="434340" algn="l"/>
              </a:tabLst>
            </a:pPr>
            <a:r>
              <a:rPr lang="vi-VN" sz="3200" spc="-10" dirty="0" smtClean="0">
                <a:cs typeface="Arial"/>
              </a:rPr>
              <a:t>Các </a:t>
            </a:r>
            <a:r>
              <a:rPr lang="vi-VN" sz="3200" spc="-5" dirty="0" smtClean="0">
                <a:cs typeface="Arial"/>
              </a:rPr>
              <a:t>giai </a:t>
            </a:r>
            <a:r>
              <a:rPr lang="vi-VN" sz="3200" spc="-10" dirty="0" smtClean="0">
                <a:cs typeface="Arial"/>
              </a:rPr>
              <a:t>đoạn quan</a:t>
            </a:r>
            <a:r>
              <a:rPr lang="vi-VN" sz="3200" dirty="0" smtClean="0">
                <a:cs typeface="Arial"/>
              </a:rPr>
              <a:t> </a:t>
            </a:r>
            <a:r>
              <a:rPr lang="vi-VN" sz="3200" spc="-5" dirty="0" smtClean="0">
                <a:cs typeface="Arial"/>
              </a:rPr>
              <a:t>trọng</a:t>
            </a:r>
            <a:endParaRPr lang="vi-VN" sz="3200" dirty="0" smtClean="0">
              <a:cs typeface="Arial"/>
            </a:endParaRPr>
          </a:p>
          <a:p>
            <a:pPr marL="775970" lvl="1">
              <a:spcBef>
                <a:spcPts val="330"/>
              </a:spcBef>
              <a:tabLst>
                <a:tab pos="634365" algn="l"/>
              </a:tabLst>
            </a:pPr>
            <a:r>
              <a:rPr lang="vi-VN" sz="2800" dirty="0" smtClean="0">
                <a:cs typeface="Arial"/>
              </a:rPr>
              <a:t>Bước </a:t>
            </a:r>
            <a:r>
              <a:rPr lang="vi-VN" sz="2800" spc="-5" dirty="0" smtClean="0">
                <a:cs typeface="Arial"/>
              </a:rPr>
              <a:t>1. </a:t>
            </a:r>
            <a:r>
              <a:rPr lang="vi-VN" sz="2800" dirty="0" smtClean="0">
                <a:cs typeface="Arial"/>
              </a:rPr>
              <a:t>Xác </a:t>
            </a:r>
            <a:r>
              <a:rPr lang="vi-VN" sz="2800" spc="-5" dirty="0" smtClean="0">
                <a:cs typeface="Arial"/>
              </a:rPr>
              <a:t>định yêu </a:t>
            </a:r>
            <a:r>
              <a:rPr lang="vi-VN" sz="2800" dirty="0" smtClean="0">
                <a:cs typeface="Arial"/>
              </a:rPr>
              <a:t>cầu </a:t>
            </a:r>
            <a:r>
              <a:rPr lang="vi-VN" sz="2800" spc="-5" dirty="0" smtClean="0">
                <a:cs typeface="Arial"/>
              </a:rPr>
              <a:t>bài</a:t>
            </a:r>
            <a:r>
              <a:rPr lang="vi-VN" sz="2800" spc="-20" dirty="0" smtClean="0">
                <a:cs typeface="Arial"/>
              </a:rPr>
              <a:t> </a:t>
            </a:r>
            <a:r>
              <a:rPr lang="vi-VN" sz="2800" spc="-5" dirty="0" smtClean="0">
                <a:cs typeface="Arial"/>
              </a:rPr>
              <a:t>toán</a:t>
            </a:r>
            <a:endParaRPr lang="vi-VN" sz="2800" dirty="0" smtClean="0">
              <a:cs typeface="Arial"/>
            </a:endParaRP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 smtClean="0">
                <a:cs typeface="Arial"/>
              </a:rPr>
              <a:t>Bước </a:t>
            </a:r>
            <a:r>
              <a:rPr lang="vi-VN" sz="2800" spc="-5" dirty="0" smtClean="0">
                <a:cs typeface="Arial"/>
              </a:rPr>
              <a:t>2. </a:t>
            </a:r>
            <a:r>
              <a:rPr lang="vi-VN" sz="2800" dirty="0" smtClean="0">
                <a:cs typeface="Arial"/>
              </a:rPr>
              <a:t>Phân tích </a:t>
            </a:r>
            <a:r>
              <a:rPr lang="vi-VN" sz="2800" spc="-10" dirty="0" smtClean="0">
                <a:cs typeface="Arial"/>
              </a:rPr>
              <a:t>và </a:t>
            </a:r>
            <a:r>
              <a:rPr lang="vi-VN" sz="2800" dirty="0" smtClean="0">
                <a:cs typeface="Arial"/>
              </a:rPr>
              <a:t>thiết kế </a:t>
            </a:r>
            <a:r>
              <a:rPr lang="vi-VN" sz="2800" spc="-5" dirty="0" smtClean="0">
                <a:cs typeface="Arial"/>
              </a:rPr>
              <a:t>bài</a:t>
            </a:r>
            <a:r>
              <a:rPr lang="vi-VN" sz="2800" spc="-40" dirty="0" smtClean="0">
                <a:cs typeface="Arial"/>
              </a:rPr>
              <a:t> </a:t>
            </a:r>
            <a:r>
              <a:rPr lang="vi-VN" sz="2800" dirty="0" smtClean="0">
                <a:cs typeface="Arial"/>
              </a:rPr>
              <a:t>toán</a:t>
            </a:r>
          </a:p>
          <a:p>
            <a:pPr marL="890269" lvl="2" indent="-171450">
              <a:spcBef>
                <a:spcPts val="295"/>
              </a:spcBef>
              <a:tabLst>
                <a:tab pos="833755" algn="l"/>
              </a:tabLst>
            </a:pPr>
            <a:r>
              <a:rPr lang="vi-VN" sz="2400" spc="-5" dirty="0" smtClean="0">
                <a:cs typeface="Arial"/>
              </a:rPr>
              <a:t>Lựa </a:t>
            </a:r>
            <a:r>
              <a:rPr lang="vi-VN" sz="2400" dirty="0" smtClean="0">
                <a:cs typeface="Arial"/>
              </a:rPr>
              <a:t>chọn </a:t>
            </a:r>
            <a:r>
              <a:rPr lang="vi-VN" sz="2400" spc="-5" dirty="0" smtClean="0">
                <a:cs typeface="Arial"/>
              </a:rPr>
              <a:t>phương án </a:t>
            </a:r>
            <a:r>
              <a:rPr lang="vi-VN" sz="2400" spc="-10" dirty="0" smtClean="0">
                <a:cs typeface="Arial"/>
              </a:rPr>
              <a:t>giải quyết </a:t>
            </a:r>
            <a:r>
              <a:rPr lang="vi-VN" sz="2400" dirty="0" smtClean="0">
                <a:cs typeface="Arial"/>
              </a:rPr>
              <a:t>(thuật</a:t>
            </a:r>
            <a:r>
              <a:rPr lang="vi-VN" sz="2400" spc="35" dirty="0" smtClean="0">
                <a:cs typeface="Arial"/>
              </a:rPr>
              <a:t> </a:t>
            </a:r>
            <a:r>
              <a:rPr lang="vi-VN" sz="2400" spc="-5" dirty="0" smtClean="0">
                <a:cs typeface="Arial"/>
              </a:rPr>
              <a:t>toán)</a:t>
            </a:r>
            <a:endParaRPr lang="vi-VN" sz="2400" dirty="0" smtClean="0">
              <a:cs typeface="Arial"/>
            </a:endParaRPr>
          </a:p>
          <a:p>
            <a:pPr marL="890269" lvl="2" indent="-171450">
              <a:spcBef>
                <a:spcPts val="290"/>
              </a:spcBef>
              <a:tabLst>
                <a:tab pos="833755" algn="l"/>
              </a:tabLst>
            </a:pPr>
            <a:r>
              <a:rPr lang="vi-VN" sz="2400" dirty="0" smtClean="0">
                <a:cs typeface="Arial"/>
              </a:rPr>
              <a:t>Xây </a:t>
            </a:r>
            <a:r>
              <a:rPr lang="vi-VN" sz="2400" spc="-5" dirty="0" smtClean="0">
                <a:cs typeface="Arial"/>
              </a:rPr>
              <a:t>dựng thuật</a:t>
            </a:r>
            <a:r>
              <a:rPr lang="vi-VN" sz="2400" spc="-15" dirty="0" smtClean="0">
                <a:cs typeface="Arial"/>
              </a:rPr>
              <a:t> </a:t>
            </a:r>
            <a:r>
              <a:rPr lang="vi-VN" sz="2400" dirty="0" smtClean="0">
                <a:cs typeface="Arial"/>
              </a:rPr>
              <a:t>toán</a:t>
            </a:r>
          </a:p>
          <a:p>
            <a:pPr marL="775970" lvl="1">
              <a:spcBef>
                <a:spcPts val="325"/>
              </a:spcBef>
              <a:tabLst>
                <a:tab pos="634365" algn="l"/>
              </a:tabLst>
            </a:pPr>
            <a:r>
              <a:rPr lang="vi-VN" sz="2800" dirty="0" smtClean="0">
                <a:cs typeface="Arial"/>
              </a:rPr>
              <a:t>Bước </a:t>
            </a:r>
            <a:r>
              <a:rPr lang="vi-VN" sz="2800" spc="-5" dirty="0" smtClean="0">
                <a:cs typeface="Arial"/>
              </a:rPr>
              <a:t>3. Lập</a:t>
            </a:r>
            <a:r>
              <a:rPr lang="vi-VN" sz="2800" spc="-15" dirty="0" smtClean="0">
                <a:cs typeface="Arial"/>
              </a:rPr>
              <a:t> </a:t>
            </a:r>
            <a:r>
              <a:rPr lang="vi-VN" sz="2800" dirty="0" smtClean="0">
                <a:cs typeface="Arial"/>
              </a:rPr>
              <a:t>trình</a:t>
            </a:r>
          </a:p>
          <a:p>
            <a:pPr marL="775970" lvl="1">
              <a:spcBef>
                <a:spcPts val="340"/>
              </a:spcBef>
              <a:tabLst>
                <a:tab pos="634365" algn="l"/>
              </a:tabLst>
            </a:pPr>
            <a:r>
              <a:rPr lang="vi-VN" sz="2800" dirty="0" smtClean="0">
                <a:cs typeface="Arial"/>
              </a:rPr>
              <a:t>Bước </a:t>
            </a:r>
            <a:r>
              <a:rPr lang="vi-VN" sz="2800" spc="-5" dirty="0" smtClean="0">
                <a:cs typeface="Arial"/>
              </a:rPr>
              <a:t>4. </a:t>
            </a:r>
            <a:r>
              <a:rPr lang="vi-VN" sz="2800" dirty="0" smtClean="0">
                <a:cs typeface="Arial"/>
              </a:rPr>
              <a:t>Kiểm thử </a:t>
            </a:r>
            <a:r>
              <a:rPr lang="vi-VN" sz="2800" spc="-15" dirty="0" smtClean="0">
                <a:cs typeface="Arial"/>
              </a:rPr>
              <a:t>và </a:t>
            </a:r>
            <a:r>
              <a:rPr lang="vi-VN" sz="2800" spc="-5" dirty="0" smtClean="0">
                <a:cs typeface="Arial"/>
              </a:rPr>
              <a:t>hiệu </a:t>
            </a:r>
            <a:r>
              <a:rPr lang="vi-VN" sz="2800" dirty="0" smtClean="0">
                <a:cs typeface="Arial"/>
              </a:rPr>
              <a:t>chỉnh chương</a:t>
            </a:r>
            <a:r>
              <a:rPr lang="vi-VN" sz="2800" spc="-15" dirty="0" smtClean="0">
                <a:cs typeface="Arial"/>
              </a:rPr>
              <a:t> </a:t>
            </a:r>
            <a:r>
              <a:rPr lang="vi-VN" sz="2800" dirty="0" smtClean="0">
                <a:cs typeface="Arial"/>
              </a:rPr>
              <a:t>trình</a:t>
            </a:r>
          </a:p>
          <a:p>
            <a:pPr marL="775970" lvl="1">
              <a:spcBef>
                <a:spcPts val="335"/>
              </a:spcBef>
              <a:tabLst>
                <a:tab pos="634365" algn="l"/>
              </a:tabLst>
            </a:pPr>
            <a:r>
              <a:rPr lang="vi-VN" sz="2800" dirty="0" smtClean="0">
                <a:cs typeface="Arial"/>
              </a:rPr>
              <a:t>Bước </a:t>
            </a:r>
            <a:r>
              <a:rPr lang="vi-VN" sz="2800" spc="-5" dirty="0" smtClean="0">
                <a:cs typeface="Arial"/>
              </a:rPr>
              <a:t>5. </a:t>
            </a:r>
            <a:r>
              <a:rPr lang="vi-VN" sz="2800" spc="-15" dirty="0" smtClean="0">
                <a:cs typeface="Arial"/>
              </a:rPr>
              <a:t>Triển </a:t>
            </a:r>
            <a:r>
              <a:rPr lang="vi-VN" sz="2800" dirty="0" smtClean="0">
                <a:cs typeface="Arial"/>
              </a:rPr>
              <a:t>khai </a:t>
            </a:r>
            <a:r>
              <a:rPr lang="vi-VN" sz="2800" spc="-15" dirty="0" smtClean="0">
                <a:cs typeface="Arial"/>
              </a:rPr>
              <a:t>và </a:t>
            </a:r>
            <a:r>
              <a:rPr lang="vi-VN" sz="2800" spc="-5" dirty="0" smtClean="0">
                <a:cs typeface="Arial"/>
              </a:rPr>
              <a:t>bảo</a:t>
            </a:r>
            <a:r>
              <a:rPr lang="vi-VN" sz="2800" dirty="0" smtClean="0">
                <a:cs typeface="Arial"/>
              </a:rPr>
              <a:t> trì</a:t>
            </a:r>
            <a:endParaRPr lang="vi-VN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520">
              <a:spcBef>
                <a:spcPts val="1655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1: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Ngôn ngữ </a:t>
            </a:r>
            <a:r>
              <a:rPr lang="vi-VN" dirty="0">
                <a:cs typeface="Arial"/>
              </a:rPr>
              <a:t>tự</a:t>
            </a:r>
            <a:r>
              <a:rPr lang="vi-VN" spc="-15" dirty="0">
                <a:cs typeface="Arial"/>
              </a:rPr>
              <a:t> </a:t>
            </a:r>
            <a:r>
              <a:rPr lang="vi-VN" dirty="0">
                <a:cs typeface="Arial"/>
              </a:rPr>
              <a:t>nhiên</a:t>
            </a:r>
          </a:p>
          <a:p>
            <a:pPr marL="604520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2: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Ngôn ngữ lưu đồ (lưu đồ/sơ đồ</a:t>
            </a:r>
            <a:r>
              <a:rPr lang="vi-VN" spc="-50" dirty="0">
                <a:cs typeface="Arial"/>
              </a:rPr>
              <a:t> </a:t>
            </a:r>
            <a:r>
              <a:rPr lang="vi-VN" dirty="0">
                <a:cs typeface="Arial"/>
              </a:rPr>
              <a:t>khối)</a:t>
            </a:r>
          </a:p>
          <a:p>
            <a:pPr marL="604520" marR="267335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3: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Mã giả (</a:t>
            </a:r>
            <a:r>
              <a:rPr lang="vi-VN" sz="2000" spc="-5" dirty="0">
                <a:cs typeface="Arial"/>
              </a:rPr>
              <a:t>pseudocode</a:t>
            </a:r>
            <a:r>
              <a:rPr lang="vi-VN" spc="-5" dirty="0">
                <a:cs typeface="Arial"/>
              </a:rPr>
              <a:t>) gọi là ngôn ngữ  mô phỏng </a:t>
            </a:r>
            <a:r>
              <a:rPr lang="vi-VN" dirty="0">
                <a:cs typeface="Arial"/>
              </a:rPr>
              <a:t>chương trình PDL </a:t>
            </a:r>
            <a:r>
              <a:rPr lang="vi-VN" spc="-5" dirty="0">
                <a:cs typeface="Arial"/>
              </a:rPr>
              <a:t>(Programming  Description</a:t>
            </a:r>
            <a:r>
              <a:rPr lang="vi-VN" spc="-45" dirty="0">
                <a:cs typeface="Arial"/>
              </a:rPr>
              <a:t> </a:t>
            </a:r>
            <a:r>
              <a:rPr lang="vi-VN" spc="-5" dirty="0">
                <a:cs typeface="Arial"/>
              </a:rPr>
              <a:t>Language).</a:t>
            </a:r>
            <a:endParaRPr lang="vi-VN" dirty="0">
              <a:cs typeface="Arial"/>
            </a:endParaRPr>
          </a:p>
          <a:p>
            <a:pPr marL="604520" marR="262890">
              <a:spcBef>
                <a:spcPts val="360"/>
              </a:spcBef>
              <a:tabLst>
                <a:tab pos="434340" algn="l"/>
              </a:tabLst>
            </a:pPr>
            <a:r>
              <a:rPr lang="vi-VN" b="1" u="heavy" spc="-5" dirty="0">
                <a:uFill>
                  <a:solidFill>
                    <a:srgbClr val="0033CC"/>
                  </a:solidFill>
                </a:uFill>
                <a:cs typeface="Arial"/>
              </a:rPr>
              <a:t>Cách 4:</a:t>
            </a:r>
            <a:r>
              <a:rPr lang="vi-VN" b="1" spc="-5" dirty="0">
                <a:cs typeface="Arial"/>
              </a:rPr>
              <a:t> </a:t>
            </a:r>
            <a:r>
              <a:rPr lang="vi-VN" spc="-5" dirty="0">
                <a:cs typeface="Arial"/>
              </a:rPr>
              <a:t>Các </a:t>
            </a:r>
            <a:r>
              <a:rPr lang="vi-VN" dirty="0">
                <a:cs typeface="Arial"/>
              </a:rPr>
              <a:t>ngôn </a:t>
            </a:r>
            <a:r>
              <a:rPr lang="vi-VN" spc="-5" dirty="0">
                <a:cs typeface="Arial"/>
              </a:rPr>
              <a:t>ngữ lập </a:t>
            </a:r>
            <a:r>
              <a:rPr lang="vi-VN" dirty="0">
                <a:cs typeface="Arial"/>
              </a:rPr>
              <a:t>trình như </a:t>
            </a:r>
            <a:r>
              <a:rPr lang="vi-VN" spc="-5" dirty="0">
                <a:cs typeface="Arial"/>
              </a:rPr>
              <a:t>Pascal,  C/C++ </a:t>
            </a:r>
            <a:r>
              <a:rPr lang="vi-VN" dirty="0">
                <a:cs typeface="Arial"/>
              </a:rPr>
              <a:t>hay </a:t>
            </a:r>
            <a:r>
              <a:rPr lang="vi-VN" spc="-5" dirty="0">
                <a:cs typeface="Arial"/>
              </a:rPr>
              <a:t>Java. </a:t>
            </a:r>
            <a:r>
              <a:rPr lang="vi-VN" spc="-25" dirty="0">
                <a:cs typeface="Arial"/>
              </a:rPr>
              <a:t>Tuy </a:t>
            </a:r>
            <a:r>
              <a:rPr lang="vi-VN" spc="-5" dirty="0">
                <a:cs typeface="Arial"/>
              </a:rPr>
              <a:t>nhiên, </a:t>
            </a:r>
            <a:r>
              <a:rPr lang="vi-VN" dirty="0">
                <a:cs typeface="Arial"/>
              </a:rPr>
              <a:t>không nhất thiết  </a:t>
            </a:r>
            <a:r>
              <a:rPr lang="vi-VN" spc="-5" dirty="0">
                <a:cs typeface="Arial"/>
              </a:rPr>
              <a:t>phải </a:t>
            </a:r>
            <a:r>
              <a:rPr lang="vi-VN" dirty="0">
                <a:cs typeface="Arial"/>
              </a:rPr>
              <a:t>sử dụng đúng ký pháp của các </a:t>
            </a:r>
            <a:r>
              <a:rPr lang="vi-VN" spc="-5" dirty="0">
                <a:cs typeface="Arial"/>
              </a:rPr>
              <a:t>ngôn  </a:t>
            </a:r>
            <a:r>
              <a:rPr lang="vi-VN" dirty="0">
                <a:cs typeface="Arial"/>
              </a:rPr>
              <a:t>ngữ </a:t>
            </a:r>
            <a:r>
              <a:rPr lang="vi-VN" spc="-5" dirty="0">
                <a:cs typeface="Arial"/>
              </a:rPr>
              <a:t>đó mà </a:t>
            </a:r>
            <a:r>
              <a:rPr lang="vi-VN" dirty="0">
                <a:cs typeface="Arial"/>
              </a:rPr>
              <a:t>có thể </a:t>
            </a:r>
            <a:r>
              <a:rPr lang="vi-VN" spc="-5" dirty="0">
                <a:cs typeface="Arial"/>
              </a:rPr>
              <a:t>được bỏ một </a:t>
            </a:r>
            <a:r>
              <a:rPr lang="vi-VN" dirty="0">
                <a:cs typeface="Arial"/>
              </a:rPr>
              <a:t>số </a:t>
            </a:r>
            <a:r>
              <a:rPr lang="vi-VN" spc="-5" dirty="0">
                <a:cs typeface="Arial"/>
              </a:rPr>
              <a:t>ràng</a:t>
            </a:r>
            <a:r>
              <a:rPr lang="vi-VN" spc="-85" dirty="0">
                <a:cs typeface="Arial"/>
              </a:rPr>
              <a:t> </a:t>
            </a:r>
            <a:r>
              <a:rPr lang="vi-VN" dirty="0">
                <a:cs typeface="Arial"/>
              </a:rPr>
              <a:t>buộc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7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520">
              <a:spcBef>
                <a:spcPts val="1655"/>
              </a:spcBef>
              <a:tabLst>
                <a:tab pos="434340" algn="l"/>
              </a:tabLst>
            </a:pPr>
            <a:r>
              <a:rPr lang="vi-VN" sz="3600" i="1" spc="-5" dirty="0" smtClean="0">
                <a:uFill>
                  <a:solidFill>
                    <a:srgbClr val="0033CC"/>
                  </a:solidFill>
                </a:uFill>
                <a:cs typeface="Arial"/>
              </a:rPr>
              <a:t>Ví dụ 1:</a:t>
            </a:r>
          </a:p>
          <a:p>
            <a:pPr marR="5080" lvl="1">
              <a:spcBef>
                <a:spcPts val="95"/>
              </a:spcBef>
              <a:tabLst>
                <a:tab pos="172085" algn="l"/>
              </a:tabLst>
            </a:pPr>
            <a:r>
              <a:rPr lang="vi-VN" sz="2000" spc="-5" dirty="0">
                <a:cs typeface="Arial"/>
              </a:rPr>
              <a:t>Bài toán: </a:t>
            </a:r>
            <a:r>
              <a:rPr lang="vi-VN" sz="2000" spc="-10" dirty="0">
                <a:cs typeface="Arial"/>
              </a:rPr>
              <a:t>Đưa </a:t>
            </a:r>
            <a:r>
              <a:rPr lang="vi-VN" sz="2000" spc="-5" dirty="0">
                <a:cs typeface="Arial"/>
              </a:rPr>
              <a:t>ra kết luận về tương </a:t>
            </a:r>
            <a:r>
              <a:rPr lang="vi-VN" sz="2000" spc="-10" dirty="0">
                <a:cs typeface="Arial"/>
              </a:rPr>
              <a:t>quan  </a:t>
            </a:r>
            <a:r>
              <a:rPr lang="vi-VN" sz="2000" spc="-5" dirty="0">
                <a:cs typeface="Arial"/>
              </a:rPr>
              <a:t>của </a:t>
            </a:r>
            <a:r>
              <a:rPr lang="vi-VN" sz="2000" spc="-10" dirty="0">
                <a:cs typeface="Arial"/>
              </a:rPr>
              <a:t>hai </a:t>
            </a:r>
            <a:r>
              <a:rPr lang="vi-VN" sz="2000" spc="-5" dirty="0">
                <a:cs typeface="Arial"/>
              </a:rPr>
              <a:t>số a và b (&gt;, &lt; </a:t>
            </a:r>
            <a:r>
              <a:rPr lang="vi-VN" sz="2000" spc="-10" dirty="0">
                <a:cs typeface="Arial"/>
              </a:rPr>
              <a:t>hay</a:t>
            </a:r>
            <a:r>
              <a:rPr lang="vi-VN" sz="2000" dirty="0">
                <a:cs typeface="Arial"/>
              </a:rPr>
              <a:t> </a:t>
            </a:r>
            <a:r>
              <a:rPr lang="vi-VN" sz="2000" spc="-5" dirty="0">
                <a:cs typeface="Arial"/>
              </a:rPr>
              <a:t>=).</a:t>
            </a:r>
            <a:endParaRPr lang="vi-VN" sz="2000" dirty="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400" spc="-5" dirty="0">
                <a:cs typeface="Arial"/>
              </a:rPr>
              <a:t>Đầu </a:t>
            </a:r>
            <a:r>
              <a:rPr lang="vi-VN" sz="1400" spc="-10" dirty="0">
                <a:cs typeface="Arial"/>
              </a:rPr>
              <a:t>vào: </a:t>
            </a:r>
            <a:r>
              <a:rPr lang="vi-VN" sz="1400" spc="-5" dirty="0">
                <a:cs typeface="Arial"/>
              </a:rPr>
              <a:t>Hai </a:t>
            </a:r>
            <a:r>
              <a:rPr lang="vi-VN" sz="1400" dirty="0">
                <a:cs typeface="Arial"/>
              </a:rPr>
              <a:t>số a </a:t>
            </a:r>
            <a:r>
              <a:rPr lang="vi-VN" sz="1400" spc="-10" dirty="0">
                <a:cs typeface="Arial"/>
              </a:rPr>
              <a:t>và</a:t>
            </a:r>
            <a:r>
              <a:rPr lang="vi-VN" sz="1400" dirty="0">
                <a:cs typeface="Arial"/>
              </a:rPr>
              <a:t> b</a:t>
            </a:r>
          </a:p>
          <a:p>
            <a:pPr marL="914400" lvl="2">
              <a:spcBef>
                <a:spcPts val="340"/>
              </a:spcBef>
              <a:tabLst>
                <a:tab pos="372110" algn="l"/>
              </a:tabLst>
            </a:pPr>
            <a:r>
              <a:rPr lang="vi-VN" sz="1400" spc="-5" dirty="0">
                <a:cs typeface="Arial"/>
              </a:rPr>
              <a:t>Đầu ra: </a:t>
            </a:r>
            <a:r>
              <a:rPr lang="vi-VN" sz="1400" dirty="0">
                <a:cs typeface="Arial"/>
              </a:rPr>
              <a:t>Kết </a:t>
            </a:r>
            <a:r>
              <a:rPr lang="vi-VN" sz="1400" spc="-5" dirty="0">
                <a:cs typeface="Arial"/>
              </a:rPr>
              <a:t>luận a&gt;b hay a&lt;b hay</a:t>
            </a:r>
            <a:r>
              <a:rPr lang="vi-VN" sz="1400" dirty="0">
                <a:cs typeface="Arial"/>
              </a:rPr>
              <a:t> </a:t>
            </a:r>
            <a:r>
              <a:rPr lang="vi-VN" sz="1400" spc="-5" dirty="0">
                <a:cs typeface="Arial"/>
              </a:rPr>
              <a:t>a=b.</a:t>
            </a:r>
            <a:endParaRPr lang="vi-VN" sz="1400" dirty="0">
              <a:cs typeface="Arial"/>
            </a:endParaRPr>
          </a:p>
          <a:p>
            <a:pPr lvl="1">
              <a:spcBef>
                <a:spcPts val="385"/>
              </a:spcBef>
              <a:tabLst>
                <a:tab pos="172085" algn="l"/>
              </a:tabLst>
            </a:pPr>
            <a:r>
              <a:rPr lang="vi-VN" sz="2000" spc="-5" dirty="0">
                <a:cs typeface="Arial"/>
              </a:rPr>
              <a:t>Ý</a:t>
            </a:r>
            <a:r>
              <a:rPr lang="vi-VN" sz="2000" spc="-10" dirty="0">
                <a:cs typeface="Arial"/>
              </a:rPr>
              <a:t> </a:t>
            </a:r>
            <a:r>
              <a:rPr lang="vi-VN" sz="2000" spc="-5" dirty="0">
                <a:cs typeface="Arial"/>
              </a:rPr>
              <a:t>tưởng:</a:t>
            </a:r>
            <a:endParaRPr lang="vi-VN" sz="2000" dirty="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400" dirty="0" smtClean="0">
                <a:cs typeface="Arial"/>
              </a:rPr>
              <a:t>So sánh a </a:t>
            </a:r>
            <a:r>
              <a:rPr lang="vi-VN" sz="1400" spc="-10" dirty="0" smtClean="0">
                <a:cs typeface="Arial"/>
              </a:rPr>
              <a:t>và </a:t>
            </a:r>
            <a:r>
              <a:rPr lang="vi-VN" sz="1400" dirty="0" smtClean="0">
                <a:cs typeface="Arial"/>
              </a:rPr>
              <a:t>b </a:t>
            </a:r>
            <a:r>
              <a:rPr lang="vi-VN" sz="1400" spc="-5" dirty="0" smtClean="0">
                <a:cs typeface="Arial"/>
              </a:rPr>
              <a:t>rồi đưa ra </a:t>
            </a:r>
            <a:r>
              <a:rPr lang="vi-VN" sz="1400" dirty="0" smtClean="0">
                <a:cs typeface="Arial"/>
              </a:rPr>
              <a:t>kết</a:t>
            </a:r>
            <a:r>
              <a:rPr lang="vi-VN" sz="1400" spc="-10" dirty="0" smtClean="0">
                <a:cs typeface="Arial"/>
              </a:rPr>
              <a:t> </a:t>
            </a:r>
            <a:r>
              <a:rPr lang="vi-VN" sz="1400" spc="-5" dirty="0" smtClean="0">
                <a:cs typeface="Arial"/>
              </a:rPr>
              <a:t>luận</a:t>
            </a:r>
            <a:endParaRPr lang="vi-VN" dirty="0" smtClean="0">
              <a:cs typeface="Arial"/>
            </a:endParaRPr>
          </a:p>
          <a:p>
            <a:pPr marL="914400" lvl="2">
              <a:spcBef>
                <a:spcPts val="330"/>
              </a:spcBef>
              <a:tabLst>
                <a:tab pos="372110" algn="l"/>
              </a:tabLst>
            </a:pPr>
            <a:r>
              <a:rPr lang="vi-VN" sz="1600" spc="-5" dirty="0" smtClean="0">
                <a:cs typeface="Arial"/>
              </a:rPr>
              <a:t>Thực hiện:</a:t>
            </a:r>
          </a:p>
          <a:p>
            <a:pPr lvl="3">
              <a:spcBef>
                <a:spcPts val="480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B0: Bắt</a:t>
            </a:r>
            <a:r>
              <a:rPr lang="vi-VN" sz="1200" spc="-10" dirty="0">
                <a:cs typeface="Arial"/>
              </a:rPr>
              <a:t> đầu</a:t>
            </a:r>
            <a:endParaRPr lang="vi-VN" sz="1200" dirty="0">
              <a:cs typeface="Arial"/>
            </a:endParaRPr>
          </a:p>
          <a:p>
            <a:pPr lvl="3">
              <a:spcBef>
                <a:spcPts val="385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B1: </a:t>
            </a:r>
            <a:r>
              <a:rPr lang="vi-VN" sz="1200" spc="-10" dirty="0">
                <a:cs typeface="Arial"/>
              </a:rPr>
              <a:t>Nhập </a:t>
            </a:r>
            <a:r>
              <a:rPr lang="vi-VN" sz="1200" dirty="0">
                <a:cs typeface="Arial"/>
              </a:rPr>
              <a:t>số </a:t>
            </a:r>
            <a:r>
              <a:rPr lang="vi-VN" sz="1200" spc="-5" dirty="0">
                <a:cs typeface="Arial"/>
              </a:rPr>
              <a:t>a và số</a:t>
            </a:r>
            <a:r>
              <a:rPr lang="vi-VN" sz="1200" spc="-15" dirty="0">
                <a:cs typeface="Arial"/>
              </a:rPr>
              <a:t> </a:t>
            </a:r>
            <a:r>
              <a:rPr lang="vi-VN" sz="1200" spc="-10" dirty="0">
                <a:cs typeface="Arial"/>
              </a:rPr>
              <a:t>b.</a:t>
            </a:r>
            <a:endParaRPr lang="vi-VN" sz="1200" dirty="0">
              <a:cs typeface="Arial"/>
            </a:endParaRPr>
          </a:p>
          <a:p>
            <a:pPr marR="5080" lvl="3">
              <a:lnSpc>
                <a:spcPct val="120000"/>
              </a:lnSpc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B2: </a:t>
            </a:r>
            <a:r>
              <a:rPr lang="vi-VN" sz="1200" spc="-10" dirty="0">
                <a:cs typeface="Arial"/>
              </a:rPr>
              <a:t>Nếu </a:t>
            </a:r>
            <a:r>
              <a:rPr lang="vi-VN" sz="1200" spc="-5" dirty="0">
                <a:cs typeface="Arial"/>
              </a:rPr>
              <a:t>a &gt; b, </a:t>
            </a:r>
            <a:r>
              <a:rPr lang="vi-VN" sz="1200" spc="-10" dirty="0">
                <a:cs typeface="Arial"/>
              </a:rPr>
              <a:t>hiển </a:t>
            </a:r>
            <a:r>
              <a:rPr lang="vi-VN" sz="1200" spc="-5" dirty="0">
                <a:cs typeface="Arial"/>
              </a:rPr>
              <a:t>thị </a:t>
            </a:r>
            <a:r>
              <a:rPr lang="vi-VN" sz="1200" spc="-10" dirty="0">
                <a:cs typeface="Arial"/>
              </a:rPr>
              <a:t>“a&gt;b”. </a:t>
            </a:r>
            <a:r>
              <a:rPr lang="vi-VN" sz="1200" spc="-5" dirty="0">
                <a:cs typeface="Arial"/>
              </a:rPr>
              <a:t>Kết thúc.  </a:t>
            </a:r>
            <a:r>
              <a:rPr lang="vi-VN" sz="1200" spc="-10" dirty="0">
                <a:cs typeface="Arial"/>
              </a:rPr>
              <a:t>Ngược </a:t>
            </a:r>
            <a:r>
              <a:rPr lang="vi-VN" sz="1200" spc="-5" dirty="0">
                <a:cs typeface="Arial"/>
              </a:rPr>
              <a:t>lại sang</a:t>
            </a:r>
            <a:r>
              <a:rPr lang="vi-VN" sz="1200" dirty="0">
                <a:cs typeface="Arial"/>
              </a:rPr>
              <a:t> </a:t>
            </a:r>
            <a:r>
              <a:rPr lang="vi-VN" sz="1200" spc="-5" dirty="0">
                <a:cs typeface="Arial"/>
              </a:rPr>
              <a:t>B3.</a:t>
            </a:r>
            <a:endParaRPr lang="vi-VN" sz="1200" dirty="0">
              <a:cs typeface="Arial"/>
            </a:endParaRPr>
          </a:p>
          <a:p>
            <a:pPr marR="767080" lvl="3">
              <a:lnSpc>
                <a:spcPts val="2300"/>
              </a:lnSpc>
              <a:spcBef>
                <a:spcPts val="145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B3: </a:t>
            </a:r>
            <a:r>
              <a:rPr lang="vi-VN" sz="1200" spc="-10" dirty="0">
                <a:cs typeface="Arial"/>
              </a:rPr>
              <a:t>Nếu </a:t>
            </a:r>
            <a:r>
              <a:rPr lang="vi-VN" sz="1200" spc="-5" dirty="0">
                <a:cs typeface="Arial"/>
              </a:rPr>
              <a:t>a = b, </a:t>
            </a:r>
            <a:r>
              <a:rPr lang="vi-VN" sz="1200" spc="-10" dirty="0">
                <a:cs typeface="Arial"/>
              </a:rPr>
              <a:t>hiển </a:t>
            </a:r>
            <a:r>
              <a:rPr lang="vi-VN" sz="1200" spc="-5" dirty="0">
                <a:cs typeface="Arial"/>
              </a:rPr>
              <a:t>thị </a:t>
            </a:r>
            <a:r>
              <a:rPr lang="vi-VN" sz="1200" spc="-10" dirty="0">
                <a:cs typeface="Arial"/>
              </a:rPr>
              <a:t>“a=b”.  Ngược </a:t>
            </a:r>
            <a:r>
              <a:rPr lang="vi-VN" sz="1200" spc="-5" dirty="0">
                <a:cs typeface="Arial"/>
              </a:rPr>
              <a:t>lại, </a:t>
            </a:r>
            <a:r>
              <a:rPr lang="vi-VN" sz="1200" spc="-10" dirty="0">
                <a:cs typeface="Arial"/>
              </a:rPr>
              <a:t>hiển </a:t>
            </a:r>
            <a:r>
              <a:rPr lang="vi-VN" sz="1200" spc="-5" dirty="0">
                <a:cs typeface="Arial"/>
              </a:rPr>
              <a:t>thị “a &lt;</a:t>
            </a:r>
            <a:r>
              <a:rPr lang="vi-VN" sz="1200" spc="-20" dirty="0">
                <a:cs typeface="Arial"/>
              </a:rPr>
              <a:t> </a:t>
            </a:r>
            <a:r>
              <a:rPr lang="vi-VN" sz="1200" spc="-10" dirty="0">
                <a:cs typeface="Arial"/>
              </a:rPr>
              <a:t>b”.</a:t>
            </a:r>
            <a:endParaRPr lang="vi-VN" sz="1200" dirty="0">
              <a:cs typeface="Arial"/>
            </a:endParaRPr>
          </a:p>
          <a:p>
            <a:pPr lvl="3">
              <a:spcBef>
                <a:spcPts val="245"/>
              </a:spcBef>
              <a:tabLst>
                <a:tab pos="172085" algn="l"/>
              </a:tabLst>
            </a:pPr>
            <a:r>
              <a:rPr lang="vi-VN" sz="1200" spc="-5" dirty="0">
                <a:cs typeface="Arial"/>
              </a:rPr>
              <a:t>B4: Kết</a:t>
            </a:r>
            <a:r>
              <a:rPr lang="vi-VN" sz="1200" spc="-10" dirty="0">
                <a:cs typeface="Arial"/>
              </a:rPr>
              <a:t> </a:t>
            </a:r>
            <a:r>
              <a:rPr lang="vi-VN" sz="1200" spc="-5" dirty="0">
                <a:cs typeface="Arial"/>
              </a:rPr>
              <a:t>thúc</a:t>
            </a:r>
            <a:endParaRPr lang="vi-VN" sz="1200" dirty="0">
              <a:cs typeface="Arial"/>
            </a:endParaRPr>
          </a:p>
          <a:p>
            <a:pPr marL="514350" lvl="1">
              <a:spcBef>
                <a:spcPts val="330"/>
              </a:spcBef>
              <a:tabLst>
                <a:tab pos="372110" algn="l"/>
              </a:tabLst>
            </a:pPr>
            <a:endParaRPr lang="vi-VN" sz="1600" spc="-5" dirty="0" smtClea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vi-VN" dirty="0">
                <a:latin typeface="Calibri"/>
                <a:cs typeface="Calibri"/>
              </a:rPr>
              <a:t>Một </a:t>
            </a:r>
            <a:r>
              <a:rPr lang="vi-VN" spc="-5" dirty="0">
                <a:latin typeface="Calibri"/>
                <a:cs typeface="Calibri"/>
              </a:rPr>
              <a:t>số </a:t>
            </a:r>
            <a:r>
              <a:rPr lang="vi-VN" dirty="0">
                <a:latin typeface="Calibri"/>
                <a:cs typeface="Calibri"/>
              </a:rPr>
              <a:t>khối </a:t>
            </a:r>
            <a:r>
              <a:rPr lang="vi-VN" spc="-10" dirty="0">
                <a:latin typeface="Calibri"/>
                <a:cs typeface="Calibri"/>
              </a:rPr>
              <a:t>trong </a:t>
            </a:r>
            <a:r>
              <a:rPr lang="vi-VN" spc="-5" dirty="0">
                <a:latin typeface="Calibri"/>
                <a:cs typeface="Calibri"/>
              </a:rPr>
              <a:t>sơ </a:t>
            </a:r>
            <a:r>
              <a:rPr lang="vi-VN" dirty="0">
                <a:latin typeface="Calibri"/>
                <a:cs typeface="Calibri"/>
              </a:rPr>
              <a:t>đồ khối </a:t>
            </a:r>
            <a:r>
              <a:rPr lang="vi-VN" spc="-5" dirty="0">
                <a:latin typeface="Calibri"/>
                <a:cs typeface="Calibri"/>
              </a:rPr>
              <a:t>dùng biểu diễn thuật</a:t>
            </a:r>
            <a:r>
              <a:rPr lang="vi-VN" spc="-45" dirty="0">
                <a:latin typeface="Calibri"/>
                <a:cs typeface="Calibri"/>
              </a:rPr>
              <a:t> </a:t>
            </a:r>
            <a:r>
              <a:rPr lang="vi-VN" spc="-10" dirty="0" smtClean="0">
                <a:latin typeface="Calibri"/>
                <a:cs typeface="Calibri"/>
              </a:rPr>
              <a:t>toán</a:t>
            </a:r>
            <a:endParaRPr lang="vi-VN" dirty="0" smtClean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1600" b="1" i="1" spc="-5" dirty="0" smtClean="0">
                <a:latin typeface="Calibri"/>
                <a:cs typeface="Calibri"/>
              </a:rPr>
              <a:t>                              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vi-VN" sz="1600" b="1" i="1" spc="-5" dirty="0">
                <a:latin typeface="Calibri"/>
                <a:cs typeface="Calibri"/>
              </a:rPr>
              <a:t>	</a:t>
            </a:r>
            <a:r>
              <a:rPr lang="vi-VN" sz="1600" b="1" i="1" spc="-5" dirty="0" smtClean="0">
                <a:latin typeface="Calibri"/>
                <a:cs typeface="Calibri"/>
              </a:rPr>
              <a:t>			Bắt </a:t>
            </a:r>
            <a:r>
              <a:rPr lang="vi-VN" sz="1600" b="1" i="1" spc="-10" dirty="0">
                <a:latin typeface="Calibri"/>
                <a:cs typeface="Calibri"/>
              </a:rPr>
              <a:t>đầu </a:t>
            </a:r>
            <a:r>
              <a:rPr lang="vi-VN" sz="1600" spc="-10" dirty="0">
                <a:latin typeface="Calibri"/>
                <a:cs typeface="Calibri"/>
              </a:rPr>
              <a:t>hoặc </a:t>
            </a:r>
            <a:r>
              <a:rPr lang="vi-VN" sz="1600" b="1" i="1" spc="-15" dirty="0">
                <a:latin typeface="Calibri"/>
                <a:cs typeface="Calibri"/>
              </a:rPr>
              <a:t>kết</a:t>
            </a:r>
            <a:r>
              <a:rPr lang="vi-VN" sz="1600" b="1" i="1" spc="10" dirty="0">
                <a:latin typeface="Calibri"/>
                <a:cs typeface="Calibri"/>
              </a:rPr>
              <a:t> </a:t>
            </a:r>
            <a:r>
              <a:rPr lang="vi-VN" sz="1600" b="1" i="1" spc="-5" dirty="0" smtClean="0">
                <a:latin typeface="Calibri"/>
                <a:cs typeface="Calibri"/>
              </a:rPr>
              <a:t>thúc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vi-VN" sz="1600" dirty="0" smtClean="0">
              <a:latin typeface="Calibri"/>
              <a:cs typeface="Calibri"/>
            </a:endParaRPr>
          </a:p>
          <a:p>
            <a:pPr marL="1631950" marR="495934" indent="0">
              <a:lnSpc>
                <a:spcPct val="235100"/>
              </a:lnSpc>
              <a:spcBef>
                <a:spcPts val="130"/>
              </a:spcBef>
              <a:buNone/>
            </a:pPr>
            <a:r>
              <a:rPr lang="vi-VN" sz="1800" b="1" i="1" spc="-10" dirty="0" smtClean="0">
                <a:latin typeface="Calibri"/>
                <a:cs typeface="Calibri"/>
              </a:rPr>
              <a:t>              		Thao </a:t>
            </a:r>
            <a:r>
              <a:rPr lang="vi-VN" sz="1800" b="1" i="1" spc="-5" dirty="0">
                <a:latin typeface="Calibri"/>
                <a:cs typeface="Calibri"/>
              </a:rPr>
              <a:t>tác tính toán </a:t>
            </a:r>
            <a:r>
              <a:rPr lang="vi-VN" sz="1800" b="1" i="1" spc="-10" dirty="0">
                <a:latin typeface="Calibri"/>
                <a:cs typeface="Calibri"/>
              </a:rPr>
              <a:t>hoặc </a:t>
            </a:r>
            <a:r>
              <a:rPr lang="vi-VN" sz="1800" b="1" i="1" spc="-5" dirty="0" smtClean="0">
                <a:latin typeface="Calibri"/>
                <a:cs typeface="Calibri"/>
              </a:rPr>
              <a:t>phức tạp</a:t>
            </a:r>
          </a:p>
          <a:p>
            <a:pPr marL="1631950" marR="495934" indent="0">
              <a:lnSpc>
                <a:spcPct val="235100"/>
              </a:lnSpc>
              <a:spcBef>
                <a:spcPts val="130"/>
              </a:spcBef>
              <a:buNone/>
            </a:pPr>
            <a:r>
              <a:rPr lang="vi-VN" sz="1800" b="1" i="1" spc="-5" dirty="0">
                <a:latin typeface="Calibri"/>
                <a:cs typeface="Calibri"/>
              </a:rPr>
              <a:t>	</a:t>
            </a:r>
            <a:r>
              <a:rPr lang="vi-VN" sz="1800" b="1" i="1" spc="-5" dirty="0" smtClean="0">
                <a:latin typeface="Calibri"/>
                <a:cs typeface="Calibri"/>
              </a:rPr>
              <a:t>		Lệnh </a:t>
            </a:r>
            <a:r>
              <a:rPr lang="vi-VN" sz="1800" b="1" i="1" spc="-5" dirty="0">
                <a:latin typeface="Calibri"/>
                <a:cs typeface="Calibri"/>
              </a:rPr>
              <a:t>vào, </a:t>
            </a:r>
            <a:r>
              <a:rPr lang="vi-VN" sz="1800" b="1" i="1" spc="-10" dirty="0">
                <a:latin typeface="Calibri"/>
                <a:cs typeface="Calibri"/>
              </a:rPr>
              <a:t>lệnh </a:t>
            </a:r>
            <a:r>
              <a:rPr lang="vi-VN" sz="1800" b="1" i="1" spc="-5" dirty="0">
                <a:latin typeface="Calibri"/>
                <a:cs typeface="Calibri"/>
              </a:rPr>
              <a:t>ra </a:t>
            </a:r>
            <a:r>
              <a:rPr lang="vi-VN" sz="1800" i="1" spc="-10" dirty="0">
                <a:latin typeface="Calibri"/>
                <a:cs typeface="Calibri"/>
              </a:rPr>
              <a:t>(read </a:t>
            </a:r>
            <a:r>
              <a:rPr lang="vi-VN" sz="1800" i="1" spc="-5" dirty="0">
                <a:latin typeface="Calibri"/>
                <a:cs typeface="Calibri"/>
              </a:rPr>
              <a:t>hoặc</a:t>
            </a:r>
            <a:r>
              <a:rPr lang="vi-VN" sz="1800" i="1" spc="-10" dirty="0">
                <a:latin typeface="Calibri"/>
                <a:cs typeface="Calibri"/>
              </a:rPr>
              <a:t> write)</a:t>
            </a:r>
            <a:endParaRPr lang="vi-VN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vi-VN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vi-VN" sz="1600" dirty="0">
              <a:latin typeface="Times New Roman"/>
              <a:cs typeface="Times New Roman"/>
            </a:endParaRPr>
          </a:p>
          <a:p>
            <a:pPr marL="1612265" indent="0">
              <a:lnSpc>
                <a:spcPct val="100000"/>
              </a:lnSpc>
              <a:buNone/>
            </a:pPr>
            <a:r>
              <a:rPr lang="vi-VN" sz="1800" b="1" i="1" spc="-5" dirty="0" smtClean="0">
                <a:latin typeface="Calibri"/>
                <a:cs typeface="Calibri"/>
              </a:rPr>
              <a:t>                        	 Kiểm </a:t>
            </a:r>
            <a:r>
              <a:rPr lang="vi-VN" sz="1800" b="1" i="1" spc="-5" dirty="0">
                <a:latin typeface="Calibri"/>
                <a:cs typeface="Calibri"/>
              </a:rPr>
              <a:t>tra </a:t>
            </a:r>
            <a:r>
              <a:rPr lang="vi-VN" sz="1800" b="1" i="1" spc="-10" dirty="0">
                <a:latin typeface="Calibri"/>
                <a:cs typeface="Calibri"/>
              </a:rPr>
              <a:t>điều </a:t>
            </a:r>
            <a:r>
              <a:rPr lang="vi-VN" sz="1800" b="1" i="1" spc="-5" dirty="0" smtClean="0">
                <a:latin typeface="Calibri"/>
                <a:cs typeface="Calibri"/>
              </a:rPr>
              <a:t>kiện</a:t>
            </a:r>
          </a:p>
          <a:p>
            <a:pPr marL="1612265" indent="0">
              <a:lnSpc>
                <a:spcPct val="100000"/>
              </a:lnSpc>
              <a:buNone/>
            </a:pPr>
            <a:endParaRPr lang="vi-VN" sz="1800" dirty="0">
              <a:latin typeface="Calibri"/>
              <a:cs typeface="Calibri"/>
            </a:endParaRPr>
          </a:p>
          <a:p>
            <a:pPr marL="1604645" marR="1350645" indent="0">
              <a:lnSpc>
                <a:spcPct val="256999"/>
              </a:lnSpc>
              <a:spcBef>
                <a:spcPts val="350"/>
              </a:spcBef>
              <a:buNone/>
            </a:pPr>
            <a:r>
              <a:rPr lang="vi-VN" sz="1800" b="1" i="1" spc="-10" dirty="0" smtClean="0">
                <a:latin typeface="Calibri"/>
                <a:cs typeface="Calibri"/>
              </a:rPr>
              <a:t>                         	Nối </a:t>
            </a:r>
            <a:r>
              <a:rPr lang="vi-VN" sz="1800" b="1" i="1" spc="-5" dirty="0">
                <a:latin typeface="Calibri"/>
                <a:cs typeface="Calibri"/>
              </a:rPr>
              <a:t>tiếp </a:t>
            </a:r>
            <a:r>
              <a:rPr lang="vi-VN" sz="1800" b="1" i="1" spc="-10" dirty="0">
                <a:latin typeface="Calibri"/>
                <a:cs typeface="Calibri"/>
              </a:rPr>
              <a:t>đoạn </a:t>
            </a:r>
            <a:r>
              <a:rPr lang="vi-VN" sz="1800" b="1" i="1" spc="-5" dirty="0">
                <a:latin typeface="Calibri"/>
                <a:cs typeface="Calibri"/>
              </a:rPr>
              <a:t>lệnh </a:t>
            </a:r>
            <a:r>
              <a:rPr lang="vi-VN" sz="1800" b="1" i="1" spc="-5" dirty="0" smtClean="0">
                <a:latin typeface="Calibri"/>
                <a:cs typeface="Calibri"/>
              </a:rPr>
              <a:t>, luồng </a:t>
            </a:r>
            <a:r>
              <a:rPr lang="vi-VN" sz="1800" b="1" i="1" spc="-5" dirty="0">
                <a:latin typeface="Calibri"/>
                <a:cs typeface="Calibri"/>
              </a:rPr>
              <a:t>thực</a:t>
            </a:r>
            <a:r>
              <a:rPr lang="vi-VN" sz="1800" b="1" i="1" spc="-20" dirty="0">
                <a:latin typeface="Calibri"/>
                <a:cs typeface="Calibri"/>
              </a:rPr>
              <a:t> </a:t>
            </a:r>
            <a:r>
              <a:rPr lang="vi-VN" sz="1800" b="1" i="1" spc="-5" dirty="0">
                <a:latin typeface="Calibri"/>
                <a:cs typeface="Calibri"/>
              </a:rPr>
              <a:t>hiện</a:t>
            </a:r>
            <a:endParaRPr lang="vi-VN" sz="1800" dirty="0">
              <a:latin typeface="Calibri"/>
              <a:cs typeface="Calibri"/>
            </a:endParaRPr>
          </a:p>
          <a:p>
            <a:pPr marR="5080" algn="r">
              <a:lnSpc>
                <a:spcPts val="730"/>
              </a:lnSpc>
            </a:pPr>
            <a:r>
              <a:rPr lang="vi-VN" sz="600" spc="-5" dirty="0">
                <a:latin typeface="Calibri"/>
                <a:cs typeface="Calibri"/>
              </a:rPr>
              <a:t>17</a:t>
            </a:r>
            <a:endParaRPr lang="vi-VN" sz="600" dirty="0">
              <a:latin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790699" y="2244436"/>
            <a:ext cx="1068779" cy="4512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90699" y="2984664"/>
            <a:ext cx="1068779" cy="5581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2743197" y="3745180"/>
            <a:ext cx="1116281" cy="510639"/>
          </a:xfrm>
          <a:prstGeom prst="parallelogram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amond 7"/>
          <p:cNvSpPr/>
          <p:nvPr/>
        </p:nvSpPr>
        <p:spPr bwMode="auto">
          <a:xfrm>
            <a:off x="2790699" y="4533405"/>
            <a:ext cx="1211285" cy="771896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600696" y="5961413"/>
            <a:ext cx="1508166" cy="11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8D80-4D70-4511-82E4-B18D7310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609601"/>
            <a:ext cx="8928100" cy="571499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5080">
              <a:spcBef>
                <a:spcPts val="100"/>
              </a:spcBef>
              <a:tabLst>
                <a:tab pos="172720" algn="l"/>
              </a:tabLst>
            </a:pPr>
            <a:r>
              <a:rPr lang="vi-VN" spc="-5" dirty="0">
                <a:cs typeface="Arial"/>
              </a:rPr>
              <a:t>Nếu biểu </a:t>
            </a:r>
            <a:r>
              <a:rPr lang="vi-VN" dirty="0">
                <a:cs typeface="Arial"/>
              </a:rPr>
              <a:t>thức </a:t>
            </a:r>
            <a:r>
              <a:rPr lang="vi-VN" spc="-5" dirty="0">
                <a:cs typeface="Arial"/>
              </a:rPr>
              <a:t>điều </a:t>
            </a:r>
            <a:r>
              <a:rPr lang="vi-VN" dirty="0">
                <a:cs typeface="Arial"/>
              </a:rPr>
              <a:t>kiện </a:t>
            </a:r>
            <a:r>
              <a:rPr lang="vi-VN" spc="-5" dirty="0">
                <a:cs typeface="Arial"/>
              </a:rPr>
              <a:t>đúng </a:t>
            </a:r>
            <a:r>
              <a:rPr lang="vi-VN" spc="-10" dirty="0">
                <a:cs typeface="Arial"/>
              </a:rPr>
              <a:t>(giá </a:t>
            </a:r>
            <a:r>
              <a:rPr lang="vi-VN" dirty="0">
                <a:cs typeface="Arial"/>
              </a:rPr>
              <a:t>trị chân </a:t>
            </a:r>
            <a:r>
              <a:rPr lang="vi-VN" spc="-5" dirty="0">
                <a:cs typeface="Arial"/>
              </a:rPr>
              <a:t>lý là </a:t>
            </a:r>
            <a:r>
              <a:rPr lang="vi-VN" spc="-15" dirty="0">
                <a:cs typeface="Arial"/>
              </a:rPr>
              <a:t>True)  </a:t>
            </a:r>
            <a:r>
              <a:rPr lang="vi-VN" dirty="0">
                <a:cs typeface="Arial"/>
              </a:rPr>
              <a:t>thực </a:t>
            </a:r>
            <a:r>
              <a:rPr lang="vi-VN" spc="-5" dirty="0">
                <a:cs typeface="Arial"/>
              </a:rPr>
              <a:t>hiện </a:t>
            </a:r>
            <a:r>
              <a:rPr lang="vi-VN" dirty="0">
                <a:cs typeface="Arial"/>
              </a:rPr>
              <a:t>công việc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1.</a:t>
            </a:r>
          </a:p>
          <a:p>
            <a:pPr marR="81280">
              <a:spcBef>
                <a:spcPts val="285"/>
              </a:spcBef>
              <a:tabLst>
                <a:tab pos="172720" algn="l"/>
              </a:tabLst>
            </a:pPr>
            <a:r>
              <a:rPr lang="vi-VN" spc="-5" dirty="0">
                <a:cs typeface="Arial"/>
              </a:rPr>
              <a:t>Nếu biểu </a:t>
            </a:r>
            <a:r>
              <a:rPr lang="vi-VN" dirty="0">
                <a:cs typeface="Arial"/>
              </a:rPr>
              <a:t>thức </a:t>
            </a:r>
            <a:r>
              <a:rPr lang="vi-VN" spc="-5" dirty="0">
                <a:cs typeface="Arial"/>
              </a:rPr>
              <a:t>điều </a:t>
            </a:r>
            <a:r>
              <a:rPr lang="vi-VN" dirty="0">
                <a:cs typeface="Arial"/>
              </a:rPr>
              <a:t>kiện sai </a:t>
            </a:r>
            <a:r>
              <a:rPr lang="vi-VN" spc="-5" dirty="0">
                <a:cs typeface="Arial"/>
              </a:rPr>
              <a:t>(giá </a:t>
            </a:r>
            <a:r>
              <a:rPr lang="vi-VN" dirty="0">
                <a:cs typeface="Arial"/>
              </a:rPr>
              <a:t>trị chân </a:t>
            </a:r>
            <a:r>
              <a:rPr lang="vi-VN" spc="-5" dirty="0">
                <a:cs typeface="Arial"/>
              </a:rPr>
              <a:t>lý là </a:t>
            </a:r>
            <a:r>
              <a:rPr lang="vi-VN" dirty="0">
                <a:cs typeface="Arial"/>
              </a:rPr>
              <a:t>False)  thực </a:t>
            </a:r>
            <a:r>
              <a:rPr lang="vi-VN" spc="-5" dirty="0">
                <a:cs typeface="Arial"/>
              </a:rPr>
              <a:t>hiện </a:t>
            </a:r>
            <a:r>
              <a:rPr lang="vi-VN" dirty="0">
                <a:cs typeface="Arial"/>
              </a:rPr>
              <a:t>công việc</a:t>
            </a:r>
            <a:r>
              <a:rPr lang="vi-VN" spc="-10" dirty="0">
                <a:cs typeface="Arial"/>
              </a:rPr>
              <a:t> </a:t>
            </a:r>
            <a:r>
              <a:rPr lang="vi-VN" dirty="0">
                <a:cs typeface="Arial"/>
              </a:rPr>
              <a:t>2.</a:t>
            </a:r>
          </a:p>
        </p:txBody>
      </p:sp>
      <p:sp>
        <p:nvSpPr>
          <p:cNvPr id="5" name="object 6"/>
          <p:cNvSpPr/>
          <p:nvPr/>
        </p:nvSpPr>
        <p:spPr>
          <a:xfrm>
            <a:off x="1696390" y="3017480"/>
            <a:ext cx="2174966" cy="303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5714128" y="3017480"/>
            <a:ext cx="4118641" cy="3038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568789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1044</Words>
  <Application>Microsoft Office PowerPoint</Application>
  <PresentationFormat>Widescreen</PresentationFormat>
  <Paragraphs>154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 Symbol</vt:lpstr>
      <vt:lpstr>Times New Roman</vt:lpstr>
      <vt:lpstr>Wingdings</vt:lpstr>
      <vt:lpstr>cdb2004213l</vt:lpstr>
      <vt:lpstr>Tư duy lập trình &amp; kiến thức cơ bản về thuật toán</vt:lpstr>
      <vt:lpstr>Nội dung</vt:lpstr>
      <vt:lpstr>Bài toán</vt:lpstr>
      <vt:lpstr>Bài toán</vt:lpstr>
      <vt:lpstr>Giải quyết bài toán bằng máy tính</vt:lpstr>
      <vt:lpstr>Biểu diễn thuật toán</vt:lpstr>
      <vt:lpstr>Biểu diễn thuật toán</vt:lpstr>
      <vt:lpstr>Lưu đồ thuật toán</vt:lpstr>
      <vt:lpstr>Cấu trúc rẽ nhánh</vt:lpstr>
      <vt:lpstr>Cấu trúc lặp</vt:lpstr>
      <vt:lpstr>Ví dụ 1 – Mô tả bằng lưu đồ thuật toán</vt:lpstr>
      <vt:lpstr>Ví dụ 2</vt:lpstr>
      <vt:lpstr>Ví dụ 2 mô tả tuần tự</vt:lpstr>
      <vt:lpstr>Ví dụ 3</vt:lpstr>
      <vt:lpstr>Ví dụ 3 mô tả tuần tự</vt:lpstr>
      <vt:lpstr>Ví dụ 4</vt:lpstr>
      <vt:lpstr>Ví dụ 4 ý tưởng</vt:lpstr>
      <vt:lpstr>Ví dụ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Bao Le Quy</cp:lastModifiedBy>
  <cp:revision>129</cp:revision>
  <dcterms:modified xsi:type="dcterms:W3CDTF">2017-11-29T08:41:33Z</dcterms:modified>
</cp:coreProperties>
</file>