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70" r:id="rId4"/>
    <p:sldId id="271" r:id="rId5"/>
    <p:sldId id="273" r:id="rId6"/>
    <p:sldId id="272" r:id="rId7"/>
    <p:sldId id="274" r:id="rId8"/>
    <p:sldId id="277" r:id="rId9"/>
    <p:sldId id="285" r:id="rId10"/>
    <p:sldId id="278" r:id="rId11"/>
    <p:sldId id="286" r:id="rId12"/>
    <p:sldId id="279" r:id="rId13"/>
    <p:sldId id="280" r:id="rId14"/>
    <p:sldId id="287" r:id="rId15"/>
    <p:sldId id="288" r:id="rId16"/>
    <p:sldId id="289" r:id="rId17"/>
    <p:sldId id="290"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607CF-BC21-4FC3-8EBF-46D2C2299312}"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F638-50BF-40E0-861A-ED565754FD6E}" type="slidenum">
              <a:rPr lang="en-US" smtClean="0"/>
              <a:t>‹#›</a:t>
            </a:fld>
            <a:endParaRPr lang="en-US"/>
          </a:p>
        </p:txBody>
      </p:sp>
    </p:spTree>
    <p:extLst>
      <p:ext uri="{BB962C8B-B14F-4D97-AF65-F5344CB8AC3E}">
        <p14:creationId xmlns:p14="http://schemas.microsoft.com/office/powerpoint/2010/main" val="47032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3</a:t>
            </a:fld>
            <a:endParaRPr lang="en-US"/>
          </a:p>
        </p:txBody>
      </p:sp>
    </p:spTree>
    <p:extLst>
      <p:ext uri="{BB962C8B-B14F-4D97-AF65-F5344CB8AC3E}">
        <p14:creationId xmlns:p14="http://schemas.microsoft.com/office/powerpoint/2010/main" val="309386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16</a:t>
            </a:fld>
            <a:endParaRPr lang="en-US"/>
          </a:p>
        </p:txBody>
      </p:sp>
    </p:spTree>
    <p:extLst>
      <p:ext uri="{BB962C8B-B14F-4D97-AF65-F5344CB8AC3E}">
        <p14:creationId xmlns:p14="http://schemas.microsoft.com/office/powerpoint/2010/main" val="127750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17</a:t>
            </a:fld>
            <a:endParaRPr lang="en-US"/>
          </a:p>
        </p:txBody>
      </p:sp>
    </p:spTree>
    <p:extLst>
      <p:ext uri="{BB962C8B-B14F-4D97-AF65-F5344CB8AC3E}">
        <p14:creationId xmlns:p14="http://schemas.microsoft.com/office/powerpoint/2010/main" val="166316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8</a:t>
            </a:fld>
            <a:endParaRPr lang="en-US"/>
          </a:p>
        </p:txBody>
      </p:sp>
    </p:spTree>
    <p:extLst>
      <p:ext uri="{BB962C8B-B14F-4D97-AF65-F5344CB8AC3E}">
        <p14:creationId xmlns:p14="http://schemas.microsoft.com/office/powerpoint/2010/main" val="79595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9</a:t>
            </a:fld>
            <a:endParaRPr lang="en-US"/>
          </a:p>
        </p:txBody>
      </p:sp>
    </p:spTree>
    <p:extLst>
      <p:ext uri="{BB962C8B-B14F-4D97-AF65-F5344CB8AC3E}">
        <p14:creationId xmlns:p14="http://schemas.microsoft.com/office/powerpoint/2010/main" val="43275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10</a:t>
            </a:fld>
            <a:endParaRPr lang="en-US"/>
          </a:p>
        </p:txBody>
      </p:sp>
    </p:spTree>
    <p:extLst>
      <p:ext uri="{BB962C8B-B14F-4D97-AF65-F5344CB8AC3E}">
        <p14:creationId xmlns:p14="http://schemas.microsoft.com/office/powerpoint/2010/main" val="247283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11</a:t>
            </a:fld>
            <a:endParaRPr lang="en-US"/>
          </a:p>
        </p:txBody>
      </p:sp>
    </p:spTree>
    <p:extLst>
      <p:ext uri="{BB962C8B-B14F-4D97-AF65-F5344CB8AC3E}">
        <p14:creationId xmlns:p14="http://schemas.microsoft.com/office/powerpoint/2010/main" val="59554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12</a:t>
            </a:fld>
            <a:endParaRPr lang="en-US"/>
          </a:p>
        </p:txBody>
      </p:sp>
    </p:spTree>
    <p:extLst>
      <p:ext uri="{BB962C8B-B14F-4D97-AF65-F5344CB8AC3E}">
        <p14:creationId xmlns:p14="http://schemas.microsoft.com/office/powerpoint/2010/main" val="120778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13</a:t>
            </a:fld>
            <a:endParaRPr lang="en-US"/>
          </a:p>
        </p:txBody>
      </p:sp>
    </p:spTree>
    <p:extLst>
      <p:ext uri="{BB962C8B-B14F-4D97-AF65-F5344CB8AC3E}">
        <p14:creationId xmlns:p14="http://schemas.microsoft.com/office/powerpoint/2010/main" val="975028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14</a:t>
            </a:fld>
            <a:endParaRPr lang="en-US"/>
          </a:p>
        </p:txBody>
      </p:sp>
    </p:spTree>
    <p:extLst>
      <p:ext uri="{BB962C8B-B14F-4D97-AF65-F5344CB8AC3E}">
        <p14:creationId xmlns:p14="http://schemas.microsoft.com/office/powerpoint/2010/main" val="346643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15</a:t>
            </a:fld>
            <a:endParaRPr lang="en-US"/>
          </a:p>
        </p:txBody>
      </p:sp>
    </p:spTree>
    <p:extLst>
      <p:ext uri="{BB962C8B-B14F-4D97-AF65-F5344CB8AC3E}">
        <p14:creationId xmlns:p14="http://schemas.microsoft.com/office/powerpoint/2010/main" val="1567431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12/5/2017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12/5/2017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12/5/2017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3784600" y="1027113"/>
            <a:ext cx="7998884" cy="1752600"/>
          </a:xfrm>
        </p:spPr>
        <p:txBody>
          <a:bodyPr/>
          <a:lstStyle/>
          <a:p>
            <a:r>
              <a:rPr lang="en-US" b="0" dirty="0">
                <a:effectLst/>
              </a:rPr>
              <a:t>HTML - language of the web</a:t>
            </a:r>
          </a:p>
        </p:txBody>
      </p:sp>
      <p:sp>
        <p:nvSpPr>
          <p:cNvPr id="3" name="Subtitle 2">
            <a:extLst>
              <a:ext uri="{FF2B5EF4-FFF2-40B4-BE49-F238E27FC236}">
                <a16:creationId xmlns:a16="http://schemas.microsoft.com/office/drawing/2014/main" xmlns=""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&lt;span&gt;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err="1">
                <a:cs typeface="Arial"/>
              </a:rPr>
              <a:t>Tác</a:t>
            </a:r>
            <a:r>
              <a:rPr lang="en-US" sz="3200" spc="-35" dirty="0">
                <a:cs typeface="Arial"/>
              </a:rPr>
              <a:t> </a:t>
            </a:r>
            <a:r>
              <a:rPr lang="en-US" sz="3200" spc="-10" dirty="0" err="1">
                <a:cs typeface="Arial"/>
              </a:rPr>
              <a:t>dụng</a:t>
            </a:r>
            <a:r>
              <a:rPr lang="en-US" sz="3200" spc="-10" dirty="0">
                <a:cs typeface="Arial"/>
              </a:rPr>
              <a:t>:</a:t>
            </a:r>
            <a:endParaRPr lang="en-US" sz="3200" dirty="0">
              <a:cs typeface="Arial"/>
            </a:endParaRPr>
          </a:p>
          <a:p>
            <a:pPr marL="869950" lvl="1">
              <a:spcBef>
                <a:spcPts val="520"/>
              </a:spcBef>
            </a:pPr>
            <a:r>
              <a:rPr lang="en-US" sz="1800" spc="-5" dirty="0">
                <a:cs typeface="Arial"/>
              </a:rPr>
              <a:t>Span </a:t>
            </a:r>
            <a:r>
              <a:rPr lang="en-US" sz="1800" dirty="0" err="1">
                <a:cs typeface="Arial"/>
              </a:rPr>
              <a:t>kèm</a:t>
            </a:r>
            <a:r>
              <a:rPr lang="en-US" sz="1800" dirty="0">
                <a:cs typeface="Arial"/>
              </a:rPr>
              <a:t> </a:t>
            </a:r>
            <a:r>
              <a:rPr lang="en-US" sz="1800" spc="-5" dirty="0" err="1">
                <a:cs typeface="Arial"/>
              </a:rPr>
              <a:t>với</a:t>
            </a:r>
            <a:r>
              <a:rPr lang="en-US" sz="1800" spc="-5" dirty="0">
                <a:cs typeface="Arial"/>
              </a:rPr>
              <a:t> </a:t>
            </a:r>
            <a:r>
              <a:rPr lang="en-US" sz="1800" dirty="0" err="1">
                <a:cs typeface="Arial"/>
              </a:rPr>
              <a:t>css</a:t>
            </a:r>
            <a:r>
              <a:rPr lang="en-US" sz="1800" dirty="0">
                <a:cs typeface="Arial"/>
              </a:rPr>
              <a:t> </a:t>
            </a:r>
            <a:r>
              <a:rPr lang="en-US" sz="1800" dirty="0" err="1">
                <a:cs typeface="Arial"/>
              </a:rPr>
              <a:t>để</a:t>
            </a:r>
            <a:r>
              <a:rPr lang="en-US" sz="1800" dirty="0">
                <a:cs typeface="Arial"/>
              </a:rPr>
              <a:t> </a:t>
            </a:r>
            <a:r>
              <a:rPr lang="en-US" sz="1800" spc="-5" dirty="0" err="1">
                <a:cs typeface="Arial"/>
              </a:rPr>
              <a:t>định</a:t>
            </a:r>
            <a:r>
              <a:rPr lang="en-US" sz="1800" spc="-5" dirty="0">
                <a:cs typeface="Arial"/>
              </a:rPr>
              <a:t> </a:t>
            </a:r>
            <a:r>
              <a:rPr lang="en-US" sz="1800" spc="-5" dirty="0" err="1">
                <a:cs typeface="Arial"/>
              </a:rPr>
              <a:t>dạng</a:t>
            </a:r>
            <a:r>
              <a:rPr lang="en-US" sz="1800" spc="-5" dirty="0">
                <a:cs typeface="Arial"/>
              </a:rPr>
              <a:t> </a:t>
            </a:r>
            <a:r>
              <a:rPr lang="en-US" sz="1800" dirty="0" err="1">
                <a:cs typeface="Arial"/>
              </a:rPr>
              <a:t>một</a:t>
            </a:r>
            <a:r>
              <a:rPr lang="en-US" sz="1800" dirty="0">
                <a:cs typeface="Arial"/>
              </a:rPr>
              <a:t> </a:t>
            </a:r>
            <a:r>
              <a:rPr lang="en-US" sz="1800" spc="-5" dirty="0" err="1">
                <a:cs typeface="Arial"/>
              </a:rPr>
              <a:t>phần</a:t>
            </a:r>
            <a:r>
              <a:rPr lang="en-US" sz="1800" spc="-5" dirty="0">
                <a:cs typeface="Arial"/>
              </a:rPr>
              <a:t> </a:t>
            </a:r>
            <a:r>
              <a:rPr lang="en-US" sz="1800" spc="-5" dirty="0" err="1">
                <a:cs typeface="Arial"/>
              </a:rPr>
              <a:t>nội</a:t>
            </a:r>
            <a:r>
              <a:rPr lang="en-US" sz="1800" spc="-5" dirty="0">
                <a:cs typeface="Arial"/>
              </a:rPr>
              <a:t> dung </a:t>
            </a:r>
            <a:r>
              <a:rPr lang="en-US" sz="1800" dirty="0" err="1">
                <a:cs typeface="Arial"/>
              </a:rPr>
              <a:t>trong</a:t>
            </a:r>
            <a:r>
              <a:rPr lang="en-US" sz="1800" spc="-130" dirty="0">
                <a:cs typeface="Arial"/>
              </a:rPr>
              <a:t> </a:t>
            </a:r>
            <a:r>
              <a:rPr lang="en-US" sz="1800" spc="-5" dirty="0" err="1">
                <a:cs typeface="Arial"/>
              </a:rPr>
              <a:t>văn</a:t>
            </a:r>
            <a:endParaRPr lang="en-US" sz="1800" dirty="0">
              <a:cs typeface="Arial"/>
            </a:endParaRPr>
          </a:p>
          <a:p>
            <a:pPr marL="869950" lvl="1">
              <a:spcBef>
                <a:spcPts val="480"/>
              </a:spcBef>
            </a:pPr>
            <a:r>
              <a:rPr lang="en-US" sz="1800" spc="-5" dirty="0" err="1">
                <a:cs typeface="Arial"/>
              </a:rPr>
              <a:t>bản</a:t>
            </a:r>
            <a:r>
              <a:rPr lang="en-US" sz="1800" spc="-5" dirty="0">
                <a:cs typeface="Arial"/>
              </a:rPr>
              <a:t> </a:t>
            </a:r>
            <a:r>
              <a:rPr lang="en-US" sz="1800" dirty="0" err="1">
                <a:cs typeface="Arial"/>
              </a:rPr>
              <a:t>của</a:t>
            </a:r>
            <a:r>
              <a:rPr lang="en-US" sz="1800" dirty="0">
                <a:cs typeface="Arial"/>
              </a:rPr>
              <a:t> </a:t>
            </a:r>
            <a:r>
              <a:rPr lang="en-US" sz="1800" dirty="0" err="1">
                <a:cs typeface="Arial"/>
              </a:rPr>
              <a:t>trang</a:t>
            </a:r>
            <a:r>
              <a:rPr lang="en-US" sz="1800" spc="-70" dirty="0">
                <a:cs typeface="Arial"/>
              </a:rPr>
              <a:t> </a:t>
            </a:r>
            <a:r>
              <a:rPr lang="en-US" sz="1800" dirty="0">
                <a:cs typeface="Arial"/>
              </a:rPr>
              <a:t>web</a:t>
            </a:r>
          </a:p>
          <a:p>
            <a:pPr marL="469900" indent="-457200">
              <a:spcBef>
                <a:spcPts val="730"/>
              </a:spcBef>
              <a:buClr>
                <a:srgbClr val="364EB6"/>
              </a:buClr>
              <a:tabLst>
                <a:tab pos="355600" algn="l"/>
                <a:tab pos="356235" algn="l"/>
              </a:tabLst>
            </a:pPr>
            <a:r>
              <a:rPr lang="en-US" sz="3200" spc="-5" dirty="0" err="1">
                <a:cs typeface="Arial"/>
              </a:rPr>
              <a:t>Cách</a:t>
            </a:r>
            <a:r>
              <a:rPr lang="en-US" sz="3200" spc="-35" dirty="0">
                <a:cs typeface="Arial"/>
              </a:rPr>
              <a:t> </a:t>
            </a:r>
            <a:r>
              <a:rPr lang="en-US" sz="3200" dirty="0" err="1">
                <a:cs typeface="Arial"/>
              </a:rPr>
              <a:t>viết</a:t>
            </a:r>
            <a:r>
              <a:rPr lang="en-US" sz="3200" dirty="0">
                <a:cs typeface="Arial"/>
              </a:rPr>
              <a:t>:</a:t>
            </a:r>
          </a:p>
          <a:p>
            <a:pPr marL="755650" lvl="1">
              <a:spcBef>
                <a:spcPts val="565"/>
              </a:spcBef>
            </a:pPr>
            <a:r>
              <a:rPr lang="en-US" sz="1800" b="1" spc="-5" dirty="0">
                <a:solidFill>
                  <a:srgbClr val="00AF50"/>
                </a:solidFill>
                <a:latin typeface="Tahoma"/>
                <a:cs typeface="Tahoma"/>
              </a:rPr>
              <a:t>&lt;span&gt;</a:t>
            </a:r>
            <a:r>
              <a:rPr lang="en-US" sz="1800" spc="-5" dirty="0" err="1">
                <a:latin typeface="Tahoma"/>
                <a:cs typeface="Tahoma"/>
              </a:rPr>
              <a:t>đoạn</a:t>
            </a:r>
            <a:r>
              <a:rPr lang="en-US" sz="1800" spc="-5" dirty="0">
                <a:latin typeface="Tahoma"/>
                <a:cs typeface="Tahoma"/>
              </a:rPr>
              <a:t> </a:t>
            </a:r>
            <a:r>
              <a:rPr lang="en-US" sz="1800" spc="-5" dirty="0" err="1">
                <a:latin typeface="Tahoma"/>
                <a:cs typeface="Tahoma"/>
              </a:rPr>
              <a:t>văn</a:t>
            </a:r>
            <a:r>
              <a:rPr lang="en-US" sz="1800" spc="-5" dirty="0">
                <a:latin typeface="Tahoma"/>
                <a:cs typeface="Tahoma"/>
              </a:rPr>
              <a:t> </a:t>
            </a:r>
            <a:r>
              <a:rPr lang="en-US" sz="1800" dirty="0" err="1">
                <a:latin typeface="Tahoma"/>
                <a:cs typeface="Tahoma"/>
              </a:rPr>
              <a:t>bản</a:t>
            </a:r>
            <a:r>
              <a:rPr lang="en-US" sz="1800" dirty="0">
                <a:latin typeface="Tahoma"/>
                <a:cs typeface="Tahoma"/>
              </a:rPr>
              <a:t> </a:t>
            </a:r>
            <a:r>
              <a:rPr lang="en-US" sz="1800" spc="-5" dirty="0" err="1">
                <a:latin typeface="Tahoma"/>
                <a:cs typeface="Tahoma"/>
              </a:rPr>
              <a:t>cần</a:t>
            </a:r>
            <a:r>
              <a:rPr lang="en-US" sz="1800" spc="-5" dirty="0">
                <a:latin typeface="Tahoma"/>
                <a:cs typeface="Tahoma"/>
              </a:rPr>
              <a:t> </a:t>
            </a:r>
            <a:r>
              <a:rPr lang="en-US" sz="1800" spc="-5" dirty="0" err="1">
                <a:latin typeface="Tahoma"/>
                <a:cs typeface="Tahoma"/>
              </a:rPr>
              <a:t>định</a:t>
            </a:r>
            <a:r>
              <a:rPr lang="en-US" sz="1800" spc="-75" dirty="0">
                <a:latin typeface="Tahoma"/>
                <a:cs typeface="Tahoma"/>
              </a:rPr>
              <a:t> </a:t>
            </a:r>
            <a:r>
              <a:rPr lang="en-US" sz="1800" spc="-5" dirty="0" err="1">
                <a:latin typeface="Tahoma"/>
                <a:cs typeface="Tahoma"/>
              </a:rPr>
              <a:t>dạng</a:t>
            </a:r>
            <a:r>
              <a:rPr lang="en-US" sz="1800" b="1" spc="-5" dirty="0">
                <a:solidFill>
                  <a:srgbClr val="00AF50"/>
                </a:solidFill>
                <a:latin typeface="Tahoma"/>
                <a:cs typeface="Tahoma"/>
              </a:rPr>
              <a:t>&lt;/span&gt;</a:t>
            </a:r>
            <a:endParaRPr lang="en-US" sz="1800" dirty="0">
              <a:latin typeface="Tahoma"/>
              <a:cs typeface="Tahoma"/>
            </a:endParaRPr>
          </a:p>
          <a:p>
            <a:pPr marL="469900" indent="-457200">
              <a:spcBef>
                <a:spcPts val="685"/>
              </a:spcBef>
              <a:buClr>
                <a:srgbClr val="364EB6"/>
              </a:buClr>
              <a:tabLst>
                <a:tab pos="355600" algn="l"/>
                <a:tab pos="356235" algn="l"/>
              </a:tabLst>
            </a:pPr>
            <a:r>
              <a:rPr lang="en-US" sz="3200" dirty="0" err="1">
                <a:cs typeface="Arial"/>
              </a:rPr>
              <a:t>Ví</a:t>
            </a:r>
            <a:r>
              <a:rPr lang="en-US" sz="3200" spc="-20" dirty="0">
                <a:cs typeface="Arial"/>
              </a:rPr>
              <a:t> </a:t>
            </a:r>
            <a:r>
              <a:rPr lang="en-US" sz="3200" spc="-5" dirty="0" err="1">
                <a:cs typeface="Arial"/>
              </a:rPr>
              <a:t>dụ</a:t>
            </a:r>
            <a:r>
              <a:rPr lang="en-US" sz="3200" spc="-5" dirty="0">
                <a:cs typeface="Arial"/>
              </a:rPr>
              <a:t>:</a:t>
            </a:r>
            <a:endParaRPr lang="en-US" sz="3200" dirty="0">
              <a:cs typeface="Arial"/>
            </a:endParaRPr>
          </a:p>
          <a:p>
            <a:pPr marL="412750" lvl="1" indent="0">
              <a:spcBef>
                <a:spcPts val="565"/>
              </a:spcBef>
              <a:buNone/>
            </a:pPr>
            <a:r>
              <a:rPr lang="en-US" sz="1800" b="1" spc="-5" dirty="0">
                <a:solidFill>
                  <a:srgbClr val="00AF50"/>
                </a:solidFill>
                <a:latin typeface="Tahoma"/>
                <a:cs typeface="Tahoma"/>
              </a:rPr>
              <a:t>&lt;p&gt;</a:t>
            </a:r>
            <a:endParaRPr lang="en-US" sz="1800" dirty="0">
              <a:latin typeface="Tahoma"/>
              <a:cs typeface="Tahoma"/>
            </a:endParaRPr>
          </a:p>
          <a:p>
            <a:pPr marL="984250" lvl="1" indent="0">
              <a:spcBef>
                <a:spcPts val="480"/>
              </a:spcBef>
              <a:buNone/>
            </a:pPr>
            <a:r>
              <a:rPr lang="en-US" sz="1800" dirty="0" err="1">
                <a:latin typeface="Tahoma"/>
                <a:cs typeface="Tahoma"/>
              </a:rPr>
              <a:t>Đây</a:t>
            </a:r>
            <a:r>
              <a:rPr lang="en-US" sz="1800" dirty="0">
                <a:latin typeface="Tahoma"/>
                <a:cs typeface="Tahoma"/>
              </a:rPr>
              <a:t> </a:t>
            </a:r>
            <a:r>
              <a:rPr lang="en-US" sz="1800" dirty="0" err="1">
                <a:latin typeface="Tahoma"/>
                <a:cs typeface="Tahoma"/>
              </a:rPr>
              <a:t>là</a:t>
            </a:r>
            <a:r>
              <a:rPr lang="en-US" sz="1800" dirty="0">
                <a:latin typeface="Tahoma"/>
                <a:cs typeface="Tahoma"/>
              </a:rPr>
              <a:t> </a:t>
            </a:r>
            <a:r>
              <a:rPr lang="en-US" sz="1800" spc="-5" dirty="0" err="1">
                <a:latin typeface="Tahoma"/>
                <a:cs typeface="Tahoma"/>
              </a:rPr>
              <a:t>đoạn</a:t>
            </a:r>
            <a:r>
              <a:rPr lang="en-US" sz="1800" spc="-5" dirty="0">
                <a:latin typeface="Tahoma"/>
                <a:cs typeface="Tahoma"/>
              </a:rPr>
              <a:t> text </a:t>
            </a:r>
            <a:r>
              <a:rPr lang="en-US" sz="1800" spc="-5" dirty="0" err="1">
                <a:latin typeface="Tahoma"/>
                <a:cs typeface="Tahoma"/>
              </a:rPr>
              <a:t>có</a:t>
            </a:r>
            <a:r>
              <a:rPr lang="en-US" sz="1800" spc="-5" dirty="0">
                <a:latin typeface="Tahoma"/>
                <a:cs typeface="Tahoma"/>
              </a:rPr>
              <a:t> </a:t>
            </a:r>
            <a:r>
              <a:rPr lang="en-US" sz="1800" b="1" spc="-5" dirty="0">
                <a:solidFill>
                  <a:srgbClr val="00AF50"/>
                </a:solidFill>
                <a:latin typeface="Tahoma"/>
                <a:cs typeface="Tahoma"/>
              </a:rPr>
              <a:t>&lt;span</a:t>
            </a:r>
            <a:r>
              <a:rPr lang="en-US" sz="1800" b="1" spc="-15" dirty="0">
                <a:solidFill>
                  <a:srgbClr val="00AF50"/>
                </a:solidFill>
                <a:latin typeface="Tahoma"/>
                <a:cs typeface="Tahoma"/>
              </a:rPr>
              <a:t> </a:t>
            </a:r>
            <a:r>
              <a:rPr lang="en-US" sz="1800" b="1" spc="-5" dirty="0">
                <a:solidFill>
                  <a:srgbClr val="00AF50"/>
                </a:solidFill>
                <a:latin typeface="Tahoma"/>
                <a:cs typeface="Tahoma"/>
              </a:rPr>
              <a:t>style="</a:t>
            </a:r>
            <a:r>
              <a:rPr lang="en-US" sz="1800" spc="-5" dirty="0" err="1">
                <a:latin typeface="Tahoma"/>
                <a:cs typeface="Tahoma"/>
              </a:rPr>
              <a:t>color:red</a:t>
            </a:r>
            <a:r>
              <a:rPr lang="en-US" sz="1800" b="1" spc="-5" dirty="0">
                <a:solidFill>
                  <a:srgbClr val="00AF50"/>
                </a:solidFill>
                <a:latin typeface="Tahoma"/>
                <a:cs typeface="Tahoma"/>
              </a:rPr>
              <a:t>"&gt;</a:t>
            </a:r>
            <a:r>
              <a:rPr lang="en-US" sz="1800" spc="-5" dirty="0" err="1">
                <a:latin typeface="Tahoma"/>
                <a:cs typeface="Tahoma"/>
              </a:rPr>
              <a:t>sử</a:t>
            </a:r>
            <a:endParaRPr lang="en-US" sz="1800" dirty="0">
              <a:latin typeface="Tahoma"/>
              <a:cs typeface="Tahoma"/>
            </a:endParaRPr>
          </a:p>
          <a:p>
            <a:pPr marL="984250" lvl="1" indent="0">
              <a:spcBef>
                <a:spcPts val="5"/>
              </a:spcBef>
              <a:buNone/>
            </a:pPr>
            <a:r>
              <a:rPr lang="en-US" sz="1800" spc="-5" dirty="0" err="1">
                <a:latin typeface="Tahoma"/>
                <a:cs typeface="Tahoma"/>
              </a:rPr>
              <a:t>dụng</a:t>
            </a:r>
            <a:r>
              <a:rPr lang="en-US" sz="1800" b="1" spc="-5" dirty="0">
                <a:solidFill>
                  <a:srgbClr val="00AF50"/>
                </a:solidFill>
                <a:latin typeface="Tahoma"/>
                <a:cs typeface="Tahoma"/>
              </a:rPr>
              <a:t>&lt;/span&gt;</a:t>
            </a:r>
            <a:r>
              <a:rPr lang="en-US" sz="1800" b="1" spc="-25" dirty="0">
                <a:solidFill>
                  <a:srgbClr val="00AF50"/>
                </a:solidFill>
                <a:latin typeface="Tahoma"/>
                <a:cs typeface="Tahoma"/>
              </a:rPr>
              <a:t> </a:t>
            </a:r>
            <a:r>
              <a:rPr lang="en-US" sz="1800" spc="-5" dirty="0">
                <a:latin typeface="Tahoma"/>
                <a:cs typeface="Tahoma"/>
              </a:rPr>
              <a:t>span.</a:t>
            </a:r>
            <a:endParaRPr lang="en-US" sz="1800" dirty="0">
              <a:latin typeface="Tahoma"/>
              <a:cs typeface="Tahoma"/>
            </a:endParaRPr>
          </a:p>
          <a:p>
            <a:pPr marL="412750" lvl="1" indent="0">
              <a:spcBef>
                <a:spcPts val="475"/>
              </a:spcBef>
              <a:buNone/>
            </a:pPr>
            <a:r>
              <a:rPr lang="en-US" sz="1800" b="1" spc="-5" dirty="0">
                <a:solidFill>
                  <a:srgbClr val="00AF50"/>
                </a:solidFill>
                <a:latin typeface="Tahoma"/>
                <a:cs typeface="Tahoma"/>
              </a:rPr>
              <a:t>&lt;/p&gt;</a:t>
            </a:r>
            <a:endParaRPr lang="en-US" sz="1800" dirty="0">
              <a:latin typeface="Tahoma"/>
              <a:cs typeface="Tahoma"/>
            </a:endParaRPr>
          </a:p>
        </p:txBody>
      </p:sp>
    </p:spTree>
    <p:extLst>
      <p:ext uri="{BB962C8B-B14F-4D97-AF65-F5344CB8AC3E}">
        <p14:creationId xmlns:p14="http://schemas.microsoft.com/office/powerpoint/2010/main" val="1698282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&lt;strong&gt;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vi-VN" sz="3200" dirty="0">
                <a:cs typeface="Arial"/>
              </a:rPr>
              <a:t>Tác</a:t>
            </a:r>
            <a:r>
              <a:rPr lang="vi-VN" sz="3200" spc="-35" dirty="0">
                <a:cs typeface="Arial"/>
              </a:rPr>
              <a:t> </a:t>
            </a:r>
            <a:r>
              <a:rPr lang="vi-VN" sz="3200" spc="-10" dirty="0">
                <a:cs typeface="Arial"/>
              </a:rPr>
              <a:t>dụng:</a:t>
            </a:r>
            <a:endParaRPr lang="vi-VN" sz="3200" dirty="0">
              <a:cs typeface="Arial"/>
            </a:endParaRPr>
          </a:p>
          <a:p>
            <a:pPr marL="869950" lvl="1">
              <a:spcBef>
                <a:spcPts val="520"/>
              </a:spcBef>
            </a:pPr>
            <a:r>
              <a:rPr lang="vi-VN" sz="1800" b="1" dirty="0">
                <a:cs typeface="Arial"/>
              </a:rPr>
              <a:t>In đậm </a:t>
            </a:r>
            <a:r>
              <a:rPr lang="vi-VN" sz="1800" spc="-5" dirty="0">
                <a:cs typeface="Arial"/>
              </a:rPr>
              <a:t>đoạn văn</a:t>
            </a:r>
            <a:r>
              <a:rPr lang="vi-VN" sz="1800" spc="-70" dirty="0">
                <a:cs typeface="Arial"/>
              </a:rPr>
              <a:t> </a:t>
            </a:r>
            <a:r>
              <a:rPr lang="vi-VN" sz="1800" spc="-5" dirty="0">
                <a:cs typeface="Arial"/>
              </a:rPr>
              <a:t>bản</a:t>
            </a:r>
            <a:endParaRPr lang="vi-VN" sz="1800" dirty="0">
              <a:cs typeface="Arial"/>
            </a:endParaRPr>
          </a:p>
          <a:p>
            <a:pPr marL="469900" indent="-457200">
              <a:spcBef>
                <a:spcPts val="730"/>
              </a:spcBef>
              <a:buClr>
                <a:srgbClr val="364EB6"/>
              </a:buClr>
              <a:tabLst>
                <a:tab pos="355600" algn="l"/>
                <a:tab pos="356235" algn="l"/>
              </a:tabLst>
            </a:pPr>
            <a:r>
              <a:rPr lang="vi-VN" sz="3200" spc="-5" dirty="0">
                <a:cs typeface="Arial"/>
              </a:rPr>
              <a:t>Cách</a:t>
            </a:r>
            <a:r>
              <a:rPr lang="vi-VN" sz="3200" spc="-35" dirty="0">
                <a:cs typeface="Arial"/>
              </a:rPr>
              <a:t> </a:t>
            </a:r>
            <a:r>
              <a:rPr lang="vi-VN" sz="3200" dirty="0">
                <a:cs typeface="Arial"/>
              </a:rPr>
              <a:t>viết:</a:t>
            </a:r>
          </a:p>
          <a:p>
            <a:pPr marL="755650" lvl="1">
              <a:spcBef>
                <a:spcPts val="565"/>
              </a:spcBef>
            </a:pPr>
            <a:r>
              <a:rPr lang="vi-VN" sz="1800" b="1" spc="-5" dirty="0">
                <a:solidFill>
                  <a:srgbClr val="00AF50"/>
                </a:solidFill>
                <a:latin typeface="Tahoma"/>
                <a:cs typeface="Tahoma"/>
              </a:rPr>
              <a:t>&lt;strong&gt;</a:t>
            </a:r>
            <a:r>
              <a:rPr lang="vi-VN" sz="1800" spc="-5" dirty="0">
                <a:latin typeface="Tahoma"/>
                <a:cs typeface="Tahoma"/>
              </a:rPr>
              <a:t>đoạn văn bản cần </a:t>
            </a:r>
            <a:r>
              <a:rPr lang="vi-VN" sz="1800" dirty="0">
                <a:latin typeface="Tahoma"/>
                <a:cs typeface="Tahoma"/>
              </a:rPr>
              <a:t>in</a:t>
            </a:r>
            <a:r>
              <a:rPr lang="vi-VN" sz="1800" spc="-65" dirty="0">
                <a:latin typeface="Tahoma"/>
                <a:cs typeface="Tahoma"/>
              </a:rPr>
              <a:t> </a:t>
            </a:r>
            <a:r>
              <a:rPr lang="vi-VN" sz="1800" spc="-5" dirty="0">
                <a:latin typeface="Tahoma"/>
                <a:cs typeface="Tahoma"/>
              </a:rPr>
              <a:t>đậm</a:t>
            </a:r>
            <a:r>
              <a:rPr lang="vi-VN" sz="1800" b="1" spc="-5" dirty="0">
                <a:solidFill>
                  <a:srgbClr val="00AF50"/>
                </a:solidFill>
                <a:latin typeface="Tahoma"/>
                <a:cs typeface="Tahoma"/>
              </a:rPr>
              <a:t>&lt;/strong&gt;</a:t>
            </a:r>
            <a:endParaRPr lang="vi-VN" sz="1800" dirty="0">
              <a:latin typeface="Tahoma"/>
              <a:cs typeface="Tahoma"/>
            </a:endParaRPr>
          </a:p>
          <a:p>
            <a:pPr marL="469900" indent="-457200">
              <a:spcBef>
                <a:spcPts val="685"/>
              </a:spcBef>
              <a:buClr>
                <a:srgbClr val="364EB6"/>
              </a:buClr>
              <a:tabLst>
                <a:tab pos="355600" algn="l"/>
                <a:tab pos="356235" algn="l"/>
              </a:tabLst>
            </a:pPr>
            <a:r>
              <a:rPr lang="vi-VN" sz="3200" dirty="0">
                <a:cs typeface="Arial"/>
              </a:rPr>
              <a:t>Ví</a:t>
            </a:r>
            <a:r>
              <a:rPr lang="vi-VN" sz="3200" spc="-25" dirty="0">
                <a:cs typeface="Arial"/>
              </a:rPr>
              <a:t> </a:t>
            </a:r>
            <a:r>
              <a:rPr lang="vi-VN" sz="3200" spc="-5" dirty="0">
                <a:cs typeface="Arial"/>
              </a:rPr>
              <a:t>dụ:</a:t>
            </a:r>
            <a:endParaRPr lang="vi-VN" sz="3200" dirty="0">
              <a:cs typeface="Arial"/>
            </a:endParaRPr>
          </a:p>
          <a:p>
            <a:pPr marL="412750" lvl="1" indent="0">
              <a:spcBef>
                <a:spcPts val="565"/>
              </a:spcBef>
              <a:buNone/>
            </a:pPr>
            <a:r>
              <a:rPr lang="vi-VN" sz="1800" b="1" dirty="0">
                <a:solidFill>
                  <a:srgbClr val="00AF50"/>
                </a:solidFill>
                <a:latin typeface="Tahoma"/>
                <a:cs typeface="Tahoma"/>
              </a:rPr>
              <a:t>&lt;p&gt;</a:t>
            </a:r>
            <a:r>
              <a:rPr lang="vi-VN" sz="1800" dirty="0">
                <a:latin typeface="Tahoma"/>
                <a:cs typeface="Tahoma"/>
              </a:rPr>
              <a:t>Đây là </a:t>
            </a:r>
            <a:r>
              <a:rPr lang="vi-VN" sz="1800" spc="-5" dirty="0">
                <a:latin typeface="Tahoma"/>
                <a:cs typeface="Tahoma"/>
              </a:rPr>
              <a:t>đoạn text </a:t>
            </a:r>
            <a:r>
              <a:rPr lang="vi-VN" sz="1800" b="1" spc="-5" dirty="0">
                <a:solidFill>
                  <a:srgbClr val="00AF50"/>
                </a:solidFill>
                <a:latin typeface="Tahoma"/>
                <a:cs typeface="Tahoma"/>
              </a:rPr>
              <a:t>&lt;strong&gt;</a:t>
            </a:r>
            <a:r>
              <a:rPr lang="vi-VN" sz="1800" b="1" spc="-5" dirty="0">
                <a:latin typeface="Tahoma"/>
                <a:cs typeface="Tahoma"/>
              </a:rPr>
              <a:t>in</a:t>
            </a:r>
            <a:r>
              <a:rPr lang="vi-VN" sz="1800" b="1" spc="-55" dirty="0">
                <a:latin typeface="Tahoma"/>
                <a:cs typeface="Tahoma"/>
              </a:rPr>
              <a:t> </a:t>
            </a:r>
            <a:r>
              <a:rPr lang="vi-VN" sz="1800" b="1" spc="-5" dirty="0">
                <a:latin typeface="Tahoma"/>
                <a:cs typeface="Tahoma"/>
              </a:rPr>
              <a:t>đậm</a:t>
            </a:r>
            <a:r>
              <a:rPr lang="vi-VN" sz="1800" b="1" spc="-5" dirty="0">
                <a:solidFill>
                  <a:srgbClr val="00AF50"/>
                </a:solidFill>
                <a:latin typeface="Tahoma"/>
                <a:cs typeface="Tahoma"/>
              </a:rPr>
              <a:t>&lt;/strong&gt;&lt;/p&gt;</a:t>
            </a:r>
            <a:endParaRPr lang="vi-VN" sz="1800" dirty="0">
              <a:latin typeface="Tahoma"/>
              <a:cs typeface="Tahoma"/>
            </a:endParaRPr>
          </a:p>
          <a:p>
            <a:pPr marL="400050" lvl="1" indent="0">
              <a:spcBef>
                <a:spcPts val="25"/>
              </a:spcBef>
              <a:buNone/>
            </a:pPr>
            <a:endParaRPr lang="vi-VN" sz="3000" dirty="0">
              <a:latin typeface="Times New Roman"/>
              <a:cs typeface="Times New Roman"/>
            </a:endParaRPr>
          </a:p>
          <a:p>
            <a:pPr marL="485775" lvl="1" indent="0">
              <a:buNone/>
            </a:pPr>
            <a:r>
              <a:rPr lang="vi-VN" sz="1800" b="1" spc="-5" dirty="0">
                <a:solidFill>
                  <a:srgbClr val="00AF50"/>
                </a:solidFill>
                <a:latin typeface="Tahoma"/>
                <a:cs typeface="Tahoma"/>
              </a:rPr>
              <a:t>&lt;p&gt;</a:t>
            </a:r>
            <a:endParaRPr lang="vi-VN" sz="1800" dirty="0">
              <a:latin typeface="Tahoma"/>
              <a:cs typeface="Tahoma"/>
            </a:endParaRPr>
          </a:p>
          <a:p>
            <a:pPr marL="412750" lvl="1" indent="0">
              <a:spcBef>
                <a:spcPts val="484"/>
              </a:spcBef>
              <a:buNone/>
            </a:pPr>
            <a:r>
              <a:rPr lang="vi-VN" sz="1800" dirty="0">
                <a:latin typeface="Tahoma"/>
                <a:cs typeface="Tahoma"/>
              </a:rPr>
              <a:t>Đố ai </a:t>
            </a:r>
            <a:r>
              <a:rPr lang="vi-VN" sz="1800" spc="-5" dirty="0">
                <a:latin typeface="Tahoma"/>
                <a:cs typeface="Tahoma"/>
              </a:rPr>
              <a:t>định nghĩa được </a:t>
            </a:r>
            <a:r>
              <a:rPr lang="vi-VN" sz="1800" dirty="0">
                <a:latin typeface="Tahoma"/>
                <a:cs typeface="Tahoma"/>
              </a:rPr>
              <a:t>chữ </a:t>
            </a:r>
            <a:r>
              <a:rPr lang="vi-VN" sz="1800" b="1" spc="-5" dirty="0">
                <a:solidFill>
                  <a:srgbClr val="00AF50"/>
                </a:solidFill>
                <a:latin typeface="Tahoma"/>
                <a:cs typeface="Tahoma"/>
              </a:rPr>
              <a:t>&lt;strong&gt;</a:t>
            </a:r>
            <a:r>
              <a:rPr lang="vi-VN" sz="1800" b="1" spc="-5" dirty="0">
                <a:latin typeface="Tahoma"/>
                <a:cs typeface="Tahoma"/>
              </a:rPr>
              <a:t>Yêu</a:t>
            </a:r>
            <a:r>
              <a:rPr lang="vi-VN" sz="1800" b="1" spc="-5" dirty="0">
                <a:solidFill>
                  <a:srgbClr val="00AF50"/>
                </a:solidFill>
                <a:latin typeface="Tahoma"/>
                <a:cs typeface="Tahoma"/>
              </a:rPr>
              <a:t>&lt;/strong&gt;</a:t>
            </a:r>
            <a:r>
              <a:rPr lang="vi-VN" sz="1800" spc="-5" dirty="0">
                <a:latin typeface="Tahoma"/>
                <a:cs typeface="Tahoma"/>
              </a:rPr>
              <a:t>&lt;br</a:t>
            </a:r>
            <a:r>
              <a:rPr lang="vi-VN" sz="1800" spc="-85" dirty="0">
                <a:latin typeface="Tahoma"/>
                <a:cs typeface="Tahoma"/>
              </a:rPr>
              <a:t> </a:t>
            </a:r>
            <a:r>
              <a:rPr lang="vi-VN" sz="1800" spc="-5" dirty="0">
                <a:latin typeface="Tahoma"/>
                <a:cs typeface="Tahoma"/>
              </a:rPr>
              <a:t>/&gt;</a:t>
            </a:r>
            <a:endParaRPr lang="vi-VN" sz="1800" dirty="0">
              <a:latin typeface="Tahoma"/>
              <a:cs typeface="Tahoma"/>
            </a:endParaRPr>
          </a:p>
          <a:p>
            <a:pPr marL="412750" lvl="1" indent="0">
              <a:spcBef>
                <a:spcPts val="480"/>
              </a:spcBef>
              <a:buNone/>
            </a:pPr>
            <a:r>
              <a:rPr lang="vi-VN" sz="1800" spc="-5" dirty="0">
                <a:latin typeface="Tahoma"/>
                <a:cs typeface="Tahoma"/>
              </a:rPr>
              <a:t>Hết </a:t>
            </a:r>
            <a:r>
              <a:rPr lang="vi-VN" sz="1800" dirty="0">
                <a:latin typeface="Tahoma"/>
                <a:cs typeface="Tahoma"/>
              </a:rPr>
              <a:t>nhớ </a:t>
            </a:r>
            <a:r>
              <a:rPr lang="vi-VN" sz="1800" spc="-5" dirty="0">
                <a:latin typeface="Tahoma"/>
                <a:cs typeface="Tahoma"/>
              </a:rPr>
              <a:t>rồi thương, thế </a:t>
            </a:r>
            <a:r>
              <a:rPr lang="vi-VN" sz="1800" dirty="0">
                <a:latin typeface="Tahoma"/>
                <a:cs typeface="Tahoma"/>
              </a:rPr>
              <a:t>là</a:t>
            </a:r>
            <a:r>
              <a:rPr lang="vi-VN" sz="1800" spc="-15" dirty="0">
                <a:latin typeface="Tahoma"/>
                <a:cs typeface="Tahoma"/>
              </a:rPr>
              <a:t> </a:t>
            </a:r>
            <a:r>
              <a:rPr lang="vi-VN" sz="1800" b="1" spc="-5" dirty="0">
                <a:solidFill>
                  <a:srgbClr val="00AF50"/>
                </a:solidFill>
                <a:latin typeface="Tahoma"/>
                <a:cs typeface="Tahoma"/>
              </a:rPr>
              <a:t>&lt;strong&gt;</a:t>
            </a:r>
            <a:r>
              <a:rPr lang="vi-VN" sz="1800" b="1" spc="-5" dirty="0">
                <a:latin typeface="Tahoma"/>
                <a:cs typeface="Tahoma"/>
              </a:rPr>
              <a:t>Yêu</a:t>
            </a:r>
            <a:r>
              <a:rPr lang="vi-VN" sz="1800" b="1" spc="-5" dirty="0">
                <a:solidFill>
                  <a:srgbClr val="00AF50"/>
                </a:solidFill>
                <a:latin typeface="Tahoma"/>
                <a:cs typeface="Tahoma"/>
              </a:rPr>
              <a:t>&lt;/strong&gt;</a:t>
            </a:r>
            <a:r>
              <a:rPr lang="vi-VN" sz="1800" spc="-5" dirty="0">
                <a:latin typeface="Tahoma"/>
                <a:cs typeface="Tahoma"/>
              </a:rPr>
              <a:t>.</a:t>
            </a:r>
            <a:endParaRPr lang="vi-VN" sz="1800" dirty="0">
              <a:latin typeface="Tahoma"/>
              <a:cs typeface="Tahoma"/>
            </a:endParaRPr>
          </a:p>
          <a:p>
            <a:pPr marL="412750" lvl="1" indent="0">
              <a:spcBef>
                <a:spcPts val="480"/>
              </a:spcBef>
              <a:buNone/>
            </a:pPr>
            <a:r>
              <a:rPr lang="vi-VN" sz="1800" b="1" spc="-5" dirty="0">
                <a:solidFill>
                  <a:srgbClr val="00AF50"/>
                </a:solidFill>
                <a:latin typeface="Tahoma"/>
                <a:cs typeface="Tahoma"/>
              </a:rPr>
              <a:t>&lt;/p&gt;</a:t>
            </a:r>
            <a:endParaRPr lang="vi-VN" sz="1800" dirty="0">
              <a:latin typeface="Tahoma"/>
              <a:cs typeface="Tahoma"/>
            </a:endParaRPr>
          </a:p>
        </p:txBody>
      </p:sp>
    </p:spTree>
    <p:extLst>
      <p:ext uri="{BB962C8B-B14F-4D97-AF65-F5344CB8AC3E}">
        <p14:creationId xmlns:p14="http://schemas.microsoft.com/office/powerpoint/2010/main" val="2631225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&lt;a&gt;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vi-VN" sz="3200" dirty="0">
                <a:cs typeface="Arial"/>
              </a:rPr>
              <a:t>Tác</a:t>
            </a:r>
            <a:r>
              <a:rPr lang="vi-VN" sz="3200" spc="-35" dirty="0">
                <a:cs typeface="Arial"/>
              </a:rPr>
              <a:t> </a:t>
            </a:r>
            <a:r>
              <a:rPr lang="vi-VN" sz="3200" spc="-10" dirty="0">
                <a:cs typeface="Arial"/>
              </a:rPr>
              <a:t>dụng:</a:t>
            </a:r>
            <a:endParaRPr lang="vi-VN" sz="3200" dirty="0">
              <a:cs typeface="Arial"/>
            </a:endParaRPr>
          </a:p>
          <a:p>
            <a:pPr marL="869950" marR="5080" lvl="1">
              <a:lnSpc>
                <a:spcPct val="120000"/>
              </a:lnSpc>
              <a:spcBef>
                <a:spcPts val="40"/>
              </a:spcBef>
            </a:pPr>
            <a:r>
              <a:rPr lang="vi-VN" sz="1800" dirty="0">
                <a:cs typeface="Arial"/>
              </a:rPr>
              <a:t>Thẻ &lt;a&gt; </a:t>
            </a:r>
            <a:r>
              <a:rPr lang="vi-VN" sz="1800" spc="-5" dirty="0">
                <a:cs typeface="Arial"/>
              </a:rPr>
              <a:t>định nghĩa một </a:t>
            </a:r>
            <a:r>
              <a:rPr lang="vi-VN" sz="1800" dirty="0">
                <a:cs typeface="Arial"/>
              </a:rPr>
              <a:t>siêu </a:t>
            </a:r>
            <a:r>
              <a:rPr lang="vi-VN" sz="1800" spc="-5" dirty="0">
                <a:cs typeface="Arial"/>
              </a:rPr>
              <a:t>liên </a:t>
            </a:r>
            <a:r>
              <a:rPr lang="vi-VN" sz="1800" dirty="0">
                <a:cs typeface="Arial"/>
              </a:rPr>
              <a:t>kết </a:t>
            </a:r>
            <a:r>
              <a:rPr lang="vi-VN" sz="1800" spc="-5" dirty="0">
                <a:cs typeface="Arial"/>
              </a:rPr>
              <a:t>(link), </a:t>
            </a:r>
            <a:r>
              <a:rPr lang="vi-VN" sz="1800" dirty="0">
                <a:cs typeface="Arial"/>
              </a:rPr>
              <a:t>được sử </a:t>
            </a:r>
            <a:r>
              <a:rPr lang="vi-VN" sz="1800" spc="-5" dirty="0">
                <a:cs typeface="Arial"/>
              </a:rPr>
              <a:t>dụng để  liên </a:t>
            </a:r>
            <a:r>
              <a:rPr lang="vi-VN" sz="1800" dirty="0">
                <a:cs typeface="Arial"/>
              </a:rPr>
              <a:t>kết từ trang </a:t>
            </a:r>
            <a:r>
              <a:rPr lang="vi-VN" sz="1800" spc="-5" dirty="0">
                <a:cs typeface="Arial"/>
              </a:rPr>
              <a:t>này đến </a:t>
            </a:r>
            <a:r>
              <a:rPr lang="vi-VN" sz="1800" dirty="0">
                <a:cs typeface="Arial"/>
              </a:rPr>
              <a:t>trang khác. </a:t>
            </a:r>
            <a:r>
              <a:rPr lang="vi-VN" sz="1800" spc="-5" dirty="0">
                <a:cs typeface="Arial"/>
              </a:rPr>
              <a:t>Một liên </a:t>
            </a:r>
            <a:r>
              <a:rPr lang="vi-VN" sz="1800" dirty="0">
                <a:cs typeface="Arial"/>
              </a:rPr>
              <a:t>kết </a:t>
            </a:r>
            <a:r>
              <a:rPr lang="vi-VN" sz="1800" spc="-5" dirty="0">
                <a:cs typeface="Arial"/>
              </a:rPr>
              <a:t>(link) là </a:t>
            </a:r>
            <a:r>
              <a:rPr lang="vi-VN" sz="1800" dirty="0">
                <a:cs typeface="Arial"/>
              </a:rPr>
              <a:t>1 từ,</a:t>
            </a:r>
            <a:r>
              <a:rPr lang="vi-VN" sz="1800" spc="-204" dirty="0">
                <a:cs typeface="Arial"/>
              </a:rPr>
              <a:t> </a:t>
            </a:r>
            <a:r>
              <a:rPr lang="vi-VN" sz="1800" dirty="0">
                <a:cs typeface="Arial"/>
              </a:rPr>
              <a:t>1  câu </a:t>
            </a:r>
            <a:r>
              <a:rPr lang="vi-VN" sz="1800" spc="-5" dirty="0">
                <a:cs typeface="Arial"/>
              </a:rPr>
              <a:t>hoặc </a:t>
            </a:r>
            <a:r>
              <a:rPr lang="vi-VN" sz="1800" dirty="0">
                <a:cs typeface="Arial"/>
              </a:rPr>
              <a:t>1 </a:t>
            </a:r>
            <a:r>
              <a:rPr lang="vi-VN" sz="1800" spc="-5" dirty="0">
                <a:cs typeface="Arial"/>
              </a:rPr>
              <a:t>hình ảnh </a:t>
            </a:r>
            <a:r>
              <a:rPr lang="vi-VN" sz="1800" dirty="0">
                <a:cs typeface="Arial"/>
              </a:rPr>
              <a:t>mà ta có thể click vào </a:t>
            </a:r>
            <a:r>
              <a:rPr lang="vi-VN" sz="1800" spc="-5" dirty="0">
                <a:cs typeface="Arial"/>
              </a:rPr>
              <a:t>để chuyển đến một  </a:t>
            </a:r>
            <a:r>
              <a:rPr lang="vi-VN" sz="1800" dirty="0">
                <a:cs typeface="Arial"/>
              </a:rPr>
              <a:t>trang</a:t>
            </a:r>
            <a:r>
              <a:rPr lang="vi-VN" sz="1800" spc="-40" dirty="0">
                <a:cs typeface="Arial"/>
              </a:rPr>
              <a:t> </a:t>
            </a:r>
            <a:r>
              <a:rPr lang="vi-VN" sz="1800" dirty="0">
                <a:cs typeface="Arial"/>
              </a:rPr>
              <a:t>khác.</a:t>
            </a:r>
          </a:p>
          <a:p>
            <a:pPr marL="469900" indent="-457200">
              <a:spcBef>
                <a:spcPts val="735"/>
              </a:spcBef>
              <a:buClr>
                <a:srgbClr val="364EB6"/>
              </a:buClr>
              <a:tabLst>
                <a:tab pos="355600" algn="l"/>
                <a:tab pos="356235" algn="l"/>
              </a:tabLst>
            </a:pPr>
            <a:r>
              <a:rPr lang="vi-VN" sz="3200" spc="-5" dirty="0">
                <a:cs typeface="Arial"/>
              </a:rPr>
              <a:t>Cách</a:t>
            </a:r>
            <a:r>
              <a:rPr lang="vi-VN" sz="3200" spc="-40" dirty="0">
                <a:cs typeface="Arial"/>
              </a:rPr>
              <a:t> </a:t>
            </a:r>
            <a:r>
              <a:rPr lang="vi-VN" sz="3200" dirty="0">
                <a:cs typeface="Arial"/>
              </a:rPr>
              <a:t>viết:</a:t>
            </a:r>
          </a:p>
          <a:p>
            <a:pPr marL="755650" marR="250825" lvl="1">
              <a:spcBef>
                <a:spcPts val="560"/>
              </a:spcBef>
            </a:pPr>
            <a:r>
              <a:rPr lang="vi-VN" sz="1800" b="1" dirty="0">
                <a:solidFill>
                  <a:srgbClr val="00AF50"/>
                </a:solidFill>
                <a:latin typeface="Tahoma"/>
                <a:cs typeface="Tahoma"/>
              </a:rPr>
              <a:t>&lt;a </a:t>
            </a:r>
            <a:r>
              <a:rPr lang="vi-VN" sz="1800" b="1" spc="-5" dirty="0">
                <a:solidFill>
                  <a:srgbClr val="00AF50"/>
                </a:solidFill>
                <a:latin typeface="Tahoma"/>
                <a:cs typeface="Tahoma"/>
              </a:rPr>
              <a:t>href="</a:t>
            </a:r>
            <a:r>
              <a:rPr lang="vi-VN" sz="1800" b="1" spc="-5" dirty="0">
                <a:latin typeface="Tahoma"/>
                <a:cs typeface="Tahoma"/>
                <a:hlinkClick r:id="rId3"/>
              </a:rPr>
              <a:t>http://google.com</a:t>
            </a:r>
            <a:r>
              <a:rPr lang="vi-VN" sz="1800" b="1" spc="-5" dirty="0">
                <a:solidFill>
                  <a:srgbClr val="00AF50"/>
                </a:solidFill>
                <a:latin typeface="Tahoma"/>
                <a:cs typeface="Tahoma"/>
              </a:rPr>
              <a:t>" title="</a:t>
            </a:r>
            <a:r>
              <a:rPr lang="vi-VN" sz="1800" b="1" spc="-5" dirty="0">
                <a:latin typeface="Tahoma"/>
                <a:cs typeface="Tahoma"/>
              </a:rPr>
              <a:t>Chuyển đến trang  goole</a:t>
            </a:r>
            <a:r>
              <a:rPr lang="vi-VN" sz="1800" b="1" spc="-5" dirty="0">
                <a:solidFill>
                  <a:srgbClr val="00AF50"/>
                </a:solidFill>
                <a:latin typeface="Tahoma"/>
                <a:cs typeface="Tahoma"/>
              </a:rPr>
              <a:t>"&gt;</a:t>
            </a:r>
            <a:r>
              <a:rPr lang="vi-VN" sz="1800" spc="-5" dirty="0">
                <a:latin typeface="Tahoma"/>
                <a:cs typeface="Tahoma"/>
              </a:rPr>
              <a:t>Google</a:t>
            </a:r>
            <a:r>
              <a:rPr lang="vi-VN" sz="1800" b="1" spc="-5" dirty="0">
                <a:solidFill>
                  <a:srgbClr val="00AF50"/>
                </a:solidFill>
                <a:latin typeface="Tahoma"/>
                <a:cs typeface="Tahoma"/>
              </a:rPr>
              <a:t>&lt;/a</a:t>
            </a:r>
            <a:r>
              <a:rPr lang="vi-VN" sz="1800" b="1" spc="-5" dirty="0" smtClean="0">
                <a:solidFill>
                  <a:srgbClr val="00AF50"/>
                </a:solidFill>
                <a:latin typeface="Tahoma"/>
                <a:cs typeface="Tahoma"/>
              </a:rPr>
              <a:t>&gt;</a:t>
            </a:r>
            <a:endParaRPr lang="en-US" sz="2700" dirty="0" smtClean="0">
              <a:latin typeface="Times New Roman"/>
              <a:cs typeface="Times New Roman"/>
            </a:endParaRPr>
          </a:p>
          <a:p>
            <a:pPr marL="755650" marR="250825" lvl="1">
              <a:spcBef>
                <a:spcPts val="560"/>
              </a:spcBef>
            </a:pPr>
            <a:r>
              <a:rPr lang="vi-VN" sz="1800" b="1" dirty="0" smtClean="0">
                <a:solidFill>
                  <a:srgbClr val="00AF50"/>
                </a:solidFill>
                <a:latin typeface="Tahoma"/>
                <a:cs typeface="Tahoma"/>
              </a:rPr>
              <a:t>&lt;</a:t>
            </a:r>
            <a:r>
              <a:rPr lang="vi-VN" sz="1800" b="1" dirty="0">
                <a:solidFill>
                  <a:srgbClr val="00AF50"/>
                </a:solidFill>
                <a:latin typeface="Tahoma"/>
                <a:cs typeface="Tahoma"/>
              </a:rPr>
              <a:t>a </a:t>
            </a:r>
            <a:r>
              <a:rPr lang="vi-VN" sz="1800" b="1" spc="-5" dirty="0">
                <a:solidFill>
                  <a:srgbClr val="00AF50"/>
                </a:solidFill>
                <a:latin typeface="Tahoma"/>
                <a:cs typeface="Tahoma"/>
              </a:rPr>
              <a:t>href="</a:t>
            </a:r>
            <a:r>
              <a:rPr lang="vi-VN" sz="1800" b="1" spc="-5" dirty="0">
                <a:latin typeface="Tahoma"/>
                <a:cs typeface="Tahoma"/>
                <a:hlinkClick r:id="rId3"/>
              </a:rPr>
              <a:t>http://google.com</a:t>
            </a:r>
            <a:r>
              <a:rPr lang="vi-VN" sz="1800" b="1" spc="-5" dirty="0">
                <a:solidFill>
                  <a:srgbClr val="00AF50"/>
                </a:solidFill>
                <a:latin typeface="Tahoma"/>
                <a:cs typeface="Tahoma"/>
              </a:rPr>
              <a:t>" title="</a:t>
            </a:r>
            <a:r>
              <a:rPr lang="vi-VN" sz="1800" b="1" spc="-5" dirty="0">
                <a:latin typeface="Tahoma"/>
                <a:cs typeface="Tahoma"/>
              </a:rPr>
              <a:t>Chuyển đến</a:t>
            </a:r>
            <a:r>
              <a:rPr lang="vi-VN" sz="1800" b="1" spc="-65" dirty="0">
                <a:latin typeface="Tahoma"/>
                <a:cs typeface="Tahoma"/>
              </a:rPr>
              <a:t> </a:t>
            </a:r>
            <a:r>
              <a:rPr lang="vi-VN" sz="1800" b="1" spc="-5" dirty="0" smtClean="0">
                <a:latin typeface="Tahoma"/>
                <a:cs typeface="Tahoma"/>
              </a:rPr>
              <a:t>trang</a:t>
            </a:r>
            <a:r>
              <a:rPr lang="en-US" sz="1800" dirty="0" smtClean="0">
                <a:latin typeface="Tahoma"/>
                <a:cs typeface="Tahoma"/>
              </a:rPr>
              <a:t> </a:t>
            </a:r>
            <a:r>
              <a:rPr lang="vi-VN" sz="2000" b="1" spc="-5" dirty="0" smtClean="0">
                <a:latin typeface="Tahoma"/>
                <a:cs typeface="Tahoma"/>
              </a:rPr>
              <a:t>goole</a:t>
            </a:r>
            <a:r>
              <a:rPr lang="vi-VN" sz="2000" b="1" spc="-5" dirty="0">
                <a:solidFill>
                  <a:srgbClr val="00AF50"/>
                </a:solidFill>
                <a:latin typeface="Tahoma"/>
                <a:cs typeface="Tahoma"/>
              </a:rPr>
              <a:t>"</a:t>
            </a:r>
            <a:r>
              <a:rPr lang="vi-VN" sz="2000" b="1" spc="-10" dirty="0">
                <a:solidFill>
                  <a:srgbClr val="00AF50"/>
                </a:solidFill>
                <a:latin typeface="Tahoma"/>
                <a:cs typeface="Tahoma"/>
              </a:rPr>
              <a:t> </a:t>
            </a:r>
            <a:r>
              <a:rPr lang="vi-VN" sz="2000" b="1" spc="-5" dirty="0">
                <a:solidFill>
                  <a:srgbClr val="00AF50"/>
                </a:solidFill>
                <a:latin typeface="Tahoma"/>
                <a:cs typeface="Tahoma"/>
              </a:rPr>
              <a:t>target="</a:t>
            </a:r>
            <a:r>
              <a:rPr lang="vi-VN" sz="2000" b="1" spc="-5" dirty="0">
                <a:latin typeface="Tahoma"/>
                <a:cs typeface="Tahoma"/>
              </a:rPr>
              <a:t>_blank</a:t>
            </a:r>
            <a:r>
              <a:rPr lang="vi-VN" sz="2000" b="1" spc="-5" dirty="0">
                <a:solidFill>
                  <a:srgbClr val="00AF50"/>
                </a:solidFill>
                <a:latin typeface="Tahoma"/>
                <a:cs typeface="Tahoma"/>
              </a:rPr>
              <a:t>"&gt;</a:t>
            </a:r>
            <a:r>
              <a:rPr lang="vi-VN" sz="2000" spc="-5" dirty="0">
                <a:latin typeface="Tahoma"/>
                <a:cs typeface="Tahoma"/>
              </a:rPr>
              <a:t>Google</a:t>
            </a:r>
            <a:r>
              <a:rPr lang="vi-VN" sz="2000" b="1" spc="-5" dirty="0">
                <a:solidFill>
                  <a:srgbClr val="00AF50"/>
                </a:solidFill>
                <a:latin typeface="Tahoma"/>
                <a:cs typeface="Tahoma"/>
              </a:rPr>
              <a:t>&lt;/a&gt;</a:t>
            </a:r>
            <a:endParaRPr lang="vi-VN" sz="2000" dirty="0">
              <a:latin typeface="Tahoma"/>
              <a:cs typeface="Tahoma"/>
            </a:endParaRPr>
          </a:p>
          <a:p>
            <a:pPr marL="0" indent="0">
              <a:spcBef>
                <a:spcPts val="5"/>
              </a:spcBef>
              <a:buNone/>
            </a:pPr>
            <a:endParaRPr lang="vi-VN" sz="2500" dirty="0">
              <a:latin typeface="Times New Roman"/>
              <a:cs typeface="Times New Roman"/>
            </a:endParaRPr>
          </a:p>
          <a:p>
            <a:pPr marL="12700" indent="0">
              <a:buNone/>
            </a:pPr>
            <a:r>
              <a:rPr lang="en-US" sz="2000" dirty="0" smtClean="0">
                <a:latin typeface="Tahoma"/>
                <a:cs typeface="Tahoma"/>
              </a:rPr>
              <a:t>	</a:t>
            </a:r>
            <a:r>
              <a:rPr lang="vi-VN" sz="2000" dirty="0" smtClean="0">
                <a:latin typeface="Tahoma"/>
                <a:cs typeface="Tahoma"/>
              </a:rPr>
              <a:t>(*) </a:t>
            </a:r>
            <a:r>
              <a:rPr lang="vi-VN" sz="2000" spc="-5" dirty="0">
                <a:latin typeface="Tahoma"/>
                <a:cs typeface="Tahoma"/>
              </a:rPr>
              <a:t>target="_blank": </a:t>
            </a:r>
            <a:r>
              <a:rPr lang="vi-VN" sz="2000" dirty="0">
                <a:latin typeface="Tahoma"/>
                <a:cs typeface="Tahoma"/>
              </a:rPr>
              <a:t>Mở </a:t>
            </a:r>
            <a:r>
              <a:rPr lang="vi-VN" sz="2000" spc="-5" dirty="0">
                <a:latin typeface="Tahoma"/>
                <a:cs typeface="Tahoma"/>
              </a:rPr>
              <a:t>link </a:t>
            </a:r>
            <a:r>
              <a:rPr lang="vi-VN" sz="2000" dirty="0">
                <a:latin typeface="Tahoma"/>
                <a:cs typeface="Tahoma"/>
              </a:rPr>
              <a:t>liên </a:t>
            </a:r>
            <a:r>
              <a:rPr lang="vi-VN" sz="2000" spc="-5" dirty="0">
                <a:latin typeface="Tahoma"/>
                <a:cs typeface="Tahoma"/>
              </a:rPr>
              <a:t>kết trong </a:t>
            </a:r>
            <a:r>
              <a:rPr lang="vi-VN" sz="2000" dirty="0">
                <a:latin typeface="Tahoma"/>
                <a:cs typeface="Tahoma"/>
              </a:rPr>
              <a:t>tab</a:t>
            </a:r>
            <a:r>
              <a:rPr lang="vi-VN" sz="2000" spc="-60" dirty="0">
                <a:latin typeface="Tahoma"/>
                <a:cs typeface="Tahoma"/>
              </a:rPr>
              <a:t> </a:t>
            </a:r>
            <a:r>
              <a:rPr lang="vi-VN" sz="2000" dirty="0">
                <a:latin typeface="Tahoma"/>
                <a:cs typeface="Tahoma"/>
              </a:rPr>
              <a:t>mới</a:t>
            </a:r>
          </a:p>
        </p:txBody>
      </p:sp>
    </p:spTree>
    <p:extLst>
      <p:ext uri="{BB962C8B-B14F-4D97-AF65-F5344CB8AC3E}">
        <p14:creationId xmlns:p14="http://schemas.microsoft.com/office/powerpoint/2010/main" val="44506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a:t>
            </a:r>
            <a:r>
              <a:rPr lang="en-US" dirty="0" err="1" smtClean="0"/>
              <a:t>ul</a:t>
            </a:r>
            <a:r>
              <a:rPr lang="en-US" dirty="0" smtClean="0"/>
              <a:t>&gt;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vi-VN" sz="3200" dirty="0">
                <a:cs typeface="Arial"/>
              </a:rPr>
              <a:t>Tác</a:t>
            </a:r>
            <a:r>
              <a:rPr lang="vi-VN" sz="3200" spc="-35" dirty="0">
                <a:cs typeface="Arial"/>
              </a:rPr>
              <a:t> </a:t>
            </a:r>
            <a:r>
              <a:rPr lang="vi-VN" sz="3200" spc="-10" dirty="0">
                <a:cs typeface="Arial"/>
              </a:rPr>
              <a:t>dụng:</a:t>
            </a:r>
            <a:endParaRPr lang="vi-VN" sz="3200" dirty="0">
              <a:cs typeface="Arial"/>
            </a:endParaRPr>
          </a:p>
          <a:p>
            <a:pPr marL="869950" lvl="1">
              <a:spcBef>
                <a:spcPts val="520"/>
              </a:spcBef>
            </a:pPr>
            <a:r>
              <a:rPr lang="vi-VN" sz="1800" dirty="0">
                <a:cs typeface="Arial"/>
              </a:rPr>
              <a:t>&lt;ul&gt; sử </a:t>
            </a:r>
            <a:r>
              <a:rPr lang="vi-VN" sz="1800" spc="-5" dirty="0">
                <a:cs typeface="Arial"/>
              </a:rPr>
              <a:t>dụng </a:t>
            </a:r>
            <a:r>
              <a:rPr lang="vi-VN" sz="1800" dirty="0">
                <a:cs typeface="Arial"/>
              </a:rPr>
              <a:t>để tạo </a:t>
            </a:r>
            <a:r>
              <a:rPr lang="vi-VN" sz="1800" spc="-5" dirty="0">
                <a:cs typeface="Arial"/>
              </a:rPr>
              <a:t>danh </a:t>
            </a:r>
            <a:r>
              <a:rPr lang="vi-VN" sz="1800" dirty="0">
                <a:cs typeface="Arial"/>
              </a:rPr>
              <a:t>sách không có thứ</a:t>
            </a:r>
            <a:r>
              <a:rPr lang="vi-VN" sz="1800" spc="-180" dirty="0">
                <a:cs typeface="Arial"/>
              </a:rPr>
              <a:t> </a:t>
            </a:r>
            <a:r>
              <a:rPr lang="vi-VN" sz="1800" dirty="0">
                <a:cs typeface="Arial"/>
              </a:rPr>
              <a:t>tự.</a:t>
            </a:r>
          </a:p>
          <a:p>
            <a:pPr marL="869950" lvl="1">
              <a:spcBef>
                <a:spcPts val="480"/>
              </a:spcBef>
            </a:pPr>
            <a:r>
              <a:rPr lang="vi-VN" sz="1800" dirty="0">
                <a:cs typeface="Arial"/>
              </a:rPr>
              <a:t>&lt;ul&gt; </a:t>
            </a:r>
            <a:r>
              <a:rPr lang="vi-VN" sz="1800" spc="-5" dirty="0">
                <a:cs typeface="Arial"/>
              </a:rPr>
              <a:t>được </a:t>
            </a:r>
            <a:r>
              <a:rPr lang="vi-VN" sz="1800" dirty="0">
                <a:cs typeface="Arial"/>
              </a:rPr>
              <a:t>sử </a:t>
            </a:r>
            <a:r>
              <a:rPr lang="vi-VN" sz="1800" spc="-5" dirty="0">
                <a:cs typeface="Arial"/>
              </a:rPr>
              <a:t>dụng </a:t>
            </a:r>
            <a:r>
              <a:rPr lang="vi-VN" sz="1800" dirty="0">
                <a:cs typeface="Arial"/>
              </a:rPr>
              <a:t>kèm với tag</a:t>
            </a:r>
            <a:r>
              <a:rPr lang="vi-VN" sz="1800" spc="-150" dirty="0">
                <a:cs typeface="Arial"/>
              </a:rPr>
              <a:t> </a:t>
            </a:r>
            <a:r>
              <a:rPr lang="vi-VN" sz="1800" dirty="0">
                <a:cs typeface="Arial"/>
              </a:rPr>
              <a:t>&lt;li&gt;</a:t>
            </a:r>
          </a:p>
          <a:p>
            <a:pPr marL="469900" indent="-457200">
              <a:spcBef>
                <a:spcPts val="730"/>
              </a:spcBef>
              <a:buClr>
                <a:srgbClr val="364EB6"/>
              </a:buClr>
              <a:tabLst>
                <a:tab pos="355600" algn="l"/>
                <a:tab pos="356235" algn="l"/>
              </a:tabLst>
            </a:pPr>
            <a:r>
              <a:rPr lang="vi-VN" sz="3200" spc="-5" dirty="0">
                <a:cs typeface="Arial"/>
              </a:rPr>
              <a:t>Cách</a:t>
            </a:r>
            <a:r>
              <a:rPr lang="vi-VN" sz="3200" spc="-35" dirty="0">
                <a:cs typeface="Arial"/>
              </a:rPr>
              <a:t> </a:t>
            </a:r>
            <a:r>
              <a:rPr lang="vi-VN" sz="3200" dirty="0">
                <a:cs typeface="Arial"/>
              </a:rPr>
              <a:t>viết:</a:t>
            </a:r>
          </a:p>
          <a:p>
            <a:pPr marL="412750" lvl="1" indent="0">
              <a:spcBef>
                <a:spcPts val="655"/>
              </a:spcBef>
              <a:buNone/>
            </a:pPr>
            <a:r>
              <a:rPr lang="vi-VN" b="1" spc="-5" dirty="0">
                <a:solidFill>
                  <a:srgbClr val="00AF50"/>
                </a:solidFill>
                <a:latin typeface="Tahoma"/>
                <a:cs typeface="Tahoma"/>
              </a:rPr>
              <a:t>&lt;ul&gt;</a:t>
            </a:r>
            <a:endParaRPr lang="vi-VN" dirty="0">
              <a:latin typeface="Tahoma"/>
              <a:cs typeface="Tahoma"/>
            </a:endParaRPr>
          </a:p>
          <a:p>
            <a:pPr marL="984250" lvl="1" indent="0">
              <a:spcBef>
                <a:spcPts val="580"/>
              </a:spcBef>
              <a:buNone/>
            </a:pPr>
            <a:r>
              <a:rPr lang="vi-VN" b="1" spc="-5" dirty="0">
                <a:solidFill>
                  <a:srgbClr val="00AF50"/>
                </a:solidFill>
                <a:latin typeface="Tahoma"/>
                <a:cs typeface="Tahoma"/>
              </a:rPr>
              <a:t>&lt;</a:t>
            </a:r>
            <a:r>
              <a:rPr lang="vi-VN" b="1" spc="-5" dirty="0" smtClean="0">
                <a:solidFill>
                  <a:srgbClr val="00AF50"/>
                </a:solidFill>
                <a:latin typeface="Tahoma"/>
                <a:cs typeface="Tahoma"/>
              </a:rPr>
              <a:t>li&gt;</a:t>
            </a:r>
            <a:r>
              <a:rPr lang="en-US" b="1" spc="-5" dirty="0" smtClean="0">
                <a:latin typeface="Tahoma"/>
                <a:cs typeface="Tahoma"/>
              </a:rPr>
              <a:t>Item</a:t>
            </a:r>
            <a:r>
              <a:rPr lang="vi-VN" b="1" spc="-15" dirty="0" smtClean="0">
                <a:latin typeface="Tahoma"/>
                <a:cs typeface="Tahoma"/>
              </a:rPr>
              <a:t> </a:t>
            </a:r>
            <a:r>
              <a:rPr lang="vi-VN" b="1" spc="-10" dirty="0">
                <a:latin typeface="Tahoma"/>
                <a:cs typeface="Tahoma"/>
              </a:rPr>
              <a:t>1</a:t>
            </a:r>
            <a:r>
              <a:rPr lang="vi-VN" b="1" spc="-10" dirty="0">
                <a:solidFill>
                  <a:srgbClr val="00AF50"/>
                </a:solidFill>
                <a:latin typeface="Tahoma"/>
                <a:cs typeface="Tahoma"/>
              </a:rPr>
              <a:t>&lt;/li</a:t>
            </a:r>
            <a:r>
              <a:rPr lang="vi-VN" b="1" spc="-10" dirty="0" smtClean="0">
                <a:solidFill>
                  <a:srgbClr val="00AF50"/>
                </a:solidFill>
                <a:latin typeface="Tahoma"/>
                <a:cs typeface="Tahoma"/>
              </a:rPr>
              <a:t>&gt;</a:t>
            </a:r>
            <a:endParaRPr lang="en-US" dirty="0" smtClean="0">
              <a:latin typeface="Tahoma"/>
              <a:cs typeface="Tahoma"/>
            </a:endParaRPr>
          </a:p>
          <a:p>
            <a:pPr marL="984250" lvl="1" indent="0">
              <a:spcBef>
                <a:spcPts val="580"/>
              </a:spcBef>
              <a:buNone/>
            </a:pPr>
            <a:r>
              <a:rPr lang="vi-VN" b="1" spc="-5" dirty="0" smtClean="0">
                <a:solidFill>
                  <a:srgbClr val="00AF50"/>
                </a:solidFill>
                <a:latin typeface="Tahoma"/>
                <a:cs typeface="Tahoma"/>
              </a:rPr>
              <a:t>&lt;li&gt;</a:t>
            </a:r>
            <a:r>
              <a:rPr lang="en-US" b="1" spc="-5" dirty="0" smtClean="0">
                <a:latin typeface="Tahoma"/>
                <a:cs typeface="Tahoma"/>
              </a:rPr>
              <a:t>Item</a:t>
            </a:r>
            <a:r>
              <a:rPr lang="vi-VN" b="1" spc="-5" dirty="0" smtClean="0">
                <a:latin typeface="Tahoma"/>
                <a:cs typeface="Tahoma"/>
              </a:rPr>
              <a:t> </a:t>
            </a:r>
            <a:r>
              <a:rPr lang="vi-VN" b="1" spc="-5" dirty="0">
                <a:latin typeface="Tahoma"/>
                <a:cs typeface="Tahoma"/>
              </a:rPr>
              <a:t>2</a:t>
            </a:r>
            <a:r>
              <a:rPr lang="vi-VN" b="1" spc="-5" dirty="0">
                <a:solidFill>
                  <a:srgbClr val="00AF50"/>
                </a:solidFill>
                <a:latin typeface="Tahoma"/>
                <a:cs typeface="Tahoma"/>
              </a:rPr>
              <a:t>&lt;/li&gt;</a:t>
            </a:r>
            <a:endParaRPr lang="vi-VN" dirty="0">
              <a:latin typeface="Tahoma"/>
              <a:cs typeface="Tahoma"/>
            </a:endParaRPr>
          </a:p>
          <a:p>
            <a:pPr marL="412750" lvl="1" indent="0">
              <a:spcBef>
                <a:spcPts val="575"/>
              </a:spcBef>
              <a:buNone/>
            </a:pPr>
            <a:r>
              <a:rPr lang="vi-VN" b="1" spc="-5" dirty="0">
                <a:solidFill>
                  <a:srgbClr val="00AF50"/>
                </a:solidFill>
                <a:latin typeface="Tahoma"/>
                <a:cs typeface="Tahoma"/>
              </a:rPr>
              <a:t>&lt;/ul</a:t>
            </a:r>
            <a:r>
              <a:rPr lang="vi-VN" b="1" spc="-5" dirty="0" smtClean="0">
                <a:solidFill>
                  <a:srgbClr val="00AF50"/>
                </a:solidFill>
                <a:latin typeface="Tahoma"/>
                <a:cs typeface="Tahoma"/>
              </a:rPr>
              <a:t>&gt;</a:t>
            </a:r>
            <a:endParaRPr lang="vi-VN" dirty="0">
              <a:latin typeface="Tahoma"/>
              <a:cs typeface="Tahoma"/>
            </a:endParaRPr>
          </a:p>
        </p:txBody>
      </p:sp>
    </p:spTree>
    <p:extLst>
      <p:ext uri="{BB962C8B-B14F-4D97-AF65-F5344CB8AC3E}">
        <p14:creationId xmlns:p14="http://schemas.microsoft.com/office/powerpoint/2010/main" val="3442617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a:t>
            </a:r>
            <a:r>
              <a:rPr lang="en-US" dirty="0" err="1" smtClean="0"/>
              <a:t>ul</a:t>
            </a:r>
            <a:r>
              <a:rPr lang="en-US" dirty="0" smtClean="0"/>
              <a:t>&gt;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err="1" smtClean="0">
                <a:cs typeface="Arial"/>
              </a:rPr>
              <a:t>Ví</a:t>
            </a:r>
            <a:r>
              <a:rPr lang="en-US" sz="3200" dirty="0" smtClean="0">
                <a:cs typeface="Arial"/>
              </a:rPr>
              <a:t> </a:t>
            </a:r>
            <a:r>
              <a:rPr lang="en-US" sz="3200" dirty="0" err="1" smtClean="0">
                <a:cs typeface="Arial"/>
              </a:rPr>
              <a:t>dụ</a:t>
            </a:r>
            <a:r>
              <a:rPr lang="en-US" sz="3200" dirty="0" smtClean="0">
                <a:cs typeface="Arial"/>
              </a:rPr>
              <a:t>:</a:t>
            </a:r>
          </a:p>
          <a:p>
            <a:pPr marL="469900" indent="-457200">
              <a:spcBef>
                <a:spcPts val="919"/>
              </a:spcBef>
              <a:buClr>
                <a:srgbClr val="364EB6"/>
              </a:buClr>
              <a:tabLst>
                <a:tab pos="355600" algn="l"/>
                <a:tab pos="356235" algn="l"/>
              </a:tabLst>
            </a:pPr>
            <a:endParaRPr lang="vi-VN" sz="3200" dirty="0">
              <a:cs typeface="Arial"/>
            </a:endParaRPr>
          </a:p>
        </p:txBody>
      </p:sp>
      <p:pic>
        <p:nvPicPr>
          <p:cNvPr id="4" name="Picture 3"/>
          <p:cNvPicPr>
            <a:picLocks noChangeAspect="1"/>
          </p:cNvPicPr>
          <p:nvPr/>
        </p:nvPicPr>
        <p:blipFill>
          <a:blip r:embed="rId3"/>
          <a:stretch>
            <a:fillRect/>
          </a:stretch>
        </p:blipFill>
        <p:spPr>
          <a:xfrm>
            <a:off x="787206" y="2515528"/>
            <a:ext cx="3206947" cy="3327711"/>
          </a:xfrm>
          <a:prstGeom prst="rect">
            <a:avLst/>
          </a:prstGeom>
        </p:spPr>
      </p:pic>
      <p:pic>
        <p:nvPicPr>
          <p:cNvPr id="5" name="Picture 4"/>
          <p:cNvPicPr>
            <a:picLocks noChangeAspect="1"/>
          </p:cNvPicPr>
          <p:nvPr/>
        </p:nvPicPr>
        <p:blipFill>
          <a:blip r:embed="rId4"/>
          <a:stretch>
            <a:fillRect/>
          </a:stretch>
        </p:blipFill>
        <p:spPr>
          <a:xfrm>
            <a:off x="5599114" y="2515528"/>
            <a:ext cx="2596532" cy="3115838"/>
          </a:xfrm>
          <a:prstGeom prst="rect">
            <a:avLst/>
          </a:prstGeom>
        </p:spPr>
      </p:pic>
    </p:spTree>
    <p:extLst>
      <p:ext uri="{BB962C8B-B14F-4D97-AF65-F5344CB8AC3E}">
        <p14:creationId xmlns:p14="http://schemas.microsoft.com/office/powerpoint/2010/main" val="3609542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HTML 5</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vi-VN" sz="2800" b="1" dirty="0"/>
              <a:t>HTML5</a:t>
            </a:r>
            <a:r>
              <a:rPr lang="vi-VN" sz="2800" dirty="0"/>
              <a:t> là một ngôn ngữ cấu trúc và trình bày nội dung cho World Wide Web và sẽ là công nghệ cốt lõi của Internet trong tương lai không xa, được đề xuất đầu tiên bởi Opera Software</a:t>
            </a:r>
            <a:r>
              <a:rPr lang="vi-VN" sz="2800" dirty="0" smtClean="0"/>
              <a:t>.</a:t>
            </a:r>
            <a:endParaRPr lang="en-US" sz="2800" dirty="0" smtClean="0"/>
          </a:p>
          <a:p>
            <a:pPr marL="469900" indent="-457200">
              <a:spcBef>
                <a:spcPts val="919"/>
              </a:spcBef>
              <a:buClr>
                <a:srgbClr val="364EB6"/>
              </a:buClr>
              <a:tabLst>
                <a:tab pos="355600" algn="l"/>
                <a:tab pos="356235" algn="l"/>
              </a:tabLst>
            </a:pPr>
            <a:endParaRPr lang="vi-VN" sz="2000" dirty="0">
              <a:latin typeface="Tahoma"/>
              <a:cs typeface="Tahom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237" y="3228975"/>
            <a:ext cx="5705475" cy="3590925"/>
          </a:xfrm>
          <a:prstGeom prst="rect">
            <a:avLst/>
          </a:prstGeom>
        </p:spPr>
      </p:pic>
    </p:spTree>
    <p:extLst>
      <p:ext uri="{BB962C8B-B14F-4D97-AF65-F5344CB8AC3E}">
        <p14:creationId xmlns:p14="http://schemas.microsoft.com/office/powerpoint/2010/main" val="250494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HTML 5</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err="1" smtClean="0"/>
              <a:t>Sự</a:t>
            </a:r>
            <a:r>
              <a:rPr lang="en-US" sz="3200" dirty="0" smtClean="0"/>
              <a:t> </a:t>
            </a:r>
            <a:r>
              <a:rPr lang="en-US" sz="3200" dirty="0" err="1" smtClean="0"/>
              <a:t>khác</a:t>
            </a:r>
            <a:r>
              <a:rPr lang="en-US" sz="3200" dirty="0" smtClean="0"/>
              <a:t> </a:t>
            </a:r>
            <a:r>
              <a:rPr lang="en-US" sz="3200" dirty="0" err="1" smtClean="0"/>
              <a:t>biệt</a:t>
            </a:r>
            <a:r>
              <a:rPr lang="en-US" sz="3200" dirty="0" smtClean="0"/>
              <a:t> </a:t>
            </a:r>
            <a:r>
              <a:rPr lang="en-US" sz="3200" dirty="0" err="1" smtClean="0"/>
              <a:t>giữa</a:t>
            </a:r>
            <a:r>
              <a:rPr lang="en-US" sz="3200" dirty="0" smtClean="0"/>
              <a:t> html 5 </a:t>
            </a:r>
            <a:r>
              <a:rPr lang="en-US" sz="3200" dirty="0" err="1" smtClean="0"/>
              <a:t>với</a:t>
            </a:r>
            <a:r>
              <a:rPr lang="en-US" sz="3200" dirty="0" smtClean="0"/>
              <a:t> html 4</a:t>
            </a:r>
          </a:p>
          <a:p>
            <a:pPr marL="469900" indent="-457200">
              <a:spcBef>
                <a:spcPts val="919"/>
              </a:spcBef>
              <a:buClr>
                <a:srgbClr val="364EB6"/>
              </a:buClr>
              <a:tabLst>
                <a:tab pos="355600" algn="l"/>
                <a:tab pos="356235" algn="l"/>
              </a:tabLst>
            </a:pPr>
            <a:endParaRPr lang="en-US" sz="3200" dirty="0" smtClean="0"/>
          </a:p>
          <a:p>
            <a:pPr marL="469900" indent="-457200">
              <a:spcBef>
                <a:spcPts val="919"/>
              </a:spcBef>
              <a:buClr>
                <a:srgbClr val="364EB6"/>
              </a:buClr>
              <a:tabLst>
                <a:tab pos="355600" algn="l"/>
                <a:tab pos="356235" algn="l"/>
              </a:tabLst>
            </a:pPr>
            <a:endParaRPr lang="vi-VN" dirty="0">
              <a:latin typeface="Tahoma"/>
              <a:cs typeface="Tahoma"/>
            </a:endParaRPr>
          </a:p>
        </p:txBody>
      </p:sp>
      <p:pic>
        <p:nvPicPr>
          <p:cNvPr id="5" name="Picture 4"/>
          <p:cNvPicPr>
            <a:picLocks noChangeAspect="1"/>
          </p:cNvPicPr>
          <p:nvPr/>
        </p:nvPicPr>
        <p:blipFill>
          <a:blip r:embed="rId3"/>
          <a:stretch>
            <a:fillRect/>
          </a:stretch>
        </p:blipFill>
        <p:spPr>
          <a:xfrm>
            <a:off x="1046588" y="2425623"/>
            <a:ext cx="10344150" cy="3790950"/>
          </a:xfrm>
          <a:prstGeom prst="rect">
            <a:avLst/>
          </a:prstGeom>
        </p:spPr>
      </p:pic>
    </p:spTree>
    <p:extLst>
      <p:ext uri="{BB962C8B-B14F-4D97-AF65-F5344CB8AC3E}">
        <p14:creationId xmlns:p14="http://schemas.microsoft.com/office/powerpoint/2010/main" val="2710079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Một</a:t>
            </a:r>
            <a:r>
              <a:rPr lang="en-US" dirty="0" smtClean="0"/>
              <a:t> </a:t>
            </a:r>
            <a:r>
              <a:rPr lang="en-US" dirty="0" err="1" smtClean="0"/>
              <a:t>số</a:t>
            </a:r>
            <a:r>
              <a:rPr lang="en-US" dirty="0" smtClean="0"/>
              <a:t> </a:t>
            </a:r>
            <a:r>
              <a:rPr lang="en-US" dirty="0" err="1" smtClean="0"/>
              <a:t>thẻ</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HTML5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1549418"/>
              </p:ext>
            </p:extLst>
          </p:nvPr>
        </p:nvGraphicFramePr>
        <p:xfrm>
          <a:off x="1585949" y="1416205"/>
          <a:ext cx="8461298" cy="4663440"/>
        </p:xfrm>
        <a:graphic>
          <a:graphicData uri="http://schemas.openxmlformats.org/drawingml/2006/table">
            <a:tbl>
              <a:tblPr firstRow="1" bandRow="1">
                <a:tableStyleId>{5C22544A-7EE6-4342-B048-85BDC9FD1C3A}</a:tableStyleId>
              </a:tblPr>
              <a:tblGrid>
                <a:gridCol w="4230649"/>
                <a:gridCol w="4230649"/>
              </a:tblGrid>
              <a:tr h="271388">
                <a:tc>
                  <a:txBody>
                    <a:bodyPr/>
                    <a:lstStyle/>
                    <a:p>
                      <a:r>
                        <a:rPr lang="en-US" dirty="0" err="1" smtClean="0"/>
                        <a:t>Thẻ</a:t>
                      </a:r>
                      <a:endParaRPr lang="en-US" dirty="0"/>
                    </a:p>
                  </a:txBody>
                  <a:tcPr/>
                </a:tc>
                <a:tc>
                  <a:txBody>
                    <a:bodyPr/>
                    <a:lstStyle/>
                    <a:p>
                      <a:r>
                        <a:rPr lang="en-US" dirty="0" err="1" smtClean="0"/>
                        <a:t>Mô</a:t>
                      </a:r>
                      <a:r>
                        <a:rPr lang="en-US" baseline="0" dirty="0" smtClean="0"/>
                        <a:t> </a:t>
                      </a:r>
                      <a:r>
                        <a:rPr lang="en-US" baseline="0" dirty="0" err="1" smtClean="0"/>
                        <a:t>tả</a:t>
                      </a:r>
                      <a:endParaRPr lang="en-US" dirty="0"/>
                    </a:p>
                  </a:txBody>
                  <a:tcPr/>
                </a:tc>
              </a:tr>
              <a:tr h="288923">
                <a:tc>
                  <a:txBody>
                    <a:bodyPr/>
                    <a:lstStyle/>
                    <a:p>
                      <a:pPr algn="l" fontAlgn="t"/>
                      <a:r>
                        <a:rPr lang="en-US" sz="1600" dirty="0">
                          <a:effectLst/>
                        </a:rPr>
                        <a:t>&lt;header&gt;</a:t>
                      </a:r>
                    </a:p>
                  </a:txBody>
                  <a:tcPr marL="152400" marR="76200" marT="76200" marB="76200"/>
                </a:tc>
                <a:tc>
                  <a:txBody>
                    <a:bodyPr/>
                    <a:lstStyle/>
                    <a:p>
                      <a:pPr algn="l" fontAlgn="t"/>
                      <a:r>
                        <a:rPr lang="en-US" sz="1600" dirty="0">
                          <a:effectLst/>
                        </a:rPr>
                        <a:t>Defines a header for a document or section</a:t>
                      </a:r>
                    </a:p>
                  </a:txBody>
                  <a:tcPr marL="76200" marR="76200" marT="76200" marB="76200"/>
                </a:tc>
              </a:tr>
              <a:tr h="288923">
                <a:tc>
                  <a:txBody>
                    <a:bodyPr/>
                    <a:lstStyle/>
                    <a:p>
                      <a:pPr algn="l" fontAlgn="t"/>
                      <a:r>
                        <a:rPr lang="en-US" sz="1600" dirty="0">
                          <a:effectLst/>
                        </a:rPr>
                        <a:t>&lt;main&gt;</a:t>
                      </a:r>
                    </a:p>
                  </a:txBody>
                  <a:tcPr marL="152400" marR="76200" marT="76200" marB="76200"/>
                </a:tc>
                <a:tc>
                  <a:txBody>
                    <a:bodyPr/>
                    <a:lstStyle/>
                    <a:p>
                      <a:pPr algn="l" fontAlgn="t"/>
                      <a:r>
                        <a:rPr lang="en-US" sz="1600" dirty="0">
                          <a:effectLst/>
                        </a:rPr>
                        <a:t>Defines the main content of a document</a:t>
                      </a:r>
                    </a:p>
                  </a:txBody>
                  <a:tcPr marL="76200" marR="76200" marT="76200" marB="76200"/>
                </a:tc>
              </a:tr>
              <a:tr h="288923">
                <a:tc>
                  <a:txBody>
                    <a:bodyPr/>
                    <a:lstStyle/>
                    <a:p>
                      <a:pPr algn="l" fontAlgn="t"/>
                      <a:r>
                        <a:rPr lang="en-US" sz="1600" dirty="0">
                          <a:effectLst/>
                        </a:rPr>
                        <a:t>&lt;footer&gt;</a:t>
                      </a:r>
                    </a:p>
                  </a:txBody>
                  <a:tcPr marL="152400" marR="76200" marT="76200" marB="76200"/>
                </a:tc>
                <a:tc>
                  <a:txBody>
                    <a:bodyPr/>
                    <a:lstStyle/>
                    <a:p>
                      <a:pPr algn="l" fontAlgn="t"/>
                      <a:r>
                        <a:rPr lang="en-US" sz="1600" dirty="0">
                          <a:effectLst/>
                        </a:rPr>
                        <a:t>Defines a footer for a document or section</a:t>
                      </a:r>
                    </a:p>
                  </a:txBody>
                  <a:tcPr marL="76200" marR="76200" marT="76200" marB="76200"/>
                </a:tc>
              </a:tr>
              <a:tr h="288923">
                <a:tc>
                  <a:txBody>
                    <a:bodyPr/>
                    <a:lstStyle/>
                    <a:p>
                      <a:pPr algn="l" fontAlgn="t"/>
                      <a:r>
                        <a:rPr lang="en-US" sz="1600" dirty="0">
                          <a:effectLst/>
                        </a:rPr>
                        <a:t>&lt;</a:t>
                      </a:r>
                      <a:r>
                        <a:rPr lang="en-US" sz="1600" dirty="0" err="1">
                          <a:effectLst/>
                        </a:rPr>
                        <a:t>nav</a:t>
                      </a:r>
                      <a:r>
                        <a:rPr lang="en-US" sz="1600" dirty="0">
                          <a:effectLst/>
                        </a:rPr>
                        <a:t>&gt;</a:t>
                      </a:r>
                    </a:p>
                  </a:txBody>
                  <a:tcPr marL="152400" marR="76200" marT="76200" marB="76200"/>
                </a:tc>
                <a:tc>
                  <a:txBody>
                    <a:bodyPr/>
                    <a:lstStyle/>
                    <a:p>
                      <a:pPr algn="l" fontAlgn="t"/>
                      <a:r>
                        <a:rPr lang="en-US" sz="1600" dirty="0">
                          <a:effectLst/>
                        </a:rPr>
                        <a:t>Defines navigation links</a:t>
                      </a:r>
                    </a:p>
                  </a:txBody>
                  <a:tcPr marL="76200" marR="76200" marT="76200" marB="76200"/>
                </a:tc>
              </a:tr>
              <a:tr h="288923">
                <a:tc>
                  <a:txBody>
                    <a:bodyPr/>
                    <a:lstStyle/>
                    <a:p>
                      <a:pPr algn="l" fontAlgn="t"/>
                      <a:r>
                        <a:rPr lang="en-US" sz="1600" dirty="0">
                          <a:effectLst/>
                        </a:rPr>
                        <a:t>&lt;audio&gt;</a:t>
                      </a:r>
                    </a:p>
                  </a:txBody>
                  <a:tcPr marL="152400" marR="76200" marT="76200" marB="76200"/>
                </a:tc>
                <a:tc>
                  <a:txBody>
                    <a:bodyPr/>
                    <a:lstStyle/>
                    <a:p>
                      <a:pPr algn="l" fontAlgn="t"/>
                      <a:r>
                        <a:rPr lang="en-US" sz="1600">
                          <a:effectLst/>
                        </a:rPr>
                        <a:t>Defines sound content</a:t>
                      </a:r>
                    </a:p>
                  </a:txBody>
                  <a:tcPr marL="76200" marR="76200" marT="76200" marB="76200"/>
                </a:tc>
              </a:tr>
              <a:tr h="288923">
                <a:tc>
                  <a:txBody>
                    <a:bodyPr/>
                    <a:lstStyle/>
                    <a:p>
                      <a:pPr algn="l" fontAlgn="t"/>
                      <a:r>
                        <a:rPr lang="en-US" sz="1600" dirty="0">
                          <a:effectLst/>
                        </a:rPr>
                        <a:t>&lt;embed&gt;</a:t>
                      </a:r>
                    </a:p>
                  </a:txBody>
                  <a:tcPr marL="152400" marR="76200" marT="76200" marB="76200"/>
                </a:tc>
                <a:tc>
                  <a:txBody>
                    <a:bodyPr/>
                    <a:lstStyle/>
                    <a:p>
                      <a:pPr algn="l" fontAlgn="t"/>
                      <a:r>
                        <a:rPr lang="en-US" sz="1600">
                          <a:effectLst/>
                        </a:rPr>
                        <a:t>Defines a container for an external (non-HTML) application</a:t>
                      </a:r>
                    </a:p>
                  </a:txBody>
                  <a:tcPr marL="76200" marR="76200" marT="76200" marB="76200"/>
                </a:tc>
              </a:tr>
              <a:tr h="288923">
                <a:tc>
                  <a:txBody>
                    <a:bodyPr/>
                    <a:lstStyle/>
                    <a:p>
                      <a:pPr algn="l" fontAlgn="t"/>
                      <a:r>
                        <a:rPr lang="en-US" sz="1600" dirty="0">
                          <a:effectLst/>
                        </a:rPr>
                        <a:t>&lt;source&gt;</a:t>
                      </a:r>
                    </a:p>
                  </a:txBody>
                  <a:tcPr marL="152400" marR="76200" marT="76200" marB="76200"/>
                </a:tc>
                <a:tc>
                  <a:txBody>
                    <a:bodyPr/>
                    <a:lstStyle/>
                    <a:p>
                      <a:pPr algn="l" fontAlgn="t"/>
                      <a:r>
                        <a:rPr lang="en-US" sz="1600" dirty="0">
                          <a:effectLst/>
                        </a:rPr>
                        <a:t>Defines multiple media resources for media elements (&lt;video&gt; and &lt;audio&gt;)</a:t>
                      </a:r>
                    </a:p>
                  </a:txBody>
                  <a:tcPr marL="76200" marR="76200" marT="76200" marB="76200"/>
                </a:tc>
              </a:tr>
              <a:tr h="288923">
                <a:tc>
                  <a:txBody>
                    <a:bodyPr/>
                    <a:lstStyle/>
                    <a:p>
                      <a:pPr algn="l" fontAlgn="t"/>
                      <a:r>
                        <a:rPr lang="en-US" sz="1600">
                          <a:effectLst/>
                        </a:rPr>
                        <a:t>&lt;track&gt;</a:t>
                      </a:r>
                    </a:p>
                  </a:txBody>
                  <a:tcPr marL="152400" marR="76200" marT="76200" marB="76200"/>
                </a:tc>
                <a:tc>
                  <a:txBody>
                    <a:bodyPr/>
                    <a:lstStyle/>
                    <a:p>
                      <a:pPr algn="l" fontAlgn="t"/>
                      <a:r>
                        <a:rPr lang="en-US" sz="1600" dirty="0">
                          <a:effectLst/>
                        </a:rPr>
                        <a:t>Defines text tracks for media elements (&lt;video&gt; and &lt;audio&gt;)</a:t>
                      </a:r>
                    </a:p>
                  </a:txBody>
                  <a:tcPr marL="76200" marR="76200" marT="76200" marB="76200"/>
                </a:tc>
              </a:tr>
              <a:tr h="288923">
                <a:tc>
                  <a:txBody>
                    <a:bodyPr/>
                    <a:lstStyle/>
                    <a:p>
                      <a:pPr algn="l" fontAlgn="t"/>
                      <a:r>
                        <a:rPr lang="en-US" sz="1600">
                          <a:effectLst/>
                        </a:rPr>
                        <a:t>&lt;video&gt;</a:t>
                      </a:r>
                    </a:p>
                  </a:txBody>
                  <a:tcPr marL="152400" marR="76200" marT="76200" marB="76200"/>
                </a:tc>
                <a:tc>
                  <a:txBody>
                    <a:bodyPr/>
                    <a:lstStyle/>
                    <a:p>
                      <a:pPr algn="l" fontAlgn="t"/>
                      <a:r>
                        <a:rPr lang="en-US" sz="1600" dirty="0">
                          <a:effectLst/>
                        </a:rPr>
                        <a:t>Defines video or movie</a:t>
                      </a:r>
                    </a:p>
                  </a:txBody>
                  <a:tcPr marL="76200" marR="76200" marT="76200" marB="76200"/>
                </a:tc>
              </a:tr>
            </a:tbl>
          </a:graphicData>
        </a:graphic>
      </p:graphicFrame>
      <p:sp>
        <p:nvSpPr>
          <p:cNvPr id="7" name="TextBox 6"/>
          <p:cNvSpPr txBox="1"/>
          <p:nvPr/>
        </p:nvSpPr>
        <p:spPr>
          <a:xfrm>
            <a:off x="2152186" y="6266985"/>
            <a:ext cx="951199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a:t> : https://www.w3schools.com/html/html5_intro.asp</a:t>
            </a:r>
          </a:p>
        </p:txBody>
      </p:sp>
    </p:spTree>
    <p:extLst>
      <p:ext uri="{BB962C8B-B14F-4D97-AF65-F5344CB8AC3E}">
        <p14:creationId xmlns:p14="http://schemas.microsoft.com/office/powerpoint/2010/main" val="1489203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HTML &amp; web-page</a:t>
            </a:r>
          </a:p>
        </p:txBody>
      </p:sp>
      <p:sp>
        <p:nvSpPr>
          <p:cNvPr id="4" name="Content Placeholder 3"/>
          <p:cNvSpPr>
            <a:spLocks noGrp="1"/>
          </p:cNvSpPr>
          <p:nvPr>
            <p:ph idx="1"/>
          </p:nvPr>
        </p:nvSpPr>
        <p:spPr/>
        <p:txBody>
          <a:bodyPr/>
          <a:lstStyle/>
          <a:p>
            <a:r>
              <a:rPr lang="en-US" dirty="0" smtClean="0"/>
              <a:t>HTML </a:t>
            </a:r>
            <a:r>
              <a:rPr lang="en-US" dirty="0" err="1" smtClean="0"/>
              <a:t>được</a:t>
            </a:r>
            <a:r>
              <a:rPr lang="en-US" dirty="0" smtClean="0"/>
              <a:t> </a:t>
            </a:r>
            <a:r>
              <a:rPr lang="en-US" dirty="0" err="1" smtClean="0"/>
              <a:t>viết</a:t>
            </a:r>
            <a:r>
              <a:rPr lang="en-US" dirty="0" smtClean="0"/>
              <a:t> </a:t>
            </a:r>
            <a:r>
              <a:rPr lang="en-US" dirty="0" err="1" smtClean="0"/>
              <a:t>tắt</a:t>
            </a:r>
            <a:r>
              <a:rPr lang="en-US" dirty="0" smtClean="0"/>
              <a:t> </a:t>
            </a:r>
            <a:r>
              <a:rPr lang="en-US" dirty="0" err="1" smtClean="0"/>
              <a:t>của</a:t>
            </a:r>
            <a:r>
              <a:rPr lang="en-US" dirty="0" smtClean="0"/>
              <a:t> Hyper Text Markup Language, </a:t>
            </a:r>
            <a:r>
              <a:rPr lang="en-US" dirty="0" err="1" smtClean="0"/>
              <a:t>tức</a:t>
            </a:r>
            <a:r>
              <a:rPr lang="en-US" dirty="0" smtClean="0"/>
              <a:t> </a:t>
            </a:r>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siêu</a:t>
            </a:r>
            <a:r>
              <a:rPr lang="en-US" dirty="0" smtClean="0"/>
              <a:t> </a:t>
            </a:r>
            <a:r>
              <a:rPr lang="en-US" dirty="0" err="1" smtClean="0"/>
              <a:t>văn</a:t>
            </a:r>
            <a:r>
              <a:rPr lang="en-US" dirty="0" smtClean="0"/>
              <a:t> </a:t>
            </a:r>
            <a:r>
              <a:rPr lang="en-US" dirty="0" err="1" smtClean="0"/>
              <a:t>bản</a:t>
            </a:r>
            <a:r>
              <a:rPr lang="en-US" dirty="0" smtClean="0"/>
              <a:t>”</a:t>
            </a:r>
          </a:p>
          <a:p>
            <a:r>
              <a:rPr lang="en-US" dirty="0" smtClean="0"/>
              <a:t>HTML </a:t>
            </a:r>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khi</a:t>
            </a:r>
            <a:r>
              <a:rPr lang="en-US" dirty="0" smtClean="0"/>
              <a:t> chia </a:t>
            </a:r>
            <a:r>
              <a:rPr lang="en-US" dirty="0" err="1" smtClean="0"/>
              <a:t>sẽ</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trên</a:t>
            </a:r>
            <a:r>
              <a:rPr lang="en-US" dirty="0" smtClean="0"/>
              <a:t> WWW</a:t>
            </a:r>
          </a:p>
          <a:p>
            <a:r>
              <a:rPr lang="en-US" dirty="0" err="1" smtClean="0"/>
              <a:t>Mô</a:t>
            </a:r>
            <a:r>
              <a:rPr lang="en-US" dirty="0" smtClean="0"/>
              <a:t> </a:t>
            </a:r>
            <a:r>
              <a:rPr lang="en-US" dirty="0" err="1" smtClean="0"/>
              <a:t>hình</a:t>
            </a:r>
            <a:r>
              <a:rPr lang="en-US" dirty="0" smtClean="0"/>
              <a:t> </a:t>
            </a:r>
            <a:r>
              <a:rPr lang="en-US" dirty="0" err="1" smtClean="0"/>
              <a:t>chuyển</a:t>
            </a:r>
            <a:r>
              <a:rPr lang="en-US" dirty="0" smtClean="0"/>
              <a:t> </a:t>
            </a:r>
            <a:r>
              <a:rPr lang="en-US" dirty="0" err="1" smtClean="0"/>
              <a:t>đổi</a:t>
            </a:r>
            <a:r>
              <a:rPr lang="en-US" dirty="0" smtClean="0"/>
              <a:t> </a:t>
            </a:r>
          </a:p>
          <a:p>
            <a:endParaRPr lang="vi-VN" dirty="0"/>
          </a:p>
          <a:p>
            <a:pPr lvl="2"/>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909" y="4069455"/>
            <a:ext cx="1905000" cy="22193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59" y="3927161"/>
            <a:ext cx="2857500" cy="24955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5049" y="3606795"/>
            <a:ext cx="4388231" cy="3144644"/>
          </a:xfrm>
          <a:prstGeom prst="rect">
            <a:avLst/>
          </a:prstGeom>
        </p:spPr>
      </p:pic>
      <p:cxnSp>
        <p:nvCxnSpPr>
          <p:cNvPr id="8" name="Straight Arrow Connector 7"/>
          <p:cNvCxnSpPr>
            <a:stCxn id="3" idx="3"/>
          </p:cNvCxnSpPr>
          <p:nvPr/>
        </p:nvCxnSpPr>
        <p:spPr bwMode="auto">
          <a:xfrm flipV="1">
            <a:off x="2816909" y="5174936"/>
            <a:ext cx="1286740" cy="4182"/>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a:off x="7094570" y="5174936"/>
            <a:ext cx="1123879" cy="4181"/>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3668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Structure of the web-page</a:t>
            </a:r>
          </a:p>
        </p:txBody>
      </p:sp>
      <p:sp>
        <p:nvSpPr>
          <p:cNvPr id="4" name="Content Placeholder 3"/>
          <p:cNvSpPr>
            <a:spLocks noGrp="1"/>
          </p:cNvSpPr>
          <p:nvPr>
            <p:ph idx="1"/>
          </p:nvPr>
        </p:nvSpPr>
        <p:spPr/>
        <p:txBody>
          <a:bodyPr/>
          <a:lstStyle/>
          <a:p>
            <a:r>
              <a:rPr lang="en-US" dirty="0" err="1" smtClean="0"/>
              <a:t>Các</a:t>
            </a:r>
            <a:r>
              <a:rPr lang="en-US" dirty="0" smtClean="0"/>
              <a:t> </a:t>
            </a:r>
            <a:r>
              <a:rPr lang="en-US" dirty="0" err="1" smtClean="0"/>
              <a:t>thẻ</a:t>
            </a:r>
            <a:r>
              <a:rPr lang="en-US" dirty="0" smtClean="0"/>
              <a:t> </a:t>
            </a:r>
            <a:r>
              <a:rPr lang="en-US" dirty="0" err="1" smtClean="0"/>
              <a:t>chính</a:t>
            </a:r>
            <a:r>
              <a:rPr lang="en-US" dirty="0" smtClean="0"/>
              <a:t> </a:t>
            </a:r>
            <a:r>
              <a:rPr lang="en-US" dirty="0" err="1" smtClean="0"/>
              <a:t>của</a:t>
            </a:r>
            <a:r>
              <a:rPr lang="en-US" dirty="0" smtClean="0"/>
              <a:t> html </a:t>
            </a:r>
            <a:r>
              <a:rPr lang="en-US" dirty="0" err="1" smtClean="0"/>
              <a:t>được</a:t>
            </a:r>
            <a:r>
              <a:rPr lang="en-US" dirty="0" smtClean="0"/>
              <a:t> </a:t>
            </a:r>
            <a:r>
              <a:rPr lang="en-US" dirty="0" err="1" smtClean="0"/>
              <a:t>nằm</a:t>
            </a:r>
            <a:r>
              <a:rPr lang="en-US" dirty="0" smtClean="0"/>
              <a:t> </a:t>
            </a:r>
            <a:r>
              <a:rPr lang="en-US" dirty="0" err="1" smtClean="0"/>
              <a:t>trrong</a:t>
            </a:r>
            <a:r>
              <a:rPr lang="en-US" dirty="0" smtClean="0"/>
              <a:t> </a:t>
            </a:r>
            <a:r>
              <a:rPr lang="en-US" dirty="0" err="1" smtClean="0"/>
              <a:t>thẻ</a:t>
            </a:r>
            <a:r>
              <a:rPr lang="en-US" dirty="0" smtClean="0"/>
              <a:t> </a:t>
            </a:r>
            <a:r>
              <a:rPr lang="en-US" b="1" dirty="0" smtClean="0"/>
              <a:t>&lt;body&gt;</a:t>
            </a:r>
          </a:p>
          <a:p>
            <a:endParaRPr lang="en-US" b="1" dirty="0"/>
          </a:p>
          <a:p>
            <a:endParaRPr lang="en-US" b="1" dirty="0" smtClean="0"/>
          </a:p>
          <a:p>
            <a:endParaRPr lang="en-US" b="1" dirty="0"/>
          </a:p>
          <a:p>
            <a:endParaRPr lang="en-US" b="1" dirty="0" smtClean="0"/>
          </a:p>
          <a:p>
            <a:endParaRPr lang="en-US" b="1" dirty="0"/>
          </a:p>
          <a:p>
            <a:pPr marL="0" lvl="0" indent="0" eaLnBrk="0" hangingPunct="0">
              <a:spcBef>
                <a:spcPct val="0"/>
              </a:spcBef>
              <a:buClrTx/>
              <a:buNone/>
            </a:pPr>
            <a:endParaRPr lang="en-US" sz="4000" dirty="0">
              <a:latin typeface="Arial" panose="020B0604020202020204" pitchFamily="34" charset="0"/>
            </a:endParaRPr>
          </a:p>
          <a:p>
            <a:pPr marL="0" lvl="0" indent="0" eaLnBrk="0" hangingPunct="0">
              <a:spcBef>
                <a:spcPct val="0"/>
              </a:spcBef>
              <a:buClrTx/>
              <a:buFontTx/>
              <a:buChar char="•"/>
            </a:pPr>
            <a:r>
              <a:rPr lang="en-US" sz="2000" dirty="0" err="1">
                <a:solidFill>
                  <a:srgbClr val="000000"/>
                </a:solidFill>
                <a:latin typeface="Verdana" panose="020B0604030504040204" pitchFamily="34" charset="0"/>
              </a:rPr>
              <a:t>Phần</a:t>
            </a:r>
            <a:r>
              <a:rPr lang="en-US" sz="2000"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&lt;</a:t>
            </a:r>
            <a:r>
              <a:rPr lang="en-US" dirty="0" smtClean="0">
                <a:solidFill>
                  <a:srgbClr val="DC143C"/>
                </a:solidFill>
                <a:latin typeface="Consolas" panose="020B0609020204030204" pitchFamily="49" charset="0"/>
              </a:rPr>
              <a:t>html&gt; </a:t>
            </a:r>
            <a:r>
              <a:rPr lang="en-US" sz="2000" dirty="0" err="1" smtClean="0">
                <a:solidFill>
                  <a:srgbClr val="000000"/>
                </a:solidFill>
                <a:latin typeface="Verdana" panose="020B0604030504040204" pitchFamily="34" charset="0"/>
              </a:rPr>
              <a:t>này</a:t>
            </a:r>
            <a:r>
              <a:rPr lang="en-US" sz="2000" dirty="0" smtClean="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là</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phần</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tử</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gốc</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của</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một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trang</a:t>
            </a:r>
            <a:r>
              <a:rPr lang="en-US" sz="2000" dirty="0">
                <a:solidFill>
                  <a:srgbClr val="000000"/>
                </a:solidFill>
                <a:latin typeface="Verdana" panose="020B0604030504040204" pitchFamily="34" charset="0"/>
              </a:rPr>
              <a:t> HTML</a:t>
            </a:r>
          </a:p>
          <a:p>
            <a:pPr marL="0" lvl="0" indent="0" eaLnBrk="0" hangingPunct="0">
              <a:spcBef>
                <a:spcPct val="0"/>
              </a:spcBef>
              <a:buClrTx/>
              <a:buFontTx/>
              <a:buChar char="•"/>
            </a:pPr>
            <a:r>
              <a:rPr lang="en-US" sz="2000" dirty="0" err="1">
                <a:solidFill>
                  <a:srgbClr val="000000"/>
                </a:solidFill>
                <a:latin typeface="Verdana" panose="020B0604030504040204" pitchFamily="34" charset="0"/>
              </a:rPr>
              <a:t>Phần</a:t>
            </a:r>
            <a:r>
              <a:rPr lang="en-US" sz="2000"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&lt;</a:t>
            </a:r>
            <a:r>
              <a:rPr lang="en-US" dirty="0" smtClean="0">
                <a:solidFill>
                  <a:srgbClr val="DC143C"/>
                </a:solidFill>
                <a:latin typeface="Consolas" panose="020B0609020204030204" pitchFamily="49" charset="0"/>
              </a:rPr>
              <a:t>head&gt;</a:t>
            </a:r>
            <a:r>
              <a:rPr lang="en-US" sz="2000" dirty="0">
                <a:solidFill>
                  <a:srgbClr val="000000"/>
                </a:solidFill>
                <a:latin typeface="Verdana" panose="020B0604030504040204" pitchFamily="34" charset="0"/>
              </a:rPr>
              <a:t> </a:t>
            </a:r>
            <a:r>
              <a:rPr lang="en-US" sz="2000" dirty="0" err="1" smtClean="0">
                <a:solidFill>
                  <a:srgbClr val="000000"/>
                </a:solidFill>
                <a:latin typeface="Verdana" panose="020B0604030504040204" pitchFamily="34" charset="0"/>
              </a:rPr>
              <a:t>chứa</a:t>
            </a:r>
            <a:r>
              <a:rPr lang="en-US" sz="2000" dirty="0" smtClean="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thông</a:t>
            </a:r>
            <a:r>
              <a:rPr lang="en-US" sz="2000" dirty="0">
                <a:solidFill>
                  <a:srgbClr val="000000"/>
                </a:solidFill>
                <a:latin typeface="Verdana" panose="020B0604030504040204" pitchFamily="34" charset="0"/>
              </a:rPr>
              <a:t> tin meta </a:t>
            </a:r>
            <a:r>
              <a:rPr lang="en-US" sz="2000" dirty="0" err="1">
                <a:solidFill>
                  <a:srgbClr val="000000"/>
                </a:solidFill>
                <a:latin typeface="Verdana" panose="020B0604030504040204" pitchFamily="34" charset="0"/>
              </a:rPr>
              <a:t>về</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tài</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liệu</a:t>
            </a:r>
            <a:endParaRPr lang="en-US" sz="2000" dirty="0">
              <a:solidFill>
                <a:srgbClr val="000000"/>
              </a:solidFill>
              <a:latin typeface="Verdana" panose="020B0604030504040204" pitchFamily="34" charset="0"/>
            </a:endParaRPr>
          </a:p>
          <a:p>
            <a:pPr marL="0" lvl="0" indent="0" eaLnBrk="0" hangingPunct="0">
              <a:spcBef>
                <a:spcPct val="0"/>
              </a:spcBef>
              <a:buClrTx/>
              <a:buFontTx/>
              <a:buChar char="•"/>
            </a:pPr>
            <a:r>
              <a:rPr lang="en-US" sz="2000" dirty="0" err="1">
                <a:solidFill>
                  <a:srgbClr val="000000"/>
                </a:solidFill>
                <a:latin typeface="Verdana" panose="020B0604030504040204" pitchFamily="34" charset="0"/>
              </a:rPr>
              <a:t>Phần</a:t>
            </a:r>
            <a:r>
              <a:rPr lang="en-US" sz="2000"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&lt;</a:t>
            </a:r>
            <a:r>
              <a:rPr lang="en-US" dirty="0" smtClean="0">
                <a:solidFill>
                  <a:srgbClr val="DC143C"/>
                </a:solidFill>
                <a:latin typeface="Consolas" panose="020B0609020204030204" pitchFamily="49" charset="0"/>
              </a:rPr>
              <a:t>title&gt;</a:t>
            </a:r>
            <a:r>
              <a:rPr lang="en-US" sz="2000" dirty="0" smtClean="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xác</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định</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tiêu</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đề</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cho</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tài</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liệu</a:t>
            </a:r>
            <a:endParaRPr lang="en-US" sz="2000" dirty="0">
              <a:solidFill>
                <a:srgbClr val="000000"/>
              </a:solidFill>
              <a:latin typeface="Verdana" panose="020B0604030504040204" pitchFamily="34" charset="0"/>
            </a:endParaRPr>
          </a:p>
          <a:p>
            <a:pPr marL="0" lvl="0" indent="0" eaLnBrk="0" hangingPunct="0">
              <a:spcBef>
                <a:spcPct val="0"/>
              </a:spcBef>
              <a:buClrTx/>
              <a:buFontTx/>
              <a:buChar char="•"/>
            </a:pPr>
            <a:r>
              <a:rPr lang="en-US" sz="2000" dirty="0" err="1">
                <a:solidFill>
                  <a:srgbClr val="000000"/>
                </a:solidFill>
                <a:latin typeface="Verdana" panose="020B0604030504040204" pitchFamily="34" charset="0"/>
              </a:rPr>
              <a:t>Phần</a:t>
            </a:r>
            <a:r>
              <a:rPr lang="en-US" sz="2000"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&lt;</a:t>
            </a:r>
            <a:r>
              <a:rPr lang="en-US" dirty="0" smtClean="0">
                <a:solidFill>
                  <a:srgbClr val="DC143C"/>
                </a:solidFill>
                <a:latin typeface="Consolas" panose="020B0609020204030204" pitchFamily="49" charset="0"/>
              </a:rPr>
              <a:t>body&gt;</a:t>
            </a:r>
            <a:r>
              <a:rPr lang="en-US" sz="2000" dirty="0" smtClean="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chứa</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nội</a:t>
            </a:r>
            <a:r>
              <a:rPr lang="en-US" sz="2000" dirty="0">
                <a:solidFill>
                  <a:srgbClr val="000000"/>
                </a:solidFill>
                <a:latin typeface="Verdana" panose="020B0604030504040204" pitchFamily="34" charset="0"/>
              </a:rPr>
              <a:t> dung </a:t>
            </a:r>
            <a:r>
              <a:rPr lang="en-US" sz="2000" dirty="0" err="1">
                <a:solidFill>
                  <a:srgbClr val="000000"/>
                </a:solidFill>
                <a:latin typeface="Verdana" panose="020B0604030504040204" pitchFamily="34" charset="0"/>
              </a:rPr>
              <a:t>trang</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hiển</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thị</a:t>
            </a:r>
            <a:endParaRPr lang="en-US" sz="2000" dirty="0">
              <a:solidFill>
                <a:srgbClr val="000000"/>
              </a:solidFill>
              <a:latin typeface="Verdana" panose="020B0604030504040204" pitchFamily="34" charset="0"/>
            </a:endParaRPr>
          </a:p>
          <a:p>
            <a:endParaRPr lang="en-US" b="1" dirty="0" smtClean="0"/>
          </a:p>
          <a:p>
            <a:endParaRPr lang="en-US" b="1" dirty="0" smtClean="0"/>
          </a:p>
          <a:p>
            <a:endParaRPr lang="vi-VN" b="1" dirty="0"/>
          </a:p>
          <a:p>
            <a:endParaRPr lang="en-US" dirty="0"/>
          </a:p>
        </p:txBody>
      </p:sp>
      <p:pic>
        <p:nvPicPr>
          <p:cNvPr id="3" name="Picture 2"/>
          <p:cNvPicPr>
            <a:picLocks noChangeAspect="1"/>
          </p:cNvPicPr>
          <p:nvPr/>
        </p:nvPicPr>
        <p:blipFill>
          <a:blip r:embed="rId3"/>
          <a:stretch>
            <a:fillRect/>
          </a:stretch>
        </p:blipFill>
        <p:spPr>
          <a:xfrm>
            <a:off x="1156939" y="2222693"/>
            <a:ext cx="6507604" cy="2282400"/>
          </a:xfrm>
          <a:prstGeom prst="rect">
            <a:avLst/>
          </a:prstGeom>
        </p:spPr>
      </p:pic>
      <p:sp>
        <p:nvSpPr>
          <p:cNvPr id="5"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07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Các</a:t>
            </a:r>
            <a:r>
              <a:rPr lang="en-US" dirty="0" smtClean="0"/>
              <a:t> </a:t>
            </a:r>
            <a:r>
              <a:rPr lang="en-US" dirty="0" err="1" smtClean="0"/>
              <a:t>thẻ</a:t>
            </a:r>
            <a:r>
              <a:rPr lang="en-US" dirty="0" smtClean="0"/>
              <a:t> </a:t>
            </a:r>
            <a:r>
              <a:rPr lang="en-US" dirty="0" err="1" smtClean="0"/>
              <a:t>thường</a:t>
            </a:r>
            <a:r>
              <a:rPr lang="en-US" dirty="0" smtClean="0"/>
              <a:t> </a:t>
            </a:r>
            <a:r>
              <a:rPr lang="en-US" dirty="0" err="1" smtClean="0"/>
              <a:t>dùng</a:t>
            </a:r>
            <a:r>
              <a:rPr lang="en-US" dirty="0" smtClean="0"/>
              <a:t> </a:t>
            </a:r>
            <a:r>
              <a:rPr lang="en-US" dirty="0" err="1" smtClean="0"/>
              <a:t>trong</a:t>
            </a:r>
            <a:r>
              <a:rPr lang="en-US" dirty="0" smtClean="0"/>
              <a:t> HTML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8583018"/>
              </p:ext>
            </p:extLst>
          </p:nvPr>
        </p:nvGraphicFramePr>
        <p:xfrm>
          <a:off x="609600" y="1676400"/>
          <a:ext cx="11023599" cy="4450080"/>
        </p:xfrm>
        <a:graphic>
          <a:graphicData uri="http://schemas.openxmlformats.org/drawingml/2006/table">
            <a:tbl>
              <a:tblPr firstRow="1" bandRow="1">
                <a:tableStyleId>{5C22544A-7EE6-4342-B048-85BDC9FD1C3A}</a:tableStyleId>
              </a:tblPr>
              <a:tblGrid>
                <a:gridCol w="3674533"/>
                <a:gridCol w="3674533"/>
                <a:gridCol w="3674533"/>
              </a:tblGrid>
              <a:tr h="370840">
                <a:tc>
                  <a:txBody>
                    <a:bodyPr/>
                    <a:lstStyle/>
                    <a:p>
                      <a:r>
                        <a:rPr lang="en-US" dirty="0" err="1" smtClean="0"/>
                        <a:t>Thẻ</a:t>
                      </a:r>
                      <a:endParaRPr lang="en-US" dirty="0"/>
                    </a:p>
                  </a:txBody>
                  <a:tcPr/>
                </a:tc>
                <a:tc>
                  <a:txBody>
                    <a:bodyPr/>
                    <a:lstStyle/>
                    <a:p>
                      <a:r>
                        <a:rPr lang="en-US" dirty="0" err="1" smtClean="0"/>
                        <a:t>Tác</a:t>
                      </a:r>
                      <a:r>
                        <a:rPr lang="en-US" baseline="0" dirty="0" smtClean="0"/>
                        <a:t> </a:t>
                      </a:r>
                      <a:r>
                        <a:rPr lang="en-US" baseline="0" dirty="0" err="1" smtClean="0"/>
                        <a:t>dụng</a:t>
                      </a:r>
                      <a:endParaRPr lang="en-US" dirty="0"/>
                    </a:p>
                  </a:txBody>
                  <a:tcPr/>
                </a:tc>
                <a:tc>
                  <a:txBody>
                    <a:bodyPr/>
                    <a:lstStyle/>
                    <a:p>
                      <a:r>
                        <a:rPr lang="en-US" dirty="0" err="1" smtClean="0"/>
                        <a:t>Dạng</a:t>
                      </a:r>
                      <a:r>
                        <a:rPr lang="en-US" baseline="0" dirty="0" smtClean="0"/>
                        <a:t> </a:t>
                      </a:r>
                      <a:r>
                        <a:rPr lang="en-US" baseline="0" dirty="0" err="1" smtClean="0"/>
                        <a:t>thẻ</a:t>
                      </a:r>
                      <a:endParaRPr lang="en-US" dirty="0"/>
                    </a:p>
                  </a:txBody>
                  <a:tcPr/>
                </a:tc>
              </a:tr>
              <a:tr h="370840">
                <a:tc>
                  <a:txBody>
                    <a:bodyPr/>
                    <a:lstStyle/>
                    <a:p>
                      <a:r>
                        <a:rPr lang="en-US" dirty="0" smtClean="0"/>
                        <a:t>&lt;h&gt;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Headings – </a:t>
                      </a:r>
                      <a:r>
                        <a:rPr lang="en-US" dirty="0" err="1" smtClean="0"/>
                        <a:t>Tiêu</a:t>
                      </a:r>
                      <a:r>
                        <a:rPr lang="en-US" baseline="0" dirty="0" smtClean="0"/>
                        <a:t> </a:t>
                      </a:r>
                      <a:r>
                        <a:rPr lang="en-US" baseline="0" dirty="0" err="1" smtClean="0"/>
                        <a:t>đề</a:t>
                      </a:r>
                      <a:endParaRPr lang="en-US" dirty="0" smtClean="0"/>
                    </a:p>
                  </a:txBody>
                  <a:tcPr/>
                </a:tc>
                <a:tc>
                  <a:txBody>
                    <a:bodyPr/>
                    <a:lstStyle/>
                    <a:p>
                      <a:r>
                        <a:rPr lang="en-US" dirty="0" smtClean="0"/>
                        <a:t>Block</a:t>
                      </a:r>
                      <a:endParaRPr lang="en-US" dirty="0"/>
                    </a:p>
                  </a:txBody>
                  <a:tcPr/>
                </a:tc>
              </a:tr>
              <a:tr h="370840">
                <a:tc>
                  <a:txBody>
                    <a:bodyPr/>
                    <a:lstStyle/>
                    <a:p>
                      <a:r>
                        <a:rPr lang="en-US" dirty="0" smtClean="0"/>
                        <a:t>&lt;p&gt;</a:t>
                      </a:r>
                      <a:endParaRPr lang="en-US" dirty="0"/>
                    </a:p>
                  </a:txBody>
                  <a:tcPr/>
                </a:tc>
                <a:tc>
                  <a:txBody>
                    <a:bodyPr/>
                    <a:lstStyle/>
                    <a:p>
                      <a:r>
                        <a:rPr lang="en-US" dirty="0" smtClean="0"/>
                        <a:t>Paragraphs</a:t>
                      </a:r>
                      <a:r>
                        <a:rPr lang="en-US" baseline="0" dirty="0" smtClean="0"/>
                        <a:t> – </a:t>
                      </a:r>
                      <a:r>
                        <a:rPr lang="en-US" baseline="0" dirty="0" err="1" smtClean="0"/>
                        <a:t>Văn</a:t>
                      </a:r>
                      <a:r>
                        <a:rPr lang="en-US" baseline="0" dirty="0" smtClean="0"/>
                        <a:t> </a:t>
                      </a:r>
                      <a:r>
                        <a:rPr lang="en-US" baseline="0" dirty="0" err="1" smtClean="0"/>
                        <a:t>bản</a:t>
                      </a:r>
                      <a:r>
                        <a:rPr lang="en-US" baseline="0" dirty="0" smtClean="0"/>
                        <a:t> </a:t>
                      </a:r>
                      <a:endParaRPr lang="en-US" dirty="0"/>
                    </a:p>
                  </a:txBody>
                  <a:tcPr/>
                </a:tc>
                <a:tc>
                  <a:txBody>
                    <a:bodyPr/>
                    <a:lstStyle/>
                    <a:p>
                      <a:r>
                        <a:rPr lang="en-US" dirty="0" smtClean="0"/>
                        <a:t>Block</a:t>
                      </a:r>
                      <a:endParaRPr lang="en-US" dirty="0"/>
                    </a:p>
                  </a:txBody>
                  <a:tcPr/>
                </a:tc>
              </a:tr>
              <a:tr h="370840">
                <a:tc>
                  <a:txBody>
                    <a:bodyPr/>
                    <a:lstStyle/>
                    <a:p>
                      <a:r>
                        <a:rPr lang="en-US" dirty="0" smtClean="0"/>
                        <a:t>&lt;div&gt;</a:t>
                      </a:r>
                      <a:endParaRPr lang="en-US" dirty="0"/>
                    </a:p>
                  </a:txBody>
                  <a:tcPr/>
                </a:tc>
                <a:tc>
                  <a:txBody>
                    <a:bodyPr/>
                    <a:lstStyle/>
                    <a:p>
                      <a:r>
                        <a:rPr lang="en-US" dirty="0" smtClean="0"/>
                        <a:t>Division – </a:t>
                      </a:r>
                      <a:r>
                        <a:rPr lang="en-US" dirty="0" err="1" smtClean="0"/>
                        <a:t>Phân</a:t>
                      </a:r>
                      <a:r>
                        <a:rPr lang="en-US" baseline="0" dirty="0" smtClean="0"/>
                        <a:t> chia </a:t>
                      </a:r>
                      <a:r>
                        <a:rPr lang="en-US" baseline="0" dirty="0" err="1" smtClean="0"/>
                        <a:t>khu</a:t>
                      </a:r>
                      <a:r>
                        <a:rPr lang="en-US" baseline="0" dirty="0" smtClean="0"/>
                        <a:t> </a:t>
                      </a:r>
                      <a:r>
                        <a:rPr lang="en-US" baseline="0" dirty="0" err="1" smtClean="0"/>
                        <a:t>vực</a:t>
                      </a:r>
                      <a:endParaRPr lang="en-US" dirty="0"/>
                    </a:p>
                  </a:txBody>
                  <a:tcPr/>
                </a:tc>
                <a:tc>
                  <a:txBody>
                    <a:bodyPr/>
                    <a:lstStyle/>
                    <a:p>
                      <a:r>
                        <a:rPr lang="en-US" dirty="0" smtClean="0"/>
                        <a:t>Block</a:t>
                      </a:r>
                      <a:endParaRPr lang="en-US" dirty="0"/>
                    </a:p>
                  </a:txBody>
                  <a:tcPr/>
                </a:tc>
              </a:tr>
              <a:tr h="370840">
                <a:tc>
                  <a:txBody>
                    <a:bodyPr/>
                    <a:lstStyle/>
                    <a:p>
                      <a:r>
                        <a:rPr lang="en-US" dirty="0" smtClean="0"/>
                        <a:t>&lt;</a:t>
                      </a:r>
                      <a:r>
                        <a:rPr lang="en-US" dirty="0" err="1" smtClean="0"/>
                        <a:t>img</a:t>
                      </a:r>
                      <a:r>
                        <a:rPr lang="en-US" dirty="0" smtClean="0"/>
                        <a:t>/&gt;</a:t>
                      </a:r>
                      <a:endParaRPr lang="en-US" dirty="0"/>
                    </a:p>
                  </a:txBody>
                  <a:tcPr/>
                </a:tc>
                <a:tc>
                  <a:txBody>
                    <a:bodyPr/>
                    <a:lstStyle/>
                    <a:p>
                      <a:r>
                        <a:rPr lang="en-US" dirty="0" smtClean="0"/>
                        <a:t>Images – </a:t>
                      </a:r>
                      <a:r>
                        <a:rPr lang="en-US" dirty="0" err="1" smtClean="0"/>
                        <a:t>Hình</a:t>
                      </a:r>
                      <a:r>
                        <a:rPr lang="en-US" baseline="0" dirty="0" smtClean="0"/>
                        <a:t> </a:t>
                      </a:r>
                      <a:r>
                        <a:rPr lang="en-US" baseline="0" dirty="0" err="1" smtClean="0"/>
                        <a:t>ảnh</a:t>
                      </a:r>
                      <a:endParaRPr lang="en-US" dirty="0"/>
                    </a:p>
                  </a:txBody>
                  <a:tcPr/>
                </a:tc>
                <a:tc>
                  <a:txBody>
                    <a:bodyPr/>
                    <a:lstStyle/>
                    <a:p>
                      <a:r>
                        <a:rPr lang="en-US" dirty="0" smtClean="0"/>
                        <a:t>Inline</a:t>
                      </a:r>
                      <a:endParaRPr lang="en-US" dirty="0"/>
                    </a:p>
                  </a:txBody>
                  <a:tcPr/>
                </a:tc>
              </a:tr>
              <a:tr h="370840">
                <a:tc>
                  <a:txBody>
                    <a:bodyPr/>
                    <a:lstStyle/>
                    <a:p>
                      <a:r>
                        <a:rPr lang="en-US" dirty="0" smtClean="0"/>
                        <a:t>&lt;span&gt;&lt;/span&gt;</a:t>
                      </a:r>
                      <a:endParaRPr lang="en-US" dirty="0"/>
                    </a:p>
                  </a:txBody>
                  <a:tcPr/>
                </a:tc>
                <a:tc>
                  <a:txBody>
                    <a:bodyPr/>
                    <a:lstStyle/>
                    <a:p>
                      <a:r>
                        <a:rPr lang="en-US" dirty="0" err="1" smtClean="0"/>
                        <a:t>Tác</a:t>
                      </a:r>
                      <a:r>
                        <a:rPr lang="en-US" baseline="0" dirty="0" smtClean="0"/>
                        <a:t> </a:t>
                      </a:r>
                      <a:r>
                        <a:rPr lang="en-US" baseline="0" dirty="0" err="1" smtClean="0"/>
                        <a:t>dụng</a:t>
                      </a:r>
                      <a:r>
                        <a:rPr lang="en-US" baseline="0" dirty="0" smtClean="0"/>
                        <a:t> </a:t>
                      </a:r>
                      <a:r>
                        <a:rPr lang="en-US" baseline="0" dirty="0" err="1" smtClean="0"/>
                        <a:t>định</a:t>
                      </a:r>
                      <a:r>
                        <a:rPr lang="en-US" baseline="0" dirty="0" smtClean="0"/>
                        <a:t> </a:t>
                      </a:r>
                      <a:r>
                        <a:rPr lang="en-US" baseline="0" dirty="0" err="1" smtClean="0"/>
                        <a:t>dạng</a:t>
                      </a:r>
                      <a:endParaRPr lang="en-US" dirty="0"/>
                    </a:p>
                  </a:txBody>
                  <a:tcPr/>
                </a:tc>
                <a:tc>
                  <a:txBody>
                    <a:bodyPr/>
                    <a:lstStyle/>
                    <a:p>
                      <a:r>
                        <a:rPr lang="en-US" dirty="0" smtClean="0"/>
                        <a:t>Inline</a:t>
                      </a:r>
                      <a:endParaRPr lang="en-US" dirty="0"/>
                    </a:p>
                  </a:txBody>
                  <a:tcPr/>
                </a:tc>
              </a:tr>
              <a:tr h="370840">
                <a:tc>
                  <a:txBody>
                    <a:bodyPr/>
                    <a:lstStyle/>
                    <a:p>
                      <a:r>
                        <a:rPr lang="en-US" dirty="0" smtClean="0"/>
                        <a:t>&lt;strong&gt;</a:t>
                      </a:r>
                      <a:endParaRPr lang="en-US" dirty="0"/>
                    </a:p>
                  </a:txBody>
                  <a:tcPr/>
                </a:tc>
                <a:tc>
                  <a:txBody>
                    <a:bodyPr/>
                    <a:lstStyle/>
                    <a:p>
                      <a:r>
                        <a:rPr lang="en-US" dirty="0" smtClean="0"/>
                        <a:t>In </a:t>
                      </a:r>
                      <a:r>
                        <a:rPr lang="en-US" dirty="0" err="1" smtClean="0"/>
                        <a:t>đậm</a:t>
                      </a:r>
                      <a:r>
                        <a:rPr lang="en-US" baseline="0" dirty="0" smtClean="0"/>
                        <a:t> </a:t>
                      </a:r>
                      <a:r>
                        <a:rPr lang="en-US" baseline="0" dirty="0" err="1" smtClean="0"/>
                        <a:t>văn</a:t>
                      </a:r>
                      <a:r>
                        <a:rPr lang="en-US" baseline="0" dirty="0" smtClean="0"/>
                        <a:t> </a:t>
                      </a:r>
                      <a:r>
                        <a:rPr lang="en-US" baseline="0" dirty="0" err="1" smtClean="0"/>
                        <a:t>bản</a:t>
                      </a:r>
                      <a:endParaRPr lang="en-US" dirty="0"/>
                    </a:p>
                  </a:txBody>
                  <a:tcPr/>
                </a:tc>
                <a:tc>
                  <a:txBody>
                    <a:bodyPr/>
                    <a:lstStyle/>
                    <a:p>
                      <a:r>
                        <a:rPr lang="en-US" dirty="0" smtClean="0"/>
                        <a:t>Inline</a:t>
                      </a:r>
                      <a:endParaRPr lang="en-US" dirty="0"/>
                    </a:p>
                  </a:txBody>
                  <a:tcPr/>
                </a:tc>
              </a:tr>
              <a:tr h="370840">
                <a:tc>
                  <a:txBody>
                    <a:bodyPr/>
                    <a:lstStyle/>
                    <a:p>
                      <a:r>
                        <a:rPr lang="en-US" dirty="0" smtClean="0"/>
                        <a:t>&lt;a&gt;</a:t>
                      </a:r>
                      <a:endParaRPr lang="en-US" dirty="0"/>
                    </a:p>
                  </a:txBody>
                  <a:tcPr/>
                </a:tc>
                <a:tc>
                  <a:txBody>
                    <a:bodyPr/>
                    <a:lstStyle/>
                    <a:p>
                      <a:r>
                        <a:rPr lang="en-US" dirty="0" smtClean="0"/>
                        <a:t>Link</a:t>
                      </a:r>
                      <a:endParaRPr lang="en-US" dirty="0"/>
                    </a:p>
                  </a:txBody>
                  <a:tcPr/>
                </a:tc>
                <a:tc>
                  <a:txBody>
                    <a:bodyPr/>
                    <a:lstStyle/>
                    <a:p>
                      <a:r>
                        <a:rPr lang="en-US" dirty="0" smtClean="0"/>
                        <a:t>Inline</a:t>
                      </a:r>
                      <a:endParaRPr lang="en-US" dirty="0"/>
                    </a:p>
                  </a:txBody>
                  <a:tcPr/>
                </a:tc>
              </a:tr>
              <a:tr h="370840">
                <a:tc>
                  <a:txBody>
                    <a:bodyPr/>
                    <a:lstStyle/>
                    <a:p>
                      <a:r>
                        <a:rPr lang="en-US" dirty="0" smtClean="0"/>
                        <a:t>&lt;</a:t>
                      </a:r>
                      <a:r>
                        <a:rPr lang="en-US" dirty="0" err="1" smtClean="0"/>
                        <a:t>ul</a:t>
                      </a:r>
                      <a:r>
                        <a:rPr lang="en-US" dirty="0" smtClean="0"/>
                        <a:t>&gt;&lt;li&gt;</a:t>
                      </a:r>
                      <a:endParaRPr lang="en-US" dirty="0"/>
                    </a:p>
                  </a:txBody>
                  <a:tcPr/>
                </a:tc>
                <a:tc>
                  <a:txBody>
                    <a:bodyPr/>
                    <a:lstStyle/>
                    <a:p>
                      <a:r>
                        <a:rPr lang="en-US" dirty="0" smtClean="0"/>
                        <a:t>Unordered</a:t>
                      </a:r>
                      <a:r>
                        <a:rPr lang="en-US" baseline="0" dirty="0" smtClean="0"/>
                        <a:t> list – List item</a:t>
                      </a:r>
                      <a:endParaRPr lang="en-US" dirty="0"/>
                    </a:p>
                  </a:txBody>
                  <a:tcPr/>
                </a:tc>
                <a:tc>
                  <a:txBody>
                    <a:bodyPr/>
                    <a:lstStyle/>
                    <a:p>
                      <a:r>
                        <a:rPr lang="en-US" dirty="0" smtClean="0"/>
                        <a:t>Block</a:t>
                      </a:r>
                      <a:endParaRPr lang="en-US" dirty="0"/>
                    </a:p>
                  </a:txBody>
                  <a:tcPr/>
                </a:tc>
              </a:tr>
              <a:tr h="370840">
                <a:tc>
                  <a:txBody>
                    <a:bodyPr/>
                    <a:lstStyle/>
                    <a:p>
                      <a:r>
                        <a:rPr lang="en-US" dirty="0" smtClean="0"/>
                        <a:t>&lt;table&gt;</a:t>
                      </a:r>
                      <a:endParaRPr lang="en-US" dirty="0"/>
                    </a:p>
                  </a:txBody>
                  <a:tcPr/>
                </a:tc>
                <a:tc>
                  <a:txBody>
                    <a:bodyPr/>
                    <a:lstStyle/>
                    <a:p>
                      <a:r>
                        <a:rPr lang="en-US" dirty="0" smtClean="0"/>
                        <a:t>Table – </a:t>
                      </a:r>
                      <a:r>
                        <a:rPr lang="en-US" dirty="0" err="1" smtClean="0"/>
                        <a:t>Bảng</a:t>
                      </a:r>
                      <a:endParaRPr lang="en-US" dirty="0"/>
                    </a:p>
                  </a:txBody>
                  <a:tcPr/>
                </a:tc>
                <a:tc>
                  <a:txBody>
                    <a:bodyPr/>
                    <a:lstStyle/>
                    <a:p>
                      <a:r>
                        <a:rPr lang="en-US" dirty="0" smtClean="0"/>
                        <a:t>Block</a:t>
                      </a:r>
                      <a:endParaRPr lang="en-US" dirty="0"/>
                    </a:p>
                  </a:txBody>
                  <a:tcPr/>
                </a:tc>
              </a:tr>
              <a:tr h="370840">
                <a:tc>
                  <a:txBody>
                    <a:bodyPr/>
                    <a:lstStyle/>
                    <a:p>
                      <a:r>
                        <a:rPr lang="en-US" dirty="0" smtClean="0"/>
                        <a:t>&lt;form&gt;</a:t>
                      </a:r>
                      <a:endParaRPr lang="en-US" dirty="0"/>
                    </a:p>
                  </a:txBody>
                  <a:tcPr/>
                </a:tc>
                <a:tc>
                  <a:txBody>
                    <a:bodyPr/>
                    <a:lstStyle/>
                    <a:p>
                      <a:r>
                        <a:rPr lang="en-US" dirty="0" err="1" smtClean="0"/>
                        <a:t>Nhập</a:t>
                      </a:r>
                      <a:r>
                        <a:rPr lang="en-US" baseline="0" dirty="0" smtClean="0"/>
                        <a:t> </a:t>
                      </a:r>
                      <a:r>
                        <a:rPr lang="en-US" baseline="0" dirty="0" err="1" smtClean="0"/>
                        <a:t>dữ</a:t>
                      </a:r>
                      <a:r>
                        <a:rPr lang="en-US" baseline="0" dirty="0" smtClean="0"/>
                        <a:t> </a:t>
                      </a:r>
                      <a:r>
                        <a:rPr lang="en-US" baseline="0" dirty="0" err="1" smtClean="0"/>
                        <a:t>liệu</a:t>
                      </a:r>
                      <a:endParaRPr lang="en-US" dirty="0"/>
                    </a:p>
                  </a:txBody>
                  <a:tcPr/>
                </a:tc>
                <a:tc>
                  <a:txBody>
                    <a:bodyPr/>
                    <a:lstStyle/>
                    <a:p>
                      <a:endParaRPr lang="en-US" dirty="0"/>
                    </a:p>
                  </a:txBody>
                  <a:tcPr/>
                </a:tc>
              </a:tr>
              <a:tr h="370840">
                <a:tc>
                  <a:txBody>
                    <a:bodyPr/>
                    <a:lstStyle/>
                    <a:p>
                      <a:r>
                        <a:rPr lang="en-US" dirty="0" smtClean="0"/>
                        <a:t>&lt;</a:t>
                      </a:r>
                      <a:r>
                        <a:rPr lang="en-US" dirty="0" err="1" smtClean="0"/>
                        <a:t>br</a:t>
                      </a:r>
                      <a:r>
                        <a:rPr lang="en-US" dirty="0" smtClean="0"/>
                        <a:t>/&gt;</a:t>
                      </a:r>
                      <a:endParaRPr lang="en-US" dirty="0"/>
                    </a:p>
                  </a:txBody>
                  <a:tcPr/>
                </a:tc>
                <a:tc>
                  <a:txBody>
                    <a:bodyPr/>
                    <a:lstStyle/>
                    <a:p>
                      <a:r>
                        <a:rPr lang="en-US" dirty="0" smtClean="0"/>
                        <a:t>Line breaks</a:t>
                      </a:r>
                      <a:r>
                        <a:rPr lang="en-US" baseline="0" dirty="0" smtClean="0"/>
                        <a:t> – </a:t>
                      </a:r>
                      <a:r>
                        <a:rPr lang="en-US" baseline="0" dirty="0" err="1" smtClean="0"/>
                        <a:t>Xuống</a:t>
                      </a:r>
                      <a:r>
                        <a:rPr lang="en-US" baseline="0" dirty="0" smtClean="0"/>
                        <a:t> </a:t>
                      </a:r>
                      <a:r>
                        <a:rPr lang="en-US" baseline="0" dirty="0" err="1" smtClean="0"/>
                        <a:t>dòng</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05628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Các</a:t>
            </a:r>
            <a:r>
              <a:rPr lang="en-US" dirty="0" smtClean="0"/>
              <a:t> </a:t>
            </a:r>
            <a:r>
              <a:rPr lang="en-US" dirty="0" err="1" smtClean="0"/>
              <a:t>kí</a:t>
            </a:r>
            <a:r>
              <a:rPr lang="en-US" dirty="0" smtClean="0"/>
              <a:t> </a:t>
            </a:r>
            <a:r>
              <a:rPr lang="en-US" dirty="0" err="1" smtClean="0"/>
              <a:t>tự</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thường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pPr lvl="1"/>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18460526"/>
              </p:ext>
            </p:extLst>
          </p:nvPr>
        </p:nvGraphicFramePr>
        <p:xfrm>
          <a:off x="1797824" y="1879393"/>
          <a:ext cx="8128000" cy="40792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err="1" smtClean="0"/>
                        <a:t>Ký</a:t>
                      </a:r>
                      <a:r>
                        <a:rPr lang="en-US" baseline="0" dirty="0" smtClean="0"/>
                        <a:t> </a:t>
                      </a:r>
                      <a:r>
                        <a:rPr lang="en-US" baseline="0" dirty="0" err="1" smtClean="0"/>
                        <a:t>tự</a:t>
                      </a:r>
                      <a:endParaRPr lang="en-US" dirty="0"/>
                    </a:p>
                  </a:txBody>
                  <a:tcPr/>
                </a:tc>
                <a:tc>
                  <a:txBody>
                    <a:bodyPr/>
                    <a:lstStyle/>
                    <a:p>
                      <a:r>
                        <a:rPr lang="en-US" dirty="0" err="1" smtClean="0"/>
                        <a:t>Cách</a:t>
                      </a:r>
                      <a:r>
                        <a:rPr lang="en-US" baseline="0" dirty="0" smtClean="0"/>
                        <a:t> </a:t>
                      </a:r>
                      <a:r>
                        <a:rPr lang="en-US" baseline="0" dirty="0" err="1" smtClean="0"/>
                        <a:t>viết</a:t>
                      </a:r>
                      <a:endParaRPr lang="en-US" dirty="0"/>
                    </a:p>
                  </a:txBody>
                  <a:tcPr/>
                </a:tc>
              </a:tr>
              <a:tr h="370840">
                <a:tc>
                  <a:txBody>
                    <a:bodyPr/>
                    <a:lstStyle/>
                    <a:p>
                      <a:pPr>
                        <a:lnSpc>
                          <a:spcPct val="100000"/>
                        </a:lnSpc>
                      </a:pPr>
                      <a:endParaRPr sz="2200" dirty="0">
                        <a:latin typeface="Times New Roman"/>
                        <a:cs typeface="Times New Roman"/>
                      </a:endParaRPr>
                    </a:p>
                  </a:txBody>
                  <a:tcPr marL="0" marR="0" marT="0" marB="0"/>
                </a:tc>
                <a:tc>
                  <a:txBody>
                    <a:bodyPr/>
                    <a:lstStyle/>
                    <a:p>
                      <a:pPr marL="98425">
                        <a:lnSpc>
                          <a:spcPct val="100000"/>
                        </a:lnSpc>
                        <a:spcBef>
                          <a:spcPts val="315"/>
                        </a:spcBef>
                      </a:pPr>
                      <a:r>
                        <a:rPr sz="1800" spc="-5" dirty="0">
                          <a:latin typeface="Arial"/>
                          <a:cs typeface="Arial"/>
                        </a:rPr>
                        <a:t>&amp;nbsp;</a:t>
                      </a:r>
                      <a:endParaRPr sz="1800">
                        <a:latin typeface="Arial"/>
                        <a:cs typeface="Arial"/>
                      </a:endParaRPr>
                    </a:p>
                  </a:txBody>
                  <a:tcPr marL="0" marR="0" marT="40005" marB="0"/>
                </a:tc>
              </a:tr>
              <a:tr h="370840">
                <a:tc>
                  <a:txBody>
                    <a:bodyPr/>
                    <a:lstStyle/>
                    <a:p>
                      <a:pPr marL="97155">
                        <a:lnSpc>
                          <a:spcPct val="100000"/>
                        </a:lnSpc>
                        <a:spcBef>
                          <a:spcPts val="305"/>
                        </a:spcBef>
                      </a:pPr>
                      <a:r>
                        <a:rPr sz="2000" dirty="0">
                          <a:latin typeface="Arial"/>
                          <a:cs typeface="Arial"/>
                        </a:rPr>
                        <a:t>&lt;</a:t>
                      </a:r>
                    </a:p>
                  </a:txBody>
                  <a:tcPr marL="0" marR="0" marT="38735" marB="0"/>
                </a:tc>
                <a:tc>
                  <a:txBody>
                    <a:bodyPr/>
                    <a:lstStyle/>
                    <a:p>
                      <a:pPr marL="98425">
                        <a:lnSpc>
                          <a:spcPct val="100000"/>
                        </a:lnSpc>
                        <a:spcBef>
                          <a:spcPts val="315"/>
                        </a:spcBef>
                      </a:pPr>
                      <a:r>
                        <a:rPr sz="1800" dirty="0">
                          <a:latin typeface="Arial"/>
                          <a:cs typeface="Arial"/>
                        </a:rPr>
                        <a:t>&amp;lt;</a:t>
                      </a:r>
                      <a:endParaRPr sz="1800">
                        <a:latin typeface="Arial"/>
                        <a:cs typeface="Arial"/>
                      </a:endParaRPr>
                    </a:p>
                  </a:txBody>
                  <a:tcPr marL="0" marR="0" marT="40005" marB="0"/>
                </a:tc>
              </a:tr>
              <a:tr h="370840">
                <a:tc>
                  <a:txBody>
                    <a:bodyPr/>
                    <a:lstStyle/>
                    <a:p>
                      <a:pPr marL="97155">
                        <a:lnSpc>
                          <a:spcPct val="100000"/>
                        </a:lnSpc>
                        <a:spcBef>
                          <a:spcPts val="309"/>
                        </a:spcBef>
                      </a:pPr>
                      <a:r>
                        <a:rPr sz="2000" dirty="0">
                          <a:latin typeface="Arial"/>
                          <a:cs typeface="Arial"/>
                        </a:rPr>
                        <a:t>&gt;</a:t>
                      </a:r>
                    </a:p>
                  </a:txBody>
                  <a:tcPr marL="0" marR="0" marT="39369" marB="0"/>
                </a:tc>
                <a:tc>
                  <a:txBody>
                    <a:bodyPr/>
                    <a:lstStyle/>
                    <a:p>
                      <a:pPr marL="98425">
                        <a:lnSpc>
                          <a:spcPct val="100000"/>
                        </a:lnSpc>
                        <a:spcBef>
                          <a:spcPts val="315"/>
                        </a:spcBef>
                      </a:pPr>
                      <a:r>
                        <a:rPr sz="1800" spc="-5" dirty="0">
                          <a:latin typeface="Arial"/>
                          <a:cs typeface="Arial"/>
                        </a:rPr>
                        <a:t>&amp;gt;</a:t>
                      </a:r>
                      <a:endParaRPr sz="1800" dirty="0">
                        <a:latin typeface="Arial"/>
                        <a:cs typeface="Arial"/>
                      </a:endParaRPr>
                    </a:p>
                  </a:txBody>
                  <a:tcPr marL="0" marR="0" marT="40005" marB="0"/>
                </a:tc>
              </a:tr>
              <a:tr h="370840">
                <a:tc>
                  <a:txBody>
                    <a:bodyPr/>
                    <a:lstStyle/>
                    <a:p>
                      <a:pPr marL="97155">
                        <a:lnSpc>
                          <a:spcPct val="100000"/>
                        </a:lnSpc>
                        <a:spcBef>
                          <a:spcPts val="315"/>
                        </a:spcBef>
                      </a:pPr>
                      <a:r>
                        <a:rPr sz="1800" dirty="0">
                          <a:latin typeface="Arial"/>
                          <a:cs typeface="Arial"/>
                        </a:rPr>
                        <a:t>&amp;</a:t>
                      </a:r>
                    </a:p>
                  </a:txBody>
                  <a:tcPr marL="0" marR="0" marT="40005" marB="0"/>
                </a:tc>
                <a:tc>
                  <a:txBody>
                    <a:bodyPr/>
                    <a:lstStyle/>
                    <a:p>
                      <a:pPr marL="98425">
                        <a:lnSpc>
                          <a:spcPct val="100000"/>
                        </a:lnSpc>
                        <a:spcBef>
                          <a:spcPts val="315"/>
                        </a:spcBef>
                      </a:pPr>
                      <a:r>
                        <a:rPr sz="1800" spc="-5" dirty="0">
                          <a:latin typeface="Arial"/>
                          <a:cs typeface="Arial"/>
                        </a:rPr>
                        <a:t>&amp;amp;</a:t>
                      </a:r>
                      <a:endParaRPr sz="1800" dirty="0">
                        <a:latin typeface="Arial"/>
                        <a:cs typeface="Arial"/>
                      </a:endParaRPr>
                    </a:p>
                  </a:txBody>
                  <a:tcPr marL="0" marR="0" marT="40005" marB="0"/>
                </a:tc>
              </a:tr>
              <a:tr h="370840">
                <a:tc>
                  <a:txBody>
                    <a:bodyPr/>
                    <a:lstStyle/>
                    <a:p>
                      <a:pPr marL="97155">
                        <a:lnSpc>
                          <a:spcPct val="100000"/>
                        </a:lnSpc>
                        <a:spcBef>
                          <a:spcPts val="315"/>
                        </a:spcBef>
                      </a:pPr>
                      <a:r>
                        <a:rPr sz="1800" dirty="0">
                          <a:latin typeface="Arial"/>
                          <a:cs typeface="Arial"/>
                        </a:rPr>
                        <a:t>©</a:t>
                      </a:r>
                      <a:endParaRPr sz="1800">
                        <a:latin typeface="Arial"/>
                        <a:cs typeface="Arial"/>
                      </a:endParaRPr>
                    </a:p>
                  </a:txBody>
                  <a:tcPr marL="0" marR="0" marT="40005" marB="0"/>
                </a:tc>
                <a:tc>
                  <a:txBody>
                    <a:bodyPr/>
                    <a:lstStyle/>
                    <a:p>
                      <a:pPr marL="98425">
                        <a:lnSpc>
                          <a:spcPct val="100000"/>
                        </a:lnSpc>
                        <a:spcBef>
                          <a:spcPts val="315"/>
                        </a:spcBef>
                      </a:pPr>
                      <a:r>
                        <a:rPr sz="1800" spc="-10" dirty="0">
                          <a:latin typeface="Arial"/>
                          <a:cs typeface="Arial"/>
                        </a:rPr>
                        <a:t>&amp;copy;</a:t>
                      </a:r>
                      <a:endParaRPr sz="1800" dirty="0">
                        <a:latin typeface="Arial"/>
                        <a:cs typeface="Arial"/>
                      </a:endParaRPr>
                    </a:p>
                  </a:txBody>
                  <a:tcPr marL="0" marR="0" marT="40005" marB="0"/>
                </a:tc>
              </a:tr>
              <a:tr h="370840">
                <a:tc>
                  <a:txBody>
                    <a:bodyPr/>
                    <a:lstStyle/>
                    <a:p>
                      <a:pPr marL="97155">
                        <a:lnSpc>
                          <a:spcPct val="100000"/>
                        </a:lnSpc>
                        <a:spcBef>
                          <a:spcPts val="315"/>
                        </a:spcBef>
                      </a:pPr>
                      <a:r>
                        <a:rPr sz="1800" dirty="0">
                          <a:latin typeface="Arial"/>
                          <a:cs typeface="Arial"/>
                        </a:rPr>
                        <a:t>®</a:t>
                      </a:r>
                      <a:endParaRPr sz="1800">
                        <a:latin typeface="Arial"/>
                        <a:cs typeface="Arial"/>
                      </a:endParaRPr>
                    </a:p>
                  </a:txBody>
                  <a:tcPr marL="0" marR="0" marT="40005" marB="0"/>
                </a:tc>
                <a:tc>
                  <a:txBody>
                    <a:bodyPr/>
                    <a:lstStyle/>
                    <a:p>
                      <a:pPr marL="98425">
                        <a:lnSpc>
                          <a:spcPct val="100000"/>
                        </a:lnSpc>
                        <a:spcBef>
                          <a:spcPts val="315"/>
                        </a:spcBef>
                      </a:pPr>
                      <a:r>
                        <a:rPr sz="1800" spc="-5" dirty="0">
                          <a:latin typeface="Arial"/>
                          <a:cs typeface="Arial"/>
                        </a:rPr>
                        <a:t>&amp;reg;</a:t>
                      </a:r>
                      <a:endParaRPr sz="1800" dirty="0">
                        <a:latin typeface="Arial"/>
                        <a:cs typeface="Arial"/>
                      </a:endParaRPr>
                    </a:p>
                  </a:txBody>
                  <a:tcPr marL="0" marR="0" marT="40005" marB="0"/>
                </a:tc>
              </a:tr>
              <a:tr h="370840">
                <a:tc>
                  <a:txBody>
                    <a:bodyPr/>
                    <a:lstStyle/>
                    <a:p>
                      <a:pPr marL="97155">
                        <a:lnSpc>
                          <a:spcPct val="100000"/>
                        </a:lnSpc>
                        <a:spcBef>
                          <a:spcPts val="315"/>
                        </a:spcBef>
                      </a:pPr>
                      <a:r>
                        <a:rPr sz="1800" dirty="0">
                          <a:latin typeface="Arial"/>
                          <a:cs typeface="Arial"/>
                        </a:rPr>
                        <a:t>¢</a:t>
                      </a:r>
                      <a:endParaRPr sz="1800">
                        <a:latin typeface="Arial"/>
                        <a:cs typeface="Arial"/>
                      </a:endParaRPr>
                    </a:p>
                  </a:txBody>
                  <a:tcPr marL="0" marR="0" marT="40005" marB="0"/>
                </a:tc>
                <a:tc>
                  <a:txBody>
                    <a:bodyPr/>
                    <a:lstStyle/>
                    <a:p>
                      <a:pPr marL="98425">
                        <a:lnSpc>
                          <a:spcPct val="100000"/>
                        </a:lnSpc>
                        <a:spcBef>
                          <a:spcPts val="315"/>
                        </a:spcBef>
                      </a:pPr>
                      <a:r>
                        <a:rPr sz="1800" spc="-5" dirty="0">
                          <a:latin typeface="Arial"/>
                          <a:cs typeface="Arial"/>
                        </a:rPr>
                        <a:t>&amp;cent;</a:t>
                      </a:r>
                      <a:endParaRPr sz="1800" dirty="0">
                        <a:latin typeface="Arial"/>
                        <a:cs typeface="Arial"/>
                      </a:endParaRPr>
                    </a:p>
                  </a:txBody>
                  <a:tcPr marL="0" marR="0" marT="40005" marB="0"/>
                </a:tc>
              </a:tr>
              <a:tr h="370840">
                <a:tc>
                  <a:txBody>
                    <a:bodyPr/>
                    <a:lstStyle/>
                    <a:p>
                      <a:pPr marL="97155">
                        <a:lnSpc>
                          <a:spcPct val="100000"/>
                        </a:lnSpc>
                        <a:spcBef>
                          <a:spcPts val="320"/>
                        </a:spcBef>
                      </a:pPr>
                      <a:r>
                        <a:rPr sz="1800" dirty="0">
                          <a:latin typeface="Arial"/>
                          <a:cs typeface="Arial"/>
                        </a:rPr>
                        <a:t>¥</a:t>
                      </a:r>
                      <a:endParaRPr sz="1800">
                        <a:latin typeface="Arial"/>
                        <a:cs typeface="Arial"/>
                      </a:endParaRPr>
                    </a:p>
                  </a:txBody>
                  <a:tcPr marL="0" marR="0" marT="40640" marB="0"/>
                </a:tc>
                <a:tc>
                  <a:txBody>
                    <a:bodyPr/>
                    <a:lstStyle/>
                    <a:p>
                      <a:pPr marL="98425">
                        <a:lnSpc>
                          <a:spcPct val="100000"/>
                        </a:lnSpc>
                        <a:spcBef>
                          <a:spcPts val="320"/>
                        </a:spcBef>
                      </a:pPr>
                      <a:r>
                        <a:rPr sz="1800" spc="-10" dirty="0">
                          <a:latin typeface="Arial"/>
                          <a:cs typeface="Arial"/>
                        </a:rPr>
                        <a:t>&amp;yen;</a:t>
                      </a:r>
                      <a:endParaRPr sz="1800" dirty="0">
                        <a:latin typeface="Arial"/>
                        <a:cs typeface="Arial"/>
                      </a:endParaRPr>
                    </a:p>
                  </a:txBody>
                  <a:tcPr marL="0" marR="0" marT="40640" marB="0"/>
                </a:tc>
              </a:tr>
              <a:tr h="370840">
                <a:tc>
                  <a:txBody>
                    <a:bodyPr/>
                    <a:lstStyle/>
                    <a:p>
                      <a:pPr marL="97155">
                        <a:lnSpc>
                          <a:spcPct val="100000"/>
                        </a:lnSpc>
                        <a:spcBef>
                          <a:spcPts val="320"/>
                        </a:spcBef>
                      </a:pPr>
                      <a:r>
                        <a:rPr sz="1800" dirty="0">
                          <a:latin typeface="Arial"/>
                          <a:cs typeface="Arial"/>
                        </a:rPr>
                        <a:t>£</a:t>
                      </a:r>
                      <a:endParaRPr sz="1800">
                        <a:latin typeface="Arial"/>
                        <a:cs typeface="Arial"/>
                      </a:endParaRPr>
                    </a:p>
                  </a:txBody>
                  <a:tcPr marL="0" marR="0" marT="40640" marB="0"/>
                </a:tc>
                <a:tc>
                  <a:txBody>
                    <a:bodyPr/>
                    <a:lstStyle/>
                    <a:p>
                      <a:pPr marL="98425">
                        <a:lnSpc>
                          <a:spcPct val="100000"/>
                        </a:lnSpc>
                        <a:spcBef>
                          <a:spcPts val="320"/>
                        </a:spcBef>
                      </a:pPr>
                      <a:r>
                        <a:rPr sz="1800" spc="-5" dirty="0">
                          <a:latin typeface="Arial"/>
                          <a:cs typeface="Arial"/>
                        </a:rPr>
                        <a:t>&amp;pound;</a:t>
                      </a:r>
                      <a:endParaRPr sz="1800" dirty="0">
                        <a:latin typeface="Arial"/>
                        <a:cs typeface="Arial"/>
                      </a:endParaRPr>
                    </a:p>
                  </a:txBody>
                  <a:tcPr marL="0" marR="0" marT="40640" marB="0"/>
                </a:tc>
              </a:tr>
              <a:tr h="370840">
                <a:tc>
                  <a:txBody>
                    <a:bodyPr/>
                    <a:lstStyle/>
                    <a:p>
                      <a:pPr marL="97155">
                        <a:lnSpc>
                          <a:spcPct val="100000"/>
                        </a:lnSpc>
                        <a:spcBef>
                          <a:spcPts val="320"/>
                        </a:spcBef>
                      </a:pPr>
                      <a:r>
                        <a:rPr sz="1800" dirty="0">
                          <a:latin typeface="Arial"/>
                          <a:cs typeface="Arial"/>
                        </a:rPr>
                        <a:t>€</a:t>
                      </a:r>
                      <a:endParaRPr sz="1800">
                        <a:latin typeface="Arial"/>
                        <a:cs typeface="Arial"/>
                      </a:endParaRPr>
                    </a:p>
                  </a:txBody>
                  <a:tcPr marL="0" marR="0" marT="40640" marB="0"/>
                </a:tc>
                <a:tc>
                  <a:txBody>
                    <a:bodyPr/>
                    <a:lstStyle/>
                    <a:p>
                      <a:pPr marL="98425">
                        <a:lnSpc>
                          <a:spcPct val="100000"/>
                        </a:lnSpc>
                        <a:spcBef>
                          <a:spcPts val="320"/>
                        </a:spcBef>
                      </a:pPr>
                      <a:r>
                        <a:rPr sz="1800" spc="-5" dirty="0">
                          <a:latin typeface="Arial"/>
                          <a:cs typeface="Arial"/>
                        </a:rPr>
                        <a:t>&amp;euro;</a:t>
                      </a:r>
                      <a:endParaRPr sz="1800" dirty="0">
                        <a:latin typeface="Arial"/>
                        <a:cs typeface="Arial"/>
                      </a:endParaRPr>
                    </a:p>
                  </a:txBody>
                  <a:tcPr marL="0" marR="0" marT="40640" marB="0"/>
                </a:tc>
              </a:tr>
            </a:tbl>
          </a:graphicData>
        </a:graphic>
      </p:graphicFrame>
    </p:spTree>
    <p:extLst>
      <p:ext uri="{BB962C8B-B14F-4D97-AF65-F5344CB8AC3E}">
        <p14:creationId xmlns:p14="http://schemas.microsoft.com/office/powerpoint/2010/main" val="2179506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&lt;h&gt;</a:t>
            </a:r>
            <a:endParaRPr lang="en-US" dirty="0"/>
          </a:p>
        </p:txBody>
      </p:sp>
      <p:sp>
        <p:nvSpPr>
          <p:cNvPr id="3" name="Content Placeholder 2"/>
          <p:cNvSpPr>
            <a:spLocks noGrp="1"/>
          </p:cNvSpPr>
          <p:nvPr>
            <p:ph idx="1"/>
          </p:nvPr>
        </p:nvSpPr>
        <p:spPr/>
        <p:txBody>
          <a:bodyPr/>
          <a:lstStyle/>
          <a:p>
            <a:pPr marL="584200" indent="-571500">
              <a:spcBef>
                <a:spcPts val="925"/>
              </a:spcBef>
              <a:buClr>
                <a:srgbClr val="364EB6"/>
              </a:buClr>
              <a:tabLst>
                <a:tab pos="355600" algn="l"/>
                <a:tab pos="356235" algn="l"/>
              </a:tabLst>
            </a:pPr>
            <a:r>
              <a:rPr lang="en-US" sz="2800" dirty="0" err="1">
                <a:cs typeface="Arial"/>
              </a:rPr>
              <a:t>Tác</a:t>
            </a:r>
            <a:r>
              <a:rPr lang="en-US" sz="2800" spc="-35" dirty="0">
                <a:cs typeface="Arial"/>
              </a:rPr>
              <a:t> </a:t>
            </a:r>
            <a:r>
              <a:rPr lang="en-US" sz="2800" spc="-10" dirty="0" err="1">
                <a:cs typeface="Arial"/>
              </a:rPr>
              <a:t>dụng</a:t>
            </a:r>
            <a:r>
              <a:rPr lang="en-US" sz="2800" spc="-10" dirty="0">
                <a:cs typeface="Arial"/>
              </a:rPr>
              <a:t>:</a:t>
            </a:r>
            <a:endParaRPr lang="en-US" sz="2800" dirty="0">
              <a:cs typeface="Arial"/>
            </a:endParaRPr>
          </a:p>
          <a:p>
            <a:pPr marL="869950" lvl="1">
              <a:spcBef>
                <a:spcPts val="520"/>
              </a:spcBef>
            </a:pPr>
            <a:r>
              <a:rPr lang="en-US" sz="1800" spc="-5" dirty="0" err="1">
                <a:cs typeface="Arial"/>
              </a:rPr>
              <a:t>Định</a:t>
            </a:r>
            <a:r>
              <a:rPr lang="en-US" sz="1800" spc="-5" dirty="0">
                <a:cs typeface="Arial"/>
              </a:rPr>
              <a:t> </a:t>
            </a:r>
            <a:r>
              <a:rPr lang="en-US" sz="1800" spc="-5" dirty="0" err="1">
                <a:cs typeface="Arial"/>
              </a:rPr>
              <a:t>dạng</a:t>
            </a:r>
            <a:r>
              <a:rPr lang="en-US" sz="1800" spc="-5" dirty="0">
                <a:cs typeface="Arial"/>
              </a:rPr>
              <a:t> </a:t>
            </a:r>
            <a:r>
              <a:rPr lang="en-US" sz="1800" dirty="0" err="1">
                <a:cs typeface="Arial"/>
              </a:rPr>
              <a:t>tiêu</a:t>
            </a:r>
            <a:r>
              <a:rPr lang="en-US" sz="1800" dirty="0">
                <a:cs typeface="Arial"/>
              </a:rPr>
              <a:t> </a:t>
            </a:r>
            <a:r>
              <a:rPr lang="en-US" sz="1800" spc="-5" dirty="0" err="1">
                <a:cs typeface="Arial"/>
              </a:rPr>
              <a:t>đề</a:t>
            </a:r>
            <a:r>
              <a:rPr lang="en-US" sz="1800" spc="-5" dirty="0">
                <a:cs typeface="Arial"/>
              </a:rPr>
              <a:t> </a:t>
            </a:r>
            <a:r>
              <a:rPr lang="en-US" sz="1800" dirty="0" err="1">
                <a:cs typeface="Arial"/>
              </a:rPr>
              <a:t>của</a:t>
            </a:r>
            <a:r>
              <a:rPr lang="en-US" sz="1800" dirty="0">
                <a:cs typeface="Arial"/>
              </a:rPr>
              <a:t> </a:t>
            </a:r>
            <a:r>
              <a:rPr lang="en-US" sz="1800" spc="-5" dirty="0" err="1">
                <a:cs typeface="Arial"/>
              </a:rPr>
              <a:t>đoạn</a:t>
            </a:r>
            <a:r>
              <a:rPr lang="en-US" sz="1800" spc="-5" dirty="0">
                <a:cs typeface="Arial"/>
              </a:rPr>
              <a:t>, </a:t>
            </a:r>
            <a:r>
              <a:rPr lang="en-US" sz="1800" dirty="0" err="1">
                <a:cs typeface="Arial"/>
              </a:rPr>
              <a:t>trang</a:t>
            </a:r>
            <a:r>
              <a:rPr lang="en-US" sz="1800" dirty="0">
                <a:cs typeface="Arial"/>
              </a:rPr>
              <a:t>, </a:t>
            </a:r>
            <a:r>
              <a:rPr lang="en-US" sz="1800" spc="-5" dirty="0" err="1">
                <a:cs typeface="Arial"/>
              </a:rPr>
              <a:t>một</a:t>
            </a:r>
            <a:r>
              <a:rPr lang="en-US" sz="1800" spc="-5" dirty="0">
                <a:cs typeface="Arial"/>
              </a:rPr>
              <a:t> </a:t>
            </a:r>
            <a:r>
              <a:rPr lang="en-US" sz="1800" dirty="0" err="1">
                <a:cs typeface="Arial"/>
              </a:rPr>
              <a:t>khối</a:t>
            </a:r>
            <a:r>
              <a:rPr lang="en-US" sz="1800" dirty="0">
                <a:cs typeface="Arial"/>
              </a:rPr>
              <a:t> </a:t>
            </a:r>
            <a:r>
              <a:rPr lang="en-US" sz="1800" dirty="0" err="1">
                <a:cs typeface="Arial"/>
              </a:rPr>
              <a:t>văn</a:t>
            </a:r>
            <a:r>
              <a:rPr lang="en-US" sz="1800" spc="-160" dirty="0">
                <a:cs typeface="Arial"/>
              </a:rPr>
              <a:t> </a:t>
            </a:r>
            <a:r>
              <a:rPr lang="en-US" sz="1800" spc="-5" dirty="0" err="1">
                <a:cs typeface="Arial"/>
              </a:rPr>
              <a:t>bản</a:t>
            </a:r>
            <a:r>
              <a:rPr lang="en-US" sz="1800" spc="-5" dirty="0">
                <a:cs typeface="Arial"/>
              </a:rPr>
              <a:t>.</a:t>
            </a:r>
            <a:endParaRPr lang="en-US" sz="1800" dirty="0">
              <a:cs typeface="Arial"/>
            </a:endParaRPr>
          </a:p>
          <a:p>
            <a:pPr marL="584200" indent="-571500">
              <a:spcBef>
                <a:spcPts val="730"/>
              </a:spcBef>
              <a:buClr>
                <a:srgbClr val="364EB6"/>
              </a:buClr>
              <a:tabLst>
                <a:tab pos="355600" algn="l"/>
                <a:tab pos="356235" algn="l"/>
              </a:tabLst>
            </a:pPr>
            <a:r>
              <a:rPr lang="en-US" sz="2800" spc="-5" dirty="0" err="1">
                <a:cs typeface="Arial"/>
              </a:rPr>
              <a:t>Cách</a:t>
            </a:r>
            <a:r>
              <a:rPr lang="en-US" sz="2800" spc="-35" dirty="0">
                <a:cs typeface="Arial"/>
              </a:rPr>
              <a:t> </a:t>
            </a:r>
            <a:r>
              <a:rPr lang="en-US" sz="2800" dirty="0" err="1">
                <a:cs typeface="Arial"/>
              </a:rPr>
              <a:t>viết</a:t>
            </a:r>
            <a:r>
              <a:rPr lang="en-US" sz="2800" dirty="0">
                <a:cs typeface="Arial"/>
              </a:rPr>
              <a:t>:</a:t>
            </a:r>
          </a:p>
          <a:p>
            <a:pPr marL="12700" indent="0">
              <a:lnSpc>
                <a:spcPct val="100000"/>
              </a:lnSpc>
              <a:spcBef>
                <a:spcPts val="750"/>
              </a:spcBef>
              <a:buNone/>
            </a:pPr>
            <a:r>
              <a:rPr lang="en-US" sz="3200" b="1" spc="-10" dirty="0" smtClean="0">
                <a:solidFill>
                  <a:srgbClr val="00AF50"/>
                </a:solidFill>
                <a:latin typeface="Tahoma"/>
                <a:cs typeface="Tahoma"/>
              </a:rPr>
              <a:t>	</a:t>
            </a:r>
            <a:r>
              <a:rPr lang="en-US" sz="2800" b="1" spc="-10" dirty="0" smtClean="0">
                <a:solidFill>
                  <a:srgbClr val="00AF50"/>
                </a:solidFill>
                <a:latin typeface="Tahoma"/>
                <a:cs typeface="Tahoma"/>
              </a:rPr>
              <a:t>&lt;</a:t>
            </a:r>
            <a:r>
              <a:rPr lang="en-US" sz="2800" b="1" spc="-10" dirty="0">
                <a:solidFill>
                  <a:srgbClr val="00AF50"/>
                </a:solidFill>
                <a:latin typeface="Tahoma"/>
                <a:cs typeface="Tahoma"/>
              </a:rPr>
              <a:t>h1&gt;</a:t>
            </a:r>
            <a:r>
              <a:rPr lang="en-US" sz="2800" spc="-10" dirty="0" err="1">
                <a:latin typeface="Tahoma"/>
                <a:cs typeface="Tahoma"/>
              </a:rPr>
              <a:t>Tiêu</a:t>
            </a:r>
            <a:r>
              <a:rPr lang="en-US" sz="2800" spc="-10" dirty="0">
                <a:latin typeface="Tahoma"/>
                <a:cs typeface="Tahoma"/>
              </a:rPr>
              <a:t> </a:t>
            </a:r>
            <a:r>
              <a:rPr lang="en-US" sz="2800" spc="-5" dirty="0" err="1">
                <a:latin typeface="Tahoma"/>
                <a:cs typeface="Tahoma"/>
              </a:rPr>
              <a:t>đề</a:t>
            </a:r>
            <a:r>
              <a:rPr lang="en-US" sz="2800" dirty="0">
                <a:latin typeface="Tahoma"/>
                <a:cs typeface="Tahoma"/>
              </a:rPr>
              <a:t> </a:t>
            </a:r>
            <a:r>
              <a:rPr lang="en-US" sz="2800" spc="-10" dirty="0">
                <a:latin typeface="Tahoma"/>
                <a:cs typeface="Tahoma"/>
              </a:rPr>
              <a:t>1</a:t>
            </a:r>
            <a:r>
              <a:rPr lang="en-US" sz="2800" b="1" spc="-10" dirty="0">
                <a:solidFill>
                  <a:srgbClr val="00AF50"/>
                </a:solidFill>
                <a:latin typeface="Tahoma"/>
                <a:cs typeface="Tahoma"/>
              </a:rPr>
              <a:t>&lt;/h1&gt;</a:t>
            </a:r>
            <a:endParaRPr lang="en-US" sz="2800" dirty="0">
              <a:latin typeface="Tahoma"/>
              <a:cs typeface="Tahoma"/>
            </a:endParaRPr>
          </a:p>
          <a:p>
            <a:pPr marL="87630" indent="0">
              <a:lnSpc>
                <a:spcPct val="100000"/>
              </a:lnSpc>
              <a:spcBef>
                <a:spcPts val="675"/>
              </a:spcBef>
              <a:buNone/>
            </a:pPr>
            <a:r>
              <a:rPr lang="en-US" sz="2800" b="1" spc="-5" dirty="0" smtClean="0">
                <a:solidFill>
                  <a:srgbClr val="00AF50"/>
                </a:solidFill>
                <a:latin typeface="Tahoma"/>
                <a:cs typeface="Tahoma"/>
              </a:rPr>
              <a:t>	&lt;</a:t>
            </a:r>
            <a:r>
              <a:rPr lang="en-US" sz="2800" b="1" spc="-5" dirty="0">
                <a:solidFill>
                  <a:srgbClr val="00AF50"/>
                </a:solidFill>
                <a:latin typeface="Tahoma"/>
                <a:cs typeface="Tahoma"/>
              </a:rPr>
              <a:t>h2&gt;</a:t>
            </a:r>
            <a:r>
              <a:rPr lang="en-US" sz="2800" spc="-5" dirty="0" err="1">
                <a:latin typeface="Tahoma"/>
                <a:cs typeface="Tahoma"/>
              </a:rPr>
              <a:t>Tiêu</a:t>
            </a:r>
            <a:r>
              <a:rPr lang="en-US" sz="2800" spc="-5" dirty="0">
                <a:latin typeface="Tahoma"/>
                <a:cs typeface="Tahoma"/>
              </a:rPr>
              <a:t> </a:t>
            </a:r>
            <a:r>
              <a:rPr lang="en-US" sz="2800" spc="-5" dirty="0" err="1">
                <a:latin typeface="Tahoma"/>
                <a:cs typeface="Tahoma"/>
              </a:rPr>
              <a:t>đề</a:t>
            </a:r>
            <a:r>
              <a:rPr lang="en-US" sz="2800" spc="-5" dirty="0">
                <a:latin typeface="Tahoma"/>
                <a:cs typeface="Tahoma"/>
              </a:rPr>
              <a:t> </a:t>
            </a:r>
            <a:r>
              <a:rPr lang="en-US" sz="2800" spc="-10" dirty="0">
                <a:latin typeface="Tahoma"/>
                <a:cs typeface="Tahoma"/>
              </a:rPr>
              <a:t>2</a:t>
            </a:r>
            <a:r>
              <a:rPr lang="en-US" sz="2800" b="1" spc="-10" dirty="0">
                <a:solidFill>
                  <a:srgbClr val="00AF50"/>
                </a:solidFill>
                <a:latin typeface="Tahoma"/>
                <a:cs typeface="Tahoma"/>
              </a:rPr>
              <a:t>&lt;/h2&gt;</a:t>
            </a:r>
            <a:endParaRPr lang="en-US" sz="2800" dirty="0">
              <a:latin typeface="Tahoma"/>
              <a:cs typeface="Tahoma"/>
            </a:endParaRPr>
          </a:p>
          <a:p>
            <a:pPr marL="12700" indent="0">
              <a:lnSpc>
                <a:spcPct val="100000"/>
              </a:lnSpc>
              <a:spcBef>
                <a:spcPts val="670"/>
              </a:spcBef>
              <a:buNone/>
            </a:pPr>
            <a:r>
              <a:rPr lang="en-US" sz="2800" b="1" spc="-5" dirty="0" smtClean="0">
                <a:solidFill>
                  <a:srgbClr val="00AF50"/>
                </a:solidFill>
                <a:latin typeface="Tahoma"/>
                <a:cs typeface="Tahoma"/>
              </a:rPr>
              <a:t>	&lt;</a:t>
            </a:r>
            <a:r>
              <a:rPr lang="en-US" sz="2800" b="1" spc="-5" dirty="0">
                <a:solidFill>
                  <a:srgbClr val="00AF50"/>
                </a:solidFill>
                <a:latin typeface="Tahoma"/>
                <a:cs typeface="Tahoma"/>
              </a:rPr>
              <a:t>h3&gt;</a:t>
            </a:r>
            <a:r>
              <a:rPr lang="en-US" spc="-5" dirty="0" err="1">
                <a:latin typeface="Tahoma"/>
                <a:cs typeface="Tahoma"/>
              </a:rPr>
              <a:t>Tiêu</a:t>
            </a:r>
            <a:r>
              <a:rPr lang="en-US" spc="-5" dirty="0">
                <a:latin typeface="Tahoma"/>
                <a:cs typeface="Tahoma"/>
              </a:rPr>
              <a:t> </a:t>
            </a:r>
            <a:r>
              <a:rPr lang="en-US" spc="-5" dirty="0" err="1">
                <a:latin typeface="Tahoma"/>
                <a:cs typeface="Tahoma"/>
              </a:rPr>
              <a:t>đề</a:t>
            </a:r>
            <a:r>
              <a:rPr lang="en-US" spc="-85" dirty="0">
                <a:latin typeface="Tahoma"/>
                <a:cs typeface="Tahoma"/>
              </a:rPr>
              <a:t> </a:t>
            </a:r>
            <a:r>
              <a:rPr lang="en-US" spc="-10" dirty="0">
                <a:latin typeface="Tahoma"/>
                <a:cs typeface="Tahoma"/>
              </a:rPr>
              <a:t>1</a:t>
            </a:r>
            <a:r>
              <a:rPr lang="en-US" sz="2800" b="1" spc="-10" dirty="0">
                <a:solidFill>
                  <a:srgbClr val="00AF50"/>
                </a:solidFill>
                <a:latin typeface="Tahoma"/>
                <a:cs typeface="Tahoma"/>
              </a:rPr>
              <a:t>&lt;/h3&gt;</a:t>
            </a:r>
            <a:endParaRPr lang="en-US" sz="2800" dirty="0">
              <a:latin typeface="Tahoma"/>
              <a:cs typeface="Tahoma"/>
            </a:endParaRPr>
          </a:p>
          <a:p>
            <a:pPr marL="87630" indent="0">
              <a:lnSpc>
                <a:spcPct val="100000"/>
              </a:lnSpc>
              <a:spcBef>
                <a:spcPts val="670"/>
              </a:spcBef>
              <a:buNone/>
            </a:pPr>
            <a:r>
              <a:rPr lang="en-US" sz="2800" b="1" spc="-5" dirty="0" smtClean="0">
                <a:solidFill>
                  <a:srgbClr val="00AF50"/>
                </a:solidFill>
                <a:latin typeface="Tahoma"/>
                <a:cs typeface="Tahoma"/>
              </a:rPr>
              <a:t>	&lt;</a:t>
            </a:r>
            <a:r>
              <a:rPr lang="en-US" sz="2800" b="1" spc="-5" dirty="0">
                <a:solidFill>
                  <a:srgbClr val="00AF50"/>
                </a:solidFill>
                <a:latin typeface="Tahoma"/>
                <a:cs typeface="Tahoma"/>
              </a:rPr>
              <a:t>h4&gt;</a:t>
            </a:r>
            <a:r>
              <a:rPr lang="en-US" sz="2000" spc="-5" dirty="0" err="1">
                <a:latin typeface="Tahoma"/>
                <a:cs typeface="Tahoma"/>
              </a:rPr>
              <a:t>Tiêu</a:t>
            </a:r>
            <a:r>
              <a:rPr lang="en-US" sz="2000" spc="-5" dirty="0">
                <a:latin typeface="Tahoma"/>
                <a:cs typeface="Tahoma"/>
              </a:rPr>
              <a:t> </a:t>
            </a:r>
            <a:r>
              <a:rPr lang="en-US" sz="2000" spc="-5" dirty="0" err="1">
                <a:latin typeface="Tahoma"/>
                <a:cs typeface="Tahoma"/>
              </a:rPr>
              <a:t>đề</a:t>
            </a:r>
            <a:r>
              <a:rPr lang="en-US" sz="2000" spc="-70" dirty="0">
                <a:latin typeface="Tahoma"/>
                <a:cs typeface="Tahoma"/>
              </a:rPr>
              <a:t> </a:t>
            </a:r>
            <a:r>
              <a:rPr lang="en-US" sz="2000" spc="-10" dirty="0">
                <a:latin typeface="Tahoma"/>
                <a:cs typeface="Tahoma"/>
              </a:rPr>
              <a:t>4</a:t>
            </a:r>
            <a:r>
              <a:rPr lang="en-US" sz="2800" b="1" spc="-10" dirty="0">
                <a:solidFill>
                  <a:srgbClr val="00AF50"/>
                </a:solidFill>
                <a:latin typeface="Tahoma"/>
                <a:cs typeface="Tahoma"/>
              </a:rPr>
              <a:t>&lt;/h4&gt;</a:t>
            </a:r>
            <a:endParaRPr lang="en-US" sz="2800" dirty="0">
              <a:latin typeface="Tahoma"/>
              <a:cs typeface="Tahoma"/>
            </a:endParaRPr>
          </a:p>
          <a:p>
            <a:pPr marL="12700" indent="0">
              <a:lnSpc>
                <a:spcPct val="100000"/>
              </a:lnSpc>
              <a:spcBef>
                <a:spcPts val="675"/>
              </a:spcBef>
              <a:buNone/>
            </a:pPr>
            <a:r>
              <a:rPr lang="en-US" sz="2800" b="1" spc="-5" dirty="0" smtClean="0">
                <a:solidFill>
                  <a:srgbClr val="00AF50"/>
                </a:solidFill>
                <a:latin typeface="Tahoma"/>
                <a:cs typeface="Tahoma"/>
              </a:rPr>
              <a:t>	&lt;</a:t>
            </a:r>
            <a:r>
              <a:rPr lang="en-US" sz="2800" b="1" spc="-5" dirty="0">
                <a:solidFill>
                  <a:srgbClr val="00AF50"/>
                </a:solidFill>
                <a:latin typeface="Tahoma"/>
                <a:cs typeface="Tahoma"/>
              </a:rPr>
              <a:t>h5&gt;</a:t>
            </a:r>
            <a:r>
              <a:rPr lang="en-US" sz="1800" spc="-5" dirty="0" err="1">
                <a:latin typeface="Tahoma"/>
                <a:cs typeface="Tahoma"/>
              </a:rPr>
              <a:t>Tiêu</a:t>
            </a:r>
            <a:r>
              <a:rPr lang="en-US" sz="1800" spc="-5" dirty="0">
                <a:latin typeface="Tahoma"/>
                <a:cs typeface="Tahoma"/>
              </a:rPr>
              <a:t> </a:t>
            </a:r>
            <a:r>
              <a:rPr lang="en-US" sz="1800" spc="-5" dirty="0" err="1">
                <a:latin typeface="Tahoma"/>
                <a:cs typeface="Tahoma"/>
              </a:rPr>
              <a:t>đề</a:t>
            </a:r>
            <a:r>
              <a:rPr lang="en-US" sz="1800" spc="-15" dirty="0">
                <a:latin typeface="Tahoma"/>
                <a:cs typeface="Tahoma"/>
              </a:rPr>
              <a:t> </a:t>
            </a:r>
            <a:r>
              <a:rPr lang="en-US" sz="1800" spc="-10" dirty="0">
                <a:latin typeface="Tahoma"/>
                <a:cs typeface="Tahoma"/>
              </a:rPr>
              <a:t>5</a:t>
            </a:r>
            <a:r>
              <a:rPr lang="en-US" sz="2800" b="1" spc="-10" dirty="0">
                <a:solidFill>
                  <a:srgbClr val="00AF50"/>
                </a:solidFill>
                <a:latin typeface="Tahoma"/>
                <a:cs typeface="Tahoma"/>
              </a:rPr>
              <a:t>&lt;/h5&gt;</a:t>
            </a:r>
            <a:endParaRPr lang="en-US" sz="2800" dirty="0">
              <a:latin typeface="Tahoma"/>
              <a:cs typeface="Tahoma"/>
            </a:endParaRPr>
          </a:p>
          <a:p>
            <a:pPr marL="87630" indent="0">
              <a:lnSpc>
                <a:spcPct val="100000"/>
              </a:lnSpc>
              <a:spcBef>
                <a:spcPts val="675"/>
              </a:spcBef>
              <a:buNone/>
            </a:pPr>
            <a:r>
              <a:rPr lang="en-US" sz="2800" b="1" spc="-10" dirty="0" smtClean="0">
                <a:solidFill>
                  <a:srgbClr val="00AF50"/>
                </a:solidFill>
                <a:latin typeface="Tahoma"/>
                <a:cs typeface="Tahoma"/>
              </a:rPr>
              <a:t>	&lt;</a:t>
            </a:r>
            <a:r>
              <a:rPr lang="en-US" sz="2800" b="1" spc="-10" dirty="0">
                <a:solidFill>
                  <a:srgbClr val="00AF50"/>
                </a:solidFill>
                <a:latin typeface="Tahoma"/>
                <a:cs typeface="Tahoma"/>
              </a:rPr>
              <a:t>h6&gt;</a:t>
            </a:r>
            <a:r>
              <a:rPr lang="en-US" sz="1600" spc="-10" dirty="0" err="1">
                <a:latin typeface="Tahoma"/>
                <a:cs typeface="Tahoma"/>
              </a:rPr>
              <a:t>Tiêu</a:t>
            </a:r>
            <a:r>
              <a:rPr lang="en-US" sz="1600" spc="-10" dirty="0">
                <a:latin typeface="Tahoma"/>
                <a:cs typeface="Tahoma"/>
              </a:rPr>
              <a:t> </a:t>
            </a:r>
            <a:r>
              <a:rPr lang="en-US" sz="1600" spc="-5" dirty="0" err="1">
                <a:latin typeface="Tahoma"/>
                <a:cs typeface="Tahoma"/>
              </a:rPr>
              <a:t>đề</a:t>
            </a:r>
            <a:r>
              <a:rPr lang="en-US" sz="1600" spc="-10" dirty="0">
                <a:latin typeface="Tahoma"/>
                <a:cs typeface="Tahoma"/>
              </a:rPr>
              <a:t> 6</a:t>
            </a:r>
            <a:r>
              <a:rPr lang="en-US" sz="2800" b="1" spc="-10" dirty="0">
                <a:solidFill>
                  <a:srgbClr val="00AF50"/>
                </a:solidFill>
                <a:latin typeface="Tahoma"/>
                <a:cs typeface="Tahoma"/>
              </a:rPr>
              <a:t>&lt;/h6&gt;</a:t>
            </a:r>
            <a:endParaRPr lang="en-US" sz="2800" dirty="0">
              <a:latin typeface="Tahoma"/>
              <a:cs typeface="Tahoma"/>
            </a:endParaRPr>
          </a:p>
        </p:txBody>
      </p:sp>
    </p:spTree>
    <p:extLst>
      <p:ext uri="{BB962C8B-B14F-4D97-AF65-F5344CB8AC3E}">
        <p14:creationId xmlns:p14="http://schemas.microsoft.com/office/powerpoint/2010/main" val="4210153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&lt;p&gt;</a:t>
            </a:r>
            <a:endParaRPr lang="en-US" dirty="0"/>
          </a:p>
        </p:txBody>
      </p:sp>
      <p:sp>
        <p:nvSpPr>
          <p:cNvPr id="3" name="Content Placeholder 2"/>
          <p:cNvSpPr>
            <a:spLocks noGrp="1"/>
          </p:cNvSpPr>
          <p:nvPr>
            <p:ph idx="1"/>
          </p:nvPr>
        </p:nvSpPr>
        <p:spPr/>
        <p:txBody>
          <a:bodyPr/>
          <a:lstStyle/>
          <a:p>
            <a:pPr marL="584200" indent="-571500">
              <a:spcBef>
                <a:spcPts val="919"/>
              </a:spcBef>
              <a:buClr>
                <a:srgbClr val="364EB6"/>
              </a:buClr>
              <a:tabLst>
                <a:tab pos="355600" algn="l"/>
                <a:tab pos="356235" algn="l"/>
              </a:tabLst>
            </a:pPr>
            <a:r>
              <a:rPr lang="vi-VN" sz="3200" dirty="0">
                <a:cs typeface="Arial"/>
              </a:rPr>
              <a:t>Tác</a:t>
            </a:r>
            <a:r>
              <a:rPr lang="vi-VN" sz="3200" spc="-35" dirty="0">
                <a:cs typeface="Arial"/>
              </a:rPr>
              <a:t> </a:t>
            </a:r>
            <a:r>
              <a:rPr lang="vi-VN" sz="3200" spc="-10" dirty="0">
                <a:cs typeface="Arial"/>
              </a:rPr>
              <a:t>dụng:</a:t>
            </a:r>
            <a:endParaRPr lang="vi-VN" sz="3200" dirty="0">
              <a:cs typeface="Arial"/>
            </a:endParaRPr>
          </a:p>
          <a:p>
            <a:pPr marL="869950" lvl="1">
              <a:spcBef>
                <a:spcPts val="520"/>
              </a:spcBef>
            </a:pPr>
            <a:r>
              <a:rPr lang="vi-VN" sz="2000" dirty="0">
                <a:cs typeface="Arial"/>
              </a:rPr>
              <a:t>Giúp </a:t>
            </a:r>
            <a:r>
              <a:rPr lang="vi-VN" sz="2000" spc="-5" dirty="0">
                <a:cs typeface="Arial"/>
              </a:rPr>
              <a:t>trình duyệt xác định </a:t>
            </a:r>
            <a:r>
              <a:rPr lang="vi-VN" sz="2000" dirty="0">
                <a:cs typeface="Arial"/>
              </a:rPr>
              <a:t>được </a:t>
            </a:r>
            <a:r>
              <a:rPr lang="vi-VN" sz="2000" spc="-5" dirty="0">
                <a:cs typeface="Arial"/>
              </a:rPr>
              <a:t>đoạn văn </a:t>
            </a:r>
            <a:r>
              <a:rPr lang="vi-VN" sz="2000" dirty="0">
                <a:cs typeface="Arial"/>
              </a:rPr>
              <a:t>bản trong</a:t>
            </a:r>
            <a:r>
              <a:rPr lang="vi-VN" sz="2000" spc="-160" dirty="0">
                <a:cs typeface="Arial"/>
              </a:rPr>
              <a:t> </a:t>
            </a:r>
            <a:r>
              <a:rPr lang="vi-VN" sz="2000" dirty="0">
                <a:cs typeface="Arial"/>
              </a:rPr>
              <a:t>trang</a:t>
            </a:r>
          </a:p>
          <a:p>
            <a:pPr marL="869950" lvl="1">
              <a:spcBef>
                <a:spcPts val="480"/>
              </a:spcBef>
            </a:pPr>
            <a:r>
              <a:rPr lang="vi-VN" sz="2000" spc="-5" dirty="0">
                <a:cs typeface="Arial"/>
              </a:rPr>
              <a:t>HTML, </a:t>
            </a:r>
            <a:r>
              <a:rPr lang="vi-VN" sz="2000" dirty="0">
                <a:cs typeface="Arial"/>
              </a:rPr>
              <a:t>thẻ </a:t>
            </a:r>
            <a:r>
              <a:rPr lang="vi-VN" sz="2000" spc="-5" dirty="0">
                <a:cs typeface="Arial"/>
              </a:rPr>
              <a:t>này </a:t>
            </a:r>
            <a:r>
              <a:rPr lang="vi-VN" sz="2000" dirty="0">
                <a:cs typeface="Arial"/>
              </a:rPr>
              <a:t>chỉ chứa các thẻ thuộc </a:t>
            </a:r>
            <a:r>
              <a:rPr lang="vi-VN" sz="2000" spc="-5" dirty="0">
                <a:cs typeface="Arial"/>
              </a:rPr>
              <a:t>nhóm</a:t>
            </a:r>
            <a:r>
              <a:rPr lang="vi-VN" sz="2000" spc="-180" dirty="0">
                <a:cs typeface="Arial"/>
              </a:rPr>
              <a:t> </a:t>
            </a:r>
            <a:r>
              <a:rPr lang="vi-VN" sz="2000" dirty="0">
                <a:cs typeface="Arial"/>
              </a:rPr>
              <a:t>Inline.</a:t>
            </a:r>
          </a:p>
          <a:p>
            <a:pPr marL="584200" indent="-571500">
              <a:spcBef>
                <a:spcPts val="730"/>
              </a:spcBef>
              <a:buClr>
                <a:srgbClr val="364EB6"/>
              </a:buClr>
              <a:tabLst>
                <a:tab pos="355600" algn="l"/>
                <a:tab pos="356235" algn="l"/>
              </a:tabLst>
            </a:pPr>
            <a:r>
              <a:rPr lang="vi-VN" sz="3200" spc="-5" dirty="0">
                <a:cs typeface="Arial"/>
              </a:rPr>
              <a:t>Cách</a:t>
            </a:r>
            <a:r>
              <a:rPr lang="vi-VN" sz="3200" spc="-35" dirty="0">
                <a:cs typeface="Arial"/>
              </a:rPr>
              <a:t> </a:t>
            </a:r>
            <a:r>
              <a:rPr lang="vi-VN" sz="3200" dirty="0">
                <a:cs typeface="Arial"/>
              </a:rPr>
              <a:t>viết:</a:t>
            </a:r>
          </a:p>
          <a:p>
            <a:pPr marL="755650" lvl="1">
              <a:spcBef>
                <a:spcPts val="565"/>
              </a:spcBef>
            </a:pPr>
            <a:r>
              <a:rPr lang="vi-VN" sz="2000" b="1" dirty="0">
                <a:solidFill>
                  <a:srgbClr val="00AF50"/>
                </a:solidFill>
                <a:latin typeface="Arial (Body)"/>
                <a:cs typeface="Tahoma"/>
              </a:rPr>
              <a:t>&lt;p&gt;</a:t>
            </a:r>
            <a:r>
              <a:rPr lang="vi-VN" sz="2000" dirty="0">
                <a:latin typeface="Arial (Body)"/>
                <a:cs typeface="Tahoma"/>
              </a:rPr>
              <a:t>Đây là </a:t>
            </a:r>
            <a:r>
              <a:rPr lang="vi-VN" sz="2000" spc="-5" dirty="0">
                <a:latin typeface="Arial (Body)"/>
                <a:cs typeface="Tahoma"/>
              </a:rPr>
              <a:t>đoạn văn</a:t>
            </a:r>
            <a:r>
              <a:rPr lang="vi-VN" sz="2000" spc="-60" dirty="0">
                <a:latin typeface="Arial (Body)"/>
                <a:cs typeface="Tahoma"/>
              </a:rPr>
              <a:t> </a:t>
            </a:r>
            <a:r>
              <a:rPr lang="vi-VN" sz="2000" spc="-5" dirty="0">
                <a:latin typeface="Arial (Body)"/>
                <a:cs typeface="Tahoma"/>
              </a:rPr>
              <a:t>bản</a:t>
            </a:r>
            <a:r>
              <a:rPr lang="vi-VN" sz="2000" b="1" spc="-5" dirty="0">
                <a:solidFill>
                  <a:srgbClr val="00AF50"/>
                </a:solidFill>
                <a:latin typeface="Arial (Body)"/>
                <a:cs typeface="Tahoma"/>
              </a:rPr>
              <a:t>&lt;/p&gt;</a:t>
            </a:r>
            <a:endParaRPr lang="vi-VN" sz="2000" dirty="0">
              <a:latin typeface="Arial (Body)"/>
              <a:cs typeface="Tahoma"/>
            </a:endParaRPr>
          </a:p>
          <a:p>
            <a:pPr marL="584200" indent="-571500">
              <a:spcBef>
                <a:spcPts val="685"/>
              </a:spcBef>
              <a:buClr>
                <a:srgbClr val="364EB6"/>
              </a:buClr>
              <a:tabLst>
                <a:tab pos="355600" algn="l"/>
                <a:tab pos="356235" algn="l"/>
              </a:tabLst>
            </a:pPr>
            <a:r>
              <a:rPr lang="vi-VN" sz="3200" dirty="0">
                <a:cs typeface="Arial"/>
              </a:rPr>
              <a:t>Ví</a:t>
            </a:r>
            <a:r>
              <a:rPr lang="vi-VN" sz="3200" spc="-20" dirty="0">
                <a:cs typeface="Arial"/>
              </a:rPr>
              <a:t> </a:t>
            </a:r>
            <a:r>
              <a:rPr lang="vi-VN" sz="3200" spc="-5" dirty="0">
                <a:cs typeface="Arial"/>
              </a:rPr>
              <a:t>dụ:</a:t>
            </a:r>
            <a:endParaRPr lang="vi-VN" sz="3200" dirty="0">
              <a:cs typeface="Arial"/>
            </a:endParaRPr>
          </a:p>
          <a:p>
            <a:pPr marL="469900" lvl="1" indent="0">
              <a:spcBef>
                <a:spcPts val="530"/>
              </a:spcBef>
              <a:buNone/>
            </a:pPr>
            <a:r>
              <a:rPr lang="vi-VN" sz="2000" b="1" spc="-5" dirty="0" smtClean="0">
                <a:solidFill>
                  <a:srgbClr val="00AF50"/>
                </a:solidFill>
                <a:latin typeface="Tahoma"/>
                <a:cs typeface="Tahoma"/>
              </a:rPr>
              <a:t>&lt;h1&gt;</a:t>
            </a:r>
            <a:r>
              <a:rPr lang="en-US" sz="2000" b="1" spc="-5" dirty="0" smtClean="0">
                <a:cs typeface="Arial"/>
              </a:rPr>
              <a:t>Fast track se</a:t>
            </a:r>
            <a:r>
              <a:rPr lang="vi-VN" sz="2000" b="1" spc="-5" dirty="0" smtClean="0">
                <a:solidFill>
                  <a:srgbClr val="00AF50"/>
                </a:solidFill>
                <a:latin typeface="Tahoma"/>
                <a:cs typeface="Tahoma"/>
              </a:rPr>
              <a:t>&lt;/</a:t>
            </a:r>
            <a:r>
              <a:rPr lang="vi-VN" sz="2000" b="1" spc="-5" dirty="0">
                <a:solidFill>
                  <a:srgbClr val="00AF50"/>
                </a:solidFill>
                <a:latin typeface="Tahoma"/>
                <a:cs typeface="Tahoma"/>
              </a:rPr>
              <a:t>h1&gt;</a:t>
            </a:r>
            <a:endParaRPr lang="vi-VN" sz="2000" dirty="0">
              <a:latin typeface="Tahoma"/>
              <a:cs typeface="Tahoma"/>
            </a:endParaRPr>
          </a:p>
          <a:p>
            <a:pPr marL="412750" marR="5080" lvl="1" indent="0">
              <a:lnSpc>
                <a:spcPct val="101299"/>
              </a:lnSpc>
              <a:spcBef>
                <a:spcPts val="890"/>
              </a:spcBef>
              <a:buNone/>
            </a:pPr>
            <a:r>
              <a:rPr lang="en-US" sz="1400" b="1" spc="-5" dirty="0" smtClean="0">
                <a:solidFill>
                  <a:srgbClr val="00AF50"/>
                </a:solidFill>
                <a:latin typeface="Tahoma"/>
                <a:cs typeface="Tahoma"/>
              </a:rPr>
              <a:t> </a:t>
            </a:r>
            <a:r>
              <a:rPr lang="vi-VN" sz="1400" b="1" spc="-5" dirty="0" smtClean="0">
                <a:solidFill>
                  <a:srgbClr val="00AF50"/>
                </a:solidFill>
                <a:latin typeface="Tahoma"/>
                <a:cs typeface="Tahoma"/>
              </a:rPr>
              <a:t>&lt;p&gt;</a:t>
            </a:r>
            <a:r>
              <a:rPr lang="en-US" sz="1400" spc="-10" dirty="0" smtClean="0">
                <a:cs typeface="Arial"/>
              </a:rPr>
              <a:t>IT education for school</a:t>
            </a:r>
            <a:r>
              <a:rPr lang="vi-VN" sz="1400" b="1" spc="-10" dirty="0" smtClean="0">
                <a:solidFill>
                  <a:srgbClr val="00AF50"/>
                </a:solidFill>
                <a:latin typeface="Tahoma"/>
                <a:cs typeface="Tahoma"/>
              </a:rPr>
              <a:t>&lt;/</a:t>
            </a:r>
            <a:r>
              <a:rPr lang="vi-VN" sz="1400" b="1" spc="-10" dirty="0">
                <a:solidFill>
                  <a:srgbClr val="00AF50"/>
                </a:solidFill>
                <a:latin typeface="Tahoma"/>
                <a:cs typeface="Tahoma"/>
              </a:rPr>
              <a:t>p</a:t>
            </a:r>
            <a:r>
              <a:rPr lang="vi-VN" sz="1400" b="1" spc="-10" dirty="0" smtClean="0">
                <a:solidFill>
                  <a:srgbClr val="00AF50"/>
                </a:solidFill>
                <a:latin typeface="Tahoma"/>
                <a:cs typeface="Tahoma"/>
              </a:rPr>
              <a:t>&gt;</a:t>
            </a:r>
            <a:endParaRPr lang="vi-VN" sz="1400" dirty="0">
              <a:latin typeface="Tahoma"/>
              <a:cs typeface="Tahoma"/>
            </a:endParaRPr>
          </a:p>
        </p:txBody>
      </p:sp>
    </p:spTree>
    <p:extLst>
      <p:ext uri="{BB962C8B-B14F-4D97-AF65-F5344CB8AC3E}">
        <p14:creationId xmlns:p14="http://schemas.microsoft.com/office/powerpoint/2010/main" val="20048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a:t>
            </a:r>
            <a:r>
              <a:rPr lang="en-US" dirty="0" err="1" smtClean="0"/>
              <a:t>img</a:t>
            </a:r>
            <a:r>
              <a:rPr lang="en-US" dirty="0" smtClean="0"/>
              <a:t>&gt;</a:t>
            </a:r>
            <a:endParaRPr lang="en-US" dirty="0"/>
          </a:p>
        </p:txBody>
      </p:sp>
      <p:sp>
        <p:nvSpPr>
          <p:cNvPr id="3" name="Content Placeholder 2"/>
          <p:cNvSpPr>
            <a:spLocks noGrp="1"/>
          </p:cNvSpPr>
          <p:nvPr>
            <p:ph idx="1"/>
          </p:nvPr>
        </p:nvSpPr>
        <p:spPr/>
        <p:txBody>
          <a:bodyPr/>
          <a:lstStyle/>
          <a:p>
            <a:pPr marL="469900" indent="-457200">
              <a:spcBef>
                <a:spcPts val="1015"/>
              </a:spcBef>
              <a:buClr>
                <a:srgbClr val="364EB6"/>
              </a:buClr>
              <a:tabLst>
                <a:tab pos="355600" algn="l"/>
              </a:tabLst>
            </a:pPr>
            <a:r>
              <a:rPr lang="vi-VN" sz="3200" dirty="0">
                <a:cs typeface="Arial"/>
              </a:rPr>
              <a:t>Tác</a:t>
            </a:r>
            <a:r>
              <a:rPr lang="vi-VN" sz="3200" spc="-25" dirty="0">
                <a:cs typeface="Arial"/>
              </a:rPr>
              <a:t> </a:t>
            </a:r>
            <a:r>
              <a:rPr lang="vi-VN" sz="3200" spc="-5" dirty="0">
                <a:cs typeface="Arial"/>
              </a:rPr>
              <a:t>dụng:</a:t>
            </a:r>
            <a:endParaRPr lang="vi-VN" sz="3200" dirty="0">
              <a:cs typeface="Arial"/>
            </a:endParaRPr>
          </a:p>
          <a:p>
            <a:pPr marL="869950" lvl="1">
              <a:spcBef>
                <a:spcPts val="615"/>
              </a:spcBef>
            </a:pPr>
            <a:r>
              <a:rPr lang="vi-VN" sz="1800" spc="-10" dirty="0">
                <a:cs typeface="Arial"/>
              </a:rPr>
              <a:t>Hiển </a:t>
            </a:r>
            <a:r>
              <a:rPr lang="vi-VN" sz="1800" dirty="0">
                <a:cs typeface="Arial"/>
              </a:rPr>
              <a:t>thị </a:t>
            </a:r>
            <a:r>
              <a:rPr lang="vi-VN" sz="1800" spc="-5" dirty="0">
                <a:cs typeface="Arial"/>
              </a:rPr>
              <a:t>hình ảnh trên trang</a:t>
            </a:r>
            <a:r>
              <a:rPr lang="vi-VN" sz="1800" spc="-15" dirty="0">
                <a:cs typeface="Arial"/>
              </a:rPr>
              <a:t> </a:t>
            </a:r>
            <a:r>
              <a:rPr lang="vi-VN" sz="1800" spc="-10" dirty="0">
                <a:cs typeface="Arial"/>
              </a:rPr>
              <a:t>web</a:t>
            </a:r>
            <a:endParaRPr lang="vi-VN" sz="1800" dirty="0">
              <a:cs typeface="Arial"/>
            </a:endParaRPr>
          </a:p>
          <a:p>
            <a:pPr marL="469900" indent="-457200">
              <a:spcBef>
                <a:spcPts val="830"/>
              </a:spcBef>
              <a:buClr>
                <a:srgbClr val="364EB6"/>
              </a:buClr>
              <a:tabLst>
                <a:tab pos="355600" algn="l"/>
              </a:tabLst>
            </a:pPr>
            <a:r>
              <a:rPr lang="vi-VN" sz="3200" spc="-5" dirty="0">
                <a:cs typeface="Arial"/>
              </a:rPr>
              <a:t>Cách</a:t>
            </a:r>
            <a:r>
              <a:rPr lang="vi-VN" sz="3200" spc="-25" dirty="0">
                <a:cs typeface="Arial"/>
              </a:rPr>
              <a:t> </a:t>
            </a:r>
            <a:r>
              <a:rPr lang="vi-VN" sz="3200" dirty="0">
                <a:cs typeface="Arial"/>
              </a:rPr>
              <a:t>viết:</a:t>
            </a:r>
          </a:p>
          <a:p>
            <a:pPr marL="755650" lvl="1">
              <a:spcBef>
                <a:spcPts val="660"/>
              </a:spcBef>
            </a:pPr>
            <a:r>
              <a:rPr lang="vi-VN" sz="1800" b="1" spc="-5" dirty="0">
                <a:solidFill>
                  <a:srgbClr val="00AF50"/>
                </a:solidFill>
                <a:latin typeface="Tahoma"/>
                <a:cs typeface="Tahoma"/>
              </a:rPr>
              <a:t>&lt;img src="</a:t>
            </a:r>
            <a:r>
              <a:rPr lang="vi-VN" sz="1800" spc="-5" dirty="0">
                <a:latin typeface="Tahoma"/>
                <a:cs typeface="Tahoma"/>
              </a:rPr>
              <a:t>đường </a:t>
            </a:r>
            <a:r>
              <a:rPr lang="vi-VN" sz="1800" dirty="0">
                <a:latin typeface="Tahoma"/>
                <a:cs typeface="Tahoma"/>
              </a:rPr>
              <a:t>dẫn ảnh</a:t>
            </a:r>
            <a:r>
              <a:rPr lang="vi-VN" sz="1800" b="1" dirty="0">
                <a:solidFill>
                  <a:srgbClr val="00AF50"/>
                </a:solidFill>
                <a:latin typeface="Tahoma"/>
                <a:cs typeface="Tahoma"/>
              </a:rPr>
              <a:t>" alt="</a:t>
            </a:r>
            <a:r>
              <a:rPr lang="vi-VN" sz="1800" dirty="0">
                <a:latin typeface="Tahoma"/>
                <a:cs typeface="Tahoma"/>
              </a:rPr>
              <a:t>Mô </a:t>
            </a:r>
            <a:r>
              <a:rPr lang="vi-VN" sz="1800" spc="-5" dirty="0">
                <a:latin typeface="Tahoma"/>
                <a:cs typeface="Tahoma"/>
              </a:rPr>
              <a:t>tả </a:t>
            </a:r>
            <a:r>
              <a:rPr lang="vi-VN" sz="1800" dirty="0">
                <a:latin typeface="Tahoma"/>
                <a:cs typeface="Tahoma"/>
              </a:rPr>
              <a:t>ảnh</a:t>
            </a:r>
            <a:r>
              <a:rPr lang="vi-VN" sz="1800" b="1" dirty="0">
                <a:solidFill>
                  <a:srgbClr val="00AF50"/>
                </a:solidFill>
                <a:latin typeface="Tahoma"/>
                <a:cs typeface="Tahoma"/>
              </a:rPr>
              <a:t>"</a:t>
            </a:r>
            <a:r>
              <a:rPr lang="vi-VN" sz="1800" b="1" spc="-90" dirty="0">
                <a:solidFill>
                  <a:srgbClr val="00AF50"/>
                </a:solidFill>
                <a:latin typeface="Tahoma"/>
                <a:cs typeface="Tahoma"/>
              </a:rPr>
              <a:t> </a:t>
            </a:r>
            <a:r>
              <a:rPr lang="vi-VN" sz="1800" b="1" spc="-10" dirty="0" smtClean="0">
                <a:solidFill>
                  <a:srgbClr val="00AF50"/>
                </a:solidFill>
                <a:latin typeface="Tahoma"/>
                <a:cs typeface="Tahoma"/>
              </a:rPr>
              <a:t>/&gt;</a:t>
            </a:r>
            <a:endParaRPr lang="vi-VN" sz="1800" dirty="0">
              <a:latin typeface="Tahoma"/>
              <a:cs typeface="Tahoma"/>
            </a:endParaRPr>
          </a:p>
        </p:txBody>
      </p:sp>
    </p:spTree>
    <p:extLst>
      <p:ext uri="{BB962C8B-B14F-4D97-AF65-F5344CB8AC3E}">
        <p14:creationId xmlns:p14="http://schemas.microsoft.com/office/powerpoint/2010/main" val="2380063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&lt;</a:t>
            </a:r>
            <a:r>
              <a:rPr lang="en-US" dirty="0" err="1" smtClean="0"/>
              <a:t>img</a:t>
            </a:r>
            <a:r>
              <a:rPr lang="en-US" dirty="0" smtClean="0"/>
              <a:t>&gt;</a:t>
            </a:r>
            <a:endParaRPr lang="en-US" dirty="0"/>
          </a:p>
        </p:txBody>
      </p:sp>
      <p:sp>
        <p:nvSpPr>
          <p:cNvPr id="3" name="Content Placeholder 2"/>
          <p:cNvSpPr>
            <a:spLocks noGrp="1"/>
          </p:cNvSpPr>
          <p:nvPr>
            <p:ph idx="1"/>
          </p:nvPr>
        </p:nvSpPr>
        <p:spPr/>
        <p:txBody>
          <a:bodyPr/>
          <a:lstStyle/>
          <a:p>
            <a:pPr marL="469900" indent="-457200">
              <a:spcBef>
                <a:spcPts val="1015"/>
              </a:spcBef>
              <a:buClr>
                <a:srgbClr val="364EB6"/>
              </a:buClr>
              <a:tabLst>
                <a:tab pos="355600" algn="l"/>
              </a:tabLst>
            </a:pPr>
            <a:r>
              <a:rPr lang="en-US" sz="3200" dirty="0" err="1" smtClean="0">
                <a:cs typeface="Arial"/>
              </a:rPr>
              <a:t>Ví</a:t>
            </a:r>
            <a:r>
              <a:rPr lang="en-US" sz="3200" dirty="0" smtClean="0">
                <a:cs typeface="Arial"/>
              </a:rPr>
              <a:t> </a:t>
            </a:r>
            <a:r>
              <a:rPr lang="en-US" sz="3200" dirty="0" err="1" smtClean="0">
                <a:cs typeface="Arial"/>
              </a:rPr>
              <a:t>dụ</a:t>
            </a:r>
            <a:r>
              <a:rPr lang="en-US" sz="3200" dirty="0" smtClean="0">
                <a:cs typeface="Arial"/>
              </a:rPr>
              <a:t> : </a:t>
            </a:r>
          </a:p>
          <a:p>
            <a:pPr marL="469900" indent="-457200">
              <a:spcBef>
                <a:spcPts val="1015"/>
              </a:spcBef>
              <a:buClr>
                <a:srgbClr val="364EB6"/>
              </a:buClr>
              <a:tabLst>
                <a:tab pos="355600" algn="l"/>
              </a:tabLst>
            </a:pPr>
            <a:endParaRPr lang="vi-VN" sz="1800" dirty="0">
              <a:latin typeface="Tahoma"/>
              <a:cs typeface="Tahoma"/>
            </a:endParaRPr>
          </a:p>
        </p:txBody>
      </p:sp>
      <p:pic>
        <p:nvPicPr>
          <p:cNvPr id="5" name="Picture 4"/>
          <p:cNvPicPr>
            <a:picLocks noChangeAspect="1"/>
          </p:cNvPicPr>
          <p:nvPr/>
        </p:nvPicPr>
        <p:blipFill>
          <a:blip r:embed="rId3"/>
          <a:stretch>
            <a:fillRect/>
          </a:stretch>
        </p:blipFill>
        <p:spPr>
          <a:xfrm>
            <a:off x="690601" y="2310044"/>
            <a:ext cx="5695950" cy="1457325"/>
          </a:xfrm>
          <a:prstGeom prst="rect">
            <a:avLst/>
          </a:prstGeom>
        </p:spPr>
      </p:pic>
      <p:pic>
        <p:nvPicPr>
          <p:cNvPr id="6" name="Picture 5"/>
          <p:cNvPicPr>
            <a:picLocks noChangeAspect="1"/>
          </p:cNvPicPr>
          <p:nvPr/>
        </p:nvPicPr>
        <p:blipFill>
          <a:blip r:embed="rId4"/>
          <a:stretch>
            <a:fillRect/>
          </a:stretch>
        </p:blipFill>
        <p:spPr>
          <a:xfrm>
            <a:off x="6931412" y="1990725"/>
            <a:ext cx="4953000" cy="4333875"/>
          </a:xfrm>
          <a:prstGeom prst="rect">
            <a:avLst/>
          </a:prstGeom>
        </p:spPr>
      </p:pic>
    </p:spTree>
    <p:extLst>
      <p:ext uri="{BB962C8B-B14F-4D97-AF65-F5344CB8AC3E}">
        <p14:creationId xmlns:p14="http://schemas.microsoft.com/office/powerpoint/2010/main" val="1580797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799</Words>
  <Application>Microsoft Office PowerPoint</Application>
  <PresentationFormat>Widescreen</PresentationFormat>
  <Paragraphs>182</Paragraphs>
  <Slides>17</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(Body)</vt:lpstr>
      <vt:lpstr>Calibri</vt:lpstr>
      <vt:lpstr>Consolas</vt:lpstr>
      <vt:lpstr>Tahoma</vt:lpstr>
      <vt:lpstr>Times New Roman</vt:lpstr>
      <vt:lpstr>Verdana</vt:lpstr>
      <vt:lpstr>Wingdings</vt:lpstr>
      <vt:lpstr>cdb2004213l</vt:lpstr>
      <vt:lpstr>HTML - language of the web</vt:lpstr>
      <vt:lpstr>HTML &amp; web-page</vt:lpstr>
      <vt:lpstr>Structure of the web-page</vt:lpstr>
      <vt:lpstr>Các thẻ thường dùng trong HTML</vt:lpstr>
      <vt:lpstr>Các kí tự đặc biệt thường sử dụng</vt:lpstr>
      <vt:lpstr>Thẻ &lt;h&gt;</vt:lpstr>
      <vt:lpstr>Thẻ &lt;p&gt;</vt:lpstr>
      <vt:lpstr>Thẻ &lt;img&gt;</vt:lpstr>
      <vt:lpstr>Thẻ &lt;img&gt;</vt:lpstr>
      <vt:lpstr>Thẻ &lt;span&gt;</vt:lpstr>
      <vt:lpstr>Thẻ &lt;strong&gt;</vt:lpstr>
      <vt:lpstr>Thẻ &lt;a&gt;</vt:lpstr>
      <vt:lpstr>Thẻ &lt;ul&gt;</vt:lpstr>
      <vt:lpstr>Thẻ &lt;ul&gt;</vt:lpstr>
      <vt:lpstr>Giới thiệu về HTML 5</vt:lpstr>
      <vt:lpstr>Giới thiệu về HTML 5</vt:lpstr>
      <vt:lpstr>Một số thẻ cơ bản trong HTML5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125</cp:revision>
  <dcterms:modified xsi:type="dcterms:W3CDTF">2017-12-05T15:51:44Z</dcterms:modified>
</cp:coreProperties>
</file>