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95" r:id="rId3"/>
    <p:sldId id="296" r:id="rId4"/>
    <p:sldId id="303" r:id="rId5"/>
    <p:sldId id="297" r:id="rId6"/>
    <p:sldId id="304" r:id="rId7"/>
    <p:sldId id="298" r:id="rId8"/>
    <p:sldId id="299" r:id="rId9"/>
    <p:sldId id="301" r:id="rId10"/>
    <p:sldId id="302" r:id="rId11"/>
    <p:sldId id="305" r:id="rId12"/>
    <p:sldId id="306" r:id="rId13"/>
    <p:sldId id="307" r:id="rId14"/>
    <p:sldId id="308" r:id="rId15"/>
    <p:sldId id="309" r:id="rId16"/>
    <p:sldId id="310" r:id="rId17"/>
    <p:sldId id="311" r:id="rId18"/>
    <p:sldId id="312" r:id="rId19"/>
    <p:sldId id="313" r:id="rId20"/>
    <p:sldId id="314" r:id="rId21"/>
    <p:sldId id="315" r:id="rId2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08"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AB761F-59D9-4DC9-9D83-5B6B47D76EDC}" type="datetimeFigureOut">
              <a:rPr lang="en-US" smtClean="0"/>
              <a:t>12/5/2017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53FE2-1E8C-463B-8432-99DCDC4AD582}" type="slidenum">
              <a:rPr lang="en-US" smtClean="0"/>
              <a:t>‹#›</a:t>
            </a:fld>
            <a:endParaRPr lang="en-US"/>
          </a:p>
        </p:txBody>
      </p:sp>
    </p:spTree>
    <p:extLst>
      <p:ext uri="{BB962C8B-B14F-4D97-AF65-F5344CB8AC3E}">
        <p14:creationId xmlns:p14="http://schemas.microsoft.com/office/powerpoint/2010/main" val="3627264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953FE2-1E8C-463B-8432-99DCDC4AD582}" type="slidenum">
              <a:rPr lang="en-US" smtClean="0"/>
              <a:t>5</a:t>
            </a:fld>
            <a:endParaRPr lang="en-US"/>
          </a:p>
        </p:txBody>
      </p:sp>
    </p:spTree>
    <p:extLst>
      <p:ext uri="{BB962C8B-B14F-4D97-AF65-F5344CB8AC3E}">
        <p14:creationId xmlns:p14="http://schemas.microsoft.com/office/powerpoint/2010/main" val="2556649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953FE2-1E8C-463B-8432-99DCDC4AD582}" type="slidenum">
              <a:rPr lang="en-US" smtClean="0"/>
              <a:t>6</a:t>
            </a:fld>
            <a:endParaRPr lang="en-US"/>
          </a:p>
        </p:txBody>
      </p:sp>
    </p:spTree>
    <p:extLst>
      <p:ext uri="{BB962C8B-B14F-4D97-AF65-F5344CB8AC3E}">
        <p14:creationId xmlns:p14="http://schemas.microsoft.com/office/powerpoint/2010/main" val="3892587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953FE2-1E8C-463B-8432-99DCDC4AD582}" type="slidenum">
              <a:rPr lang="en-US" smtClean="0"/>
              <a:t>8</a:t>
            </a:fld>
            <a:endParaRPr lang="en-US"/>
          </a:p>
        </p:txBody>
      </p:sp>
    </p:spTree>
    <p:extLst>
      <p:ext uri="{BB962C8B-B14F-4D97-AF65-F5344CB8AC3E}">
        <p14:creationId xmlns:p14="http://schemas.microsoft.com/office/powerpoint/2010/main" val="25566495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10" name="Oval 38"/>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11" name="Rectangle 39"/>
          <p:cNvSpPr>
            <a:spLocks noChangeArrowheads="1"/>
          </p:cNvSpPr>
          <p:nvPr/>
        </p:nvSpPr>
        <p:spPr bwMode="ltGray">
          <a:xfrm>
            <a:off x="0" y="4437064"/>
            <a:ext cx="12192000" cy="1728787"/>
          </a:xfrm>
          <a:prstGeom prst="rect">
            <a:avLst/>
          </a:prstGeom>
          <a:solidFill>
            <a:srgbClr val="F07D27"/>
          </a:solidFill>
          <a:ln>
            <a:noFill/>
          </a:ln>
          <a:effectLst/>
        </p:spPr>
        <p:txBody>
          <a:bodyPr wrap="none" anchor="ctr"/>
          <a:lstStyle/>
          <a:p>
            <a:endParaRPr lang="en-US" sz="1800"/>
          </a:p>
        </p:txBody>
      </p:sp>
      <p:sp>
        <p:nvSpPr>
          <p:cNvPr id="3115" name="Oval 43"/>
          <p:cNvSpPr>
            <a:spLocks noChangeArrowheads="1"/>
          </p:cNvSpPr>
          <p:nvPr/>
        </p:nvSpPr>
        <p:spPr bwMode="gray">
          <a:xfrm>
            <a:off x="10258426" y="3506278"/>
            <a:ext cx="1631949"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76" name="Rectangle 4"/>
          <p:cNvSpPr>
            <a:spLocks noGrp="1" noChangeArrowheads="1"/>
          </p:cNvSpPr>
          <p:nvPr>
            <p:ph type="dt" sz="half" idx="2"/>
          </p:nvPr>
        </p:nvSpPr>
        <p:spPr>
          <a:xfrm>
            <a:off x="3149600" y="6400801"/>
            <a:ext cx="1337733" cy="248585"/>
          </a:xfrm>
        </p:spPr>
        <p:txBody>
          <a:bodyPr/>
          <a:lstStyle>
            <a:lvl1pPr algn="ctr">
              <a:defRPr sz="1200"/>
            </a:lvl1pPr>
          </a:lstStyle>
          <a:p>
            <a:fld id="{80D17680-6B38-4DA5-AF43-2E5D03B5F43D}" type="datetimeFigureOut">
              <a:rPr lang="en-US" smtClean="0"/>
              <a:t>12/5/2017</a:t>
            </a:fld>
            <a:endParaRPr lang="en-US"/>
          </a:p>
        </p:txBody>
      </p:sp>
      <p:sp>
        <p:nvSpPr>
          <p:cNvPr id="3077" name="Rectangle 5"/>
          <p:cNvSpPr>
            <a:spLocks noGrp="1" noChangeArrowheads="1"/>
          </p:cNvSpPr>
          <p:nvPr>
            <p:ph type="ftr" sz="quarter" idx="3"/>
          </p:nvPr>
        </p:nvSpPr>
        <p:spPr>
          <a:xfrm>
            <a:off x="4572001" y="6413500"/>
            <a:ext cx="4686300" cy="296506"/>
          </a:xfrm>
        </p:spPr>
        <p:txBody>
          <a:bodyPr/>
          <a:lstStyle>
            <a:lvl1pPr>
              <a:defRPr sz="1200" b="1" i="1">
                <a:solidFill>
                  <a:schemeClr val="bg1">
                    <a:lumMod val="50000"/>
                  </a:schemeClr>
                </a:solidFill>
              </a:defRPr>
            </a:lvl1pPr>
          </a:lstStyle>
          <a:p>
            <a:endParaRPr lang="en-US"/>
          </a:p>
        </p:txBody>
      </p:sp>
      <p:sp>
        <p:nvSpPr>
          <p:cNvPr id="3078" name="Rectangle 6"/>
          <p:cNvSpPr>
            <a:spLocks noGrp="1" noChangeArrowheads="1"/>
          </p:cNvSpPr>
          <p:nvPr>
            <p:ph type="sldNum" sz="quarter" idx="4"/>
          </p:nvPr>
        </p:nvSpPr>
        <p:spPr>
          <a:xfrm>
            <a:off x="203200" y="6400801"/>
            <a:ext cx="2844800" cy="244475"/>
          </a:xfrm>
        </p:spPr>
        <p:txBody>
          <a:bodyPr/>
          <a:lstStyle>
            <a:lvl1pPr algn="l">
              <a:defRPr sz="1200"/>
            </a:lvl1pPr>
          </a:lstStyle>
          <a:p>
            <a:fld id="{2EEF9554-40CF-4C96-BAB5-706298509BC1}" type="slidenum">
              <a:rPr lang="en-US" smtClean="0"/>
              <a:t>‹#›</a:t>
            </a:fld>
            <a:endParaRPr lang="en-US"/>
          </a:p>
        </p:txBody>
      </p:sp>
      <p:sp>
        <p:nvSpPr>
          <p:cNvPr id="3074" name="Rectangle 2"/>
          <p:cNvSpPr>
            <a:spLocks noGrp="1" noChangeArrowheads="1"/>
          </p:cNvSpPr>
          <p:nvPr>
            <p:ph type="ctrTitle"/>
          </p:nvPr>
        </p:nvSpPr>
        <p:spPr>
          <a:xfrm>
            <a:off x="5789084" y="1027113"/>
            <a:ext cx="5994400"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000">
                <a:solidFill>
                  <a:schemeClr val="bg1">
                    <a:lumMod val="50000"/>
                  </a:schemeClr>
                </a:solidFill>
                <a:effectLst>
                  <a:outerShdw blurRad="38100" dist="38100" dir="2700000" algn="tl">
                    <a:srgbClr val="000000">
                      <a:alpha val="43137"/>
                    </a:srgbClr>
                  </a:outerShdw>
                </a:effectLst>
              </a:defRPr>
            </a:lvl1pPr>
          </a:lstStyle>
          <a:p>
            <a:pPr lvl="0"/>
            <a:r>
              <a:rPr lang="en-US" noProof="0"/>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pPr lvl="0"/>
            <a:r>
              <a:rPr lang="en-US" noProof="0"/>
              <a:t>Click to edit Master subtitle style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0" y="-76200"/>
            <a:ext cx="1524000" cy="1143000"/>
          </a:xfrm>
          <a:prstGeom prst="rect">
            <a:avLst/>
          </a:prstGeom>
        </p:spPr>
      </p:pic>
    </p:spTree>
    <p:extLst>
      <p:ext uri="{BB962C8B-B14F-4D97-AF65-F5344CB8AC3E}">
        <p14:creationId xmlns:p14="http://schemas.microsoft.com/office/powerpoint/2010/main" val="202966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12/5/2017</a:t>
            </a:fld>
            <a:endParaRPr lang="en-US"/>
          </a:p>
        </p:txBody>
      </p:sp>
    </p:spTree>
    <p:extLst>
      <p:ext uri="{BB962C8B-B14F-4D97-AF65-F5344CB8AC3E}">
        <p14:creationId xmlns:p14="http://schemas.microsoft.com/office/powerpoint/2010/main" val="282794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12/5/2017</a:t>
            </a:fld>
            <a:endParaRPr lang="en-US"/>
          </a:p>
        </p:txBody>
      </p:sp>
    </p:spTree>
    <p:extLst>
      <p:ext uri="{BB962C8B-B14F-4D97-AF65-F5344CB8AC3E}">
        <p14:creationId xmlns:p14="http://schemas.microsoft.com/office/powerpoint/2010/main" val="4076866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r>
              <a:rPr lang="en-US"/>
              <a:t>Click icon to add table</a:t>
            </a:r>
          </a:p>
        </p:txBody>
      </p:sp>
      <p:sp>
        <p:nvSpPr>
          <p:cNvPr id="4" name="Footer Placeholder 3"/>
          <p:cNvSpPr>
            <a:spLocks noGrp="1"/>
          </p:cNvSpPr>
          <p:nvPr>
            <p:ph type="ftr" sz="quarter" idx="10"/>
          </p:nvPr>
        </p:nvSpPr>
        <p:spPr>
          <a:xfrm>
            <a:off x="8737600" y="6553201"/>
            <a:ext cx="28448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55880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a:xfrm>
            <a:off x="508000" y="6534150"/>
            <a:ext cx="2540000" cy="261938"/>
          </a:xfrm>
        </p:spPr>
        <p:txBody>
          <a:bodyPr/>
          <a:lstStyle>
            <a:lvl1pPr>
              <a:defRPr/>
            </a:lvl1pPr>
          </a:lstStyle>
          <a:p>
            <a:fld id="{80D17680-6B38-4DA5-AF43-2E5D03B5F43D}" type="datetimeFigureOut">
              <a:rPr lang="en-US" smtClean="0"/>
              <a:t>12/5/2017</a:t>
            </a:fld>
            <a:endParaRPr lang="en-US"/>
          </a:p>
        </p:txBody>
      </p:sp>
    </p:spTree>
    <p:extLst>
      <p:ext uri="{BB962C8B-B14F-4D97-AF65-F5344CB8AC3E}">
        <p14:creationId xmlns:p14="http://schemas.microsoft.com/office/powerpoint/2010/main" val="322588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5892800" y="6553201"/>
            <a:ext cx="3826933"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46736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12/5/2017</a:t>
            </a:fld>
            <a:endParaRPr lang="en-US"/>
          </a:p>
        </p:txBody>
      </p:sp>
    </p:spTree>
    <p:extLst>
      <p:ext uri="{BB962C8B-B14F-4D97-AF65-F5344CB8AC3E}">
        <p14:creationId xmlns:p14="http://schemas.microsoft.com/office/powerpoint/2010/main" val="164579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12/5/2017</a:t>
            </a:fld>
            <a:endParaRPr lang="en-US"/>
          </a:p>
        </p:txBody>
      </p:sp>
    </p:spTree>
    <p:extLst>
      <p:ext uri="{BB962C8B-B14F-4D97-AF65-F5344CB8AC3E}">
        <p14:creationId xmlns:p14="http://schemas.microsoft.com/office/powerpoint/2010/main" val="195144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12/5/2017</a:t>
            </a:fld>
            <a:endParaRPr lang="en-US"/>
          </a:p>
        </p:txBody>
      </p:sp>
    </p:spTree>
    <p:extLst>
      <p:ext uri="{BB962C8B-B14F-4D97-AF65-F5344CB8AC3E}">
        <p14:creationId xmlns:p14="http://schemas.microsoft.com/office/powerpoint/2010/main" val="30199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9" name="Date Placeholder 8"/>
          <p:cNvSpPr>
            <a:spLocks noGrp="1"/>
          </p:cNvSpPr>
          <p:nvPr>
            <p:ph type="dt" sz="half" idx="12"/>
          </p:nvPr>
        </p:nvSpPr>
        <p:spPr/>
        <p:txBody>
          <a:bodyPr/>
          <a:lstStyle>
            <a:lvl1pPr>
              <a:defRPr/>
            </a:lvl1pPr>
          </a:lstStyle>
          <a:p>
            <a:fld id="{80D17680-6B38-4DA5-AF43-2E5D03B5F43D}" type="datetimeFigureOut">
              <a:rPr lang="en-US" smtClean="0"/>
              <a:t>12/5/2017</a:t>
            </a:fld>
            <a:endParaRPr lang="en-US"/>
          </a:p>
        </p:txBody>
      </p:sp>
    </p:spTree>
    <p:extLst>
      <p:ext uri="{BB962C8B-B14F-4D97-AF65-F5344CB8AC3E}">
        <p14:creationId xmlns:p14="http://schemas.microsoft.com/office/powerpoint/2010/main" val="151986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5" name="Date Placeholder 4"/>
          <p:cNvSpPr>
            <a:spLocks noGrp="1"/>
          </p:cNvSpPr>
          <p:nvPr>
            <p:ph type="dt" sz="half" idx="12"/>
          </p:nvPr>
        </p:nvSpPr>
        <p:spPr/>
        <p:txBody>
          <a:bodyPr/>
          <a:lstStyle>
            <a:lvl1pPr>
              <a:defRPr/>
            </a:lvl1pPr>
          </a:lstStyle>
          <a:p>
            <a:fld id="{80D17680-6B38-4DA5-AF43-2E5D03B5F43D}" type="datetimeFigureOut">
              <a:rPr lang="en-US" smtClean="0"/>
              <a:t>12/5/2017</a:t>
            </a:fld>
            <a:endParaRPr lang="en-US"/>
          </a:p>
        </p:txBody>
      </p:sp>
    </p:spTree>
    <p:extLst>
      <p:ext uri="{BB962C8B-B14F-4D97-AF65-F5344CB8AC3E}">
        <p14:creationId xmlns:p14="http://schemas.microsoft.com/office/powerpoint/2010/main" val="48399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4" name="Date Placeholder 3"/>
          <p:cNvSpPr>
            <a:spLocks noGrp="1"/>
          </p:cNvSpPr>
          <p:nvPr>
            <p:ph type="dt" sz="half" idx="12"/>
          </p:nvPr>
        </p:nvSpPr>
        <p:spPr/>
        <p:txBody>
          <a:bodyPr/>
          <a:lstStyle>
            <a:lvl1pPr>
              <a:defRPr/>
            </a:lvl1pPr>
          </a:lstStyle>
          <a:p>
            <a:fld id="{80D17680-6B38-4DA5-AF43-2E5D03B5F43D}" type="datetimeFigureOut">
              <a:rPr lang="en-US" smtClean="0"/>
              <a:t>12/5/2017</a:t>
            </a:fld>
            <a:endParaRPr lang="en-US"/>
          </a:p>
        </p:txBody>
      </p:sp>
    </p:spTree>
    <p:extLst>
      <p:ext uri="{BB962C8B-B14F-4D97-AF65-F5344CB8AC3E}">
        <p14:creationId xmlns:p14="http://schemas.microsoft.com/office/powerpoint/2010/main" val="169378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12/5/2017</a:t>
            </a:fld>
            <a:endParaRPr lang="en-US"/>
          </a:p>
        </p:txBody>
      </p:sp>
    </p:spTree>
    <p:extLst>
      <p:ext uri="{BB962C8B-B14F-4D97-AF65-F5344CB8AC3E}">
        <p14:creationId xmlns:p14="http://schemas.microsoft.com/office/powerpoint/2010/main" val="194178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12/5/2017</a:t>
            </a:fld>
            <a:endParaRPr lang="en-US"/>
          </a:p>
        </p:txBody>
      </p:sp>
    </p:spTree>
    <p:extLst>
      <p:ext uri="{BB962C8B-B14F-4D97-AF65-F5344CB8AC3E}">
        <p14:creationId xmlns:p14="http://schemas.microsoft.com/office/powerpoint/2010/main" val="408289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Rectangle 106"/>
          <p:cNvSpPr>
            <a:spLocks noChangeArrowheads="1"/>
          </p:cNvSpPr>
          <p:nvPr/>
        </p:nvSpPr>
        <p:spPr bwMode="gray">
          <a:xfrm>
            <a:off x="0" y="549275"/>
            <a:ext cx="12192000" cy="647700"/>
          </a:xfrm>
          <a:prstGeom prst="rect">
            <a:avLst/>
          </a:prstGeom>
          <a:solidFill>
            <a:srgbClr val="F07D27"/>
          </a:solidFill>
          <a:ln>
            <a:noFill/>
          </a:ln>
          <a:effectLst/>
        </p:spPr>
        <p:txBody>
          <a:bodyPr wrap="none" anchor="ctr"/>
          <a:lstStyle/>
          <a:p>
            <a:endParaRPr lang="en-US" sz="1800"/>
          </a:p>
        </p:txBody>
      </p:sp>
      <p:sp>
        <p:nvSpPr>
          <p:cNvPr id="1027" name="Rectangle 3"/>
          <p:cNvSpPr>
            <a:spLocks noGrp="1" noChangeArrowheads="1"/>
          </p:cNvSpPr>
          <p:nvPr>
            <p:ph type="body" idx="1"/>
          </p:nvPr>
        </p:nvSpPr>
        <p:spPr bwMode="gray">
          <a:xfrm>
            <a:off x="609600" y="1676400"/>
            <a:ext cx="11023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8737600" y="6553201"/>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endParaRPr lang="en-US"/>
          </a:p>
        </p:txBody>
      </p:sp>
      <p:sp>
        <p:nvSpPr>
          <p:cNvPr id="1030" name="Rectangle 6"/>
          <p:cNvSpPr>
            <a:spLocks noGrp="1" noChangeArrowheads="1"/>
          </p:cNvSpPr>
          <p:nvPr>
            <p:ph type="sldNum" sz="quarter" idx="4"/>
          </p:nvPr>
        </p:nvSpPr>
        <p:spPr bwMode="gray">
          <a:xfrm>
            <a:off x="5588000" y="6534150"/>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2EEF9554-40CF-4C96-BAB5-706298509BC1}" type="slidenum">
              <a:rPr lang="en-US" smtClean="0"/>
              <a:t>‹#›</a:t>
            </a:fld>
            <a:endParaRPr lang="en-US"/>
          </a:p>
        </p:txBody>
      </p:sp>
      <p:sp>
        <p:nvSpPr>
          <p:cNvPr id="1026" name="Rectangle 2"/>
          <p:cNvSpPr>
            <a:spLocks noGrp="1" noChangeArrowheads="1"/>
          </p:cNvSpPr>
          <p:nvPr>
            <p:ph type="title"/>
          </p:nvPr>
        </p:nvSpPr>
        <p:spPr bwMode="gray">
          <a:xfrm>
            <a:off x="1524000" y="609601"/>
            <a:ext cx="80264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gray">
          <a:xfrm>
            <a:off x="508000" y="6534150"/>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80D17680-6B38-4DA5-AF43-2E5D03B5F43D}" type="datetimeFigureOut">
              <a:rPr lang="en-US" smtClean="0"/>
              <a:t>12/5/2017</a:t>
            </a:fld>
            <a:endParaRPr lang="en-US"/>
          </a:p>
        </p:txBody>
      </p:sp>
      <p:grpSp>
        <p:nvGrpSpPr>
          <p:cNvPr id="6" name="Group 5"/>
          <p:cNvGrpSpPr/>
          <p:nvPr/>
        </p:nvGrpSpPr>
        <p:grpSpPr>
          <a:xfrm>
            <a:off x="10363201" y="-88118"/>
            <a:ext cx="1674988" cy="1285093"/>
            <a:chOff x="7620000" y="-88118"/>
            <a:chExt cx="1256241" cy="1285093"/>
          </a:xfrm>
        </p:grpSpPr>
        <p:sp>
          <p:nvSpPr>
            <p:cNvPr id="5" name="Rectangle 4"/>
            <p:cNvSpPr/>
            <p:nvPr userDrawn="1"/>
          </p:nvSpPr>
          <p:spPr bwMode="auto">
            <a:xfrm>
              <a:off x="7620000" y="548975"/>
              <a:ext cx="1252800" cy="648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0000" y="-88118"/>
              <a:ext cx="1256241" cy="1256241"/>
            </a:xfrm>
            <a:prstGeom prst="rect">
              <a:avLst/>
            </a:prstGeom>
          </p:spPr>
        </p:pic>
      </p:grpSp>
    </p:spTree>
    <p:extLst>
      <p:ext uri="{BB962C8B-B14F-4D97-AF65-F5344CB8AC3E}">
        <p14:creationId xmlns:p14="http://schemas.microsoft.com/office/powerpoint/2010/main" val="469180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hyperlink" Target="https://www.w3schools.com/bootstra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78662F-EDBC-4C28-B7E4-37015F631B13}"/>
              </a:ext>
            </a:extLst>
          </p:cNvPr>
          <p:cNvSpPr>
            <a:spLocks noGrp="1"/>
          </p:cNvSpPr>
          <p:nvPr>
            <p:ph type="ctrTitle"/>
          </p:nvPr>
        </p:nvSpPr>
        <p:spPr>
          <a:xfrm>
            <a:off x="3784600" y="1027113"/>
            <a:ext cx="7998884" cy="1752600"/>
          </a:xfrm>
        </p:spPr>
        <p:txBody>
          <a:bodyPr/>
          <a:lstStyle/>
          <a:p>
            <a:r>
              <a:rPr lang="en-US" dirty="0"/>
              <a:t>Styles &amp; CSS</a:t>
            </a:r>
          </a:p>
        </p:txBody>
      </p:sp>
      <p:sp>
        <p:nvSpPr>
          <p:cNvPr id="3" name="Subtitle 2">
            <a:extLst>
              <a:ext uri="{FF2B5EF4-FFF2-40B4-BE49-F238E27FC236}">
                <a16:creationId xmlns:a16="http://schemas.microsoft.com/office/drawing/2014/main" xmlns="" id="{A5E323BD-2097-4A56-816A-9F17DCC6C454}"/>
              </a:ext>
            </a:extLst>
          </p:cNvPr>
          <p:cNvSpPr>
            <a:spLocks noGrp="1"/>
          </p:cNvSpPr>
          <p:nvPr>
            <p:ph type="subTitle" idx="1"/>
          </p:nvPr>
        </p:nvSpPr>
        <p:spPr/>
        <p:txBody>
          <a:bodyPr/>
          <a:lstStyle/>
          <a:p>
            <a:r>
              <a:rPr lang="en-US" smtClean="0"/>
              <a:t> </a:t>
            </a:r>
            <a:endParaRPr lang="en-US"/>
          </a:p>
        </p:txBody>
      </p:sp>
    </p:spTree>
    <p:extLst>
      <p:ext uri="{BB962C8B-B14F-4D97-AF65-F5344CB8AC3E}">
        <p14:creationId xmlns:p14="http://schemas.microsoft.com/office/powerpoint/2010/main" val="3651714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spc="5" dirty="0" smtClean="0"/>
              <a:t>CSS text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58531488"/>
              </p:ext>
            </p:extLst>
          </p:nvPr>
        </p:nvGraphicFramePr>
        <p:xfrm>
          <a:off x="1307171" y="1477951"/>
          <a:ext cx="8929650" cy="4723364"/>
        </p:xfrm>
        <a:graphic>
          <a:graphicData uri="http://schemas.openxmlformats.org/drawingml/2006/table">
            <a:tbl>
              <a:tblPr firstRow="1" bandRow="1">
                <a:tableStyleId>{5C22544A-7EE6-4342-B048-85BDC9FD1C3A}</a:tableStyleId>
              </a:tblPr>
              <a:tblGrid>
                <a:gridCol w="2976550"/>
                <a:gridCol w="2976550"/>
                <a:gridCol w="2976550"/>
              </a:tblGrid>
              <a:tr h="484664">
                <a:tc>
                  <a:txBody>
                    <a:bodyPr/>
                    <a:lstStyle/>
                    <a:p>
                      <a:pPr algn="ctr"/>
                      <a:r>
                        <a:rPr lang="en-US" dirty="0" err="1" smtClean="0"/>
                        <a:t>Thuộc</a:t>
                      </a:r>
                      <a:r>
                        <a:rPr lang="en-US" baseline="0" dirty="0" smtClean="0"/>
                        <a:t> </a:t>
                      </a:r>
                      <a:r>
                        <a:rPr lang="en-US" baseline="0" dirty="0" err="1" smtClean="0"/>
                        <a:t>tính</a:t>
                      </a:r>
                      <a:endParaRPr lang="en-US" dirty="0"/>
                    </a:p>
                  </a:txBody>
                  <a:tcPr anchor="ctr"/>
                </a:tc>
                <a:tc>
                  <a:txBody>
                    <a:bodyPr/>
                    <a:lstStyle/>
                    <a:p>
                      <a:pPr algn="ctr"/>
                      <a:r>
                        <a:rPr lang="en-US" dirty="0" err="1" smtClean="0"/>
                        <a:t>Giá</a:t>
                      </a:r>
                      <a:r>
                        <a:rPr lang="en-US" baseline="0" dirty="0" smtClean="0"/>
                        <a:t> </a:t>
                      </a:r>
                      <a:r>
                        <a:rPr lang="en-US" baseline="0" dirty="0" err="1" smtClean="0"/>
                        <a:t>trị</a:t>
                      </a:r>
                      <a:endParaRPr lang="en-US" dirty="0"/>
                    </a:p>
                  </a:txBody>
                  <a:tcPr anchor="ctr"/>
                </a:tc>
                <a:tc>
                  <a:txBody>
                    <a:bodyPr/>
                    <a:lstStyle/>
                    <a:p>
                      <a:pPr algn="ctr"/>
                      <a:r>
                        <a:rPr lang="en-US" dirty="0" err="1" smtClean="0"/>
                        <a:t>Mô</a:t>
                      </a:r>
                      <a:r>
                        <a:rPr lang="en-US" baseline="0" dirty="0" smtClean="0"/>
                        <a:t> </a:t>
                      </a:r>
                      <a:r>
                        <a:rPr lang="en-US" baseline="0" dirty="0" err="1" smtClean="0"/>
                        <a:t>tả</a:t>
                      </a:r>
                      <a:endParaRPr lang="en-US" dirty="0"/>
                    </a:p>
                  </a:txBody>
                  <a:tcPr anchor="ctr"/>
                </a:tc>
              </a:tr>
              <a:tr h="706450">
                <a:tc>
                  <a:txBody>
                    <a:bodyPr/>
                    <a:lstStyle/>
                    <a:p>
                      <a:pPr algn="ctr"/>
                      <a:r>
                        <a:rPr lang="en-US" dirty="0" smtClean="0"/>
                        <a:t>Color</a:t>
                      </a:r>
                      <a:endParaRPr lang="en-US" dirty="0"/>
                    </a:p>
                  </a:txBody>
                  <a:tcPr anchor="ctr"/>
                </a:tc>
                <a:tc>
                  <a:txBody>
                    <a:bodyPr/>
                    <a:lstStyle/>
                    <a:p>
                      <a:pPr algn="ctr"/>
                      <a:r>
                        <a:rPr lang="en-US" dirty="0" err="1" smtClean="0"/>
                        <a:t>Mã</a:t>
                      </a:r>
                      <a:r>
                        <a:rPr lang="en-US" baseline="0" dirty="0" smtClean="0"/>
                        <a:t> </a:t>
                      </a:r>
                      <a:r>
                        <a:rPr lang="en-US" baseline="0" dirty="0" err="1" smtClean="0"/>
                        <a:t>màu</a:t>
                      </a:r>
                      <a:endParaRPr lang="en-US" dirty="0"/>
                    </a:p>
                  </a:txBody>
                  <a:tcPr anchor="ctr"/>
                </a:tc>
                <a:tc>
                  <a:txBody>
                    <a:bodyPr/>
                    <a:lstStyle/>
                    <a:p>
                      <a:pPr algn="ctr"/>
                      <a:r>
                        <a:rPr lang="en-US" dirty="0" err="1" smtClean="0"/>
                        <a:t>Màu</a:t>
                      </a:r>
                      <a:r>
                        <a:rPr lang="en-US" baseline="0" dirty="0" smtClean="0"/>
                        <a:t> </a:t>
                      </a:r>
                      <a:r>
                        <a:rPr lang="en-US" baseline="0" dirty="0" err="1" smtClean="0"/>
                        <a:t>chữ</a:t>
                      </a:r>
                      <a:endParaRPr lang="en-US" dirty="0"/>
                    </a:p>
                  </a:txBody>
                  <a:tcPr anchor="ctr"/>
                </a:tc>
              </a:tr>
              <a:tr h="706450">
                <a:tc>
                  <a:txBody>
                    <a:bodyPr/>
                    <a:lstStyle/>
                    <a:p>
                      <a:pPr algn="ctr"/>
                      <a:r>
                        <a:rPr lang="en-US" dirty="0" smtClean="0"/>
                        <a:t>Line-height</a:t>
                      </a:r>
                      <a:endParaRPr lang="en-US" dirty="0"/>
                    </a:p>
                  </a:txBody>
                  <a:tcPr anchor="ctr"/>
                </a:tc>
                <a:tc>
                  <a:txBody>
                    <a:bodyPr/>
                    <a:lstStyle/>
                    <a:p>
                      <a:pPr algn="ctr"/>
                      <a:r>
                        <a:rPr lang="en-US" dirty="0" err="1" smtClean="0"/>
                        <a:t>Px</a:t>
                      </a:r>
                      <a:endParaRPr lang="en-US" dirty="0"/>
                    </a:p>
                  </a:txBody>
                  <a:tcPr anchor="ctr"/>
                </a:tc>
                <a:tc>
                  <a:txBody>
                    <a:bodyPr/>
                    <a:lstStyle/>
                    <a:p>
                      <a:pPr algn="ctr"/>
                      <a:r>
                        <a:rPr lang="en-US" dirty="0" err="1" smtClean="0"/>
                        <a:t>Chiều</a:t>
                      </a:r>
                      <a:r>
                        <a:rPr lang="en-US" dirty="0" smtClean="0"/>
                        <a:t> </a:t>
                      </a:r>
                      <a:r>
                        <a:rPr lang="en-US" dirty="0" err="1" smtClean="0"/>
                        <a:t>cao</a:t>
                      </a:r>
                      <a:r>
                        <a:rPr lang="en-US" dirty="0" smtClean="0"/>
                        <a:t> </a:t>
                      </a:r>
                      <a:r>
                        <a:rPr lang="en-US" dirty="0" err="1" smtClean="0"/>
                        <a:t>mỗi</a:t>
                      </a:r>
                      <a:r>
                        <a:rPr lang="en-US" baseline="0" dirty="0" smtClean="0"/>
                        <a:t> </a:t>
                      </a:r>
                      <a:r>
                        <a:rPr lang="en-US" baseline="0" dirty="0" err="1" smtClean="0"/>
                        <a:t>dòng</a:t>
                      </a:r>
                      <a:r>
                        <a:rPr lang="en-US" baseline="0" dirty="0" smtClean="0"/>
                        <a:t> </a:t>
                      </a:r>
                      <a:r>
                        <a:rPr lang="en-US" baseline="0" dirty="0" err="1" smtClean="0"/>
                        <a:t>chữ</a:t>
                      </a:r>
                      <a:endParaRPr lang="en-US" dirty="0"/>
                    </a:p>
                  </a:txBody>
                  <a:tcPr anchor="ctr"/>
                </a:tc>
              </a:tr>
              <a:tr h="706450">
                <a:tc>
                  <a:txBody>
                    <a:bodyPr/>
                    <a:lstStyle/>
                    <a:p>
                      <a:pPr algn="ctr"/>
                      <a:r>
                        <a:rPr lang="en-US" dirty="0" smtClean="0"/>
                        <a:t>Text-align</a:t>
                      </a:r>
                      <a:endParaRPr lang="en-US" dirty="0"/>
                    </a:p>
                  </a:txBody>
                  <a:tcPr anchor="ctr"/>
                </a:tc>
                <a:tc>
                  <a:txBody>
                    <a:bodyPr/>
                    <a:lstStyle/>
                    <a:p>
                      <a:pPr algn="ctr"/>
                      <a:r>
                        <a:rPr lang="en-US" dirty="0" smtClean="0"/>
                        <a:t>Left</a:t>
                      </a:r>
                      <a:r>
                        <a:rPr lang="en-US" baseline="0" dirty="0" smtClean="0"/>
                        <a:t> , right , center ,justify</a:t>
                      </a:r>
                      <a:endParaRPr lang="en-US" dirty="0"/>
                    </a:p>
                  </a:txBody>
                  <a:tcPr anchor="ctr"/>
                </a:tc>
                <a:tc>
                  <a:txBody>
                    <a:bodyPr/>
                    <a:lstStyle/>
                    <a:p>
                      <a:pPr algn="ctr"/>
                      <a:r>
                        <a:rPr lang="en-US" dirty="0" err="1" smtClean="0"/>
                        <a:t>Căn</a:t>
                      </a:r>
                      <a:r>
                        <a:rPr lang="en-US" baseline="0" dirty="0" smtClean="0"/>
                        <a:t> </a:t>
                      </a:r>
                      <a:r>
                        <a:rPr lang="en-US" baseline="0" dirty="0" err="1" smtClean="0"/>
                        <a:t>lề</a:t>
                      </a:r>
                      <a:r>
                        <a:rPr lang="en-US" baseline="0" dirty="0" smtClean="0"/>
                        <a:t> </a:t>
                      </a:r>
                      <a:r>
                        <a:rPr lang="en-US" baseline="0" dirty="0" err="1" smtClean="0"/>
                        <a:t>cho</a:t>
                      </a:r>
                      <a:r>
                        <a:rPr lang="en-US" baseline="0" dirty="0" smtClean="0"/>
                        <a:t> </a:t>
                      </a:r>
                      <a:r>
                        <a:rPr lang="en-US" baseline="0" dirty="0" err="1" smtClean="0"/>
                        <a:t>văn</a:t>
                      </a:r>
                      <a:r>
                        <a:rPr lang="en-US" baseline="0" dirty="0" smtClean="0"/>
                        <a:t> </a:t>
                      </a:r>
                      <a:r>
                        <a:rPr lang="en-US" baseline="0" dirty="0" err="1" smtClean="0"/>
                        <a:t>bản</a:t>
                      </a:r>
                      <a:endParaRPr lang="en-US" dirty="0"/>
                    </a:p>
                  </a:txBody>
                  <a:tcPr anchor="ctr"/>
                </a:tc>
              </a:tr>
              <a:tr h="706450">
                <a:tc>
                  <a:txBody>
                    <a:bodyPr/>
                    <a:lstStyle/>
                    <a:p>
                      <a:pPr algn="ctr"/>
                      <a:r>
                        <a:rPr lang="en-US" dirty="0" smtClean="0"/>
                        <a:t>Text</a:t>
                      </a:r>
                      <a:r>
                        <a:rPr lang="en-US" baseline="0" dirty="0" smtClean="0"/>
                        <a:t>-decoration</a:t>
                      </a:r>
                      <a:endParaRPr lang="en-US" dirty="0"/>
                    </a:p>
                  </a:txBody>
                  <a:tcPr anchor="ctr"/>
                </a:tc>
                <a:tc>
                  <a:txBody>
                    <a:bodyPr/>
                    <a:lstStyle/>
                    <a:p>
                      <a:pPr algn="ctr"/>
                      <a:r>
                        <a:rPr lang="en-US" dirty="0" smtClean="0"/>
                        <a:t>None , underline</a:t>
                      </a:r>
                      <a:endParaRPr lang="en-US" dirty="0"/>
                    </a:p>
                  </a:txBody>
                  <a:tcPr anchor="ctr"/>
                </a:tc>
                <a:tc>
                  <a:txBody>
                    <a:bodyPr/>
                    <a:lstStyle/>
                    <a:p>
                      <a:pPr algn="ctr"/>
                      <a:r>
                        <a:rPr lang="en-US" dirty="0" err="1" smtClean="0"/>
                        <a:t>Thêm</a:t>
                      </a:r>
                      <a:r>
                        <a:rPr lang="en-US" baseline="0" dirty="0" smtClean="0"/>
                        <a:t> </a:t>
                      </a:r>
                      <a:r>
                        <a:rPr lang="en-US" baseline="0" dirty="0" err="1" smtClean="0"/>
                        <a:t>hoặc</a:t>
                      </a:r>
                      <a:r>
                        <a:rPr lang="en-US" baseline="0" dirty="0" smtClean="0"/>
                        <a:t> </a:t>
                      </a:r>
                      <a:r>
                        <a:rPr lang="en-US" baseline="0" dirty="0" err="1" smtClean="0"/>
                        <a:t>bỏ</a:t>
                      </a:r>
                      <a:r>
                        <a:rPr lang="en-US" baseline="0" dirty="0" smtClean="0"/>
                        <a:t> </a:t>
                      </a:r>
                      <a:r>
                        <a:rPr lang="en-US" baseline="0" dirty="0" err="1" smtClean="0"/>
                        <a:t>dấu</a:t>
                      </a:r>
                      <a:r>
                        <a:rPr lang="en-US" baseline="0" dirty="0" smtClean="0"/>
                        <a:t> </a:t>
                      </a:r>
                      <a:r>
                        <a:rPr lang="en-US" baseline="0" dirty="0" err="1" smtClean="0"/>
                        <a:t>gạch</a:t>
                      </a:r>
                      <a:r>
                        <a:rPr lang="en-US" baseline="0" dirty="0" smtClean="0"/>
                        <a:t> </a:t>
                      </a:r>
                      <a:r>
                        <a:rPr lang="en-US" baseline="0" dirty="0" err="1" smtClean="0"/>
                        <a:t>dưới</a:t>
                      </a:r>
                      <a:r>
                        <a:rPr lang="en-US" baseline="0" dirty="0" smtClean="0"/>
                        <a:t> </a:t>
                      </a:r>
                      <a:r>
                        <a:rPr lang="en-US" baseline="0" dirty="0" err="1" smtClean="0"/>
                        <a:t>chữ</a:t>
                      </a:r>
                      <a:endParaRPr lang="en-US" dirty="0"/>
                    </a:p>
                  </a:txBody>
                  <a:tcPr anchor="ctr"/>
                </a:tc>
              </a:tr>
              <a:tr h="706450">
                <a:tc>
                  <a:txBody>
                    <a:bodyPr/>
                    <a:lstStyle/>
                    <a:p>
                      <a:pPr algn="ctr"/>
                      <a:r>
                        <a:rPr lang="en-US" dirty="0" smtClean="0"/>
                        <a:t>Text</a:t>
                      </a:r>
                      <a:r>
                        <a:rPr lang="en-US" baseline="0" dirty="0" smtClean="0"/>
                        <a:t>-</a:t>
                      </a:r>
                      <a:r>
                        <a:rPr lang="en-US" baseline="0" dirty="0" err="1" smtClean="0"/>
                        <a:t>shadown</a:t>
                      </a:r>
                      <a:endParaRPr lang="en-US" dirty="0"/>
                    </a:p>
                  </a:txBody>
                  <a:tcPr anchor="ctr"/>
                </a:tc>
                <a:tc>
                  <a:txBody>
                    <a:bodyPr/>
                    <a:lstStyle/>
                    <a:p>
                      <a:pPr algn="ctr"/>
                      <a:r>
                        <a:rPr lang="en-US" dirty="0" smtClean="0"/>
                        <a:t>1px</a:t>
                      </a:r>
                      <a:r>
                        <a:rPr lang="en-US" baseline="0" dirty="0" smtClean="0"/>
                        <a:t> 2px green</a:t>
                      </a:r>
                      <a:endParaRPr lang="en-US" dirty="0"/>
                    </a:p>
                  </a:txBody>
                  <a:tcPr anchor="ctr"/>
                </a:tc>
                <a:tc>
                  <a:txBody>
                    <a:bodyPr/>
                    <a:lstStyle/>
                    <a:p>
                      <a:pPr algn="ctr"/>
                      <a:r>
                        <a:rPr lang="en-US" dirty="0" err="1" smtClean="0"/>
                        <a:t>Tạo</a:t>
                      </a:r>
                      <a:r>
                        <a:rPr lang="en-US" baseline="0" dirty="0" smtClean="0"/>
                        <a:t> </a:t>
                      </a:r>
                      <a:r>
                        <a:rPr lang="en-US" baseline="0" dirty="0" err="1" smtClean="0"/>
                        <a:t>đường</a:t>
                      </a:r>
                      <a:r>
                        <a:rPr lang="en-US" baseline="0" dirty="0" smtClean="0"/>
                        <a:t> </a:t>
                      </a:r>
                      <a:r>
                        <a:rPr lang="en-US" baseline="0" dirty="0" err="1" smtClean="0"/>
                        <a:t>bóng</a:t>
                      </a:r>
                      <a:r>
                        <a:rPr lang="en-US" baseline="0" dirty="0" smtClean="0"/>
                        <a:t> </a:t>
                      </a:r>
                      <a:r>
                        <a:rPr lang="en-US" baseline="0" dirty="0" err="1" smtClean="0"/>
                        <a:t>đỗ</a:t>
                      </a:r>
                      <a:r>
                        <a:rPr lang="en-US" baseline="0" dirty="0" smtClean="0"/>
                        <a:t> </a:t>
                      </a:r>
                      <a:r>
                        <a:rPr lang="en-US" baseline="0" dirty="0" err="1" smtClean="0"/>
                        <a:t>cho</a:t>
                      </a:r>
                      <a:r>
                        <a:rPr lang="en-US" baseline="0" dirty="0" smtClean="0"/>
                        <a:t> </a:t>
                      </a:r>
                      <a:r>
                        <a:rPr lang="en-US" baseline="0" dirty="0" err="1" smtClean="0"/>
                        <a:t>chữ</a:t>
                      </a:r>
                      <a:endParaRPr lang="en-US" dirty="0"/>
                    </a:p>
                  </a:txBody>
                  <a:tcPr anchor="ctr"/>
                </a:tc>
              </a:tr>
              <a:tr h="706450">
                <a:tc>
                  <a:txBody>
                    <a:bodyPr/>
                    <a:lstStyle/>
                    <a:p>
                      <a:pPr algn="ctr"/>
                      <a:r>
                        <a:rPr lang="en-US" dirty="0" smtClean="0"/>
                        <a:t>Text-transform</a:t>
                      </a:r>
                      <a:endParaRPr lang="en-US" dirty="0"/>
                    </a:p>
                  </a:txBody>
                  <a:tcPr anchor="ctr"/>
                </a:tc>
                <a:tc>
                  <a:txBody>
                    <a:bodyPr/>
                    <a:lstStyle/>
                    <a:p>
                      <a:pPr algn="ctr"/>
                      <a:r>
                        <a:rPr lang="en-US" dirty="0" smtClean="0"/>
                        <a:t>None , uppercase</a:t>
                      </a:r>
                      <a:endParaRPr lang="en-US" dirty="0"/>
                    </a:p>
                  </a:txBody>
                  <a:tcPr anchor="ctr"/>
                </a:tc>
                <a:tc>
                  <a:txBody>
                    <a:bodyPr/>
                    <a:lstStyle/>
                    <a:p>
                      <a:pPr algn="ctr"/>
                      <a:r>
                        <a:rPr lang="en-US" dirty="0" err="1" smtClean="0"/>
                        <a:t>Tạo</a:t>
                      </a:r>
                      <a:r>
                        <a:rPr lang="en-US" baseline="0" dirty="0" smtClean="0"/>
                        <a:t> </a:t>
                      </a:r>
                      <a:r>
                        <a:rPr lang="en-US" baseline="0" dirty="0" err="1" smtClean="0"/>
                        <a:t>chữ</a:t>
                      </a:r>
                      <a:r>
                        <a:rPr lang="en-US" baseline="0" dirty="0" smtClean="0"/>
                        <a:t> </a:t>
                      </a:r>
                      <a:r>
                        <a:rPr lang="en-US" baseline="0" dirty="0" err="1" smtClean="0"/>
                        <a:t>viết</a:t>
                      </a:r>
                      <a:r>
                        <a:rPr lang="en-US" baseline="0" dirty="0" smtClean="0"/>
                        <a:t> </a:t>
                      </a:r>
                      <a:r>
                        <a:rPr lang="en-US" baseline="0" dirty="0" err="1" smtClean="0"/>
                        <a:t>hoa</a:t>
                      </a:r>
                      <a:r>
                        <a:rPr lang="en-US" baseline="0" dirty="0" smtClean="0"/>
                        <a:t> </a:t>
                      </a:r>
                      <a:r>
                        <a:rPr lang="en-US" baseline="0" dirty="0" err="1" smtClean="0"/>
                        <a:t>hoặc</a:t>
                      </a:r>
                      <a:r>
                        <a:rPr lang="en-US" baseline="0" dirty="0" smtClean="0"/>
                        <a:t> </a:t>
                      </a:r>
                      <a:r>
                        <a:rPr lang="en-US" baseline="0" dirty="0" err="1" smtClean="0"/>
                        <a:t>thường</a:t>
                      </a:r>
                      <a:endParaRPr lang="en-US" dirty="0"/>
                    </a:p>
                  </a:txBody>
                  <a:tcPr anchor="ctr"/>
                </a:tc>
              </a:tr>
            </a:tbl>
          </a:graphicData>
        </a:graphic>
      </p:graphicFrame>
    </p:spTree>
    <p:extLst>
      <p:ext uri="{BB962C8B-B14F-4D97-AF65-F5344CB8AC3E}">
        <p14:creationId xmlns:p14="http://schemas.microsoft.com/office/powerpoint/2010/main" val="2971253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spc="5" dirty="0" smtClean="0"/>
              <a:t>CSS font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946634538"/>
              </p:ext>
            </p:extLst>
          </p:nvPr>
        </p:nvGraphicFramePr>
        <p:xfrm>
          <a:off x="1307171" y="1477950"/>
          <a:ext cx="9085767" cy="3696215"/>
        </p:xfrm>
        <a:graphic>
          <a:graphicData uri="http://schemas.openxmlformats.org/drawingml/2006/table">
            <a:tbl>
              <a:tblPr firstRow="1" bandRow="1">
                <a:tableStyleId>{5C22544A-7EE6-4342-B048-85BDC9FD1C3A}</a:tableStyleId>
              </a:tblPr>
              <a:tblGrid>
                <a:gridCol w="3028589"/>
                <a:gridCol w="3028589"/>
                <a:gridCol w="3028589"/>
              </a:tblGrid>
              <a:tr h="541139">
                <a:tc>
                  <a:txBody>
                    <a:bodyPr/>
                    <a:lstStyle/>
                    <a:p>
                      <a:pPr algn="ctr"/>
                      <a:r>
                        <a:rPr lang="en-US" dirty="0" err="1" smtClean="0"/>
                        <a:t>Thuộc</a:t>
                      </a:r>
                      <a:r>
                        <a:rPr lang="en-US" baseline="0" dirty="0" smtClean="0"/>
                        <a:t> </a:t>
                      </a:r>
                      <a:r>
                        <a:rPr lang="en-US" baseline="0" dirty="0" err="1" smtClean="0"/>
                        <a:t>tính</a:t>
                      </a:r>
                      <a:endParaRPr lang="en-US" dirty="0"/>
                    </a:p>
                  </a:txBody>
                  <a:tcPr anchor="ctr"/>
                </a:tc>
                <a:tc>
                  <a:txBody>
                    <a:bodyPr/>
                    <a:lstStyle/>
                    <a:p>
                      <a:pPr algn="ctr"/>
                      <a:r>
                        <a:rPr lang="en-US" dirty="0" err="1" smtClean="0"/>
                        <a:t>Giá</a:t>
                      </a:r>
                      <a:r>
                        <a:rPr lang="en-US" baseline="0" dirty="0" smtClean="0"/>
                        <a:t> </a:t>
                      </a:r>
                      <a:r>
                        <a:rPr lang="en-US" baseline="0" dirty="0" err="1" smtClean="0"/>
                        <a:t>trị</a:t>
                      </a:r>
                      <a:endParaRPr lang="en-US" dirty="0"/>
                    </a:p>
                  </a:txBody>
                  <a:tcPr anchor="ctr"/>
                </a:tc>
                <a:tc>
                  <a:txBody>
                    <a:bodyPr/>
                    <a:lstStyle/>
                    <a:p>
                      <a:pPr algn="ctr"/>
                      <a:r>
                        <a:rPr lang="en-US" dirty="0" err="1" smtClean="0"/>
                        <a:t>Mô</a:t>
                      </a:r>
                      <a:r>
                        <a:rPr lang="en-US" baseline="0" dirty="0" smtClean="0"/>
                        <a:t> </a:t>
                      </a:r>
                      <a:r>
                        <a:rPr lang="en-US" baseline="0" dirty="0" err="1" smtClean="0"/>
                        <a:t>tả</a:t>
                      </a:r>
                      <a:endParaRPr lang="en-US" dirty="0"/>
                    </a:p>
                  </a:txBody>
                  <a:tcPr anchor="ctr"/>
                </a:tc>
              </a:tr>
              <a:tr h="788769">
                <a:tc>
                  <a:txBody>
                    <a:bodyPr/>
                    <a:lstStyle/>
                    <a:p>
                      <a:pPr algn="ctr"/>
                      <a:r>
                        <a:rPr lang="en-US" dirty="0" smtClean="0"/>
                        <a:t>Font-family</a:t>
                      </a:r>
                      <a:endParaRPr lang="en-US" dirty="0"/>
                    </a:p>
                  </a:txBody>
                  <a:tcPr anchor="ctr"/>
                </a:tc>
                <a:tc>
                  <a:txBody>
                    <a:bodyPr/>
                    <a:lstStyle/>
                    <a:p>
                      <a:pPr algn="ctr"/>
                      <a:r>
                        <a:rPr lang="en-US" dirty="0" err="1" smtClean="0"/>
                        <a:t>Arial,Tahoma</a:t>
                      </a:r>
                      <a:r>
                        <a:rPr lang="en-US" dirty="0" smtClean="0"/>
                        <a:t>,…</a:t>
                      </a:r>
                      <a:endParaRPr lang="en-US" dirty="0"/>
                    </a:p>
                  </a:txBody>
                  <a:tcPr anchor="ctr"/>
                </a:tc>
                <a:tc>
                  <a:txBody>
                    <a:bodyPr/>
                    <a:lstStyle/>
                    <a:p>
                      <a:pPr algn="ctr"/>
                      <a:r>
                        <a:rPr lang="en-US" dirty="0" err="1" smtClean="0"/>
                        <a:t>Thiệt</a:t>
                      </a:r>
                      <a:r>
                        <a:rPr lang="en-US" baseline="0" dirty="0" smtClean="0"/>
                        <a:t> </a:t>
                      </a:r>
                      <a:r>
                        <a:rPr lang="en-US" baseline="0" dirty="0" err="1" smtClean="0"/>
                        <a:t>lập</a:t>
                      </a:r>
                      <a:r>
                        <a:rPr lang="en-US" baseline="0" dirty="0" smtClean="0"/>
                        <a:t> </a:t>
                      </a:r>
                      <a:r>
                        <a:rPr lang="en-US" baseline="0" dirty="0" err="1" smtClean="0"/>
                        <a:t>kiểu</a:t>
                      </a:r>
                      <a:r>
                        <a:rPr lang="en-US" baseline="0" dirty="0" smtClean="0"/>
                        <a:t> font </a:t>
                      </a:r>
                      <a:r>
                        <a:rPr lang="en-US" baseline="0" dirty="0" err="1" smtClean="0"/>
                        <a:t>chữ</a:t>
                      </a:r>
                      <a:endParaRPr lang="en-US" dirty="0"/>
                    </a:p>
                  </a:txBody>
                  <a:tcPr anchor="ctr"/>
                </a:tc>
              </a:tr>
              <a:tr h="788769">
                <a:tc>
                  <a:txBody>
                    <a:bodyPr/>
                    <a:lstStyle/>
                    <a:p>
                      <a:pPr algn="ctr"/>
                      <a:r>
                        <a:rPr lang="en-US" dirty="0" smtClean="0"/>
                        <a:t>Font-size</a:t>
                      </a:r>
                      <a:endParaRPr lang="en-US" dirty="0"/>
                    </a:p>
                  </a:txBody>
                  <a:tcPr anchor="ctr"/>
                </a:tc>
                <a:tc>
                  <a:txBody>
                    <a:bodyPr/>
                    <a:lstStyle/>
                    <a:p>
                      <a:pPr algn="ctr"/>
                      <a:r>
                        <a:rPr lang="en-US" dirty="0" err="1" smtClean="0"/>
                        <a:t>Px</a:t>
                      </a:r>
                      <a:endParaRPr lang="en-US" dirty="0"/>
                    </a:p>
                  </a:txBody>
                  <a:tcPr anchor="ctr"/>
                </a:tc>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chữ</a:t>
                      </a:r>
                      <a:endParaRPr lang="en-US" dirty="0"/>
                    </a:p>
                  </a:txBody>
                  <a:tcPr anchor="ctr"/>
                </a:tc>
              </a:tr>
              <a:tr h="788769">
                <a:tc>
                  <a:txBody>
                    <a:bodyPr/>
                    <a:lstStyle/>
                    <a:p>
                      <a:pPr algn="ctr"/>
                      <a:r>
                        <a:rPr lang="en-US" dirty="0" smtClean="0"/>
                        <a:t>Font-style</a:t>
                      </a:r>
                      <a:endParaRPr lang="en-US" dirty="0"/>
                    </a:p>
                  </a:txBody>
                  <a:tcPr anchor="ctr"/>
                </a:tc>
                <a:tc>
                  <a:txBody>
                    <a:bodyPr/>
                    <a:lstStyle/>
                    <a:p>
                      <a:pPr algn="ctr"/>
                      <a:r>
                        <a:rPr lang="en-US" dirty="0" smtClean="0"/>
                        <a:t>Normal</a:t>
                      </a:r>
                      <a:r>
                        <a:rPr lang="en-US" baseline="0" dirty="0" smtClean="0"/>
                        <a:t> , italic</a:t>
                      </a:r>
                      <a:endParaRPr lang="en-US" dirty="0"/>
                    </a:p>
                  </a:txBody>
                  <a:tcPr anchor="ctr"/>
                </a:tc>
                <a:tc>
                  <a:txBody>
                    <a:bodyPr/>
                    <a:lstStyle/>
                    <a:p>
                      <a:pPr algn="ctr"/>
                      <a:r>
                        <a:rPr lang="en-US" dirty="0" err="1" smtClean="0"/>
                        <a:t>Kiểu</a:t>
                      </a:r>
                      <a:r>
                        <a:rPr lang="en-US" dirty="0" smtClean="0"/>
                        <a:t> </a:t>
                      </a:r>
                      <a:r>
                        <a:rPr lang="en-US" dirty="0" err="1" smtClean="0"/>
                        <a:t>chữ</a:t>
                      </a:r>
                      <a:r>
                        <a:rPr lang="en-US" baseline="0" dirty="0" smtClean="0"/>
                        <a:t> </a:t>
                      </a:r>
                      <a:r>
                        <a:rPr lang="en-US" i="1" baseline="0" dirty="0" err="1" smtClean="0"/>
                        <a:t>nghiên</a:t>
                      </a:r>
                      <a:r>
                        <a:rPr lang="en-US" baseline="0" dirty="0" smtClean="0"/>
                        <a:t> hay </a:t>
                      </a:r>
                      <a:r>
                        <a:rPr lang="en-US" baseline="0" dirty="0" err="1" smtClean="0"/>
                        <a:t>bình</a:t>
                      </a:r>
                      <a:r>
                        <a:rPr lang="en-US" baseline="0" dirty="0" smtClean="0"/>
                        <a:t> </a:t>
                      </a:r>
                      <a:r>
                        <a:rPr lang="en-US" baseline="0" dirty="0" err="1" smtClean="0"/>
                        <a:t>thường</a:t>
                      </a:r>
                      <a:endParaRPr lang="en-US" dirty="0"/>
                    </a:p>
                  </a:txBody>
                  <a:tcPr anchor="ctr"/>
                </a:tc>
              </a:tr>
              <a:tr h="788769">
                <a:tc>
                  <a:txBody>
                    <a:bodyPr/>
                    <a:lstStyle/>
                    <a:p>
                      <a:pPr algn="ctr"/>
                      <a:r>
                        <a:rPr lang="en-US" dirty="0" smtClean="0"/>
                        <a:t>Font-weight</a:t>
                      </a:r>
                      <a:endParaRPr lang="en-US" dirty="0"/>
                    </a:p>
                  </a:txBody>
                  <a:tcPr anchor="ctr"/>
                </a:tc>
                <a:tc>
                  <a:txBody>
                    <a:bodyPr/>
                    <a:lstStyle/>
                    <a:p>
                      <a:pPr algn="ctr"/>
                      <a:r>
                        <a:rPr lang="en-US" dirty="0" smtClean="0"/>
                        <a:t>Normal</a:t>
                      </a:r>
                      <a:r>
                        <a:rPr lang="en-US" baseline="0" dirty="0" smtClean="0"/>
                        <a:t> , bold</a:t>
                      </a:r>
                      <a:endParaRPr lang="en-US" dirty="0"/>
                    </a:p>
                  </a:txBody>
                  <a:tcPr anchor="ctr"/>
                </a:tc>
                <a:tc>
                  <a:txBody>
                    <a:bodyPr/>
                    <a:lstStyle/>
                    <a:p>
                      <a:pPr algn="ctr"/>
                      <a:r>
                        <a:rPr lang="en-US" dirty="0" err="1" smtClean="0"/>
                        <a:t>Kiểu</a:t>
                      </a:r>
                      <a:r>
                        <a:rPr lang="en-US" baseline="0" dirty="0" smtClean="0"/>
                        <a:t> </a:t>
                      </a:r>
                      <a:r>
                        <a:rPr lang="en-US" baseline="0" dirty="0" err="1" smtClean="0"/>
                        <a:t>chữ</a:t>
                      </a:r>
                      <a:r>
                        <a:rPr lang="en-US" baseline="0" dirty="0" smtClean="0"/>
                        <a:t> </a:t>
                      </a:r>
                      <a:r>
                        <a:rPr lang="en-US" b="1" baseline="0" dirty="0" err="1" smtClean="0"/>
                        <a:t>đậm</a:t>
                      </a:r>
                      <a:r>
                        <a:rPr lang="en-US" baseline="0" dirty="0" smtClean="0"/>
                        <a:t> hay </a:t>
                      </a:r>
                      <a:r>
                        <a:rPr lang="en-US" baseline="0" dirty="0" err="1" smtClean="0"/>
                        <a:t>bình</a:t>
                      </a:r>
                      <a:r>
                        <a:rPr lang="en-US" baseline="0" dirty="0" smtClean="0"/>
                        <a:t> </a:t>
                      </a:r>
                      <a:r>
                        <a:rPr lang="en-US" baseline="0" dirty="0" err="1" smtClean="0"/>
                        <a:t>thường</a:t>
                      </a:r>
                      <a:endParaRPr lang="en-US" dirty="0"/>
                    </a:p>
                  </a:txBody>
                  <a:tcPr anchor="ctr"/>
                </a:tc>
              </a:tr>
            </a:tbl>
          </a:graphicData>
        </a:graphic>
      </p:graphicFrame>
    </p:spTree>
    <p:extLst>
      <p:ext uri="{BB962C8B-B14F-4D97-AF65-F5344CB8AC3E}">
        <p14:creationId xmlns:p14="http://schemas.microsoft.com/office/powerpoint/2010/main" val="3985774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Display</a:t>
            </a:r>
            <a:endParaRPr lang="en-US" dirty="0"/>
          </a:p>
        </p:txBody>
      </p:sp>
      <p:sp>
        <p:nvSpPr>
          <p:cNvPr id="3" name="Content Placeholder 2"/>
          <p:cNvSpPr>
            <a:spLocks noGrp="1"/>
          </p:cNvSpPr>
          <p:nvPr>
            <p:ph idx="1"/>
          </p:nvPr>
        </p:nvSpPr>
        <p:spPr/>
        <p:txBody>
          <a:bodyPr/>
          <a:lstStyle/>
          <a:p>
            <a:r>
              <a:rPr lang="en-US" dirty="0" err="1" smtClean="0"/>
              <a:t>Thuộc</a:t>
            </a:r>
            <a:r>
              <a:rPr lang="en-US" dirty="0" smtClean="0"/>
              <a:t> </a:t>
            </a:r>
            <a:r>
              <a:rPr lang="en-US" dirty="0" err="1" smtClean="0"/>
              <a:t>tính</a:t>
            </a:r>
            <a:r>
              <a:rPr lang="en-US" dirty="0" smtClean="0"/>
              <a:t> display </a:t>
            </a:r>
            <a:r>
              <a:rPr lang="en-US" dirty="0" err="1" smtClean="0"/>
              <a:t>quy</a:t>
            </a:r>
            <a:r>
              <a:rPr lang="en-US" dirty="0" smtClean="0"/>
              <a:t> </a:t>
            </a:r>
            <a:r>
              <a:rPr lang="en-US" dirty="0" err="1" smtClean="0"/>
              <a:t>định</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trên</a:t>
            </a:r>
            <a:r>
              <a:rPr lang="en-US" dirty="0" smtClean="0"/>
              <a:t> </a:t>
            </a:r>
            <a:r>
              <a:rPr lang="en-US" dirty="0" err="1" smtClean="0"/>
              <a:t>trang</a:t>
            </a:r>
            <a:r>
              <a:rPr lang="en-US" dirty="0" smtClean="0"/>
              <a:t> web. </a:t>
            </a:r>
            <a:r>
              <a:rPr lang="en-US" dirty="0" err="1" smtClean="0"/>
              <a:t>Nó</a:t>
            </a:r>
            <a:r>
              <a:rPr lang="en-US" dirty="0" smtClean="0"/>
              <a:t> </a:t>
            </a:r>
            <a:r>
              <a:rPr lang="en-US" dirty="0" err="1" smtClean="0"/>
              <a:t>được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các</a:t>
            </a:r>
            <a:r>
              <a:rPr lang="en-US" dirty="0" smtClean="0"/>
              <a:t> </a:t>
            </a:r>
            <a:r>
              <a:rPr lang="en-US" dirty="0" err="1" smtClean="0"/>
              <a:t>hiệu</a:t>
            </a:r>
            <a:r>
              <a:rPr lang="en-US" dirty="0" smtClean="0"/>
              <a:t> </a:t>
            </a:r>
            <a:r>
              <a:rPr lang="en-US" dirty="0" err="1" smtClean="0"/>
              <a:t>ứng</a:t>
            </a:r>
            <a:r>
              <a:rPr lang="en-US" dirty="0" smtClean="0"/>
              <a:t> </a:t>
            </a:r>
            <a:r>
              <a:rPr lang="en-US" dirty="0" err="1" smtClean="0"/>
              <a:t>ẩn</a:t>
            </a:r>
            <a:r>
              <a:rPr lang="en-US" dirty="0" smtClean="0"/>
              <a:t>/</a:t>
            </a:r>
            <a:r>
              <a:rPr lang="en-US" dirty="0" err="1" smtClean="0"/>
              <a:t>hiện</a:t>
            </a:r>
            <a:r>
              <a:rPr lang="en-US" dirty="0" smtClean="0"/>
              <a:t> </a:t>
            </a:r>
            <a:r>
              <a:rPr lang="en-US" dirty="0" err="1" smtClean="0"/>
              <a:t>một</a:t>
            </a:r>
            <a:r>
              <a:rPr lang="en-US" dirty="0" smtClean="0"/>
              <a:t> hay </a:t>
            </a:r>
            <a:r>
              <a:rPr lang="en-US" dirty="0" err="1" smtClean="0"/>
              <a:t>nhiều</a:t>
            </a:r>
            <a:r>
              <a:rPr lang="en-US" dirty="0" smtClean="0"/>
              <a:t> </a:t>
            </a:r>
            <a:r>
              <a:rPr lang="en-US" dirty="0" err="1" smtClean="0"/>
              <a:t>nhóm</a:t>
            </a:r>
            <a:r>
              <a:rPr lang="en-US" dirty="0" smtClean="0"/>
              <a:t> </a:t>
            </a:r>
            <a:r>
              <a:rPr lang="en-US" dirty="0" err="1" smtClean="0"/>
              <a:t>đối</a:t>
            </a:r>
            <a:r>
              <a:rPr lang="en-US" dirty="0" smtClean="0"/>
              <a:t> </a:t>
            </a:r>
            <a:r>
              <a:rPr lang="en-US" dirty="0" err="1" smtClean="0"/>
              <a:t>tượng</a:t>
            </a:r>
            <a:r>
              <a:rPr lang="en-US" dirty="0" smtClean="0"/>
              <a:t> , </a:t>
            </a:r>
            <a:r>
              <a:rPr lang="en-US" dirty="0" err="1" smtClean="0"/>
              <a:t>thiết</a:t>
            </a:r>
            <a:r>
              <a:rPr lang="en-US" dirty="0" smtClean="0"/>
              <a:t> </a:t>
            </a:r>
            <a:r>
              <a:rPr lang="en-US" dirty="0" err="1" smtClean="0"/>
              <a:t>kế</a:t>
            </a:r>
            <a:r>
              <a:rPr lang="en-US" dirty="0" smtClean="0"/>
              <a:t> dropdown, tabs, menu , …</a:t>
            </a:r>
            <a:endParaRPr lang="en-US" dirty="0"/>
          </a:p>
        </p:txBody>
      </p:sp>
      <p:pic>
        <p:nvPicPr>
          <p:cNvPr id="4" name="Picture 3"/>
          <p:cNvPicPr>
            <a:picLocks noChangeAspect="1"/>
          </p:cNvPicPr>
          <p:nvPr/>
        </p:nvPicPr>
        <p:blipFill>
          <a:blip r:embed="rId2"/>
          <a:stretch>
            <a:fillRect/>
          </a:stretch>
        </p:blipFill>
        <p:spPr>
          <a:xfrm>
            <a:off x="1158875" y="2819400"/>
            <a:ext cx="4962525" cy="4038600"/>
          </a:xfrm>
          <a:prstGeom prst="rect">
            <a:avLst/>
          </a:prstGeom>
        </p:spPr>
      </p:pic>
      <p:pic>
        <p:nvPicPr>
          <p:cNvPr id="5" name="Picture 4"/>
          <p:cNvPicPr>
            <a:picLocks noChangeAspect="1"/>
          </p:cNvPicPr>
          <p:nvPr/>
        </p:nvPicPr>
        <p:blipFill>
          <a:blip r:embed="rId3"/>
          <a:stretch>
            <a:fillRect/>
          </a:stretch>
        </p:blipFill>
        <p:spPr>
          <a:xfrm>
            <a:off x="6424263" y="2819399"/>
            <a:ext cx="4792015" cy="1629937"/>
          </a:xfrm>
          <a:prstGeom prst="rect">
            <a:avLst/>
          </a:prstGeom>
        </p:spPr>
      </p:pic>
    </p:spTree>
    <p:extLst>
      <p:ext uri="{BB962C8B-B14F-4D97-AF65-F5344CB8AC3E}">
        <p14:creationId xmlns:p14="http://schemas.microsoft.com/office/powerpoint/2010/main" val="975273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Display</a:t>
            </a:r>
            <a:endParaRPr lang="en-US" dirty="0"/>
          </a:p>
        </p:txBody>
      </p:sp>
      <p:pic>
        <p:nvPicPr>
          <p:cNvPr id="6" name="Picture 5"/>
          <p:cNvPicPr>
            <a:picLocks noChangeAspect="1"/>
          </p:cNvPicPr>
          <p:nvPr/>
        </p:nvPicPr>
        <p:blipFill rotWithShape="1">
          <a:blip r:embed="rId2"/>
          <a:srcRect t="2559"/>
          <a:stretch/>
        </p:blipFill>
        <p:spPr>
          <a:xfrm>
            <a:off x="609600" y="1750740"/>
            <a:ext cx="6180700" cy="3546089"/>
          </a:xfrm>
          <a:prstGeom prst="rect">
            <a:avLst/>
          </a:prstGeom>
        </p:spPr>
      </p:pic>
      <p:pic>
        <p:nvPicPr>
          <p:cNvPr id="7" name="Picture 6"/>
          <p:cNvPicPr>
            <a:picLocks noChangeAspect="1"/>
          </p:cNvPicPr>
          <p:nvPr/>
        </p:nvPicPr>
        <p:blipFill>
          <a:blip r:embed="rId3"/>
          <a:stretch>
            <a:fillRect/>
          </a:stretch>
        </p:blipFill>
        <p:spPr>
          <a:xfrm>
            <a:off x="609600" y="5509515"/>
            <a:ext cx="6448425" cy="923925"/>
          </a:xfrm>
          <a:prstGeom prst="rect">
            <a:avLst/>
          </a:prstGeom>
        </p:spPr>
      </p:pic>
    </p:spTree>
    <p:extLst>
      <p:ext uri="{BB962C8B-B14F-4D97-AF65-F5344CB8AC3E}">
        <p14:creationId xmlns:p14="http://schemas.microsoft.com/office/powerpoint/2010/main" val="3462779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spc="5" dirty="0" smtClean="0"/>
              <a:t>CSS Margin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484493876"/>
              </p:ext>
            </p:extLst>
          </p:nvPr>
        </p:nvGraphicFramePr>
        <p:xfrm>
          <a:off x="792977" y="1433343"/>
          <a:ext cx="7624954" cy="2993691"/>
        </p:xfrm>
        <a:graphic>
          <a:graphicData uri="http://schemas.openxmlformats.org/drawingml/2006/table">
            <a:tbl>
              <a:tblPr firstRow="1" bandRow="1">
                <a:tableStyleId>{5C22544A-7EE6-4342-B048-85BDC9FD1C3A}</a:tableStyleId>
              </a:tblPr>
              <a:tblGrid>
                <a:gridCol w="2056438"/>
                <a:gridCol w="1261692"/>
                <a:gridCol w="4306824"/>
              </a:tblGrid>
              <a:tr h="381815">
                <a:tc>
                  <a:txBody>
                    <a:bodyPr/>
                    <a:lstStyle/>
                    <a:p>
                      <a:pPr algn="ctr"/>
                      <a:r>
                        <a:rPr lang="en-US" dirty="0" err="1" smtClean="0"/>
                        <a:t>Thuộc</a:t>
                      </a:r>
                      <a:r>
                        <a:rPr lang="en-US" baseline="0" dirty="0" smtClean="0"/>
                        <a:t> </a:t>
                      </a:r>
                      <a:r>
                        <a:rPr lang="en-US" baseline="0" dirty="0" err="1" smtClean="0"/>
                        <a:t>tính</a:t>
                      </a:r>
                      <a:endParaRPr lang="en-US" dirty="0"/>
                    </a:p>
                  </a:txBody>
                  <a:tcPr anchor="ctr"/>
                </a:tc>
                <a:tc>
                  <a:txBody>
                    <a:bodyPr/>
                    <a:lstStyle/>
                    <a:p>
                      <a:pPr algn="ctr"/>
                      <a:r>
                        <a:rPr lang="en-US" dirty="0" err="1" smtClean="0"/>
                        <a:t>Giá</a:t>
                      </a:r>
                      <a:r>
                        <a:rPr lang="en-US" baseline="0" dirty="0" smtClean="0"/>
                        <a:t> </a:t>
                      </a:r>
                      <a:r>
                        <a:rPr lang="en-US" baseline="0" dirty="0" err="1" smtClean="0"/>
                        <a:t>trị</a:t>
                      </a:r>
                      <a:endParaRPr lang="en-US" dirty="0"/>
                    </a:p>
                  </a:txBody>
                  <a:tcPr anchor="ctr"/>
                </a:tc>
                <a:tc>
                  <a:txBody>
                    <a:bodyPr/>
                    <a:lstStyle/>
                    <a:p>
                      <a:pPr algn="ctr"/>
                      <a:r>
                        <a:rPr lang="en-US" dirty="0" err="1" smtClean="0"/>
                        <a:t>Mô</a:t>
                      </a:r>
                      <a:r>
                        <a:rPr lang="en-US" baseline="0" dirty="0" smtClean="0"/>
                        <a:t> </a:t>
                      </a:r>
                      <a:r>
                        <a:rPr lang="en-US" baseline="0" dirty="0" err="1" smtClean="0"/>
                        <a:t>tả</a:t>
                      </a:r>
                      <a:endParaRPr lang="en-US" dirty="0"/>
                    </a:p>
                  </a:txBody>
                  <a:tcPr anchor="ctr"/>
                </a:tc>
              </a:tr>
              <a:tr h="652969">
                <a:tc>
                  <a:txBody>
                    <a:bodyPr/>
                    <a:lstStyle/>
                    <a:p>
                      <a:r>
                        <a:rPr lang="en-US" dirty="0" smtClean="0"/>
                        <a:t> margin-top</a:t>
                      </a:r>
                      <a:endParaRPr lang="en-US" dirty="0"/>
                    </a:p>
                  </a:txBody>
                  <a:tcPr anchor="ctr"/>
                </a:tc>
                <a:tc>
                  <a:txBody>
                    <a:bodyPr/>
                    <a:lstStyle/>
                    <a:p>
                      <a:r>
                        <a:rPr lang="en-US" dirty="0" err="1" smtClean="0"/>
                        <a:t>Px</a:t>
                      </a:r>
                      <a:endParaRPr lang="en-US" dirty="0"/>
                    </a:p>
                  </a:txBody>
                  <a:tcPr anchor="ctr"/>
                </a:tc>
                <a:tc>
                  <a:txBody>
                    <a:bodyPr/>
                    <a:lstStyle/>
                    <a:p>
                      <a:r>
                        <a:rPr lang="en-US" dirty="0" err="1" smtClean="0"/>
                        <a:t>Canh</a:t>
                      </a:r>
                      <a:r>
                        <a:rPr lang="en-US" dirty="0" smtClean="0"/>
                        <a:t> </a:t>
                      </a:r>
                      <a:r>
                        <a:rPr lang="en-US" dirty="0" err="1" smtClean="0"/>
                        <a:t>lề</a:t>
                      </a:r>
                      <a:r>
                        <a:rPr lang="en-US" baseline="0" dirty="0" smtClean="0"/>
                        <a:t> </a:t>
                      </a:r>
                      <a:r>
                        <a:rPr lang="en-US" baseline="0" dirty="0" err="1" smtClean="0"/>
                        <a:t>bên</a:t>
                      </a:r>
                      <a:r>
                        <a:rPr lang="en-US" baseline="0" dirty="0" smtClean="0"/>
                        <a:t> </a:t>
                      </a:r>
                      <a:r>
                        <a:rPr lang="en-US" baseline="0" dirty="0" err="1" smtClean="0"/>
                        <a:t>trên</a:t>
                      </a:r>
                      <a:r>
                        <a:rPr lang="en-US" baseline="0" dirty="0" smtClean="0"/>
                        <a:t> </a:t>
                      </a:r>
                      <a:r>
                        <a:rPr lang="en-US" baseline="0" dirty="0" err="1" smtClean="0"/>
                        <a:t>cho</a:t>
                      </a:r>
                      <a:r>
                        <a:rPr lang="en-US" baseline="0" dirty="0" smtClean="0"/>
                        <a:t> </a:t>
                      </a:r>
                      <a:r>
                        <a:rPr lang="en-US" baseline="0" dirty="0" err="1" smtClean="0"/>
                        <a:t>thành</a:t>
                      </a:r>
                      <a:r>
                        <a:rPr lang="en-US" baseline="0" dirty="0" smtClean="0"/>
                        <a:t> </a:t>
                      </a:r>
                      <a:r>
                        <a:rPr lang="en-US" baseline="0" dirty="0" err="1" smtClean="0"/>
                        <a:t>phần</a:t>
                      </a:r>
                      <a:endParaRPr lang="en-US" dirty="0"/>
                    </a:p>
                  </a:txBody>
                  <a:tcPr anchor="ctr"/>
                </a:tc>
              </a:tr>
              <a:tr h="652969">
                <a:tc>
                  <a:txBody>
                    <a:bodyPr/>
                    <a:lstStyle/>
                    <a:p>
                      <a:r>
                        <a:rPr lang="en-US" dirty="0" smtClean="0"/>
                        <a:t>Margin-left</a:t>
                      </a:r>
                      <a:endParaRPr lang="en-US" dirty="0"/>
                    </a:p>
                  </a:txBody>
                  <a:tcPr anchor="ctr"/>
                </a:tc>
                <a:tc>
                  <a:txBody>
                    <a:bodyPr/>
                    <a:lstStyle/>
                    <a:p>
                      <a:r>
                        <a:rPr lang="en-US" dirty="0" err="1" smtClean="0"/>
                        <a:t>Px</a:t>
                      </a:r>
                      <a:endParaRPr lang="en-US" dirty="0"/>
                    </a:p>
                  </a:txBody>
                  <a:tcPr anchor="ctr"/>
                </a:tc>
                <a:tc>
                  <a:txBody>
                    <a:bodyPr/>
                    <a:lstStyle/>
                    <a:p>
                      <a:r>
                        <a:rPr lang="en-US" dirty="0" err="1" smtClean="0"/>
                        <a:t>Canh</a:t>
                      </a:r>
                      <a:r>
                        <a:rPr lang="en-US" dirty="0" smtClean="0"/>
                        <a:t> </a:t>
                      </a:r>
                      <a:r>
                        <a:rPr lang="en-US" dirty="0" err="1" smtClean="0"/>
                        <a:t>lề</a:t>
                      </a:r>
                      <a:r>
                        <a:rPr lang="en-US" baseline="0" dirty="0" smtClean="0"/>
                        <a:t> </a:t>
                      </a:r>
                      <a:r>
                        <a:rPr lang="en-US" baseline="0" dirty="0" err="1" smtClean="0"/>
                        <a:t>bên</a:t>
                      </a:r>
                      <a:r>
                        <a:rPr lang="en-US" baseline="0" dirty="0" smtClean="0"/>
                        <a:t> </a:t>
                      </a:r>
                      <a:r>
                        <a:rPr lang="en-US" baseline="0" dirty="0" err="1" smtClean="0"/>
                        <a:t>trái</a:t>
                      </a:r>
                      <a:r>
                        <a:rPr lang="en-US" baseline="0" dirty="0" smtClean="0"/>
                        <a:t> </a:t>
                      </a:r>
                      <a:r>
                        <a:rPr lang="en-US" baseline="0" dirty="0" err="1" smtClean="0"/>
                        <a:t>cho</a:t>
                      </a:r>
                      <a:r>
                        <a:rPr lang="en-US" baseline="0" dirty="0" smtClean="0"/>
                        <a:t> </a:t>
                      </a:r>
                      <a:r>
                        <a:rPr lang="en-US" baseline="0" dirty="0" err="1" smtClean="0"/>
                        <a:t>thành</a:t>
                      </a:r>
                      <a:r>
                        <a:rPr lang="en-US" baseline="0" dirty="0" smtClean="0"/>
                        <a:t> </a:t>
                      </a:r>
                      <a:r>
                        <a:rPr lang="en-US" baseline="0" dirty="0" err="1" smtClean="0"/>
                        <a:t>phần</a:t>
                      </a:r>
                      <a:endParaRPr lang="en-US" dirty="0"/>
                    </a:p>
                  </a:txBody>
                  <a:tcPr anchor="ctr"/>
                </a:tc>
              </a:tr>
              <a:tr h="652969">
                <a:tc>
                  <a:txBody>
                    <a:bodyPr/>
                    <a:lstStyle/>
                    <a:p>
                      <a:r>
                        <a:rPr lang="en-US" dirty="0" smtClean="0"/>
                        <a:t>Margin-right</a:t>
                      </a:r>
                      <a:endParaRPr lang="en-US" dirty="0"/>
                    </a:p>
                  </a:txBody>
                  <a:tcPr anchor="ctr"/>
                </a:tc>
                <a:tc>
                  <a:txBody>
                    <a:bodyPr/>
                    <a:lstStyle/>
                    <a:p>
                      <a:r>
                        <a:rPr lang="en-US" dirty="0" err="1" smtClean="0"/>
                        <a:t>Px</a:t>
                      </a:r>
                      <a:endParaRPr lang="en-US" dirty="0"/>
                    </a:p>
                  </a:txBody>
                  <a:tcPr anchor="ctr"/>
                </a:tc>
                <a:tc>
                  <a:txBody>
                    <a:bodyPr/>
                    <a:lstStyle/>
                    <a:p>
                      <a:r>
                        <a:rPr lang="en-US" dirty="0" err="1" smtClean="0"/>
                        <a:t>Canh</a:t>
                      </a:r>
                      <a:r>
                        <a:rPr lang="en-US" dirty="0" smtClean="0"/>
                        <a:t> </a:t>
                      </a:r>
                      <a:r>
                        <a:rPr lang="en-US" dirty="0" err="1" smtClean="0"/>
                        <a:t>lề</a:t>
                      </a:r>
                      <a:r>
                        <a:rPr lang="en-US" dirty="0" smtClean="0"/>
                        <a:t> </a:t>
                      </a:r>
                      <a:r>
                        <a:rPr lang="en-US" dirty="0" err="1" smtClean="0"/>
                        <a:t>bên</a:t>
                      </a:r>
                      <a:r>
                        <a:rPr lang="en-US" baseline="0" dirty="0" smtClean="0"/>
                        <a:t> </a:t>
                      </a:r>
                      <a:r>
                        <a:rPr lang="en-US" baseline="0" dirty="0" err="1" smtClean="0"/>
                        <a:t>phải</a:t>
                      </a:r>
                      <a:r>
                        <a:rPr lang="en-US" baseline="0" dirty="0" smtClean="0"/>
                        <a:t> </a:t>
                      </a:r>
                      <a:r>
                        <a:rPr lang="en-US" baseline="0" dirty="0" err="1" smtClean="0"/>
                        <a:t>cho</a:t>
                      </a:r>
                      <a:r>
                        <a:rPr lang="en-US" baseline="0" dirty="0" smtClean="0"/>
                        <a:t> </a:t>
                      </a:r>
                      <a:r>
                        <a:rPr lang="en-US" baseline="0" dirty="0" err="1" smtClean="0"/>
                        <a:t>thành</a:t>
                      </a:r>
                      <a:r>
                        <a:rPr lang="en-US" baseline="0" dirty="0" smtClean="0"/>
                        <a:t> </a:t>
                      </a:r>
                      <a:r>
                        <a:rPr lang="en-US" baseline="0" dirty="0" err="1" smtClean="0"/>
                        <a:t>phần</a:t>
                      </a:r>
                      <a:endParaRPr lang="en-US" dirty="0"/>
                    </a:p>
                  </a:txBody>
                  <a:tcPr anchor="ctr"/>
                </a:tc>
              </a:tr>
              <a:tr h="652969">
                <a:tc>
                  <a:txBody>
                    <a:bodyPr/>
                    <a:lstStyle/>
                    <a:p>
                      <a:r>
                        <a:rPr lang="en-US" dirty="0" smtClean="0"/>
                        <a:t>Margin-bottom</a:t>
                      </a:r>
                      <a:endParaRPr lang="en-US" dirty="0"/>
                    </a:p>
                  </a:txBody>
                  <a:tcPr anchor="ctr"/>
                </a:tc>
                <a:tc>
                  <a:txBody>
                    <a:bodyPr/>
                    <a:lstStyle/>
                    <a:p>
                      <a:r>
                        <a:rPr lang="en-US" dirty="0" err="1" smtClean="0"/>
                        <a:t>Px</a:t>
                      </a:r>
                      <a:endParaRPr lang="en-US" dirty="0"/>
                    </a:p>
                  </a:txBody>
                  <a:tcPr anchor="ctr"/>
                </a:tc>
                <a:tc>
                  <a:txBody>
                    <a:bodyPr/>
                    <a:lstStyle/>
                    <a:p>
                      <a:r>
                        <a:rPr lang="en-US" dirty="0" err="1" smtClean="0"/>
                        <a:t>Canh</a:t>
                      </a:r>
                      <a:r>
                        <a:rPr lang="en-US" dirty="0" smtClean="0"/>
                        <a:t> </a:t>
                      </a:r>
                      <a:r>
                        <a:rPr lang="en-US" dirty="0" err="1" smtClean="0"/>
                        <a:t>lề</a:t>
                      </a:r>
                      <a:r>
                        <a:rPr lang="en-US" dirty="0" smtClean="0"/>
                        <a:t> </a:t>
                      </a:r>
                      <a:r>
                        <a:rPr lang="en-US" dirty="0" err="1" smtClean="0"/>
                        <a:t>bên</a:t>
                      </a:r>
                      <a:r>
                        <a:rPr lang="en-US" baseline="0" dirty="0" smtClean="0"/>
                        <a:t> </a:t>
                      </a:r>
                      <a:r>
                        <a:rPr lang="en-US" baseline="0" dirty="0" err="1" smtClean="0"/>
                        <a:t>dưới</a:t>
                      </a:r>
                      <a:r>
                        <a:rPr lang="en-US" baseline="0" dirty="0" smtClean="0"/>
                        <a:t> </a:t>
                      </a:r>
                      <a:r>
                        <a:rPr lang="en-US" baseline="0" dirty="0" err="1" smtClean="0"/>
                        <a:t>cho</a:t>
                      </a:r>
                      <a:r>
                        <a:rPr lang="en-US" baseline="0" dirty="0" smtClean="0"/>
                        <a:t> </a:t>
                      </a:r>
                      <a:r>
                        <a:rPr lang="en-US" baseline="0" dirty="0" err="1" smtClean="0"/>
                        <a:t>thành</a:t>
                      </a:r>
                      <a:r>
                        <a:rPr lang="en-US" baseline="0" dirty="0" smtClean="0"/>
                        <a:t> </a:t>
                      </a:r>
                      <a:r>
                        <a:rPr lang="en-US" baseline="0" dirty="0" err="1" smtClean="0"/>
                        <a:t>phần</a:t>
                      </a:r>
                      <a:endParaRPr lang="en-US" dirty="0"/>
                    </a:p>
                  </a:txBody>
                  <a:tcPr anchor="ctr"/>
                </a:tc>
              </a:tr>
            </a:tbl>
          </a:graphicData>
        </a:graphic>
      </p:graphicFrame>
      <p:sp>
        <p:nvSpPr>
          <p:cNvPr id="4" name="TextBox 3"/>
          <p:cNvSpPr txBox="1"/>
          <p:nvPr/>
        </p:nvSpPr>
        <p:spPr>
          <a:xfrm>
            <a:off x="2945316" y="4817327"/>
            <a:ext cx="4282068" cy="369332"/>
          </a:xfrm>
          <a:prstGeom prst="rect">
            <a:avLst/>
          </a:prstGeom>
          <a:noFill/>
        </p:spPr>
        <p:txBody>
          <a:bodyPr wrap="square" rtlCol="0">
            <a:spAutoFit/>
          </a:bodyPr>
          <a:lstStyle/>
          <a:p>
            <a:r>
              <a:rPr lang="en-US" i="1" u="sng" dirty="0" err="1" smtClean="0"/>
              <a:t>Cách</a:t>
            </a:r>
            <a:r>
              <a:rPr lang="en-US" i="1" u="sng" dirty="0" smtClean="0"/>
              <a:t> </a:t>
            </a:r>
            <a:r>
              <a:rPr lang="en-US" i="1" u="sng" dirty="0" err="1" smtClean="0"/>
              <a:t>dùng</a:t>
            </a:r>
            <a:r>
              <a:rPr lang="en-US" dirty="0" smtClean="0"/>
              <a:t>  Margin: top right bottom left</a:t>
            </a:r>
            <a:endParaRPr lang="en-US" dirty="0"/>
          </a:p>
        </p:txBody>
      </p:sp>
      <p:pic>
        <p:nvPicPr>
          <p:cNvPr id="5" name="Picture 4"/>
          <p:cNvPicPr>
            <a:picLocks noChangeAspect="1"/>
          </p:cNvPicPr>
          <p:nvPr/>
        </p:nvPicPr>
        <p:blipFill>
          <a:blip r:embed="rId2"/>
          <a:stretch>
            <a:fillRect/>
          </a:stretch>
        </p:blipFill>
        <p:spPr>
          <a:xfrm>
            <a:off x="8639407" y="1425265"/>
            <a:ext cx="3276600" cy="3181350"/>
          </a:xfrm>
          <a:prstGeom prst="rect">
            <a:avLst/>
          </a:prstGeom>
        </p:spPr>
      </p:pic>
    </p:spTree>
    <p:extLst>
      <p:ext uri="{BB962C8B-B14F-4D97-AF65-F5344CB8AC3E}">
        <p14:creationId xmlns:p14="http://schemas.microsoft.com/office/powerpoint/2010/main" val="1245676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spc="5" dirty="0" smtClean="0"/>
              <a:t>CSS Margin</a:t>
            </a:r>
            <a:endParaRPr lang="en-US" dirty="0"/>
          </a:p>
        </p:txBody>
      </p:sp>
      <p:pic>
        <p:nvPicPr>
          <p:cNvPr id="6" name="Picture 5"/>
          <p:cNvPicPr>
            <a:picLocks noChangeAspect="1"/>
          </p:cNvPicPr>
          <p:nvPr/>
        </p:nvPicPr>
        <p:blipFill>
          <a:blip r:embed="rId2"/>
          <a:stretch>
            <a:fillRect/>
          </a:stretch>
        </p:blipFill>
        <p:spPr>
          <a:xfrm>
            <a:off x="2373002" y="1484623"/>
            <a:ext cx="7267575" cy="4981575"/>
          </a:xfrm>
          <a:prstGeom prst="rect">
            <a:avLst/>
          </a:prstGeom>
        </p:spPr>
      </p:pic>
    </p:spTree>
    <p:extLst>
      <p:ext uri="{BB962C8B-B14F-4D97-AF65-F5344CB8AC3E}">
        <p14:creationId xmlns:p14="http://schemas.microsoft.com/office/powerpoint/2010/main" val="254759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spc="5" dirty="0" smtClean="0"/>
              <a:t>CSS Margin</a:t>
            </a:r>
            <a:endParaRPr lang="en-US" dirty="0"/>
          </a:p>
        </p:txBody>
      </p:sp>
      <p:pic>
        <p:nvPicPr>
          <p:cNvPr id="3" name="Picture 2"/>
          <p:cNvPicPr>
            <a:picLocks noChangeAspect="1"/>
          </p:cNvPicPr>
          <p:nvPr/>
        </p:nvPicPr>
        <p:blipFill>
          <a:blip r:embed="rId2"/>
          <a:stretch>
            <a:fillRect/>
          </a:stretch>
        </p:blipFill>
        <p:spPr>
          <a:xfrm>
            <a:off x="2756558" y="1400872"/>
            <a:ext cx="7058025" cy="5372100"/>
          </a:xfrm>
          <a:prstGeom prst="rect">
            <a:avLst/>
          </a:prstGeom>
        </p:spPr>
      </p:pic>
    </p:spTree>
    <p:extLst>
      <p:ext uri="{BB962C8B-B14F-4D97-AF65-F5344CB8AC3E}">
        <p14:creationId xmlns:p14="http://schemas.microsoft.com/office/powerpoint/2010/main" val="2832954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spc="5" dirty="0" smtClean="0"/>
              <a:t>CSS Padding</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12438382"/>
              </p:ext>
            </p:extLst>
          </p:nvPr>
        </p:nvGraphicFramePr>
        <p:xfrm>
          <a:off x="792977" y="1433343"/>
          <a:ext cx="7624954" cy="3646660"/>
        </p:xfrm>
        <a:graphic>
          <a:graphicData uri="http://schemas.openxmlformats.org/drawingml/2006/table">
            <a:tbl>
              <a:tblPr firstRow="1" bandRow="1">
                <a:tableStyleId>{5C22544A-7EE6-4342-B048-85BDC9FD1C3A}</a:tableStyleId>
              </a:tblPr>
              <a:tblGrid>
                <a:gridCol w="2056438"/>
                <a:gridCol w="1261692"/>
                <a:gridCol w="4306824"/>
              </a:tblGrid>
              <a:tr h="381815">
                <a:tc>
                  <a:txBody>
                    <a:bodyPr/>
                    <a:lstStyle/>
                    <a:p>
                      <a:pPr algn="ctr"/>
                      <a:r>
                        <a:rPr lang="en-US" dirty="0" err="1" smtClean="0"/>
                        <a:t>Thuộc</a:t>
                      </a:r>
                      <a:r>
                        <a:rPr lang="en-US" baseline="0" dirty="0" smtClean="0"/>
                        <a:t> </a:t>
                      </a:r>
                      <a:r>
                        <a:rPr lang="en-US" baseline="0" dirty="0" err="1" smtClean="0"/>
                        <a:t>tính</a:t>
                      </a:r>
                      <a:endParaRPr lang="en-US" dirty="0"/>
                    </a:p>
                  </a:txBody>
                  <a:tcPr anchor="ctr"/>
                </a:tc>
                <a:tc>
                  <a:txBody>
                    <a:bodyPr/>
                    <a:lstStyle/>
                    <a:p>
                      <a:pPr algn="ctr"/>
                      <a:r>
                        <a:rPr lang="en-US" dirty="0" err="1" smtClean="0"/>
                        <a:t>Giá</a:t>
                      </a:r>
                      <a:r>
                        <a:rPr lang="en-US" baseline="0" dirty="0" smtClean="0"/>
                        <a:t> </a:t>
                      </a:r>
                      <a:r>
                        <a:rPr lang="en-US" baseline="0" dirty="0" err="1" smtClean="0"/>
                        <a:t>trị</a:t>
                      </a:r>
                      <a:endParaRPr lang="en-US" dirty="0"/>
                    </a:p>
                  </a:txBody>
                  <a:tcPr anchor="ctr"/>
                </a:tc>
                <a:tc>
                  <a:txBody>
                    <a:bodyPr/>
                    <a:lstStyle/>
                    <a:p>
                      <a:pPr algn="ctr"/>
                      <a:r>
                        <a:rPr lang="en-US" dirty="0" err="1" smtClean="0"/>
                        <a:t>Mô</a:t>
                      </a:r>
                      <a:r>
                        <a:rPr lang="en-US" baseline="0" dirty="0" smtClean="0"/>
                        <a:t> </a:t>
                      </a:r>
                      <a:r>
                        <a:rPr lang="en-US" baseline="0" dirty="0" err="1" smtClean="0"/>
                        <a:t>tả</a:t>
                      </a:r>
                      <a:endParaRPr lang="en-US" dirty="0"/>
                    </a:p>
                  </a:txBody>
                  <a:tcPr anchor="ctr"/>
                </a:tc>
              </a:tr>
              <a:tr h="652969">
                <a:tc>
                  <a:txBody>
                    <a:bodyPr/>
                    <a:lstStyle/>
                    <a:p>
                      <a:r>
                        <a:rPr lang="en-US" dirty="0" smtClean="0"/>
                        <a:t> Padding-top</a:t>
                      </a:r>
                      <a:endParaRPr lang="en-US" dirty="0"/>
                    </a:p>
                  </a:txBody>
                  <a:tcPr anchor="ctr"/>
                </a:tc>
                <a:tc>
                  <a:txBody>
                    <a:bodyPr/>
                    <a:lstStyle/>
                    <a:p>
                      <a:r>
                        <a:rPr lang="en-US" dirty="0" err="1" smtClean="0"/>
                        <a:t>Px</a:t>
                      </a:r>
                      <a:endParaRPr lang="en-US" dirty="0"/>
                    </a:p>
                  </a:txBody>
                  <a:tcPr anchor="ctr"/>
                </a:tc>
                <a:tc>
                  <a:txBody>
                    <a:bodyPr/>
                    <a:lstStyle/>
                    <a:p>
                      <a:r>
                        <a:rPr lang="en-US" dirty="0" err="1" smtClean="0"/>
                        <a:t>Thêm</a:t>
                      </a:r>
                      <a:r>
                        <a:rPr lang="en-US" baseline="0" dirty="0" smtClean="0"/>
                        <a:t> </a:t>
                      </a:r>
                      <a:r>
                        <a:rPr lang="en-US" baseline="0" dirty="0" err="1" smtClean="0"/>
                        <a:t>vào</a:t>
                      </a:r>
                      <a:r>
                        <a:rPr lang="en-US" baseline="0" dirty="0" smtClean="0"/>
                        <a:t> </a:t>
                      </a:r>
                      <a:r>
                        <a:rPr lang="en-US" baseline="0" dirty="0" err="1" smtClean="0"/>
                        <a:t>khoảng</a:t>
                      </a:r>
                      <a:r>
                        <a:rPr lang="en-US" baseline="0" dirty="0" smtClean="0"/>
                        <a:t> </a:t>
                      </a:r>
                      <a:r>
                        <a:rPr lang="en-US" baseline="0" dirty="0" err="1" smtClean="0"/>
                        <a:t>không</a:t>
                      </a:r>
                      <a:r>
                        <a:rPr lang="en-US" baseline="0" dirty="0" smtClean="0"/>
                        <a:t> </a:t>
                      </a:r>
                      <a:r>
                        <a:rPr lang="en-US" baseline="0" dirty="0" err="1" smtClean="0"/>
                        <a:t>bên</a:t>
                      </a:r>
                      <a:r>
                        <a:rPr lang="en-US" baseline="0" dirty="0" smtClean="0"/>
                        <a:t> </a:t>
                      </a:r>
                      <a:r>
                        <a:rPr lang="en-US" baseline="0" dirty="0" err="1" smtClean="0"/>
                        <a:t>trên</a:t>
                      </a:r>
                      <a:r>
                        <a:rPr lang="en-US" baseline="0" dirty="0" smtClean="0"/>
                        <a:t> </a:t>
                      </a:r>
                      <a:r>
                        <a:rPr lang="en-US" baseline="0" dirty="0" err="1" smtClean="0"/>
                        <a:t>thành</a:t>
                      </a:r>
                      <a:r>
                        <a:rPr lang="en-US" baseline="0" dirty="0" smtClean="0"/>
                        <a:t> </a:t>
                      </a:r>
                      <a:r>
                        <a:rPr lang="en-US" baseline="0" dirty="0" err="1" smtClean="0"/>
                        <a:t>phần</a:t>
                      </a:r>
                      <a:endParaRPr lang="en-US" dirty="0"/>
                    </a:p>
                  </a:txBody>
                  <a:tcPr anchor="ctr"/>
                </a:tc>
              </a:tr>
              <a:tr h="652969">
                <a:tc>
                  <a:txBody>
                    <a:bodyPr/>
                    <a:lstStyle/>
                    <a:p>
                      <a:r>
                        <a:rPr lang="en-US" dirty="0" smtClean="0"/>
                        <a:t>Padding-left</a:t>
                      </a:r>
                      <a:endParaRPr lang="en-US" dirty="0"/>
                    </a:p>
                  </a:txBody>
                  <a:tcPr anchor="ctr"/>
                </a:tc>
                <a:tc>
                  <a:txBody>
                    <a:bodyPr/>
                    <a:lstStyle/>
                    <a:p>
                      <a:r>
                        <a:rPr lang="en-US" dirty="0" err="1" smtClean="0"/>
                        <a:t>Px</a:t>
                      </a:r>
                      <a:endParaRPr lang="en-US" dirty="0"/>
                    </a:p>
                  </a:txBody>
                  <a:tcPr anchor="ctr"/>
                </a:tc>
                <a:tc>
                  <a:txBody>
                    <a:bodyPr/>
                    <a:lstStyle/>
                    <a:p>
                      <a:r>
                        <a:rPr lang="en-US" dirty="0" err="1" smtClean="0"/>
                        <a:t>Thêm</a:t>
                      </a:r>
                      <a:r>
                        <a:rPr lang="en-US" baseline="0" dirty="0" smtClean="0"/>
                        <a:t> </a:t>
                      </a:r>
                      <a:r>
                        <a:rPr lang="en-US" baseline="0" dirty="0" err="1" smtClean="0"/>
                        <a:t>vào</a:t>
                      </a:r>
                      <a:r>
                        <a:rPr lang="en-US" baseline="0" dirty="0" smtClean="0"/>
                        <a:t> </a:t>
                      </a:r>
                      <a:r>
                        <a:rPr lang="en-US" baseline="0" dirty="0" err="1" smtClean="0"/>
                        <a:t>khoảng</a:t>
                      </a:r>
                      <a:r>
                        <a:rPr lang="en-US" baseline="0" dirty="0" smtClean="0"/>
                        <a:t> </a:t>
                      </a:r>
                      <a:r>
                        <a:rPr lang="en-US" baseline="0" dirty="0" err="1" smtClean="0"/>
                        <a:t>không</a:t>
                      </a:r>
                      <a:r>
                        <a:rPr lang="en-US" baseline="0" dirty="0" smtClean="0"/>
                        <a:t> </a:t>
                      </a:r>
                      <a:r>
                        <a:rPr lang="en-US" baseline="0" dirty="0" err="1" smtClean="0"/>
                        <a:t>bên</a:t>
                      </a:r>
                      <a:r>
                        <a:rPr lang="en-US" baseline="0" dirty="0" smtClean="0"/>
                        <a:t> </a:t>
                      </a:r>
                      <a:r>
                        <a:rPr lang="en-US" baseline="0" dirty="0" err="1" smtClean="0"/>
                        <a:t>trái</a:t>
                      </a:r>
                      <a:r>
                        <a:rPr lang="en-US" baseline="0" dirty="0" smtClean="0"/>
                        <a:t> </a:t>
                      </a:r>
                      <a:r>
                        <a:rPr lang="en-US" baseline="0" dirty="0" err="1" smtClean="0"/>
                        <a:t>thành</a:t>
                      </a:r>
                      <a:r>
                        <a:rPr lang="en-US" baseline="0" dirty="0" smtClean="0"/>
                        <a:t> </a:t>
                      </a:r>
                      <a:r>
                        <a:rPr lang="en-US" baseline="0" dirty="0" err="1" smtClean="0"/>
                        <a:t>phần</a:t>
                      </a:r>
                      <a:endParaRPr lang="en-US" dirty="0"/>
                    </a:p>
                  </a:txBody>
                  <a:tcPr anchor="ctr"/>
                </a:tc>
              </a:tr>
              <a:tr h="652969">
                <a:tc>
                  <a:txBody>
                    <a:bodyPr/>
                    <a:lstStyle/>
                    <a:p>
                      <a:r>
                        <a:rPr lang="en-US" dirty="0" smtClean="0"/>
                        <a:t>Padding-right</a:t>
                      </a:r>
                      <a:endParaRPr lang="en-US" dirty="0"/>
                    </a:p>
                  </a:txBody>
                  <a:tcPr anchor="ctr"/>
                </a:tc>
                <a:tc>
                  <a:txBody>
                    <a:bodyPr/>
                    <a:lstStyle/>
                    <a:p>
                      <a:r>
                        <a:rPr lang="en-US" dirty="0" err="1" smtClean="0"/>
                        <a:t>Px</a:t>
                      </a:r>
                      <a:endParaRPr lang="en-US" dirty="0"/>
                    </a:p>
                  </a:txBody>
                  <a:tcPr anchor="ctr"/>
                </a:tc>
                <a:tc>
                  <a:txBody>
                    <a:bodyPr/>
                    <a:lstStyle/>
                    <a:p>
                      <a:r>
                        <a:rPr lang="en-US" dirty="0" err="1" smtClean="0"/>
                        <a:t>Thêm</a:t>
                      </a:r>
                      <a:r>
                        <a:rPr lang="en-US" baseline="0" dirty="0" smtClean="0"/>
                        <a:t> </a:t>
                      </a:r>
                      <a:r>
                        <a:rPr lang="en-US" baseline="0" dirty="0" err="1" smtClean="0"/>
                        <a:t>vào</a:t>
                      </a:r>
                      <a:r>
                        <a:rPr lang="en-US" baseline="0" dirty="0" smtClean="0"/>
                        <a:t> </a:t>
                      </a:r>
                      <a:r>
                        <a:rPr lang="en-US" baseline="0" dirty="0" err="1" smtClean="0"/>
                        <a:t>khoảng</a:t>
                      </a:r>
                      <a:r>
                        <a:rPr lang="en-US" baseline="0" dirty="0" smtClean="0"/>
                        <a:t> </a:t>
                      </a:r>
                      <a:r>
                        <a:rPr lang="en-US" baseline="0" dirty="0" err="1" smtClean="0"/>
                        <a:t>không</a:t>
                      </a:r>
                      <a:r>
                        <a:rPr lang="en-US" baseline="0" dirty="0" smtClean="0"/>
                        <a:t> </a:t>
                      </a:r>
                      <a:r>
                        <a:rPr lang="en-US" baseline="0" dirty="0" err="1" smtClean="0"/>
                        <a:t>bên</a:t>
                      </a:r>
                      <a:r>
                        <a:rPr lang="en-US" baseline="0" dirty="0" smtClean="0"/>
                        <a:t> </a:t>
                      </a:r>
                      <a:r>
                        <a:rPr lang="en-US" baseline="0" dirty="0" err="1" smtClean="0"/>
                        <a:t>phải</a:t>
                      </a:r>
                      <a:r>
                        <a:rPr lang="en-US" baseline="0" dirty="0" smtClean="0"/>
                        <a:t> </a:t>
                      </a:r>
                      <a:r>
                        <a:rPr lang="en-US" baseline="0" dirty="0" err="1" smtClean="0"/>
                        <a:t>thành</a:t>
                      </a:r>
                      <a:r>
                        <a:rPr lang="en-US" baseline="0" dirty="0" smtClean="0"/>
                        <a:t> </a:t>
                      </a:r>
                      <a:r>
                        <a:rPr lang="en-US" baseline="0" dirty="0" err="1" smtClean="0"/>
                        <a:t>phần</a:t>
                      </a:r>
                      <a:endParaRPr lang="en-US" dirty="0"/>
                    </a:p>
                  </a:txBody>
                  <a:tcPr anchor="ctr"/>
                </a:tc>
              </a:tr>
              <a:tr h="652969">
                <a:tc>
                  <a:txBody>
                    <a:bodyPr/>
                    <a:lstStyle/>
                    <a:p>
                      <a:r>
                        <a:rPr lang="en-US" dirty="0" smtClean="0"/>
                        <a:t>Padding-bottom</a:t>
                      </a:r>
                      <a:endParaRPr lang="en-US" dirty="0"/>
                    </a:p>
                  </a:txBody>
                  <a:tcPr anchor="ctr"/>
                </a:tc>
                <a:tc>
                  <a:txBody>
                    <a:bodyPr/>
                    <a:lstStyle/>
                    <a:p>
                      <a:r>
                        <a:rPr lang="en-US" dirty="0" err="1" smtClean="0"/>
                        <a:t>Px</a:t>
                      </a:r>
                      <a:endParaRPr lang="en-US" dirty="0"/>
                    </a:p>
                  </a:txBody>
                  <a:tcPr anchor="ctr"/>
                </a:tc>
                <a:tc>
                  <a:txBody>
                    <a:bodyPr/>
                    <a:lstStyle/>
                    <a:p>
                      <a:r>
                        <a:rPr lang="en-US" dirty="0" err="1" smtClean="0"/>
                        <a:t>Thêm</a:t>
                      </a:r>
                      <a:r>
                        <a:rPr lang="en-US" baseline="0" dirty="0" smtClean="0"/>
                        <a:t> </a:t>
                      </a:r>
                      <a:r>
                        <a:rPr lang="en-US" baseline="0" dirty="0" err="1" smtClean="0"/>
                        <a:t>vào</a:t>
                      </a:r>
                      <a:r>
                        <a:rPr lang="en-US" baseline="0" dirty="0" smtClean="0"/>
                        <a:t> </a:t>
                      </a:r>
                      <a:r>
                        <a:rPr lang="en-US" baseline="0" dirty="0" err="1" smtClean="0"/>
                        <a:t>khoảng</a:t>
                      </a:r>
                      <a:r>
                        <a:rPr lang="en-US" baseline="0" dirty="0" smtClean="0"/>
                        <a:t> </a:t>
                      </a:r>
                      <a:r>
                        <a:rPr lang="en-US" baseline="0" dirty="0" err="1" smtClean="0"/>
                        <a:t>không</a:t>
                      </a:r>
                      <a:r>
                        <a:rPr lang="en-US" baseline="0" dirty="0" smtClean="0"/>
                        <a:t> </a:t>
                      </a:r>
                      <a:r>
                        <a:rPr lang="en-US" baseline="0" dirty="0" err="1" smtClean="0"/>
                        <a:t>bên</a:t>
                      </a:r>
                      <a:r>
                        <a:rPr lang="en-US" baseline="0" dirty="0" smtClean="0"/>
                        <a:t> </a:t>
                      </a:r>
                      <a:r>
                        <a:rPr lang="en-US" baseline="0" dirty="0" err="1" smtClean="0"/>
                        <a:t>dưới</a:t>
                      </a:r>
                      <a:r>
                        <a:rPr lang="en-US" baseline="0" dirty="0" smtClean="0"/>
                        <a:t> </a:t>
                      </a:r>
                      <a:r>
                        <a:rPr lang="en-US" baseline="0" dirty="0" err="1" smtClean="0"/>
                        <a:t>thành</a:t>
                      </a:r>
                      <a:r>
                        <a:rPr lang="en-US" baseline="0" dirty="0" smtClean="0"/>
                        <a:t> </a:t>
                      </a:r>
                      <a:r>
                        <a:rPr lang="en-US" baseline="0" dirty="0" err="1" smtClean="0"/>
                        <a:t>phần</a:t>
                      </a:r>
                      <a:endParaRPr lang="en-US" dirty="0"/>
                    </a:p>
                  </a:txBody>
                  <a:tcPr anchor="ctr"/>
                </a:tc>
              </a:tr>
              <a:tr h="652969">
                <a:tc>
                  <a:txBody>
                    <a:bodyPr/>
                    <a:lstStyle/>
                    <a:p>
                      <a:endParaRPr lang="en-US" dirty="0"/>
                    </a:p>
                  </a:txBody>
                  <a:tcPr anchor="ctr"/>
                </a:tc>
                <a:tc>
                  <a:txBody>
                    <a:bodyPr/>
                    <a:lstStyle/>
                    <a:p>
                      <a:endParaRPr lang="en-US" dirty="0"/>
                    </a:p>
                  </a:txBody>
                  <a:tcPr anchor="ctr"/>
                </a:tc>
                <a:tc>
                  <a:txBody>
                    <a:bodyPr/>
                    <a:lstStyle/>
                    <a:p>
                      <a:endParaRPr lang="en-US" dirty="0"/>
                    </a:p>
                  </a:txBody>
                  <a:tcPr anchor="ctr"/>
                </a:tc>
              </a:tr>
            </a:tbl>
          </a:graphicData>
        </a:graphic>
      </p:graphicFrame>
      <p:sp>
        <p:nvSpPr>
          <p:cNvPr id="4" name="TextBox 3"/>
          <p:cNvSpPr txBox="1"/>
          <p:nvPr/>
        </p:nvSpPr>
        <p:spPr>
          <a:xfrm>
            <a:off x="2945316" y="5519854"/>
            <a:ext cx="5462704" cy="369332"/>
          </a:xfrm>
          <a:prstGeom prst="rect">
            <a:avLst/>
          </a:prstGeom>
          <a:noFill/>
        </p:spPr>
        <p:txBody>
          <a:bodyPr wrap="square" rtlCol="0">
            <a:spAutoFit/>
          </a:bodyPr>
          <a:lstStyle/>
          <a:p>
            <a:r>
              <a:rPr lang="en-US" i="1" u="sng" dirty="0" err="1" smtClean="0"/>
              <a:t>Cách</a:t>
            </a:r>
            <a:r>
              <a:rPr lang="en-US" i="1" u="sng" dirty="0" smtClean="0"/>
              <a:t> </a:t>
            </a:r>
            <a:r>
              <a:rPr lang="en-US" i="1" u="sng" dirty="0" err="1" smtClean="0"/>
              <a:t>dùng</a:t>
            </a:r>
            <a:r>
              <a:rPr lang="en-US" dirty="0" smtClean="0"/>
              <a:t>  Padding: top right bottom left</a:t>
            </a:r>
            <a:endParaRPr lang="en-US" dirty="0"/>
          </a:p>
        </p:txBody>
      </p:sp>
      <p:pic>
        <p:nvPicPr>
          <p:cNvPr id="6" name="Picture 5"/>
          <p:cNvPicPr>
            <a:picLocks noChangeAspect="1"/>
          </p:cNvPicPr>
          <p:nvPr/>
        </p:nvPicPr>
        <p:blipFill>
          <a:blip r:embed="rId2"/>
          <a:stretch>
            <a:fillRect/>
          </a:stretch>
        </p:blipFill>
        <p:spPr>
          <a:xfrm>
            <a:off x="8721880" y="1552690"/>
            <a:ext cx="3067050" cy="2905125"/>
          </a:xfrm>
          <a:prstGeom prst="rect">
            <a:avLst/>
          </a:prstGeom>
        </p:spPr>
      </p:pic>
    </p:spTree>
    <p:extLst>
      <p:ext uri="{BB962C8B-B14F-4D97-AF65-F5344CB8AC3E}">
        <p14:creationId xmlns:p14="http://schemas.microsoft.com/office/powerpoint/2010/main" val="2258706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spc="5" dirty="0" smtClean="0"/>
              <a:t>CSS Padding</a:t>
            </a:r>
            <a:endParaRPr lang="en-US" dirty="0"/>
          </a:p>
        </p:txBody>
      </p:sp>
      <p:pic>
        <p:nvPicPr>
          <p:cNvPr id="7" name="Picture 6"/>
          <p:cNvPicPr>
            <a:picLocks noChangeAspect="1"/>
          </p:cNvPicPr>
          <p:nvPr/>
        </p:nvPicPr>
        <p:blipFill>
          <a:blip r:embed="rId2"/>
          <a:stretch>
            <a:fillRect/>
          </a:stretch>
        </p:blipFill>
        <p:spPr>
          <a:xfrm>
            <a:off x="1744779" y="1443154"/>
            <a:ext cx="8755998" cy="4790378"/>
          </a:xfrm>
          <a:prstGeom prst="rect">
            <a:avLst/>
          </a:prstGeom>
        </p:spPr>
      </p:pic>
    </p:spTree>
    <p:extLst>
      <p:ext uri="{BB962C8B-B14F-4D97-AF65-F5344CB8AC3E}">
        <p14:creationId xmlns:p14="http://schemas.microsoft.com/office/powerpoint/2010/main" val="1959464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spc="5" dirty="0" smtClean="0"/>
              <a:t>CSS Padding</a:t>
            </a:r>
            <a:endParaRPr lang="en-US" dirty="0"/>
          </a:p>
        </p:txBody>
      </p:sp>
      <p:pic>
        <p:nvPicPr>
          <p:cNvPr id="3" name="Picture 2"/>
          <p:cNvPicPr>
            <a:picLocks noChangeAspect="1"/>
          </p:cNvPicPr>
          <p:nvPr/>
        </p:nvPicPr>
        <p:blipFill>
          <a:blip r:embed="rId2"/>
          <a:stretch>
            <a:fillRect/>
          </a:stretch>
        </p:blipFill>
        <p:spPr>
          <a:xfrm>
            <a:off x="2284141" y="1549671"/>
            <a:ext cx="7700921" cy="4037090"/>
          </a:xfrm>
          <a:prstGeom prst="rect">
            <a:avLst/>
          </a:prstGeom>
        </p:spPr>
      </p:pic>
    </p:spTree>
    <p:extLst>
      <p:ext uri="{BB962C8B-B14F-4D97-AF65-F5344CB8AC3E}">
        <p14:creationId xmlns:p14="http://schemas.microsoft.com/office/powerpoint/2010/main" val="218912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b="0" spc="5" dirty="0"/>
              <a:t>What is </a:t>
            </a:r>
            <a:r>
              <a:rPr lang="en-US" b="0" spc="5" dirty="0" err="1" smtClean="0"/>
              <a:t>css</a:t>
            </a:r>
            <a:r>
              <a:rPr lang="en-US" b="0" spc="5" dirty="0" smtClean="0"/>
              <a:t>?</a:t>
            </a:r>
            <a:endParaRPr lang="en-US" b="0" dirty="0"/>
          </a:p>
        </p:txBody>
      </p:sp>
      <p:sp>
        <p:nvSpPr>
          <p:cNvPr id="4" name="Content Placeholder 3"/>
          <p:cNvSpPr>
            <a:spLocks noGrp="1"/>
          </p:cNvSpPr>
          <p:nvPr>
            <p:ph idx="1"/>
          </p:nvPr>
        </p:nvSpPr>
        <p:spPr/>
        <p:txBody>
          <a:bodyPr/>
          <a:lstStyle/>
          <a:p>
            <a:pPr marL="0" indent="0">
              <a:buNone/>
            </a:pPr>
            <a:r>
              <a:rPr lang="en-US" b="1" dirty="0" err="1" smtClean="0"/>
              <a:t>Css</a:t>
            </a:r>
            <a:r>
              <a:rPr lang="en-US" dirty="0" smtClean="0"/>
              <a:t> </a:t>
            </a:r>
            <a:r>
              <a:rPr lang="en-US" dirty="0" err="1" smtClean="0"/>
              <a:t>là</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nên</a:t>
            </a:r>
            <a:r>
              <a:rPr lang="en-US" dirty="0" smtClean="0"/>
              <a:t> </a:t>
            </a:r>
            <a:r>
              <a:rPr lang="en-US" dirty="0" err="1" smtClean="0"/>
              <a:t>giao</a:t>
            </a:r>
            <a:r>
              <a:rPr lang="en-US" dirty="0" smtClean="0"/>
              <a:t> </a:t>
            </a:r>
            <a:r>
              <a:rPr lang="en-US" dirty="0" err="1" smtClean="0"/>
              <a:t>diện</a:t>
            </a:r>
            <a:r>
              <a:rPr lang="en-US" dirty="0" smtClean="0"/>
              <a:t> website</a:t>
            </a:r>
          </a:p>
          <a:p>
            <a:pPr marL="0" indent="0">
              <a:buNone/>
            </a:pP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351" y="2174489"/>
            <a:ext cx="4150112" cy="41501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2009" y="2512744"/>
            <a:ext cx="3811856" cy="3811856"/>
          </a:xfrm>
          <a:prstGeom prst="rect">
            <a:avLst/>
          </a:prstGeom>
        </p:spPr>
      </p:pic>
      <p:sp>
        <p:nvSpPr>
          <p:cNvPr id="6" name="TextBox 5"/>
          <p:cNvSpPr txBox="1"/>
          <p:nvPr/>
        </p:nvSpPr>
        <p:spPr>
          <a:xfrm>
            <a:off x="1293541" y="6324600"/>
            <a:ext cx="3021981" cy="369332"/>
          </a:xfrm>
          <a:prstGeom prst="rect">
            <a:avLst/>
          </a:prstGeom>
          <a:noFill/>
        </p:spPr>
        <p:txBody>
          <a:bodyPr wrap="square" rtlCol="0">
            <a:spAutoFit/>
          </a:bodyPr>
          <a:lstStyle/>
          <a:p>
            <a:pPr algn="ctr"/>
            <a:r>
              <a:rPr lang="en-US" dirty="0" smtClean="0"/>
              <a:t>HTML</a:t>
            </a:r>
            <a:endParaRPr lang="en-US" dirty="0"/>
          </a:p>
        </p:txBody>
      </p:sp>
      <p:sp>
        <p:nvSpPr>
          <p:cNvPr id="12" name="TextBox 11"/>
          <p:cNvSpPr txBox="1"/>
          <p:nvPr/>
        </p:nvSpPr>
        <p:spPr>
          <a:xfrm>
            <a:off x="7646946" y="6324600"/>
            <a:ext cx="3021981" cy="369332"/>
          </a:xfrm>
          <a:prstGeom prst="rect">
            <a:avLst/>
          </a:prstGeom>
          <a:noFill/>
        </p:spPr>
        <p:txBody>
          <a:bodyPr wrap="square" rtlCol="0">
            <a:spAutoFit/>
          </a:bodyPr>
          <a:lstStyle/>
          <a:p>
            <a:pPr algn="ctr"/>
            <a:r>
              <a:rPr lang="en-US" dirty="0" smtClean="0"/>
              <a:t>HTML + CSS</a:t>
            </a:r>
            <a:endParaRPr lang="en-US" dirty="0"/>
          </a:p>
        </p:txBody>
      </p:sp>
      <p:cxnSp>
        <p:nvCxnSpPr>
          <p:cNvPr id="9" name="Straight Arrow Connector 8"/>
          <p:cNvCxnSpPr>
            <a:stCxn id="3" idx="3"/>
          </p:cNvCxnSpPr>
          <p:nvPr/>
        </p:nvCxnSpPr>
        <p:spPr bwMode="auto">
          <a:xfrm>
            <a:off x="4999463" y="4249545"/>
            <a:ext cx="215962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4568283" y="3880213"/>
            <a:ext cx="3021981" cy="369332"/>
          </a:xfrm>
          <a:prstGeom prst="rect">
            <a:avLst/>
          </a:prstGeom>
          <a:noFill/>
        </p:spPr>
        <p:txBody>
          <a:bodyPr wrap="square" rtlCol="0">
            <a:spAutoFit/>
          </a:bodyPr>
          <a:lstStyle/>
          <a:p>
            <a:pPr algn="ctr"/>
            <a:r>
              <a:rPr lang="en-US" dirty="0" smtClean="0"/>
              <a:t>Add CSS</a:t>
            </a:r>
            <a:endParaRPr lang="en-US" dirty="0"/>
          </a:p>
        </p:txBody>
      </p:sp>
    </p:spTree>
    <p:extLst>
      <p:ext uri="{BB962C8B-B14F-4D97-AF65-F5344CB8AC3E}">
        <p14:creationId xmlns:p14="http://schemas.microsoft.com/office/powerpoint/2010/main" val="263506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Bootstrap </a:t>
            </a:r>
            <a:endParaRPr lang="en-US" dirty="0"/>
          </a:p>
        </p:txBody>
      </p:sp>
      <p:sp>
        <p:nvSpPr>
          <p:cNvPr id="3" name="Content Placeholder 2"/>
          <p:cNvSpPr>
            <a:spLocks noGrp="1"/>
          </p:cNvSpPr>
          <p:nvPr>
            <p:ph idx="1"/>
          </p:nvPr>
        </p:nvSpPr>
        <p:spPr/>
        <p:txBody>
          <a:bodyPr/>
          <a:lstStyle/>
          <a:p>
            <a:r>
              <a:rPr lang="vi-VN" dirty="0"/>
              <a:t>Bootstrap là một khuôn khổ front-end miễn phí để phát triển web nhanh hơn và dễ dàng hơn</a:t>
            </a:r>
          </a:p>
          <a:p>
            <a:r>
              <a:rPr lang="vi-VN" dirty="0"/>
              <a:t>Bootstrap bao gồm các mẫu thiết kế dựa trên HTML và CSS cho dạng chữ, dạng, các nút, bảng, điều hướng, các kiểu, các hình ảnh carousels và nhiều thứ khác, cũng như các plugin bổ sung JavaScript</a:t>
            </a:r>
          </a:p>
          <a:p>
            <a:r>
              <a:rPr lang="vi-VN" dirty="0"/>
              <a:t>Bootstrap cũng cho phép bạn dễ dàng tạo ra các thiết kế đáp </a:t>
            </a:r>
            <a:r>
              <a:rPr lang="vi-VN" dirty="0" smtClean="0"/>
              <a:t>ứng</a:t>
            </a:r>
            <a:endParaRPr lang="en-US" dirty="0" smtClean="0"/>
          </a:p>
          <a:p>
            <a:pPr lvl="1"/>
            <a:r>
              <a:rPr lang="en-US" dirty="0" err="1"/>
              <a:t>Thiết</a:t>
            </a:r>
            <a:r>
              <a:rPr lang="en-US" dirty="0"/>
              <a:t> </a:t>
            </a:r>
            <a:r>
              <a:rPr lang="en-US" dirty="0" err="1"/>
              <a:t>kế</a:t>
            </a:r>
            <a:r>
              <a:rPr lang="en-US" dirty="0"/>
              <a:t> web </a:t>
            </a:r>
            <a:r>
              <a:rPr lang="en-US" dirty="0" err="1"/>
              <a:t>đáp</a:t>
            </a:r>
            <a:r>
              <a:rPr lang="en-US" dirty="0"/>
              <a:t> </a:t>
            </a:r>
            <a:r>
              <a:rPr lang="en-US" dirty="0" err="1"/>
              <a:t>ứng</a:t>
            </a:r>
            <a:r>
              <a:rPr lang="en-US" dirty="0"/>
              <a:t> </a:t>
            </a:r>
            <a:r>
              <a:rPr lang="en-US" dirty="0" err="1"/>
              <a:t>là</a:t>
            </a:r>
            <a:r>
              <a:rPr lang="en-US" dirty="0"/>
              <a:t> </a:t>
            </a:r>
            <a:r>
              <a:rPr lang="en-US" dirty="0" err="1"/>
              <a:t>tạo</a:t>
            </a:r>
            <a:r>
              <a:rPr lang="en-US" dirty="0"/>
              <a:t> </a:t>
            </a:r>
            <a:r>
              <a:rPr lang="en-US" dirty="0" err="1"/>
              <a:t>ra</a:t>
            </a:r>
            <a:r>
              <a:rPr lang="en-US" dirty="0"/>
              <a:t> </a:t>
            </a:r>
            <a:r>
              <a:rPr lang="en-US" dirty="0" err="1"/>
              <a:t>các</a:t>
            </a:r>
            <a:r>
              <a:rPr lang="en-US" dirty="0"/>
              <a:t> </a:t>
            </a:r>
            <a:r>
              <a:rPr lang="en-US" dirty="0" err="1"/>
              <a:t>trang</a:t>
            </a:r>
            <a:r>
              <a:rPr lang="en-US" dirty="0"/>
              <a:t> web </a:t>
            </a:r>
            <a:r>
              <a:rPr lang="en-US" dirty="0" err="1"/>
              <a:t>tự</a:t>
            </a:r>
            <a:r>
              <a:rPr lang="en-US" dirty="0"/>
              <a:t> </a:t>
            </a:r>
            <a:r>
              <a:rPr lang="en-US" dirty="0" err="1"/>
              <a:t>động</a:t>
            </a:r>
            <a:r>
              <a:rPr lang="en-US" dirty="0"/>
              <a:t> </a:t>
            </a:r>
            <a:r>
              <a:rPr lang="en-US" dirty="0" err="1"/>
              <a:t>điều</a:t>
            </a:r>
            <a:r>
              <a:rPr lang="en-US" dirty="0"/>
              <a:t> </a:t>
            </a:r>
            <a:r>
              <a:rPr lang="en-US" dirty="0" err="1"/>
              <a:t>chỉnh</a:t>
            </a:r>
            <a:r>
              <a:rPr lang="en-US" dirty="0"/>
              <a:t> </a:t>
            </a:r>
            <a:r>
              <a:rPr lang="en-US" dirty="0" err="1"/>
              <a:t>để</a:t>
            </a:r>
            <a:r>
              <a:rPr lang="en-US" dirty="0"/>
              <a:t> </a:t>
            </a:r>
            <a:r>
              <a:rPr lang="en-US" dirty="0" err="1"/>
              <a:t>có</a:t>
            </a:r>
            <a:r>
              <a:rPr lang="en-US" dirty="0"/>
              <a:t> </a:t>
            </a:r>
            <a:r>
              <a:rPr lang="en-US" dirty="0" err="1"/>
              <a:t>thể</a:t>
            </a:r>
            <a:r>
              <a:rPr lang="en-US" dirty="0"/>
              <a:t> </a:t>
            </a:r>
            <a:r>
              <a:rPr lang="en-US" dirty="0" err="1"/>
              <a:t>nhìn</a:t>
            </a:r>
            <a:r>
              <a:rPr lang="en-US" dirty="0"/>
              <a:t> </a:t>
            </a:r>
            <a:r>
              <a:rPr lang="en-US" dirty="0" err="1"/>
              <a:t>tốt</a:t>
            </a:r>
            <a:r>
              <a:rPr lang="en-US" dirty="0"/>
              <a:t> </a:t>
            </a:r>
            <a:r>
              <a:rPr lang="en-US" dirty="0" err="1"/>
              <a:t>trên</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từ</a:t>
            </a:r>
            <a:r>
              <a:rPr lang="en-US" dirty="0"/>
              <a:t> </a:t>
            </a:r>
            <a:r>
              <a:rPr lang="en-US" dirty="0" err="1"/>
              <a:t>điện</a:t>
            </a:r>
            <a:r>
              <a:rPr lang="en-US" dirty="0"/>
              <a:t> </a:t>
            </a:r>
            <a:r>
              <a:rPr lang="en-US" dirty="0" err="1"/>
              <a:t>thoại</a:t>
            </a:r>
            <a:r>
              <a:rPr lang="en-US" dirty="0"/>
              <a:t> </a:t>
            </a:r>
            <a:r>
              <a:rPr lang="en-US" dirty="0" err="1"/>
              <a:t>nhỏ</a:t>
            </a:r>
            <a:r>
              <a:rPr lang="en-US" dirty="0"/>
              <a:t> </a:t>
            </a:r>
            <a:r>
              <a:rPr lang="en-US" dirty="0" err="1"/>
              <a:t>đến</a:t>
            </a:r>
            <a:r>
              <a:rPr lang="en-US" dirty="0"/>
              <a:t> </a:t>
            </a:r>
            <a:r>
              <a:rPr lang="en-US" dirty="0" err="1"/>
              <a:t>máy</a:t>
            </a:r>
            <a:r>
              <a:rPr lang="en-US" dirty="0"/>
              <a:t> </a:t>
            </a:r>
            <a:r>
              <a:rPr lang="en-US" dirty="0" err="1"/>
              <a:t>tính</a:t>
            </a:r>
            <a:r>
              <a:rPr lang="en-US" dirty="0"/>
              <a:t> </a:t>
            </a:r>
            <a:r>
              <a:rPr lang="en-US" dirty="0" err="1"/>
              <a:t>để</a:t>
            </a:r>
            <a:r>
              <a:rPr lang="en-US" dirty="0"/>
              <a:t> </a:t>
            </a:r>
            <a:r>
              <a:rPr lang="en-US" dirty="0" err="1"/>
              <a:t>bàn</a:t>
            </a:r>
            <a:r>
              <a:rPr lang="en-US" dirty="0"/>
              <a:t> </a:t>
            </a:r>
            <a:r>
              <a:rPr lang="en-US" dirty="0" err="1"/>
              <a:t>lớn</a:t>
            </a:r>
            <a:r>
              <a:rPr lang="en-US" dirty="0"/>
              <a:t>.</a:t>
            </a:r>
            <a:endParaRPr lang="vi-VN" dirty="0"/>
          </a:p>
          <a:p>
            <a:pPr marL="457200" lvl="1" indent="0">
              <a:buNone/>
            </a:pPr>
            <a:r>
              <a:rPr lang="en-US" dirty="0" smtClean="0"/>
              <a:t/>
            </a:r>
            <a:br>
              <a:rPr lang="en-US" dirty="0" smtClean="0"/>
            </a:br>
            <a:endParaRPr lang="en-US" dirty="0"/>
          </a:p>
        </p:txBody>
      </p:sp>
    </p:spTree>
    <p:extLst>
      <p:ext uri="{BB962C8B-B14F-4D97-AF65-F5344CB8AC3E}">
        <p14:creationId xmlns:p14="http://schemas.microsoft.com/office/powerpoint/2010/main" val="321661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Bootstrap </a:t>
            </a:r>
            <a:endParaRPr lang="en-US" dirty="0"/>
          </a:p>
        </p:txBody>
      </p:sp>
      <p:sp>
        <p:nvSpPr>
          <p:cNvPr id="3" name="Content Placeholder 2"/>
          <p:cNvSpPr>
            <a:spLocks noGrp="1"/>
          </p:cNvSpPr>
          <p:nvPr>
            <p:ph idx="1"/>
          </p:nvPr>
        </p:nvSpPr>
        <p:spPr/>
        <p:txBody>
          <a:bodyPr/>
          <a:lstStyle/>
          <a:p>
            <a:r>
              <a:rPr lang="vi-VN" dirty="0"/>
              <a:t>Ưu điểm của Bootstrap:</a:t>
            </a:r>
          </a:p>
          <a:p>
            <a:pPr lvl="1"/>
            <a:r>
              <a:rPr lang="vi-VN" b="1" dirty="0"/>
              <a:t>Dễ sử dụng:</a:t>
            </a:r>
            <a:r>
              <a:rPr lang="vi-VN" dirty="0"/>
              <a:t> Bất kỳ ai chỉ có kiến ​​thức cơ bản về HTML và CSS có thể bắt đầu sử dụng Bootstrap</a:t>
            </a:r>
          </a:p>
          <a:p>
            <a:pPr lvl="1"/>
            <a:r>
              <a:rPr lang="vi-VN" b="1" dirty="0"/>
              <a:t>Các tính năng đáp ứng:</a:t>
            </a:r>
            <a:r>
              <a:rPr lang="vi-VN" dirty="0"/>
              <a:t> CSS đáp ứng của Bootstrap điều chỉnh cho điện thoại, máy tính bảng và máy tính để bàn</a:t>
            </a:r>
          </a:p>
          <a:p>
            <a:pPr lvl="1"/>
            <a:r>
              <a:rPr lang="vi-VN" b="1" dirty="0"/>
              <a:t>Tiếp cận di động đầu tiên:</a:t>
            </a:r>
            <a:r>
              <a:rPr lang="vi-VN" dirty="0"/>
              <a:t> Trong Bootstrap 3, điện thoại di động-phong cách đầu tiên là một phần của khuôn khổ cốt lõi</a:t>
            </a:r>
          </a:p>
          <a:p>
            <a:pPr lvl="1"/>
            <a:r>
              <a:rPr lang="vi-VN" b="1" dirty="0"/>
              <a:t>Khả năng tương thích của trình duyệt:</a:t>
            </a:r>
            <a:r>
              <a:rPr lang="vi-VN" dirty="0"/>
              <a:t> Bootstrap tương thích với tất cả các trình duyệt hiện đại (Chrome, Firefox, Internet Explorer, Safari và Opera</a:t>
            </a:r>
            <a:r>
              <a:rPr lang="vi-VN" dirty="0" smtClean="0"/>
              <a:t>)</a:t>
            </a:r>
            <a:endParaRPr lang="en-US" dirty="0" smtClean="0"/>
          </a:p>
          <a:p>
            <a:r>
              <a:rPr lang="en-US" dirty="0" err="1"/>
              <a:t>Tài</a:t>
            </a:r>
            <a:r>
              <a:rPr lang="en-US" dirty="0"/>
              <a:t> </a:t>
            </a:r>
            <a:r>
              <a:rPr lang="en-US" dirty="0" err="1"/>
              <a:t>liệu</a:t>
            </a:r>
            <a:r>
              <a:rPr lang="en-US" dirty="0"/>
              <a:t> </a:t>
            </a:r>
            <a:r>
              <a:rPr lang="en-US" dirty="0" err="1"/>
              <a:t>tham</a:t>
            </a:r>
            <a:r>
              <a:rPr lang="en-US" dirty="0"/>
              <a:t> </a:t>
            </a:r>
            <a:r>
              <a:rPr lang="en-US" dirty="0" err="1"/>
              <a:t>khảo</a:t>
            </a:r>
            <a:r>
              <a:rPr lang="en-US"/>
              <a:t> </a:t>
            </a:r>
            <a:r>
              <a:rPr lang="en-US" smtClean="0"/>
              <a:t>:</a:t>
            </a:r>
            <a:endParaRPr lang="en-US" dirty="0"/>
          </a:p>
          <a:p>
            <a:pPr lvl="1"/>
            <a:r>
              <a:rPr lang="en-US" dirty="0">
                <a:hlinkClick r:id="rId2"/>
              </a:rPr>
              <a:t>https://www.w3schools.com/bootstrap/</a:t>
            </a:r>
            <a:endParaRPr lang="en-US" dirty="0"/>
          </a:p>
          <a:p>
            <a:pPr lvl="1"/>
            <a:r>
              <a:rPr lang="en-US" dirty="0">
                <a:hlinkClick r:id="rId3"/>
              </a:rPr>
              <a:t>https://getbootstrap.com/</a:t>
            </a:r>
            <a:endParaRPr lang="en-US" dirty="0"/>
          </a:p>
          <a:p>
            <a:endParaRPr lang="vi-VN" dirty="0"/>
          </a:p>
        </p:txBody>
      </p:sp>
    </p:spTree>
    <p:extLst>
      <p:ext uri="{BB962C8B-B14F-4D97-AF65-F5344CB8AC3E}">
        <p14:creationId xmlns:p14="http://schemas.microsoft.com/office/powerpoint/2010/main" val="180907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spc="5" dirty="0" err="1" smtClean="0"/>
              <a:t>Phân</a:t>
            </a:r>
            <a:r>
              <a:rPr lang="en-US" spc="5" dirty="0" smtClean="0"/>
              <a:t> </a:t>
            </a:r>
            <a:r>
              <a:rPr lang="en-US" spc="5" dirty="0" err="1" smtClean="0"/>
              <a:t>loại</a:t>
            </a:r>
            <a:r>
              <a:rPr lang="en-US" spc="5" dirty="0" smtClean="0"/>
              <a:t> CSS</a:t>
            </a:r>
            <a:endParaRPr lang="en-US" dirty="0"/>
          </a:p>
        </p:txBody>
      </p:sp>
      <p:sp>
        <p:nvSpPr>
          <p:cNvPr id="4" name="Content Placeholder 3"/>
          <p:cNvSpPr>
            <a:spLocks noGrp="1"/>
          </p:cNvSpPr>
          <p:nvPr>
            <p:ph idx="1"/>
          </p:nvPr>
        </p:nvSpPr>
        <p:spPr/>
        <p:txBody>
          <a:bodyPr/>
          <a:lstStyle/>
          <a:p>
            <a:r>
              <a:rPr lang="en-US" sz="2800" dirty="0" smtClean="0">
                <a:latin typeface="Times New Roman"/>
                <a:cs typeface="Times New Roman"/>
              </a:rPr>
              <a:t>CSS </a:t>
            </a:r>
            <a:r>
              <a:rPr lang="en-US" sz="2800" dirty="0" err="1" smtClean="0">
                <a:latin typeface="Times New Roman"/>
                <a:cs typeface="Times New Roman"/>
              </a:rPr>
              <a:t>nội</a:t>
            </a:r>
            <a:r>
              <a:rPr lang="en-US" sz="2800" dirty="0" smtClean="0">
                <a:latin typeface="Times New Roman"/>
                <a:cs typeface="Times New Roman"/>
              </a:rPr>
              <a:t> </a:t>
            </a:r>
            <a:r>
              <a:rPr lang="en-US" sz="2800" dirty="0" err="1" smtClean="0">
                <a:latin typeface="Times New Roman"/>
                <a:cs typeface="Times New Roman"/>
              </a:rPr>
              <a:t>tuyến</a:t>
            </a:r>
            <a:endParaRPr lang="en-US" sz="2800" dirty="0" smtClean="0">
              <a:latin typeface="Times New Roman"/>
              <a:cs typeface="Times New Roman"/>
            </a:endParaRPr>
          </a:p>
          <a:p>
            <a:pPr marL="457200" lvl="1" indent="0">
              <a:buNone/>
            </a:pPr>
            <a:r>
              <a:rPr lang="en-US" sz="2400" dirty="0" smtClean="0">
                <a:latin typeface="Times New Roman"/>
                <a:cs typeface="Times New Roman"/>
              </a:rPr>
              <a:t>&lt;style&gt;</a:t>
            </a:r>
          </a:p>
          <a:p>
            <a:pPr marL="457200" lvl="1" indent="0">
              <a:buNone/>
            </a:pPr>
            <a:r>
              <a:rPr lang="en-US" sz="2400" dirty="0">
                <a:latin typeface="Times New Roman"/>
                <a:cs typeface="Times New Roman"/>
              </a:rPr>
              <a:t>	</a:t>
            </a:r>
            <a:r>
              <a:rPr lang="en-US" sz="2400" dirty="0" smtClean="0">
                <a:latin typeface="Times New Roman"/>
                <a:cs typeface="Times New Roman"/>
              </a:rPr>
              <a:t>h1:{</a:t>
            </a:r>
            <a:r>
              <a:rPr lang="en-US" sz="2400" dirty="0" err="1" smtClean="0">
                <a:latin typeface="Times New Roman"/>
                <a:cs typeface="Times New Roman"/>
              </a:rPr>
              <a:t>color:red</a:t>
            </a:r>
            <a:r>
              <a:rPr lang="en-US" sz="2400" dirty="0" smtClean="0">
                <a:latin typeface="Times New Roman"/>
                <a:cs typeface="Times New Roman"/>
              </a:rPr>
              <a:t>}</a:t>
            </a:r>
          </a:p>
          <a:p>
            <a:pPr marL="457200" lvl="1" indent="0">
              <a:buNone/>
            </a:pPr>
            <a:r>
              <a:rPr lang="en-US" sz="2400" dirty="0" smtClean="0">
                <a:latin typeface="Times New Roman"/>
                <a:cs typeface="Times New Roman"/>
              </a:rPr>
              <a:t>&lt;/style&gt;</a:t>
            </a:r>
          </a:p>
          <a:p>
            <a:r>
              <a:rPr lang="en-US" sz="2800" dirty="0" smtClean="0">
                <a:latin typeface="Times New Roman"/>
                <a:cs typeface="Times New Roman"/>
              </a:rPr>
              <a:t>CSS </a:t>
            </a:r>
            <a:r>
              <a:rPr lang="en-US" sz="2800" dirty="0" err="1" smtClean="0">
                <a:latin typeface="Times New Roman"/>
                <a:cs typeface="Times New Roman"/>
              </a:rPr>
              <a:t>trong</a:t>
            </a:r>
            <a:r>
              <a:rPr lang="en-US" sz="2800" dirty="0" smtClean="0">
                <a:latin typeface="Times New Roman"/>
                <a:cs typeface="Times New Roman"/>
              </a:rPr>
              <a:t> </a:t>
            </a:r>
            <a:r>
              <a:rPr lang="en-US" sz="2800" dirty="0" err="1" smtClean="0">
                <a:latin typeface="Times New Roman"/>
                <a:cs typeface="Times New Roman"/>
              </a:rPr>
              <a:t>dòng</a:t>
            </a:r>
            <a:endParaRPr lang="en-US" sz="2800" dirty="0" smtClean="0">
              <a:latin typeface="Times New Roman"/>
              <a:cs typeface="Times New Roman"/>
            </a:endParaRPr>
          </a:p>
          <a:p>
            <a:pPr marL="457200" lvl="1" indent="0">
              <a:buNone/>
            </a:pPr>
            <a:r>
              <a:rPr lang="en-US" sz="2400" dirty="0" smtClean="0">
                <a:latin typeface="Times New Roman"/>
                <a:cs typeface="Times New Roman"/>
              </a:rPr>
              <a:t>&lt;h1 style = “</a:t>
            </a:r>
            <a:r>
              <a:rPr lang="en-US" sz="2400" dirty="0" err="1" smtClean="0">
                <a:latin typeface="Times New Roman"/>
                <a:cs typeface="Times New Roman"/>
              </a:rPr>
              <a:t>text-transform:uppercase</a:t>
            </a:r>
            <a:r>
              <a:rPr lang="en-US" sz="2400" dirty="0" smtClean="0">
                <a:latin typeface="Times New Roman"/>
                <a:cs typeface="Times New Roman"/>
              </a:rPr>
              <a:t>”&gt; </a:t>
            </a:r>
            <a:r>
              <a:rPr lang="en-US" sz="2400" dirty="0" err="1" smtClean="0">
                <a:latin typeface="Times New Roman"/>
                <a:cs typeface="Times New Roman"/>
              </a:rPr>
              <a:t>Tiêu</a:t>
            </a:r>
            <a:r>
              <a:rPr lang="en-US" sz="2400" dirty="0" smtClean="0">
                <a:latin typeface="Times New Roman"/>
                <a:cs typeface="Times New Roman"/>
              </a:rPr>
              <a:t> </a:t>
            </a:r>
            <a:r>
              <a:rPr lang="en-US" sz="2400" dirty="0" err="1" smtClean="0">
                <a:latin typeface="Times New Roman"/>
                <a:cs typeface="Times New Roman"/>
              </a:rPr>
              <a:t>đề</a:t>
            </a:r>
            <a:r>
              <a:rPr lang="en-US" sz="2400" dirty="0" smtClean="0">
                <a:latin typeface="Times New Roman"/>
                <a:cs typeface="Times New Roman"/>
              </a:rPr>
              <a:t> &lt;/h1&gt;</a:t>
            </a:r>
          </a:p>
          <a:p>
            <a:r>
              <a:rPr lang="en-US" sz="2800" dirty="0" smtClean="0">
                <a:latin typeface="Times New Roman"/>
                <a:cs typeface="Times New Roman"/>
              </a:rPr>
              <a:t>CSS </a:t>
            </a:r>
            <a:r>
              <a:rPr lang="en-US" sz="2800" dirty="0" err="1" smtClean="0">
                <a:latin typeface="Times New Roman"/>
                <a:cs typeface="Times New Roman"/>
              </a:rPr>
              <a:t>ngoại</a:t>
            </a:r>
            <a:r>
              <a:rPr lang="en-US" sz="2800" dirty="0" smtClean="0">
                <a:latin typeface="Times New Roman"/>
                <a:cs typeface="Times New Roman"/>
              </a:rPr>
              <a:t> </a:t>
            </a:r>
            <a:r>
              <a:rPr lang="en-US" sz="2800" dirty="0" err="1" smtClean="0">
                <a:latin typeface="Times New Roman"/>
                <a:cs typeface="Times New Roman"/>
              </a:rPr>
              <a:t>tuyến</a:t>
            </a:r>
            <a:r>
              <a:rPr lang="en-US" sz="2800" dirty="0" smtClean="0">
                <a:latin typeface="Times New Roman"/>
                <a:cs typeface="Times New Roman"/>
              </a:rPr>
              <a:t> ( </a:t>
            </a:r>
            <a:r>
              <a:rPr lang="en-US" sz="2800" dirty="0" err="1" smtClean="0">
                <a:latin typeface="Times New Roman"/>
                <a:cs typeface="Times New Roman"/>
              </a:rPr>
              <a:t>thường</a:t>
            </a:r>
            <a:r>
              <a:rPr lang="en-US" sz="2800" dirty="0" smtClean="0">
                <a:latin typeface="Times New Roman"/>
                <a:cs typeface="Times New Roman"/>
              </a:rPr>
              <a:t> dung)</a:t>
            </a:r>
          </a:p>
          <a:p>
            <a:pPr marL="457200" lvl="1" indent="0">
              <a:buNone/>
            </a:pPr>
            <a:r>
              <a:rPr lang="en-US" sz="2400" dirty="0" smtClean="0">
                <a:latin typeface="Times New Roman"/>
                <a:cs typeface="Times New Roman"/>
              </a:rPr>
              <a:t>&lt;link </a:t>
            </a:r>
            <a:r>
              <a:rPr lang="en-US" sz="2400" dirty="0" err="1" smtClean="0">
                <a:latin typeface="Times New Roman"/>
                <a:cs typeface="Times New Roman"/>
              </a:rPr>
              <a:t>href</a:t>
            </a:r>
            <a:r>
              <a:rPr lang="en-US" sz="2400" dirty="0" smtClean="0">
                <a:latin typeface="Times New Roman"/>
                <a:cs typeface="Times New Roman"/>
              </a:rPr>
              <a:t> = “style.css” type= “text/</a:t>
            </a:r>
            <a:r>
              <a:rPr lang="en-US" sz="2400" dirty="0" err="1" smtClean="0">
                <a:latin typeface="Times New Roman"/>
                <a:cs typeface="Times New Roman"/>
              </a:rPr>
              <a:t>css</a:t>
            </a:r>
            <a:r>
              <a:rPr lang="en-US" sz="2400" dirty="0" smtClean="0">
                <a:latin typeface="Times New Roman"/>
                <a:cs typeface="Times New Roman"/>
              </a:rPr>
              <a:t>” </a:t>
            </a:r>
            <a:r>
              <a:rPr lang="en-US" sz="2400" dirty="0" err="1" smtClean="0">
                <a:latin typeface="Times New Roman"/>
                <a:cs typeface="Times New Roman"/>
              </a:rPr>
              <a:t>rel</a:t>
            </a:r>
            <a:r>
              <a:rPr lang="en-US" sz="2400" dirty="0" smtClean="0">
                <a:latin typeface="Times New Roman"/>
                <a:cs typeface="Times New Roman"/>
              </a:rPr>
              <a:t>=“</a:t>
            </a:r>
            <a:r>
              <a:rPr lang="en-US" sz="2400" dirty="0" err="1" smtClean="0">
                <a:latin typeface="Times New Roman"/>
                <a:cs typeface="Times New Roman"/>
              </a:rPr>
              <a:t>stylesheed</a:t>
            </a:r>
            <a:r>
              <a:rPr lang="en-US" sz="2400" dirty="0" smtClean="0">
                <a:latin typeface="Times New Roman"/>
                <a:cs typeface="Times New Roman"/>
              </a:rPr>
              <a:t>”/&gt;</a:t>
            </a:r>
            <a:endParaRPr lang="en-US" sz="2400" dirty="0">
              <a:latin typeface="Times New Roman"/>
              <a:cs typeface="Times New Roman"/>
            </a:endParaRPr>
          </a:p>
          <a:p>
            <a:pPr marL="0" indent="0">
              <a:buNone/>
            </a:pPr>
            <a:endParaRPr lang="en-US" sz="2800" dirty="0" smtClean="0">
              <a:latin typeface="Times New Roman"/>
              <a:cs typeface="Times New Roman"/>
            </a:endParaRPr>
          </a:p>
          <a:p>
            <a:pPr marL="0" indent="0">
              <a:buNone/>
            </a:pPr>
            <a:endParaRPr lang="en-US" sz="2800" dirty="0">
              <a:latin typeface="Times New Roman"/>
              <a:cs typeface="Times New Roman"/>
            </a:endParaRPr>
          </a:p>
          <a:p>
            <a:pPr marL="0" indent="0">
              <a:buNone/>
            </a:pPr>
            <a:r>
              <a:rPr lang="en-US" sz="2800" dirty="0" smtClean="0">
                <a:latin typeface="Times New Roman"/>
                <a:cs typeface="Times New Roman"/>
              </a:rPr>
              <a:t>					</a:t>
            </a:r>
            <a:endParaRPr lang="en-US" sz="2800" dirty="0"/>
          </a:p>
        </p:txBody>
      </p:sp>
    </p:spTree>
    <p:extLst>
      <p:ext uri="{BB962C8B-B14F-4D97-AF65-F5344CB8AC3E}">
        <p14:creationId xmlns:p14="http://schemas.microsoft.com/office/powerpoint/2010/main" val="2767155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spc="5" dirty="0" err="1" smtClean="0"/>
              <a:t>Phân</a:t>
            </a:r>
            <a:r>
              <a:rPr lang="en-US" spc="5" dirty="0" smtClean="0"/>
              <a:t> </a:t>
            </a:r>
            <a:r>
              <a:rPr lang="en-US" spc="5" dirty="0" err="1" smtClean="0"/>
              <a:t>loại</a:t>
            </a:r>
            <a:r>
              <a:rPr lang="en-US" spc="5" dirty="0" smtClean="0"/>
              <a:t> CSS</a:t>
            </a:r>
            <a:endParaRPr lang="en-US" dirty="0"/>
          </a:p>
        </p:txBody>
      </p:sp>
      <p:sp>
        <p:nvSpPr>
          <p:cNvPr id="4" name="Content Placeholder 3"/>
          <p:cNvSpPr>
            <a:spLocks noGrp="1"/>
          </p:cNvSpPr>
          <p:nvPr>
            <p:ph idx="1"/>
          </p:nvPr>
        </p:nvSpPr>
        <p:spPr/>
        <p:txBody>
          <a:bodyPr/>
          <a:lstStyle/>
          <a:p>
            <a:r>
              <a:rPr lang="en-US" sz="2800" dirty="0" err="1" smtClean="0">
                <a:latin typeface="Times New Roman"/>
                <a:cs typeface="Times New Roman"/>
              </a:rPr>
              <a:t>Ví</a:t>
            </a:r>
            <a:r>
              <a:rPr lang="en-US" sz="2800" dirty="0" smtClean="0">
                <a:latin typeface="Times New Roman"/>
                <a:cs typeface="Times New Roman"/>
              </a:rPr>
              <a:t> </a:t>
            </a:r>
            <a:r>
              <a:rPr lang="en-US" sz="2800" dirty="0" err="1" smtClean="0">
                <a:latin typeface="Times New Roman"/>
                <a:cs typeface="Times New Roman"/>
              </a:rPr>
              <a:t>dụ</a:t>
            </a:r>
            <a:endParaRPr lang="en-US" sz="2800" dirty="0" smtClean="0">
              <a:latin typeface="Times New Roman"/>
              <a:cs typeface="Times New Roman"/>
            </a:endParaRPr>
          </a:p>
          <a:p>
            <a:endParaRPr lang="en-US" sz="2800" dirty="0"/>
          </a:p>
        </p:txBody>
      </p:sp>
      <p:pic>
        <p:nvPicPr>
          <p:cNvPr id="3" name="Picture 2"/>
          <p:cNvPicPr>
            <a:picLocks noChangeAspect="1"/>
          </p:cNvPicPr>
          <p:nvPr/>
        </p:nvPicPr>
        <p:blipFill>
          <a:blip r:embed="rId2"/>
          <a:stretch>
            <a:fillRect/>
          </a:stretch>
        </p:blipFill>
        <p:spPr>
          <a:xfrm>
            <a:off x="861664" y="2257425"/>
            <a:ext cx="2952750" cy="3486150"/>
          </a:xfrm>
          <a:prstGeom prst="rect">
            <a:avLst/>
          </a:prstGeom>
        </p:spPr>
      </p:pic>
      <p:pic>
        <p:nvPicPr>
          <p:cNvPr id="5" name="Picture 4"/>
          <p:cNvPicPr>
            <a:picLocks noChangeAspect="1"/>
          </p:cNvPicPr>
          <p:nvPr/>
        </p:nvPicPr>
        <p:blipFill>
          <a:blip r:embed="rId3"/>
          <a:stretch>
            <a:fillRect/>
          </a:stretch>
        </p:blipFill>
        <p:spPr>
          <a:xfrm>
            <a:off x="5352081" y="2254637"/>
            <a:ext cx="5721079" cy="4331018"/>
          </a:xfrm>
          <a:prstGeom prst="rect">
            <a:avLst/>
          </a:prstGeom>
        </p:spPr>
      </p:pic>
    </p:spTree>
    <p:extLst>
      <p:ext uri="{BB962C8B-B14F-4D97-AF65-F5344CB8AC3E}">
        <p14:creationId xmlns:p14="http://schemas.microsoft.com/office/powerpoint/2010/main" val="271323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spc="5" dirty="0" err="1" smtClean="0"/>
              <a:t>Những</a:t>
            </a:r>
            <a:r>
              <a:rPr lang="en-US" spc="5" dirty="0" smtClean="0"/>
              <a:t> </a:t>
            </a:r>
            <a:r>
              <a:rPr lang="en-US" spc="5" dirty="0" err="1" smtClean="0"/>
              <a:t>thuộc</a:t>
            </a:r>
            <a:r>
              <a:rPr lang="en-US" spc="5" dirty="0" smtClean="0"/>
              <a:t> </a:t>
            </a:r>
            <a:r>
              <a:rPr lang="en-US" spc="5" dirty="0" err="1" smtClean="0"/>
              <a:t>tính</a:t>
            </a:r>
            <a:r>
              <a:rPr lang="en-US" spc="5" dirty="0" smtClean="0"/>
              <a:t> </a:t>
            </a:r>
            <a:r>
              <a:rPr lang="en-US" spc="5" dirty="0" err="1" smtClean="0"/>
              <a:t>thường</a:t>
            </a:r>
            <a:r>
              <a:rPr lang="en-US" spc="5" dirty="0"/>
              <a:t> </a:t>
            </a:r>
            <a:r>
              <a:rPr lang="en-US" spc="5" dirty="0" err="1" smtClean="0"/>
              <a:t>dùng</a:t>
            </a:r>
            <a:r>
              <a:rPr lang="en-US" spc="5" dirty="0" smtClean="0"/>
              <a:t> </a:t>
            </a:r>
            <a:r>
              <a:rPr lang="en-US" spc="5" dirty="0" err="1" smtClean="0"/>
              <a:t>trong</a:t>
            </a:r>
            <a:r>
              <a:rPr lang="en-US" spc="5" dirty="0" smtClean="0"/>
              <a:t> </a:t>
            </a:r>
            <a:r>
              <a:rPr lang="en-US" spc="5" dirty="0" err="1" smtClean="0"/>
              <a:t>css</a:t>
            </a:r>
            <a:endParaRPr lang="en-US" dirty="0"/>
          </a:p>
        </p:txBody>
      </p:sp>
      <p:sp>
        <p:nvSpPr>
          <p:cNvPr id="11" name="object 11"/>
          <p:cNvSpPr txBox="1"/>
          <p:nvPr/>
        </p:nvSpPr>
        <p:spPr>
          <a:xfrm>
            <a:off x="948690" y="5107938"/>
            <a:ext cx="4372610" cy="443711"/>
          </a:xfrm>
          <a:prstGeom prst="rect">
            <a:avLst/>
          </a:prstGeom>
        </p:spPr>
        <p:txBody>
          <a:bodyPr vert="horz" wrap="square" lIns="0" tIns="12700" rIns="0" bIns="0" rtlCol="0">
            <a:spAutoFit/>
          </a:bodyPr>
          <a:lstStyle/>
          <a:p>
            <a:pPr marL="12700">
              <a:lnSpc>
                <a:spcPct val="100000"/>
              </a:lnSpc>
              <a:spcBef>
                <a:spcPts val="100"/>
              </a:spcBef>
            </a:pPr>
            <a:endParaRPr sz="2800">
              <a:latin typeface="Times New Roman"/>
              <a:cs typeface="Times New Roman"/>
            </a:endParaRPr>
          </a:p>
        </p:txBody>
      </p:sp>
      <p:sp>
        <p:nvSpPr>
          <p:cNvPr id="4" name="Content Placeholder 3"/>
          <p:cNvSpPr>
            <a:spLocks noGrp="1"/>
          </p:cNvSpPr>
          <p:nvPr>
            <p:ph idx="1"/>
          </p:nvPr>
        </p:nvSpPr>
        <p:spPr/>
        <p:txBody>
          <a:bodyPr/>
          <a:lstStyle/>
          <a:p>
            <a:r>
              <a:rPr lang="en-US" sz="2000" dirty="0" smtClean="0"/>
              <a:t>CSS border</a:t>
            </a:r>
          </a:p>
          <a:p>
            <a:r>
              <a:rPr lang="en-US" sz="2000" dirty="0" smtClean="0"/>
              <a:t>CSS width – height</a:t>
            </a:r>
          </a:p>
          <a:p>
            <a:r>
              <a:rPr lang="en-US" sz="2000" dirty="0" smtClean="0"/>
              <a:t>CSS background</a:t>
            </a:r>
          </a:p>
          <a:p>
            <a:r>
              <a:rPr lang="en-US" sz="2000" dirty="0" smtClean="0"/>
              <a:t>CSS text</a:t>
            </a:r>
          </a:p>
          <a:p>
            <a:r>
              <a:rPr lang="en-US" sz="2000" dirty="0" smtClean="0"/>
              <a:t>CSS font</a:t>
            </a:r>
          </a:p>
          <a:p>
            <a:r>
              <a:rPr lang="en-US" sz="2000" dirty="0" smtClean="0"/>
              <a:t>CSS table</a:t>
            </a:r>
          </a:p>
          <a:p>
            <a:r>
              <a:rPr lang="en-US" sz="2000" dirty="0" smtClean="0"/>
              <a:t>CSS display</a:t>
            </a:r>
          </a:p>
          <a:p>
            <a:r>
              <a:rPr lang="en-US" sz="2000" dirty="0" smtClean="0"/>
              <a:t>CSS margin</a:t>
            </a:r>
          </a:p>
          <a:p>
            <a:r>
              <a:rPr lang="en-US" sz="2000" dirty="0" smtClean="0"/>
              <a:t>CSS padding</a:t>
            </a:r>
          </a:p>
          <a:p>
            <a:r>
              <a:rPr lang="en-US" sz="2000" dirty="0" smtClean="0"/>
              <a:t>CSS List</a:t>
            </a:r>
          </a:p>
          <a:p>
            <a:r>
              <a:rPr lang="en-US" sz="2000" dirty="0" smtClean="0"/>
              <a:t>CSS positioning</a:t>
            </a:r>
          </a:p>
          <a:p>
            <a:r>
              <a:rPr lang="en-US" sz="2000" dirty="0" smtClean="0"/>
              <a:t>CSS float</a:t>
            </a:r>
          </a:p>
          <a:p>
            <a:r>
              <a:rPr lang="en-US" sz="2000" dirty="0" smtClean="0"/>
              <a:t>CSS z-index</a:t>
            </a:r>
            <a:endParaRPr lang="en-US" sz="2000" dirty="0"/>
          </a:p>
        </p:txBody>
      </p:sp>
    </p:spTree>
    <p:extLst>
      <p:ext uri="{BB962C8B-B14F-4D97-AF65-F5344CB8AC3E}">
        <p14:creationId xmlns:p14="http://schemas.microsoft.com/office/powerpoint/2010/main" val="3420288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spc="5" dirty="0" smtClean="0"/>
              <a:t>ID </a:t>
            </a:r>
            <a:r>
              <a:rPr lang="en-US" spc="5" dirty="0" err="1" smtClean="0"/>
              <a:t>và</a:t>
            </a:r>
            <a:r>
              <a:rPr lang="en-US" spc="5" dirty="0" smtClean="0"/>
              <a:t> Class</a:t>
            </a:r>
            <a:endParaRPr lang="en-US" dirty="0"/>
          </a:p>
        </p:txBody>
      </p:sp>
      <p:sp>
        <p:nvSpPr>
          <p:cNvPr id="11" name="object 11"/>
          <p:cNvSpPr txBox="1"/>
          <p:nvPr/>
        </p:nvSpPr>
        <p:spPr>
          <a:xfrm>
            <a:off x="948690" y="5107938"/>
            <a:ext cx="4372610" cy="443711"/>
          </a:xfrm>
          <a:prstGeom prst="rect">
            <a:avLst/>
          </a:prstGeom>
        </p:spPr>
        <p:txBody>
          <a:bodyPr vert="horz" wrap="square" lIns="0" tIns="12700" rIns="0" bIns="0" rtlCol="0">
            <a:spAutoFit/>
          </a:bodyPr>
          <a:lstStyle/>
          <a:p>
            <a:pPr marL="12700">
              <a:lnSpc>
                <a:spcPct val="100000"/>
              </a:lnSpc>
              <a:spcBef>
                <a:spcPts val="100"/>
              </a:spcBef>
            </a:pPr>
            <a:endParaRPr sz="2800">
              <a:latin typeface="Times New Roman"/>
              <a:cs typeface="Times New Roman"/>
            </a:endParaRPr>
          </a:p>
        </p:txBody>
      </p:sp>
      <p:sp>
        <p:nvSpPr>
          <p:cNvPr id="4" name="Content Placeholder 3"/>
          <p:cNvSpPr>
            <a:spLocks noGrp="1"/>
          </p:cNvSpPr>
          <p:nvPr>
            <p:ph idx="1"/>
          </p:nvPr>
        </p:nvSpPr>
        <p:spPr/>
        <p:txBody>
          <a:bodyPr/>
          <a:lstStyle/>
          <a:p>
            <a:r>
              <a:rPr lang="en-US" sz="3200" b="1" dirty="0" smtClean="0"/>
              <a:t>ID</a:t>
            </a:r>
            <a:r>
              <a:rPr lang="en-US" sz="3200" dirty="0" smtClean="0"/>
              <a:t> </a:t>
            </a:r>
            <a:r>
              <a:rPr lang="en-US" sz="3200" dirty="0" err="1" smtClean="0"/>
              <a:t>là</a:t>
            </a:r>
            <a:r>
              <a:rPr lang="en-US" sz="3200" dirty="0" smtClean="0"/>
              <a:t> </a:t>
            </a:r>
            <a:r>
              <a:rPr lang="en-US" sz="3200" dirty="0" err="1" smtClean="0"/>
              <a:t>thuộc</a:t>
            </a:r>
            <a:r>
              <a:rPr lang="en-US" sz="3200" dirty="0" smtClean="0"/>
              <a:t> </a:t>
            </a:r>
            <a:r>
              <a:rPr lang="en-US" sz="3200" dirty="0" err="1" smtClean="0"/>
              <a:t>tính</a:t>
            </a:r>
            <a:r>
              <a:rPr lang="en-US" sz="3200" dirty="0" smtClean="0"/>
              <a:t> </a:t>
            </a:r>
            <a:r>
              <a:rPr lang="en-US" sz="3200" dirty="0" err="1" smtClean="0"/>
              <a:t>nhằm</a:t>
            </a:r>
            <a:r>
              <a:rPr lang="en-US" sz="3200" dirty="0" smtClean="0"/>
              <a:t> </a:t>
            </a:r>
            <a:r>
              <a:rPr lang="en-US" sz="3200" dirty="0" err="1" smtClean="0"/>
              <a:t>xác</a:t>
            </a:r>
            <a:r>
              <a:rPr lang="en-US" sz="3200" dirty="0" smtClean="0"/>
              <a:t> </a:t>
            </a:r>
            <a:r>
              <a:rPr lang="en-US" sz="3200" dirty="0" err="1" smtClean="0"/>
              <a:t>định</a:t>
            </a:r>
            <a:r>
              <a:rPr lang="en-US" sz="3200" dirty="0" smtClean="0"/>
              <a:t> </a:t>
            </a:r>
            <a:r>
              <a:rPr lang="en-US" sz="3200" dirty="0" err="1" smtClean="0"/>
              <a:t>một</a:t>
            </a:r>
            <a:r>
              <a:rPr lang="en-US" sz="3200" dirty="0" smtClean="0"/>
              <a:t> </a:t>
            </a:r>
            <a:r>
              <a:rPr lang="en-US" sz="3200" dirty="0" err="1" smtClean="0"/>
              <a:t>phần</a:t>
            </a:r>
            <a:r>
              <a:rPr lang="en-US" sz="3200" dirty="0" smtClean="0"/>
              <a:t> </a:t>
            </a:r>
            <a:r>
              <a:rPr lang="en-US" sz="3200" dirty="0" err="1" smtClean="0"/>
              <a:t>tử</a:t>
            </a:r>
            <a:r>
              <a:rPr lang="en-US" sz="3200" dirty="0" smtClean="0"/>
              <a:t> </a:t>
            </a:r>
            <a:r>
              <a:rPr lang="en-US" sz="3200" dirty="0" err="1" smtClean="0"/>
              <a:t>trong</a:t>
            </a:r>
            <a:r>
              <a:rPr lang="en-US" sz="3200" dirty="0" smtClean="0"/>
              <a:t> HTML </a:t>
            </a:r>
            <a:r>
              <a:rPr lang="en-US" sz="3200" dirty="0" err="1" smtClean="0"/>
              <a:t>và</a:t>
            </a:r>
            <a:r>
              <a:rPr lang="en-US" sz="3200" dirty="0" smtClean="0"/>
              <a:t> ID </a:t>
            </a:r>
            <a:r>
              <a:rPr lang="en-US" sz="3200" dirty="0" err="1" smtClean="0"/>
              <a:t>là</a:t>
            </a:r>
            <a:r>
              <a:rPr lang="en-US" sz="3200" dirty="0" smtClean="0"/>
              <a:t> </a:t>
            </a:r>
            <a:r>
              <a:rPr lang="en-US" sz="3200" dirty="0" err="1" smtClean="0"/>
              <a:t>thuộc</a:t>
            </a:r>
            <a:r>
              <a:rPr lang="en-US" sz="3200" dirty="0" smtClean="0"/>
              <a:t> </a:t>
            </a:r>
            <a:r>
              <a:rPr lang="en-US" sz="3200" dirty="0" err="1" smtClean="0"/>
              <a:t>tính</a:t>
            </a:r>
            <a:r>
              <a:rPr lang="en-US" sz="3200" dirty="0" smtClean="0"/>
              <a:t> </a:t>
            </a:r>
            <a:r>
              <a:rPr lang="en-US" sz="3200" dirty="0" err="1" smtClean="0"/>
              <a:t>duy</a:t>
            </a:r>
            <a:r>
              <a:rPr lang="en-US" sz="3200" dirty="0" smtClean="0"/>
              <a:t> </a:t>
            </a:r>
            <a:r>
              <a:rPr lang="en-US" sz="3200" dirty="0" err="1" smtClean="0"/>
              <a:t>nhất</a:t>
            </a:r>
            <a:r>
              <a:rPr lang="en-US" sz="3200" dirty="0" smtClean="0"/>
              <a:t>, </a:t>
            </a:r>
            <a:r>
              <a:rPr lang="en-US" sz="3200" dirty="0" err="1" smtClean="0"/>
              <a:t>chỉ</a:t>
            </a:r>
            <a:r>
              <a:rPr lang="en-US" sz="3200" dirty="0" smtClean="0"/>
              <a:t> </a:t>
            </a:r>
            <a:r>
              <a:rPr lang="en-US" sz="3200" dirty="0" err="1" smtClean="0"/>
              <a:t>được</a:t>
            </a:r>
            <a:r>
              <a:rPr lang="en-US" sz="3200" dirty="0" smtClean="0"/>
              <a:t> </a:t>
            </a:r>
            <a:r>
              <a:rPr lang="en-US" sz="3200" dirty="0" err="1" smtClean="0"/>
              <a:t>sử</a:t>
            </a:r>
            <a:r>
              <a:rPr lang="en-US" sz="3200" dirty="0" smtClean="0"/>
              <a:t> </a:t>
            </a:r>
            <a:r>
              <a:rPr lang="en-US" sz="3200" dirty="0" err="1" smtClean="0"/>
              <a:t>dụng</a:t>
            </a:r>
            <a:r>
              <a:rPr lang="en-US" sz="3200" dirty="0" smtClean="0"/>
              <a:t> </a:t>
            </a:r>
            <a:r>
              <a:rPr lang="en-US" sz="3200" dirty="0" err="1" smtClean="0"/>
              <a:t>một</a:t>
            </a:r>
            <a:r>
              <a:rPr lang="en-US" sz="3200" dirty="0" smtClean="0"/>
              <a:t> </a:t>
            </a:r>
            <a:r>
              <a:rPr lang="en-US" sz="3200" dirty="0" err="1" smtClean="0"/>
              <a:t>lần</a:t>
            </a:r>
            <a:endParaRPr lang="en-US" sz="3200" dirty="0" smtClean="0"/>
          </a:p>
          <a:p>
            <a:r>
              <a:rPr lang="en-US" sz="3200" b="1" dirty="0" smtClean="0"/>
              <a:t>Class</a:t>
            </a:r>
            <a:r>
              <a:rPr lang="en-US" sz="3200" dirty="0" smtClean="0"/>
              <a:t> </a:t>
            </a:r>
            <a:r>
              <a:rPr lang="en-US" sz="3200" dirty="0" err="1" smtClean="0"/>
              <a:t>là</a:t>
            </a:r>
            <a:r>
              <a:rPr lang="en-US" sz="3200" dirty="0" smtClean="0"/>
              <a:t> </a:t>
            </a:r>
            <a:r>
              <a:rPr lang="en-US" sz="3200" dirty="0" err="1" smtClean="0"/>
              <a:t>thuộc</a:t>
            </a:r>
            <a:r>
              <a:rPr lang="en-US" sz="3200" dirty="0" smtClean="0"/>
              <a:t> </a:t>
            </a:r>
            <a:r>
              <a:rPr lang="en-US" sz="3200" dirty="0" err="1" smtClean="0"/>
              <a:t>tính</a:t>
            </a:r>
            <a:r>
              <a:rPr lang="en-US" sz="3200" dirty="0" smtClean="0"/>
              <a:t> </a:t>
            </a:r>
            <a:r>
              <a:rPr lang="en-US" sz="3200" dirty="0" err="1" smtClean="0"/>
              <a:t>nhằm</a:t>
            </a:r>
            <a:r>
              <a:rPr lang="en-US" sz="3200" dirty="0" smtClean="0"/>
              <a:t> </a:t>
            </a:r>
            <a:r>
              <a:rPr lang="en-US" sz="3200" dirty="0" err="1" smtClean="0"/>
              <a:t>xác</a:t>
            </a:r>
            <a:r>
              <a:rPr lang="en-US" sz="3200" dirty="0" smtClean="0"/>
              <a:t> </a:t>
            </a:r>
            <a:r>
              <a:rPr lang="en-US" sz="3200" dirty="0" err="1" smtClean="0"/>
              <a:t>định</a:t>
            </a:r>
            <a:r>
              <a:rPr lang="en-US" sz="3200" dirty="0" smtClean="0"/>
              <a:t> </a:t>
            </a:r>
            <a:r>
              <a:rPr lang="en-US" sz="3200" dirty="0" err="1" smtClean="0"/>
              <a:t>một</a:t>
            </a:r>
            <a:r>
              <a:rPr lang="en-US" sz="3200" dirty="0" smtClean="0"/>
              <a:t>, </a:t>
            </a:r>
            <a:r>
              <a:rPr lang="en-US" sz="3200" dirty="0" err="1" smtClean="0"/>
              <a:t>hoặc</a:t>
            </a:r>
            <a:r>
              <a:rPr lang="en-US" sz="3200" dirty="0" smtClean="0"/>
              <a:t> </a:t>
            </a:r>
            <a:r>
              <a:rPr lang="en-US" sz="3200" dirty="0" err="1" smtClean="0"/>
              <a:t>một</a:t>
            </a:r>
            <a:r>
              <a:rPr lang="en-US" sz="3200" dirty="0" smtClean="0"/>
              <a:t> </a:t>
            </a:r>
            <a:r>
              <a:rPr lang="en-US" sz="3200" dirty="0" err="1" smtClean="0"/>
              <a:t>nhóm</a:t>
            </a:r>
            <a:r>
              <a:rPr lang="en-US" sz="3200" dirty="0" smtClean="0"/>
              <a:t> </a:t>
            </a:r>
            <a:r>
              <a:rPr lang="en-US" sz="3200" dirty="0" err="1" smtClean="0"/>
              <a:t>phần</a:t>
            </a:r>
            <a:r>
              <a:rPr lang="en-US" sz="3200" dirty="0" smtClean="0"/>
              <a:t> </a:t>
            </a:r>
            <a:r>
              <a:rPr lang="en-US" sz="3200" dirty="0" err="1" smtClean="0"/>
              <a:t>tính</a:t>
            </a:r>
            <a:r>
              <a:rPr lang="en-US" sz="3200" dirty="0" smtClean="0"/>
              <a:t> </a:t>
            </a:r>
            <a:r>
              <a:rPr lang="en-US" sz="3200" dirty="0" err="1" smtClean="0"/>
              <a:t>trong</a:t>
            </a:r>
            <a:r>
              <a:rPr lang="en-US" sz="3200" dirty="0" smtClean="0"/>
              <a:t> HTML </a:t>
            </a:r>
            <a:r>
              <a:rPr lang="en-US" sz="3200" dirty="0" err="1" smtClean="0"/>
              <a:t>và</a:t>
            </a:r>
            <a:r>
              <a:rPr lang="en-US" sz="3200" dirty="0" smtClean="0"/>
              <a:t> class </a:t>
            </a:r>
            <a:r>
              <a:rPr lang="en-US" sz="3200" dirty="0" err="1" smtClean="0"/>
              <a:t>là</a:t>
            </a:r>
            <a:r>
              <a:rPr lang="en-US" sz="3200" dirty="0" smtClean="0"/>
              <a:t> </a:t>
            </a:r>
            <a:r>
              <a:rPr lang="en-US" sz="3200" dirty="0" err="1" smtClean="0"/>
              <a:t>thuôc</a:t>
            </a:r>
            <a:r>
              <a:rPr lang="en-US" sz="3200" dirty="0" smtClean="0"/>
              <a:t> </a:t>
            </a:r>
            <a:r>
              <a:rPr lang="en-US" sz="3200" dirty="0" err="1" smtClean="0"/>
              <a:t>tính</a:t>
            </a:r>
            <a:r>
              <a:rPr lang="en-US" sz="3200" dirty="0" smtClean="0"/>
              <a:t> </a:t>
            </a:r>
            <a:r>
              <a:rPr lang="en-US" sz="3200" dirty="0" err="1" smtClean="0"/>
              <a:t>có</a:t>
            </a:r>
            <a:r>
              <a:rPr lang="en-US" sz="3200" dirty="0" smtClean="0"/>
              <a:t> </a:t>
            </a:r>
            <a:r>
              <a:rPr lang="en-US" sz="3200" dirty="0" err="1" smtClean="0"/>
              <a:t>thể</a:t>
            </a:r>
            <a:r>
              <a:rPr lang="en-US" sz="3200" dirty="0" smtClean="0"/>
              <a:t> </a:t>
            </a:r>
            <a:r>
              <a:rPr lang="en-US" sz="3200" dirty="0" err="1" smtClean="0"/>
              <a:t>sử</a:t>
            </a:r>
            <a:r>
              <a:rPr lang="en-US" sz="3200" dirty="0" smtClean="0"/>
              <a:t> </a:t>
            </a:r>
            <a:r>
              <a:rPr lang="en-US" sz="3200" dirty="0" err="1" smtClean="0"/>
              <a:t>dụng</a:t>
            </a:r>
            <a:r>
              <a:rPr lang="en-US" sz="3200" dirty="0" smtClean="0"/>
              <a:t> </a:t>
            </a:r>
            <a:r>
              <a:rPr lang="en-US" sz="3200" dirty="0" err="1" smtClean="0"/>
              <a:t>nhiều</a:t>
            </a:r>
            <a:r>
              <a:rPr lang="en-US" sz="3200" dirty="0" smtClean="0"/>
              <a:t> </a:t>
            </a:r>
            <a:r>
              <a:rPr lang="en-US" sz="3200" dirty="0" err="1" smtClean="0"/>
              <a:t>lần</a:t>
            </a:r>
            <a:endParaRPr lang="en-US" sz="3200" dirty="0"/>
          </a:p>
        </p:txBody>
      </p:sp>
    </p:spTree>
    <p:extLst>
      <p:ext uri="{BB962C8B-B14F-4D97-AF65-F5344CB8AC3E}">
        <p14:creationId xmlns:p14="http://schemas.microsoft.com/office/powerpoint/2010/main" val="3009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spc="5" dirty="0" smtClean="0"/>
              <a:t>CSS Border</a:t>
            </a:r>
            <a:endParaRPr lang="en-US" dirty="0"/>
          </a:p>
        </p:txBody>
      </p:sp>
      <p:pic>
        <p:nvPicPr>
          <p:cNvPr id="5" name="Picture 4"/>
          <p:cNvPicPr>
            <a:picLocks noChangeAspect="1"/>
          </p:cNvPicPr>
          <p:nvPr/>
        </p:nvPicPr>
        <p:blipFill>
          <a:blip r:embed="rId2"/>
          <a:stretch>
            <a:fillRect/>
          </a:stretch>
        </p:blipFill>
        <p:spPr>
          <a:xfrm>
            <a:off x="622300" y="1322581"/>
            <a:ext cx="4251474" cy="5412756"/>
          </a:xfrm>
          <a:prstGeom prst="rect">
            <a:avLst/>
          </a:prstGeom>
        </p:spPr>
      </p:pic>
      <p:pic>
        <p:nvPicPr>
          <p:cNvPr id="6" name="Picture 5"/>
          <p:cNvPicPr>
            <a:picLocks noChangeAspect="1"/>
          </p:cNvPicPr>
          <p:nvPr/>
        </p:nvPicPr>
        <p:blipFill>
          <a:blip r:embed="rId3"/>
          <a:stretch>
            <a:fillRect/>
          </a:stretch>
        </p:blipFill>
        <p:spPr>
          <a:xfrm>
            <a:off x="5483612" y="1322581"/>
            <a:ext cx="3682689" cy="5491917"/>
          </a:xfrm>
          <a:prstGeom prst="rect">
            <a:avLst/>
          </a:prstGeom>
        </p:spPr>
      </p:pic>
    </p:spTree>
    <p:extLst>
      <p:ext uri="{BB962C8B-B14F-4D97-AF65-F5344CB8AC3E}">
        <p14:creationId xmlns:p14="http://schemas.microsoft.com/office/powerpoint/2010/main" val="1651059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spc="5" dirty="0" smtClean="0"/>
              <a:t>CSS background</a:t>
            </a:r>
            <a:endParaRPr lang="en-US" dirty="0"/>
          </a:p>
        </p:txBody>
      </p:sp>
      <p:sp>
        <p:nvSpPr>
          <p:cNvPr id="11" name="object 11"/>
          <p:cNvSpPr txBox="1"/>
          <p:nvPr/>
        </p:nvSpPr>
        <p:spPr>
          <a:xfrm>
            <a:off x="948690" y="5107938"/>
            <a:ext cx="4372610" cy="443711"/>
          </a:xfrm>
          <a:prstGeom prst="rect">
            <a:avLst/>
          </a:prstGeom>
        </p:spPr>
        <p:txBody>
          <a:bodyPr vert="horz" wrap="square" lIns="0" tIns="12700" rIns="0" bIns="0" rtlCol="0">
            <a:spAutoFit/>
          </a:bodyPr>
          <a:lstStyle/>
          <a:p>
            <a:pPr marL="12700">
              <a:lnSpc>
                <a:spcPct val="100000"/>
              </a:lnSpc>
              <a:spcBef>
                <a:spcPts val="100"/>
              </a:spcBef>
            </a:pPr>
            <a:endParaRPr sz="2800">
              <a:latin typeface="Times New Roman"/>
              <a:cs typeface="Times New Roman"/>
            </a:endParaRPr>
          </a:p>
        </p:txBody>
      </p:sp>
      <p:pic>
        <p:nvPicPr>
          <p:cNvPr id="6" name="Picture 5"/>
          <p:cNvPicPr>
            <a:picLocks noChangeAspect="1"/>
          </p:cNvPicPr>
          <p:nvPr/>
        </p:nvPicPr>
        <p:blipFill rotWithShape="1">
          <a:blip r:embed="rId3"/>
          <a:srcRect t="1318"/>
          <a:stretch/>
        </p:blipFill>
        <p:spPr>
          <a:xfrm>
            <a:off x="609600" y="1676400"/>
            <a:ext cx="5348314" cy="5070088"/>
          </a:xfrm>
          <a:prstGeom prst="rect">
            <a:avLst/>
          </a:prstGeom>
        </p:spPr>
      </p:pic>
      <p:pic>
        <p:nvPicPr>
          <p:cNvPr id="7" name="Picture 6"/>
          <p:cNvPicPr>
            <a:picLocks noChangeAspect="1"/>
          </p:cNvPicPr>
          <p:nvPr/>
        </p:nvPicPr>
        <p:blipFill>
          <a:blip r:embed="rId4"/>
          <a:stretch>
            <a:fillRect/>
          </a:stretch>
        </p:blipFill>
        <p:spPr>
          <a:xfrm>
            <a:off x="6192088" y="1676400"/>
            <a:ext cx="5272221" cy="2157878"/>
          </a:xfrm>
          <a:prstGeom prst="rect">
            <a:avLst/>
          </a:prstGeom>
        </p:spPr>
      </p:pic>
    </p:spTree>
    <p:extLst>
      <p:ext uri="{BB962C8B-B14F-4D97-AF65-F5344CB8AC3E}">
        <p14:creationId xmlns:p14="http://schemas.microsoft.com/office/powerpoint/2010/main" val="181612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spc="5" dirty="0" smtClean="0"/>
              <a:t>CSS background</a:t>
            </a:r>
            <a:endParaRPr lang="en-US" dirty="0"/>
          </a:p>
        </p:txBody>
      </p:sp>
      <p:pic>
        <p:nvPicPr>
          <p:cNvPr id="3" name="Picture 2"/>
          <p:cNvPicPr>
            <a:picLocks noChangeAspect="1"/>
          </p:cNvPicPr>
          <p:nvPr/>
        </p:nvPicPr>
        <p:blipFill>
          <a:blip r:embed="rId2"/>
          <a:stretch>
            <a:fillRect/>
          </a:stretch>
        </p:blipFill>
        <p:spPr>
          <a:xfrm>
            <a:off x="301779" y="1259507"/>
            <a:ext cx="6115773" cy="5442376"/>
          </a:xfrm>
          <a:prstGeom prst="rect">
            <a:avLst/>
          </a:prstGeom>
        </p:spPr>
      </p:pic>
      <p:pic>
        <p:nvPicPr>
          <p:cNvPr id="5" name="Picture 4"/>
          <p:cNvPicPr>
            <a:picLocks noChangeAspect="1"/>
          </p:cNvPicPr>
          <p:nvPr/>
        </p:nvPicPr>
        <p:blipFill>
          <a:blip r:embed="rId3"/>
          <a:stretch>
            <a:fillRect/>
          </a:stretch>
        </p:blipFill>
        <p:spPr>
          <a:xfrm>
            <a:off x="6660761" y="1259507"/>
            <a:ext cx="5330187" cy="5118991"/>
          </a:xfrm>
          <a:prstGeom prst="rect">
            <a:avLst/>
          </a:prstGeom>
        </p:spPr>
      </p:pic>
    </p:spTree>
    <p:extLst>
      <p:ext uri="{BB962C8B-B14F-4D97-AF65-F5344CB8AC3E}">
        <p14:creationId xmlns:p14="http://schemas.microsoft.com/office/powerpoint/2010/main" val="763949917"/>
      </p:ext>
    </p:extLst>
  </p:cSld>
  <p:clrMapOvr>
    <a:masterClrMapping/>
  </p:clrMapOvr>
</p:sld>
</file>

<file path=ppt/theme/theme1.xml><?xml version="1.0" encoding="utf-8"?>
<a:theme xmlns:a="http://schemas.openxmlformats.org/drawingml/2006/main" name="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FSE_Template1" id="{D60A9529-804D-8741-A1C7-2203399C0C7C}" vid="{8444D873-0411-E844-BE10-AFA0413C53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TotalTime>
  <Words>539</Words>
  <Application>Microsoft Office PowerPoint</Application>
  <PresentationFormat>Widescreen</PresentationFormat>
  <Paragraphs>138</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cdb2004213l</vt:lpstr>
      <vt:lpstr>Styles &amp; CSS</vt:lpstr>
      <vt:lpstr>What is css?</vt:lpstr>
      <vt:lpstr>Phân loại CSS</vt:lpstr>
      <vt:lpstr>Phân loại CSS</vt:lpstr>
      <vt:lpstr>Những thuộc tính thường dùng trong css</vt:lpstr>
      <vt:lpstr>ID và Class</vt:lpstr>
      <vt:lpstr>CSS Border</vt:lpstr>
      <vt:lpstr>CSS background</vt:lpstr>
      <vt:lpstr>CSS background</vt:lpstr>
      <vt:lpstr>CSS text</vt:lpstr>
      <vt:lpstr>CSS font</vt:lpstr>
      <vt:lpstr>CSS Display</vt:lpstr>
      <vt:lpstr>CSS Display</vt:lpstr>
      <vt:lpstr>CSS Margin</vt:lpstr>
      <vt:lpstr>CSS Margin</vt:lpstr>
      <vt:lpstr>CSS Margin</vt:lpstr>
      <vt:lpstr>CSS Padding</vt:lpstr>
      <vt:lpstr>CSS Padding</vt:lpstr>
      <vt:lpstr>CSS Padding</vt:lpstr>
      <vt:lpstr>Giới thiệu Bootstrap </vt:lpstr>
      <vt:lpstr>Giới thiệu Bootstrap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LP#0 – Living in Digital World</dc:title>
  <dc:creator>Smile!</dc:creator>
  <cp:lastModifiedBy>Windows User</cp:lastModifiedBy>
  <cp:revision>107</cp:revision>
  <dcterms:modified xsi:type="dcterms:W3CDTF">2017-12-05T14:32:32Z</dcterms:modified>
</cp:coreProperties>
</file>