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9" r:id="rId3"/>
    <p:sldId id="320" r:id="rId4"/>
    <p:sldId id="321" r:id="rId5"/>
    <p:sldId id="329" r:id="rId6"/>
    <p:sldId id="322" r:id="rId7"/>
    <p:sldId id="323" r:id="rId8"/>
    <p:sldId id="324" r:id="rId9"/>
    <p:sldId id="325" r:id="rId10"/>
    <p:sldId id="326" r:id="rId11"/>
    <p:sldId id="327" r:id="rId12"/>
    <p:sldId id="328" r:id="rId13"/>
    <p:sldId id="330" r:id="rId14"/>
    <p:sldId id="331" r:id="rId15"/>
    <p:sldId id="332"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0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88583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150193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12/6/2017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12/6/2017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12/6/2017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1371600" y="1027113"/>
            <a:ext cx="10411884" cy="1752600"/>
          </a:xfrm>
        </p:spPr>
        <p:txBody>
          <a:bodyPr/>
          <a:lstStyle/>
          <a:p>
            <a:r>
              <a:rPr lang="en-US" dirty="0"/>
              <a:t>HTML - forms</a:t>
            </a: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 option</a:t>
            </a:r>
            <a:endParaRPr lang="en-US" dirty="0"/>
          </a:p>
        </p:txBody>
      </p:sp>
      <p:pic>
        <p:nvPicPr>
          <p:cNvPr id="4" name="Picture 3"/>
          <p:cNvPicPr>
            <a:picLocks noChangeAspect="1"/>
          </p:cNvPicPr>
          <p:nvPr/>
        </p:nvPicPr>
        <p:blipFill>
          <a:blip r:embed="rId2"/>
          <a:stretch>
            <a:fillRect/>
          </a:stretch>
        </p:blipFill>
        <p:spPr>
          <a:xfrm>
            <a:off x="2528358" y="3737980"/>
            <a:ext cx="6017684" cy="2049501"/>
          </a:xfrm>
          <a:prstGeom prst="rect">
            <a:avLst/>
          </a:prstGeom>
        </p:spPr>
      </p:pic>
      <p:pic>
        <p:nvPicPr>
          <p:cNvPr id="5" name="Picture 4"/>
          <p:cNvPicPr>
            <a:picLocks noChangeAspect="1"/>
          </p:cNvPicPr>
          <p:nvPr/>
        </p:nvPicPr>
        <p:blipFill>
          <a:blip r:embed="rId3"/>
          <a:stretch>
            <a:fillRect/>
          </a:stretch>
        </p:blipFill>
        <p:spPr>
          <a:xfrm>
            <a:off x="4890309" y="1435584"/>
            <a:ext cx="1293782" cy="1963776"/>
          </a:xfrm>
          <a:prstGeom prst="rect">
            <a:avLst/>
          </a:prstGeom>
        </p:spPr>
      </p:pic>
    </p:spTree>
    <p:extLst>
      <p:ext uri="{BB962C8B-B14F-4D97-AF65-F5344CB8AC3E}">
        <p14:creationId xmlns:p14="http://schemas.microsoft.com/office/powerpoint/2010/main" val="391557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Textarea</a:t>
            </a:r>
            <a:endParaRPr lang="en-US" dirty="0"/>
          </a:p>
        </p:txBody>
      </p:sp>
      <p:pic>
        <p:nvPicPr>
          <p:cNvPr id="4" name="Picture 3"/>
          <p:cNvPicPr>
            <a:picLocks noChangeAspect="1"/>
          </p:cNvPicPr>
          <p:nvPr/>
        </p:nvPicPr>
        <p:blipFill rotWithShape="1">
          <a:blip r:embed="rId2"/>
          <a:srcRect t="10199"/>
          <a:stretch/>
        </p:blipFill>
        <p:spPr>
          <a:xfrm>
            <a:off x="1144509" y="4962292"/>
            <a:ext cx="9486894" cy="501805"/>
          </a:xfrm>
          <a:prstGeom prst="rect">
            <a:avLst/>
          </a:prstGeom>
        </p:spPr>
      </p:pic>
      <p:pic>
        <p:nvPicPr>
          <p:cNvPr id="5" name="Picture 4"/>
          <p:cNvPicPr>
            <a:picLocks noChangeAspect="1"/>
          </p:cNvPicPr>
          <p:nvPr/>
        </p:nvPicPr>
        <p:blipFill>
          <a:blip r:embed="rId3"/>
          <a:stretch>
            <a:fillRect/>
          </a:stretch>
        </p:blipFill>
        <p:spPr>
          <a:xfrm>
            <a:off x="3994144" y="1438139"/>
            <a:ext cx="3086111" cy="3022348"/>
          </a:xfrm>
          <a:prstGeom prst="rect">
            <a:avLst/>
          </a:prstGeom>
        </p:spPr>
      </p:pic>
    </p:spTree>
    <p:extLst>
      <p:ext uri="{BB962C8B-B14F-4D97-AF65-F5344CB8AC3E}">
        <p14:creationId xmlns:p14="http://schemas.microsoft.com/office/powerpoint/2010/main" val="15223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Submit-reset</a:t>
            </a:r>
            <a:endParaRPr lang="en-US" dirty="0"/>
          </a:p>
        </p:txBody>
      </p:sp>
      <p:pic>
        <p:nvPicPr>
          <p:cNvPr id="4" name="Content Placeholder 3"/>
          <p:cNvPicPr>
            <a:picLocks noGrp="1" noChangeAspect="1"/>
          </p:cNvPicPr>
          <p:nvPr>
            <p:ph idx="1"/>
          </p:nvPr>
        </p:nvPicPr>
        <p:blipFill>
          <a:blip r:embed="rId2"/>
          <a:stretch>
            <a:fillRect/>
          </a:stretch>
        </p:blipFill>
        <p:spPr>
          <a:xfrm>
            <a:off x="3213023" y="3614272"/>
            <a:ext cx="5344926" cy="890821"/>
          </a:xfrm>
          <a:prstGeom prst="rect">
            <a:avLst/>
          </a:prstGeom>
        </p:spPr>
      </p:pic>
      <p:pic>
        <p:nvPicPr>
          <p:cNvPr id="5" name="Picture 4"/>
          <p:cNvPicPr>
            <a:picLocks noChangeAspect="1"/>
          </p:cNvPicPr>
          <p:nvPr/>
        </p:nvPicPr>
        <p:blipFill>
          <a:blip r:embed="rId3"/>
          <a:stretch>
            <a:fillRect/>
          </a:stretch>
        </p:blipFill>
        <p:spPr>
          <a:xfrm>
            <a:off x="4547223" y="2106766"/>
            <a:ext cx="2676525" cy="904875"/>
          </a:xfrm>
          <a:prstGeom prst="rect">
            <a:avLst/>
          </a:prstGeom>
        </p:spPr>
      </p:pic>
    </p:spTree>
    <p:extLst>
      <p:ext uri="{BB962C8B-B14F-4D97-AF65-F5344CB8AC3E}">
        <p14:creationId xmlns:p14="http://schemas.microsoft.com/office/powerpoint/2010/main" val="249403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en-US" dirty="0"/>
              <a:t>HTTP </a:t>
            </a:r>
            <a:r>
              <a:rPr lang="en-US" dirty="0" err="1"/>
              <a:t>là</a:t>
            </a:r>
            <a:r>
              <a:rPr lang="en-US" dirty="0"/>
              <a:t> </a:t>
            </a:r>
            <a:r>
              <a:rPr lang="en-US" dirty="0" err="1"/>
              <a:t>gì</a:t>
            </a:r>
            <a:r>
              <a:rPr lang="en-US" dirty="0"/>
              <a:t>?</a:t>
            </a:r>
          </a:p>
          <a:p>
            <a:pPr lvl="1"/>
            <a:r>
              <a:rPr lang="vi-VN" dirty="0"/>
              <a:t>Giao thức truyền siêu văn bản (HTTP) được thiết kế để cho phép truyền thông giữa các máy khách và máy chủ.</a:t>
            </a:r>
          </a:p>
          <a:p>
            <a:pPr lvl="1"/>
            <a:r>
              <a:rPr lang="vi-VN" dirty="0"/>
              <a:t>HTTP hoạt động như một giao thức yêu cầu phản hồi giữa máy khách và máy chủ.</a:t>
            </a:r>
          </a:p>
          <a:p>
            <a:pPr lvl="1"/>
            <a:r>
              <a:rPr lang="vi-VN" dirty="0"/>
              <a:t>Trình duyệt web có thể là ứng dụng khách, và một ứng dụng trên máy tính lưu trữ một trang web có thể là máy chủ.</a:t>
            </a:r>
          </a:p>
          <a:p>
            <a:pPr lvl="1"/>
            <a:r>
              <a:rPr lang="vi-VN" dirty="0"/>
              <a:t>Ví dụ: Trình khách (trình duyệt) gửi yêu cầu HTTP tới máy chủ; sau đó máy chủ trả về một phản ứng cho khách hàng. Phản hồi chứa thông tin trạng thái về yêu cầu và cũng có thể chứa nội dung yêu cầu.</a:t>
            </a:r>
          </a:p>
          <a:p>
            <a:r>
              <a:rPr lang="vi-VN" dirty="0"/>
              <a:t>Hai Phương thức Yêu cầu HTTP: GET và POST</a:t>
            </a:r>
          </a:p>
          <a:p>
            <a:endParaRPr lang="en-US" dirty="0"/>
          </a:p>
        </p:txBody>
      </p:sp>
    </p:spTree>
    <p:extLst>
      <p:ext uri="{BB962C8B-B14F-4D97-AF65-F5344CB8AC3E}">
        <p14:creationId xmlns:p14="http://schemas.microsoft.com/office/powerpoint/2010/main" val="180489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vi-VN" dirty="0"/>
              <a:t>Phương </a:t>
            </a:r>
            <a:r>
              <a:rPr lang="en-US" dirty="0" err="1" smtClean="0"/>
              <a:t>thức</a:t>
            </a:r>
            <a:r>
              <a:rPr lang="en-US" dirty="0" smtClean="0"/>
              <a:t> </a:t>
            </a:r>
            <a:r>
              <a:rPr lang="vi-VN" dirty="0" smtClean="0"/>
              <a:t>GET</a:t>
            </a:r>
            <a:endParaRPr lang="vi-VN" dirty="0"/>
          </a:p>
          <a:p>
            <a:pPr lvl="1"/>
            <a:r>
              <a:rPr lang="en-US" dirty="0" err="1" smtClean="0"/>
              <a:t>Vd</a:t>
            </a:r>
            <a:r>
              <a:rPr lang="en-US" dirty="0" smtClean="0"/>
              <a:t> : </a:t>
            </a:r>
            <a:r>
              <a:rPr lang="en-US" dirty="0"/>
              <a:t>/</a:t>
            </a:r>
            <a:r>
              <a:rPr lang="en-US" dirty="0" smtClean="0"/>
              <a:t>test/demo_form.php</a:t>
            </a:r>
            <a:r>
              <a:rPr lang="en-US" b="1" dirty="0" smtClean="0"/>
              <a:t>?name1=value1&amp;name2=value2</a:t>
            </a:r>
          </a:p>
          <a:p>
            <a:pPr lvl="1"/>
            <a:r>
              <a:rPr lang="vi-VN" dirty="0"/>
              <a:t>GET yêu cầu có thể được lưu trữ</a:t>
            </a:r>
          </a:p>
          <a:p>
            <a:pPr lvl="1"/>
            <a:r>
              <a:rPr lang="vi-VN" dirty="0"/>
              <a:t>Yêu cầu GET vẫn còn trong lịch sử trình duyệt</a:t>
            </a:r>
          </a:p>
          <a:p>
            <a:pPr lvl="1"/>
            <a:r>
              <a:rPr lang="vi-VN" dirty="0"/>
              <a:t>Yêu cầu GET có thể được đánh dấu</a:t>
            </a:r>
          </a:p>
          <a:p>
            <a:pPr lvl="1"/>
            <a:r>
              <a:rPr lang="vi-VN" dirty="0"/>
              <a:t>Yêu cầu GET không nên được sử dụng khi xử lý dữ liệu nhạy cảm</a:t>
            </a:r>
          </a:p>
          <a:p>
            <a:pPr lvl="1"/>
            <a:r>
              <a:rPr lang="vi-VN" dirty="0"/>
              <a:t>Yêu cầu GET có giới hạn chiều dài</a:t>
            </a:r>
          </a:p>
          <a:p>
            <a:pPr lvl="1"/>
            <a:r>
              <a:rPr lang="vi-VN" dirty="0"/>
              <a:t>Yêu cầu GET chỉ nên được sử dụng để lấy dữ liệu</a:t>
            </a:r>
          </a:p>
          <a:p>
            <a:pPr lvl="1"/>
            <a:endParaRPr lang="en-US" dirty="0"/>
          </a:p>
        </p:txBody>
      </p:sp>
    </p:spTree>
    <p:extLst>
      <p:ext uri="{BB962C8B-B14F-4D97-AF65-F5344CB8AC3E}">
        <p14:creationId xmlns:p14="http://schemas.microsoft.com/office/powerpoint/2010/main" val="347874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 POST &amp; GET</a:t>
            </a:r>
            <a:endParaRPr lang="en-US" dirty="0"/>
          </a:p>
        </p:txBody>
      </p:sp>
      <p:sp>
        <p:nvSpPr>
          <p:cNvPr id="3" name="Content Placeholder 2"/>
          <p:cNvSpPr>
            <a:spLocks noGrp="1"/>
          </p:cNvSpPr>
          <p:nvPr>
            <p:ph idx="1"/>
          </p:nvPr>
        </p:nvSpPr>
        <p:spPr/>
        <p:txBody>
          <a:bodyPr/>
          <a:lstStyle/>
          <a:p>
            <a:r>
              <a:rPr lang="vi-VN" dirty="0"/>
              <a:t>Phương </a:t>
            </a:r>
            <a:r>
              <a:rPr lang="en-US" dirty="0" err="1" smtClean="0"/>
              <a:t>thức</a:t>
            </a:r>
            <a:r>
              <a:rPr lang="en-US" dirty="0" smtClean="0"/>
              <a:t> </a:t>
            </a:r>
            <a:r>
              <a:rPr lang="vi-VN" dirty="0" smtClean="0"/>
              <a:t>POST</a:t>
            </a:r>
            <a:endParaRPr lang="vi-VN" dirty="0"/>
          </a:p>
          <a:p>
            <a:pPr lvl="1"/>
            <a:r>
              <a:rPr lang="en-US" dirty="0"/>
              <a:t>POST /test/</a:t>
            </a:r>
            <a:r>
              <a:rPr lang="en-US" dirty="0" err="1"/>
              <a:t>demo_form.php</a:t>
            </a:r>
            <a:r>
              <a:rPr lang="en-US" dirty="0"/>
              <a:t> HTTP/1.1</a:t>
            </a:r>
            <a:r>
              <a:rPr lang="en-US" dirty="0"/>
              <a:t/>
            </a:r>
            <a:br>
              <a:rPr lang="en-US" dirty="0"/>
            </a:br>
            <a:r>
              <a:rPr lang="en-US" dirty="0"/>
              <a:t>Host: w3schools.com</a:t>
            </a:r>
            <a:r>
              <a:rPr lang="en-US" dirty="0"/>
              <a:t/>
            </a:r>
            <a:br>
              <a:rPr lang="en-US" dirty="0"/>
            </a:br>
            <a:r>
              <a:rPr lang="en-US" b="1" dirty="0" smtClean="0"/>
              <a:t>name1=value1&amp;name2=value2</a:t>
            </a:r>
          </a:p>
          <a:p>
            <a:pPr lvl="1"/>
            <a:r>
              <a:rPr lang="vi-VN" dirty="0"/>
              <a:t>Yêu cầu POST không bao giờ được lưu trữ</a:t>
            </a:r>
          </a:p>
          <a:p>
            <a:pPr lvl="1"/>
            <a:r>
              <a:rPr lang="vi-VN" dirty="0"/>
              <a:t>Yêu cầu POST không còn trong lịch sử trình duyệt</a:t>
            </a:r>
          </a:p>
          <a:p>
            <a:pPr lvl="1"/>
            <a:r>
              <a:rPr lang="vi-VN" dirty="0"/>
              <a:t>Yêu cầu POST không được đánh dấu</a:t>
            </a:r>
          </a:p>
          <a:p>
            <a:pPr lvl="1"/>
            <a:r>
              <a:rPr lang="vi-VN" dirty="0"/>
              <a:t>Yêu cầu POST không có hạn chế về chiều dài dữ liệu</a:t>
            </a:r>
          </a:p>
          <a:p>
            <a:pPr lvl="1"/>
            <a:endParaRPr lang="en-US" dirty="0"/>
          </a:p>
        </p:txBody>
      </p:sp>
    </p:spTree>
    <p:extLst>
      <p:ext uri="{BB962C8B-B14F-4D97-AF65-F5344CB8AC3E}">
        <p14:creationId xmlns:p14="http://schemas.microsoft.com/office/powerpoint/2010/main" val="146111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form</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err="1" smtClean="0">
                <a:cs typeface="Arial"/>
              </a:rPr>
              <a:t>Chức</a:t>
            </a:r>
            <a:r>
              <a:rPr lang="en-US" sz="3200" dirty="0" smtClean="0">
                <a:cs typeface="Arial"/>
              </a:rPr>
              <a:t> </a:t>
            </a:r>
            <a:r>
              <a:rPr lang="en-US" sz="3200" dirty="0" err="1" smtClean="0">
                <a:cs typeface="Arial"/>
              </a:rPr>
              <a:t>năng</a:t>
            </a:r>
            <a:r>
              <a:rPr lang="en-US" sz="3200" dirty="0" smtClean="0">
                <a:cs typeface="Arial"/>
              </a:rPr>
              <a:t>: </a:t>
            </a:r>
          </a:p>
          <a:p>
            <a:pPr marL="698500" lvl="1">
              <a:spcBef>
                <a:spcPts val="919"/>
              </a:spcBef>
              <a:buClr>
                <a:srgbClr val="364EB6"/>
              </a:buClr>
              <a:tabLst>
                <a:tab pos="355600" algn="l"/>
                <a:tab pos="356235" algn="l"/>
              </a:tabLst>
            </a:pPr>
            <a:r>
              <a:rPr lang="en-US" sz="1600" dirty="0" smtClean="0">
                <a:latin typeface="Tahoma"/>
                <a:cs typeface="Arial"/>
              </a:rPr>
              <a:t>Form </a:t>
            </a:r>
            <a:r>
              <a:rPr lang="en-US" sz="1600" dirty="0" err="1" smtClean="0">
                <a:latin typeface="Tahoma"/>
                <a:cs typeface="Arial"/>
              </a:rPr>
              <a:t>là</a:t>
            </a:r>
            <a:r>
              <a:rPr lang="en-US" sz="1600" dirty="0" smtClean="0">
                <a:latin typeface="Tahoma"/>
                <a:cs typeface="Arial"/>
              </a:rPr>
              <a:t> </a:t>
            </a:r>
            <a:r>
              <a:rPr lang="en-US" sz="1600" dirty="0" err="1" smtClean="0">
                <a:latin typeface="Tahoma"/>
                <a:cs typeface="Arial"/>
              </a:rPr>
              <a:t>giao</a:t>
            </a:r>
            <a:r>
              <a:rPr lang="en-US" sz="1600" dirty="0" smtClean="0">
                <a:latin typeface="Tahoma"/>
                <a:cs typeface="Arial"/>
              </a:rPr>
              <a:t> </a:t>
            </a:r>
            <a:r>
              <a:rPr lang="en-US" sz="1600" dirty="0" err="1" smtClean="0">
                <a:latin typeface="Tahoma"/>
                <a:cs typeface="Arial"/>
              </a:rPr>
              <a:t>diện</a:t>
            </a:r>
            <a:r>
              <a:rPr lang="en-US" sz="1600" dirty="0" smtClean="0">
                <a:latin typeface="Tahoma"/>
                <a:cs typeface="Arial"/>
              </a:rPr>
              <a:t> </a:t>
            </a:r>
            <a:r>
              <a:rPr lang="en-US" sz="1600" dirty="0" err="1" smtClean="0">
                <a:latin typeface="Tahoma"/>
                <a:cs typeface="Arial"/>
              </a:rPr>
              <a:t>để</a:t>
            </a:r>
            <a:r>
              <a:rPr lang="en-US" sz="1600" dirty="0" smtClean="0">
                <a:latin typeface="Tahoma"/>
                <a:cs typeface="Arial"/>
              </a:rPr>
              <a:t> </a:t>
            </a:r>
            <a:r>
              <a:rPr lang="en-US" sz="1600" dirty="0" err="1" smtClean="0">
                <a:latin typeface="Tahoma"/>
                <a:cs typeface="Arial"/>
              </a:rPr>
              <a:t>người</a:t>
            </a:r>
            <a:r>
              <a:rPr lang="en-US" sz="1600" dirty="0" smtClean="0">
                <a:latin typeface="Tahoma"/>
                <a:cs typeface="Arial"/>
              </a:rPr>
              <a:t> dung </a:t>
            </a:r>
            <a:r>
              <a:rPr lang="en-US" sz="1600" dirty="0" err="1" smtClean="0">
                <a:latin typeface="Tahoma"/>
                <a:cs typeface="Arial"/>
              </a:rPr>
              <a:t>nhập</a:t>
            </a:r>
            <a:r>
              <a:rPr lang="en-US" sz="1600" dirty="0" smtClean="0">
                <a:latin typeface="Tahoma"/>
                <a:cs typeface="Arial"/>
              </a:rPr>
              <a:t> </a:t>
            </a:r>
            <a:r>
              <a:rPr lang="en-US" sz="1600" dirty="0" err="1" smtClean="0">
                <a:latin typeface="Tahoma"/>
                <a:cs typeface="Arial"/>
              </a:rPr>
              <a:t>dữ</a:t>
            </a:r>
            <a:r>
              <a:rPr lang="en-US" sz="1600" dirty="0" smtClean="0">
                <a:latin typeface="Tahoma"/>
                <a:cs typeface="Arial"/>
              </a:rPr>
              <a:t> </a:t>
            </a:r>
            <a:r>
              <a:rPr lang="en-US" sz="1600" dirty="0" err="1" smtClean="0">
                <a:latin typeface="Tahoma"/>
                <a:cs typeface="Arial"/>
              </a:rPr>
              <a:t>liệu</a:t>
            </a:r>
            <a:r>
              <a:rPr lang="en-US" sz="1600" dirty="0" smtClean="0">
                <a:latin typeface="Tahoma"/>
                <a:cs typeface="Arial"/>
              </a:rPr>
              <a:t> </a:t>
            </a:r>
            <a:r>
              <a:rPr lang="en-US" sz="1600" dirty="0" err="1" smtClean="0">
                <a:latin typeface="Tahoma"/>
                <a:cs typeface="Arial"/>
              </a:rPr>
              <a:t>từ</a:t>
            </a:r>
            <a:r>
              <a:rPr lang="en-US" sz="1600" dirty="0" smtClean="0">
                <a:latin typeface="Tahoma"/>
                <a:cs typeface="Arial"/>
              </a:rPr>
              <a:t> website</a:t>
            </a:r>
          </a:p>
          <a:p>
            <a:pPr marL="469900" indent="-457200">
              <a:spcBef>
                <a:spcPts val="919"/>
              </a:spcBef>
              <a:buClr>
                <a:srgbClr val="364EB6"/>
              </a:buClr>
              <a:tabLst>
                <a:tab pos="355600" algn="l"/>
                <a:tab pos="356235" algn="l"/>
              </a:tabLst>
            </a:pPr>
            <a:r>
              <a:rPr lang="en-US" sz="3200" dirty="0" err="1">
                <a:cs typeface="Arial"/>
              </a:rPr>
              <a:t>Hình</a:t>
            </a:r>
            <a:r>
              <a:rPr lang="en-US" sz="3200" dirty="0">
                <a:cs typeface="Arial"/>
              </a:rPr>
              <a:t> </a:t>
            </a:r>
            <a:r>
              <a:rPr lang="en-US" sz="3200" dirty="0" err="1">
                <a:cs typeface="Arial"/>
              </a:rPr>
              <a:t>tượng</a:t>
            </a:r>
            <a:endParaRPr lang="vi-VN" sz="3200" dirty="0">
              <a:cs typeface="Arial"/>
            </a:endParaRPr>
          </a:p>
        </p:txBody>
      </p:sp>
      <p:pic>
        <p:nvPicPr>
          <p:cNvPr id="4" name="Picture 3"/>
          <p:cNvPicPr>
            <a:picLocks noChangeAspect="1"/>
          </p:cNvPicPr>
          <p:nvPr/>
        </p:nvPicPr>
        <p:blipFill>
          <a:blip r:embed="rId3"/>
          <a:stretch>
            <a:fillRect/>
          </a:stretch>
        </p:blipFill>
        <p:spPr>
          <a:xfrm>
            <a:off x="3548062" y="3485336"/>
            <a:ext cx="3076575" cy="2162175"/>
          </a:xfrm>
          <a:prstGeom prst="rect">
            <a:avLst/>
          </a:prstGeom>
        </p:spPr>
      </p:pic>
      <p:cxnSp>
        <p:nvCxnSpPr>
          <p:cNvPr id="6" name="Straight Connector 5"/>
          <p:cNvCxnSpPr/>
          <p:nvPr/>
        </p:nvCxnSpPr>
        <p:spPr bwMode="auto">
          <a:xfrm flipH="1">
            <a:off x="1929161" y="3713356"/>
            <a:ext cx="1728439" cy="3679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flipV="1">
            <a:off x="1940312" y="4114800"/>
            <a:ext cx="1607750" cy="26762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6121400" y="4000500"/>
            <a:ext cx="2420434" cy="2481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6378498" y="4248614"/>
            <a:ext cx="2163336" cy="4460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609600" y="3913407"/>
            <a:ext cx="1591333" cy="369332"/>
          </a:xfrm>
          <a:prstGeom prst="rect">
            <a:avLst/>
          </a:prstGeom>
          <a:noFill/>
        </p:spPr>
        <p:txBody>
          <a:bodyPr wrap="square" rtlCol="0">
            <a:spAutoFit/>
          </a:bodyPr>
          <a:lstStyle/>
          <a:p>
            <a:r>
              <a:rPr lang="en-US" dirty="0" err="1" smtClean="0"/>
              <a:t>Nhãn</a:t>
            </a:r>
            <a:r>
              <a:rPr lang="en-US" dirty="0" smtClean="0"/>
              <a:t> (label)</a:t>
            </a:r>
            <a:endParaRPr lang="en-US" dirty="0"/>
          </a:p>
        </p:txBody>
      </p:sp>
      <p:sp>
        <p:nvSpPr>
          <p:cNvPr id="17" name="TextBox 16"/>
          <p:cNvSpPr txBox="1"/>
          <p:nvPr/>
        </p:nvSpPr>
        <p:spPr>
          <a:xfrm>
            <a:off x="8496183" y="4092497"/>
            <a:ext cx="1591333" cy="369332"/>
          </a:xfrm>
          <a:prstGeom prst="rect">
            <a:avLst/>
          </a:prstGeom>
          <a:noFill/>
        </p:spPr>
        <p:txBody>
          <a:bodyPr wrap="square" rtlCol="0">
            <a:spAutoFit/>
          </a:bodyPr>
          <a:lstStyle/>
          <a:p>
            <a:r>
              <a:rPr lang="en-US" dirty="0" err="1" smtClean="0"/>
              <a:t>Trường</a:t>
            </a:r>
            <a:r>
              <a:rPr lang="en-US" dirty="0" smtClean="0"/>
              <a:t> (field)</a:t>
            </a:r>
            <a:endParaRPr lang="en-US" dirty="0"/>
          </a:p>
        </p:txBody>
      </p:sp>
      <p:cxnSp>
        <p:nvCxnSpPr>
          <p:cNvPr id="19" name="Straight Connector 18"/>
          <p:cNvCxnSpPr/>
          <p:nvPr/>
        </p:nvCxnSpPr>
        <p:spPr bwMode="auto">
          <a:xfrm>
            <a:off x="4382429" y="5363737"/>
            <a:ext cx="22422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652205" y="5179071"/>
            <a:ext cx="1591333" cy="369332"/>
          </a:xfrm>
          <a:prstGeom prst="rect">
            <a:avLst/>
          </a:prstGeom>
          <a:noFill/>
        </p:spPr>
        <p:txBody>
          <a:bodyPr wrap="square" rtlCol="0">
            <a:spAutoFit/>
          </a:bodyPr>
          <a:lstStyle/>
          <a:p>
            <a:r>
              <a:rPr lang="en-US" dirty="0" err="1" smtClean="0"/>
              <a:t>Nút</a:t>
            </a:r>
            <a:r>
              <a:rPr lang="en-US" dirty="0" smtClean="0"/>
              <a:t> (button)</a:t>
            </a:r>
            <a:endParaRPr lang="en-US" dirty="0"/>
          </a:p>
        </p:txBody>
      </p:sp>
    </p:spTree>
    <p:extLst>
      <p:ext uri="{BB962C8B-B14F-4D97-AF65-F5344CB8AC3E}">
        <p14:creationId xmlns:p14="http://schemas.microsoft.com/office/powerpoint/2010/main" val="108075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err="1" smtClean="0"/>
              <a:t>Thẻ</a:t>
            </a:r>
            <a:r>
              <a:rPr lang="en-US" dirty="0" smtClean="0"/>
              <a:t> form</a:t>
            </a:r>
            <a:endParaRPr lang="en-US" dirty="0"/>
          </a:p>
        </p:txBody>
      </p:sp>
      <p:sp>
        <p:nvSpPr>
          <p:cNvPr id="3" name="Content Placeholder 2"/>
          <p:cNvSpPr>
            <a:spLocks noGrp="1"/>
          </p:cNvSpPr>
          <p:nvPr>
            <p:ph idx="1"/>
          </p:nvPr>
        </p:nvSpPr>
        <p:spPr/>
        <p:txBody>
          <a:bodyPr/>
          <a:lstStyle/>
          <a:p>
            <a:pPr marL="12700" indent="0">
              <a:spcBef>
                <a:spcPts val="919"/>
              </a:spcBef>
              <a:buClr>
                <a:srgbClr val="364EB6"/>
              </a:buClr>
              <a:buNone/>
              <a:tabLst>
                <a:tab pos="355600" algn="l"/>
                <a:tab pos="356235" algn="l"/>
              </a:tabLst>
            </a:pPr>
            <a:r>
              <a:rPr lang="en-US" sz="3200" dirty="0" smtClean="0">
                <a:cs typeface="Arial"/>
              </a:rPr>
              <a:t>&lt;</a:t>
            </a:r>
            <a:r>
              <a:rPr lang="en-US" sz="3200" dirty="0" smtClean="0">
                <a:solidFill>
                  <a:srgbClr val="FF0000"/>
                </a:solidFill>
                <a:cs typeface="Arial"/>
              </a:rPr>
              <a:t>form</a:t>
            </a:r>
            <a:r>
              <a:rPr lang="en-US" sz="3200" dirty="0" smtClean="0">
                <a:cs typeface="Arial"/>
              </a:rPr>
              <a:t> </a:t>
            </a:r>
            <a:r>
              <a:rPr lang="en-US" sz="3200" dirty="0" err="1" smtClean="0">
                <a:cs typeface="Arial"/>
              </a:rPr>
              <a:t>tên</a:t>
            </a:r>
            <a:r>
              <a:rPr lang="en-US" sz="3200" dirty="0" smtClean="0">
                <a:cs typeface="Arial"/>
              </a:rPr>
              <a:t> </a:t>
            </a:r>
            <a:r>
              <a:rPr lang="en-US" sz="3200" dirty="0" err="1" smtClean="0">
                <a:cs typeface="Arial"/>
              </a:rPr>
              <a:t>thuộc</a:t>
            </a:r>
            <a:r>
              <a:rPr lang="en-US" sz="3200" dirty="0" smtClean="0">
                <a:cs typeface="Arial"/>
              </a:rPr>
              <a:t> </a:t>
            </a:r>
            <a:r>
              <a:rPr lang="en-US" sz="3200" dirty="0" err="1" smtClean="0">
                <a:cs typeface="Arial"/>
              </a:rPr>
              <a:t>tính</a:t>
            </a:r>
            <a:r>
              <a:rPr lang="en-US" sz="3200" dirty="0" smtClean="0">
                <a:cs typeface="Arial"/>
              </a:rPr>
              <a:t>&gt;</a:t>
            </a:r>
          </a:p>
          <a:p>
            <a:pPr marL="12700" indent="0">
              <a:spcBef>
                <a:spcPts val="919"/>
              </a:spcBef>
              <a:buClr>
                <a:srgbClr val="364EB6"/>
              </a:buClr>
              <a:buNone/>
              <a:tabLst>
                <a:tab pos="355600" algn="l"/>
                <a:tab pos="356235" algn="l"/>
              </a:tabLst>
            </a:pPr>
            <a:r>
              <a:rPr lang="en-US" sz="3200" dirty="0" smtClean="0">
                <a:cs typeface="Arial"/>
              </a:rPr>
              <a:t>	</a:t>
            </a:r>
            <a:r>
              <a:rPr lang="en-US" dirty="0" err="1" smtClean="0">
                <a:cs typeface="Arial"/>
              </a:rPr>
              <a:t>các</a:t>
            </a:r>
            <a:r>
              <a:rPr lang="en-US" dirty="0" smtClean="0">
                <a:cs typeface="Arial"/>
              </a:rPr>
              <a:t> </a:t>
            </a:r>
            <a:r>
              <a:rPr lang="en-US" dirty="0" err="1" smtClean="0">
                <a:cs typeface="Arial"/>
              </a:rPr>
              <a:t>phần</a:t>
            </a:r>
            <a:r>
              <a:rPr lang="en-US" dirty="0" smtClean="0">
                <a:cs typeface="Arial"/>
              </a:rPr>
              <a:t> </a:t>
            </a:r>
            <a:r>
              <a:rPr lang="en-US" dirty="0" err="1" smtClean="0">
                <a:cs typeface="Arial"/>
              </a:rPr>
              <a:t>tử</a:t>
            </a:r>
            <a:r>
              <a:rPr lang="en-US" dirty="0" smtClean="0">
                <a:cs typeface="Arial"/>
              </a:rPr>
              <a:t> </a:t>
            </a:r>
            <a:r>
              <a:rPr lang="en-US" dirty="0" err="1" smtClean="0">
                <a:cs typeface="Arial"/>
              </a:rPr>
              <a:t>của</a:t>
            </a:r>
            <a:r>
              <a:rPr lang="en-US" dirty="0" smtClean="0">
                <a:cs typeface="Arial"/>
              </a:rPr>
              <a:t> form</a:t>
            </a:r>
          </a:p>
          <a:p>
            <a:pPr marL="12700" indent="0">
              <a:spcBef>
                <a:spcPts val="919"/>
              </a:spcBef>
              <a:buClr>
                <a:srgbClr val="364EB6"/>
              </a:buClr>
              <a:buNone/>
              <a:tabLst>
                <a:tab pos="355600" algn="l"/>
                <a:tab pos="356235" algn="l"/>
              </a:tabLst>
            </a:pPr>
            <a:r>
              <a:rPr lang="en-US" sz="2800" dirty="0" smtClean="0">
                <a:cs typeface="Arial"/>
              </a:rPr>
              <a:t>&lt;/</a:t>
            </a:r>
            <a:r>
              <a:rPr lang="en-US" sz="2800" dirty="0" smtClean="0">
                <a:solidFill>
                  <a:srgbClr val="FF0000"/>
                </a:solidFill>
                <a:cs typeface="Arial"/>
              </a:rPr>
              <a:t>form</a:t>
            </a:r>
            <a:r>
              <a:rPr lang="en-US" sz="2800" dirty="0" smtClean="0">
                <a:cs typeface="Arial"/>
              </a:rPr>
              <a:t>&gt;</a:t>
            </a:r>
            <a:endParaRPr lang="vi-VN" sz="3200" dirty="0">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2490693395"/>
              </p:ext>
            </p:extLst>
          </p:nvPr>
        </p:nvGraphicFramePr>
        <p:xfrm>
          <a:off x="1608252" y="3652437"/>
          <a:ext cx="8349786" cy="2494280"/>
        </p:xfrm>
        <a:graphic>
          <a:graphicData uri="http://schemas.openxmlformats.org/drawingml/2006/table">
            <a:tbl>
              <a:tblPr firstRow="1" bandRow="1">
                <a:tableStyleId>{5C22544A-7EE6-4342-B048-85BDC9FD1C3A}</a:tableStyleId>
              </a:tblPr>
              <a:tblGrid>
                <a:gridCol w="4174893"/>
                <a:gridCol w="4174893"/>
              </a:tblGrid>
              <a:tr h="370840">
                <a:tc>
                  <a:txBody>
                    <a:bodyPr/>
                    <a:lstStyle/>
                    <a:p>
                      <a:pPr algn="ctr"/>
                      <a:r>
                        <a:rPr lang="en-US" dirty="0" err="1" smtClean="0"/>
                        <a:t>Tên</a:t>
                      </a:r>
                      <a:r>
                        <a:rPr lang="en-US" baseline="0" dirty="0" smtClean="0"/>
                        <a:t> </a:t>
                      </a:r>
                      <a:r>
                        <a:rPr lang="en-US" baseline="0"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Tác</a:t>
                      </a:r>
                      <a:r>
                        <a:rPr lang="en-US" baseline="0" dirty="0" smtClean="0"/>
                        <a:t> </a:t>
                      </a:r>
                      <a:r>
                        <a:rPr lang="en-US" baseline="0" dirty="0" err="1" smtClean="0"/>
                        <a:t>dụng</a:t>
                      </a:r>
                      <a:endParaRPr lang="en-US" dirty="0"/>
                    </a:p>
                  </a:txBody>
                  <a:tcPr anchor="ctr"/>
                </a:tc>
              </a:tr>
              <a:tr h="370840">
                <a:tc>
                  <a:txBody>
                    <a:bodyPr/>
                    <a:lstStyle/>
                    <a:p>
                      <a:r>
                        <a:rPr lang="en-US" dirty="0" smtClean="0"/>
                        <a:t>Name= “</a:t>
                      </a:r>
                      <a:r>
                        <a:rPr lang="en-US" dirty="0" err="1" smtClean="0"/>
                        <a:t>ten_form</a:t>
                      </a:r>
                      <a:r>
                        <a:rPr lang="en-US" dirty="0" smtClean="0"/>
                        <a:t>”</a:t>
                      </a:r>
                      <a:endParaRPr lang="en-US" dirty="0"/>
                    </a:p>
                  </a:txBody>
                  <a:tcPr anchor="ctr"/>
                </a:tc>
                <a:tc>
                  <a:txBody>
                    <a:bodyPr/>
                    <a:lstStyle/>
                    <a:p>
                      <a:r>
                        <a:rPr lang="en-US" dirty="0" err="1" smtClean="0"/>
                        <a:t>Đặt</a:t>
                      </a:r>
                      <a:r>
                        <a:rPr lang="en-US" baseline="0" dirty="0" smtClean="0"/>
                        <a:t> </a:t>
                      </a:r>
                      <a:r>
                        <a:rPr lang="en-US" baseline="0" dirty="0" err="1" smtClean="0"/>
                        <a:t>tên</a:t>
                      </a:r>
                      <a:r>
                        <a:rPr lang="en-US" baseline="0" dirty="0" smtClean="0"/>
                        <a:t> form</a:t>
                      </a:r>
                      <a:endParaRPr lang="en-US" dirty="0"/>
                    </a:p>
                  </a:txBody>
                  <a:tcPr anchor="ctr"/>
                </a:tc>
              </a:tr>
              <a:tr h="370840">
                <a:tc>
                  <a:txBody>
                    <a:bodyPr/>
                    <a:lstStyle/>
                    <a:p>
                      <a:r>
                        <a:rPr lang="en-US" dirty="0" smtClean="0"/>
                        <a:t>Action=“</a:t>
                      </a:r>
                      <a:r>
                        <a:rPr lang="en-US" dirty="0" err="1" smtClean="0"/>
                        <a:t>trang_chuyen_den</a:t>
                      </a:r>
                      <a:r>
                        <a:rPr lang="en-US" dirty="0" smtClean="0"/>
                        <a:t>”</a:t>
                      </a:r>
                      <a:endParaRPr lang="en-US" dirty="0"/>
                    </a:p>
                  </a:txBody>
                  <a:tcPr anchor="ctr"/>
                </a:tc>
                <a:tc>
                  <a:txBody>
                    <a:bodyPr/>
                    <a:lstStyle/>
                    <a:p>
                      <a:r>
                        <a:rPr lang="en-US" dirty="0" err="1" smtClean="0"/>
                        <a:t>Trang</a:t>
                      </a:r>
                      <a:r>
                        <a:rPr lang="en-US" dirty="0" smtClean="0"/>
                        <a:t> </a:t>
                      </a:r>
                      <a:r>
                        <a:rPr lang="en-US" dirty="0" err="1" smtClean="0"/>
                        <a:t>chuyển</a:t>
                      </a:r>
                      <a:r>
                        <a:rPr lang="en-US" baseline="0" dirty="0" smtClean="0"/>
                        <a:t> </a:t>
                      </a:r>
                      <a:r>
                        <a:rPr lang="en-US" baseline="0" dirty="0" err="1" smtClean="0"/>
                        <a:t>đến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nhấn</a:t>
                      </a:r>
                      <a:r>
                        <a:rPr lang="en-US" baseline="0" dirty="0" smtClean="0"/>
                        <a:t> submit</a:t>
                      </a:r>
                      <a:endParaRPr lang="en-US" dirty="0"/>
                    </a:p>
                  </a:txBody>
                  <a:tcPr anchor="ctr"/>
                </a:tc>
              </a:tr>
              <a:tr h="370840">
                <a:tc>
                  <a:txBody>
                    <a:bodyPr/>
                    <a:lstStyle/>
                    <a:p>
                      <a:r>
                        <a:rPr lang="en-US" dirty="0" smtClean="0"/>
                        <a:t>Method=“post”</a:t>
                      </a:r>
                      <a:endParaRPr lang="en-US" dirty="0"/>
                    </a:p>
                  </a:txBody>
                  <a:tcPr anchor="ctr"/>
                </a:tc>
                <a:tc>
                  <a:txBody>
                    <a:bodyPr/>
                    <a:lstStyle/>
                    <a:p>
                      <a:r>
                        <a:rPr lang="en-US" dirty="0" smtClean="0"/>
                        <a:t>Form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POST</a:t>
                      </a:r>
                      <a:endParaRPr lang="en-US" dirty="0"/>
                    </a:p>
                  </a:txBody>
                  <a:tcPr anchor="ctr"/>
                </a:tc>
              </a:tr>
              <a:tr h="370840">
                <a:tc>
                  <a:txBody>
                    <a:bodyPr/>
                    <a:lstStyle/>
                    <a:p>
                      <a:r>
                        <a:rPr lang="en-US" dirty="0" smtClean="0"/>
                        <a:t> Method = “get”</a:t>
                      </a:r>
                      <a:endParaRPr lang="en-US" dirty="0"/>
                    </a:p>
                  </a:txBody>
                  <a:tcPr anchor="ctr"/>
                </a:tc>
                <a:tc>
                  <a:txBody>
                    <a:bodyPr/>
                    <a:lstStyle/>
                    <a:p>
                      <a:r>
                        <a:rPr lang="en-US" dirty="0" smtClean="0"/>
                        <a:t>Form </a:t>
                      </a:r>
                      <a:r>
                        <a:rPr lang="en-US"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a:t>
                      </a:r>
                      <a:endParaRPr lang="en-US" dirty="0"/>
                    </a:p>
                  </a:txBody>
                  <a:tcPr anchor="ctr"/>
                </a:tc>
              </a:tr>
              <a:tr h="370840">
                <a:tc>
                  <a:txBody>
                    <a:bodyPr/>
                    <a:lstStyle/>
                    <a:p>
                      <a:r>
                        <a:rPr lang="en-US" dirty="0" err="1" smtClean="0"/>
                        <a:t>Enctype</a:t>
                      </a:r>
                      <a:r>
                        <a:rPr lang="en-US" dirty="0" smtClean="0"/>
                        <a:t>=“multipart/form-data”</a:t>
                      </a:r>
                      <a:endParaRPr lang="en-US" dirty="0"/>
                    </a:p>
                  </a:txBody>
                  <a:tcPr anchor="ctr"/>
                </a:tc>
                <a:tc>
                  <a:txBody>
                    <a:bodyPr/>
                    <a:lstStyle/>
                    <a:p>
                      <a:r>
                        <a:rPr lang="en-US" dirty="0" smtClean="0"/>
                        <a:t>Form </a:t>
                      </a:r>
                      <a:r>
                        <a:rPr lang="en-US" dirty="0" err="1" smtClean="0"/>
                        <a:t>có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chỉ</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POST</a:t>
                      </a:r>
                      <a:endParaRPr lang="en-US" dirty="0"/>
                    </a:p>
                  </a:txBody>
                  <a:tcPr anchor="ctr"/>
                </a:tc>
              </a:tr>
            </a:tbl>
          </a:graphicData>
        </a:graphic>
      </p:graphicFrame>
    </p:spTree>
    <p:extLst>
      <p:ext uri="{BB962C8B-B14F-4D97-AF65-F5344CB8AC3E}">
        <p14:creationId xmlns:p14="http://schemas.microsoft.com/office/powerpoint/2010/main" val="40416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pic>
        <p:nvPicPr>
          <p:cNvPr id="7" name="Content Placeholder 6"/>
          <p:cNvPicPr>
            <a:picLocks noGrp="1" noChangeAspect="1"/>
          </p:cNvPicPr>
          <p:nvPr>
            <p:ph idx="1"/>
          </p:nvPr>
        </p:nvPicPr>
        <p:blipFill>
          <a:blip r:embed="rId2"/>
          <a:stretch>
            <a:fillRect/>
          </a:stretch>
        </p:blipFill>
        <p:spPr>
          <a:xfrm>
            <a:off x="1040703" y="3132136"/>
            <a:ext cx="9296477" cy="1180986"/>
          </a:xfrm>
          <a:prstGeom prst="rect">
            <a:avLst/>
          </a:prstGeom>
        </p:spPr>
      </p:pic>
      <p:pic>
        <p:nvPicPr>
          <p:cNvPr id="6" name="Picture 5"/>
          <p:cNvPicPr>
            <a:picLocks noChangeAspect="1"/>
          </p:cNvPicPr>
          <p:nvPr/>
        </p:nvPicPr>
        <p:blipFill>
          <a:blip r:embed="rId3"/>
          <a:stretch>
            <a:fillRect/>
          </a:stretch>
        </p:blipFill>
        <p:spPr>
          <a:xfrm>
            <a:off x="2616200" y="1676400"/>
            <a:ext cx="7010400" cy="876300"/>
          </a:xfrm>
          <a:prstGeom prst="rect">
            <a:avLst/>
          </a:prstGeom>
        </p:spPr>
      </p:pic>
    </p:spTree>
    <p:extLst>
      <p:ext uri="{BB962C8B-B14F-4D97-AF65-F5344CB8AC3E}">
        <p14:creationId xmlns:p14="http://schemas.microsoft.com/office/powerpoint/2010/main" val="17480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a:t>
            </a:r>
            <a:endParaRPr lang="en-US" dirty="0"/>
          </a:p>
        </p:txBody>
      </p:sp>
      <p:pic>
        <p:nvPicPr>
          <p:cNvPr id="4" name="Picture 3"/>
          <p:cNvPicPr>
            <a:picLocks noChangeAspect="1"/>
          </p:cNvPicPr>
          <p:nvPr/>
        </p:nvPicPr>
        <p:blipFill>
          <a:blip r:embed="rId2"/>
          <a:stretch>
            <a:fillRect/>
          </a:stretch>
        </p:blipFill>
        <p:spPr>
          <a:xfrm>
            <a:off x="2926381" y="2189356"/>
            <a:ext cx="5781675" cy="1323975"/>
          </a:xfrm>
          <a:prstGeom prst="rect">
            <a:avLst/>
          </a:prstGeom>
        </p:spPr>
      </p:pic>
      <p:pic>
        <p:nvPicPr>
          <p:cNvPr id="5" name="Picture 4"/>
          <p:cNvPicPr>
            <a:picLocks noChangeAspect="1"/>
          </p:cNvPicPr>
          <p:nvPr/>
        </p:nvPicPr>
        <p:blipFill rotWithShape="1">
          <a:blip r:embed="rId3"/>
          <a:srcRect t="4838"/>
          <a:stretch/>
        </p:blipFill>
        <p:spPr>
          <a:xfrm>
            <a:off x="2633073" y="4226310"/>
            <a:ext cx="6727258" cy="925553"/>
          </a:xfrm>
          <a:prstGeom prst="rect">
            <a:avLst/>
          </a:prstGeom>
        </p:spPr>
      </p:pic>
    </p:spTree>
    <p:extLst>
      <p:ext uri="{BB962C8B-B14F-4D97-AF65-F5344CB8AC3E}">
        <p14:creationId xmlns:p14="http://schemas.microsoft.com/office/powerpoint/2010/main" val="289778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pic>
        <p:nvPicPr>
          <p:cNvPr id="4" name="Content Placeholder 3"/>
          <p:cNvPicPr>
            <a:picLocks noGrp="1" noChangeAspect="1"/>
          </p:cNvPicPr>
          <p:nvPr>
            <p:ph idx="1"/>
          </p:nvPr>
        </p:nvPicPr>
        <p:blipFill>
          <a:blip r:embed="rId2"/>
          <a:stretch>
            <a:fillRect/>
          </a:stretch>
        </p:blipFill>
        <p:spPr>
          <a:xfrm>
            <a:off x="2527300" y="1919520"/>
            <a:ext cx="6019800" cy="638175"/>
          </a:xfrm>
          <a:prstGeom prst="rect">
            <a:avLst/>
          </a:prstGeom>
        </p:spPr>
      </p:pic>
      <p:pic>
        <p:nvPicPr>
          <p:cNvPr id="5" name="Picture 4"/>
          <p:cNvPicPr>
            <a:picLocks noChangeAspect="1"/>
          </p:cNvPicPr>
          <p:nvPr/>
        </p:nvPicPr>
        <p:blipFill>
          <a:blip r:embed="rId3"/>
          <a:stretch>
            <a:fillRect/>
          </a:stretch>
        </p:blipFill>
        <p:spPr>
          <a:xfrm>
            <a:off x="2114535" y="2968371"/>
            <a:ext cx="6845330" cy="823760"/>
          </a:xfrm>
          <a:prstGeom prst="rect">
            <a:avLst/>
          </a:prstGeom>
        </p:spPr>
      </p:pic>
    </p:spTree>
    <p:extLst>
      <p:ext uri="{BB962C8B-B14F-4D97-AF65-F5344CB8AC3E}">
        <p14:creationId xmlns:p14="http://schemas.microsoft.com/office/powerpoint/2010/main" val="376426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checkbox</a:t>
            </a:r>
            <a:endParaRPr lang="en-US" dirty="0"/>
          </a:p>
        </p:txBody>
      </p:sp>
      <p:pic>
        <p:nvPicPr>
          <p:cNvPr id="3" name="Picture 2"/>
          <p:cNvPicPr>
            <a:picLocks noChangeAspect="1"/>
          </p:cNvPicPr>
          <p:nvPr/>
        </p:nvPicPr>
        <p:blipFill>
          <a:blip r:embed="rId2"/>
          <a:stretch>
            <a:fillRect/>
          </a:stretch>
        </p:blipFill>
        <p:spPr>
          <a:xfrm>
            <a:off x="2689225" y="1821695"/>
            <a:ext cx="5695950" cy="676275"/>
          </a:xfrm>
          <a:prstGeom prst="rect">
            <a:avLst/>
          </a:prstGeom>
        </p:spPr>
      </p:pic>
      <p:pic>
        <p:nvPicPr>
          <p:cNvPr id="4" name="Picture 3"/>
          <p:cNvPicPr>
            <a:picLocks noChangeAspect="1"/>
          </p:cNvPicPr>
          <p:nvPr/>
        </p:nvPicPr>
        <p:blipFill>
          <a:blip r:embed="rId3"/>
          <a:stretch>
            <a:fillRect/>
          </a:stretch>
        </p:blipFill>
        <p:spPr>
          <a:xfrm>
            <a:off x="1246071" y="2606828"/>
            <a:ext cx="8971915" cy="861201"/>
          </a:xfrm>
          <a:prstGeom prst="rect">
            <a:avLst/>
          </a:prstGeom>
        </p:spPr>
      </p:pic>
    </p:spTree>
    <p:extLst>
      <p:ext uri="{BB962C8B-B14F-4D97-AF65-F5344CB8AC3E}">
        <p14:creationId xmlns:p14="http://schemas.microsoft.com/office/powerpoint/2010/main" val="283171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a:t>
            </a:r>
            <a:endParaRPr lang="en-US" dirty="0"/>
          </a:p>
        </p:txBody>
      </p:sp>
      <p:pic>
        <p:nvPicPr>
          <p:cNvPr id="3" name="Picture 2"/>
          <p:cNvPicPr>
            <a:picLocks noChangeAspect="1"/>
          </p:cNvPicPr>
          <p:nvPr/>
        </p:nvPicPr>
        <p:blipFill>
          <a:blip r:embed="rId2"/>
          <a:stretch>
            <a:fillRect/>
          </a:stretch>
        </p:blipFill>
        <p:spPr>
          <a:xfrm>
            <a:off x="1066800" y="2785285"/>
            <a:ext cx="9300883" cy="1119304"/>
          </a:xfrm>
          <a:prstGeom prst="rect">
            <a:avLst/>
          </a:prstGeom>
        </p:spPr>
      </p:pic>
      <p:pic>
        <p:nvPicPr>
          <p:cNvPr id="4" name="Picture 3"/>
          <p:cNvPicPr>
            <a:picLocks noChangeAspect="1"/>
          </p:cNvPicPr>
          <p:nvPr/>
        </p:nvPicPr>
        <p:blipFill>
          <a:blip r:embed="rId3"/>
          <a:stretch>
            <a:fillRect/>
          </a:stretch>
        </p:blipFill>
        <p:spPr>
          <a:xfrm>
            <a:off x="3298691" y="1957967"/>
            <a:ext cx="4477018" cy="651418"/>
          </a:xfrm>
          <a:prstGeom prst="rect">
            <a:avLst/>
          </a:prstGeom>
        </p:spPr>
      </p:pic>
    </p:spTree>
    <p:extLst>
      <p:ext uri="{BB962C8B-B14F-4D97-AF65-F5344CB8AC3E}">
        <p14:creationId xmlns:p14="http://schemas.microsoft.com/office/powerpoint/2010/main" val="106126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a:t>
            </a:r>
            <a:endParaRPr lang="en-US" dirty="0"/>
          </a:p>
        </p:txBody>
      </p:sp>
      <p:pic>
        <p:nvPicPr>
          <p:cNvPr id="4" name="Picture 3"/>
          <p:cNvPicPr>
            <a:picLocks noChangeAspect="1"/>
          </p:cNvPicPr>
          <p:nvPr/>
        </p:nvPicPr>
        <p:blipFill>
          <a:blip r:embed="rId2"/>
          <a:stretch>
            <a:fillRect/>
          </a:stretch>
        </p:blipFill>
        <p:spPr>
          <a:xfrm>
            <a:off x="2660650" y="1854470"/>
            <a:ext cx="5753100" cy="561975"/>
          </a:xfrm>
          <a:prstGeom prst="rect">
            <a:avLst/>
          </a:prstGeom>
        </p:spPr>
      </p:pic>
      <p:pic>
        <p:nvPicPr>
          <p:cNvPr id="5" name="Picture 4"/>
          <p:cNvPicPr>
            <a:picLocks noChangeAspect="1"/>
          </p:cNvPicPr>
          <p:nvPr/>
        </p:nvPicPr>
        <p:blipFill>
          <a:blip r:embed="rId3"/>
          <a:stretch>
            <a:fillRect/>
          </a:stretch>
        </p:blipFill>
        <p:spPr>
          <a:xfrm>
            <a:off x="2527261" y="2895171"/>
            <a:ext cx="5988121" cy="873942"/>
          </a:xfrm>
          <a:prstGeom prst="rect">
            <a:avLst/>
          </a:prstGeom>
        </p:spPr>
      </p:pic>
    </p:spTree>
    <p:extLst>
      <p:ext uri="{BB962C8B-B14F-4D97-AF65-F5344CB8AC3E}">
        <p14:creationId xmlns:p14="http://schemas.microsoft.com/office/powerpoint/2010/main" val="552530750"/>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305</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Wingdings</vt:lpstr>
      <vt:lpstr>cdb2004213l</vt:lpstr>
      <vt:lpstr>HTML - forms</vt:lpstr>
      <vt:lpstr>Thẻ form</vt:lpstr>
      <vt:lpstr>Thẻ form</vt:lpstr>
      <vt:lpstr>Text</vt:lpstr>
      <vt:lpstr>Email</vt:lpstr>
      <vt:lpstr>password</vt:lpstr>
      <vt:lpstr>checkbox</vt:lpstr>
      <vt:lpstr>radio</vt:lpstr>
      <vt:lpstr>file</vt:lpstr>
      <vt:lpstr>Select - option</vt:lpstr>
      <vt:lpstr>Textarea</vt:lpstr>
      <vt:lpstr>Submit-reset</vt:lpstr>
      <vt:lpstr>HTTP request : POST &amp; GET</vt:lpstr>
      <vt:lpstr>HTTP request : POST &amp; GET</vt:lpstr>
      <vt:lpstr>HTTP request : POST &amp; GET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145</cp:revision>
  <dcterms:modified xsi:type="dcterms:W3CDTF">2017-12-06T13:31:05Z</dcterms:modified>
</cp:coreProperties>
</file>