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19" r:id="rId3"/>
    <p:sldId id="320" r:id="rId4"/>
    <p:sldId id="333" r:id="rId5"/>
    <p:sldId id="321" r:id="rId6"/>
    <p:sldId id="334" r:id="rId7"/>
    <p:sldId id="336" r:id="rId8"/>
    <p:sldId id="337" r:id="rId9"/>
    <p:sldId id="338" r:id="rId10"/>
    <p:sldId id="339" r:id="rId11"/>
    <p:sldId id="340" r:id="rId12"/>
    <p:sldId id="341" r:id="rId13"/>
    <p:sldId id="342" r:id="rId14"/>
    <p:sldId id="343" r:id="rId15"/>
    <p:sldId id="346" r:id="rId16"/>
    <p:sldId id="345" r:id="rId17"/>
    <p:sldId id="347" r:id="rId18"/>
    <p:sldId id="348"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0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88583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15019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4</a:t>
            </a:fld>
            <a:endParaRPr lang="en-US"/>
          </a:p>
        </p:txBody>
      </p:sp>
    </p:spTree>
    <p:extLst>
      <p:ext uri="{BB962C8B-B14F-4D97-AF65-F5344CB8AC3E}">
        <p14:creationId xmlns:p14="http://schemas.microsoft.com/office/powerpoint/2010/main" val="339061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12/6/2017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12/6/2017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1371600" y="1027113"/>
            <a:ext cx="10411884" cy="1752600"/>
          </a:xfrm>
        </p:spPr>
        <p:txBody>
          <a:bodyPr/>
          <a:lstStyle/>
          <a:p>
            <a:r>
              <a:rPr lang="en-US" dirty="0"/>
              <a:t>JavaScript - Introduction</a:t>
            </a: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sp>
        <p:nvSpPr>
          <p:cNvPr id="6" name="TextBox 5"/>
          <p:cNvSpPr txBox="1"/>
          <p:nvPr/>
        </p:nvSpPr>
        <p:spPr>
          <a:xfrm>
            <a:off x="609600" y="1419367"/>
            <a:ext cx="184731" cy="523220"/>
          </a:xfrm>
          <a:prstGeom prst="rect">
            <a:avLst/>
          </a:prstGeom>
          <a:noFill/>
        </p:spPr>
        <p:txBody>
          <a:bodyPr wrap="none" rtlCol="0">
            <a:spAutoFit/>
          </a:bodyPr>
          <a:lstStyle/>
          <a:p>
            <a:endParaRPr lang="en-US" sz="2800" dirty="0"/>
          </a:p>
        </p:txBody>
      </p:sp>
      <p:sp>
        <p:nvSpPr>
          <p:cNvPr id="2" name="Content Placeholder 1"/>
          <p:cNvSpPr>
            <a:spLocks noGrp="1"/>
          </p:cNvSpPr>
          <p:nvPr>
            <p:ph idx="1"/>
          </p:nvPr>
        </p:nvSpPr>
        <p:spPr/>
        <p:txBody>
          <a:bodyPr/>
          <a:lstStyle/>
          <a:p>
            <a:pPr marL="0" indent="0">
              <a:buNone/>
            </a:pPr>
            <a:r>
              <a:rPr lang="en-US" dirty="0" err="1" smtClean="0"/>
              <a:t>Toán</a:t>
            </a:r>
            <a:r>
              <a:rPr lang="en-US" dirty="0" smtClean="0"/>
              <a:t> </a:t>
            </a:r>
            <a:r>
              <a:rPr lang="en-US" dirty="0" err="1" smtClean="0"/>
              <a:t>tử</a:t>
            </a:r>
            <a:r>
              <a:rPr lang="en-US" dirty="0" smtClean="0"/>
              <a:t> logic:   !    &amp;&amp;  ||</a:t>
            </a:r>
          </a:p>
          <a:p>
            <a:pPr lvl="1"/>
            <a:r>
              <a:rPr lang="en-US" dirty="0" err="1" smtClean="0"/>
              <a:t>Toán</a:t>
            </a:r>
            <a:r>
              <a:rPr lang="en-US" dirty="0" smtClean="0"/>
              <a:t> </a:t>
            </a:r>
            <a:r>
              <a:rPr lang="en-US" dirty="0" err="1" smtClean="0"/>
              <a:t>tử</a:t>
            </a:r>
            <a:r>
              <a:rPr lang="en-US" dirty="0" smtClean="0"/>
              <a:t> &amp;&amp; (and) : </a:t>
            </a:r>
            <a:r>
              <a:rPr lang="en-US" dirty="0" err="1" smtClean="0"/>
              <a:t>chỉ</a:t>
            </a:r>
            <a:r>
              <a:rPr lang="en-US" dirty="0" smtClean="0"/>
              <a:t> </a:t>
            </a:r>
            <a:r>
              <a:rPr lang="en-US" dirty="0" err="1" smtClean="0"/>
              <a:t>đúng</a:t>
            </a:r>
            <a:r>
              <a:rPr lang="en-US" dirty="0" smtClean="0"/>
              <a:t> </a:t>
            </a:r>
            <a:r>
              <a:rPr lang="en-US" dirty="0" err="1" smtClean="0"/>
              <a:t>khi</a:t>
            </a:r>
            <a:r>
              <a:rPr lang="en-US" dirty="0" smtClean="0"/>
              <a:t> </a:t>
            </a:r>
            <a:r>
              <a:rPr lang="en-US" dirty="0" err="1" smtClean="0"/>
              <a:t>cả</a:t>
            </a:r>
            <a:r>
              <a:rPr lang="en-US" dirty="0" smtClean="0"/>
              <a:t> 2 </a:t>
            </a:r>
            <a:r>
              <a:rPr lang="en-US" dirty="0" err="1" smtClean="0"/>
              <a:t>đều</a:t>
            </a:r>
            <a:r>
              <a:rPr lang="en-US" dirty="0" smtClean="0"/>
              <a:t> </a:t>
            </a:r>
            <a:r>
              <a:rPr lang="en-US" dirty="0" err="1" smtClean="0"/>
              <a:t>đúng</a:t>
            </a:r>
            <a:endParaRPr lang="en-US" dirty="0" smtClean="0"/>
          </a:p>
          <a:p>
            <a:pPr lvl="1"/>
            <a:r>
              <a:rPr lang="en-US" dirty="0" err="1" smtClean="0"/>
              <a:t>Toán</a:t>
            </a:r>
            <a:r>
              <a:rPr lang="en-US" dirty="0" smtClean="0"/>
              <a:t> </a:t>
            </a:r>
            <a:r>
              <a:rPr lang="en-US" dirty="0" err="1" smtClean="0"/>
              <a:t>tử</a:t>
            </a:r>
            <a:r>
              <a:rPr lang="en-US" dirty="0" smtClean="0"/>
              <a:t> || (or) : </a:t>
            </a:r>
            <a:r>
              <a:rPr lang="en-US" dirty="0" err="1" smtClean="0"/>
              <a:t>chỉ</a:t>
            </a:r>
            <a:r>
              <a:rPr lang="en-US" dirty="0" smtClean="0"/>
              <a:t> </a:t>
            </a:r>
            <a:r>
              <a:rPr lang="en-US" dirty="0" err="1" smtClean="0"/>
              <a:t>sai</a:t>
            </a:r>
            <a:r>
              <a:rPr lang="en-US" dirty="0" smtClean="0"/>
              <a:t> </a:t>
            </a:r>
            <a:r>
              <a:rPr lang="en-US" dirty="0" err="1" smtClean="0"/>
              <a:t>khi</a:t>
            </a:r>
            <a:r>
              <a:rPr lang="en-US" dirty="0" smtClean="0"/>
              <a:t> </a:t>
            </a:r>
            <a:r>
              <a:rPr lang="en-US" dirty="0" err="1" smtClean="0"/>
              <a:t>cả</a:t>
            </a:r>
            <a:r>
              <a:rPr lang="en-US" dirty="0" smtClean="0"/>
              <a:t> </a:t>
            </a:r>
            <a:r>
              <a:rPr lang="en-US" dirty="0" err="1" smtClean="0"/>
              <a:t>hai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đều</a:t>
            </a:r>
            <a:r>
              <a:rPr lang="en-US" dirty="0" smtClean="0"/>
              <a:t> </a:t>
            </a:r>
            <a:r>
              <a:rPr lang="en-US" dirty="0" err="1" smtClean="0"/>
              <a:t>sai</a:t>
            </a:r>
            <a:endParaRPr lang="en-US" dirty="0" smtClean="0"/>
          </a:p>
          <a:p>
            <a:pPr marL="457200" lvl="1"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35958749"/>
              </p:ext>
            </p:extLst>
          </p:nvPr>
        </p:nvGraphicFramePr>
        <p:xfrm>
          <a:off x="1895522" y="3394627"/>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x</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err="1" smtClean="0"/>
                        <a:t>Toán</a:t>
                      </a:r>
                      <a:r>
                        <a:rPr lang="en-US" baseline="0" dirty="0" smtClean="0"/>
                        <a:t> </a:t>
                      </a:r>
                      <a:r>
                        <a:rPr lang="en-US" baseline="0" dirty="0" err="1" smtClean="0"/>
                        <a:t>tử</a:t>
                      </a:r>
                      <a:endParaRPr lang="en-US" dirty="0"/>
                    </a:p>
                  </a:txBody>
                  <a:tcPr anchor="ctr"/>
                </a:tc>
                <a:tc>
                  <a:txBody>
                    <a:bodyPr/>
                    <a:lstStyle/>
                    <a:p>
                      <a:pPr algn="ctr"/>
                      <a:r>
                        <a:rPr lang="en-US" dirty="0" err="1" smtClean="0"/>
                        <a:t>Kết</a:t>
                      </a:r>
                      <a:r>
                        <a:rPr lang="en-US" baseline="0" dirty="0" smtClean="0"/>
                        <a:t> </a:t>
                      </a:r>
                      <a:r>
                        <a:rPr lang="en-US" baseline="0" dirty="0" err="1" smtClean="0"/>
                        <a:t>quả</a:t>
                      </a:r>
                      <a:endParaRPr lang="en-US" dirty="0"/>
                    </a:p>
                  </a:txBody>
                  <a:tcPr anchor="ctr"/>
                </a:tc>
              </a:tr>
              <a:tr h="370840">
                <a:tc>
                  <a:txBody>
                    <a:bodyPr/>
                    <a:lstStyle/>
                    <a:p>
                      <a:pPr algn="ctr"/>
                      <a:r>
                        <a:rPr lang="en-US" dirty="0" smtClean="0">
                          <a:solidFill>
                            <a:schemeClr val="tx1"/>
                          </a:solidFill>
                        </a:rPr>
                        <a:t>True</a:t>
                      </a:r>
                      <a:endParaRPr lang="en-US" dirty="0">
                        <a:solidFill>
                          <a:schemeClr val="tx1"/>
                        </a:solidFill>
                      </a:endParaRPr>
                    </a:p>
                  </a:txBody>
                  <a:tcPr anchor="ctr"/>
                </a:tc>
                <a:tc>
                  <a:txBody>
                    <a:bodyPr/>
                    <a:lstStyle/>
                    <a:p>
                      <a:pPr algn="ctr"/>
                      <a:r>
                        <a:rPr lang="en-US" dirty="0" smtClean="0"/>
                        <a:t>True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True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bl>
          </a:graphicData>
        </a:graphic>
      </p:graphicFrame>
    </p:spTree>
    <p:extLst>
      <p:ext uri="{BB962C8B-B14F-4D97-AF65-F5344CB8AC3E}">
        <p14:creationId xmlns:p14="http://schemas.microsoft.com/office/powerpoint/2010/main" val="21415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smtClean="0"/>
              <a:t>If/Else: </a:t>
            </a:r>
            <a:r>
              <a:rPr lang="en-US" dirty="0" err="1" smtClean="0"/>
              <a:t>lệnh</a:t>
            </a:r>
            <a:r>
              <a:rPr lang="en-US" dirty="0" smtClean="0"/>
              <a:t> </a:t>
            </a:r>
            <a:r>
              <a:rPr lang="en-US" dirty="0" err="1" smtClean="0"/>
              <a:t>điều</a:t>
            </a:r>
            <a:r>
              <a:rPr lang="en-US" dirty="0" smtClean="0"/>
              <a:t> </a:t>
            </a:r>
            <a:r>
              <a:rPr lang="en-US" dirty="0" err="1" smtClean="0"/>
              <a:t>kiện</a:t>
            </a:r>
            <a:r>
              <a:rPr lang="en-US" dirty="0" smtClean="0"/>
              <a:t> </a:t>
            </a:r>
            <a:endParaRPr lang="en-US" dirty="0"/>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1 : </a:t>
            </a:r>
            <a:r>
              <a:rPr lang="en-US" dirty="0" err="1" smtClean="0"/>
              <a:t>Khuyết</a:t>
            </a:r>
            <a:r>
              <a:rPr lang="en-US" dirty="0" smtClean="0"/>
              <a:t> Else</a:t>
            </a:r>
          </a:p>
          <a:p>
            <a:endParaRPr lang="vi-VN" dirty="0" smtClean="0"/>
          </a:p>
        </p:txBody>
      </p:sp>
      <p:sp>
        <p:nvSpPr>
          <p:cNvPr id="7" name="Content Placeholder 1"/>
          <p:cNvSpPr txBox="1">
            <a:spLocks/>
          </p:cNvSpPr>
          <p:nvPr/>
        </p:nvSpPr>
        <p:spPr bwMode="gray">
          <a:xfrm>
            <a:off x="843886" y="4026090"/>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325377" y="2270550"/>
            <a:ext cx="3352800" cy="1647825"/>
          </a:xfrm>
          <a:prstGeom prst="rect">
            <a:avLst/>
          </a:prstGeom>
        </p:spPr>
      </p:pic>
      <p:pic>
        <p:nvPicPr>
          <p:cNvPr id="6" name="Picture 5"/>
          <p:cNvPicPr>
            <a:picLocks noChangeAspect="1"/>
          </p:cNvPicPr>
          <p:nvPr/>
        </p:nvPicPr>
        <p:blipFill>
          <a:blip r:embed="rId3"/>
          <a:stretch>
            <a:fillRect/>
          </a:stretch>
        </p:blipFill>
        <p:spPr>
          <a:xfrm>
            <a:off x="2325377" y="4620240"/>
            <a:ext cx="4219575" cy="1800225"/>
          </a:xfrm>
          <a:prstGeom prst="rect">
            <a:avLst/>
          </a:prstGeom>
        </p:spPr>
      </p:pic>
    </p:spTree>
    <p:extLst>
      <p:ext uri="{BB962C8B-B14F-4D97-AF65-F5344CB8AC3E}">
        <p14:creationId xmlns:p14="http://schemas.microsoft.com/office/powerpoint/2010/main" val="207696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smtClean="0"/>
              <a:t>If/Else: </a:t>
            </a:r>
            <a:r>
              <a:rPr lang="en-US" dirty="0" err="1"/>
              <a:t>l</a:t>
            </a:r>
            <a:r>
              <a:rPr lang="en-US" dirty="0" err="1" smtClean="0"/>
              <a:t>ệnh</a:t>
            </a:r>
            <a:r>
              <a:rPr lang="en-US" dirty="0" smtClean="0"/>
              <a:t> </a:t>
            </a:r>
            <a:r>
              <a:rPr lang="en-US" dirty="0" err="1" smtClean="0"/>
              <a:t>điều</a:t>
            </a:r>
            <a:r>
              <a:rPr lang="en-US" dirty="0" smtClean="0"/>
              <a:t> </a:t>
            </a:r>
            <a:r>
              <a:rPr lang="en-US" dirty="0" err="1" smtClean="0"/>
              <a:t>kiện</a:t>
            </a:r>
            <a:r>
              <a:rPr lang="en-US" dirty="0" smtClean="0"/>
              <a:t> </a:t>
            </a:r>
            <a:endParaRPr lang="en-US" dirty="0"/>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2 (</a:t>
            </a:r>
            <a:r>
              <a:rPr lang="en-US" dirty="0" err="1" smtClean="0"/>
              <a:t>đầy</a:t>
            </a:r>
            <a:r>
              <a:rPr lang="en-US" dirty="0" smtClean="0"/>
              <a:t> </a:t>
            </a:r>
            <a:r>
              <a:rPr lang="en-US" dirty="0" err="1" smtClean="0"/>
              <a:t>đủ</a:t>
            </a:r>
            <a:r>
              <a:rPr lang="en-US" dirty="0" smtClean="0"/>
              <a:t>):</a:t>
            </a:r>
            <a:endParaRPr lang="vi-VN" dirty="0" smtClean="0"/>
          </a:p>
        </p:txBody>
      </p:sp>
      <p:sp>
        <p:nvSpPr>
          <p:cNvPr id="7" name="Content Placeholder 1"/>
          <p:cNvSpPr txBox="1">
            <a:spLocks/>
          </p:cNvSpPr>
          <p:nvPr/>
        </p:nvSpPr>
        <p:spPr bwMode="gray">
          <a:xfrm>
            <a:off x="776979" y="4233349"/>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584604" y="2143822"/>
            <a:ext cx="3336615" cy="2173127"/>
          </a:xfrm>
          <a:prstGeom prst="rect">
            <a:avLst/>
          </a:prstGeom>
        </p:spPr>
      </p:pic>
      <p:pic>
        <p:nvPicPr>
          <p:cNvPr id="6" name="Picture 5"/>
          <p:cNvPicPr>
            <a:picLocks noChangeAspect="1"/>
          </p:cNvPicPr>
          <p:nvPr/>
        </p:nvPicPr>
        <p:blipFill>
          <a:blip r:embed="rId3"/>
          <a:stretch>
            <a:fillRect/>
          </a:stretch>
        </p:blipFill>
        <p:spPr>
          <a:xfrm>
            <a:off x="2584604" y="4400550"/>
            <a:ext cx="4038600" cy="2457450"/>
          </a:xfrm>
          <a:prstGeom prst="rect">
            <a:avLst/>
          </a:prstGeom>
        </p:spPr>
      </p:pic>
    </p:spTree>
    <p:extLst>
      <p:ext uri="{BB962C8B-B14F-4D97-AF65-F5344CB8AC3E}">
        <p14:creationId xmlns:p14="http://schemas.microsoft.com/office/powerpoint/2010/main" val="438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javascript</a:t>
            </a:r>
            <a:endParaRPr lang="en-US" dirty="0"/>
          </a:p>
        </p:txBody>
      </p:sp>
      <p:sp>
        <p:nvSpPr>
          <p:cNvPr id="3" name="Content Placeholder 2"/>
          <p:cNvSpPr>
            <a:spLocks noGrp="1"/>
          </p:cNvSpPr>
          <p:nvPr>
            <p:ph idx="1"/>
          </p:nvPr>
        </p:nvSpPr>
        <p:spPr/>
        <p:txBody>
          <a:bodyPr/>
          <a:lstStyle/>
          <a:p>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bắt</a:t>
            </a:r>
            <a:r>
              <a:rPr lang="en-US" sz="3200" dirty="0" smtClean="0"/>
              <a:t> </a:t>
            </a:r>
            <a:r>
              <a:rPr lang="en-US" sz="3200" dirty="0" err="1" smtClean="0"/>
              <a:t>được</a:t>
            </a:r>
            <a:r>
              <a:rPr lang="en-US" sz="3200" dirty="0" smtClean="0"/>
              <a:t> 1 </a:t>
            </a:r>
            <a:r>
              <a:rPr lang="en-US" sz="3200" dirty="0" err="1" smtClean="0"/>
              <a:t>số</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như</a:t>
            </a:r>
            <a:r>
              <a:rPr lang="en-US" sz="3200" dirty="0" smtClean="0"/>
              <a:t>: </a:t>
            </a:r>
            <a:r>
              <a:rPr lang="en-US" sz="3200" dirty="0" err="1" smtClean="0">
                <a:solidFill>
                  <a:srgbClr val="FF0000"/>
                </a:solidFill>
              </a:rPr>
              <a:t>onclick</a:t>
            </a:r>
            <a:r>
              <a:rPr lang="en-US" sz="3200" dirty="0" smtClean="0">
                <a:solidFill>
                  <a:srgbClr val="FF0000"/>
                </a:solidFill>
              </a:rPr>
              <a:t> </a:t>
            </a:r>
            <a:r>
              <a:rPr lang="en-US" sz="3200" dirty="0" smtClean="0"/>
              <a:t>,</a:t>
            </a:r>
            <a:r>
              <a:rPr lang="en-US" sz="3200" dirty="0" err="1" smtClean="0">
                <a:solidFill>
                  <a:srgbClr val="FF0000"/>
                </a:solidFill>
              </a:rPr>
              <a:t>ondbclick</a:t>
            </a:r>
            <a:r>
              <a:rPr lang="en-US" sz="3200" dirty="0" smtClean="0"/>
              <a:t>,…</a:t>
            </a:r>
          </a:p>
          <a:p>
            <a:r>
              <a:rPr lang="en-US" sz="3200" dirty="0" err="1" smtClean="0"/>
              <a:t>Các</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onfocus,onblur,onchange,onsubmit</a:t>
            </a:r>
            <a:r>
              <a:rPr lang="en-US" sz="3200" dirty="0" smtClean="0"/>
              <a:t>,… </a:t>
            </a:r>
            <a:r>
              <a:rPr lang="en-US" sz="3200" dirty="0" err="1" smtClean="0"/>
              <a:t>thường</a:t>
            </a:r>
            <a:r>
              <a:rPr lang="en-US" sz="3200" dirty="0" smtClean="0"/>
              <a:t> </a:t>
            </a:r>
            <a:r>
              <a:rPr lang="en-US" sz="3200" dirty="0" err="1" smtClean="0"/>
              <a:t>được</a:t>
            </a:r>
            <a:r>
              <a:rPr lang="en-US" sz="3200" dirty="0" smtClean="0"/>
              <a:t> dung </a:t>
            </a:r>
            <a:r>
              <a:rPr lang="en-US" sz="3200" dirty="0" err="1" smtClean="0"/>
              <a:t>cho</a:t>
            </a:r>
            <a:r>
              <a:rPr lang="en-US" sz="3200" dirty="0" smtClean="0"/>
              <a:t> </a:t>
            </a:r>
            <a:r>
              <a:rPr lang="en-US" sz="3200" dirty="0" err="1" smtClean="0"/>
              <a:t>các</a:t>
            </a:r>
            <a:r>
              <a:rPr lang="en-US" sz="3200" dirty="0" smtClean="0"/>
              <a:t> </a:t>
            </a:r>
            <a:r>
              <a:rPr lang="en-US" sz="3200" dirty="0" err="1" smtClean="0"/>
              <a:t>đối</a:t>
            </a:r>
            <a:r>
              <a:rPr lang="en-US" sz="3200" dirty="0" smtClean="0"/>
              <a:t> </a:t>
            </a:r>
            <a:r>
              <a:rPr lang="en-US" sz="3200" dirty="0" err="1" smtClean="0"/>
              <a:t>tượng</a:t>
            </a:r>
            <a:r>
              <a:rPr lang="en-US" sz="3200" dirty="0" smtClean="0"/>
              <a:t> </a:t>
            </a:r>
            <a:r>
              <a:rPr lang="en-US" sz="3200" dirty="0" err="1" smtClean="0"/>
              <a:t>của</a:t>
            </a:r>
            <a:r>
              <a:rPr lang="en-US" sz="3200" dirty="0" smtClean="0"/>
              <a:t> form</a:t>
            </a:r>
          </a:p>
          <a:p>
            <a:r>
              <a:rPr lang="en-US" sz="3200" dirty="0" err="1" smtClean="0"/>
              <a:t>Một</a:t>
            </a:r>
            <a:r>
              <a:rPr lang="en-US" sz="3200" dirty="0" smtClean="0"/>
              <a:t> </a:t>
            </a:r>
            <a:r>
              <a:rPr lang="en-US" sz="3200" dirty="0" err="1" smtClean="0"/>
              <a:t>số</a:t>
            </a:r>
            <a:r>
              <a:rPr lang="en-US" sz="3200" dirty="0" smtClean="0"/>
              <a:t> </a:t>
            </a:r>
            <a:r>
              <a:rPr lang="en-US" sz="3200" dirty="0" err="1" smtClean="0"/>
              <a:t>hàm</a:t>
            </a:r>
            <a:r>
              <a:rPr lang="en-US" sz="3200" dirty="0" smtClean="0"/>
              <a:t> </a:t>
            </a:r>
            <a:r>
              <a:rPr lang="en-US" sz="3200" dirty="0" err="1" smtClean="0"/>
              <a:t>thường</a:t>
            </a:r>
            <a:r>
              <a:rPr lang="en-US" sz="3200" dirty="0" smtClean="0"/>
              <a:t> </a:t>
            </a:r>
            <a:r>
              <a:rPr lang="en-US" sz="3200" dirty="0" err="1" smtClean="0"/>
              <a:t>dùng</a:t>
            </a:r>
            <a:r>
              <a:rPr lang="en-US" sz="3200" dirty="0" smtClean="0"/>
              <a:t> </a:t>
            </a:r>
            <a:r>
              <a:rPr lang="en-US" sz="3200" dirty="0" err="1" smtClean="0"/>
              <a:t>trong</a:t>
            </a:r>
            <a:r>
              <a:rPr lang="en-US" sz="3200" dirty="0" smtClean="0"/>
              <a:t> </a:t>
            </a:r>
            <a:r>
              <a:rPr lang="en-US" sz="3200" dirty="0" err="1" smtClean="0"/>
              <a:t>javascript</a:t>
            </a:r>
            <a:r>
              <a:rPr lang="en-US" sz="3200" dirty="0" smtClean="0"/>
              <a:t>:</a:t>
            </a:r>
          </a:p>
          <a:p>
            <a:pPr lvl="1"/>
            <a:r>
              <a:rPr lang="en-US" sz="2800" dirty="0" smtClean="0">
                <a:solidFill>
                  <a:srgbClr val="FF0000"/>
                </a:solidFill>
              </a:rPr>
              <a:t>Prompt() </a:t>
            </a:r>
            <a:r>
              <a:rPr lang="en-US" sz="2800" dirty="0" smtClean="0"/>
              <a:t>: </a:t>
            </a:r>
            <a:r>
              <a:rPr lang="en-US" sz="2800" dirty="0" err="1" smtClean="0"/>
              <a:t>nhận</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nhập</a:t>
            </a:r>
            <a:r>
              <a:rPr lang="en-US" sz="2800" dirty="0" smtClean="0"/>
              <a:t> </a:t>
            </a:r>
            <a:r>
              <a:rPr lang="en-US" sz="2800" dirty="0" err="1" smtClean="0"/>
              <a:t>từ</a:t>
            </a:r>
            <a:r>
              <a:rPr lang="en-US" sz="2800" dirty="0" smtClean="0"/>
              <a:t> </a:t>
            </a:r>
            <a:r>
              <a:rPr lang="en-US" sz="2800" dirty="0" err="1" smtClean="0"/>
              <a:t>bàn</a:t>
            </a:r>
            <a:r>
              <a:rPr lang="en-US" sz="2800" dirty="0" smtClean="0"/>
              <a:t> </a:t>
            </a:r>
            <a:r>
              <a:rPr lang="en-US" sz="2800" dirty="0" err="1" smtClean="0"/>
              <a:t>phím</a:t>
            </a:r>
            <a:endParaRPr lang="en-US" sz="2800" dirty="0" smtClean="0"/>
          </a:p>
          <a:p>
            <a:pPr lvl="1"/>
            <a:r>
              <a:rPr lang="en-US" sz="2800" dirty="0" err="1" smtClean="0">
                <a:solidFill>
                  <a:srgbClr val="FF0000"/>
                </a:solidFill>
              </a:rPr>
              <a:t>Document.getElementById</a:t>
            </a:r>
            <a:r>
              <a:rPr lang="en-US" sz="2800" dirty="0" smtClean="0">
                <a:solidFill>
                  <a:srgbClr val="FF0000"/>
                </a:solidFill>
              </a:rPr>
              <a:t>(“</a:t>
            </a:r>
            <a:r>
              <a:rPr lang="en-US" sz="2800" dirty="0" smtClean="0">
                <a:solidFill>
                  <a:srgbClr val="00B050"/>
                </a:solidFill>
              </a:rPr>
              <a:t>id</a:t>
            </a:r>
            <a:r>
              <a:rPr lang="en-US" sz="2800" dirty="0" smtClean="0">
                <a:solidFill>
                  <a:srgbClr val="FF0000"/>
                </a:solidFill>
              </a:rPr>
              <a:t>”).value</a:t>
            </a:r>
            <a:r>
              <a:rPr lang="en-US" sz="2800" dirty="0" smtClean="0"/>
              <a:t>: </a:t>
            </a:r>
            <a:r>
              <a:rPr lang="en-US" sz="2800" dirty="0" err="1" smtClean="0"/>
              <a:t>lấy</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từ</a:t>
            </a:r>
            <a:r>
              <a:rPr lang="en-US" sz="2800" dirty="0" smtClean="0"/>
              <a:t> 1 </a:t>
            </a:r>
            <a:r>
              <a:rPr lang="en-US" sz="2800" dirty="0" err="1" smtClean="0"/>
              <a:t>thẻ</a:t>
            </a:r>
            <a:r>
              <a:rPr lang="en-US" sz="2800" dirty="0" smtClean="0"/>
              <a:t> html </a:t>
            </a:r>
            <a:r>
              <a:rPr lang="en-US" sz="2800" dirty="0" err="1" smtClean="0"/>
              <a:t>bằng</a:t>
            </a:r>
            <a:r>
              <a:rPr lang="en-US" sz="2800" dirty="0" smtClean="0"/>
              <a:t> </a:t>
            </a:r>
            <a:r>
              <a:rPr lang="en-US" sz="2800" dirty="0" smtClean="0">
                <a:solidFill>
                  <a:srgbClr val="00B050"/>
                </a:solidFill>
              </a:rPr>
              <a:t>id</a:t>
            </a:r>
          </a:p>
          <a:p>
            <a:pPr marL="0" indent="0">
              <a:buNone/>
            </a:pPr>
            <a:endParaRPr lang="en-US" dirty="0" smtClean="0"/>
          </a:p>
        </p:txBody>
      </p:sp>
    </p:spTree>
    <p:extLst>
      <p:ext uri="{BB962C8B-B14F-4D97-AF65-F5344CB8AC3E}">
        <p14:creationId xmlns:p14="http://schemas.microsoft.com/office/powerpoint/2010/main" val="21698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a:t>
            </a:r>
            <a:endParaRPr lang="en-US" dirty="0"/>
          </a:p>
        </p:txBody>
      </p:sp>
      <p:sp>
        <p:nvSpPr>
          <p:cNvPr id="3" name="Content Placeholder 2"/>
          <p:cNvSpPr>
            <a:spLocks noGrp="1"/>
          </p:cNvSpPr>
          <p:nvPr>
            <p:ph idx="1"/>
          </p:nvPr>
        </p:nvSpPr>
        <p:spPr/>
        <p:txBody>
          <a:bodyPr/>
          <a:lstStyle/>
          <a:p>
            <a:r>
              <a:rPr lang="en-US" dirty="0" smtClean="0"/>
              <a:t>Function</a:t>
            </a:r>
            <a:r>
              <a:rPr lang="vi-VN" dirty="0"/>
              <a:t> </a:t>
            </a:r>
            <a:r>
              <a:rPr lang="vi-VN" b="1" dirty="0"/>
              <a:t>là một tập hợp các đoạn mã</a:t>
            </a:r>
            <a:r>
              <a:rPr lang="vi-VN" dirty="0"/>
              <a:t> và nó sẽ thực thi các đoạn mã đó khi gọi hàm ra, nó sẽ được thực thi lại nhiều lần hoặc thực thi trong một trường hợp nhất định. Có nghĩa là khi bạn tạo hàm thì các đoạn mã bên trong đó sẽ không thực thi cho đến khi được gọi ra bên </a:t>
            </a:r>
            <a:r>
              <a:rPr lang="vi-VN" dirty="0" smtClean="0"/>
              <a:t>ngoài.</a:t>
            </a:r>
            <a:endParaRPr lang="en-US" dirty="0" smtClean="0"/>
          </a:p>
          <a:p>
            <a:r>
              <a:rPr lang="en-US" dirty="0" err="1" smtClean="0"/>
              <a:t>Hàm</a:t>
            </a:r>
            <a:r>
              <a:rPr lang="en-US" dirty="0" smtClean="0"/>
              <a:t> </a:t>
            </a:r>
            <a:r>
              <a:rPr lang="en-US" dirty="0" err="1" smtClean="0"/>
              <a:t>không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a:t>
            </a:r>
            <a:endParaRPr lang="en-US" dirty="0" smtClean="0"/>
          </a:p>
          <a:p>
            <a:pPr lvl="1"/>
            <a:endParaRPr lang="en-US" dirty="0" smtClean="0"/>
          </a:p>
        </p:txBody>
      </p:sp>
      <p:pic>
        <p:nvPicPr>
          <p:cNvPr id="5" name="Picture 4"/>
          <p:cNvPicPr>
            <a:picLocks noChangeAspect="1"/>
          </p:cNvPicPr>
          <p:nvPr/>
        </p:nvPicPr>
        <p:blipFill>
          <a:blip r:embed="rId2"/>
          <a:stretch>
            <a:fillRect/>
          </a:stretch>
        </p:blipFill>
        <p:spPr>
          <a:xfrm>
            <a:off x="1779317" y="3758425"/>
            <a:ext cx="7051778" cy="2397047"/>
          </a:xfrm>
          <a:prstGeom prst="rect">
            <a:avLst/>
          </a:prstGeom>
        </p:spPr>
      </p:pic>
    </p:spTree>
    <p:extLst>
      <p:ext uri="{BB962C8B-B14F-4D97-AF65-F5344CB8AC3E}">
        <p14:creationId xmlns:p14="http://schemas.microsoft.com/office/powerpoint/2010/main" val="274965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p>
          <a:p>
            <a:endParaRPr lang="en-US" dirty="0"/>
          </a:p>
        </p:txBody>
      </p:sp>
      <p:pic>
        <p:nvPicPr>
          <p:cNvPr id="5" name="Picture 4"/>
          <p:cNvPicPr>
            <a:picLocks noChangeAspect="1"/>
          </p:cNvPicPr>
          <p:nvPr/>
        </p:nvPicPr>
        <p:blipFill>
          <a:blip r:embed="rId2"/>
          <a:stretch>
            <a:fillRect/>
          </a:stretch>
        </p:blipFill>
        <p:spPr>
          <a:xfrm>
            <a:off x="1758949" y="2253358"/>
            <a:ext cx="6113811" cy="3857841"/>
          </a:xfrm>
          <a:prstGeom prst="rect">
            <a:avLst/>
          </a:prstGeom>
        </p:spPr>
      </p:pic>
    </p:spTree>
    <p:extLst>
      <p:ext uri="{BB962C8B-B14F-4D97-AF65-F5344CB8AC3E}">
        <p14:creationId xmlns:p14="http://schemas.microsoft.com/office/powerpoint/2010/main" val="240846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Functions</a:t>
            </a:r>
            <a:endParaRPr lang="en-US"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endParaRPr lang="en-US" dirty="0" smtClean="0"/>
          </a:p>
          <a:p>
            <a:endParaRPr lang="en-US" dirty="0"/>
          </a:p>
          <a:p>
            <a:endParaRPr lang="en-US" dirty="0" smtClean="0"/>
          </a:p>
          <a:p>
            <a:endParaRPr lang="en-US" dirty="0"/>
          </a:p>
          <a:p>
            <a:endParaRPr lang="en-US" dirty="0" smtClean="0"/>
          </a:p>
          <a:p>
            <a:r>
              <a:rPr lang="en-US" dirty="0" err="1" smtClean="0"/>
              <a:t>Ví</a:t>
            </a:r>
            <a:r>
              <a:rPr lang="en-US" dirty="0" smtClean="0"/>
              <a:t> </a:t>
            </a:r>
            <a:r>
              <a:rPr lang="en-US" dirty="0" err="1" smtClean="0"/>
              <a:t>dụ</a:t>
            </a:r>
            <a:r>
              <a:rPr lang="en-US" dirty="0" smtClean="0"/>
              <a:t>: </a:t>
            </a:r>
            <a:endParaRPr lang="en-US" dirty="0"/>
          </a:p>
        </p:txBody>
      </p:sp>
      <p:pic>
        <p:nvPicPr>
          <p:cNvPr id="4" name="Picture 3"/>
          <p:cNvPicPr>
            <a:picLocks noChangeAspect="1"/>
          </p:cNvPicPr>
          <p:nvPr/>
        </p:nvPicPr>
        <p:blipFill>
          <a:blip r:embed="rId2"/>
          <a:stretch>
            <a:fillRect/>
          </a:stretch>
        </p:blipFill>
        <p:spPr>
          <a:xfrm>
            <a:off x="1996068" y="2231638"/>
            <a:ext cx="3673144" cy="1515172"/>
          </a:xfrm>
          <a:prstGeom prst="rect">
            <a:avLst/>
          </a:prstGeom>
        </p:spPr>
      </p:pic>
      <p:pic>
        <p:nvPicPr>
          <p:cNvPr id="6" name="Picture 5"/>
          <p:cNvPicPr>
            <a:picLocks noChangeAspect="1"/>
          </p:cNvPicPr>
          <p:nvPr/>
        </p:nvPicPr>
        <p:blipFill rotWithShape="1">
          <a:blip r:embed="rId3"/>
          <a:srcRect t="7389"/>
          <a:stretch/>
        </p:blipFill>
        <p:spPr>
          <a:xfrm>
            <a:off x="1996068" y="4089710"/>
            <a:ext cx="4937193" cy="2655733"/>
          </a:xfrm>
          <a:prstGeom prst="rect">
            <a:avLst/>
          </a:prstGeom>
        </p:spPr>
      </p:pic>
    </p:spTree>
    <p:extLst>
      <p:ext uri="{BB962C8B-B14F-4D97-AF65-F5344CB8AC3E}">
        <p14:creationId xmlns:p14="http://schemas.microsoft.com/office/powerpoint/2010/main" val="417245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xử</a:t>
            </a:r>
            <a:r>
              <a:rPr lang="en-US" dirty="0" smtClean="0"/>
              <a:t> </a:t>
            </a:r>
            <a:r>
              <a:rPr lang="en-US" dirty="0" err="1" smtClean="0"/>
              <a:t>lý</a:t>
            </a:r>
            <a:r>
              <a:rPr lang="en-US" dirty="0" smtClean="0"/>
              <a:t> </a:t>
            </a:r>
            <a:r>
              <a:rPr lang="en-US" dirty="0" err="1" smtClean="0"/>
              <a:t>javascript</a:t>
            </a:r>
            <a:endParaRPr lang="en-US" dirty="0"/>
          </a:p>
        </p:txBody>
      </p:sp>
      <p:sp>
        <p:nvSpPr>
          <p:cNvPr id="3" name="Content Placeholder 2"/>
          <p:cNvSpPr>
            <a:spLocks noGrp="1"/>
          </p:cNvSpPr>
          <p:nvPr>
            <p:ph idx="1"/>
          </p:nvPr>
        </p:nvSpPr>
        <p:spPr/>
        <p:txBody>
          <a:bodyPr/>
          <a:lstStyle/>
          <a:p>
            <a:r>
              <a:rPr lang="en-US" dirty="0" err="1" smtClean="0"/>
              <a:t>Tách</a:t>
            </a:r>
            <a:r>
              <a:rPr lang="en-US" dirty="0" smtClean="0"/>
              <a:t> </a:t>
            </a:r>
            <a:r>
              <a:rPr lang="en-US" dirty="0" err="1" smtClean="0"/>
              <a:t>mã</a:t>
            </a:r>
            <a:r>
              <a:rPr lang="en-US" dirty="0" smtClean="0"/>
              <a:t> </a:t>
            </a:r>
            <a:r>
              <a:rPr lang="en-US" dirty="0" err="1" smtClean="0"/>
              <a:t>javascript</a:t>
            </a:r>
            <a:r>
              <a:rPr lang="en-US" dirty="0" smtClean="0"/>
              <a:t> </a:t>
            </a:r>
            <a:r>
              <a:rPr lang="en-US" dirty="0" err="1" smtClean="0"/>
              <a:t>thành</a:t>
            </a:r>
            <a:r>
              <a:rPr lang="en-US" dirty="0" smtClean="0"/>
              <a:t> file .</a:t>
            </a:r>
            <a:r>
              <a:rPr lang="en-US" dirty="0" err="1" smtClean="0"/>
              <a:t>js</a:t>
            </a:r>
            <a:endParaRPr lang="en-US" dirty="0" smtClean="0"/>
          </a:p>
          <a:p>
            <a:pPr lvl="1"/>
            <a:r>
              <a:rPr lang="en-US" dirty="0" err="1" smtClean="0"/>
              <a:t>Tạo</a:t>
            </a:r>
            <a:r>
              <a:rPr lang="en-US" dirty="0" smtClean="0"/>
              <a:t> 1 file </a:t>
            </a:r>
            <a:r>
              <a:rPr lang="en-US" dirty="0" smtClean="0">
                <a:solidFill>
                  <a:srgbClr val="FF0000"/>
                </a:solidFill>
              </a:rPr>
              <a:t>script.js</a:t>
            </a:r>
          </a:p>
          <a:p>
            <a:pPr lvl="1"/>
            <a:r>
              <a:rPr lang="en-US" dirty="0" err="1" smtClean="0"/>
              <a:t>Chuyển</a:t>
            </a:r>
            <a:r>
              <a:rPr lang="en-US" dirty="0" smtClean="0"/>
              <a:t> </a:t>
            </a:r>
            <a:r>
              <a:rPr lang="en-US" dirty="0" err="1" smtClean="0"/>
              <a:t>các</a:t>
            </a:r>
            <a:r>
              <a:rPr lang="en-US" dirty="0" smtClean="0"/>
              <a:t> function </a:t>
            </a:r>
            <a:r>
              <a:rPr lang="en-US" dirty="0" err="1" smtClean="0"/>
              <a:t>javascript</a:t>
            </a:r>
            <a:r>
              <a:rPr lang="en-US" dirty="0" smtClean="0"/>
              <a:t> </a:t>
            </a:r>
            <a:r>
              <a:rPr lang="en-US" dirty="0" err="1" smtClean="0"/>
              <a:t>đã</a:t>
            </a:r>
            <a:r>
              <a:rPr lang="en-US" dirty="0" smtClean="0"/>
              <a:t> </a:t>
            </a:r>
            <a:r>
              <a:rPr lang="en-US" dirty="0" err="1" smtClean="0"/>
              <a:t>tạo</a:t>
            </a:r>
            <a:r>
              <a:rPr lang="en-US" dirty="0" smtClean="0"/>
              <a:t> </a:t>
            </a:r>
            <a:r>
              <a:rPr lang="en-US" dirty="0" err="1" smtClean="0"/>
              <a:t>vào</a:t>
            </a:r>
            <a:r>
              <a:rPr lang="en-US" dirty="0" smtClean="0"/>
              <a:t> file script.js</a:t>
            </a:r>
          </a:p>
          <a:p>
            <a:pPr lvl="1"/>
            <a:r>
              <a:rPr lang="en-US" dirty="0" err="1" smtClean="0"/>
              <a:t>Nhúng</a:t>
            </a:r>
            <a:r>
              <a:rPr lang="en-US" dirty="0" smtClean="0"/>
              <a:t> file </a:t>
            </a:r>
            <a:r>
              <a:rPr lang="en-US" dirty="0" smtClean="0">
                <a:solidFill>
                  <a:srgbClr val="FF0000"/>
                </a:solidFill>
              </a:rPr>
              <a:t>script.js</a:t>
            </a:r>
            <a:r>
              <a:rPr lang="en-US" dirty="0" smtClean="0"/>
              <a:t> </a:t>
            </a:r>
            <a:r>
              <a:rPr lang="en-US" dirty="0" err="1" smtClean="0"/>
              <a:t>vào</a:t>
            </a:r>
            <a:r>
              <a:rPr lang="en-US" dirty="0" smtClean="0"/>
              <a:t> file .</a:t>
            </a:r>
            <a:r>
              <a:rPr lang="en-US" dirty="0" smtClean="0">
                <a:solidFill>
                  <a:srgbClr val="FF0000"/>
                </a:solidFill>
              </a:rPr>
              <a:t>html</a:t>
            </a:r>
          </a:p>
          <a:p>
            <a:pPr lvl="2"/>
            <a:r>
              <a:rPr lang="en-US" dirty="0" smtClean="0"/>
              <a:t>&lt;script type=“text/</a:t>
            </a:r>
            <a:r>
              <a:rPr lang="en-US" dirty="0" err="1" smtClean="0"/>
              <a:t>javascript</a:t>
            </a:r>
            <a:r>
              <a:rPr lang="en-US" dirty="0" smtClean="0"/>
              <a:t>” </a:t>
            </a:r>
            <a:r>
              <a:rPr lang="en-US" dirty="0" err="1" smtClean="0"/>
              <a:t>src</a:t>
            </a:r>
            <a:r>
              <a:rPr lang="en-US" dirty="0" smtClean="0"/>
              <a:t>=“script.js”&gt;&lt;/script&gt;</a:t>
            </a:r>
          </a:p>
          <a:p>
            <a:r>
              <a:rPr lang="en-US" dirty="0" err="1" smtClean="0"/>
              <a:t>Cách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từ</a:t>
            </a:r>
            <a:r>
              <a:rPr lang="en-US" dirty="0" smtClean="0"/>
              <a:t> </a:t>
            </a:r>
            <a:r>
              <a:rPr lang="en-US" dirty="0" err="1" smtClean="0"/>
              <a:t>các</a:t>
            </a:r>
            <a:r>
              <a:rPr lang="en-US" dirty="0" smtClean="0"/>
              <a:t> </a:t>
            </a:r>
            <a:r>
              <a:rPr lang="en-US" dirty="0" err="1" smtClean="0"/>
              <a:t>thẻ</a:t>
            </a:r>
            <a:r>
              <a:rPr lang="en-US" dirty="0" smtClean="0"/>
              <a:t> html</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sự</a:t>
            </a:r>
            <a:r>
              <a:rPr lang="en-US" dirty="0" smtClean="0"/>
              <a:t> </a:t>
            </a:r>
            <a:r>
              <a:rPr lang="en-US" dirty="0" err="1" smtClean="0"/>
              <a:t>kiện</a:t>
            </a:r>
            <a:r>
              <a:rPr lang="en-US" dirty="0" smtClean="0"/>
              <a:t> (event) </a:t>
            </a:r>
            <a:r>
              <a:rPr lang="en-US" dirty="0" err="1" smtClean="0"/>
              <a:t>như</a:t>
            </a:r>
            <a:r>
              <a:rPr lang="en-US" dirty="0" smtClean="0"/>
              <a:t>: </a:t>
            </a:r>
            <a:r>
              <a:rPr lang="en-US" dirty="0" err="1" smtClean="0"/>
              <a:t>onClick</a:t>
            </a:r>
            <a:r>
              <a:rPr lang="en-US" dirty="0" smtClean="0"/>
              <a:t>,… </a:t>
            </a:r>
            <a:r>
              <a:rPr lang="en-US" dirty="0" err="1" smtClean="0"/>
              <a:t>ví</a:t>
            </a:r>
            <a:r>
              <a:rPr lang="en-US" dirty="0" smtClean="0"/>
              <a:t> </a:t>
            </a:r>
            <a:r>
              <a:rPr lang="en-US" dirty="0" err="1" smtClean="0"/>
              <a:t>dụ</a:t>
            </a:r>
            <a:r>
              <a:rPr lang="en-US" dirty="0" smtClean="0"/>
              <a:t>:</a:t>
            </a:r>
          </a:p>
          <a:p>
            <a:pPr lvl="2"/>
            <a:r>
              <a:rPr lang="en-US" dirty="0" smtClean="0"/>
              <a:t>&lt;a </a:t>
            </a:r>
            <a:r>
              <a:rPr lang="en-US" dirty="0" err="1" smtClean="0"/>
              <a:t>href</a:t>
            </a:r>
            <a:r>
              <a:rPr lang="en-US" dirty="0" smtClean="0"/>
              <a:t>=“#” </a:t>
            </a:r>
            <a:r>
              <a:rPr lang="en-US" dirty="0" err="1" smtClean="0">
                <a:solidFill>
                  <a:srgbClr val="FF0000"/>
                </a:solidFill>
              </a:rPr>
              <a:t>onClick</a:t>
            </a:r>
            <a:r>
              <a:rPr lang="en-US" dirty="0" smtClean="0"/>
              <a:t>=“</a:t>
            </a:r>
            <a:r>
              <a:rPr lang="en-US" dirty="0" err="1" smtClean="0"/>
              <a:t>tenHam</a:t>
            </a:r>
            <a:r>
              <a:rPr lang="en-US" dirty="0" smtClean="0"/>
              <a:t>()”&gt; Text  &lt;/a&gt;</a:t>
            </a:r>
          </a:p>
          <a:p>
            <a:pPr lvl="2"/>
            <a:r>
              <a:rPr lang="en-US" dirty="0"/>
              <a:t>&lt;a </a:t>
            </a:r>
            <a:r>
              <a:rPr lang="en-US" dirty="0" err="1"/>
              <a:t>href</a:t>
            </a:r>
            <a:r>
              <a:rPr lang="en-US" dirty="0"/>
              <a:t>=“#” </a:t>
            </a:r>
            <a:r>
              <a:rPr lang="en-US" dirty="0" err="1">
                <a:solidFill>
                  <a:srgbClr val="FF0000"/>
                </a:solidFill>
              </a:rPr>
              <a:t>onClick</a:t>
            </a:r>
            <a:r>
              <a:rPr lang="en-US" dirty="0" smtClean="0"/>
              <a:t>=“confirm(‘</a:t>
            </a:r>
            <a:r>
              <a:rPr lang="en-US" dirty="0" err="1" smtClean="0"/>
              <a:t>Bạn</a:t>
            </a:r>
            <a:r>
              <a:rPr lang="en-US" dirty="0" smtClean="0"/>
              <a:t> </a:t>
            </a:r>
            <a:r>
              <a:rPr lang="en-US" dirty="0" err="1" smtClean="0"/>
              <a:t>có</a:t>
            </a:r>
            <a:r>
              <a:rPr lang="en-US" dirty="0" smtClean="0"/>
              <a:t> </a:t>
            </a:r>
            <a:r>
              <a:rPr lang="en-US" dirty="0" err="1" smtClean="0"/>
              <a:t>muốn</a:t>
            </a:r>
            <a:r>
              <a:rPr lang="en-US" dirty="0" smtClean="0"/>
              <a:t> </a:t>
            </a:r>
            <a:r>
              <a:rPr lang="en-US" dirty="0" err="1" smtClean="0"/>
              <a:t>xóa</a:t>
            </a:r>
            <a:r>
              <a:rPr lang="en-US" dirty="0" smtClean="0"/>
              <a:t> ?’)”Text  </a:t>
            </a:r>
            <a:r>
              <a:rPr lang="en-US" dirty="0"/>
              <a:t>&lt;/a</a:t>
            </a:r>
            <a:r>
              <a:rPr lang="en-US" dirty="0" smtClean="0"/>
              <a:t>&gt;</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thuộc</a:t>
            </a:r>
            <a:r>
              <a:rPr lang="en-US" dirty="0" smtClean="0"/>
              <a:t> </a:t>
            </a:r>
            <a:r>
              <a:rPr lang="en-US" dirty="0" err="1" smtClean="0"/>
              <a:t>tính</a:t>
            </a:r>
            <a:r>
              <a:rPr lang="en-US" dirty="0" smtClean="0"/>
              <a:t> </a:t>
            </a:r>
            <a:r>
              <a:rPr lang="en-US" dirty="0" err="1" smtClean="0"/>
              <a:t>href</a:t>
            </a:r>
            <a:r>
              <a:rPr lang="en-US" dirty="0" smtClean="0"/>
              <a:t> </a:t>
            </a:r>
            <a:r>
              <a:rPr lang="en-US" dirty="0" err="1" smtClean="0"/>
              <a:t>của</a:t>
            </a:r>
            <a:r>
              <a:rPr lang="en-US" dirty="0" smtClean="0"/>
              <a:t> </a:t>
            </a:r>
            <a:r>
              <a:rPr lang="en-US" dirty="0" err="1" smtClean="0"/>
              <a:t>thẻ</a:t>
            </a:r>
            <a:r>
              <a:rPr lang="en-US" dirty="0" smtClean="0"/>
              <a:t> </a:t>
            </a:r>
            <a:r>
              <a:rPr lang="en-US" dirty="0" err="1" smtClean="0"/>
              <a:t>liên</a:t>
            </a:r>
            <a:r>
              <a:rPr lang="en-US" dirty="0" smtClean="0"/>
              <a:t> </a:t>
            </a:r>
            <a:r>
              <a:rPr lang="en-US" dirty="0" err="1" smtClean="0"/>
              <a:t>kết</a:t>
            </a:r>
            <a:r>
              <a:rPr lang="en-US" dirty="0" smtClean="0"/>
              <a:t> (&lt;a&gt;)</a:t>
            </a:r>
          </a:p>
          <a:p>
            <a:pPr lvl="2"/>
            <a:r>
              <a:rPr lang="en-US" dirty="0" smtClean="0"/>
              <a:t>&lt;a </a:t>
            </a:r>
            <a:r>
              <a:rPr lang="en-US" dirty="0" err="1" smtClean="0"/>
              <a:t>href</a:t>
            </a:r>
            <a:r>
              <a:rPr lang="en-US" dirty="0" smtClean="0"/>
              <a:t>=“</a:t>
            </a:r>
            <a:r>
              <a:rPr lang="en-US" dirty="0" err="1" smtClean="0"/>
              <a:t>j</a:t>
            </a:r>
            <a:r>
              <a:rPr lang="en-US" dirty="0" err="1" smtClean="0">
                <a:solidFill>
                  <a:srgbClr val="FF0000"/>
                </a:solidFill>
              </a:rPr>
              <a:t>avascript</a:t>
            </a:r>
            <a:r>
              <a:rPr lang="en-US" dirty="0" err="1" smtClean="0"/>
              <a:t>:tenHam</a:t>
            </a:r>
            <a:r>
              <a:rPr lang="en-US" dirty="0" smtClean="0"/>
              <a:t>()”&gt;Text &lt;/a&gt;</a:t>
            </a:r>
          </a:p>
          <a:p>
            <a:pPr lvl="1"/>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thẻ</a:t>
            </a:r>
            <a:r>
              <a:rPr lang="en-US" dirty="0" smtClean="0"/>
              <a:t> &lt;a&gt;</a:t>
            </a:r>
          </a:p>
          <a:p>
            <a:pPr lvl="2"/>
            <a:r>
              <a:rPr lang="en-US" dirty="0"/>
              <a:t>&lt;a </a:t>
            </a:r>
            <a:r>
              <a:rPr lang="en-US" dirty="0" err="1"/>
              <a:t>href</a:t>
            </a:r>
            <a:r>
              <a:rPr lang="en-US" dirty="0"/>
              <a:t>=“</a:t>
            </a:r>
            <a:r>
              <a:rPr lang="en-US" dirty="0" err="1" smtClean="0">
                <a:solidFill>
                  <a:srgbClr val="FF0000"/>
                </a:solidFill>
              </a:rPr>
              <a:t>javascript</a:t>
            </a:r>
            <a:r>
              <a:rPr lang="en-US" dirty="0" err="1" smtClean="0"/>
              <a:t>:void</a:t>
            </a:r>
            <a:r>
              <a:rPr lang="en-US" dirty="0" smtClean="0"/>
              <a:t>()”&gt;</a:t>
            </a:r>
            <a:r>
              <a:rPr lang="en-US" dirty="0"/>
              <a:t>Text &lt;/a&gt;</a:t>
            </a:r>
          </a:p>
        </p:txBody>
      </p:sp>
    </p:spTree>
    <p:extLst>
      <p:ext uri="{BB962C8B-B14F-4D97-AF65-F5344CB8AC3E}">
        <p14:creationId xmlns:p14="http://schemas.microsoft.com/office/powerpoint/2010/main" val="87614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lstStyle/>
          <a:p>
            <a:r>
              <a:rPr lang="en-US" dirty="0" smtClean="0"/>
              <a:t>BT1 : </a:t>
            </a:r>
            <a:r>
              <a:rPr lang="en-US" dirty="0" err="1" smtClean="0"/>
              <a:t>Tạo</a:t>
            </a:r>
            <a:r>
              <a:rPr lang="en-US" dirty="0" smtClean="0"/>
              <a:t> </a:t>
            </a:r>
            <a:r>
              <a:rPr lang="en-US" dirty="0" err="1" smtClean="0"/>
              <a:t>hàm</a:t>
            </a:r>
            <a:r>
              <a:rPr lang="en-US" dirty="0" smtClean="0"/>
              <a:t> </a:t>
            </a:r>
            <a:r>
              <a:rPr lang="en-US" dirty="0" err="1" smtClean="0"/>
              <a:t>tính</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tròn</a:t>
            </a:r>
            <a:endParaRPr lang="en-US" dirty="0" smtClean="0"/>
          </a:p>
          <a:p>
            <a:r>
              <a:rPr lang="en-US" dirty="0" smtClean="0"/>
              <a:t>BT2: </a:t>
            </a:r>
            <a:r>
              <a:rPr lang="en-US" dirty="0" err="1" smtClean="0"/>
              <a:t>Nhập</a:t>
            </a:r>
            <a:r>
              <a:rPr lang="en-US" dirty="0" smtClean="0"/>
              <a:t> n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 </a:t>
            </a:r>
            <a:r>
              <a:rPr lang="en-US" dirty="0" err="1" smtClean="0"/>
              <a:t>kiểm</a:t>
            </a:r>
            <a:r>
              <a:rPr lang="en-US" dirty="0" smtClean="0"/>
              <a:t> </a:t>
            </a:r>
            <a:r>
              <a:rPr lang="en-US" dirty="0" err="1" smtClean="0"/>
              <a:t>tra</a:t>
            </a:r>
            <a:r>
              <a:rPr lang="en-US" dirty="0" smtClean="0"/>
              <a:t> n </a:t>
            </a:r>
            <a:r>
              <a:rPr lang="en-US" dirty="0" err="1" smtClean="0"/>
              <a:t>là</a:t>
            </a:r>
            <a:r>
              <a:rPr lang="en-US" dirty="0" smtClean="0"/>
              <a:t> </a:t>
            </a:r>
            <a:r>
              <a:rPr lang="en-US" dirty="0" err="1" smtClean="0"/>
              <a:t>số</a:t>
            </a:r>
            <a:r>
              <a:rPr lang="en-US" dirty="0" smtClean="0"/>
              <a:t> </a:t>
            </a:r>
            <a:r>
              <a:rPr lang="en-US" dirty="0" err="1" smtClean="0"/>
              <a:t>chẵn</a:t>
            </a:r>
            <a:r>
              <a:rPr lang="en-US" dirty="0" smtClean="0"/>
              <a:t> hay </a:t>
            </a:r>
            <a:r>
              <a:rPr lang="en-US" dirty="0" err="1" smtClean="0"/>
              <a:t>lẻ</a:t>
            </a:r>
            <a:endParaRPr lang="en-US" dirty="0"/>
          </a:p>
        </p:txBody>
      </p:sp>
    </p:spTree>
    <p:extLst>
      <p:ext uri="{BB962C8B-B14F-4D97-AF65-F5344CB8AC3E}">
        <p14:creationId xmlns:p14="http://schemas.microsoft.com/office/powerpoint/2010/main" val="22092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a:t>JavaScript </a:t>
            </a:r>
            <a:r>
              <a:rPr lang="en-US" sz="3200" dirty="0" err="1"/>
              <a:t>là</a:t>
            </a:r>
            <a:r>
              <a:rPr lang="en-US" sz="3200" dirty="0"/>
              <a:t> </a:t>
            </a:r>
            <a:r>
              <a:rPr lang="en-US" sz="3200" dirty="0" err="1"/>
              <a:t>ngôn</a:t>
            </a:r>
            <a:r>
              <a:rPr lang="en-US" sz="3200" dirty="0"/>
              <a:t> </a:t>
            </a:r>
            <a:r>
              <a:rPr lang="en-US" sz="3200" dirty="0" err="1"/>
              <a:t>ngữ</a:t>
            </a:r>
            <a:r>
              <a:rPr lang="en-US" sz="3200" dirty="0"/>
              <a:t> </a:t>
            </a:r>
            <a:r>
              <a:rPr lang="en-US" sz="3200" dirty="0" err="1"/>
              <a:t>lập</a:t>
            </a:r>
            <a:r>
              <a:rPr lang="en-US" sz="3200" dirty="0"/>
              <a:t> </a:t>
            </a:r>
            <a:r>
              <a:rPr lang="en-US" sz="3200" dirty="0" err="1"/>
              <a:t>trình</a:t>
            </a:r>
            <a:r>
              <a:rPr lang="en-US" sz="3200" dirty="0"/>
              <a:t> </a:t>
            </a:r>
            <a:r>
              <a:rPr lang="en-US" sz="3200" dirty="0" err="1"/>
              <a:t>của</a:t>
            </a:r>
            <a:r>
              <a:rPr lang="en-US" sz="3200" dirty="0"/>
              <a:t> HTML </a:t>
            </a:r>
            <a:r>
              <a:rPr lang="en-US" sz="3200" dirty="0" err="1"/>
              <a:t>và</a:t>
            </a:r>
            <a:r>
              <a:rPr lang="en-US" sz="3200" dirty="0"/>
              <a:t> </a:t>
            </a:r>
            <a:r>
              <a:rPr lang="en-US" sz="3200" dirty="0" smtClean="0"/>
              <a:t>Web. </a:t>
            </a:r>
            <a:r>
              <a:rPr lang="en-US" sz="3200" dirty="0" err="1" smtClean="0"/>
              <a:t>Nó</a:t>
            </a:r>
            <a:r>
              <a:rPr lang="en-US" sz="3200" dirty="0" smtClean="0"/>
              <a:t> </a:t>
            </a:r>
            <a:r>
              <a:rPr lang="en-US" sz="3200" dirty="0" err="1" smtClean="0"/>
              <a:t>là</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a:t>
            </a:r>
            <a:r>
              <a:rPr lang="en-US" sz="3200" dirty="0" err="1" smtClean="0"/>
              <a:t>phổ</a:t>
            </a:r>
            <a:r>
              <a:rPr lang="en-US" sz="3200" dirty="0" smtClean="0"/>
              <a:t> </a:t>
            </a:r>
            <a:r>
              <a:rPr lang="en-US" sz="3200" dirty="0" err="1" smtClean="0"/>
              <a:t>biến</a:t>
            </a:r>
            <a:r>
              <a:rPr lang="en-US" sz="3200" dirty="0" smtClean="0"/>
              <a:t> </a:t>
            </a:r>
            <a:r>
              <a:rPr lang="en-US" sz="3200" dirty="0" err="1" smtClean="0"/>
              <a:t>nhất</a:t>
            </a:r>
            <a:r>
              <a:rPr lang="en-US" sz="3200" dirty="0" smtClean="0"/>
              <a:t> </a:t>
            </a:r>
            <a:r>
              <a:rPr lang="en-US" sz="3200" dirty="0" err="1" smtClean="0"/>
              <a:t>thế</a:t>
            </a:r>
            <a:r>
              <a:rPr lang="en-US" sz="3200" dirty="0" smtClean="0"/>
              <a:t> </a:t>
            </a:r>
            <a:r>
              <a:rPr lang="en-US" sz="3200" dirty="0" err="1" smtClean="0"/>
              <a:t>giới</a:t>
            </a:r>
            <a:r>
              <a:rPr lang="en-US" sz="3200" dirty="0" smtClean="0"/>
              <a:t>.</a:t>
            </a:r>
          </a:p>
          <a:p>
            <a:pPr marL="469900" indent="-457200">
              <a:spcBef>
                <a:spcPts val="919"/>
              </a:spcBef>
              <a:buClr>
                <a:srgbClr val="364EB6"/>
              </a:buClr>
              <a:tabLst>
                <a:tab pos="355600" algn="l"/>
                <a:tab pos="356235" algn="l"/>
              </a:tabLst>
            </a:pPr>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chạy</a:t>
            </a:r>
            <a:r>
              <a:rPr lang="en-US" sz="3200" dirty="0" smtClean="0"/>
              <a:t> </a:t>
            </a:r>
            <a:r>
              <a:rPr lang="en-US" sz="3200" dirty="0" err="1" smtClean="0"/>
              <a:t>được</a:t>
            </a:r>
            <a:r>
              <a:rPr lang="en-US" sz="3200" dirty="0" smtClean="0"/>
              <a:t> </a:t>
            </a:r>
            <a:r>
              <a:rPr lang="en-US" sz="3200" dirty="0" err="1" smtClean="0"/>
              <a:t>trên</a:t>
            </a:r>
            <a:r>
              <a:rPr lang="en-US" sz="3200" dirty="0" smtClean="0"/>
              <a:t> </a:t>
            </a:r>
            <a:r>
              <a:rPr lang="en-US" sz="3200" dirty="0" err="1" smtClean="0"/>
              <a:t>mọi</a:t>
            </a:r>
            <a:r>
              <a:rPr lang="en-US" sz="3200" dirty="0" smtClean="0"/>
              <a:t> </a:t>
            </a:r>
            <a:r>
              <a:rPr lang="en-US" sz="3200" dirty="0" err="1" smtClean="0"/>
              <a:t>trình</a:t>
            </a:r>
            <a:r>
              <a:rPr lang="en-US" sz="3200" dirty="0" smtClean="0"/>
              <a:t> </a:t>
            </a:r>
            <a:r>
              <a:rPr lang="en-US" sz="3200" dirty="0" err="1" smtClean="0"/>
              <a:t>duyệt</a:t>
            </a:r>
            <a:r>
              <a:rPr lang="en-US" sz="3200" dirty="0" smtClean="0"/>
              <a:t> web</a:t>
            </a:r>
          </a:p>
          <a:p>
            <a:r>
              <a:rPr lang="en-US" sz="3200" dirty="0" smtClean="0"/>
              <a:t> JavaScript </a:t>
            </a:r>
            <a:r>
              <a:rPr lang="en-US" sz="3200" dirty="0" err="1"/>
              <a:t>là</a:t>
            </a:r>
            <a:r>
              <a:rPr lang="en-US" sz="3200" dirty="0"/>
              <a:t> </a:t>
            </a:r>
            <a:r>
              <a:rPr lang="en-US" sz="3200" dirty="0" err="1"/>
              <a:t>một</a:t>
            </a:r>
            <a:r>
              <a:rPr lang="en-US" sz="3200" dirty="0"/>
              <a:t> </a:t>
            </a:r>
            <a:r>
              <a:rPr lang="en-US" sz="3200" dirty="0" err="1"/>
              <a:t>trong</a:t>
            </a:r>
            <a:r>
              <a:rPr lang="en-US" sz="3200" dirty="0"/>
              <a:t> </a:t>
            </a:r>
            <a:r>
              <a:rPr lang="en-US" sz="3200" b="1" dirty="0" err="1"/>
              <a:t>ba</a:t>
            </a:r>
            <a:r>
              <a:rPr lang="en-US" sz="3200" b="1" dirty="0"/>
              <a:t> </a:t>
            </a:r>
            <a:r>
              <a:rPr lang="en-US" sz="3200" b="1" dirty="0" err="1"/>
              <a:t>ngôn</a:t>
            </a:r>
            <a:r>
              <a:rPr lang="en-US" sz="3200" b="1" dirty="0"/>
              <a:t> </a:t>
            </a:r>
            <a:r>
              <a:rPr lang="en-US" sz="3200" b="1" dirty="0" err="1"/>
              <a:t>ngữ</a:t>
            </a:r>
            <a:r>
              <a:rPr lang="en-US" sz="3200" b="1" dirty="0"/>
              <a:t> </a:t>
            </a:r>
            <a:r>
              <a:rPr lang="en-US" sz="3200" b="1" dirty="0" err="1"/>
              <a:t>mà</a:t>
            </a:r>
            <a:r>
              <a:rPr lang="en-US" sz="3200" dirty="0"/>
              <a:t> </a:t>
            </a:r>
            <a:r>
              <a:rPr lang="en-US" sz="3200" dirty="0" err="1"/>
              <a:t>tất</a:t>
            </a:r>
            <a:r>
              <a:rPr lang="en-US" sz="3200" dirty="0"/>
              <a:t> </a:t>
            </a:r>
            <a:r>
              <a:rPr lang="en-US" sz="3200" dirty="0" err="1"/>
              <a:t>cả</a:t>
            </a:r>
            <a:r>
              <a:rPr lang="en-US" sz="3200" dirty="0"/>
              <a:t> </a:t>
            </a:r>
            <a:r>
              <a:rPr lang="en-US" sz="3200" dirty="0" err="1"/>
              <a:t>các</a:t>
            </a:r>
            <a:r>
              <a:rPr lang="en-US" sz="3200" dirty="0"/>
              <a:t> </a:t>
            </a:r>
            <a:r>
              <a:rPr lang="en-US" sz="3200" dirty="0" err="1"/>
              <a:t>nhà</a:t>
            </a:r>
            <a:r>
              <a:rPr lang="en-US" sz="3200" dirty="0"/>
              <a:t> </a:t>
            </a:r>
            <a:r>
              <a:rPr lang="en-US" sz="3200" dirty="0" err="1"/>
              <a:t>phát</a:t>
            </a:r>
            <a:r>
              <a:rPr lang="en-US" sz="3200" dirty="0"/>
              <a:t> </a:t>
            </a:r>
            <a:r>
              <a:rPr lang="en-US" sz="3200" dirty="0" err="1"/>
              <a:t>triển</a:t>
            </a:r>
            <a:r>
              <a:rPr lang="en-US" sz="3200" dirty="0"/>
              <a:t> web </a:t>
            </a:r>
            <a:r>
              <a:rPr lang="en-US" sz="3200" b="1" dirty="0" err="1"/>
              <a:t>phải</a:t>
            </a:r>
            <a:r>
              <a:rPr lang="en-US" sz="3200" dirty="0"/>
              <a:t> </a:t>
            </a:r>
            <a:r>
              <a:rPr lang="en-US" sz="3200" dirty="0" err="1"/>
              <a:t>học</a:t>
            </a:r>
            <a:r>
              <a:rPr lang="en-US" sz="3200" dirty="0"/>
              <a:t>:</a:t>
            </a:r>
          </a:p>
          <a:p>
            <a:pPr lvl="1"/>
            <a:r>
              <a:rPr lang="en-US" sz="3000" dirty="0"/>
              <a:t>   </a:t>
            </a:r>
            <a:r>
              <a:rPr lang="en-US" sz="2800" b="1" dirty="0" smtClean="0"/>
              <a:t>HTML</a:t>
            </a:r>
            <a:r>
              <a:rPr lang="en-US" sz="2800" dirty="0"/>
              <a:t> </a:t>
            </a:r>
            <a:r>
              <a:rPr lang="en-US" sz="2800" dirty="0" err="1"/>
              <a:t>để</a:t>
            </a:r>
            <a:r>
              <a:rPr lang="en-US" sz="2800" dirty="0"/>
              <a:t> </a:t>
            </a:r>
            <a:r>
              <a:rPr lang="en-US" sz="2800" dirty="0" err="1"/>
              <a:t>xác</a:t>
            </a:r>
            <a:r>
              <a:rPr lang="en-US" sz="2800" dirty="0"/>
              <a:t> </a:t>
            </a:r>
            <a:r>
              <a:rPr lang="en-US" sz="2800" dirty="0" err="1"/>
              <a:t>định</a:t>
            </a:r>
            <a:r>
              <a:rPr lang="en-US" sz="2800" dirty="0"/>
              <a:t> </a:t>
            </a:r>
            <a:r>
              <a:rPr lang="en-US" sz="2800" dirty="0" err="1"/>
              <a:t>nội</a:t>
            </a:r>
            <a:r>
              <a:rPr lang="en-US" sz="2800" dirty="0"/>
              <a:t> dung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CSS</a:t>
            </a:r>
            <a:r>
              <a:rPr lang="en-US" sz="2800" dirty="0"/>
              <a:t> </a:t>
            </a:r>
            <a:r>
              <a:rPr lang="en-US" sz="2800" dirty="0" err="1"/>
              <a:t>để</a:t>
            </a:r>
            <a:r>
              <a:rPr lang="en-US" sz="2800" dirty="0"/>
              <a:t> </a:t>
            </a:r>
            <a:r>
              <a:rPr lang="en-US" sz="2800" dirty="0" err="1"/>
              <a:t>chỉ</a:t>
            </a:r>
            <a:r>
              <a:rPr lang="en-US" sz="2800" dirty="0"/>
              <a:t> </a:t>
            </a:r>
            <a:r>
              <a:rPr lang="en-US" sz="2800" dirty="0" err="1"/>
              <a:t>định</a:t>
            </a:r>
            <a:r>
              <a:rPr lang="en-US" sz="2800" dirty="0"/>
              <a:t> </a:t>
            </a:r>
            <a:r>
              <a:rPr lang="en-US" sz="2800" dirty="0" err="1"/>
              <a:t>cách</a:t>
            </a:r>
            <a:r>
              <a:rPr lang="en-US" sz="2800" dirty="0"/>
              <a:t> </a:t>
            </a:r>
            <a:r>
              <a:rPr lang="en-US" sz="2800" dirty="0" err="1"/>
              <a:t>bố</a:t>
            </a:r>
            <a:r>
              <a:rPr lang="en-US" sz="2800" dirty="0"/>
              <a:t> </a:t>
            </a:r>
            <a:r>
              <a:rPr lang="en-US" sz="2800" dirty="0" err="1"/>
              <a:t>trí</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JavaScript</a:t>
            </a:r>
            <a:r>
              <a:rPr lang="en-US" sz="2800" dirty="0"/>
              <a:t> </a:t>
            </a:r>
            <a:r>
              <a:rPr lang="en-US" sz="2800" dirty="0" err="1"/>
              <a:t>để</a:t>
            </a:r>
            <a:r>
              <a:rPr lang="en-US" sz="2800" dirty="0"/>
              <a:t> </a:t>
            </a:r>
            <a:r>
              <a:rPr lang="en-US" sz="2800" dirty="0" err="1"/>
              <a:t>lập</a:t>
            </a:r>
            <a:r>
              <a:rPr lang="en-US" sz="2800" dirty="0"/>
              <a:t> </a:t>
            </a:r>
            <a:r>
              <a:rPr lang="en-US" sz="2800" dirty="0" err="1"/>
              <a:t>trình</a:t>
            </a:r>
            <a:r>
              <a:rPr lang="en-US" sz="2800" dirty="0"/>
              <a:t> </a:t>
            </a:r>
            <a:r>
              <a:rPr lang="en-US" sz="2800" dirty="0" err="1"/>
              <a:t>hành</a:t>
            </a:r>
            <a:r>
              <a:rPr lang="en-US" sz="2800" dirty="0"/>
              <a:t> vi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marL="469900" indent="-457200">
              <a:spcBef>
                <a:spcPts val="919"/>
              </a:spcBef>
              <a:buClr>
                <a:srgbClr val="364EB6"/>
              </a:buClr>
              <a:tabLst>
                <a:tab pos="355600" algn="l"/>
                <a:tab pos="356235" algn="l"/>
              </a:tabLst>
            </a:pPr>
            <a:endParaRPr lang="en-US" sz="3200" dirty="0" smtClean="0"/>
          </a:p>
        </p:txBody>
      </p:sp>
    </p:spTree>
    <p:extLst>
      <p:ext uri="{BB962C8B-B14F-4D97-AF65-F5344CB8AC3E}">
        <p14:creationId xmlns:p14="http://schemas.microsoft.com/office/powerpoint/2010/main" val="108075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smtClean="0">
                <a:solidFill>
                  <a:srgbClr val="FF0000"/>
                </a:solidFill>
                <a:cs typeface="Arial"/>
              </a:rPr>
              <a:t>alert() </a:t>
            </a:r>
            <a:r>
              <a:rPr lang="en-US" sz="2800" dirty="0" smtClean="0">
                <a:cs typeface="Arial"/>
              </a:rPr>
              <a:t>: </a:t>
            </a:r>
            <a:r>
              <a:rPr lang="en-US" sz="2800" dirty="0" err="1" smtClean="0">
                <a:cs typeface="Arial"/>
              </a:rPr>
              <a:t>hiển</a:t>
            </a:r>
            <a:r>
              <a:rPr lang="en-US" sz="2800" dirty="0" smtClean="0">
                <a:cs typeface="Arial"/>
              </a:rPr>
              <a:t> </a:t>
            </a:r>
            <a:r>
              <a:rPr lang="en-US" sz="2800" dirty="0" err="1" smtClean="0">
                <a:cs typeface="Arial"/>
              </a:rPr>
              <a:t>thị</a:t>
            </a:r>
            <a:r>
              <a:rPr lang="en-US" sz="2800" dirty="0" smtClean="0">
                <a:cs typeface="Arial"/>
              </a:rPr>
              <a:t> </a:t>
            </a:r>
            <a:r>
              <a:rPr lang="en-US" sz="2800" dirty="0" err="1" smtClean="0">
                <a:cs typeface="Arial"/>
              </a:rPr>
              <a:t>cửa</a:t>
            </a:r>
            <a:r>
              <a:rPr lang="en-US" sz="2800" dirty="0" smtClean="0">
                <a:cs typeface="Arial"/>
              </a:rPr>
              <a:t> </a:t>
            </a:r>
            <a:r>
              <a:rPr lang="en-US" sz="2800" dirty="0" err="1" smtClean="0">
                <a:cs typeface="Arial"/>
              </a:rPr>
              <a:t>sổ</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ký</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solidFill>
                  <a:srgbClr val="FF0000"/>
                </a:solidFill>
                <a:cs typeface="Arial"/>
              </a:rPr>
              <a:t>alert</a:t>
            </a:r>
            <a:r>
              <a:rPr lang="en-US" sz="2000" dirty="0" smtClean="0">
                <a:cs typeface="Arial"/>
              </a:rPr>
              <a:t>(“</a:t>
            </a:r>
            <a:r>
              <a:rPr lang="en-US" sz="2000" dirty="0" err="1" smtClean="0">
                <a:cs typeface="Arial"/>
              </a:rPr>
              <a:t>Fasttrack</a:t>
            </a:r>
            <a:r>
              <a:rPr lang="en-US" sz="2000" dirty="0" smtClean="0">
                <a:cs typeface="Arial"/>
              </a:rPr>
              <a:t> SE”);</a:t>
            </a:r>
          </a:p>
          <a:p>
            <a:pPr marL="812800" lvl="2"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document.write</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a:cs typeface="Arial"/>
              </a:rPr>
              <a:t>&lt;script type=“text/</a:t>
            </a:r>
            <a:r>
              <a:rPr lang="en-US" sz="2400" dirty="0" err="1">
                <a:cs typeface="Arial"/>
              </a:rPr>
              <a:t>javascript</a:t>
            </a:r>
            <a:r>
              <a:rPr lang="en-US" sz="2400" dirty="0">
                <a:cs typeface="Arial"/>
              </a:rPr>
              <a:t>”&gt;</a:t>
            </a:r>
          </a:p>
          <a:p>
            <a:pPr marL="1270000" lvl="3" indent="0">
              <a:spcBef>
                <a:spcPts val="919"/>
              </a:spcBef>
              <a:buClr>
                <a:srgbClr val="364EB6"/>
              </a:buClr>
              <a:buNone/>
              <a:tabLst>
                <a:tab pos="355600" algn="l"/>
                <a:tab pos="356235" algn="l"/>
              </a:tabLst>
            </a:pPr>
            <a:r>
              <a:rPr lang="en-US" sz="2000" dirty="0" err="1" smtClean="0">
                <a:solidFill>
                  <a:srgbClr val="FF0000"/>
                </a:solidFill>
                <a:cs typeface="Arial"/>
              </a:rPr>
              <a:t>document.write</a:t>
            </a:r>
            <a:r>
              <a:rPr lang="en-US" sz="2000" dirty="0" smtClean="0">
                <a:solidFill>
                  <a:srgbClr val="FF0000"/>
                </a:solidFill>
                <a:cs typeface="Arial"/>
              </a:rPr>
              <a:t>(</a:t>
            </a:r>
            <a:r>
              <a:rPr lang="en-US" sz="2000" dirty="0" smtClean="0">
                <a:cs typeface="Arial"/>
              </a:rPr>
              <a:t>“</a:t>
            </a:r>
            <a:r>
              <a:rPr lang="en-US" sz="2000" dirty="0" err="1">
                <a:cs typeface="Arial"/>
              </a:rPr>
              <a:t>Fasttrack</a:t>
            </a:r>
            <a:r>
              <a:rPr lang="en-US" sz="2000" dirty="0">
                <a:cs typeface="Arial"/>
              </a:rPr>
              <a:t> SE”</a:t>
            </a:r>
            <a:r>
              <a:rPr lang="en-US" sz="2000" dirty="0">
                <a:solidFill>
                  <a:srgbClr val="FF0000"/>
                </a:solidFill>
                <a:cs typeface="Arial"/>
              </a:rPr>
              <a:t>)</a:t>
            </a:r>
            <a:r>
              <a:rPr lang="en-US" sz="2000" dirty="0">
                <a:cs typeface="Arial"/>
              </a:rPr>
              <a:t>;</a:t>
            </a:r>
          </a:p>
          <a:p>
            <a:pPr marL="812800" lvl="2" indent="0">
              <a:spcBef>
                <a:spcPts val="919"/>
              </a:spcBef>
              <a:buClr>
                <a:srgbClr val="364EB6"/>
              </a:buClr>
              <a:buNone/>
              <a:tabLst>
                <a:tab pos="355600" algn="l"/>
                <a:tab pos="356235" algn="l"/>
              </a:tabLst>
            </a:pPr>
            <a:r>
              <a:rPr lang="en-US" sz="2400" dirty="0">
                <a:cs typeface="Arial"/>
              </a:rPr>
              <a:t>&lt;/script&gt;</a:t>
            </a:r>
          </a:p>
          <a:p>
            <a:pPr marL="869950" lvl="1" indent="-457200">
              <a:spcBef>
                <a:spcPts val="919"/>
              </a:spcBef>
              <a:buClr>
                <a:srgbClr val="364EB6"/>
              </a:buClr>
              <a:tabLst>
                <a:tab pos="355600" algn="l"/>
                <a:tab pos="356235" algn="l"/>
              </a:tabLst>
            </a:pPr>
            <a:endParaRPr lang="vi-VN" sz="3000" dirty="0">
              <a:cs typeface="Arial"/>
            </a:endParaRPr>
          </a:p>
        </p:txBody>
      </p:sp>
    </p:spTree>
    <p:extLst>
      <p:ext uri="{BB962C8B-B14F-4D97-AF65-F5344CB8AC3E}">
        <p14:creationId xmlns:p14="http://schemas.microsoft.com/office/powerpoint/2010/main" val="40416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innerHTML</a:t>
            </a:r>
            <a:r>
              <a:rPr lang="en-US" sz="2800" dirty="0" smtClean="0">
                <a:solidFill>
                  <a:srgbClr val="FF0000"/>
                </a:solidFill>
                <a:cs typeface="Arial"/>
              </a:rPr>
              <a:t> </a:t>
            </a:r>
            <a:r>
              <a:rPr lang="en-US" sz="2800" dirty="0" smtClean="0">
                <a:cs typeface="Arial"/>
              </a:rPr>
              <a:t>: </a:t>
            </a:r>
            <a:r>
              <a:rPr lang="en-US" sz="2800" dirty="0" err="1" smtClean="0">
                <a:cs typeface="Arial"/>
              </a:rPr>
              <a:t>dùng</a:t>
            </a:r>
            <a:r>
              <a:rPr lang="en-US" sz="2800" dirty="0" smtClean="0">
                <a:cs typeface="Arial"/>
              </a:rPr>
              <a:t> </a:t>
            </a:r>
            <a:r>
              <a:rPr lang="en-US" sz="2800" dirty="0" err="1" smtClean="0">
                <a:cs typeface="Arial"/>
              </a:rPr>
              <a:t>để</a:t>
            </a:r>
            <a:r>
              <a:rPr lang="en-US" sz="2800" dirty="0" smtClean="0">
                <a:cs typeface="Arial"/>
              </a:rPr>
              <a:t> </a:t>
            </a:r>
            <a:r>
              <a:rPr lang="en-US" sz="2800" dirty="0" err="1" smtClean="0">
                <a:cs typeface="Arial"/>
              </a:rPr>
              <a:t>truy</a:t>
            </a:r>
            <a:r>
              <a:rPr lang="en-US" sz="2800" dirty="0" smtClean="0">
                <a:cs typeface="Arial"/>
              </a:rPr>
              <a:t> </a:t>
            </a:r>
            <a:r>
              <a:rPr lang="en-US" sz="2800" dirty="0" err="1" smtClean="0">
                <a:cs typeface="Arial"/>
              </a:rPr>
              <a:t>cập</a:t>
            </a:r>
            <a:r>
              <a:rPr lang="en-US" sz="2800" dirty="0" smtClean="0">
                <a:cs typeface="Arial"/>
              </a:rPr>
              <a:t> </a:t>
            </a:r>
            <a:r>
              <a:rPr lang="en-US" sz="2800" dirty="0" err="1" smtClean="0">
                <a:cs typeface="Arial"/>
              </a:rPr>
              <a:t>vào</a:t>
            </a:r>
            <a:r>
              <a:rPr lang="en-US" sz="2800" dirty="0" smtClean="0">
                <a:cs typeface="Arial"/>
              </a:rPr>
              <a:t> </a:t>
            </a:r>
            <a:r>
              <a:rPr lang="en-US" sz="2800" dirty="0" err="1" smtClean="0">
                <a:cs typeface="Arial"/>
              </a:rPr>
              <a:t>một</a:t>
            </a:r>
            <a:r>
              <a:rPr lang="en-US" sz="2800" dirty="0" smtClean="0">
                <a:cs typeface="Arial"/>
              </a:rPr>
              <a:t> </a:t>
            </a:r>
            <a:r>
              <a:rPr lang="en-US" sz="2800" dirty="0" err="1" smtClean="0">
                <a:cs typeface="Arial"/>
              </a:rPr>
              <a:t>phần</a:t>
            </a:r>
            <a:r>
              <a:rPr lang="en-US" sz="2800" dirty="0" smtClean="0">
                <a:cs typeface="Arial"/>
              </a:rPr>
              <a:t> </a:t>
            </a:r>
            <a:r>
              <a:rPr lang="en-US" sz="2800" dirty="0" err="1" smtClean="0">
                <a:cs typeface="Arial"/>
              </a:rPr>
              <a:t>tử</a:t>
            </a:r>
            <a:r>
              <a:rPr lang="en-US" sz="2800" dirty="0" smtClean="0">
                <a:cs typeface="Arial"/>
              </a:rPr>
              <a:t> HTML</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      &lt;script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t>        </a:t>
            </a:r>
            <a:r>
              <a:rPr lang="en-US" sz="2000" dirty="0" err="1" smtClean="0">
                <a:solidFill>
                  <a:srgbClr val="FF0000"/>
                </a:solidFill>
              </a:rPr>
              <a:t>document.getElementById</a:t>
            </a:r>
            <a:r>
              <a:rPr lang="en-US" sz="2000" dirty="0">
                <a:solidFill>
                  <a:srgbClr val="FF0000"/>
                </a:solidFill>
              </a:rPr>
              <a:t>("</a:t>
            </a:r>
            <a:r>
              <a:rPr lang="en-US" sz="2000" b="1" dirty="0">
                <a:solidFill>
                  <a:srgbClr val="00B050"/>
                </a:solidFill>
              </a:rPr>
              <a:t>demo</a:t>
            </a:r>
            <a:r>
              <a:rPr lang="en-US" sz="2000" dirty="0">
                <a:solidFill>
                  <a:srgbClr val="FF0000"/>
                </a:solidFill>
              </a:rPr>
              <a:t>").</a:t>
            </a:r>
            <a:r>
              <a:rPr lang="en-US" sz="2000" dirty="0" err="1">
                <a:solidFill>
                  <a:srgbClr val="FF0000"/>
                </a:solidFill>
              </a:rPr>
              <a:t>innerHTML</a:t>
            </a:r>
            <a:r>
              <a:rPr lang="en-US" sz="2000" dirty="0"/>
              <a:t> = 5 + 6</a:t>
            </a:r>
            <a:r>
              <a:rPr lang="en-US" sz="2000" dirty="0" smtClean="0"/>
              <a:t>;</a:t>
            </a:r>
          </a:p>
          <a:p>
            <a:pPr marL="1270000" lvl="3"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a:solidFill>
                  <a:srgbClr val="FF0000"/>
                </a:solidFill>
              </a:rPr>
              <a:t>console.log </a:t>
            </a:r>
            <a:r>
              <a:rPr lang="en-US" sz="2800" dirty="0" smtClean="0">
                <a:solidFill>
                  <a:srgbClr val="FF0000"/>
                </a:solidFill>
              </a:rPr>
              <a:t>()</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endParaRPr lang="en-US" sz="2000" dirty="0">
              <a:cs typeface="Arial"/>
            </a:endParaRPr>
          </a:p>
          <a:p>
            <a:pPr marL="812800" lvl="2" indent="0">
              <a:spcBef>
                <a:spcPts val="919"/>
              </a:spcBef>
              <a:buClr>
                <a:srgbClr val="364EB6"/>
              </a:buClr>
              <a:buNone/>
              <a:tabLst>
                <a:tab pos="355600" algn="l"/>
                <a:tab pos="356235" algn="l"/>
              </a:tabLst>
            </a:pPr>
            <a:r>
              <a:rPr lang="en-US" sz="2000" dirty="0" smtClean="0">
                <a:cs typeface="Arial"/>
              </a:rPr>
              <a:t>		</a:t>
            </a:r>
            <a:r>
              <a:rPr lang="en-US" sz="2000" dirty="0" smtClean="0">
                <a:solidFill>
                  <a:srgbClr val="FF0000"/>
                </a:solidFill>
                <a:cs typeface="Arial"/>
              </a:rPr>
              <a:t>console.log(</a:t>
            </a:r>
            <a:r>
              <a:rPr lang="en-US" sz="2000" dirty="0" smtClean="0">
                <a:cs typeface="Arial"/>
              </a:rPr>
              <a:t>5+6</a:t>
            </a:r>
            <a:r>
              <a:rPr lang="en-US" sz="2000" dirty="0" smtClean="0">
                <a:solidFill>
                  <a:srgbClr val="FF0000"/>
                </a:solidFill>
                <a:cs typeface="Arial"/>
              </a:rPr>
              <a:t>)</a:t>
            </a:r>
            <a:r>
              <a:rPr lang="en-US" sz="2000" dirty="0" smtClean="0">
                <a:cs typeface="Arial"/>
              </a:rPr>
              <a:t>;</a:t>
            </a:r>
          </a:p>
          <a:p>
            <a:pPr marL="812800" lvl="2" indent="0">
              <a:spcBef>
                <a:spcPts val="919"/>
              </a:spcBef>
              <a:buClr>
                <a:srgbClr val="364EB6"/>
              </a:buClr>
              <a:buNone/>
              <a:tabLst>
                <a:tab pos="355600" algn="l"/>
                <a:tab pos="356235" algn="l"/>
              </a:tabLst>
            </a:pPr>
            <a:r>
              <a:rPr lang="en-US" sz="2000" dirty="0" smtClean="0">
                <a:cs typeface="Arial"/>
              </a:rPr>
              <a:t>&lt;/script&gt;</a:t>
            </a:r>
            <a:endParaRPr lang="en-US" sz="2400" dirty="0" smtClean="0">
              <a:cs typeface="Arial"/>
            </a:endParaRPr>
          </a:p>
        </p:txBody>
      </p:sp>
    </p:spTree>
    <p:extLst>
      <p:ext uri="{BB962C8B-B14F-4D97-AF65-F5344CB8AC3E}">
        <p14:creationId xmlns:p14="http://schemas.microsoft.com/office/powerpoint/2010/main" val="360114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javascript</a:t>
            </a: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6075945"/>
              </p:ext>
            </p:extLst>
          </p:nvPr>
        </p:nvGraphicFramePr>
        <p:xfrm>
          <a:off x="1875879" y="2403500"/>
          <a:ext cx="8405544" cy="3551250"/>
        </p:xfrm>
        <a:graphic>
          <a:graphicData uri="http://schemas.openxmlformats.org/drawingml/2006/table">
            <a:tbl>
              <a:tblPr firstRow="1" bandRow="1">
                <a:tableStyleId>{5C22544A-7EE6-4342-B048-85BDC9FD1C3A}</a:tableStyleId>
              </a:tblPr>
              <a:tblGrid>
                <a:gridCol w="4202772"/>
                <a:gridCol w="4202772"/>
              </a:tblGrid>
              <a:tr h="559917">
                <a:tc>
                  <a:txBody>
                    <a:bodyPr/>
                    <a:lstStyle/>
                    <a:p>
                      <a:pPr algn="ctr"/>
                      <a:r>
                        <a:rPr lang="en-US"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1058472">
                <a:tc>
                  <a:txBody>
                    <a:bodyPr/>
                    <a:lstStyle/>
                    <a:p>
                      <a:r>
                        <a:rPr lang="en-US" dirty="0">
                          <a:effectLst/>
                        </a:rPr>
                        <a:t>Numbers</a:t>
                      </a:r>
                    </a:p>
                  </a:txBody>
                  <a:tcPr marL="76200" marR="76200" marT="76200" marB="76200" anchor="ctr"/>
                </a:tc>
                <a:tc>
                  <a:txBody>
                    <a:bodyPr/>
                    <a:lstStyle/>
                    <a:p>
                      <a:r>
                        <a:rPr lang="en-US">
                          <a:effectLst/>
                        </a:rPr>
                        <a:t>Các số nguyên hoặc số thực. Ví dụ: 487 hoặc 25.95</a:t>
                      </a:r>
                    </a:p>
                  </a:txBody>
                  <a:tcPr marL="76200" marR="76200" marT="76200" marB="76200" anchor="ctr"/>
                </a:tc>
              </a:tr>
              <a:tr h="644287">
                <a:tc>
                  <a:txBody>
                    <a:bodyPr/>
                    <a:lstStyle/>
                    <a:p>
                      <a:r>
                        <a:rPr lang="en-US">
                          <a:effectLst/>
                        </a:rPr>
                        <a:t>Logical hoặc Boolean</a:t>
                      </a:r>
                    </a:p>
                  </a:txBody>
                  <a:tcPr marL="76200" marR="76200" marT="76200" marB="76200" anchor="ctr"/>
                </a:tc>
                <a:tc>
                  <a:txBody>
                    <a:bodyPr/>
                    <a:lstStyle/>
                    <a:p>
                      <a:r>
                        <a:rPr lang="en-US">
                          <a:effectLst/>
                        </a:rPr>
                        <a:t>True hoặc False</a:t>
                      </a:r>
                    </a:p>
                  </a:txBody>
                  <a:tcPr marL="76200" marR="76200" marT="76200" marB="76200" anchor="ctr"/>
                </a:tc>
              </a:tr>
              <a:tr h="644287">
                <a:tc>
                  <a:txBody>
                    <a:bodyPr/>
                    <a:lstStyle/>
                    <a:p>
                      <a:r>
                        <a:rPr lang="en-US">
                          <a:effectLst/>
                        </a:rPr>
                        <a:t>Strings</a:t>
                      </a:r>
                    </a:p>
                  </a:txBody>
                  <a:tcPr marL="76200" marR="76200" marT="76200" marB="76200" anchor="ctr"/>
                </a:tc>
                <a:tc>
                  <a:txBody>
                    <a:bodyPr/>
                    <a:lstStyle/>
                    <a:p>
                      <a:r>
                        <a:rPr lang="en-US" dirty="0">
                          <a:effectLst/>
                        </a:rPr>
                        <a:t>“Hello World”</a:t>
                      </a:r>
                    </a:p>
                  </a:txBody>
                  <a:tcPr marL="76200" marR="76200" marT="76200" marB="76200" anchor="ctr"/>
                </a:tc>
              </a:tr>
              <a:tr h="644287">
                <a:tc>
                  <a:txBody>
                    <a:bodyPr/>
                    <a:lstStyle/>
                    <a:p>
                      <a:r>
                        <a:rPr lang="en-US">
                          <a:effectLst/>
                        </a:rPr>
                        <a:t>Null</a:t>
                      </a:r>
                    </a:p>
                  </a:txBody>
                  <a:tcPr marL="76200" marR="76200" marT="76200" marB="76200" anchor="ctr"/>
                </a:tc>
                <a:tc>
                  <a:txBody>
                    <a:bodyPr/>
                    <a:lstStyle/>
                    <a:p>
                      <a:r>
                        <a:rPr lang="en-US" dirty="0">
                          <a:effectLst/>
                        </a:rPr>
                        <a:t>Keyword </a:t>
                      </a:r>
                      <a:r>
                        <a:rPr lang="en-US" dirty="0" err="1">
                          <a:effectLst/>
                        </a:rPr>
                        <a:t>đặc</a:t>
                      </a:r>
                      <a:r>
                        <a:rPr lang="en-US" dirty="0">
                          <a:effectLst/>
                        </a:rPr>
                        <a:t> </a:t>
                      </a:r>
                      <a:r>
                        <a:rPr lang="en-US" dirty="0" err="1">
                          <a:effectLst/>
                        </a:rPr>
                        <a:t>biệt</a:t>
                      </a:r>
                      <a:r>
                        <a:rPr lang="en-US" dirty="0">
                          <a:effectLst/>
                        </a:rPr>
                        <a:t> </a:t>
                      </a:r>
                      <a:r>
                        <a:rPr lang="en-US" dirty="0" err="1">
                          <a:effectLst/>
                        </a:rPr>
                        <a:t>chỉ</a:t>
                      </a:r>
                      <a:r>
                        <a:rPr lang="en-US" dirty="0">
                          <a:effectLst/>
                        </a:rPr>
                        <a:t> </a:t>
                      </a:r>
                      <a:r>
                        <a:rPr lang="en-US" dirty="0" err="1">
                          <a:effectLst/>
                        </a:rPr>
                        <a:t>giá</a:t>
                      </a:r>
                      <a:r>
                        <a:rPr lang="en-US" dirty="0">
                          <a:effectLst/>
                        </a:rPr>
                        <a:t> </a:t>
                      </a:r>
                      <a:r>
                        <a:rPr lang="en-US" dirty="0" err="1">
                          <a:effectLst/>
                        </a:rPr>
                        <a:t>trị</a:t>
                      </a:r>
                      <a:r>
                        <a:rPr lang="en-US" dirty="0">
                          <a:effectLst/>
                        </a:rPr>
                        <a:t> null.</a:t>
                      </a:r>
                    </a:p>
                  </a:txBody>
                  <a:tcPr marL="76200" marR="76200" marT="76200" marB="76200" anchor="ctr"/>
                </a:tc>
              </a:tr>
            </a:tbl>
          </a:graphicData>
        </a:graphic>
      </p:graphicFrame>
    </p:spTree>
    <p:extLst>
      <p:ext uri="{BB962C8B-B14F-4D97-AF65-F5344CB8AC3E}">
        <p14:creationId xmlns:p14="http://schemas.microsoft.com/office/powerpoint/2010/main" val="174807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vi-VN" dirty="0"/>
              <a:t>Biến JavaScript là </a:t>
            </a:r>
            <a:r>
              <a:rPr lang="en-US" dirty="0" smtClean="0"/>
              <a:t>containers </a:t>
            </a:r>
            <a:r>
              <a:rPr lang="vi-VN" dirty="0" smtClean="0"/>
              <a:t>để </a:t>
            </a:r>
            <a:r>
              <a:rPr lang="vi-VN" dirty="0"/>
              <a:t>lưu </a:t>
            </a:r>
            <a:r>
              <a:rPr lang="vi-VN" dirty="0" smtClean="0"/>
              <a:t>trữ</a:t>
            </a:r>
            <a:r>
              <a:rPr lang="en-US" dirty="0" smtClean="0"/>
              <a:t> </a:t>
            </a:r>
            <a:r>
              <a:rPr lang="vi-VN" dirty="0"/>
              <a:t>giá trị</a:t>
            </a:r>
            <a:r>
              <a:rPr lang="vi-VN" dirty="0" smtClean="0"/>
              <a:t> </a:t>
            </a:r>
            <a:r>
              <a:rPr lang="vi-VN" dirty="0"/>
              <a:t>dữ </a:t>
            </a:r>
            <a:r>
              <a:rPr lang="vi-VN" dirty="0" smtClean="0"/>
              <a:t>liệu</a:t>
            </a:r>
            <a:r>
              <a:rPr lang="en-US" dirty="0" smtClean="0"/>
              <a:t> </a:t>
            </a:r>
            <a:r>
              <a:rPr lang="vi-VN" dirty="0" smtClean="0"/>
              <a:t>.</a:t>
            </a:r>
            <a:endParaRPr lang="en-US" dirty="0" smtClean="0"/>
          </a:p>
          <a:p>
            <a:r>
              <a:rPr lang="en-US" dirty="0" err="1" smtClean="0"/>
              <a:t>Khai</a:t>
            </a:r>
            <a:r>
              <a:rPr lang="en-US" dirty="0" smtClean="0"/>
              <a:t> </a:t>
            </a:r>
            <a:r>
              <a:rPr lang="en-US" dirty="0" err="1" smtClean="0"/>
              <a:t>báo</a:t>
            </a:r>
            <a:r>
              <a:rPr lang="en-US" dirty="0" smtClean="0"/>
              <a:t> </a:t>
            </a:r>
            <a:r>
              <a:rPr lang="en-US" dirty="0" err="1" smtClean="0"/>
              <a:t>biến</a:t>
            </a:r>
            <a:endParaRPr lang="en-US" dirty="0" smtClean="0"/>
          </a:p>
          <a:p>
            <a:pPr lvl="1"/>
            <a:r>
              <a:rPr lang="en-US" dirty="0" err="1" smtClean="0"/>
              <a:t>Cú</a:t>
            </a:r>
            <a:r>
              <a:rPr lang="en-US" dirty="0" smtClean="0"/>
              <a:t> </a:t>
            </a:r>
            <a:r>
              <a:rPr lang="en-US" dirty="0" err="1" smtClean="0"/>
              <a:t>pháp</a:t>
            </a:r>
            <a:r>
              <a:rPr lang="en-US" dirty="0" smtClean="0"/>
              <a:t>: </a:t>
            </a:r>
            <a:r>
              <a:rPr lang="en-US" dirty="0" err="1" smtClean="0">
                <a:solidFill>
                  <a:srgbClr val="FF0000"/>
                </a:solidFill>
              </a:rPr>
              <a:t>var</a:t>
            </a:r>
            <a:r>
              <a:rPr lang="en-US" dirty="0" smtClean="0">
                <a:solidFill>
                  <a:srgbClr val="FF0000"/>
                </a:solidFill>
              </a:rPr>
              <a:t> </a:t>
            </a:r>
            <a:r>
              <a:rPr lang="en-US" dirty="0" err="1" smtClean="0"/>
              <a:t>ten_bien</a:t>
            </a:r>
            <a:r>
              <a:rPr lang="en-US" dirty="0" smtClean="0"/>
              <a:t> = [value];</a:t>
            </a:r>
          </a:p>
          <a:p>
            <a:pPr lvl="1"/>
            <a:r>
              <a:rPr lang="en-US" dirty="0" err="1" smtClean="0"/>
              <a:t>Ví</a:t>
            </a:r>
            <a:r>
              <a:rPr lang="en-US" dirty="0" smtClean="0"/>
              <a:t> </a:t>
            </a:r>
            <a:r>
              <a:rPr lang="en-US" dirty="0" err="1" smtClean="0"/>
              <a:t>dụ</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3006530" y="3006183"/>
            <a:ext cx="5219112" cy="3708710"/>
          </a:xfrm>
          <a:prstGeom prst="rect">
            <a:avLst/>
          </a:prstGeom>
        </p:spPr>
      </p:pic>
    </p:spTree>
    <p:extLst>
      <p:ext uri="{BB962C8B-B14F-4D97-AF65-F5344CB8AC3E}">
        <p14:creationId xmlns:p14="http://schemas.microsoft.com/office/powerpoint/2010/main" val="227528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989625"/>
              </p:ext>
            </p:extLst>
          </p:nvPr>
        </p:nvGraphicFramePr>
        <p:xfrm>
          <a:off x="1814709" y="2299426"/>
          <a:ext cx="7362744" cy="3844896"/>
        </p:xfrm>
        <a:graphic>
          <a:graphicData uri="http://schemas.openxmlformats.org/drawingml/2006/table">
            <a:tbl>
              <a:tblPr firstRow="1" bandRow="1">
                <a:tableStyleId>{5C22544A-7EE6-4342-B048-85BDC9FD1C3A}</a:tableStyleId>
              </a:tblPr>
              <a:tblGrid>
                <a:gridCol w="1815156"/>
                <a:gridCol w="5547588"/>
              </a:tblGrid>
              <a:tr h="640816">
                <a:tc>
                  <a:txBody>
                    <a:bodyPr/>
                    <a:lstStyle/>
                    <a:p>
                      <a:pPr algn="ctr"/>
                      <a:r>
                        <a:rPr lang="en-US" dirty="0" err="1" smtClean="0"/>
                        <a:t>Kí</a:t>
                      </a:r>
                      <a:r>
                        <a:rPr lang="en-US" baseline="0" dirty="0" smtClean="0"/>
                        <a:t> </a:t>
                      </a:r>
                      <a:r>
                        <a:rPr lang="en-US" baseline="0" dirty="0" err="1" smtClean="0"/>
                        <a:t>hiệu</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cộng</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trừ</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nhân</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 </a:t>
                      </a:r>
                      <a:r>
                        <a:rPr lang="en-US" baseline="0" dirty="0" err="1" smtClean="0"/>
                        <a:t>lấy</a:t>
                      </a:r>
                      <a:r>
                        <a:rPr lang="en-US" baseline="0" dirty="0" smtClean="0"/>
                        <a:t> </a:t>
                      </a:r>
                      <a:r>
                        <a:rPr lang="en-US" baseline="0" dirty="0" err="1" smtClean="0"/>
                        <a:t>dư</a:t>
                      </a:r>
                      <a:endParaRPr lang="en-US" dirty="0"/>
                    </a:p>
                  </a:txBody>
                  <a:tcPr/>
                </a:tc>
              </a:tr>
            </a:tbl>
          </a:graphicData>
        </a:graphic>
      </p:graphicFrame>
      <p:sp>
        <p:nvSpPr>
          <p:cNvPr id="6" name="TextBox 5"/>
          <p:cNvSpPr txBox="1"/>
          <p:nvPr/>
        </p:nvSpPr>
        <p:spPr>
          <a:xfrm>
            <a:off x="609600" y="1419367"/>
            <a:ext cx="2663165"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số</a:t>
            </a:r>
            <a:r>
              <a:rPr lang="en-US" sz="2800" dirty="0" smtClean="0"/>
              <a:t> </a:t>
            </a:r>
            <a:r>
              <a:rPr lang="en-US" sz="2800" dirty="0" err="1" smtClean="0"/>
              <a:t>học</a:t>
            </a:r>
            <a:r>
              <a:rPr lang="en-US" sz="2800" dirty="0"/>
              <a:t>:</a:t>
            </a:r>
          </a:p>
        </p:txBody>
      </p:sp>
    </p:spTree>
    <p:extLst>
      <p:ext uri="{BB962C8B-B14F-4D97-AF65-F5344CB8AC3E}">
        <p14:creationId xmlns:p14="http://schemas.microsoft.com/office/powerpoint/2010/main" val="45539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0886842"/>
              </p:ext>
            </p:extLst>
          </p:nvPr>
        </p:nvGraphicFramePr>
        <p:xfrm>
          <a:off x="1846998" y="2297431"/>
          <a:ext cx="7453119" cy="3913798"/>
        </p:xfrm>
        <a:graphic>
          <a:graphicData uri="http://schemas.openxmlformats.org/drawingml/2006/table">
            <a:tbl>
              <a:tblPr firstRow="1" bandRow="1">
                <a:tableStyleId>{5C22544A-7EE6-4342-B048-85BDC9FD1C3A}</a:tableStyleId>
              </a:tblPr>
              <a:tblGrid>
                <a:gridCol w="1837436"/>
                <a:gridCol w="5615683"/>
              </a:tblGrid>
              <a:tr h="559114">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bl>
          </a:graphicData>
        </a:graphic>
      </p:graphicFrame>
      <p:sp>
        <p:nvSpPr>
          <p:cNvPr id="6" name="TextBox 5"/>
          <p:cNvSpPr txBox="1"/>
          <p:nvPr/>
        </p:nvSpPr>
        <p:spPr>
          <a:xfrm>
            <a:off x="609600" y="1419367"/>
            <a:ext cx="2204706"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gán</a:t>
            </a:r>
            <a:r>
              <a:rPr lang="en-US" sz="2800" dirty="0" smtClean="0"/>
              <a:t>:</a:t>
            </a:r>
            <a:endParaRPr lang="en-US" sz="2800" dirty="0"/>
          </a:p>
        </p:txBody>
      </p:sp>
    </p:spTree>
    <p:extLst>
      <p:ext uri="{BB962C8B-B14F-4D97-AF65-F5344CB8AC3E}">
        <p14:creationId xmlns:p14="http://schemas.microsoft.com/office/powerpoint/2010/main" val="15715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1714"/>
              </p:ext>
            </p:extLst>
          </p:nvPr>
        </p:nvGraphicFramePr>
        <p:xfrm>
          <a:off x="1408772" y="1942587"/>
          <a:ext cx="8961862" cy="4821597"/>
        </p:xfrm>
        <a:graphic>
          <a:graphicData uri="http://schemas.openxmlformats.org/drawingml/2006/table">
            <a:tbl>
              <a:tblPr firstRow="1" bandRow="1">
                <a:tableStyleId>{5C22544A-7EE6-4342-B048-85BDC9FD1C3A}</a:tableStyleId>
              </a:tblPr>
              <a:tblGrid>
                <a:gridCol w="2209390"/>
                <a:gridCol w="6752472"/>
              </a:tblGrid>
              <a:tr h="435957">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545160">
                <a:tc>
                  <a:txBody>
                    <a:bodyPr/>
                    <a:lstStyle/>
                    <a:p>
                      <a:pPr algn="ctr" fontAlgn="t"/>
                      <a:r>
                        <a:rPr lang="en-US" dirty="0">
                          <a:effectLst/>
                        </a:rPr>
                        <a:t>===</a:t>
                      </a:r>
                    </a:p>
                  </a:txBody>
                  <a:tcPr marL="152400" marR="76200" marT="76200" marB="76200"/>
                </a:tc>
                <a:tc>
                  <a:txBody>
                    <a:bodyPr/>
                    <a:lstStyle/>
                    <a:p>
                      <a:pPr algn="l" fontAlgn="t"/>
                      <a:r>
                        <a:rPr lang="en-US" dirty="0" smtClean="0">
                          <a:effectLst/>
                        </a:rPr>
                        <a:t>So </a:t>
                      </a:r>
                      <a:r>
                        <a:rPr lang="en-US" dirty="0" err="1" smtClean="0">
                          <a:effectLst/>
                        </a:rPr>
                        <a:t>sánh</a:t>
                      </a:r>
                      <a:r>
                        <a:rPr lang="en-US" baseline="0" dirty="0" smtClean="0">
                          <a:effectLst/>
                        </a:rPr>
                        <a:t> </a:t>
                      </a:r>
                      <a:r>
                        <a:rPr lang="en-US" baseline="0" dirty="0" err="1" smtClean="0">
                          <a:effectLst/>
                        </a:rPr>
                        <a:t>giá</a:t>
                      </a:r>
                      <a:r>
                        <a:rPr lang="en-US" baseline="0" dirty="0" smtClean="0">
                          <a:effectLst/>
                        </a:rPr>
                        <a:t> </a:t>
                      </a:r>
                      <a:r>
                        <a:rPr lang="en-US" baseline="0" dirty="0" err="1" smtClean="0">
                          <a:effectLst/>
                        </a:rPr>
                        <a:t>trị</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nhau</a:t>
                      </a:r>
                      <a:r>
                        <a:rPr lang="en-US" baseline="0" dirty="0" smtClean="0">
                          <a:effectLst/>
                        </a:rPr>
                        <a:t> </a:t>
                      </a:r>
                      <a:r>
                        <a:rPr lang="en-US" baseline="0" dirty="0" err="1" smtClean="0">
                          <a:effectLst/>
                        </a:rPr>
                        <a:t>và</a:t>
                      </a:r>
                      <a:r>
                        <a:rPr lang="en-US" baseline="0" dirty="0" smtClean="0">
                          <a:effectLst/>
                        </a:rPr>
                        <a:t> </a:t>
                      </a:r>
                      <a:r>
                        <a:rPr lang="en-US" baseline="0" dirty="0" err="1" smtClean="0">
                          <a:effectLst/>
                        </a:rPr>
                        <a:t>kiểu</a:t>
                      </a:r>
                      <a:r>
                        <a:rPr lang="en-US" baseline="0" dirty="0" smtClean="0">
                          <a:effectLst/>
                        </a:rPr>
                        <a:t> </a:t>
                      </a:r>
                      <a:r>
                        <a:rPr lang="en-US" baseline="0" dirty="0" err="1" smtClean="0">
                          <a:effectLst/>
                        </a:rPr>
                        <a:t>dữ</a:t>
                      </a:r>
                      <a:r>
                        <a:rPr lang="en-US" baseline="0" dirty="0" smtClean="0">
                          <a:effectLst/>
                        </a:rPr>
                        <a:t> </a:t>
                      </a:r>
                      <a:r>
                        <a:rPr lang="en-US" baseline="0" dirty="0" err="1" smtClean="0">
                          <a:effectLst/>
                        </a:rPr>
                        <a:t>liệu</a:t>
                      </a:r>
                      <a:r>
                        <a:rPr lang="en-US" baseline="0" dirty="0" smtClean="0">
                          <a:effectLst/>
                        </a:rPr>
                        <a:t> </a:t>
                      </a:r>
                      <a:r>
                        <a:rPr lang="en-US" baseline="0" dirty="0" err="1" smtClean="0">
                          <a:effectLst/>
                        </a:rPr>
                        <a:t>giống</a:t>
                      </a:r>
                      <a:r>
                        <a:rPr lang="en-US" baseline="0" dirty="0" smtClean="0">
                          <a:effectLst/>
                        </a:rPr>
                        <a:t> </a:t>
                      </a:r>
                      <a:r>
                        <a:rPr lang="en-US" baseline="0" dirty="0" err="1" smtClean="0">
                          <a:effectLst/>
                        </a:rPr>
                        <a:t>nhau</a:t>
                      </a:r>
                      <a:endParaRPr lang="en-US" dirty="0">
                        <a:effectLst/>
                      </a:endParaRPr>
                    </a:p>
                  </a:txBody>
                  <a:tcPr marL="76200" marR="76200" marT="76200" marB="76200"/>
                </a:tc>
              </a:tr>
            </a:tbl>
          </a:graphicData>
        </a:graphic>
      </p:graphicFrame>
      <p:sp>
        <p:nvSpPr>
          <p:cNvPr id="6" name="TextBox 5"/>
          <p:cNvSpPr txBox="1"/>
          <p:nvPr/>
        </p:nvSpPr>
        <p:spPr>
          <a:xfrm>
            <a:off x="609600" y="1419367"/>
            <a:ext cx="2962927"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so </a:t>
            </a:r>
            <a:r>
              <a:rPr lang="en-US" sz="2800" dirty="0" err="1" smtClean="0"/>
              <a:t>sánh</a:t>
            </a:r>
            <a:r>
              <a:rPr lang="en-US" sz="2800" dirty="0" smtClean="0"/>
              <a:t> :</a:t>
            </a:r>
            <a:endParaRPr lang="en-US" sz="2800" dirty="0"/>
          </a:p>
        </p:txBody>
      </p:sp>
    </p:spTree>
    <p:extLst>
      <p:ext uri="{BB962C8B-B14F-4D97-AF65-F5344CB8AC3E}">
        <p14:creationId xmlns:p14="http://schemas.microsoft.com/office/powerpoint/2010/main" val="341175488"/>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TotalTime>
  <Words>830</Words>
  <Application>Microsoft Office PowerPoint</Application>
  <PresentationFormat>Widescreen</PresentationFormat>
  <Paragraphs>167</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cdb2004213l</vt:lpstr>
      <vt:lpstr>JavaScript - Introduction</vt:lpstr>
      <vt:lpstr>Introduction</vt:lpstr>
      <vt:lpstr>JavaScript output</vt:lpstr>
      <vt:lpstr>JavaScript output</vt:lpstr>
      <vt:lpstr>JS variables &amp; types </vt:lpstr>
      <vt:lpstr>JS variables &amp; types </vt:lpstr>
      <vt:lpstr>JS operator</vt:lpstr>
      <vt:lpstr>JS operator</vt:lpstr>
      <vt:lpstr>JS operator</vt:lpstr>
      <vt:lpstr>JS operator</vt:lpstr>
      <vt:lpstr>If/Else: lệnh điều kiện </vt:lpstr>
      <vt:lpstr>If/Else: lệnh điều kiện </vt:lpstr>
      <vt:lpstr>Các sự kiện trong javascript</vt:lpstr>
      <vt:lpstr>JS Function</vt:lpstr>
      <vt:lpstr>JS Function</vt:lpstr>
      <vt:lpstr>JS Functions</vt:lpstr>
      <vt:lpstr>Một số phương pháp xử lý javascript</vt:lpstr>
      <vt:lpstr>Bài tập thực hành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170</cp:revision>
  <dcterms:modified xsi:type="dcterms:W3CDTF">2017-12-06T16:04:08Z</dcterms:modified>
</cp:coreProperties>
</file>