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84" r:id="rId5"/>
    <p:sldId id="282" r:id="rId6"/>
    <p:sldId id="283" r:id="rId7"/>
    <p:sldId id="286" r:id="rId8"/>
    <p:sldId id="287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Cao Le" userId="S::thanhcl@fasttrack.edu.vn::29178028-ee21-4ae3-9819-74d33cbb41d3" providerId="AD" clId="Web-{F3048FC3-E082-D85D-206F-768BF501F4D5}"/>
    <pc:docChg chg="modSld">
      <pc:chgData name="Thanh Cao Le" userId="S::thanhcl@fasttrack.edu.vn::29178028-ee21-4ae3-9819-74d33cbb41d3" providerId="AD" clId="Web-{F3048FC3-E082-D85D-206F-768BF501F4D5}" dt="2019-02-21T15:58:32.389" v="105" actId="20577"/>
      <pc:docMkLst>
        <pc:docMk/>
      </pc:docMkLst>
      <pc:sldChg chg="modSp">
        <pc:chgData name="Thanh Cao Le" userId="S::thanhcl@fasttrack.edu.vn::29178028-ee21-4ae3-9819-74d33cbb41d3" providerId="AD" clId="Web-{F3048FC3-E082-D85D-206F-768BF501F4D5}" dt="2019-02-21T15:49:20.701" v="100" actId="1076"/>
        <pc:sldMkLst>
          <pc:docMk/>
          <pc:sldMk cId="2542315676" sldId="293"/>
        </pc:sldMkLst>
        <pc:graphicFrameChg chg="mod modGraphic">
          <ac:chgData name="Thanh Cao Le" userId="S::thanhcl@fasttrack.edu.vn::29178028-ee21-4ae3-9819-74d33cbb41d3" providerId="AD" clId="Web-{F3048FC3-E082-D85D-206F-768BF501F4D5}" dt="2019-02-21T15:49:20.701" v="100" actId="1076"/>
          <ac:graphicFrameMkLst>
            <pc:docMk/>
            <pc:sldMk cId="2542315676" sldId="293"/>
            <ac:graphicFrameMk id="4" creationId="{00000000-0000-0000-0000-000000000000}"/>
          </ac:graphicFrameMkLst>
        </pc:graphicFrameChg>
      </pc:sldChg>
      <pc:sldChg chg="modSp">
        <pc:chgData name="Thanh Cao Le" userId="S::thanhcl@fasttrack.edu.vn::29178028-ee21-4ae3-9819-74d33cbb41d3" providerId="AD" clId="Web-{F3048FC3-E082-D85D-206F-768BF501F4D5}" dt="2019-02-21T15:58:32.389" v="105" actId="20577"/>
        <pc:sldMkLst>
          <pc:docMk/>
          <pc:sldMk cId="1792531635" sldId="294"/>
        </pc:sldMkLst>
        <pc:spChg chg="mod">
          <ac:chgData name="Thanh Cao Le" userId="S::thanhcl@fasttrack.edu.vn::29178028-ee21-4ae3-9819-74d33cbb41d3" providerId="AD" clId="Web-{F3048FC3-E082-D85D-206F-768BF501F4D5}" dt="2019-02-21T15:58:32.389" v="105" actId="20577"/>
          <ac:spMkLst>
            <pc:docMk/>
            <pc:sldMk cId="1792531635" sldId="294"/>
            <ac:spMk id="3" creationId="{CCD8CBA5-A0A3-44D9-9EF5-E09670E08D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c.com/" TargetMode="External"/><Relationship Id="rId2" Type="http://schemas.openxmlformats.org/officeDocument/2006/relationships/hyperlink" Target="mailto:lanna@yahoo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qhonline.inf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/>
              <a:t>CƠ SỞ DỮ LIỆU MYSQL phần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câu lệnh truy vấn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vi-VN" sz="2100" b="1" spc="5">
                <a:solidFill>
                  <a:srgbClr val="FF0000"/>
                </a:solidFill>
                <a:latin typeface="Calibri"/>
                <a:cs typeface="Calibri"/>
              </a:rPr>
              <a:t>2. </a:t>
            </a:r>
            <a:r>
              <a:rPr lang="vi-VN" sz="2100" b="1" spc="10">
                <a:solidFill>
                  <a:srgbClr val="FF0000"/>
                </a:solidFill>
                <a:latin typeface="Calibri"/>
                <a:cs typeface="Calibri"/>
              </a:rPr>
              <a:t>Cú pháp </a:t>
            </a:r>
            <a:r>
              <a:rPr lang="vi-VN" sz="2100" b="1" spc="5">
                <a:solidFill>
                  <a:srgbClr val="FF0000"/>
                </a:solidFill>
                <a:latin typeface="Calibri"/>
                <a:cs typeface="Calibri"/>
              </a:rPr>
              <a:t>tạo </a:t>
            </a:r>
            <a:r>
              <a:rPr lang="vi-VN" sz="2100" b="1" spc="10">
                <a:solidFill>
                  <a:srgbClr val="FF0000"/>
                </a:solidFill>
                <a:latin typeface="Calibri"/>
                <a:cs typeface="Calibri"/>
              </a:rPr>
              <a:t>1 bảng trong cơ sở </a:t>
            </a:r>
            <a:r>
              <a:rPr lang="vi-VN" sz="2100" b="1" spc="15">
                <a:solidFill>
                  <a:srgbClr val="FF0000"/>
                </a:solidFill>
                <a:latin typeface="Calibri"/>
                <a:cs typeface="Calibri"/>
              </a:rPr>
              <a:t>dữ</a:t>
            </a:r>
            <a:r>
              <a:rPr lang="vi-VN" sz="2100" b="1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vi-VN" sz="2100" b="1" spc="5">
                <a:solidFill>
                  <a:srgbClr val="FF0000"/>
                </a:solidFill>
                <a:latin typeface="Calibri"/>
                <a:cs typeface="Calibri"/>
              </a:rPr>
              <a:t>liệu:</a:t>
            </a:r>
            <a:endParaRPr lang="vi-VN" sz="2100">
              <a:latin typeface="Times New Roman"/>
              <a:cs typeface="Times New Roman"/>
            </a:endParaRPr>
          </a:p>
          <a:p>
            <a:pPr marL="469900" marR="1289685" lvl="1" indent="-342900">
              <a:lnSpc>
                <a:spcPct val="106700"/>
              </a:lnSpc>
            </a:pP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CREATE TABLE user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(&lt;tên_cột&gt;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&lt;mô_tả&gt;,…,&lt;tên_cột_n&gt;…..&lt;mô_tả_n&gt;)  </a:t>
            </a:r>
            <a:r>
              <a:rPr lang="vi-VN" sz="21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vi-VN" sz="21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dụ:</a:t>
            </a:r>
            <a:endParaRPr lang="vi-VN" sz="2100">
              <a:latin typeface="Times New Roman"/>
              <a:cs typeface="Times New Roman"/>
            </a:endParaRPr>
          </a:p>
          <a:p>
            <a:pPr marL="127000" marR="5080" lvl="1" indent="0">
              <a:lnSpc>
                <a:spcPct val="106700"/>
              </a:lnSpc>
              <a:buNone/>
            </a:pP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mysql&gt; </a:t>
            </a:r>
            <a:r>
              <a:rPr lang="en-US" sz="2100" spc="5">
                <a:solidFill>
                  <a:srgbClr val="006400"/>
                </a:solidFill>
                <a:latin typeface="Calibri"/>
                <a:cs typeface="Calibri"/>
              </a:rPr>
              <a:t>CREATE TABLE </a:t>
            </a:r>
            <a:r>
              <a:rPr lang="vi-VN" sz="2100" spc="5">
                <a:solidFill>
                  <a:srgbClr val="006400"/>
                </a:solidFill>
                <a:latin typeface="Calibri"/>
                <a:cs typeface="Calibri"/>
              </a:rPr>
              <a:t>user(user_id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INT(15) UNSIGNED </a:t>
            </a: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NOT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NULL AUTO_INCREMENT, username  VARCHAR(255) </a:t>
            </a: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NOT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NULL, password CHAR(50) </a:t>
            </a: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NOT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NULL, email VARCHAR(200) </a:t>
            </a: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NOT</a:t>
            </a:r>
            <a:r>
              <a:rPr lang="vi-VN" sz="2100" spc="229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NULL,</a:t>
            </a:r>
            <a:endParaRPr lang="vi-VN" sz="2100">
              <a:latin typeface="Calibri"/>
              <a:cs typeface="Calibri"/>
            </a:endParaRPr>
          </a:p>
          <a:p>
            <a:pPr marL="127000" lvl="1" indent="0">
              <a:spcBef>
                <a:spcPts val="85"/>
              </a:spcBef>
              <a:buNone/>
            </a:pP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PRIMARY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KEY</a:t>
            </a: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vi-VN" sz="2100" spc="5">
                <a:solidFill>
                  <a:srgbClr val="006400"/>
                </a:solidFill>
                <a:latin typeface="Calibri"/>
                <a:cs typeface="Calibri"/>
              </a:rPr>
              <a:t>(user_id));</a:t>
            </a:r>
            <a:endParaRPr lang="vi-VN" sz="2100">
              <a:latin typeface="Times New Roman"/>
              <a:cs typeface="Times New Roman"/>
            </a:endParaRPr>
          </a:p>
          <a:p>
            <a:pPr marL="127000" lvl="1" indent="0">
              <a:spcBef>
                <a:spcPts val="775"/>
              </a:spcBef>
              <a:buNone/>
            </a:pP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Hiển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thị có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bao nhiều bảng: show</a:t>
            </a:r>
            <a:r>
              <a:rPr lang="vi-VN" sz="210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tables;</a:t>
            </a:r>
            <a:endParaRPr lang="vi-VN" sz="2100">
              <a:latin typeface="Calibri"/>
              <a:cs typeface="Calibri"/>
            </a:endParaRPr>
          </a:p>
          <a:p>
            <a:pPr marL="127000" marR="1707514" lvl="1" indent="0">
              <a:lnSpc>
                <a:spcPct val="106700"/>
              </a:lnSpc>
              <a:buNone/>
            </a:pP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Hiển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thị có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bao nhiêu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cột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trong bảng: show columns from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table; 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Thêm 1 </a:t>
            </a:r>
            <a:r>
              <a:rPr lang="vi-VN" sz="2100" spc="5">
                <a:solidFill>
                  <a:srgbClr val="333333"/>
                </a:solidFill>
                <a:latin typeface="Calibri"/>
                <a:cs typeface="Calibri"/>
              </a:rPr>
              <a:t>cột vào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bảng</a:t>
            </a:r>
            <a:r>
              <a:rPr lang="vi-VN" sz="21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210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lang="vi-VN" sz="2100">
              <a:latin typeface="Calibri"/>
              <a:cs typeface="Calibri"/>
            </a:endParaRPr>
          </a:p>
          <a:p>
            <a:pPr marL="469900" marR="1334770" lvl="1" indent="-342900">
              <a:lnSpc>
                <a:spcPct val="280000"/>
              </a:lnSpc>
              <a:spcBef>
                <a:spcPts val="20"/>
              </a:spcBef>
            </a:pP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ALTER TABLE tên_bảng </a:t>
            </a:r>
            <a:r>
              <a:rPr lang="vi-VN" sz="2100" spc="15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lang="vi-VN" sz="2100" spc="10">
                <a:solidFill>
                  <a:srgbClr val="333333"/>
                </a:solidFill>
                <a:latin typeface="Calibri"/>
                <a:cs typeface="Calibri"/>
              </a:rPr>
              <a:t>&lt;tên_cột&gt; &lt;thuộc_tính&gt; AFTER &lt;tên_cột&gt; </a:t>
            </a:r>
            <a:r>
              <a:rPr lang="vi-VN" sz="21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vi-VN" sz="21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dụ:</a:t>
            </a:r>
            <a:endParaRPr lang="vi-VN" sz="2100">
              <a:latin typeface="Calibri"/>
              <a:cs typeface="Calibri"/>
            </a:endParaRPr>
          </a:p>
          <a:p>
            <a:pPr marL="127000" lvl="1" indent="0">
              <a:spcBef>
                <a:spcPts val="85"/>
              </a:spcBef>
              <a:buNone/>
            </a:pP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mysql&gt; </a:t>
            </a:r>
            <a:r>
              <a:rPr lang="en-US" sz="2100" spc="5">
                <a:solidFill>
                  <a:srgbClr val="006400"/>
                </a:solidFill>
                <a:latin typeface="Calibri"/>
                <a:cs typeface="Calibri"/>
              </a:rPr>
              <a:t>ALTER TABLE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user </a:t>
            </a:r>
            <a:r>
              <a:rPr lang="en-US" sz="2100" spc="10">
                <a:solidFill>
                  <a:srgbClr val="006400"/>
                </a:solidFill>
                <a:latin typeface="Calibri"/>
                <a:cs typeface="Calibri"/>
              </a:rPr>
              <a:t>ADD </a:t>
            </a:r>
            <a:r>
              <a:rPr lang="vi-VN" sz="2100" spc="5">
                <a:solidFill>
                  <a:srgbClr val="006400"/>
                </a:solidFill>
                <a:latin typeface="Calibri"/>
                <a:cs typeface="Calibri"/>
              </a:rPr>
              <a:t>sex varchar(200) </a:t>
            </a:r>
            <a:r>
              <a:rPr lang="vi-VN" sz="2100" spc="15">
                <a:solidFill>
                  <a:srgbClr val="006400"/>
                </a:solidFill>
                <a:latin typeface="Calibri"/>
                <a:cs typeface="Calibri"/>
              </a:rPr>
              <a:t>NOT </a:t>
            </a:r>
            <a:r>
              <a:rPr lang="vi-VN" sz="2100" spc="10">
                <a:solidFill>
                  <a:srgbClr val="006400"/>
                </a:solidFill>
                <a:latin typeface="Calibri"/>
                <a:cs typeface="Calibri"/>
              </a:rPr>
              <a:t>NULL </a:t>
            </a:r>
            <a:r>
              <a:rPr lang="vi-VN" sz="2100" spc="5">
                <a:solidFill>
                  <a:srgbClr val="006400"/>
                </a:solidFill>
                <a:latin typeface="Calibri"/>
                <a:cs typeface="Calibri"/>
              </a:rPr>
              <a:t>after</a:t>
            </a:r>
            <a:r>
              <a:rPr lang="vi-VN" sz="2100" spc="100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vi-VN" sz="2100" spc="5">
                <a:solidFill>
                  <a:srgbClr val="006400"/>
                </a:solidFill>
                <a:latin typeface="Calibri"/>
                <a:cs typeface="Calibri"/>
              </a:rPr>
              <a:t>email;</a:t>
            </a:r>
            <a:endParaRPr lang="vi-VN"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19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câu lệnh truy vấn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355600">
              <a:spcBef>
                <a:spcPts val="130"/>
              </a:spcBef>
              <a:tabLst>
                <a:tab pos="158115" algn="l"/>
              </a:tabLst>
            </a:pP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3. T</a:t>
            </a:r>
            <a:r>
              <a:rPr lang="vi-VN" sz="2000" b="1" spc="10">
                <a:solidFill>
                  <a:srgbClr val="FF0000"/>
                </a:solidFill>
                <a:latin typeface="Calibri"/>
                <a:cs typeface="Calibri"/>
              </a:rPr>
              <a:t>hêm </a:t>
            </a:r>
            <a:r>
              <a:rPr lang="vi-VN" sz="2000" b="1" spc="5">
                <a:solidFill>
                  <a:srgbClr val="FF0000"/>
                </a:solidFill>
                <a:latin typeface="Calibri"/>
                <a:cs typeface="Calibri"/>
              </a:rPr>
              <a:t>giá </a:t>
            </a:r>
            <a:r>
              <a:rPr lang="vi-VN" sz="2000" b="1">
                <a:solidFill>
                  <a:srgbClr val="FF0000"/>
                </a:solidFill>
                <a:latin typeface="Calibri"/>
                <a:cs typeface="Calibri"/>
              </a:rPr>
              <a:t>trị </a:t>
            </a:r>
            <a:r>
              <a:rPr lang="vi-VN" sz="2000" b="1" spc="10">
                <a:solidFill>
                  <a:srgbClr val="FF0000"/>
                </a:solidFill>
                <a:latin typeface="Calibri"/>
                <a:cs typeface="Calibri"/>
              </a:rPr>
              <a:t>vào</a:t>
            </a:r>
            <a:r>
              <a:rPr lang="vi-VN" sz="2000" b="1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vi-VN" sz="2000" b="1" spc="10">
                <a:solidFill>
                  <a:srgbClr val="FF0000"/>
                </a:solidFill>
                <a:latin typeface="Calibri"/>
                <a:cs typeface="Calibri"/>
              </a:rPr>
              <a:t>bảng:</a:t>
            </a:r>
            <a:endParaRPr lang="vi-VN" sz="2000">
              <a:latin typeface="Calibri"/>
              <a:cs typeface="Calibri"/>
            </a:endParaRPr>
          </a:p>
          <a:p>
            <a:pPr marL="412750" lvl="1">
              <a:spcBef>
                <a:spcPts val="85"/>
              </a:spcBef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Cú pháp:</a:t>
            </a:r>
            <a:endParaRPr lang="vi-VN" sz="1800">
              <a:latin typeface="Calibri"/>
              <a:cs typeface="Calibri"/>
            </a:endParaRPr>
          </a:p>
          <a:p>
            <a:pPr marL="1270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en-US" sz="1800" spc="10">
                <a:solidFill>
                  <a:srgbClr val="333333"/>
                </a:solidFill>
                <a:latin typeface="Calibri"/>
                <a:cs typeface="Calibri"/>
              </a:rPr>
              <a:t>      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INSERT INTO Tên_bảng(tên_cột) VALUES(Giá_trị_tương_ứng);</a:t>
            </a:r>
            <a:endParaRPr lang="en-US" sz="1800" spc="10">
              <a:solidFill>
                <a:srgbClr val="333333"/>
              </a:solidFill>
              <a:latin typeface="Calibri"/>
              <a:cs typeface="Calibri"/>
            </a:endParaRPr>
          </a:p>
          <a:p>
            <a:pPr marL="457200" marR="2205990" lvl="1" indent="0">
              <a:lnSpc>
                <a:spcPts val="4029"/>
              </a:lnSpc>
              <a:spcBef>
                <a:spcPts val="90"/>
              </a:spcBef>
              <a:buNone/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lang="vi-VN" sz="18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vi-VN" sz="18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dụ:</a:t>
            </a:r>
            <a:endParaRPr lang="vi-VN" sz="1800">
              <a:latin typeface="Calibri"/>
              <a:cs typeface="Calibri"/>
            </a:endParaRPr>
          </a:p>
          <a:p>
            <a:pPr marL="571500" marR="5080" indent="-520700">
              <a:lnSpc>
                <a:spcPct val="106700"/>
              </a:lnSpc>
              <a:spcBef>
                <a:spcPts val="750"/>
              </a:spcBef>
              <a:buNone/>
              <a:tabLst>
                <a:tab pos="1485900" algn="l"/>
                <a:tab pos="2317750" algn="l"/>
                <a:tab pos="3330575" algn="l"/>
              </a:tabLst>
            </a:pPr>
            <a:r>
              <a:rPr lang="en-US" sz="2000" spc="10">
                <a:solidFill>
                  <a:srgbClr val="006400"/>
                </a:solidFill>
                <a:latin typeface="Calibri"/>
                <a:cs typeface="Calibri"/>
              </a:rPr>
              <a:t>          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mysql&gt;</a:t>
            </a:r>
            <a:r>
              <a:rPr lang="en-US" sz="2000" spc="10">
                <a:solidFill>
                  <a:srgbClr val="006400"/>
                </a:solidFill>
                <a:latin typeface="Calibri"/>
                <a:cs typeface="Calibri"/>
              </a:rPr>
              <a:t>  </a:t>
            </a:r>
            <a:r>
              <a:rPr lang="en-US" sz="2000" spc="5">
                <a:solidFill>
                  <a:srgbClr val="006400"/>
                </a:solidFill>
                <a:latin typeface="Calibri"/>
                <a:cs typeface="Calibri"/>
              </a:rPr>
              <a:t>INSERT INTO  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user(username,password,email,sex,home)  </a:t>
            </a:r>
            <a:r>
              <a:rPr lang="en-US" sz="2000" spc="10">
                <a:solidFill>
                  <a:srgbClr val="006400"/>
                </a:solidFill>
                <a:latin typeface="Calibri"/>
                <a:cs typeface="Calibri"/>
              </a:rPr>
              <a:t>           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values("Lanna","12345","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  <a:hlinkClick r:id="rId2"/>
              </a:rPr>
              <a:t>lanna@yahoo.com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","F","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  <a:hlinkClick r:id="rId3"/>
              </a:rPr>
              <a:t>www.abc.com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");</a:t>
            </a:r>
            <a:endParaRPr lang="en-US" sz="2000" spc="10">
              <a:solidFill>
                <a:srgbClr val="006400"/>
              </a:solidFill>
              <a:latin typeface="Calibri"/>
              <a:cs typeface="Calibri"/>
            </a:endParaRPr>
          </a:p>
          <a:p>
            <a:pPr marL="406400" marR="5080">
              <a:lnSpc>
                <a:spcPct val="106700"/>
              </a:lnSpc>
              <a:spcBef>
                <a:spcPts val="750"/>
              </a:spcBef>
              <a:tabLst>
                <a:tab pos="1485900" algn="l"/>
                <a:tab pos="2317750" algn="l"/>
                <a:tab pos="3330575" algn="l"/>
              </a:tabLst>
            </a:pP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4.Truy xuất </a:t>
            </a:r>
            <a:r>
              <a:rPr lang="en-US" sz="2000" b="1" spc="15">
                <a:solidFill>
                  <a:srgbClr val="FF0000"/>
                </a:solidFill>
                <a:latin typeface="Calibri"/>
                <a:cs typeface="Calibri"/>
              </a:rPr>
              <a:t>dữ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liệu:</a:t>
            </a:r>
            <a:endParaRPr lang="en-US" sz="2000">
              <a:latin typeface="Calibri"/>
              <a:cs typeface="Calibri"/>
            </a:endParaRPr>
          </a:p>
          <a:p>
            <a:pPr marL="400050" marR="5080" lvl="1">
              <a:lnSpc>
                <a:spcPct val="106700"/>
              </a:lnSpc>
              <a:spcBef>
                <a:spcPts val="750"/>
              </a:spcBef>
              <a:tabLst>
                <a:tab pos="1485900" algn="l"/>
                <a:tab pos="2317750" algn="l"/>
                <a:tab pos="3330575" algn="l"/>
              </a:tabLst>
            </a:pPr>
            <a:r>
              <a:rPr lang="en-US" sz="1800">
                <a:latin typeface="Calibri"/>
                <a:cs typeface="Calibri"/>
              </a:rPr>
              <a:t>Cú pháp</a:t>
            </a:r>
          </a:p>
          <a:p>
            <a:pPr marL="5715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1800" spc="10">
                <a:solidFill>
                  <a:srgbClr val="333333"/>
                </a:solidFill>
                <a:latin typeface="Calibri"/>
                <a:cs typeface="Calibri"/>
              </a:rPr>
              <a:t>SELECT tên_cột </a:t>
            </a:r>
            <a:r>
              <a:rPr lang="en-US" sz="1800" spc="1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lang="en-US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10">
                <a:solidFill>
                  <a:srgbClr val="333333"/>
                </a:solidFill>
                <a:latin typeface="Calibri"/>
                <a:cs typeface="Calibri"/>
              </a:rPr>
              <a:t>Tên_bảng;</a:t>
            </a:r>
            <a:endParaRPr lang="en-US" sz="1800">
              <a:latin typeface="Times New Roman"/>
              <a:cs typeface="Times New Roman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z="18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en-US" sz="18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dụ:</a:t>
            </a:r>
            <a:endParaRPr lang="en-US" sz="1800">
              <a:latin typeface="Times New Roman"/>
              <a:cs typeface="Times New Roman"/>
            </a:endParaRPr>
          </a:p>
          <a:p>
            <a:pPr marL="571500" indent="0">
              <a:lnSpc>
                <a:spcPct val="100000"/>
              </a:lnSpc>
              <a:buNone/>
            </a:pPr>
            <a:r>
              <a:rPr lang="en-US" sz="1800" spc="10">
                <a:solidFill>
                  <a:srgbClr val="006400"/>
                </a:solidFill>
                <a:latin typeface="Calibri"/>
                <a:cs typeface="Calibri"/>
              </a:rPr>
              <a:t>mysql&gt; </a:t>
            </a:r>
            <a:r>
              <a:rPr lang="en-US" sz="1800" spc="5">
                <a:solidFill>
                  <a:srgbClr val="006400"/>
                </a:solidFill>
                <a:latin typeface="Calibri"/>
                <a:cs typeface="Calibri"/>
              </a:rPr>
              <a:t>select </a:t>
            </a:r>
            <a:r>
              <a:rPr lang="en-US" sz="1800" spc="10">
                <a:solidFill>
                  <a:srgbClr val="006400"/>
                </a:solidFill>
                <a:latin typeface="Calibri"/>
                <a:cs typeface="Calibri"/>
              </a:rPr>
              <a:t>user_id,username from</a:t>
            </a:r>
            <a:r>
              <a:rPr lang="en-US" sz="1800" spc="125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en-US" sz="1800" spc="5">
                <a:solidFill>
                  <a:srgbClr val="006400"/>
                </a:solidFill>
                <a:latin typeface="Calibri"/>
                <a:cs typeface="Calibri"/>
              </a:rPr>
              <a:t>user;</a:t>
            </a:r>
            <a:endParaRPr lang="en-US" sz="1800">
              <a:latin typeface="Calibri"/>
              <a:cs typeface="Calibri"/>
            </a:endParaRPr>
          </a:p>
          <a:p>
            <a:pPr marL="114300" marR="5080" lvl="1" indent="0">
              <a:lnSpc>
                <a:spcPct val="106700"/>
              </a:lnSpc>
              <a:spcBef>
                <a:spcPts val="750"/>
              </a:spcBef>
              <a:buNone/>
              <a:tabLst>
                <a:tab pos="1485900" algn="l"/>
                <a:tab pos="2317750" algn="l"/>
                <a:tab pos="3330575" algn="l"/>
              </a:tabLst>
            </a:pPr>
            <a:endParaRPr lang="vi-VN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4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câu lệnh truy vấn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5. </a:t>
            </a:r>
            <a:r>
              <a:rPr lang="vi-VN" sz="2000" b="1" spc="10">
                <a:solidFill>
                  <a:srgbClr val="FF0000"/>
                </a:solidFill>
                <a:latin typeface="Calibri"/>
                <a:cs typeface="Calibri"/>
              </a:rPr>
              <a:t>Truy xuất </a:t>
            </a:r>
            <a:r>
              <a:rPr lang="vi-VN" sz="2000" b="1" spc="15">
                <a:solidFill>
                  <a:srgbClr val="FF0000"/>
                </a:solidFill>
                <a:latin typeface="Calibri"/>
                <a:cs typeface="Calibri"/>
              </a:rPr>
              <a:t>dữ </a:t>
            </a:r>
            <a:r>
              <a:rPr lang="vi-VN" sz="2000" b="1" spc="5">
                <a:solidFill>
                  <a:srgbClr val="FF0000"/>
                </a:solidFill>
                <a:latin typeface="Calibri"/>
                <a:cs typeface="Calibri"/>
              </a:rPr>
              <a:t>liệu </a:t>
            </a:r>
            <a:r>
              <a:rPr lang="vi-VN" sz="2000" b="1" spc="10">
                <a:solidFill>
                  <a:srgbClr val="FF0000"/>
                </a:solidFill>
                <a:latin typeface="Calibri"/>
                <a:cs typeface="Calibri"/>
              </a:rPr>
              <a:t>với điều</a:t>
            </a:r>
            <a:r>
              <a:rPr lang="vi-VN" sz="2000" b="1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vi-VN" sz="2000" b="1" spc="10">
                <a:solidFill>
                  <a:srgbClr val="FF0000"/>
                </a:solidFill>
                <a:latin typeface="Calibri"/>
                <a:cs typeface="Calibri"/>
              </a:rPr>
              <a:t>kiện:</a:t>
            </a:r>
            <a:endParaRPr lang="vi-VN" sz="3200">
              <a:latin typeface="Times New Roman"/>
              <a:cs typeface="Times New Roman"/>
            </a:endParaRPr>
          </a:p>
          <a:p>
            <a:pPr marL="412750" lvl="1">
              <a:spcBef>
                <a:spcPts val="795"/>
              </a:spcBef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Cú pháp:</a:t>
            </a:r>
            <a:endParaRPr lang="vi-VN" sz="4200">
              <a:latin typeface="Times New Roman"/>
              <a:cs typeface="Times New Roman"/>
            </a:endParaRPr>
          </a:p>
          <a:p>
            <a:pPr marL="914400" marR="543560" lvl="1" indent="0">
              <a:lnSpc>
                <a:spcPct val="106700"/>
              </a:lnSpc>
              <a:buNone/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SELECT tên_cột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Tên_bảng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điều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kiện;  </a:t>
            </a:r>
            <a:endParaRPr lang="en-US" sz="1800" spc="5">
              <a:solidFill>
                <a:srgbClr val="333333"/>
              </a:solidFill>
              <a:latin typeface="Calibri"/>
              <a:cs typeface="Calibri"/>
            </a:endParaRPr>
          </a:p>
          <a:p>
            <a:pPr marL="914400" marR="543560" lvl="1" indent="0">
              <a:lnSpc>
                <a:spcPct val="106700"/>
              </a:lnSpc>
              <a:buNone/>
            </a:pP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Ví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dụ:</a:t>
            </a:r>
            <a:endParaRPr lang="vi-VN" sz="3000">
              <a:latin typeface="Times New Roman"/>
              <a:cs typeface="Times New Roman"/>
            </a:endParaRPr>
          </a:p>
          <a:p>
            <a:pPr marL="914400" lvl="1" indent="0">
              <a:spcBef>
                <a:spcPts val="795"/>
              </a:spcBef>
              <a:buNone/>
            </a:pPr>
            <a:r>
              <a:rPr lang="vi-VN" sz="1800" spc="10">
                <a:solidFill>
                  <a:srgbClr val="006400"/>
                </a:solidFill>
                <a:latin typeface="Calibri"/>
                <a:cs typeface="Calibri"/>
              </a:rPr>
              <a:t>mysql&gt; </a:t>
            </a:r>
            <a:r>
              <a:rPr lang="vi-VN" sz="1800" spc="5">
                <a:solidFill>
                  <a:srgbClr val="006400"/>
                </a:solidFill>
                <a:latin typeface="Calibri"/>
                <a:cs typeface="Calibri"/>
              </a:rPr>
              <a:t>select </a:t>
            </a:r>
            <a:r>
              <a:rPr lang="vi-VN" sz="1800" spc="10">
                <a:solidFill>
                  <a:srgbClr val="006400"/>
                </a:solidFill>
                <a:latin typeface="Calibri"/>
                <a:cs typeface="Calibri"/>
              </a:rPr>
              <a:t>user_id,username from user where</a:t>
            </a:r>
            <a:r>
              <a:rPr lang="vi-VN" sz="1800" spc="225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006400"/>
                </a:solidFill>
                <a:latin typeface="Calibri"/>
                <a:cs typeface="Calibri"/>
              </a:rPr>
              <a:t>user_id=2;</a:t>
            </a:r>
            <a:endParaRPr lang="en-US" sz="1800" spc="5">
              <a:solidFill>
                <a:srgbClr val="006400"/>
              </a:solidFill>
              <a:latin typeface="Calibri"/>
              <a:cs typeface="Calibri"/>
            </a:endParaRPr>
          </a:p>
          <a:p>
            <a:pPr>
              <a:spcBef>
                <a:spcPts val="795"/>
              </a:spcBef>
            </a:pP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6. Truy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cập </a:t>
            </a:r>
            <a:r>
              <a:rPr lang="en-US" sz="2000" b="1" spc="15">
                <a:solidFill>
                  <a:srgbClr val="FF0000"/>
                </a:solidFill>
                <a:latin typeface="Calibri"/>
                <a:cs typeface="Calibri"/>
              </a:rPr>
              <a:t>dữ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liệu và sắp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xếp theo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trình</a:t>
            </a:r>
            <a:r>
              <a:rPr lang="en-US" sz="2000" b="1" spc="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tự</a:t>
            </a:r>
            <a:endParaRPr lang="en-US" sz="2000">
              <a:latin typeface="Calibri"/>
              <a:cs typeface="Calibri"/>
            </a:endParaRPr>
          </a:p>
          <a:p>
            <a:pPr marL="412750" lvl="1">
              <a:spcBef>
                <a:spcPts val="130"/>
              </a:spcBef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Cú pháp:</a:t>
            </a:r>
            <a:endParaRPr lang="vi-VN" sz="3000">
              <a:latin typeface="Times New Roman"/>
              <a:cs typeface="Times New Roman"/>
            </a:endParaRPr>
          </a:p>
          <a:p>
            <a:pPr marL="863600" lvl="1" indent="0">
              <a:spcBef>
                <a:spcPts val="770"/>
              </a:spcBef>
              <a:buNone/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SELECT tên_cột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Tên_bảng</a:t>
            </a:r>
            <a:endParaRPr lang="vi-VN" sz="1800">
              <a:latin typeface="Calibri"/>
              <a:cs typeface="Calibri"/>
            </a:endParaRPr>
          </a:p>
          <a:p>
            <a:pPr marL="863600" marR="5080" lvl="1" indent="0">
              <a:lnSpc>
                <a:spcPct val="106700"/>
              </a:lnSpc>
              <a:buNone/>
            </a:pP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điều kiện (có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thể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có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where hoặc không) 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ORDER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BY Theo quy ước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sắp</a:t>
            </a:r>
            <a:r>
              <a:rPr lang="vi-VN" sz="18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xếp.</a:t>
            </a:r>
            <a:endParaRPr lang="en-US" sz="1800" spc="10">
              <a:solidFill>
                <a:srgbClr val="333333"/>
              </a:solidFill>
              <a:latin typeface="Calibri"/>
              <a:cs typeface="Calibri"/>
            </a:endParaRPr>
          </a:p>
          <a:p>
            <a:pPr marL="863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Trong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đó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quy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ước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sắp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xếp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bao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gồm</a:t>
            </a:r>
            <a:r>
              <a:rPr lang="vi-VN" sz="18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hai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thông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số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là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ASC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(từ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trên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xuống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dưới),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DESC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(từ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dưới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lên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trên).</a:t>
            </a:r>
            <a:endParaRPr lang="vi-VN" sz="1800">
              <a:latin typeface="Times New Roman"/>
              <a:cs typeface="Times New Roman"/>
            </a:endParaRPr>
          </a:p>
          <a:p>
            <a:pPr marL="86360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lang="vi-VN" sz="1800" spc="10">
                <a:solidFill>
                  <a:srgbClr val="006400"/>
                </a:solidFill>
                <a:latin typeface="Calibri"/>
                <a:cs typeface="Calibri"/>
              </a:rPr>
              <a:t>mysql&gt; </a:t>
            </a:r>
            <a:r>
              <a:rPr lang="vi-VN" sz="1800" spc="5">
                <a:solidFill>
                  <a:srgbClr val="006400"/>
                </a:solidFill>
                <a:latin typeface="Calibri"/>
                <a:cs typeface="Calibri"/>
              </a:rPr>
              <a:t>select </a:t>
            </a:r>
            <a:r>
              <a:rPr lang="vi-VN" sz="1800" spc="10">
                <a:solidFill>
                  <a:srgbClr val="006400"/>
                </a:solidFill>
                <a:latin typeface="Calibri"/>
                <a:cs typeface="Calibri"/>
              </a:rPr>
              <a:t>user_id,username from user order by username ASC</a:t>
            </a:r>
            <a:r>
              <a:rPr lang="vi-VN" sz="1800" spc="80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vi-VN" sz="1800">
                <a:solidFill>
                  <a:srgbClr val="006400"/>
                </a:solidFill>
                <a:latin typeface="Calibri"/>
                <a:cs typeface="Calibri"/>
              </a:rPr>
              <a:t>;</a:t>
            </a:r>
            <a:endParaRPr lang="vi-VN" sz="1800">
              <a:latin typeface="Calibri"/>
              <a:cs typeface="Calibri"/>
            </a:endParaRPr>
          </a:p>
          <a:p>
            <a:pPr marL="863600" marR="5080" lvl="1" indent="0">
              <a:lnSpc>
                <a:spcPct val="106700"/>
              </a:lnSpc>
              <a:buNone/>
            </a:pPr>
            <a:endParaRPr lang="vi-VN" sz="1800">
              <a:latin typeface="Calibri"/>
              <a:cs typeface="Calibri"/>
            </a:endParaRPr>
          </a:p>
          <a:p>
            <a:pPr>
              <a:spcBef>
                <a:spcPts val="795"/>
              </a:spcBef>
            </a:pPr>
            <a:endParaRPr lang="vi-VN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06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câu lệnh truy vấn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7. Truy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cập </a:t>
            </a:r>
            <a:r>
              <a:rPr lang="en-US" sz="2000" b="1" spc="15">
                <a:solidFill>
                  <a:srgbClr val="FF0000"/>
                </a:solidFill>
                <a:latin typeface="Calibri"/>
                <a:cs typeface="Calibri"/>
              </a:rPr>
              <a:t>dữ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liệu có giới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hạn</a:t>
            </a:r>
            <a:r>
              <a:rPr lang="en-US" sz="2000" b="1" spc="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</a:p>
          <a:p>
            <a:pPr marL="412750" lvl="1">
              <a:spcBef>
                <a:spcPts val="130"/>
              </a:spcBef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Cú pháp:</a:t>
            </a:r>
            <a:endParaRPr lang="vi-VN" sz="3000">
              <a:latin typeface="Times New Roman"/>
              <a:cs typeface="Times New Roman"/>
            </a:endParaRPr>
          </a:p>
          <a:p>
            <a:pPr marL="685800" indent="0">
              <a:lnSpc>
                <a:spcPct val="100000"/>
              </a:lnSpc>
              <a:spcBef>
                <a:spcPts val="770"/>
              </a:spcBef>
              <a:buNone/>
            </a:pP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SELECT tên_cột </a:t>
            </a:r>
            <a:r>
              <a:rPr lang="vi-VN" sz="2000" spc="1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lang="vi-VN" sz="20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Tên_bảng</a:t>
            </a:r>
            <a:endParaRPr lang="vi-VN" sz="2000">
              <a:latin typeface="Calibri"/>
              <a:cs typeface="Calibri"/>
            </a:endParaRPr>
          </a:p>
          <a:p>
            <a:pPr marL="685800" marR="5080" indent="0">
              <a:lnSpc>
                <a:spcPct val="106700"/>
              </a:lnSpc>
              <a:buNone/>
            </a:pPr>
            <a:r>
              <a:rPr lang="vi-VN" sz="2000" spc="15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điều kiện (có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thể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có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where hoặc không)  LIMIT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vị </a:t>
            </a:r>
            <a:r>
              <a:rPr lang="vi-VN" sz="2000">
                <a:solidFill>
                  <a:srgbClr val="333333"/>
                </a:solidFill>
                <a:latin typeface="Calibri"/>
                <a:cs typeface="Calibri"/>
              </a:rPr>
              <a:t>trí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bắt đầu,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số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lang="vi-VN" sz="2000" spc="15">
                <a:solidFill>
                  <a:srgbClr val="333333"/>
                </a:solidFill>
                <a:latin typeface="Calibri"/>
                <a:cs typeface="Calibri"/>
              </a:rPr>
              <a:t>muốn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lấy</a:t>
            </a:r>
            <a:r>
              <a:rPr lang="vi-VN" sz="20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ra</a:t>
            </a:r>
            <a:endParaRPr lang="vi-VN" sz="2000">
              <a:latin typeface="Calibri"/>
              <a:cs typeface="Calibri"/>
            </a:endParaRPr>
          </a:p>
          <a:p>
            <a:pPr marL="6858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0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en-US" sz="20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dụ:</a:t>
            </a:r>
            <a:endParaRPr lang="en-US" sz="2000">
              <a:latin typeface="Calibri"/>
              <a:cs typeface="Calibri"/>
            </a:endParaRPr>
          </a:p>
          <a:p>
            <a:pPr marL="685800" indent="0">
              <a:lnSpc>
                <a:spcPct val="100000"/>
              </a:lnSpc>
              <a:spcBef>
                <a:spcPts val="85"/>
              </a:spcBef>
              <a:buNone/>
            </a:pPr>
            <a:r>
              <a:rPr lang="en-US" sz="2000" spc="10">
                <a:solidFill>
                  <a:srgbClr val="006400"/>
                </a:solidFill>
                <a:latin typeface="Calibri"/>
                <a:cs typeface="Calibri"/>
              </a:rPr>
              <a:t>mysql&gt; </a:t>
            </a:r>
            <a:r>
              <a:rPr lang="en-US" sz="2000" spc="5">
                <a:solidFill>
                  <a:srgbClr val="006400"/>
                </a:solidFill>
                <a:latin typeface="Calibri"/>
                <a:cs typeface="Calibri"/>
              </a:rPr>
              <a:t>select </a:t>
            </a:r>
            <a:r>
              <a:rPr lang="en-US" sz="2000" spc="10">
                <a:solidFill>
                  <a:srgbClr val="006400"/>
                </a:solidFill>
                <a:latin typeface="Calibri"/>
                <a:cs typeface="Calibri"/>
              </a:rPr>
              <a:t>user_id,username from user order by username ASC </a:t>
            </a:r>
            <a:r>
              <a:rPr lang="en-US" sz="2000" spc="5">
                <a:solidFill>
                  <a:srgbClr val="006400"/>
                </a:solidFill>
                <a:latin typeface="Calibri"/>
                <a:cs typeface="Calibri"/>
              </a:rPr>
              <a:t>limit </a:t>
            </a:r>
            <a:r>
              <a:rPr lang="en-US" sz="2000" spc="10">
                <a:solidFill>
                  <a:srgbClr val="006400"/>
                </a:solidFill>
                <a:latin typeface="Calibri"/>
                <a:cs typeface="Calibri"/>
              </a:rPr>
              <a:t>0,10</a:t>
            </a:r>
            <a:r>
              <a:rPr lang="en-US" sz="2000" spc="25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en-US" sz="2000">
                <a:solidFill>
                  <a:srgbClr val="006400"/>
                </a:solidFill>
                <a:latin typeface="Calibri"/>
                <a:cs typeface="Calibri"/>
              </a:rPr>
              <a:t>;</a:t>
            </a:r>
            <a:endParaRPr lang="en-US" sz="2000">
              <a:latin typeface="Calibri"/>
              <a:cs typeface="Calibri"/>
            </a:endParaRPr>
          </a:p>
          <a:p>
            <a:pPr>
              <a:spcBef>
                <a:spcPts val="130"/>
              </a:spcBef>
            </a:pP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8. Cập nhật </a:t>
            </a:r>
            <a:r>
              <a:rPr lang="en-US" sz="2000" b="1" spc="15">
                <a:solidFill>
                  <a:srgbClr val="FF0000"/>
                </a:solidFill>
                <a:latin typeface="Calibri"/>
                <a:cs typeface="Calibri"/>
              </a:rPr>
              <a:t>dữ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liệu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trong</a:t>
            </a:r>
            <a:r>
              <a:rPr lang="en-US" sz="2000" b="1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bảng:</a:t>
            </a:r>
            <a:endParaRPr lang="en-US" sz="2000">
              <a:latin typeface="Calibri"/>
              <a:cs typeface="Calibri"/>
            </a:endParaRPr>
          </a:p>
          <a:p>
            <a:pPr marL="412750" lvl="1">
              <a:spcBef>
                <a:spcPts val="130"/>
              </a:spcBef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Cú pháp:</a:t>
            </a:r>
            <a:endParaRPr lang="vi-VN" sz="4200">
              <a:latin typeface="Times New Roman"/>
              <a:cs typeface="Times New Roman"/>
            </a:endParaRPr>
          </a:p>
          <a:p>
            <a:pPr marL="635000" marR="5080" indent="0">
              <a:lnSpc>
                <a:spcPct val="106700"/>
              </a:lnSpc>
              <a:buNone/>
            </a:pP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Update tên_bảng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set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tên_cột=Giá </a:t>
            </a:r>
            <a:r>
              <a:rPr lang="vi-VN" sz="2000">
                <a:solidFill>
                  <a:srgbClr val="333333"/>
                </a:solidFill>
                <a:latin typeface="Calibri"/>
                <a:cs typeface="Calibri"/>
              </a:rPr>
              <a:t>trị </a:t>
            </a:r>
            <a:r>
              <a:rPr lang="vi-VN" sz="2000" spc="15">
                <a:solidFill>
                  <a:srgbClr val="333333"/>
                </a:solidFill>
                <a:latin typeface="Calibri"/>
                <a:cs typeface="Calibri"/>
              </a:rPr>
              <a:t>mới  WHERE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(điều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kiện).</a:t>
            </a:r>
            <a:endParaRPr lang="vi-VN" sz="2000">
              <a:latin typeface="Calibri"/>
              <a:cs typeface="Calibri"/>
            </a:endParaRPr>
          </a:p>
          <a:p>
            <a:pPr marL="685800" marR="5080" indent="0">
              <a:lnSpc>
                <a:spcPct val="106700"/>
              </a:lnSpc>
              <a:spcBef>
                <a:spcPts val="45"/>
              </a:spcBef>
              <a:buNone/>
            </a:pP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Nếu không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có ràng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buộc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điều kiện,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chúng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sẽ cập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nhật toàn bộ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giá </a:t>
            </a:r>
            <a:r>
              <a:rPr lang="vi-VN" sz="2000">
                <a:solidFill>
                  <a:srgbClr val="333333"/>
                </a:solidFill>
                <a:latin typeface="Calibri"/>
                <a:cs typeface="Calibri"/>
              </a:rPr>
              <a:t>trị </a:t>
            </a:r>
            <a:r>
              <a:rPr lang="vi-VN" sz="2000" spc="15">
                <a:solidFill>
                  <a:srgbClr val="333333"/>
                </a:solidFill>
                <a:latin typeface="Calibri"/>
                <a:cs typeface="Calibri"/>
              </a:rPr>
              <a:t>mới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của </a:t>
            </a:r>
            <a:r>
              <a:rPr lang="vi-VN" sz="2000" spc="5">
                <a:solidFill>
                  <a:srgbClr val="333333"/>
                </a:solidFill>
                <a:latin typeface="Calibri"/>
                <a:cs typeface="Calibri"/>
              </a:rPr>
              <a:t>các </a:t>
            </a:r>
            <a:r>
              <a:rPr lang="vi-VN" sz="2000" spc="10">
                <a:solidFill>
                  <a:srgbClr val="333333"/>
                </a:solidFill>
                <a:latin typeface="Calibri"/>
                <a:cs typeface="Calibri"/>
              </a:rPr>
              <a:t>record trong bảng.</a:t>
            </a:r>
            <a:endParaRPr lang="en-US" sz="2000" spc="10">
              <a:solidFill>
                <a:srgbClr val="333333"/>
              </a:solidFill>
              <a:latin typeface="Calibri"/>
              <a:cs typeface="Calibri"/>
            </a:endParaRPr>
          </a:p>
          <a:p>
            <a:pPr marL="685800" marR="5080" indent="0">
              <a:lnSpc>
                <a:spcPct val="106700"/>
              </a:lnSpc>
              <a:spcBef>
                <a:spcPts val="45"/>
              </a:spcBef>
              <a:buNone/>
            </a:pPr>
            <a:r>
              <a:rPr lang="vi-VN" sz="20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vi-VN" sz="20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dụ:</a:t>
            </a:r>
            <a:endParaRPr lang="vi-VN" sz="3200">
              <a:latin typeface="Times New Roman"/>
              <a:cs typeface="Times New Roman"/>
            </a:endParaRPr>
          </a:p>
          <a:p>
            <a:pPr marL="685800" indent="0">
              <a:lnSpc>
                <a:spcPct val="100000"/>
              </a:lnSpc>
              <a:spcBef>
                <a:spcPts val="770"/>
              </a:spcBef>
              <a:buNone/>
            </a:pP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mysql&gt; update user </a:t>
            </a:r>
            <a:r>
              <a:rPr lang="vi-VN" sz="2000" spc="5">
                <a:solidFill>
                  <a:srgbClr val="006400"/>
                </a:solidFill>
                <a:latin typeface="Calibri"/>
                <a:cs typeface="Calibri"/>
              </a:rPr>
              <a:t>set 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email=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  <a:hlinkClick r:id="rId2"/>
              </a:rPr>
              <a:t>"admin@qhonline.info</a:t>
            </a:r>
            <a:r>
              <a:rPr lang="vi-VN" sz="2000" spc="10">
                <a:solidFill>
                  <a:srgbClr val="006400"/>
                </a:solidFill>
                <a:latin typeface="Calibri"/>
                <a:cs typeface="Calibri"/>
              </a:rPr>
              <a:t>" where user_id=1</a:t>
            </a:r>
            <a:r>
              <a:rPr lang="vi-VN" sz="2000" spc="60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vi-VN" sz="2000">
                <a:solidFill>
                  <a:srgbClr val="006400"/>
                </a:solidFill>
                <a:latin typeface="Calibri"/>
                <a:cs typeface="Calibri"/>
              </a:rPr>
              <a:t>;</a:t>
            </a:r>
            <a:endParaRPr lang="vi-VN" sz="2000">
              <a:latin typeface="Calibri"/>
              <a:cs typeface="Calibri"/>
            </a:endParaRPr>
          </a:p>
          <a:p>
            <a:pPr>
              <a:spcBef>
                <a:spcPts val="130"/>
              </a:spcBef>
            </a:pP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1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câu lệnh truy vấn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9-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Xóa </a:t>
            </a:r>
            <a:r>
              <a:rPr lang="en-US" sz="2000" b="1" spc="15">
                <a:solidFill>
                  <a:srgbClr val="FF0000"/>
                </a:solidFill>
                <a:latin typeface="Calibri"/>
                <a:cs typeface="Calibri"/>
              </a:rPr>
              <a:t>dữ </a:t>
            </a:r>
            <a:r>
              <a:rPr lang="en-US" sz="2000" b="1" spc="5">
                <a:solidFill>
                  <a:srgbClr val="FF0000"/>
                </a:solidFill>
                <a:latin typeface="Calibri"/>
                <a:cs typeface="Calibri"/>
              </a:rPr>
              <a:t>liệu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trong</a:t>
            </a:r>
            <a:r>
              <a:rPr lang="en-US" sz="2000" b="1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10">
                <a:solidFill>
                  <a:srgbClr val="FF0000"/>
                </a:solidFill>
                <a:latin typeface="Calibri"/>
                <a:cs typeface="Calibri"/>
              </a:rPr>
              <a:t>bảng:</a:t>
            </a:r>
          </a:p>
          <a:p>
            <a:pPr marL="412750" lvl="1">
              <a:spcBef>
                <a:spcPts val="130"/>
              </a:spcBef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Cú pháp:</a:t>
            </a:r>
            <a:endParaRPr lang="vi-VN" sz="3000">
              <a:latin typeface="Times New Roman"/>
              <a:cs typeface="Times New Roman"/>
            </a:endParaRPr>
          </a:p>
          <a:p>
            <a:pPr marL="457200" lvl="1" indent="0">
              <a:spcBef>
                <a:spcPts val="795"/>
              </a:spcBef>
              <a:buNone/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tên_bảng </a:t>
            </a:r>
            <a:r>
              <a:rPr lang="vi-VN" sz="1800" spc="15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(điều</a:t>
            </a:r>
            <a:r>
              <a:rPr lang="vi-VN" sz="1800" spc="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kiện).</a:t>
            </a:r>
            <a:endParaRPr lang="en-US" sz="1800" spc="5">
              <a:solidFill>
                <a:srgbClr val="333333"/>
              </a:solidFill>
              <a:latin typeface="Calibri"/>
              <a:cs typeface="Calibri"/>
            </a:endParaRPr>
          </a:p>
          <a:p>
            <a:pPr marL="457200" lvl="1" indent="0">
              <a:spcBef>
                <a:spcPts val="795"/>
              </a:spcBef>
              <a:buNone/>
            </a:pP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Nếu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không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có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ràng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buộc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điều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kiện,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chúng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sẽ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xó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toàn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bộ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giá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>
                <a:solidFill>
                  <a:srgbClr val="333333"/>
                </a:solidFill>
                <a:latin typeface="Calibri"/>
                <a:cs typeface="Calibri"/>
              </a:rPr>
              <a:t>trị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của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5">
                <a:solidFill>
                  <a:srgbClr val="333333"/>
                </a:solidFill>
                <a:latin typeface="Calibri"/>
                <a:cs typeface="Calibri"/>
              </a:rPr>
              <a:t>các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record</a:t>
            </a:r>
            <a:r>
              <a:rPr lang="vi-VN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trong</a:t>
            </a:r>
            <a:r>
              <a:rPr lang="vi-VN" sz="1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1800" spc="10">
                <a:solidFill>
                  <a:srgbClr val="333333"/>
                </a:solidFill>
                <a:latin typeface="Calibri"/>
                <a:cs typeface="Calibri"/>
              </a:rPr>
              <a:t>bảng.</a:t>
            </a:r>
            <a:endParaRPr lang="en-US" sz="1800" spc="10">
              <a:solidFill>
                <a:srgbClr val="333333"/>
              </a:solidFill>
              <a:latin typeface="Calibri"/>
              <a:cs typeface="Calibri"/>
            </a:endParaRPr>
          </a:p>
          <a:p>
            <a:pPr marL="4064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1800" u="sng" spc="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Ví </a:t>
            </a:r>
            <a:r>
              <a:rPr lang="en-US" sz="1800" u="sng" spc="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dụ</a:t>
            </a:r>
            <a:endParaRPr lang="en-US">
              <a:latin typeface="Times New Roman"/>
              <a:cs typeface="Times New Roman"/>
            </a:endParaRPr>
          </a:p>
          <a:p>
            <a:pPr marL="40640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1800" spc="10">
                <a:solidFill>
                  <a:srgbClr val="006400"/>
                </a:solidFill>
                <a:latin typeface="Calibri"/>
                <a:cs typeface="Calibri"/>
              </a:rPr>
              <a:t>mysql&gt;delete from user where</a:t>
            </a:r>
            <a:r>
              <a:rPr lang="en-US" sz="1800" spc="125">
                <a:solidFill>
                  <a:srgbClr val="006400"/>
                </a:solidFill>
                <a:latin typeface="Calibri"/>
                <a:cs typeface="Calibri"/>
              </a:rPr>
              <a:t> </a:t>
            </a:r>
            <a:r>
              <a:rPr lang="en-US" sz="1800" spc="5">
                <a:solidFill>
                  <a:srgbClr val="006400"/>
                </a:solidFill>
                <a:latin typeface="Calibri"/>
                <a:cs typeface="Calibri"/>
              </a:rPr>
              <a:t>user_id=1</a:t>
            </a:r>
            <a:endParaRPr lang="en-US" sz="3600" spc="10">
              <a:solidFill>
                <a:srgbClr val="333333"/>
              </a:solidFill>
              <a:latin typeface="Calibri"/>
              <a:cs typeface="Calibri"/>
            </a:endParaRPr>
          </a:p>
          <a:p>
            <a:pPr marL="457200" lvl="1" indent="0">
              <a:spcBef>
                <a:spcPts val="795"/>
              </a:spcBef>
              <a:buNone/>
            </a:pPr>
            <a:endParaRPr lang="vi-VN" sz="1800">
              <a:latin typeface="Calibri"/>
              <a:cs typeface="Calibri"/>
            </a:endParaRPr>
          </a:p>
          <a:p>
            <a:pPr marL="457200" lvl="1" indent="0">
              <a:spcBef>
                <a:spcPts val="795"/>
              </a:spcBef>
              <a:buNone/>
            </a:pPr>
            <a:endParaRPr lang="vi-VN" sz="1800">
              <a:latin typeface="Calibri"/>
              <a:cs typeface="Calibri"/>
            </a:endParaRPr>
          </a:p>
          <a:p>
            <a:pPr marL="127000" lvl="1" indent="0">
              <a:spcBef>
                <a:spcPts val="130"/>
              </a:spcBef>
              <a:buNone/>
            </a:pPr>
            <a:endParaRPr 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>
              <a:spcBef>
                <a:spcPts val="130"/>
              </a:spcBef>
            </a:pPr>
            <a:r>
              <a:rPr lang="en-US">
                <a:latin typeface="Calibri"/>
                <a:cs typeface="Calibri"/>
              </a:rPr>
              <a:t>Cho bảng  sinh viên như sau :</a:t>
            </a:r>
          </a:p>
          <a:p>
            <a:pPr>
              <a:spcBef>
                <a:spcPts val="130"/>
              </a:spcBef>
            </a:pPr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34889"/>
              </p:ext>
            </p:extLst>
          </p:nvPr>
        </p:nvGraphicFramePr>
        <p:xfrm>
          <a:off x="1943100" y="2336801"/>
          <a:ext cx="7948308" cy="367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Hồ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Lịnh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baseline="0" dirty="0"/>
                        <a:t> Thu </a:t>
                      </a:r>
                      <a:r>
                        <a:rPr lang="en-US" baseline="0" dirty="0" err="1"/>
                        <a:t>Hà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Tuyết</a:t>
                      </a:r>
                      <a:r>
                        <a:rPr lang="en-US" baseline="0" dirty="0"/>
                        <a:t> Nhung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Nguyên</a:t>
                      </a:r>
                      <a:r>
                        <a:rPr lang="en-US" baseline="0" dirty="0"/>
                        <a:t> 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 </a:t>
                      </a:r>
                      <a:r>
                        <a:rPr lang="en-US" dirty="0" err="1"/>
                        <a:t>Tuyết</a:t>
                      </a:r>
                      <a:r>
                        <a:rPr lang="en-US" baseline="0" dirty="0"/>
                        <a:t>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Nghĩa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baseline="0" dirty="0"/>
                        <a:t> Quang </a:t>
                      </a:r>
                      <a:r>
                        <a:rPr lang="en-US" baseline="0" dirty="0" err="1"/>
                        <a:t>Nhân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Bùi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Quỳnh</a:t>
                      </a:r>
                      <a:r>
                        <a:rPr lang="en-US" baseline="0" dirty="0"/>
                        <a:t> Nhi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baseline="0" dirty="0"/>
                        <a:t> Minh Huy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FFSE1704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1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30"/>
              </a:spcBef>
            </a:pPr>
            <a:r>
              <a:rPr lang="en-US" dirty="0" err="1">
                <a:latin typeface="Calibri"/>
                <a:cs typeface="Calibri"/>
              </a:rPr>
              <a:t>Câu</a:t>
            </a:r>
            <a:r>
              <a:rPr lang="en-US" dirty="0">
                <a:latin typeface="Calibri"/>
                <a:cs typeface="Calibri"/>
              </a:rPr>
              <a:t> 1 ( 20đ) : </a:t>
            </a:r>
            <a:r>
              <a:rPr lang="en-US" dirty="0" err="1">
                <a:latin typeface="Calibri"/>
                <a:cs typeface="Calibri"/>
              </a:rPr>
              <a:t>Tạo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bảng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sinhvien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với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các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cột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như</a:t>
            </a:r>
            <a:r>
              <a:rPr lang="en-US" dirty="0">
                <a:latin typeface="Calibri"/>
                <a:cs typeface="Calibri"/>
              </a:rPr>
              <a:t> table </a:t>
            </a:r>
            <a:r>
              <a:rPr lang="en-US" dirty="0" err="1">
                <a:latin typeface="Calibri"/>
                <a:cs typeface="Calibri"/>
              </a:rPr>
              <a:t>trên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thêm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liệu</a:t>
            </a:r>
          </a:p>
          <a:p>
            <a:pPr>
              <a:lnSpc>
                <a:spcPct val="200000"/>
              </a:lnSpc>
              <a:spcBef>
                <a:spcPts val="130"/>
              </a:spcBef>
            </a:pPr>
            <a:r>
              <a:rPr lang="en-US" dirty="0" err="1">
                <a:latin typeface="Calibri"/>
                <a:cs typeface="Calibri"/>
              </a:rPr>
              <a:t>Câu</a:t>
            </a:r>
            <a:r>
              <a:rPr lang="en-US" dirty="0">
                <a:latin typeface="Calibri"/>
                <a:cs typeface="Calibri"/>
              </a:rPr>
              <a:t> 2 (20đ) : </a:t>
            </a:r>
            <a:r>
              <a:rPr lang="en-US" dirty="0" err="1">
                <a:latin typeface="Calibri"/>
                <a:cs typeface="Calibri"/>
              </a:rPr>
              <a:t>Truy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vấn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tất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cả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lớn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hơn</a:t>
            </a:r>
            <a:r>
              <a:rPr lang="en-US" dirty="0">
                <a:latin typeface="Calibri"/>
                <a:cs typeface="Calibri"/>
              </a:rPr>
              <a:t> 20 </a:t>
            </a:r>
            <a:r>
              <a:rPr lang="en-US" dirty="0" err="1">
                <a:latin typeface="Calibri"/>
                <a:cs typeface="Calibri"/>
              </a:rPr>
              <a:t>tuổi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trong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bảng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sinhvien</a:t>
            </a:r>
            <a:endParaRPr lang="en-US" dirty="0" err="1"/>
          </a:p>
          <a:p>
            <a:pPr>
              <a:lnSpc>
                <a:spcPct val="200000"/>
              </a:lnSpc>
              <a:spcBef>
                <a:spcPts val="130"/>
              </a:spcBef>
            </a:pPr>
            <a:r>
              <a:rPr lang="en-US" dirty="0" err="1">
                <a:latin typeface="Calibri"/>
                <a:cs typeface="Calibri"/>
              </a:rPr>
              <a:t>Câu</a:t>
            </a:r>
            <a:r>
              <a:rPr lang="en-US" dirty="0">
                <a:latin typeface="Calibri"/>
                <a:cs typeface="Calibri"/>
              </a:rPr>
              <a:t> 3 (20đ) : </a:t>
            </a:r>
            <a:r>
              <a:rPr lang="en-US" dirty="0" err="1">
                <a:latin typeface="Calibri"/>
                <a:cs typeface="Calibri"/>
              </a:rPr>
              <a:t>Tìm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là</a:t>
            </a:r>
            <a:r>
              <a:rPr lang="en-US" dirty="0">
                <a:latin typeface="Calibri"/>
                <a:cs typeface="Calibri"/>
              </a:rPr>
              <a:t> Nam </a:t>
            </a:r>
            <a:r>
              <a:rPr lang="en-US" dirty="0" err="1">
                <a:latin typeface="Calibri"/>
                <a:cs typeface="Calibri"/>
              </a:rPr>
              <a:t>sửa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lại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Văn</a:t>
            </a:r>
            <a:endParaRPr lang="en-US" dirty="0" err="1"/>
          </a:p>
          <a:p>
            <a:pPr>
              <a:lnSpc>
                <a:spcPct val="200000"/>
              </a:lnSpc>
              <a:spcBef>
                <a:spcPts val="130"/>
              </a:spcBef>
            </a:pPr>
            <a:r>
              <a:rPr lang="en-US" dirty="0" err="1">
                <a:latin typeface="Calibri"/>
                <a:cs typeface="Calibri"/>
              </a:rPr>
              <a:t>Câu</a:t>
            </a:r>
            <a:r>
              <a:rPr lang="en-US" dirty="0">
                <a:latin typeface="Calibri"/>
                <a:cs typeface="Calibri"/>
              </a:rPr>
              <a:t> 4 (20đ) : </a:t>
            </a:r>
            <a:r>
              <a:rPr lang="en-US" dirty="0" err="1">
                <a:latin typeface="Calibri"/>
                <a:cs typeface="Calibri"/>
              </a:rPr>
              <a:t>Xóa</a:t>
            </a:r>
            <a:r>
              <a:rPr lang="en-US" dirty="0">
                <a:latin typeface="Calibri"/>
                <a:cs typeface="Calibri"/>
              </a:rPr>
              <a:t>  </a:t>
            </a:r>
            <a:r>
              <a:rPr lang="en-US" dirty="0" err="1">
                <a:latin typeface="Calibri"/>
                <a:cs typeface="Calibri"/>
              </a:rPr>
              <a:t>những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tuổi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hơn</a:t>
            </a:r>
            <a:r>
              <a:rPr lang="en-US" dirty="0">
                <a:latin typeface="Calibri"/>
                <a:cs typeface="Calibri"/>
              </a:rPr>
              <a:t> 18</a:t>
            </a:r>
            <a:endParaRPr lang="en-US" dirty="0"/>
          </a:p>
          <a:p>
            <a:pPr>
              <a:lnSpc>
                <a:spcPct val="200000"/>
              </a:lnSpc>
              <a:spcBef>
                <a:spcPts val="130"/>
              </a:spcBef>
            </a:pPr>
            <a:r>
              <a:rPr lang="en-US" dirty="0" err="1">
                <a:latin typeface="Calibri"/>
                <a:cs typeface="Calibri"/>
              </a:rPr>
              <a:t>Câu</a:t>
            </a:r>
            <a:r>
              <a:rPr lang="en-US" dirty="0">
                <a:latin typeface="Calibri"/>
                <a:cs typeface="Calibri"/>
              </a:rPr>
              <a:t> 5 (20đ) : </a:t>
            </a:r>
            <a:r>
              <a:rPr lang="en-US" dirty="0" err="1">
                <a:latin typeface="Calibri"/>
                <a:cs typeface="Calibri"/>
              </a:rPr>
              <a:t>Đếm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 bao </a:t>
            </a:r>
            <a:r>
              <a:rPr lang="en-US" dirty="0" err="1">
                <a:latin typeface="Calibri"/>
                <a:cs typeface="Calibri"/>
              </a:rPr>
              <a:t>nhiêu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thuộc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lớp</a:t>
            </a:r>
            <a:r>
              <a:rPr lang="en-US" dirty="0">
                <a:latin typeface="Calibri"/>
                <a:cs typeface="Calibri"/>
              </a:rPr>
              <a:t> FFSE1701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0" y="1676400"/>
            <a:ext cx="6248400" cy="4648200"/>
          </a:xfrm>
        </p:spPr>
        <p:txBody>
          <a:bodyPr/>
          <a:lstStyle/>
          <a:p>
            <a:r>
              <a:rPr lang="en-US" sz="2800" b="1" u="sng"/>
              <a:t>Dữ liệu (data)</a:t>
            </a:r>
            <a:r>
              <a:rPr lang="en-US" sz="2800"/>
              <a:t>:</a:t>
            </a:r>
          </a:p>
          <a:p>
            <a:pPr lvl="1"/>
            <a:r>
              <a:rPr lang="en-US" sz="2600"/>
              <a:t>Là sự biểu diễn của các đối tượng và sự kiện được ghi nhận và được lưu trữ trên các phương tiện của máy tính. </a:t>
            </a:r>
          </a:p>
          <a:p>
            <a:pPr lvl="1"/>
            <a:r>
              <a:rPr lang="en-US" sz="2600"/>
              <a:t>Dữ liệu có cấu trúc: số, ngày, chuỗi ký tự, … </a:t>
            </a:r>
          </a:p>
          <a:p>
            <a:pPr lvl="1"/>
            <a:r>
              <a:rPr lang="en-US" sz="2600"/>
              <a:t>Dữ liệu không có cấu trúc: hình ảnh, âm thanh, đoạn phim, …</a:t>
            </a:r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2043112"/>
            <a:ext cx="4019550" cy="2771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00" y="1676400"/>
            <a:ext cx="6515100" cy="4572000"/>
          </a:xfrm>
        </p:spPr>
        <p:txBody>
          <a:bodyPr/>
          <a:lstStyle/>
          <a:p>
            <a:r>
              <a:rPr lang="en-US" sz="3600" b="1" u="sng"/>
              <a:t>Cơ sở dữ liệu là gì?</a:t>
            </a:r>
          </a:p>
          <a:p>
            <a:pPr lvl="1"/>
            <a:r>
              <a:rPr lang="en-US" sz="3200"/>
              <a:t>Là sự tập hợp có tổ chức các dữ liệu có liên quan luận lý với nhau. </a:t>
            </a:r>
          </a:p>
          <a:p>
            <a:pPr lvl="1"/>
            <a:r>
              <a:rPr lang="en-US" sz="3200"/>
              <a:t>Có tổ chức (organized): Có thể dễ dàng lưu trữ, thao tác và truy xuất dữ liệu.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35" y="2184400"/>
            <a:ext cx="1914414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2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00" y="1676400"/>
            <a:ext cx="6515100" cy="4572000"/>
          </a:xfrm>
        </p:spPr>
        <p:txBody>
          <a:bodyPr/>
          <a:lstStyle/>
          <a:p>
            <a:r>
              <a:rPr lang="en-US" sz="3600" b="1"/>
              <a:t>Quản lý dữ liệu - Data Management:</a:t>
            </a:r>
          </a:p>
          <a:p>
            <a:pPr lvl="1"/>
            <a:r>
              <a:rPr lang="en-US" sz="3200"/>
              <a:t>Là việc xử lý một dữ liệu lớn bao gồm việc lưu trữ và khai thác . Có 2 cách để quản lý dữ liệu: </a:t>
            </a:r>
          </a:p>
          <a:p>
            <a:pPr lvl="2"/>
            <a:r>
              <a:rPr lang="en-US" sz="2800"/>
              <a:t>File system </a:t>
            </a:r>
          </a:p>
          <a:p>
            <a:pPr lvl="2"/>
            <a:r>
              <a:rPr lang="en-US" sz="2800"/>
              <a:t>Database system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" y="2578100"/>
            <a:ext cx="4073194" cy="2047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92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0" y="1714500"/>
            <a:ext cx="6794500" cy="4572000"/>
          </a:xfrm>
        </p:spPr>
        <p:txBody>
          <a:bodyPr/>
          <a:lstStyle/>
          <a:p>
            <a:r>
              <a:rPr lang="en-US" sz="3600" b="1"/>
              <a:t>Hệ quản trị CSDL - Database Management System</a:t>
            </a:r>
          </a:p>
          <a:p>
            <a:pPr lvl="1"/>
            <a:r>
              <a:rPr lang="en-US" sz="2400"/>
              <a:t>Hệ quản trị CSDL là tập hợp các chương trình dùng để quản lý cấu trúc và dữ liệu của CSDL và điều khiển truy xuất dữ liệu trong CSDL</a:t>
            </a:r>
          </a:p>
          <a:p>
            <a:pPr lvl="1"/>
            <a:r>
              <a:rPr lang="en-US" sz="2400"/>
              <a:t>Cho phép người sử dụng định nghĩa, tạo lập và bảo trì CSDL và cung cấp các truy xuất dữ liệu</a:t>
            </a:r>
            <a:endParaRPr lang="en-US" sz="20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026" name="Picture 2" descr="C:\Users\Administrator\Downloads\dbms_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2019300"/>
            <a:ext cx="3763364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4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578" y="1549400"/>
            <a:ext cx="6794500" cy="4572000"/>
          </a:xfrm>
        </p:spPr>
        <p:txBody>
          <a:bodyPr/>
          <a:lstStyle/>
          <a:p>
            <a:r>
              <a:rPr lang="en-US" sz="3200" b="1"/>
              <a:t>Các chức năng của DBMS</a:t>
            </a:r>
            <a:endParaRPr lang="en-US" sz="3600" b="1"/>
          </a:p>
          <a:p>
            <a:pPr lvl="1"/>
            <a:r>
              <a:rPr lang="en-US" sz="2400"/>
              <a:t>Lưu trữ, truy xuất và cập nhật dữ liệu </a:t>
            </a:r>
          </a:p>
          <a:p>
            <a:pPr lvl="1"/>
            <a:r>
              <a:rPr lang="en-US" sz="2400"/>
              <a:t>Quản lý giao tác (transaction management).</a:t>
            </a:r>
          </a:p>
          <a:p>
            <a:pPr lvl="1"/>
            <a:r>
              <a:rPr lang="en-US" sz="2400"/>
              <a:t>Điều khiển tương tranh (concurrency control)</a:t>
            </a:r>
          </a:p>
          <a:p>
            <a:pPr lvl="1"/>
            <a:r>
              <a:rPr lang="en-US" sz="2400"/>
              <a:t>Chép lưu và phục hồi dữ liệu.</a:t>
            </a:r>
          </a:p>
          <a:p>
            <a:pPr lvl="1"/>
            <a:r>
              <a:rPr lang="en-US" sz="2400"/>
              <a:t>Bảo mật dữ liệu </a:t>
            </a:r>
          </a:p>
          <a:p>
            <a:pPr lvl="1"/>
            <a:r>
              <a:rPr lang="en-US" sz="2400"/>
              <a:t>Hỗ trợ truyền thông dữ liệu. </a:t>
            </a:r>
          </a:p>
          <a:p>
            <a:pPr lvl="1"/>
            <a:r>
              <a:rPr lang="en-US" sz="2400"/>
              <a:t>Duy trì tính toàn vẹn / nhất quán dữ liệu. </a:t>
            </a:r>
          </a:p>
          <a:p>
            <a:pPr lvl="1"/>
            <a:r>
              <a:rPr lang="en-US" sz="2400"/>
              <a:t>Cung cấp các tiện ích</a:t>
            </a:r>
            <a:endParaRPr lang="en-US" sz="2000" dirty="0"/>
          </a:p>
        </p:txBody>
      </p:sp>
      <p:pic>
        <p:nvPicPr>
          <p:cNvPr id="1026" name="Picture 2" descr="C:\Users\Administrator\Downloads\dbms_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2019300"/>
            <a:ext cx="3763364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578" y="1549400"/>
            <a:ext cx="6794500" cy="4572000"/>
          </a:xfrm>
        </p:spPr>
        <p:txBody>
          <a:bodyPr/>
          <a:lstStyle/>
          <a:p>
            <a:r>
              <a:rPr lang="en-US" sz="3200" b="1"/>
              <a:t>Các khái niệm trong RDBMS</a:t>
            </a:r>
            <a:endParaRPr lang="en-US" sz="3200"/>
          </a:p>
          <a:p>
            <a:pPr lvl="1"/>
            <a:r>
              <a:rPr lang="en-US"/>
              <a:t>Dữ liệu được trình bày như một tập hợp các relational-records</a:t>
            </a:r>
          </a:p>
          <a:p>
            <a:pPr lvl="1"/>
            <a:r>
              <a:rPr lang="en-US"/>
              <a:t>Một quan hệ (relation) là một bảng (table)</a:t>
            </a:r>
          </a:p>
          <a:p>
            <a:pPr lvl="1"/>
            <a:r>
              <a:rPr lang="en-US"/>
              <a:t>Các cột (Columns) là các thuộc tính (attributes)</a:t>
            </a:r>
          </a:p>
          <a:p>
            <a:pPr lvl="1"/>
            <a:r>
              <a:rPr lang="en-US"/>
              <a:t>Hàng (Rows) miêu tả một thực thể (entity)</a:t>
            </a:r>
          </a:p>
          <a:p>
            <a:pPr lvl="1"/>
            <a:r>
              <a:rPr lang="en-US"/>
              <a:t>Một table bao gồm một tập hợp các thuộc tính gọi là khóa (key)</a:t>
            </a:r>
          </a:p>
          <a:p>
            <a:pPr lvl="1"/>
            <a:r>
              <a:rPr lang="en-US"/>
              <a:t>Khóa xác định một thực thể duy nhất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2222500"/>
            <a:ext cx="344805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578" y="1549400"/>
            <a:ext cx="6794500" cy="4572000"/>
          </a:xfrm>
        </p:spPr>
        <p:txBody>
          <a:bodyPr/>
          <a:lstStyle/>
          <a:p>
            <a:r>
              <a:rPr lang="en-US" sz="3200" b="1"/>
              <a:t>Các khái niệm trong RDBMS</a:t>
            </a:r>
            <a:endParaRPr lang="en-US" sz="3200"/>
          </a:p>
          <a:p>
            <a:pPr lvl="1"/>
            <a:r>
              <a:rPr lang="en-US"/>
              <a:t>Dữ liệu được trình bày như một tập hợp các relational-records</a:t>
            </a:r>
          </a:p>
          <a:p>
            <a:pPr lvl="1"/>
            <a:r>
              <a:rPr lang="en-US"/>
              <a:t>Một quan hệ (relation) là một bảng (table)</a:t>
            </a:r>
          </a:p>
          <a:p>
            <a:pPr lvl="1"/>
            <a:r>
              <a:rPr lang="en-US"/>
              <a:t>Các cột (Columns) là các thuộc tính (attributes)</a:t>
            </a:r>
          </a:p>
          <a:p>
            <a:pPr lvl="1"/>
            <a:r>
              <a:rPr lang="en-US"/>
              <a:t>Hàng (Rows) miêu tả một thực thể (entity)</a:t>
            </a:r>
          </a:p>
          <a:p>
            <a:pPr lvl="1"/>
            <a:r>
              <a:rPr lang="en-US"/>
              <a:t>Một table bao gồm một tập hợp các thuộc tính gọi là khóa (key)</a:t>
            </a:r>
          </a:p>
          <a:p>
            <a:pPr lvl="1"/>
            <a:r>
              <a:rPr lang="en-US"/>
              <a:t>Khóa xác định một thực thể duy nhất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2222500"/>
            <a:ext cx="344805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1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Một số câu lệnh truy vấn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vi-VN" sz="3600" b="1" spc="5">
                <a:solidFill>
                  <a:srgbClr val="FF0000"/>
                </a:solidFill>
                <a:latin typeface="Calibri"/>
                <a:cs typeface="Calibri"/>
              </a:rPr>
              <a:t>1. </a:t>
            </a:r>
            <a:r>
              <a:rPr lang="vi-VN" sz="3600" b="1" spc="10">
                <a:solidFill>
                  <a:srgbClr val="FF0000"/>
                </a:solidFill>
                <a:latin typeface="Calibri"/>
                <a:cs typeface="Calibri"/>
              </a:rPr>
              <a:t>Cú pháp </a:t>
            </a:r>
            <a:r>
              <a:rPr lang="vi-VN" sz="3600" b="1" spc="5">
                <a:solidFill>
                  <a:srgbClr val="FF0000"/>
                </a:solidFill>
                <a:latin typeface="Calibri"/>
                <a:cs typeface="Calibri"/>
              </a:rPr>
              <a:t>tạo </a:t>
            </a:r>
            <a:r>
              <a:rPr lang="vi-VN" sz="3600" b="1" spc="10">
                <a:solidFill>
                  <a:srgbClr val="FF0000"/>
                </a:solidFill>
                <a:latin typeface="Calibri"/>
                <a:cs typeface="Calibri"/>
              </a:rPr>
              <a:t>1 cơ sở </a:t>
            </a:r>
            <a:r>
              <a:rPr lang="vi-VN" sz="3600" b="1" spc="15">
                <a:solidFill>
                  <a:srgbClr val="FF0000"/>
                </a:solidFill>
                <a:latin typeface="Calibri"/>
                <a:cs typeface="Calibri"/>
              </a:rPr>
              <a:t>dữ</a:t>
            </a:r>
            <a:r>
              <a:rPr lang="vi-VN" sz="3600" b="1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vi-VN" sz="3600" b="1" spc="5">
                <a:solidFill>
                  <a:srgbClr val="FF0000"/>
                </a:solidFill>
                <a:latin typeface="Calibri"/>
                <a:cs typeface="Calibri"/>
              </a:rPr>
              <a:t>liệu:</a:t>
            </a:r>
            <a:endParaRPr lang="vi-VN" sz="4400">
              <a:latin typeface="Times New Roman"/>
              <a:cs typeface="Times New Roman"/>
            </a:endParaRPr>
          </a:p>
          <a:p>
            <a:pPr marL="412750" lvl="1"/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CREATE </a:t>
            </a:r>
            <a:r>
              <a:rPr lang="vi-VN" sz="3400" spc="15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lang="vi-VN" sz="3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tên_cơ_sở_dữ_liệu;</a:t>
            </a:r>
            <a:endParaRPr lang="vi-VN" sz="3400">
              <a:latin typeface="Calibri"/>
              <a:cs typeface="Calibri"/>
            </a:endParaRPr>
          </a:p>
          <a:p>
            <a:pPr marL="412750" marR="5080" lvl="1">
              <a:lnSpc>
                <a:spcPct val="106700"/>
              </a:lnSpc>
            </a:pPr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Cú pháp </a:t>
            </a:r>
            <a:r>
              <a:rPr lang="vi-VN" sz="3400" spc="5">
                <a:solidFill>
                  <a:srgbClr val="333333"/>
                </a:solidFill>
                <a:latin typeface="Calibri"/>
                <a:cs typeface="Calibri"/>
              </a:rPr>
              <a:t>sử </a:t>
            </a:r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dụng cơ </a:t>
            </a:r>
            <a:r>
              <a:rPr lang="vi-VN" sz="3400" spc="5">
                <a:solidFill>
                  <a:srgbClr val="333333"/>
                </a:solidFill>
                <a:latin typeface="Calibri"/>
                <a:cs typeface="Calibri"/>
              </a:rPr>
              <a:t>sở </a:t>
            </a:r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dữ </a:t>
            </a:r>
            <a:r>
              <a:rPr lang="vi-VN" sz="3400" spc="5">
                <a:solidFill>
                  <a:srgbClr val="333333"/>
                </a:solidFill>
                <a:latin typeface="Calibri"/>
                <a:cs typeface="Calibri"/>
              </a:rPr>
              <a:t>liệu: </a:t>
            </a:r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Use tên_database;  Cú pháp thoát khỏi cơ </a:t>
            </a:r>
            <a:r>
              <a:rPr lang="vi-VN" sz="3400" spc="5">
                <a:solidFill>
                  <a:srgbClr val="333333"/>
                </a:solidFill>
                <a:latin typeface="Calibri"/>
                <a:cs typeface="Calibri"/>
              </a:rPr>
              <a:t>sở </a:t>
            </a:r>
            <a:r>
              <a:rPr lang="vi-VN" sz="3400" spc="10">
                <a:solidFill>
                  <a:srgbClr val="333333"/>
                </a:solidFill>
                <a:latin typeface="Calibri"/>
                <a:cs typeface="Calibri"/>
              </a:rPr>
              <a:t>dữ </a:t>
            </a:r>
            <a:r>
              <a:rPr lang="vi-VN" sz="3400" spc="5">
                <a:solidFill>
                  <a:srgbClr val="333333"/>
                </a:solidFill>
                <a:latin typeface="Calibri"/>
                <a:cs typeface="Calibri"/>
              </a:rPr>
              <a:t>liệu:</a:t>
            </a:r>
            <a:r>
              <a:rPr lang="vi-VN" sz="340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vi-VN" sz="3400" spc="5">
                <a:solidFill>
                  <a:srgbClr val="333333"/>
                </a:solidFill>
                <a:latin typeface="Calibri"/>
                <a:cs typeface="Calibri"/>
              </a:rPr>
              <a:t>Exit</a:t>
            </a:r>
            <a:endParaRPr lang="vi-VN" sz="3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053399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1046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cdb2004213l</vt:lpstr>
      <vt:lpstr>CƠ SỞ DỮ LIỆU MYSQL phần 1</vt:lpstr>
      <vt:lpstr>Một số khái niệm</vt:lpstr>
      <vt:lpstr>Một số khái niệm</vt:lpstr>
      <vt:lpstr>Một số khái niệm</vt:lpstr>
      <vt:lpstr>Một số khái niệm</vt:lpstr>
      <vt:lpstr>Một số khái niệm</vt:lpstr>
      <vt:lpstr>Một số khái niệm</vt:lpstr>
      <vt:lpstr>Một số khái niệm</vt:lpstr>
      <vt:lpstr>Một số câu lệnh truy vấn cơ bản</vt:lpstr>
      <vt:lpstr>Một số câu lệnh truy vấn cơ bản</vt:lpstr>
      <vt:lpstr>Một số câu lệnh truy vấn cơ bản</vt:lpstr>
      <vt:lpstr>Một số câu lệnh truy vấn cơ bản</vt:lpstr>
      <vt:lpstr>Một số câu lệnh truy vấn cơ bản</vt:lpstr>
      <vt:lpstr>Một số câu lệnh truy vấn cơ bản</vt:lpstr>
      <vt:lpstr>Assignment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99</cp:revision>
  <dcterms:modified xsi:type="dcterms:W3CDTF">2019-02-21T15:58:32Z</dcterms:modified>
</cp:coreProperties>
</file>