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3" r:id="rId11"/>
    <p:sldId id="302" r:id="rId12"/>
    <p:sldId id="294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14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Cao Le" userId="S::thanhcl@fasttrack.edu.vn::29178028-ee21-4ae3-9819-74d33cbb41d3" providerId="AD" clId="Web-{FD37DE68-4A55-B829-4A41-AB8F9EA7D0C1}"/>
    <pc:docChg chg="addSld delSld modSld">
      <pc:chgData name="Thanh Cao Le" userId="S::thanhcl@fasttrack.edu.vn::29178028-ee21-4ae3-9819-74d33cbb41d3" providerId="AD" clId="Web-{FD37DE68-4A55-B829-4A41-AB8F9EA7D0C1}" dt="2019-02-21T17:03:13.930" v="563"/>
      <pc:docMkLst>
        <pc:docMk/>
      </pc:docMkLst>
      <pc:sldChg chg="addSp delSp modSp">
        <pc:chgData name="Thanh Cao Le" userId="S::thanhcl@fasttrack.edu.vn::29178028-ee21-4ae3-9819-74d33cbb41d3" providerId="AD" clId="Web-{FD37DE68-4A55-B829-4A41-AB8F9EA7D0C1}" dt="2019-02-21T16:05:21.485" v="78"/>
        <pc:sldMkLst>
          <pc:docMk/>
          <pc:sldMk cId="763949917" sldId="301"/>
        </pc:sldMkLst>
        <pc:graphicFrameChg chg="add del mod modGraphic">
          <ac:chgData name="Thanh Cao Le" userId="S::thanhcl@fasttrack.edu.vn::29178028-ee21-4ae3-9819-74d33cbb41d3" providerId="AD" clId="Web-{FD37DE68-4A55-B829-4A41-AB8F9EA7D0C1}" dt="2019-02-21T16:05:21.485" v="78"/>
          <ac:graphicFrameMkLst>
            <pc:docMk/>
            <pc:sldMk cId="763949917" sldId="301"/>
            <ac:graphicFrameMk id="3" creationId="{0FC9ACA2-DA27-4040-9CCA-5E3C41C8C761}"/>
          </ac:graphicFrameMkLst>
        </pc:graphicFrameChg>
      </pc:sldChg>
      <pc:sldChg chg="addSp delSp modSp add del replId">
        <pc:chgData name="Thanh Cao Le" userId="S::thanhcl@fasttrack.edu.vn::29178028-ee21-4ae3-9819-74d33cbb41d3" providerId="AD" clId="Web-{FD37DE68-4A55-B829-4A41-AB8F9EA7D0C1}" dt="2019-02-21T17:03:13.930" v="563"/>
        <pc:sldMkLst>
          <pc:docMk/>
          <pc:sldMk cId="2242658846" sldId="303"/>
        </pc:sldMkLst>
        <pc:spChg chg="del">
          <ac:chgData name="Thanh Cao Le" userId="S::thanhcl@fasttrack.edu.vn::29178028-ee21-4ae3-9819-74d33cbb41d3" providerId="AD" clId="Web-{FD37DE68-4A55-B829-4A41-AB8F9EA7D0C1}" dt="2019-02-21T16:47:30.648" v="558"/>
          <ac:spMkLst>
            <pc:docMk/>
            <pc:sldMk cId="2242658846" sldId="303"/>
            <ac:spMk id="7" creationId="{00000000-0000-0000-0000-000000000000}"/>
          </ac:spMkLst>
        </pc:spChg>
        <pc:spChg chg="del">
          <ac:chgData name="Thanh Cao Le" userId="S::thanhcl@fasttrack.edu.vn::29178028-ee21-4ae3-9819-74d33cbb41d3" providerId="AD" clId="Web-{FD37DE68-4A55-B829-4A41-AB8F9EA7D0C1}" dt="2019-02-21T16:47:29.367" v="557"/>
          <ac:spMkLst>
            <pc:docMk/>
            <pc:sldMk cId="2242658846" sldId="303"/>
            <ac:spMk id="8" creationId="{00000000-0000-0000-0000-000000000000}"/>
          </ac:spMkLst>
        </pc:spChg>
        <pc:graphicFrameChg chg="mod">
          <ac:chgData name="Thanh Cao Le" userId="S::thanhcl@fasttrack.edu.vn::29178028-ee21-4ae3-9819-74d33cbb41d3" providerId="AD" clId="Web-{FD37DE68-4A55-B829-4A41-AB8F9EA7D0C1}" dt="2019-02-21T16:47:36.461" v="559" actId="1076"/>
          <ac:graphicFrameMkLst>
            <pc:docMk/>
            <pc:sldMk cId="2242658846" sldId="303"/>
            <ac:graphicFrameMk id="3" creationId="{0FC9ACA2-DA27-4040-9CCA-5E3C41C8C761}"/>
          </ac:graphicFrameMkLst>
        </pc:graphicFrameChg>
        <pc:graphicFrameChg chg="add mod modGraphic">
          <ac:chgData name="Thanh Cao Le" userId="S::thanhcl@fasttrack.edu.vn::29178028-ee21-4ae3-9819-74d33cbb41d3" providerId="AD" clId="Web-{FD37DE68-4A55-B829-4A41-AB8F9EA7D0C1}" dt="2019-02-21T16:47:41.711" v="560" actId="1076"/>
          <ac:graphicFrameMkLst>
            <pc:docMk/>
            <pc:sldMk cId="2242658846" sldId="303"/>
            <ac:graphicFrameMk id="4" creationId="{F6F8AAB9-47A7-4662-BEB1-A5546EFD7AE2}"/>
          </ac:graphicFrameMkLst>
        </pc:graphicFrameChg>
        <pc:graphicFrameChg chg="mod modGraphic">
          <ac:chgData name="Thanh Cao Le" userId="S::thanhcl@fasttrack.edu.vn::29178028-ee21-4ae3-9819-74d33cbb41d3" providerId="AD" clId="Web-{FD37DE68-4A55-B829-4A41-AB8F9EA7D0C1}" dt="2019-02-21T16:47:47.555" v="561"/>
          <ac:graphicFrameMkLst>
            <pc:docMk/>
            <pc:sldMk cId="2242658846" sldId="303"/>
            <ac:graphicFrameMk id="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761F-59D9-4DC9-9D83-5B6B47D76ED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3FE2-1E8C-463B-8432-99DCDC4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2/21/2019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/>
              <a:t>CƠ SỞ DỮ LIỆU MYSQL phần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 err="1"/>
              <a:t>Ngôn</a:t>
            </a:r>
            <a:r>
              <a:rPr lang="en-US" spc="5" dirty="0"/>
              <a:t> </a:t>
            </a:r>
            <a:r>
              <a:rPr lang="en-US" dirty="0" err="1"/>
              <a:t>ngữ</a:t>
            </a:r>
            <a:r>
              <a:rPr lang="en-US" dirty="0"/>
              <a:t> SQL </a:t>
            </a:r>
            <a:r>
              <a:rPr lang="en-US" spc="-5" dirty="0"/>
              <a:t>– </a:t>
            </a:r>
            <a:r>
              <a:rPr lang="en-US" spc="10" dirty="0" err="1"/>
              <a:t>Phép</a:t>
            </a:r>
            <a:r>
              <a:rPr lang="en-US" spc="135" dirty="0"/>
              <a:t> </a:t>
            </a:r>
            <a:r>
              <a:rPr lang="en-US" dirty="0" err="1"/>
              <a:t>kết</a:t>
            </a:r>
          </a:p>
        </p:txBody>
      </p:sp>
      <p:graphicFrame>
        <p:nvGraphicFramePr>
          <p:cNvPr id="9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72292"/>
              </p:ext>
            </p:extLst>
          </p:nvPr>
        </p:nvGraphicFramePr>
        <p:xfrm>
          <a:off x="842210" y="1958473"/>
          <a:ext cx="10286264" cy="3014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0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4976">
                <a:tc>
                  <a:txBody>
                    <a:bodyPr/>
                    <a:lstStyle/>
                    <a:p>
                      <a:pPr marL="70485">
                        <a:lnSpc>
                          <a:spcPts val="1385"/>
                        </a:lnSpc>
                      </a:pPr>
                      <a:r>
                        <a:rPr lang="en-US" sz="1600" i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PUBLISHER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385"/>
                        </a:lnSpc>
                      </a:pPr>
                      <a:r>
                        <a:rPr lang="en-US" sz="1600" i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AUTHORS</a:t>
                      </a:r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FC9ACA2-DA27-4040-9CCA-5E3C41C8C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57820"/>
              </p:ext>
            </p:extLst>
          </p:nvPr>
        </p:nvGraphicFramePr>
        <p:xfrm>
          <a:off x="848628" y="2353323"/>
          <a:ext cx="4424363" cy="147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75">
                  <a:extLst>
                    <a:ext uri="{9D8B030D-6E8A-4147-A177-3AD203B41FA5}">
                      <a16:colId xmlns:a16="http://schemas.microsoft.com/office/drawing/2014/main" val="3746129289"/>
                    </a:ext>
                  </a:extLst>
                </a:gridCol>
                <a:gridCol w="2352842">
                  <a:extLst>
                    <a:ext uri="{9D8B030D-6E8A-4147-A177-3AD203B41FA5}">
                      <a16:colId xmlns:a16="http://schemas.microsoft.com/office/drawing/2014/main" val="198575516"/>
                    </a:ext>
                  </a:extLst>
                </a:gridCol>
                <a:gridCol w="1422046">
                  <a:extLst>
                    <a:ext uri="{9D8B030D-6E8A-4147-A177-3AD203B41FA5}">
                      <a16:colId xmlns:a16="http://schemas.microsoft.com/office/drawing/2014/main" val="3254901874"/>
                    </a:ext>
                  </a:extLst>
                </a:gridCol>
              </a:tblGrid>
              <a:tr h="374315"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94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NXB </a:t>
                      </a:r>
                      <a:r>
                        <a:rPr lang="en-US" dirty="0" err="1"/>
                        <a:t>Giáo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Nội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46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NXB </a:t>
                      </a:r>
                      <a:r>
                        <a:rPr lang="en-US" dirty="0" err="1"/>
                        <a:t>Trẻ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 HCM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45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NXB </a:t>
                      </a:r>
                      <a:r>
                        <a:rPr lang="en-US" dirty="0" err="1"/>
                        <a:t>Tôn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Nẵng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2734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F8AAB9-47A7-4662-BEB1-A5546EFD7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83276"/>
              </p:ext>
            </p:extLst>
          </p:nvPr>
        </p:nvGraphicFramePr>
        <p:xfrm>
          <a:off x="5514473" y="2366209"/>
          <a:ext cx="5989048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8526">
                  <a:extLst>
                    <a:ext uri="{9D8B030D-6E8A-4147-A177-3AD203B41FA5}">
                      <a16:colId xmlns:a16="http://schemas.microsoft.com/office/drawing/2014/main" val="3970451851"/>
                    </a:ext>
                  </a:extLst>
                </a:gridCol>
                <a:gridCol w="2473156">
                  <a:extLst>
                    <a:ext uri="{9D8B030D-6E8A-4147-A177-3AD203B41FA5}">
                      <a16:colId xmlns:a16="http://schemas.microsoft.com/office/drawing/2014/main" val="1460493510"/>
                    </a:ext>
                  </a:extLst>
                </a:gridCol>
                <a:gridCol w="1363577">
                  <a:extLst>
                    <a:ext uri="{9D8B030D-6E8A-4147-A177-3AD203B41FA5}">
                      <a16:colId xmlns:a16="http://schemas.microsoft.com/office/drawing/2014/main" val="5372506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814008378"/>
                    </a:ext>
                  </a:extLst>
                </a:gridCol>
              </a:tblGrid>
              <a:tr h="261427">
                <a:tc>
                  <a:txBody>
                    <a:bodyPr/>
                    <a:lstStyle/>
                    <a:p>
                      <a:r>
                        <a:rPr lang="en-US" dirty="0"/>
                        <a:t>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1202"/>
                  </a:ext>
                </a:extLst>
              </a:tr>
              <a:tr h="26142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Chế</a:t>
                      </a:r>
                      <a:r>
                        <a:rPr lang="en-US" dirty="0"/>
                        <a:t> 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 HCM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70810"/>
                  </a:ext>
                </a:extLst>
              </a:tr>
              <a:tr h="26142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Lưu</a:t>
                      </a:r>
                      <a:r>
                        <a:rPr lang="en-US" dirty="0"/>
                        <a:t> Quang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Nội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1212"/>
                  </a:ext>
                </a:extLst>
              </a:tr>
              <a:tr h="26142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Hàn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Mặc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Quy </a:t>
                      </a:r>
                      <a:r>
                        <a:rPr lang="en-US" dirty="0" err="1"/>
                        <a:t>Nhơn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51834"/>
                  </a:ext>
                </a:extLst>
              </a:tr>
              <a:tr h="26142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Hữu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82550"/>
                  </a:ext>
                </a:extLst>
              </a:tr>
              <a:tr h="26142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Bính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Nam </a:t>
                      </a:r>
                      <a:r>
                        <a:rPr lang="en-US" dirty="0" err="1"/>
                        <a:t>Định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40870"/>
                  </a:ext>
                </a:extLst>
              </a:tr>
              <a:tr h="26142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Nội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17778"/>
                  </a:ext>
                </a:extLst>
              </a:tr>
              <a:tr h="26142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Nguyên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Ngọc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Quảng</a:t>
                      </a:r>
                      <a:r>
                        <a:rPr lang="en-US" dirty="0"/>
                        <a:t> 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0490"/>
                  </a:ext>
                </a:extLst>
              </a:tr>
              <a:tr h="2614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Ánh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TP HCM</a:t>
                      </a:r>
                      <a:endParaRPr lang="en-US" sz="1800" b="0" i="0" u="none" strike="noStrike" noProof="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2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/>
              <a:t>Ngôn </a:t>
            </a:r>
            <a:r>
              <a:rPr lang="en-US"/>
              <a:t>ngữ SQL </a:t>
            </a:r>
            <a:r>
              <a:rPr lang="en-US" spc="-5"/>
              <a:t>– </a:t>
            </a:r>
            <a:r>
              <a:rPr lang="en-US" spc="10"/>
              <a:t>Phép</a:t>
            </a:r>
            <a:r>
              <a:rPr lang="en-US" spc="135"/>
              <a:t> </a:t>
            </a:r>
            <a:r>
              <a:rPr lang="en-US"/>
              <a:t>kết</a:t>
            </a:r>
          </a:p>
        </p:txBody>
      </p:sp>
      <p:sp>
        <p:nvSpPr>
          <p:cNvPr id="6" name="object 6"/>
          <p:cNvSpPr/>
          <p:nvPr/>
        </p:nvSpPr>
        <p:spPr>
          <a:xfrm>
            <a:off x="1937708" y="1519876"/>
            <a:ext cx="6788774" cy="637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1647190" y="2667000"/>
            <a:ext cx="7496810" cy="386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25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549400"/>
            <a:ext cx="11140478" cy="45720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>
                <a:latin typeface="Times New Roman"/>
                <a:cs typeface="Times New Roman"/>
              </a:rPr>
              <a:t>Câu 1 (50đ) </a:t>
            </a:r>
            <a:r>
              <a:rPr lang="vi-VN">
                <a:latin typeface="Times New Roman"/>
                <a:cs typeface="Times New Roman"/>
              </a:rPr>
              <a:t>Cho biết </a:t>
            </a:r>
            <a:r>
              <a:rPr lang="vi-VN" spc="-5">
                <a:latin typeface="Times New Roman"/>
                <a:cs typeface="Times New Roman"/>
              </a:rPr>
              <a:t>những </a:t>
            </a:r>
            <a:r>
              <a:rPr lang="vi-VN">
                <a:latin typeface="Times New Roman"/>
                <a:cs typeface="Times New Roman"/>
              </a:rPr>
              <a:t>tác giả và nhà xuất bản ở cùng </a:t>
            </a:r>
            <a:r>
              <a:rPr lang="vi-VN" spc="-5">
                <a:latin typeface="Times New Roman"/>
                <a:cs typeface="Times New Roman"/>
              </a:rPr>
              <a:t>thành</a:t>
            </a:r>
            <a:r>
              <a:rPr lang="vi-VN" spc="-20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phố</a:t>
            </a:r>
          </a:p>
          <a:p>
            <a:pPr marL="12700" marR="5080">
              <a:lnSpc>
                <a:spcPct val="110400"/>
              </a:lnSpc>
              <a:spcBef>
                <a:spcPts val="1080"/>
              </a:spcBef>
            </a:pPr>
            <a:r>
              <a:rPr lang="en-US">
                <a:latin typeface="Times New Roman"/>
                <a:cs typeface="Times New Roman"/>
              </a:rPr>
              <a:t>Câu 2 (50đ) </a:t>
            </a:r>
            <a:r>
              <a:rPr lang="vi-VN">
                <a:latin typeface="Times New Roman"/>
                <a:cs typeface="Times New Roman"/>
              </a:rPr>
              <a:t>Cho biết số </a:t>
            </a:r>
            <a:r>
              <a:rPr lang="vi-VN" spc="-5">
                <a:latin typeface="Times New Roman"/>
                <a:cs typeface="Times New Roman"/>
              </a:rPr>
              <a:t>lượng </a:t>
            </a:r>
            <a:r>
              <a:rPr lang="vi-VN">
                <a:latin typeface="Times New Roman"/>
                <a:cs typeface="Times New Roman"/>
              </a:rPr>
              <a:t>tác giả và nhà xuất bản ở cùng </a:t>
            </a:r>
            <a:r>
              <a:rPr lang="vi-VN" spc="-5">
                <a:latin typeface="Times New Roman"/>
                <a:cs typeface="Times New Roman"/>
              </a:rPr>
              <a:t>thành </a:t>
            </a:r>
            <a:r>
              <a:rPr lang="vi-VN">
                <a:latin typeface="Times New Roman"/>
                <a:cs typeface="Times New Roman"/>
              </a:rPr>
              <a:t>phố, </a:t>
            </a:r>
            <a:r>
              <a:rPr lang="vi-VN" spc="-5">
                <a:latin typeface="Times New Roman"/>
                <a:cs typeface="Times New Roman"/>
              </a:rPr>
              <a:t>số </a:t>
            </a:r>
            <a:r>
              <a:rPr lang="vi-VN">
                <a:latin typeface="Times New Roman"/>
                <a:cs typeface="Times New Roman"/>
              </a:rPr>
              <a:t>lượng tác </a:t>
            </a:r>
            <a:r>
              <a:rPr lang="vi-VN" spc="-5">
                <a:latin typeface="Times New Roman"/>
                <a:cs typeface="Times New Roman"/>
              </a:rPr>
              <a:t>giả </a:t>
            </a:r>
            <a:r>
              <a:rPr lang="vi-VN" spc="-10">
                <a:latin typeface="Times New Roman"/>
                <a:cs typeface="Times New Roman"/>
              </a:rPr>
              <a:t>mà </a:t>
            </a:r>
            <a:r>
              <a:rPr lang="vi-VN">
                <a:latin typeface="Times New Roman"/>
                <a:cs typeface="Times New Roman"/>
              </a:rPr>
              <a:t>không có  nhà xuất bản nào ở cùng thành phố và </a:t>
            </a:r>
            <a:r>
              <a:rPr lang="vi-VN" spc="-5">
                <a:latin typeface="Times New Roman"/>
                <a:cs typeface="Times New Roman"/>
              </a:rPr>
              <a:t>số </a:t>
            </a:r>
            <a:r>
              <a:rPr lang="vi-VN">
                <a:latin typeface="Times New Roman"/>
                <a:cs typeface="Times New Roman"/>
              </a:rPr>
              <a:t>lượng </a:t>
            </a:r>
            <a:r>
              <a:rPr lang="vi-VN" spc="-5">
                <a:latin typeface="Times New Roman"/>
                <a:cs typeface="Times New Roman"/>
              </a:rPr>
              <a:t>nhà </a:t>
            </a:r>
            <a:r>
              <a:rPr lang="vi-VN">
                <a:latin typeface="Times New Roman"/>
                <a:cs typeface="Times New Roman"/>
              </a:rPr>
              <a:t>xuất bản </a:t>
            </a:r>
            <a:r>
              <a:rPr lang="vi-VN" spc="-5">
                <a:latin typeface="Times New Roman"/>
                <a:cs typeface="Times New Roman"/>
              </a:rPr>
              <a:t>mà </a:t>
            </a:r>
            <a:r>
              <a:rPr lang="vi-VN">
                <a:latin typeface="Times New Roman"/>
                <a:cs typeface="Times New Roman"/>
              </a:rPr>
              <a:t>không có tác giả nào ở  cùng thành</a:t>
            </a:r>
            <a:r>
              <a:rPr lang="vi-VN" spc="-10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phố</a:t>
            </a:r>
          </a:p>
        </p:txBody>
      </p:sp>
      <p:graphicFrame>
        <p:nvGraphicFramePr>
          <p:cNvPr id="4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5157"/>
              </p:ext>
            </p:extLst>
          </p:nvPr>
        </p:nvGraphicFramePr>
        <p:xfrm>
          <a:off x="2013839" y="3379682"/>
          <a:ext cx="7650861" cy="2257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7631">
                <a:tc>
                  <a:txBody>
                    <a:bodyPr/>
                    <a:lstStyle/>
                    <a:p>
                      <a:pPr marL="70485">
                        <a:lnSpc>
                          <a:spcPts val="1385"/>
                        </a:lnSpc>
                      </a:pPr>
                      <a:r>
                        <a:rPr lang="en-US" sz="1600" i="1" u="sng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PUBLISHER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385"/>
                        </a:lnSpc>
                      </a:pPr>
                      <a:r>
                        <a:rPr lang="en-US" sz="1600" i="1" u="sng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AUTHORS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4"/>
          <p:cNvSpPr/>
          <p:nvPr/>
        </p:nvSpPr>
        <p:spPr>
          <a:xfrm>
            <a:off x="986790" y="3678341"/>
            <a:ext cx="3781069" cy="148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5431790" y="3665643"/>
            <a:ext cx="4896398" cy="2831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253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/>
              <a:t>Ngôn </a:t>
            </a:r>
            <a:r>
              <a:rPr lang="en-US"/>
              <a:t>ngữ SQL </a:t>
            </a:r>
            <a:r>
              <a:rPr lang="en-US" spc="-5"/>
              <a:t>– </a:t>
            </a:r>
            <a:r>
              <a:rPr lang="en-US" spc="10"/>
              <a:t>Phép</a:t>
            </a:r>
            <a:r>
              <a:rPr lang="en-US" spc="135"/>
              <a:t> </a:t>
            </a:r>
            <a:r>
              <a:rPr lang="en-US"/>
              <a:t>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294" y="5372100"/>
            <a:ext cx="5321300" cy="607056"/>
          </a:xfrm>
        </p:spPr>
        <p:txBody>
          <a:bodyPr/>
          <a:lstStyle/>
          <a:p>
            <a:pPr marL="0" indent="0">
              <a:buNone/>
            </a:pPr>
            <a:endParaRPr lang="en-US" sz="2000"/>
          </a:p>
        </p:txBody>
      </p:sp>
      <p:sp>
        <p:nvSpPr>
          <p:cNvPr id="5" name="object 8"/>
          <p:cNvSpPr/>
          <p:nvPr/>
        </p:nvSpPr>
        <p:spPr>
          <a:xfrm>
            <a:off x="6075044" y="2004055"/>
            <a:ext cx="4542156" cy="2669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/>
          <p:nvPr/>
        </p:nvSpPr>
        <p:spPr>
          <a:xfrm>
            <a:off x="1719578" y="2004055"/>
            <a:ext cx="3665222" cy="2669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49749"/>
              </p:ext>
            </p:extLst>
          </p:nvPr>
        </p:nvGraphicFramePr>
        <p:xfrm>
          <a:off x="1455039" y="1605276"/>
          <a:ext cx="9670161" cy="336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0">
                <a:tc>
                  <a:txBody>
                    <a:bodyPr/>
                    <a:lstStyle/>
                    <a:p>
                      <a:pPr marL="70485">
                        <a:lnSpc>
                          <a:spcPts val="1385"/>
                        </a:lnSpc>
                      </a:pPr>
                      <a:r>
                        <a:rPr sz="1600" u="heavy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SINHVIEN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385"/>
                        </a:lnSpc>
                      </a:pPr>
                      <a:r>
                        <a:rPr sz="1600" u="heavy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/>
              <a:t>Ngôn </a:t>
            </a:r>
            <a:r>
              <a:rPr lang="en-US"/>
              <a:t>ngữ SQL </a:t>
            </a:r>
            <a:r>
              <a:rPr lang="en-US" spc="-5"/>
              <a:t>– </a:t>
            </a:r>
            <a:r>
              <a:rPr lang="en-US" spc="10"/>
              <a:t>Phép</a:t>
            </a:r>
            <a:r>
              <a:rPr lang="en-US" spc="135"/>
              <a:t> </a:t>
            </a:r>
            <a:r>
              <a:rPr lang="en-US"/>
              <a:t>kết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4F81BC"/>
                </a:solidFill>
                <a:latin typeface="Times New Roman"/>
                <a:cs typeface="Times New Roman"/>
              </a:rPr>
              <a:t>Inner </a:t>
            </a:r>
            <a:r>
              <a:rPr lang="en-US" b="1" spc="-5">
                <a:solidFill>
                  <a:srgbClr val="4F81BC"/>
                </a:solidFill>
                <a:latin typeface="Times New Roman"/>
                <a:cs typeface="Times New Roman"/>
              </a:rPr>
              <a:t>joins (Kết</a:t>
            </a:r>
            <a:r>
              <a:rPr lang="en-US" b="1" spc="-2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b="1" spc="-5">
                <a:solidFill>
                  <a:srgbClr val="4F81BC"/>
                </a:solidFill>
                <a:latin typeface="Times New Roman"/>
                <a:cs typeface="Times New Roman"/>
              </a:rPr>
              <a:t>bằng)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vi-VN" spc="-5">
                <a:latin typeface="Times New Roman"/>
                <a:cs typeface="Times New Roman"/>
              </a:rPr>
              <a:t>Phép </a:t>
            </a:r>
            <a:r>
              <a:rPr lang="vi-VN">
                <a:latin typeface="Times New Roman"/>
                <a:cs typeface="Times New Roman"/>
              </a:rPr>
              <a:t>kết </a:t>
            </a:r>
            <a:r>
              <a:rPr lang="vi-VN" spc="-5">
                <a:latin typeface="Times New Roman"/>
                <a:cs typeface="Times New Roman"/>
              </a:rPr>
              <a:t>Inner joins </a:t>
            </a:r>
            <a:r>
              <a:rPr lang="vi-VN">
                <a:latin typeface="Times New Roman"/>
                <a:cs typeface="Times New Roman"/>
              </a:rPr>
              <a:t>giữa 2 bảng A và B </a:t>
            </a:r>
            <a:r>
              <a:rPr lang="vi-VN">
                <a:latin typeface="Wingdings"/>
                <a:cs typeface="Wingdings"/>
              </a:rPr>
              <a:t></a:t>
            </a:r>
            <a:r>
              <a:rPr lang="vi-VN">
                <a:latin typeface="Times New Roman"/>
                <a:cs typeface="Times New Roman"/>
              </a:rPr>
              <a:t> là </a:t>
            </a:r>
            <a:r>
              <a:rPr lang="vi-VN" spc="-5">
                <a:latin typeface="Times New Roman"/>
                <a:cs typeface="Times New Roman"/>
              </a:rPr>
              <a:t>một </a:t>
            </a:r>
            <a:r>
              <a:rPr lang="vi-VN">
                <a:latin typeface="Times New Roman"/>
                <a:cs typeface="Times New Roman"/>
              </a:rPr>
              <a:t>bảng C = {các bộ </a:t>
            </a:r>
            <a:r>
              <a:rPr lang="vi-VN" spc="-5">
                <a:latin typeface="Times New Roman"/>
                <a:cs typeface="Times New Roman"/>
              </a:rPr>
              <a:t>trong </a:t>
            </a:r>
            <a:r>
              <a:rPr lang="vi-VN">
                <a:latin typeface="Times New Roman"/>
                <a:cs typeface="Times New Roman"/>
              </a:rPr>
              <a:t>đó </a:t>
            </a:r>
            <a:r>
              <a:rPr lang="vi-VN" spc="-5">
                <a:latin typeface="Times New Roman"/>
                <a:cs typeface="Times New Roman"/>
              </a:rPr>
              <a:t>mỗi </a:t>
            </a:r>
            <a:r>
              <a:rPr lang="vi-VN">
                <a:latin typeface="Times New Roman"/>
                <a:cs typeface="Times New Roman"/>
              </a:rPr>
              <a:t>bộ là </a:t>
            </a:r>
            <a:r>
              <a:rPr lang="vi-VN" spc="-5">
                <a:latin typeface="Times New Roman"/>
                <a:cs typeface="Times New Roman"/>
              </a:rPr>
              <a:t>sự </a:t>
            </a:r>
            <a:r>
              <a:rPr lang="vi-VN">
                <a:latin typeface="Times New Roman"/>
                <a:cs typeface="Times New Roman"/>
              </a:rPr>
              <a:t>kết hợp  của các bộ </a:t>
            </a:r>
            <a:r>
              <a:rPr lang="vi-VN" spc="-5">
                <a:latin typeface="Times New Roman"/>
                <a:cs typeface="Times New Roman"/>
              </a:rPr>
              <a:t>trong </a:t>
            </a:r>
            <a:r>
              <a:rPr lang="vi-VN">
                <a:latin typeface="Times New Roman"/>
                <a:cs typeface="Times New Roman"/>
              </a:rPr>
              <a:t>A với </a:t>
            </a:r>
            <a:r>
              <a:rPr lang="vi-VN" spc="-5">
                <a:latin typeface="Times New Roman"/>
                <a:cs typeface="Times New Roman"/>
              </a:rPr>
              <a:t>các </a:t>
            </a:r>
            <a:r>
              <a:rPr lang="vi-VN">
                <a:latin typeface="Times New Roman"/>
                <a:cs typeface="Times New Roman"/>
              </a:rPr>
              <a:t>bộ </a:t>
            </a:r>
            <a:r>
              <a:rPr lang="vi-VN" spc="-5">
                <a:latin typeface="Times New Roman"/>
                <a:cs typeface="Times New Roman"/>
              </a:rPr>
              <a:t>trong </a:t>
            </a:r>
            <a:r>
              <a:rPr lang="vi-VN">
                <a:latin typeface="Times New Roman"/>
                <a:cs typeface="Times New Roman"/>
              </a:rPr>
              <a:t>B </a:t>
            </a:r>
            <a:r>
              <a:rPr lang="vi-VN" spc="-5">
                <a:latin typeface="Times New Roman"/>
                <a:cs typeface="Times New Roman"/>
              </a:rPr>
              <a:t>sao </a:t>
            </a:r>
            <a:r>
              <a:rPr lang="vi-VN">
                <a:latin typeface="Times New Roman"/>
                <a:cs typeface="Times New Roman"/>
              </a:rPr>
              <a:t>cho điều kiện kết được thỏa</a:t>
            </a:r>
            <a:r>
              <a:rPr lang="vi-VN" spc="-25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mãn}</a:t>
            </a:r>
          </a:p>
          <a:p>
            <a:pPr marL="0" indent="0">
              <a:buNone/>
            </a:pPr>
            <a:r>
              <a:rPr lang="en-US" spc="-5">
                <a:latin typeface="Times New Roman"/>
                <a:cs typeface="Times New Roman"/>
              </a:rPr>
              <a:t>Phép </a:t>
            </a:r>
            <a:r>
              <a:rPr lang="en-US">
                <a:latin typeface="Times New Roman"/>
                <a:cs typeface="Times New Roman"/>
              </a:rPr>
              <a:t>kết </a:t>
            </a:r>
            <a:r>
              <a:rPr lang="en-US" spc="-5">
                <a:latin typeface="Times New Roman"/>
                <a:cs typeface="Times New Roman"/>
              </a:rPr>
              <a:t>inner join </a:t>
            </a:r>
            <a:r>
              <a:rPr lang="en-US">
                <a:latin typeface="Times New Roman"/>
                <a:cs typeface="Times New Roman"/>
              </a:rPr>
              <a:t>giữa </a:t>
            </a:r>
            <a:r>
              <a:rPr lang="en-US" spc="-5">
                <a:latin typeface="Times New Roman"/>
                <a:cs typeface="Times New Roman"/>
              </a:rPr>
              <a:t>SINHVIEN </a:t>
            </a:r>
            <a:r>
              <a:rPr lang="en-US">
                <a:latin typeface="Times New Roman"/>
                <a:cs typeface="Times New Roman"/>
              </a:rPr>
              <a:t>và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LOP               </a:t>
            </a:r>
            <a:r>
              <a:rPr lang="en-US" b="1" u="sng">
                <a:latin typeface="Times New Roman"/>
                <a:cs typeface="Times New Roman"/>
              </a:rPr>
              <a:t>Kết quả: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8" name="object 4"/>
          <p:cNvSpPr/>
          <p:nvPr/>
        </p:nvSpPr>
        <p:spPr>
          <a:xfrm>
            <a:off x="948690" y="3531234"/>
            <a:ext cx="5795010" cy="1028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4690" y="3531234"/>
            <a:ext cx="4575810" cy="2816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Nhận </a:t>
            </a:r>
            <a:r>
              <a:rPr sz="2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xét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Thông </a:t>
            </a:r>
            <a:r>
              <a:rPr sz="2800" dirty="0">
                <a:latin typeface="Times New Roman"/>
                <a:cs typeface="Times New Roman"/>
              </a:rPr>
              <a:t>tin về lớp 10C bị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mất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506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/>
              <a:t>Ngôn </a:t>
            </a:r>
            <a:r>
              <a:rPr lang="en-US"/>
              <a:t>ngữ SQL </a:t>
            </a:r>
            <a:r>
              <a:rPr lang="en-US" spc="-5"/>
              <a:t>– </a:t>
            </a:r>
            <a:r>
              <a:rPr lang="en-US" spc="10"/>
              <a:t>Phép</a:t>
            </a:r>
            <a:r>
              <a:rPr lang="en-US" spc="135"/>
              <a:t> </a:t>
            </a:r>
            <a:r>
              <a:rPr lang="en-US"/>
              <a:t>kết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>
                <a:solidFill>
                  <a:srgbClr val="4F81BC"/>
                </a:solidFill>
                <a:latin typeface="Times New Roman"/>
                <a:cs typeface="Times New Roman"/>
              </a:rPr>
              <a:t>Tính chỉ số của lớp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	</a:t>
            </a:r>
            <a:r>
              <a:rPr lang="en-US" b="1">
                <a:latin typeface="Times New Roman"/>
                <a:cs typeface="Times New Roman"/>
              </a:rPr>
              <a:t>Kết quả:</a:t>
            </a:r>
            <a:r>
              <a:rPr lang="en-US">
                <a:latin typeface="Times New Roman"/>
                <a:cs typeface="Times New Roman"/>
              </a:rPr>
              <a:t>					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475752" y="5222238"/>
            <a:ext cx="8989048" cy="960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725">
              <a:lnSpc>
                <a:spcPct val="110400"/>
              </a:lnSpc>
              <a:spcBef>
                <a:spcPts val="100"/>
              </a:spcBef>
            </a:pPr>
            <a:r>
              <a:rPr lang="vi-VN" sz="2800" u="sng" spc="-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vi-VN" sz="2800" i="1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Nhận xét</a:t>
            </a:r>
            <a:r>
              <a:rPr lang="vi-VN" sz="2800" i="1">
                <a:latin typeface="Times New Roman"/>
                <a:cs typeface="Times New Roman"/>
              </a:rPr>
              <a:t> </a:t>
            </a:r>
            <a:r>
              <a:rPr lang="vi-VN" sz="2800">
                <a:latin typeface="Times New Roman"/>
                <a:cs typeface="Times New Roman"/>
              </a:rPr>
              <a:t>: </a:t>
            </a:r>
            <a:r>
              <a:rPr lang="vi-VN" sz="2800" spc="-5">
                <a:latin typeface="Times New Roman"/>
                <a:cs typeface="Times New Roman"/>
              </a:rPr>
              <a:t>Sĩ số </a:t>
            </a:r>
            <a:r>
              <a:rPr lang="vi-VN" sz="2800">
                <a:latin typeface="Times New Roman"/>
                <a:cs typeface="Times New Roman"/>
              </a:rPr>
              <a:t>của lớp 10C </a:t>
            </a:r>
            <a:r>
              <a:rPr lang="vi-VN" sz="2800" spc="-5">
                <a:latin typeface="Times New Roman"/>
                <a:cs typeface="Times New Roman"/>
              </a:rPr>
              <a:t>(bằng </a:t>
            </a:r>
            <a:r>
              <a:rPr lang="vi-VN" sz="2800">
                <a:latin typeface="Times New Roman"/>
                <a:cs typeface="Times New Roman"/>
              </a:rPr>
              <a:t>0) không được xuất </a:t>
            </a:r>
            <a:r>
              <a:rPr lang="vi-VN" sz="2800" spc="-5">
                <a:latin typeface="Times New Roman"/>
                <a:cs typeface="Times New Roman"/>
              </a:rPr>
              <a:t>ra, </a:t>
            </a:r>
            <a:r>
              <a:rPr lang="vi-VN" sz="2800">
                <a:latin typeface="Times New Roman"/>
                <a:cs typeface="Times New Roman"/>
              </a:rPr>
              <a:t>vì thông tin lớp 10C đã bị </a:t>
            </a:r>
            <a:r>
              <a:rPr lang="vi-VN" sz="2800" spc="-5">
                <a:latin typeface="Times New Roman"/>
                <a:cs typeface="Times New Roman"/>
              </a:rPr>
              <a:t>mất sau </a:t>
            </a:r>
            <a:r>
              <a:rPr lang="vi-VN" sz="2800">
                <a:latin typeface="Times New Roman"/>
                <a:cs typeface="Times New Roman"/>
              </a:rPr>
              <a:t>phép  kết</a:t>
            </a:r>
            <a:r>
              <a:rPr lang="vi-VN" sz="2800" spc="-5">
                <a:latin typeface="Times New Roman"/>
                <a:cs typeface="Times New Roman"/>
              </a:rPr>
              <a:t> </a:t>
            </a:r>
            <a:r>
              <a:rPr lang="vi-VN" sz="2800">
                <a:latin typeface="Times New Roman"/>
                <a:cs typeface="Times New Roman"/>
              </a:rPr>
              <a:t>bẳng</a:t>
            </a:r>
          </a:p>
        </p:txBody>
      </p:sp>
      <p:sp>
        <p:nvSpPr>
          <p:cNvPr id="7" name="object 14"/>
          <p:cNvSpPr/>
          <p:nvPr/>
        </p:nvSpPr>
        <p:spPr>
          <a:xfrm>
            <a:off x="1475752" y="2227578"/>
            <a:ext cx="9090648" cy="10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2964497" y="3531234"/>
            <a:ext cx="4713605" cy="1421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1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/>
              <a:t>Ngôn </a:t>
            </a:r>
            <a:r>
              <a:rPr lang="en-US"/>
              <a:t>ngữ SQL </a:t>
            </a:r>
            <a:r>
              <a:rPr lang="en-US" spc="-5"/>
              <a:t>– </a:t>
            </a:r>
            <a:r>
              <a:rPr lang="en-US" spc="10"/>
              <a:t>Phép</a:t>
            </a:r>
            <a:r>
              <a:rPr lang="en-US" spc="135"/>
              <a:t> </a:t>
            </a:r>
            <a:r>
              <a:rPr lang="en-US"/>
              <a:t>kết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>
              <a:lnSpc>
                <a:spcPct val="100000"/>
              </a:lnSpc>
              <a:tabLst>
                <a:tab pos="927100" algn="l"/>
              </a:tabLst>
            </a:pPr>
            <a:r>
              <a:rPr lang="en-US" b="1">
                <a:solidFill>
                  <a:srgbClr val="4F81BC"/>
                </a:solidFill>
                <a:latin typeface="Cambria"/>
                <a:cs typeface="Cambria"/>
              </a:rPr>
              <a:t>Right </a:t>
            </a:r>
            <a:r>
              <a:rPr lang="en-US" b="1" spc="-5">
                <a:solidFill>
                  <a:srgbClr val="4F81BC"/>
                </a:solidFill>
                <a:latin typeface="Cambria"/>
                <a:cs typeface="Cambria"/>
              </a:rPr>
              <a:t>(Outer) joins </a:t>
            </a:r>
            <a:r>
              <a:rPr lang="en-US" b="1">
                <a:solidFill>
                  <a:srgbClr val="4F81BC"/>
                </a:solidFill>
                <a:latin typeface="Cambria"/>
                <a:cs typeface="Cambria"/>
              </a:rPr>
              <a:t>(K</a:t>
            </a:r>
            <a:r>
              <a:rPr lang="en-US" b="1">
                <a:solidFill>
                  <a:srgbClr val="4F81BC"/>
                </a:solidFill>
                <a:latin typeface="Times New Roman"/>
                <a:cs typeface="Times New Roman"/>
              </a:rPr>
              <a:t>ết</a:t>
            </a:r>
            <a:r>
              <a:rPr lang="en-US" b="1" spc="-1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b="1" spc="-5">
                <a:solidFill>
                  <a:srgbClr val="4F81BC"/>
                </a:solidFill>
                <a:latin typeface="Times New Roman"/>
                <a:cs typeface="Times New Roman"/>
              </a:rPr>
              <a:t>phải)</a:t>
            </a:r>
            <a:endParaRPr lang="en-US">
              <a:latin typeface="Times New Roman"/>
              <a:cs typeface="Times New Roman"/>
            </a:endParaRPr>
          </a:p>
          <a:p>
            <a:pPr marL="0" marR="5080" indent="0">
              <a:lnSpc>
                <a:spcPct val="110200"/>
              </a:lnSpc>
              <a:spcBef>
                <a:spcPts val="20"/>
              </a:spcBef>
              <a:buNone/>
            </a:pPr>
            <a:r>
              <a:rPr lang="vi-VN" spc="-5">
                <a:latin typeface="Times New Roman"/>
                <a:cs typeface="Times New Roman"/>
              </a:rPr>
              <a:t>Phép </a:t>
            </a:r>
            <a:r>
              <a:rPr lang="vi-VN">
                <a:latin typeface="Times New Roman"/>
                <a:cs typeface="Times New Roman"/>
              </a:rPr>
              <a:t>kết Right </a:t>
            </a:r>
            <a:r>
              <a:rPr lang="vi-VN" spc="-5">
                <a:latin typeface="Times New Roman"/>
                <a:cs typeface="Times New Roman"/>
              </a:rPr>
              <a:t>Outer </a:t>
            </a:r>
            <a:r>
              <a:rPr lang="vi-VN">
                <a:latin typeface="Times New Roman"/>
                <a:cs typeface="Times New Roman"/>
              </a:rPr>
              <a:t>joins giữa 2 bảng A và B </a:t>
            </a:r>
            <a:r>
              <a:rPr lang="vi-VN">
                <a:latin typeface="Wingdings"/>
                <a:cs typeface="Wingdings"/>
              </a:rPr>
              <a:t></a:t>
            </a:r>
            <a:r>
              <a:rPr lang="vi-VN">
                <a:latin typeface="Times New Roman"/>
                <a:cs typeface="Times New Roman"/>
              </a:rPr>
              <a:t> là </a:t>
            </a:r>
            <a:r>
              <a:rPr lang="vi-VN" spc="-5">
                <a:latin typeface="Times New Roman"/>
                <a:cs typeface="Times New Roman"/>
              </a:rPr>
              <a:t>một </a:t>
            </a:r>
            <a:r>
              <a:rPr lang="vi-VN">
                <a:latin typeface="Times New Roman"/>
                <a:cs typeface="Times New Roman"/>
              </a:rPr>
              <a:t>bảng C = {các bộ trong đó mỗi bộ là </a:t>
            </a:r>
            <a:r>
              <a:rPr lang="vi-VN" spc="-5">
                <a:latin typeface="Times New Roman"/>
                <a:cs typeface="Times New Roman"/>
              </a:rPr>
              <a:t>sự  </a:t>
            </a:r>
            <a:r>
              <a:rPr lang="vi-VN">
                <a:latin typeface="Times New Roman"/>
                <a:cs typeface="Times New Roman"/>
              </a:rPr>
              <a:t>kết hợp của các bộ trong A với các </a:t>
            </a:r>
            <a:r>
              <a:rPr lang="vi-VN" spc="-5">
                <a:latin typeface="Times New Roman"/>
                <a:cs typeface="Times New Roman"/>
              </a:rPr>
              <a:t>bộ </a:t>
            </a:r>
            <a:r>
              <a:rPr lang="vi-VN">
                <a:latin typeface="Times New Roman"/>
                <a:cs typeface="Times New Roman"/>
              </a:rPr>
              <a:t>trong B </a:t>
            </a:r>
            <a:r>
              <a:rPr lang="vi-VN" spc="-5">
                <a:latin typeface="Times New Roman"/>
                <a:cs typeface="Times New Roman"/>
              </a:rPr>
              <a:t>sao </a:t>
            </a:r>
            <a:r>
              <a:rPr lang="vi-VN">
                <a:latin typeface="Times New Roman"/>
                <a:cs typeface="Times New Roman"/>
              </a:rPr>
              <a:t>cho điều </a:t>
            </a:r>
            <a:r>
              <a:rPr lang="vi-VN" spc="-5">
                <a:latin typeface="Times New Roman"/>
                <a:cs typeface="Times New Roman"/>
              </a:rPr>
              <a:t>kiện </a:t>
            </a:r>
            <a:r>
              <a:rPr lang="vi-VN">
                <a:latin typeface="Times New Roman"/>
                <a:cs typeface="Times New Roman"/>
              </a:rPr>
              <a:t>kết được thỏa </a:t>
            </a:r>
            <a:r>
              <a:rPr lang="vi-VN" spc="-5">
                <a:latin typeface="Times New Roman"/>
                <a:cs typeface="Times New Roman"/>
              </a:rPr>
              <a:t>mãn} </a:t>
            </a:r>
            <a:r>
              <a:rPr lang="vi-VN">
                <a:latin typeface="Times New Roman"/>
                <a:cs typeface="Times New Roman"/>
              </a:rPr>
              <a:t>+ {các bộ </a:t>
            </a:r>
            <a:r>
              <a:rPr lang="vi-VN" spc="-5">
                <a:latin typeface="Times New Roman"/>
                <a:cs typeface="Times New Roman"/>
              </a:rPr>
              <a:t>còn  </a:t>
            </a:r>
            <a:r>
              <a:rPr lang="vi-VN">
                <a:latin typeface="Times New Roman"/>
                <a:cs typeface="Times New Roman"/>
              </a:rPr>
              <a:t>lại trong B </a:t>
            </a:r>
            <a:r>
              <a:rPr lang="vi-VN" spc="-5">
                <a:latin typeface="Times New Roman"/>
                <a:cs typeface="Times New Roman"/>
              </a:rPr>
              <a:t>mà </a:t>
            </a:r>
            <a:r>
              <a:rPr lang="vi-VN">
                <a:latin typeface="Times New Roman"/>
                <a:cs typeface="Times New Roman"/>
              </a:rPr>
              <a:t>không thỏa điều </a:t>
            </a:r>
            <a:r>
              <a:rPr lang="vi-VN" spc="-5">
                <a:latin typeface="Times New Roman"/>
                <a:cs typeface="Times New Roman"/>
              </a:rPr>
              <a:t>kiện </a:t>
            </a:r>
            <a:r>
              <a:rPr lang="vi-VN">
                <a:latin typeface="Times New Roman"/>
                <a:cs typeface="Times New Roman"/>
              </a:rPr>
              <a:t>kết với bất </a:t>
            </a:r>
            <a:r>
              <a:rPr lang="vi-VN" spc="-5">
                <a:latin typeface="Times New Roman"/>
                <a:cs typeface="Times New Roman"/>
              </a:rPr>
              <a:t>kỳ một </a:t>
            </a:r>
            <a:r>
              <a:rPr lang="vi-VN">
                <a:latin typeface="Times New Roman"/>
                <a:cs typeface="Times New Roman"/>
              </a:rPr>
              <a:t>bộ </a:t>
            </a:r>
            <a:r>
              <a:rPr lang="vi-VN" spc="-5">
                <a:latin typeface="Times New Roman"/>
                <a:cs typeface="Times New Roman"/>
              </a:rPr>
              <a:t>trong </a:t>
            </a:r>
            <a:r>
              <a:rPr lang="vi-VN">
                <a:latin typeface="Times New Roman"/>
                <a:cs typeface="Times New Roman"/>
              </a:rPr>
              <a:t>A</a:t>
            </a:r>
            <a:r>
              <a:rPr lang="vi-VN" spc="-20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nào}</a:t>
            </a:r>
          </a:p>
          <a:p>
            <a:pPr lvl="1"/>
            <a:r>
              <a:rPr lang="en-US" sz="2400" spc="-5">
                <a:latin typeface="Times New Roman"/>
                <a:cs typeface="Times New Roman"/>
              </a:rPr>
              <a:t>Phép </a:t>
            </a:r>
            <a:r>
              <a:rPr lang="en-US" sz="2400">
                <a:latin typeface="Times New Roman"/>
                <a:cs typeface="Times New Roman"/>
              </a:rPr>
              <a:t>kết Right </a:t>
            </a:r>
            <a:r>
              <a:rPr lang="en-US" sz="2400" spc="-5">
                <a:latin typeface="Times New Roman"/>
                <a:cs typeface="Times New Roman"/>
              </a:rPr>
              <a:t>(Outer) Joins </a:t>
            </a:r>
            <a:r>
              <a:rPr lang="en-US" sz="2400">
                <a:latin typeface="Times New Roman"/>
                <a:cs typeface="Times New Roman"/>
              </a:rPr>
              <a:t>giữa </a:t>
            </a:r>
            <a:r>
              <a:rPr lang="en-US" sz="2400" spc="-5">
                <a:latin typeface="Times New Roman"/>
                <a:cs typeface="Times New Roman"/>
              </a:rPr>
              <a:t>SINHVIEN </a:t>
            </a:r>
            <a:r>
              <a:rPr lang="en-US" sz="2400">
                <a:latin typeface="Times New Roman"/>
                <a:cs typeface="Times New Roman"/>
              </a:rPr>
              <a:t>và</a:t>
            </a:r>
            <a:r>
              <a:rPr lang="en-US" sz="2400" spc="5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LOP</a:t>
            </a:r>
            <a:endParaRPr lang="en-US" sz="2400">
              <a:latin typeface="Times New Roman"/>
              <a:cs typeface="Times New Roman"/>
            </a:endParaRPr>
          </a:p>
          <a:p>
            <a:pPr lvl="1"/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23"/>
          <p:cNvSpPr/>
          <p:nvPr/>
        </p:nvSpPr>
        <p:spPr>
          <a:xfrm>
            <a:off x="1640838" y="4267635"/>
            <a:ext cx="5712462" cy="952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8327390" y="3836710"/>
            <a:ext cx="3521710" cy="2081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1640838" y="5551649"/>
            <a:ext cx="41395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spc="-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Nhận xét : </a:t>
            </a:r>
            <a:r>
              <a:rPr sz="2000" spc="-5" dirty="0">
                <a:latin typeface="Times New Roman"/>
                <a:cs typeface="Times New Roman"/>
              </a:rPr>
              <a:t>Thông </a:t>
            </a:r>
            <a:r>
              <a:rPr sz="2000" dirty="0">
                <a:latin typeface="Times New Roman"/>
                <a:cs typeface="Times New Roman"/>
              </a:rPr>
              <a:t>tin về lớp 10C vẫn được giữ lại </a:t>
            </a:r>
            <a:r>
              <a:rPr sz="2000" spc="-5" dirty="0">
                <a:latin typeface="Times New Roman"/>
                <a:cs typeface="Times New Roman"/>
              </a:rPr>
              <a:t>sau </a:t>
            </a:r>
            <a:r>
              <a:rPr sz="2000" dirty="0">
                <a:latin typeface="Times New Roman"/>
                <a:cs typeface="Times New Roman"/>
              </a:rPr>
              <a:t>phép kết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phải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028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/>
              <a:t>Ngôn </a:t>
            </a:r>
            <a:r>
              <a:rPr lang="en-US"/>
              <a:t>ngữ SQL </a:t>
            </a:r>
            <a:r>
              <a:rPr lang="en-US" spc="-5"/>
              <a:t>– </a:t>
            </a:r>
            <a:r>
              <a:rPr lang="en-US" spc="10"/>
              <a:t>Phép</a:t>
            </a:r>
            <a:r>
              <a:rPr lang="en-US" spc="135"/>
              <a:t> </a:t>
            </a:r>
            <a:r>
              <a:rPr lang="en-US"/>
              <a:t>kết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>
                <a:solidFill>
                  <a:srgbClr val="4F81BC"/>
                </a:solidFill>
                <a:latin typeface="Times New Roman"/>
                <a:cs typeface="Times New Roman"/>
              </a:rPr>
              <a:t>Tính chỉ số của lớp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	</a:t>
            </a:r>
            <a:r>
              <a:rPr lang="en-US" b="1">
                <a:latin typeface="Times New Roman"/>
                <a:cs typeface="Times New Roman"/>
              </a:rPr>
              <a:t>Kết quả:</a:t>
            </a:r>
            <a:r>
              <a:rPr lang="en-US">
                <a:latin typeface="Times New Roman"/>
                <a:cs typeface="Times New Roman"/>
              </a:rPr>
              <a:t>					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475752" y="5222238"/>
            <a:ext cx="8989048" cy="960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725">
              <a:lnSpc>
                <a:spcPct val="110400"/>
              </a:lnSpc>
              <a:spcBef>
                <a:spcPts val="100"/>
              </a:spcBef>
            </a:pPr>
            <a:r>
              <a:rPr lang="vi-VN" sz="2800" u="sng" spc="-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vi-VN" sz="2800" i="1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Nhận xét</a:t>
            </a:r>
            <a:r>
              <a:rPr lang="vi-VN" sz="2800" i="1">
                <a:latin typeface="Times New Roman"/>
                <a:cs typeface="Times New Roman"/>
              </a:rPr>
              <a:t> </a:t>
            </a:r>
            <a:r>
              <a:rPr lang="vi-VN" sz="2800">
                <a:latin typeface="Times New Roman"/>
                <a:cs typeface="Times New Roman"/>
              </a:rPr>
              <a:t>: </a:t>
            </a:r>
            <a:r>
              <a:rPr lang="vi-VN" sz="2800" spc="-5">
                <a:latin typeface="Times New Roman"/>
                <a:cs typeface="Times New Roman"/>
              </a:rPr>
              <a:t>Sĩ số </a:t>
            </a:r>
            <a:r>
              <a:rPr lang="vi-VN" sz="2800">
                <a:latin typeface="Times New Roman"/>
                <a:cs typeface="Times New Roman"/>
              </a:rPr>
              <a:t>của </a:t>
            </a:r>
            <a:r>
              <a:rPr lang="vi-VN" sz="2800" spc="-5">
                <a:latin typeface="Times New Roman"/>
                <a:cs typeface="Times New Roman"/>
              </a:rPr>
              <a:t>các </a:t>
            </a:r>
            <a:r>
              <a:rPr lang="vi-VN" sz="2800">
                <a:latin typeface="Times New Roman"/>
                <a:cs typeface="Times New Roman"/>
              </a:rPr>
              <a:t>lớp không </a:t>
            </a:r>
            <a:r>
              <a:rPr lang="vi-VN" sz="2800" spc="-5">
                <a:latin typeface="Times New Roman"/>
                <a:cs typeface="Times New Roman"/>
              </a:rPr>
              <a:t>có </a:t>
            </a:r>
            <a:r>
              <a:rPr lang="vi-VN" sz="2800">
                <a:latin typeface="Times New Roman"/>
                <a:cs typeface="Times New Roman"/>
              </a:rPr>
              <a:t>học </a:t>
            </a:r>
            <a:r>
              <a:rPr lang="vi-VN" sz="2800" spc="-5">
                <a:latin typeface="Times New Roman"/>
                <a:cs typeface="Times New Roman"/>
              </a:rPr>
              <a:t>sinh (10 </a:t>
            </a:r>
            <a:r>
              <a:rPr lang="vi-VN" sz="2800">
                <a:latin typeface="Times New Roman"/>
                <a:cs typeface="Times New Roman"/>
              </a:rPr>
              <a:t>C) vẫn được xuất ra </a:t>
            </a:r>
            <a:r>
              <a:rPr lang="vi-VN" sz="2800" spc="-5">
                <a:latin typeface="Times New Roman"/>
                <a:cs typeface="Times New Roman"/>
              </a:rPr>
              <a:t>(vì </a:t>
            </a:r>
            <a:r>
              <a:rPr lang="vi-VN" sz="2800">
                <a:latin typeface="Times New Roman"/>
                <a:cs typeface="Times New Roman"/>
              </a:rPr>
              <a:t>phép kết không </a:t>
            </a:r>
            <a:r>
              <a:rPr lang="vi-VN" sz="2800" spc="-5">
                <a:latin typeface="Times New Roman"/>
                <a:cs typeface="Times New Roman"/>
              </a:rPr>
              <a:t>mất  </a:t>
            </a:r>
            <a:r>
              <a:rPr lang="vi-VN" sz="2800">
                <a:latin typeface="Times New Roman"/>
                <a:cs typeface="Times New Roman"/>
              </a:rPr>
              <a:t>thông tin </a:t>
            </a:r>
            <a:r>
              <a:rPr lang="vi-VN" sz="2800" spc="-5">
                <a:latin typeface="Times New Roman"/>
                <a:cs typeface="Times New Roman"/>
              </a:rPr>
              <a:t>về</a:t>
            </a:r>
            <a:r>
              <a:rPr lang="vi-VN" sz="2800" spc="-10">
                <a:latin typeface="Times New Roman"/>
                <a:cs typeface="Times New Roman"/>
              </a:rPr>
              <a:t> </a:t>
            </a:r>
            <a:r>
              <a:rPr lang="vi-VN" sz="2800">
                <a:latin typeface="Times New Roman"/>
                <a:cs typeface="Times New Roman"/>
              </a:rPr>
              <a:t>lớp)</a:t>
            </a:r>
          </a:p>
        </p:txBody>
      </p:sp>
      <p:sp>
        <p:nvSpPr>
          <p:cNvPr id="8" name="object 15"/>
          <p:cNvSpPr/>
          <p:nvPr/>
        </p:nvSpPr>
        <p:spPr>
          <a:xfrm>
            <a:off x="1164598" y="2270758"/>
            <a:ext cx="8944602" cy="108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69590" y="3563618"/>
            <a:ext cx="4702810" cy="1541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05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/>
              <a:t>Ngôn </a:t>
            </a:r>
            <a:r>
              <a:rPr lang="en-US"/>
              <a:t>ngữ SQL </a:t>
            </a:r>
            <a:r>
              <a:rPr lang="en-US" spc="-5"/>
              <a:t>– </a:t>
            </a:r>
            <a:r>
              <a:rPr lang="en-US" spc="10"/>
              <a:t>Phép</a:t>
            </a:r>
            <a:r>
              <a:rPr lang="en-US" spc="135"/>
              <a:t> </a:t>
            </a:r>
            <a:r>
              <a:rPr lang="en-US"/>
              <a:t>kết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80"/>
              </a:spcBef>
            </a:pPr>
            <a:r>
              <a:rPr lang="vi-VN" sz="2800" b="1">
                <a:solidFill>
                  <a:srgbClr val="4F81BC"/>
                </a:solidFill>
                <a:latin typeface="Cambria"/>
                <a:cs typeface="Cambria"/>
              </a:rPr>
              <a:t>Left </a:t>
            </a:r>
            <a:r>
              <a:rPr lang="vi-VN" sz="2800" b="1" spc="-5">
                <a:solidFill>
                  <a:srgbClr val="4F81BC"/>
                </a:solidFill>
                <a:latin typeface="Cambria"/>
                <a:cs typeface="Cambria"/>
              </a:rPr>
              <a:t>(Outer) joins (K</a:t>
            </a:r>
            <a:r>
              <a:rPr lang="vi-VN" sz="2800" b="1" spc="-5">
                <a:solidFill>
                  <a:srgbClr val="4F81BC"/>
                </a:solidFill>
                <a:latin typeface="Times New Roman"/>
                <a:cs typeface="Times New Roman"/>
              </a:rPr>
              <a:t>ết</a:t>
            </a:r>
            <a:r>
              <a:rPr lang="vi-VN" sz="2800" b="1" spc="-1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vi-VN" sz="2800" b="1" spc="-5">
                <a:solidFill>
                  <a:srgbClr val="4F81BC"/>
                </a:solidFill>
                <a:latin typeface="Times New Roman"/>
                <a:cs typeface="Times New Roman"/>
              </a:rPr>
              <a:t>trái)</a:t>
            </a:r>
            <a:endParaRPr lang="vi-VN" sz="2800">
              <a:latin typeface="Times New Roman"/>
              <a:cs typeface="Times New Roman"/>
            </a:endParaRPr>
          </a:p>
          <a:p>
            <a:pPr marL="400050" marR="36830" lvl="1" indent="0">
              <a:lnSpc>
                <a:spcPct val="150000"/>
              </a:lnSpc>
              <a:spcBef>
                <a:spcPts val="20"/>
              </a:spcBef>
              <a:buNone/>
            </a:pPr>
            <a:r>
              <a:rPr lang="vi-VN" spc="-5">
                <a:latin typeface="Times New Roman"/>
                <a:cs typeface="Times New Roman"/>
              </a:rPr>
              <a:t>Phép </a:t>
            </a:r>
            <a:r>
              <a:rPr lang="vi-VN">
                <a:latin typeface="Times New Roman"/>
                <a:cs typeface="Times New Roman"/>
              </a:rPr>
              <a:t>kết Left </a:t>
            </a:r>
            <a:r>
              <a:rPr lang="vi-VN" spc="-5">
                <a:latin typeface="Times New Roman"/>
                <a:cs typeface="Times New Roman"/>
              </a:rPr>
              <a:t>(Outer) joins </a:t>
            </a:r>
            <a:r>
              <a:rPr lang="vi-VN">
                <a:latin typeface="Times New Roman"/>
                <a:cs typeface="Times New Roman"/>
              </a:rPr>
              <a:t>giữa 2 </a:t>
            </a:r>
            <a:r>
              <a:rPr lang="vi-VN" spc="-5">
                <a:latin typeface="Times New Roman"/>
                <a:cs typeface="Times New Roman"/>
              </a:rPr>
              <a:t>bảng </a:t>
            </a:r>
            <a:r>
              <a:rPr lang="vi-VN">
                <a:latin typeface="Times New Roman"/>
                <a:cs typeface="Times New Roman"/>
              </a:rPr>
              <a:t>A và B </a:t>
            </a:r>
            <a:r>
              <a:rPr lang="vi-VN">
                <a:latin typeface="Wingdings"/>
                <a:cs typeface="Wingdings"/>
              </a:rPr>
              <a:t></a:t>
            </a:r>
            <a:r>
              <a:rPr lang="vi-VN">
                <a:latin typeface="Times New Roman"/>
                <a:cs typeface="Times New Roman"/>
              </a:rPr>
              <a:t> là </a:t>
            </a:r>
            <a:r>
              <a:rPr lang="vi-VN" spc="-5">
                <a:latin typeface="Times New Roman"/>
                <a:cs typeface="Times New Roman"/>
              </a:rPr>
              <a:t>một </a:t>
            </a:r>
            <a:r>
              <a:rPr lang="vi-VN">
                <a:latin typeface="Times New Roman"/>
                <a:cs typeface="Times New Roman"/>
              </a:rPr>
              <a:t>bảng C = {các bộ trong đó </a:t>
            </a:r>
            <a:r>
              <a:rPr lang="vi-VN" spc="-5">
                <a:latin typeface="Times New Roman"/>
                <a:cs typeface="Times New Roman"/>
              </a:rPr>
              <a:t>mỗi </a:t>
            </a:r>
            <a:r>
              <a:rPr lang="vi-VN">
                <a:latin typeface="Times New Roman"/>
                <a:cs typeface="Times New Roman"/>
              </a:rPr>
              <a:t>bộ là </a:t>
            </a:r>
            <a:r>
              <a:rPr lang="vi-VN" spc="-5">
                <a:latin typeface="Times New Roman"/>
                <a:cs typeface="Times New Roman"/>
              </a:rPr>
              <a:t>sự  </a:t>
            </a:r>
            <a:r>
              <a:rPr lang="vi-VN">
                <a:latin typeface="Times New Roman"/>
                <a:cs typeface="Times New Roman"/>
              </a:rPr>
              <a:t>kết hợp của các bộ trong A với các </a:t>
            </a:r>
            <a:r>
              <a:rPr lang="vi-VN" spc="-5">
                <a:latin typeface="Times New Roman"/>
                <a:cs typeface="Times New Roman"/>
              </a:rPr>
              <a:t>bộ </a:t>
            </a:r>
            <a:r>
              <a:rPr lang="vi-VN">
                <a:latin typeface="Times New Roman"/>
                <a:cs typeface="Times New Roman"/>
              </a:rPr>
              <a:t>trong B </a:t>
            </a:r>
            <a:r>
              <a:rPr lang="vi-VN" spc="-5">
                <a:latin typeface="Times New Roman"/>
                <a:cs typeface="Times New Roman"/>
              </a:rPr>
              <a:t>sao </a:t>
            </a:r>
            <a:r>
              <a:rPr lang="vi-VN">
                <a:latin typeface="Times New Roman"/>
                <a:cs typeface="Times New Roman"/>
              </a:rPr>
              <a:t>cho điều </a:t>
            </a:r>
            <a:r>
              <a:rPr lang="vi-VN" spc="-5">
                <a:latin typeface="Times New Roman"/>
                <a:cs typeface="Times New Roman"/>
              </a:rPr>
              <a:t>kiện </a:t>
            </a:r>
            <a:r>
              <a:rPr lang="vi-VN">
                <a:latin typeface="Times New Roman"/>
                <a:cs typeface="Times New Roman"/>
              </a:rPr>
              <a:t>kết được thỏa </a:t>
            </a:r>
            <a:r>
              <a:rPr lang="vi-VN" spc="-5">
                <a:latin typeface="Times New Roman"/>
                <a:cs typeface="Times New Roman"/>
              </a:rPr>
              <a:t>mãn} </a:t>
            </a:r>
            <a:r>
              <a:rPr lang="vi-VN">
                <a:latin typeface="Times New Roman"/>
                <a:cs typeface="Times New Roman"/>
              </a:rPr>
              <a:t>+ {các bộ</a:t>
            </a:r>
            <a:r>
              <a:rPr lang="vi-VN" spc="-70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còn  lại trong A </a:t>
            </a:r>
            <a:r>
              <a:rPr lang="vi-VN" spc="-5">
                <a:latin typeface="Times New Roman"/>
                <a:cs typeface="Times New Roman"/>
              </a:rPr>
              <a:t>mà </a:t>
            </a:r>
            <a:r>
              <a:rPr lang="vi-VN">
                <a:latin typeface="Times New Roman"/>
                <a:cs typeface="Times New Roman"/>
              </a:rPr>
              <a:t>không thỏa điều </a:t>
            </a:r>
            <a:r>
              <a:rPr lang="vi-VN" spc="-5">
                <a:latin typeface="Times New Roman"/>
                <a:cs typeface="Times New Roman"/>
              </a:rPr>
              <a:t>kiện </a:t>
            </a:r>
            <a:r>
              <a:rPr lang="vi-VN">
                <a:latin typeface="Times New Roman"/>
                <a:cs typeface="Times New Roman"/>
              </a:rPr>
              <a:t>kết với </a:t>
            </a:r>
            <a:r>
              <a:rPr lang="vi-VN" spc="-5">
                <a:latin typeface="Times New Roman"/>
                <a:cs typeface="Times New Roman"/>
              </a:rPr>
              <a:t>một </a:t>
            </a:r>
            <a:r>
              <a:rPr lang="vi-VN">
                <a:latin typeface="Times New Roman"/>
                <a:cs typeface="Times New Roman"/>
              </a:rPr>
              <a:t>bộ bất </a:t>
            </a:r>
            <a:r>
              <a:rPr lang="vi-VN" spc="-5">
                <a:latin typeface="Times New Roman"/>
                <a:cs typeface="Times New Roman"/>
              </a:rPr>
              <a:t>kỳ trong </a:t>
            </a:r>
            <a:r>
              <a:rPr lang="vi-VN">
                <a:latin typeface="Times New Roman"/>
                <a:cs typeface="Times New Roman"/>
              </a:rPr>
              <a:t>B</a:t>
            </a:r>
            <a:r>
              <a:rPr lang="vi-VN" spc="-20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nào}</a:t>
            </a:r>
          </a:p>
          <a:p>
            <a:pPr marL="400050" marR="5080" lvl="1" indent="0">
              <a:lnSpc>
                <a:spcPct val="150000"/>
              </a:lnSpc>
              <a:spcBef>
                <a:spcPts val="20"/>
              </a:spcBef>
              <a:buNone/>
            </a:pPr>
            <a:r>
              <a:rPr lang="vi-VN" spc="-5">
                <a:latin typeface="Times New Roman"/>
                <a:cs typeface="Times New Roman"/>
              </a:rPr>
              <a:t>Phép </a:t>
            </a:r>
            <a:r>
              <a:rPr lang="vi-VN">
                <a:latin typeface="Times New Roman"/>
                <a:cs typeface="Times New Roman"/>
              </a:rPr>
              <a:t>kết Right </a:t>
            </a:r>
            <a:r>
              <a:rPr lang="vi-VN" spc="-5">
                <a:latin typeface="Times New Roman"/>
                <a:cs typeface="Times New Roman"/>
              </a:rPr>
              <a:t>Outer </a:t>
            </a:r>
            <a:r>
              <a:rPr lang="vi-VN">
                <a:latin typeface="Times New Roman"/>
                <a:cs typeface="Times New Roman"/>
              </a:rPr>
              <a:t>joins giữa 2 bảng A và B </a:t>
            </a:r>
            <a:r>
              <a:rPr lang="vi-VN">
                <a:latin typeface="Wingdings"/>
                <a:cs typeface="Wingdings"/>
              </a:rPr>
              <a:t></a:t>
            </a:r>
            <a:r>
              <a:rPr lang="vi-VN">
                <a:latin typeface="Times New Roman"/>
                <a:cs typeface="Times New Roman"/>
              </a:rPr>
              <a:t> là </a:t>
            </a:r>
            <a:r>
              <a:rPr lang="vi-VN" spc="-5">
                <a:latin typeface="Times New Roman"/>
                <a:cs typeface="Times New Roman"/>
              </a:rPr>
              <a:t>một </a:t>
            </a:r>
            <a:r>
              <a:rPr lang="vi-VN">
                <a:latin typeface="Times New Roman"/>
                <a:cs typeface="Times New Roman"/>
              </a:rPr>
              <a:t>bảng C = {các bộ trong đó mỗi bộ là </a:t>
            </a:r>
            <a:r>
              <a:rPr lang="vi-VN" spc="-5">
                <a:latin typeface="Times New Roman"/>
                <a:cs typeface="Times New Roman"/>
              </a:rPr>
              <a:t>sự  </a:t>
            </a:r>
            <a:r>
              <a:rPr lang="vi-VN">
                <a:latin typeface="Times New Roman"/>
                <a:cs typeface="Times New Roman"/>
              </a:rPr>
              <a:t>kết hợp của các bộ trong A với các </a:t>
            </a:r>
            <a:r>
              <a:rPr lang="vi-VN" spc="-5">
                <a:latin typeface="Times New Roman"/>
                <a:cs typeface="Times New Roman"/>
              </a:rPr>
              <a:t>bộ </a:t>
            </a:r>
            <a:r>
              <a:rPr lang="vi-VN">
                <a:latin typeface="Times New Roman"/>
                <a:cs typeface="Times New Roman"/>
              </a:rPr>
              <a:t>trong B </a:t>
            </a:r>
            <a:r>
              <a:rPr lang="vi-VN" spc="-5">
                <a:latin typeface="Times New Roman"/>
                <a:cs typeface="Times New Roman"/>
              </a:rPr>
              <a:t>sao </a:t>
            </a:r>
            <a:r>
              <a:rPr lang="vi-VN">
                <a:latin typeface="Times New Roman"/>
                <a:cs typeface="Times New Roman"/>
              </a:rPr>
              <a:t>cho điều </a:t>
            </a:r>
            <a:r>
              <a:rPr lang="vi-VN" spc="-5">
                <a:latin typeface="Times New Roman"/>
                <a:cs typeface="Times New Roman"/>
              </a:rPr>
              <a:t>kiện </a:t>
            </a:r>
            <a:r>
              <a:rPr lang="vi-VN">
                <a:latin typeface="Times New Roman"/>
                <a:cs typeface="Times New Roman"/>
              </a:rPr>
              <a:t>kết được thỏa </a:t>
            </a:r>
            <a:r>
              <a:rPr lang="vi-VN" spc="-5">
                <a:latin typeface="Times New Roman"/>
                <a:cs typeface="Times New Roman"/>
              </a:rPr>
              <a:t>mãn} </a:t>
            </a:r>
            <a:r>
              <a:rPr lang="vi-VN">
                <a:latin typeface="Times New Roman"/>
                <a:cs typeface="Times New Roman"/>
              </a:rPr>
              <a:t>+ {các bộ </a:t>
            </a:r>
            <a:r>
              <a:rPr lang="vi-VN" spc="-5">
                <a:latin typeface="Times New Roman"/>
                <a:cs typeface="Times New Roman"/>
              </a:rPr>
              <a:t>còn  </a:t>
            </a:r>
            <a:r>
              <a:rPr lang="vi-VN">
                <a:latin typeface="Times New Roman"/>
                <a:cs typeface="Times New Roman"/>
              </a:rPr>
              <a:t>lại trong B </a:t>
            </a:r>
            <a:r>
              <a:rPr lang="vi-VN" spc="-5">
                <a:latin typeface="Times New Roman"/>
                <a:cs typeface="Times New Roman"/>
              </a:rPr>
              <a:t>mà </a:t>
            </a:r>
            <a:r>
              <a:rPr lang="vi-VN">
                <a:latin typeface="Times New Roman"/>
                <a:cs typeface="Times New Roman"/>
              </a:rPr>
              <a:t>không thỏa điều </a:t>
            </a:r>
            <a:r>
              <a:rPr lang="vi-VN" spc="-5">
                <a:latin typeface="Times New Roman"/>
                <a:cs typeface="Times New Roman"/>
              </a:rPr>
              <a:t>kiện </a:t>
            </a:r>
            <a:r>
              <a:rPr lang="vi-VN">
                <a:latin typeface="Times New Roman"/>
                <a:cs typeface="Times New Roman"/>
              </a:rPr>
              <a:t>kết với bất </a:t>
            </a:r>
            <a:r>
              <a:rPr lang="vi-VN" spc="-5">
                <a:latin typeface="Times New Roman"/>
                <a:cs typeface="Times New Roman"/>
              </a:rPr>
              <a:t>kỳ một </a:t>
            </a:r>
            <a:r>
              <a:rPr lang="vi-VN">
                <a:latin typeface="Times New Roman"/>
                <a:cs typeface="Times New Roman"/>
              </a:rPr>
              <a:t>bộ </a:t>
            </a:r>
            <a:r>
              <a:rPr lang="vi-VN" spc="-5">
                <a:latin typeface="Times New Roman"/>
                <a:cs typeface="Times New Roman"/>
              </a:rPr>
              <a:t>trong </a:t>
            </a:r>
            <a:r>
              <a:rPr lang="vi-VN">
                <a:latin typeface="Times New Roman"/>
                <a:cs typeface="Times New Roman"/>
              </a:rPr>
              <a:t>A</a:t>
            </a:r>
            <a:r>
              <a:rPr lang="vi-VN" spc="-20">
                <a:latin typeface="Times New Roman"/>
                <a:cs typeface="Times New Roman"/>
              </a:rPr>
              <a:t> </a:t>
            </a:r>
            <a:r>
              <a:rPr lang="vi-VN">
                <a:latin typeface="Times New Roman"/>
                <a:cs typeface="Times New Roman"/>
              </a:rPr>
              <a:t>nào}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61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/>
              <a:t>Ngôn </a:t>
            </a:r>
            <a:r>
              <a:rPr lang="en-US"/>
              <a:t>ngữ SQL </a:t>
            </a:r>
            <a:r>
              <a:rPr lang="en-US" spc="-5"/>
              <a:t>– </a:t>
            </a:r>
            <a:r>
              <a:rPr lang="en-US" spc="10"/>
              <a:t>Phép</a:t>
            </a:r>
            <a:r>
              <a:rPr lang="en-US" spc="135"/>
              <a:t> </a:t>
            </a:r>
            <a:r>
              <a:rPr lang="en-US"/>
              <a:t>kết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spcBef>
                <a:spcPts val="1145"/>
              </a:spcBef>
            </a:pPr>
            <a:r>
              <a:rPr lang="en-US" sz="2800" b="1">
                <a:solidFill>
                  <a:srgbClr val="4F81BC"/>
                </a:solidFill>
                <a:latin typeface="Times New Roman"/>
                <a:cs typeface="Times New Roman"/>
              </a:rPr>
              <a:t>Full </a:t>
            </a:r>
            <a:r>
              <a:rPr lang="en-US" sz="2800" b="1" spc="-5">
                <a:solidFill>
                  <a:srgbClr val="4F81BC"/>
                </a:solidFill>
                <a:latin typeface="Times New Roman"/>
                <a:cs typeface="Times New Roman"/>
              </a:rPr>
              <a:t>(Outer)</a:t>
            </a:r>
            <a:r>
              <a:rPr lang="en-US" sz="2800" b="1" spc="-15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800" b="1">
                <a:solidFill>
                  <a:srgbClr val="4F81BC"/>
                </a:solidFill>
                <a:latin typeface="Times New Roman"/>
                <a:cs typeface="Times New Roman"/>
              </a:rPr>
              <a:t>joins</a:t>
            </a:r>
            <a:endParaRPr lang="en-US" sz="2800">
              <a:latin typeface="Times New Roman"/>
              <a:cs typeface="Times New Roman"/>
            </a:endParaRPr>
          </a:p>
          <a:p>
            <a:pPr marL="0" marR="5080" indent="0">
              <a:lnSpc>
                <a:spcPct val="150000"/>
              </a:lnSpc>
              <a:spcBef>
                <a:spcPts val="20"/>
              </a:spcBef>
              <a:buNone/>
            </a:pPr>
            <a:r>
              <a:rPr lang="vi-VN" sz="2000" spc="-5">
                <a:latin typeface="Times New Roman"/>
                <a:cs typeface="Times New Roman"/>
              </a:rPr>
              <a:t>Phép </a:t>
            </a:r>
            <a:r>
              <a:rPr lang="vi-VN" sz="2000">
                <a:latin typeface="Times New Roman"/>
                <a:cs typeface="Times New Roman"/>
              </a:rPr>
              <a:t>kết </a:t>
            </a:r>
            <a:r>
              <a:rPr lang="vi-VN" sz="2000" spc="-5">
                <a:latin typeface="Times New Roman"/>
                <a:cs typeface="Times New Roman"/>
              </a:rPr>
              <a:t>Full Outer </a:t>
            </a:r>
            <a:r>
              <a:rPr lang="vi-VN" sz="2000">
                <a:latin typeface="Times New Roman"/>
                <a:cs typeface="Times New Roman"/>
              </a:rPr>
              <a:t>joins giữa 2 bảng A và B </a:t>
            </a:r>
            <a:r>
              <a:rPr lang="vi-VN" sz="2000">
                <a:latin typeface="Wingdings"/>
                <a:cs typeface="Wingdings"/>
              </a:rPr>
              <a:t></a:t>
            </a:r>
            <a:r>
              <a:rPr lang="vi-VN" sz="2000">
                <a:latin typeface="Times New Roman"/>
                <a:cs typeface="Times New Roman"/>
              </a:rPr>
              <a:t> là </a:t>
            </a:r>
            <a:r>
              <a:rPr lang="vi-VN" sz="2000" spc="-5">
                <a:latin typeface="Times New Roman"/>
                <a:cs typeface="Times New Roman"/>
              </a:rPr>
              <a:t>một </a:t>
            </a:r>
            <a:r>
              <a:rPr lang="vi-VN" sz="2000">
                <a:latin typeface="Times New Roman"/>
                <a:cs typeface="Times New Roman"/>
              </a:rPr>
              <a:t>bảng C = {các bộ trong đó mỗi bộ là sự </a:t>
            </a:r>
            <a:r>
              <a:rPr lang="vi-VN" sz="2000" spc="-5">
                <a:latin typeface="Times New Roman"/>
                <a:cs typeface="Times New Roman"/>
              </a:rPr>
              <a:t>kết  </a:t>
            </a:r>
            <a:r>
              <a:rPr lang="vi-VN" sz="2000">
                <a:latin typeface="Times New Roman"/>
                <a:cs typeface="Times New Roman"/>
              </a:rPr>
              <a:t>hợp của các bộ trong A với các bộ </a:t>
            </a:r>
            <a:r>
              <a:rPr lang="vi-VN" sz="2000" spc="-5">
                <a:latin typeface="Times New Roman"/>
                <a:cs typeface="Times New Roman"/>
              </a:rPr>
              <a:t>trong </a:t>
            </a:r>
            <a:r>
              <a:rPr lang="vi-VN" sz="2000">
                <a:latin typeface="Times New Roman"/>
                <a:cs typeface="Times New Roman"/>
              </a:rPr>
              <a:t>B </a:t>
            </a:r>
            <a:r>
              <a:rPr lang="vi-VN" sz="2000" spc="-5">
                <a:latin typeface="Times New Roman"/>
                <a:cs typeface="Times New Roman"/>
              </a:rPr>
              <a:t>sao </a:t>
            </a:r>
            <a:r>
              <a:rPr lang="vi-VN" sz="2000">
                <a:latin typeface="Times New Roman"/>
                <a:cs typeface="Times New Roman"/>
              </a:rPr>
              <a:t>cho điều kiện kết được </a:t>
            </a:r>
            <a:r>
              <a:rPr lang="vi-VN" sz="2000" spc="-5">
                <a:latin typeface="Times New Roman"/>
                <a:cs typeface="Times New Roman"/>
              </a:rPr>
              <a:t>thỏa mãn} </a:t>
            </a:r>
            <a:r>
              <a:rPr lang="vi-VN" sz="2000">
                <a:latin typeface="Times New Roman"/>
                <a:cs typeface="Times New Roman"/>
              </a:rPr>
              <a:t>+ {các bộ còn</a:t>
            </a:r>
            <a:r>
              <a:rPr lang="vi-VN" sz="2000" spc="-65">
                <a:latin typeface="Times New Roman"/>
                <a:cs typeface="Times New Roman"/>
              </a:rPr>
              <a:t> </a:t>
            </a:r>
            <a:r>
              <a:rPr lang="vi-VN" sz="2000">
                <a:latin typeface="Times New Roman"/>
                <a:cs typeface="Times New Roman"/>
              </a:rPr>
              <a:t>lại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vi-VN" sz="2000">
                <a:latin typeface="Times New Roman"/>
                <a:cs typeface="Times New Roman"/>
              </a:rPr>
              <a:t>trong A </a:t>
            </a:r>
            <a:r>
              <a:rPr lang="vi-VN" sz="2000" spc="-10">
                <a:latin typeface="Times New Roman"/>
                <a:cs typeface="Times New Roman"/>
              </a:rPr>
              <a:t>mà </a:t>
            </a:r>
            <a:r>
              <a:rPr lang="vi-VN" sz="2000">
                <a:latin typeface="Times New Roman"/>
                <a:cs typeface="Times New Roman"/>
              </a:rPr>
              <a:t>không thỏa điều kiện </a:t>
            </a:r>
            <a:r>
              <a:rPr lang="vi-VN" sz="2000" spc="-5">
                <a:latin typeface="Times New Roman"/>
                <a:cs typeface="Times New Roman"/>
              </a:rPr>
              <a:t>kết </a:t>
            </a:r>
            <a:r>
              <a:rPr lang="vi-VN" sz="2000">
                <a:latin typeface="Times New Roman"/>
                <a:cs typeface="Times New Roman"/>
              </a:rPr>
              <a:t>với bất </a:t>
            </a:r>
            <a:r>
              <a:rPr lang="vi-VN" sz="2000" spc="-5">
                <a:latin typeface="Times New Roman"/>
                <a:cs typeface="Times New Roman"/>
              </a:rPr>
              <a:t>kỳ </a:t>
            </a:r>
            <a:r>
              <a:rPr lang="vi-VN" sz="2000">
                <a:latin typeface="Times New Roman"/>
                <a:cs typeface="Times New Roman"/>
              </a:rPr>
              <a:t>một bộ </a:t>
            </a:r>
            <a:r>
              <a:rPr lang="vi-VN" sz="2000" spc="-5">
                <a:latin typeface="Times New Roman"/>
                <a:cs typeface="Times New Roman"/>
              </a:rPr>
              <a:t>trong </a:t>
            </a:r>
            <a:r>
              <a:rPr lang="vi-VN" sz="2000">
                <a:latin typeface="Times New Roman"/>
                <a:cs typeface="Times New Roman"/>
              </a:rPr>
              <a:t>B nào} + {các bộ còn lại trong B</a:t>
            </a:r>
            <a:r>
              <a:rPr lang="vi-VN" sz="2000" spc="-80">
                <a:latin typeface="Times New Roman"/>
                <a:cs typeface="Times New Roman"/>
              </a:rPr>
              <a:t> </a:t>
            </a:r>
            <a:r>
              <a:rPr lang="vi-VN" sz="2000" spc="-5">
                <a:latin typeface="Times New Roman"/>
                <a:cs typeface="Times New Roman"/>
              </a:rPr>
              <a:t>mà  </a:t>
            </a:r>
            <a:r>
              <a:rPr lang="vi-VN" sz="2000">
                <a:latin typeface="Times New Roman"/>
                <a:cs typeface="Times New Roman"/>
              </a:rPr>
              <a:t>không thỏa điều kiện </a:t>
            </a:r>
            <a:r>
              <a:rPr lang="vi-VN" sz="2000" spc="-5">
                <a:latin typeface="Times New Roman"/>
                <a:cs typeface="Times New Roman"/>
              </a:rPr>
              <a:t>kết </a:t>
            </a:r>
            <a:r>
              <a:rPr lang="vi-VN" sz="2000">
                <a:latin typeface="Times New Roman"/>
                <a:cs typeface="Times New Roman"/>
              </a:rPr>
              <a:t>với bất </a:t>
            </a:r>
            <a:r>
              <a:rPr lang="vi-VN" sz="2000" spc="-5">
                <a:latin typeface="Times New Roman"/>
                <a:cs typeface="Times New Roman"/>
              </a:rPr>
              <a:t>kỳ </a:t>
            </a:r>
            <a:r>
              <a:rPr lang="vi-VN" sz="2000">
                <a:latin typeface="Times New Roman"/>
                <a:cs typeface="Times New Roman"/>
              </a:rPr>
              <a:t>một bộ </a:t>
            </a:r>
            <a:r>
              <a:rPr lang="vi-VN" sz="2000" spc="-5">
                <a:latin typeface="Times New Roman"/>
                <a:cs typeface="Times New Roman"/>
              </a:rPr>
              <a:t>trong </a:t>
            </a:r>
            <a:r>
              <a:rPr lang="vi-VN" sz="2000">
                <a:latin typeface="Times New Roman"/>
                <a:cs typeface="Times New Roman"/>
              </a:rPr>
              <a:t>A</a:t>
            </a:r>
            <a:r>
              <a:rPr lang="vi-VN" sz="2000" spc="-10">
                <a:latin typeface="Times New Roman"/>
                <a:cs typeface="Times New Roman"/>
              </a:rPr>
              <a:t> </a:t>
            </a:r>
            <a:r>
              <a:rPr lang="vi-VN" sz="2000">
                <a:latin typeface="Times New Roman"/>
                <a:cs typeface="Times New Roman"/>
              </a:rPr>
              <a:t>nào}</a:t>
            </a:r>
          </a:p>
          <a:p>
            <a:pPr marL="0" marR="5080" indent="0">
              <a:lnSpc>
                <a:spcPct val="150000"/>
              </a:lnSpc>
              <a:spcBef>
                <a:spcPts val="20"/>
              </a:spcBef>
              <a:buNone/>
            </a:pPr>
            <a:endParaRPr lang="vi-VN" sz="200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197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/>
              <a:t>Ngôn </a:t>
            </a:r>
            <a:r>
              <a:rPr lang="en-US"/>
              <a:t>ngữ SQL </a:t>
            </a:r>
            <a:r>
              <a:rPr lang="en-US" spc="-5"/>
              <a:t>– </a:t>
            </a:r>
            <a:r>
              <a:rPr lang="en-US" spc="10"/>
              <a:t>Phép</a:t>
            </a:r>
            <a:r>
              <a:rPr lang="en-US" spc="135"/>
              <a:t> </a:t>
            </a:r>
            <a:r>
              <a:rPr lang="en-US"/>
              <a:t>kết</a:t>
            </a:r>
          </a:p>
        </p:txBody>
      </p:sp>
      <p:graphicFrame>
        <p:nvGraphicFramePr>
          <p:cNvPr id="9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91974"/>
              </p:ext>
            </p:extLst>
          </p:nvPr>
        </p:nvGraphicFramePr>
        <p:xfrm>
          <a:off x="1455039" y="1955800"/>
          <a:ext cx="9670161" cy="3014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4976">
                <a:tc>
                  <a:txBody>
                    <a:bodyPr/>
                    <a:lstStyle/>
                    <a:p>
                      <a:pPr marL="70485">
                        <a:lnSpc>
                          <a:spcPts val="1385"/>
                        </a:lnSpc>
                      </a:pPr>
                      <a:r>
                        <a:rPr lang="en-US" sz="1600" i="1" u="sng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PUBLISHER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385"/>
                        </a:lnSpc>
                      </a:pPr>
                      <a:r>
                        <a:rPr lang="en-US" sz="1600" i="1" u="sng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AUTHORS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4"/>
          <p:cNvSpPr/>
          <p:nvPr/>
        </p:nvSpPr>
        <p:spPr>
          <a:xfrm>
            <a:off x="199390" y="2411728"/>
            <a:ext cx="4779010" cy="1995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5419090" y="2411728"/>
            <a:ext cx="6188710" cy="381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3949917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642</Words>
  <Application>Microsoft Office PowerPoint</Application>
  <PresentationFormat>Widescreen</PresentationFormat>
  <Paragraphs>48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cdb2004213l</vt:lpstr>
      <vt:lpstr>CƠ SỞ DỮ LIỆU MYSQL phần 2</vt:lpstr>
      <vt:lpstr>Ngôn ngữ SQL – Phép kết</vt:lpstr>
      <vt:lpstr>Ngôn ngữ SQL – Phép kết</vt:lpstr>
      <vt:lpstr>Ngôn ngữ SQL – Phép kết</vt:lpstr>
      <vt:lpstr>Ngôn ngữ SQL – Phép kết</vt:lpstr>
      <vt:lpstr>Ngôn ngữ SQL – Phép kết</vt:lpstr>
      <vt:lpstr>Ngôn ngữ SQL – Phép kết</vt:lpstr>
      <vt:lpstr>Ngôn ngữ SQL – Phép kết</vt:lpstr>
      <vt:lpstr>Ngôn ngữ SQL – Phép kết</vt:lpstr>
      <vt:lpstr>Ngôn ngữ SQL – Phép kết</vt:lpstr>
      <vt:lpstr>Ngôn ngữ SQL – Phép kết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Admin</cp:lastModifiedBy>
  <cp:revision>238</cp:revision>
  <dcterms:modified xsi:type="dcterms:W3CDTF">2019-02-21T17:04:07Z</dcterms:modified>
</cp:coreProperties>
</file>