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9" r:id="rId3"/>
    <p:sldId id="295" r:id="rId4"/>
    <p:sldId id="296" r:id="rId5"/>
    <p:sldId id="297" r:id="rId6"/>
    <p:sldId id="294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53FE2-1E8C-463B-8432-99DCDC4AD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25/11/2017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/>
              <a:t>CƠ SỞ DỮ </a:t>
            </a:r>
            <a:r>
              <a:rPr lang="en-US" smtClean="0"/>
              <a:t>LIỆU MYSQL phần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-10"/>
              <a:t>MySQLi </a:t>
            </a:r>
            <a:r>
              <a:rPr lang="en-US" spc="-5"/>
              <a:t>là</a:t>
            </a:r>
            <a:r>
              <a:rPr lang="en-US" spc="-35"/>
              <a:t> </a:t>
            </a:r>
            <a:r>
              <a:rPr lang="en-US" spc="-5"/>
              <a:t>gì?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6600" y="1562100"/>
            <a:ext cx="10769600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64EB6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vi-VN" sz="2400" b="1" spc="-5">
                <a:solidFill>
                  <a:srgbClr val="00AF50"/>
                </a:solidFill>
                <a:latin typeface="Arial"/>
                <a:cs typeface="Arial"/>
              </a:rPr>
              <a:t>MySQLi </a:t>
            </a:r>
            <a:r>
              <a:rPr lang="vi-VN" sz="2400" spc="-5">
                <a:latin typeface="Arial"/>
                <a:cs typeface="Arial"/>
              </a:rPr>
              <a:t>(là </a:t>
            </a:r>
            <a:r>
              <a:rPr lang="vi-VN" sz="2400">
                <a:latin typeface="Arial"/>
                <a:cs typeface="Arial"/>
              </a:rPr>
              <a:t>viết </a:t>
            </a:r>
            <a:r>
              <a:rPr lang="vi-VN" sz="2400" spc="-5">
                <a:latin typeface="Arial"/>
                <a:cs typeface="Arial"/>
              </a:rPr>
              <a:t>tắt </a:t>
            </a:r>
            <a:r>
              <a:rPr lang="vi-VN" sz="2400">
                <a:latin typeface="Arial"/>
                <a:cs typeface="Arial"/>
              </a:rPr>
              <a:t>của </a:t>
            </a:r>
            <a:r>
              <a:rPr lang="vi-VN" sz="2400" spc="-5">
                <a:latin typeface="Arial"/>
                <a:cs typeface="Arial"/>
              </a:rPr>
              <a:t>MySQL</a:t>
            </a:r>
            <a:r>
              <a:rPr lang="vi-VN" sz="2400" spc="-30">
                <a:latin typeface="Arial"/>
                <a:cs typeface="Arial"/>
              </a:rPr>
              <a:t> </a:t>
            </a:r>
            <a:r>
              <a:rPr lang="vi-VN" sz="2400" spc="-5">
                <a:latin typeface="Arial"/>
                <a:cs typeface="Arial"/>
              </a:rPr>
              <a:t>improved)</a:t>
            </a:r>
            <a:endParaRPr lang="vi-VN"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64EB6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vi-VN" sz="2400" spc="-5">
                <a:latin typeface="Arial"/>
                <a:cs typeface="Arial"/>
              </a:rPr>
              <a:t>Được </a:t>
            </a:r>
            <a:r>
              <a:rPr lang="vi-VN" sz="2400">
                <a:latin typeface="Arial"/>
                <a:cs typeface="Arial"/>
              </a:rPr>
              <a:t>cải </a:t>
            </a:r>
            <a:r>
              <a:rPr lang="vi-VN" sz="2400" spc="-5">
                <a:latin typeface="Arial"/>
                <a:cs typeface="Arial"/>
              </a:rPr>
              <a:t>thiện </a:t>
            </a:r>
            <a:r>
              <a:rPr lang="vi-VN" sz="2400">
                <a:latin typeface="Arial"/>
                <a:cs typeface="Arial"/>
              </a:rPr>
              <a:t>từ </a:t>
            </a:r>
            <a:r>
              <a:rPr lang="vi-VN" sz="2400" spc="-5">
                <a:latin typeface="Arial"/>
                <a:cs typeface="Arial"/>
              </a:rPr>
              <a:t>MySQL đã được phát triển để</a:t>
            </a:r>
            <a:r>
              <a:rPr lang="vi-VN" sz="2400" spc="-40">
                <a:latin typeface="Arial"/>
                <a:cs typeface="Arial"/>
              </a:rPr>
              <a:t> </a:t>
            </a:r>
            <a:r>
              <a:rPr lang="vi-VN" sz="2400" spc="-5">
                <a:latin typeface="Arial"/>
                <a:cs typeface="Arial"/>
              </a:rPr>
              <a:t>tận</a:t>
            </a:r>
            <a:endParaRPr lang="vi-VN" sz="2400">
              <a:latin typeface="Arial"/>
              <a:cs typeface="Arial"/>
            </a:endParaRPr>
          </a:p>
          <a:p>
            <a:pPr marL="355600" marR="358140">
              <a:lnSpc>
                <a:spcPct val="100000"/>
              </a:lnSpc>
            </a:pPr>
            <a:r>
              <a:rPr lang="vi-VN" sz="2400" spc="-5">
                <a:latin typeface="Arial"/>
                <a:cs typeface="Arial"/>
              </a:rPr>
              <a:t>dụng lợi </a:t>
            </a:r>
            <a:r>
              <a:rPr lang="vi-VN" sz="2400">
                <a:latin typeface="Arial"/>
                <a:cs typeface="Arial"/>
              </a:rPr>
              <a:t>thế của các </a:t>
            </a:r>
            <a:r>
              <a:rPr lang="vi-VN" sz="2400" spc="-5">
                <a:latin typeface="Arial"/>
                <a:cs typeface="Arial"/>
              </a:rPr>
              <a:t>tính năng mới được </a:t>
            </a:r>
            <a:r>
              <a:rPr lang="vi-VN" sz="2400">
                <a:latin typeface="Arial"/>
                <a:cs typeface="Arial"/>
              </a:rPr>
              <a:t>tìm thấy  </a:t>
            </a:r>
            <a:r>
              <a:rPr lang="vi-VN" sz="2400" spc="-5">
                <a:latin typeface="Arial"/>
                <a:cs typeface="Arial"/>
              </a:rPr>
              <a:t>trong </a:t>
            </a:r>
            <a:r>
              <a:rPr lang="vi-VN" sz="2400">
                <a:latin typeface="Arial"/>
                <a:cs typeface="Arial"/>
              </a:rPr>
              <a:t>các </a:t>
            </a:r>
            <a:r>
              <a:rPr lang="vi-VN" sz="2400" spc="-5">
                <a:latin typeface="Arial"/>
                <a:cs typeface="Arial"/>
              </a:rPr>
              <a:t>hệ thống MySQL phiên bản 4.1.3 </a:t>
            </a:r>
            <a:r>
              <a:rPr lang="vi-VN" sz="2400">
                <a:latin typeface="Arial"/>
                <a:cs typeface="Arial"/>
              </a:rPr>
              <a:t>và</a:t>
            </a:r>
            <a:r>
              <a:rPr lang="vi-VN" sz="2400" spc="-55">
                <a:latin typeface="Arial"/>
                <a:cs typeface="Arial"/>
              </a:rPr>
              <a:t> </a:t>
            </a:r>
            <a:r>
              <a:rPr lang="vi-VN" sz="2400" spc="-5">
                <a:latin typeface="Arial"/>
                <a:cs typeface="Arial"/>
              </a:rPr>
              <a:t>mới</a:t>
            </a:r>
            <a:endParaRPr lang="vi-VN"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lang="vi-VN" sz="2400" spc="-5">
                <a:latin typeface="Arial"/>
                <a:cs typeface="Arial"/>
              </a:rPr>
              <a:t>hơn. Các mysqli mở rộng là bao gồm trong </a:t>
            </a:r>
            <a:r>
              <a:rPr lang="vi-VN" sz="2400">
                <a:latin typeface="Arial"/>
                <a:cs typeface="Arial"/>
              </a:rPr>
              <a:t>PHP 5 và  </a:t>
            </a:r>
            <a:r>
              <a:rPr lang="vi-VN" sz="2400" spc="-10">
                <a:latin typeface="Arial"/>
                <a:cs typeface="Arial"/>
              </a:rPr>
              <a:t>phiên </a:t>
            </a:r>
            <a:r>
              <a:rPr lang="vi-VN" sz="2400" spc="-5">
                <a:latin typeface="Arial"/>
                <a:cs typeface="Arial"/>
              </a:rPr>
              <a:t>bản </a:t>
            </a:r>
            <a:r>
              <a:rPr lang="vi-VN" sz="2400">
                <a:latin typeface="Arial"/>
                <a:cs typeface="Arial"/>
              </a:rPr>
              <a:t>sau</a:t>
            </a:r>
            <a:r>
              <a:rPr lang="vi-VN" sz="2400" spc="15">
                <a:latin typeface="Arial"/>
                <a:cs typeface="Arial"/>
              </a:rPr>
              <a:t> </a:t>
            </a:r>
            <a:r>
              <a:rPr lang="vi-VN" sz="2400" spc="-5">
                <a:latin typeface="Arial"/>
                <a:cs typeface="Arial"/>
              </a:rPr>
              <a:t>này.</a:t>
            </a:r>
            <a:endParaRPr lang="vi-VN" sz="2400">
              <a:latin typeface="Arial"/>
              <a:cs typeface="Arial"/>
            </a:endParaRPr>
          </a:p>
          <a:p>
            <a:pPr marL="355600" marR="564515" indent="-342900">
              <a:lnSpc>
                <a:spcPct val="100000"/>
              </a:lnSpc>
              <a:spcBef>
                <a:spcPts val="575"/>
              </a:spcBef>
              <a:buClr>
                <a:srgbClr val="364EB6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lang="vi-VN" sz="2400" spc="-5">
                <a:latin typeface="Arial"/>
                <a:cs typeface="Arial"/>
              </a:rPr>
              <a:t>Việc </a:t>
            </a:r>
            <a:r>
              <a:rPr lang="vi-VN" sz="2400">
                <a:latin typeface="Arial"/>
                <a:cs typeface="Arial"/>
              </a:rPr>
              <a:t>mở </a:t>
            </a:r>
            <a:r>
              <a:rPr lang="vi-VN" sz="2400" spc="-5">
                <a:latin typeface="Arial"/>
                <a:cs typeface="Arial"/>
              </a:rPr>
              <a:t>rộng mysqli </a:t>
            </a:r>
            <a:r>
              <a:rPr lang="vi-VN" sz="2400">
                <a:latin typeface="Arial"/>
                <a:cs typeface="Arial"/>
              </a:rPr>
              <a:t>có </a:t>
            </a:r>
            <a:r>
              <a:rPr lang="vi-VN" sz="2400" spc="-5">
                <a:latin typeface="Arial"/>
                <a:cs typeface="Arial"/>
              </a:rPr>
              <a:t>rất nhiều lợi </a:t>
            </a:r>
            <a:r>
              <a:rPr lang="vi-VN" sz="2400">
                <a:latin typeface="Arial"/>
                <a:cs typeface="Arial"/>
              </a:rPr>
              <a:t>thế vượt trội  </a:t>
            </a:r>
            <a:r>
              <a:rPr lang="vi-VN" sz="2400" spc="-5">
                <a:latin typeface="Arial"/>
                <a:cs typeface="Arial"/>
              </a:rPr>
              <a:t>nhưng nổi bật hơn </a:t>
            </a:r>
            <a:r>
              <a:rPr lang="vi-VN" sz="2400">
                <a:latin typeface="Arial"/>
                <a:cs typeface="Arial"/>
              </a:rPr>
              <a:t>cả</a:t>
            </a:r>
            <a:r>
              <a:rPr lang="vi-VN" sz="2400" spc="-5">
                <a:latin typeface="Arial"/>
                <a:cs typeface="Arial"/>
              </a:rPr>
              <a:t> là:</a:t>
            </a:r>
            <a:endParaRPr lang="vi-VN"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4886E2"/>
              </a:buClr>
              <a:buChar char="-"/>
              <a:tabLst>
                <a:tab pos="756285" algn="l"/>
                <a:tab pos="756920" algn="l"/>
              </a:tabLst>
            </a:pPr>
            <a:r>
              <a:rPr lang="vi-VN" sz="2000">
                <a:latin typeface="Arial"/>
                <a:cs typeface="Arial"/>
              </a:rPr>
              <a:t>Giao </a:t>
            </a:r>
            <a:r>
              <a:rPr lang="vi-VN" sz="2000" spc="-5">
                <a:latin typeface="Arial"/>
                <a:cs typeface="Arial"/>
              </a:rPr>
              <a:t>diện hướng đối</a:t>
            </a:r>
            <a:r>
              <a:rPr lang="vi-VN" sz="2000" spc="-65">
                <a:latin typeface="Arial"/>
                <a:cs typeface="Arial"/>
              </a:rPr>
              <a:t> </a:t>
            </a:r>
            <a:r>
              <a:rPr lang="vi-VN" sz="2000" spc="-5">
                <a:latin typeface="Arial"/>
                <a:cs typeface="Arial"/>
              </a:rPr>
              <a:t>tượng</a:t>
            </a:r>
            <a:endParaRPr lang="vi-VN"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4886E2"/>
              </a:buClr>
              <a:buChar char="-"/>
              <a:tabLst>
                <a:tab pos="756285" algn="l"/>
                <a:tab pos="756920" algn="l"/>
              </a:tabLst>
            </a:pPr>
            <a:r>
              <a:rPr lang="vi-VN" sz="2000">
                <a:latin typeface="Arial"/>
                <a:cs typeface="Arial"/>
              </a:rPr>
              <a:t>Tốc độ truy </a:t>
            </a:r>
            <a:r>
              <a:rPr lang="vi-VN" sz="2000" spc="-5">
                <a:latin typeface="Arial"/>
                <a:cs typeface="Arial"/>
              </a:rPr>
              <a:t>vấn nhanh </a:t>
            </a:r>
            <a:r>
              <a:rPr lang="vi-VN" sz="2000">
                <a:latin typeface="Arial"/>
                <a:cs typeface="Arial"/>
              </a:rPr>
              <a:t>hơn (~2.5% đến</a:t>
            </a:r>
            <a:r>
              <a:rPr lang="vi-VN" sz="2000" spc="-185">
                <a:latin typeface="Arial"/>
                <a:cs typeface="Arial"/>
              </a:rPr>
              <a:t> </a:t>
            </a:r>
            <a:r>
              <a:rPr lang="vi-VN" sz="2000">
                <a:latin typeface="Arial"/>
                <a:cs typeface="Arial"/>
              </a:rPr>
              <a:t>~6.5%)</a:t>
            </a: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4886E2"/>
              </a:buClr>
              <a:buChar char="-"/>
              <a:tabLst>
                <a:tab pos="756285" algn="l"/>
                <a:tab pos="756920" algn="l"/>
              </a:tabLst>
            </a:pPr>
            <a:r>
              <a:rPr lang="vi-VN" sz="2000">
                <a:latin typeface="Arial"/>
                <a:cs typeface="Arial"/>
              </a:rPr>
              <a:t>Cải tiến khả </a:t>
            </a:r>
            <a:r>
              <a:rPr lang="vi-VN" sz="2000" spc="-5">
                <a:latin typeface="Arial"/>
                <a:cs typeface="Arial"/>
              </a:rPr>
              <a:t>năng tìm lỗi </a:t>
            </a:r>
            <a:r>
              <a:rPr lang="vi-VN" sz="2000" spc="-10">
                <a:latin typeface="Arial"/>
                <a:cs typeface="Arial"/>
              </a:rPr>
              <a:t>và </a:t>
            </a:r>
            <a:r>
              <a:rPr lang="vi-VN" sz="2000">
                <a:latin typeface="Arial"/>
                <a:cs typeface="Arial"/>
              </a:rPr>
              <a:t>khắc</a:t>
            </a:r>
            <a:r>
              <a:rPr lang="vi-VN" sz="2000" spc="-100">
                <a:latin typeface="Arial"/>
                <a:cs typeface="Arial"/>
              </a:rPr>
              <a:t> </a:t>
            </a:r>
            <a:r>
              <a:rPr lang="vi-VN" sz="2000" spc="-5">
                <a:latin typeface="Arial"/>
                <a:cs typeface="Arial"/>
              </a:rPr>
              <a:t>phục.</a:t>
            </a:r>
            <a:endParaRPr lang="vi-VN"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4886E2"/>
              </a:buClr>
              <a:buChar char="-"/>
              <a:tabLst>
                <a:tab pos="756285" algn="l"/>
                <a:tab pos="756920" algn="l"/>
              </a:tabLst>
            </a:pPr>
            <a:r>
              <a:rPr lang="vi-VN" sz="2000">
                <a:latin typeface="Arial"/>
                <a:cs typeface="Arial"/>
              </a:rPr>
              <a:t>Hỗ trợ và </a:t>
            </a:r>
            <a:r>
              <a:rPr lang="vi-VN" sz="2000" spc="-5">
                <a:latin typeface="Arial"/>
                <a:cs typeface="Arial"/>
              </a:rPr>
              <a:t>nhúng </a:t>
            </a:r>
            <a:r>
              <a:rPr lang="vi-VN" sz="2000">
                <a:latin typeface="Arial"/>
                <a:cs typeface="Arial"/>
              </a:rPr>
              <a:t>vào </a:t>
            </a:r>
            <a:r>
              <a:rPr lang="vi-VN" sz="2000" spc="-5">
                <a:latin typeface="Arial"/>
                <a:cs typeface="Arial"/>
              </a:rPr>
              <a:t>server để </a:t>
            </a:r>
            <a:r>
              <a:rPr lang="vi-VN" sz="2000">
                <a:latin typeface="Arial"/>
                <a:cs typeface="Arial"/>
              </a:rPr>
              <a:t>sử</a:t>
            </a:r>
            <a:r>
              <a:rPr lang="vi-VN" sz="2000" spc="-135">
                <a:latin typeface="Arial"/>
                <a:cs typeface="Arial"/>
              </a:rPr>
              <a:t> </a:t>
            </a:r>
            <a:r>
              <a:rPr lang="vi-VN" sz="2000" spc="-5">
                <a:latin typeface="Arial"/>
                <a:cs typeface="Arial"/>
              </a:rPr>
              <a:t>dụng.</a:t>
            </a:r>
            <a:endParaRPr lang="vi-VN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-10"/>
              <a:t>Cách </a:t>
            </a:r>
            <a:r>
              <a:rPr lang="en-US" spc="-5"/>
              <a:t>kết </a:t>
            </a:r>
            <a:r>
              <a:rPr lang="en-US" spc="-10"/>
              <a:t>nối </a:t>
            </a:r>
            <a:r>
              <a:rPr lang="en-US" spc="-5"/>
              <a:t>PHP với</a:t>
            </a:r>
            <a:r>
              <a:rPr lang="en-US" spc="10"/>
              <a:t> </a:t>
            </a:r>
            <a:r>
              <a:rPr lang="en-US" spc="-15"/>
              <a:t>MySQL</a:t>
            </a:r>
            <a:endParaRPr lang="en-US"/>
          </a:p>
        </p:txBody>
      </p:sp>
      <p:sp>
        <p:nvSpPr>
          <p:cNvPr id="9" name="object 4"/>
          <p:cNvSpPr/>
          <p:nvPr/>
        </p:nvSpPr>
        <p:spPr>
          <a:xfrm>
            <a:off x="952500" y="1405826"/>
            <a:ext cx="9931400" cy="5033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06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/>
              <a:t>Lấy tên danh </a:t>
            </a:r>
            <a:r>
              <a:rPr lang="en-US" spc="-5"/>
              <a:t>mục tin có </a:t>
            </a:r>
            <a:r>
              <a:rPr lang="en-US"/>
              <a:t>ID_DanhMucTin =</a:t>
            </a:r>
            <a:r>
              <a:rPr lang="en-US" spc="-165"/>
              <a:t> </a:t>
            </a:r>
            <a:r>
              <a:rPr lang="en-US"/>
              <a:t>2</a:t>
            </a:r>
          </a:p>
        </p:txBody>
      </p:sp>
      <p:sp>
        <p:nvSpPr>
          <p:cNvPr id="8" name="object 4"/>
          <p:cNvSpPr/>
          <p:nvPr/>
        </p:nvSpPr>
        <p:spPr>
          <a:xfrm>
            <a:off x="677329" y="1508798"/>
            <a:ext cx="10409771" cy="5082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1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spc="-5"/>
              <a:t>Lấy tất </a:t>
            </a:r>
            <a:r>
              <a:rPr lang="en-US"/>
              <a:t>cả </a:t>
            </a:r>
            <a:r>
              <a:rPr lang="en-US" spc="-5"/>
              <a:t>danh </a:t>
            </a:r>
            <a:r>
              <a:rPr lang="en-US" spc="-10"/>
              <a:t>mục</a:t>
            </a:r>
            <a:r>
              <a:rPr lang="en-US" spc="-20"/>
              <a:t> </a:t>
            </a:r>
            <a:r>
              <a:rPr lang="en-US" spc="-5"/>
              <a:t>tin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48690" y="5107938"/>
            <a:ext cx="43726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1298194" y="1465233"/>
            <a:ext cx="870940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64EB6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Lấy </a:t>
            </a:r>
            <a:r>
              <a:rPr sz="2000" dirty="0">
                <a:latin typeface="Arial"/>
                <a:cs typeface="Arial"/>
              </a:rPr>
              <a:t>tất cả các </a:t>
            </a:r>
            <a:r>
              <a:rPr sz="2000" spc="-5" dirty="0">
                <a:latin typeface="Arial"/>
                <a:cs typeface="Arial"/>
              </a:rPr>
              <a:t>danh mục </a:t>
            </a:r>
            <a:r>
              <a:rPr sz="2000" dirty="0">
                <a:latin typeface="Arial"/>
                <a:cs typeface="Arial"/>
              </a:rPr>
              <a:t>tin </a:t>
            </a:r>
            <a:r>
              <a:rPr sz="2000" spc="-5" dirty="0">
                <a:latin typeface="Arial"/>
                <a:cs typeface="Arial"/>
              </a:rPr>
              <a:t>gồm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ID_DanhMucTin,  TenDanhMucTin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816100" y="1947096"/>
            <a:ext cx="7404100" cy="4682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02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 smtClean="0"/>
              <a:t>Assignment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D8CBA5-A0A3-44D9-9EF5-E09670E0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549400"/>
            <a:ext cx="11140478" cy="4572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>
                <a:latin typeface="Times New Roman"/>
                <a:cs typeface="Times New Roman"/>
              </a:rPr>
              <a:t>Câu 1 (30đ) </a:t>
            </a:r>
          </a:p>
          <a:p>
            <a:pPr marL="412750" lvl="1">
              <a:spcBef>
                <a:spcPts val="100"/>
              </a:spcBef>
            </a:pPr>
            <a:r>
              <a:rPr lang="en-US" smtClean="0">
                <a:latin typeface="Times New Roman"/>
                <a:cs typeface="Times New Roman"/>
              </a:rPr>
              <a:t>Tạo database tên </a:t>
            </a:r>
            <a:r>
              <a:rPr lang="en-US" b="1" smtClean="0">
                <a:latin typeface="Times New Roman"/>
                <a:cs typeface="Times New Roman"/>
              </a:rPr>
              <a:t>fasttrackse</a:t>
            </a:r>
            <a:r>
              <a:rPr lang="en-US" smtClean="0">
                <a:latin typeface="Times New Roman"/>
                <a:cs typeface="Times New Roman"/>
              </a:rPr>
              <a:t> , sau đó tạo table </a:t>
            </a:r>
            <a:r>
              <a:rPr lang="en-US" b="1" smtClean="0">
                <a:latin typeface="Times New Roman"/>
                <a:cs typeface="Times New Roman"/>
              </a:rPr>
              <a:t>users</a:t>
            </a:r>
            <a:r>
              <a:rPr lang="en-US" smtClean="0">
                <a:latin typeface="Times New Roman"/>
                <a:cs typeface="Times New Roman"/>
              </a:rPr>
              <a:t> có các cột id , username, password và thêm 5 dòng dữ liệu ( tất cả phải tạo bằng câu lệnh SQL)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>
                <a:latin typeface="Times New Roman"/>
                <a:cs typeface="Times New Roman"/>
              </a:rPr>
              <a:t>Câu 2 (70đ) </a:t>
            </a:r>
          </a:p>
          <a:p>
            <a:pPr marL="412750" lvl="1">
              <a:spcBef>
                <a:spcPts val="100"/>
              </a:spcBef>
            </a:pPr>
            <a:r>
              <a:rPr lang="en-US" smtClean="0">
                <a:latin typeface="Times New Roman"/>
                <a:cs typeface="Times New Roman"/>
              </a:rPr>
              <a:t>Tạo </a:t>
            </a:r>
            <a:r>
              <a:rPr lang="en-US" smtClean="0">
                <a:latin typeface="Times New Roman"/>
                <a:cs typeface="Times New Roman"/>
              </a:rPr>
              <a:t>filelogin.php </a:t>
            </a:r>
            <a:r>
              <a:rPr lang="en-US" smtClean="0">
                <a:latin typeface="Times New Roman"/>
                <a:cs typeface="Times New Roman"/>
              </a:rPr>
              <a:t>, home.php , logout.php và code chức năng đăng nhập</a:t>
            </a:r>
          </a:p>
          <a:p>
            <a:pPr marL="412750" lvl="1">
              <a:spcBef>
                <a:spcPts val="100"/>
              </a:spcBef>
            </a:pPr>
            <a:r>
              <a:rPr lang="en-US" smtClean="0">
                <a:latin typeface="Times New Roman"/>
                <a:cs typeface="Times New Roman"/>
              </a:rPr>
              <a:t>Kiểm tra đăng nhập bằng cách kết nối đến table </a:t>
            </a:r>
            <a:r>
              <a:rPr lang="en-US" b="1" smtClean="0">
                <a:latin typeface="Times New Roman"/>
                <a:cs typeface="Times New Roman"/>
              </a:rPr>
              <a:t>users</a:t>
            </a:r>
            <a:r>
              <a:rPr lang="en-US" smtClean="0">
                <a:latin typeface="Times New Roman"/>
                <a:cs typeface="Times New Roman"/>
              </a:rPr>
              <a:t> , kiểm tra username và password đã đúng hay chưa trong db</a:t>
            </a:r>
          </a:p>
          <a:p>
            <a:pPr marL="412750" lvl="1">
              <a:spcBef>
                <a:spcPts val="100"/>
              </a:spcBef>
            </a:pPr>
            <a:r>
              <a:rPr lang="en-US" smtClean="0">
                <a:latin typeface="Times New Roman"/>
                <a:cs typeface="Times New Roman"/>
              </a:rPr>
              <a:t>Nếu đăng nhập thành công thì redirect đến trang home.php </a:t>
            </a:r>
          </a:p>
          <a:p>
            <a:pPr marL="412750" lvl="1">
              <a:spcBef>
                <a:spcPts val="100"/>
              </a:spcBef>
            </a:pPr>
            <a:r>
              <a:rPr lang="en-US" smtClean="0">
                <a:latin typeface="Times New Roman"/>
                <a:cs typeface="Times New Roman"/>
              </a:rPr>
              <a:t>Nếu người dùng chưa đăng nhập mà vào trang home.php thì phải tự động redirect đến trang login.php</a:t>
            </a:r>
          </a:p>
        </p:txBody>
      </p:sp>
    </p:spTree>
    <p:extLst>
      <p:ext uri="{BB962C8B-B14F-4D97-AF65-F5344CB8AC3E}">
        <p14:creationId xmlns:p14="http://schemas.microsoft.com/office/powerpoint/2010/main" val="1792531635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F1F1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268</Words>
  <Application>Microsoft Office PowerPoint</Application>
  <PresentationFormat>Custom</PresentationFormat>
  <Paragraphs>25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cdb2004213l</vt:lpstr>
      <vt:lpstr>CƠ SỞ DỮ LIỆU MYSQL phần 3</vt:lpstr>
      <vt:lpstr>MySQLi là gì?</vt:lpstr>
      <vt:lpstr>Cách kết nối PHP với MySQL</vt:lpstr>
      <vt:lpstr>Lấy tên danh mục tin có ID_DanhMucTin = 2</vt:lpstr>
      <vt:lpstr>Lấy tất cả danh mục tin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Admin</cp:lastModifiedBy>
  <cp:revision>88</cp:revision>
  <dcterms:modified xsi:type="dcterms:W3CDTF">2017-11-24T18:22:48Z</dcterms:modified>
</cp:coreProperties>
</file>