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81" r:id="rId7"/>
    <p:sldId id="282" r:id="rId8"/>
    <p:sldId id="276" r:id="rId9"/>
    <p:sldId id="260" r:id="rId10"/>
    <p:sldId id="261" r:id="rId11"/>
    <p:sldId id="283" r:id="rId12"/>
    <p:sldId id="284" r:id="rId13"/>
    <p:sldId id="285" r:id="rId14"/>
    <p:sldId id="278" r:id="rId15"/>
    <p:sldId id="286" r:id="rId16"/>
    <p:sldId id="279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11/23/2017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E323BD-2097-4A56-816A-9F17DCC6C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b="0" dirty="0" err="1" smtClean="0"/>
              <a:t>Biểu</a:t>
            </a:r>
            <a:r>
              <a:rPr lang="en-US" b="0" dirty="0" smtClean="0"/>
              <a:t> </a:t>
            </a:r>
            <a:r>
              <a:rPr lang="en-US" b="0" dirty="0" err="1" smtClean="0"/>
              <a:t>thức</a:t>
            </a:r>
            <a:r>
              <a:rPr lang="en-US" b="0" dirty="0" smtClean="0"/>
              <a:t> </a:t>
            </a:r>
            <a:r>
              <a:rPr lang="en-US" b="0" dirty="0" err="1" smtClean="0"/>
              <a:t>toán</a:t>
            </a:r>
            <a:r>
              <a:rPr lang="en-US" b="0" dirty="0" smtClean="0"/>
              <a:t> </a:t>
            </a:r>
            <a:r>
              <a:rPr lang="en-US" b="0" dirty="0" err="1" smtClean="0"/>
              <a:t>tử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PHP</a:t>
            </a:r>
            <a:endParaRPr lang="en-US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44420"/>
              </p:ext>
            </p:extLst>
          </p:nvPr>
        </p:nvGraphicFramePr>
        <p:xfrm>
          <a:off x="1792407" y="1942587"/>
          <a:ext cx="69330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225"/>
                <a:gridCol w="5223837"/>
              </a:tblGrid>
              <a:tr h="3384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en-US" dirty="0"/>
                    </a:p>
                  </a:txBody>
                  <a:tcPr/>
                </a:tc>
              </a:tr>
              <a:tr h="321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Phép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cộng</a:t>
                      </a:r>
                      <a:endParaRPr lang="en-US" dirty="0"/>
                    </a:p>
                  </a:txBody>
                  <a:tcPr/>
                </a:tc>
              </a:tr>
              <a:tr h="3603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Phép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trừ</a:t>
                      </a:r>
                      <a:endParaRPr lang="en-US" dirty="0"/>
                    </a:p>
                  </a:txBody>
                  <a:tcPr/>
                </a:tc>
              </a:tr>
              <a:tr h="321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Phép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endParaRPr lang="en-US" dirty="0"/>
                    </a:p>
                  </a:txBody>
                  <a:tcPr/>
                </a:tc>
              </a:tr>
              <a:tr h="321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Phép</a:t>
                      </a:r>
                      <a:r>
                        <a:rPr lang="en-US" baseline="0" dirty="0" smtClean="0"/>
                        <a:t> chia</a:t>
                      </a:r>
                      <a:endParaRPr lang="en-US" dirty="0"/>
                    </a:p>
                  </a:txBody>
                  <a:tcPr/>
                </a:tc>
              </a:tr>
              <a:tr h="321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Phép</a:t>
                      </a:r>
                      <a:r>
                        <a:rPr lang="en-US" baseline="0" dirty="0" smtClean="0"/>
                        <a:t> chia </a:t>
                      </a:r>
                      <a:r>
                        <a:rPr lang="en-US" baseline="0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419367"/>
            <a:ext cx="2663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06" y="4219645"/>
            <a:ext cx="6582772" cy="25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0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12342"/>
              </p:ext>
            </p:extLst>
          </p:nvPr>
        </p:nvGraphicFramePr>
        <p:xfrm>
          <a:off x="1846998" y="2297431"/>
          <a:ext cx="7119581" cy="31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208"/>
                <a:gridCol w="5364373"/>
              </a:tblGrid>
              <a:tr h="4458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</a:tr>
              <a:tr h="4458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 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= $y</a:t>
                      </a:r>
                      <a:endParaRPr lang="en-US" dirty="0"/>
                    </a:p>
                  </a:txBody>
                  <a:tcPr/>
                </a:tc>
              </a:tr>
              <a:tr h="4458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+=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= $x + $y</a:t>
                      </a:r>
                      <a:endParaRPr lang="en-US" dirty="0"/>
                    </a:p>
                  </a:txBody>
                  <a:tcPr/>
                </a:tc>
              </a:tr>
              <a:tr h="4458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-=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= $x - $y</a:t>
                      </a:r>
                      <a:endParaRPr lang="en-US" dirty="0"/>
                    </a:p>
                  </a:txBody>
                  <a:tcPr/>
                </a:tc>
              </a:tr>
              <a:tr h="4458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*=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= $x * $y</a:t>
                      </a:r>
                      <a:endParaRPr lang="en-US" dirty="0"/>
                    </a:p>
                  </a:txBody>
                  <a:tcPr/>
                </a:tc>
              </a:tr>
              <a:tr h="4458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/=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= $x / $y</a:t>
                      </a:r>
                      <a:endParaRPr lang="en-US" dirty="0"/>
                    </a:p>
                  </a:txBody>
                  <a:tcPr/>
                </a:tc>
              </a:tr>
              <a:tr h="4458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%= $y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 = $x % $y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419367"/>
            <a:ext cx="2204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84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625431"/>
              </p:ext>
            </p:extLst>
          </p:nvPr>
        </p:nvGraphicFramePr>
        <p:xfrm>
          <a:off x="1219201" y="2188249"/>
          <a:ext cx="9139450" cy="429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171"/>
                <a:gridCol w="6886279"/>
              </a:tblGrid>
              <a:tr h="4594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FALSE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endParaRPr lang="en-US" dirty="0"/>
                    </a:p>
                  </a:txBody>
                  <a:tcPr/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FALSE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endParaRPr lang="en-US" dirty="0"/>
                    </a:p>
                  </a:txBody>
                  <a:tcPr/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Vd</a:t>
                      </a:r>
                      <a:r>
                        <a:rPr lang="en-US" dirty="0" smtClean="0"/>
                        <a:t> : $a&gt;$b . </a:t>
                      </a:r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$a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$b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FALSE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$a </a:t>
                      </a:r>
                      <a:r>
                        <a:rPr lang="en-US" baseline="0" dirty="0" err="1" smtClean="0"/>
                        <a:t>nhỏ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$b</a:t>
                      </a:r>
                      <a:endParaRPr lang="en-US" dirty="0"/>
                    </a:p>
                  </a:txBody>
                  <a:tcPr/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Vd</a:t>
                      </a:r>
                      <a:r>
                        <a:rPr lang="en-US" dirty="0" smtClean="0"/>
                        <a:t> : $a&gt;=$b . </a:t>
                      </a:r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$a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$b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FALSE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$a </a:t>
                      </a:r>
                      <a:r>
                        <a:rPr lang="en-US" baseline="0" dirty="0" err="1" smtClean="0"/>
                        <a:t>nhỏ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$b</a:t>
                      </a:r>
                      <a:endParaRPr lang="en-US" dirty="0"/>
                    </a:p>
                  </a:txBody>
                  <a:tcPr/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Vd</a:t>
                      </a:r>
                      <a:r>
                        <a:rPr lang="en-US" dirty="0" smtClean="0"/>
                        <a:t> : $a&lt;$b . </a:t>
                      </a:r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$a </a:t>
                      </a:r>
                      <a:r>
                        <a:rPr lang="en-US" baseline="0" dirty="0" err="1" smtClean="0"/>
                        <a:t>nhỏ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$b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FALSE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$a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$b</a:t>
                      </a:r>
                      <a:endParaRPr lang="en-US" dirty="0"/>
                    </a:p>
                  </a:txBody>
                  <a:tcPr/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Vd</a:t>
                      </a:r>
                      <a:r>
                        <a:rPr lang="en-US" dirty="0" smtClean="0"/>
                        <a:t> : $a&lt;$b . </a:t>
                      </a:r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TRUE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$a </a:t>
                      </a:r>
                      <a:r>
                        <a:rPr lang="en-US" baseline="0" dirty="0" err="1" smtClean="0"/>
                        <a:t>nhỏ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bằng</a:t>
                      </a:r>
                      <a:r>
                        <a:rPr lang="en-US" baseline="0" dirty="0" smtClean="0"/>
                        <a:t> $b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FALSE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$a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$b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419367"/>
            <a:ext cx="2962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4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1936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logic:   !    &amp;&amp;  ||</a:t>
            </a:r>
          </a:p>
          <a:p>
            <a:pPr lvl="1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&amp;&amp; (and) 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pPr lvl="1"/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|| (or) 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49125"/>
              </p:ext>
            </p:extLst>
          </p:nvPr>
        </p:nvGraphicFramePr>
        <p:xfrm>
          <a:off x="1895522" y="339462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tử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9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If/Else: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234969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1 : </a:t>
            </a:r>
            <a:r>
              <a:rPr lang="en-US" dirty="0" err="1" smtClean="0"/>
              <a:t>Khuyết</a:t>
            </a:r>
            <a:r>
              <a:rPr lang="en-US" dirty="0" smtClean="0"/>
              <a:t> Else</a:t>
            </a:r>
          </a:p>
          <a:p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2" y="2287208"/>
            <a:ext cx="4132608" cy="1738882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gray">
          <a:xfrm>
            <a:off x="843886" y="4026090"/>
            <a:ext cx="11023600" cy="234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 smtClean="0"/>
              <a:t>Ví</a:t>
            </a:r>
            <a:r>
              <a:rPr lang="en-US" kern="0" dirty="0" smtClean="0"/>
              <a:t> </a:t>
            </a:r>
            <a:r>
              <a:rPr lang="en-US" kern="0" dirty="0" err="1" smtClean="0"/>
              <a:t>dụ</a:t>
            </a:r>
            <a:endParaRPr lang="en-US" kern="0" dirty="0" smtClean="0"/>
          </a:p>
          <a:p>
            <a:endParaRPr lang="vi-VN" kern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2" y="4605526"/>
            <a:ext cx="4893862" cy="17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5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If/Else: </a:t>
            </a:r>
            <a:r>
              <a:rPr lang="en-US" dirty="0" err="1"/>
              <a:t>l</a:t>
            </a:r>
            <a:r>
              <a:rPr lang="en-US" dirty="0" err="1" smtClean="0"/>
              <a:t>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234969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2 :</a:t>
            </a:r>
            <a:endParaRPr lang="vi-VN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gray">
          <a:xfrm>
            <a:off x="843886" y="4026090"/>
            <a:ext cx="11023600" cy="234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 smtClean="0"/>
              <a:t>Ví</a:t>
            </a:r>
            <a:r>
              <a:rPr lang="en-US" kern="0" dirty="0" smtClean="0"/>
              <a:t> </a:t>
            </a:r>
            <a:r>
              <a:rPr lang="en-US" kern="0" dirty="0" err="1" smtClean="0"/>
              <a:t>dụ</a:t>
            </a:r>
            <a:endParaRPr lang="en-US" kern="0" dirty="0" smtClean="0"/>
          </a:p>
          <a:p>
            <a:endParaRPr lang="vi-VN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2" y="2213069"/>
            <a:ext cx="5468716" cy="1800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1" y="4502863"/>
            <a:ext cx="5322628" cy="21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0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Switch: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vi-V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1" y="2213638"/>
            <a:ext cx="7493206" cy="37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9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1(20đ) 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a, </a:t>
            </a:r>
            <a:r>
              <a:rPr lang="en-US" dirty="0" smtClean="0"/>
              <a:t>b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2 (20đ):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/>
              <a:t>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a, b, c </a:t>
            </a:r>
            <a:endParaRPr lang="en-US" dirty="0" smtClean="0"/>
          </a:p>
          <a:p>
            <a:pPr lvl="0"/>
            <a:r>
              <a:rPr lang="en-US" dirty="0" err="1" smtClean="0"/>
              <a:t>Bài</a:t>
            </a:r>
            <a:r>
              <a:rPr lang="en-US" dirty="0" smtClean="0"/>
              <a:t> 3 (20đ):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giỏi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điềm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8.00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7.00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8.00.</a:t>
            </a:r>
          </a:p>
          <a:p>
            <a:pPr lvl="1"/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5.00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7.00.</a:t>
            </a:r>
          </a:p>
          <a:p>
            <a:pPr lvl="1"/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.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43503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0514A684-61C5-4691-B1D5-8BE212B4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4(20đ) 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[200, 300)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20%.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300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30%.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Bài</a:t>
            </a:r>
            <a:r>
              <a:rPr lang="en-US" smtClean="0"/>
              <a:t> 5(20đ) 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(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),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.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8498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11023600" cy="4765343"/>
          </a:xfrm>
        </p:spPr>
        <p:txBody>
          <a:bodyPr/>
          <a:lstStyle/>
          <a:p>
            <a:r>
              <a:rPr lang="vi-VN" dirty="0" smtClean="0"/>
              <a:t>PHP </a:t>
            </a:r>
            <a:r>
              <a:rPr lang="vi-VN" dirty="0"/>
              <a:t>là ngôn ngữ lập trình kịch bản viết cho máy chủ mà được nhúng trong HTML. Nó được sử dụng để quản lý nội dụng động, Database, Session tracking, </a:t>
            </a:r>
            <a:r>
              <a:rPr lang="vi-VN" dirty="0" smtClean="0"/>
              <a:t>…</a:t>
            </a:r>
            <a:endParaRPr lang="en-US" dirty="0" smtClean="0"/>
          </a:p>
          <a:p>
            <a:r>
              <a:rPr lang="en-US" dirty="0"/>
              <a:t>File PHP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code html , </a:t>
            </a:r>
            <a:r>
              <a:rPr lang="en-US" dirty="0" err="1"/>
              <a:t>css</a:t>
            </a:r>
            <a:r>
              <a:rPr lang="en-US" dirty="0"/>
              <a:t> 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smtClean="0"/>
              <a:t>PHP </a:t>
            </a:r>
            <a:r>
              <a:rPr lang="vi-VN" dirty="0" smtClean="0"/>
              <a:t>được </a:t>
            </a:r>
            <a:r>
              <a:rPr lang="vi-VN" dirty="0"/>
              <a:t>tích hợp với một số Database thông dụng như MySQL, PostgreSQL, Oracle, Sybase, Informix, và Microsoft SQL Server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288EF-D08F-44DF-B412-4E49D6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626600" cy="487363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09434" y="3787247"/>
            <a:ext cx="2169994" cy="1187355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Trình</a:t>
            </a:r>
            <a:r>
              <a:rPr lang="en-US" sz="24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duyệt</a:t>
            </a:r>
            <a:endParaRPr kumimoji="0" lang="en-US" sz="2400" b="1" i="0" u="none" strike="noStrike" normalizeH="0" baseline="0" dirty="0" smtClean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367026" y="3668674"/>
            <a:ext cx="2795895" cy="1473957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Xử</a:t>
            </a:r>
            <a:r>
              <a:rPr lang="en-US" sz="20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0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lý</a:t>
            </a:r>
            <a:r>
              <a:rPr lang="en-US" sz="20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0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câu</a:t>
            </a:r>
            <a:r>
              <a:rPr lang="en-US" sz="20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0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lệnh</a:t>
            </a:r>
            <a:endParaRPr lang="en-US" sz="2000" b="1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10" name="Round Diagonal Corner Rectangle 9"/>
          <p:cNvSpPr/>
          <p:nvPr/>
        </p:nvSpPr>
        <p:spPr bwMode="auto">
          <a:xfrm>
            <a:off x="8679977" y="5736308"/>
            <a:ext cx="2386462" cy="914400"/>
          </a:xfrm>
          <a:prstGeom prst="round2Diag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Cơ</a:t>
            </a:r>
            <a:r>
              <a:rPr lang="en-US" sz="20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0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sở</a:t>
            </a:r>
            <a:r>
              <a:rPr lang="en-US" sz="20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0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dữ</a:t>
            </a:r>
            <a:r>
              <a:rPr lang="en-US" sz="20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0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liệu</a:t>
            </a:r>
            <a:endParaRPr lang="en-US" sz="2000" b="1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42347" y="1848429"/>
            <a:ext cx="2169994" cy="1187355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Tìm</a:t>
            </a:r>
            <a:r>
              <a:rPr lang="en-US" sz="24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trang</a:t>
            </a:r>
            <a:r>
              <a:rPr lang="en-US" sz="24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PHP</a:t>
            </a:r>
            <a:endParaRPr kumimoji="0" lang="en-US" sz="2400" b="1" i="0" u="none" strike="noStrike" normalizeH="0" baseline="0" dirty="0" smtClean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442347" y="3787249"/>
            <a:ext cx="2169994" cy="1187355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Trả</a:t>
            </a:r>
            <a:r>
              <a:rPr lang="en-US" sz="24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về</a:t>
            </a:r>
            <a:r>
              <a:rPr lang="en-US" sz="24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kết</a:t>
            </a:r>
            <a:r>
              <a:rPr lang="en-US" sz="24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</a:t>
            </a: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quả</a:t>
            </a:r>
            <a:r>
              <a:rPr lang="en-US" sz="2400" b="1" dirty="0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 HTML</a:t>
            </a:r>
            <a:endParaRPr kumimoji="0" lang="en-US" sz="2400" b="1" i="0" u="none" strike="noStrike" normalizeH="0" baseline="0" dirty="0" smtClean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8679977" y="1854410"/>
            <a:ext cx="2169994" cy="1187355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 smtClean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Page.php</a:t>
            </a:r>
            <a:endParaRPr kumimoji="0" lang="en-US" sz="2400" b="1" i="0" u="none" strike="noStrike" normalizeH="0" baseline="0" dirty="0" smtClean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cxnSp>
        <p:nvCxnSpPr>
          <p:cNvPr id="15" name="Elbow Connector 14"/>
          <p:cNvCxnSpPr>
            <a:stCxn id="5" idx="0"/>
            <a:endCxn id="11" idx="1"/>
          </p:cNvCxnSpPr>
          <p:nvPr/>
        </p:nvCxnSpPr>
        <p:spPr bwMode="auto">
          <a:xfrm rot="5400000" flipH="1" flipV="1">
            <a:off x="2295819" y="1640719"/>
            <a:ext cx="1345140" cy="2947916"/>
          </a:xfrm>
          <a:prstGeom prst="bentConnector2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3" idx="1"/>
          </p:cNvCxnSpPr>
          <p:nvPr/>
        </p:nvCxnSpPr>
        <p:spPr bwMode="auto">
          <a:xfrm>
            <a:off x="6612341" y="2442107"/>
            <a:ext cx="2067636" cy="598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9" idx="0"/>
          </p:cNvCxnSpPr>
          <p:nvPr/>
        </p:nvCxnSpPr>
        <p:spPr bwMode="auto">
          <a:xfrm>
            <a:off x="9764974" y="3041765"/>
            <a:ext cx="0" cy="62690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10236200" y="5142631"/>
            <a:ext cx="0" cy="59367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9389660" y="5142631"/>
            <a:ext cx="0" cy="59367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2" idx="3"/>
          </p:cNvCxnSpPr>
          <p:nvPr/>
        </p:nvCxnSpPr>
        <p:spPr bwMode="auto">
          <a:xfrm flipH="1" flipV="1">
            <a:off x="6612341" y="4380927"/>
            <a:ext cx="1754685" cy="2472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1"/>
            <a:endCxn id="5" idx="3"/>
          </p:cNvCxnSpPr>
          <p:nvPr/>
        </p:nvCxnSpPr>
        <p:spPr bwMode="auto">
          <a:xfrm flipH="1" flipV="1">
            <a:off x="2579428" y="4380925"/>
            <a:ext cx="1862919" cy="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2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AF86F-0570-4427-B3D6-B22F8A34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9601"/>
            <a:ext cx="9715500" cy="487363"/>
          </a:xfrm>
        </p:spPr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>
                <a:hlinkClick r:id="rId2" tooltip="Tải phần mềm XAMPP"/>
              </a:rPr>
              <a:t>https://</a:t>
            </a:r>
            <a:r>
              <a:rPr lang="en-US" dirty="0" smtClean="0">
                <a:hlinkClick r:id="rId2" tooltip="Tải phần mềm XAMPP"/>
              </a:rPr>
              <a:t>www.apachefriends.org/download.html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XAMPP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page.php</a:t>
            </a:r>
            <a:r>
              <a:rPr lang="en-US" dirty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: 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</a:rPr>
              <a:t>xampp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htdocs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page.php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code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page.php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: “Hello world”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localhost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257" y="4230806"/>
            <a:ext cx="7252994" cy="18088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225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AF86F-0570-4427-B3D6-B22F8A34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136722-EB1D-4DA2-BF30-27FB465F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5029200"/>
          </a:xfrm>
        </p:spPr>
        <p:txBody>
          <a:bodyPr/>
          <a:lstStyle/>
          <a:p>
            <a:r>
              <a:rPr lang="en-US" sz="2600" dirty="0" err="1" smtClean="0"/>
              <a:t>Trong</a:t>
            </a:r>
            <a:r>
              <a:rPr lang="en-US" sz="2600" dirty="0" smtClean="0"/>
              <a:t> PHP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ký</a:t>
            </a:r>
            <a:r>
              <a:rPr lang="en-US" sz="2600" dirty="0" smtClean="0"/>
              <a:t> </a:t>
            </a:r>
            <a:r>
              <a:rPr lang="en-US" sz="2600" dirty="0" err="1" smtClean="0"/>
              <a:t>hiệu</a:t>
            </a:r>
            <a:r>
              <a:rPr lang="en-US" sz="2600" dirty="0" smtClean="0"/>
              <a:t> </a:t>
            </a:r>
            <a:r>
              <a:rPr lang="en-US" sz="2600" dirty="0" err="1" smtClean="0"/>
              <a:t>bởi</a:t>
            </a:r>
            <a:r>
              <a:rPr lang="en-US" sz="2600" dirty="0" smtClean="0"/>
              <a:t> </a:t>
            </a:r>
            <a:r>
              <a:rPr lang="en-US" sz="2600" dirty="0" err="1" smtClean="0"/>
              <a:t>dấu</a:t>
            </a:r>
            <a:r>
              <a:rPr lang="en-US" sz="2600" dirty="0" smtClean="0"/>
              <a:t> “$” </a:t>
            </a:r>
            <a:r>
              <a:rPr lang="en-US" sz="2600" dirty="0" err="1" smtClean="0"/>
              <a:t>đi</a:t>
            </a:r>
            <a:r>
              <a:rPr lang="en-US" sz="2600" dirty="0" smtClean="0"/>
              <a:t> </a:t>
            </a:r>
            <a:r>
              <a:rPr lang="en-US" sz="2600" dirty="0" err="1" smtClean="0"/>
              <a:t>sau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kí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bao</a:t>
            </a:r>
            <a:r>
              <a:rPr lang="en-US" sz="2600" dirty="0" smtClean="0"/>
              <a:t> </a:t>
            </a:r>
            <a:r>
              <a:rPr lang="en-US" sz="2600" dirty="0" err="1" smtClean="0"/>
              <a:t>gồm</a:t>
            </a:r>
            <a:r>
              <a:rPr lang="en-US" sz="2600" dirty="0" smtClean="0"/>
              <a:t> </a:t>
            </a:r>
            <a:r>
              <a:rPr lang="en-US" sz="2600" dirty="0" err="1" smtClean="0"/>
              <a:t>chữ</a:t>
            </a:r>
            <a:r>
              <a:rPr lang="en-US" sz="2600" dirty="0" smtClean="0"/>
              <a:t> </a:t>
            </a:r>
            <a:r>
              <a:rPr lang="en-US" sz="2600" dirty="0" err="1" smtClean="0"/>
              <a:t>cái</a:t>
            </a:r>
            <a:r>
              <a:rPr lang="en-US" sz="2600" dirty="0" smtClean="0"/>
              <a:t> </a:t>
            </a:r>
            <a:r>
              <a:rPr lang="en-US" sz="2600" dirty="0" err="1" smtClean="0"/>
              <a:t>thường</a:t>
            </a:r>
            <a:r>
              <a:rPr lang="en-US" sz="2600" dirty="0" smtClean="0"/>
              <a:t> (a-z) , in </a:t>
            </a:r>
            <a:r>
              <a:rPr lang="en-US" sz="2600" dirty="0" err="1" smtClean="0"/>
              <a:t>hoa</a:t>
            </a:r>
            <a:r>
              <a:rPr lang="en-US" sz="2600" dirty="0" smtClean="0"/>
              <a:t> (A-Z),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chữ</a:t>
            </a:r>
            <a:r>
              <a:rPr lang="en-US" sz="2600" dirty="0" smtClean="0"/>
              <a:t> </a:t>
            </a:r>
            <a:r>
              <a:rPr lang="en-US" sz="2600" dirty="0" err="1" smtClean="0"/>
              <a:t>số</a:t>
            </a:r>
            <a:r>
              <a:rPr lang="en-US" sz="2600" dirty="0" smtClean="0"/>
              <a:t> (0-9)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dấu</a:t>
            </a:r>
            <a:r>
              <a:rPr lang="en-US" sz="2600" dirty="0" smtClean="0"/>
              <a:t> </a:t>
            </a:r>
            <a:r>
              <a:rPr lang="en-US" sz="2600" dirty="0" err="1" smtClean="0"/>
              <a:t>gạch</a:t>
            </a:r>
            <a:r>
              <a:rPr lang="en-US" sz="2600" dirty="0" smtClean="0"/>
              <a:t> </a:t>
            </a:r>
            <a:r>
              <a:rPr lang="en-US" sz="2600" dirty="0" err="1" smtClean="0"/>
              <a:t>dưới</a:t>
            </a:r>
            <a:endParaRPr lang="en-US" sz="2600" dirty="0" smtClean="0"/>
          </a:p>
          <a:p>
            <a:r>
              <a:rPr lang="en-US" sz="2600" dirty="0" err="1" smtClean="0"/>
              <a:t>Chú</a:t>
            </a:r>
            <a:r>
              <a:rPr lang="en-US" sz="2600" dirty="0" smtClean="0"/>
              <a:t> ý</a:t>
            </a:r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bien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bienSo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bien_So</a:t>
            </a:r>
            <a:endParaRPr lang="en-US" dirty="0" smtClean="0"/>
          </a:p>
          <a:p>
            <a:pPr lvl="1"/>
            <a:r>
              <a:rPr lang="en-US" dirty="0" smtClean="0"/>
              <a:t>$bien2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AF86F-0570-4427-B3D6-B22F8A34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136722-EB1D-4DA2-BF30-27FB465F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5029200"/>
          </a:xfrm>
        </p:spPr>
        <p:txBody>
          <a:bodyPr/>
          <a:lstStyle/>
          <a:p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dùng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68" y="2338742"/>
            <a:ext cx="7016750" cy="35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9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AF86F-0570-4427-B3D6-B22F8A34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136722-EB1D-4DA2-BF30-27FB465F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5029200"/>
          </a:xfrm>
        </p:spPr>
        <p:txBody>
          <a:bodyPr/>
          <a:lstStyle/>
          <a:p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/>
              <a:t> </a:t>
            </a:r>
            <a:r>
              <a:rPr lang="en-US" sz="2600" dirty="0" err="1" smtClean="0"/>
              <a:t>php</a:t>
            </a:r>
            <a:r>
              <a:rPr lang="en-US" sz="2600" dirty="0" smtClean="0"/>
              <a:t> </a:t>
            </a:r>
            <a:r>
              <a:rPr lang="en-US" sz="2600" dirty="0" err="1" smtClean="0"/>
              <a:t>với</a:t>
            </a:r>
            <a:r>
              <a:rPr lang="en-US" sz="2600" dirty="0" smtClean="0"/>
              <a:t>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10" y="2673467"/>
            <a:ext cx="10128198" cy="21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1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AF86F-0570-4427-B3D6-B22F8A34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136722-EB1D-4DA2-BF30-27FB465F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1023600" cy="5029200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kép</a:t>
            </a:r>
            <a:r>
              <a:rPr lang="en-US" dirty="0" smtClean="0"/>
              <a:t> “ ” 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‘ ’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94747"/>
            <a:ext cx="9137162" cy="22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873736-4115-4957-9E9F-FF83851A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9512300" cy="487363"/>
          </a:xfrm>
        </p:spPr>
        <p:txBody>
          <a:bodyPr/>
          <a:lstStyle/>
          <a:p>
            <a:r>
              <a:rPr lang="en-US" dirty="0" smtClean="0"/>
              <a:t>Constant: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3C623A-1FBF-4314-8617-93E1287A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14" y="3167701"/>
            <a:ext cx="7721719" cy="23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7157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965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cdb2004213l</vt:lpstr>
      <vt:lpstr>PHP cơ bản phần 1</vt:lpstr>
      <vt:lpstr>PHP là gì?</vt:lpstr>
      <vt:lpstr>Cách hoạt động của PHP</vt:lpstr>
      <vt:lpstr>Cài đặt và chạy trang php với xampp</vt:lpstr>
      <vt:lpstr>Variables : biến số</vt:lpstr>
      <vt:lpstr>Variables : biến số</vt:lpstr>
      <vt:lpstr>Variables : biến số</vt:lpstr>
      <vt:lpstr>String : chuỗi kí tự</vt:lpstr>
      <vt:lpstr>Constant: hằng</vt:lpstr>
      <vt:lpstr>Biểu thức toán tử trong PHP</vt:lpstr>
      <vt:lpstr>Biểu thức toán tử trong PHP</vt:lpstr>
      <vt:lpstr>Biểu thức toán tử trong PHP</vt:lpstr>
      <vt:lpstr>Biểu thức toán tử trong PHP</vt:lpstr>
      <vt:lpstr>If/Else: Lệnh điều kiện </vt:lpstr>
      <vt:lpstr>If/Else: lệnh điều kiện </vt:lpstr>
      <vt:lpstr>Switch: cấu trúc chọn lựa</vt:lpstr>
      <vt:lpstr>Assignment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Do Thi Nguyen</cp:lastModifiedBy>
  <cp:revision>55</cp:revision>
  <dcterms:modified xsi:type="dcterms:W3CDTF">2017-11-23T15:54:14Z</dcterms:modified>
</cp:coreProperties>
</file>