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handoutMasterIdLst>
    <p:handoutMasterId r:id="rId96"/>
  </p:handoutMasterIdLst>
  <p:sldIdLst>
    <p:sldId id="256" r:id="rId2"/>
    <p:sldId id="257" r:id="rId3"/>
    <p:sldId id="258" r:id="rId4"/>
    <p:sldId id="261" r:id="rId5"/>
    <p:sldId id="268" r:id="rId6"/>
    <p:sldId id="259" r:id="rId7"/>
    <p:sldId id="266" r:id="rId8"/>
    <p:sldId id="262" r:id="rId9"/>
    <p:sldId id="272" r:id="rId10"/>
    <p:sldId id="263" r:id="rId11"/>
    <p:sldId id="270" r:id="rId12"/>
    <p:sldId id="271" r:id="rId13"/>
    <p:sldId id="264" r:id="rId14"/>
    <p:sldId id="276" r:id="rId15"/>
    <p:sldId id="273" r:id="rId16"/>
    <p:sldId id="274" r:id="rId17"/>
    <p:sldId id="275" r:id="rId18"/>
    <p:sldId id="265" r:id="rId19"/>
    <p:sldId id="277" r:id="rId20"/>
    <p:sldId id="352" r:id="rId21"/>
    <p:sldId id="279" r:id="rId22"/>
    <p:sldId id="280" r:id="rId23"/>
    <p:sldId id="281" r:id="rId24"/>
    <p:sldId id="282" r:id="rId25"/>
    <p:sldId id="283" r:id="rId26"/>
    <p:sldId id="284" r:id="rId27"/>
    <p:sldId id="285" r:id="rId28"/>
    <p:sldId id="286" r:id="rId29"/>
    <p:sldId id="278" r:id="rId30"/>
    <p:sldId id="290" r:id="rId31"/>
    <p:sldId id="291" r:id="rId32"/>
    <p:sldId id="292" r:id="rId33"/>
    <p:sldId id="293" r:id="rId34"/>
    <p:sldId id="294" r:id="rId35"/>
    <p:sldId id="287" r:id="rId36"/>
    <p:sldId id="288" r:id="rId37"/>
    <p:sldId id="289"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iới thiệu" id="{7FE3C35C-168E-47FE-996C-328D3DF8FC15}">
          <p14:sldIdLst>
            <p14:sldId id="256"/>
            <p14:sldId id="257"/>
            <p14:sldId id="258"/>
            <p14:sldId id="261"/>
            <p14:sldId id="268"/>
            <p14:sldId id="259"/>
            <p14:sldId id="266"/>
            <p14:sldId id="262"/>
            <p14:sldId id="272"/>
            <p14:sldId id="263"/>
            <p14:sldId id="270"/>
            <p14:sldId id="271"/>
            <p14:sldId id="264"/>
          </p14:sldIdLst>
        </p14:section>
        <p14:section name="MS Word" id="{E8A28CC0-289F-4D91-B757-51DF73C13CC7}">
          <p14:sldIdLst>
            <p14:sldId id="276"/>
            <p14:sldId id="273"/>
            <p14:sldId id="274"/>
            <p14:sldId id="275"/>
            <p14:sldId id="265"/>
            <p14:sldId id="277"/>
            <p14:sldId id="352"/>
            <p14:sldId id="279"/>
            <p14:sldId id="280"/>
            <p14:sldId id="281"/>
            <p14:sldId id="282"/>
            <p14:sldId id="283"/>
            <p14:sldId id="284"/>
            <p14:sldId id="285"/>
            <p14:sldId id="286"/>
            <p14:sldId id="278"/>
            <p14:sldId id="290"/>
            <p14:sldId id="291"/>
            <p14:sldId id="292"/>
            <p14:sldId id="293"/>
            <p14:sldId id="294"/>
            <p14:sldId id="287"/>
            <p14:sldId id="288"/>
            <p14:sldId id="289"/>
            <p14:sldId id="295"/>
            <p14:sldId id="296"/>
            <p14:sldId id="297"/>
            <p14:sldId id="298"/>
            <p14:sldId id="299"/>
            <p14:sldId id="300"/>
            <p14:sldId id="301"/>
            <p14:sldId id="302"/>
            <p14:sldId id="303"/>
            <p14:sldId id="304"/>
            <p14:sldId id="305"/>
            <p14:sldId id="306"/>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Lst>
        </p14:section>
        <p14:section name="Tổng kết" id="{D15F94BA-D2E5-4FDF-8382-CD8861A9A38E}">
          <p14:sldIdLst>
            <p14:sldId id="35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6FB"/>
    <a:srgbClr val="CB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82" autoAdjust="0"/>
  </p:normalViewPr>
  <p:slideViewPr>
    <p:cSldViewPr>
      <p:cViewPr varScale="1">
        <p:scale>
          <a:sx n="66" d="100"/>
          <a:sy n="66" d="100"/>
        </p:scale>
        <p:origin x="1506" y="96"/>
      </p:cViewPr>
      <p:guideLst>
        <p:guide orient="horz" pos="2160"/>
        <p:guide pos="2880"/>
      </p:guideLst>
    </p:cSldViewPr>
  </p:slideViewPr>
  <p:notesTextViewPr>
    <p:cViewPr>
      <p:scale>
        <a:sx n="1" d="1"/>
        <a:sy n="1" d="1"/>
      </p:scale>
      <p:origin x="0" y="0"/>
    </p:cViewPr>
  </p:notesTextViewPr>
  <p:sorterViewPr>
    <p:cViewPr>
      <p:scale>
        <a:sx n="100" d="100"/>
        <a:sy n="100" d="100"/>
      </p:scale>
      <p:origin x="0" y="-22314"/>
    </p:cViewPr>
  </p:sorterViewPr>
  <p:notesViewPr>
    <p:cSldViewPr>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C656D4-9523-40AB-B170-A57B77E7EC6B}" type="datetimeFigureOut">
              <a:rPr lang="en-US" smtClean="0"/>
              <a:t>01/04/2018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5E5CDD-1675-4B43-ADDA-657B2B01713C}" type="slidenum">
              <a:rPr lang="en-US" smtClean="0"/>
              <a:t>‹#›</a:t>
            </a:fld>
            <a:endParaRPr lang="en-US"/>
          </a:p>
        </p:txBody>
      </p:sp>
    </p:spTree>
    <p:extLst>
      <p:ext uri="{BB962C8B-B14F-4D97-AF65-F5344CB8AC3E}">
        <p14:creationId xmlns:p14="http://schemas.microsoft.com/office/powerpoint/2010/main" val="6389739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503627-FB70-4494-89F6-8810117EE043}" type="datetimeFigureOut">
              <a:rPr lang="en-US" smtClean="0"/>
              <a:t>01/04/2018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CFACC-64DA-4602-B115-F01D94C363BE}" type="slidenum">
              <a:rPr lang="en-US" smtClean="0"/>
              <a:t>‹#›</a:t>
            </a:fld>
            <a:endParaRPr lang="en-US"/>
          </a:p>
        </p:txBody>
      </p:sp>
    </p:spTree>
    <p:extLst>
      <p:ext uri="{BB962C8B-B14F-4D97-AF65-F5344CB8AC3E}">
        <p14:creationId xmlns:p14="http://schemas.microsoft.com/office/powerpoint/2010/main" val="410047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219-220</a:t>
            </a:r>
          </a:p>
          <a:p>
            <a:r>
              <a:rPr lang="en-US" dirty="0" smtClean="0"/>
              <a:t>Objective</a:t>
            </a:r>
            <a:r>
              <a:rPr lang="en-US" baseline="0" dirty="0" smtClean="0"/>
              <a:t> 1.1, 1.3</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21</a:t>
            </a:fld>
            <a:endParaRPr lang="en-US" dirty="0"/>
          </a:p>
        </p:txBody>
      </p:sp>
    </p:spTree>
    <p:extLst>
      <p:ext uri="{BB962C8B-B14F-4D97-AF65-F5344CB8AC3E}">
        <p14:creationId xmlns:p14="http://schemas.microsoft.com/office/powerpoint/2010/main" val="3452647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233</a:t>
            </a:r>
          </a:p>
          <a:p>
            <a:r>
              <a:rPr lang="en-US" dirty="0" smtClean="0"/>
              <a:t>Objective 2.2</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45</a:t>
            </a:fld>
            <a:endParaRPr lang="en-US" dirty="0"/>
          </a:p>
        </p:txBody>
      </p:sp>
    </p:spTree>
    <p:extLst>
      <p:ext uri="{BB962C8B-B14F-4D97-AF65-F5344CB8AC3E}">
        <p14:creationId xmlns:p14="http://schemas.microsoft.com/office/powerpoint/2010/main" val="3766048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236</a:t>
            </a:r>
          </a:p>
          <a:p>
            <a:r>
              <a:rPr lang="en-US" dirty="0" smtClean="0"/>
              <a:t>Objective 2.2</a:t>
            </a:r>
          </a:p>
          <a:p>
            <a:endParaRPr lang="en-US" baseline="0" dirty="0" smtClean="0"/>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46</a:t>
            </a:fld>
            <a:endParaRPr lang="en-US" dirty="0"/>
          </a:p>
        </p:txBody>
      </p:sp>
    </p:spTree>
    <p:extLst>
      <p:ext uri="{BB962C8B-B14F-4D97-AF65-F5344CB8AC3E}">
        <p14:creationId xmlns:p14="http://schemas.microsoft.com/office/powerpoint/2010/main" val="1135253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236</a:t>
            </a:r>
          </a:p>
          <a:p>
            <a:r>
              <a:rPr lang="en-US" dirty="0" smtClean="0"/>
              <a:t>Objective 2.1, 2.2</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47</a:t>
            </a:fld>
            <a:endParaRPr lang="en-US" dirty="0"/>
          </a:p>
        </p:txBody>
      </p:sp>
    </p:spTree>
    <p:extLst>
      <p:ext uri="{BB962C8B-B14F-4D97-AF65-F5344CB8AC3E}">
        <p14:creationId xmlns:p14="http://schemas.microsoft.com/office/powerpoint/2010/main" val="3510170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237</a:t>
            </a:r>
          </a:p>
          <a:p>
            <a:r>
              <a:rPr lang="en-US" dirty="0" smtClean="0"/>
              <a:t>Objective 2.1, 2.2</a:t>
            </a:r>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48</a:t>
            </a:fld>
            <a:endParaRPr lang="en-US" dirty="0"/>
          </a:p>
        </p:txBody>
      </p:sp>
    </p:spTree>
    <p:extLst>
      <p:ext uri="{BB962C8B-B14F-4D97-AF65-F5344CB8AC3E}">
        <p14:creationId xmlns:p14="http://schemas.microsoft.com/office/powerpoint/2010/main" val="3262569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237</a:t>
            </a:r>
          </a:p>
          <a:p>
            <a:r>
              <a:rPr lang="en-US" dirty="0" smtClean="0"/>
              <a:t>Objective 2.1, 2.2</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49</a:t>
            </a:fld>
            <a:endParaRPr lang="en-US" dirty="0"/>
          </a:p>
        </p:txBody>
      </p:sp>
    </p:spTree>
    <p:extLst>
      <p:ext uri="{BB962C8B-B14F-4D97-AF65-F5344CB8AC3E}">
        <p14:creationId xmlns:p14="http://schemas.microsoft.com/office/powerpoint/2010/main" val="2171695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238</a:t>
            </a:r>
          </a:p>
          <a:p>
            <a:r>
              <a:rPr lang="en-US" dirty="0" smtClean="0"/>
              <a:t>Objective 2.1, 2.2</a:t>
            </a:r>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50</a:t>
            </a:fld>
            <a:endParaRPr lang="en-US" dirty="0"/>
          </a:p>
        </p:txBody>
      </p:sp>
    </p:spTree>
    <p:extLst>
      <p:ext uri="{BB962C8B-B14F-4D97-AF65-F5344CB8AC3E}">
        <p14:creationId xmlns:p14="http://schemas.microsoft.com/office/powerpoint/2010/main" val="317972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238</a:t>
            </a:r>
          </a:p>
          <a:p>
            <a:r>
              <a:rPr lang="en-US" dirty="0" smtClean="0"/>
              <a:t>Objective 2.1, 2.2</a:t>
            </a:r>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51</a:t>
            </a:fld>
            <a:endParaRPr lang="en-US" dirty="0"/>
          </a:p>
        </p:txBody>
      </p:sp>
    </p:spTree>
    <p:extLst>
      <p:ext uri="{BB962C8B-B14F-4D97-AF65-F5344CB8AC3E}">
        <p14:creationId xmlns:p14="http://schemas.microsoft.com/office/powerpoint/2010/main" val="1164920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238</a:t>
            </a:r>
          </a:p>
          <a:p>
            <a:r>
              <a:rPr lang="en-US" dirty="0" smtClean="0"/>
              <a:t>Objective 2.1, 2.2</a:t>
            </a:r>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52</a:t>
            </a:fld>
            <a:endParaRPr lang="en-US" dirty="0"/>
          </a:p>
        </p:txBody>
      </p:sp>
    </p:spTree>
    <p:extLst>
      <p:ext uri="{BB962C8B-B14F-4D97-AF65-F5344CB8AC3E}">
        <p14:creationId xmlns:p14="http://schemas.microsoft.com/office/powerpoint/2010/main" val="758645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240</a:t>
            </a:r>
          </a:p>
          <a:p>
            <a:r>
              <a:rPr lang="en-US" dirty="0" smtClean="0"/>
              <a:t>Objective 1.2, 2.2</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53</a:t>
            </a:fld>
            <a:endParaRPr lang="en-US" dirty="0"/>
          </a:p>
        </p:txBody>
      </p:sp>
    </p:spTree>
    <p:extLst>
      <p:ext uri="{BB962C8B-B14F-4D97-AF65-F5344CB8AC3E}">
        <p14:creationId xmlns:p14="http://schemas.microsoft.com/office/powerpoint/2010/main" val="1506119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240-241</a:t>
            </a:r>
          </a:p>
          <a:p>
            <a:r>
              <a:rPr lang="en-US" dirty="0" smtClean="0"/>
              <a:t>Objective 1.2, 2.2</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54</a:t>
            </a:fld>
            <a:endParaRPr lang="en-US" dirty="0"/>
          </a:p>
        </p:txBody>
      </p:sp>
    </p:spTree>
    <p:extLst>
      <p:ext uri="{BB962C8B-B14F-4D97-AF65-F5344CB8AC3E}">
        <p14:creationId xmlns:p14="http://schemas.microsoft.com/office/powerpoint/2010/main" val="1375789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221-222</a:t>
            </a:r>
          </a:p>
          <a:p>
            <a:r>
              <a:rPr lang="en-US" dirty="0" smtClean="0"/>
              <a:t>Objective</a:t>
            </a:r>
            <a:r>
              <a:rPr lang="en-US" baseline="0" dirty="0" smtClean="0"/>
              <a:t> 1.1, 1.3</a:t>
            </a:r>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22</a:t>
            </a:fld>
            <a:endParaRPr lang="en-US" dirty="0"/>
          </a:p>
        </p:txBody>
      </p:sp>
    </p:spTree>
    <p:extLst>
      <p:ext uri="{BB962C8B-B14F-4D97-AF65-F5344CB8AC3E}">
        <p14:creationId xmlns:p14="http://schemas.microsoft.com/office/powerpoint/2010/main" val="534943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241</a:t>
            </a:r>
          </a:p>
          <a:p>
            <a:r>
              <a:rPr lang="en-US" dirty="0" smtClean="0"/>
              <a:t>Objective 1.2, 2.2</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55</a:t>
            </a:fld>
            <a:endParaRPr lang="en-US" dirty="0"/>
          </a:p>
        </p:txBody>
      </p:sp>
    </p:spTree>
    <p:extLst>
      <p:ext uri="{BB962C8B-B14F-4D97-AF65-F5344CB8AC3E}">
        <p14:creationId xmlns:p14="http://schemas.microsoft.com/office/powerpoint/2010/main" val="18874913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242</a:t>
            </a:r>
          </a:p>
          <a:p>
            <a:r>
              <a:rPr lang="en-US" dirty="0" smtClean="0"/>
              <a:t>Objective 1.2, 2.2</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56</a:t>
            </a:fld>
            <a:endParaRPr lang="en-US" dirty="0"/>
          </a:p>
        </p:txBody>
      </p:sp>
    </p:spTree>
    <p:extLst>
      <p:ext uri="{BB962C8B-B14F-4D97-AF65-F5344CB8AC3E}">
        <p14:creationId xmlns:p14="http://schemas.microsoft.com/office/powerpoint/2010/main" val="3534414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242</a:t>
            </a:r>
          </a:p>
          <a:p>
            <a:r>
              <a:rPr lang="en-US" dirty="0" smtClean="0"/>
              <a:t>Objective 1.2, 2.2</a:t>
            </a:r>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57</a:t>
            </a:fld>
            <a:endParaRPr lang="en-US" dirty="0"/>
          </a:p>
        </p:txBody>
      </p:sp>
    </p:spTree>
    <p:extLst>
      <p:ext uri="{BB962C8B-B14F-4D97-AF65-F5344CB8AC3E}">
        <p14:creationId xmlns:p14="http://schemas.microsoft.com/office/powerpoint/2010/main" val="19945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240</a:t>
            </a:r>
          </a:p>
          <a:p>
            <a:r>
              <a:rPr lang="en-US" dirty="0" smtClean="0"/>
              <a:t>Objective 1.2, 2.2</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58</a:t>
            </a:fld>
            <a:endParaRPr lang="en-US" dirty="0"/>
          </a:p>
        </p:txBody>
      </p:sp>
    </p:spTree>
    <p:extLst>
      <p:ext uri="{BB962C8B-B14F-4D97-AF65-F5344CB8AC3E}">
        <p14:creationId xmlns:p14="http://schemas.microsoft.com/office/powerpoint/2010/main" val="2437355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243</a:t>
            </a:r>
          </a:p>
          <a:p>
            <a:r>
              <a:rPr lang="en-US" dirty="0" smtClean="0"/>
              <a:t>Objective 1.2, 2.2</a:t>
            </a:r>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59</a:t>
            </a:fld>
            <a:endParaRPr lang="en-US" dirty="0"/>
          </a:p>
        </p:txBody>
      </p:sp>
    </p:spTree>
    <p:extLst>
      <p:ext uri="{BB962C8B-B14F-4D97-AF65-F5344CB8AC3E}">
        <p14:creationId xmlns:p14="http://schemas.microsoft.com/office/powerpoint/2010/main" val="3088892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243-244</a:t>
            </a:r>
          </a:p>
          <a:p>
            <a:r>
              <a:rPr lang="en-US" dirty="0" smtClean="0"/>
              <a:t>Objective 1.2, 2.2</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60</a:t>
            </a:fld>
            <a:endParaRPr lang="en-US" dirty="0"/>
          </a:p>
        </p:txBody>
      </p:sp>
    </p:spTree>
    <p:extLst>
      <p:ext uri="{BB962C8B-B14F-4D97-AF65-F5344CB8AC3E}">
        <p14:creationId xmlns:p14="http://schemas.microsoft.com/office/powerpoint/2010/main" val="2692283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244</a:t>
            </a:r>
          </a:p>
          <a:p>
            <a:r>
              <a:rPr lang="en-US" dirty="0" smtClean="0"/>
              <a:t>Objective 1.2, 2.2</a:t>
            </a:r>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61</a:t>
            </a:fld>
            <a:endParaRPr lang="en-US" dirty="0"/>
          </a:p>
        </p:txBody>
      </p:sp>
    </p:spTree>
    <p:extLst>
      <p:ext uri="{BB962C8B-B14F-4D97-AF65-F5344CB8AC3E}">
        <p14:creationId xmlns:p14="http://schemas.microsoft.com/office/powerpoint/2010/main" val="28993065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244</a:t>
            </a:r>
          </a:p>
          <a:p>
            <a:r>
              <a:rPr lang="en-US" dirty="0" smtClean="0"/>
              <a:t>Objective 1.2, 2.2</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62</a:t>
            </a:fld>
            <a:endParaRPr lang="en-US" dirty="0"/>
          </a:p>
        </p:txBody>
      </p:sp>
    </p:spTree>
    <p:extLst>
      <p:ext uri="{BB962C8B-B14F-4D97-AF65-F5344CB8AC3E}">
        <p14:creationId xmlns:p14="http://schemas.microsoft.com/office/powerpoint/2010/main" val="41523039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245</a:t>
            </a:r>
          </a:p>
          <a:p>
            <a:r>
              <a:rPr lang="en-US" dirty="0" smtClean="0"/>
              <a:t>Objective 1.2, 2.2</a:t>
            </a:r>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63</a:t>
            </a:fld>
            <a:endParaRPr lang="en-US" dirty="0"/>
          </a:p>
        </p:txBody>
      </p:sp>
    </p:spTree>
    <p:extLst>
      <p:ext uri="{BB962C8B-B14F-4D97-AF65-F5344CB8AC3E}">
        <p14:creationId xmlns:p14="http://schemas.microsoft.com/office/powerpoint/2010/main" val="21647604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249</a:t>
            </a:r>
          </a:p>
          <a:p>
            <a:r>
              <a:rPr lang="en-US" dirty="0" smtClean="0"/>
              <a:t>Objective 1.1, 1.3</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64</a:t>
            </a:fld>
            <a:endParaRPr lang="en-US" dirty="0"/>
          </a:p>
        </p:txBody>
      </p:sp>
    </p:spTree>
    <p:extLst>
      <p:ext uri="{BB962C8B-B14F-4D97-AF65-F5344CB8AC3E}">
        <p14:creationId xmlns:p14="http://schemas.microsoft.com/office/powerpoint/2010/main" val="403256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222</a:t>
            </a:r>
          </a:p>
          <a:p>
            <a:r>
              <a:rPr lang="en-US" dirty="0" smtClean="0"/>
              <a:t>Objective</a:t>
            </a:r>
            <a:r>
              <a:rPr lang="en-US" baseline="0" dirty="0" smtClean="0"/>
              <a:t> 1.1, 1.3</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23</a:t>
            </a:fld>
            <a:endParaRPr lang="en-US" dirty="0"/>
          </a:p>
        </p:txBody>
      </p:sp>
    </p:spTree>
    <p:extLst>
      <p:ext uri="{BB962C8B-B14F-4D97-AF65-F5344CB8AC3E}">
        <p14:creationId xmlns:p14="http://schemas.microsoft.com/office/powerpoint/2010/main" val="71727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249</a:t>
            </a:r>
          </a:p>
          <a:p>
            <a:r>
              <a:rPr lang="en-US" dirty="0" smtClean="0"/>
              <a:t>Objective 1.1, 1.3</a:t>
            </a:r>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65</a:t>
            </a:fld>
            <a:endParaRPr lang="en-US" dirty="0"/>
          </a:p>
        </p:txBody>
      </p:sp>
    </p:spTree>
    <p:extLst>
      <p:ext uri="{BB962C8B-B14F-4D97-AF65-F5344CB8AC3E}">
        <p14:creationId xmlns:p14="http://schemas.microsoft.com/office/powerpoint/2010/main" val="1911834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249-250</a:t>
            </a:r>
          </a:p>
          <a:p>
            <a:r>
              <a:rPr lang="en-US" dirty="0" smtClean="0"/>
              <a:t>Objective 1.1, 1.3</a:t>
            </a:r>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66</a:t>
            </a:fld>
            <a:endParaRPr lang="en-US" dirty="0"/>
          </a:p>
        </p:txBody>
      </p:sp>
    </p:spTree>
    <p:extLst>
      <p:ext uri="{BB962C8B-B14F-4D97-AF65-F5344CB8AC3E}">
        <p14:creationId xmlns:p14="http://schemas.microsoft.com/office/powerpoint/2010/main" val="2426936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250</a:t>
            </a:r>
          </a:p>
          <a:p>
            <a:r>
              <a:rPr lang="en-US" dirty="0" smtClean="0"/>
              <a:t>Objective 1.1, 1.3</a:t>
            </a:r>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67</a:t>
            </a:fld>
            <a:endParaRPr lang="en-US" dirty="0"/>
          </a:p>
        </p:txBody>
      </p:sp>
    </p:spTree>
    <p:extLst>
      <p:ext uri="{BB962C8B-B14F-4D97-AF65-F5344CB8AC3E}">
        <p14:creationId xmlns:p14="http://schemas.microsoft.com/office/powerpoint/2010/main" val="2162934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68</a:t>
            </a:fld>
            <a:endParaRPr lang="en-US" dirty="0"/>
          </a:p>
        </p:txBody>
      </p:sp>
    </p:spTree>
    <p:extLst>
      <p:ext uri="{BB962C8B-B14F-4D97-AF65-F5344CB8AC3E}">
        <p14:creationId xmlns:p14="http://schemas.microsoft.com/office/powerpoint/2010/main" val="39759931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256</a:t>
            </a:r>
          </a:p>
          <a:p>
            <a:r>
              <a:rPr lang="en-US" dirty="0" smtClean="0"/>
              <a:t>Objective 2.2</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69</a:t>
            </a:fld>
            <a:endParaRPr lang="en-US" dirty="0"/>
          </a:p>
        </p:txBody>
      </p:sp>
    </p:spTree>
    <p:extLst>
      <p:ext uri="{BB962C8B-B14F-4D97-AF65-F5344CB8AC3E}">
        <p14:creationId xmlns:p14="http://schemas.microsoft.com/office/powerpoint/2010/main" val="198923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254</a:t>
            </a:r>
          </a:p>
          <a:p>
            <a:r>
              <a:rPr lang="en-US" dirty="0" smtClean="0"/>
              <a:t>Objective 2.2</a:t>
            </a:r>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70</a:t>
            </a:fld>
            <a:endParaRPr lang="en-US" dirty="0"/>
          </a:p>
        </p:txBody>
      </p:sp>
    </p:spTree>
    <p:extLst>
      <p:ext uri="{BB962C8B-B14F-4D97-AF65-F5344CB8AC3E}">
        <p14:creationId xmlns:p14="http://schemas.microsoft.com/office/powerpoint/2010/main" val="25084256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254</a:t>
            </a:r>
          </a:p>
          <a:p>
            <a:r>
              <a:rPr lang="en-US" dirty="0" smtClean="0"/>
              <a:t>Objective 2.2</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71</a:t>
            </a:fld>
            <a:endParaRPr lang="en-US" dirty="0"/>
          </a:p>
        </p:txBody>
      </p:sp>
    </p:spTree>
    <p:extLst>
      <p:ext uri="{BB962C8B-B14F-4D97-AF65-F5344CB8AC3E}">
        <p14:creationId xmlns:p14="http://schemas.microsoft.com/office/powerpoint/2010/main" val="6733585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257</a:t>
            </a:r>
          </a:p>
          <a:p>
            <a:r>
              <a:rPr lang="en-US" dirty="0" smtClean="0"/>
              <a:t>Objective 2.2</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72</a:t>
            </a:fld>
            <a:endParaRPr lang="en-US" dirty="0"/>
          </a:p>
        </p:txBody>
      </p:sp>
    </p:spTree>
    <p:extLst>
      <p:ext uri="{BB962C8B-B14F-4D97-AF65-F5344CB8AC3E}">
        <p14:creationId xmlns:p14="http://schemas.microsoft.com/office/powerpoint/2010/main" val="175003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258</a:t>
            </a:r>
          </a:p>
          <a:p>
            <a:r>
              <a:rPr lang="en-US" dirty="0" smtClean="0"/>
              <a:t>Objective 2.2</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73</a:t>
            </a:fld>
            <a:endParaRPr lang="en-US" dirty="0"/>
          </a:p>
        </p:txBody>
      </p:sp>
    </p:spTree>
    <p:extLst>
      <p:ext uri="{BB962C8B-B14F-4D97-AF65-F5344CB8AC3E}">
        <p14:creationId xmlns:p14="http://schemas.microsoft.com/office/powerpoint/2010/main" val="14290972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258</a:t>
            </a:r>
          </a:p>
          <a:p>
            <a:r>
              <a:rPr lang="en-US" dirty="0" smtClean="0"/>
              <a:t>Objective 2.2</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74</a:t>
            </a:fld>
            <a:endParaRPr lang="en-US" dirty="0"/>
          </a:p>
        </p:txBody>
      </p:sp>
    </p:spTree>
    <p:extLst>
      <p:ext uri="{BB962C8B-B14F-4D97-AF65-F5344CB8AC3E}">
        <p14:creationId xmlns:p14="http://schemas.microsoft.com/office/powerpoint/2010/main" val="199295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222</a:t>
            </a:r>
          </a:p>
          <a:p>
            <a:r>
              <a:rPr lang="en-US" dirty="0" smtClean="0"/>
              <a:t>Objective</a:t>
            </a:r>
            <a:r>
              <a:rPr lang="en-US" baseline="0" dirty="0" smtClean="0"/>
              <a:t> 1.1, 1.3</a:t>
            </a:r>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24</a:t>
            </a:fld>
            <a:endParaRPr lang="en-US" dirty="0"/>
          </a:p>
        </p:txBody>
      </p:sp>
    </p:spTree>
    <p:extLst>
      <p:ext uri="{BB962C8B-B14F-4D97-AF65-F5344CB8AC3E}">
        <p14:creationId xmlns:p14="http://schemas.microsoft.com/office/powerpoint/2010/main" val="11610999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257</a:t>
            </a:r>
          </a:p>
          <a:p>
            <a:r>
              <a:rPr lang="en-US" dirty="0" smtClean="0"/>
              <a:t>Objective 2.2</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75</a:t>
            </a:fld>
            <a:endParaRPr lang="en-US" dirty="0"/>
          </a:p>
        </p:txBody>
      </p:sp>
    </p:spTree>
    <p:extLst>
      <p:ext uri="{BB962C8B-B14F-4D97-AF65-F5344CB8AC3E}">
        <p14:creationId xmlns:p14="http://schemas.microsoft.com/office/powerpoint/2010/main" val="16186721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258</a:t>
            </a:r>
          </a:p>
          <a:p>
            <a:r>
              <a:rPr lang="en-US" dirty="0" smtClean="0"/>
              <a:t>Objective 2.2</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76</a:t>
            </a:fld>
            <a:endParaRPr lang="en-US" dirty="0"/>
          </a:p>
        </p:txBody>
      </p:sp>
    </p:spTree>
    <p:extLst>
      <p:ext uri="{BB962C8B-B14F-4D97-AF65-F5344CB8AC3E}">
        <p14:creationId xmlns:p14="http://schemas.microsoft.com/office/powerpoint/2010/main" val="41163433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258-260</a:t>
            </a:r>
          </a:p>
          <a:p>
            <a:r>
              <a:rPr lang="en-US" dirty="0" smtClean="0"/>
              <a:t>Objective 2.2</a:t>
            </a:r>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77</a:t>
            </a:fld>
            <a:endParaRPr lang="en-US" dirty="0"/>
          </a:p>
        </p:txBody>
      </p:sp>
    </p:spTree>
    <p:extLst>
      <p:ext uri="{BB962C8B-B14F-4D97-AF65-F5344CB8AC3E}">
        <p14:creationId xmlns:p14="http://schemas.microsoft.com/office/powerpoint/2010/main" val="35114613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257</a:t>
            </a:r>
          </a:p>
          <a:p>
            <a:r>
              <a:rPr lang="en-US" dirty="0" smtClean="0"/>
              <a:t>Objective 2.2</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78</a:t>
            </a:fld>
            <a:endParaRPr lang="en-US" dirty="0"/>
          </a:p>
        </p:txBody>
      </p:sp>
    </p:spTree>
    <p:extLst>
      <p:ext uri="{BB962C8B-B14F-4D97-AF65-F5344CB8AC3E}">
        <p14:creationId xmlns:p14="http://schemas.microsoft.com/office/powerpoint/2010/main" val="8954180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260</a:t>
            </a:r>
          </a:p>
          <a:p>
            <a:r>
              <a:rPr lang="en-US" dirty="0" smtClean="0"/>
              <a:t>Objective 2.2</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79</a:t>
            </a:fld>
            <a:endParaRPr lang="en-US" dirty="0"/>
          </a:p>
        </p:txBody>
      </p:sp>
    </p:spTree>
    <p:extLst>
      <p:ext uri="{BB962C8B-B14F-4D97-AF65-F5344CB8AC3E}">
        <p14:creationId xmlns:p14="http://schemas.microsoft.com/office/powerpoint/2010/main" val="10466946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274-275</a:t>
            </a:r>
          </a:p>
          <a:p>
            <a:r>
              <a:rPr lang="en-US" dirty="0" smtClean="0"/>
              <a:t>Objective 2.1</a:t>
            </a:r>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80</a:t>
            </a:fld>
            <a:endParaRPr lang="en-US" dirty="0"/>
          </a:p>
        </p:txBody>
      </p:sp>
    </p:spTree>
    <p:extLst>
      <p:ext uri="{BB962C8B-B14F-4D97-AF65-F5344CB8AC3E}">
        <p14:creationId xmlns:p14="http://schemas.microsoft.com/office/powerpoint/2010/main" val="13198146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275</a:t>
            </a:r>
          </a:p>
          <a:p>
            <a:r>
              <a:rPr lang="en-US" dirty="0" smtClean="0"/>
              <a:t>Objective 2.1</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81</a:t>
            </a:fld>
            <a:endParaRPr lang="en-US" dirty="0"/>
          </a:p>
        </p:txBody>
      </p:sp>
    </p:spTree>
    <p:extLst>
      <p:ext uri="{BB962C8B-B14F-4D97-AF65-F5344CB8AC3E}">
        <p14:creationId xmlns:p14="http://schemas.microsoft.com/office/powerpoint/2010/main" val="32847885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274</a:t>
            </a:r>
          </a:p>
          <a:p>
            <a:r>
              <a:rPr lang="en-US" dirty="0" smtClean="0"/>
              <a:t>Objective 2.1</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82</a:t>
            </a:fld>
            <a:endParaRPr lang="en-US" dirty="0"/>
          </a:p>
        </p:txBody>
      </p:sp>
    </p:spTree>
    <p:extLst>
      <p:ext uri="{BB962C8B-B14F-4D97-AF65-F5344CB8AC3E}">
        <p14:creationId xmlns:p14="http://schemas.microsoft.com/office/powerpoint/2010/main" val="40263618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276</a:t>
            </a:r>
          </a:p>
          <a:p>
            <a:r>
              <a:rPr lang="en-US" dirty="0" smtClean="0"/>
              <a:t>Objective 2.1</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83</a:t>
            </a:fld>
            <a:endParaRPr lang="en-US" dirty="0"/>
          </a:p>
        </p:txBody>
      </p:sp>
    </p:spTree>
    <p:extLst>
      <p:ext uri="{BB962C8B-B14F-4D97-AF65-F5344CB8AC3E}">
        <p14:creationId xmlns:p14="http://schemas.microsoft.com/office/powerpoint/2010/main" val="16842799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276</a:t>
            </a:r>
          </a:p>
          <a:p>
            <a:r>
              <a:rPr lang="en-US" dirty="0" smtClean="0"/>
              <a:t>Objective 2.1</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84</a:t>
            </a:fld>
            <a:endParaRPr lang="en-US" dirty="0"/>
          </a:p>
        </p:txBody>
      </p:sp>
    </p:spTree>
    <p:extLst>
      <p:ext uri="{BB962C8B-B14F-4D97-AF65-F5344CB8AC3E}">
        <p14:creationId xmlns:p14="http://schemas.microsoft.com/office/powerpoint/2010/main" val="3683423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215</a:t>
            </a:r>
          </a:p>
          <a:p>
            <a:r>
              <a:rPr lang="en-US" dirty="0" smtClean="0"/>
              <a:t>Objective</a:t>
            </a:r>
            <a:r>
              <a:rPr lang="en-US" baseline="0" dirty="0" smtClean="0"/>
              <a:t> 1.1, 1.3</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29</a:t>
            </a:fld>
            <a:endParaRPr lang="en-US" dirty="0"/>
          </a:p>
        </p:txBody>
      </p:sp>
    </p:spTree>
    <p:extLst>
      <p:ext uri="{BB962C8B-B14F-4D97-AF65-F5344CB8AC3E}">
        <p14:creationId xmlns:p14="http://schemas.microsoft.com/office/powerpoint/2010/main" val="15464130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276-277</a:t>
            </a:r>
          </a:p>
          <a:p>
            <a:r>
              <a:rPr lang="en-US" dirty="0" smtClean="0"/>
              <a:t>Objective 2.1</a:t>
            </a:r>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85</a:t>
            </a:fld>
            <a:endParaRPr lang="en-US" dirty="0"/>
          </a:p>
        </p:txBody>
      </p:sp>
    </p:spTree>
    <p:extLst>
      <p:ext uri="{BB962C8B-B14F-4D97-AF65-F5344CB8AC3E}">
        <p14:creationId xmlns:p14="http://schemas.microsoft.com/office/powerpoint/2010/main" val="33211162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277</a:t>
            </a:r>
          </a:p>
          <a:p>
            <a:r>
              <a:rPr lang="en-US" dirty="0" smtClean="0"/>
              <a:t>Objective 2.1</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86</a:t>
            </a:fld>
            <a:endParaRPr lang="en-US" dirty="0"/>
          </a:p>
        </p:txBody>
      </p:sp>
    </p:spTree>
    <p:extLst>
      <p:ext uri="{BB962C8B-B14F-4D97-AF65-F5344CB8AC3E}">
        <p14:creationId xmlns:p14="http://schemas.microsoft.com/office/powerpoint/2010/main" val="34379821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277-278</a:t>
            </a:r>
          </a:p>
          <a:p>
            <a:r>
              <a:rPr lang="en-US" dirty="0" smtClean="0"/>
              <a:t>Objective 2.1</a:t>
            </a:r>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87</a:t>
            </a:fld>
            <a:endParaRPr lang="en-US" dirty="0"/>
          </a:p>
        </p:txBody>
      </p:sp>
    </p:spTree>
    <p:extLst>
      <p:ext uri="{BB962C8B-B14F-4D97-AF65-F5344CB8AC3E}">
        <p14:creationId xmlns:p14="http://schemas.microsoft.com/office/powerpoint/2010/main" val="38222342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278</a:t>
            </a:r>
          </a:p>
          <a:p>
            <a:r>
              <a:rPr lang="en-US" dirty="0" smtClean="0"/>
              <a:t>Objective 2.1</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88</a:t>
            </a:fld>
            <a:endParaRPr lang="en-US" dirty="0"/>
          </a:p>
        </p:txBody>
      </p:sp>
    </p:spTree>
    <p:extLst>
      <p:ext uri="{BB962C8B-B14F-4D97-AF65-F5344CB8AC3E}">
        <p14:creationId xmlns:p14="http://schemas.microsoft.com/office/powerpoint/2010/main" val="13281779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278</a:t>
            </a:r>
          </a:p>
          <a:p>
            <a:r>
              <a:rPr lang="en-US" dirty="0" smtClean="0"/>
              <a:t>Objective 2.1</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89</a:t>
            </a:fld>
            <a:endParaRPr lang="en-US" dirty="0"/>
          </a:p>
        </p:txBody>
      </p:sp>
    </p:spTree>
    <p:extLst>
      <p:ext uri="{BB962C8B-B14F-4D97-AF65-F5344CB8AC3E}">
        <p14:creationId xmlns:p14="http://schemas.microsoft.com/office/powerpoint/2010/main" val="22172853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279</a:t>
            </a:r>
          </a:p>
          <a:p>
            <a:r>
              <a:rPr lang="en-US" dirty="0" smtClean="0"/>
              <a:t>Objective 2.1</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90</a:t>
            </a:fld>
            <a:endParaRPr lang="en-US" dirty="0"/>
          </a:p>
        </p:txBody>
      </p:sp>
    </p:spTree>
    <p:extLst>
      <p:ext uri="{BB962C8B-B14F-4D97-AF65-F5344CB8AC3E}">
        <p14:creationId xmlns:p14="http://schemas.microsoft.com/office/powerpoint/2010/main" val="30946819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279</a:t>
            </a:r>
          </a:p>
          <a:p>
            <a:r>
              <a:rPr lang="en-US" dirty="0" smtClean="0"/>
              <a:t>Objective 2.1</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91</a:t>
            </a:fld>
            <a:endParaRPr lang="en-US" dirty="0"/>
          </a:p>
        </p:txBody>
      </p:sp>
    </p:spTree>
    <p:extLst>
      <p:ext uri="{BB962C8B-B14F-4D97-AF65-F5344CB8AC3E}">
        <p14:creationId xmlns:p14="http://schemas.microsoft.com/office/powerpoint/2010/main" val="33285730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280-281</a:t>
            </a:r>
          </a:p>
          <a:p>
            <a:r>
              <a:rPr lang="en-US" dirty="0" smtClean="0"/>
              <a:t>Objective 2.1</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92</a:t>
            </a:fld>
            <a:endParaRPr lang="en-US" dirty="0"/>
          </a:p>
        </p:txBody>
      </p:sp>
    </p:spTree>
    <p:extLst>
      <p:ext uri="{BB962C8B-B14F-4D97-AF65-F5344CB8AC3E}">
        <p14:creationId xmlns:p14="http://schemas.microsoft.com/office/powerpoint/2010/main" val="3656803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230-231</a:t>
            </a:r>
          </a:p>
          <a:p>
            <a:r>
              <a:rPr lang="en-US" dirty="0" smtClean="0"/>
              <a:t>Objective</a:t>
            </a:r>
            <a:r>
              <a:rPr lang="en-US" baseline="0" dirty="0" smtClean="0"/>
              <a:t> 1.2, 2.2</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41</a:t>
            </a:fld>
            <a:endParaRPr lang="en-US" dirty="0"/>
          </a:p>
        </p:txBody>
      </p:sp>
    </p:spTree>
    <p:extLst>
      <p:ext uri="{BB962C8B-B14F-4D97-AF65-F5344CB8AC3E}">
        <p14:creationId xmlns:p14="http://schemas.microsoft.com/office/powerpoint/2010/main" val="3326776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232</a:t>
            </a:r>
          </a:p>
          <a:p>
            <a:r>
              <a:rPr lang="en-US" dirty="0" smtClean="0"/>
              <a:t>Objective 2.2</a:t>
            </a:r>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42</a:t>
            </a:fld>
            <a:endParaRPr lang="en-US" dirty="0"/>
          </a:p>
        </p:txBody>
      </p:sp>
    </p:spTree>
    <p:extLst>
      <p:ext uri="{BB962C8B-B14F-4D97-AF65-F5344CB8AC3E}">
        <p14:creationId xmlns:p14="http://schemas.microsoft.com/office/powerpoint/2010/main" val="3852402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232</a:t>
            </a:r>
          </a:p>
          <a:p>
            <a:r>
              <a:rPr lang="en-US" dirty="0" smtClean="0"/>
              <a:t>Objective 2.2</a:t>
            </a:r>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43</a:t>
            </a:fld>
            <a:endParaRPr lang="en-US" dirty="0"/>
          </a:p>
        </p:txBody>
      </p:sp>
    </p:spTree>
    <p:extLst>
      <p:ext uri="{BB962C8B-B14F-4D97-AF65-F5344CB8AC3E}">
        <p14:creationId xmlns:p14="http://schemas.microsoft.com/office/powerpoint/2010/main" val="614455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233</a:t>
            </a:r>
          </a:p>
          <a:p>
            <a:r>
              <a:rPr lang="en-US" dirty="0" smtClean="0"/>
              <a:t>Objective 2.2</a:t>
            </a:r>
          </a:p>
          <a:p>
            <a:endParaRPr lang="en-US" dirty="0"/>
          </a:p>
        </p:txBody>
      </p:sp>
      <p:sp>
        <p:nvSpPr>
          <p:cNvPr id="4" name="Header Placeholder 3"/>
          <p:cNvSpPr>
            <a:spLocks noGrp="1"/>
          </p:cNvSpPr>
          <p:nvPr>
            <p:ph type="hdr" sz="quarter" idx="10"/>
          </p:nvPr>
        </p:nvSpPr>
        <p:spPr/>
        <p:txBody>
          <a:bodyPr/>
          <a:lstStyle/>
          <a:p>
            <a:pPr>
              <a:defRPr/>
            </a:pPr>
            <a:r>
              <a:rPr lang="en-US" smtClean="0"/>
              <a:t>Internet and Computing Core Certification Guide 	Module A Computing Fundamentals</a:t>
            </a:r>
            <a:endParaRPr lang="en-CA" dirty="0"/>
          </a:p>
        </p:txBody>
      </p:sp>
      <p:sp>
        <p:nvSpPr>
          <p:cNvPr id="5" name="Footer Placeholder 4"/>
          <p:cNvSpPr>
            <a:spLocks noGrp="1"/>
          </p:cNvSpPr>
          <p:nvPr>
            <p:ph type="ftr" sz="quarter" idx="11"/>
          </p:nvPr>
        </p:nvSpPr>
        <p:spPr/>
        <p:txBody>
          <a:bodyPr/>
          <a:lstStyle/>
          <a:p>
            <a:pPr>
              <a:defRPr/>
            </a:pPr>
            <a:r>
              <a:rPr lang="en-CA" smtClean="0"/>
              <a:t>© CCI Learning Solutions Inc.</a:t>
            </a:r>
            <a:endParaRPr lang="en-CA" dirty="0"/>
          </a:p>
        </p:txBody>
      </p:sp>
      <p:sp>
        <p:nvSpPr>
          <p:cNvPr id="6" name="Slide Number Placeholder 5"/>
          <p:cNvSpPr>
            <a:spLocks noGrp="1"/>
          </p:cNvSpPr>
          <p:nvPr>
            <p:ph type="sldNum" sz="quarter" idx="12"/>
          </p:nvPr>
        </p:nvSpPr>
        <p:spPr/>
        <p:txBody>
          <a:bodyPr/>
          <a:lstStyle/>
          <a:p>
            <a:pPr>
              <a:defRPr/>
            </a:pPr>
            <a:r>
              <a:rPr lang="en-CA" smtClean="0"/>
              <a:t>	</a:t>
            </a:r>
            <a:fld id="{F04A01C5-19D3-4B4B-9DC1-665A64C6CD2F}" type="slidenum">
              <a:rPr lang="en-CA" smtClean="0"/>
              <a:pPr>
                <a:defRPr/>
              </a:pPr>
              <a:t>44</a:t>
            </a:fld>
            <a:endParaRPr lang="en-US" dirty="0"/>
          </a:p>
        </p:txBody>
      </p:sp>
    </p:spTree>
    <p:extLst>
      <p:ext uri="{BB962C8B-B14F-4D97-AF65-F5344CB8AC3E}">
        <p14:creationId xmlns:p14="http://schemas.microsoft.com/office/powerpoint/2010/main" val="11509490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48450" y="-457200"/>
            <a:ext cx="2495550" cy="1143000"/>
          </a:xfrm>
          <a:prstGeom prst="rect">
            <a:avLst/>
          </a:prstGeom>
        </p:spPr>
      </p:pic>
      <p:sp>
        <p:nvSpPr>
          <p:cNvPr id="10" name="Rectangle 9"/>
          <p:cNvSpPr/>
          <p:nvPr userDrawn="1"/>
        </p:nvSpPr>
        <p:spPr>
          <a:xfrm>
            <a:off x="0" y="-1"/>
            <a:ext cx="9144000" cy="797243"/>
          </a:xfrm>
          <a:prstGeom prst="rect">
            <a:avLst/>
          </a:prstGeom>
          <a:gradFill>
            <a:gsLst>
              <a:gs pos="0">
                <a:schemeClr val="accent1">
                  <a:lumMod val="50000"/>
                </a:schemeClr>
              </a:gs>
              <a:gs pos="50000">
                <a:schemeClr val="accent1">
                  <a:tint val="44500"/>
                  <a:satMod val="160000"/>
                </a:schemeClr>
              </a:gs>
              <a:gs pos="100000">
                <a:schemeClr val="accent1">
                  <a:tint val="23500"/>
                  <a:satMod val="160000"/>
                </a:schemeClr>
              </a:gs>
            </a:gsLst>
            <a:lin ang="540000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4800" y="-28575"/>
            <a:ext cx="4200525" cy="1704975"/>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0" y="3981450"/>
            <a:ext cx="4762500" cy="3333750"/>
          </a:xfrm>
          <a:prstGeom prst="rect">
            <a:avLst/>
          </a:prstGeom>
        </p:spPr>
      </p:pic>
      <p:sp>
        <p:nvSpPr>
          <p:cNvPr id="11" name="Rectangle 10"/>
          <p:cNvSpPr/>
          <p:nvPr userDrawn="1"/>
        </p:nvSpPr>
        <p:spPr>
          <a:xfrm>
            <a:off x="0" y="781110"/>
            <a:ext cx="1000126" cy="6060758"/>
          </a:xfrm>
          <a:prstGeom prst="rect">
            <a:avLst/>
          </a:prstGeom>
          <a:gradFill flip="none" rotWithShape="1">
            <a:gsLst>
              <a:gs pos="0">
                <a:schemeClr val="accent1">
                  <a:lumMod val="75000"/>
                </a:schemeClr>
              </a:gs>
              <a:gs pos="50000">
                <a:schemeClr val="accent1">
                  <a:tint val="44500"/>
                  <a:satMod val="160000"/>
                </a:schemeClr>
              </a:gs>
              <a:gs pos="100000">
                <a:schemeClr val="accent1">
                  <a:tint val="23500"/>
                  <a:satMod val="160000"/>
                </a:schemeClr>
              </a:gs>
            </a:gsLst>
            <a:lin ang="162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717177" y="381000"/>
            <a:ext cx="3728756" cy="369332"/>
          </a:xfrm>
          <a:prstGeom prst="rect">
            <a:avLst/>
          </a:prstGeom>
          <a:noFill/>
        </p:spPr>
        <p:txBody>
          <a:bodyPr wrap="square" rtlCol="0">
            <a:spAutoFit/>
          </a:bodyPr>
          <a:lstStyle/>
          <a:p>
            <a:r>
              <a:rPr lang="en-US" b="1" smtClean="0">
                <a:effectLst>
                  <a:outerShdw blurRad="38100" dist="38100" dir="2700000" algn="tl">
                    <a:srgbClr val="000000">
                      <a:alpha val="43137"/>
                    </a:srgbClr>
                  </a:outerShdw>
                </a:effectLst>
                <a:latin typeface="Times New Roman" pitchFamily="18" charset="0"/>
                <a:ea typeface="Tahoma" pitchFamily="34" charset="0"/>
                <a:cs typeface="Times New Roman" pitchFamily="18" charset="0"/>
              </a:rPr>
              <a:t>FAST TRACK SE</a:t>
            </a:r>
            <a:endParaRPr lang="en-US" b="1">
              <a:effectLst>
                <a:outerShdw blurRad="38100" dist="38100" dir="2700000" algn="tl">
                  <a:srgbClr val="000000">
                    <a:alpha val="43137"/>
                  </a:srgbClr>
                </a:outerShdw>
              </a:effectLst>
              <a:latin typeface="Times New Roman" pitchFamily="18" charset="0"/>
              <a:ea typeface="Tahoma" pitchFamily="34" charset="0"/>
              <a:cs typeface="Times New Roman" pitchFamily="18" charset="0"/>
            </a:endParaRPr>
          </a:p>
        </p:txBody>
      </p:sp>
      <p:sp>
        <p:nvSpPr>
          <p:cNvPr id="2" name="Title 1"/>
          <p:cNvSpPr>
            <a:spLocks noGrp="1"/>
          </p:cNvSpPr>
          <p:nvPr>
            <p:ph type="ctrTitle"/>
          </p:nvPr>
        </p:nvSpPr>
        <p:spPr>
          <a:xfrm>
            <a:off x="1143000" y="2133600"/>
            <a:ext cx="7772400" cy="1470025"/>
          </a:xfrm>
        </p:spPr>
        <p:txBody>
          <a:bodyPr/>
          <a:lstStyle>
            <a:lvl1pPr>
              <a:defRPr b="1">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7391400" cy="1752600"/>
          </a:xfrm>
        </p:spPr>
        <p:txBody>
          <a:bodyPr/>
          <a:lstStyle>
            <a:lvl1pPr marL="0" indent="0" algn="ctr">
              <a:buNone/>
              <a:defRPr b="1">
                <a:solidFill>
                  <a:srgbClr val="00206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TextBox 7"/>
          <p:cNvSpPr txBox="1"/>
          <p:nvPr userDrawn="1"/>
        </p:nvSpPr>
        <p:spPr>
          <a:xfrm>
            <a:off x="717177" y="76200"/>
            <a:ext cx="5562600" cy="400110"/>
          </a:xfrm>
          <a:prstGeom prst="rect">
            <a:avLst/>
          </a:prstGeom>
          <a:noFill/>
        </p:spPr>
        <p:txBody>
          <a:bodyPr wrap="square" rtlCol="0">
            <a:spAutoFit/>
          </a:bodyPr>
          <a:lstStyle/>
          <a:p>
            <a:r>
              <a:rPr lang="en-US" sz="1400" b="1" smtClean="0">
                <a:latin typeface="Times New Roman" pitchFamily="18" charset="0"/>
                <a:cs typeface="Times New Roman" pitchFamily="18" charset="0"/>
              </a:rPr>
              <a:t>TRUNG TÂM TIN HỌC </a:t>
            </a:r>
            <a:r>
              <a:rPr lang="en-US" sz="2000" b="0" smtClean="0">
                <a:solidFill>
                  <a:srgbClr val="002060"/>
                </a:solidFill>
                <a:latin typeface="Segoe UI Black" panose="020B0A02040204020203" pitchFamily="34" charset="0"/>
                <a:ea typeface="Segoe UI Black" panose="020B0A02040204020203" pitchFamily="34" charset="0"/>
                <a:cs typeface="Segoe UI Black" panose="020B0A02040204020203" pitchFamily="34" charset="0"/>
              </a:rPr>
              <a:t>247</a:t>
            </a:r>
            <a:endParaRPr lang="en-US" sz="1400" b="0">
              <a:solidFill>
                <a:srgbClr val="00206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12" name="TextBox 11"/>
          <p:cNvSpPr txBox="1"/>
          <p:nvPr userDrawn="1"/>
        </p:nvSpPr>
        <p:spPr>
          <a:xfrm>
            <a:off x="6172200" y="454223"/>
            <a:ext cx="2895600" cy="307777"/>
          </a:xfrm>
          <a:prstGeom prst="rect">
            <a:avLst/>
          </a:prstGeom>
          <a:noFill/>
        </p:spPr>
        <p:txBody>
          <a:bodyPr wrap="square" rtlCol="0">
            <a:spAutoFit/>
          </a:bodyPr>
          <a:lstStyle/>
          <a:p>
            <a:pPr algn="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Học</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 - </a:t>
            </a: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L</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àm đ</a:t>
            </a:r>
            <a:r>
              <a:rPr lang="vi-VN" sz="1400" i="1" smtClean="0">
                <a:effectLst>
                  <a:outerShdw blurRad="38100" dist="38100" dir="2700000" algn="tl">
                    <a:srgbClr val="000000">
                      <a:alpha val="43137"/>
                    </a:srgbClr>
                  </a:outerShdw>
                </a:effectLst>
                <a:latin typeface="Times New Roman" pitchFamily="18" charset="0"/>
                <a:cs typeface="Times New Roman" pitchFamily="18" charset="0"/>
              </a:rPr>
              <a:t>ược</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 </a:t>
            </a: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ngay</a:t>
            </a:r>
            <a:endParaRPr lang="en-US" sz="1400" i="1">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7" name="Picture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1502" y="5724525"/>
            <a:ext cx="2466975" cy="1133475"/>
          </a:xfrm>
          <a:prstGeom prst="rect">
            <a:avLst/>
          </a:prstGeom>
        </p:spPr>
      </p:pic>
      <p:pic>
        <p:nvPicPr>
          <p:cNvPr id="5" name="Picture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66969" y="120134"/>
            <a:ext cx="503833" cy="885306"/>
          </a:xfrm>
          <a:prstGeom prst="rect">
            <a:avLst/>
          </a:prstGeom>
        </p:spPr>
      </p:pic>
      <p:sp>
        <p:nvSpPr>
          <p:cNvPr id="15" name="TextBox 14"/>
          <p:cNvSpPr txBox="1"/>
          <p:nvPr userDrawn="1"/>
        </p:nvSpPr>
        <p:spPr>
          <a:xfrm>
            <a:off x="395698" y="6458584"/>
            <a:ext cx="550208" cy="369332"/>
          </a:xfrm>
          <a:prstGeom prst="rect">
            <a:avLst/>
          </a:prstGeom>
          <a:noFill/>
        </p:spPr>
        <p:txBody>
          <a:bodyPr wrap="square" rtlCol="0">
            <a:spAutoFit/>
          </a:bodyPr>
          <a:lstStyle/>
          <a:p>
            <a:pPr algn="r"/>
            <a:fld id="{49708FD6-E648-4394-AE8D-DE97868E0949}" type="slidenum">
              <a:rPr lang="en-US" smtClean="0">
                <a:solidFill>
                  <a:schemeClr val="tx1">
                    <a:lumMod val="95000"/>
                    <a:lumOff val="5000"/>
                  </a:schemeClr>
                </a:solidFill>
              </a:rPr>
              <a:pPr algn="r"/>
              <a:t>‹#›</a:t>
            </a:fld>
            <a:endParaRPr lang="en-US">
              <a:solidFill>
                <a:schemeClr val="tx1">
                  <a:lumMod val="95000"/>
                  <a:lumOff val="5000"/>
                </a:schemeClr>
              </a:solidFill>
            </a:endParaRPr>
          </a:p>
        </p:txBody>
      </p:sp>
    </p:spTree>
    <p:extLst>
      <p:ext uri="{BB962C8B-B14F-4D97-AF65-F5344CB8AC3E}">
        <p14:creationId xmlns:p14="http://schemas.microsoft.com/office/powerpoint/2010/main" val="2370948988"/>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29FC1B-0CE7-422C-B461-150E4B810733}" type="datetime1">
              <a:rPr lang="en-US" smtClean="0"/>
              <a:t>01/04/2018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BD088-BEC2-4F06-AACF-33FB16964DF2}" type="slidenum">
              <a:rPr lang="en-US" smtClean="0"/>
              <a:t>‹#›</a:t>
            </a:fld>
            <a:endParaRPr lang="en-US"/>
          </a:p>
        </p:txBody>
      </p:sp>
    </p:spTree>
    <p:extLst>
      <p:ext uri="{BB962C8B-B14F-4D97-AF65-F5344CB8AC3E}">
        <p14:creationId xmlns:p14="http://schemas.microsoft.com/office/powerpoint/2010/main" val="33305236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A662B8-57D5-4D2B-9F07-249A5FB64875}" type="datetime1">
              <a:rPr lang="en-US" smtClean="0"/>
              <a:t>01/04/2018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BD088-BEC2-4F06-AACF-33FB16964DF2}" type="slidenum">
              <a:rPr lang="en-US" smtClean="0"/>
              <a:t>‹#›</a:t>
            </a:fld>
            <a:endParaRPr lang="en-US"/>
          </a:p>
        </p:txBody>
      </p:sp>
    </p:spTree>
    <p:extLst>
      <p:ext uri="{BB962C8B-B14F-4D97-AF65-F5344CB8AC3E}">
        <p14:creationId xmlns:p14="http://schemas.microsoft.com/office/powerpoint/2010/main" val="38481483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32000" y="360000"/>
            <a:ext cx="8389938" cy="914400"/>
          </a:xfrm>
          <a:prstGeom prst="rect">
            <a:avLst/>
          </a:prstGeom>
        </p:spPr>
        <p:txBody>
          <a:bodyPr/>
          <a:lstStyle>
            <a:lvl1pPr>
              <a:defRPr sz="3800"/>
            </a:lvl1pPr>
          </a:lstStyle>
          <a:p>
            <a:r>
              <a:rPr lang="en-US" dirty="0" smtClean="0"/>
              <a:t>Click to edit Master title style</a:t>
            </a:r>
            <a:endParaRPr lang="en-US" dirty="0"/>
          </a:p>
        </p:txBody>
      </p:sp>
      <p:sp>
        <p:nvSpPr>
          <p:cNvPr id="6" name="Content Placeholder 5"/>
          <p:cNvSpPr>
            <a:spLocks noGrp="1"/>
          </p:cNvSpPr>
          <p:nvPr>
            <p:ph sz="quarter" idx="12"/>
          </p:nvPr>
        </p:nvSpPr>
        <p:spPr>
          <a:xfrm>
            <a:off x="363538" y="1288974"/>
            <a:ext cx="4109310" cy="4990640"/>
          </a:xfrm>
        </p:spPr>
        <p:txBody>
          <a:bodyPr/>
          <a:lstStyle>
            <a:lvl1pPr>
              <a:defRPr sz="2400"/>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5"/>
          <p:cNvSpPr>
            <a:spLocks noGrp="1"/>
          </p:cNvSpPr>
          <p:nvPr>
            <p:ph sz="quarter" idx="13"/>
          </p:nvPr>
        </p:nvSpPr>
        <p:spPr>
          <a:xfrm>
            <a:off x="4647265" y="1287138"/>
            <a:ext cx="4109310" cy="4990640"/>
          </a:xfrm>
        </p:spPr>
        <p:txBody>
          <a:bodyPr/>
          <a:lstStyle>
            <a:lvl1pPr>
              <a:defRPr sz="2400"/>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12573678"/>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1502" y="1752600"/>
            <a:ext cx="8036298" cy="4983163"/>
          </a:xfrm>
        </p:spPr>
        <p:txBody>
          <a:bodyPr>
            <a:normAutofit/>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0" y="-1"/>
            <a:ext cx="9144000" cy="797243"/>
          </a:xfrm>
          <a:prstGeom prst="rect">
            <a:avLst/>
          </a:prstGeom>
          <a:gradFill>
            <a:gsLst>
              <a:gs pos="0">
                <a:schemeClr val="accent1">
                  <a:lumMod val="50000"/>
                </a:schemeClr>
              </a:gs>
              <a:gs pos="50000">
                <a:schemeClr val="accent1">
                  <a:tint val="44500"/>
                  <a:satMod val="160000"/>
                </a:schemeClr>
              </a:gs>
              <a:gs pos="100000">
                <a:schemeClr val="accent1">
                  <a:tint val="23500"/>
                  <a:satMod val="160000"/>
                </a:schemeClr>
              </a:gs>
            </a:gsLst>
            <a:lin ang="540000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28575"/>
            <a:ext cx="4200525" cy="1704975"/>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981450"/>
            <a:ext cx="4762500" cy="3333750"/>
          </a:xfrm>
          <a:prstGeom prst="rect">
            <a:avLst/>
          </a:prstGeom>
        </p:spPr>
      </p:pic>
      <p:sp>
        <p:nvSpPr>
          <p:cNvPr id="10" name="Rectangle 9"/>
          <p:cNvSpPr/>
          <p:nvPr userDrawn="1"/>
        </p:nvSpPr>
        <p:spPr>
          <a:xfrm>
            <a:off x="0" y="797242"/>
            <a:ext cx="1000126" cy="6060758"/>
          </a:xfrm>
          <a:prstGeom prst="rect">
            <a:avLst/>
          </a:prstGeom>
          <a:gradFill flip="none" rotWithShape="1">
            <a:gsLst>
              <a:gs pos="0">
                <a:schemeClr val="accent1">
                  <a:lumMod val="75000"/>
                </a:schemeClr>
              </a:gs>
              <a:gs pos="50000">
                <a:schemeClr val="accent1">
                  <a:tint val="44500"/>
                  <a:satMod val="160000"/>
                </a:schemeClr>
              </a:gs>
              <a:gs pos="100000">
                <a:schemeClr val="accent1">
                  <a:tint val="23500"/>
                  <a:satMod val="160000"/>
                </a:schemeClr>
              </a:gs>
            </a:gsLst>
            <a:lin ang="162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48450" y="-457200"/>
            <a:ext cx="2495550" cy="1143000"/>
          </a:xfrm>
          <a:prstGeom prst="rect">
            <a:avLst/>
          </a:prstGeom>
        </p:spPr>
      </p:pic>
      <p:pic>
        <p:nvPicPr>
          <p:cNvPr id="18" name="Picture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1502" y="5724525"/>
            <a:ext cx="2466975" cy="1133475"/>
          </a:xfrm>
          <a:prstGeom prst="rect">
            <a:avLst/>
          </a:prstGeom>
        </p:spPr>
      </p:pic>
      <p:sp>
        <p:nvSpPr>
          <p:cNvPr id="19" name="TextBox 18"/>
          <p:cNvSpPr txBox="1"/>
          <p:nvPr userDrawn="1"/>
        </p:nvSpPr>
        <p:spPr>
          <a:xfrm>
            <a:off x="717177" y="381000"/>
            <a:ext cx="3728756" cy="369332"/>
          </a:xfrm>
          <a:prstGeom prst="rect">
            <a:avLst/>
          </a:prstGeom>
          <a:noFill/>
        </p:spPr>
        <p:txBody>
          <a:bodyPr wrap="square" rtlCol="0">
            <a:spAutoFit/>
          </a:bodyPr>
          <a:lstStyle/>
          <a:p>
            <a:r>
              <a:rPr lang="en-US" b="1" smtClean="0">
                <a:effectLst>
                  <a:outerShdw blurRad="38100" dist="38100" dir="2700000" algn="tl">
                    <a:srgbClr val="000000">
                      <a:alpha val="43137"/>
                    </a:srgbClr>
                  </a:outerShdw>
                </a:effectLst>
                <a:latin typeface="Times New Roman" pitchFamily="18" charset="0"/>
                <a:ea typeface="Tahoma" pitchFamily="34" charset="0"/>
                <a:cs typeface="Times New Roman" pitchFamily="18" charset="0"/>
              </a:rPr>
              <a:t>FAST TRACK SE</a:t>
            </a:r>
            <a:endParaRPr lang="en-US" b="1">
              <a:effectLst>
                <a:outerShdw blurRad="38100" dist="38100" dir="2700000" algn="tl">
                  <a:srgbClr val="000000">
                    <a:alpha val="43137"/>
                  </a:srgbClr>
                </a:outerShdw>
              </a:effectLst>
              <a:latin typeface="Times New Roman" pitchFamily="18" charset="0"/>
              <a:ea typeface="Tahoma" pitchFamily="34" charset="0"/>
              <a:cs typeface="Times New Roman" pitchFamily="18" charset="0"/>
            </a:endParaRPr>
          </a:p>
        </p:txBody>
      </p:sp>
      <p:sp>
        <p:nvSpPr>
          <p:cNvPr id="20" name="TextBox 19"/>
          <p:cNvSpPr txBox="1"/>
          <p:nvPr userDrawn="1"/>
        </p:nvSpPr>
        <p:spPr>
          <a:xfrm>
            <a:off x="717177" y="76200"/>
            <a:ext cx="5562600" cy="400110"/>
          </a:xfrm>
          <a:prstGeom prst="rect">
            <a:avLst/>
          </a:prstGeom>
          <a:noFill/>
        </p:spPr>
        <p:txBody>
          <a:bodyPr wrap="square" rtlCol="0">
            <a:spAutoFit/>
          </a:bodyPr>
          <a:lstStyle/>
          <a:p>
            <a:r>
              <a:rPr lang="en-US" sz="1400" b="1" smtClean="0">
                <a:latin typeface="Times New Roman" pitchFamily="18" charset="0"/>
                <a:cs typeface="Times New Roman" pitchFamily="18" charset="0"/>
              </a:rPr>
              <a:t>TRUNG TÂM TIN HỌC </a:t>
            </a:r>
            <a:r>
              <a:rPr lang="en-US" sz="2000" b="0" smtClean="0">
                <a:solidFill>
                  <a:srgbClr val="002060"/>
                </a:solidFill>
                <a:latin typeface="Segoe UI Black" panose="020B0A02040204020203" pitchFamily="34" charset="0"/>
                <a:ea typeface="Segoe UI Black" panose="020B0A02040204020203" pitchFamily="34" charset="0"/>
                <a:cs typeface="Segoe UI Black" panose="020B0A02040204020203" pitchFamily="34" charset="0"/>
              </a:rPr>
              <a:t>247</a:t>
            </a:r>
            <a:endParaRPr lang="en-US" sz="1400" b="0">
              <a:solidFill>
                <a:srgbClr val="00206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21" name="TextBox 20"/>
          <p:cNvSpPr txBox="1"/>
          <p:nvPr userDrawn="1"/>
        </p:nvSpPr>
        <p:spPr>
          <a:xfrm>
            <a:off x="6172200" y="454223"/>
            <a:ext cx="2895600" cy="307777"/>
          </a:xfrm>
          <a:prstGeom prst="rect">
            <a:avLst/>
          </a:prstGeom>
          <a:noFill/>
        </p:spPr>
        <p:txBody>
          <a:bodyPr wrap="square" rtlCol="0">
            <a:spAutoFit/>
          </a:bodyPr>
          <a:lstStyle/>
          <a:p>
            <a:pPr algn="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Học</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 - </a:t>
            </a: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L</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àm đ</a:t>
            </a:r>
            <a:r>
              <a:rPr lang="vi-VN" sz="1400" i="1" smtClean="0">
                <a:effectLst>
                  <a:outerShdw blurRad="38100" dist="38100" dir="2700000" algn="tl">
                    <a:srgbClr val="000000">
                      <a:alpha val="43137"/>
                    </a:srgbClr>
                  </a:outerShdw>
                </a:effectLst>
                <a:latin typeface="Times New Roman" pitchFamily="18" charset="0"/>
                <a:cs typeface="Times New Roman" pitchFamily="18" charset="0"/>
              </a:rPr>
              <a:t>ược</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 </a:t>
            </a: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ngay</a:t>
            </a:r>
            <a:endParaRPr lang="en-US" sz="1400" i="1">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2" name="Picture 2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66969" y="120134"/>
            <a:ext cx="503833" cy="885306"/>
          </a:xfrm>
          <a:prstGeom prst="rect">
            <a:avLst/>
          </a:prstGeom>
        </p:spPr>
      </p:pic>
      <p:sp>
        <p:nvSpPr>
          <p:cNvPr id="24" name="TextBox 23"/>
          <p:cNvSpPr txBox="1"/>
          <p:nvPr userDrawn="1"/>
        </p:nvSpPr>
        <p:spPr>
          <a:xfrm>
            <a:off x="395698" y="6458584"/>
            <a:ext cx="550208" cy="369332"/>
          </a:xfrm>
          <a:prstGeom prst="rect">
            <a:avLst/>
          </a:prstGeom>
          <a:noFill/>
        </p:spPr>
        <p:txBody>
          <a:bodyPr wrap="square" rtlCol="0">
            <a:spAutoFit/>
          </a:bodyPr>
          <a:lstStyle/>
          <a:p>
            <a:pPr algn="r"/>
            <a:fld id="{49708FD6-E648-4394-AE8D-DE97868E0949}" type="slidenum">
              <a:rPr lang="en-US" smtClean="0">
                <a:solidFill>
                  <a:schemeClr val="tx1">
                    <a:lumMod val="95000"/>
                    <a:lumOff val="5000"/>
                  </a:schemeClr>
                </a:solidFill>
              </a:rPr>
              <a:pPr algn="r"/>
              <a:t>‹#›</a:t>
            </a:fld>
            <a:endParaRPr lang="en-US">
              <a:solidFill>
                <a:schemeClr val="tx1">
                  <a:lumMod val="95000"/>
                  <a:lumOff val="5000"/>
                </a:schemeClr>
              </a:solidFill>
            </a:endParaRPr>
          </a:p>
        </p:txBody>
      </p:sp>
      <p:sp>
        <p:nvSpPr>
          <p:cNvPr id="26" name="Title 25"/>
          <p:cNvSpPr>
            <a:spLocks noGrp="1"/>
          </p:cNvSpPr>
          <p:nvPr>
            <p:ph type="title"/>
          </p:nvPr>
        </p:nvSpPr>
        <p:spPr>
          <a:xfrm>
            <a:off x="1046500" y="797242"/>
            <a:ext cx="8010713" cy="849302"/>
          </a:xfrm>
        </p:spPr>
        <p:txBody>
          <a:bodyPr>
            <a:noAutofit/>
          </a:bodyPr>
          <a:lstStyle>
            <a:lvl1pPr>
              <a:defRPr sz="2800" b="1" cap="all" baseline="0">
                <a:latin typeface="Arial" panose="020B0604020202020204" pitchFamily="34" charset="0"/>
                <a:cs typeface="Arial" panose="020B0604020202020204"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539216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3000" y="5334000"/>
            <a:ext cx="7772400" cy="1362075"/>
          </a:xfrm>
        </p:spPr>
        <p:txBody>
          <a:bodyPr anchor="t">
            <a:normAutofit/>
          </a:bodyPr>
          <a:lstStyle>
            <a:lvl1pPr algn="l">
              <a:defRPr sz="3600" b="1" cap="all">
                <a:latin typeface="Arial" pitchFamily="34" charset="0"/>
                <a:cs typeface="Arial"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143000" y="854333"/>
            <a:ext cx="7772400" cy="4327267"/>
          </a:xfrm>
        </p:spPr>
        <p:txBody>
          <a:bodyPr anchor="b"/>
          <a:lstStyle>
            <a:lvl1pPr marL="0" indent="0">
              <a:buNone/>
              <a:defRPr sz="2000">
                <a:solidFill>
                  <a:schemeClr val="tx1">
                    <a:tint val="75000"/>
                  </a:schemeClr>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Rectangle 6"/>
          <p:cNvSpPr/>
          <p:nvPr userDrawn="1"/>
        </p:nvSpPr>
        <p:spPr>
          <a:xfrm>
            <a:off x="0" y="-1"/>
            <a:ext cx="9144000" cy="797243"/>
          </a:xfrm>
          <a:prstGeom prst="rect">
            <a:avLst/>
          </a:prstGeom>
          <a:gradFill>
            <a:gsLst>
              <a:gs pos="0">
                <a:schemeClr val="accent1">
                  <a:lumMod val="50000"/>
                </a:schemeClr>
              </a:gs>
              <a:gs pos="50000">
                <a:schemeClr val="accent1">
                  <a:tint val="44500"/>
                  <a:satMod val="160000"/>
                </a:schemeClr>
              </a:gs>
              <a:gs pos="100000">
                <a:schemeClr val="accent1">
                  <a:tint val="23500"/>
                  <a:satMod val="160000"/>
                </a:schemeClr>
              </a:gs>
            </a:gsLst>
            <a:lin ang="540000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28575"/>
            <a:ext cx="4200525" cy="1704975"/>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981450"/>
            <a:ext cx="4762500" cy="3333750"/>
          </a:xfrm>
          <a:prstGeom prst="rect">
            <a:avLst/>
          </a:prstGeom>
        </p:spPr>
      </p:pic>
      <p:sp>
        <p:nvSpPr>
          <p:cNvPr id="10" name="Rectangle 9"/>
          <p:cNvSpPr/>
          <p:nvPr userDrawn="1"/>
        </p:nvSpPr>
        <p:spPr>
          <a:xfrm>
            <a:off x="0" y="797242"/>
            <a:ext cx="1000126" cy="6060758"/>
          </a:xfrm>
          <a:prstGeom prst="rect">
            <a:avLst/>
          </a:prstGeom>
          <a:gradFill flip="none" rotWithShape="1">
            <a:gsLst>
              <a:gs pos="0">
                <a:schemeClr val="accent1">
                  <a:lumMod val="75000"/>
                </a:schemeClr>
              </a:gs>
              <a:gs pos="50000">
                <a:schemeClr val="accent1">
                  <a:tint val="44500"/>
                  <a:satMod val="160000"/>
                </a:schemeClr>
              </a:gs>
              <a:gs pos="100000">
                <a:schemeClr val="accent1">
                  <a:tint val="23500"/>
                  <a:satMod val="160000"/>
                </a:schemeClr>
              </a:gs>
            </a:gsLst>
            <a:lin ang="162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48450" y="-457200"/>
            <a:ext cx="2495550" cy="1143000"/>
          </a:xfrm>
          <a:prstGeom prst="rect">
            <a:avLst/>
          </a:prstGeom>
        </p:spPr>
      </p:pic>
      <p:pic>
        <p:nvPicPr>
          <p:cNvPr id="18" name="Picture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1502" y="5724525"/>
            <a:ext cx="2466975" cy="1133475"/>
          </a:xfrm>
          <a:prstGeom prst="rect">
            <a:avLst/>
          </a:prstGeom>
        </p:spPr>
      </p:pic>
      <p:sp>
        <p:nvSpPr>
          <p:cNvPr id="19" name="TextBox 18"/>
          <p:cNvSpPr txBox="1"/>
          <p:nvPr userDrawn="1"/>
        </p:nvSpPr>
        <p:spPr>
          <a:xfrm>
            <a:off x="717177" y="381000"/>
            <a:ext cx="3728756" cy="369332"/>
          </a:xfrm>
          <a:prstGeom prst="rect">
            <a:avLst/>
          </a:prstGeom>
          <a:noFill/>
        </p:spPr>
        <p:txBody>
          <a:bodyPr wrap="square" rtlCol="0">
            <a:spAutoFit/>
          </a:bodyPr>
          <a:lstStyle/>
          <a:p>
            <a:r>
              <a:rPr lang="en-US" b="1" smtClean="0">
                <a:effectLst>
                  <a:outerShdw blurRad="38100" dist="38100" dir="2700000" algn="tl">
                    <a:srgbClr val="000000">
                      <a:alpha val="43137"/>
                    </a:srgbClr>
                  </a:outerShdw>
                </a:effectLst>
                <a:latin typeface="Times New Roman" pitchFamily="18" charset="0"/>
                <a:ea typeface="Tahoma" pitchFamily="34" charset="0"/>
                <a:cs typeface="Times New Roman" pitchFamily="18" charset="0"/>
              </a:rPr>
              <a:t>FAST TRACK SE</a:t>
            </a:r>
            <a:endParaRPr lang="en-US" b="1">
              <a:effectLst>
                <a:outerShdw blurRad="38100" dist="38100" dir="2700000" algn="tl">
                  <a:srgbClr val="000000">
                    <a:alpha val="43137"/>
                  </a:srgbClr>
                </a:outerShdw>
              </a:effectLst>
              <a:latin typeface="Times New Roman" pitchFamily="18" charset="0"/>
              <a:ea typeface="Tahoma" pitchFamily="34" charset="0"/>
              <a:cs typeface="Times New Roman" pitchFamily="18" charset="0"/>
            </a:endParaRPr>
          </a:p>
        </p:txBody>
      </p:sp>
      <p:sp>
        <p:nvSpPr>
          <p:cNvPr id="20" name="TextBox 19"/>
          <p:cNvSpPr txBox="1"/>
          <p:nvPr userDrawn="1"/>
        </p:nvSpPr>
        <p:spPr>
          <a:xfrm>
            <a:off x="717177" y="76200"/>
            <a:ext cx="5562600" cy="400110"/>
          </a:xfrm>
          <a:prstGeom prst="rect">
            <a:avLst/>
          </a:prstGeom>
          <a:noFill/>
        </p:spPr>
        <p:txBody>
          <a:bodyPr wrap="square" rtlCol="0">
            <a:spAutoFit/>
          </a:bodyPr>
          <a:lstStyle/>
          <a:p>
            <a:r>
              <a:rPr lang="en-US" sz="1400" b="1" smtClean="0">
                <a:latin typeface="Times New Roman" pitchFamily="18" charset="0"/>
                <a:cs typeface="Times New Roman" pitchFamily="18" charset="0"/>
              </a:rPr>
              <a:t>TRUNG TÂM TIN HỌC </a:t>
            </a:r>
            <a:r>
              <a:rPr lang="en-US" sz="2000" b="0" smtClean="0">
                <a:solidFill>
                  <a:srgbClr val="002060"/>
                </a:solidFill>
                <a:latin typeface="Segoe UI Black" panose="020B0A02040204020203" pitchFamily="34" charset="0"/>
                <a:ea typeface="Segoe UI Black" panose="020B0A02040204020203" pitchFamily="34" charset="0"/>
                <a:cs typeface="Segoe UI Black" panose="020B0A02040204020203" pitchFamily="34" charset="0"/>
              </a:rPr>
              <a:t>247</a:t>
            </a:r>
            <a:endParaRPr lang="en-US" sz="1400" b="0">
              <a:solidFill>
                <a:srgbClr val="00206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21" name="TextBox 20"/>
          <p:cNvSpPr txBox="1"/>
          <p:nvPr userDrawn="1"/>
        </p:nvSpPr>
        <p:spPr>
          <a:xfrm>
            <a:off x="6172200" y="454223"/>
            <a:ext cx="2895600" cy="307777"/>
          </a:xfrm>
          <a:prstGeom prst="rect">
            <a:avLst/>
          </a:prstGeom>
          <a:noFill/>
        </p:spPr>
        <p:txBody>
          <a:bodyPr wrap="square" rtlCol="0">
            <a:spAutoFit/>
          </a:bodyPr>
          <a:lstStyle/>
          <a:p>
            <a:pPr algn="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Học</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 - </a:t>
            </a: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L</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àm đ</a:t>
            </a:r>
            <a:r>
              <a:rPr lang="vi-VN" sz="1400" i="1" smtClean="0">
                <a:effectLst>
                  <a:outerShdw blurRad="38100" dist="38100" dir="2700000" algn="tl">
                    <a:srgbClr val="000000">
                      <a:alpha val="43137"/>
                    </a:srgbClr>
                  </a:outerShdw>
                </a:effectLst>
                <a:latin typeface="Times New Roman" pitchFamily="18" charset="0"/>
                <a:cs typeface="Times New Roman" pitchFamily="18" charset="0"/>
              </a:rPr>
              <a:t>ược</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 </a:t>
            </a: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ngay</a:t>
            </a:r>
            <a:endParaRPr lang="en-US" sz="1400" i="1">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2" name="Picture 2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66969" y="120134"/>
            <a:ext cx="503833" cy="885306"/>
          </a:xfrm>
          <a:prstGeom prst="rect">
            <a:avLst/>
          </a:prstGeom>
        </p:spPr>
      </p:pic>
    </p:spTree>
    <p:extLst>
      <p:ext uri="{BB962C8B-B14F-4D97-AF65-F5344CB8AC3E}">
        <p14:creationId xmlns:p14="http://schemas.microsoft.com/office/powerpoint/2010/main" val="17043430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31502" y="859771"/>
            <a:ext cx="7960098" cy="1143000"/>
          </a:xfrm>
        </p:spPr>
        <p:txBody>
          <a:bodyPr/>
          <a:lstStyle>
            <a:lvl1pPr>
              <a:defRPr>
                <a:latin typeface="Arial" pitchFamily="34" charset="0"/>
                <a:cs typeface="Arial"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1031502" y="2209800"/>
            <a:ext cx="3904129" cy="4525963"/>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05400" y="2209800"/>
            <a:ext cx="3867150" cy="4525963"/>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7"/>
          <p:cNvSpPr/>
          <p:nvPr userDrawn="1"/>
        </p:nvSpPr>
        <p:spPr>
          <a:xfrm>
            <a:off x="0" y="-1"/>
            <a:ext cx="9144000" cy="797243"/>
          </a:xfrm>
          <a:prstGeom prst="rect">
            <a:avLst/>
          </a:prstGeom>
          <a:gradFill>
            <a:gsLst>
              <a:gs pos="0">
                <a:schemeClr val="accent1">
                  <a:lumMod val="50000"/>
                </a:schemeClr>
              </a:gs>
              <a:gs pos="50000">
                <a:schemeClr val="accent1">
                  <a:tint val="44500"/>
                  <a:satMod val="160000"/>
                </a:schemeClr>
              </a:gs>
              <a:gs pos="100000">
                <a:schemeClr val="accent1">
                  <a:tint val="23500"/>
                  <a:satMod val="160000"/>
                </a:schemeClr>
              </a:gs>
            </a:gsLst>
            <a:lin ang="540000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28575"/>
            <a:ext cx="4200525" cy="1704975"/>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981450"/>
            <a:ext cx="4762500" cy="3333750"/>
          </a:xfrm>
          <a:prstGeom prst="rect">
            <a:avLst/>
          </a:prstGeom>
        </p:spPr>
      </p:pic>
      <p:sp>
        <p:nvSpPr>
          <p:cNvPr id="11" name="Rectangle 10"/>
          <p:cNvSpPr/>
          <p:nvPr userDrawn="1"/>
        </p:nvSpPr>
        <p:spPr>
          <a:xfrm>
            <a:off x="0" y="797242"/>
            <a:ext cx="1000126" cy="6060758"/>
          </a:xfrm>
          <a:prstGeom prst="rect">
            <a:avLst/>
          </a:prstGeom>
          <a:gradFill flip="none" rotWithShape="1">
            <a:gsLst>
              <a:gs pos="0">
                <a:schemeClr val="accent1">
                  <a:lumMod val="75000"/>
                </a:schemeClr>
              </a:gs>
              <a:gs pos="50000">
                <a:schemeClr val="accent1">
                  <a:tint val="44500"/>
                  <a:satMod val="160000"/>
                </a:schemeClr>
              </a:gs>
              <a:gs pos="100000">
                <a:schemeClr val="accent1">
                  <a:tint val="23500"/>
                  <a:satMod val="160000"/>
                </a:schemeClr>
              </a:gs>
            </a:gsLst>
            <a:lin ang="162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48450" y="-457200"/>
            <a:ext cx="2495550" cy="1143000"/>
          </a:xfrm>
          <a:prstGeom prst="rect">
            <a:avLst/>
          </a:prstGeom>
        </p:spPr>
      </p:pic>
      <p:pic>
        <p:nvPicPr>
          <p:cNvPr id="19" name="Picture 1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1502" y="5724525"/>
            <a:ext cx="2466975" cy="1133475"/>
          </a:xfrm>
          <a:prstGeom prst="rect">
            <a:avLst/>
          </a:prstGeom>
        </p:spPr>
      </p:pic>
      <p:sp>
        <p:nvSpPr>
          <p:cNvPr id="20" name="TextBox 19"/>
          <p:cNvSpPr txBox="1"/>
          <p:nvPr userDrawn="1"/>
        </p:nvSpPr>
        <p:spPr>
          <a:xfrm>
            <a:off x="717177" y="381000"/>
            <a:ext cx="3728756" cy="369332"/>
          </a:xfrm>
          <a:prstGeom prst="rect">
            <a:avLst/>
          </a:prstGeom>
          <a:noFill/>
        </p:spPr>
        <p:txBody>
          <a:bodyPr wrap="square" rtlCol="0">
            <a:spAutoFit/>
          </a:bodyPr>
          <a:lstStyle/>
          <a:p>
            <a:r>
              <a:rPr lang="en-US" b="1" smtClean="0">
                <a:effectLst>
                  <a:outerShdw blurRad="38100" dist="38100" dir="2700000" algn="tl">
                    <a:srgbClr val="000000">
                      <a:alpha val="43137"/>
                    </a:srgbClr>
                  </a:outerShdw>
                </a:effectLst>
                <a:latin typeface="Times New Roman" pitchFamily="18" charset="0"/>
                <a:ea typeface="Tahoma" pitchFamily="34" charset="0"/>
                <a:cs typeface="Times New Roman" pitchFamily="18" charset="0"/>
              </a:rPr>
              <a:t>FAST TRACK SE</a:t>
            </a:r>
            <a:endParaRPr lang="en-US" b="1">
              <a:effectLst>
                <a:outerShdw blurRad="38100" dist="38100" dir="2700000" algn="tl">
                  <a:srgbClr val="000000">
                    <a:alpha val="43137"/>
                  </a:srgbClr>
                </a:outerShdw>
              </a:effectLst>
              <a:latin typeface="Times New Roman" pitchFamily="18" charset="0"/>
              <a:ea typeface="Tahoma" pitchFamily="34" charset="0"/>
              <a:cs typeface="Times New Roman" pitchFamily="18" charset="0"/>
            </a:endParaRPr>
          </a:p>
        </p:txBody>
      </p:sp>
      <p:sp>
        <p:nvSpPr>
          <p:cNvPr id="21" name="TextBox 20"/>
          <p:cNvSpPr txBox="1"/>
          <p:nvPr userDrawn="1"/>
        </p:nvSpPr>
        <p:spPr>
          <a:xfrm>
            <a:off x="717177" y="76200"/>
            <a:ext cx="5562600" cy="400110"/>
          </a:xfrm>
          <a:prstGeom prst="rect">
            <a:avLst/>
          </a:prstGeom>
          <a:noFill/>
        </p:spPr>
        <p:txBody>
          <a:bodyPr wrap="square" rtlCol="0">
            <a:spAutoFit/>
          </a:bodyPr>
          <a:lstStyle/>
          <a:p>
            <a:r>
              <a:rPr lang="en-US" sz="1400" b="1" smtClean="0">
                <a:latin typeface="Times New Roman" pitchFamily="18" charset="0"/>
                <a:cs typeface="Times New Roman" pitchFamily="18" charset="0"/>
              </a:rPr>
              <a:t>TRUNG TÂM TIN HỌC </a:t>
            </a:r>
            <a:r>
              <a:rPr lang="en-US" sz="2000" b="0" smtClean="0">
                <a:solidFill>
                  <a:srgbClr val="002060"/>
                </a:solidFill>
                <a:latin typeface="Segoe UI Black" panose="020B0A02040204020203" pitchFamily="34" charset="0"/>
                <a:ea typeface="Segoe UI Black" panose="020B0A02040204020203" pitchFamily="34" charset="0"/>
                <a:cs typeface="Segoe UI Black" panose="020B0A02040204020203" pitchFamily="34" charset="0"/>
              </a:rPr>
              <a:t>247</a:t>
            </a:r>
            <a:endParaRPr lang="en-US" sz="1400" b="0">
              <a:solidFill>
                <a:srgbClr val="00206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22" name="TextBox 21"/>
          <p:cNvSpPr txBox="1"/>
          <p:nvPr userDrawn="1"/>
        </p:nvSpPr>
        <p:spPr>
          <a:xfrm>
            <a:off x="6172200" y="454223"/>
            <a:ext cx="2895600" cy="307777"/>
          </a:xfrm>
          <a:prstGeom prst="rect">
            <a:avLst/>
          </a:prstGeom>
          <a:noFill/>
        </p:spPr>
        <p:txBody>
          <a:bodyPr wrap="square" rtlCol="0">
            <a:spAutoFit/>
          </a:bodyPr>
          <a:lstStyle/>
          <a:p>
            <a:pPr algn="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Học</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 - </a:t>
            </a: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L</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àm đ</a:t>
            </a:r>
            <a:r>
              <a:rPr lang="vi-VN" sz="1400" i="1" smtClean="0">
                <a:effectLst>
                  <a:outerShdw blurRad="38100" dist="38100" dir="2700000" algn="tl">
                    <a:srgbClr val="000000">
                      <a:alpha val="43137"/>
                    </a:srgbClr>
                  </a:outerShdw>
                </a:effectLst>
                <a:latin typeface="Times New Roman" pitchFamily="18" charset="0"/>
                <a:cs typeface="Times New Roman" pitchFamily="18" charset="0"/>
              </a:rPr>
              <a:t>ược</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 </a:t>
            </a: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ngay</a:t>
            </a:r>
            <a:endParaRPr lang="en-US" sz="1400" i="1">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3" name="Picture 2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66969" y="120134"/>
            <a:ext cx="503833" cy="885306"/>
          </a:xfrm>
          <a:prstGeom prst="rect">
            <a:avLst/>
          </a:prstGeom>
        </p:spPr>
      </p:pic>
      <p:sp>
        <p:nvSpPr>
          <p:cNvPr id="24" name="Slide Number Placeholder 5"/>
          <p:cNvSpPr>
            <a:spLocks noGrp="1"/>
          </p:cNvSpPr>
          <p:nvPr>
            <p:ph type="sldNum" sz="quarter" idx="12"/>
          </p:nvPr>
        </p:nvSpPr>
        <p:spPr>
          <a:xfrm>
            <a:off x="0" y="6492875"/>
            <a:ext cx="995644" cy="365125"/>
          </a:xfrm>
        </p:spPr>
        <p:txBody>
          <a:bodyPr/>
          <a:lstStyle>
            <a:lvl1pPr>
              <a:defRPr>
                <a:solidFill>
                  <a:schemeClr val="bg1"/>
                </a:solidFill>
              </a:defRPr>
            </a:lvl1pPr>
          </a:lstStyle>
          <a:p>
            <a:fld id="{7AABD088-BEC2-4F06-AACF-33FB16964DF2}" type="slidenum">
              <a:rPr lang="en-US" smtClean="0"/>
              <a:pPr/>
              <a:t>‹#›</a:t>
            </a:fld>
            <a:endParaRPr lang="en-US"/>
          </a:p>
        </p:txBody>
      </p:sp>
    </p:spTree>
    <p:extLst>
      <p:ext uri="{BB962C8B-B14F-4D97-AF65-F5344CB8AC3E}">
        <p14:creationId xmlns:p14="http://schemas.microsoft.com/office/powerpoint/2010/main" val="37085346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31502" y="900673"/>
            <a:ext cx="7960098" cy="1143000"/>
          </a:xfrm>
        </p:spPr>
        <p:txBody>
          <a:bodyPr/>
          <a:lstStyle>
            <a:lvl1pPr>
              <a:defRPr>
                <a:latin typeface="Arial" pitchFamily="34" charset="0"/>
                <a:cs typeface="Arial"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1031501" y="2133600"/>
            <a:ext cx="3921499" cy="639762"/>
          </a:xfrm>
        </p:spPr>
        <p:txBody>
          <a:bodyPr anchor="b">
            <a:normAutofit/>
          </a:bodyPr>
          <a:lstStyle>
            <a:lvl1pPr marL="0" indent="0">
              <a:buNone/>
              <a:defRPr sz="2000" b="1">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031502" y="2871988"/>
            <a:ext cx="3921498" cy="3898699"/>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5400" y="2161148"/>
            <a:ext cx="3886200" cy="639762"/>
          </a:xfrm>
        </p:spPr>
        <p:txBody>
          <a:bodyPr anchor="b">
            <a:normAutofit/>
          </a:bodyPr>
          <a:lstStyle>
            <a:lvl1pPr marL="0" indent="0">
              <a:buNone/>
              <a:defRPr sz="2000" b="1">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105400" y="2871988"/>
            <a:ext cx="3886200" cy="3880210"/>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0" y="-1"/>
            <a:ext cx="9144000" cy="797243"/>
          </a:xfrm>
          <a:prstGeom prst="rect">
            <a:avLst/>
          </a:prstGeom>
          <a:gradFill>
            <a:gsLst>
              <a:gs pos="0">
                <a:schemeClr val="accent1">
                  <a:lumMod val="50000"/>
                </a:schemeClr>
              </a:gs>
              <a:gs pos="50000">
                <a:schemeClr val="accent1">
                  <a:tint val="44500"/>
                  <a:satMod val="160000"/>
                </a:schemeClr>
              </a:gs>
              <a:gs pos="100000">
                <a:schemeClr val="accent1">
                  <a:tint val="23500"/>
                  <a:satMod val="160000"/>
                </a:schemeClr>
              </a:gs>
            </a:gsLst>
            <a:lin ang="540000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28575"/>
            <a:ext cx="4200525" cy="1704975"/>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981450"/>
            <a:ext cx="4762500" cy="3333750"/>
          </a:xfrm>
          <a:prstGeom prst="rect">
            <a:avLst/>
          </a:prstGeom>
        </p:spPr>
      </p:pic>
      <p:sp>
        <p:nvSpPr>
          <p:cNvPr id="13" name="Rectangle 12"/>
          <p:cNvSpPr/>
          <p:nvPr userDrawn="1"/>
        </p:nvSpPr>
        <p:spPr>
          <a:xfrm>
            <a:off x="0" y="797242"/>
            <a:ext cx="1000126" cy="6060758"/>
          </a:xfrm>
          <a:prstGeom prst="rect">
            <a:avLst/>
          </a:prstGeom>
          <a:gradFill flip="none" rotWithShape="1">
            <a:gsLst>
              <a:gs pos="0">
                <a:schemeClr val="accent1">
                  <a:lumMod val="75000"/>
                </a:schemeClr>
              </a:gs>
              <a:gs pos="50000">
                <a:schemeClr val="accent1">
                  <a:tint val="44500"/>
                  <a:satMod val="160000"/>
                </a:schemeClr>
              </a:gs>
              <a:gs pos="100000">
                <a:schemeClr val="accent1">
                  <a:tint val="23500"/>
                  <a:satMod val="160000"/>
                </a:schemeClr>
              </a:gs>
            </a:gsLst>
            <a:lin ang="162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48450" y="-457200"/>
            <a:ext cx="2495550" cy="1143000"/>
          </a:xfrm>
          <a:prstGeom prst="rect">
            <a:avLst/>
          </a:prstGeom>
        </p:spPr>
      </p:pic>
      <p:pic>
        <p:nvPicPr>
          <p:cNvPr id="21" name="Picture 2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1502" y="5724525"/>
            <a:ext cx="2466975" cy="1133475"/>
          </a:xfrm>
          <a:prstGeom prst="rect">
            <a:avLst/>
          </a:prstGeom>
        </p:spPr>
      </p:pic>
      <p:sp>
        <p:nvSpPr>
          <p:cNvPr id="22" name="TextBox 21"/>
          <p:cNvSpPr txBox="1"/>
          <p:nvPr userDrawn="1"/>
        </p:nvSpPr>
        <p:spPr>
          <a:xfrm>
            <a:off x="717177" y="381000"/>
            <a:ext cx="3728756" cy="369332"/>
          </a:xfrm>
          <a:prstGeom prst="rect">
            <a:avLst/>
          </a:prstGeom>
          <a:noFill/>
        </p:spPr>
        <p:txBody>
          <a:bodyPr wrap="square" rtlCol="0">
            <a:spAutoFit/>
          </a:bodyPr>
          <a:lstStyle/>
          <a:p>
            <a:r>
              <a:rPr lang="en-US" b="1" smtClean="0">
                <a:effectLst>
                  <a:outerShdw blurRad="38100" dist="38100" dir="2700000" algn="tl">
                    <a:srgbClr val="000000">
                      <a:alpha val="43137"/>
                    </a:srgbClr>
                  </a:outerShdw>
                </a:effectLst>
                <a:latin typeface="Times New Roman" pitchFamily="18" charset="0"/>
                <a:ea typeface="Tahoma" pitchFamily="34" charset="0"/>
                <a:cs typeface="Times New Roman" pitchFamily="18" charset="0"/>
              </a:rPr>
              <a:t>FAST TRACK SE</a:t>
            </a:r>
            <a:endParaRPr lang="en-US" b="1">
              <a:effectLst>
                <a:outerShdw blurRad="38100" dist="38100" dir="2700000" algn="tl">
                  <a:srgbClr val="000000">
                    <a:alpha val="43137"/>
                  </a:srgbClr>
                </a:outerShdw>
              </a:effectLst>
              <a:latin typeface="Times New Roman" pitchFamily="18" charset="0"/>
              <a:ea typeface="Tahoma" pitchFamily="34" charset="0"/>
              <a:cs typeface="Times New Roman" pitchFamily="18" charset="0"/>
            </a:endParaRPr>
          </a:p>
        </p:txBody>
      </p:sp>
      <p:sp>
        <p:nvSpPr>
          <p:cNvPr id="23" name="TextBox 22"/>
          <p:cNvSpPr txBox="1"/>
          <p:nvPr userDrawn="1"/>
        </p:nvSpPr>
        <p:spPr>
          <a:xfrm>
            <a:off x="717177" y="76200"/>
            <a:ext cx="5562600" cy="400110"/>
          </a:xfrm>
          <a:prstGeom prst="rect">
            <a:avLst/>
          </a:prstGeom>
          <a:noFill/>
        </p:spPr>
        <p:txBody>
          <a:bodyPr wrap="square" rtlCol="0">
            <a:spAutoFit/>
          </a:bodyPr>
          <a:lstStyle/>
          <a:p>
            <a:r>
              <a:rPr lang="en-US" sz="1400" b="1" smtClean="0">
                <a:latin typeface="Times New Roman" pitchFamily="18" charset="0"/>
                <a:cs typeface="Times New Roman" pitchFamily="18" charset="0"/>
              </a:rPr>
              <a:t>TRUNG TÂM TIN HỌC </a:t>
            </a:r>
            <a:r>
              <a:rPr lang="en-US" sz="2000" b="0" smtClean="0">
                <a:solidFill>
                  <a:srgbClr val="002060"/>
                </a:solidFill>
                <a:latin typeface="Segoe UI Black" panose="020B0A02040204020203" pitchFamily="34" charset="0"/>
                <a:ea typeface="Segoe UI Black" panose="020B0A02040204020203" pitchFamily="34" charset="0"/>
                <a:cs typeface="Segoe UI Black" panose="020B0A02040204020203" pitchFamily="34" charset="0"/>
              </a:rPr>
              <a:t>247</a:t>
            </a:r>
            <a:endParaRPr lang="en-US" sz="1400" b="0">
              <a:solidFill>
                <a:srgbClr val="00206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24" name="TextBox 23"/>
          <p:cNvSpPr txBox="1"/>
          <p:nvPr userDrawn="1"/>
        </p:nvSpPr>
        <p:spPr>
          <a:xfrm>
            <a:off x="6172200" y="454223"/>
            <a:ext cx="2895600" cy="307777"/>
          </a:xfrm>
          <a:prstGeom prst="rect">
            <a:avLst/>
          </a:prstGeom>
          <a:noFill/>
        </p:spPr>
        <p:txBody>
          <a:bodyPr wrap="square" rtlCol="0">
            <a:spAutoFit/>
          </a:bodyPr>
          <a:lstStyle/>
          <a:p>
            <a:pPr algn="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Học</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 - </a:t>
            </a: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L</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àm đ</a:t>
            </a:r>
            <a:r>
              <a:rPr lang="vi-VN" sz="1400" i="1" smtClean="0">
                <a:effectLst>
                  <a:outerShdw blurRad="38100" dist="38100" dir="2700000" algn="tl">
                    <a:srgbClr val="000000">
                      <a:alpha val="43137"/>
                    </a:srgbClr>
                  </a:outerShdw>
                </a:effectLst>
                <a:latin typeface="Times New Roman" pitchFamily="18" charset="0"/>
                <a:cs typeface="Times New Roman" pitchFamily="18" charset="0"/>
              </a:rPr>
              <a:t>ược</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 </a:t>
            </a: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ngay</a:t>
            </a:r>
            <a:endParaRPr lang="en-US" sz="1400" i="1">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5" name="Picture 2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66969" y="120134"/>
            <a:ext cx="503833" cy="885306"/>
          </a:xfrm>
          <a:prstGeom prst="rect">
            <a:avLst/>
          </a:prstGeom>
        </p:spPr>
      </p:pic>
      <p:sp>
        <p:nvSpPr>
          <p:cNvPr id="26" name="Slide Number Placeholder 5"/>
          <p:cNvSpPr>
            <a:spLocks noGrp="1"/>
          </p:cNvSpPr>
          <p:nvPr>
            <p:ph type="sldNum" sz="quarter" idx="12"/>
          </p:nvPr>
        </p:nvSpPr>
        <p:spPr>
          <a:xfrm>
            <a:off x="0" y="6492875"/>
            <a:ext cx="995644" cy="365125"/>
          </a:xfrm>
        </p:spPr>
        <p:txBody>
          <a:bodyPr/>
          <a:lstStyle>
            <a:lvl1pPr>
              <a:defRPr>
                <a:solidFill>
                  <a:schemeClr val="bg1"/>
                </a:solidFill>
              </a:defRPr>
            </a:lvl1pPr>
          </a:lstStyle>
          <a:p>
            <a:fld id="{7AABD088-BEC2-4F06-AACF-33FB16964DF2}" type="slidenum">
              <a:rPr lang="en-US" smtClean="0"/>
              <a:pPr/>
              <a:t>‹#›</a:t>
            </a:fld>
            <a:endParaRPr lang="en-US"/>
          </a:p>
        </p:txBody>
      </p:sp>
    </p:spTree>
    <p:extLst>
      <p:ext uri="{BB962C8B-B14F-4D97-AF65-F5344CB8AC3E}">
        <p14:creationId xmlns:p14="http://schemas.microsoft.com/office/powerpoint/2010/main" val="42368508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31502" y="859771"/>
            <a:ext cx="8036298" cy="1143000"/>
          </a:xfrm>
        </p:spPr>
        <p:txBody>
          <a:bodyPr/>
          <a:lstStyle>
            <a:lvl1pPr>
              <a:defRPr>
                <a:latin typeface="Arial" pitchFamily="34" charset="0"/>
                <a:cs typeface="Arial" pitchFamily="34" charset="0"/>
              </a:defRPr>
            </a:lvl1pPr>
          </a:lstStyle>
          <a:p>
            <a:r>
              <a:rPr lang="en-US" smtClean="0"/>
              <a:t>Click to edit Master title style</a:t>
            </a:r>
            <a:endParaRPr lang="en-US"/>
          </a:p>
        </p:txBody>
      </p:sp>
      <p:sp>
        <p:nvSpPr>
          <p:cNvPr id="6" name="Rectangle 5"/>
          <p:cNvSpPr/>
          <p:nvPr userDrawn="1"/>
        </p:nvSpPr>
        <p:spPr>
          <a:xfrm>
            <a:off x="0" y="-1"/>
            <a:ext cx="9144000" cy="797243"/>
          </a:xfrm>
          <a:prstGeom prst="rect">
            <a:avLst/>
          </a:prstGeom>
          <a:gradFill>
            <a:gsLst>
              <a:gs pos="0">
                <a:schemeClr val="accent1">
                  <a:lumMod val="50000"/>
                </a:schemeClr>
              </a:gs>
              <a:gs pos="50000">
                <a:schemeClr val="accent1">
                  <a:tint val="44500"/>
                  <a:satMod val="160000"/>
                </a:schemeClr>
              </a:gs>
              <a:gs pos="100000">
                <a:schemeClr val="accent1">
                  <a:tint val="23500"/>
                  <a:satMod val="160000"/>
                </a:schemeClr>
              </a:gs>
            </a:gsLst>
            <a:lin ang="540000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28575"/>
            <a:ext cx="4200525" cy="1704975"/>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981450"/>
            <a:ext cx="4762500" cy="3333750"/>
          </a:xfrm>
          <a:prstGeom prst="rect">
            <a:avLst/>
          </a:prstGeom>
        </p:spPr>
      </p:pic>
      <p:sp>
        <p:nvSpPr>
          <p:cNvPr id="9" name="Rectangle 8"/>
          <p:cNvSpPr/>
          <p:nvPr userDrawn="1"/>
        </p:nvSpPr>
        <p:spPr>
          <a:xfrm>
            <a:off x="0" y="797242"/>
            <a:ext cx="1000126" cy="6060758"/>
          </a:xfrm>
          <a:prstGeom prst="rect">
            <a:avLst/>
          </a:prstGeom>
          <a:gradFill flip="none" rotWithShape="1">
            <a:gsLst>
              <a:gs pos="0">
                <a:schemeClr val="accent1">
                  <a:lumMod val="75000"/>
                </a:schemeClr>
              </a:gs>
              <a:gs pos="50000">
                <a:schemeClr val="accent1">
                  <a:tint val="44500"/>
                  <a:satMod val="160000"/>
                </a:schemeClr>
              </a:gs>
              <a:gs pos="100000">
                <a:schemeClr val="accent1">
                  <a:tint val="23500"/>
                  <a:satMod val="160000"/>
                </a:schemeClr>
              </a:gs>
            </a:gsLst>
            <a:lin ang="162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48450" y="-457200"/>
            <a:ext cx="2495550" cy="1143000"/>
          </a:xfrm>
          <a:prstGeom prst="rect">
            <a:avLst/>
          </a:prstGeom>
        </p:spPr>
      </p:pic>
      <p:pic>
        <p:nvPicPr>
          <p:cNvPr id="17" name="Picture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1502" y="5724525"/>
            <a:ext cx="2466975" cy="1133475"/>
          </a:xfrm>
          <a:prstGeom prst="rect">
            <a:avLst/>
          </a:prstGeom>
        </p:spPr>
      </p:pic>
      <p:sp>
        <p:nvSpPr>
          <p:cNvPr id="18" name="TextBox 17"/>
          <p:cNvSpPr txBox="1"/>
          <p:nvPr userDrawn="1"/>
        </p:nvSpPr>
        <p:spPr>
          <a:xfrm>
            <a:off x="717177" y="381000"/>
            <a:ext cx="3728756" cy="369332"/>
          </a:xfrm>
          <a:prstGeom prst="rect">
            <a:avLst/>
          </a:prstGeom>
          <a:noFill/>
        </p:spPr>
        <p:txBody>
          <a:bodyPr wrap="square" rtlCol="0">
            <a:spAutoFit/>
          </a:bodyPr>
          <a:lstStyle/>
          <a:p>
            <a:r>
              <a:rPr lang="en-US" b="1" smtClean="0">
                <a:effectLst>
                  <a:outerShdw blurRad="38100" dist="38100" dir="2700000" algn="tl">
                    <a:srgbClr val="000000">
                      <a:alpha val="43137"/>
                    </a:srgbClr>
                  </a:outerShdw>
                </a:effectLst>
                <a:latin typeface="Times New Roman" pitchFamily="18" charset="0"/>
                <a:ea typeface="Tahoma" pitchFamily="34" charset="0"/>
                <a:cs typeface="Times New Roman" pitchFamily="18" charset="0"/>
              </a:rPr>
              <a:t>FAST TRACK SE</a:t>
            </a:r>
            <a:endParaRPr lang="en-US" b="1">
              <a:effectLst>
                <a:outerShdw blurRad="38100" dist="38100" dir="2700000" algn="tl">
                  <a:srgbClr val="000000">
                    <a:alpha val="43137"/>
                  </a:srgbClr>
                </a:outerShdw>
              </a:effectLst>
              <a:latin typeface="Times New Roman" pitchFamily="18" charset="0"/>
              <a:ea typeface="Tahoma" pitchFamily="34" charset="0"/>
              <a:cs typeface="Times New Roman" pitchFamily="18" charset="0"/>
            </a:endParaRPr>
          </a:p>
        </p:txBody>
      </p:sp>
      <p:sp>
        <p:nvSpPr>
          <p:cNvPr id="19" name="TextBox 18"/>
          <p:cNvSpPr txBox="1"/>
          <p:nvPr userDrawn="1"/>
        </p:nvSpPr>
        <p:spPr>
          <a:xfrm>
            <a:off x="717177" y="76200"/>
            <a:ext cx="5562600" cy="400110"/>
          </a:xfrm>
          <a:prstGeom prst="rect">
            <a:avLst/>
          </a:prstGeom>
          <a:noFill/>
        </p:spPr>
        <p:txBody>
          <a:bodyPr wrap="square" rtlCol="0">
            <a:spAutoFit/>
          </a:bodyPr>
          <a:lstStyle/>
          <a:p>
            <a:r>
              <a:rPr lang="en-US" sz="1400" b="1" smtClean="0">
                <a:latin typeface="Times New Roman" pitchFamily="18" charset="0"/>
                <a:cs typeface="Times New Roman" pitchFamily="18" charset="0"/>
              </a:rPr>
              <a:t>TRUNG TÂM TIN HỌC </a:t>
            </a:r>
            <a:r>
              <a:rPr lang="en-US" sz="2000" b="0" smtClean="0">
                <a:solidFill>
                  <a:srgbClr val="002060"/>
                </a:solidFill>
                <a:latin typeface="Segoe UI Black" panose="020B0A02040204020203" pitchFamily="34" charset="0"/>
                <a:ea typeface="Segoe UI Black" panose="020B0A02040204020203" pitchFamily="34" charset="0"/>
                <a:cs typeface="Segoe UI Black" panose="020B0A02040204020203" pitchFamily="34" charset="0"/>
              </a:rPr>
              <a:t>247</a:t>
            </a:r>
            <a:endParaRPr lang="en-US" sz="1400" b="0">
              <a:solidFill>
                <a:srgbClr val="00206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20" name="TextBox 19"/>
          <p:cNvSpPr txBox="1"/>
          <p:nvPr userDrawn="1"/>
        </p:nvSpPr>
        <p:spPr>
          <a:xfrm>
            <a:off x="6172200" y="454223"/>
            <a:ext cx="2895600" cy="307777"/>
          </a:xfrm>
          <a:prstGeom prst="rect">
            <a:avLst/>
          </a:prstGeom>
          <a:noFill/>
        </p:spPr>
        <p:txBody>
          <a:bodyPr wrap="square" rtlCol="0">
            <a:spAutoFit/>
          </a:bodyPr>
          <a:lstStyle/>
          <a:p>
            <a:pPr algn="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Học</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 - </a:t>
            </a: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L</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àm đ</a:t>
            </a:r>
            <a:r>
              <a:rPr lang="vi-VN" sz="1400" i="1" smtClean="0">
                <a:effectLst>
                  <a:outerShdw blurRad="38100" dist="38100" dir="2700000" algn="tl">
                    <a:srgbClr val="000000">
                      <a:alpha val="43137"/>
                    </a:srgbClr>
                  </a:outerShdw>
                </a:effectLst>
                <a:latin typeface="Times New Roman" pitchFamily="18" charset="0"/>
                <a:cs typeface="Times New Roman" pitchFamily="18" charset="0"/>
              </a:rPr>
              <a:t>ược</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 </a:t>
            </a: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ngay</a:t>
            </a:r>
            <a:endParaRPr lang="en-US" sz="1400" i="1">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1" name="Picture 2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66969" y="120134"/>
            <a:ext cx="503833" cy="885306"/>
          </a:xfrm>
          <a:prstGeom prst="rect">
            <a:avLst/>
          </a:prstGeom>
        </p:spPr>
      </p:pic>
      <p:sp>
        <p:nvSpPr>
          <p:cNvPr id="22" name="Slide Number Placeholder 5"/>
          <p:cNvSpPr>
            <a:spLocks noGrp="1"/>
          </p:cNvSpPr>
          <p:nvPr>
            <p:ph type="sldNum" sz="quarter" idx="12"/>
          </p:nvPr>
        </p:nvSpPr>
        <p:spPr>
          <a:xfrm>
            <a:off x="0" y="6492875"/>
            <a:ext cx="995644" cy="365125"/>
          </a:xfrm>
        </p:spPr>
        <p:txBody>
          <a:bodyPr/>
          <a:lstStyle>
            <a:lvl1pPr>
              <a:defRPr>
                <a:solidFill>
                  <a:schemeClr val="bg1"/>
                </a:solidFill>
              </a:defRPr>
            </a:lvl1pPr>
          </a:lstStyle>
          <a:p>
            <a:fld id="{7AABD088-BEC2-4F06-AACF-33FB16964DF2}" type="slidenum">
              <a:rPr lang="en-US" smtClean="0"/>
              <a:pPr/>
              <a:t>‹#›</a:t>
            </a:fld>
            <a:endParaRPr lang="en-US"/>
          </a:p>
        </p:txBody>
      </p:sp>
    </p:spTree>
    <p:extLst>
      <p:ext uri="{BB962C8B-B14F-4D97-AF65-F5344CB8AC3E}">
        <p14:creationId xmlns:p14="http://schemas.microsoft.com/office/powerpoint/2010/main" val="6405455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1"/>
            <a:ext cx="9144000" cy="797243"/>
          </a:xfrm>
          <a:prstGeom prst="rect">
            <a:avLst/>
          </a:prstGeom>
          <a:gradFill>
            <a:gsLst>
              <a:gs pos="0">
                <a:schemeClr val="accent1">
                  <a:lumMod val="50000"/>
                </a:schemeClr>
              </a:gs>
              <a:gs pos="50000">
                <a:schemeClr val="accent1">
                  <a:tint val="44500"/>
                  <a:satMod val="160000"/>
                </a:schemeClr>
              </a:gs>
              <a:gs pos="100000">
                <a:schemeClr val="accent1">
                  <a:tint val="23500"/>
                  <a:satMod val="160000"/>
                </a:schemeClr>
              </a:gs>
            </a:gsLst>
            <a:lin ang="540000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28575"/>
            <a:ext cx="4200525" cy="1704975"/>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981450"/>
            <a:ext cx="4762500" cy="3333750"/>
          </a:xfrm>
          <a:prstGeom prst="rect">
            <a:avLst/>
          </a:prstGeom>
        </p:spPr>
      </p:pic>
      <p:sp>
        <p:nvSpPr>
          <p:cNvPr id="8" name="Rectangle 7"/>
          <p:cNvSpPr/>
          <p:nvPr userDrawn="1"/>
        </p:nvSpPr>
        <p:spPr>
          <a:xfrm>
            <a:off x="13447" y="797242"/>
            <a:ext cx="1000126" cy="6060758"/>
          </a:xfrm>
          <a:prstGeom prst="rect">
            <a:avLst/>
          </a:prstGeom>
          <a:gradFill flip="none" rotWithShape="1">
            <a:gsLst>
              <a:gs pos="0">
                <a:schemeClr val="accent1">
                  <a:lumMod val="75000"/>
                </a:schemeClr>
              </a:gs>
              <a:gs pos="50000">
                <a:schemeClr val="accent1">
                  <a:tint val="44500"/>
                  <a:satMod val="160000"/>
                </a:schemeClr>
              </a:gs>
              <a:gs pos="100000">
                <a:schemeClr val="accent1">
                  <a:tint val="23500"/>
                  <a:satMod val="160000"/>
                </a:schemeClr>
              </a:gs>
            </a:gsLst>
            <a:lin ang="162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48450" y="-457200"/>
            <a:ext cx="2495550" cy="1143000"/>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1502" y="5724525"/>
            <a:ext cx="2466975" cy="1133475"/>
          </a:xfrm>
          <a:prstGeom prst="rect">
            <a:avLst/>
          </a:prstGeom>
        </p:spPr>
      </p:pic>
      <p:sp>
        <p:nvSpPr>
          <p:cNvPr id="17" name="TextBox 16"/>
          <p:cNvSpPr txBox="1"/>
          <p:nvPr userDrawn="1"/>
        </p:nvSpPr>
        <p:spPr>
          <a:xfrm>
            <a:off x="717177" y="381000"/>
            <a:ext cx="3728756" cy="369332"/>
          </a:xfrm>
          <a:prstGeom prst="rect">
            <a:avLst/>
          </a:prstGeom>
          <a:noFill/>
        </p:spPr>
        <p:txBody>
          <a:bodyPr wrap="square" rtlCol="0">
            <a:spAutoFit/>
          </a:bodyPr>
          <a:lstStyle/>
          <a:p>
            <a:r>
              <a:rPr lang="en-US" b="1" smtClean="0">
                <a:effectLst>
                  <a:outerShdw blurRad="38100" dist="38100" dir="2700000" algn="tl">
                    <a:srgbClr val="000000">
                      <a:alpha val="43137"/>
                    </a:srgbClr>
                  </a:outerShdw>
                </a:effectLst>
                <a:latin typeface="Times New Roman" pitchFamily="18" charset="0"/>
                <a:ea typeface="Tahoma" pitchFamily="34" charset="0"/>
                <a:cs typeface="Times New Roman" pitchFamily="18" charset="0"/>
              </a:rPr>
              <a:t>FAST TRACK SE</a:t>
            </a:r>
            <a:endParaRPr lang="en-US" b="1">
              <a:effectLst>
                <a:outerShdw blurRad="38100" dist="38100" dir="2700000" algn="tl">
                  <a:srgbClr val="000000">
                    <a:alpha val="43137"/>
                  </a:srgbClr>
                </a:outerShdw>
              </a:effectLst>
              <a:latin typeface="Times New Roman" pitchFamily="18" charset="0"/>
              <a:ea typeface="Tahoma" pitchFamily="34" charset="0"/>
              <a:cs typeface="Times New Roman" pitchFamily="18" charset="0"/>
            </a:endParaRPr>
          </a:p>
        </p:txBody>
      </p:sp>
      <p:sp>
        <p:nvSpPr>
          <p:cNvPr id="18" name="TextBox 17"/>
          <p:cNvSpPr txBox="1"/>
          <p:nvPr userDrawn="1"/>
        </p:nvSpPr>
        <p:spPr>
          <a:xfrm>
            <a:off x="717177" y="76200"/>
            <a:ext cx="5562600" cy="400110"/>
          </a:xfrm>
          <a:prstGeom prst="rect">
            <a:avLst/>
          </a:prstGeom>
          <a:noFill/>
        </p:spPr>
        <p:txBody>
          <a:bodyPr wrap="square" rtlCol="0">
            <a:spAutoFit/>
          </a:bodyPr>
          <a:lstStyle/>
          <a:p>
            <a:r>
              <a:rPr lang="en-US" sz="1400" b="1" smtClean="0">
                <a:latin typeface="Times New Roman" pitchFamily="18" charset="0"/>
                <a:cs typeface="Times New Roman" pitchFamily="18" charset="0"/>
              </a:rPr>
              <a:t>TRUNG TÂM TIN HỌC </a:t>
            </a:r>
            <a:r>
              <a:rPr lang="en-US" sz="2000" b="0" smtClean="0">
                <a:solidFill>
                  <a:srgbClr val="002060"/>
                </a:solidFill>
                <a:latin typeface="Segoe UI Black" panose="020B0A02040204020203" pitchFamily="34" charset="0"/>
                <a:ea typeface="Segoe UI Black" panose="020B0A02040204020203" pitchFamily="34" charset="0"/>
                <a:cs typeface="Segoe UI Black" panose="020B0A02040204020203" pitchFamily="34" charset="0"/>
              </a:rPr>
              <a:t>247</a:t>
            </a:r>
            <a:endParaRPr lang="en-US" sz="1400" b="0">
              <a:solidFill>
                <a:srgbClr val="00206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19" name="TextBox 18"/>
          <p:cNvSpPr txBox="1"/>
          <p:nvPr userDrawn="1"/>
        </p:nvSpPr>
        <p:spPr>
          <a:xfrm>
            <a:off x="6172200" y="454223"/>
            <a:ext cx="2895600" cy="307777"/>
          </a:xfrm>
          <a:prstGeom prst="rect">
            <a:avLst/>
          </a:prstGeom>
          <a:noFill/>
        </p:spPr>
        <p:txBody>
          <a:bodyPr wrap="square" rtlCol="0">
            <a:spAutoFit/>
          </a:bodyPr>
          <a:lstStyle/>
          <a:p>
            <a:pPr algn="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Học</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 - </a:t>
            </a: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L</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àm đ</a:t>
            </a:r>
            <a:r>
              <a:rPr lang="vi-VN" sz="1400" i="1" smtClean="0">
                <a:effectLst>
                  <a:outerShdw blurRad="38100" dist="38100" dir="2700000" algn="tl">
                    <a:srgbClr val="000000">
                      <a:alpha val="43137"/>
                    </a:srgbClr>
                  </a:outerShdw>
                </a:effectLst>
                <a:latin typeface="Times New Roman" pitchFamily="18" charset="0"/>
                <a:cs typeface="Times New Roman" pitchFamily="18" charset="0"/>
              </a:rPr>
              <a:t>ược</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 </a:t>
            </a: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ngay</a:t>
            </a:r>
            <a:endParaRPr lang="en-US" sz="1400" i="1">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0" name="Picture 1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66969" y="120134"/>
            <a:ext cx="503833" cy="885306"/>
          </a:xfrm>
          <a:prstGeom prst="rect">
            <a:avLst/>
          </a:prstGeom>
        </p:spPr>
      </p:pic>
      <p:sp>
        <p:nvSpPr>
          <p:cNvPr id="21" name="Slide Number Placeholder 5"/>
          <p:cNvSpPr>
            <a:spLocks noGrp="1"/>
          </p:cNvSpPr>
          <p:nvPr>
            <p:ph type="sldNum" sz="quarter" idx="12"/>
          </p:nvPr>
        </p:nvSpPr>
        <p:spPr>
          <a:xfrm>
            <a:off x="0" y="6492875"/>
            <a:ext cx="995644" cy="365125"/>
          </a:xfrm>
        </p:spPr>
        <p:txBody>
          <a:bodyPr/>
          <a:lstStyle>
            <a:lvl1pPr>
              <a:defRPr>
                <a:solidFill>
                  <a:schemeClr val="bg1"/>
                </a:solidFill>
              </a:defRPr>
            </a:lvl1pPr>
          </a:lstStyle>
          <a:p>
            <a:fld id="{7AABD088-BEC2-4F06-AACF-33FB16964DF2}" type="slidenum">
              <a:rPr lang="en-US" smtClean="0"/>
              <a:pPr/>
              <a:t>‹#›</a:t>
            </a:fld>
            <a:endParaRPr lang="en-US"/>
          </a:p>
        </p:txBody>
      </p:sp>
    </p:spTree>
    <p:extLst>
      <p:ext uri="{BB962C8B-B14F-4D97-AF65-F5344CB8AC3E}">
        <p14:creationId xmlns:p14="http://schemas.microsoft.com/office/powerpoint/2010/main" val="780601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1502" y="873442"/>
            <a:ext cx="3008313" cy="1112519"/>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114799" y="901064"/>
            <a:ext cx="4892675" cy="5853113"/>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31502" y="2057400"/>
            <a:ext cx="3008313" cy="4696777"/>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Rectangle 7"/>
          <p:cNvSpPr/>
          <p:nvPr userDrawn="1"/>
        </p:nvSpPr>
        <p:spPr>
          <a:xfrm>
            <a:off x="0" y="-1"/>
            <a:ext cx="9144000" cy="797243"/>
          </a:xfrm>
          <a:prstGeom prst="rect">
            <a:avLst/>
          </a:prstGeom>
          <a:gradFill>
            <a:gsLst>
              <a:gs pos="0">
                <a:schemeClr val="accent1">
                  <a:lumMod val="50000"/>
                </a:schemeClr>
              </a:gs>
              <a:gs pos="50000">
                <a:schemeClr val="accent1">
                  <a:tint val="44500"/>
                  <a:satMod val="160000"/>
                </a:schemeClr>
              </a:gs>
              <a:gs pos="100000">
                <a:schemeClr val="accent1">
                  <a:tint val="23500"/>
                  <a:satMod val="160000"/>
                </a:schemeClr>
              </a:gs>
            </a:gsLst>
            <a:lin ang="540000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28575"/>
            <a:ext cx="4200525" cy="1704975"/>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981450"/>
            <a:ext cx="4762500" cy="3333750"/>
          </a:xfrm>
          <a:prstGeom prst="rect">
            <a:avLst/>
          </a:prstGeom>
        </p:spPr>
      </p:pic>
      <p:sp>
        <p:nvSpPr>
          <p:cNvPr id="11" name="Rectangle 10"/>
          <p:cNvSpPr/>
          <p:nvPr userDrawn="1"/>
        </p:nvSpPr>
        <p:spPr>
          <a:xfrm>
            <a:off x="0" y="797242"/>
            <a:ext cx="1000126" cy="6060758"/>
          </a:xfrm>
          <a:prstGeom prst="rect">
            <a:avLst/>
          </a:prstGeom>
          <a:gradFill flip="none" rotWithShape="1">
            <a:gsLst>
              <a:gs pos="0">
                <a:schemeClr val="accent1">
                  <a:lumMod val="75000"/>
                </a:schemeClr>
              </a:gs>
              <a:gs pos="50000">
                <a:schemeClr val="accent1">
                  <a:tint val="44500"/>
                  <a:satMod val="160000"/>
                </a:schemeClr>
              </a:gs>
              <a:gs pos="100000">
                <a:schemeClr val="accent1">
                  <a:tint val="23500"/>
                  <a:satMod val="160000"/>
                </a:schemeClr>
              </a:gs>
            </a:gsLst>
            <a:lin ang="162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48450" y="-457200"/>
            <a:ext cx="2495550" cy="1143000"/>
          </a:xfrm>
          <a:prstGeom prst="rect">
            <a:avLst/>
          </a:prstGeom>
        </p:spPr>
      </p:pic>
      <p:pic>
        <p:nvPicPr>
          <p:cNvPr id="19" name="Picture 1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1502" y="5724525"/>
            <a:ext cx="2466975" cy="1133475"/>
          </a:xfrm>
          <a:prstGeom prst="rect">
            <a:avLst/>
          </a:prstGeom>
        </p:spPr>
      </p:pic>
      <p:sp>
        <p:nvSpPr>
          <p:cNvPr id="20" name="TextBox 19"/>
          <p:cNvSpPr txBox="1"/>
          <p:nvPr userDrawn="1"/>
        </p:nvSpPr>
        <p:spPr>
          <a:xfrm>
            <a:off x="717177" y="381000"/>
            <a:ext cx="3728756" cy="369332"/>
          </a:xfrm>
          <a:prstGeom prst="rect">
            <a:avLst/>
          </a:prstGeom>
          <a:noFill/>
        </p:spPr>
        <p:txBody>
          <a:bodyPr wrap="square" rtlCol="0">
            <a:spAutoFit/>
          </a:bodyPr>
          <a:lstStyle/>
          <a:p>
            <a:r>
              <a:rPr lang="en-US" b="1" smtClean="0">
                <a:effectLst>
                  <a:outerShdw blurRad="38100" dist="38100" dir="2700000" algn="tl">
                    <a:srgbClr val="000000">
                      <a:alpha val="43137"/>
                    </a:srgbClr>
                  </a:outerShdw>
                </a:effectLst>
                <a:latin typeface="Times New Roman" pitchFamily="18" charset="0"/>
                <a:ea typeface="Tahoma" pitchFamily="34" charset="0"/>
                <a:cs typeface="Times New Roman" pitchFamily="18" charset="0"/>
              </a:rPr>
              <a:t>FAST TRACK SE</a:t>
            </a:r>
            <a:endParaRPr lang="en-US" b="1">
              <a:effectLst>
                <a:outerShdw blurRad="38100" dist="38100" dir="2700000" algn="tl">
                  <a:srgbClr val="000000">
                    <a:alpha val="43137"/>
                  </a:srgbClr>
                </a:outerShdw>
              </a:effectLst>
              <a:latin typeface="Times New Roman" pitchFamily="18" charset="0"/>
              <a:ea typeface="Tahoma" pitchFamily="34" charset="0"/>
              <a:cs typeface="Times New Roman" pitchFamily="18" charset="0"/>
            </a:endParaRPr>
          </a:p>
        </p:txBody>
      </p:sp>
      <p:sp>
        <p:nvSpPr>
          <p:cNvPr id="21" name="TextBox 20"/>
          <p:cNvSpPr txBox="1"/>
          <p:nvPr userDrawn="1"/>
        </p:nvSpPr>
        <p:spPr>
          <a:xfrm>
            <a:off x="717177" y="76200"/>
            <a:ext cx="5562600" cy="400110"/>
          </a:xfrm>
          <a:prstGeom prst="rect">
            <a:avLst/>
          </a:prstGeom>
          <a:noFill/>
        </p:spPr>
        <p:txBody>
          <a:bodyPr wrap="square" rtlCol="0">
            <a:spAutoFit/>
          </a:bodyPr>
          <a:lstStyle/>
          <a:p>
            <a:r>
              <a:rPr lang="en-US" sz="1400" b="1" smtClean="0">
                <a:latin typeface="Times New Roman" pitchFamily="18" charset="0"/>
                <a:cs typeface="Times New Roman" pitchFamily="18" charset="0"/>
              </a:rPr>
              <a:t>TRUNG TÂM TIN HỌC </a:t>
            </a:r>
            <a:r>
              <a:rPr lang="en-US" sz="2000" b="0" smtClean="0">
                <a:solidFill>
                  <a:srgbClr val="002060"/>
                </a:solidFill>
                <a:latin typeface="Segoe UI Black" panose="020B0A02040204020203" pitchFamily="34" charset="0"/>
                <a:ea typeface="Segoe UI Black" panose="020B0A02040204020203" pitchFamily="34" charset="0"/>
                <a:cs typeface="Segoe UI Black" panose="020B0A02040204020203" pitchFamily="34" charset="0"/>
              </a:rPr>
              <a:t>247</a:t>
            </a:r>
            <a:endParaRPr lang="en-US" sz="1400" b="0">
              <a:solidFill>
                <a:srgbClr val="00206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22" name="TextBox 21"/>
          <p:cNvSpPr txBox="1"/>
          <p:nvPr userDrawn="1"/>
        </p:nvSpPr>
        <p:spPr>
          <a:xfrm>
            <a:off x="6172200" y="454223"/>
            <a:ext cx="2895600" cy="307777"/>
          </a:xfrm>
          <a:prstGeom prst="rect">
            <a:avLst/>
          </a:prstGeom>
          <a:noFill/>
        </p:spPr>
        <p:txBody>
          <a:bodyPr wrap="square" rtlCol="0">
            <a:spAutoFit/>
          </a:bodyPr>
          <a:lstStyle/>
          <a:p>
            <a:pPr algn="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Học</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 - </a:t>
            </a: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L</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àm đ</a:t>
            </a:r>
            <a:r>
              <a:rPr lang="vi-VN" sz="1400" i="1" smtClean="0">
                <a:effectLst>
                  <a:outerShdw blurRad="38100" dist="38100" dir="2700000" algn="tl">
                    <a:srgbClr val="000000">
                      <a:alpha val="43137"/>
                    </a:srgbClr>
                  </a:outerShdw>
                </a:effectLst>
                <a:latin typeface="Times New Roman" pitchFamily="18" charset="0"/>
                <a:cs typeface="Times New Roman" pitchFamily="18" charset="0"/>
              </a:rPr>
              <a:t>ược</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 </a:t>
            </a: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ngay</a:t>
            </a:r>
            <a:endParaRPr lang="en-US" sz="1400" i="1">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3" name="Picture 2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66969" y="120134"/>
            <a:ext cx="503833" cy="885306"/>
          </a:xfrm>
          <a:prstGeom prst="rect">
            <a:avLst/>
          </a:prstGeom>
        </p:spPr>
      </p:pic>
    </p:spTree>
    <p:extLst>
      <p:ext uri="{BB962C8B-B14F-4D97-AF65-F5344CB8AC3E}">
        <p14:creationId xmlns:p14="http://schemas.microsoft.com/office/powerpoint/2010/main" val="27472686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4989" y="5219327"/>
            <a:ext cx="5486400" cy="566738"/>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US"/>
          </a:p>
        </p:txBody>
      </p:sp>
      <p:sp>
        <p:nvSpPr>
          <p:cNvPr id="3" name="Picture Placeholder 2"/>
          <p:cNvSpPr>
            <a:spLocks noGrp="1"/>
          </p:cNvSpPr>
          <p:nvPr>
            <p:ph type="pic" idx="1"/>
          </p:nvPr>
        </p:nvSpPr>
        <p:spPr>
          <a:xfrm>
            <a:off x="2264989" y="1031502"/>
            <a:ext cx="5486400" cy="4114800"/>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264989" y="5786065"/>
            <a:ext cx="5486400" cy="804862"/>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Rectangle 7"/>
          <p:cNvSpPr/>
          <p:nvPr userDrawn="1"/>
        </p:nvSpPr>
        <p:spPr>
          <a:xfrm>
            <a:off x="0" y="-1"/>
            <a:ext cx="9144000" cy="797243"/>
          </a:xfrm>
          <a:prstGeom prst="rect">
            <a:avLst/>
          </a:prstGeom>
          <a:gradFill>
            <a:gsLst>
              <a:gs pos="0">
                <a:schemeClr val="accent1">
                  <a:lumMod val="50000"/>
                </a:schemeClr>
              </a:gs>
              <a:gs pos="50000">
                <a:schemeClr val="accent1">
                  <a:tint val="44500"/>
                  <a:satMod val="160000"/>
                </a:schemeClr>
              </a:gs>
              <a:gs pos="100000">
                <a:schemeClr val="accent1">
                  <a:tint val="23500"/>
                  <a:satMod val="160000"/>
                </a:schemeClr>
              </a:gs>
            </a:gsLst>
            <a:lin ang="540000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28575"/>
            <a:ext cx="4200525" cy="1704975"/>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981450"/>
            <a:ext cx="4762500" cy="3333750"/>
          </a:xfrm>
          <a:prstGeom prst="rect">
            <a:avLst/>
          </a:prstGeom>
        </p:spPr>
      </p:pic>
      <p:sp>
        <p:nvSpPr>
          <p:cNvPr id="11" name="Rectangle 10"/>
          <p:cNvSpPr/>
          <p:nvPr userDrawn="1"/>
        </p:nvSpPr>
        <p:spPr>
          <a:xfrm>
            <a:off x="0" y="797242"/>
            <a:ext cx="1000126" cy="6060758"/>
          </a:xfrm>
          <a:prstGeom prst="rect">
            <a:avLst/>
          </a:prstGeom>
          <a:gradFill flip="none" rotWithShape="1">
            <a:gsLst>
              <a:gs pos="0">
                <a:schemeClr val="accent1">
                  <a:lumMod val="75000"/>
                </a:schemeClr>
              </a:gs>
              <a:gs pos="50000">
                <a:schemeClr val="accent1">
                  <a:tint val="44500"/>
                  <a:satMod val="160000"/>
                </a:schemeClr>
              </a:gs>
              <a:gs pos="100000">
                <a:schemeClr val="accent1">
                  <a:tint val="23500"/>
                  <a:satMod val="160000"/>
                </a:schemeClr>
              </a:gs>
            </a:gsLst>
            <a:lin ang="162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48450" y="-457200"/>
            <a:ext cx="2495550" cy="1143000"/>
          </a:xfrm>
          <a:prstGeom prst="rect">
            <a:avLst/>
          </a:prstGeom>
        </p:spPr>
      </p:pic>
      <p:pic>
        <p:nvPicPr>
          <p:cNvPr id="19" name="Picture 1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1502" y="5724525"/>
            <a:ext cx="2466975" cy="1133475"/>
          </a:xfrm>
          <a:prstGeom prst="rect">
            <a:avLst/>
          </a:prstGeom>
        </p:spPr>
      </p:pic>
      <p:sp>
        <p:nvSpPr>
          <p:cNvPr id="20" name="TextBox 19"/>
          <p:cNvSpPr txBox="1"/>
          <p:nvPr userDrawn="1"/>
        </p:nvSpPr>
        <p:spPr>
          <a:xfrm>
            <a:off x="717177" y="381000"/>
            <a:ext cx="3728756" cy="369332"/>
          </a:xfrm>
          <a:prstGeom prst="rect">
            <a:avLst/>
          </a:prstGeom>
          <a:noFill/>
        </p:spPr>
        <p:txBody>
          <a:bodyPr wrap="square" rtlCol="0">
            <a:spAutoFit/>
          </a:bodyPr>
          <a:lstStyle/>
          <a:p>
            <a:r>
              <a:rPr lang="en-US" b="1" smtClean="0">
                <a:effectLst>
                  <a:outerShdw blurRad="38100" dist="38100" dir="2700000" algn="tl">
                    <a:srgbClr val="000000">
                      <a:alpha val="43137"/>
                    </a:srgbClr>
                  </a:outerShdw>
                </a:effectLst>
                <a:latin typeface="Times New Roman" pitchFamily="18" charset="0"/>
                <a:ea typeface="Tahoma" pitchFamily="34" charset="0"/>
                <a:cs typeface="Times New Roman" pitchFamily="18" charset="0"/>
              </a:rPr>
              <a:t>FAST TRACK SE</a:t>
            </a:r>
            <a:endParaRPr lang="en-US" b="1">
              <a:effectLst>
                <a:outerShdw blurRad="38100" dist="38100" dir="2700000" algn="tl">
                  <a:srgbClr val="000000">
                    <a:alpha val="43137"/>
                  </a:srgbClr>
                </a:outerShdw>
              </a:effectLst>
              <a:latin typeface="Times New Roman" pitchFamily="18" charset="0"/>
              <a:ea typeface="Tahoma" pitchFamily="34" charset="0"/>
              <a:cs typeface="Times New Roman" pitchFamily="18" charset="0"/>
            </a:endParaRPr>
          </a:p>
        </p:txBody>
      </p:sp>
      <p:sp>
        <p:nvSpPr>
          <p:cNvPr id="21" name="TextBox 20"/>
          <p:cNvSpPr txBox="1"/>
          <p:nvPr userDrawn="1"/>
        </p:nvSpPr>
        <p:spPr>
          <a:xfrm>
            <a:off x="717177" y="76200"/>
            <a:ext cx="5562600" cy="400110"/>
          </a:xfrm>
          <a:prstGeom prst="rect">
            <a:avLst/>
          </a:prstGeom>
          <a:noFill/>
        </p:spPr>
        <p:txBody>
          <a:bodyPr wrap="square" rtlCol="0">
            <a:spAutoFit/>
          </a:bodyPr>
          <a:lstStyle/>
          <a:p>
            <a:r>
              <a:rPr lang="en-US" sz="1400" b="1" smtClean="0">
                <a:latin typeface="Times New Roman" pitchFamily="18" charset="0"/>
                <a:cs typeface="Times New Roman" pitchFamily="18" charset="0"/>
              </a:rPr>
              <a:t>TRUNG TÂM TIN HỌC </a:t>
            </a:r>
            <a:r>
              <a:rPr lang="en-US" sz="2000" b="0" smtClean="0">
                <a:solidFill>
                  <a:srgbClr val="002060"/>
                </a:solidFill>
                <a:latin typeface="Segoe UI Black" panose="020B0A02040204020203" pitchFamily="34" charset="0"/>
                <a:ea typeface="Segoe UI Black" panose="020B0A02040204020203" pitchFamily="34" charset="0"/>
                <a:cs typeface="Segoe UI Black" panose="020B0A02040204020203" pitchFamily="34" charset="0"/>
              </a:rPr>
              <a:t>247</a:t>
            </a:r>
            <a:endParaRPr lang="en-US" sz="1400" b="0">
              <a:solidFill>
                <a:srgbClr val="00206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22" name="TextBox 21"/>
          <p:cNvSpPr txBox="1"/>
          <p:nvPr userDrawn="1"/>
        </p:nvSpPr>
        <p:spPr>
          <a:xfrm>
            <a:off x="6172200" y="454223"/>
            <a:ext cx="2895600" cy="307777"/>
          </a:xfrm>
          <a:prstGeom prst="rect">
            <a:avLst/>
          </a:prstGeom>
          <a:noFill/>
        </p:spPr>
        <p:txBody>
          <a:bodyPr wrap="square" rtlCol="0">
            <a:spAutoFit/>
          </a:bodyPr>
          <a:lstStyle/>
          <a:p>
            <a:pPr algn="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Học</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 - </a:t>
            </a: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L</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àm đ</a:t>
            </a:r>
            <a:r>
              <a:rPr lang="vi-VN" sz="1400" i="1" smtClean="0">
                <a:effectLst>
                  <a:outerShdw blurRad="38100" dist="38100" dir="2700000" algn="tl">
                    <a:srgbClr val="000000">
                      <a:alpha val="43137"/>
                    </a:srgbClr>
                  </a:outerShdw>
                </a:effectLst>
                <a:latin typeface="Times New Roman" pitchFamily="18" charset="0"/>
                <a:cs typeface="Times New Roman" pitchFamily="18" charset="0"/>
              </a:rPr>
              <a:t>ược</a:t>
            </a:r>
            <a:r>
              <a:rPr lang="en-US" sz="1400" i="1" smtClean="0">
                <a:effectLst>
                  <a:outerShdw blurRad="38100" dist="38100" dir="2700000" algn="tl">
                    <a:srgbClr val="000000">
                      <a:alpha val="43137"/>
                    </a:srgbClr>
                  </a:outerShdw>
                </a:effectLst>
                <a:latin typeface="Times New Roman" pitchFamily="18" charset="0"/>
                <a:cs typeface="Times New Roman" pitchFamily="18" charset="0"/>
              </a:rPr>
              <a:t> </a:t>
            </a:r>
            <a:r>
              <a:rPr lang="en-US" sz="1400" i="1" err="1" smtClean="0">
                <a:effectLst>
                  <a:outerShdw blurRad="38100" dist="38100" dir="2700000" algn="tl">
                    <a:srgbClr val="000000">
                      <a:alpha val="43137"/>
                    </a:srgbClr>
                  </a:outerShdw>
                </a:effectLst>
                <a:latin typeface="Times New Roman" pitchFamily="18" charset="0"/>
                <a:cs typeface="Times New Roman" pitchFamily="18" charset="0"/>
              </a:rPr>
              <a:t>ngay</a:t>
            </a:r>
            <a:endParaRPr lang="en-US" sz="1400" i="1">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3" name="Picture 2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66969" y="120134"/>
            <a:ext cx="503833" cy="885306"/>
          </a:xfrm>
          <a:prstGeom prst="rect">
            <a:avLst/>
          </a:prstGeom>
        </p:spPr>
      </p:pic>
    </p:spTree>
    <p:extLst>
      <p:ext uri="{BB962C8B-B14F-4D97-AF65-F5344CB8AC3E}">
        <p14:creationId xmlns:p14="http://schemas.microsoft.com/office/powerpoint/2010/main" val="32960443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BD9F1"/>
            </a:gs>
            <a:gs pos="13000">
              <a:schemeClr val="accent1">
                <a:tint val="44500"/>
                <a:satMod val="160000"/>
              </a:schemeClr>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9F55D-FDA5-4B79-B088-ED75088403BA}" type="datetime1">
              <a:rPr lang="en-US" smtClean="0"/>
              <a:t>01/04/2018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BD088-BEC2-4F06-AACF-33FB16964DF2}" type="slidenum">
              <a:rPr lang="en-US" smtClean="0"/>
              <a:t>‹#›</a:t>
            </a:fld>
            <a:endParaRPr lang="en-US"/>
          </a:p>
        </p:txBody>
      </p:sp>
    </p:spTree>
    <p:extLst>
      <p:ext uri="{BB962C8B-B14F-4D97-AF65-F5344CB8AC3E}">
        <p14:creationId xmlns:p14="http://schemas.microsoft.com/office/powerpoint/2010/main" val="1027438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tmp"/><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microsoft.com/office/2007/relationships/hdphoto" Target="../media/hdphoto1.wdp"/></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61.jpeg"/><Relationship Id="rId5" Type="http://schemas.openxmlformats.org/officeDocument/2006/relationships/image" Target="../media/image60.jpeg"/><Relationship Id="rId4" Type="http://schemas.openxmlformats.org/officeDocument/2006/relationships/image" Target="../media/image59.jpeg"/></Relationships>
</file>

<file path=ppt/slides/_rels/slide6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6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7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8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8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8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png"/></Relationships>
</file>

<file path=ppt/slides/_rels/slide8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3.png"/></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9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SOẠN THẢO </a:t>
            </a:r>
            <a:r>
              <a:rPr lang="en-US"/>
              <a:t>VĂN BẢN</a:t>
            </a:r>
            <a:endParaRPr lang="en-US"/>
          </a:p>
        </p:txBody>
      </p:sp>
      <p:sp>
        <p:nvSpPr>
          <p:cNvPr id="3" name="Subtitle 2"/>
          <p:cNvSpPr>
            <a:spLocks noGrp="1"/>
          </p:cNvSpPr>
          <p:nvPr>
            <p:ph type="subTitle" idx="1"/>
          </p:nvPr>
        </p:nvSpPr>
        <p:spPr/>
        <p:txBody>
          <a:bodyPr/>
          <a:lstStyle/>
          <a:p>
            <a:r>
              <a:rPr lang="en-US"/>
              <a:t>VỚI </a:t>
            </a:r>
            <a:r>
              <a:rPr lang="en-US"/>
              <a:t>MS </a:t>
            </a:r>
            <a:r>
              <a:rPr lang="en-US" smtClean="0"/>
              <a:t>WORD</a:t>
            </a:r>
            <a:endParaRPr lang="en-US"/>
          </a:p>
        </p:txBody>
      </p:sp>
    </p:spTree>
    <p:extLst>
      <p:ext uri="{BB962C8B-B14F-4D97-AF65-F5344CB8AC3E}">
        <p14:creationId xmlns:p14="http://schemas.microsoft.com/office/powerpoint/2010/main" val="2463288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502" y="825816"/>
            <a:ext cx="8036298" cy="850584"/>
          </a:xfrm>
        </p:spPr>
        <p:txBody>
          <a:bodyPr/>
          <a:lstStyle/>
          <a:p>
            <a:r>
              <a:rPr lang="en-US" smtClean="0"/>
              <a:t>SỬ </a:t>
            </a:r>
            <a:r>
              <a:rPr lang="en-US"/>
              <a:t>DỤNG </a:t>
            </a:r>
            <a:r>
              <a:rPr lang="en-US"/>
              <a:t>BÀN PHÍM</a:t>
            </a:r>
          </a:p>
        </p:txBody>
      </p:sp>
      <p:sp>
        <p:nvSpPr>
          <p:cNvPr id="6" name="Content Placeholder 5"/>
          <p:cNvSpPr>
            <a:spLocks noGrp="1"/>
          </p:cNvSpPr>
          <p:nvPr>
            <p:ph idx="1"/>
          </p:nvPr>
        </p:nvSpPr>
        <p:spPr/>
        <p:txBody>
          <a:bodyPr/>
          <a:lstStyle/>
          <a:p>
            <a:r>
              <a:rPr lang="en-US"/>
              <a:t>Ngồi </a:t>
            </a:r>
            <a:r>
              <a:rPr lang="en-US" smtClean="0"/>
              <a:t>đúng t</a:t>
            </a:r>
            <a:r>
              <a:rPr lang="vi-VN" smtClean="0"/>
              <a:t>ư</a:t>
            </a:r>
            <a:r>
              <a:rPr lang="en-US"/>
              <a:t> </a:t>
            </a:r>
            <a:r>
              <a:rPr lang="en-US" smtClean="0"/>
              <a:t>thế</a:t>
            </a:r>
          </a:p>
          <a:p>
            <a:endParaRPr lang="en-US" smtClean="0"/>
          </a:p>
          <a:p>
            <a:r>
              <a:rPr lang="en-US" smtClean="0"/>
              <a:t>Góc </a:t>
            </a:r>
            <a:r>
              <a:rPr lang="en-US"/>
              <a:t>nhìn của </a:t>
            </a:r>
            <a:r>
              <a:rPr lang="en-US" smtClean="0"/>
              <a:t>mắt</a:t>
            </a:r>
          </a:p>
          <a:p>
            <a:endParaRPr lang="en-US"/>
          </a:p>
          <a:p>
            <a:endParaRPr lang="en-US" smtClean="0"/>
          </a:p>
          <a:p>
            <a:endParaRPr lang="en-US" smtClean="0"/>
          </a:p>
          <a:p>
            <a:r>
              <a:rPr lang="en-US"/>
              <a:t>Vị trí </a:t>
            </a:r>
            <a:r>
              <a:rPr lang="en-US" smtClean="0"/>
              <a:t>của tay</a:t>
            </a:r>
            <a:endParaRPr lang="en-US"/>
          </a:p>
        </p:txBody>
      </p:sp>
      <p:pic>
        <p:nvPicPr>
          <p:cNvPr id="7" name="Picture 6"/>
          <p:cNvPicPr/>
          <p:nvPr/>
        </p:nvPicPr>
        <p:blipFill>
          <a:blip r:embed="rId2"/>
          <a:stretch>
            <a:fillRect/>
          </a:stretch>
        </p:blipFill>
        <p:spPr>
          <a:xfrm>
            <a:off x="6345382" y="1524000"/>
            <a:ext cx="2305050" cy="2032000"/>
          </a:xfrm>
          <a:prstGeom prst="rect">
            <a:avLst/>
          </a:prstGeom>
          <a:effectLst>
            <a:glow rad="63500">
              <a:schemeClr val="accent6">
                <a:satMod val="175000"/>
                <a:alpha val="40000"/>
              </a:schemeClr>
            </a:glow>
            <a:outerShdw blurRad="50800" dist="38100" dir="2700000" algn="tl" rotWithShape="0">
              <a:prstClr val="black">
                <a:alpha val="40000"/>
              </a:prstClr>
            </a:outerShdw>
          </a:effectLst>
        </p:spPr>
      </p:pic>
      <p:pic>
        <p:nvPicPr>
          <p:cNvPr id="8" name="Picture 7"/>
          <p:cNvPicPr/>
          <p:nvPr/>
        </p:nvPicPr>
        <p:blipFill>
          <a:blip r:embed="rId3"/>
          <a:stretch>
            <a:fillRect/>
          </a:stretch>
        </p:blipFill>
        <p:spPr>
          <a:xfrm>
            <a:off x="3810000" y="3200400"/>
            <a:ext cx="2324100" cy="1743075"/>
          </a:xfrm>
          <a:prstGeom prst="rect">
            <a:avLst/>
          </a:prstGeom>
          <a:effectLst>
            <a:glow rad="63500">
              <a:schemeClr val="accent6">
                <a:satMod val="175000"/>
                <a:alpha val="40000"/>
              </a:schemeClr>
            </a:glow>
            <a:outerShdw blurRad="50800" dist="38100" dir="2700000" algn="tl" rotWithShape="0">
              <a:prstClr val="black">
                <a:alpha val="40000"/>
              </a:prstClr>
            </a:outerShdw>
          </a:effectLst>
        </p:spPr>
      </p:pic>
      <p:pic>
        <p:nvPicPr>
          <p:cNvPr id="9" name="Picture 8"/>
          <p:cNvPicPr/>
          <p:nvPr/>
        </p:nvPicPr>
        <p:blipFill>
          <a:blip r:embed="rId4"/>
          <a:stretch>
            <a:fillRect/>
          </a:stretch>
        </p:blipFill>
        <p:spPr>
          <a:xfrm>
            <a:off x="1371600" y="5257800"/>
            <a:ext cx="2169160" cy="1209675"/>
          </a:xfrm>
          <a:prstGeom prst="rect">
            <a:avLst/>
          </a:prstGeom>
          <a:effectLst>
            <a:glow rad="63500">
              <a:schemeClr val="accent6">
                <a:satMod val="175000"/>
                <a:alpha val="40000"/>
              </a:schemeClr>
            </a:glow>
            <a:outerShdw blurRad="50800" dist="38100" dir="2700000" algn="tl" rotWithShape="0">
              <a:prstClr val="black">
                <a:alpha val="40000"/>
              </a:prstClr>
            </a:outerShdw>
          </a:effectLst>
        </p:spPr>
      </p:pic>
    </p:spTree>
    <p:extLst>
      <p:ext uri="{BB962C8B-B14F-4D97-AF65-F5344CB8AC3E}">
        <p14:creationId xmlns:p14="http://schemas.microsoft.com/office/powerpoint/2010/main" val="1909643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502" y="825816"/>
            <a:ext cx="8036298" cy="850584"/>
          </a:xfrm>
        </p:spPr>
        <p:txBody>
          <a:bodyPr/>
          <a:lstStyle/>
          <a:p>
            <a:r>
              <a:rPr lang="en-US" smtClean="0"/>
              <a:t>SỬ </a:t>
            </a:r>
            <a:r>
              <a:rPr lang="en-US"/>
              <a:t>DỤNG BÀN PHÍM</a:t>
            </a:r>
          </a:p>
        </p:txBody>
      </p:sp>
      <p:sp>
        <p:nvSpPr>
          <p:cNvPr id="3" name="Content Placeholder 2"/>
          <p:cNvSpPr>
            <a:spLocks noGrp="1"/>
          </p:cNvSpPr>
          <p:nvPr>
            <p:ph idx="1"/>
          </p:nvPr>
        </p:nvSpPr>
        <p:spPr>
          <a:xfrm>
            <a:off x="1031502" y="1752600"/>
            <a:ext cx="3464298" cy="4983163"/>
          </a:xfrm>
        </p:spPr>
        <p:txBody>
          <a:bodyPr>
            <a:normAutofit/>
          </a:bodyPr>
          <a:lstStyle/>
          <a:p>
            <a:r>
              <a:rPr lang="en-US"/>
              <a:t>Cách </a:t>
            </a:r>
            <a:r>
              <a:rPr lang="en-US" smtClean="0"/>
              <a:t>đặt tay</a:t>
            </a:r>
          </a:p>
          <a:p>
            <a:pPr lvl="1"/>
            <a:r>
              <a:rPr lang="en-US" smtClean="0"/>
              <a:t>Bàn </a:t>
            </a:r>
            <a:r>
              <a:rPr lang="en-US"/>
              <a:t>tay trái: ngón út (phím A), ngón áp út (S), ngón giữa (D), ngón trỏ (F) </a:t>
            </a:r>
          </a:p>
          <a:p>
            <a:pPr lvl="1"/>
            <a:r>
              <a:rPr lang="en-US" smtClean="0"/>
              <a:t>Bàn </a:t>
            </a:r>
            <a:r>
              <a:rPr lang="en-US"/>
              <a:t>tay phải: ngón trỏ (phím J), ngón giữa (K), ngón áp út (L), ngón út (;) </a:t>
            </a:r>
          </a:p>
          <a:p>
            <a:pPr lvl="1"/>
            <a:r>
              <a:rPr lang="en-US" smtClean="0"/>
              <a:t>Hai </a:t>
            </a:r>
            <a:r>
              <a:rPr lang="en-US"/>
              <a:t>ngón cái thay nhau đặt ở phím (Space). </a:t>
            </a:r>
          </a:p>
          <a:p>
            <a:pPr lvl="1"/>
            <a:r>
              <a:rPr lang="en-US" smtClean="0"/>
              <a:t>Phím </a:t>
            </a:r>
            <a:r>
              <a:rPr lang="en-US"/>
              <a:t>F và J có một cái gờ nhỏ nổi lên </a:t>
            </a:r>
            <a:r>
              <a:rPr lang="en-US"/>
              <a:t>để </a:t>
            </a:r>
            <a:r>
              <a:rPr lang="en-US" smtClean="0"/>
              <a:t>định </a:t>
            </a:r>
            <a:r>
              <a:rPr lang="en-US"/>
              <a:t>vị </a:t>
            </a:r>
            <a:endParaRPr lang="en-US"/>
          </a:p>
        </p:txBody>
      </p:sp>
      <p:pic>
        <p:nvPicPr>
          <p:cNvPr id="4" name="Picture 3"/>
          <p:cNvPicPr/>
          <p:nvPr/>
        </p:nvPicPr>
        <p:blipFill>
          <a:blip r:embed="rId2"/>
          <a:stretch>
            <a:fillRect/>
          </a:stretch>
        </p:blipFill>
        <p:spPr>
          <a:xfrm>
            <a:off x="4648200" y="2819400"/>
            <a:ext cx="4267200" cy="2286000"/>
          </a:xfrm>
          <a:prstGeom prst="rect">
            <a:avLst/>
          </a:prstGeom>
          <a:effectLst>
            <a:glow rad="63500">
              <a:schemeClr val="accent6">
                <a:satMod val="175000"/>
                <a:alpha val="40000"/>
              </a:schemeClr>
            </a:glow>
            <a:outerShdw blurRad="50800" dist="38100" dir="2700000" algn="tl" rotWithShape="0">
              <a:prstClr val="black">
                <a:alpha val="40000"/>
              </a:prstClr>
            </a:outerShdw>
          </a:effectLst>
        </p:spPr>
      </p:pic>
    </p:spTree>
    <p:extLst>
      <p:ext uri="{BB962C8B-B14F-4D97-AF65-F5344CB8AC3E}">
        <p14:creationId xmlns:p14="http://schemas.microsoft.com/office/powerpoint/2010/main" val="787076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502" y="825816"/>
            <a:ext cx="8036298" cy="850584"/>
          </a:xfrm>
        </p:spPr>
        <p:txBody>
          <a:bodyPr/>
          <a:lstStyle/>
          <a:p>
            <a:r>
              <a:rPr lang="en-US" smtClean="0"/>
              <a:t>SỬ </a:t>
            </a:r>
            <a:r>
              <a:rPr lang="en-US"/>
              <a:t>DỤNG BÀN PHÍM</a:t>
            </a:r>
          </a:p>
        </p:txBody>
      </p:sp>
      <p:sp>
        <p:nvSpPr>
          <p:cNvPr id="3" name="Content Placeholder 2"/>
          <p:cNvSpPr>
            <a:spLocks noGrp="1"/>
          </p:cNvSpPr>
          <p:nvPr>
            <p:ph idx="1"/>
          </p:nvPr>
        </p:nvSpPr>
        <p:spPr/>
        <p:txBody>
          <a:bodyPr>
            <a:normAutofit/>
          </a:bodyPr>
          <a:lstStyle/>
          <a:p>
            <a:r>
              <a:rPr lang="vi-VN" smtClean="0"/>
              <a:t>Tay </a:t>
            </a:r>
            <a:r>
              <a:rPr lang="vi-VN"/>
              <a:t>trái: </a:t>
            </a:r>
          </a:p>
          <a:p>
            <a:pPr lvl="1"/>
            <a:r>
              <a:rPr lang="vi-VN" smtClean="0"/>
              <a:t>Ngón </a:t>
            </a:r>
            <a:r>
              <a:rPr lang="vi-VN"/>
              <a:t>áp út sẽ đánh các phím: S, W, X, 2. </a:t>
            </a:r>
          </a:p>
          <a:p>
            <a:pPr lvl="1"/>
            <a:r>
              <a:rPr lang="vi-VN" smtClean="0"/>
              <a:t>Ngón </a:t>
            </a:r>
            <a:r>
              <a:rPr lang="vi-VN"/>
              <a:t>giữa sẽ đánh các phím: D, E, C, 3 </a:t>
            </a:r>
          </a:p>
          <a:p>
            <a:pPr lvl="1"/>
            <a:r>
              <a:rPr lang="vi-VN" smtClean="0"/>
              <a:t>Ngón </a:t>
            </a:r>
            <a:r>
              <a:rPr lang="vi-VN"/>
              <a:t>trỏ : F, R, G, T, B, V, 5, 6 </a:t>
            </a:r>
          </a:p>
          <a:p>
            <a:pPr lvl="1"/>
            <a:r>
              <a:rPr lang="vi-VN" smtClean="0"/>
              <a:t>Ngón </a:t>
            </a:r>
            <a:r>
              <a:rPr lang="vi-VN"/>
              <a:t>út sẽ đánh các phím bên trái như Q, A, Z, Caps Lock, Shift… </a:t>
            </a:r>
          </a:p>
          <a:p>
            <a:r>
              <a:rPr lang="vi-VN" smtClean="0"/>
              <a:t>Tay </a:t>
            </a:r>
            <a:r>
              <a:rPr lang="vi-VN"/>
              <a:t>phải: </a:t>
            </a:r>
          </a:p>
          <a:p>
            <a:pPr lvl="1"/>
            <a:r>
              <a:rPr lang="vi-VN" smtClean="0"/>
              <a:t>Ngón </a:t>
            </a:r>
            <a:r>
              <a:rPr lang="vi-VN"/>
              <a:t>trỏ: J, U, Y, H, N, M, 7, 8 </a:t>
            </a:r>
          </a:p>
          <a:p>
            <a:pPr lvl="1"/>
            <a:r>
              <a:rPr lang="vi-VN" smtClean="0"/>
              <a:t>Ngón </a:t>
            </a:r>
            <a:r>
              <a:rPr lang="vi-VN"/>
              <a:t>giữa: : K, I, dấu &lt;, Alt, 9 </a:t>
            </a:r>
          </a:p>
          <a:p>
            <a:pPr lvl="1"/>
            <a:r>
              <a:rPr lang="vi-VN" smtClean="0"/>
              <a:t>Ngón </a:t>
            </a:r>
            <a:r>
              <a:rPr lang="vi-VN"/>
              <a:t>áp út: L, O, dấu &gt;, 0 </a:t>
            </a:r>
          </a:p>
          <a:p>
            <a:pPr lvl="1"/>
            <a:r>
              <a:rPr lang="vi-VN" smtClean="0"/>
              <a:t>Ngón </a:t>
            </a:r>
            <a:r>
              <a:rPr lang="vi-VN"/>
              <a:t>út đánh các phím bên phải còn lại như P, /, ‘, Enter, Shift… </a:t>
            </a:r>
          </a:p>
          <a:p>
            <a:endParaRPr lang="en-US"/>
          </a:p>
        </p:txBody>
      </p:sp>
    </p:spTree>
    <p:extLst>
      <p:ext uri="{BB962C8B-B14F-4D97-AF65-F5344CB8AC3E}">
        <p14:creationId xmlns:p14="http://schemas.microsoft.com/office/powerpoint/2010/main" val="3842855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502" y="825816"/>
            <a:ext cx="8036298" cy="850584"/>
          </a:xfrm>
        </p:spPr>
        <p:txBody>
          <a:bodyPr/>
          <a:lstStyle/>
          <a:p>
            <a:r>
              <a:rPr lang="en-US" smtClean="0"/>
              <a:t>TÀI </a:t>
            </a:r>
            <a:r>
              <a:rPr lang="en-US"/>
              <a:t>LIỆU THAM KHẢO</a:t>
            </a:r>
          </a:p>
        </p:txBody>
      </p:sp>
      <p:sp>
        <p:nvSpPr>
          <p:cNvPr id="3" name="Content Placeholder 2"/>
          <p:cNvSpPr>
            <a:spLocks noGrp="1"/>
          </p:cNvSpPr>
          <p:nvPr>
            <p:ph idx="1"/>
          </p:nvPr>
        </p:nvSpPr>
        <p:spPr/>
        <p:txBody>
          <a:bodyPr/>
          <a:lstStyle/>
          <a:p>
            <a:r>
              <a:rPr lang="en-US"/>
              <a:t>Giáo trình </a:t>
            </a:r>
            <a:r>
              <a:rPr lang="en-US" smtClean="0"/>
              <a:t>chuẩn CNTT IC3</a:t>
            </a:r>
          </a:p>
          <a:p>
            <a:r>
              <a:rPr lang="en-US"/>
              <a:t>Giáo </a:t>
            </a:r>
            <a:r>
              <a:rPr lang="en-US"/>
              <a:t>trình </a:t>
            </a:r>
            <a:r>
              <a:rPr lang="en-US"/>
              <a:t>tin học </a:t>
            </a:r>
            <a:r>
              <a:rPr lang="en-US" smtClean="0"/>
              <a:t>đại c</a:t>
            </a:r>
            <a:r>
              <a:rPr lang="vi-VN" smtClean="0"/>
              <a:t>ươ</a:t>
            </a:r>
            <a:r>
              <a:rPr lang="en-US" smtClean="0"/>
              <a:t>ng</a:t>
            </a:r>
            <a:endParaRPr lang="en-US"/>
          </a:p>
        </p:txBody>
      </p:sp>
    </p:spTree>
    <p:extLst>
      <p:ext uri="{BB962C8B-B14F-4D97-AF65-F5344CB8AC3E}">
        <p14:creationId xmlns:p14="http://schemas.microsoft.com/office/powerpoint/2010/main" val="1925100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31502" y="825816"/>
            <a:ext cx="8036298" cy="850584"/>
          </a:xfrm>
        </p:spPr>
        <p:txBody>
          <a:bodyPr/>
          <a:lstStyle/>
          <a:p>
            <a:r>
              <a:rPr lang="en-US"/>
              <a:t>MS </a:t>
            </a:r>
            <a:r>
              <a:rPr lang="en-US"/>
              <a:t>WORD </a:t>
            </a:r>
            <a:r>
              <a:rPr lang="en-US"/>
              <a:t>căn bản</a:t>
            </a:r>
          </a:p>
        </p:txBody>
      </p:sp>
      <p:sp>
        <p:nvSpPr>
          <p:cNvPr id="7" name="Content Placeholder 6"/>
          <p:cNvSpPr>
            <a:spLocks noGrp="1"/>
          </p:cNvSpPr>
          <p:nvPr>
            <p:ph idx="1"/>
          </p:nvPr>
        </p:nvSpPr>
        <p:spPr>
          <a:xfrm>
            <a:off x="1031502" y="1722437"/>
            <a:ext cx="8036298" cy="4983163"/>
          </a:xfrm>
        </p:spPr>
        <p:txBody>
          <a:bodyPr>
            <a:normAutofit lnSpcReduction="10000"/>
          </a:bodyPr>
          <a:lstStyle/>
          <a:p>
            <a:r>
              <a:rPr lang="en-US"/>
              <a:t>Giới </a:t>
            </a:r>
            <a:r>
              <a:rPr lang="en-US" smtClean="0"/>
              <a:t>thiệu chung</a:t>
            </a:r>
            <a:endParaRPr lang="en-US"/>
          </a:p>
          <a:p>
            <a:r>
              <a:rPr lang="en-US"/>
              <a:t>Làm </a:t>
            </a:r>
            <a:r>
              <a:rPr lang="en-US"/>
              <a:t>việc </a:t>
            </a:r>
            <a:r>
              <a:rPr lang="en-US"/>
              <a:t>với </a:t>
            </a:r>
            <a:r>
              <a:rPr lang="en-US" smtClean="0"/>
              <a:t>tệp tài liệu</a:t>
            </a:r>
          </a:p>
          <a:p>
            <a:pPr lvl="1"/>
            <a:r>
              <a:rPr lang="en-US"/>
              <a:t>Open, Close, Save, </a:t>
            </a:r>
            <a:r>
              <a:rPr lang="en-US"/>
              <a:t>Save </a:t>
            </a:r>
            <a:r>
              <a:rPr lang="en-US" smtClean="0"/>
              <a:t>As…</a:t>
            </a:r>
            <a:endParaRPr lang="en-US"/>
          </a:p>
          <a:p>
            <a:r>
              <a:rPr lang="en-US"/>
              <a:t>Nhập và chỉnh sửa văn </a:t>
            </a:r>
            <a:r>
              <a:rPr lang="en-US" smtClean="0"/>
              <a:t>bản</a:t>
            </a:r>
          </a:p>
          <a:p>
            <a:pPr lvl="1"/>
            <a:r>
              <a:rPr lang="en-US"/>
              <a:t>Edit, Delete, Copy, Cut</a:t>
            </a:r>
            <a:r>
              <a:rPr lang="en-US"/>
              <a:t>, </a:t>
            </a:r>
            <a:r>
              <a:rPr lang="en-US" smtClean="0"/>
              <a:t>Paste, Find, Replace</a:t>
            </a:r>
            <a:endParaRPr lang="en-US"/>
          </a:p>
          <a:p>
            <a:pPr lvl="0"/>
            <a:r>
              <a:rPr lang="en-US" smtClean="0"/>
              <a:t>Di </a:t>
            </a:r>
            <a:r>
              <a:rPr lang="en-US"/>
              <a:t>chuyển xung quanh tài liệu</a:t>
            </a:r>
            <a:endParaRPr lang="vi-VN"/>
          </a:p>
          <a:p>
            <a:r>
              <a:rPr lang="en-CA" smtClean="0"/>
              <a:t>Thay </a:t>
            </a:r>
            <a:r>
              <a:rPr lang="en-CA"/>
              <a:t>đổi các chế độ hiển thị</a:t>
            </a:r>
          </a:p>
          <a:p>
            <a:pPr lvl="0"/>
            <a:r>
              <a:rPr lang="en-US"/>
              <a:t>Định dạng văn bản, đoạn văn, </a:t>
            </a:r>
            <a:r>
              <a:rPr lang="en-US"/>
              <a:t>hoặc </a:t>
            </a:r>
            <a:r>
              <a:rPr lang="en-US" smtClean="0"/>
              <a:t>trang</a:t>
            </a:r>
          </a:p>
          <a:p>
            <a:pPr lvl="1"/>
            <a:r>
              <a:rPr lang="en-US"/>
              <a:t>Style, Selection, Indent, Tab, Columns, Fonts</a:t>
            </a:r>
            <a:r>
              <a:rPr lang="en-US"/>
              <a:t>, </a:t>
            </a:r>
            <a:r>
              <a:rPr lang="en-US" smtClean="0"/>
              <a:t>Paragraph</a:t>
            </a:r>
            <a:endParaRPr lang="en-US"/>
          </a:p>
          <a:p>
            <a:pPr lvl="1"/>
            <a:r>
              <a:rPr lang="en-US"/>
              <a:t>Bullet &amp; Numbering, Alignment</a:t>
            </a:r>
            <a:r>
              <a:rPr lang="en-US"/>
              <a:t>, </a:t>
            </a:r>
            <a:r>
              <a:rPr lang="en-US" smtClean="0"/>
              <a:t>Margin</a:t>
            </a:r>
          </a:p>
          <a:p>
            <a:pPr lvl="1"/>
            <a:r>
              <a:rPr lang="en-US"/>
              <a:t>Page </a:t>
            </a:r>
            <a:r>
              <a:rPr lang="en-US" smtClean="0"/>
              <a:t>Break</a:t>
            </a:r>
          </a:p>
          <a:p>
            <a:r>
              <a:rPr lang="en-US"/>
              <a:t>Bảng</a:t>
            </a:r>
            <a:endParaRPr lang="vi-VN"/>
          </a:p>
          <a:p>
            <a:pPr lvl="0"/>
            <a:r>
              <a:rPr lang="en-US"/>
              <a:t>L</a:t>
            </a:r>
            <a:r>
              <a:rPr lang="en-US" smtClean="0"/>
              <a:t>àm </a:t>
            </a:r>
            <a:r>
              <a:rPr lang="en-US"/>
              <a:t>việc với hình ảnh trong </a:t>
            </a:r>
            <a:r>
              <a:rPr lang="en-US"/>
              <a:t>tài </a:t>
            </a:r>
            <a:r>
              <a:rPr lang="en-US" smtClean="0"/>
              <a:t>liệu</a:t>
            </a:r>
            <a:endParaRPr lang="vi-VN"/>
          </a:p>
        </p:txBody>
      </p:sp>
    </p:spTree>
    <p:extLst>
      <p:ext uri="{BB962C8B-B14F-4D97-AF65-F5344CB8AC3E}">
        <p14:creationId xmlns:p14="http://schemas.microsoft.com/office/powerpoint/2010/main" val="1967556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502" y="825816"/>
            <a:ext cx="8036298" cy="850584"/>
          </a:xfrm>
        </p:spPr>
        <p:txBody>
          <a:bodyPr/>
          <a:lstStyle/>
          <a:p>
            <a:r>
              <a:rPr lang="en-US" smtClean="0"/>
              <a:t>GIỚI THIỆU CHUNG</a:t>
            </a:r>
            <a:endParaRPr lang="en-US"/>
          </a:p>
        </p:txBody>
      </p:sp>
      <p:sp>
        <p:nvSpPr>
          <p:cNvPr id="3" name="Content Placeholder 2"/>
          <p:cNvSpPr>
            <a:spLocks noGrp="1"/>
          </p:cNvSpPr>
          <p:nvPr>
            <p:ph idx="1"/>
          </p:nvPr>
        </p:nvSpPr>
        <p:spPr/>
        <p:txBody>
          <a:bodyPr>
            <a:normAutofit/>
          </a:bodyPr>
          <a:lstStyle/>
          <a:p>
            <a:r>
              <a:rPr lang="en-US"/>
              <a:t>Phần mềm ứng dụng hỗ trợ biên soạn tài </a:t>
            </a:r>
            <a:r>
              <a:rPr lang="en-US" smtClean="0"/>
              <a:t>liệu</a:t>
            </a:r>
          </a:p>
          <a:p>
            <a:pPr lvl="2"/>
            <a:r>
              <a:rPr lang="en-US"/>
              <a:t>Sách</a:t>
            </a:r>
            <a:r>
              <a:rPr lang="en-US"/>
              <a:t>, </a:t>
            </a:r>
            <a:r>
              <a:rPr lang="en-US"/>
              <a:t>báo</a:t>
            </a:r>
            <a:r>
              <a:rPr lang="en-US"/>
              <a:t>, tạp </a:t>
            </a:r>
            <a:r>
              <a:rPr lang="en-US" smtClean="0"/>
              <a:t>chí / Báo cáo / Đ</a:t>
            </a:r>
            <a:r>
              <a:rPr lang="vi-VN" smtClean="0"/>
              <a:t>ơ</a:t>
            </a:r>
            <a:r>
              <a:rPr lang="en-US"/>
              <a:t>n </a:t>
            </a:r>
            <a:r>
              <a:rPr lang="en-US" smtClean="0"/>
              <a:t>từ</a:t>
            </a:r>
          </a:p>
          <a:p>
            <a:r>
              <a:rPr lang="en-US"/>
              <a:t>Các tính </a:t>
            </a:r>
            <a:r>
              <a:rPr lang="en-US"/>
              <a:t>năng chính</a:t>
            </a:r>
          </a:p>
          <a:p>
            <a:pPr lvl="2"/>
            <a:r>
              <a:rPr lang="en-US"/>
              <a:t>Thiết kế mẫu tài liệu</a:t>
            </a:r>
          </a:p>
          <a:p>
            <a:pPr lvl="2"/>
            <a:r>
              <a:rPr lang="en-US" smtClean="0"/>
              <a:t>Văn </a:t>
            </a:r>
            <a:r>
              <a:rPr lang="en-US"/>
              <a:t>bản</a:t>
            </a:r>
            <a:r>
              <a:rPr lang="en-US"/>
              <a:t>, hình </a:t>
            </a:r>
            <a:r>
              <a:rPr lang="en-US" smtClean="0"/>
              <a:t>ảnh, s</a:t>
            </a:r>
            <a:r>
              <a:rPr lang="vi-VN" smtClean="0"/>
              <a:t>ơ</a:t>
            </a:r>
            <a:r>
              <a:rPr lang="en-US"/>
              <a:t> </a:t>
            </a:r>
            <a:r>
              <a:rPr lang="en-US"/>
              <a:t>đồ</a:t>
            </a:r>
            <a:r>
              <a:rPr lang="en-US"/>
              <a:t>, bảng </a:t>
            </a:r>
            <a:r>
              <a:rPr lang="en-US"/>
              <a:t>biểu</a:t>
            </a:r>
            <a:r>
              <a:rPr lang="en-US"/>
              <a:t>, biểu </a:t>
            </a:r>
            <a:r>
              <a:rPr lang="en-US" smtClean="0"/>
              <a:t>đồ</a:t>
            </a:r>
          </a:p>
          <a:p>
            <a:pPr lvl="2"/>
            <a:r>
              <a:rPr lang="en-US"/>
              <a:t>Tài </a:t>
            </a:r>
            <a:r>
              <a:rPr lang="en-US"/>
              <a:t>liệu </a:t>
            </a:r>
            <a:r>
              <a:rPr lang="en-US"/>
              <a:t>tham </a:t>
            </a:r>
            <a:r>
              <a:rPr lang="en-US"/>
              <a:t>khảo, </a:t>
            </a:r>
            <a:r>
              <a:rPr lang="en-US"/>
              <a:t>ghi </a:t>
            </a:r>
            <a:r>
              <a:rPr lang="en-US"/>
              <a:t>chú</a:t>
            </a:r>
            <a:r>
              <a:rPr lang="en-US"/>
              <a:t>, duyệt tài </a:t>
            </a:r>
            <a:r>
              <a:rPr lang="en-US" smtClean="0"/>
              <a:t>liệu</a:t>
            </a:r>
          </a:p>
          <a:p>
            <a:pPr lvl="2"/>
            <a:r>
              <a:rPr lang="en-US" smtClean="0"/>
              <a:t>Macro (VBA)</a:t>
            </a:r>
          </a:p>
          <a:p>
            <a:pPr lvl="2"/>
            <a:r>
              <a:rPr lang="en-US" smtClean="0"/>
              <a:t>Xuất </a:t>
            </a:r>
            <a:r>
              <a:rPr lang="en-US"/>
              <a:t>bản tài </a:t>
            </a:r>
            <a:r>
              <a:rPr lang="en-US" smtClean="0"/>
              <a:t>liệu</a:t>
            </a:r>
          </a:p>
          <a:p>
            <a:pPr lvl="3"/>
            <a:r>
              <a:rPr lang="en-US"/>
              <a:t>In </a:t>
            </a:r>
            <a:r>
              <a:rPr lang="en-US"/>
              <a:t>ra </a:t>
            </a:r>
            <a:r>
              <a:rPr lang="en-US" smtClean="0"/>
              <a:t>giấy, in ra file</a:t>
            </a:r>
          </a:p>
          <a:p>
            <a:pPr lvl="3"/>
            <a:r>
              <a:rPr lang="en-US" smtClean="0"/>
              <a:t>Internet</a:t>
            </a:r>
            <a:endParaRPr lang="en-US"/>
          </a:p>
          <a:p>
            <a:endParaRPr lang="en-US"/>
          </a:p>
          <a:p>
            <a:pPr lvl="2"/>
            <a:endParaRPr lang="en-US"/>
          </a:p>
        </p:txBody>
      </p:sp>
    </p:spTree>
    <p:extLst>
      <p:ext uri="{BB962C8B-B14F-4D97-AF65-F5344CB8AC3E}">
        <p14:creationId xmlns:p14="http://schemas.microsoft.com/office/powerpoint/2010/main" val="3409956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502" y="825816"/>
            <a:ext cx="8036298" cy="850584"/>
          </a:xfrm>
        </p:spPr>
        <p:txBody>
          <a:bodyPr/>
          <a:lstStyle/>
          <a:p>
            <a:r>
              <a:rPr lang="en-US" smtClean="0"/>
              <a:t>GIỚI </a:t>
            </a:r>
            <a:r>
              <a:rPr lang="en-US"/>
              <a:t>THIỆU CHUNG</a:t>
            </a:r>
          </a:p>
        </p:txBody>
      </p:sp>
      <p:sp>
        <p:nvSpPr>
          <p:cNvPr id="3" name="Content Placeholder 2"/>
          <p:cNvSpPr>
            <a:spLocks noGrp="1"/>
          </p:cNvSpPr>
          <p:nvPr>
            <p:ph idx="1"/>
          </p:nvPr>
        </p:nvSpPr>
        <p:spPr/>
        <p:txBody>
          <a:bodyPr/>
          <a:lstStyle/>
          <a:p>
            <a:r>
              <a:rPr lang="en-US" smtClean="0"/>
              <a:t>Môi tr</a:t>
            </a:r>
            <a:r>
              <a:rPr lang="vi-VN" smtClean="0"/>
              <a:t>ường</a:t>
            </a:r>
            <a:r>
              <a:rPr lang="en-US"/>
              <a:t> làm </a:t>
            </a:r>
            <a:r>
              <a:rPr lang="en-US"/>
              <a:t>việc</a:t>
            </a:r>
          </a:p>
          <a:p>
            <a:endParaRPr lang="en-US"/>
          </a:p>
          <a:p>
            <a:pPr lvl="2"/>
            <a:endParaRPr lang="en-US"/>
          </a:p>
        </p:txBody>
      </p:sp>
      <p:pic>
        <p:nvPicPr>
          <p:cNvPr id="6" name="Picture 5"/>
          <p:cNvPicPr/>
          <p:nvPr/>
        </p:nvPicPr>
        <p:blipFill>
          <a:blip r:embed="rId2"/>
          <a:stretch>
            <a:fillRect/>
          </a:stretch>
        </p:blipFill>
        <p:spPr>
          <a:xfrm>
            <a:off x="1582551" y="2279073"/>
            <a:ext cx="6934200" cy="4449763"/>
          </a:xfrm>
          <a:prstGeom prst="rect">
            <a:avLst/>
          </a:prstGeom>
          <a:effectLst>
            <a:glow rad="63500">
              <a:schemeClr val="accent6">
                <a:satMod val="175000"/>
                <a:alpha val="40000"/>
              </a:schemeClr>
            </a:glow>
            <a:outerShdw blurRad="50800" dist="38100" dir="2700000" algn="tl" rotWithShape="0">
              <a:prstClr val="black">
                <a:alpha val="40000"/>
              </a:prstClr>
            </a:outerShdw>
          </a:effectLst>
        </p:spPr>
      </p:pic>
    </p:spTree>
    <p:extLst>
      <p:ext uri="{BB962C8B-B14F-4D97-AF65-F5344CB8AC3E}">
        <p14:creationId xmlns:p14="http://schemas.microsoft.com/office/powerpoint/2010/main" val="2294507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502" y="825816"/>
            <a:ext cx="8036298" cy="850584"/>
          </a:xfrm>
        </p:spPr>
        <p:txBody>
          <a:bodyPr/>
          <a:lstStyle/>
          <a:p>
            <a:r>
              <a:rPr lang="en-US" smtClean="0"/>
              <a:t>GIỚI </a:t>
            </a:r>
            <a:r>
              <a:rPr lang="en-US"/>
              <a:t>THIỆU CHUNG</a:t>
            </a:r>
          </a:p>
        </p:txBody>
      </p:sp>
      <p:sp>
        <p:nvSpPr>
          <p:cNvPr id="3" name="Content Placeholder 2"/>
          <p:cNvSpPr>
            <a:spLocks noGrp="1"/>
          </p:cNvSpPr>
          <p:nvPr>
            <p:ph idx="1"/>
          </p:nvPr>
        </p:nvSpPr>
        <p:spPr/>
        <p:txBody>
          <a:bodyPr/>
          <a:lstStyle/>
          <a:p>
            <a:r>
              <a:rPr lang="en-US" smtClean="0"/>
              <a:t>Môi tr</a:t>
            </a:r>
            <a:r>
              <a:rPr lang="vi-VN" smtClean="0"/>
              <a:t>ường</a:t>
            </a:r>
            <a:r>
              <a:rPr lang="en-US"/>
              <a:t> làm </a:t>
            </a:r>
            <a:r>
              <a:rPr lang="en-US"/>
              <a:t>việc</a:t>
            </a:r>
          </a:p>
          <a:p>
            <a:endParaRPr lang="en-US"/>
          </a:p>
          <a:p>
            <a:pPr lvl="2"/>
            <a:endParaRPr lang="en-US"/>
          </a:p>
        </p:txBody>
      </p:sp>
      <p:pic>
        <p:nvPicPr>
          <p:cNvPr id="4" name="Picture 3"/>
          <p:cNvPicPr/>
          <p:nvPr/>
        </p:nvPicPr>
        <p:blipFill>
          <a:blip r:embed="rId2"/>
          <a:stretch>
            <a:fillRect/>
          </a:stretch>
        </p:blipFill>
        <p:spPr>
          <a:xfrm>
            <a:off x="1524000" y="2438400"/>
            <a:ext cx="6893298" cy="4297363"/>
          </a:xfrm>
          <a:prstGeom prst="rect">
            <a:avLst/>
          </a:prstGeom>
          <a:effectLst>
            <a:glow rad="101600">
              <a:schemeClr val="accent6">
                <a:satMod val="175000"/>
                <a:alpha val="40000"/>
              </a:schemeClr>
            </a:glow>
            <a:outerShdw blurRad="50800" dist="38100" dir="2700000" algn="tl" rotWithShape="0">
              <a:prstClr val="black">
                <a:alpha val="40000"/>
              </a:prstClr>
            </a:outerShdw>
          </a:effectLst>
        </p:spPr>
      </p:pic>
    </p:spTree>
    <p:extLst>
      <p:ext uri="{BB962C8B-B14F-4D97-AF65-F5344CB8AC3E}">
        <p14:creationId xmlns:p14="http://schemas.microsoft.com/office/powerpoint/2010/main" val="1038263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502" y="825816"/>
            <a:ext cx="8036298" cy="850584"/>
          </a:xfrm>
        </p:spPr>
        <p:txBody>
          <a:bodyPr/>
          <a:lstStyle/>
          <a:p>
            <a:r>
              <a:rPr lang="en-US" smtClean="0"/>
              <a:t>GIỚI </a:t>
            </a:r>
            <a:r>
              <a:rPr lang="en-US"/>
              <a:t>THIỆU CHUNG</a:t>
            </a:r>
          </a:p>
        </p:txBody>
      </p:sp>
      <p:sp>
        <p:nvSpPr>
          <p:cNvPr id="3" name="Content Placeholder 2"/>
          <p:cNvSpPr>
            <a:spLocks noGrp="1"/>
          </p:cNvSpPr>
          <p:nvPr>
            <p:ph idx="1"/>
          </p:nvPr>
        </p:nvSpPr>
        <p:spPr/>
        <p:txBody>
          <a:bodyPr>
            <a:normAutofit fontScale="92500"/>
          </a:bodyPr>
          <a:lstStyle/>
          <a:p>
            <a:r>
              <a:rPr lang="en-US"/>
              <a:t>Các khái niệm căn </a:t>
            </a:r>
            <a:r>
              <a:rPr lang="en-US" smtClean="0"/>
              <a:t>bản</a:t>
            </a:r>
          </a:p>
          <a:p>
            <a:pPr lvl="1"/>
            <a:r>
              <a:rPr lang="vi-VN" b="1" smtClean="0"/>
              <a:t>Kí </a:t>
            </a:r>
            <a:r>
              <a:rPr lang="vi-VN" b="1"/>
              <a:t>tự (character</a:t>
            </a:r>
            <a:r>
              <a:rPr lang="vi-VN" b="1"/>
              <a:t>)</a:t>
            </a:r>
            <a:r>
              <a:rPr lang="vi-VN"/>
              <a:t>: </a:t>
            </a:r>
            <a:r>
              <a:rPr lang="en-US" smtClean="0"/>
              <a:t>l</a:t>
            </a:r>
            <a:r>
              <a:rPr lang="vi-VN" smtClean="0"/>
              <a:t>à </a:t>
            </a:r>
            <a:r>
              <a:rPr lang="vi-VN"/>
              <a:t>đơn vị cơ sở của văn bản, kí tự được nhập trực tiếp từ bàn phím và lệnh Insert/ Symbol.  </a:t>
            </a:r>
          </a:p>
          <a:p>
            <a:pPr lvl="1"/>
            <a:r>
              <a:rPr lang="vi-VN" b="1" smtClean="0"/>
              <a:t>Từ </a:t>
            </a:r>
            <a:r>
              <a:rPr lang="vi-VN" b="1"/>
              <a:t>(word)</a:t>
            </a:r>
            <a:r>
              <a:rPr lang="vi-VN"/>
              <a:t>: nhiều kí tự (kí tự trắng không phải là từ) liền nhau có nghĩa.  </a:t>
            </a:r>
          </a:p>
          <a:p>
            <a:pPr lvl="1"/>
            <a:r>
              <a:rPr lang="vi-VN" b="1" smtClean="0"/>
              <a:t>Câu </a:t>
            </a:r>
            <a:r>
              <a:rPr lang="vi-VN" b="1"/>
              <a:t>(sentence)</a:t>
            </a:r>
            <a:r>
              <a:rPr lang="vi-VN"/>
              <a:t>: Câu tập hợp các từ kết thúc bằng dấu ngắt câu (. ? : ! ;).  </a:t>
            </a:r>
          </a:p>
          <a:p>
            <a:pPr lvl="1"/>
            <a:r>
              <a:rPr lang="vi-VN" b="1" smtClean="0"/>
              <a:t>Đoạn </a:t>
            </a:r>
            <a:r>
              <a:rPr lang="vi-VN" b="1"/>
              <a:t>văn bản (paragraph)</a:t>
            </a:r>
            <a:r>
              <a:rPr lang="vi-VN"/>
              <a:t>: Nhiều câu có liên quan với nhau hoàn chỉnh về ngữ nghĩa. Trong văn bản đoạn được kết thúc bằng phím </a:t>
            </a:r>
            <a:r>
              <a:rPr lang="vi-VN"/>
              <a:t>Enter</a:t>
            </a:r>
            <a:r>
              <a:rPr lang="vi-VN" smtClean="0"/>
              <a:t>.</a:t>
            </a:r>
            <a:endParaRPr lang="vi-VN"/>
          </a:p>
          <a:p>
            <a:pPr lvl="1"/>
            <a:r>
              <a:rPr lang="vi-VN" b="1" smtClean="0"/>
              <a:t>Trang </a:t>
            </a:r>
            <a:r>
              <a:rPr lang="vi-VN" b="1"/>
              <a:t>(page)</a:t>
            </a:r>
            <a:r>
              <a:rPr lang="vi-VN"/>
              <a:t>: Vùng văn bản được thiết lập khổ giấy, lề, viền, </a:t>
            </a:r>
            <a:r>
              <a:rPr lang="vi-VN"/>
              <a:t>…  </a:t>
            </a:r>
            <a:endParaRPr lang="en-US" smtClean="0"/>
          </a:p>
          <a:p>
            <a:pPr lvl="1"/>
            <a:r>
              <a:rPr lang="vi-VN" b="1" smtClean="0"/>
              <a:t>Phân </a:t>
            </a:r>
            <a:r>
              <a:rPr lang="vi-VN" b="1"/>
              <a:t>đoạn (section)</a:t>
            </a:r>
            <a:r>
              <a:rPr lang="vi-VN"/>
              <a:t>: Là tập hợp các đoạn có cùng định dạng.  </a:t>
            </a:r>
          </a:p>
          <a:p>
            <a:pPr lvl="1"/>
            <a:r>
              <a:rPr lang="vi-VN" b="1" smtClean="0"/>
              <a:t>Dòng </a:t>
            </a:r>
            <a:r>
              <a:rPr lang="vi-VN" b="1"/>
              <a:t>(line)</a:t>
            </a:r>
            <a:r>
              <a:rPr lang="vi-VN"/>
              <a:t>: Tập các kí tự trên cùng một đường cơ sở (baseline) từ bên trái sang bên phải màn hình soạn thảo.  </a:t>
            </a:r>
          </a:p>
          <a:p>
            <a:pPr lvl="1"/>
            <a:r>
              <a:rPr lang="vi-VN" b="1" smtClean="0"/>
              <a:t>Xuống </a:t>
            </a:r>
            <a:r>
              <a:rPr lang="vi-VN" b="1"/>
              <a:t>dòng</a:t>
            </a:r>
            <a:r>
              <a:rPr lang="vi-VN"/>
              <a:t>: Tự động và bằng tay (Shift+Enter</a:t>
            </a:r>
            <a:r>
              <a:rPr lang="vi-VN"/>
              <a:t>). </a:t>
            </a:r>
            <a:endParaRPr lang="vi-VN"/>
          </a:p>
        </p:txBody>
      </p:sp>
    </p:spTree>
    <p:extLst>
      <p:ext uri="{BB962C8B-B14F-4D97-AF65-F5344CB8AC3E}">
        <p14:creationId xmlns:p14="http://schemas.microsoft.com/office/powerpoint/2010/main" val="16140635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502" y="825816"/>
            <a:ext cx="8036298" cy="850584"/>
          </a:xfrm>
        </p:spPr>
        <p:txBody>
          <a:bodyPr/>
          <a:lstStyle/>
          <a:p>
            <a:r>
              <a:rPr lang="en-US" smtClean="0"/>
              <a:t>GIỚI </a:t>
            </a:r>
            <a:r>
              <a:rPr lang="en-US"/>
              <a:t>THIỆU CHUNG</a:t>
            </a:r>
          </a:p>
        </p:txBody>
      </p:sp>
      <p:sp>
        <p:nvSpPr>
          <p:cNvPr id="3" name="Content Placeholder 2"/>
          <p:cNvSpPr>
            <a:spLocks noGrp="1"/>
          </p:cNvSpPr>
          <p:nvPr>
            <p:ph idx="1"/>
          </p:nvPr>
        </p:nvSpPr>
        <p:spPr/>
        <p:txBody>
          <a:bodyPr>
            <a:normAutofit lnSpcReduction="10000"/>
          </a:bodyPr>
          <a:lstStyle/>
          <a:p>
            <a:r>
              <a:rPr lang="vi-VN" smtClean="0"/>
              <a:t>  </a:t>
            </a:r>
            <a:r>
              <a:rPr lang="vi-VN"/>
              <a:t>Lưu ý: </a:t>
            </a:r>
          </a:p>
          <a:p>
            <a:pPr lvl="1"/>
            <a:r>
              <a:rPr lang="vi-VN" smtClean="0"/>
              <a:t>Phím </a:t>
            </a:r>
            <a:r>
              <a:rPr lang="vi-VN"/>
              <a:t>Enter chỉ dùng để kết thúc một đoạn văn bản hoàn chỉnh.  </a:t>
            </a:r>
          </a:p>
          <a:p>
            <a:pPr lvl="1"/>
            <a:r>
              <a:rPr lang="vi-VN" smtClean="0"/>
              <a:t>Giữa </a:t>
            </a:r>
            <a:r>
              <a:rPr lang="vi-VN"/>
              <a:t>các từ chỉ dùng một dấu khoảng trắng để phân cách. Không sử dụng dấu khoảng trắng đầu dòng cho việc căn chỉnh lề.  </a:t>
            </a:r>
          </a:p>
          <a:p>
            <a:pPr lvl="1"/>
            <a:r>
              <a:rPr lang="vi-VN" smtClean="0"/>
              <a:t>Các </a:t>
            </a:r>
            <a:r>
              <a:rPr lang="vi-VN"/>
              <a:t>dấu ngắt câu như chấm (.), phẩy (,), hai chấm (:), chấm phẩy (;), chấm than (!), hỏi chấm (?) phải được gõ sát vào từ đứng trước nó, tiếp theo là một dấu khoảng trắng nếu sau đó vẫn còn nội dung. </a:t>
            </a:r>
          </a:p>
          <a:p>
            <a:pPr lvl="1"/>
            <a:r>
              <a:rPr lang="vi-VN" smtClean="0"/>
              <a:t>Các </a:t>
            </a:r>
            <a:r>
              <a:rPr lang="vi-VN"/>
              <a:t>dấu mở ngoặc và mở nháy đều phải được hiểu là ký tự đầu từ, do đó ký tự tiếp theo phải viết sát vào bên trái của các dấu này. Tương tự, các dấu đóng ngoặc và đóng nháy phải hiểu là ký tự cuối từ và được viết sát vào bên phải của ký tự cuối cùng của từ bên trái. </a:t>
            </a:r>
          </a:p>
          <a:p>
            <a:pPr lvl="1"/>
            <a:r>
              <a:rPr lang="vi-VN" smtClean="0"/>
              <a:t>Gõ </a:t>
            </a:r>
            <a:r>
              <a:rPr lang="vi-VN"/>
              <a:t>xong toàn bộ văn bản mới thực hiện hiệu chỉnh và định dạng văn bản. </a:t>
            </a:r>
          </a:p>
          <a:p>
            <a:endParaRPr lang="en-US"/>
          </a:p>
        </p:txBody>
      </p:sp>
    </p:spTree>
    <p:extLst>
      <p:ext uri="{BB962C8B-B14F-4D97-AF65-F5344CB8AC3E}">
        <p14:creationId xmlns:p14="http://schemas.microsoft.com/office/powerpoint/2010/main" val="2100305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502" y="825816"/>
            <a:ext cx="8036298" cy="850584"/>
          </a:xfrm>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a:t>Giới thiệu môn </a:t>
            </a:r>
            <a:r>
              <a:rPr lang="en-US" smtClean="0"/>
              <a:t>học</a:t>
            </a:r>
          </a:p>
          <a:p>
            <a:r>
              <a:rPr lang="en-US" smtClean="0"/>
              <a:t>Căn </a:t>
            </a:r>
            <a:r>
              <a:rPr lang="en-US"/>
              <a:t>bản </a:t>
            </a:r>
            <a:r>
              <a:rPr lang="en-US"/>
              <a:t>về </a:t>
            </a:r>
            <a:r>
              <a:rPr lang="en-US"/>
              <a:t>MS </a:t>
            </a:r>
            <a:r>
              <a:rPr lang="en-US" smtClean="0"/>
              <a:t>Word</a:t>
            </a:r>
          </a:p>
          <a:p>
            <a:r>
              <a:rPr lang="en-US" smtClean="0"/>
              <a:t>Bài tập</a:t>
            </a:r>
          </a:p>
          <a:p>
            <a:r>
              <a:rPr lang="en-US"/>
              <a:t>Tóm </a:t>
            </a:r>
            <a:r>
              <a:rPr lang="en-US"/>
              <a:t>l</a:t>
            </a:r>
            <a:r>
              <a:rPr lang="vi-VN" smtClean="0"/>
              <a:t>ược</a:t>
            </a:r>
            <a:endParaRPr lang="en-US"/>
          </a:p>
        </p:txBody>
      </p:sp>
    </p:spTree>
    <p:extLst>
      <p:ext uri="{BB962C8B-B14F-4D97-AF65-F5344CB8AC3E}">
        <p14:creationId xmlns:p14="http://schemas.microsoft.com/office/powerpoint/2010/main" val="40104903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Tự xem </a:t>
            </a:r>
            <a:r>
              <a:rPr lang="en-US"/>
              <a:t>trong tài </a:t>
            </a:r>
            <a:r>
              <a:rPr lang="en-US"/>
              <a:t>liệu </a:t>
            </a:r>
            <a:r>
              <a:rPr lang="en-US"/>
              <a:t>tham </a:t>
            </a:r>
            <a:r>
              <a:rPr lang="en-US" smtClean="0"/>
              <a:t>khảo</a:t>
            </a:r>
            <a:endParaRPr lang="en-US"/>
          </a:p>
        </p:txBody>
      </p:sp>
      <p:sp>
        <p:nvSpPr>
          <p:cNvPr id="3" name="Title 2"/>
          <p:cNvSpPr>
            <a:spLocks noGrp="1"/>
          </p:cNvSpPr>
          <p:nvPr>
            <p:ph type="title"/>
          </p:nvPr>
        </p:nvSpPr>
        <p:spPr/>
        <p:txBody>
          <a:bodyPr/>
          <a:lstStyle/>
          <a:p>
            <a:r>
              <a:rPr lang="en-US"/>
              <a:t>Các tổ hợp phím điều </a:t>
            </a:r>
            <a:r>
              <a:rPr lang="en-US"/>
              <a:t>khiển</a:t>
            </a:r>
          </a:p>
        </p:txBody>
      </p:sp>
    </p:spTree>
    <p:extLst>
      <p:ext uri="{BB962C8B-B14F-4D97-AF65-F5344CB8AC3E}">
        <p14:creationId xmlns:p14="http://schemas.microsoft.com/office/powerpoint/2010/main" val="794960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502" y="825816"/>
            <a:ext cx="8036298" cy="850584"/>
          </a:xfrm>
        </p:spPr>
        <p:txBody>
          <a:bodyPr>
            <a:normAutofit/>
          </a:bodyPr>
          <a:lstStyle/>
          <a:p>
            <a:r>
              <a:rPr lang="en-US" smtClean="0"/>
              <a:t>Bắt </a:t>
            </a:r>
            <a:r>
              <a:rPr lang="en-US" dirty="0" err="1"/>
              <a:t>đầu</a:t>
            </a:r>
            <a:r>
              <a:rPr lang="en-US" dirty="0"/>
              <a:t> </a:t>
            </a:r>
            <a:r>
              <a:rPr lang="en-US" dirty="0" err="1"/>
              <a:t>một</a:t>
            </a:r>
            <a:r>
              <a:rPr lang="en-US" dirty="0"/>
              <a:t> </a:t>
            </a:r>
            <a:r>
              <a:rPr lang="en-US" dirty="0" err="1"/>
              <a:t>tài</a:t>
            </a:r>
            <a:r>
              <a:rPr lang="en-US" dirty="0"/>
              <a:t> </a:t>
            </a:r>
            <a:r>
              <a:rPr lang="en-US" dirty="0" err="1"/>
              <a:t>liệu</a:t>
            </a:r>
            <a:r>
              <a:rPr lang="en-US" dirty="0"/>
              <a:t> </a:t>
            </a:r>
            <a:r>
              <a:rPr lang="en-US" dirty="0" err="1"/>
              <a:t>mới</a:t>
            </a:r>
            <a:endParaRPr lang="vi-VN" dirty="0"/>
          </a:p>
        </p:txBody>
      </p:sp>
      <p:sp>
        <p:nvSpPr>
          <p:cNvPr id="3" name="Content Placeholder 2"/>
          <p:cNvSpPr>
            <a:spLocks noGrp="1"/>
          </p:cNvSpPr>
          <p:nvPr>
            <p:ph idx="1"/>
          </p:nvPr>
        </p:nvSpPr>
        <p:spPr>
          <a:xfrm>
            <a:off x="1031502" y="1676400"/>
            <a:ext cx="8036298" cy="5029200"/>
          </a:xfrm>
        </p:spPr>
        <p:txBody>
          <a:bodyPr/>
          <a:lstStyle/>
          <a:p>
            <a:r>
              <a:rPr lang="en-CA" sz="2100" dirty="0" err="1"/>
              <a:t>Để</a:t>
            </a:r>
            <a:r>
              <a:rPr lang="en-CA" sz="2100" dirty="0"/>
              <a:t> </a:t>
            </a:r>
            <a:r>
              <a:rPr lang="en-CA" sz="2100" dirty="0" err="1"/>
              <a:t>tạo</a:t>
            </a:r>
            <a:r>
              <a:rPr lang="en-CA" sz="2100" dirty="0"/>
              <a:t> </a:t>
            </a:r>
            <a:r>
              <a:rPr lang="en-CA" sz="2100" dirty="0" err="1"/>
              <a:t>tài</a:t>
            </a:r>
            <a:r>
              <a:rPr lang="en-CA" sz="2100" dirty="0"/>
              <a:t> </a:t>
            </a:r>
            <a:r>
              <a:rPr lang="en-CA" sz="2100" dirty="0" err="1" smtClean="0"/>
              <a:t>liệu</a:t>
            </a:r>
            <a:r>
              <a:rPr lang="en-CA" sz="2100" dirty="0" smtClean="0"/>
              <a:t> </a:t>
            </a:r>
            <a:r>
              <a:rPr lang="en-CA" sz="2100" dirty="0" err="1" smtClean="0"/>
              <a:t>trống</a:t>
            </a:r>
            <a:r>
              <a:rPr lang="en-CA" sz="2100" dirty="0" smtClean="0"/>
              <a:t> </a:t>
            </a:r>
            <a:r>
              <a:rPr lang="en-CA" sz="2100" dirty="0" err="1" smtClean="0"/>
              <a:t>mới</a:t>
            </a:r>
            <a:r>
              <a:rPr lang="en-US" sz="2100" dirty="0" smtClean="0"/>
              <a:t>:</a:t>
            </a:r>
            <a:endParaRPr lang="en-US" sz="2100" dirty="0"/>
          </a:p>
          <a:p>
            <a:pPr lvl="1"/>
            <a:r>
              <a:rPr lang="en-US" sz="2100" dirty="0" err="1" smtClean="0"/>
              <a:t>Nhấp</a:t>
            </a:r>
            <a:r>
              <a:rPr lang="en-US" sz="2100" dirty="0" smtClean="0"/>
              <a:t> </a:t>
            </a:r>
            <a:r>
              <a:rPr lang="en-US" sz="2100" dirty="0" err="1" smtClean="0"/>
              <a:t>chuột</a:t>
            </a:r>
            <a:r>
              <a:rPr lang="en-US" sz="2100" dirty="0" smtClean="0"/>
              <a:t> </a:t>
            </a:r>
            <a:r>
              <a:rPr lang="en-US" sz="2100" dirty="0" err="1" smtClean="0"/>
              <a:t>chọn</a:t>
            </a:r>
            <a:r>
              <a:rPr lang="en-US" sz="2100" dirty="0" smtClean="0"/>
              <a:t> </a:t>
            </a:r>
            <a:r>
              <a:rPr lang="en-US" sz="2100" b="1" dirty="0" smtClean="0"/>
              <a:t>File</a:t>
            </a:r>
            <a:r>
              <a:rPr lang="en-US" sz="2100" dirty="0" smtClean="0"/>
              <a:t>,</a:t>
            </a:r>
            <a:br>
              <a:rPr lang="en-US" sz="2100" dirty="0" smtClean="0"/>
            </a:br>
            <a:r>
              <a:rPr lang="en-US" sz="2100" b="1" dirty="0" smtClean="0"/>
              <a:t>New</a:t>
            </a:r>
            <a:r>
              <a:rPr lang="en-US" sz="2100" dirty="0" smtClean="0"/>
              <a:t>, </a:t>
            </a:r>
            <a:r>
              <a:rPr lang="en-US" sz="2100" b="1" dirty="0" smtClean="0"/>
              <a:t>Blank document</a:t>
            </a:r>
            <a:r>
              <a:rPr lang="en-US" sz="2100" dirty="0"/>
              <a:t>, </a:t>
            </a:r>
            <a:r>
              <a:rPr lang="en-US" sz="2100" dirty="0" smtClean="0"/>
              <a:t/>
            </a:r>
            <a:br>
              <a:rPr lang="en-US" sz="2100" dirty="0" smtClean="0"/>
            </a:br>
            <a:r>
              <a:rPr lang="en-US" sz="2100" dirty="0" err="1" smtClean="0"/>
              <a:t>chọn</a:t>
            </a:r>
            <a:r>
              <a:rPr lang="en-US" sz="2100" dirty="0" smtClean="0"/>
              <a:t> </a:t>
            </a:r>
            <a:r>
              <a:rPr lang="en-US" sz="2100" b="1" dirty="0"/>
              <a:t>Create</a:t>
            </a:r>
            <a:r>
              <a:rPr lang="en-US" sz="2100" dirty="0"/>
              <a:t>, </a:t>
            </a:r>
            <a:r>
              <a:rPr lang="en-US" sz="2100" dirty="0" err="1" smtClean="0"/>
              <a:t>hoặc</a:t>
            </a:r>
            <a:endParaRPr lang="en-US" sz="2100" dirty="0"/>
          </a:p>
          <a:p>
            <a:pPr lvl="1"/>
            <a:r>
              <a:rPr lang="vi-VN" sz="2100" smtClean="0"/>
              <a:t>Nhân tổ hợp</a:t>
            </a:r>
            <a:r>
              <a:rPr lang="en-US" sz="2100" smtClean="0"/>
              <a:t> </a:t>
            </a:r>
            <a:r>
              <a:rPr lang="en-US" sz="2100" dirty="0" smtClean="0"/>
              <a:t>CTRL+N</a:t>
            </a:r>
            <a:endParaRPr lang="en-US" sz="2100" dirty="0"/>
          </a:p>
          <a:p>
            <a:r>
              <a:rPr lang="en-US" sz="2100" dirty="0" err="1" smtClean="0"/>
              <a:t>Để</a:t>
            </a:r>
            <a:r>
              <a:rPr lang="en-US" sz="2100" dirty="0" smtClean="0"/>
              <a:t> </a:t>
            </a:r>
            <a:r>
              <a:rPr lang="en-US" sz="2100" dirty="0" err="1" smtClean="0"/>
              <a:t>sử</a:t>
            </a:r>
            <a:r>
              <a:rPr lang="en-US" sz="2100" dirty="0" smtClean="0"/>
              <a:t> </a:t>
            </a:r>
            <a:r>
              <a:rPr lang="en-US" sz="2100" dirty="0" err="1" smtClean="0"/>
              <a:t>dụng</a:t>
            </a:r>
            <a:r>
              <a:rPr lang="en-US" sz="2100" dirty="0" smtClean="0"/>
              <a:t> </a:t>
            </a:r>
            <a:r>
              <a:rPr lang="en-US" sz="2100" dirty="0" err="1" smtClean="0"/>
              <a:t>các</a:t>
            </a:r>
            <a:r>
              <a:rPr lang="en-US" sz="2100" dirty="0" smtClean="0"/>
              <a:t> </a:t>
            </a:r>
            <a:r>
              <a:rPr lang="en-US" sz="2100" dirty="0" err="1" smtClean="0"/>
              <a:t>mẫu</a:t>
            </a:r>
            <a:r>
              <a:rPr lang="en-US" sz="2100" dirty="0" smtClean="0"/>
              <a:t>, </a:t>
            </a:r>
            <a:br>
              <a:rPr lang="en-US" sz="2100" dirty="0" smtClean="0"/>
            </a:br>
            <a:r>
              <a:rPr lang="en-US" sz="2100" dirty="0" err="1" smtClean="0"/>
              <a:t>nhấp</a:t>
            </a:r>
            <a:r>
              <a:rPr lang="en-US" sz="2100" dirty="0" smtClean="0"/>
              <a:t> </a:t>
            </a:r>
            <a:r>
              <a:rPr lang="en-US" sz="2100" dirty="0" err="1" smtClean="0"/>
              <a:t>chọn</a:t>
            </a:r>
            <a:r>
              <a:rPr lang="en-US" sz="2100" dirty="0" smtClean="0"/>
              <a:t> </a:t>
            </a:r>
            <a:r>
              <a:rPr lang="en-US" sz="2100" b="1" dirty="0" smtClean="0"/>
              <a:t>File</a:t>
            </a:r>
            <a:r>
              <a:rPr lang="en-US" sz="2100" dirty="0" smtClean="0"/>
              <a:t>, </a:t>
            </a:r>
            <a:r>
              <a:rPr lang="en-US" sz="2100" b="1" dirty="0" smtClean="0"/>
              <a:t>New</a:t>
            </a:r>
            <a:r>
              <a:rPr lang="en-US" sz="2100" dirty="0" smtClean="0"/>
              <a:t>,</a:t>
            </a:r>
            <a:br>
              <a:rPr lang="en-US" sz="2100" dirty="0" smtClean="0"/>
            </a:br>
            <a:r>
              <a:rPr lang="en-US" sz="2100" dirty="0" err="1" smtClean="0"/>
              <a:t>chọn</a:t>
            </a:r>
            <a:r>
              <a:rPr lang="en-US" sz="2100" dirty="0" smtClean="0"/>
              <a:t> </a:t>
            </a:r>
            <a:r>
              <a:rPr lang="en-US" sz="2100" dirty="0" err="1" smtClean="0"/>
              <a:t>mẫu</a:t>
            </a:r>
            <a:r>
              <a:rPr lang="en-US" sz="2100" dirty="0" smtClean="0"/>
              <a:t>, </a:t>
            </a:r>
            <a:r>
              <a:rPr lang="en-US" sz="2100" dirty="0" err="1" smtClean="0"/>
              <a:t>bấm</a:t>
            </a:r>
            <a:r>
              <a:rPr lang="en-US" sz="2100" dirty="0" smtClean="0"/>
              <a:t> </a:t>
            </a:r>
            <a:r>
              <a:rPr lang="en-US" sz="2100" b="1" dirty="0" smtClean="0"/>
              <a:t>Create</a:t>
            </a:r>
            <a:r>
              <a:rPr lang="en-US" sz="2100" dirty="0" smtClean="0"/>
              <a:t> </a:t>
            </a:r>
            <a:br>
              <a:rPr lang="en-US" sz="2100" dirty="0" smtClean="0"/>
            </a:br>
            <a:r>
              <a:rPr lang="en-US" sz="2100" dirty="0" err="1" smtClean="0"/>
              <a:t>hoặc</a:t>
            </a:r>
            <a:r>
              <a:rPr lang="en-US" sz="2100" dirty="0" smtClean="0"/>
              <a:t> </a:t>
            </a:r>
            <a:r>
              <a:rPr lang="en-US" sz="2100" b="1" dirty="0" smtClean="0"/>
              <a:t>Download</a:t>
            </a:r>
            <a:endParaRPr lang="en-US" sz="2100" dirty="0" smtClean="0"/>
          </a:p>
          <a:p>
            <a:r>
              <a:rPr lang="en-US" sz="2100" dirty="0" err="1" smtClean="0"/>
              <a:t>Tài</a:t>
            </a:r>
            <a:r>
              <a:rPr lang="en-US" sz="2100" dirty="0" smtClean="0"/>
              <a:t> </a:t>
            </a:r>
            <a:r>
              <a:rPr lang="en-US" sz="2100" dirty="0" err="1" smtClean="0"/>
              <a:t>liệu</a:t>
            </a:r>
            <a:r>
              <a:rPr lang="en-US" sz="2100" dirty="0" smtClean="0"/>
              <a:t> </a:t>
            </a:r>
            <a:r>
              <a:rPr lang="en-US" sz="2100" dirty="0" err="1" smtClean="0"/>
              <a:t>mới</a:t>
            </a:r>
            <a:r>
              <a:rPr lang="en-US" sz="2100" dirty="0" smtClean="0"/>
              <a:t> </a:t>
            </a:r>
            <a:r>
              <a:rPr lang="en-US" sz="2100" dirty="0" err="1" smtClean="0"/>
              <a:t>xuất</a:t>
            </a:r>
            <a:r>
              <a:rPr lang="en-US" sz="2100" dirty="0" smtClean="0"/>
              <a:t> </a:t>
            </a:r>
            <a:r>
              <a:rPr lang="en-US" sz="2100" dirty="0" err="1" smtClean="0"/>
              <a:t>hiện</a:t>
            </a:r>
            <a:r>
              <a:rPr lang="en-US" sz="2100" dirty="0" smtClean="0"/>
              <a:t> </a:t>
            </a:r>
            <a:r>
              <a:rPr lang="en-US" sz="2100" dirty="0" err="1" smtClean="0"/>
              <a:t>cùng</a:t>
            </a:r>
            <a:r>
              <a:rPr lang="en-US" sz="2100" dirty="0" smtClean="0"/>
              <a:t> </a:t>
            </a:r>
            <a:r>
              <a:rPr lang="en-US" sz="2100" dirty="0" err="1" smtClean="0"/>
              <a:t>với</a:t>
            </a:r>
            <a:r>
              <a:rPr lang="en-US" sz="2100" dirty="0" smtClean="0"/>
              <a:t> </a:t>
            </a:r>
            <a:r>
              <a:rPr lang="en-US" sz="2100" dirty="0" err="1" smtClean="0"/>
              <a:t>số</a:t>
            </a:r>
            <a:r>
              <a:rPr lang="en-US" sz="2100" dirty="0" smtClean="0"/>
              <a:t> </a:t>
            </a:r>
            <a:r>
              <a:rPr lang="en-US" sz="2100" dirty="0" err="1" smtClean="0"/>
              <a:t>thứ</a:t>
            </a:r>
            <a:r>
              <a:rPr lang="en-US" sz="2100" dirty="0" smtClean="0"/>
              <a:t> </a:t>
            </a:r>
            <a:r>
              <a:rPr lang="en-US" sz="2100" dirty="0" err="1" smtClean="0"/>
              <a:t>tự</a:t>
            </a:r>
            <a:r>
              <a:rPr lang="en-US" sz="2100" dirty="0" smtClean="0"/>
              <a:t> </a:t>
            </a:r>
            <a:r>
              <a:rPr lang="en-US" sz="2100" dirty="0" err="1" smtClean="0"/>
              <a:t>của</a:t>
            </a:r>
            <a:r>
              <a:rPr lang="en-US" sz="2100" dirty="0" smtClean="0"/>
              <a:t> </a:t>
            </a:r>
            <a:r>
              <a:rPr lang="en-US" sz="2100" dirty="0" err="1" smtClean="0"/>
              <a:t>tài</a:t>
            </a:r>
            <a:r>
              <a:rPr lang="en-US" sz="2100" dirty="0" smtClean="0"/>
              <a:t> </a:t>
            </a:r>
            <a:r>
              <a:rPr lang="en-US" sz="2100" dirty="0" err="1" smtClean="0"/>
              <a:t>liệu</a:t>
            </a:r>
            <a:r>
              <a:rPr lang="en-US" sz="2100" dirty="0" smtClean="0"/>
              <a:t> </a:t>
            </a:r>
            <a:r>
              <a:rPr lang="en-US" sz="2100" dirty="0" err="1" smtClean="0"/>
              <a:t>trên</a:t>
            </a:r>
            <a:r>
              <a:rPr lang="en-US" sz="2100" dirty="0" smtClean="0"/>
              <a:t> </a:t>
            </a:r>
            <a:r>
              <a:rPr lang="en-US" sz="2100" dirty="0" err="1" smtClean="0"/>
              <a:t>thanh</a:t>
            </a:r>
            <a:r>
              <a:rPr lang="en-US" sz="2100" dirty="0" smtClean="0"/>
              <a:t> </a:t>
            </a:r>
            <a:r>
              <a:rPr lang="en-US" sz="2100" dirty="0" err="1" smtClean="0"/>
              <a:t>tiêu</a:t>
            </a:r>
            <a:r>
              <a:rPr lang="en-US" sz="2100" dirty="0" smtClean="0"/>
              <a:t> </a:t>
            </a:r>
            <a:r>
              <a:rPr lang="en-US" sz="2100" dirty="0" err="1" smtClean="0"/>
              <a:t>đề</a:t>
            </a:r>
            <a:endParaRPr lang="en-US" sz="2100" dirty="0" smtClean="0"/>
          </a:p>
          <a:p>
            <a:pPr lvl="1"/>
            <a:r>
              <a:rPr lang="vi-VN" sz="2100" dirty="0" err="1"/>
              <a:t>N</a:t>
            </a:r>
            <a:r>
              <a:rPr lang="en-CA" sz="2100" smtClean="0"/>
              <a:t>hắc </a:t>
            </a:r>
            <a:r>
              <a:rPr lang="en-CA" sz="2100" dirty="0" err="1"/>
              <a:t>nhở</a:t>
            </a:r>
            <a:r>
              <a:rPr lang="en-CA" sz="2100" dirty="0"/>
              <a:t> </a:t>
            </a:r>
            <a:r>
              <a:rPr lang="en-CA" sz="2100" dirty="0" err="1"/>
              <a:t>bạn</a:t>
            </a:r>
            <a:r>
              <a:rPr lang="en-CA" sz="2100" dirty="0"/>
              <a:t> </a:t>
            </a:r>
            <a:r>
              <a:rPr lang="en-CA" sz="2100" dirty="0" err="1"/>
              <a:t>rằng</a:t>
            </a:r>
            <a:r>
              <a:rPr lang="en-CA" sz="2100" dirty="0"/>
              <a:t> </a:t>
            </a:r>
            <a:r>
              <a:rPr lang="en-CA" sz="2100" dirty="0" err="1"/>
              <a:t>tài</a:t>
            </a:r>
            <a:r>
              <a:rPr lang="en-CA" sz="2100" dirty="0"/>
              <a:t> </a:t>
            </a:r>
            <a:r>
              <a:rPr lang="en-CA" sz="2100" dirty="0" err="1"/>
              <a:t>liệu</a:t>
            </a:r>
            <a:r>
              <a:rPr lang="en-CA" sz="2100" dirty="0"/>
              <a:t> </a:t>
            </a:r>
            <a:r>
              <a:rPr lang="en-CA" sz="2100" dirty="0" err="1"/>
              <a:t>đó</a:t>
            </a:r>
            <a:r>
              <a:rPr lang="en-CA" sz="2100" dirty="0"/>
              <a:t> </a:t>
            </a:r>
            <a:r>
              <a:rPr lang="en-CA" sz="2100" dirty="0" err="1"/>
              <a:t>chưa</a:t>
            </a:r>
            <a:r>
              <a:rPr lang="en-CA" sz="2100" dirty="0"/>
              <a:t> </a:t>
            </a:r>
            <a:r>
              <a:rPr lang="en-CA" sz="2100" dirty="0" err="1"/>
              <a:t>được</a:t>
            </a:r>
            <a:r>
              <a:rPr lang="en-CA" sz="2100" dirty="0"/>
              <a:t> </a:t>
            </a:r>
            <a:r>
              <a:rPr lang="en-CA" sz="2100" dirty="0" err="1"/>
              <a:t>lưu</a:t>
            </a:r>
            <a:r>
              <a:rPr lang="en-CA" sz="2100" dirty="0"/>
              <a:t> </a:t>
            </a:r>
            <a:r>
              <a:rPr lang="en-CA" sz="2100" dirty="0" err="1"/>
              <a:t>với</a:t>
            </a:r>
            <a:r>
              <a:rPr lang="en-CA" sz="2100" dirty="0"/>
              <a:t> </a:t>
            </a:r>
            <a:r>
              <a:rPr lang="en-CA" sz="2100" dirty="0" err="1"/>
              <a:t>một</a:t>
            </a:r>
            <a:r>
              <a:rPr lang="en-CA" sz="2100" dirty="0"/>
              <a:t> </a:t>
            </a:r>
            <a:r>
              <a:rPr lang="en-CA" sz="2100" dirty="0" err="1"/>
              <a:t>cái</a:t>
            </a:r>
            <a:r>
              <a:rPr lang="en-CA" sz="2100" dirty="0"/>
              <a:t> </a:t>
            </a:r>
            <a:r>
              <a:rPr lang="en-CA" sz="2100" dirty="0" err="1"/>
              <a:t>tên</a:t>
            </a:r>
            <a:r>
              <a:rPr lang="en-CA" sz="2100" dirty="0"/>
              <a:t> </a:t>
            </a:r>
            <a:r>
              <a:rPr lang="en-CA" sz="2100" dirty="0" err="1"/>
              <a:t>mô</a:t>
            </a:r>
            <a:r>
              <a:rPr lang="en-CA" sz="2100" dirty="0"/>
              <a:t> </a:t>
            </a:r>
            <a:r>
              <a:rPr lang="en-CA" sz="2100" dirty="0" err="1" smtClean="0"/>
              <a:t>tả</a:t>
            </a:r>
            <a:r>
              <a:rPr lang="en-CA" sz="2100" dirty="0" smtClean="0"/>
              <a:t> </a:t>
            </a:r>
            <a:r>
              <a:rPr lang="en-CA" sz="2100" dirty="0" err="1" smtClean="0"/>
              <a:t>tài</a:t>
            </a:r>
            <a:r>
              <a:rPr lang="en-CA" sz="2100" dirty="0" smtClean="0"/>
              <a:t> </a:t>
            </a:r>
            <a:r>
              <a:rPr lang="en-CA" sz="2100" err="1" smtClean="0"/>
              <a:t>liệu</a:t>
            </a:r>
            <a:r>
              <a:rPr lang="en-CA" sz="2100" smtClean="0"/>
              <a:t> đó</a:t>
            </a:r>
            <a:r>
              <a:rPr lang="vi-VN" sz="2100" smtClean="0"/>
              <a:t>.</a:t>
            </a:r>
            <a:endParaRPr lang="en-US" sz="2100" dirty="0"/>
          </a:p>
          <a:p>
            <a:endParaRPr lang="en-US" sz="2100" dirty="0"/>
          </a:p>
          <a:p>
            <a:endParaRPr lang="en-US" sz="2100" dirty="0"/>
          </a:p>
        </p:txBody>
      </p:sp>
      <p:pic>
        <p:nvPicPr>
          <p:cNvPr id="6" name="Picture 5" descr="Description: C:\Users\swong\Documents\Manuals\IC3 GS4\7314 IC3 GS4\Screens\L8\l8-005.pn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83326"/>
            <a:ext cx="4302177" cy="3041073"/>
          </a:xfrm>
          <a:prstGeom prst="rect">
            <a:avLst/>
          </a:prstGeom>
          <a:noFill/>
          <a:ln>
            <a:noFill/>
          </a:ln>
        </p:spPr>
      </p:pic>
    </p:spTree>
    <p:extLst>
      <p:ext uri="{BB962C8B-B14F-4D97-AF65-F5344CB8AC3E}">
        <p14:creationId xmlns:p14="http://schemas.microsoft.com/office/powerpoint/2010/main" val="27203693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502" y="825816"/>
            <a:ext cx="8036298" cy="850584"/>
          </a:xfrm>
        </p:spPr>
        <p:txBody>
          <a:bodyPr>
            <a:normAutofit/>
          </a:bodyPr>
          <a:lstStyle/>
          <a:p>
            <a:r>
              <a:rPr lang="en-US" smtClean="0"/>
              <a:t>Bắt </a:t>
            </a:r>
            <a:r>
              <a:rPr lang="en-US" dirty="0" err="1"/>
              <a:t>đầu</a:t>
            </a:r>
            <a:r>
              <a:rPr lang="en-US" dirty="0"/>
              <a:t> </a:t>
            </a:r>
            <a:r>
              <a:rPr lang="en-US" dirty="0" err="1"/>
              <a:t>một</a:t>
            </a:r>
            <a:r>
              <a:rPr lang="en-US" dirty="0"/>
              <a:t> </a:t>
            </a:r>
            <a:r>
              <a:rPr lang="en-US" dirty="0" err="1"/>
              <a:t>tài</a:t>
            </a:r>
            <a:r>
              <a:rPr lang="en-US" dirty="0"/>
              <a:t> </a:t>
            </a:r>
            <a:r>
              <a:rPr lang="en-US" dirty="0" err="1"/>
              <a:t>liệu</a:t>
            </a:r>
            <a:r>
              <a:rPr lang="en-US" dirty="0"/>
              <a:t> </a:t>
            </a:r>
            <a:r>
              <a:rPr lang="en-US" dirty="0" err="1"/>
              <a:t>mới</a:t>
            </a:r>
            <a:endParaRPr lang="vi-VN" dirty="0"/>
          </a:p>
        </p:txBody>
      </p:sp>
      <p:sp>
        <p:nvSpPr>
          <p:cNvPr id="3" name="Content Placeholder 2"/>
          <p:cNvSpPr>
            <a:spLocks noGrp="1"/>
          </p:cNvSpPr>
          <p:nvPr>
            <p:ph idx="1"/>
          </p:nvPr>
        </p:nvSpPr>
        <p:spPr>
          <a:xfrm>
            <a:off x="1031502" y="1752600"/>
            <a:ext cx="8036298" cy="5038723"/>
          </a:xfrm>
        </p:spPr>
        <p:txBody>
          <a:bodyPr>
            <a:normAutofit/>
          </a:bodyPr>
          <a:lstStyle/>
          <a:p>
            <a:r>
              <a:rPr lang="en-CA" dirty="0" err="1"/>
              <a:t>Đóng</a:t>
            </a:r>
            <a:r>
              <a:rPr lang="en-CA" dirty="0"/>
              <a:t> </a:t>
            </a:r>
            <a:r>
              <a:rPr lang="en-CA" err="1"/>
              <a:t>tài</a:t>
            </a:r>
            <a:r>
              <a:rPr lang="en-CA"/>
              <a:t> </a:t>
            </a:r>
            <a:r>
              <a:rPr lang="en-CA" smtClean="0"/>
              <a:t>liệu</a:t>
            </a:r>
            <a:r>
              <a:rPr lang="en-US" smtClean="0"/>
              <a:t>:</a:t>
            </a:r>
            <a:endParaRPr lang="en-US" dirty="0"/>
          </a:p>
          <a:p>
            <a:pPr lvl="1"/>
            <a:r>
              <a:rPr lang="en-CA" dirty="0" err="1"/>
              <a:t>Nhấp</a:t>
            </a:r>
            <a:r>
              <a:rPr lang="en-CA" dirty="0"/>
              <a:t> </a:t>
            </a:r>
            <a:r>
              <a:rPr lang="en-CA" dirty="0" err="1"/>
              <a:t>chuột</a:t>
            </a:r>
            <a:r>
              <a:rPr lang="en-CA" dirty="0"/>
              <a:t> </a:t>
            </a:r>
            <a:r>
              <a:rPr lang="en-CA" dirty="0" err="1"/>
              <a:t>vào</a:t>
            </a:r>
            <a:r>
              <a:rPr lang="en-CA" dirty="0"/>
              <a:t> </a:t>
            </a:r>
            <a:r>
              <a:rPr lang="en-CA" dirty="0" err="1"/>
              <a:t>thẻ</a:t>
            </a:r>
            <a:r>
              <a:rPr lang="en-CA" dirty="0"/>
              <a:t> </a:t>
            </a:r>
            <a:r>
              <a:rPr lang="en-CA" b="1" dirty="0"/>
              <a:t>File</a:t>
            </a:r>
            <a:r>
              <a:rPr lang="en-CA" dirty="0"/>
              <a:t> </a:t>
            </a:r>
            <a:r>
              <a:rPr lang="en-CA" dirty="0" err="1"/>
              <a:t>và</a:t>
            </a:r>
            <a:r>
              <a:rPr lang="en-CA" dirty="0"/>
              <a:t> </a:t>
            </a:r>
            <a:r>
              <a:rPr lang="en-CA" dirty="0" err="1"/>
              <a:t>sau</a:t>
            </a:r>
            <a:r>
              <a:rPr lang="en-CA" dirty="0"/>
              <a:t> </a:t>
            </a:r>
            <a:r>
              <a:rPr lang="en-CA" dirty="0" err="1"/>
              <a:t>đó</a:t>
            </a:r>
            <a:r>
              <a:rPr lang="en-CA" dirty="0"/>
              <a:t> </a:t>
            </a:r>
            <a:r>
              <a:rPr lang="en-CA" dirty="0" err="1"/>
              <a:t>chọn</a:t>
            </a:r>
            <a:r>
              <a:rPr lang="en-CA" dirty="0"/>
              <a:t> </a:t>
            </a:r>
            <a:r>
              <a:rPr lang="en-CA" b="1" dirty="0"/>
              <a:t>Close</a:t>
            </a:r>
            <a:r>
              <a:rPr lang="en-CA" dirty="0"/>
              <a:t>; </a:t>
            </a:r>
            <a:r>
              <a:rPr lang="en-CA" dirty="0" err="1" smtClean="0"/>
              <a:t>hoặc</a:t>
            </a:r>
            <a:endParaRPr lang="en-CA" dirty="0"/>
          </a:p>
          <a:p>
            <a:pPr lvl="1"/>
            <a:r>
              <a:rPr lang="en-US" dirty="0" err="1" smtClean="0"/>
              <a:t>Nhấn</a:t>
            </a:r>
            <a:r>
              <a:rPr lang="en-US" dirty="0" smtClean="0"/>
              <a:t> CTRL+W </a:t>
            </a:r>
            <a:r>
              <a:rPr lang="en-US" dirty="0" err="1" smtClean="0"/>
              <a:t>hoặc</a:t>
            </a:r>
            <a:r>
              <a:rPr lang="en-US" dirty="0" smtClean="0"/>
              <a:t> CTRL+F4</a:t>
            </a:r>
            <a:endParaRPr lang="en-US" dirty="0"/>
          </a:p>
          <a:p>
            <a:r>
              <a:rPr lang="en-CA" dirty="0" err="1"/>
              <a:t>Nếu</a:t>
            </a:r>
            <a:r>
              <a:rPr lang="en-CA" dirty="0"/>
              <a:t> </a:t>
            </a:r>
            <a:r>
              <a:rPr lang="en-CA" dirty="0" err="1"/>
              <a:t>bạn</a:t>
            </a:r>
            <a:r>
              <a:rPr lang="en-CA" dirty="0"/>
              <a:t> </a:t>
            </a:r>
            <a:r>
              <a:rPr lang="en-CA" dirty="0" err="1"/>
              <a:t>muốn</a:t>
            </a:r>
            <a:r>
              <a:rPr lang="en-CA" dirty="0"/>
              <a:t> </a:t>
            </a:r>
            <a:r>
              <a:rPr lang="en-CA" dirty="0" err="1"/>
              <a:t>đóng</a:t>
            </a:r>
            <a:r>
              <a:rPr lang="en-CA" dirty="0"/>
              <a:t> </a:t>
            </a:r>
            <a:r>
              <a:rPr lang="en-CA" dirty="0" err="1"/>
              <a:t>hoàn</a:t>
            </a:r>
            <a:r>
              <a:rPr lang="en-CA" dirty="0"/>
              <a:t> </a:t>
            </a:r>
            <a:r>
              <a:rPr lang="en-CA" dirty="0" err="1"/>
              <a:t>toàn</a:t>
            </a:r>
            <a:r>
              <a:rPr lang="en-CA" dirty="0"/>
              <a:t> </a:t>
            </a:r>
            <a:r>
              <a:rPr lang="en-CA" dirty="0" err="1"/>
              <a:t>ứng</a:t>
            </a:r>
            <a:r>
              <a:rPr lang="en-CA" dirty="0"/>
              <a:t> </a:t>
            </a:r>
            <a:r>
              <a:rPr lang="en-CA" dirty="0" err="1"/>
              <a:t>dụng</a:t>
            </a:r>
            <a:r>
              <a:rPr lang="en-CA" dirty="0"/>
              <a:t> Word, </a:t>
            </a:r>
            <a:r>
              <a:rPr lang="en-CA" dirty="0" err="1"/>
              <a:t>nhấp</a:t>
            </a:r>
            <a:r>
              <a:rPr lang="en-CA" dirty="0"/>
              <a:t> </a:t>
            </a:r>
            <a:r>
              <a:rPr lang="en-CA" dirty="0" err="1"/>
              <a:t>chuột</a:t>
            </a:r>
            <a:r>
              <a:rPr lang="en-CA" dirty="0"/>
              <a:t> </a:t>
            </a:r>
            <a:r>
              <a:rPr lang="en-CA" dirty="0" err="1"/>
              <a:t>vào</a:t>
            </a:r>
            <a:r>
              <a:rPr lang="en-CA" dirty="0"/>
              <a:t> </a:t>
            </a:r>
            <a:r>
              <a:rPr lang="en-CA" dirty="0" err="1"/>
              <a:t>nút</a:t>
            </a:r>
            <a:r>
              <a:rPr lang="en-US" dirty="0" smtClean="0"/>
              <a:t>      </a:t>
            </a:r>
            <a:r>
              <a:rPr lang="en-US" b="1" dirty="0"/>
              <a:t>(Close)</a:t>
            </a:r>
            <a:endParaRPr lang="en-US" dirty="0"/>
          </a:p>
          <a:p>
            <a:r>
              <a:rPr lang="en-CA" dirty="0" err="1"/>
              <a:t>Nếu</a:t>
            </a:r>
            <a:r>
              <a:rPr lang="en-CA" dirty="0"/>
              <a:t> </a:t>
            </a:r>
            <a:r>
              <a:rPr lang="en-CA" dirty="0" err="1"/>
              <a:t>bạn</a:t>
            </a:r>
            <a:r>
              <a:rPr lang="en-CA" dirty="0"/>
              <a:t> </a:t>
            </a:r>
            <a:r>
              <a:rPr lang="en-CA" dirty="0" err="1"/>
              <a:t>thêm</a:t>
            </a:r>
            <a:r>
              <a:rPr lang="en-CA" dirty="0"/>
              <a:t> </a:t>
            </a:r>
            <a:r>
              <a:rPr lang="en-CA" dirty="0" err="1"/>
              <a:t>hoặc</a:t>
            </a:r>
            <a:r>
              <a:rPr lang="en-CA" dirty="0"/>
              <a:t> </a:t>
            </a:r>
            <a:r>
              <a:rPr lang="en-CA" dirty="0" err="1"/>
              <a:t>thay</a:t>
            </a:r>
            <a:r>
              <a:rPr lang="en-CA" dirty="0"/>
              <a:t> </a:t>
            </a:r>
            <a:r>
              <a:rPr lang="en-CA" dirty="0" err="1"/>
              <a:t>đổi</a:t>
            </a:r>
            <a:r>
              <a:rPr lang="en-CA" dirty="0"/>
              <a:t> </a:t>
            </a:r>
            <a:r>
              <a:rPr lang="en-CA" dirty="0" err="1"/>
              <a:t>một</a:t>
            </a:r>
            <a:r>
              <a:rPr lang="en-CA" dirty="0"/>
              <a:t> </a:t>
            </a:r>
            <a:r>
              <a:rPr lang="en-CA" dirty="0" err="1"/>
              <a:t>vài</a:t>
            </a:r>
            <a:r>
              <a:rPr lang="en-CA" dirty="0"/>
              <a:t> </a:t>
            </a:r>
            <a:r>
              <a:rPr lang="en-CA" dirty="0" err="1"/>
              <a:t>thành</a:t>
            </a:r>
            <a:r>
              <a:rPr lang="en-CA" dirty="0"/>
              <a:t> </a:t>
            </a:r>
            <a:r>
              <a:rPr lang="en-CA" dirty="0" err="1"/>
              <a:t>phần</a:t>
            </a:r>
            <a:r>
              <a:rPr lang="en-CA" dirty="0"/>
              <a:t> </a:t>
            </a:r>
            <a:r>
              <a:rPr lang="en-CA" dirty="0" err="1"/>
              <a:t>trong</a:t>
            </a:r>
            <a:r>
              <a:rPr lang="en-CA" dirty="0"/>
              <a:t> </a:t>
            </a:r>
            <a:r>
              <a:rPr lang="en-CA" dirty="0" err="1"/>
              <a:t>tài</a:t>
            </a:r>
            <a:r>
              <a:rPr lang="en-CA" dirty="0"/>
              <a:t> </a:t>
            </a:r>
            <a:r>
              <a:rPr lang="en-CA" dirty="0" err="1"/>
              <a:t>liệu</a:t>
            </a:r>
            <a:r>
              <a:rPr lang="en-CA" dirty="0"/>
              <a:t> </a:t>
            </a:r>
            <a:r>
              <a:rPr lang="en-CA" dirty="0" err="1"/>
              <a:t>mới</a:t>
            </a:r>
            <a:r>
              <a:rPr lang="en-CA" dirty="0"/>
              <a:t> </a:t>
            </a:r>
            <a:r>
              <a:rPr lang="en-CA" dirty="0" err="1"/>
              <a:t>hoặc</a:t>
            </a:r>
            <a:r>
              <a:rPr lang="en-CA" dirty="0"/>
              <a:t> </a:t>
            </a:r>
            <a:r>
              <a:rPr lang="en-CA" dirty="0" err="1"/>
              <a:t>tài</a:t>
            </a:r>
            <a:r>
              <a:rPr lang="en-CA" dirty="0"/>
              <a:t> </a:t>
            </a:r>
            <a:r>
              <a:rPr lang="en-CA" dirty="0" err="1"/>
              <a:t>liệu</a:t>
            </a:r>
            <a:r>
              <a:rPr lang="en-CA" dirty="0"/>
              <a:t> </a:t>
            </a:r>
            <a:r>
              <a:rPr lang="en-CA" dirty="0" err="1"/>
              <a:t>đang</a:t>
            </a:r>
            <a:r>
              <a:rPr lang="en-CA" dirty="0"/>
              <a:t> </a:t>
            </a:r>
            <a:r>
              <a:rPr lang="en-CA" dirty="0" err="1"/>
              <a:t>tồn</a:t>
            </a:r>
            <a:r>
              <a:rPr lang="en-CA" dirty="0"/>
              <a:t> </a:t>
            </a:r>
            <a:r>
              <a:rPr lang="en-CA" dirty="0" err="1"/>
              <a:t>tại</a:t>
            </a:r>
            <a:r>
              <a:rPr lang="en-CA" dirty="0"/>
              <a:t> </a:t>
            </a:r>
            <a:r>
              <a:rPr lang="en-CA" dirty="0" err="1"/>
              <a:t>mà</a:t>
            </a:r>
            <a:r>
              <a:rPr lang="en-CA" dirty="0"/>
              <a:t> </a:t>
            </a:r>
            <a:r>
              <a:rPr lang="en-CA" dirty="0" err="1"/>
              <a:t>khi</a:t>
            </a:r>
            <a:r>
              <a:rPr lang="en-CA" dirty="0"/>
              <a:t> </a:t>
            </a:r>
            <a:r>
              <a:rPr lang="en-CA" dirty="0" err="1"/>
              <a:t>đóng</a:t>
            </a:r>
            <a:r>
              <a:rPr lang="en-CA" dirty="0"/>
              <a:t> </a:t>
            </a:r>
            <a:r>
              <a:rPr lang="en-CA" dirty="0" err="1"/>
              <a:t>lại</a:t>
            </a:r>
            <a:r>
              <a:rPr lang="en-CA" dirty="0"/>
              <a:t> </a:t>
            </a:r>
            <a:r>
              <a:rPr lang="en-CA" dirty="0" err="1"/>
              <a:t>chưa</a:t>
            </a:r>
            <a:r>
              <a:rPr lang="en-CA" dirty="0"/>
              <a:t> </a:t>
            </a:r>
            <a:r>
              <a:rPr lang="en-CA" dirty="0" err="1"/>
              <a:t>lưu</a:t>
            </a:r>
            <a:r>
              <a:rPr lang="en-CA" dirty="0"/>
              <a:t> </a:t>
            </a:r>
            <a:r>
              <a:rPr lang="en-CA" dirty="0" err="1"/>
              <a:t>những</a:t>
            </a:r>
            <a:r>
              <a:rPr lang="en-CA" dirty="0"/>
              <a:t> </a:t>
            </a:r>
            <a:r>
              <a:rPr lang="en-CA" dirty="0" err="1"/>
              <a:t>thay</a:t>
            </a:r>
            <a:r>
              <a:rPr lang="en-CA" dirty="0"/>
              <a:t> </a:t>
            </a:r>
            <a:r>
              <a:rPr lang="en-CA" dirty="0" err="1"/>
              <a:t>đổi</a:t>
            </a:r>
            <a:r>
              <a:rPr lang="en-CA" dirty="0"/>
              <a:t> </a:t>
            </a:r>
            <a:r>
              <a:rPr lang="en-CA" dirty="0" err="1"/>
              <a:t>đó</a:t>
            </a:r>
            <a:r>
              <a:rPr lang="en-CA" dirty="0"/>
              <a:t> </a:t>
            </a:r>
            <a:r>
              <a:rPr lang="en-CA" dirty="0" err="1"/>
              <a:t>thì</a:t>
            </a:r>
            <a:r>
              <a:rPr lang="en-CA" dirty="0"/>
              <a:t> Word </a:t>
            </a:r>
            <a:r>
              <a:rPr lang="en-CA" dirty="0" err="1"/>
              <a:t>sẽ</a:t>
            </a:r>
            <a:r>
              <a:rPr lang="en-CA" dirty="0"/>
              <a:t> </a:t>
            </a:r>
            <a:r>
              <a:rPr lang="en-CA" dirty="0" err="1" smtClean="0"/>
              <a:t>hiển</a:t>
            </a:r>
            <a:r>
              <a:rPr lang="en-CA" dirty="0" smtClean="0"/>
              <a:t> thị </a:t>
            </a:r>
            <a:r>
              <a:rPr lang="en-CA" dirty="0" err="1"/>
              <a:t>lời</a:t>
            </a:r>
            <a:r>
              <a:rPr lang="en-CA" dirty="0"/>
              <a:t> </a:t>
            </a:r>
            <a:r>
              <a:rPr lang="en-CA" dirty="0" err="1"/>
              <a:t>nhắc</a:t>
            </a:r>
            <a:r>
              <a:rPr lang="en-CA" dirty="0"/>
              <a:t> </a:t>
            </a:r>
            <a:r>
              <a:rPr lang="en-US" dirty="0" smtClean="0"/>
              <a:t>:</a:t>
            </a:r>
            <a:endParaRPr lang="en-US" dirty="0"/>
          </a:p>
          <a:p>
            <a:endParaRPr lang="en-US" dirty="0"/>
          </a:p>
        </p:txBody>
      </p:sp>
      <p:pic>
        <p:nvPicPr>
          <p:cNvPr id="7" name="Picture 6" descr="Description: C:\Users\swong\Documents\Manuals\IC3 GS4\7314 IC3 GS4\Screens\L8\l8-011.png"/>
          <p:cNvPicPr/>
          <p:nvPr/>
        </p:nvPicPr>
        <p:blipFill>
          <a:blip r:embed="rId3">
            <a:extLst>
              <a:ext uri="{28A0092B-C50C-407E-A947-70E740481C1C}">
                <a14:useLocalDpi xmlns:a14="http://schemas.microsoft.com/office/drawing/2010/main" val="0"/>
              </a:ext>
            </a:extLst>
          </a:blip>
          <a:srcRect/>
          <a:stretch>
            <a:fillRect/>
          </a:stretch>
        </p:blipFill>
        <p:spPr bwMode="auto">
          <a:xfrm>
            <a:off x="3048000" y="5029200"/>
            <a:ext cx="3473712" cy="1117892"/>
          </a:xfrm>
          <a:prstGeom prst="rect">
            <a:avLst/>
          </a:prstGeom>
          <a:noFill/>
          <a:ln>
            <a:noFill/>
          </a:ln>
        </p:spPr>
      </p:pic>
      <p:pic>
        <p:nvPicPr>
          <p:cNvPr id="8" name="Picture 7" descr="Description: C:\Users\swong\Documents\Manuals\IC3 GS4\7314 IC3 GS4\Screens\L8\l8-009.png"/>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429000"/>
            <a:ext cx="380570" cy="165871"/>
          </a:xfrm>
          <a:prstGeom prst="rect">
            <a:avLst/>
          </a:prstGeom>
          <a:noFill/>
          <a:ln>
            <a:noFill/>
          </a:ln>
        </p:spPr>
      </p:pic>
    </p:spTree>
    <p:extLst>
      <p:ext uri="{BB962C8B-B14F-4D97-AF65-F5344CB8AC3E}">
        <p14:creationId xmlns:p14="http://schemas.microsoft.com/office/powerpoint/2010/main" val="2162298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502" y="825816"/>
            <a:ext cx="8036298" cy="850584"/>
          </a:xfrm>
        </p:spPr>
        <p:txBody>
          <a:bodyPr/>
          <a:lstStyle/>
          <a:p>
            <a:r>
              <a:rPr lang="en-US" smtClean="0"/>
              <a:t>Mở </a:t>
            </a:r>
            <a:r>
              <a:rPr lang="en-US" dirty="0" err="1"/>
              <a:t>tài</a:t>
            </a:r>
            <a:r>
              <a:rPr lang="en-US" dirty="0"/>
              <a:t> </a:t>
            </a:r>
            <a:r>
              <a:rPr lang="en-US" dirty="0" err="1"/>
              <a:t>liệu</a:t>
            </a:r>
            <a:endParaRPr lang="vi-VN" dirty="0"/>
          </a:p>
        </p:txBody>
      </p:sp>
      <p:sp>
        <p:nvSpPr>
          <p:cNvPr id="3" name="Content Placeholder 2"/>
          <p:cNvSpPr>
            <a:spLocks noGrp="1"/>
          </p:cNvSpPr>
          <p:nvPr>
            <p:ph idx="1"/>
          </p:nvPr>
        </p:nvSpPr>
        <p:spPr>
          <a:xfrm>
            <a:off x="1031502" y="1752601"/>
            <a:ext cx="8036298" cy="4572000"/>
          </a:xfrm>
        </p:spPr>
        <p:txBody>
          <a:bodyPr>
            <a:normAutofit/>
          </a:bodyPr>
          <a:lstStyle/>
          <a:p>
            <a:r>
              <a:rPr lang="vi-VN"/>
              <a:t>M</a:t>
            </a:r>
            <a:r>
              <a:rPr lang="en-CA" smtClean="0"/>
              <a:t>ở </a:t>
            </a:r>
            <a:r>
              <a:rPr lang="en-CA" dirty="0" err="1"/>
              <a:t>tài</a:t>
            </a:r>
            <a:r>
              <a:rPr lang="en-CA" dirty="0"/>
              <a:t> </a:t>
            </a:r>
            <a:r>
              <a:rPr lang="en-CA" dirty="0" err="1" smtClean="0"/>
              <a:t>liệu</a:t>
            </a:r>
            <a:r>
              <a:rPr lang="en-US" dirty="0" smtClean="0"/>
              <a:t>:</a:t>
            </a:r>
          </a:p>
          <a:p>
            <a:pPr lvl="1"/>
            <a:r>
              <a:rPr lang="en-US" dirty="0" err="1"/>
              <a:t>Nhấp</a:t>
            </a:r>
            <a:r>
              <a:rPr lang="en-US" dirty="0"/>
              <a:t> </a:t>
            </a:r>
            <a:r>
              <a:rPr lang="en-US" dirty="0" err="1"/>
              <a:t>chuột</a:t>
            </a:r>
            <a:r>
              <a:rPr lang="en-CA" dirty="0"/>
              <a:t> </a:t>
            </a:r>
            <a:r>
              <a:rPr lang="en-CA" dirty="0" err="1"/>
              <a:t>vào</a:t>
            </a:r>
            <a:r>
              <a:rPr lang="en-CA" dirty="0"/>
              <a:t> </a:t>
            </a:r>
            <a:r>
              <a:rPr lang="en-CA" dirty="0" err="1"/>
              <a:t>thẻ</a:t>
            </a:r>
            <a:r>
              <a:rPr lang="en-CA" dirty="0"/>
              <a:t> </a:t>
            </a:r>
            <a:r>
              <a:rPr lang="en-CA" b="1" dirty="0"/>
              <a:t>File</a:t>
            </a:r>
            <a:r>
              <a:rPr lang="en-CA" dirty="0"/>
              <a:t>, </a:t>
            </a:r>
            <a:r>
              <a:rPr lang="en-CA" dirty="0" err="1"/>
              <a:t>chọn</a:t>
            </a:r>
            <a:r>
              <a:rPr lang="en-CA" dirty="0"/>
              <a:t> </a:t>
            </a:r>
            <a:r>
              <a:rPr lang="en-CA" b="1" dirty="0"/>
              <a:t>Recent</a:t>
            </a:r>
            <a:r>
              <a:rPr lang="en-CA" dirty="0"/>
              <a:t>, </a:t>
            </a:r>
            <a:r>
              <a:rPr lang="en-CA" dirty="0" err="1"/>
              <a:t>và</a:t>
            </a:r>
            <a:r>
              <a:rPr lang="en-CA" dirty="0"/>
              <a:t> </a:t>
            </a:r>
            <a:r>
              <a:rPr lang="en-CA" dirty="0" err="1"/>
              <a:t>sau</a:t>
            </a:r>
            <a:r>
              <a:rPr lang="en-CA" dirty="0"/>
              <a:t> </a:t>
            </a:r>
            <a:r>
              <a:rPr lang="en-CA" dirty="0" err="1"/>
              <a:t>đó</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dirty="0" err="1"/>
              <a:t>tên</a:t>
            </a:r>
            <a:r>
              <a:rPr lang="en-CA" dirty="0"/>
              <a:t> </a:t>
            </a:r>
            <a:r>
              <a:rPr lang="en-CA" dirty="0" err="1"/>
              <a:t>tệp</a:t>
            </a:r>
            <a:r>
              <a:rPr lang="en-CA" dirty="0"/>
              <a:t> tin </a:t>
            </a:r>
            <a:r>
              <a:rPr lang="en-CA" dirty="0" err="1"/>
              <a:t>từ</a:t>
            </a:r>
            <a:r>
              <a:rPr lang="en-CA" dirty="0"/>
              <a:t> </a:t>
            </a:r>
            <a:r>
              <a:rPr lang="en-CA" dirty="0" err="1"/>
              <a:t>danh</a:t>
            </a:r>
            <a:r>
              <a:rPr lang="en-CA" dirty="0"/>
              <a:t> </a:t>
            </a:r>
            <a:r>
              <a:rPr lang="en-CA" dirty="0" err="1"/>
              <a:t>sách</a:t>
            </a:r>
            <a:r>
              <a:rPr lang="en-CA" dirty="0"/>
              <a:t> </a:t>
            </a:r>
            <a:r>
              <a:rPr lang="en-CA" dirty="0" err="1"/>
              <a:t>các</a:t>
            </a:r>
            <a:r>
              <a:rPr lang="en-CA" dirty="0"/>
              <a:t> </a:t>
            </a:r>
            <a:r>
              <a:rPr lang="en-CA" dirty="0" err="1"/>
              <a:t>tài</a:t>
            </a:r>
            <a:r>
              <a:rPr lang="en-CA" dirty="0"/>
              <a:t> </a:t>
            </a:r>
            <a:r>
              <a:rPr lang="en-CA" dirty="0" err="1"/>
              <a:t>liệu</a:t>
            </a:r>
            <a:r>
              <a:rPr lang="en-CA" dirty="0"/>
              <a:t> </a:t>
            </a:r>
            <a:r>
              <a:rPr lang="en-CA" dirty="0" err="1"/>
              <a:t>được</a:t>
            </a:r>
            <a:r>
              <a:rPr lang="en-CA" dirty="0"/>
              <a:t> </a:t>
            </a:r>
            <a:r>
              <a:rPr lang="en-CA" dirty="0" err="1"/>
              <a:t>sử</a:t>
            </a:r>
            <a:r>
              <a:rPr lang="en-CA" dirty="0"/>
              <a:t> </a:t>
            </a:r>
            <a:r>
              <a:rPr lang="en-CA" dirty="0" err="1"/>
              <a:t>dụng</a:t>
            </a:r>
            <a:r>
              <a:rPr lang="en-CA" dirty="0"/>
              <a:t> </a:t>
            </a:r>
            <a:r>
              <a:rPr lang="en-CA" dirty="0" err="1"/>
              <a:t>gần</a:t>
            </a:r>
            <a:r>
              <a:rPr lang="en-CA" dirty="0"/>
              <a:t> </a:t>
            </a:r>
            <a:r>
              <a:rPr lang="en-CA" dirty="0" err="1"/>
              <a:t>đây</a:t>
            </a:r>
            <a:r>
              <a:rPr lang="en-CA" dirty="0"/>
              <a:t>; </a:t>
            </a:r>
            <a:r>
              <a:rPr lang="en-CA" dirty="0" err="1" smtClean="0"/>
              <a:t>hoặc</a:t>
            </a:r>
            <a:endParaRPr lang="en-US" dirty="0" smtClean="0"/>
          </a:p>
          <a:p>
            <a:pPr lvl="1"/>
            <a:r>
              <a:rPr lang="vi-VN" dirty="0" err="1"/>
              <a:t>N</a:t>
            </a:r>
            <a:r>
              <a:rPr lang="en-CA" smtClean="0"/>
              <a:t>hấp </a:t>
            </a:r>
            <a:r>
              <a:rPr lang="en-CA" err="1"/>
              <a:t>chuột</a:t>
            </a:r>
            <a:r>
              <a:rPr lang="en-CA"/>
              <a:t> </a:t>
            </a:r>
            <a:r>
              <a:rPr lang="en-CA" smtClean="0"/>
              <a:t>vào</a:t>
            </a:r>
            <a:br>
              <a:rPr lang="en-CA" smtClean="0"/>
            </a:br>
            <a:r>
              <a:rPr lang="en-CA" smtClean="0"/>
              <a:t>thẻ </a:t>
            </a:r>
            <a:r>
              <a:rPr lang="en-CA" b="1" smtClean="0"/>
              <a:t>File </a:t>
            </a:r>
            <a:r>
              <a:rPr lang="en-CA" smtClean="0"/>
              <a:t>sau </a:t>
            </a:r>
            <a:r>
              <a:rPr lang="en-CA" err="1"/>
              <a:t>đó</a:t>
            </a:r>
            <a:r>
              <a:rPr lang="en-CA"/>
              <a:t> </a:t>
            </a:r>
            <a:r>
              <a:rPr lang="en-CA" smtClean="0"/>
              <a:t/>
            </a:r>
            <a:br>
              <a:rPr lang="en-CA" smtClean="0"/>
            </a:br>
            <a:r>
              <a:rPr lang="en-CA" smtClean="0"/>
              <a:t>chọn </a:t>
            </a:r>
            <a:r>
              <a:rPr lang="en-CA" b="1" dirty="0"/>
              <a:t>Open</a:t>
            </a:r>
            <a:r>
              <a:rPr lang="en-CA" dirty="0"/>
              <a:t>; </a:t>
            </a:r>
            <a:r>
              <a:rPr lang="en-CA" dirty="0" smtClean="0"/>
              <a:t/>
            </a:r>
            <a:br>
              <a:rPr lang="en-CA" dirty="0" smtClean="0"/>
            </a:br>
            <a:r>
              <a:rPr lang="en-CA" dirty="0" err="1" smtClean="0"/>
              <a:t>hoặc</a:t>
            </a:r>
            <a:endParaRPr lang="en-US" dirty="0"/>
          </a:p>
          <a:p>
            <a:pPr lvl="1"/>
            <a:r>
              <a:rPr lang="vi-VN" smtClean="0"/>
              <a:t>N</a:t>
            </a:r>
            <a:r>
              <a:rPr lang="en-US" smtClean="0"/>
              <a:t>hấn </a:t>
            </a:r>
            <a:r>
              <a:rPr lang="en-US" smtClean="0"/>
              <a:t>CTRL+O</a:t>
            </a:r>
            <a:br>
              <a:rPr lang="en-US" smtClean="0"/>
            </a:br>
            <a:r>
              <a:rPr lang="en-US" smtClean="0"/>
              <a:t>hoặc </a:t>
            </a:r>
            <a:r>
              <a:rPr lang="en-US" dirty="0" smtClean="0"/>
              <a:t/>
            </a:r>
            <a:br>
              <a:rPr lang="en-US" dirty="0" smtClean="0"/>
            </a:br>
            <a:r>
              <a:rPr lang="en-US" dirty="0" smtClean="0"/>
              <a:t>CTRL+F12</a:t>
            </a:r>
            <a:endParaRPr lang="en-US" dirty="0"/>
          </a:p>
          <a:p>
            <a:pPr marL="0" indent="0">
              <a:buNone/>
            </a:pPr>
            <a:endParaRPr lang="en-US" dirty="0"/>
          </a:p>
        </p:txBody>
      </p:sp>
      <p:pic>
        <p:nvPicPr>
          <p:cNvPr id="6" name="Picture 5" descr="C:\Users\swong\Documents\Manuals\IC3 GS4\7314 IC3 GS4\l8 recent list.png"/>
          <p:cNvPicPr/>
          <p:nvPr/>
        </p:nvPicPr>
        <p:blipFill rotWithShape="1">
          <a:blip r:embed="rId3">
            <a:extLst>
              <a:ext uri="{28A0092B-C50C-407E-A947-70E740481C1C}">
                <a14:useLocalDpi xmlns:a14="http://schemas.microsoft.com/office/drawing/2010/main" val="0"/>
              </a:ext>
            </a:extLst>
          </a:blip>
          <a:srcRect r="19346" b="26847"/>
          <a:stretch/>
        </p:blipFill>
        <p:spPr bwMode="auto">
          <a:xfrm>
            <a:off x="4136024" y="3422265"/>
            <a:ext cx="4924849" cy="29785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215551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502" y="825816"/>
            <a:ext cx="8036298" cy="850584"/>
          </a:xfrm>
        </p:spPr>
        <p:txBody>
          <a:bodyPr>
            <a:normAutofit/>
          </a:bodyPr>
          <a:lstStyle/>
          <a:p>
            <a:r>
              <a:rPr lang="en-US" smtClean="0"/>
              <a:t>Mở </a:t>
            </a:r>
            <a:r>
              <a:rPr lang="en-US" err="1"/>
              <a:t>tài</a:t>
            </a:r>
            <a:r>
              <a:rPr lang="en-US"/>
              <a:t> </a:t>
            </a:r>
            <a:r>
              <a:rPr lang="en-US" smtClean="0"/>
              <a:t>liệu</a:t>
            </a:r>
            <a:endParaRPr lang="en-US" dirty="0"/>
          </a:p>
        </p:txBody>
      </p:sp>
      <p:sp>
        <p:nvSpPr>
          <p:cNvPr id="3" name="Content Placeholder 2"/>
          <p:cNvSpPr>
            <a:spLocks noGrp="1"/>
          </p:cNvSpPr>
          <p:nvPr>
            <p:ph idx="1"/>
          </p:nvPr>
        </p:nvSpPr>
        <p:spPr/>
        <p:txBody>
          <a:bodyPr>
            <a:normAutofit/>
          </a:bodyPr>
          <a:lstStyle/>
          <a:p>
            <a:r>
              <a:rPr lang="vi-VN" smtClean="0"/>
              <a:t>M</a:t>
            </a:r>
            <a:r>
              <a:rPr lang="en-CA" smtClean="0"/>
              <a:t>ở </a:t>
            </a:r>
            <a:r>
              <a:rPr lang="en-CA" dirty="0" err="1"/>
              <a:t>một</a:t>
            </a:r>
            <a:r>
              <a:rPr lang="en-CA" dirty="0"/>
              <a:t> </a:t>
            </a:r>
            <a:r>
              <a:rPr lang="en-CA" dirty="0" err="1"/>
              <a:t>trong</a:t>
            </a:r>
            <a:r>
              <a:rPr lang="en-CA" dirty="0"/>
              <a:t> </a:t>
            </a:r>
            <a:r>
              <a:rPr lang="en-CA" dirty="0" err="1"/>
              <a:t>số</a:t>
            </a:r>
            <a:r>
              <a:rPr lang="en-CA" dirty="0"/>
              <a:t> </a:t>
            </a:r>
            <a:r>
              <a:rPr lang="en-CA" dirty="0" err="1"/>
              <a:t>các</a:t>
            </a:r>
            <a:r>
              <a:rPr lang="en-CA" dirty="0"/>
              <a:t> </a:t>
            </a:r>
            <a:r>
              <a:rPr lang="en-CA" dirty="0" err="1"/>
              <a:t>tài</a:t>
            </a:r>
            <a:r>
              <a:rPr lang="en-CA" dirty="0"/>
              <a:t> </a:t>
            </a:r>
            <a:r>
              <a:rPr lang="en-CA" dirty="0" err="1" smtClean="0"/>
              <a:t>liệu</a:t>
            </a:r>
            <a:r>
              <a:rPr lang="en-US" dirty="0" smtClean="0"/>
              <a:t>:</a:t>
            </a:r>
            <a:endParaRPr lang="en-US" dirty="0"/>
          </a:p>
          <a:p>
            <a:pPr lvl="1"/>
            <a:r>
              <a:rPr lang="en-US" dirty="0" err="1" smtClean="0"/>
              <a:t>Nhấp</a:t>
            </a:r>
            <a:r>
              <a:rPr lang="en-US" dirty="0" smtClean="0"/>
              <a:t> </a:t>
            </a:r>
            <a:r>
              <a:rPr lang="en-US" dirty="0" err="1"/>
              <a:t>chuột</a:t>
            </a:r>
            <a:r>
              <a:rPr lang="en-US" dirty="0"/>
              <a:t> </a:t>
            </a:r>
            <a:r>
              <a:rPr lang="en-US" dirty="0" err="1"/>
              <a:t>vào</a:t>
            </a:r>
            <a:r>
              <a:rPr lang="en-US" dirty="0"/>
              <a:t> </a:t>
            </a:r>
            <a:r>
              <a:rPr lang="en-US" dirty="0" err="1"/>
              <a:t>tên</a:t>
            </a:r>
            <a:r>
              <a:rPr lang="en-US" dirty="0"/>
              <a:t> </a:t>
            </a:r>
            <a:r>
              <a:rPr lang="en-US" dirty="0" err="1"/>
              <a:t>tệp</a:t>
            </a:r>
            <a:r>
              <a:rPr lang="en-US" dirty="0"/>
              <a:t> tin; </a:t>
            </a:r>
            <a:r>
              <a:rPr lang="en-US" dirty="0" err="1"/>
              <a:t>hoặc</a:t>
            </a:r>
            <a:endParaRPr lang="en-US" dirty="0"/>
          </a:p>
          <a:p>
            <a:pPr lvl="1"/>
            <a:r>
              <a:rPr lang="en-US" dirty="0" err="1"/>
              <a:t>T</a:t>
            </a:r>
            <a:r>
              <a:rPr lang="en-US" dirty="0" err="1" smtClean="0"/>
              <a:t>rỏ</a:t>
            </a:r>
            <a:r>
              <a:rPr lang="en-US" dirty="0" smtClean="0"/>
              <a:t> </a:t>
            </a:r>
            <a:r>
              <a:rPr lang="en-US" dirty="0" err="1"/>
              <a:t>chuột</a:t>
            </a:r>
            <a:r>
              <a:rPr lang="en-US" dirty="0"/>
              <a:t> </a:t>
            </a:r>
            <a:r>
              <a:rPr lang="en-US" dirty="0" err="1"/>
              <a:t>vào</a:t>
            </a:r>
            <a:r>
              <a:rPr lang="en-US" dirty="0"/>
              <a:t> </a:t>
            </a:r>
            <a:r>
              <a:rPr lang="en-US" dirty="0" err="1"/>
              <a:t>tên</a:t>
            </a:r>
            <a:r>
              <a:rPr lang="en-US" dirty="0"/>
              <a:t> </a:t>
            </a:r>
            <a:r>
              <a:rPr lang="en-US" dirty="0" err="1"/>
              <a:t>tệp</a:t>
            </a:r>
            <a:r>
              <a:rPr lang="en-US" dirty="0"/>
              <a:t> tin </a:t>
            </a:r>
            <a:r>
              <a:rPr lang="en-US" dirty="0" err="1"/>
              <a:t>để</a:t>
            </a:r>
            <a:r>
              <a:rPr lang="en-US" dirty="0"/>
              <a:t> </a:t>
            </a:r>
            <a:r>
              <a:rPr lang="en-US" dirty="0" err="1"/>
              <a:t>chọn</a:t>
            </a:r>
            <a:r>
              <a:rPr lang="en-US" dirty="0"/>
              <a:t> </a:t>
            </a:r>
            <a:r>
              <a:rPr lang="en-US" dirty="0" err="1"/>
              <a:t>nó</a:t>
            </a:r>
            <a:r>
              <a:rPr lang="en-US" dirty="0"/>
              <a:t>, </a:t>
            </a:r>
            <a:r>
              <a:rPr lang="en-US" dirty="0" err="1"/>
              <a:t>và</a:t>
            </a:r>
            <a:r>
              <a:rPr lang="en-US" dirty="0"/>
              <a:t> </a:t>
            </a:r>
            <a:r>
              <a:rPr lang="en-US" dirty="0" err="1"/>
              <a:t>sau</a:t>
            </a:r>
            <a:r>
              <a:rPr lang="en-US" dirty="0"/>
              <a:t> </a:t>
            </a:r>
            <a:r>
              <a:rPr lang="en-US" dirty="0" err="1"/>
              <a:t>đó</a:t>
            </a:r>
            <a:r>
              <a:rPr lang="en-US" dirty="0"/>
              <a:t> </a:t>
            </a:r>
            <a:r>
              <a:rPr lang="en-US" dirty="0" err="1"/>
              <a:t>nhấp</a:t>
            </a:r>
            <a:r>
              <a:rPr lang="en-US" dirty="0"/>
              <a:t> </a:t>
            </a:r>
            <a:r>
              <a:rPr lang="en-US" dirty="0" err="1"/>
              <a:t>chuột</a:t>
            </a:r>
            <a:r>
              <a:rPr lang="en-US" dirty="0"/>
              <a:t> </a:t>
            </a:r>
            <a:r>
              <a:rPr lang="en-US" dirty="0" err="1"/>
              <a:t>vào</a:t>
            </a:r>
            <a:r>
              <a:rPr lang="en-US" dirty="0"/>
              <a:t> </a:t>
            </a:r>
            <a:r>
              <a:rPr lang="en-US" b="1" dirty="0"/>
              <a:t>Open</a:t>
            </a:r>
            <a:r>
              <a:rPr lang="en-US" dirty="0"/>
              <a:t> </a:t>
            </a:r>
            <a:r>
              <a:rPr lang="en-US" dirty="0" err="1"/>
              <a:t>hoặc</a:t>
            </a:r>
            <a:r>
              <a:rPr lang="en-US" dirty="0"/>
              <a:t> </a:t>
            </a:r>
            <a:r>
              <a:rPr lang="en-US" dirty="0" err="1"/>
              <a:t>nhấn</a:t>
            </a:r>
            <a:r>
              <a:rPr lang="en-US" dirty="0"/>
              <a:t> </a:t>
            </a:r>
            <a:r>
              <a:rPr lang="en-US" b="1" dirty="0" smtClean="0"/>
              <a:t>ENTER</a:t>
            </a:r>
            <a:endParaRPr lang="en-US" b="1" dirty="0"/>
          </a:p>
          <a:p>
            <a:r>
              <a:rPr lang="vi-VN" dirty="0" err="1"/>
              <a:t>C</a:t>
            </a:r>
            <a:r>
              <a:rPr lang="en-CA" smtClean="0"/>
              <a:t>ác </a:t>
            </a:r>
            <a:r>
              <a:rPr lang="en-CA" dirty="0" err="1"/>
              <a:t>tệp</a:t>
            </a:r>
            <a:r>
              <a:rPr lang="en-CA" dirty="0"/>
              <a:t> tin </a:t>
            </a:r>
            <a:r>
              <a:rPr lang="en-CA" dirty="0" err="1" smtClean="0"/>
              <a:t>được</a:t>
            </a:r>
            <a:r>
              <a:rPr lang="en-CA" dirty="0" smtClean="0"/>
              <a:t> </a:t>
            </a:r>
            <a:r>
              <a:rPr lang="en-CA" dirty="0" err="1" smtClean="0"/>
              <a:t>hiển</a:t>
            </a:r>
            <a:r>
              <a:rPr lang="en-CA" dirty="0" smtClean="0"/>
              <a:t> thị </a:t>
            </a:r>
            <a:r>
              <a:rPr lang="en-CA" dirty="0" err="1" smtClean="0"/>
              <a:t>theo</a:t>
            </a:r>
            <a:r>
              <a:rPr lang="en-CA" dirty="0" smtClean="0"/>
              <a:t> </a:t>
            </a:r>
            <a:r>
              <a:rPr lang="en-CA" dirty="0" err="1"/>
              <a:t>đúng</a:t>
            </a:r>
            <a:r>
              <a:rPr lang="en-CA" dirty="0"/>
              <a:t> </a:t>
            </a:r>
            <a:r>
              <a:rPr lang="en-CA" dirty="0" err="1"/>
              <a:t>thứ</a:t>
            </a:r>
            <a:r>
              <a:rPr lang="en-CA" dirty="0"/>
              <a:t> </a:t>
            </a:r>
            <a:r>
              <a:rPr lang="en-CA" dirty="0" err="1"/>
              <a:t>tự</a:t>
            </a:r>
            <a:r>
              <a:rPr lang="en-CA" dirty="0"/>
              <a:t> </a:t>
            </a:r>
            <a:r>
              <a:rPr lang="en-CA" dirty="0" err="1"/>
              <a:t>mà</a:t>
            </a:r>
            <a:r>
              <a:rPr lang="en-CA" dirty="0"/>
              <a:t> </a:t>
            </a:r>
            <a:r>
              <a:rPr lang="en-CA" dirty="0" err="1"/>
              <a:t>bạn</a:t>
            </a:r>
            <a:r>
              <a:rPr lang="en-CA" dirty="0"/>
              <a:t> </a:t>
            </a:r>
            <a:r>
              <a:rPr lang="en-CA" dirty="0" err="1"/>
              <a:t>đã</a:t>
            </a:r>
            <a:r>
              <a:rPr lang="en-CA" dirty="0"/>
              <a:t> </a:t>
            </a:r>
            <a:r>
              <a:rPr lang="en-CA" dirty="0" err="1"/>
              <a:t>mở</a:t>
            </a:r>
            <a:r>
              <a:rPr lang="en-CA" dirty="0"/>
              <a:t>, </a:t>
            </a:r>
            <a:r>
              <a:rPr lang="en-CA" dirty="0" err="1"/>
              <a:t>với</a:t>
            </a:r>
            <a:r>
              <a:rPr lang="en-CA" dirty="0"/>
              <a:t> </a:t>
            </a:r>
            <a:r>
              <a:rPr lang="en-CA" dirty="0" err="1"/>
              <a:t>tệp</a:t>
            </a:r>
            <a:r>
              <a:rPr lang="en-CA" dirty="0"/>
              <a:t> tin </a:t>
            </a:r>
            <a:r>
              <a:rPr lang="en-CA" dirty="0" err="1"/>
              <a:t>bạn</a:t>
            </a:r>
            <a:r>
              <a:rPr lang="en-CA" dirty="0"/>
              <a:t> </a:t>
            </a:r>
            <a:r>
              <a:rPr lang="en-CA" dirty="0" err="1"/>
              <a:t>mở</a:t>
            </a:r>
            <a:r>
              <a:rPr lang="en-CA" dirty="0"/>
              <a:t> </a:t>
            </a:r>
            <a:r>
              <a:rPr lang="en-CA" dirty="0" err="1"/>
              <a:t>gần</a:t>
            </a:r>
            <a:r>
              <a:rPr lang="en-CA" dirty="0"/>
              <a:t> </a:t>
            </a:r>
            <a:r>
              <a:rPr lang="en-CA" dirty="0" err="1"/>
              <a:t>nhất</a:t>
            </a:r>
            <a:r>
              <a:rPr lang="en-CA" dirty="0"/>
              <a:t> </a:t>
            </a:r>
            <a:r>
              <a:rPr lang="en-CA" dirty="0" err="1"/>
              <a:t>sẽ</a:t>
            </a:r>
            <a:r>
              <a:rPr lang="en-CA" dirty="0"/>
              <a:t> </a:t>
            </a:r>
            <a:r>
              <a:rPr lang="en-CA" dirty="0" err="1"/>
              <a:t>nằm</a:t>
            </a:r>
            <a:r>
              <a:rPr lang="en-CA" dirty="0"/>
              <a:t> </a:t>
            </a:r>
            <a:r>
              <a:rPr lang="en-CA" dirty="0" err="1"/>
              <a:t>trên</a:t>
            </a:r>
            <a:r>
              <a:rPr lang="en-CA" dirty="0"/>
              <a:t> </a:t>
            </a:r>
            <a:r>
              <a:rPr lang="en-CA" dirty="0" err="1"/>
              <a:t>đầu</a:t>
            </a:r>
            <a:r>
              <a:rPr lang="en-CA" dirty="0"/>
              <a:t> </a:t>
            </a:r>
            <a:r>
              <a:rPr lang="en-CA" dirty="0" err="1"/>
              <a:t>danh</a:t>
            </a:r>
            <a:r>
              <a:rPr lang="en-CA" dirty="0"/>
              <a:t> </a:t>
            </a:r>
            <a:r>
              <a:rPr lang="en-CA" dirty="0" err="1" smtClean="0"/>
              <a:t>sách</a:t>
            </a:r>
            <a:r>
              <a:rPr lang="en-US" dirty="0" smtClean="0"/>
              <a:t>:</a:t>
            </a:r>
          </a:p>
          <a:p>
            <a:pPr lvl="1"/>
            <a:r>
              <a:rPr lang="en-CA" dirty="0" err="1"/>
              <a:t>Khi</a:t>
            </a:r>
            <a:r>
              <a:rPr lang="en-CA" dirty="0"/>
              <a:t> </a:t>
            </a:r>
            <a:r>
              <a:rPr lang="en-CA" dirty="0" err="1"/>
              <a:t>bạn</a:t>
            </a:r>
            <a:r>
              <a:rPr lang="en-CA" dirty="0"/>
              <a:t> </a:t>
            </a:r>
            <a:r>
              <a:rPr lang="en-CA" dirty="0" err="1"/>
              <a:t>đạt</a:t>
            </a:r>
            <a:r>
              <a:rPr lang="en-CA" dirty="0"/>
              <a:t> </a:t>
            </a:r>
            <a:r>
              <a:rPr lang="en-CA" dirty="0" err="1"/>
              <a:t>đến</a:t>
            </a:r>
            <a:r>
              <a:rPr lang="en-CA" dirty="0"/>
              <a:t> </a:t>
            </a:r>
            <a:r>
              <a:rPr lang="en-CA" dirty="0" err="1"/>
              <a:t>số</a:t>
            </a:r>
            <a:r>
              <a:rPr lang="en-CA" dirty="0"/>
              <a:t> </a:t>
            </a:r>
            <a:r>
              <a:rPr lang="en-CA" dirty="0" err="1"/>
              <a:t>lượng</a:t>
            </a:r>
            <a:r>
              <a:rPr lang="en-CA" dirty="0"/>
              <a:t> </a:t>
            </a:r>
            <a:r>
              <a:rPr lang="en-CA" dirty="0" err="1"/>
              <a:t>tệp</a:t>
            </a:r>
            <a:r>
              <a:rPr lang="en-CA" dirty="0"/>
              <a:t> tin </a:t>
            </a:r>
            <a:r>
              <a:rPr lang="en-CA" dirty="0" err="1"/>
              <a:t>tối</a:t>
            </a:r>
            <a:r>
              <a:rPr lang="en-CA" dirty="0"/>
              <a:t> </a:t>
            </a:r>
            <a:r>
              <a:rPr lang="en-CA" dirty="0" err="1"/>
              <a:t>đa</a:t>
            </a:r>
            <a:r>
              <a:rPr lang="en-CA" dirty="0"/>
              <a:t> </a:t>
            </a:r>
            <a:r>
              <a:rPr lang="en-CA" dirty="0" err="1"/>
              <a:t>có</a:t>
            </a:r>
            <a:r>
              <a:rPr lang="en-CA" dirty="0"/>
              <a:t> </a:t>
            </a:r>
            <a:r>
              <a:rPr lang="en-CA" dirty="0" err="1"/>
              <a:t>thể</a:t>
            </a:r>
            <a:r>
              <a:rPr lang="en-CA" dirty="0"/>
              <a:t> </a:t>
            </a:r>
            <a:r>
              <a:rPr lang="en-CA" dirty="0" err="1"/>
              <a:t>hiển</a:t>
            </a:r>
            <a:r>
              <a:rPr lang="en-CA" dirty="0"/>
              <a:t> thị </a:t>
            </a:r>
            <a:r>
              <a:rPr lang="en-CA" dirty="0" err="1"/>
              <a:t>trong</a:t>
            </a:r>
            <a:r>
              <a:rPr lang="en-CA" dirty="0"/>
              <a:t> </a:t>
            </a:r>
            <a:r>
              <a:rPr lang="en-CA" dirty="0" err="1"/>
              <a:t>danh</a:t>
            </a:r>
            <a:r>
              <a:rPr lang="en-CA" dirty="0"/>
              <a:t> </a:t>
            </a:r>
            <a:r>
              <a:rPr lang="en-CA" dirty="0" err="1"/>
              <a:t>sách</a:t>
            </a:r>
            <a:r>
              <a:rPr lang="en-CA" dirty="0"/>
              <a:t> </a:t>
            </a:r>
            <a:r>
              <a:rPr lang="en-CA" dirty="0" err="1"/>
              <a:t>thì</a:t>
            </a:r>
            <a:r>
              <a:rPr lang="en-CA" dirty="0"/>
              <a:t> </a:t>
            </a:r>
            <a:r>
              <a:rPr lang="en-CA" dirty="0" err="1"/>
              <a:t>những</a:t>
            </a:r>
            <a:r>
              <a:rPr lang="en-CA" dirty="0"/>
              <a:t> </a:t>
            </a:r>
            <a:r>
              <a:rPr lang="en-CA" dirty="0" err="1"/>
              <a:t>tệp</a:t>
            </a:r>
            <a:r>
              <a:rPr lang="en-CA" dirty="0"/>
              <a:t> tin </a:t>
            </a:r>
            <a:r>
              <a:rPr lang="en-CA" dirty="0" err="1"/>
              <a:t>cũ</a:t>
            </a:r>
            <a:r>
              <a:rPr lang="en-CA" dirty="0"/>
              <a:t> </a:t>
            </a:r>
            <a:r>
              <a:rPr lang="en-CA" dirty="0" err="1"/>
              <a:t>nhất</a:t>
            </a:r>
            <a:r>
              <a:rPr lang="en-CA" dirty="0"/>
              <a:t> </a:t>
            </a:r>
            <a:r>
              <a:rPr lang="en-CA" dirty="0" err="1"/>
              <a:t>sẽ</a:t>
            </a:r>
            <a:r>
              <a:rPr lang="en-CA" dirty="0"/>
              <a:t> </a:t>
            </a:r>
            <a:r>
              <a:rPr lang="en-CA" dirty="0" err="1"/>
              <a:t>bị</a:t>
            </a:r>
            <a:r>
              <a:rPr lang="en-CA" dirty="0"/>
              <a:t> </a:t>
            </a:r>
            <a:r>
              <a:rPr lang="en-CA" dirty="0" err="1"/>
              <a:t>xóa</a:t>
            </a:r>
            <a:r>
              <a:rPr lang="en-CA" dirty="0"/>
              <a:t> </a:t>
            </a:r>
            <a:r>
              <a:rPr lang="en-CA" dirty="0" err="1"/>
              <a:t>khỏi</a:t>
            </a:r>
            <a:r>
              <a:rPr lang="en-CA" dirty="0"/>
              <a:t> </a:t>
            </a:r>
            <a:r>
              <a:rPr lang="en-CA" dirty="0" err="1"/>
              <a:t>danh</a:t>
            </a:r>
            <a:r>
              <a:rPr lang="en-CA" dirty="0"/>
              <a:t> </a:t>
            </a:r>
            <a:r>
              <a:rPr lang="en-CA" dirty="0" err="1"/>
              <a:t>sách</a:t>
            </a:r>
            <a:endParaRPr lang="en-US" dirty="0" smtClean="0"/>
          </a:p>
          <a:p>
            <a:pPr lvl="1"/>
            <a:r>
              <a:rPr lang="en-CA" dirty="0" err="1"/>
              <a:t>N</a:t>
            </a:r>
            <a:r>
              <a:rPr lang="en-CA" dirty="0" err="1" smtClean="0"/>
              <a:t>hấp</a:t>
            </a:r>
            <a:r>
              <a:rPr lang="en-CA" dirty="0" smtClean="0"/>
              <a:t> </a:t>
            </a:r>
            <a:r>
              <a:rPr lang="en-CA" dirty="0" err="1"/>
              <a:t>chuột</a:t>
            </a:r>
            <a:r>
              <a:rPr lang="en-CA" dirty="0"/>
              <a:t> </a:t>
            </a:r>
            <a:r>
              <a:rPr lang="en-CA" dirty="0" err="1"/>
              <a:t>vào</a:t>
            </a:r>
            <a:r>
              <a:rPr lang="en-CA" dirty="0"/>
              <a:t> </a:t>
            </a:r>
            <a:r>
              <a:rPr lang="en-CA" dirty="0" err="1"/>
              <a:t>biểu</a:t>
            </a:r>
            <a:r>
              <a:rPr lang="en-CA" dirty="0"/>
              <a:t> </a:t>
            </a:r>
            <a:r>
              <a:rPr lang="en-CA" dirty="0" err="1"/>
              <a:t>tượng</a:t>
            </a:r>
            <a:r>
              <a:rPr lang="en-CA" dirty="0"/>
              <a:t> </a:t>
            </a:r>
            <a:r>
              <a:rPr lang="en-CA" dirty="0" err="1"/>
              <a:t>ghim</a:t>
            </a:r>
            <a:r>
              <a:rPr lang="en-CA" dirty="0"/>
              <a:t> ở </a:t>
            </a:r>
            <a:r>
              <a:rPr lang="en-CA" dirty="0" err="1"/>
              <a:t>phía</a:t>
            </a:r>
            <a:r>
              <a:rPr lang="en-CA" dirty="0"/>
              <a:t> </a:t>
            </a:r>
            <a:r>
              <a:rPr lang="en-CA" dirty="0" err="1"/>
              <a:t>bên</a:t>
            </a:r>
            <a:r>
              <a:rPr lang="en-CA" dirty="0"/>
              <a:t> </a:t>
            </a:r>
            <a:r>
              <a:rPr lang="en-CA" dirty="0" err="1"/>
              <a:t>phải</a:t>
            </a:r>
            <a:r>
              <a:rPr lang="en-CA" dirty="0"/>
              <a:t> </a:t>
            </a:r>
            <a:r>
              <a:rPr lang="en-CA" dirty="0" err="1"/>
              <a:t>của</a:t>
            </a:r>
            <a:r>
              <a:rPr lang="en-CA" dirty="0"/>
              <a:t> </a:t>
            </a:r>
            <a:r>
              <a:rPr lang="en-CA" dirty="0" err="1"/>
              <a:t>tên</a:t>
            </a:r>
            <a:r>
              <a:rPr lang="en-CA" dirty="0"/>
              <a:t> </a:t>
            </a:r>
            <a:r>
              <a:rPr lang="en-CA" dirty="0" err="1"/>
              <a:t>tệp</a:t>
            </a:r>
            <a:r>
              <a:rPr lang="en-CA" dirty="0"/>
              <a:t> tin </a:t>
            </a:r>
            <a:r>
              <a:rPr lang="en-CA" dirty="0" err="1"/>
              <a:t>để</a:t>
            </a:r>
            <a:r>
              <a:rPr lang="en-CA" dirty="0"/>
              <a:t> </a:t>
            </a:r>
            <a:r>
              <a:rPr lang="en-CA" dirty="0" err="1"/>
              <a:t>giữ</a:t>
            </a:r>
            <a:r>
              <a:rPr lang="en-CA" dirty="0"/>
              <a:t> </a:t>
            </a:r>
            <a:r>
              <a:rPr lang="en-CA" dirty="0" err="1"/>
              <a:t>tệp</a:t>
            </a:r>
            <a:r>
              <a:rPr lang="en-CA" dirty="0"/>
              <a:t> tin </a:t>
            </a:r>
            <a:r>
              <a:rPr lang="en-CA" dirty="0" err="1"/>
              <a:t>đó</a:t>
            </a:r>
            <a:r>
              <a:rPr lang="en-CA" dirty="0"/>
              <a:t> </a:t>
            </a:r>
            <a:r>
              <a:rPr lang="en-CA" dirty="0" err="1"/>
              <a:t>lại</a:t>
            </a:r>
            <a:r>
              <a:rPr lang="en-CA" dirty="0"/>
              <a:t> </a:t>
            </a:r>
            <a:r>
              <a:rPr lang="en-CA" dirty="0" err="1"/>
              <a:t>trong</a:t>
            </a:r>
            <a:r>
              <a:rPr lang="en-CA" dirty="0"/>
              <a:t> </a:t>
            </a:r>
            <a:r>
              <a:rPr lang="en-CA" dirty="0" err="1"/>
              <a:t>danh</a:t>
            </a:r>
            <a:r>
              <a:rPr lang="en-CA" dirty="0"/>
              <a:t> </a:t>
            </a:r>
            <a:r>
              <a:rPr lang="en-CA" dirty="0" err="1" smtClean="0"/>
              <a:t>sách</a:t>
            </a:r>
            <a:endParaRPr lang="en-US" dirty="0"/>
          </a:p>
          <a:p>
            <a:endParaRPr lang="en-US" dirty="0"/>
          </a:p>
        </p:txBody>
      </p:sp>
    </p:spTree>
    <p:extLst>
      <p:ext uri="{BB962C8B-B14F-4D97-AF65-F5344CB8AC3E}">
        <p14:creationId xmlns:p14="http://schemas.microsoft.com/office/powerpoint/2010/main" val="24019891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Tùy chỉnh cách hiển thị tài liệu</a:t>
            </a:r>
          </a:p>
        </p:txBody>
      </p:sp>
      <p:pic>
        <p:nvPicPr>
          <p:cNvPr id="5" name="Picture 4" descr="Description: C:\Users\swong\Documents\Manuals\IC3 GS4\7314 IC3 GS4\Screens\L8\l8-013.png"/>
          <p:cNvPicPr/>
          <p:nvPr/>
        </p:nvPicPr>
        <p:blipFill>
          <a:blip r:embed="rId2">
            <a:extLst>
              <a:ext uri="{28A0092B-C50C-407E-A947-70E740481C1C}">
                <a14:useLocalDpi xmlns:a14="http://schemas.microsoft.com/office/drawing/2010/main" val="0"/>
              </a:ext>
            </a:extLst>
          </a:blip>
          <a:srcRect r="5423"/>
          <a:stretch>
            <a:fillRect/>
          </a:stretch>
        </p:blipFill>
        <p:spPr bwMode="auto">
          <a:xfrm>
            <a:off x="993057" y="1626669"/>
            <a:ext cx="8074743" cy="962059"/>
          </a:xfrm>
          <a:prstGeom prst="rect">
            <a:avLst/>
          </a:prstGeom>
          <a:noFill/>
          <a:ln>
            <a:noFill/>
          </a:ln>
        </p:spPr>
      </p:pic>
      <p:pic>
        <p:nvPicPr>
          <p:cNvPr id="6" name="Picture 635" descr="Description: C:\Users\swong\Documents\Manuals\IC3 GS4\7314 IC3 GS4\Screens\L8\l8-0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6400800"/>
            <a:ext cx="809625" cy="1714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6"/>
          <p:cNvGraphicFramePr>
            <a:graphicFrameLocks noGrp="1"/>
          </p:cNvGraphicFramePr>
          <p:nvPr>
            <p:ph idx="1"/>
            <p:extLst>
              <p:ext uri="{D42A27DB-BD31-4B8C-83A1-F6EECF244321}">
                <p14:modId xmlns:p14="http://schemas.microsoft.com/office/powerpoint/2010/main" val="2429202787"/>
              </p:ext>
            </p:extLst>
          </p:nvPr>
        </p:nvGraphicFramePr>
        <p:xfrm>
          <a:off x="1046499" y="2743200"/>
          <a:ext cx="8010713" cy="3967677"/>
        </p:xfrm>
        <a:graphic>
          <a:graphicData uri="http://schemas.openxmlformats.org/drawingml/2006/table">
            <a:tbl>
              <a:tblPr firstRow="1" firstCol="1" bandRow="1">
                <a:tableStyleId>{2D5ABB26-0587-4C30-8999-92F81FD0307C}</a:tableStyleId>
              </a:tblPr>
              <a:tblGrid>
                <a:gridCol w="1610459">
                  <a:extLst>
                    <a:ext uri="{9D8B030D-6E8A-4147-A177-3AD203B41FA5}">
                      <a16:colId xmlns:a16="http://schemas.microsoft.com/office/drawing/2014/main" val="20000"/>
                    </a:ext>
                  </a:extLst>
                </a:gridCol>
                <a:gridCol w="6400254">
                  <a:extLst>
                    <a:ext uri="{9D8B030D-6E8A-4147-A177-3AD203B41FA5}">
                      <a16:colId xmlns:a16="http://schemas.microsoft.com/office/drawing/2014/main" val="20001"/>
                    </a:ext>
                  </a:extLst>
                </a:gridCol>
              </a:tblGrid>
              <a:tr h="496306">
                <a:tc>
                  <a:txBody>
                    <a:bodyPr/>
                    <a:lstStyle/>
                    <a:p>
                      <a:pPr>
                        <a:lnSpc>
                          <a:spcPct val="115000"/>
                        </a:lnSpc>
                        <a:spcBef>
                          <a:spcPts val="200"/>
                        </a:spcBef>
                        <a:spcAft>
                          <a:spcPts val="200"/>
                        </a:spcAft>
                        <a:tabLst>
                          <a:tab pos="228600" algn="l"/>
                        </a:tabLst>
                      </a:pPr>
                      <a:r>
                        <a:rPr lang="en-US" sz="1800" b="1" dirty="0">
                          <a:effectLst/>
                          <a:latin typeface="Zurich BT" pitchFamily="34" charset="0"/>
                        </a:rPr>
                        <a:t>Print Layout</a:t>
                      </a:r>
                      <a:endParaRPr lang="en-US" sz="1800" b="1" dirty="0">
                        <a:effectLst/>
                        <a:latin typeface="Zurich BT" pitchFamily="34" charset="0"/>
                        <a:ea typeface="Times New Roman"/>
                        <a:cs typeface="Calibri"/>
                      </a:endParaRPr>
                    </a:p>
                  </a:txBody>
                  <a:tcPr marL="68580" marR="68580" marT="0" marB="0"/>
                </a:tc>
                <a:tc>
                  <a:txBody>
                    <a:bodyPr/>
                    <a:lstStyle/>
                    <a:p>
                      <a:pPr marL="0" algn="just">
                        <a:lnSpc>
                          <a:spcPct val="115000"/>
                        </a:lnSpc>
                        <a:spcBef>
                          <a:spcPts val="200"/>
                        </a:spcBef>
                        <a:spcAft>
                          <a:spcPts val="200"/>
                        </a:spcAft>
                        <a:tabLst>
                          <a:tab pos="228600" algn="l"/>
                        </a:tabLst>
                      </a:pPr>
                      <a:r>
                        <a:rPr lang="en-CA" sz="1800" kern="1200" dirty="0" err="1" smtClean="0">
                          <a:solidFill>
                            <a:schemeClr val="tx1"/>
                          </a:solidFill>
                          <a:effectLst/>
                          <a:latin typeface="+mn-lt"/>
                          <a:ea typeface="+mn-ea"/>
                          <a:cs typeface="+mn-cs"/>
                        </a:rPr>
                        <a:t>Hiển</a:t>
                      </a:r>
                      <a:r>
                        <a:rPr lang="en-CA" sz="1800" kern="1200" dirty="0" smtClean="0">
                          <a:solidFill>
                            <a:schemeClr val="tx1"/>
                          </a:solidFill>
                          <a:effectLst/>
                          <a:latin typeface="+mn-lt"/>
                          <a:ea typeface="+mn-ea"/>
                          <a:cs typeface="+mn-cs"/>
                        </a:rPr>
                        <a:t> thị </a:t>
                      </a:r>
                      <a:r>
                        <a:rPr lang="en-CA" sz="1800" kern="1200" dirty="0" err="1" smtClean="0">
                          <a:solidFill>
                            <a:schemeClr val="tx1"/>
                          </a:solidFill>
                          <a:effectLst/>
                          <a:latin typeface="+mn-lt"/>
                          <a:ea typeface="+mn-ea"/>
                          <a:cs typeface="+mn-cs"/>
                        </a:rPr>
                        <a:t>nội</a:t>
                      </a:r>
                      <a:r>
                        <a:rPr lang="en-CA" sz="1800" kern="1200" dirty="0" smtClean="0">
                          <a:solidFill>
                            <a:schemeClr val="tx1"/>
                          </a:solidFill>
                          <a:effectLst/>
                          <a:latin typeface="+mn-lt"/>
                          <a:ea typeface="+mn-ea"/>
                          <a:cs typeface="+mn-cs"/>
                        </a:rPr>
                        <a:t> dung </a:t>
                      </a:r>
                      <a:r>
                        <a:rPr lang="en-CA" sz="1800" kern="1200" dirty="0" err="1" smtClean="0">
                          <a:solidFill>
                            <a:schemeClr val="tx1"/>
                          </a:solidFill>
                          <a:effectLst/>
                          <a:latin typeface="+mn-lt"/>
                          <a:ea typeface="+mn-ea"/>
                          <a:cs typeface="+mn-cs"/>
                        </a:rPr>
                        <a:t>tệp</a:t>
                      </a:r>
                      <a:r>
                        <a:rPr lang="en-CA" sz="1800" kern="1200" dirty="0" smtClean="0">
                          <a:solidFill>
                            <a:schemeClr val="tx1"/>
                          </a:solidFill>
                          <a:effectLst/>
                          <a:latin typeface="+mn-lt"/>
                          <a:ea typeface="+mn-ea"/>
                          <a:cs typeface="+mn-cs"/>
                        </a:rPr>
                        <a:t> tin </a:t>
                      </a:r>
                      <a:r>
                        <a:rPr lang="en-CA" sz="1800" kern="1200" dirty="0" err="1" smtClean="0">
                          <a:solidFill>
                            <a:schemeClr val="tx1"/>
                          </a:solidFill>
                          <a:effectLst/>
                          <a:latin typeface="+mn-lt"/>
                          <a:ea typeface="+mn-ea"/>
                          <a:cs typeface="+mn-cs"/>
                        </a:rPr>
                        <a:t>như</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khi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bạn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gửi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tài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liệu</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tới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máy</a:t>
                      </a:r>
                      <a:r>
                        <a:rPr lang="en-CA" sz="1800" kern="1200" dirty="0" smtClean="0">
                          <a:solidFill>
                            <a:schemeClr val="tx1"/>
                          </a:solidFill>
                          <a:effectLst/>
                          <a:latin typeface="+mn-lt"/>
                          <a:ea typeface="+mn-ea"/>
                          <a:cs typeface="+mn-cs"/>
                        </a:rPr>
                        <a:t> in</a:t>
                      </a:r>
                      <a:r>
                        <a:rPr lang="en-US" sz="1800" dirty="0" smtClean="0">
                          <a:effectLst/>
                          <a:latin typeface="Zurich BT" pitchFamily="34" charset="0"/>
                        </a:rPr>
                        <a:t>.</a:t>
                      </a:r>
                      <a:endParaRPr lang="en-US" sz="1800" dirty="0">
                        <a:effectLst/>
                        <a:latin typeface="Zurich BT" pitchFamily="34" charset="0"/>
                        <a:ea typeface="Times New Roman"/>
                        <a:cs typeface="Calibri"/>
                      </a:endParaRPr>
                    </a:p>
                  </a:txBody>
                  <a:tcPr marL="68580" marR="68580" marT="0" marB="0"/>
                </a:tc>
                <a:extLst>
                  <a:ext uri="{0D108BD9-81ED-4DB2-BD59-A6C34878D82A}">
                    <a16:rowId xmlns:a16="http://schemas.microsoft.com/office/drawing/2014/main" val="10000"/>
                  </a:ext>
                </a:extLst>
              </a:tr>
              <a:tr h="849893">
                <a:tc>
                  <a:txBody>
                    <a:bodyPr/>
                    <a:lstStyle/>
                    <a:p>
                      <a:pPr>
                        <a:lnSpc>
                          <a:spcPct val="115000"/>
                        </a:lnSpc>
                        <a:spcBef>
                          <a:spcPts val="200"/>
                        </a:spcBef>
                        <a:spcAft>
                          <a:spcPts val="200"/>
                        </a:spcAft>
                        <a:tabLst>
                          <a:tab pos="228600" algn="l"/>
                        </a:tabLst>
                      </a:pPr>
                      <a:r>
                        <a:rPr lang="en-US" sz="1800" b="1" dirty="0">
                          <a:effectLst/>
                          <a:latin typeface="Zurich BT" pitchFamily="34" charset="0"/>
                        </a:rPr>
                        <a:t>Full Screen Reading </a:t>
                      </a:r>
                      <a:endParaRPr lang="en-US" sz="1800" b="1" dirty="0">
                        <a:effectLst/>
                        <a:latin typeface="Zurich BT" pitchFamily="34" charset="0"/>
                        <a:ea typeface="Times New Roman"/>
                        <a:cs typeface="Calibri"/>
                      </a:endParaRPr>
                    </a:p>
                  </a:txBody>
                  <a:tcPr marL="68580" marR="68580" marT="0" marB="0"/>
                </a:tc>
                <a:tc>
                  <a:txBody>
                    <a:bodyPr/>
                    <a:lstStyle/>
                    <a:p>
                      <a:pPr marL="0" algn="just">
                        <a:lnSpc>
                          <a:spcPct val="115000"/>
                        </a:lnSpc>
                        <a:spcBef>
                          <a:spcPts val="200"/>
                        </a:spcBef>
                        <a:spcAft>
                          <a:spcPts val="200"/>
                        </a:spcAft>
                        <a:tabLst>
                          <a:tab pos="228600" algn="l"/>
                        </a:tabLst>
                      </a:pPr>
                      <a:r>
                        <a:rPr lang="en-CA" sz="1800" kern="1200" dirty="0" err="1" smtClean="0">
                          <a:solidFill>
                            <a:schemeClr val="tx1"/>
                          </a:solidFill>
                          <a:effectLst/>
                          <a:latin typeface="+mn-lt"/>
                          <a:ea typeface="+mn-ea"/>
                          <a:cs typeface="+mn-cs"/>
                        </a:rPr>
                        <a:t>Thay</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đổi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kích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thước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nội</a:t>
                      </a:r>
                      <a:r>
                        <a:rPr lang="en-CA" sz="1800" kern="1200" dirty="0" smtClean="0">
                          <a:solidFill>
                            <a:schemeClr val="tx1"/>
                          </a:solidFill>
                          <a:effectLst/>
                          <a:latin typeface="+mn-lt"/>
                          <a:ea typeface="+mn-ea"/>
                          <a:cs typeface="+mn-cs"/>
                        </a:rPr>
                        <a:t> dung </a:t>
                      </a:r>
                      <a:r>
                        <a:rPr lang="en-CA" sz="1800" kern="1200" dirty="0" err="1" smtClean="0">
                          <a:solidFill>
                            <a:schemeClr val="tx1"/>
                          </a:solidFill>
                          <a:effectLst/>
                          <a:latin typeface="+mn-lt"/>
                          <a:ea typeface="+mn-ea"/>
                          <a:cs typeface="+mn-cs"/>
                        </a:rPr>
                        <a:t>của</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tài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liệu</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bằng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kích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thước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màn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hình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để</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hiển</a:t>
                      </a:r>
                      <a:r>
                        <a:rPr lang="en-CA" sz="1800" kern="1200" dirty="0" smtClean="0">
                          <a:solidFill>
                            <a:schemeClr val="tx1"/>
                          </a:solidFill>
                          <a:effectLst/>
                          <a:latin typeface="+mn-lt"/>
                          <a:ea typeface="+mn-ea"/>
                          <a:cs typeface="+mn-cs"/>
                        </a:rPr>
                        <a:t> thị </a:t>
                      </a:r>
                      <a:r>
                        <a:rPr lang="en-CA" sz="1800" kern="1200" dirty="0" err="1" smtClean="0">
                          <a:solidFill>
                            <a:schemeClr val="tx1"/>
                          </a:solidFill>
                          <a:effectLst/>
                          <a:latin typeface="+mn-lt"/>
                          <a:ea typeface="+mn-ea"/>
                          <a:cs typeface="+mn-cs"/>
                        </a:rPr>
                        <a:t>duy</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nhất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tài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liệu</a:t>
                      </a:r>
                      <a:r>
                        <a:rPr lang="en-US" sz="1800" dirty="0" smtClean="0">
                          <a:effectLst/>
                          <a:latin typeface="Zurich BT" pitchFamily="34" charset="0"/>
                        </a:rPr>
                        <a:t>.</a:t>
                      </a:r>
                      <a:endParaRPr lang="en-US" sz="1800" dirty="0">
                        <a:effectLst/>
                        <a:latin typeface="Zurich BT" pitchFamily="34" charset="0"/>
                        <a:ea typeface="Times New Roman"/>
                        <a:cs typeface="Calibri"/>
                      </a:endParaRPr>
                    </a:p>
                  </a:txBody>
                  <a:tcPr marL="68580" marR="68580" marT="0" marB="0"/>
                </a:tc>
                <a:extLst>
                  <a:ext uri="{0D108BD9-81ED-4DB2-BD59-A6C34878D82A}">
                    <a16:rowId xmlns:a16="http://schemas.microsoft.com/office/drawing/2014/main" val="10001"/>
                  </a:ext>
                </a:extLst>
              </a:tr>
              <a:tr h="522514">
                <a:tc>
                  <a:txBody>
                    <a:bodyPr/>
                    <a:lstStyle/>
                    <a:p>
                      <a:pPr>
                        <a:lnSpc>
                          <a:spcPct val="115000"/>
                        </a:lnSpc>
                        <a:spcBef>
                          <a:spcPts val="200"/>
                        </a:spcBef>
                        <a:spcAft>
                          <a:spcPts val="200"/>
                        </a:spcAft>
                        <a:tabLst>
                          <a:tab pos="228600" algn="l"/>
                        </a:tabLst>
                      </a:pPr>
                      <a:r>
                        <a:rPr lang="en-US" sz="1800" b="1" dirty="0">
                          <a:effectLst/>
                          <a:latin typeface="Zurich BT" pitchFamily="34" charset="0"/>
                        </a:rPr>
                        <a:t>Web Layout</a:t>
                      </a:r>
                      <a:endParaRPr lang="en-US" sz="1800" b="1" dirty="0">
                        <a:effectLst/>
                        <a:latin typeface="Zurich BT" pitchFamily="34" charset="0"/>
                        <a:ea typeface="Times New Roman"/>
                        <a:cs typeface="Calibri"/>
                      </a:endParaRPr>
                    </a:p>
                  </a:txBody>
                  <a:tcPr marL="68580" marR="68580" marT="0" marB="0"/>
                </a:tc>
                <a:tc>
                  <a:txBody>
                    <a:bodyPr/>
                    <a:lstStyle/>
                    <a:p>
                      <a:pPr marL="0" algn="just">
                        <a:lnSpc>
                          <a:spcPct val="115000"/>
                        </a:lnSpc>
                        <a:spcBef>
                          <a:spcPts val="200"/>
                        </a:spcBef>
                        <a:spcAft>
                          <a:spcPts val="200"/>
                        </a:spcAft>
                        <a:tabLst>
                          <a:tab pos="228600" algn="l"/>
                        </a:tabLst>
                      </a:pPr>
                      <a:r>
                        <a:rPr lang="en-CA" sz="1800" kern="1200" smtClean="0">
                          <a:solidFill>
                            <a:schemeClr val="tx1"/>
                          </a:solidFill>
                          <a:effectLst/>
                          <a:latin typeface="+mn-lt"/>
                          <a:ea typeface="+mn-ea"/>
                          <a:cs typeface="+mn-cs"/>
                        </a:rPr>
                        <a:t>Hiển </a:t>
                      </a:r>
                      <a:r>
                        <a:rPr lang="en-CA" sz="1800" kern="1200" dirty="0" smtClean="0">
                          <a:solidFill>
                            <a:schemeClr val="tx1"/>
                          </a:solidFill>
                          <a:effectLst/>
                          <a:latin typeface="+mn-lt"/>
                          <a:ea typeface="+mn-ea"/>
                          <a:cs typeface="+mn-cs"/>
                        </a:rPr>
                        <a:t>thị </a:t>
                      </a:r>
                      <a:r>
                        <a:rPr lang="en-CA" sz="1800" kern="1200" dirty="0" err="1" smtClean="0">
                          <a:solidFill>
                            <a:schemeClr val="tx1"/>
                          </a:solidFill>
                          <a:effectLst/>
                          <a:latin typeface="+mn-lt"/>
                          <a:ea typeface="+mn-ea"/>
                          <a:cs typeface="+mn-cs"/>
                        </a:rPr>
                        <a:t>tài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liệu</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giống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như</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một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trang</a:t>
                      </a:r>
                      <a:r>
                        <a:rPr lang="en-CA" sz="1800" kern="1200" dirty="0" smtClean="0">
                          <a:solidFill>
                            <a:schemeClr val="tx1"/>
                          </a:solidFill>
                          <a:effectLst/>
                          <a:latin typeface="+mn-lt"/>
                          <a:ea typeface="+mn-ea"/>
                          <a:cs typeface="+mn-cs"/>
                        </a:rPr>
                        <a:t> Web</a:t>
                      </a:r>
                      <a:r>
                        <a:rPr lang="en-US" sz="1800" dirty="0" smtClean="0">
                          <a:effectLst/>
                          <a:latin typeface="Zurich BT" pitchFamily="34" charset="0"/>
                        </a:rPr>
                        <a:t>.</a:t>
                      </a:r>
                      <a:endParaRPr lang="en-US" sz="1800" dirty="0">
                        <a:effectLst/>
                        <a:latin typeface="Zurich BT" pitchFamily="34" charset="0"/>
                        <a:ea typeface="Times New Roman"/>
                        <a:cs typeface="Calibri"/>
                      </a:endParaRPr>
                    </a:p>
                  </a:txBody>
                  <a:tcPr marL="68580" marR="68580" marT="0" marB="0"/>
                </a:tc>
                <a:extLst>
                  <a:ext uri="{0D108BD9-81ED-4DB2-BD59-A6C34878D82A}">
                    <a16:rowId xmlns:a16="http://schemas.microsoft.com/office/drawing/2014/main" val="10002"/>
                  </a:ext>
                </a:extLst>
              </a:tr>
              <a:tr h="522515">
                <a:tc>
                  <a:txBody>
                    <a:bodyPr/>
                    <a:lstStyle/>
                    <a:p>
                      <a:pPr>
                        <a:lnSpc>
                          <a:spcPct val="115000"/>
                        </a:lnSpc>
                        <a:spcBef>
                          <a:spcPts val="200"/>
                        </a:spcBef>
                        <a:spcAft>
                          <a:spcPts val="200"/>
                        </a:spcAft>
                        <a:tabLst>
                          <a:tab pos="228600" algn="l"/>
                        </a:tabLst>
                      </a:pPr>
                      <a:r>
                        <a:rPr lang="en-US" sz="1800" b="1" dirty="0">
                          <a:effectLst/>
                          <a:latin typeface="Zurich BT" pitchFamily="34" charset="0"/>
                        </a:rPr>
                        <a:t>Outline</a:t>
                      </a:r>
                      <a:endParaRPr lang="en-US" sz="1800" b="1" dirty="0">
                        <a:effectLst/>
                        <a:latin typeface="Zurich BT" pitchFamily="34" charset="0"/>
                        <a:ea typeface="Times New Roman"/>
                        <a:cs typeface="Calibri"/>
                      </a:endParaRPr>
                    </a:p>
                  </a:txBody>
                  <a:tcPr marL="68580" marR="68580" marT="0" marB="0"/>
                </a:tc>
                <a:tc>
                  <a:txBody>
                    <a:bodyPr/>
                    <a:lstStyle/>
                    <a:p>
                      <a:pPr marL="0" algn="just">
                        <a:lnSpc>
                          <a:spcPct val="115000"/>
                        </a:lnSpc>
                        <a:spcBef>
                          <a:spcPts val="200"/>
                        </a:spcBef>
                        <a:spcAft>
                          <a:spcPts val="200"/>
                        </a:spcAft>
                        <a:tabLst>
                          <a:tab pos="228600" algn="l"/>
                        </a:tabLst>
                      </a:pPr>
                      <a:r>
                        <a:rPr lang="en-CA" sz="1800" kern="1200" dirty="0" smtClean="0">
                          <a:solidFill>
                            <a:schemeClr val="tx1"/>
                          </a:solidFill>
                          <a:effectLst/>
                          <a:latin typeface="+mn-lt"/>
                          <a:ea typeface="+mn-ea"/>
                          <a:cs typeface="+mn-cs"/>
                        </a:rPr>
                        <a:t>Thu </a:t>
                      </a:r>
                      <a:r>
                        <a:rPr lang="en-CA" sz="1800" kern="1200" dirty="0" err="1" smtClean="0">
                          <a:solidFill>
                            <a:schemeClr val="tx1"/>
                          </a:solidFill>
                          <a:effectLst/>
                          <a:latin typeface="+mn-lt"/>
                          <a:ea typeface="+mn-ea"/>
                          <a:cs typeface="+mn-cs"/>
                        </a:rPr>
                        <a:t>gọn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tài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liệu</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để</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chỉ</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hiển</a:t>
                      </a:r>
                      <a:r>
                        <a:rPr lang="en-CA" sz="1800" kern="1200" dirty="0" smtClean="0">
                          <a:solidFill>
                            <a:schemeClr val="tx1"/>
                          </a:solidFill>
                          <a:effectLst/>
                          <a:latin typeface="+mn-lt"/>
                          <a:ea typeface="+mn-ea"/>
                          <a:cs typeface="+mn-cs"/>
                        </a:rPr>
                        <a:t> thị </a:t>
                      </a:r>
                      <a:r>
                        <a:rPr lang="en-CA" sz="1800" kern="1200" dirty="0" err="1" smtClean="0">
                          <a:solidFill>
                            <a:schemeClr val="tx1"/>
                          </a:solidFill>
                          <a:effectLst/>
                          <a:latin typeface="+mn-lt"/>
                          <a:ea typeface="+mn-ea"/>
                          <a:cs typeface="+mn-cs"/>
                        </a:rPr>
                        <a:t>văn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bản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chẳng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hạn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như</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đề</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mục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hoặc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nội</a:t>
                      </a:r>
                      <a:r>
                        <a:rPr lang="en-CA" sz="1800" kern="1200" dirty="0" smtClean="0">
                          <a:solidFill>
                            <a:schemeClr val="tx1"/>
                          </a:solidFill>
                          <a:effectLst/>
                          <a:latin typeface="+mn-lt"/>
                          <a:ea typeface="+mn-ea"/>
                          <a:cs typeface="+mn-cs"/>
                        </a:rPr>
                        <a:t> dung </a:t>
                      </a:r>
                      <a:r>
                        <a:rPr lang="en-CA" sz="1800" kern="1200" dirty="0" err="1" smtClean="0">
                          <a:solidFill>
                            <a:schemeClr val="tx1"/>
                          </a:solidFill>
                          <a:effectLst/>
                          <a:latin typeface="+mn-lt"/>
                          <a:ea typeface="+mn-ea"/>
                          <a:cs typeface="+mn-cs"/>
                        </a:rPr>
                        <a:t>bên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trong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để</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hỗ</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trợ</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bạn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trong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việc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tổ</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chức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dòng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chảy</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nội</a:t>
                      </a:r>
                      <a:r>
                        <a:rPr lang="en-CA" sz="1800" kern="1200" dirty="0" smtClean="0">
                          <a:solidFill>
                            <a:schemeClr val="tx1"/>
                          </a:solidFill>
                          <a:effectLst/>
                          <a:latin typeface="+mn-lt"/>
                          <a:ea typeface="+mn-ea"/>
                          <a:cs typeface="+mn-cs"/>
                        </a:rPr>
                        <a:t> dung</a:t>
                      </a:r>
                      <a:endParaRPr lang="en-US" sz="1800" dirty="0">
                        <a:effectLst/>
                        <a:latin typeface="Zurich BT" pitchFamily="34" charset="0"/>
                        <a:ea typeface="Times New Roman"/>
                        <a:cs typeface="Calibri"/>
                      </a:endParaRPr>
                    </a:p>
                  </a:txBody>
                  <a:tcPr marL="68580" marR="68580" marT="0" marB="0"/>
                </a:tc>
                <a:extLst>
                  <a:ext uri="{0D108BD9-81ED-4DB2-BD59-A6C34878D82A}">
                    <a16:rowId xmlns:a16="http://schemas.microsoft.com/office/drawing/2014/main" val="10003"/>
                  </a:ext>
                </a:extLst>
              </a:tr>
              <a:tr h="825500">
                <a:tc>
                  <a:txBody>
                    <a:bodyPr/>
                    <a:lstStyle/>
                    <a:p>
                      <a:pPr>
                        <a:lnSpc>
                          <a:spcPct val="115000"/>
                        </a:lnSpc>
                        <a:spcBef>
                          <a:spcPts val="200"/>
                        </a:spcBef>
                        <a:spcAft>
                          <a:spcPts val="200"/>
                        </a:spcAft>
                        <a:tabLst>
                          <a:tab pos="228600" algn="l"/>
                        </a:tabLst>
                      </a:pPr>
                      <a:r>
                        <a:rPr lang="en-US" sz="1800" b="1" dirty="0">
                          <a:effectLst/>
                          <a:latin typeface="Zurich BT" pitchFamily="34" charset="0"/>
                        </a:rPr>
                        <a:t>Draft</a:t>
                      </a:r>
                      <a:endParaRPr lang="en-US" sz="1800" b="1" dirty="0">
                        <a:effectLst/>
                        <a:latin typeface="Zurich BT" pitchFamily="34" charset="0"/>
                        <a:ea typeface="Times New Roman"/>
                        <a:cs typeface="Calibri"/>
                      </a:endParaRPr>
                    </a:p>
                  </a:txBody>
                  <a:tcPr marL="68580" marR="68580" marT="0" marB="0"/>
                </a:tc>
                <a:tc>
                  <a:txBody>
                    <a:bodyPr/>
                    <a:lstStyle/>
                    <a:p>
                      <a:pPr marL="0" algn="just">
                        <a:lnSpc>
                          <a:spcPct val="115000"/>
                        </a:lnSpc>
                        <a:spcBef>
                          <a:spcPts val="200"/>
                        </a:spcBef>
                        <a:spcAft>
                          <a:spcPts val="200"/>
                        </a:spcAft>
                        <a:tabLst>
                          <a:tab pos="228600" algn="l"/>
                        </a:tabLst>
                      </a:pPr>
                      <a:r>
                        <a:rPr lang="en-CA" sz="1800" kern="1200" dirty="0" err="1" smtClean="0">
                          <a:solidFill>
                            <a:schemeClr val="tx1"/>
                          </a:solidFill>
                          <a:effectLst/>
                          <a:latin typeface="+mn-lt"/>
                          <a:ea typeface="+mn-ea"/>
                          <a:cs typeface="+mn-cs"/>
                        </a:rPr>
                        <a:t>Hiển</a:t>
                      </a:r>
                      <a:r>
                        <a:rPr lang="en-CA" sz="1800" kern="1200" dirty="0" smtClean="0">
                          <a:solidFill>
                            <a:schemeClr val="tx1"/>
                          </a:solidFill>
                          <a:effectLst/>
                          <a:latin typeface="+mn-lt"/>
                          <a:ea typeface="+mn-ea"/>
                          <a:cs typeface="+mn-cs"/>
                        </a:rPr>
                        <a:t> thị </a:t>
                      </a:r>
                      <a:r>
                        <a:rPr lang="en-CA" sz="1800" kern="1200" dirty="0" err="1" smtClean="0">
                          <a:solidFill>
                            <a:schemeClr val="tx1"/>
                          </a:solidFill>
                          <a:effectLst/>
                          <a:latin typeface="+mn-lt"/>
                          <a:ea typeface="+mn-ea"/>
                          <a:cs typeface="+mn-cs"/>
                        </a:rPr>
                        <a:t>tài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liệu</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với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độ</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rộng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đủ</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chiều</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ngang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của</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màn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hình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và</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chỉ</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có</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thanh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thước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kẻ</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ngang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được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hiển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th</a:t>
                      </a:r>
                      <a:r>
                        <a:rPr lang="en-US" sz="1800" dirty="0" smtClean="0">
                          <a:effectLst/>
                          <a:latin typeface="Zurich BT" pitchFamily="34" charset="0"/>
                        </a:rPr>
                        <a:t>.</a:t>
                      </a:r>
                      <a:endParaRPr lang="en-US" sz="1800" dirty="0">
                        <a:effectLst/>
                        <a:latin typeface="Zurich BT" pitchFamily="34" charset="0"/>
                        <a:ea typeface="Times New Roman"/>
                        <a:cs typeface="Calibri"/>
                      </a:endParaRPr>
                    </a:p>
                  </a:txBody>
                  <a:tcPr marL="68580" marR="68580" marT="0" marB="0"/>
                </a:tc>
                <a:extLst>
                  <a:ext uri="{0D108BD9-81ED-4DB2-BD59-A6C34878D82A}">
                    <a16:rowId xmlns:a16="http://schemas.microsoft.com/office/drawing/2014/main" val="10004"/>
                  </a:ext>
                </a:extLst>
              </a:tr>
              <a:tr h="327060">
                <a:tc>
                  <a:txBody>
                    <a:bodyPr/>
                    <a:lstStyle/>
                    <a:p>
                      <a:pPr>
                        <a:lnSpc>
                          <a:spcPct val="115000"/>
                        </a:lnSpc>
                        <a:spcBef>
                          <a:spcPts val="200"/>
                        </a:spcBef>
                        <a:spcAft>
                          <a:spcPts val="200"/>
                        </a:spcAft>
                        <a:tabLst>
                          <a:tab pos="228600" algn="l"/>
                        </a:tabLst>
                      </a:pPr>
                      <a:endParaRPr lang="en-US" sz="1800" b="1">
                        <a:effectLst/>
                        <a:latin typeface="Zurich BT" pitchFamily="34" charset="0"/>
                        <a:ea typeface="Times New Roman"/>
                        <a:cs typeface="Calibri"/>
                      </a:endParaRPr>
                    </a:p>
                  </a:txBody>
                  <a:tcPr marL="68580" marR="68580" marT="0" marB="0"/>
                </a:tc>
                <a:tc>
                  <a:txBody>
                    <a:bodyPr/>
                    <a:lstStyle/>
                    <a:p>
                      <a:pPr marL="0" algn="just">
                        <a:lnSpc>
                          <a:spcPct val="115000"/>
                        </a:lnSpc>
                        <a:spcBef>
                          <a:spcPts val="200"/>
                        </a:spcBef>
                        <a:spcAft>
                          <a:spcPts val="200"/>
                        </a:spcAft>
                        <a:tabLst>
                          <a:tab pos="228600" algn="l"/>
                        </a:tabLst>
                      </a:pPr>
                      <a:r>
                        <a:rPr lang="en-CA" sz="1800" kern="1200" dirty="0" err="1" smtClean="0">
                          <a:solidFill>
                            <a:schemeClr val="tx1"/>
                          </a:solidFill>
                          <a:effectLst/>
                          <a:latin typeface="+mn-lt"/>
                          <a:ea typeface="+mn-ea"/>
                          <a:cs typeface="+mn-cs"/>
                        </a:rPr>
                        <a:t>hiển</a:t>
                      </a:r>
                      <a:r>
                        <a:rPr lang="en-CA" sz="1800" kern="1200" dirty="0" smtClean="0">
                          <a:solidFill>
                            <a:schemeClr val="tx1"/>
                          </a:solidFill>
                          <a:effectLst/>
                          <a:latin typeface="+mn-lt"/>
                          <a:ea typeface="+mn-ea"/>
                          <a:cs typeface="+mn-cs"/>
                        </a:rPr>
                        <a:t> thị </a:t>
                      </a:r>
                      <a:r>
                        <a:rPr lang="en-CA" sz="1800" kern="1200" dirty="0" err="1" smtClean="0">
                          <a:solidFill>
                            <a:schemeClr val="tx1"/>
                          </a:solidFill>
                          <a:effectLst/>
                          <a:latin typeface="+mn-lt"/>
                          <a:ea typeface="+mn-ea"/>
                          <a:cs typeface="+mn-cs"/>
                        </a:rPr>
                        <a:t>tài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liệu</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nằm</a:t>
                      </a:r>
                      <a:r>
                        <a:rPr lang="en-CA" sz="1800" kern="1200" dirty="0" smtClean="0">
                          <a:solidFill>
                            <a:schemeClr val="tx1"/>
                          </a:solidFill>
                          <a:effectLst/>
                          <a:latin typeface="+mn-lt"/>
                          <a:ea typeface="+mn-ea"/>
                          <a:cs typeface="+mn-cs"/>
                        </a:rPr>
                        <a:t> ở </a:t>
                      </a:r>
                      <a:r>
                        <a:rPr lang="en-CA" sz="1800" kern="1200" dirty="0" err="1" smtClean="0">
                          <a:solidFill>
                            <a:schemeClr val="tx1"/>
                          </a:solidFill>
                          <a:effectLst/>
                          <a:latin typeface="+mn-lt"/>
                          <a:ea typeface="+mn-ea"/>
                          <a:cs typeface="+mn-cs"/>
                        </a:rPr>
                        <a:t>góc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dưới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bên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phải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của</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màn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hình</a:t>
                      </a:r>
                      <a:endParaRPr lang="en-US" sz="1800" dirty="0">
                        <a:effectLst/>
                        <a:latin typeface="Zurich BT" pitchFamily="34" charset="0"/>
                        <a:ea typeface="Times New Roman"/>
                        <a:cs typeface="Calibri"/>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293696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Điều chỉnh độ phóng đại</a:t>
            </a:r>
            <a:endParaRPr lang="vi-VN" b="1"/>
          </a:p>
          <a:p>
            <a:pPr lvl="1"/>
            <a:endParaRPr lang="en-US" sz="2400"/>
          </a:p>
          <a:p>
            <a:pPr lvl="1"/>
            <a:endParaRPr lang="en-US" sz="2400" smtClean="0"/>
          </a:p>
          <a:p>
            <a:pPr lvl="1"/>
            <a:endParaRPr lang="en-US" sz="2400"/>
          </a:p>
          <a:p>
            <a:pPr lvl="1"/>
            <a:endParaRPr lang="en-US" sz="2400"/>
          </a:p>
          <a:p>
            <a:pPr lvl="1"/>
            <a:r>
              <a:rPr lang="vi-VN"/>
              <a:t>T</a:t>
            </a:r>
            <a:r>
              <a:rPr lang="en-CA"/>
              <a:t>hiết lập mức độ phóng đại trong khoảng 10% đến 500%, hoặc bạn để Word tự động điều chỉnh mức độ phóng đại </a:t>
            </a:r>
            <a:r>
              <a:rPr lang="en-US"/>
              <a:t> </a:t>
            </a:r>
          </a:p>
          <a:p>
            <a:pPr lvl="1"/>
            <a:r>
              <a:rPr lang="vi-VN"/>
              <a:t>V</a:t>
            </a:r>
            <a:r>
              <a:rPr lang="en-CA"/>
              <a:t>ị trí của điểm chèn văn bản sẽ xác định vùng diện tích phóng to/thu nhỏ</a:t>
            </a:r>
          </a:p>
          <a:p>
            <a:pPr lvl="1"/>
            <a:r>
              <a:rPr lang="vi-VN"/>
              <a:t>C</a:t>
            </a:r>
            <a:r>
              <a:rPr lang="en-CA"/>
              <a:t>hỉ điều khiển cách hiển thị trên màn hình</a:t>
            </a:r>
            <a:r>
              <a:rPr lang="vi-VN"/>
              <a:t>, k</a:t>
            </a:r>
            <a:r>
              <a:rPr lang="en-US"/>
              <a:t>hông ảnh hưởng đến kích thước chữ khi in ra</a:t>
            </a:r>
          </a:p>
          <a:p>
            <a:endParaRPr lang="en-US"/>
          </a:p>
        </p:txBody>
      </p:sp>
      <p:sp>
        <p:nvSpPr>
          <p:cNvPr id="3" name="Title 2"/>
          <p:cNvSpPr>
            <a:spLocks noGrp="1"/>
          </p:cNvSpPr>
          <p:nvPr>
            <p:ph type="title"/>
          </p:nvPr>
        </p:nvSpPr>
        <p:spPr/>
        <p:txBody>
          <a:bodyPr/>
          <a:lstStyle/>
          <a:p>
            <a:r>
              <a:rPr lang="en-US"/>
              <a:t>Tùy chỉnh cách hiển thị tài liệu</a:t>
            </a:r>
          </a:p>
        </p:txBody>
      </p:sp>
      <p:graphicFrame>
        <p:nvGraphicFramePr>
          <p:cNvPr id="4" name="Table 3"/>
          <p:cNvGraphicFramePr>
            <a:graphicFrameLocks noGrp="1"/>
          </p:cNvGraphicFramePr>
          <p:nvPr>
            <p:extLst>
              <p:ext uri="{D42A27DB-BD31-4B8C-83A1-F6EECF244321}">
                <p14:modId xmlns:p14="http://schemas.microsoft.com/office/powerpoint/2010/main" val="42162680"/>
              </p:ext>
            </p:extLst>
          </p:nvPr>
        </p:nvGraphicFramePr>
        <p:xfrm>
          <a:off x="1851791" y="2280606"/>
          <a:ext cx="6395720" cy="1386213"/>
        </p:xfrm>
        <a:graphic>
          <a:graphicData uri="http://schemas.openxmlformats.org/drawingml/2006/table">
            <a:tbl>
              <a:tblPr firstRow="1" firstCol="1" bandRow="1"/>
              <a:tblGrid>
                <a:gridCol w="31343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255183">
                <a:tc rowSpan="7">
                  <a:txBody>
                    <a:bodyPr/>
                    <a:lstStyle/>
                    <a:p>
                      <a:pPr marL="0" marR="0" algn="ctr">
                        <a:lnSpc>
                          <a:spcPct val="115000"/>
                        </a:lnSpc>
                        <a:spcBef>
                          <a:spcPts val="0"/>
                        </a:spcBef>
                        <a:spcAft>
                          <a:spcPts val="0"/>
                        </a:spcAft>
                        <a:tabLst>
                          <a:tab pos="533400" algn="l"/>
                          <a:tab pos="1143000" algn="l"/>
                        </a:tabLst>
                      </a:pPr>
                      <a:endParaRPr lang="x-none" sz="1200" dirty="0">
                        <a:effectLst/>
                        <a:latin typeface="Zurich BT"/>
                        <a:ea typeface="Times New Roman"/>
                        <a:cs typeface="Calibri"/>
                      </a:endParaRPr>
                    </a:p>
                  </a:txBody>
                  <a:tcPr marL="68580" marR="68580" marT="0" marB="0" anchor="ctr">
                    <a:lnL>
                      <a:noFill/>
                    </a:lnL>
                    <a:lnR>
                      <a:noFill/>
                    </a:lnR>
                    <a:lnT>
                      <a:noFill/>
                    </a:lnT>
                    <a:lnB>
                      <a:noFill/>
                    </a:lnB>
                  </a:tcPr>
                </a:tc>
                <a:tc>
                  <a:txBody>
                    <a:bodyPr/>
                    <a:lstStyle/>
                    <a:p>
                      <a:pPr marL="0" marR="0" algn="l">
                        <a:lnSpc>
                          <a:spcPct val="115000"/>
                        </a:lnSpc>
                        <a:spcBef>
                          <a:spcPts val="200"/>
                        </a:spcBef>
                        <a:spcAft>
                          <a:spcPts val="0"/>
                        </a:spcAft>
                      </a:pPr>
                      <a:r>
                        <a:rPr lang="en-CA" sz="1200" b="1">
                          <a:effectLst/>
                          <a:latin typeface="Zurich BT"/>
                          <a:ea typeface="Times New Roman"/>
                          <a:cs typeface="Arial"/>
                        </a:rPr>
                        <a:t>1</a:t>
                      </a:r>
                      <a:endParaRPr lang="en-US" sz="1200" b="1">
                        <a:effectLst/>
                        <a:latin typeface="Zurich BT"/>
                        <a:ea typeface="Times New Roman"/>
                        <a:cs typeface="Arial"/>
                      </a:endParaRPr>
                    </a:p>
                  </a:txBody>
                  <a:tcPr marL="68580" marR="68580" marT="0" marB="0" anchor="ctr">
                    <a:lnL>
                      <a:noFill/>
                    </a:lnL>
                    <a:lnR>
                      <a:noFill/>
                    </a:lnR>
                    <a:lnT>
                      <a:noFill/>
                    </a:lnT>
                    <a:lnB>
                      <a:noFill/>
                    </a:lnB>
                    <a:solidFill>
                      <a:srgbClr val="F5C040"/>
                    </a:solidFill>
                  </a:tcPr>
                </a:tc>
                <a:tc>
                  <a:txBody>
                    <a:bodyPr/>
                    <a:lstStyle/>
                    <a:p>
                      <a:pPr marL="0" marR="0">
                        <a:lnSpc>
                          <a:spcPct val="115000"/>
                        </a:lnSpc>
                        <a:spcBef>
                          <a:spcPts val="200"/>
                        </a:spcBef>
                        <a:spcAft>
                          <a:spcPts val="0"/>
                        </a:spcAft>
                      </a:pPr>
                      <a:r>
                        <a:rPr lang="en-CA" sz="1200" b="1" dirty="0" err="1" smtClean="0">
                          <a:effectLst/>
                          <a:latin typeface="Zurich BT"/>
                          <a:ea typeface="Times New Roman"/>
                          <a:cs typeface="Arial"/>
                        </a:rPr>
                        <a:t>Mức</a:t>
                      </a:r>
                      <a:r>
                        <a:rPr lang="en-CA" sz="1200" b="1" dirty="0" smtClean="0">
                          <a:effectLst/>
                          <a:latin typeface="Zurich BT"/>
                          <a:ea typeface="Times New Roman"/>
                          <a:cs typeface="Arial"/>
                        </a:rPr>
                        <a:t> </a:t>
                      </a:r>
                      <a:r>
                        <a:rPr lang="en-CA" sz="1200" b="1" dirty="0" err="1" smtClean="0">
                          <a:effectLst/>
                          <a:latin typeface="Zurich BT"/>
                          <a:ea typeface="Times New Roman"/>
                          <a:cs typeface="Arial"/>
                        </a:rPr>
                        <a:t>độ</a:t>
                      </a:r>
                      <a:r>
                        <a:rPr lang="en-CA" sz="1200" b="1" dirty="0" smtClean="0">
                          <a:effectLst/>
                          <a:latin typeface="Zurich BT"/>
                          <a:ea typeface="Times New Roman"/>
                          <a:cs typeface="Arial"/>
                        </a:rPr>
                        <a:t> </a:t>
                      </a:r>
                      <a:r>
                        <a:rPr lang="en-CA" sz="1200" b="1" dirty="0" err="1" smtClean="0">
                          <a:effectLst/>
                          <a:latin typeface="Zurich BT"/>
                          <a:ea typeface="Times New Roman"/>
                          <a:cs typeface="Arial"/>
                        </a:rPr>
                        <a:t>phóng</a:t>
                      </a:r>
                      <a:r>
                        <a:rPr lang="en-CA" sz="1200" b="1" dirty="0" smtClean="0">
                          <a:effectLst/>
                          <a:latin typeface="Zurich BT"/>
                          <a:ea typeface="Times New Roman"/>
                          <a:cs typeface="Arial"/>
                        </a:rPr>
                        <a:t> </a:t>
                      </a:r>
                      <a:r>
                        <a:rPr lang="en-CA" sz="1200" b="1" dirty="0" err="1" smtClean="0">
                          <a:effectLst/>
                          <a:latin typeface="Zurich BT"/>
                          <a:ea typeface="Times New Roman"/>
                          <a:cs typeface="Arial"/>
                        </a:rPr>
                        <a:t>đại</a:t>
                      </a:r>
                      <a:endParaRPr lang="en-US" sz="1200" b="1" dirty="0">
                        <a:effectLst/>
                        <a:latin typeface="Zurich BT"/>
                        <a:ea typeface="Times New Roman"/>
                        <a:cs typeface="Arial"/>
                      </a:endParaRPr>
                    </a:p>
                  </a:txBody>
                  <a:tcPr marL="68580" marR="68580" marT="0" marB="0" anchor="ctr">
                    <a:lnL>
                      <a:noFill/>
                    </a:lnL>
                    <a:lnR>
                      <a:noFill/>
                    </a:lnR>
                    <a:lnT>
                      <a:noFill/>
                    </a:lnT>
                    <a:lnB>
                      <a:noFill/>
                    </a:lnB>
                  </a:tcPr>
                </a:tc>
                <a:extLst>
                  <a:ext uri="{0D108BD9-81ED-4DB2-BD59-A6C34878D82A}">
                    <a16:rowId xmlns:a16="http://schemas.microsoft.com/office/drawing/2014/main" val="10000"/>
                  </a:ext>
                </a:extLst>
              </a:tr>
              <a:tr h="117326">
                <a:tc vMerge="1">
                  <a:txBody>
                    <a:bodyPr/>
                    <a:lstStyle/>
                    <a:p>
                      <a:endParaRPr lang="en-US"/>
                    </a:p>
                  </a:txBody>
                  <a:tcPr/>
                </a:tc>
                <a:tc>
                  <a:txBody>
                    <a:bodyPr/>
                    <a:lstStyle/>
                    <a:p>
                      <a:pPr marL="0" marR="0" algn="l">
                        <a:lnSpc>
                          <a:spcPts val="600"/>
                        </a:lnSpc>
                        <a:spcBef>
                          <a:spcPts val="200"/>
                        </a:spcBef>
                        <a:spcAft>
                          <a:spcPts val="0"/>
                        </a:spcAft>
                      </a:pPr>
                      <a:r>
                        <a:rPr lang="en-CA" sz="1200" b="1">
                          <a:effectLst/>
                          <a:latin typeface="Zurich BT"/>
                          <a:ea typeface="Times New Roman"/>
                          <a:cs typeface="Arial"/>
                        </a:rPr>
                        <a:t> </a:t>
                      </a:r>
                      <a:endParaRPr lang="en-US" sz="1200" b="1">
                        <a:effectLst/>
                        <a:latin typeface="Zurich BT"/>
                        <a:ea typeface="Times New Roman"/>
                        <a:cs typeface="Arial"/>
                      </a:endParaRPr>
                    </a:p>
                  </a:txBody>
                  <a:tcPr marL="68580" marR="68580" marT="0" marB="0" anchor="ctr">
                    <a:lnL>
                      <a:noFill/>
                    </a:lnL>
                    <a:lnR>
                      <a:noFill/>
                    </a:lnR>
                    <a:lnT>
                      <a:noFill/>
                    </a:lnT>
                    <a:lnB>
                      <a:noFill/>
                    </a:lnB>
                  </a:tcPr>
                </a:tc>
                <a:tc>
                  <a:txBody>
                    <a:bodyPr/>
                    <a:lstStyle/>
                    <a:p>
                      <a:pPr marL="0" marR="0">
                        <a:lnSpc>
                          <a:spcPts val="600"/>
                        </a:lnSpc>
                        <a:spcBef>
                          <a:spcPts val="200"/>
                        </a:spcBef>
                        <a:spcAft>
                          <a:spcPts val="0"/>
                        </a:spcAft>
                      </a:pPr>
                      <a:r>
                        <a:rPr lang="en-CA" sz="1200" b="1">
                          <a:effectLst/>
                          <a:latin typeface="Zurich BT"/>
                          <a:ea typeface="Times New Roman"/>
                          <a:cs typeface="Arial"/>
                        </a:rPr>
                        <a:t> </a:t>
                      </a:r>
                      <a:endParaRPr lang="en-US" sz="1200" b="1">
                        <a:effectLst/>
                        <a:latin typeface="Zurich BT"/>
                        <a:ea typeface="Times New Roman"/>
                        <a:cs typeface="Arial"/>
                      </a:endParaRPr>
                    </a:p>
                  </a:txBody>
                  <a:tcPr marL="68580" marR="68580" marT="0" marB="0" anchor="ctr">
                    <a:lnL>
                      <a:noFill/>
                    </a:lnL>
                    <a:lnR>
                      <a:noFill/>
                    </a:lnR>
                    <a:lnT>
                      <a:noFill/>
                    </a:lnT>
                    <a:lnB>
                      <a:noFill/>
                    </a:lnB>
                  </a:tcPr>
                </a:tc>
                <a:extLst>
                  <a:ext uri="{0D108BD9-81ED-4DB2-BD59-A6C34878D82A}">
                    <a16:rowId xmlns:a16="http://schemas.microsoft.com/office/drawing/2014/main" val="10001"/>
                  </a:ext>
                </a:extLst>
              </a:tr>
              <a:tr h="255183">
                <a:tc vMerge="1">
                  <a:txBody>
                    <a:bodyPr/>
                    <a:lstStyle/>
                    <a:p>
                      <a:endParaRPr lang="en-US"/>
                    </a:p>
                  </a:txBody>
                  <a:tcPr/>
                </a:tc>
                <a:tc>
                  <a:txBody>
                    <a:bodyPr/>
                    <a:lstStyle/>
                    <a:p>
                      <a:pPr marL="0" marR="0" algn="l">
                        <a:lnSpc>
                          <a:spcPct val="115000"/>
                        </a:lnSpc>
                        <a:spcBef>
                          <a:spcPts val="200"/>
                        </a:spcBef>
                        <a:spcAft>
                          <a:spcPts val="0"/>
                        </a:spcAft>
                      </a:pPr>
                      <a:r>
                        <a:rPr lang="en-CA" sz="1200" b="1">
                          <a:effectLst/>
                          <a:latin typeface="Zurich BT"/>
                          <a:ea typeface="Times New Roman"/>
                          <a:cs typeface="Arial"/>
                        </a:rPr>
                        <a:t>2</a:t>
                      </a:r>
                      <a:endParaRPr lang="en-US" sz="1200" b="1">
                        <a:effectLst/>
                        <a:latin typeface="Zurich BT"/>
                        <a:ea typeface="Times New Roman"/>
                        <a:cs typeface="Arial"/>
                      </a:endParaRPr>
                    </a:p>
                  </a:txBody>
                  <a:tcPr marL="68580" marR="68580" marT="0" marB="0" anchor="ctr">
                    <a:lnL>
                      <a:noFill/>
                    </a:lnL>
                    <a:lnR>
                      <a:noFill/>
                    </a:lnR>
                    <a:lnT>
                      <a:noFill/>
                    </a:lnT>
                    <a:lnB>
                      <a:noFill/>
                    </a:lnB>
                    <a:solidFill>
                      <a:srgbClr val="F5C040"/>
                    </a:solidFill>
                  </a:tcPr>
                </a:tc>
                <a:tc>
                  <a:txBody>
                    <a:bodyPr/>
                    <a:lstStyle/>
                    <a:p>
                      <a:pPr marL="0" marR="0">
                        <a:lnSpc>
                          <a:spcPct val="115000"/>
                        </a:lnSpc>
                        <a:spcBef>
                          <a:spcPts val="200"/>
                        </a:spcBef>
                        <a:spcAft>
                          <a:spcPts val="0"/>
                        </a:spcAft>
                      </a:pPr>
                      <a:r>
                        <a:rPr lang="vi-VN" sz="1200" b="1" dirty="0" smtClean="0">
                          <a:effectLst/>
                          <a:latin typeface="Zurich BT"/>
                          <a:ea typeface="Times New Roman"/>
                          <a:cs typeface="Arial"/>
                        </a:rPr>
                        <a:t>Thanh trượt phóng đại</a:t>
                      </a:r>
                      <a:endParaRPr lang="en-US" sz="1200" b="1" dirty="0">
                        <a:effectLst/>
                        <a:latin typeface="Zurich BT"/>
                        <a:ea typeface="Times New Roman"/>
                        <a:cs typeface="Arial"/>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117326">
                <a:tc vMerge="1">
                  <a:txBody>
                    <a:bodyPr/>
                    <a:lstStyle/>
                    <a:p>
                      <a:endParaRPr lang="en-US"/>
                    </a:p>
                  </a:txBody>
                  <a:tcPr/>
                </a:tc>
                <a:tc>
                  <a:txBody>
                    <a:bodyPr/>
                    <a:lstStyle/>
                    <a:p>
                      <a:pPr marL="0" marR="0" algn="l">
                        <a:lnSpc>
                          <a:spcPts val="600"/>
                        </a:lnSpc>
                        <a:spcBef>
                          <a:spcPts val="200"/>
                        </a:spcBef>
                        <a:spcAft>
                          <a:spcPts val="0"/>
                        </a:spcAft>
                      </a:pPr>
                      <a:r>
                        <a:rPr lang="en-CA" sz="1200" b="1">
                          <a:effectLst/>
                          <a:latin typeface="Zurich BT"/>
                          <a:ea typeface="Times New Roman"/>
                          <a:cs typeface="Arial"/>
                        </a:rPr>
                        <a:t> </a:t>
                      </a:r>
                      <a:endParaRPr lang="en-US" sz="1200" b="1">
                        <a:effectLst/>
                        <a:latin typeface="Zurich BT"/>
                        <a:ea typeface="Times New Roman"/>
                        <a:cs typeface="Arial"/>
                      </a:endParaRPr>
                    </a:p>
                  </a:txBody>
                  <a:tcPr marL="68580" marR="68580" marT="0" marB="0" anchor="ctr">
                    <a:lnL>
                      <a:noFill/>
                    </a:lnL>
                    <a:lnR>
                      <a:noFill/>
                    </a:lnR>
                    <a:lnT>
                      <a:noFill/>
                    </a:lnT>
                    <a:lnB>
                      <a:noFill/>
                    </a:lnB>
                  </a:tcPr>
                </a:tc>
                <a:tc>
                  <a:txBody>
                    <a:bodyPr/>
                    <a:lstStyle/>
                    <a:p>
                      <a:pPr marL="0" marR="0">
                        <a:lnSpc>
                          <a:spcPts val="600"/>
                        </a:lnSpc>
                        <a:spcBef>
                          <a:spcPts val="200"/>
                        </a:spcBef>
                        <a:spcAft>
                          <a:spcPts val="0"/>
                        </a:spcAft>
                      </a:pPr>
                      <a:r>
                        <a:rPr lang="en-CA" sz="1200" b="1">
                          <a:effectLst/>
                          <a:latin typeface="Zurich BT"/>
                          <a:ea typeface="Times New Roman"/>
                          <a:cs typeface="Arial"/>
                        </a:rPr>
                        <a:t> </a:t>
                      </a:r>
                      <a:endParaRPr lang="en-US" sz="1200" b="1">
                        <a:effectLst/>
                        <a:latin typeface="Zurich BT"/>
                        <a:ea typeface="Times New Roman"/>
                        <a:cs typeface="Arial"/>
                      </a:endParaRPr>
                    </a:p>
                  </a:txBody>
                  <a:tcPr marL="68580" marR="68580" marT="0" marB="0" anchor="ctr">
                    <a:lnL>
                      <a:noFill/>
                    </a:lnL>
                    <a:lnR>
                      <a:noFill/>
                    </a:lnR>
                    <a:lnT>
                      <a:noFill/>
                    </a:lnT>
                    <a:lnB>
                      <a:noFill/>
                    </a:lnB>
                  </a:tcPr>
                </a:tc>
                <a:extLst>
                  <a:ext uri="{0D108BD9-81ED-4DB2-BD59-A6C34878D82A}">
                    <a16:rowId xmlns:a16="http://schemas.microsoft.com/office/drawing/2014/main" val="10003"/>
                  </a:ext>
                </a:extLst>
              </a:tr>
              <a:tr h="255183">
                <a:tc vMerge="1">
                  <a:txBody>
                    <a:bodyPr/>
                    <a:lstStyle/>
                    <a:p>
                      <a:endParaRPr lang="en-US"/>
                    </a:p>
                  </a:txBody>
                  <a:tcPr/>
                </a:tc>
                <a:tc>
                  <a:txBody>
                    <a:bodyPr/>
                    <a:lstStyle/>
                    <a:p>
                      <a:pPr marL="0" marR="0" algn="l">
                        <a:lnSpc>
                          <a:spcPct val="115000"/>
                        </a:lnSpc>
                        <a:spcBef>
                          <a:spcPts val="200"/>
                        </a:spcBef>
                        <a:spcAft>
                          <a:spcPts val="0"/>
                        </a:spcAft>
                      </a:pPr>
                      <a:r>
                        <a:rPr lang="en-CA" sz="1200" b="1">
                          <a:effectLst/>
                          <a:latin typeface="Zurich BT"/>
                          <a:ea typeface="Times New Roman"/>
                          <a:cs typeface="Arial"/>
                        </a:rPr>
                        <a:t>3</a:t>
                      </a:r>
                      <a:endParaRPr lang="en-US" sz="1200" b="1">
                        <a:effectLst/>
                        <a:latin typeface="Zurich BT"/>
                        <a:ea typeface="Times New Roman"/>
                        <a:cs typeface="Arial"/>
                      </a:endParaRPr>
                    </a:p>
                  </a:txBody>
                  <a:tcPr marL="68580" marR="68580" marT="0" marB="0" anchor="ctr">
                    <a:lnL>
                      <a:noFill/>
                    </a:lnL>
                    <a:lnR>
                      <a:noFill/>
                    </a:lnR>
                    <a:lnT>
                      <a:noFill/>
                    </a:lnT>
                    <a:lnB>
                      <a:noFill/>
                    </a:lnB>
                    <a:solidFill>
                      <a:srgbClr val="F5C040"/>
                    </a:solidFill>
                  </a:tcPr>
                </a:tc>
                <a:tc>
                  <a:txBody>
                    <a:bodyPr/>
                    <a:lstStyle/>
                    <a:p>
                      <a:pPr marL="0" marR="0">
                        <a:lnSpc>
                          <a:spcPct val="115000"/>
                        </a:lnSpc>
                        <a:spcBef>
                          <a:spcPts val="200"/>
                        </a:spcBef>
                        <a:spcAft>
                          <a:spcPts val="0"/>
                        </a:spcAft>
                      </a:pPr>
                      <a:r>
                        <a:rPr lang="vi-VN" sz="1200" b="1" dirty="0" smtClean="0">
                          <a:effectLst/>
                          <a:latin typeface="Zurich BT"/>
                          <a:ea typeface="Times New Roman"/>
                          <a:cs typeface="Arial"/>
                        </a:rPr>
                        <a:t>Phóng</a:t>
                      </a:r>
                      <a:r>
                        <a:rPr lang="vi-VN" sz="1200" b="1" baseline="0" dirty="0" smtClean="0">
                          <a:effectLst/>
                          <a:latin typeface="Zurich BT"/>
                          <a:ea typeface="Times New Roman"/>
                          <a:cs typeface="Arial"/>
                        </a:rPr>
                        <a:t>  to</a:t>
                      </a:r>
                      <a:endParaRPr lang="en-US" sz="1200" b="1" dirty="0">
                        <a:effectLst/>
                        <a:latin typeface="Zurich BT"/>
                        <a:ea typeface="Times New Roman"/>
                        <a:cs typeface="Arial"/>
                      </a:endParaRPr>
                    </a:p>
                  </a:txBody>
                  <a:tcPr marL="68580" marR="68580" marT="0" marB="0" anchor="ctr">
                    <a:lnL>
                      <a:noFill/>
                    </a:lnL>
                    <a:lnR>
                      <a:noFill/>
                    </a:lnR>
                    <a:lnT>
                      <a:noFill/>
                    </a:lnT>
                    <a:lnB>
                      <a:noFill/>
                    </a:lnB>
                  </a:tcPr>
                </a:tc>
                <a:extLst>
                  <a:ext uri="{0D108BD9-81ED-4DB2-BD59-A6C34878D82A}">
                    <a16:rowId xmlns:a16="http://schemas.microsoft.com/office/drawing/2014/main" val="10004"/>
                  </a:ext>
                </a:extLst>
              </a:tr>
              <a:tr h="130829">
                <a:tc vMerge="1">
                  <a:txBody>
                    <a:bodyPr/>
                    <a:lstStyle/>
                    <a:p>
                      <a:endParaRPr lang="en-US"/>
                    </a:p>
                  </a:txBody>
                  <a:tcPr/>
                </a:tc>
                <a:tc>
                  <a:txBody>
                    <a:bodyPr/>
                    <a:lstStyle/>
                    <a:p>
                      <a:pPr marL="0" marR="0" algn="l">
                        <a:lnSpc>
                          <a:spcPct val="115000"/>
                        </a:lnSpc>
                        <a:spcBef>
                          <a:spcPts val="200"/>
                        </a:spcBef>
                        <a:spcAft>
                          <a:spcPts val="0"/>
                        </a:spcAft>
                      </a:pPr>
                      <a:r>
                        <a:rPr lang="en-CA" sz="600" b="1" dirty="0">
                          <a:effectLst/>
                          <a:latin typeface="Zurich BT"/>
                          <a:ea typeface="Times New Roman"/>
                          <a:cs typeface="Arial"/>
                        </a:rPr>
                        <a:t> </a:t>
                      </a:r>
                      <a:endParaRPr lang="en-US" sz="600" b="1" dirty="0">
                        <a:effectLst/>
                        <a:latin typeface="Zurich BT"/>
                        <a:ea typeface="Times New Roman"/>
                        <a:cs typeface="Arial"/>
                      </a:endParaRPr>
                    </a:p>
                  </a:txBody>
                  <a:tcPr marL="68580" marR="68580" marT="0" marB="0" anchor="ctr">
                    <a:lnL>
                      <a:noFill/>
                    </a:lnL>
                    <a:lnR>
                      <a:noFill/>
                    </a:lnR>
                    <a:lnT>
                      <a:noFill/>
                    </a:lnT>
                    <a:lnB>
                      <a:noFill/>
                    </a:lnB>
                  </a:tcPr>
                </a:tc>
                <a:tc>
                  <a:txBody>
                    <a:bodyPr/>
                    <a:lstStyle/>
                    <a:p>
                      <a:pPr marL="0" marR="0">
                        <a:lnSpc>
                          <a:spcPct val="115000"/>
                        </a:lnSpc>
                        <a:spcBef>
                          <a:spcPts val="200"/>
                        </a:spcBef>
                        <a:spcAft>
                          <a:spcPts val="0"/>
                        </a:spcAft>
                      </a:pPr>
                      <a:endParaRPr lang="en-US" sz="600" b="1" dirty="0">
                        <a:effectLst/>
                        <a:latin typeface="Zurich BT"/>
                        <a:ea typeface="Times New Roman"/>
                        <a:cs typeface="Arial"/>
                      </a:endParaRPr>
                    </a:p>
                  </a:txBody>
                  <a:tcPr marL="68580" marR="68580" marT="0" marB="0" anchor="ctr">
                    <a:lnL>
                      <a:noFill/>
                    </a:lnL>
                    <a:lnR>
                      <a:noFill/>
                    </a:lnR>
                    <a:lnT>
                      <a:noFill/>
                    </a:lnT>
                    <a:lnB>
                      <a:noFill/>
                    </a:lnB>
                  </a:tcPr>
                </a:tc>
                <a:extLst>
                  <a:ext uri="{0D108BD9-81ED-4DB2-BD59-A6C34878D82A}">
                    <a16:rowId xmlns:a16="http://schemas.microsoft.com/office/drawing/2014/main" val="10005"/>
                  </a:ext>
                </a:extLst>
              </a:tr>
              <a:tr h="255183">
                <a:tc vMerge="1">
                  <a:txBody>
                    <a:bodyPr/>
                    <a:lstStyle/>
                    <a:p>
                      <a:endParaRPr lang="en-US"/>
                    </a:p>
                  </a:txBody>
                  <a:tcPr/>
                </a:tc>
                <a:tc>
                  <a:txBody>
                    <a:bodyPr/>
                    <a:lstStyle/>
                    <a:p>
                      <a:pPr marL="0" marR="0" algn="l">
                        <a:lnSpc>
                          <a:spcPct val="115000"/>
                        </a:lnSpc>
                        <a:spcBef>
                          <a:spcPts val="200"/>
                        </a:spcBef>
                        <a:spcAft>
                          <a:spcPts val="0"/>
                        </a:spcAft>
                      </a:pPr>
                      <a:r>
                        <a:rPr lang="en-CA" sz="1200" b="1">
                          <a:effectLst/>
                          <a:latin typeface="Zurich BT"/>
                          <a:ea typeface="Times New Roman"/>
                          <a:cs typeface="Arial"/>
                        </a:rPr>
                        <a:t>4</a:t>
                      </a:r>
                      <a:endParaRPr lang="en-US" sz="1200" b="1">
                        <a:effectLst/>
                        <a:latin typeface="Zurich BT"/>
                        <a:ea typeface="Times New Roman"/>
                        <a:cs typeface="Arial"/>
                      </a:endParaRPr>
                    </a:p>
                  </a:txBody>
                  <a:tcPr marL="68580" marR="68580" marT="0" marB="0" anchor="ctr">
                    <a:lnL>
                      <a:noFill/>
                    </a:lnL>
                    <a:lnR>
                      <a:noFill/>
                    </a:lnR>
                    <a:lnT>
                      <a:noFill/>
                    </a:lnT>
                    <a:lnB>
                      <a:noFill/>
                    </a:lnB>
                    <a:solidFill>
                      <a:srgbClr val="F5C040"/>
                    </a:solidFill>
                  </a:tcPr>
                </a:tc>
                <a:tc>
                  <a:txBody>
                    <a:bodyPr/>
                    <a:lstStyle/>
                    <a:p>
                      <a:pPr marL="0" marR="0">
                        <a:lnSpc>
                          <a:spcPct val="115000"/>
                        </a:lnSpc>
                        <a:spcBef>
                          <a:spcPts val="200"/>
                        </a:spcBef>
                        <a:spcAft>
                          <a:spcPts val="0"/>
                        </a:spcAft>
                      </a:pPr>
                      <a:r>
                        <a:rPr lang="vi-VN" sz="1200" b="1" dirty="0" smtClean="0">
                          <a:effectLst/>
                          <a:latin typeface="Zurich BT"/>
                          <a:ea typeface="Times New Roman"/>
                          <a:cs typeface="Arial"/>
                        </a:rPr>
                        <a:t>Thu nhỏ</a:t>
                      </a:r>
                      <a:endParaRPr lang="en-US" sz="1200" b="1" dirty="0">
                        <a:effectLst/>
                        <a:latin typeface="Zurich BT"/>
                        <a:ea typeface="Times New Roman"/>
                        <a:cs typeface="Arial"/>
                      </a:endParaRPr>
                    </a:p>
                  </a:txBody>
                  <a:tcPr marL="68580" marR="68580" marT="0" marB="0" anchor="ctr">
                    <a:lnL>
                      <a:noFill/>
                    </a:lnL>
                    <a:lnR>
                      <a:noFill/>
                    </a:lnR>
                    <a:lnT>
                      <a:noFill/>
                    </a:lnT>
                    <a:lnB>
                      <a:noFill/>
                    </a:lnB>
                  </a:tcPr>
                </a:tc>
                <a:extLst>
                  <a:ext uri="{0D108BD9-81ED-4DB2-BD59-A6C34878D82A}">
                    <a16:rowId xmlns:a16="http://schemas.microsoft.com/office/drawing/2014/main" val="10006"/>
                  </a:ext>
                </a:extLst>
              </a:tr>
            </a:tbl>
          </a:graphicData>
        </a:graphic>
      </p:graphicFrame>
      <p:grpSp>
        <p:nvGrpSpPr>
          <p:cNvPr id="5" name="Canvas 23"/>
          <p:cNvGrpSpPr/>
          <p:nvPr/>
        </p:nvGrpSpPr>
        <p:grpSpPr>
          <a:xfrm>
            <a:off x="2286000" y="2351413"/>
            <a:ext cx="2133599" cy="1244600"/>
            <a:chOff x="0" y="0"/>
            <a:chExt cx="1466850" cy="855345"/>
          </a:xfrm>
        </p:grpSpPr>
        <p:sp>
          <p:nvSpPr>
            <p:cNvPr id="6" name="Rectangle 5"/>
            <p:cNvSpPr/>
            <p:nvPr/>
          </p:nvSpPr>
          <p:spPr>
            <a:xfrm>
              <a:off x="0" y="0"/>
              <a:ext cx="1466850" cy="855345"/>
            </a:xfrm>
            <a:prstGeom prst="rect">
              <a:avLst/>
            </a:prstGeom>
          </p:spPr>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0" y="310515"/>
              <a:ext cx="1466850" cy="170815"/>
            </a:xfrm>
            <a:prstGeom prst="rect">
              <a:avLst/>
            </a:prstGeom>
          </p:spPr>
        </p:pic>
        <p:cxnSp>
          <p:nvCxnSpPr>
            <p:cNvPr id="8" name="AutoShape 2034"/>
            <p:cNvCxnSpPr>
              <a:cxnSpLocks noChangeShapeType="1"/>
            </p:cNvCxnSpPr>
            <p:nvPr/>
          </p:nvCxnSpPr>
          <p:spPr bwMode="auto">
            <a:xfrm>
              <a:off x="139700" y="36830"/>
              <a:ext cx="1270" cy="3016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AutoShape 2035"/>
            <p:cNvCxnSpPr>
              <a:cxnSpLocks noChangeShapeType="1"/>
            </p:cNvCxnSpPr>
            <p:nvPr/>
          </p:nvCxnSpPr>
          <p:spPr bwMode="auto">
            <a:xfrm>
              <a:off x="879475" y="36830"/>
              <a:ext cx="1270" cy="3016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 name="Text Box 2036"/>
            <p:cNvSpPr txBox="1">
              <a:spLocks noChangeArrowheads="1"/>
            </p:cNvSpPr>
            <p:nvPr/>
          </p:nvSpPr>
          <p:spPr bwMode="auto">
            <a:xfrm>
              <a:off x="64134" y="0"/>
              <a:ext cx="194400" cy="1656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1200" b="1">
                  <a:effectLst/>
                  <a:latin typeface="Zurich BT"/>
                  <a:ea typeface="Times New Roman"/>
                  <a:cs typeface="Arial"/>
                </a:rPr>
                <a:t>1</a:t>
              </a:r>
              <a:endParaRPr lang="en-US" sz="1200">
                <a:effectLst/>
                <a:latin typeface="Times New Roman"/>
                <a:ea typeface="Times New Roman"/>
              </a:endParaRPr>
            </a:p>
          </p:txBody>
        </p:sp>
        <p:cxnSp>
          <p:nvCxnSpPr>
            <p:cNvPr id="11" name="AutoShape 2037"/>
            <p:cNvCxnSpPr>
              <a:cxnSpLocks noChangeShapeType="1"/>
            </p:cNvCxnSpPr>
            <p:nvPr/>
          </p:nvCxnSpPr>
          <p:spPr bwMode="auto">
            <a:xfrm flipV="1">
              <a:off x="1350010" y="455295"/>
              <a:ext cx="1270" cy="3016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AutoShape 2038"/>
            <p:cNvCxnSpPr>
              <a:cxnSpLocks noChangeShapeType="1"/>
            </p:cNvCxnSpPr>
            <p:nvPr/>
          </p:nvCxnSpPr>
          <p:spPr bwMode="auto">
            <a:xfrm flipV="1">
              <a:off x="397510" y="456565"/>
              <a:ext cx="1270" cy="3016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 name="Text Box 2039"/>
            <p:cNvSpPr txBox="1">
              <a:spLocks noChangeArrowheads="1"/>
            </p:cNvSpPr>
            <p:nvPr/>
          </p:nvSpPr>
          <p:spPr bwMode="auto">
            <a:xfrm>
              <a:off x="308609" y="631190"/>
              <a:ext cx="194400" cy="1656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1200" b="1">
                  <a:effectLst/>
                  <a:latin typeface="Zurich BT"/>
                  <a:ea typeface="Times New Roman"/>
                  <a:cs typeface="Arial"/>
                </a:rPr>
                <a:t>3</a:t>
              </a:r>
              <a:endParaRPr lang="en-US" sz="1200">
                <a:effectLst/>
                <a:latin typeface="Times New Roman"/>
                <a:ea typeface="Times New Roman"/>
              </a:endParaRPr>
            </a:p>
          </p:txBody>
        </p:sp>
        <p:sp>
          <p:nvSpPr>
            <p:cNvPr id="14" name="Text Box 2040"/>
            <p:cNvSpPr txBox="1">
              <a:spLocks noChangeArrowheads="1"/>
            </p:cNvSpPr>
            <p:nvPr/>
          </p:nvSpPr>
          <p:spPr bwMode="auto">
            <a:xfrm>
              <a:off x="793114" y="0"/>
              <a:ext cx="194400" cy="1656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1200" b="1">
                  <a:effectLst/>
                  <a:latin typeface="Zurich BT"/>
                  <a:ea typeface="Times New Roman"/>
                  <a:cs typeface="Arial"/>
                </a:rPr>
                <a:t>2</a:t>
              </a:r>
              <a:endParaRPr lang="en-US" sz="1200">
                <a:effectLst/>
                <a:latin typeface="Times New Roman"/>
                <a:ea typeface="Times New Roman"/>
              </a:endParaRPr>
            </a:p>
          </p:txBody>
        </p:sp>
        <p:sp>
          <p:nvSpPr>
            <p:cNvPr id="15" name="Text Box 2041"/>
            <p:cNvSpPr txBox="1">
              <a:spLocks noChangeArrowheads="1"/>
            </p:cNvSpPr>
            <p:nvPr/>
          </p:nvSpPr>
          <p:spPr bwMode="auto">
            <a:xfrm>
              <a:off x="1268640" y="631190"/>
              <a:ext cx="194400" cy="1656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1200" b="1">
                  <a:effectLst/>
                  <a:latin typeface="Zurich BT"/>
                  <a:ea typeface="Times New Roman"/>
                  <a:cs typeface="Arial"/>
                </a:rPr>
                <a:t>4</a:t>
              </a:r>
              <a:endParaRPr lang="en-US" sz="1200">
                <a:effectLst/>
                <a:latin typeface="Times New Roman"/>
                <a:ea typeface="Times New Roman"/>
              </a:endParaRPr>
            </a:p>
          </p:txBody>
        </p:sp>
      </p:grpSp>
    </p:spTree>
    <p:extLst>
      <p:ext uri="{BB962C8B-B14F-4D97-AF65-F5344CB8AC3E}">
        <p14:creationId xmlns:p14="http://schemas.microsoft.com/office/powerpoint/2010/main" val="871355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Sử dụng tính năng Hiển thị trong chế độ Bảo vệ</a:t>
            </a:r>
          </a:p>
          <a:p>
            <a:pPr lvl="1"/>
            <a:r>
              <a:rPr lang="vi-VN"/>
              <a:t>Á</a:t>
            </a:r>
            <a:r>
              <a:rPr lang="en-CA"/>
              <a:t>p dụng thuộc tính chỉ đọc cho tệp tin cho đến khi bạn xác nhận nó</a:t>
            </a:r>
            <a:endParaRPr lang="en-US"/>
          </a:p>
          <a:p>
            <a:pPr lvl="1"/>
            <a:endParaRPr lang="en-US"/>
          </a:p>
          <a:p>
            <a:pPr lvl="1"/>
            <a:r>
              <a:rPr lang="vi-VN"/>
              <a:t>C</a:t>
            </a:r>
            <a:r>
              <a:rPr lang="en-CA"/>
              <a:t>ó thể mở một tệp tin trong chế độ này khi bạn muốn đảm bảo không có những sự thay đổi vô ý trong khi xem tệp tin</a:t>
            </a:r>
            <a:endParaRPr lang="en-US"/>
          </a:p>
          <a:p>
            <a:pPr lvl="1"/>
            <a:r>
              <a:rPr lang="en-CA"/>
              <a:t>Để kích hoạt chế độ này, nhấp chuột vào thẻ </a:t>
            </a:r>
            <a:r>
              <a:rPr lang="en-CA" b="1"/>
              <a:t>File</a:t>
            </a:r>
            <a:r>
              <a:rPr lang="en-CA"/>
              <a:t> và chọn </a:t>
            </a:r>
            <a:r>
              <a:rPr lang="en-CA" b="1"/>
              <a:t>Open</a:t>
            </a:r>
            <a:r>
              <a:rPr lang="en-CA"/>
              <a:t> để định vị tệp tin, sau đó chọn mũi tên cạnh nút Open và chọn </a:t>
            </a:r>
            <a:r>
              <a:rPr lang="en-CA" b="1"/>
              <a:t>Open in Protected View</a:t>
            </a:r>
            <a:endParaRPr lang="en-US"/>
          </a:p>
          <a:p>
            <a:pPr lvl="1"/>
            <a:r>
              <a:rPr lang="vi-VN"/>
              <a:t>B</a:t>
            </a:r>
            <a:r>
              <a:rPr lang="en-CA"/>
              <a:t>ạn sẽ không thể thực hiện được bất kỳ thao tác nào cho đến khi bạn chọn </a:t>
            </a:r>
            <a:r>
              <a:rPr lang="en-CA" b="1"/>
              <a:t>Enable Editing</a:t>
            </a:r>
            <a:endParaRPr lang="en-US"/>
          </a:p>
          <a:p>
            <a:endParaRPr lang="en-US"/>
          </a:p>
        </p:txBody>
      </p:sp>
      <p:sp>
        <p:nvSpPr>
          <p:cNvPr id="3" name="Title 2"/>
          <p:cNvSpPr>
            <a:spLocks noGrp="1"/>
          </p:cNvSpPr>
          <p:nvPr>
            <p:ph type="title"/>
          </p:nvPr>
        </p:nvSpPr>
        <p:spPr/>
        <p:txBody>
          <a:bodyPr/>
          <a:lstStyle/>
          <a:p>
            <a:r>
              <a:rPr lang="en-US"/>
              <a:t>Tùy chỉnh cách hiển thị tài liệu</a:t>
            </a:r>
          </a:p>
        </p:txBody>
      </p:sp>
      <p:pic>
        <p:nvPicPr>
          <p:cNvPr id="4" name="Picture 3" descr="Description: C:\Users\swong\Documents\Manuals\IC3 GS4\7314 IC3 GS4\Screens\L8\l8-069.png"/>
          <p:cNvPicPr/>
          <p:nvPr/>
        </p:nvPicPr>
        <p:blipFill rotWithShape="1">
          <a:blip r:embed="rId2">
            <a:extLst>
              <a:ext uri="{28A0092B-C50C-407E-A947-70E740481C1C}">
                <a14:useLocalDpi xmlns:a14="http://schemas.microsoft.com/office/drawing/2010/main" val="0"/>
              </a:ext>
            </a:extLst>
          </a:blip>
          <a:srcRect r="1657" b="-2367"/>
          <a:stretch/>
        </p:blipFill>
        <p:spPr bwMode="auto">
          <a:xfrm>
            <a:off x="1771894" y="2895600"/>
            <a:ext cx="6555513" cy="289878"/>
          </a:xfrm>
          <a:prstGeom prst="rect">
            <a:avLst/>
          </a:prstGeom>
          <a:solidFill>
            <a:schemeClr val="accent2"/>
          </a:solid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78812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Word tự động gán phần mở rộng </a:t>
            </a:r>
            <a:r>
              <a:rPr lang="en-US" i="1"/>
              <a:t>.docx</a:t>
            </a:r>
            <a:r>
              <a:rPr lang="en-US"/>
              <a:t> </a:t>
            </a:r>
          </a:p>
          <a:p>
            <a:r>
              <a:rPr lang="en-CA"/>
              <a:t>Để lưu tài liệu</a:t>
            </a:r>
            <a:r>
              <a:rPr lang="en-US"/>
              <a:t>:</a:t>
            </a:r>
          </a:p>
          <a:p>
            <a:pPr lvl="1"/>
            <a:r>
              <a:rPr lang="en-US"/>
              <a:t>Nhấp chuột vào thẻ </a:t>
            </a:r>
            <a:r>
              <a:rPr lang="en-US" b="1"/>
              <a:t>File </a:t>
            </a:r>
            <a:r>
              <a:rPr lang="en-US"/>
              <a:t>và sau đó chọn </a:t>
            </a:r>
            <a:r>
              <a:rPr lang="en-US" b="1"/>
              <a:t>Save</a:t>
            </a:r>
            <a:r>
              <a:rPr lang="en-US"/>
              <a:t> hoặc </a:t>
            </a:r>
            <a:r>
              <a:rPr lang="en-US" b="1"/>
              <a:t>Save </a:t>
            </a:r>
            <a:r>
              <a:rPr lang="en-US"/>
              <a:t>As; hoặc</a:t>
            </a:r>
          </a:p>
          <a:p>
            <a:pPr lvl="1"/>
            <a:r>
              <a:rPr lang="vi-VN"/>
              <a:t>T</a:t>
            </a:r>
            <a:r>
              <a:rPr lang="en-US"/>
              <a:t>rên thanh công cụ truy xuất nhanh (Quick Access toolbar), nhấp chuột vào nút   (Save); hoặc</a:t>
            </a:r>
          </a:p>
          <a:p>
            <a:pPr lvl="1"/>
            <a:r>
              <a:rPr lang="vi-VN"/>
              <a:t>N</a:t>
            </a:r>
            <a:r>
              <a:rPr lang="en-US"/>
              <a:t>hấn CTRL + S.</a:t>
            </a:r>
          </a:p>
          <a:p>
            <a:r>
              <a:rPr lang="en-CA"/>
              <a:t>Word sẽ tự động chèn dòng văn bản đầu tiên trong tài liệu vào trường tên tệp tin để giả định rằng bạn muốn sử dụng chuỗi văn bản đó làm tên tệp tin</a:t>
            </a:r>
            <a:endParaRPr lang="en-US" dirty="0"/>
          </a:p>
        </p:txBody>
      </p:sp>
      <p:sp>
        <p:nvSpPr>
          <p:cNvPr id="3" name="Title 2"/>
          <p:cNvSpPr>
            <a:spLocks noGrp="1"/>
          </p:cNvSpPr>
          <p:nvPr>
            <p:ph type="title"/>
          </p:nvPr>
        </p:nvSpPr>
        <p:spPr/>
        <p:txBody>
          <a:bodyPr/>
          <a:lstStyle/>
          <a:p>
            <a:r>
              <a:rPr lang="en-US"/>
              <a:t>Lưu tài liệu</a:t>
            </a:r>
          </a:p>
        </p:txBody>
      </p:sp>
    </p:spTree>
    <p:extLst>
      <p:ext uri="{BB962C8B-B14F-4D97-AF65-F5344CB8AC3E}">
        <p14:creationId xmlns:p14="http://schemas.microsoft.com/office/powerpoint/2010/main" val="21764255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502" y="825816"/>
            <a:ext cx="8036298" cy="850584"/>
          </a:xfrm>
        </p:spPr>
        <p:txBody>
          <a:bodyPr>
            <a:normAutofit/>
          </a:bodyPr>
          <a:lstStyle/>
          <a:p>
            <a:r>
              <a:rPr lang="en-US" smtClean="0"/>
              <a:t>Di </a:t>
            </a:r>
            <a:r>
              <a:rPr lang="en-US" dirty="0" err="1"/>
              <a:t>chuyển</a:t>
            </a:r>
            <a:r>
              <a:rPr lang="en-US" dirty="0"/>
              <a:t> </a:t>
            </a:r>
            <a:r>
              <a:rPr lang="en-US" dirty="0" err="1"/>
              <a:t>xung</a:t>
            </a:r>
            <a:r>
              <a:rPr lang="en-US" dirty="0"/>
              <a:t> </a:t>
            </a:r>
            <a:r>
              <a:rPr lang="en-US" dirty="0" err="1"/>
              <a:t>quanh</a:t>
            </a:r>
            <a:r>
              <a:rPr lang="en-US" dirty="0"/>
              <a:t> </a:t>
            </a:r>
            <a:r>
              <a:rPr lang="en-US" dirty="0" err="1"/>
              <a:t>văn</a:t>
            </a:r>
            <a:r>
              <a:rPr lang="en-US" dirty="0"/>
              <a:t> </a:t>
            </a:r>
            <a:r>
              <a:rPr lang="en-US" dirty="0" err="1"/>
              <a:t>bản</a:t>
            </a:r>
            <a:endParaRPr lang="vi-VN" dirty="0"/>
          </a:p>
        </p:txBody>
      </p:sp>
      <p:sp>
        <p:nvSpPr>
          <p:cNvPr id="3" name="Content Placeholder 2"/>
          <p:cNvSpPr>
            <a:spLocks noGrp="1"/>
          </p:cNvSpPr>
          <p:nvPr>
            <p:ph idx="1"/>
          </p:nvPr>
        </p:nvSpPr>
        <p:spPr>
          <a:xfrm>
            <a:off x="1031502" y="4102483"/>
            <a:ext cx="8036298" cy="2603117"/>
          </a:xfrm>
        </p:spPr>
        <p:txBody>
          <a:bodyPr>
            <a:normAutofit fontScale="92500" lnSpcReduction="10000"/>
          </a:bodyPr>
          <a:lstStyle/>
          <a:p>
            <a:pPr>
              <a:spcBef>
                <a:spcPts val="600"/>
              </a:spcBef>
            </a:pPr>
            <a:r>
              <a:rPr lang="en-CA" sz="2000" b="1" dirty="0" err="1"/>
              <a:t>Đ</a:t>
            </a:r>
            <a:r>
              <a:rPr lang="en-CA" sz="2000" b="1" dirty="0" err="1" smtClean="0"/>
              <a:t>ể</a:t>
            </a:r>
            <a:r>
              <a:rPr lang="en-CA" sz="2000" b="1" dirty="0" smtClean="0"/>
              <a:t> </a:t>
            </a:r>
            <a:r>
              <a:rPr lang="en-CA" sz="2000" b="1" dirty="0"/>
              <a:t>di </a:t>
            </a:r>
            <a:r>
              <a:rPr lang="en-CA" sz="2000" b="1" dirty="0" err="1"/>
              <a:t>chuyển</a:t>
            </a:r>
            <a:r>
              <a:rPr lang="en-CA" sz="2000" b="1" dirty="0"/>
              <a:t> </a:t>
            </a:r>
            <a:r>
              <a:rPr lang="en-CA" sz="2000" b="1" dirty="0" err="1"/>
              <a:t>nhanh</a:t>
            </a:r>
            <a:r>
              <a:rPr lang="en-CA" sz="2000" b="1" dirty="0"/>
              <a:t> </a:t>
            </a:r>
            <a:r>
              <a:rPr lang="en-CA" sz="2000" b="1" dirty="0" err="1"/>
              <a:t>đến</a:t>
            </a:r>
            <a:r>
              <a:rPr lang="en-CA" sz="2000" b="1" dirty="0"/>
              <a:t> </a:t>
            </a:r>
            <a:r>
              <a:rPr lang="en-CA" sz="2000" b="1" dirty="0" err="1"/>
              <a:t>một</a:t>
            </a:r>
            <a:r>
              <a:rPr lang="en-CA" sz="2000" b="1" dirty="0"/>
              <a:t> </a:t>
            </a:r>
            <a:r>
              <a:rPr lang="en-CA" sz="2000" b="1" dirty="0" err="1"/>
              <a:t>mục</a:t>
            </a:r>
            <a:r>
              <a:rPr lang="en-CA" sz="2000" b="1" dirty="0"/>
              <a:t> </a:t>
            </a:r>
            <a:r>
              <a:rPr lang="en-CA" sz="2000" b="1" dirty="0" err="1"/>
              <a:t>cụ</a:t>
            </a:r>
            <a:r>
              <a:rPr lang="en-CA" sz="2000" b="1" dirty="0"/>
              <a:t> </a:t>
            </a:r>
            <a:r>
              <a:rPr lang="en-CA" sz="2000" b="1" dirty="0" err="1"/>
              <a:t>thể</a:t>
            </a:r>
            <a:r>
              <a:rPr lang="en-US" sz="2000" b="1" dirty="0" smtClean="0"/>
              <a:t>:</a:t>
            </a:r>
            <a:endParaRPr lang="en-US" sz="2000" b="1" dirty="0"/>
          </a:p>
          <a:p>
            <a:pPr lvl="1">
              <a:spcBef>
                <a:spcPts val="600"/>
              </a:spcBef>
            </a:pPr>
            <a:r>
              <a:rPr lang="en-CA" sz="1800" dirty="0" err="1"/>
              <a:t>Trên</a:t>
            </a:r>
            <a:r>
              <a:rPr lang="en-CA" sz="1800" dirty="0"/>
              <a:t> </a:t>
            </a:r>
            <a:r>
              <a:rPr lang="en-CA" sz="1800" dirty="0" err="1"/>
              <a:t>thẻ</a:t>
            </a:r>
            <a:r>
              <a:rPr lang="en-CA" sz="1800" dirty="0"/>
              <a:t> </a:t>
            </a:r>
            <a:r>
              <a:rPr lang="en-CA" sz="1800" b="1" dirty="0"/>
              <a:t>Home</a:t>
            </a:r>
            <a:r>
              <a:rPr lang="en-CA" sz="1800" dirty="0"/>
              <a:t>, </a:t>
            </a:r>
            <a:r>
              <a:rPr lang="en-CA" sz="1800" dirty="0" err="1"/>
              <a:t>trong</a:t>
            </a:r>
            <a:r>
              <a:rPr lang="en-CA" sz="1800" dirty="0"/>
              <a:t> </a:t>
            </a:r>
            <a:r>
              <a:rPr lang="en-CA" sz="1800" dirty="0" err="1"/>
              <a:t>nhóm</a:t>
            </a:r>
            <a:r>
              <a:rPr lang="en-CA" sz="1800" dirty="0"/>
              <a:t> </a:t>
            </a:r>
            <a:r>
              <a:rPr lang="en-CA" sz="1800" b="1" dirty="0"/>
              <a:t>Editing</a:t>
            </a:r>
            <a:r>
              <a:rPr lang="en-CA" sz="1800" dirty="0"/>
              <a:t>, </a:t>
            </a:r>
            <a:r>
              <a:rPr lang="en-CA" sz="1800" dirty="0" err="1"/>
              <a:t>chọn</a:t>
            </a:r>
            <a:r>
              <a:rPr lang="en-CA" sz="1800" dirty="0"/>
              <a:t> </a:t>
            </a:r>
            <a:r>
              <a:rPr lang="en-CA" sz="1800" dirty="0" err="1"/>
              <a:t>mũi</a:t>
            </a:r>
            <a:r>
              <a:rPr lang="en-CA" sz="1800" dirty="0"/>
              <a:t> </a:t>
            </a:r>
            <a:r>
              <a:rPr lang="en-CA" sz="1800" dirty="0" err="1"/>
              <a:t>tên</a:t>
            </a:r>
            <a:r>
              <a:rPr lang="en-CA" sz="1800" dirty="0"/>
              <a:t> </a:t>
            </a:r>
            <a:r>
              <a:rPr lang="en-CA" sz="1800" dirty="0" err="1"/>
              <a:t>xuống</a:t>
            </a:r>
            <a:r>
              <a:rPr lang="en-CA" sz="1800" dirty="0"/>
              <a:t> </a:t>
            </a:r>
            <a:r>
              <a:rPr lang="en-CA" sz="1800" dirty="0" err="1"/>
              <a:t>của</a:t>
            </a:r>
            <a:r>
              <a:rPr lang="en-CA" sz="1800" dirty="0"/>
              <a:t> </a:t>
            </a:r>
            <a:r>
              <a:rPr lang="en-CA" sz="1800" b="1" dirty="0"/>
              <a:t>Find</a:t>
            </a:r>
            <a:r>
              <a:rPr lang="en-CA" sz="1800" dirty="0"/>
              <a:t>, </a:t>
            </a:r>
            <a:r>
              <a:rPr lang="en-CA" sz="1800" dirty="0" err="1"/>
              <a:t>và</a:t>
            </a:r>
            <a:r>
              <a:rPr lang="en-CA" sz="1800" dirty="0"/>
              <a:t> </a:t>
            </a:r>
            <a:r>
              <a:rPr lang="en-CA" sz="1800" dirty="0" err="1"/>
              <a:t>sau</a:t>
            </a:r>
            <a:r>
              <a:rPr lang="en-CA" sz="1800" dirty="0"/>
              <a:t> </a:t>
            </a:r>
            <a:r>
              <a:rPr lang="en-CA" sz="1800" dirty="0" err="1"/>
              <a:t>đó</a:t>
            </a:r>
            <a:r>
              <a:rPr lang="en-CA" sz="1800" dirty="0"/>
              <a:t> </a:t>
            </a:r>
            <a:r>
              <a:rPr lang="en-CA" sz="1800" dirty="0" err="1"/>
              <a:t>chọn</a:t>
            </a:r>
            <a:r>
              <a:rPr lang="en-CA" sz="1800" dirty="0"/>
              <a:t> </a:t>
            </a:r>
            <a:r>
              <a:rPr lang="en-CA" sz="1800" b="1" dirty="0"/>
              <a:t>Go To</a:t>
            </a:r>
            <a:r>
              <a:rPr lang="en-CA" sz="1800" dirty="0"/>
              <a:t>; </a:t>
            </a:r>
            <a:r>
              <a:rPr lang="en-CA" sz="1800" dirty="0" err="1" smtClean="0"/>
              <a:t>hoặc</a:t>
            </a:r>
            <a:endParaRPr lang="en-CA" sz="1800" dirty="0" smtClean="0"/>
          </a:p>
          <a:p>
            <a:pPr lvl="1">
              <a:spcBef>
                <a:spcPts val="600"/>
              </a:spcBef>
            </a:pPr>
            <a:r>
              <a:rPr lang="en-US" sz="1800" dirty="0" err="1" smtClean="0"/>
              <a:t>Dùng</a:t>
            </a:r>
            <a:r>
              <a:rPr lang="en-US" sz="1800" dirty="0" smtClean="0"/>
              <a:t> </a:t>
            </a:r>
            <a:r>
              <a:rPr lang="en-US" sz="1800" dirty="0" err="1" smtClean="0"/>
              <a:t>tổ</a:t>
            </a:r>
            <a:r>
              <a:rPr lang="en-US" sz="1800" dirty="0" smtClean="0"/>
              <a:t> </a:t>
            </a:r>
            <a:r>
              <a:rPr lang="en-US" sz="1800" dirty="0" err="1" smtClean="0"/>
              <a:t>hợp</a:t>
            </a:r>
            <a:r>
              <a:rPr lang="en-US" sz="1800" dirty="0" smtClean="0"/>
              <a:t> </a:t>
            </a:r>
            <a:r>
              <a:rPr lang="en-US" sz="1800" dirty="0" err="1" smtClean="0"/>
              <a:t>phím</a:t>
            </a:r>
            <a:r>
              <a:rPr lang="en-US" sz="1800" dirty="0" smtClean="0"/>
              <a:t> CTRL + G; </a:t>
            </a:r>
            <a:r>
              <a:rPr lang="en-US" sz="1800" dirty="0" err="1" smtClean="0"/>
              <a:t>hoặc</a:t>
            </a:r>
            <a:endParaRPr lang="en-US" sz="1800" dirty="0"/>
          </a:p>
          <a:p>
            <a:pPr lvl="1">
              <a:spcBef>
                <a:spcPts val="600"/>
              </a:spcBef>
            </a:pPr>
            <a:r>
              <a:rPr lang="en-US" sz="1800" dirty="0" err="1" smtClean="0"/>
              <a:t>Nhấn</a:t>
            </a:r>
            <a:r>
              <a:rPr lang="en-US" sz="1800" dirty="0" smtClean="0"/>
              <a:t> F5; </a:t>
            </a:r>
            <a:r>
              <a:rPr lang="en-US" sz="1800" dirty="0" err="1" smtClean="0"/>
              <a:t>hoặc</a:t>
            </a:r>
            <a:endParaRPr lang="en-US" sz="1800" dirty="0"/>
          </a:p>
          <a:p>
            <a:pPr lvl="1">
              <a:spcBef>
                <a:spcPts val="600"/>
              </a:spcBef>
            </a:pPr>
            <a:r>
              <a:rPr lang="vi-VN" sz="1800" dirty="0" err="1"/>
              <a:t>T</a:t>
            </a:r>
            <a:r>
              <a:rPr lang="en-CA" sz="1800" smtClean="0"/>
              <a:t>rên </a:t>
            </a:r>
            <a:r>
              <a:rPr lang="en-CA" sz="1800" dirty="0" err="1"/>
              <a:t>thanh</a:t>
            </a:r>
            <a:r>
              <a:rPr lang="en-CA" sz="1800" dirty="0"/>
              <a:t> </a:t>
            </a:r>
            <a:r>
              <a:rPr lang="en-CA" sz="1800" dirty="0" err="1"/>
              <a:t>cuộn</a:t>
            </a:r>
            <a:r>
              <a:rPr lang="en-CA" sz="1800" dirty="0"/>
              <a:t> </a:t>
            </a:r>
            <a:r>
              <a:rPr lang="en-CA" sz="1800" dirty="0" err="1"/>
              <a:t>dọc</a:t>
            </a:r>
            <a:r>
              <a:rPr lang="en-CA" sz="1800" dirty="0"/>
              <a:t>, </a:t>
            </a:r>
            <a:r>
              <a:rPr lang="en-CA" sz="1800" dirty="0" err="1"/>
              <a:t>nhấp</a:t>
            </a:r>
            <a:r>
              <a:rPr lang="en-CA" sz="1800" dirty="0"/>
              <a:t> </a:t>
            </a:r>
            <a:r>
              <a:rPr lang="en-CA" sz="1800" dirty="0" err="1"/>
              <a:t>chuột</a:t>
            </a:r>
            <a:r>
              <a:rPr lang="en-CA" sz="1800" dirty="0"/>
              <a:t> </a:t>
            </a:r>
            <a:r>
              <a:rPr lang="en-CA" sz="1800" dirty="0" err="1"/>
              <a:t>chọn</a:t>
            </a:r>
            <a:r>
              <a:rPr lang="en-CA" sz="1800" dirty="0"/>
              <a:t> </a:t>
            </a:r>
            <a:r>
              <a:rPr lang="en-CA" sz="1800" dirty="0" err="1"/>
              <a:t>nút</a:t>
            </a:r>
            <a:r>
              <a:rPr lang="en-CA" sz="1800" dirty="0"/>
              <a:t> </a:t>
            </a:r>
            <a:r>
              <a:rPr lang="en-US" sz="1800" dirty="0" smtClean="0"/>
              <a:t>    </a:t>
            </a:r>
            <a:r>
              <a:rPr lang="en-US" sz="1800" b="1" dirty="0" smtClean="0"/>
              <a:t>(</a:t>
            </a:r>
            <a:r>
              <a:rPr lang="en-US" sz="1800" b="1" dirty="0"/>
              <a:t>Select Browse Object</a:t>
            </a:r>
            <a:r>
              <a:rPr lang="en-US" sz="1800" b="1" dirty="0" smtClean="0"/>
              <a:t>)</a:t>
            </a:r>
            <a:r>
              <a:rPr lang="en-US" sz="1800" dirty="0" smtClean="0"/>
              <a:t>, </a:t>
            </a:r>
            <a:r>
              <a:rPr lang="en-US" sz="1800" dirty="0" err="1" smtClean="0"/>
              <a:t>và</a:t>
            </a:r>
            <a:r>
              <a:rPr lang="en-US" sz="1800" dirty="0" smtClean="0"/>
              <a:t> </a:t>
            </a:r>
            <a:r>
              <a:rPr lang="en-US" sz="1800" dirty="0" err="1" smtClean="0"/>
              <a:t>sau</a:t>
            </a:r>
            <a:r>
              <a:rPr lang="en-US" sz="1800" dirty="0" smtClean="0"/>
              <a:t> </a:t>
            </a:r>
            <a:r>
              <a:rPr lang="en-US" sz="1800" dirty="0" err="1" smtClean="0"/>
              <a:t>đó</a:t>
            </a:r>
            <a:r>
              <a:rPr lang="en-US" sz="1800" dirty="0" smtClean="0"/>
              <a:t> </a:t>
            </a:r>
            <a:r>
              <a:rPr lang="en-US" sz="1800" dirty="0" err="1" smtClean="0"/>
              <a:t>chọn</a:t>
            </a:r>
            <a:r>
              <a:rPr lang="en-US" sz="1800" dirty="0" smtClean="0"/>
              <a:t>    </a:t>
            </a:r>
            <a:r>
              <a:rPr lang="en-US" sz="1800" b="1" dirty="0" smtClean="0"/>
              <a:t>(</a:t>
            </a:r>
            <a:r>
              <a:rPr lang="en-US" sz="1800" b="1" dirty="0"/>
              <a:t>Go To)</a:t>
            </a:r>
            <a:r>
              <a:rPr lang="en-US" sz="1800" dirty="0"/>
              <a:t>; </a:t>
            </a:r>
            <a:r>
              <a:rPr lang="en-US" sz="1800" dirty="0" err="1" smtClean="0"/>
              <a:t>hoặc</a:t>
            </a:r>
            <a:endParaRPr lang="en-US" sz="1800" dirty="0"/>
          </a:p>
          <a:p>
            <a:pPr lvl="1">
              <a:spcBef>
                <a:spcPts val="600"/>
              </a:spcBef>
            </a:pPr>
            <a:r>
              <a:rPr lang="vi-VN" sz="1800" dirty="0" err="1"/>
              <a:t>T</a:t>
            </a:r>
            <a:r>
              <a:rPr lang="en-CA" sz="1800" smtClean="0"/>
              <a:t>rên </a:t>
            </a:r>
            <a:r>
              <a:rPr lang="en-CA" sz="1800" dirty="0" err="1"/>
              <a:t>thanh</a:t>
            </a:r>
            <a:r>
              <a:rPr lang="en-CA" sz="1800" dirty="0"/>
              <a:t> </a:t>
            </a:r>
            <a:r>
              <a:rPr lang="en-CA" sz="1800" dirty="0" err="1"/>
              <a:t>trạng</a:t>
            </a:r>
            <a:r>
              <a:rPr lang="en-CA" sz="1800" dirty="0"/>
              <a:t> </a:t>
            </a:r>
            <a:r>
              <a:rPr lang="en-CA" sz="1800" dirty="0" err="1"/>
              <a:t>thái</a:t>
            </a:r>
            <a:r>
              <a:rPr lang="en-CA" sz="1800" dirty="0"/>
              <a:t>, </a:t>
            </a:r>
            <a:r>
              <a:rPr lang="en-CA" sz="1800" dirty="0" err="1"/>
              <a:t>nhấp</a:t>
            </a:r>
            <a:r>
              <a:rPr lang="en-CA" sz="1800" dirty="0"/>
              <a:t> </a:t>
            </a:r>
            <a:r>
              <a:rPr lang="en-CA" sz="1800" dirty="0" err="1"/>
              <a:t>chuột</a:t>
            </a:r>
            <a:r>
              <a:rPr lang="en-CA" sz="1800" dirty="0"/>
              <a:t> </a:t>
            </a:r>
            <a:r>
              <a:rPr lang="en-CA" sz="1800" dirty="0" err="1"/>
              <a:t>vào</a:t>
            </a:r>
            <a:r>
              <a:rPr lang="en-CA" sz="1800" dirty="0"/>
              <a:t> </a:t>
            </a:r>
            <a:r>
              <a:rPr lang="en-CA" sz="1800" dirty="0" err="1" smtClean="0"/>
              <a:t>hộp</a:t>
            </a:r>
            <a:r>
              <a:rPr lang="en-CA" sz="1800" dirty="0" smtClean="0"/>
              <a:t>             </a:t>
            </a:r>
            <a:r>
              <a:rPr lang="en-US" sz="1800" b="1" dirty="0" smtClean="0"/>
              <a:t>(Page </a:t>
            </a:r>
            <a:r>
              <a:rPr lang="en-US" sz="1800" b="1" dirty="0"/>
              <a:t>number in </a:t>
            </a:r>
            <a:r>
              <a:rPr lang="en-US" sz="1800" b="1" dirty="0" smtClean="0"/>
              <a:t>document)</a:t>
            </a:r>
            <a:endParaRPr lang="en-US" sz="1800" dirty="0"/>
          </a:p>
          <a:p>
            <a:pPr>
              <a:spcBef>
                <a:spcPts val="600"/>
              </a:spcBef>
            </a:pPr>
            <a:endParaRPr lang="en-US" dirty="0"/>
          </a:p>
        </p:txBody>
      </p:sp>
      <p:grpSp>
        <p:nvGrpSpPr>
          <p:cNvPr id="12" name="Group 11"/>
          <p:cNvGrpSpPr/>
          <p:nvPr/>
        </p:nvGrpSpPr>
        <p:grpSpPr>
          <a:xfrm>
            <a:off x="3089564" y="5589579"/>
            <a:ext cx="3429000" cy="858937"/>
            <a:chOff x="1870255" y="5925820"/>
            <a:chExt cx="4087495" cy="922338"/>
          </a:xfrm>
        </p:grpSpPr>
        <p:pic>
          <p:nvPicPr>
            <p:cNvPr id="6" name="Picture 5" descr="Description: Description: u4-001"/>
            <p:cNvPicPr/>
            <p:nvPr/>
          </p:nvPicPr>
          <p:blipFill>
            <a:blip r:embed="rId3">
              <a:extLst>
                <a:ext uri="{28A0092B-C50C-407E-A947-70E740481C1C}">
                  <a14:useLocalDpi xmlns:a14="http://schemas.microsoft.com/office/drawing/2010/main" val="0"/>
                </a:ext>
              </a:extLst>
            </a:blip>
            <a:srcRect/>
            <a:stretch>
              <a:fillRect/>
            </a:stretch>
          </p:blipFill>
          <p:spPr bwMode="auto">
            <a:xfrm>
              <a:off x="5358943" y="5925820"/>
              <a:ext cx="246063" cy="251938"/>
            </a:xfrm>
            <a:prstGeom prst="rect">
              <a:avLst/>
            </a:prstGeom>
            <a:noFill/>
            <a:ln>
              <a:noFill/>
            </a:ln>
          </p:spPr>
        </p:pic>
        <p:pic>
          <p:nvPicPr>
            <p:cNvPr id="7" name="Picture 6" descr="Description: Description: u4-002"/>
            <p:cNvPicPr/>
            <p:nvPr/>
          </p:nvPicPr>
          <p:blipFill>
            <a:blip r:embed="rId4">
              <a:extLst>
                <a:ext uri="{28A0092B-C50C-407E-A947-70E740481C1C}">
                  <a14:useLocalDpi xmlns:a14="http://schemas.microsoft.com/office/drawing/2010/main" val="0"/>
                </a:ext>
              </a:extLst>
            </a:blip>
            <a:srcRect/>
            <a:stretch>
              <a:fillRect/>
            </a:stretch>
          </p:blipFill>
          <p:spPr bwMode="auto">
            <a:xfrm>
              <a:off x="1870255" y="6307713"/>
              <a:ext cx="158570" cy="158570"/>
            </a:xfrm>
            <a:prstGeom prst="rect">
              <a:avLst/>
            </a:prstGeom>
            <a:noFill/>
            <a:ln>
              <a:noFill/>
            </a:ln>
          </p:spPr>
        </p:pic>
        <p:pic>
          <p:nvPicPr>
            <p:cNvPr id="8" name="Picture 7" descr="Description: Description: u4-003"/>
            <p:cNvPicPr/>
            <p:nvPr/>
          </p:nvPicPr>
          <p:blipFill>
            <a:blip r:embed="rId5">
              <a:extLst>
                <a:ext uri="{28A0092B-C50C-407E-A947-70E740481C1C}">
                  <a14:useLocalDpi xmlns:a14="http://schemas.microsoft.com/office/drawing/2010/main" val="0"/>
                </a:ext>
              </a:extLst>
            </a:blip>
            <a:srcRect/>
            <a:stretch>
              <a:fillRect/>
            </a:stretch>
          </p:blipFill>
          <p:spPr bwMode="auto">
            <a:xfrm>
              <a:off x="5252264" y="6694928"/>
              <a:ext cx="705486" cy="153230"/>
            </a:xfrm>
            <a:prstGeom prst="rect">
              <a:avLst/>
            </a:prstGeom>
            <a:noFill/>
            <a:ln>
              <a:noFill/>
            </a:ln>
          </p:spPr>
        </p:pic>
      </p:grpSp>
      <p:pic>
        <p:nvPicPr>
          <p:cNvPr id="9" name="Picture 8"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6798" y="1669473"/>
            <a:ext cx="6017976" cy="2433011"/>
          </a:xfrm>
          <a:prstGeom prst="rect">
            <a:avLst/>
          </a:prstGeom>
        </p:spPr>
      </p:pic>
    </p:spTree>
    <p:extLst>
      <p:ext uri="{BB962C8B-B14F-4D97-AF65-F5344CB8AC3E}">
        <p14:creationId xmlns:p14="http://schemas.microsoft.com/office/powerpoint/2010/main" val="2501391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31502" y="825816"/>
            <a:ext cx="8036298" cy="850584"/>
          </a:xfrm>
        </p:spPr>
        <p:txBody>
          <a:bodyPr/>
          <a:lstStyle/>
          <a:p>
            <a:r>
              <a:rPr lang="en-US" smtClean="0"/>
              <a:t>GIỚI </a:t>
            </a:r>
            <a:r>
              <a:rPr lang="en-US"/>
              <a:t>THIỆU </a:t>
            </a:r>
            <a:r>
              <a:rPr lang="en-US"/>
              <a:t>MÔN HỌC</a:t>
            </a:r>
          </a:p>
        </p:txBody>
      </p:sp>
      <p:sp>
        <p:nvSpPr>
          <p:cNvPr id="7" name="Content Placeholder 6"/>
          <p:cNvSpPr>
            <a:spLocks noGrp="1"/>
          </p:cNvSpPr>
          <p:nvPr>
            <p:ph idx="1"/>
          </p:nvPr>
        </p:nvSpPr>
        <p:spPr>
          <a:xfrm>
            <a:off x="1031502" y="1722437"/>
            <a:ext cx="8036298" cy="4983163"/>
          </a:xfrm>
        </p:spPr>
        <p:txBody>
          <a:bodyPr/>
          <a:lstStyle/>
          <a:p>
            <a:r>
              <a:rPr lang="en-US"/>
              <a:t>Mục tiêu môn học</a:t>
            </a:r>
          </a:p>
          <a:p>
            <a:r>
              <a:rPr lang="en-US" smtClean="0"/>
              <a:t>Soạn </a:t>
            </a:r>
            <a:r>
              <a:rPr lang="en-US"/>
              <a:t>thảo văn </a:t>
            </a:r>
            <a:r>
              <a:rPr lang="en-US" smtClean="0"/>
              <a:t>bản</a:t>
            </a:r>
          </a:p>
          <a:p>
            <a:r>
              <a:rPr lang="en-US" smtClean="0"/>
              <a:t>Sử </a:t>
            </a:r>
            <a:r>
              <a:rPr lang="en-US"/>
              <a:t>dụng tiếng </a:t>
            </a:r>
            <a:r>
              <a:rPr lang="en-US" smtClean="0"/>
              <a:t>Việt</a:t>
            </a:r>
          </a:p>
          <a:p>
            <a:r>
              <a:rPr lang="en-US"/>
              <a:t>Sử dụng bàn </a:t>
            </a:r>
            <a:r>
              <a:rPr lang="en-US" smtClean="0"/>
              <a:t>phím</a:t>
            </a:r>
          </a:p>
          <a:p>
            <a:r>
              <a:rPr lang="en-US"/>
              <a:t>Tài </a:t>
            </a:r>
            <a:r>
              <a:rPr lang="en-US"/>
              <a:t>liệu tham khảo</a:t>
            </a:r>
          </a:p>
        </p:txBody>
      </p:sp>
    </p:spTree>
    <p:extLst>
      <p:ext uri="{BB962C8B-B14F-4D97-AF65-F5344CB8AC3E}">
        <p14:creationId xmlns:p14="http://schemas.microsoft.com/office/powerpoint/2010/main" val="33885300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b="1"/>
              <a:t>Sử dụng Thước kẻ</a:t>
            </a:r>
          </a:p>
          <a:p>
            <a:pPr marL="0" indent="0">
              <a:buNone/>
            </a:pPr>
            <a:endParaRPr lang="en-US"/>
          </a:p>
          <a:p>
            <a:pPr lvl="1"/>
            <a:r>
              <a:rPr lang="en-CA"/>
              <a:t>Thước kẻ giúp bạn xác định được vị trí của văn bản</a:t>
            </a:r>
            <a:endParaRPr lang="en-US"/>
          </a:p>
          <a:p>
            <a:pPr lvl="1"/>
            <a:r>
              <a:rPr lang="en-CA"/>
              <a:t>Thước kẻ sử dụng đơn vị đo lường mặc định cho vị trí của bạn</a:t>
            </a:r>
            <a:endParaRPr lang="en-US"/>
          </a:p>
          <a:p>
            <a:pPr marL="739775" lvl="2" indent="0">
              <a:buNone/>
            </a:pPr>
            <a:r>
              <a:rPr lang="vi-VN"/>
              <a:t>+ C</a:t>
            </a:r>
            <a:r>
              <a:rPr lang="en-US"/>
              <a:t>ó thể thay đổi đơn vị đo lường</a:t>
            </a:r>
            <a:r>
              <a:rPr lang="vi-VN"/>
              <a:t>: File/Options/</a:t>
            </a:r>
            <a:r>
              <a:rPr lang="en-US"/>
              <a:t> thẻ </a:t>
            </a:r>
            <a:r>
              <a:rPr lang="en-US" b="1"/>
              <a:t>Advanced</a:t>
            </a:r>
            <a:r>
              <a:rPr lang="en-US"/>
              <a:t> </a:t>
            </a:r>
            <a:r>
              <a:rPr lang="vi-VN"/>
              <a:t>/</a:t>
            </a:r>
            <a:r>
              <a:rPr lang="en-US"/>
              <a:t> vùng </a:t>
            </a:r>
            <a:r>
              <a:rPr lang="en-US" b="1"/>
              <a:t>Display</a:t>
            </a:r>
            <a:r>
              <a:rPr lang="en-US"/>
              <a:t> </a:t>
            </a:r>
            <a:endParaRPr lang="vi-VN"/>
          </a:p>
          <a:p>
            <a:pPr lvl="1"/>
            <a:r>
              <a:rPr lang="vi-VN"/>
              <a:t>Hiện thị hoặc ẩn thước kẻ</a:t>
            </a:r>
            <a:r>
              <a:rPr lang="en-US"/>
              <a:t>:</a:t>
            </a:r>
          </a:p>
          <a:p>
            <a:pPr marL="739775" lvl="2" indent="0">
              <a:buNone/>
            </a:pPr>
            <a:r>
              <a:rPr lang="vi-VN"/>
              <a:t>+ </a:t>
            </a:r>
            <a:r>
              <a:rPr lang="en-US"/>
              <a:t>Trên thẻ </a:t>
            </a:r>
            <a:r>
              <a:rPr lang="en-US" b="1"/>
              <a:t>View</a:t>
            </a:r>
            <a:r>
              <a:rPr lang="vi-VN"/>
              <a:t>/</a:t>
            </a:r>
            <a:r>
              <a:rPr lang="en-US"/>
              <a:t> nhóm </a:t>
            </a:r>
            <a:r>
              <a:rPr lang="en-US" b="1"/>
              <a:t>Show</a:t>
            </a:r>
            <a:r>
              <a:rPr lang="vi-VN"/>
              <a:t>/</a:t>
            </a:r>
            <a:r>
              <a:rPr lang="en-US"/>
              <a:t> nhấp chuột vào </a:t>
            </a:r>
            <a:r>
              <a:rPr lang="en-US" b="1"/>
              <a:t>Ruler</a:t>
            </a:r>
            <a:r>
              <a:rPr lang="en-US"/>
              <a:t>; hoặc</a:t>
            </a:r>
          </a:p>
          <a:p>
            <a:pPr marL="739775" lvl="2" indent="0">
              <a:buNone/>
            </a:pPr>
            <a:r>
              <a:rPr lang="vi-VN"/>
              <a:t>+ </a:t>
            </a:r>
            <a:r>
              <a:rPr lang="en-US"/>
              <a:t>Nhấp chuột vào     </a:t>
            </a:r>
            <a:r>
              <a:rPr lang="vi-VN"/>
              <a:t>       </a:t>
            </a:r>
            <a:r>
              <a:rPr lang="en-US" b="1"/>
              <a:t>(View Ruler)</a:t>
            </a:r>
            <a:r>
              <a:rPr lang="en-US"/>
              <a:t> </a:t>
            </a:r>
            <a:r>
              <a:rPr lang="en-CA"/>
              <a:t>nằm phía trên mũi tên trên cùng của thanh cuộn dọc</a:t>
            </a:r>
            <a:endParaRPr lang="en-US"/>
          </a:p>
          <a:p>
            <a:r>
              <a:rPr lang="en-US"/>
              <a:t>Insertion </a:t>
            </a:r>
            <a:r>
              <a:rPr lang="en-US"/>
              <a:t>Point </a:t>
            </a:r>
            <a:endParaRPr lang="en-US" smtClean="0"/>
          </a:p>
          <a:p>
            <a:r>
              <a:rPr lang="en-US" smtClean="0"/>
              <a:t>Delete / BackSpace</a:t>
            </a:r>
            <a:endParaRPr lang="en-US"/>
          </a:p>
        </p:txBody>
      </p:sp>
      <p:sp>
        <p:nvSpPr>
          <p:cNvPr id="3" name="Title 2"/>
          <p:cNvSpPr>
            <a:spLocks noGrp="1"/>
          </p:cNvSpPr>
          <p:nvPr>
            <p:ph type="title"/>
          </p:nvPr>
        </p:nvSpPr>
        <p:spPr/>
        <p:txBody>
          <a:bodyPr/>
          <a:lstStyle/>
          <a:p>
            <a:r>
              <a:rPr lang="en-US"/>
              <a:t>Nhập và chỉnh sửa văn bản</a:t>
            </a:r>
          </a:p>
        </p:txBody>
      </p:sp>
      <p:grpSp>
        <p:nvGrpSpPr>
          <p:cNvPr id="4" name="Group 3"/>
          <p:cNvGrpSpPr/>
          <p:nvPr/>
        </p:nvGrpSpPr>
        <p:grpSpPr>
          <a:xfrm>
            <a:off x="1600200" y="2286000"/>
            <a:ext cx="7335499" cy="2743200"/>
            <a:chOff x="685821" y="1861184"/>
            <a:chExt cx="8249899" cy="3315336"/>
          </a:xfrm>
        </p:grpSpPr>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85821" y="1861184"/>
              <a:ext cx="8249899" cy="287656"/>
            </a:xfrm>
            <a:prstGeom prst="rect">
              <a:avLst/>
            </a:prstGeom>
            <a:noFill/>
            <a:ln>
              <a:noFill/>
            </a:ln>
          </p:spPr>
        </p:pic>
        <p:pic>
          <p:nvPicPr>
            <p:cNvPr id="6" name="Picture 5" descr="Description: Description: ruler"/>
            <p:cNvPicPr/>
            <p:nvPr/>
          </p:nvPicPr>
          <p:blipFill>
            <a:blip r:embed="rId3">
              <a:extLst>
                <a:ext uri="{28A0092B-C50C-407E-A947-70E740481C1C}">
                  <a14:useLocalDpi xmlns:a14="http://schemas.microsoft.com/office/drawing/2010/main" val="0"/>
                </a:ext>
              </a:extLst>
            </a:blip>
            <a:srcRect/>
            <a:stretch>
              <a:fillRect/>
            </a:stretch>
          </p:blipFill>
          <p:spPr bwMode="auto">
            <a:xfrm>
              <a:off x="3133040" y="4809060"/>
              <a:ext cx="570280" cy="367460"/>
            </a:xfrm>
            <a:prstGeom prst="rect">
              <a:avLst/>
            </a:prstGeom>
            <a:noFill/>
            <a:ln>
              <a:noFill/>
            </a:ln>
          </p:spPr>
        </p:pic>
      </p:grpSp>
    </p:spTree>
    <p:extLst>
      <p:ext uri="{BB962C8B-B14F-4D97-AF65-F5344CB8AC3E}">
        <p14:creationId xmlns:p14="http://schemas.microsoft.com/office/powerpoint/2010/main" val="3794413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Sử dụng tính năng Undo</a:t>
            </a:r>
          </a:p>
          <a:p>
            <a:pPr lvl="1"/>
            <a:r>
              <a:rPr lang="en-CA"/>
              <a:t>Trong thanh công cụ truy xuất nhanh, nhấp chuột vào   </a:t>
            </a:r>
            <a:r>
              <a:rPr lang="en-US" b="1"/>
              <a:t>(Undo)</a:t>
            </a:r>
            <a:r>
              <a:rPr lang="en-US"/>
              <a:t> </a:t>
            </a:r>
            <a:r>
              <a:rPr lang="en-CA"/>
              <a:t>để lùi lại hành động cuối cùng hoặc câu lệnh đã thực hiện; hoặc</a:t>
            </a:r>
            <a:endParaRPr lang="en-US"/>
          </a:p>
          <a:p>
            <a:pPr lvl="1"/>
            <a:r>
              <a:rPr lang="en-US"/>
              <a:t>Nhấn CTRL+Z; hoặc</a:t>
            </a:r>
          </a:p>
          <a:p>
            <a:pPr lvl="1"/>
            <a:r>
              <a:rPr lang="vi-VN"/>
              <a:t>N</a:t>
            </a:r>
            <a:r>
              <a:rPr lang="en-CA"/>
              <a:t>hấp chuột vào mũi tên cạnh nút </a:t>
            </a:r>
            <a:r>
              <a:rPr lang="en-CA" b="1"/>
              <a:t>Undo </a:t>
            </a:r>
            <a:r>
              <a:rPr lang="en-CA"/>
              <a:t>để hiển thị danh sách hành động liên tiếp đã được thực hiện</a:t>
            </a:r>
            <a:endParaRPr lang="en-US"/>
          </a:p>
          <a:p>
            <a:r>
              <a:rPr lang="en-US" b="1"/>
              <a:t>Sử dụng tính năng Lặp lại</a:t>
            </a:r>
          </a:p>
          <a:p>
            <a:pPr lvl="1"/>
            <a:r>
              <a:rPr lang="en-US"/>
              <a:t>Trên thanh công cụ truy xuất nhanh, nhấp </a:t>
            </a:r>
            <a:br>
              <a:rPr lang="en-US"/>
            </a:br>
            <a:r>
              <a:rPr lang="en-US"/>
              <a:t>chuột chọn     (Repeat); hoặc</a:t>
            </a:r>
          </a:p>
          <a:p>
            <a:pPr lvl="1"/>
            <a:r>
              <a:rPr lang="en-US"/>
              <a:t>Nhấn CTRL+Y hoặc nhấn F4</a:t>
            </a:r>
          </a:p>
          <a:p>
            <a:endParaRPr lang="en-US"/>
          </a:p>
        </p:txBody>
      </p:sp>
      <p:sp>
        <p:nvSpPr>
          <p:cNvPr id="3" name="Title 2"/>
          <p:cNvSpPr>
            <a:spLocks noGrp="1"/>
          </p:cNvSpPr>
          <p:nvPr>
            <p:ph type="title"/>
          </p:nvPr>
        </p:nvSpPr>
        <p:spPr/>
        <p:txBody>
          <a:bodyPr/>
          <a:lstStyle/>
          <a:p>
            <a:r>
              <a:rPr lang="en-US"/>
              <a:t>Nhập và chỉnh sửa văn bản</a:t>
            </a:r>
          </a:p>
        </p:txBody>
      </p:sp>
      <p:pic>
        <p:nvPicPr>
          <p:cNvPr id="7" name="Picture 6" descr="Description: C:\Users\swong\Documents\Manuals\IC3 GS4\7314 IC3 GS4\Screens\L8\l8-021.png"/>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648200"/>
            <a:ext cx="1793921" cy="1962790"/>
          </a:xfrm>
          <a:prstGeom prst="rect">
            <a:avLst/>
          </a:prstGeom>
          <a:noFill/>
          <a:ln>
            <a:noFill/>
          </a:ln>
        </p:spPr>
      </p:pic>
    </p:spTree>
    <p:extLst>
      <p:ext uri="{BB962C8B-B14F-4D97-AF65-F5344CB8AC3E}">
        <p14:creationId xmlns:p14="http://schemas.microsoft.com/office/powerpoint/2010/main" val="5706672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b="1"/>
              <a:t>Sử dụng tính năng Cắt, Sao chép, và Dán</a:t>
            </a:r>
            <a:r>
              <a:rPr lang="en-US" b="1"/>
              <a:t> </a:t>
            </a:r>
          </a:p>
          <a:p>
            <a:pPr lvl="1"/>
            <a:r>
              <a:rPr lang="en-CA"/>
              <a:t>Để cắt hoặc di chuyển một mục, trước tiên chọn mục đó và sau đó</a:t>
            </a:r>
            <a:r>
              <a:rPr lang="en-US"/>
              <a:t>:</a:t>
            </a:r>
          </a:p>
          <a:p>
            <a:pPr marL="739775" lvl="2" indent="0">
              <a:buNone/>
            </a:pPr>
            <a:r>
              <a:rPr lang="vi-VN"/>
              <a:t>+ </a:t>
            </a:r>
            <a:r>
              <a:rPr lang="en-US"/>
              <a:t>Trên thẻ </a:t>
            </a:r>
            <a:r>
              <a:rPr lang="en-US" b="1"/>
              <a:t>Home</a:t>
            </a:r>
            <a:r>
              <a:rPr lang="en-US"/>
              <a:t>, nhóm </a:t>
            </a:r>
            <a:r>
              <a:rPr lang="en-US" b="1"/>
              <a:t>Clipboard,</a:t>
            </a:r>
            <a:r>
              <a:rPr lang="en-US"/>
              <a:t> nhấp chuột vào       ; hoặc</a:t>
            </a:r>
          </a:p>
          <a:p>
            <a:pPr marL="739775" lvl="2" indent="0">
              <a:buNone/>
            </a:pPr>
            <a:r>
              <a:rPr lang="vi-VN"/>
              <a:t>+ </a:t>
            </a:r>
            <a:r>
              <a:rPr lang="en-US"/>
              <a:t>Nhấn CTRL+X; hoặc</a:t>
            </a:r>
          </a:p>
          <a:p>
            <a:pPr marL="739775" lvl="2" indent="0">
              <a:buNone/>
            </a:pPr>
            <a:r>
              <a:rPr lang="vi-VN"/>
              <a:t>+ N</a:t>
            </a:r>
            <a:r>
              <a:rPr lang="en-CA"/>
              <a:t>háy chuột phải vào mục và chọn </a:t>
            </a:r>
            <a:r>
              <a:rPr lang="en-US" b="1"/>
              <a:t>Cut</a:t>
            </a:r>
            <a:r>
              <a:rPr lang="en-US"/>
              <a:t>; hoặc</a:t>
            </a:r>
          </a:p>
          <a:p>
            <a:pPr marL="739775" lvl="2" indent="0">
              <a:buNone/>
            </a:pPr>
            <a:r>
              <a:rPr lang="vi-VN"/>
              <a:t>+ K</a:t>
            </a:r>
            <a:r>
              <a:rPr lang="en-CA"/>
              <a:t>éo mục đã chọn đến vị trí mới</a:t>
            </a:r>
            <a:endParaRPr lang="en-US"/>
          </a:p>
          <a:p>
            <a:pPr lvl="1"/>
            <a:r>
              <a:rPr lang="en-CA"/>
              <a:t>Để sao chép một mục, trước tiên chọn mục đó và</a:t>
            </a:r>
            <a:r>
              <a:rPr lang="en-US"/>
              <a:t>:</a:t>
            </a:r>
          </a:p>
          <a:p>
            <a:pPr marL="739775" lvl="2" indent="0">
              <a:buNone/>
            </a:pPr>
            <a:r>
              <a:rPr lang="vi-VN"/>
              <a:t>+ </a:t>
            </a:r>
            <a:r>
              <a:rPr lang="en-US"/>
              <a:t>Trên thẻ </a:t>
            </a:r>
            <a:r>
              <a:rPr lang="en-US" b="1"/>
              <a:t>Home</a:t>
            </a:r>
            <a:r>
              <a:rPr lang="en-US"/>
              <a:t>, nhóm </a:t>
            </a:r>
            <a:r>
              <a:rPr lang="en-US" b="1"/>
              <a:t>Clipboard</a:t>
            </a:r>
            <a:r>
              <a:rPr lang="en-US"/>
              <a:t>, nhấp chuột vào        ; hoặc</a:t>
            </a:r>
          </a:p>
          <a:p>
            <a:pPr marL="739775" lvl="2" indent="0">
              <a:buNone/>
            </a:pPr>
            <a:r>
              <a:rPr lang="vi-VN"/>
              <a:t>+ </a:t>
            </a:r>
            <a:r>
              <a:rPr lang="en-US"/>
              <a:t>Nhấn CTRL+C; hoặc</a:t>
            </a:r>
          </a:p>
          <a:p>
            <a:pPr marL="739775" lvl="2" indent="0">
              <a:buNone/>
            </a:pPr>
            <a:r>
              <a:rPr lang="vi-VN"/>
              <a:t>+ N</a:t>
            </a:r>
            <a:r>
              <a:rPr lang="en-CA"/>
              <a:t>hấp chuột phải vào mục dữ liệu và sau đó chọn </a:t>
            </a:r>
            <a:r>
              <a:rPr lang="en-CA" b="1"/>
              <a:t>Copy</a:t>
            </a:r>
            <a:r>
              <a:rPr lang="en-CA"/>
              <a:t> trong trình thực đơn tắt</a:t>
            </a:r>
            <a:endParaRPr lang="en-US"/>
          </a:p>
          <a:p>
            <a:endParaRPr lang="en-US"/>
          </a:p>
        </p:txBody>
      </p:sp>
      <p:sp>
        <p:nvSpPr>
          <p:cNvPr id="3" name="Title 2"/>
          <p:cNvSpPr>
            <a:spLocks noGrp="1"/>
          </p:cNvSpPr>
          <p:nvPr>
            <p:ph type="title"/>
          </p:nvPr>
        </p:nvSpPr>
        <p:spPr/>
        <p:txBody>
          <a:bodyPr/>
          <a:lstStyle/>
          <a:p>
            <a:r>
              <a:rPr lang="en-US"/>
              <a:t>Nhập và chỉnh sửa văn bản</a:t>
            </a:r>
          </a:p>
        </p:txBody>
      </p:sp>
    </p:spTree>
    <p:extLst>
      <p:ext uri="{BB962C8B-B14F-4D97-AF65-F5344CB8AC3E}">
        <p14:creationId xmlns:p14="http://schemas.microsoft.com/office/powerpoint/2010/main" val="17791544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b="1"/>
              <a:t>Sử dụng tính năng Cắt, Sao chép, và Dán</a:t>
            </a:r>
            <a:r>
              <a:rPr lang="en-US" b="1"/>
              <a:t> </a:t>
            </a:r>
          </a:p>
          <a:p>
            <a:pPr lvl="1"/>
            <a:r>
              <a:rPr lang="en-CA"/>
              <a:t>Để dán một mục, trước tiên đặt điểm chèn dữ liệu ở nơi bạn muốn dán mục đó sau đó</a:t>
            </a:r>
            <a:r>
              <a:rPr lang="en-US"/>
              <a:t>:</a:t>
            </a:r>
          </a:p>
          <a:p>
            <a:pPr lvl="2"/>
            <a:r>
              <a:rPr lang="en-CA"/>
              <a:t>Trên thẻ </a:t>
            </a:r>
            <a:r>
              <a:rPr lang="en-CA" b="1"/>
              <a:t>Home</a:t>
            </a:r>
            <a:r>
              <a:rPr lang="en-CA"/>
              <a:t>, trong nhóm </a:t>
            </a:r>
            <a:r>
              <a:rPr lang="en-CA" b="1"/>
              <a:t>Clipboard</a:t>
            </a:r>
            <a:r>
              <a:rPr lang="en-CA"/>
              <a:t>, nhấp chuột vào </a:t>
            </a:r>
            <a:r>
              <a:rPr lang="en-CA" b="1"/>
              <a:t>Paste</a:t>
            </a:r>
            <a:r>
              <a:rPr lang="en-CA"/>
              <a:t>; hoặc</a:t>
            </a:r>
            <a:endParaRPr lang="en-US"/>
          </a:p>
          <a:p>
            <a:pPr lvl="2"/>
            <a:r>
              <a:rPr lang="en-US"/>
              <a:t>Nhấn CTRL+V</a:t>
            </a:r>
            <a:r>
              <a:rPr lang="en-GB"/>
              <a:t>;</a:t>
            </a:r>
            <a:r>
              <a:rPr lang="en-US"/>
              <a:t> hoặc</a:t>
            </a:r>
          </a:p>
          <a:p>
            <a:pPr lvl="2"/>
            <a:r>
              <a:rPr lang="en-CA"/>
              <a:t>nhấp chuột phải và sau đó chọn </a:t>
            </a:r>
            <a:r>
              <a:rPr lang="en-CA" b="1"/>
              <a:t>Paste</a:t>
            </a:r>
            <a:endParaRPr lang="en-US"/>
          </a:p>
          <a:p>
            <a:pPr lvl="1"/>
            <a:r>
              <a:rPr lang="en-US"/>
              <a:t>Mỗi khi dán một mục,         </a:t>
            </a:r>
            <a:r>
              <a:rPr lang="en-US" b="1"/>
              <a:t>(Paste Options)</a:t>
            </a:r>
            <a:r>
              <a:rPr lang="en-US"/>
              <a:t> </a:t>
            </a:r>
            <a:r>
              <a:rPr lang="en-CA"/>
              <a:t>xuất hiện phía góc dưới bên phải của mục đã được dán</a:t>
            </a:r>
            <a:endParaRPr lang="en-US"/>
          </a:p>
          <a:p>
            <a:pPr lvl="2"/>
            <a:r>
              <a:rPr lang="en-US"/>
              <a:t>Lựa chọn cách dán phần văn bản đã được chọn</a:t>
            </a:r>
          </a:p>
          <a:p>
            <a:endParaRPr lang="en-US"/>
          </a:p>
          <a:p>
            <a:endParaRPr lang="en-US"/>
          </a:p>
        </p:txBody>
      </p:sp>
      <p:sp>
        <p:nvSpPr>
          <p:cNvPr id="3" name="Title 2"/>
          <p:cNvSpPr>
            <a:spLocks noGrp="1"/>
          </p:cNvSpPr>
          <p:nvPr>
            <p:ph type="title"/>
          </p:nvPr>
        </p:nvSpPr>
        <p:spPr/>
        <p:txBody>
          <a:bodyPr/>
          <a:lstStyle/>
          <a:p>
            <a:r>
              <a:rPr lang="en-US"/>
              <a:t>Nhập và chỉnh sửa văn bản</a:t>
            </a:r>
          </a:p>
        </p:txBody>
      </p:sp>
      <p:pic>
        <p:nvPicPr>
          <p:cNvPr id="4" name="Picture 3" descr="Description: C:\Users\swong\Documents\Manuals\IC3 GS4\7314 IC3 GS4\Screens\L8\l8-013.png"/>
          <p:cNvPicPr/>
          <p:nvPr/>
        </p:nvPicPr>
        <p:blipFill>
          <a:blip r:embed="rId2">
            <a:extLst>
              <a:ext uri="{28A0092B-C50C-407E-A947-70E740481C1C}">
                <a14:useLocalDpi xmlns:a14="http://schemas.microsoft.com/office/drawing/2010/main" val="0"/>
              </a:ext>
            </a:extLst>
          </a:blip>
          <a:srcRect/>
          <a:stretch>
            <a:fillRect/>
          </a:stretch>
        </p:blipFill>
        <p:spPr bwMode="auto">
          <a:xfrm>
            <a:off x="7391400" y="4648200"/>
            <a:ext cx="1239145" cy="792389"/>
          </a:xfrm>
          <a:prstGeom prst="rect">
            <a:avLst/>
          </a:prstGeom>
          <a:noFill/>
          <a:ln>
            <a:noFill/>
          </a:ln>
        </p:spPr>
      </p:pic>
    </p:spTree>
    <p:extLst>
      <p:ext uri="{BB962C8B-B14F-4D97-AF65-F5344CB8AC3E}">
        <p14:creationId xmlns:p14="http://schemas.microsoft.com/office/powerpoint/2010/main" val="9824119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CA" b="1"/>
              <a:t>Sử dụng Office Clipboard</a:t>
            </a:r>
            <a:endParaRPr lang="en-US" b="1"/>
          </a:p>
          <a:p>
            <a:pPr lvl="1"/>
            <a:r>
              <a:rPr lang="en-CA"/>
              <a:t>Để hiển thị khung tác vụ Clipboard, trên thẻ </a:t>
            </a:r>
            <a:r>
              <a:rPr lang="en-CA" b="1"/>
              <a:t>Home</a:t>
            </a:r>
            <a:r>
              <a:rPr lang="en-CA"/>
              <a:t>, trong nhóm </a:t>
            </a:r>
            <a:r>
              <a:rPr lang="en-CA" b="1"/>
              <a:t>Clipboard</a:t>
            </a:r>
            <a:r>
              <a:rPr lang="en-CA"/>
              <a:t>, nhấp chuột vào </a:t>
            </a:r>
            <a:r>
              <a:rPr lang="en-CA" b="1"/>
              <a:t>Dialog box launcher</a:t>
            </a:r>
          </a:p>
          <a:p>
            <a:endParaRPr lang="en-CA" b="1"/>
          </a:p>
          <a:p>
            <a:endParaRPr lang="en-CA" b="1"/>
          </a:p>
          <a:p>
            <a:endParaRPr lang="en-CA" b="1"/>
          </a:p>
          <a:p>
            <a:pPr lvl="1"/>
            <a:endParaRPr lang="en-US" smtClean="0"/>
          </a:p>
          <a:p>
            <a:pPr lvl="1"/>
            <a:endParaRPr lang="en-US"/>
          </a:p>
          <a:p>
            <a:pPr lvl="1"/>
            <a:r>
              <a:rPr lang="en-CA"/>
              <a:t>Trỏ đến các mục khác nhau trên Clipboard </a:t>
            </a:r>
            <a:r>
              <a:rPr lang="en-CA"/>
              <a:t>để </a:t>
            </a:r>
            <a:r>
              <a:rPr lang="en-CA" smtClean="0"/>
              <a:t/>
            </a:r>
            <a:br>
              <a:rPr lang="en-CA" smtClean="0"/>
            </a:br>
            <a:r>
              <a:rPr lang="en-CA" smtClean="0"/>
              <a:t>hiển thị </a:t>
            </a:r>
            <a:r>
              <a:rPr lang="en-CA"/>
              <a:t>mũi tên sổ xuống bên phải mỗi mục</a:t>
            </a:r>
            <a:endParaRPr lang="en-US"/>
          </a:p>
          <a:p>
            <a:pPr lvl="2"/>
            <a:r>
              <a:rPr lang="en-CA"/>
              <a:t>Sử dụng phím </a:t>
            </a:r>
            <a:r>
              <a:rPr lang="en-CA" b="1"/>
              <a:t>Delete</a:t>
            </a:r>
            <a:r>
              <a:rPr lang="en-CA"/>
              <a:t> để xóa duy nhất mục đó từ Clipboard</a:t>
            </a:r>
            <a:endParaRPr lang="en-US"/>
          </a:p>
          <a:p>
            <a:pPr lvl="2"/>
            <a:r>
              <a:rPr lang="en-CA"/>
              <a:t>Nếu bạn chỉ muốn dán mục đó, </a:t>
            </a:r>
            <a:r>
              <a:rPr lang="en-US"/>
              <a:t>sử dụng </a:t>
            </a:r>
            <a:r>
              <a:rPr lang="en-US" b="1"/>
              <a:t>Paste</a:t>
            </a:r>
            <a:r>
              <a:rPr lang="en-US"/>
              <a:t> hoặc chọn mục đó trong Clipboard</a:t>
            </a:r>
          </a:p>
          <a:p>
            <a:endParaRPr lang="en-US"/>
          </a:p>
        </p:txBody>
      </p:sp>
      <p:sp>
        <p:nvSpPr>
          <p:cNvPr id="3" name="Title 2"/>
          <p:cNvSpPr>
            <a:spLocks noGrp="1"/>
          </p:cNvSpPr>
          <p:nvPr>
            <p:ph type="title"/>
          </p:nvPr>
        </p:nvSpPr>
        <p:spPr/>
        <p:txBody>
          <a:bodyPr/>
          <a:lstStyle/>
          <a:p>
            <a:r>
              <a:rPr lang="en-US"/>
              <a:t>Nhập và chỉnh sửa văn bản</a:t>
            </a:r>
          </a:p>
        </p:txBody>
      </p:sp>
      <p:graphicFrame>
        <p:nvGraphicFramePr>
          <p:cNvPr id="5" name="Table 4"/>
          <p:cNvGraphicFramePr>
            <a:graphicFrameLocks noGrp="1"/>
          </p:cNvGraphicFramePr>
          <p:nvPr>
            <p:extLst>
              <p:ext uri="{D42A27DB-BD31-4B8C-83A1-F6EECF244321}">
                <p14:modId xmlns:p14="http://schemas.microsoft.com/office/powerpoint/2010/main" val="2239633631"/>
              </p:ext>
            </p:extLst>
          </p:nvPr>
        </p:nvGraphicFramePr>
        <p:xfrm>
          <a:off x="1295400" y="2971800"/>
          <a:ext cx="5770744" cy="1790293"/>
        </p:xfrm>
        <a:graphic>
          <a:graphicData uri="http://schemas.openxmlformats.org/drawingml/2006/table">
            <a:tbl>
              <a:tblPr firstRow="1" firstCol="1" bandRow="1">
                <a:tableStyleId>{2D5ABB26-0587-4C30-8999-92F81FD0307C}</a:tableStyleId>
              </a:tblPr>
              <a:tblGrid>
                <a:gridCol w="1213259">
                  <a:extLst>
                    <a:ext uri="{9D8B030D-6E8A-4147-A177-3AD203B41FA5}">
                      <a16:colId xmlns:a16="http://schemas.microsoft.com/office/drawing/2014/main" val="20000"/>
                    </a:ext>
                  </a:extLst>
                </a:gridCol>
                <a:gridCol w="4557485">
                  <a:extLst>
                    <a:ext uri="{9D8B030D-6E8A-4147-A177-3AD203B41FA5}">
                      <a16:colId xmlns:a16="http://schemas.microsoft.com/office/drawing/2014/main" val="20001"/>
                    </a:ext>
                  </a:extLst>
                </a:gridCol>
              </a:tblGrid>
              <a:tr h="740905">
                <a:tc>
                  <a:txBody>
                    <a:bodyPr/>
                    <a:lstStyle/>
                    <a:p>
                      <a:pPr>
                        <a:lnSpc>
                          <a:spcPct val="115000"/>
                        </a:lnSpc>
                        <a:spcBef>
                          <a:spcPts val="200"/>
                        </a:spcBef>
                        <a:spcAft>
                          <a:spcPts val="200"/>
                        </a:spcAft>
                        <a:tabLst>
                          <a:tab pos="228600" algn="l"/>
                        </a:tabLst>
                      </a:pPr>
                      <a:r>
                        <a:rPr lang="en-US" sz="1800" b="1" dirty="0">
                          <a:effectLst/>
                          <a:latin typeface="Zurich BT" pitchFamily="34" charset="0"/>
                        </a:rPr>
                        <a:t>Paste All</a:t>
                      </a:r>
                      <a:endParaRPr lang="en-US" sz="1800" b="1" dirty="0">
                        <a:effectLst/>
                        <a:latin typeface="Zurich BT" pitchFamily="34" charset="0"/>
                        <a:ea typeface="Times New Roman"/>
                        <a:cs typeface="Calibri"/>
                      </a:endParaRPr>
                    </a:p>
                  </a:txBody>
                  <a:tcPr marL="68580" marR="68580" marT="0" marB="0"/>
                </a:tc>
                <a:tc>
                  <a:txBody>
                    <a:bodyPr/>
                    <a:lstStyle/>
                    <a:p>
                      <a:pPr marL="0" algn="just">
                        <a:lnSpc>
                          <a:spcPct val="115000"/>
                        </a:lnSpc>
                        <a:spcBef>
                          <a:spcPts val="200"/>
                        </a:spcBef>
                        <a:spcAft>
                          <a:spcPts val="200"/>
                        </a:spcAft>
                        <a:tabLst>
                          <a:tab pos="228600" algn="l"/>
                        </a:tabLst>
                      </a:pPr>
                      <a:r>
                        <a:rPr lang="en-US" sz="1800" dirty="0" err="1" smtClean="0">
                          <a:effectLst/>
                          <a:latin typeface="Zurich BT" pitchFamily="34" charset="0"/>
                        </a:rPr>
                        <a:t>Dán</a:t>
                      </a:r>
                      <a:r>
                        <a:rPr lang="en-US" sz="1800" dirty="0" smtClean="0">
                          <a:effectLst/>
                          <a:latin typeface="Zurich BT" pitchFamily="34" charset="0"/>
                        </a:rPr>
                        <a:t> </a:t>
                      </a:r>
                      <a:r>
                        <a:rPr lang="en-US" sz="1800" dirty="0" err="1" smtClean="0">
                          <a:effectLst/>
                          <a:latin typeface="Zurich BT" pitchFamily="34" charset="0"/>
                        </a:rPr>
                        <a:t>tất</a:t>
                      </a:r>
                      <a:r>
                        <a:rPr lang="en-US" sz="1800" dirty="0" smtClean="0">
                          <a:effectLst/>
                          <a:latin typeface="Zurich BT" pitchFamily="34" charset="0"/>
                        </a:rPr>
                        <a:t> </a:t>
                      </a:r>
                      <a:r>
                        <a:rPr lang="en-US" sz="1800" dirty="0" err="1" smtClean="0">
                          <a:effectLst/>
                          <a:latin typeface="Zurich BT" pitchFamily="34" charset="0"/>
                        </a:rPr>
                        <a:t>cả</a:t>
                      </a:r>
                      <a:r>
                        <a:rPr lang="en-US" sz="1800" dirty="0" smtClean="0">
                          <a:effectLst/>
                          <a:latin typeface="Zurich BT" pitchFamily="34" charset="0"/>
                        </a:rPr>
                        <a:t> </a:t>
                      </a:r>
                      <a:r>
                        <a:rPr lang="en-US" sz="1800" dirty="0" err="1" smtClean="0">
                          <a:effectLst/>
                          <a:latin typeface="Zurich BT" pitchFamily="34" charset="0"/>
                        </a:rPr>
                        <a:t>các</a:t>
                      </a:r>
                      <a:r>
                        <a:rPr lang="en-US" sz="1800" dirty="0" smtClean="0">
                          <a:effectLst/>
                          <a:latin typeface="Zurich BT" pitchFamily="34" charset="0"/>
                        </a:rPr>
                        <a:t> </a:t>
                      </a:r>
                      <a:r>
                        <a:rPr lang="en-US" sz="1800" dirty="0" err="1" smtClean="0">
                          <a:effectLst/>
                          <a:latin typeface="Zurich BT" pitchFamily="34" charset="0"/>
                        </a:rPr>
                        <a:t>mục</a:t>
                      </a:r>
                      <a:r>
                        <a:rPr lang="en-US" sz="1800" dirty="0" smtClean="0">
                          <a:effectLst/>
                          <a:latin typeface="Zurich BT" pitchFamily="34" charset="0"/>
                        </a:rPr>
                        <a:t> </a:t>
                      </a:r>
                      <a:r>
                        <a:rPr lang="en-US" sz="1800" dirty="0" err="1" smtClean="0">
                          <a:effectLst/>
                          <a:latin typeface="Zurich BT" pitchFamily="34" charset="0"/>
                        </a:rPr>
                        <a:t>trong</a:t>
                      </a:r>
                      <a:r>
                        <a:rPr lang="en-US" sz="1800" dirty="0" smtClean="0">
                          <a:effectLst/>
                          <a:latin typeface="Zurich BT" pitchFamily="34" charset="0"/>
                        </a:rPr>
                        <a:t> Clipboard </a:t>
                      </a:r>
                      <a:r>
                        <a:rPr lang="en-US" sz="1800" dirty="0" err="1" smtClean="0">
                          <a:effectLst/>
                          <a:latin typeface="Zurich BT" pitchFamily="34" charset="0"/>
                        </a:rPr>
                        <a:t>theo</a:t>
                      </a:r>
                      <a:r>
                        <a:rPr lang="en-US" sz="1800" dirty="0" smtClean="0">
                          <a:effectLst/>
                          <a:latin typeface="Zurich BT" pitchFamily="34" charset="0"/>
                        </a:rPr>
                        <a:t> </a:t>
                      </a:r>
                      <a:r>
                        <a:rPr lang="en-US" sz="1800" dirty="0" err="1" smtClean="0">
                          <a:effectLst/>
                          <a:latin typeface="Zurich BT" pitchFamily="34" charset="0"/>
                        </a:rPr>
                        <a:t>thứ</a:t>
                      </a:r>
                      <a:r>
                        <a:rPr lang="en-US" sz="1800" dirty="0" smtClean="0">
                          <a:effectLst/>
                          <a:latin typeface="Zurich BT" pitchFamily="34" charset="0"/>
                        </a:rPr>
                        <a:t> </a:t>
                      </a:r>
                      <a:r>
                        <a:rPr lang="en-US" sz="1800" dirty="0" err="1" smtClean="0">
                          <a:effectLst/>
                          <a:latin typeface="Zurich BT" pitchFamily="34" charset="0"/>
                        </a:rPr>
                        <a:t>tự</a:t>
                      </a:r>
                      <a:r>
                        <a:rPr lang="en-US" sz="1800" dirty="0" smtClean="0">
                          <a:effectLst/>
                          <a:latin typeface="Zurich BT" pitchFamily="34" charset="0"/>
                        </a:rPr>
                        <a:t> </a:t>
                      </a:r>
                      <a:r>
                        <a:rPr lang="en-US" sz="1800" dirty="0" err="1" smtClean="0">
                          <a:effectLst/>
                          <a:latin typeface="Zurich BT" pitchFamily="34" charset="0"/>
                        </a:rPr>
                        <a:t>xuất</a:t>
                      </a:r>
                      <a:r>
                        <a:rPr lang="en-US" sz="1800" dirty="0" smtClean="0">
                          <a:effectLst/>
                          <a:latin typeface="Zurich BT" pitchFamily="34" charset="0"/>
                        </a:rPr>
                        <a:t> </a:t>
                      </a:r>
                      <a:r>
                        <a:rPr lang="en-US" sz="1800" dirty="0" err="1" smtClean="0">
                          <a:effectLst/>
                          <a:latin typeface="Zurich BT" pitchFamily="34" charset="0"/>
                        </a:rPr>
                        <a:t>hiện</a:t>
                      </a:r>
                      <a:r>
                        <a:rPr lang="en-US" sz="1800" dirty="0" smtClean="0">
                          <a:effectLst/>
                          <a:latin typeface="Zurich BT" pitchFamily="34" charset="0"/>
                        </a:rPr>
                        <a:t> </a:t>
                      </a:r>
                      <a:r>
                        <a:rPr lang="en-US" sz="1800" dirty="0" err="1" smtClean="0">
                          <a:effectLst/>
                          <a:latin typeface="Zurich BT" pitchFamily="34" charset="0"/>
                        </a:rPr>
                        <a:t>của</a:t>
                      </a:r>
                      <a:r>
                        <a:rPr lang="en-US" sz="1800" dirty="0" smtClean="0">
                          <a:effectLst/>
                          <a:latin typeface="Zurich BT" pitchFamily="34" charset="0"/>
                        </a:rPr>
                        <a:t> </a:t>
                      </a:r>
                      <a:r>
                        <a:rPr lang="en-US" sz="1800" dirty="0" err="1" smtClean="0">
                          <a:effectLst/>
                          <a:latin typeface="Zurich BT" pitchFamily="34" charset="0"/>
                        </a:rPr>
                        <a:t>chúng</a:t>
                      </a:r>
                      <a:r>
                        <a:rPr lang="en-US" sz="1800" dirty="0" smtClean="0">
                          <a:effectLst/>
                          <a:latin typeface="Zurich BT" pitchFamily="34" charset="0"/>
                        </a:rPr>
                        <a:t>.</a:t>
                      </a:r>
                      <a:endParaRPr lang="en-US" sz="1800" dirty="0">
                        <a:effectLst/>
                        <a:latin typeface="Zurich BT" pitchFamily="34" charset="0"/>
                        <a:ea typeface="Times New Roman"/>
                        <a:cs typeface="Calibri"/>
                      </a:endParaRPr>
                    </a:p>
                  </a:txBody>
                  <a:tcPr marL="68580" marR="68580" marT="0" marB="0"/>
                </a:tc>
                <a:extLst>
                  <a:ext uri="{0D108BD9-81ED-4DB2-BD59-A6C34878D82A}">
                    <a16:rowId xmlns:a16="http://schemas.microsoft.com/office/drawing/2014/main" val="10000"/>
                  </a:ext>
                </a:extLst>
              </a:tr>
              <a:tr h="418452">
                <a:tc>
                  <a:txBody>
                    <a:bodyPr/>
                    <a:lstStyle/>
                    <a:p>
                      <a:pPr>
                        <a:lnSpc>
                          <a:spcPct val="115000"/>
                        </a:lnSpc>
                        <a:spcBef>
                          <a:spcPts val="200"/>
                        </a:spcBef>
                        <a:spcAft>
                          <a:spcPts val="200"/>
                        </a:spcAft>
                        <a:tabLst>
                          <a:tab pos="228600" algn="l"/>
                        </a:tabLst>
                      </a:pPr>
                      <a:r>
                        <a:rPr lang="en-US" sz="1800" b="1" dirty="0">
                          <a:effectLst/>
                          <a:latin typeface="Zurich BT" pitchFamily="34" charset="0"/>
                        </a:rPr>
                        <a:t>Clear All</a:t>
                      </a:r>
                      <a:endParaRPr lang="en-US" sz="1800" b="1" dirty="0">
                        <a:effectLst/>
                        <a:latin typeface="Zurich BT" pitchFamily="34" charset="0"/>
                        <a:ea typeface="Times New Roman"/>
                        <a:cs typeface="Calibri"/>
                      </a:endParaRPr>
                    </a:p>
                  </a:txBody>
                  <a:tcPr marL="68580" marR="68580" marT="0" marB="0"/>
                </a:tc>
                <a:tc>
                  <a:txBody>
                    <a:bodyPr/>
                    <a:lstStyle/>
                    <a:p>
                      <a:pPr marL="0" algn="just">
                        <a:lnSpc>
                          <a:spcPct val="115000"/>
                        </a:lnSpc>
                        <a:spcBef>
                          <a:spcPts val="200"/>
                        </a:spcBef>
                        <a:spcAft>
                          <a:spcPts val="200"/>
                        </a:spcAft>
                        <a:tabLst>
                          <a:tab pos="228600" algn="l"/>
                        </a:tabLst>
                      </a:pPr>
                      <a:r>
                        <a:rPr lang="en-US" sz="1800" dirty="0" err="1" smtClean="0">
                          <a:effectLst/>
                          <a:latin typeface="Zurich BT" pitchFamily="34" charset="0"/>
                        </a:rPr>
                        <a:t>Xóa</a:t>
                      </a:r>
                      <a:r>
                        <a:rPr lang="en-US" sz="1800" dirty="0" smtClean="0">
                          <a:effectLst/>
                          <a:latin typeface="Zurich BT" pitchFamily="34" charset="0"/>
                        </a:rPr>
                        <a:t> </a:t>
                      </a:r>
                      <a:r>
                        <a:rPr lang="en-US" sz="1800" dirty="0" err="1" smtClean="0">
                          <a:effectLst/>
                          <a:latin typeface="Zurich BT" pitchFamily="34" charset="0"/>
                        </a:rPr>
                        <a:t>tất</a:t>
                      </a:r>
                      <a:r>
                        <a:rPr lang="en-US" sz="1800" dirty="0" smtClean="0">
                          <a:effectLst/>
                          <a:latin typeface="Zurich BT" pitchFamily="34" charset="0"/>
                        </a:rPr>
                        <a:t> </a:t>
                      </a:r>
                      <a:r>
                        <a:rPr lang="en-US" sz="1800" dirty="0" err="1" smtClean="0">
                          <a:effectLst/>
                          <a:latin typeface="Zurich BT" pitchFamily="34" charset="0"/>
                        </a:rPr>
                        <a:t>cả</a:t>
                      </a:r>
                      <a:r>
                        <a:rPr lang="en-US" sz="1800" dirty="0" smtClean="0">
                          <a:effectLst/>
                          <a:latin typeface="Zurich BT" pitchFamily="34" charset="0"/>
                        </a:rPr>
                        <a:t> </a:t>
                      </a:r>
                      <a:r>
                        <a:rPr lang="en-US" sz="1800" dirty="0" err="1" smtClean="0">
                          <a:effectLst/>
                          <a:latin typeface="Zurich BT" pitchFamily="34" charset="0"/>
                        </a:rPr>
                        <a:t>các</a:t>
                      </a:r>
                      <a:r>
                        <a:rPr lang="en-US" sz="1800" dirty="0" smtClean="0">
                          <a:effectLst/>
                          <a:latin typeface="Zurich BT" pitchFamily="34" charset="0"/>
                        </a:rPr>
                        <a:t> </a:t>
                      </a:r>
                      <a:r>
                        <a:rPr lang="en-US" sz="1800" dirty="0" err="1" smtClean="0">
                          <a:effectLst/>
                          <a:latin typeface="Zurich BT" pitchFamily="34" charset="0"/>
                        </a:rPr>
                        <a:t>mục</a:t>
                      </a:r>
                      <a:r>
                        <a:rPr lang="en-US" sz="1800" dirty="0" smtClean="0">
                          <a:effectLst/>
                          <a:latin typeface="Zurich BT" pitchFamily="34" charset="0"/>
                        </a:rPr>
                        <a:t> </a:t>
                      </a:r>
                      <a:r>
                        <a:rPr lang="en-US" sz="1800" dirty="0" err="1" smtClean="0">
                          <a:effectLst/>
                          <a:latin typeface="Zurich BT" pitchFamily="34" charset="0"/>
                        </a:rPr>
                        <a:t>từ</a:t>
                      </a:r>
                      <a:r>
                        <a:rPr lang="en-US" sz="1800" dirty="0" smtClean="0">
                          <a:effectLst/>
                          <a:latin typeface="Zurich BT" pitchFamily="34" charset="0"/>
                        </a:rPr>
                        <a:t> Clipboard.</a:t>
                      </a:r>
                      <a:endParaRPr lang="en-US" sz="1800" dirty="0">
                        <a:effectLst/>
                        <a:latin typeface="Zurich BT" pitchFamily="34" charset="0"/>
                        <a:ea typeface="Times New Roman"/>
                        <a:cs typeface="Calibri"/>
                      </a:endParaRPr>
                    </a:p>
                  </a:txBody>
                  <a:tcPr marL="68580" marR="68580" marT="0" marB="0"/>
                </a:tc>
                <a:extLst>
                  <a:ext uri="{0D108BD9-81ED-4DB2-BD59-A6C34878D82A}">
                    <a16:rowId xmlns:a16="http://schemas.microsoft.com/office/drawing/2014/main" val="10001"/>
                  </a:ext>
                </a:extLst>
              </a:tr>
              <a:tr h="365319">
                <a:tc>
                  <a:txBody>
                    <a:bodyPr/>
                    <a:lstStyle/>
                    <a:p>
                      <a:pPr>
                        <a:lnSpc>
                          <a:spcPct val="115000"/>
                        </a:lnSpc>
                        <a:spcBef>
                          <a:spcPts val="200"/>
                        </a:spcBef>
                        <a:spcAft>
                          <a:spcPts val="200"/>
                        </a:spcAft>
                        <a:tabLst>
                          <a:tab pos="228600" algn="l"/>
                        </a:tabLst>
                      </a:pPr>
                      <a:r>
                        <a:rPr lang="en-US" sz="1800" b="1" dirty="0">
                          <a:effectLst/>
                          <a:latin typeface="Zurich BT" pitchFamily="34" charset="0"/>
                        </a:rPr>
                        <a:t>Options</a:t>
                      </a:r>
                      <a:endParaRPr lang="en-US" sz="1800" b="1" dirty="0">
                        <a:effectLst/>
                        <a:latin typeface="Zurich BT" pitchFamily="34" charset="0"/>
                        <a:ea typeface="Times New Roman"/>
                        <a:cs typeface="Calibri"/>
                      </a:endParaRPr>
                    </a:p>
                  </a:txBody>
                  <a:tcPr marL="68580" marR="68580" marT="0" marB="0"/>
                </a:tc>
                <a:tc>
                  <a:txBody>
                    <a:bodyPr/>
                    <a:lstStyle/>
                    <a:p>
                      <a:pPr marL="0" algn="just">
                        <a:lnSpc>
                          <a:spcPct val="115000"/>
                        </a:lnSpc>
                        <a:spcBef>
                          <a:spcPts val="200"/>
                        </a:spcBef>
                        <a:spcAft>
                          <a:spcPts val="200"/>
                        </a:spcAft>
                        <a:tabLst>
                          <a:tab pos="228600" algn="l"/>
                        </a:tabLst>
                      </a:pPr>
                      <a:r>
                        <a:rPr lang="en-US" sz="1800" dirty="0" smtClean="0">
                          <a:effectLst/>
                          <a:latin typeface="Zurich BT" pitchFamily="34" charset="0"/>
                        </a:rPr>
                        <a:t>Cho </a:t>
                      </a:r>
                      <a:r>
                        <a:rPr lang="en-US" sz="1800" dirty="0" err="1" smtClean="0">
                          <a:effectLst/>
                          <a:latin typeface="Zurich BT" pitchFamily="34" charset="0"/>
                        </a:rPr>
                        <a:t>phép</a:t>
                      </a:r>
                      <a:r>
                        <a:rPr lang="en-US" sz="1800" dirty="0" smtClean="0">
                          <a:effectLst/>
                          <a:latin typeface="Zurich BT" pitchFamily="34" charset="0"/>
                        </a:rPr>
                        <a:t> </a:t>
                      </a:r>
                      <a:r>
                        <a:rPr lang="en-US" sz="1800" dirty="0" err="1" smtClean="0">
                          <a:effectLst/>
                          <a:latin typeface="Zurich BT" pitchFamily="34" charset="0"/>
                        </a:rPr>
                        <a:t>bạn</a:t>
                      </a:r>
                      <a:r>
                        <a:rPr lang="en-US" sz="1800" dirty="0" smtClean="0">
                          <a:effectLst/>
                          <a:latin typeface="Zurich BT" pitchFamily="34" charset="0"/>
                        </a:rPr>
                        <a:t> </a:t>
                      </a:r>
                      <a:r>
                        <a:rPr lang="en-US" sz="1800" dirty="0" err="1" smtClean="0">
                          <a:effectLst/>
                          <a:latin typeface="Zurich BT" pitchFamily="34" charset="0"/>
                        </a:rPr>
                        <a:t>lựa</a:t>
                      </a:r>
                      <a:r>
                        <a:rPr lang="en-US" sz="1800" dirty="0" smtClean="0">
                          <a:effectLst/>
                          <a:latin typeface="Zurich BT" pitchFamily="34" charset="0"/>
                        </a:rPr>
                        <a:t> </a:t>
                      </a:r>
                      <a:r>
                        <a:rPr lang="en-US" sz="1800" dirty="0" err="1" smtClean="0">
                          <a:effectLst/>
                          <a:latin typeface="Zurich BT" pitchFamily="34" charset="0"/>
                        </a:rPr>
                        <a:t>chọn</a:t>
                      </a:r>
                      <a:r>
                        <a:rPr lang="en-US" sz="1800" dirty="0" smtClean="0">
                          <a:effectLst/>
                          <a:latin typeface="Zurich BT" pitchFamily="34" charset="0"/>
                        </a:rPr>
                        <a:t> </a:t>
                      </a:r>
                      <a:r>
                        <a:rPr lang="en-US" sz="1800" dirty="0" err="1" smtClean="0">
                          <a:effectLst/>
                          <a:latin typeface="Zurich BT" pitchFamily="34" charset="0"/>
                        </a:rPr>
                        <a:t>các</a:t>
                      </a:r>
                      <a:r>
                        <a:rPr lang="en-US" sz="1800" dirty="0" smtClean="0">
                          <a:effectLst/>
                          <a:latin typeface="Zurich BT" pitchFamily="34" charset="0"/>
                        </a:rPr>
                        <a:t> </a:t>
                      </a:r>
                      <a:r>
                        <a:rPr lang="en-US" sz="1800" dirty="0" err="1" smtClean="0">
                          <a:effectLst/>
                          <a:latin typeface="Zurich BT" pitchFamily="34" charset="0"/>
                        </a:rPr>
                        <a:t>tùy</a:t>
                      </a:r>
                      <a:r>
                        <a:rPr lang="en-US" sz="1800" dirty="0" smtClean="0">
                          <a:effectLst/>
                          <a:latin typeface="Zurich BT" pitchFamily="34" charset="0"/>
                        </a:rPr>
                        <a:t> </a:t>
                      </a:r>
                      <a:r>
                        <a:rPr lang="en-US" sz="1800" dirty="0" err="1" smtClean="0">
                          <a:effectLst/>
                          <a:latin typeface="Zurich BT" pitchFamily="34" charset="0"/>
                        </a:rPr>
                        <a:t>chọn</a:t>
                      </a:r>
                      <a:r>
                        <a:rPr lang="en-US" sz="1800" dirty="0" smtClean="0">
                          <a:effectLst/>
                          <a:latin typeface="Zurich BT" pitchFamily="34" charset="0"/>
                        </a:rPr>
                        <a:t> </a:t>
                      </a:r>
                      <a:r>
                        <a:rPr lang="en-US" sz="1800" dirty="0" err="1" smtClean="0">
                          <a:effectLst/>
                          <a:latin typeface="Zurich BT" pitchFamily="34" charset="0"/>
                        </a:rPr>
                        <a:t>cách</a:t>
                      </a:r>
                      <a:r>
                        <a:rPr lang="en-US" sz="1800" dirty="0" smtClean="0">
                          <a:effectLst/>
                          <a:latin typeface="Zurich BT" pitchFamily="34" charset="0"/>
                        </a:rPr>
                        <a:t> </a:t>
                      </a:r>
                      <a:r>
                        <a:rPr lang="en-US" sz="1800" dirty="0" err="1" smtClean="0">
                          <a:effectLst/>
                          <a:latin typeface="Zurich BT" pitchFamily="34" charset="0"/>
                        </a:rPr>
                        <a:t>làm</a:t>
                      </a:r>
                      <a:r>
                        <a:rPr lang="en-US" sz="1800" dirty="0" smtClean="0">
                          <a:effectLst/>
                          <a:latin typeface="Zurich BT" pitchFamily="34" charset="0"/>
                        </a:rPr>
                        <a:t> </a:t>
                      </a:r>
                      <a:r>
                        <a:rPr lang="en-US" sz="1800" dirty="0" err="1" smtClean="0">
                          <a:effectLst/>
                          <a:latin typeface="Zurich BT" pitchFamily="34" charset="0"/>
                        </a:rPr>
                        <a:t>việc</a:t>
                      </a:r>
                      <a:r>
                        <a:rPr lang="en-US" sz="1800" dirty="0" smtClean="0">
                          <a:effectLst/>
                          <a:latin typeface="Zurich BT" pitchFamily="34" charset="0"/>
                        </a:rPr>
                        <a:t> </a:t>
                      </a:r>
                      <a:r>
                        <a:rPr lang="en-US" sz="1800" dirty="0" err="1" smtClean="0">
                          <a:effectLst/>
                          <a:latin typeface="Zurich BT" pitchFamily="34" charset="0"/>
                        </a:rPr>
                        <a:t>của</a:t>
                      </a:r>
                      <a:r>
                        <a:rPr lang="en-US" sz="1800" dirty="0" smtClean="0">
                          <a:effectLst/>
                          <a:latin typeface="Zurich BT" pitchFamily="34" charset="0"/>
                        </a:rPr>
                        <a:t> Clipboard.</a:t>
                      </a:r>
                      <a:endParaRPr lang="en-US" sz="1800" dirty="0">
                        <a:effectLst/>
                        <a:latin typeface="Zurich BT" pitchFamily="34" charset="0"/>
                        <a:ea typeface="Times New Roman"/>
                        <a:cs typeface="Calibri"/>
                      </a:endParaRPr>
                    </a:p>
                  </a:txBody>
                  <a:tcPr marL="68580" marR="68580" marT="0" marB="0"/>
                </a:tc>
                <a:extLst>
                  <a:ext uri="{0D108BD9-81ED-4DB2-BD59-A6C34878D82A}">
                    <a16:rowId xmlns:a16="http://schemas.microsoft.com/office/drawing/2014/main" val="10002"/>
                  </a:ext>
                </a:extLst>
              </a:tr>
            </a:tbl>
          </a:graphicData>
        </a:graphic>
      </p:graphicFrame>
      <p:pic>
        <p:nvPicPr>
          <p:cNvPr id="6" name="Picture 5" descr="Description: Description: u4-033"/>
          <p:cNvPicPr/>
          <p:nvPr/>
        </p:nvPicPr>
        <p:blipFill>
          <a:blip r:embed="rId2">
            <a:extLst>
              <a:ext uri="{28A0092B-C50C-407E-A947-70E740481C1C}">
                <a14:useLocalDpi xmlns:a14="http://schemas.microsoft.com/office/drawing/2010/main" val="0"/>
              </a:ext>
            </a:extLst>
          </a:blip>
          <a:srcRect/>
          <a:stretch>
            <a:fillRect/>
          </a:stretch>
        </p:blipFill>
        <p:spPr bwMode="auto">
          <a:xfrm>
            <a:off x="7457461" y="2590800"/>
            <a:ext cx="1672684" cy="3000830"/>
          </a:xfrm>
          <a:prstGeom prst="rect">
            <a:avLst/>
          </a:prstGeom>
          <a:noFill/>
          <a:ln>
            <a:noFill/>
          </a:ln>
        </p:spPr>
      </p:pic>
    </p:spTree>
    <p:extLst>
      <p:ext uri="{BB962C8B-B14F-4D97-AF65-F5344CB8AC3E}">
        <p14:creationId xmlns:p14="http://schemas.microsoft.com/office/powerpoint/2010/main" val="14278527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a:t>Chỉ </a:t>
            </a:r>
            <a:r>
              <a:rPr lang="en-CA" sz="2000"/>
              <a:t>cho Word biết chính xác phần văn bản nào bạn muốn làm việc</a:t>
            </a:r>
            <a:endParaRPr lang="en-US" sz="2000"/>
          </a:p>
          <a:p>
            <a:r>
              <a:rPr lang="en-CA" sz="2000"/>
              <a:t>Mỗi khi văn bản đã được chọn, phần được chọn sẽ được giữ nguyên cho đến khi nào bạn không chọn nữa</a:t>
            </a:r>
            <a:endParaRPr lang="en-US" sz="2000"/>
          </a:p>
          <a:p>
            <a:r>
              <a:rPr lang="vi-VN" sz="2000"/>
              <a:t>N</a:t>
            </a:r>
            <a:r>
              <a:rPr lang="en-CA" sz="2000"/>
              <a:t>hấp chuột vào bất kỳ nơi nào trong c</a:t>
            </a:r>
            <a:r>
              <a:rPr lang="vi-VN" sz="2000"/>
              <a:t>ửa</a:t>
            </a:r>
            <a:r>
              <a:rPr lang="en-CA" sz="2000"/>
              <a:t> sổ tài liệu hoặc nhấn bất kỳ phím mũi tên chỉ hướng để hủy chọn</a:t>
            </a:r>
            <a:endParaRPr lang="en-US" sz="2000"/>
          </a:p>
          <a:p>
            <a:r>
              <a:rPr lang="en-US" sz="2000" b="1"/>
              <a:t>Chọn văn bản liền kề</a:t>
            </a:r>
            <a:endParaRPr lang="vi-VN" sz="2000" b="1"/>
          </a:p>
          <a:p>
            <a:pPr lvl="1"/>
            <a:r>
              <a:rPr lang="en-US" sz="1800"/>
              <a:t>Sử dụng chuột</a:t>
            </a:r>
          </a:p>
          <a:p>
            <a:pPr marL="739775" lvl="2" indent="0">
              <a:buNone/>
            </a:pPr>
            <a:r>
              <a:rPr lang="vi-VN" sz="1600"/>
              <a:t>+ Đ</a:t>
            </a:r>
            <a:r>
              <a:rPr lang="en-CA" sz="1600"/>
              <a:t>ặt vị trí con trỏ chuột ở nơi bắt đầu văn bản sẽ được chọn và sau đó kéo chuột để đánh dấu văn bản</a:t>
            </a:r>
            <a:endParaRPr lang="en-US" sz="1600"/>
          </a:p>
          <a:p>
            <a:pPr marL="739775" lvl="2" indent="0">
              <a:buNone/>
            </a:pPr>
            <a:r>
              <a:rPr lang="vi-VN" sz="1600"/>
              <a:t>+ T</a:t>
            </a:r>
            <a:r>
              <a:rPr lang="en-US" sz="1600"/>
              <a:t>ăng hoặc giảm vùng chọn từ điểm bắt đầu trong khi giữ phím SHIFT</a:t>
            </a:r>
          </a:p>
          <a:p>
            <a:pPr lvl="1"/>
            <a:r>
              <a:rPr lang="en-US" sz="1800"/>
              <a:t>Sử dụng bàn phím</a:t>
            </a:r>
          </a:p>
          <a:p>
            <a:pPr marL="739775" lvl="2" indent="0">
              <a:buNone/>
            </a:pPr>
            <a:r>
              <a:rPr lang="vi-VN" sz="1600"/>
              <a:t>+ Đặt vị trí của trỏ chuột vào nơi bắt đầu đánh dấu, giữ phím SHIFT, và sau đó nhấn các phím mũi tên để di chuyển điểm chèn văn bản nhằm đánh dấu </a:t>
            </a:r>
            <a:r>
              <a:rPr lang="vi-VN" sz="1600"/>
              <a:t>văn </a:t>
            </a:r>
            <a:r>
              <a:rPr lang="vi-VN" sz="1600" smtClean="0"/>
              <a:t>bản</a:t>
            </a:r>
            <a:endParaRPr lang="en-US"/>
          </a:p>
        </p:txBody>
      </p:sp>
      <p:sp>
        <p:nvSpPr>
          <p:cNvPr id="3" name="Title 2"/>
          <p:cNvSpPr>
            <a:spLocks noGrp="1"/>
          </p:cNvSpPr>
          <p:nvPr>
            <p:ph type="title"/>
          </p:nvPr>
        </p:nvSpPr>
        <p:spPr/>
        <p:txBody>
          <a:bodyPr/>
          <a:lstStyle/>
          <a:p>
            <a:r>
              <a:rPr lang="en-US"/>
              <a:t>Chọn văn bản</a:t>
            </a:r>
          </a:p>
        </p:txBody>
      </p:sp>
    </p:spTree>
    <p:extLst>
      <p:ext uri="{BB962C8B-B14F-4D97-AF65-F5344CB8AC3E}">
        <p14:creationId xmlns:p14="http://schemas.microsoft.com/office/powerpoint/2010/main" val="42016823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sz="2000"/>
              <a:t>Để chọn một từ, bạn nháy đúp chuột vào từ đó</a:t>
            </a:r>
          </a:p>
          <a:p>
            <a:r>
              <a:rPr lang="en-CA" sz="2000"/>
              <a:t>Để chọn một đoạn, nhấp chuột ba lần vào bất kỳ chỗ nào trong đoạn đó</a:t>
            </a:r>
            <a:endParaRPr lang="en-US" sz="2000"/>
          </a:p>
          <a:p>
            <a:r>
              <a:rPr lang="en-CA" sz="2000"/>
              <a:t>Để chọn cả tài liệu</a:t>
            </a:r>
            <a:r>
              <a:rPr lang="en-US" sz="2000"/>
              <a:t>:</a:t>
            </a:r>
          </a:p>
          <a:p>
            <a:pPr lvl="1"/>
            <a:r>
              <a:rPr lang="en-CA" sz="1800"/>
              <a:t>Trên thẻ </a:t>
            </a:r>
            <a:r>
              <a:rPr lang="en-CA" sz="1800" b="1"/>
              <a:t>Home</a:t>
            </a:r>
            <a:r>
              <a:rPr lang="en-CA" sz="1800"/>
              <a:t>, trong nhóm </a:t>
            </a:r>
            <a:br>
              <a:rPr lang="en-CA" sz="1800"/>
            </a:br>
            <a:r>
              <a:rPr lang="en-CA" sz="1800" b="1"/>
              <a:t>Editing</a:t>
            </a:r>
            <a:r>
              <a:rPr lang="en-CA" sz="1800"/>
              <a:t>, nhấp chuột vào </a:t>
            </a:r>
            <a:r>
              <a:rPr lang="en-CA" sz="1800" b="1"/>
              <a:t>Select</a:t>
            </a:r>
            <a:r>
              <a:rPr lang="en-CA" sz="1800"/>
              <a:t> </a:t>
            </a:r>
            <a:br>
              <a:rPr lang="en-CA" sz="1800"/>
            </a:br>
            <a:r>
              <a:rPr lang="en-CA" sz="1800"/>
              <a:t>và chọn </a:t>
            </a:r>
            <a:r>
              <a:rPr lang="en-CA" sz="1800" b="1"/>
              <a:t>Select All</a:t>
            </a:r>
            <a:r>
              <a:rPr lang="en-CA" sz="1800"/>
              <a:t>; hoặc</a:t>
            </a:r>
          </a:p>
          <a:p>
            <a:pPr lvl="1"/>
            <a:r>
              <a:rPr lang="en-US" sz="1800"/>
              <a:t>Nhấn CTRL+A</a:t>
            </a:r>
          </a:p>
          <a:p>
            <a:r>
              <a:rPr lang="en-US" sz="2000" b="1"/>
              <a:t>Chọn văn bản không liền kề</a:t>
            </a:r>
            <a:endParaRPr lang="vi-VN" sz="2000" b="1"/>
          </a:p>
          <a:p>
            <a:pPr lvl="1"/>
            <a:r>
              <a:rPr lang="vi-VN" sz="1800"/>
              <a:t>C</a:t>
            </a:r>
            <a:r>
              <a:rPr lang="en-US" sz="1800"/>
              <a:t>ần phải chọn phần văn bản đầu tiên và sau đó nhấn và giữ phím CTRL khi bạn chọn phần văn bản </a:t>
            </a:r>
            <a:r>
              <a:rPr lang="en-US" sz="1800"/>
              <a:t>tiếp </a:t>
            </a:r>
            <a:r>
              <a:rPr lang="en-US" sz="1800" smtClean="0"/>
              <a:t>theo</a:t>
            </a:r>
            <a:endParaRPr lang="en-US" sz="1800"/>
          </a:p>
        </p:txBody>
      </p:sp>
      <p:sp>
        <p:nvSpPr>
          <p:cNvPr id="3" name="Title 2"/>
          <p:cNvSpPr>
            <a:spLocks noGrp="1"/>
          </p:cNvSpPr>
          <p:nvPr>
            <p:ph type="title"/>
          </p:nvPr>
        </p:nvSpPr>
        <p:spPr/>
        <p:txBody>
          <a:bodyPr/>
          <a:lstStyle/>
          <a:p>
            <a:r>
              <a:rPr lang="en-US"/>
              <a:t>Chọn văn bản</a:t>
            </a:r>
          </a:p>
        </p:txBody>
      </p:sp>
      <p:pic>
        <p:nvPicPr>
          <p:cNvPr id="4" name="Picture 3" descr="Description: C:\Users\swong\Documents\Manuals\IC3 GS4\7314 IC3 GS4\Screens\L8\l8-012.png"/>
          <p:cNvPicPr/>
          <p:nvPr/>
        </p:nvPicPr>
        <p:blipFill>
          <a:blip r:embed="rId2">
            <a:extLst>
              <a:ext uri="{28A0092B-C50C-407E-A947-70E740481C1C}">
                <a14:useLocalDpi xmlns:a14="http://schemas.microsoft.com/office/drawing/2010/main" val="0"/>
              </a:ext>
            </a:extLst>
          </a:blip>
          <a:srcRect/>
          <a:stretch>
            <a:fillRect/>
          </a:stretch>
        </p:blipFill>
        <p:spPr bwMode="auto">
          <a:xfrm>
            <a:off x="5257799" y="2819400"/>
            <a:ext cx="3834049" cy="1617572"/>
          </a:xfrm>
          <a:prstGeom prst="rect">
            <a:avLst/>
          </a:prstGeom>
          <a:noFill/>
          <a:ln>
            <a:noFill/>
          </a:ln>
        </p:spPr>
      </p:pic>
    </p:spTree>
    <p:extLst>
      <p:ext uri="{BB962C8B-B14F-4D97-AF65-F5344CB8AC3E}">
        <p14:creationId xmlns:p14="http://schemas.microsoft.com/office/powerpoint/2010/main" val="31443934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CA"/>
              <a:t>Sử dụng thanh chọn (Selection Bar)</a:t>
            </a:r>
            <a:endParaRPr lang="en-US" b="1"/>
          </a:p>
          <a:p>
            <a:pPr lvl="1"/>
            <a:r>
              <a:rPr lang="en-CA"/>
              <a:t>Là vùng diện tích trống ở gờ trái của tài liệu và nằm ngay cạnh lề trái</a:t>
            </a:r>
            <a:endParaRPr lang="en-US"/>
          </a:p>
          <a:p>
            <a:pPr lvl="1"/>
            <a:r>
              <a:rPr lang="vi-VN"/>
              <a:t>T</a:t>
            </a:r>
            <a:r>
              <a:rPr lang="en-CA"/>
              <a:t>rỏ chuột được thay đổi thành mũi tên trỏ khi ở trong vùng này</a:t>
            </a:r>
            <a:endParaRPr lang="en-US"/>
          </a:p>
          <a:p>
            <a:pPr lvl="1"/>
            <a:endParaRPr lang="en-US"/>
          </a:p>
          <a:p>
            <a:pPr lvl="1"/>
            <a:endParaRPr lang="en-US" smtClean="0"/>
          </a:p>
          <a:p>
            <a:pPr lvl="1"/>
            <a:endParaRPr lang="en-US"/>
          </a:p>
          <a:p>
            <a:pPr lvl="1">
              <a:spcBef>
                <a:spcPts val="1200"/>
              </a:spcBef>
            </a:pPr>
            <a:r>
              <a:rPr lang="vi-VN"/>
              <a:t>Để lựa chọn dòng văn bản, nhấp chuột vào phía bên trái của dòng văn bản.</a:t>
            </a:r>
          </a:p>
          <a:p>
            <a:pPr lvl="1">
              <a:spcBef>
                <a:spcPts val="1200"/>
              </a:spcBef>
            </a:pPr>
            <a:r>
              <a:rPr lang="vi-VN"/>
              <a:t>Để lựa chọn cả đoạn văn bản, nhấp đúp chuột vào phía bên trái của đoạn đó.</a:t>
            </a:r>
          </a:p>
          <a:p>
            <a:pPr lvl="1">
              <a:spcBef>
                <a:spcPts val="1200"/>
              </a:spcBef>
            </a:pPr>
            <a:r>
              <a:rPr lang="vi-VN"/>
              <a:t>Để chọn toàn bộ tài liệu, nhấp ba lần vào bất kỳ nơi nào trong thanh chọn, hoặc nhấn phím CTRL và chọn bất kỳ nơi nào trong </a:t>
            </a:r>
            <a:r>
              <a:rPr lang="vi-VN"/>
              <a:t>thanh </a:t>
            </a:r>
            <a:r>
              <a:rPr lang="vi-VN" smtClean="0"/>
              <a:t>chọn</a:t>
            </a:r>
            <a:endParaRPr lang="vi-VN"/>
          </a:p>
        </p:txBody>
      </p:sp>
      <p:sp>
        <p:nvSpPr>
          <p:cNvPr id="3" name="Title 2"/>
          <p:cNvSpPr>
            <a:spLocks noGrp="1"/>
          </p:cNvSpPr>
          <p:nvPr>
            <p:ph type="title"/>
          </p:nvPr>
        </p:nvSpPr>
        <p:spPr/>
        <p:txBody>
          <a:bodyPr/>
          <a:lstStyle/>
          <a:p>
            <a:r>
              <a:rPr lang="en-US"/>
              <a:t>Chọn văn bản</a:t>
            </a:r>
          </a:p>
        </p:txBody>
      </p:sp>
      <p:pic>
        <p:nvPicPr>
          <p:cNvPr id="4" name="Picture 3" descr="Description: C:\Users\swong\Documents\Manuals\IC3 GS4\7314 IC3 GS4\Screens\L8\l8-059.png"/>
          <p:cNvPicPr/>
          <p:nvPr/>
        </p:nvPicPr>
        <p:blipFill rotWithShape="1">
          <a:blip r:embed="rId2">
            <a:extLst>
              <a:ext uri="{28A0092B-C50C-407E-A947-70E740481C1C}">
                <a14:useLocalDpi xmlns:a14="http://schemas.microsoft.com/office/drawing/2010/main" val="0"/>
              </a:ext>
            </a:extLst>
          </a:blip>
          <a:srcRect t="18584" r="37045" b="31396"/>
          <a:stretch/>
        </p:blipFill>
        <p:spPr bwMode="auto">
          <a:xfrm>
            <a:off x="2919455" y="3124200"/>
            <a:ext cx="4260391" cy="96895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44937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31502" y="3962400"/>
            <a:ext cx="8036298" cy="2773363"/>
          </a:xfrm>
        </p:spPr>
        <p:txBody>
          <a:bodyPr/>
          <a:lstStyle/>
          <a:p>
            <a:r>
              <a:rPr lang="en-CA" sz="1800"/>
              <a:t>có thể áp dụng định dạng cho văn bản khi bạn nhập hoặc sau khi nhập văn bản</a:t>
            </a:r>
            <a:endParaRPr lang="en-US" sz="1800"/>
          </a:p>
          <a:p>
            <a:r>
              <a:rPr lang="en-CA" sz="1800"/>
              <a:t>để áp dụng định dạng cho ký tự văn bản </a:t>
            </a:r>
            <a:r>
              <a:rPr lang="en-US" sz="1800"/>
              <a:t>:</a:t>
            </a:r>
          </a:p>
          <a:p>
            <a:pPr lvl="1"/>
            <a:r>
              <a:rPr lang="en-US" sz="1600"/>
              <a:t>Trên thẻ </a:t>
            </a:r>
            <a:r>
              <a:rPr lang="en-US" sz="1600" b="1"/>
              <a:t>Home</a:t>
            </a:r>
            <a:r>
              <a:rPr lang="en-US" sz="1600"/>
              <a:t>, trong nhóm </a:t>
            </a:r>
            <a:r>
              <a:rPr lang="en-US" sz="1600" b="1"/>
              <a:t>Font</a:t>
            </a:r>
            <a:r>
              <a:rPr lang="en-US" sz="1600"/>
              <a:t>, chọn nút định dạng thích hợp; hoặc</a:t>
            </a:r>
          </a:p>
          <a:p>
            <a:pPr lvl="1"/>
            <a:r>
              <a:rPr lang="en-US" sz="1600"/>
              <a:t>sử dụng các tùy chọn định dạng trong hộp thoại Font; hoặc</a:t>
            </a:r>
          </a:p>
          <a:p>
            <a:pPr lvl="1"/>
            <a:r>
              <a:rPr lang="en-US" sz="1600"/>
              <a:t>nhấn tổ hợp phím tắt thích hợp cho các tùy chọn định dạng mà bạn muốn sử dụng; hoặc</a:t>
            </a:r>
          </a:p>
          <a:p>
            <a:pPr lvl="1"/>
            <a:r>
              <a:rPr lang="en-US" sz="1600"/>
              <a:t>nháy chuột phải vào tài liệu, sau đó chọn </a:t>
            </a:r>
            <a:r>
              <a:rPr lang="en-US" sz="1600" b="1"/>
              <a:t>Font;</a:t>
            </a:r>
            <a:r>
              <a:rPr lang="en-US" sz="1600"/>
              <a:t> hoặc</a:t>
            </a:r>
          </a:p>
          <a:p>
            <a:pPr lvl="1"/>
            <a:r>
              <a:rPr lang="en-US" sz="1600"/>
              <a:t>trên thanh công cụ Mini, nhấp chuột vào tùy chọn </a:t>
            </a:r>
            <a:r>
              <a:rPr lang="en-US" sz="1600"/>
              <a:t>thích </a:t>
            </a:r>
            <a:r>
              <a:rPr lang="en-US" sz="1600" smtClean="0"/>
              <a:t>hợp</a:t>
            </a:r>
            <a:endParaRPr lang="en-US" sz="1600"/>
          </a:p>
        </p:txBody>
      </p:sp>
      <p:sp>
        <p:nvSpPr>
          <p:cNvPr id="3" name="Title 2"/>
          <p:cNvSpPr>
            <a:spLocks noGrp="1"/>
          </p:cNvSpPr>
          <p:nvPr>
            <p:ph type="title"/>
          </p:nvPr>
        </p:nvSpPr>
        <p:spPr/>
        <p:txBody>
          <a:bodyPr/>
          <a:lstStyle/>
          <a:p>
            <a:r>
              <a:rPr lang="fr-FR"/>
              <a:t>Định dạng các ký tự văn bản</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831905191"/>
              </p:ext>
            </p:extLst>
          </p:nvPr>
        </p:nvGraphicFramePr>
        <p:xfrm>
          <a:off x="1143000" y="1660399"/>
          <a:ext cx="7900358" cy="2122746"/>
        </p:xfrm>
        <a:graphic>
          <a:graphicData uri="http://schemas.openxmlformats.org/drawingml/2006/table">
            <a:tbl>
              <a:tblPr firstRow="1" firstCol="1" bandRow="1"/>
              <a:tblGrid>
                <a:gridCol w="1514668">
                  <a:extLst>
                    <a:ext uri="{9D8B030D-6E8A-4147-A177-3AD203B41FA5}">
                      <a16:colId xmlns:a16="http://schemas.microsoft.com/office/drawing/2014/main" val="20000"/>
                    </a:ext>
                  </a:extLst>
                </a:gridCol>
                <a:gridCol w="6385690">
                  <a:extLst>
                    <a:ext uri="{9D8B030D-6E8A-4147-A177-3AD203B41FA5}">
                      <a16:colId xmlns:a16="http://schemas.microsoft.com/office/drawing/2014/main" val="20001"/>
                    </a:ext>
                  </a:extLst>
                </a:gridCol>
              </a:tblGrid>
              <a:tr h="408671">
                <a:tc>
                  <a:txBody>
                    <a:bodyPr/>
                    <a:lstStyle/>
                    <a:p>
                      <a:pPr>
                        <a:lnSpc>
                          <a:spcPct val="115000"/>
                        </a:lnSpc>
                        <a:spcBef>
                          <a:spcPts val="200"/>
                        </a:spcBef>
                        <a:spcAft>
                          <a:spcPts val="200"/>
                        </a:spcAft>
                        <a:tabLst>
                          <a:tab pos="228600" algn="l"/>
                        </a:tabLst>
                      </a:pPr>
                      <a:r>
                        <a:rPr lang="en-US" sz="1800" b="1" dirty="0">
                          <a:effectLst/>
                          <a:latin typeface="Zurich BT"/>
                          <a:ea typeface="Times New Roman"/>
                          <a:cs typeface="Calibri"/>
                        </a:rPr>
                        <a:t>Font</a:t>
                      </a:r>
                    </a:p>
                  </a:txBody>
                  <a:tcPr marL="68580" marR="68580" marT="0" marB="0">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a:lnSpc>
                          <a:spcPct val="115000"/>
                        </a:lnSpc>
                        <a:spcBef>
                          <a:spcPts val="200"/>
                        </a:spcBef>
                        <a:spcAft>
                          <a:spcPts val="200"/>
                        </a:spcAft>
                        <a:tabLst>
                          <a:tab pos="228600" algn="l"/>
                        </a:tabLst>
                      </a:pPr>
                      <a:r>
                        <a:rPr lang="en-CA" sz="1800" kern="1200" dirty="0" err="1" smtClean="0">
                          <a:solidFill>
                            <a:schemeClr val="tx1"/>
                          </a:solidFill>
                          <a:effectLst/>
                          <a:latin typeface="+mn-lt"/>
                          <a:ea typeface="+mn-ea"/>
                          <a:cs typeface="+mn-cs"/>
                        </a:rPr>
                        <a:t>Mô</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tả</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kiểu</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chữ</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của</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các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ký</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tự</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trên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màn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hình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và</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khi</a:t>
                      </a:r>
                      <a:r>
                        <a:rPr lang="en-CA" sz="1800" kern="1200" dirty="0" smtClean="0">
                          <a:solidFill>
                            <a:schemeClr val="tx1"/>
                          </a:solidFill>
                          <a:effectLst/>
                          <a:latin typeface="+mn-lt"/>
                          <a:ea typeface="+mn-ea"/>
                          <a:cs typeface="+mn-cs"/>
                        </a:rPr>
                        <a:t> in.</a:t>
                      </a:r>
                      <a:endParaRPr lang="en-US" sz="1800" dirty="0">
                        <a:effectLst/>
                        <a:latin typeface="Zurich BT"/>
                        <a:ea typeface="Times New Roman"/>
                        <a:cs typeface="Calibri"/>
                      </a:endParaRPr>
                    </a:p>
                  </a:txBody>
                  <a:tcPr marL="68580" marR="68580" marT="0" marB="0">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08671">
                <a:tc>
                  <a:txBody>
                    <a:bodyPr/>
                    <a:lstStyle/>
                    <a:p>
                      <a:pPr>
                        <a:lnSpc>
                          <a:spcPct val="115000"/>
                        </a:lnSpc>
                        <a:spcBef>
                          <a:spcPts val="200"/>
                        </a:spcBef>
                        <a:spcAft>
                          <a:spcPts val="200"/>
                        </a:spcAft>
                        <a:tabLst>
                          <a:tab pos="228600" algn="l"/>
                        </a:tabLst>
                      </a:pPr>
                      <a:r>
                        <a:rPr lang="en-US" sz="1800" b="1">
                          <a:effectLst/>
                          <a:latin typeface="Zurich BT"/>
                          <a:ea typeface="Times New Roman"/>
                          <a:cs typeface="Calibri"/>
                        </a:rPr>
                        <a:t>Font Size</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a:lnSpc>
                          <a:spcPct val="115000"/>
                        </a:lnSpc>
                        <a:spcBef>
                          <a:spcPts val="200"/>
                        </a:spcBef>
                        <a:spcAft>
                          <a:spcPts val="200"/>
                        </a:spcAft>
                        <a:tabLst>
                          <a:tab pos="228600" algn="l"/>
                        </a:tabLst>
                      </a:pPr>
                      <a:r>
                        <a:rPr lang="en-CA" sz="1800" kern="1200" dirty="0" err="1" smtClean="0">
                          <a:solidFill>
                            <a:schemeClr val="tx1"/>
                          </a:solidFill>
                          <a:effectLst/>
                          <a:latin typeface="+mn-lt"/>
                          <a:ea typeface="+mn-ea"/>
                          <a:cs typeface="+mn-cs"/>
                        </a:rPr>
                        <a:t>chiều</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cao</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của</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các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ký</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tự</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vì</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khi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các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ký</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tự</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cao</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hơn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thì</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nó</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cũng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rộng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hơn</a:t>
                      </a:r>
                      <a:r>
                        <a:rPr lang="en-CA" sz="1800" kern="1200" dirty="0" smtClean="0">
                          <a:solidFill>
                            <a:schemeClr val="tx1"/>
                          </a:solidFill>
                          <a:effectLst/>
                          <a:latin typeface="+mn-lt"/>
                          <a:ea typeface="+mn-ea"/>
                          <a:cs typeface="+mn-cs"/>
                        </a:rPr>
                        <a:t>).</a:t>
                      </a:r>
                      <a:endParaRPr lang="en-US" sz="1800" dirty="0">
                        <a:effectLst/>
                        <a:latin typeface="Zurich BT"/>
                        <a:ea typeface="Times New Roman"/>
                        <a:cs typeface="Calibri"/>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32526">
                <a:tc>
                  <a:txBody>
                    <a:bodyPr/>
                    <a:lstStyle/>
                    <a:p>
                      <a:pPr>
                        <a:lnSpc>
                          <a:spcPct val="115000"/>
                        </a:lnSpc>
                        <a:spcBef>
                          <a:spcPts val="200"/>
                        </a:spcBef>
                        <a:spcAft>
                          <a:spcPts val="200"/>
                        </a:spcAft>
                        <a:tabLst>
                          <a:tab pos="228600" algn="l"/>
                        </a:tabLst>
                      </a:pPr>
                      <a:r>
                        <a:rPr lang="en-US" sz="1800" b="1">
                          <a:effectLst/>
                          <a:latin typeface="Zurich BT"/>
                          <a:ea typeface="Times New Roman"/>
                          <a:cs typeface="Calibri"/>
                        </a:rPr>
                        <a:t>Character Formatting</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a:lnSpc>
                          <a:spcPct val="115000"/>
                        </a:lnSpc>
                        <a:spcBef>
                          <a:spcPts val="200"/>
                        </a:spcBef>
                        <a:spcAft>
                          <a:spcPts val="200"/>
                        </a:spcAft>
                        <a:tabLst>
                          <a:tab pos="228600" algn="l"/>
                        </a:tabLst>
                      </a:pPr>
                      <a:r>
                        <a:rPr lang="en-CA" sz="1800" kern="1200" dirty="0" err="1" smtClean="0">
                          <a:solidFill>
                            <a:schemeClr val="tx1"/>
                          </a:solidFill>
                          <a:effectLst/>
                          <a:latin typeface="+mn-lt"/>
                          <a:ea typeface="+mn-ea"/>
                          <a:cs typeface="+mn-cs"/>
                        </a:rPr>
                        <a:t>các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ký</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tự</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được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biến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thể</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cách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điệu</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đặc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biệt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và</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áp</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dụng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lên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các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ký</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tự</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thô</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để</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để</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làm</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cho</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nó</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nổi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bật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hơn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những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ký</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tự</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khác</a:t>
                      </a:r>
                      <a:endParaRPr lang="en-US" sz="1800" dirty="0">
                        <a:effectLst/>
                        <a:latin typeface="Zurich BT"/>
                        <a:ea typeface="Times New Roman"/>
                        <a:cs typeface="Calibri"/>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50613">
                <a:tc>
                  <a:txBody>
                    <a:bodyPr/>
                    <a:lstStyle/>
                    <a:p>
                      <a:pPr>
                        <a:lnSpc>
                          <a:spcPct val="115000"/>
                        </a:lnSpc>
                        <a:spcBef>
                          <a:spcPts val="200"/>
                        </a:spcBef>
                        <a:spcAft>
                          <a:spcPts val="200"/>
                        </a:spcAft>
                        <a:tabLst>
                          <a:tab pos="228600" algn="l"/>
                        </a:tabLst>
                      </a:pPr>
                      <a:r>
                        <a:rPr lang="en-US" sz="1800" b="1" dirty="0">
                          <a:effectLst/>
                          <a:latin typeface="Zurich BT"/>
                          <a:ea typeface="Times New Roman"/>
                          <a:cs typeface="Calibri"/>
                        </a:rPr>
                        <a:t>Effects</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just">
                        <a:lnSpc>
                          <a:spcPct val="115000"/>
                        </a:lnSpc>
                        <a:spcBef>
                          <a:spcPts val="200"/>
                        </a:spcBef>
                        <a:spcAft>
                          <a:spcPts val="200"/>
                        </a:spcAft>
                        <a:tabLst>
                          <a:tab pos="228600" algn="l"/>
                        </a:tabLst>
                      </a:pPr>
                      <a:r>
                        <a:rPr lang="en-CA" sz="1800" kern="1200" dirty="0" err="1" smtClean="0">
                          <a:solidFill>
                            <a:schemeClr val="tx1"/>
                          </a:solidFill>
                          <a:effectLst/>
                          <a:latin typeface="+mn-lt"/>
                          <a:ea typeface="+mn-ea"/>
                          <a:cs typeface="+mn-cs"/>
                        </a:rPr>
                        <a:t>các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hiệu</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ứng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đặc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biệt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mà</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bạn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có</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thể</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áp</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dụng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cho</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văn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bản</a:t>
                      </a:r>
                      <a:endParaRPr lang="en-US" sz="1800" dirty="0">
                        <a:effectLst/>
                        <a:latin typeface="Zurich BT"/>
                        <a:ea typeface="Times New Roman"/>
                        <a:cs typeface="Calibri"/>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800738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31502" y="1646544"/>
            <a:ext cx="8036298" cy="5089219"/>
          </a:xfrm>
        </p:spPr>
        <p:txBody>
          <a:bodyPr>
            <a:normAutofit/>
          </a:bodyPr>
          <a:lstStyle/>
          <a:p>
            <a:r>
              <a:rPr lang="en-CA"/>
              <a:t>Có rất nhiều tính năng định dạng ký tự trên thẻ </a:t>
            </a:r>
            <a:r>
              <a:rPr lang="en-CA" b="1"/>
              <a:t>Home</a:t>
            </a:r>
            <a:r>
              <a:rPr lang="en-CA"/>
              <a:t>, nhóm </a:t>
            </a:r>
            <a:r>
              <a:rPr lang="en-CA" b="1"/>
              <a:t>Font</a:t>
            </a:r>
            <a:endParaRPr lang="en-US"/>
          </a:p>
          <a:p>
            <a:r>
              <a:rPr lang="en-CA"/>
              <a:t>Thanh công cụ Mini chỉ xuất hiện </a:t>
            </a:r>
            <a:r>
              <a:rPr lang="en-CA"/>
              <a:t>khi </a:t>
            </a:r>
            <a:r>
              <a:rPr lang="en-CA" smtClean="0"/>
              <a:t/>
            </a:r>
            <a:br>
              <a:rPr lang="en-CA" smtClean="0"/>
            </a:br>
            <a:r>
              <a:rPr lang="en-CA" smtClean="0"/>
              <a:t>văn </a:t>
            </a:r>
            <a:r>
              <a:rPr lang="en-CA"/>
              <a:t>bản </a:t>
            </a:r>
            <a:r>
              <a:rPr lang="en-CA" smtClean="0"/>
              <a:t>đã </a:t>
            </a:r>
            <a:r>
              <a:rPr lang="en-CA"/>
              <a:t>được chọn</a:t>
            </a:r>
            <a:endParaRPr lang="en-US"/>
          </a:p>
          <a:p>
            <a:r>
              <a:rPr lang="en-CA"/>
              <a:t>Bạn có thể bật hoặc tắt hầu hết các tính năng này bằng cách nhấp chuột chọn nút tương ứng</a:t>
            </a:r>
            <a:endParaRPr lang="en-US"/>
          </a:p>
          <a:p>
            <a:pPr lvl="1"/>
            <a:r>
              <a:rPr lang="en-CA"/>
              <a:t>Khi một tính năng được kích hoạt, nó được xuất hiện với màu khác so với các nút còn lại</a:t>
            </a:r>
            <a:endParaRPr lang="en-US"/>
          </a:p>
          <a:p>
            <a:pPr lvl="1"/>
            <a:r>
              <a:rPr lang="en-CA"/>
              <a:t>Một mũi tên bên cạnh nút nào đó chỉ ra rằng bạn có thể có thêm nhiều tùy chọn cho tính năng đó</a:t>
            </a:r>
            <a:endParaRPr lang="en-US"/>
          </a:p>
          <a:p>
            <a:r>
              <a:rPr lang="en-CA"/>
              <a:t>Khi bạn muốn xóa tất cả định dạng từ văn bản đã được chọn thì vào thẻ </a:t>
            </a:r>
            <a:r>
              <a:rPr lang="en-CA" b="1"/>
              <a:t>Home</a:t>
            </a:r>
            <a:r>
              <a:rPr lang="en-CA"/>
              <a:t>, nhóm </a:t>
            </a:r>
            <a:r>
              <a:rPr lang="en-CA" b="1"/>
              <a:t>Font</a:t>
            </a:r>
            <a:r>
              <a:rPr lang="en-CA"/>
              <a:t>, nhấp chuột vào </a:t>
            </a:r>
            <a:r>
              <a:rPr lang="en-CA" b="1"/>
              <a:t>Clear Formatting</a:t>
            </a:r>
            <a:endParaRPr lang="en-US" dirty="0"/>
          </a:p>
        </p:txBody>
      </p:sp>
      <p:sp>
        <p:nvSpPr>
          <p:cNvPr id="3" name="Title 2"/>
          <p:cNvSpPr>
            <a:spLocks noGrp="1"/>
          </p:cNvSpPr>
          <p:nvPr>
            <p:ph type="title"/>
          </p:nvPr>
        </p:nvSpPr>
        <p:spPr/>
        <p:txBody>
          <a:bodyPr/>
          <a:lstStyle/>
          <a:p>
            <a:r>
              <a:rPr lang="fr-FR"/>
              <a:t>Định dạng các ký tự văn bản</a:t>
            </a:r>
            <a:endParaRPr lang="en-US"/>
          </a:p>
        </p:txBody>
      </p:sp>
      <p:pic>
        <p:nvPicPr>
          <p:cNvPr id="6" name="Picture 5" descr="Description: C:\Users\swong\Documents\Manuals\IC3 GS4\7314 IC3 GS4\Screens\L8\l8-078.png"/>
          <p:cNvPicPr/>
          <p:nvPr/>
        </p:nvPicPr>
        <p:blipFill>
          <a:blip r:embed="rId2">
            <a:extLst>
              <a:ext uri="{28A0092B-C50C-407E-A947-70E740481C1C}">
                <a14:useLocalDpi xmlns:a14="http://schemas.microsoft.com/office/drawing/2010/main" val="0"/>
              </a:ext>
            </a:extLst>
          </a:blip>
          <a:srcRect l="2" r="-601"/>
          <a:stretch>
            <a:fillRect/>
          </a:stretch>
        </p:blipFill>
        <p:spPr bwMode="auto">
          <a:xfrm>
            <a:off x="6705600" y="2209800"/>
            <a:ext cx="1970543" cy="828312"/>
          </a:xfrm>
          <a:prstGeom prst="rect">
            <a:avLst/>
          </a:prstGeom>
          <a:noFill/>
          <a:ln>
            <a:noFill/>
          </a:ln>
        </p:spPr>
      </p:pic>
    </p:spTree>
    <p:extLst>
      <p:ext uri="{BB962C8B-B14F-4D97-AF65-F5344CB8AC3E}">
        <p14:creationId xmlns:p14="http://schemas.microsoft.com/office/powerpoint/2010/main" val="3301868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502" y="825816"/>
            <a:ext cx="8036298" cy="850584"/>
          </a:xfrm>
        </p:spPr>
        <p:txBody>
          <a:bodyPr/>
          <a:lstStyle/>
          <a:p>
            <a:r>
              <a:rPr lang="en-US" smtClean="0"/>
              <a:t>MỤC </a:t>
            </a:r>
            <a:r>
              <a:rPr lang="en-US"/>
              <a:t>TIÊU </a:t>
            </a:r>
            <a:r>
              <a:rPr lang="en-US"/>
              <a:t>MÔN HỌC</a:t>
            </a:r>
          </a:p>
        </p:txBody>
      </p:sp>
      <p:sp>
        <p:nvSpPr>
          <p:cNvPr id="3" name="Content Placeholder 2"/>
          <p:cNvSpPr>
            <a:spLocks noGrp="1"/>
          </p:cNvSpPr>
          <p:nvPr>
            <p:ph idx="1"/>
          </p:nvPr>
        </p:nvSpPr>
        <p:spPr/>
        <p:txBody>
          <a:bodyPr/>
          <a:lstStyle/>
          <a:p>
            <a:r>
              <a:rPr lang="en-US"/>
              <a:t>Có hiểu </a:t>
            </a:r>
            <a:r>
              <a:rPr lang="en-US"/>
              <a:t>biết </a:t>
            </a:r>
            <a:r>
              <a:rPr lang="en-US"/>
              <a:t>chung về văn bản và soạn thảo văn </a:t>
            </a:r>
            <a:r>
              <a:rPr lang="en-US" smtClean="0"/>
              <a:t>bản</a:t>
            </a:r>
          </a:p>
          <a:p>
            <a:r>
              <a:rPr lang="en-US"/>
              <a:t>Nắm </a:t>
            </a:r>
            <a:r>
              <a:rPr lang="en-US" smtClean="0"/>
              <a:t>đ</a:t>
            </a:r>
            <a:r>
              <a:rPr lang="vi-VN" smtClean="0"/>
              <a:t>ược</a:t>
            </a:r>
            <a:r>
              <a:rPr lang="en-US"/>
              <a:t> kiến </a:t>
            </a:r>
            <a:r>
              <a:rPr lang="en-US"/>
              <a:t>thức </a:t>
            </a:r>
            <a:r>
              <a:rPr lang="en-US"/>
              <a:t>chung </a:t>
            </a:r>
            <a:r>
              <a:rPr lang="en-US" smtClean="0"/>
              <a:t>và rèn </a:t>
            </a:r>
            <a:r>
              <a:rPr lang="en-US"/>
              <a:t>luyện đ</a:t>
            </a:r>
            <a:r>
              <a:rPr lang="vi-VN" smtClean="0"/>
              <a:t>ược</a:t>
            </a:r>
            <a:r>
              <a:rPr lang="en-US"/>
              <a:t> kỹ năng sử </a:t>
            </a:r>
            <a:r>
              <a:rPr lang="en-US"/>
              <a:t>dụng </a:t>
            </a:r>
            <a:r>
              <a:rPr lang="en-US"/>
              <a:t>MS Word </a:t>
            </a:r>
            <a:r>
              <a:rPr lang="en-US"/>
              <a:t>căn bản</a:t>
            </a:r>
          </a:p>
          <a:p>
            <a:pPr lvl="1"/>
            <a:r>
              <a:rPr lang="en-US"/>
              <a:t>Có khả năng tự học để </a:t>
            </a:r>
            <a:r>
              <a:rPr lang="en-US"/>
              <a:t>nâng </a:t>
            </a:r>
            <a:r>
              <a:rPr lang="en-US"/>
              <a:t>cao hiểu biết và kỹ năng sử </a:t>
            </a:r>
            <a:r>
              <a:rPr lang="en-US"/>
              <a:t>dụng </a:t>
            </a:r>
            <a:r>
              <a:rPr lang="en-US"/>
              <a:t>MS </a:t>
            </a:r>
            <a:r>
              <a:rPr lang="en-US" smtClean="0"/>
              <a:t>Word</a:t>
            </a:r>
            <a:endParaRPr lang="en-US"/>
          </a:p>
          <a:p>
            <a:r>
              <a:rPr lang="en-US"/>
              <a:t>Soạn thảo </a:t>
            </a:r>
            <a:r>
              <a:rPr lang="en-US" smtClean="0"/>
              <a:t>đ</a:t>
            </a:r>
            <a:r>
              <a:rPr lang="vi-VN" smtClean="0"/>
              <a:t>ược</a:t>
            </a:r>
            <a:r>
              <a:rPr lang="en-US"/>
              <a:t> các tài </a:t>
            </a:r>
            <a:r>
              <a:rPr lang="en-US" smtClean="0"/>
              <a:t>liệu c</a:t>
            </a:r>
            <a:r>
              <a:rPr lang="vi-VN" smtClean="0"/>
              <a:t>ơ</a:t>
            </a:r>
            <a:r>
              <a:rPr lang="en-US"/>
              <a:t> </a:t>
            </a:r>
            <a:r>
              <a:rPr lang="en-US" smtClean="0"/>
              <a:t>bản</a:t>
            </a:r>
            <a:endParaRPr lang="en-US"/>
          </a:p>
          <a:p>
            <a:pPr lvl="1"/>
            <a:r>
              <a:rPr lang="en-US"/>
              <a:t>Báo cáo dự </a:t>
            </a:r>
            <a:r>
              <a:rPr lang="en-US" smtClean="0"/>
              <a:t>án</a:t>
            </a:r>
          </a:p>
          <a:p>
            <a:pPr lvl="1"/>
            <a:r>
              <a:rPr lang="en-US" smtClean="0"/>
              <a:t>Đ</a:t>
            </a:r>
            <a:r>
              <a:rPr lang="vi-VN" smtClean="0"/>
              <a:t>ơ</a:t>
            </a:r>
            <a:r>
              <a:rPr lang="en-US"/>
              <a:t>n từ</a:t>
            </a:r>
          </a:p>
        </p:txBody>
      </p:sp>
    </p:spTree>
    <p:extLst>
      <p:ext uri="{BB962C8B-B14F-4D97-AF65-F5344CB8AC3E}">
        <p14:creationId xmlns:p14="http://schemas.microsoft.com/office/powerpoint/2010/main" val="24031864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31502" y="1646544"/>
            <a:ext cx="8036298" cy="5089219"/>
          </a:xfrm>
        </p:spPr>
        <p:txBody>
          <a:bodyPr>
            <a:normAutofit/>
          </a:bodyPr>
          <a:lstStyle/>
          <a:p>
            <a:r>
              <a:rPr lang="en-CA" b="1"/>
              <a:t>Căn lề </a:t>
            </a:r>
            <a:r>
              <a:rPr lang="en-CA" b="1"/>
              <a:t>văn </a:t>
            </a:r>
            <a:r>
              <a:rPr lang="en-CA" b="1" smtClean="0"/>
              <a:t>bản</a:t>
            </a:r>
            <a:endParaRPr lang="en-US" b="1"/>
          </a:p>
        </p:txBody>
      </p:sp>
      <p:sp>
        <p:nvSpPr>
          <p:cNvPr id="3" name="Title 2"/>
          <p:cNvSpPr>
            <a:spLocks noGrp="1"/>
          </p:cNvSpPr>
          <p:nvPr>
            <p:ph type="title"/>
          </p:nvPr>
        </p:nvSpPr>
        <p:spPr/>
        <p:txBody>
          <a:bodyPr/>
          <a:lstStyle/>
          <a:p>
            <a:r>
              <a:rPr lang="fr-FR"/>
              <a:t>Định dạng các ký tự văn bản</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275053137"/>
              </p:ext>
            </p:extLst>
          </p:nvPr>
        </p:nvGraphicFramePr>
        <p:xfrm>
          <a:off x="1118547" y="2495846"/>
          <a:ext cx="7862208" cy="3885709"/>
        </p:xfrm>
        <a:graphic>
          <a:graphicData uri="http://schemas.openxmlformats.org/drawingml/2006/table">
            <a:tbl>
              <a:tblPr firstRow="1" firstCol="1" bandRow="1"/>
              <a:tblGrid>
                <a:gridCol w="1519465">
                  <a:extLst>
                    <a:ext uri="{9D8B030D-6E8A-4147-A177-3AD203B41FA5}">
                      <a16:colId xmlns:a16="http://schemas.microsoft.com/office/drawing/2014/main" val="20000"/>
                    </a:ext>
                  </a:extLst>
                </a:gridCol>
                <a:gridCol w="6342743">
                  <a:extLst>
                    <a:ext uri="{9D8B030D-6E8A-4147-A177-3AD203B41FA5}">
                      <a16:colId xmlns:a16="http://schemas.microsoft.com/office/drawing/2014/main" val="20001"/>
                    </a:ext>
                  </a:extLst>
                </a:gridCol>
              </a:tblGrid>
              <a:tr h="801966">
                <a:tc>
                  <a:txBody>
                    <a:bodyPr/>
                    <a:lstStyle/>
                    <a:p>
                      <a:pPr>
                        <a:lnSpc>
                          <a:spcPct val="115000"/>
                        </a:lnSpc>
                        <a:spcBef>
                          <a:spcPts val="200"/>
                        </a:spcBef>
                        <a:spcAft>
                          <a:spcPts val="200"/>
                        </a:spcAft>
                        <a:tabLst>
                          <a:tab pos="228600" algn="l"/>
                        </a:tabLst>
                      </a:pPr>
                      <a:r>
                        <a:rPr lang="en-US" sz="1800" b="1" dirty="0">
                          <a:effectLst/>
                          <a:latin typeface="Zurich BT"/>
                          <a:ea typeface="Times New Roman"/>
                          <a:cs typeface="Calibri"/>
                        </a:rPr>
                        <a:t>Align Left</a:t>
                      </a:r>
                    </a:p>
                  </a:txBody>
                  <a:tcPr marL="68580" marR="68580" marT="0" marB="0">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2000">
                          <a:effectLst/>
                          <a:latin typeface="Calibri" panose="020F0502020204030204" pitchFamily="34" charset="0"/>
                          <a:ea typeface="Times New Roman" panose="02020603050405020304" pitchFamily="18" charset="0"/>
                          <a:cs typeface="Calibri" panose="020F0502020204030204" pitchFamily="34" charset="0"/>
                        </a:rPr>
                        <a:t>Căn văn bản theo lề trái với lề phải sắp xếp không đồng đều; thường còn được gọi là căn lề phải không đều (</a:t>
                      </a:r>
                      <a:r>
                        <a:rPr lang="en-US" sz="2000" i="1">
                          <a:effectLst/>
                          <a:latin typeface="Calibri" panose="020F0502020204030204" pitchFamily="34" charset="0"/>
                          <a:ea typeface="Times New Roman" panose="02020603050405020304" pitchFamily="18" charset="0"/>
                          <a:cs typeface="Calibri" panose="020F0502020204030204" pitchFamily="34" charset="0"/>
                        </a:rPr>
                        <a:t>ragged-right</a:t>
                      </a:r>
                      <a:r>
                        <a:rPr lang="en-US" sz="2000">
                          <a:effectLst/>
                          <a:latin typeface="Calibri" panose="020F0502020204030204" pitchFamily="34" charset="0"/>
                          <a:ea typeface="Times New Roman" panose="02020603050405020304" pitchFamily="18" charset="0"/>
                          <a:cs typeface="Calibri" panose="020F0502020204030204" pitchFamily="34" charset="0"/>
                        </a:rPr>
                        <a:t> alignment).</a:t>
                      </a:r>
                      <a:endParaRPr lang="vi-VN" sz="200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162050">
                <a:tc>
                  <a:txBody>
                    <a:bodyPr/>
                    <a:lstStyle/>
                    <a:p>
                      <a:pPr>
                        <a:lnSpc>
                          <a:spcPct val="115000"/>
                        </a:lnSpc>
                        <a:spcBef>
                          <a:spcPts val="200"/>
                        </a:spcBef>
                        <a:spcAft>
                          <a:spcPts val="200"/>
                        </a:spcAft>
                        <a:tabLst>
                          <a:tab pos="228600" algn="l"/>
                        </a:tabLst>
                      </a:pPr>
                      <a:r>
                        <a:rPr lang="en-US" sz="1800" b="1">
                          <a:effectLst/>
                          <a:latin typeface="Zurich BT"/>
                          <a:ea typeface="Times New Roman"/>
                          <a:cs typeface="Calibri"/>
                        </a:rPr>
                        <a:t>Center</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2000">
                          <a:effectLst/>
                          <a:latin typeface="Calibri" panose="020F0502020204030204" pitchFamily="34" charset="0"/>
                          <a:ea typeface="Times New Roman" panose="02020603050405020304" pitchFamily="18" charset="0"/>
                          <a:cs typeface="Calibri" panose="020F0502020204030204" pitchFamily="34" charset="0"/>
                        </a:rPr>
                        <a:t>Căn lề văn bản chính giữa lề trái và lề phải với một đường kẻ chính giữa giả tưởng trên trang; văn bản lúc này sẽ không đều ở cả lề trái và phải.</a:t>
                      </a:r>
                      <a:endParaRPr lang="vi-VN" sz="200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54499">
                <a:tc>
                  <a:txBody>
                    <a:bodyPr/>
                    <a:lstStyle/>
                    <a:p>
                      <a:pPr>
                        <a:lnSpc>
                          <a:spcPct val="115000"/>
                        </a:lnSpc>
                        <a:spcBef>
                          <a:spcPts val="200"/>
                        </a:spcBef>
                        <a:spcAft>
                          <a:spcPts val="200"/>
                        </a:spcAft>
                        <a:tabLst>
                          <a:tab pos="228600" algn="l"/>
                        </a:tabLst>
                      </a:pPr>
                      <a:r>
                        <a:rPr lang="en-US" sz="1800" b="1" dirty="0">
                          <a:effectLst/>
                          <a:latin typeface="Zurich BT"/>
                          <a:ea typeface="Times New Roman"/>
                          <a:cs typeface="Calibri"/>
                        </a:rPr>
                        <a:t>Align Right</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2000">
                          <a:effectLst/>
                          <a:latin typeface="Calibri" panose="020F0502020204030204" pitchFamily="34" charset="0"/>
                          <a:ea typeface="Times New Roman" panose="02020603050405020304" pitchFamily="18" charset="0"/>
                          <a:cs typeface="Calibri" panose="020F0502020204030204" pitchFamily="34" charset="0"/>
                        </a:rPr>
                        <a:t>Căn văn bản sang lề phải với lề trái sắp xếp không đồng đều.</a:t>
                      </a:r>
                      <a:endParaRPr lang="vi-VN" sz="200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117600">
                <a:tc>
                  <a:txBody>
                    <a:bodyPr/>
                    <a:lstStyle/>
                    <a:p>
                      <a:pPr>
                        <a:lnSpc>
                          <a:spcPct val="115000"/>
                        </a:lnSpc>
                        <a:spcBef>
                          <a:spcPts val="200"/>
                        </a:spcBef>
                        <a:spcAft>
                          <a:spcPts val="200"/>
                        </a:spcAft>
                        <a:tabLst>
                          <a:tab pos="228600" algn="l"/>
                        </a:tabLst>
                      </a:pPr>
                      <a:r>
                        <a:rPr lang="en-US" sz="1800" b="1">
                          <a:effectLst/>
                          <a:latin typeface="Zurich BT"/>
                          <a:ea typeface="Times New Roman"/>
                          <a:cs typeface="Calibri"/>
                        </a:rPr>
                        <a:t>Justify</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2000" dirty="0" err="1">
                          <a:effectLst/>
                          <a:latin typeface="Calibri" panose="020F0502020204030204" pitchFamily="34" charset="0"/>
                          <a:ea typeface="Times New Roman" panose="02020603050405020304" pitchFamily="18" charset="0"/>
                          <a:cs typeface="Calibri" panose="020F0502020204030204" pitchFamily="34" charset="0"/>
                        </a:rPr>
                        <a:t>Căn</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lề</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văn</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bản</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với</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cả</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cạnh</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trái</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và</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cạnh</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phải</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cả</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văn</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bản</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để</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văn</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bản</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được</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tự</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sắp</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xếp</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khoảng</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trống</a:t>
                      </a:r>
                      <a:r>
                        <a:rPr lang="en-US" sz="2000" dirty="0">
                          <a:effectLst/>
                          <a:latin typeface="Calibri" panose="020F0502020204030204" pitchFamily="34" charset="0"/>
                          <a:ea typeface="Times New Roman" panose="02020603050405020304" pitchFamily="18" charset="0"/>
                          <a:cs typeface="Calibri" panose="020F0502020204030204" pitchFamily="34" charset="0"/>
                        </a:rPr>
                        <a:t> ở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giữa</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các</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lề</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ngoại</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trừ</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dòng</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cuối</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cùng</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của</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mỗi</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đoạn</a:t>
                      </a:r>
                      <a:r>
                        <a:rPr lang="en-US" sz="2000" dirty="0">
                          <a:effectLst/>
                          <a:latin typeface="Calibri" panose="020F0502020204030204" pitchFamily="34" charset="0"/>
                          <a:ea typeface="Times New Roman" panose="02020603050405020304" pitchFamily="18" charset="0"/>
                          <a:cs typeface="Calibri" panose="020F0502020204030204" pitchFamily="34" charset="0"/>
                        </a:rPr>
                        <a:t>.</a:t>
                      </a:r>
                      <a:endParaRPr lang="vi-VN" sz="2000" dirty="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68697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Định </a:t>
            </a:r>
            <a:r>
              <a:rPr lang="fr-FR" dirty="0" err="1"/>
              <a:t>dạng</a:t>
            </a:r>
            <a:r>
              <a:rPr lang="fr-FR" dirty="0"/>
              <a:t> </a:t>
            </a:r>
            <a:r>
              <a:rPr lang="fr-FR" dirty="0" err="1"/>
              <a:t>các</a:t>
            </a:r>
            <a:r>
              <a:rPr lang="fr-FR" dirty="0"/>
              <a:t> </a:t>
            </a:r>
            <a:r>
              <a:rPr lang="fr-FR" dirty="0" err="1"/>
              <a:t>ký</a:t>
            </a:r>
            <a:r>
              <a:rPr lang="fr-FR" dirty="0"/>
              <a:t> </a:t>
            </a:r>
            <a:r>
              <a:rPr lang="fr-FR" dirty="0" err="1"/>
              <a:t>tự</a:t>
            </a:r>
            <a:r>
              <a:rPr lang="fr-FR" dirty="0"/>
              <a:t> </a:t>
            </a:r>
            <a:r>
              <a:rPr lang="fr-FR" dirty="0" err="1"/>
              <a:t>văn</a:t>
            </a:r>
            <a:r>
              <a:rPr lang="fr-FR" dirty="0"/>
              <a:t> </a:t>
            </a:r>
            <a:r>
              <a:rPr lang="fr-FR" dirty="0" err="1"/>
              <a:t>bản</a:t>
            </a:r>
            <a:endParaRPr lang="vi-VN" dirty="0"/>
          </a:p>
        </p:txBody>
      </p:sp>
      <p:sp>
        <p:nvSpPr>
          <p:cNvPr id="3" name="Content Placeholder 2"/>
          <p:cNvSpPr>
            <a:spLocks noGrp="1"/>
          </p:cNvSpPr>
          <p:nvPr>
            <p:ph idx="1"/>
          </p:nvPr>
        </p:nvSpPr>
        <p:spPr>
          <a:xfrm>
            <a:off x="1031502" y="1646544"/>
            <a:ext cx="8036298" cy="5089219"/>
          </a:xfrm>
        </p:spPr>
        <p:txBody>
          <a:bodyPr>
            <a:normAutofit fontScale="92500" lnSpcReduction="10000"/>
          </a:bodyPr>
          <a:lstStyle/>
          <a:p>
            <a:r>
              <a:rPr lang="en-CA" dirty="0" err="1"/>
              <a:t>định</a:t>
            </a:r>
            <a:r>
              <a:rPr lang="en-CA" dirty="0"/>
              <a:t> </a:t>
            </a:r>
            <a:r>
              <a:rPr lang="en-CA" dirty="0" err="1"/>
              <a:t>dạng</a:t>
            </a:r>
            <a:r>
              <a:rPr lang="en-CA" dirty="0"/>
              <a:t> </a:t>
            </a:r>
            <a:r>
              <a:rPr lang="en-CA" dirty="0" err="1"/>
              <a:t>căn</a:t>
            </a:r>
            <a:r>
              <a:rPr lang="en-CA" dirty="0"/>
              <a:t> </a:t>
            </a:r>
            <a:r>
              <a:rPr lang="en-CA" dirty="0" err="1"/>
              <a:t>lề</a:t>
            </a:r>
            <a:r>
              <a:rPr lang="en-CA" dirty="0"/>
              <a:t> </a:t>
            </a:r>
            <a:r>
              <a:rPr lang="en-CA" dirty="0" err="1"/>
              <a:t>văn</a:t>
            </a:r>
            <a:r>
              <a:rPr lang="en-CA" dirty="0"/>
              <a:t> </a:t>
            </a:r>
            <a:r>
              <a:rPr lang="en-CA" dirty="0" err="1"/>
              <a:t>bản</a:t>
            </a:r>
            <a:r>
              <a:rPr lang="en-CA" dirty="0"/>
              <a:t> </a:t>
            </a:r>
            <a:r>
              <a:rPr lang="en-CA" dirty="0" err="1"/>
              <a:t>có</a:t>
            </a:r>
            <a:r>
              <a:rPr lang="en-CA" dirty="0"/>
              <a:t> </a:t>
            </a:r>
            <a:r>
              <a:rPr lang="en-CA" dirty="0" err="1"/>
              <a:t>thể</a:t>
            </a:r>
            <a:r>
              <a:rPr lang="en-CA" dirty="0"/>
              <a:t> </a:t>
            </a:r>
            <a:r>
              <a:rPr lang="en-CA" dirty="0" err="1"/>
              <a:t>được</a:t>
            </a:r>
            <a:r>
              <a:rPr lang="en-CA" dirty="0"/>
              <a:t> </a:t>
            </a:r>
            <a:r>
              <a:rPr lang="en-CA" dirty="0" err="1"/>
              <a:t>áp</a:t>
            </a:r>
            <a:r>
              <a:rPr lang="en-CA" dirty="0"/>
              <a:t> </a:t>
            </a:r>
            <a:r>
              <a:rPr lang="en-CA" dirty="0" err="1"/>
              <a:t>dụng</a:t>
            </a:r>
            <a:r>
              <a:rPr lang="en-CA" dirty="0"/>
              <a:t> </a:t>
            </a:r>
            <a:r>
              <a:rPr lang="en-CA" dirty="0" err="1"/>
              <a:t>khi</a:t>
            </a:r>
            <a:r>
              <a:rPr lang="en-CA" dirty="0"/>
              <a:t> </a:t>
            </a:r>
            <a:r>
              <a:rPr lang="en-CA" dirty="0" err="1"/>
              <a:t>bạn</a:t>
            </a:r>
            <a:r>
              <a:rPr lang="en-CA" dirty="0"/>
              <a:t> </a:t>
            </a:r>
            <a:r>
              <a:rPr lang="en-CA" dirty="0" err="1"/>
              <a:t>nhập</a:t>
            </a:r>
            <a:r>
              <a:rPr lang="en-CA" dirty="0"/>
              <a:t> </a:t>
            </a:r>
            <a:r>
              <a:rPr lang="en-CA" dirty="0" err="1"/>
              <a:t>văn</a:t>
            </a:r>
            <a:r>
              <a:rPr lang="en-CA" dirty="0"/>
              <a:t> </a:t>
            </a:r>
            <a:r>
              <a:rPr lang="en-CA" dirty="0" err="1"/>
              <a:t>bản</a:t>
            </a:r>
            <a:r>
              <a:rPr lang="en-CA" dirty="0"/>
              <a:t>, </a:t>
            </a:r>
            <a:r>
              <a:rPr lang="en-CA" dirty="0" err="1"/>
              <a:t>hoặc</a:t>
            </a:r>
            <a:r>
              <a:rPr lang="en-CA" dirty="0"/>
              <a:t> </a:t>
            </a:r>
            <a:r>
              <a:rPr lang="en-CA" dirty="0" err="1"/>
              <a:t>có</a:t>
            </a:r>
            <a:r>
              <a:rPr lang="en-CA" dirty="0"/>
              <a:t> </a:t>
            </a:r>
            <a:r>
              <a:rPr lang="en-CA" dirty="0" err="1"/>
              <a:t>thể</a:t>
            </a:r>
            <a:r>
              <a:rPr lang="en-CA" dirty="0"/>
              <a:t> </a:t>
            </a:r>
            <a:r>
              <a:rPr lang="en-CA" dirty="0" err="1"/>
              <a:t>được</a:t>
            </a:r>
            <a:r>
              <a:rPr lang="en-CA" dirty="0"/>
              <a:t> </a:t>
            </a:r>
            <a:r>
              <a:rPr lang="en-CA" dirty="0" err="1"/>
              <a:t>áp</a:t>
            </a:r>
            <a:r>
              <a:rPr lang="en-CA" dirty="0"/>
              <a:t> </a:t>
            </a:r>
            <a:r>
              <a:rPr lang="en-CA" dirty="0" err="1"/>
              <a:t>dụng</a:t>
            </a:r>
            <a:r>
              <a:rPr lang="en-CA" dirty="0"/>
              <a:t> </a:t>
            </a:r>
            <a:r>
              <a:rPr lang="en-CA" dirty="0" err="1"/>
              <a:t>cho</a:t>
            </a:r>
            <a:r>
              <a:rPr lang="en-CA" dirty="0"/>
              <a:t> </a:t>
            </a:r>
            <a:r>
              <a:rPr lang="en-CA" dirty="0" err="1"/>
              <a:t>các</a:t>
            </a:r>
            <a:r>
              <a:rPr lang="en-CA" dirty="0"/>
              <a:t> </a:t>
            </a:r>
            <a:r>
              <a:rPr lang="en-CA" dirty="0" err="1"/>
              <a:t>văn</a:t>
            </a:r>
            <a:r>
              <a:rPr lang="en-CA" dirty="0"/>
              <a:t> </a:t>
            </a:r>
            <a:r>
              <a:rPr lang="en-CA" dirty="0" err="1"/>
              <a:t>bản</a:t>
            </a:r>
            <a:r>
              <a:rPr lang="en-CA" dirty="0"/>
              <a:t> </a:t>
            </a:r>
            <a:r>
              <a:rPr lang="en-CA" dirty="0" err="1"/>
              <a:t>đang</a:t>
            </a:r>
            <a:r>
              <a:rPr lang="en-CA" dirty="0"/>
              <a:t> </a:t>
            </a:r>
            <a:r>
              <a:rPr lang="en-CA" dirty="0" err="1"/>
              <a:t>tồn</a:t>
            </a:r>
            <a:r>
              <a:rPr lang="en-CA" dirty="0"/>
              <a:t> </a:t>
            </a:r>
            <a:r>
              <a:rPr lang="en-CA" dirty="0" err="1" smtClean="0"/>
              <a:t>tại</a:t>
            </a:r>
            <a:endParaRPr lang="en-US" dirty="0" smtClean="0"/>
          </a:p>
          <a:p>
            <a:r>
              <a:rPr lang="en-US" dirty="0" err="1" smtClean="0"/>
              <a:t>Để</a:t>
            </a:r>
            <a:r>
              <a:rPr lang="en-US" dirty="0" smtClean="0"/>
              <a:t> </a:t>
            </a:r>
            <a:r>
              <a:rPr lang="en-US" dirty="0" err="1" smtClean="0"/>
              <a:t>áp</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tùy</a:t>
            </a:r>
            <a:r>
              <a:rPr lang="en-US" dirty="0" smtClean="0"/>
              <a:t> </a:t>
            </a:r>
            <a:r>
              <a:rPr lang="en-US" dirty="0" err="1" smtClean="0"/>
              <a:t>chọn</a:t>
            </a:r>
            <a:r>
              <a:rPr lang="en-US" dirty="0" smtClean="0"/>
              <a:t> </a:t>
            </a:r>
            <a:r>
              <a:rPr lang="en-US" dirty="0" err="1" smtClean="0"/>
              <a:t>căn</a:t>
            </a:r>
            <a:r>
              <a:rPr lang="en-US" dirty="0" smtClean="0"/>
              <a:t> </a:t>
            </a:r>
            <a:r>
              <a:rPr lang="en-US" dirty="0" err="1" smtClean="0"/>
              <a:t>lề</a:t>
            </a:r>
            <a:r>
              <a:rPr lang="en-US" dirty="0" smtClean="0"/>
              <a:t>:</a:t>
            </a:r>
            <a:endParaRPr lang="en-US" dirty="0"/>
          </a:p>
          <a:p>
            <a:pPr lvl="1"/>
            <a:r>
              <a:rPr lang="en-CA" smtClean="0"/>
              <a:t>Trên </a:t>
            </a:r>
            <a:r>
              <a:rPr lang="en-CA" dirty="0" err="1"/>
              <a:t>thẻ</a:t>
            </a:r>
            <a:r>
              <a:rPr lang="en-CA" dirty="0"/>
              <a:t> </a:t>
            </a:r>
            <a:r>
              <a:rPr lang="en-CA" b="1" dirty="0"/>
              <a:t>Home</a:t>
            </a:r>
            <a:r>
              <a:rPr lang="en-CA" dirty="0"/>
              <a:t>, </a:t>
            </a:r>
            <a:r>
              <a:rPr lang="en-CA" dirty="0" err="1"/>
              <a:t>trong</a:t>
            </a:r>
            <a:r>
              <a:rPr lang="en-CA" dirty="0"/>
              <a:t> </a:t>
            </a:r>
            <a:r>
              <a:rPr lang="en-CA" dirty="0" err="1"/>
              <a:t>nhóm</a:t>
            </a:r>
            <a:r>
              <a:rPr lang="en-CA" dirty="0"/>
              <a:t> </a:t>
            </a:r>
            <a:r>
              <a:rPr lang="en-CA" b="1" dirty="0"/>
              <a:t>Paragraph</a:t>
            </a:r>
            <a:r>
              <a:rPr lang="en-CA"/>
              <a:t>, </a:t>
            </a:r>
            <a:r>
              <a:rPr lang="en-CA" smtClean="0"/>
              <a:t/>
            </a:r>
            <a:br>
              <a:rPr lang="en-CA" smtClean="0"/>
            </a:br>
            <a:r>
              <a:rPr lang="en-CA" smtClean="0"/>
              <a:t>nhấp </a:t>
            </a:r>
            <a:r>
              <a:rPr lang="en-CA" dirty="0" err="1"/>
              <a:t>chuột</a:t>
            </a:r>
            <a:r>
              <a:rPr lang="en-CA" dirty="0"/>
              <a:t> </a:t>
            </a:r>
            <a:r>
              <a:rPr lang="en-CA" dirty="0" err="1"/>
              <a:t>vào</a:t>
            </a:r>
            <a:r>
              <a:rPr lang="en-CA" dirty="0"/>
              <a:t> </a:t>
            </a:r>
            <a:r>
              <a:rPr lang="en-CA" b="1" dirty="0"/>
              <a:t>Paragraph Dialog </a:t>
            </a:r>
            <a:r>
              <a:rPr lang="en-CA" b="1"/>
              <a:t>box </a:t>
            </a:r>
            <a:r>
              <a:rPr lang="en-CA" b="1" smtClean="0"/>
              <a:t/>
            </a:r>
            <a:br>
              <a:rPr lang="en-CA" b="1" smtClean="0"/>
            </a:br>
            <a:r>
              <a:rPr lang="en-CA" b="1" smtClean="0"/>
              <a:t>launcher</a:t>
            </a:r>
            <a:r>
              <a:rPr lang="en-CA" smtClean="0"/>
              <a:t> </a:t>
            </a:r>
            <a:r>
              <a:rPr lang="en-CA" dirty="0" err="1"/>
              <a:t>để</a:t>
            </a:r>
            <a:r>
              <a:rPr lang="en-CA" dirty="0"/>
              <a:t> </a:t>
            </a:r>
            <a:r>
              <a:rPr lang="en-CA" dirty="0" err="1"/>
              <a:t>hiển</a:t>
            </a:r>
            <a:r>
              <a:rPr lang="en-CA" dirty="0"/>
              <a:t> thị </a:t>
            </a:r>
            <a:r>
              <a:rPr lang="en-CA" dirty="0" err="1"/>
              <a:t>hộp</a:t>
            </a:r>
            <a:r>
              <a:rPr lang="en-CA" dirty="0"/>
              <a:t> </a:t>
            </a:r>
            <a:r>
              <a:rPr lang="en-CA" err="1"/>
              <a:t>thoại</a:t>
            </a:r>
            <a:r>
              <a:rPr lang="en-CA"/>
              <a:t> </a:t>
            </a:r>
            <a:r>
              <a:rPr lang="en-CA" smtClean="0"/>
              <a:t>Paragraph</a:t>
            </a:r>
            <a:br>
              <a:rPr lang="en-CA" smtClean="0"/>
            </a:br>
            <a:r>
              <a:rPr lang="en-CA" smtClean="0"/>
              <a:t>Chọn </a:t>
            </a:r>
            <a:r>
              <a:rPr lang="en-CA" dirty="0" err="1"/>
              <a:t>thẻ</a:t>
            </a:r>
            <a:r>
              <a:rPr lang="en-CA" dirty="0"/>
              <a:t> </a:t>
            </a:r>
            <a:r>
              <a:rPr lang="en-CA" b="1" dirty="0"/>
              <a:t>Indents and Spacing</a:t>
            </a:r>
            <a:r>
              <a:rPr lang="en-CA" dirty="0"/>
              <a:t>, </a:t>
            </a:r>
            <a:r>
              <a:rPr lang="en-CA" dirty="0" smtClean="0"/>
              <a:t/>
            </a:r>
            <a:br>
              <a:rPr lang="en-CA" dirty="0" smtClean="0"/>
            </a:br>
            <a:r>
              <a:rPr lang="en-CA" dirty="0" err="1" smtClean="0"/>
              <a:t>chọn</a:t>
            </a:r>
            <a:r>
              <a:rPr lang="en-CA" dirty="0" smtClean="0"/>
              <a:t> </a:t>
            </a:r>
            <a:r>
              <a:rPr lang="en-CA" dirty="0" err="1"/>
              <a:t>mũi</a:t>
            </a:r>
            <a:r>
              <a:rPr lang="en-CA" dirty="0"/>
              <a:t> </a:t>
            </a:r>
            <a:r>
              <a:rPr lang="en-CA" dirty="0" err="1"/>
              <a:t>tên</a:t>
            </a:r>
            <a:r>
              <a:rPr lang="en-CA" dirty="0"/>
              <a:t> </a:t>
            </a:r>
            <a:r>
              <a:rPr lang="en-CA" dirty="0" err="1"/>
              <a:t>cạnh</a:t>
            </a:r>
            <a:r>
              <a:rPr lang="en-CA" dirty="0"/>
              <a:t> </a:t>
            </a:r>
            <a:r>
              <a:rPr lang="en-CA" b="1" dirty="0"/>
              <a:t>Alignment</a:t>
            </a:r>
            <a:r>
              <a:rPr lang="en-CA" dirty="0" smtClean="0"/>
              <a:t>,</a:t>
            </a:r>
            <a:br>
              <a:rPr lang="en-CA" dirty="0" smtClean="0"/>
            </a:br>
            <a:r>
              <a:rPr lang="en-CA" dirty="0" err="1" smtClean="0"/>
              <a:t>và</a:t>
            </a:r>
            <a:r>
              <a:rPr lang="en-CA" dirty="0" smtClean="0"/>
              <a:t> </a:t>
            </a:r>
            <a:r>
              <a:rPr lang="en-CA" dirty="0" err="1"/>
              <a:t>chọn</a:t>
            </a:r>
            <a:r>
              <a:rPr lang="en-CA" dirty="0"/>
              <a:t> </a:t>
            </a:r>
            <a:r>
              <a:rPr lang="en-CA" dirty="0" err="1"/>
              <a:t>cách</a:t>
            </a:r>
            <a:r>
              <a:rPr lang="en-CA" dirty="0"/>
              <a:t> </a:t>
            </a:r>
            <a:r>
              <a:rPr lang="en-CA" dirty="0" err="1"/>
              <a:t>căn</a:t>
            </a:r>
            <a:r>
              <a:rPr lang="en-CA" dirty="0"/>
              <a:t> </a:t>
            </a:r>
            <a:r>
              <a:rPr lang="en-CA" dirty="0" err="1"/>
              <a:t>lề</a:t>
            </a:r>
            <a:r>
              <a:rPr lang="en-CA" dirty="0"/>
              <a:t> </a:t>
            </a:r>
            <a:r>
              <a:rPr lang="en-CA" dirty="0" err="1"/>
              <a:t>thích</a:t>
            </a:r>
            <a:r>
              <a:rPr lang="en-CA" dirty="0"/>
              <a:t> </a:t>
            </a:r>
            <a:r>
              <a:rPr lang="en-CA" dirty="0" err="1"/>
              <a:t>hợp</a:t>
            </a:r>
            <a:r>
              <a:rPr lang="en-CA" dirty="0"/>
              <a:t>; </a:t>
            </a:r>
            <a:r>
              <a:rPr lang="en-CA" dirty="0" err="1" smtClean="0"/>
              <a:t>hoặc</a:t>
            </a:r>
            <a:r>
              <a:rPr lang="en-CA" dirty="0" smtClean="0"/>
              <a:t/>
            </a:r>
            <a:br>
              <a:rPr lang="en-CA" dirty="0" smtClean="0"/>
            </a:br>
            <a:endParaRPr lang="en-US" dirty="0"/>
          </a:p>
          <a:p>
            <a:pPr lvl="1"/>
            <a:r>
              <a:rPr lang="en-CA" dirty="0" err="1" smtClean="0"/>
              <a:t>trên</a:t>
            </a:r>
            <a:r>
              <a:rPr lang="en-CA" dirty="0" smtClean="0"/>
              <a:t> </a:t>
            </a:r>
            <a:r>
              <a:rPr lang="en-CA" dirty="0" err="1"/>
              <a:t>thẻ</a:t>
            </a:r>
            <a:r>
              <a:rPr lang="en-CA" dirty="0"/>
              <a:t> </a:t>
            </a:r>
            <a:r>
              <a:rPr lang="en-CA" b="1" dirty="0"/>
              <a:t>Home</a:t>
            </a:r>
            <a:r>
              <a:rPr lang="en-CA" dirty="0"/>
              <a:t>, </a:t>
            </a:r>
            <a:r>
              <a:rPr lang="en-CA" dirty="0" err="1"/>
              <a:t>trong</a:t>
            </a:r>
            <a:r>
              <a:rPr lang="en-CA" dirty="0"/>
              <a:t> </a:t>
            </a:r>
            <a:r>
              <a:rPr lang="en-CA" dirty="0" err="1"/>
              <a:t>nhóm</a:t>
            </a:r>
            <a:r>
              <a:rPr lang="en-CA" dirty="0"/>
              <a:t> </a:t>
            </a:r>
            <a:r>
              <a:rPr lang="en-CA" b="1" dirty="0"/>
              <a:t>Paragraph</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dirty="0" err="1"/>
              <a:t>nút</a:t>
            </a:r>
            <a:r>
              <a:rPr lang="en-CA" dirty="0"/>
              <a:t> </a:t>
            </a:r>
            <a:r>
              <a:rPr lang="en-CA" dirty="0" err="1"/>
              <a:t>căn</a:t>
            </a:r>
            <a:r>
              <a:rPr lang="en-CA" dirty="0"/>
              <a:t> </a:t>
            </a:r>
            <a:r>
              <a:rPr lang="en-CA" dirty="0" err="1"/>
              <a:t>lề</a:t>
            </a:r>
            <a:r>
              <a:rPr lang="en-CA" dirty="0"/>
              <a:t> </a:t>
            </a:r>
            <a:r>
              <a:rPr lang="en-CA" dirty="0" err="1"/>
              <a:t>thích</a:t>
            </a:r>
            <a:r>
              <a:rPr lang="en-CA" dirty="0"/>
              <a:t> </a:t>
            </a:r>
            <a:r>
              <a:rPr lang="en-CA" dirty="0" err="1"/>
              <a:t>hợp</a:t>
            </a:r>
            <a:r>
              <a:rPr lang="en-CA" dirty="0"/>
              <a:t>; </a:t>
            </a:r>
            <a:r>
              <a:rPr lang="en-CA" dirty="0" err="1" smtClean="0"/>
              <a:t>hoặc</a:t>
            </a:r>
            <a:endParaRPr lang="en-CA" dirty="0" smtClean="0"/>
          </a:p>
          <a:p>
            <a:pPr lvl="1"/>
            <a:r>
              <a:rPr lang="en-CA" dirty="0" err="1"/>
              <a:t>nhấn</a:t>
            </a:r>
            <a:r>
              <a:rPr lang="en-CA" dirty="0"/>
              <a:t> </a:t>
            </a:r>
            <a:r>
              <a:rPr lang="en-CA" dirty="0" err="1"/>
              <a:t>một</a:t>
            </a:r>
            <a:r>
              <a:rPr lang="en-CA" dirty="0"/>
              <a:t> </a:t>
            </a:r>
            <a:r>
              <a:rPr lang="en-CA" dirty="0" err="1"/>
              <a:t>trong</a:t>
            </a:r>
            <a:r>
              <a:rPr lang="en-CA" dirty="0"/>
              <a:t> </a:t>
            </a:r>
            <a:r>
              <a:rPr lang="en-CA" dirty="0" err="1"/>
              <a:t>các</a:t>
            </a:r>
            <a:r>
              <a:rPr lang="en-CA" dirty="0"/>
              <a:t> </a:t>
            </a:r>
            <a:r>
              <a:rPr lang="en-CA" dirty="0" err="1"/>
              <a:t>tổ</a:t>
            </a:r>
            <a:r>
              <a:rPr lang="en-CA" dirty="0"/>
              <a:t> </a:t>
            </a:r>
            <a:r>
              <a:rPr lang="en-CA" dirty="0" err="1"/>
              <a:t>hợp</a:t>
            </a:r>
            <a:r>
              <a:rPr lang="en-CA" dirty="0"/>
              <a:t> </a:t>
            </a:r>
            <a:r>
              <a:rPr lang="en-CA" dirty="0" err="1"/>
              <a:t>phím</a:t>
            </a:r>
            <a:r>
              <a:rPr lang="en-CA" dirty="0"/>
              <a:t> </a:t>
            </a:r>
            <a:r>
              <a:rPr lang="en-CA" dirty="0" err="1"/>
              <a:t>tắt</a:t>
            </a:r>
            <a:r>
              <a:rPr lang="en-CA" dirty="0"/>
              <a:t> </a:t>
            </a:r>
            <a:r>
              <a:rPr lang="en-CA" dirty="0" err="1" smtClean="0"/>
              <a:t>sau</a:t>
            </a:r>
            <a:r>
              <a:rPr lang="en-US" dirty="0" smtClean="0"/>
              <a:t>:</a:t>
            </a:r>
            <a:endParaRPr lang="en-US" dirty="0"/>
          </a:p>
          <a:p>
            <a:pPr marL="1022350" lvl="2" indent="0">
              <a:buNone/>
              <a:tabLst>
                <a:tab pos="2743200" algn="l"/>
              </a:tabLst>
            </a:pPr>
            <a:r>
              <a:rPr lang="en-US" sz="1600" dirty="0" smtClean="0"/>
              <a:t>Align </a:t>
            </a:r>
            <a:r>
              <a:rPr lang="en-US" sz="1600" dirty="0"/>
              <a:t>Left	 </a:t>
            </a:r>
            <a:r>
              <a:rPr lang="en-US" sz="1600" dirty="0" smtClean="0"/>
              <a:t>CTRL+L</a:t>
            </a:r>
            <a:br>
              <a:rPr lang="en-US" sz="1600" dirty="0" smtClean="0"/>
            </a:br>
            <a:r>
              <a:rPr lang="en-US" sz="1600" dirty="0" smtClean="0"/>
              <a:t>Center</a:t>
            </a:r>
            <a:r>
              <a:rPr lang="en-US" sz="1600" dirty="0"/>
              <a:t>	 </a:t>
            </a:r>
            <a:r>
              <a:rPr lang="en-US" sz="1600" dirty="0" smtClean="0"/>
              <a:t>CTRL+E</a:t>
            </a:r>
            <a:br>
              <a:rPr lang="en-US" sz="1600" dirty="0" smtClean="0"/>
            </a:br>
            <a:r>
              <a:rPr lang="en-US" sz="1600" dirty="0" smtClean="0"/>
              <a:t>Align </a:t>
            </a:r>
            <a:r>
              <a:rPr lang="en-US" sz="1600" dirty="0"/>
              <a:t>Right	 </a:t>
            </a:r>
            <a:r>
              <a:rPr lang="en-US" sz="1600" dirty="0" smtClean="0"/>
              <a:t>CTRL+R</a:t>
            </a:r>
            <a:br>
              <a:rPr lang="en-US" sz="1600" dirty="0" smtClean="0"/>
            </a:br>
            <a:r>
              <a:rPr lang="en-US" sz="1600" dirty="0" smtClean="0"/>
              <a:t>Justify</a:t>
            </a:r>
            <a:r>
              <a:rPr lang="en-US" sz="1600" dirty="0"/>
              <a:t>	 </a:t>
            </a:r>
            <a:r>
              <a:rPr lang="en-US" sz="1600" dirty="0" smtClean="0"/>
              <a:t>CTRL+J </a:t>
            </a:r>
            <a:endParaRPr lang="en-US" sz="1600" dirty="0"/>
          </a:p>
        </p:txBody>
      </p:sp>
      <p:graphicFrame>
        <p:nvGraphicFramePr>
          <p:cNvPr id="6" name="Content Placeholder 5"/>
          <p:cNvGraphicFramePr>
            <a:graphicFrameLocks/>
          </p:cNvGraphicFramePr>
          <p:nvPr>
            <p:extLst>
              <p:ext uri="{D42A27DB-BD31-4B8C-83A1-F6EECF244321}">
                <p14:modId xmlns:p14="http://schemas.microsoft.com/office/powerpoint/2010/main" val="1109565007"/>
              </p:ext>
            </p:extLst>
          </p:nvPr>
        </p:nvGraphicFramePr>
        <p:xfrm>
          <a:off x="6722227" y="3866278"/>
          <a:ext cx="1530148" cy="1018858"/>
        </p:xfrm>
        <a:graphic>
          <a:graphicData uri="http://schemas.openxmlformats.org/drawingml/2006/table">
            <a:tbl>
              <a:tblPr firstRow="1" firstCol="1" bandRow="1"/>
              <a:tblGrid>
                <a:gridCol w="228807">
                  <a:extLst>
                    <a:ext uri="{9D8B030D-6E8A-4147-A177-3AD203B41FA5}">
                      <a16:colId xmlns:a16="http://schemas.microsoft.com/office/drawing/2014/main" val="20000"/>
                    </a:ext>
                  </a:extLst>
                </a:gridCol>
                <a:gridCol w="1301341">
                  <a:extLst>
                    <a:ext uri="{9D8B030D-6E8A-4147-A177-3AD203B41FA5}">
                      <a16:colId xmlns:a16="http://schemas.microsoft.com/office/drawing/2014/main" val="20001"/>
                    </a:ext>
                  </a:extLst>
                </a:gridCol>
              </a:tblGrid>
              <a:tr h="165735">
                <a:tc>
                  <a:txBody>
                    <a:bodyPr/>
                    <a:lstStyle/>
                    <a:p>
                      <a:pPr marL="0" marR="0" algn="l">
                        <a:lnSpc>
                          <a:spcPct val="115000"/>
                        </a:lnSpc>
                        <a:spcBef>
                          <a:spcPts val="200"/>
                        </a:spcBef>
                        <a:spcAft>
                          <a:spcPts val="0"/>
                        </a:spcAft>
                      </a:pPr>
                      <a:r>
                        <a:rPr lang="en-CA" sz="1100" b="1" dirty="0">
                          <a:effectLst/>
                          <a:latin typeface="Zurich BT" pitchFamily="34" charset="0"/>
                          <a:ea typeface="Times New Roman"/>
                          <a:cs typeface="Arial"/>
                        </a:rPr>
                        <a:t>1</a:t>
                      </a:r>
                      <a:endParaRPr lang="en-US" sz="1100" b="1" dirty="0">
                        <a:effectLst/>
                        <a:latin typeface="Zurich BT" pitchFamily="34" charset="0"/>
                        <a:ea typeface="Times New Roman"/>
                        <a:cs typeface="Arial"/>
                      </a:endParaRPr>
                    </a:p>
                  </a:txBody>
                  <a:tcPr marL="68580" marR="68580" marT="0" marB="0" anchor="ctr">
                    <a:lnL>
                      <a:noFill/>
                    </a:lnL>
                    <a:lnR>
                      <a:noFill/>
                    </a:lnR>
                    <a:lnT>
                      <a:noFill/>
                    </a:lnT>
                    <a:lnB>
                      <a:noFill/>
                    </a:lnB>
                    <a:solidFill>
                      <a:srgbClr val="F5C040"/>
                    </a:solidFill>
                  </a:tcPr>
                </a:tc>
                <a:tc>
                  <a:txBody>
                    <a:bodyPr/>
                    <a:lstStyle/>
                    <a:p>
                      <a:pPr marL="0" marR="0">
                        <a:lnSpc>
                          <a:spcPct val="115000"/>
                        </a:lnSpc>
                        <a:spcBef>
                          <a:spcPts val="200"/>
                        </a:spcBef>
                        <a:spcAft>
                          <a:spcPts val="0"/>
                        </a:spcAft>
                      </a:pPr>
                      <a:r>
                        <a:rPr lang="en-CA" sz="1100" b="1">
                          <a:effectLst/>
                          <a:latin typeface="Zurich BT" pitchFamily="34" charset="0"/>
                          <a:ea typeface="Times New Roman"/>
                          <a:cs typeface="Arial"/>
                        </a:rPr>
                        <a:t>Align Text Left</a:t>
                      </a:r>
                      <a:endParaRPr lang="en-US" sz="1100" b="1">
                        <a:effectLst/>
                        <a:latin typeface="Zurich BT" pitchFamily="34" charset="0"/>
                        <a:ea typeface="Times New Roman"/>
                        <a:cs typeface="Arial"/>
                      </a:endParaRPr>
                    </a:p>
                  </a:txBody>
                  <a:tcPr marL="68580" marR="68580" marT="0" marB="0" anchor="ctr">
                    <a:lnL>
                      <a:noFill/>
                    </a:lnL>
                    <a:lnR>
                      <a:noFill/>
                    </a:lnR>
                    <a:lnT>
                      <a:noFill/>
                    </a:lnT>
                    <a:lnB>
                      <a:noFill/>
                    </a:lnB>
                  </a:tcPr>
                </a:tc>
                <a:extLst>
                  <a:ext uri="{0D108BD9-81ED-4DB2-BD59-A6C34878D82A}">
                    <a16:rowId xmlns:a16="http://schemas.microsoft.com/office/drawing/2014/main" val="10000"/>
                  </a:ext>
                </a:extLst>
              </a:tr>
              <a:tr h="87662">
                <a:tc>
                  <a:txBody>
                    <a:bodyPr/>
                    <a:lstStyle/>
                    <a:p>
                      <a:pPr marL="0" marR="0" algn="l">
                        <a:lnSpc>
                          <a:spcPts val="600"/>
                        </a:lnSpc>
                        <a:spcBef>
                          <a:spcPts val="200"/>
                        </a:spcBef>
                        <a:spcAft>
                          <a:spcPts val="0"/>
                        </a:spcAft>
                      </a:pPr>
                      <a:r>
                        <a:rPr lang="en-CA" sz="1100" b="1">
                          <a:effectLst/>
                          <a:latin typeface="Zurich BT" pitchFamily="34" charset="0"/>
                          <a:ea typeface="Times New Roman"/>
                          <a:cs typeface="Arial"/>
                        </a:rPr>
                        <a:t> </a:t>
                      </a:r>
                      <a:endParaRPr lang="en-US" sz="1100" b="1">
                        <a:effectLst/>
                        <a:latin typeface="Zurich BT" pitchFamily="34" charset="0"/>
                        <a:ea typeface="Times New Roman"/>
                        <a:cs typeface="Arial"/>
                      </a:endParaRPr>
                    </a:p>
                  </a:txBody>
                  <a:tcPr marL="68580" marR="68580" marT="0" marB="0" anchor="ctr">
                    <a:lnL>
                      <a:noFill/>
                    </a:lnL>
                    <a:lnR>
                      <a:noFill/>
                    </a:lnR>
                    <a:lnT>
                      <a:noFill/>
                    </a:lnT>
                    <a:lnB>
                      <a:noFill/>
                    </a:lnB>
                  </a:tcPr>
                </a:tc>
                <a:tc>
                  <a:txBody>
                    <a:bodyPr/>
                    <a:lstStyle/>
                    <a:p>
                      <a:pPr marL="0" marR="0">
                        <a:lnSpc>
                          <a:spcPts val="600"/>
                        </a:lnSpc>
                        <a:spcBef>
                          <a:spcPts val="200"/>
                        </a:spcBef>
                        <a:spcAft>
                          <a:spcPts val="0"/>
                        </a:spcAft>
                      </a:pPr>
                      <a:r>
                        <a:rPr lang="en-CA" sz="1100" b="1">
                          <a:effectLst/>
                          <a:latin typeface="Zurich BT" pitchFamily="34" charset="0"/>
                          <a:ea typeface="Times New Roman"/>
                          <a:cs typeface="Arial"/>
                        </a:rPr>
                        <a:t> </a:t>
                      </a:r>
                      <a:endParaRPr lang="en-US" sz="1100" b="1">
                        <a:effectLst/>
                        <a:latin typeface="Zurich BT" pitchFamily="34" charset="0"/>
                        <a:ea typeface="Times New Roman"/>
                        <a:cs typeface="Arial"/>
                      </a:endParaRPr>
                    </a:p>
                  </a:txBody>
                  <a:tcPr marL="68580" marR="68580" marT="0" marB="0" anchor="ctr">
                    <a:lnL>
                      <a:noFill/>
                    </a:lnL>
                    <a:lnR>
                      <a:noFill/>
                    </a:lnR>
                    <a:lnT>
                      <a:noFill/>
                    </a:lnT>
                    <a:lnB>
                      <a:noFill/>
                    </a:lnB>
                  </a:tcPr>
                </a:tc>
                <a:extLst>
                  <a:ext uri="{0D108BD9-81ED-4DB2-BD59-A6C34878D82A}">
                    <a16:rowId xmlns:a16="http://schemas.microsoft.com/office/drawing/2014/main" val="10001"/>
                  </a:ext>
                </a:extLst>
              </a:tr>
              <a:tr h="165735">
                <a:tc>
                  <a:txBody>
                    <a:bodyPr/>
                    <a:lstStyle/>
                    <a:p>
                      <a:r>
                        <a:rPr lang="en-US" sz="1100" b="1" dirty="0" smtClean="0">
                          <a:latin typeface="Zurich BT" pitchFamily="34" charset="0"/>
                        </a:rPr>
                        <a:t>2</a:t>
                      </a:r>
                      <a:endParaRPr lang="en-US" sz="1100" b="1" dirty="0">
                        <a:latin typeface="Zurich BT" pitchFamily="34" charset="0"/>
                      </a:endParaRPr>
                    </a:p>
                  </a:txBody>
                  <a:tcPr marL="68580" marR="68580" marT="0" marB="0" anchor="ctr">
                    <a:lnL>
                      <a:noFill/>
                    </a:lnL>
                    <a:lnR>
                      <a:noFill/>
                    </a:lnR>
                    <a:lnT>
                      <a:noFill/>
                    </a:lnT>
                    <a:lnB>
                      <a:noFill/>
                    </a:lnB>
                    <a:solidFill>
                      <a:srgbClr val="F5C040"/>
                    </a:solidFill>
                  </a:tcPr>
                </a:tc>
                <a:tc>
                  <a:txBody>
                    <a:bodyPr/>
                    <a:lstStyle/>
                    <a:p>
                      <a:r>
                        <a:rPr lang="en-US" sz="1100" b="1" dirty="0" smtClean="0">
                          <a:latin typeface="Zurich BT" pitchFamily="34" charset="0"/>
                        </a:rPr>
                        <a:t>Align</a:t>
                      </a:r>
                      <a:r>
                        <a:rPr lang="en-US" sz="1100" b="1" baseline="0" dirty="0" smtClean="0">
                          <a:latin typeface="Zurich BT" pitchFamily="34" charset="0"/>
                        </a:rPr>
                        <a:t> Text Right</a:t>
                      </a:r>
                      <a:endParaRPr lang="en-US" sz="1100" b="1" dirty="0">
                        <a:latin typeface="Zurich BT"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80042">
                <a:tc>
                  <a:txBody>
                    <a:bodyPr/>
                    <a:lstStyle/>
                    <a:p>
                      <a:pPr marL="0" marR="0" algn="l">
                        <a:lnSpc>
                          <a:spcPts val="600"/>
                        </a:lnSpc>
                        <a:spcBef>
                          <a:spcPts val="200"/>
                        </a:spcBef>
                        <a:spcAft>
                          <a:spcPts val="0"/>
                        </a:spcAft>
                      </a:pPr>
                      <a:r>
                        <a:rPr lang="en-CA" sz="1100" b="1">
                          <a:effectLst/>
                          <a:latin typeface="Zurich BT" pitchFamily="34" charset="0"/>
                          <a:ea typeface="Times New Roman"/>
                          <a:cs typeface="Arial"/>
                        </a:rPr>
                        <a:t> </a:t>
                      </a:r>
                      <a:endParaRPr lang="en-US" sz="1100" b="1">
                        <a:effectLst/>
                        <a:latin typeface="Zurich BT" pitchFamily="34" charset="0"/>
                        <a:ea typeface="Times New Roman"/>
                        <a:cs typeface="Arial"/>
                      </a:endParaRPr>
                    </a:p>
                  </a:txBody>
                  <a:tcPr marL="68580" marR="68580" marT="0" marB="0" anchor="ctr">
                    <a:lnL>
                      <a:noFill/>
                    </a:lnL>
                    <a:lnR>
                      <a:noFill/>
                    </a:lnR>
                    <a:lnT>
                      <a:noFill/>
                    </a:lnT>
                    <a:lnB>
                      <a:noFill/>
                    </a:lnB>
                  </a:tcPr>
                </a:tc>
                <a:tc>
                  <a:txBody>
                    <a:bodyPr/>
                    <a:lstStyle/>
                    <a:p>
                      <a:pPr marL="0" marR="0">
                        <a:lnSpc>
                          <a:spcPts val="600"/>
                        </a:lnSpc>
                        <a:spcBef>
                          <a:spcPts val="200"/>
                        </a:spcBef>
                        <a:spcAft>
                          <a:spcPts val="0"/>
                        </a:spcAft>
                      </a:pPr>
                      <a:r>
                        <a:rPr lang="en-CA" sz="1100" b="1">
                          <a:effectLst/>
                          <a:latin typeface="Zurich BT" pitchFamily="34" charset="0"/>
                          <a:ea typeface="Times New Roman"/>
                          <a:cs typeface="Arial"/>
                        </a:rPr>
                        <a:t> </a:t>
                      </a:r>
                      <a:endParaRPr lang="en-US" sz="1100" b="1">
                        <a:effectLst/>
                        <a:latin typeface="Zurich BT" pitchFamily="34" charset="0"/>
                        <a:ea typeface="Times New Roman"/>
                        <a:cs typeface="Arial"/>
                      </a:endParaRPr>
                    </a:p>
                  </a:txBody>
                  <a:tcPr marL="68580" marR="68580" marT="0" marB="0" anchor="ctr">
                    <a:lnL>
                      <a:noFill/>
                    </a:lnL>
                    <a:lnR>
                      <a:noFill/>
                    </a:lnR>
                    <a:lnT>
                      <a:noFill/>
                    </a:lnT>
                    <a:lnB>
                      <a:noFill/>
                    </a:lnB>
                  </a:tcPr>
                </a:tc>
                <a:extLst>
                  <a:ext uri="{0D108BD9-81ED-4DB2-BD59-A6C34878D82A}">
                    <a16:rowId xmlns:a16="http://schemas.microsoft.com/office/drawing/2014/main" val="10003"/>
                  </a:ext>
                </a:extLst>
              </a:tr>
              <a:tr h="165735">
                <a:tc>
                  <a:txBody>
                    <a:bodyPr/>
                    <a:lstStyle/>
                    <a:p>
                      <a:pPr marL="0" marR="0" algn="l">
                        <a:lnSpc>
                          <a:spcPct val="115000"/>
                        </a:lnSpc>
                        <a:spcBef>
                          <a:spcPts val="200"/>
                        </a:spcBef>
                        <a:spcAft>
                          <a:spcPts val="0"/>
                        </a:spcAft>
                      </a:pPr>
                      <a:r>
                        <a:rPr lang="en-CA" sz="1100" b="1" dirty="0">
                          <a:effectLst/>
                          <a:latin typeface="Zurich BT" pitchFamily="34" charset="0"/>
                          <a:ea typeface="Times New Roman"/>
                          <a:cs typeface="Arial"/>
                        </a:rPr>
                        <a:t>3</a:t>
                      </a:r>
                      <a:endParaRPr lang="en-US" sz="1100" b="1" dirty="0">
                        <a:effectLst/>
                        <a:latin typeface="Zurich BT" pitchFamily="34" charset="0"/>
                        <a:ea typeface="Times New Roman"/>
                        <a:cs typeface="Arial"/>
                      </a:endParaRPr>
                    </a:p>
                  </a:txBody>
                  <a:tcPr marL="68580" marR="68580" marT="0" marB="0" anchor="ctr">
                    <a:lnL>
                      <a:noFill/>
                    </a:lnL>
                    <a:lnR>
                      <a:noFill/>
                    </a:lnR>
                    <a:lnT>
                      <a:noFill/>
                    </a:lnT>
                    <a:lnB>
                      <a:noFill/>
                    </a:lnB>
                    <a:solidFill>
                      <a:srgbClr val="F5C040"/>
                    </a:solidFill>
                  </a:tcPr>
                </a:tc>
                <a:tc>
                  <a:txBody>
                    <a:bodyPr/>
                    <a:lstStyle/>
                    <a:p>
                      <a:pPr marL="0" marR="0">
                        <a:lnSpc>
                          <a:spcPct val="115000"/>
                        </a:lnSpc>
                        <a:spcBef>
                          <a:spcPts val="200"/>
                        </a:spcBef>
                        <a:spcAft>
                          <a:spcPts val="0"/>
                        </a:spcAft>
                      </a:pPr>
                      <a:r>
                        <a:rPr lang="en-CA" sz="1100" b="1" dirty="0">
                          <a:effectLst/>
                          <a:latin typeface="Zurich BT" pitchFamily="34" charset="0"/>
                          <a:ea typeface="Times New Roman"/>
                          <a:cs typeface="Arial"/>
                        </a:rPr>
                        <a:t>Center</a:t>
                      </a:r>
                      <a:endParaRPr lang="en-US" sz="1100" b="1" dirty="0">
                        <a:effectLst/>
                        <a:latin typeface="Zurich BT" pitchFamily="34" charset="0"/>
                        <a:ea typeface="Times New Roman"/>
                        <a:cs typeface="Arial"/>
                      </a:endParaRPr>
                    </a:p>
                  </a:txBody>
                  <a:tcPr marL="68580" marR="68580" marT="0" marB="0" anchor="ctr">
                    <a:lnL>
                      <a:noFill/>
                    </a:lnL>
                    <a:lnR>
                      <a:noFill/>
                    </a:lnR>
                    <a:lnT>
                      <a:noFill/>
                    </a:lnT>
                    <a:lnB>
                      <a:noFill/>
                    </a:lnB>
                  </a:tcPr>
                </a:tc>
                <a:extLst>
                  <a:ext uri="{0D108BD9-81ED-4DB2-BD59-A6C34878D82A}">
                    <a16:rowId xmlns:a16="http://schemas.microsoft.com/office/drawing/2014/main" val="10004"/>
                  </a:ext>
                </a:extLst>
              </a:tr>
              <a:tr h="76200">
                <a:tc>
                  <a:txBody>
                    <a:bodyPr/>
                    <a:lstStyle/>
                    <a:p>
                      <a:pPr marL="0" marR="0" algn="l">
                        <a:lnSpc>
                          <a:spcPct val="115000"/>
                        </a:lnSpc>
                        <a:spcBef>
                          <a:spcPts val="200"/>
                        </a:spcBef>
                        <a:spcAft>
                          <a:spcPts val="0"/>
                        </a:spcAft>
                      </a:pPr>
                      <a:endParaRPr lang="en-US" sz="600" b="1" dirty="0">
                        <a:effectLst/>
                        <a:latin typeface="Zurich BT" pitchFamily="34" charset="0"/>
                        <a:ea typeface="Times New Roman"/>
                        <a:cs typeface="Arial"/>
                      </a:endParaRPr>
                    </a:p>
                  </a:txBody>
                  <a:tcPr marL="68580" marR="68580" marT="0" marB="0" anchor="ctr">
                    <a:lnL>
                      <a:noFill/>
                    </a:lnL>
                    <a:lnR>
                      <a:noFill/>
                    </a:lnR>
                    <a:lnT>
                      <a:noFill/>
                    </a:lnT>
                    <a:lnB>
                      <a:noFill/>
                    </a:lnB>
                  </a:tcPr>
                </a:tc>
                <a:tc>
                  <a:txBody>
                    <a:bodyPr/>
                    <a:lstStyle/>
                    <a:p>
                      <a:pPr marL="0" marR="0">
                        <a:lnSpc>
                          <a:spcPct val="115000"/>
                        </a:lnSpc>
                        <a:spcBef>
                          <a:spcPts val="200"/>
                        </a:spcBef>
                        <a:spcAft>
                          <a:spcPts val="0"/>
                        </a:spcAft>
                      </a:pPr>
                      <a:endParaRPr lang="en-US" sz="600" b="1" dirty="0">
                        <a:effectLst/>
                        <a:latin typeface="Zurich BT" pitchFamily="34" charset="0"/>
                        <a:ea typeface="Times New Roman"/>
                        <a:cs typeface="Arial"/>
                      </a:endParaRPr>
                    </a:p>
                  </a:txBody>
                  <a:tcPr marL="68580" marR="68580" marT="0" marB="0" anchor="ctr">
                    <a:lnL>
                      <a:noFill/>
                    </a:lnL>
                    <a:lnR>
                      <a:noFill/>
                    </a:lnR>
                    <a:lnT>
                      <a:noFill/>
                    </a:lnT>
                    <a:lnB>
                      <a:noFill/>
                    </a:lnB>
                  </a:tcPr>
                </a:tc>
                <a:extLst>
                  <a:ext uri="{0D108BD9-81ED-4DB2-BD59-A6C34878D82A}">
                    <a16:rowId xmlns:a16="http://schemas.microsoft.com/office/drawing/2014/main" val="10005"/>
                  </a:ext>
                </a:extLst>
              </a:tr>
              <a:tr h="165735">
                <a:tc>
                  <a:txBody>
                    <a:bodyPr/>
                    <a:lstStyle/>
                    <a:p>
                      <a:pPr marL="0" marR="0" algn="l">
                        <a:lnSpc>
                          <a:spcPct val="115000"/>
                        </a:lnSpc>
                        <a:spcBef>
                          <a:spcPts val="200"/>
                        </a:spcBef>
                        <a:spcAft>
                          <a:spcPts val="0"/>
                        </a:spcAft>
                      </a:pPr>
                      <a:r>
                        <a:rPr lang="en-CA" sz="1100" b="1">
                          <a:effectLst/>
                          <a:latin typeface="Zurich BT" pitchFamily="34" charset="0"/>
                          <a:ea typeface="Times New Roman"/>
                          <a:cs typeface="Arial"/>
                        </a:rPr>
                        <a:t>4</a:t>
                      </a:r>
                      <a:endParaRPr lang="en-US" sz="1100" b="1">
                        <a:effectLst/>
                        <a:latin typeface="Zurich BT" pitchFamily="34" charset="0"/>
                        <a:ea typeface="Times New Roman"/>
                        <a:cs typeface="Arial"/>
                      </a:endParaRPr>
                    </a:p>
                  </a:txBody>
                  <a:tcPr marL="68580" marR="68580" marT="0" marB="0" anchor="ctr">
                    <a:lnL>
                      <a:noFill/>
                    </a:lnL>
                    <a:lnR>
                      <a:noFill/>
                    </a:lnR>
                    <a:lnT>
                      <a:noFill/>
                    </a:lnT>
                    <a:lnB>
                      <a:noFill/>
                    </a:lnB>
                    <a:solidFill>
                      <a:srgbClr val="F5C040"/>
                    </a:solidFill>
                  </a:tcPr>
                </a:tc>
                <a:tc>
                  <a:txBody>
                    <a:bodyPr/>
                    <a:lstStyle/>
                    <a:p>
                      <a:pPr marL="0" marR="0">
                        <a:lnSpc>
                          <a:spcPct val="115000"/>
                        </a:lnSpc>
                        <a:spcBef>
                          <a:spcPts val="200"/>
                        </a:spcBef>
                        <a:spcAft>
                          <a:spcPts val="0"/>
                        </a:spcAft>
                      </a:pPr>
                      <a:r>
                        <a:rPr lang="en-CA" sz="1100" b="1" dirty="0">
                          <a:effectLst/>
                          <a:latin typeface="Zurich BT" pitchFamily="34" charset="0"/>
                          <a:ea typeface="Times New Roman"/>
                          <a:cs typeface="Arial"/>
                        </a:rPr>
                        <a:t>Justify</a:t>
                      </a:r>
                      <a:endParaRPr lang="en-US" sz="1100" b="1" dirty="0">
                        <a:effectLst/>
                        <a:latin typeface="Zurich BT" pitchFamily="34" charset="0"/>
                        <a:ea typeface="Times New Roman"/>
                        <a:cs typeface="Arial"/>
                      </a:endParaRPr>
                    </a:p>
                  </a:txBody>
                  <a:tcPr marL="68580" marR="68580" marT="0" marB="0" anchor="ctr">
                    <a:lnL>
                      <a:noFill/>
                    </a:lnL>
                    <a:lnR>
                      <a:noFill/>
                    </a:lnR>
                    <a:lnT>
                      <a:noFill/>
                    </a:lnT>
                    <a:lnB>
                      <a:noFill/>
                    </a:lnB>
                  </a:tcPr>
                </a:tc>
                <a:extLst>
                  <a:ext uri="{0D108BD9-81ED-4DB2-BD59-A6C34878D82A}">
                    <a16:rowId xmlns:a16="http://schemas.microsoft.com/office/drawing/2014/main" val="10006"/>
                  </a:ext>
                </a:extLst>
              </a:tr>
            </a:tbl>
          </a:graphicData>
        </a:graphic>
      </p:graphicFrame>
      <p:grpSp>
        <p:nvGrpSpPr>
          <p:cNvPr id="7" name="Canvas 39"/>
          <p:cNvGrpSpPr/>
          <p:nvPr/>
        </p:nvGrpSpPr>
        <p:grpSpPr>
          <a:xfrm>
            <a:off x="6553200" y="2274340"/>
            <a:ext cx="2247320" cy="1418272"/>
            <a:chOff x="0" y="0"/>
            <a:chExt cx="1725295" cy="1089025"/>
          </a:xfrm>
        </p:grpSpPr>
        <p:sp>
          <p:nvSpPr>
            <p:cNvPr id="8" name="Rectangle 7"/>
            <p:cNvSpPr/>
            <p:nvPr/>
          </p:nvSpPr>
          <p:spPr>
            <a:xfrm>
              <a:off x="0" y="0"/>
              <a:ext cx="1725295" cy="1089025"/>
            </a:xfrm>
            <a:prstGeom prst="rect">
              <a:avLst/>
            </a:prstGeom>
          </p:spPr>
        </p:sp>
        <p:pic>
          <p:nvPicPr>
            <p:cNvPr id="9" name="Picture 8"/>
            <p:cNvPicPr preferRelativeResize="0">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305"/>
              <a:ext cx="1690116" cy="639304"/>
            </a:xfrm>
            <a:prstGeom prst="rect">
              <a:avLst/>
            </a:prstGeom>
          </p:spPr>
        </p:pic>
        <p:cxnSp>
          <p:nvCxnSpPr>
            <p:cNvPr id="10" name="AutoShape 2073"/>
            <p:cNvCxnSpPr>
              <a:cxnSpLocks noChangeShapeType="1"/>
            </p:cNvCxnSpPr>
            <p:nvPr/>
          </p:nvCxnSpPr>
          <p:spPr bwMode="auto">
            <a:xfrm flipV="1">
              <a:off x="661528" y="668655"/>
              <a:ext cx="1270" cy="3022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2074"/>
            <p:cNvCxnSpPr>
              <a:cxnSpLocks noChangeShapeType="1"/>
            </p:cNvCxnSpPr>
            <p:nvPr/>
          </p:nvCxnSpPr>
          <p:spPr bwMode="auto">
            <a:xfrm flipV="1">
              <a:off x="292700" y="669925"/>
              <a:ext cx="1270" cy="3022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AutoShape 2075"/>
            <p:cNvCxnSpPr>
              <a:cxnSpLocks noChangeShapeType="1"/>
            </p:cNvCxnSpPr>
            <p:nvPr/>
          </p:nvCxnSpPr>
          <p:spPr bwMode="auto">
            <a:xfrm>
              <a:off x="134164" y="133350"/>
              <a:ext cx="1270" cy="3683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AutoShape 2076"/>
            <p:cNvCxnSpPr>
              <a:cxnSpLocks noChangeShapeType="1"/>
            </p:cNvCxnSpPr>
            <p:nvPr/>
          </p:nvCxnSpPr>
          <p:spPr bwMode="auto">
            <a:xfrm>
              <a:off x="495265" y="124460"/>
              <a:ext cx="1270" cy="3683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 name="Text Box 2079"/>
            <p:cNvSpPr txBox="1">
              <a:spLocks noChangeArrowheads="1"/>
            </p:cNvSpPr>
            <p:nvPr/>
          </p:nvSpPr>
          <p:spPr bwMode="auto">
            <a:xfrm>
              <a:off x="32564" y="0"/>
              <a:ext cx="194400" cy="1656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1100" b="1">
                  <a:effectLst/>
                  <a:latin typeface="Zurich BT"/>
                  <a:ea typeface="Times New Roman"/>
                  <a:cs typeface="Arial"/>
                </a:rPr>
                <a:t>1</a:t>
              </a:r>
              <a:endParaRPr lang="en-US" sz="1100">
                <a:effectLst/>
                <a:latin typeface="Times New Roman"/>
                <a:ea typeface="Times New Roman"/>
              </a:endParaRPr>
            </a:p>
          </p:txBody>
        </p:sp>
        <p:sp>
          <p:nvSpPr>
            <p:cNvPr id="15" name="Text Box 2080"/>
            <p:cNvSpPr txBox="1">
              <a:spLocks noChangeArrowheads="1"/>
            </p:cNvSpPr>
            <p:nvPr/>
          </p:nvSpPr>
          <p:spPr bwMode="auto">
            <a:xfrm>
              <a:off x="384447" y="635"/>
              <a:ext cx="194400" cy="1656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1100" b="1">
                  <a:effectLst/>
                  <a:latin typeface="Zurich BT"/>
                  <a:ea typeface="Times New Roman"/>
                  <a:cs typeface="Arial"/>
                </a:rPr>
                <a:t>2</a:t>
              </a:r>
              <a:endParaRPr lang="en-US" sz="1100">
                <a:effectLst/>
                <a:latin typeface="Times New Roman"/>
                <a:ea typeface="Times New Roman"/>
              </a:endParaRPr>
            </a:p>
          </p:txBody>
        </p:sp>
        <p:sp>
          <p:nvSpPr>
            <p:cNvPr id="16" name="Text Box 2080"/>
            <p:cNvSpPr txBox="1">
              <a:spLocks noChangeArrowheads="1"/>
            </p:cNvSpPr>
            <p:nvPr/>
          </p:nvSpPr>
          <p:spPr bwMode="auto">
            <a:xfrm>
              <a:off x="193511" y="914400"/>
              <a:ext cx="216535" cy="1656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1100" b="1">
                  <a:effectLst/>
                  <a:latin typeface="Zurich BT"/>
                  <a:ea typeface="Times New Roman"/>
                  <a:cs typeface="Arial"/>
                </a:rPr>
                <a:t>3</a:t>
              </a:r>
              <a:endParaRPr lang="en-US" sz="1100">
                <a:effectLst/>
                <a:latin typeface="Times New Roman"/>
                <a:ea typeface="Times New Roman"/>
              </a:endParaRPr>
            </a:p>
          </p:txBody>
        </p:sp>
        <p:sp>
          <p:nvSpPr>
            <p:cNvPr id="17" name="Text Box 2080"/>
            <p:cNvSpPr txBox="1">
              <a:spLocks noChangeArrowheads="1"/>
            </p:cNvSpPr>
            <p:nvPr/>
          </p:nvSpPr>
          <p:spPr bwMode="auto">
            <a:xfrm>
              <a:off x="559561" y="914400"/>
              <a:ext cx="194400" cy="1656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1100" b="1">
                  <a:effectLst/>
                  <a:latin typeface="Zurich BT"/>
                  <a:ea typeface="Times New Roman"/>
                  <a:cs typeface="Arial"/>
                </a:rPr>
                <a:t>4</a:t>
              </a:r>
              <a:endParaRPr lang="en-US" sz="1100">
                <a:effectLst/>
                <a:latin typeface="Times New Roman"/>
                <a:ea typeface="Times New Roman"/>
              </a:endParaRPr>
            </a:p>
          </p:txBody>
        </p:sp>
      </p:grpSp>
    </p:spTree>
    <p:extLst>
      <p:ext uri="{BB962C8B-B14F-4D97-AF65-F5344CB8AC3E}">
        <p14:creationId xmlns:p14="http://schemas.microsoft.com/office/powerpoint/2010/main" val="14576609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Tìm</a:t>
            </a:r>
            <a:r>
              <a:rPr lang="en-US" dirty="0"/>
              <a:t> </a:t>
            </a:r>
            <a:r>
              <a:rPr lang="en-US" dirty="0" err="1"/>
              <a:t>hiểu</a:t>
            </a:r>
            <a:r>
              <a:rPr lang="en-US" dirty="0"/>
              <a:t> </a:t>
            </a:r>
            <a:r>
              <a:rPr lang="en-US" dirty="0" err="1"/>
              <a:t>về</a:t>
            </a:r>
            <a:r>
              <a:rPr lang="en-US" dirty="0"/>
              <a:t> </a:t>
            </a:r>
            <a:r>
              <a:rPr lang="en-US" dirty="0" err="1"/>
              <a:t>thiết</a:t>
            </a:r>
            <a:r>
              <a:rPr lang="en-US" dirty="0"/>
              <a:t> </a:t>
            </a:r>
            <a:r>
              <a:rPr lang="en-US" dirty="0" err="1"/>
              <a:t>lập</a:t>
            </a:r>
            <a:r>
              <a:rPr lang="en-US" dirty="0"/>
              <a:t> Tab</a:t>
            </a:r>
            <a:endParaRPr lang="vi-VN" dirty="0"/>
          </a:p>
        </p:txBody>
      </p:sp>
      <p:graphicFrame>
        <p:nvGraphicFramePr>
          <p:cNvPr id="6" name="Table 5"/>
          <p:cNvGraphicFramePr>
            <a:graphicFrameLocks noGrp="1"/>
          </p:cNvGraphicFramePr>
          <p:nvPr>
            <p:extLst>
              <p:ext uri="{D42A27DB-BD31-4B8C-83A1-F6EECF244321}">
                <p14:modId xmlns:p14="http://schemas.microsoft.com/office/powerpoint/2010/main" val="861808452"/>
              </p:ext>
            </p:extLst>
          </p:nvPr>
        </p:nvGraphicFramePr>
        <p:xfrm>
          <a:off x="1447800" y="1483826"/>
          <a:ext cx="6719224" cy="461772"/>
        </p:xfrm>
        <a:graphic>
          <a:graphicData uri="http://schemas.openxmlformats.org/drawingml/2006/table">
            <a:tbl>
              <a:tblPr firstRow="1" firstCol="1" bandRow="1"/>
              <a:tblGrid>
                <a:gridCol w="231011">
                  <a:extLst>
                    <a:ext uri="{9D8B030D-6E8A-4147-A177-3AD203B41FA5}">
                      <a16:colId xmlns:a16="http://schemas.microsoft.com/office/drawing/2014/main" val="20000"/>
                    </a:ext>
                  </a:extLst>
                </a:gridCol>
                <a:gridCol w="1339717">
                  <a:extLst>
                    <a:ext uri="{9D8B030D-6E8A-4147-A177-3AD203B41FA5}">
                      <a16:colId xmlns:a16="http://schemas.microsoft.com/office/drawing/2014/main" val="20001"/>
                    </a:ext>
                  </a:extLst>
                </a:gridCol>
                <a:gridCol w="225125">
                  <a:extLst>
                    <a:ext uri="{9D8B030D-6E8A-4147-A177-3AD203B41FA5}">
                      <a16:colId xmlns:a16="http://schemas.microsoft.com/office/drawing/2014/main" val="20002"/>
                    </a:ext>
                  </a:extLst>
                </a:gridCol>
                <a:gridCol w="769547">
                  <a:extLst>
                    <a:ext uri="{9D8B030D-6E8A-4147-A177-3AD203B41FA5}">
                      <a16:colId xmlns:a16="http://schemas.microsoft.com/office/drawing/2014/main" val="20003"/>
                    </a:ext>
                  </a:extLst>
                </a:gridCol>
                <a:gridCol w="231746">
                  <a:extLst>
                    <a:ext uri="{9D8B030D-6E8A-4147-A177-3AD203B41FA5}">
                      <a16:colId xmlns:a16="http://schemas.microsoft.com/office/drawing/2014/main" val="20004"/>
                    </a:ext>
                  </a:extLst>
                </a:gridCol>
                <a:gridCol w="926987">
                  <a:extLst>
                    <a:ext uri="{9D8B030D-6E8A-4147-A177-3AD203B41FA5}">
                      <a16:colId xmlns:a16="http://schemas.microsoft.com/office/drawing/2014/main" val="20005"/>
                    </a:ext>
                  </a:extLst>
                </a:gridCol>
                <a:gridCol w="225125">
                  <a:extLst>
                    <a:ext uri="{9D8B030D-6E8A-4147-A177-3AD203B41FA5}">
                      <a16:colId xmlns:a16="http://schemas.microsoft.com/office/drawing/2014/main" val="20006"/>
                    </a:ext>
                  </a:extLst>
                </a:gridCol>
                <a:gridCol w="890201">
                  <a:extLst>
                    <a:ext uri="{9D8B030D-6E8A-4147-A177-3AD203B41FA5}">
                      <a16:colId xmlns:a16="http://schemas.microsoft.com/office/drawing/2014/main" val="20007"/>
                    </a:ext>
                  </a:extLst>
                </a:gridCol>
                <a:gridCol w="225125">
                  <a:extLst>
                    <a:ext uri="{9D8B030D-6E8A-4147-A177-3AD203B41FA5}">
                      <a16:colId xmlns:a16="http://schemas.microsoft.com/office/drawing/2014/main" val="20008"/>
                    </a:ext>
                  </a:extLst>
                </a:gridCol>
                <a:gridCol w="1625170">
                  <a:extLst>
                    <a:ext uri="{9D8B030D-6E8A-4147-A177-3AD203B41FA5}">
                      <a16:colId xmlns:a16="http://schemas.microsoft.com/office/drawing/2014/main" val="20009"/>
                    </a:ext>
                  </a:extLst>
                </a:gridCol>
                <a:gridCol w="29470">
                  <a:extLst>
                    <a:ext uri="{9D8B030D-6E8A-4147-A177-3AD203B41FA5}">
                      <a16:colId xmlns:a16="http://schemas.microsoft.com/office/drawing/2014/main" val="20010"/>
                    </a:ext>
                  </a:extLst>
                </a:gridCol>
              </a:tblGrid>
              <a:tr h="165735">
                <a:tc>
                  <a:txBody>
                    <a:bodyPr/>
                    <a:lstStyle/>
                    <a:p>
                      <a:pPr marL="0" marR="0" algn="ctr">
                        <a:lnSpc>
                          <a:spcPct val="115000"/>
                        </a:lnSpc>
                        <a:spcBef>
                          <a:spcPts val="100"/>
                        </a:spcBef>
                        <a:spcAft>
                          <a:spcPts val="100"/>
                        </a:spcAft>
                      </a:pPr>
                      <a:r>
                        <a:rPr lang="en-US" sz="1100" b="1" dirty="0">
                          <a:effectLst/>
                          <a:latin typeface="Zurich BT" pitchFamily="34" charset="0"/>
                          <a:ea typeface="Times New Roman"/>
                          <a:cs typeface="Arial"/>
                        </a:rPr>
                        <a:t>1</a:t>
                      </a:r>
                    </a:p>
                  </a:txBody>
                  <a:tcPr marL="0" marR="0" marT="0" marB="0" anchor="ctr">
                    <a:lnL>
                      <a:noFill/>
                    </a:lnL>
                    <a:lnR>
                      <a:noFill/>
                    </a:lnR>
                    <a:lnT>
                      <a:noFill/>
                    </a:lnT>
                    <a:lnB>
                      <a:noFill/>
                    </a:lnB>
                    <a:solidFill>
                      <a:srgbClr val="F5C040"/>
                    </a:solidFill>
                  </a:tcPr>
                </a:tc>
                <a:tc>
                  <a:txBody>
                    <a:bodyPr/>
                    <a:lstStyle/>
                    <a:p>
                      <a:pPr marL="0" marR="0">
                        <a:lnSpc>
                          <a:spcPct val="115000"/>
                        </a:lnSpc>
                        <a:spcBef>
                          <a:spcPts val="100"/>
                        </a:spcBef>
                        <a:spcAft>
                          <a:spcPts val="100"/>
                        </a:spcAft>
                      </a:pPr>
                      <a:r>
                        <a:rPr lang="en-US" sz="1100" b="1">
                          <a:effectLst/>
                          <a:latin typeface="Zurich BT" pitchFamily="34" charset="0"/>
                          <a:ea typeface="Times New Roman"/>
                          <a:cs typeface="Arial"/>
                        </a:rPr>
                        <a:t>Tab Selector Box</a:t>
                      </a:r>
                    </a:p>
                  </a:txBody>
                  <a:tcPr marL="68580" marR="68580" marT="0" marB="0" anchor="ctr">
                    <a:lnL>
                      <a:noFill/>
                    </a:lnL>
                    <a:lnR>
                      <a:noFill/>
                    </a:lnR>
                    <a:lnT>
                      <a:noFill/>
                    </a:lnT>
                    <a:lnB>
                      <a:noFill/>
                    </a:lnB>
                  </a:tcPr>
                </a:tc>
                <a:tc>
                  <a:txBody>
                    <a:bodyPr/>
                    <a:lstStyle/>
                    <a:p>
                      <a:pPr marL="0" marR="0" algn="ctr">
                        <a:lnSpc>
                          <a:spcPct val="115000"/>
                        </a:lnSpc>
                        <a:spcBef>
                          <a:spcPts val="200"/>
                        </a:spcBef>
                        <a:spcAft>
                          <a:spcPts val="0"/>
                        </a:spcAft>
                      </a:pPr>
                      <a:r>
                        <a:rPr lang="en-CA" sz="1100" b="1">
                          <a:effectLst/>
                          <a:latin typeface="Zurich BT" pitchFamily="34" charset="0"/>
                          <a:ea typeface="Times New Roman"/>
                          <a:cs typeface="Arial"/>
                        </a:rPr>
                        <a:t>2</a:t>
                      </a:r>
                      <a:endParaRPr lang="en-US" sz="1100" b="1">
                        <a:effectLst/>
                        <a:latin typeface="Zurich BT" pitchFamily="34" charset="0"/>
                        <a:ea typeface="Times New Roman"/>
                        <a:cs typeface="Arial"/>
                      </a:endParaRPr>
                    </a:p>
                  </a:txBody>
                  <a:tcPr marL="0" marR="0" marT="0" marB="0" anchor="ctr">
                    <a:lnL>
                      <a:noFill/>
                    </a:lnL>
                    <a:lnR>
                      <a:noFill/>
                    </a:lnR>
                    <a:lnT>
                      <a:noFill/>
                    </a:lnT>
                    <a:lnB>
                      <a:noFill/>
                    </a:lnB>
                    <a:solidFill>
                      <a:srgbClr val="F5C040"/>
                    </a:solidFill>
                  </a:tcPr>
                </a:tc>
                <a:tc>
                  <a:txBody>
                    <a:bodyPr/>
                    <a:lstStyle/>
                    <a:p>
                      <a:pPr marL="0" marR="0">
                        <a:lnSpc>
                          <a:spcPct val="115000"/>
                        </a:lnSpc>
                        <a:spcBef>
                          <a:spcPts val="100"/>
                        </a:spcBef>
                        <a:spcAft>
                          <a:spcPts val="100"/>
                        </a:spcAft>
                      </a:pPr>
                      <a:r>
                        <a:rPr lang="en-US" sz="1100" b="1">
                          <a:effectLst/>
                          <a:latin typeface="Zurich BT" pitchFamily="34" charset="0"/>
                          <a:ea typeface="Times New Roman"/>
                          <a:cs typeface="Arial"/>
                        </a:rPr>
                        <a:t>Left Tab</a:t>
                      </a:r>
                    </a:p>
                  </a:txBody>
                  <a:tcPr marL="68580" marR="68580" marT="0" marB="0" anchor="ctr">
                    <a:lnL>
                      <a:noFill/>
                    </a:lnL>
                    <a:lnR>
                      <a:noFill/>
                    </a:lnR>
                    <a:lnT>
                      <a:noFill/>
                    </a:lnT>
                    <a:lnB>
                      <a:noFill/>
                    </a:lnB>
                  </a:tcPr>
                </a:tc>
                <a:tc>
                  <a:txBody>
                    <a:bodyPr/>
                    <a:lstStyle/>
                    <a:p>
                      <a:pPr marL="0" marR="0" algn="ctr">
                        <a:lnSpc>
                          <a:spcPct val="115000"/>
                        </a:lnSpc>
                        <a:spcBef>
                          <a:spcPts val="100"/>
                        </a:spcBef>
                        <a:spcAft>
                          <a:spcPts val="100"/>
                        </a:spcAft>
                      </a:pPr>
                      <a:r>
                        <a:rPr lang="en-US" sz="1100" b="1">
                          <a:effectLst/>
                          <a:latin typeface="Zurich BT" pitchFamily="34" charset="0"/>
                          <a:ea typeface="Times New Roman"/>
                          <a:cs typeface="Arial"/>
                        </a:rPr>
                        <a:t>3</a:t>
                      </a:r>
                    </a:p>
                  </a:txBody>
                  <a:tcPr marL="0" marR="0" marT="0" marB="0" anchor="ctr">
                    <a:lnL>
                      <a:noFill/>
                    </a:lnL>
                    <a:lnR>
                      <a:noFill/>
                    </a:lnR>
                    <a:lnT>
                      <a:noFill/>
                    </a:lnT>
                    <a:lnB>
                      <a:noFill/>
                    </a:lnB>
                    <a:solidFill>
                      <a:srgbClr val="F5C040"/>
                    </a:solidFill>
                  </a:tcPr>
                </a:tc>
                <a:tc>
                  <a:txBody>
                    <a:bodyPr/>
                    <a:lstStyle/>
                    <a:p>
                      <a:pPr marL="0" marR="0">
                        <a:lnSpc>
                          <a:spcPct val="115000"/>
                        </a:lnSpc>
                        <a:spcBef>
                          <a:spcPts val="100"/>
                        </a:spcBef>
                        <a:spcAft>
                          <a:spcPts val="100"/>
                        </a:spcAft>
                      </a:pPr>
                      <a:r>
                        <a:rPr lang="en-US" sz="1100" b="1" dirty="0">
                          <a:effectLst/>
                          <a:latin typeface="Zurich BT" pitchFamily="34" charset="0"/>
                          <a:ea typeface="Times New Roman"/>
                          <a:cs typeface="Arial"/>
                        </a:rPr>
                        <a:t>Center Tab</a:t>
                      </a:r>
                    </a:p>
                  </a:txBody>
                  <a:tcPr marL="68580" marR="68580" marT="0" marB="0" anchor="ctr">
                    <a:lnL>
                      <a:noFill/>
                    </a:lnL>
                    <a:lnR>
                      <a:noFill/>
                    </a:lnR>
                    <a:lnT>
                      <a:noFill/>
                    </a:lnT>
                    <a:lnB>
                      <a:noFill/>
                    </a:lnB>
                  </a:tcPr>
                </a:tc>
                <a:tc>
                  <a:txBody>
                    <a:bodyPr/>
                    <a:lstStyle/>
                    <a:p>
                      <a:pPr marL="0" marR="0" algn="ctr">
                        <a:lnSpc>
                          <a:spcPct val="115000"/>
                        </a:lnSpc>
                        <a:spcBef>
                          <a:spcPts val="100"/>
                        </a:spcBef>
                        <a:spcAft>
                          <a:spcPts val="100"/>
                        </a:spcAft>
                      </a:pPr>
                      <a:r>
                        <a:rPr lang="en-US" sz="1100" b="1">
                          <a:effectLst/>
                          <a:latin typeface="Zurich BT" pitchFamily="34" charset="0"/>
                          <a:ea typeface="Times New Roman"/>
                          <a:cs typeface="Arial"/>
                        </a:rPr>
                        <a:t>4</a:t>
                      </a:r>
                    </a:p>
                  </a:txBody>
                  <a:tcPr marL="0" marR="0" marT="0" marB="0" anchor="ctr">
                    <a:lnL>
                      <a:noFill/>
                    </a:lnL>
                    <a:lnR>
                      <a:noFill/>
                    </a:lnR>
                    <a:lnT>
                      <a:noFill/>
                    </a:lnT>
                    <a:lnB>
                      <a:noFill/>
                    </a:lnB>
                    <a:solidFill>
                      <a:srgbClr val="F5C040"/>
                    </a:solidFill>
                  </a:tcPr>
                </a:tc>
                <a:tc>
                  <a:txBody>
                    <a:bodyPr/>
                    <a:lstStyle/>
                    <a:p>
                      <a:pPr marL="0" marR="0">
                        <a:lnSpc>
                          <a:spcPct val="115000"/>
                        </a:lnSpc>
                        <a:spcBef>
                          <a:spcPts val="100"/>
                        </a:spcBef>
                        <a:spcAft>
                          <a:spcPts val="100"/>
                        </a:spcAft>
                      </a:pPr>
                      <a:r>
                        <a:rPr lang="en-US" sz="1100" b="1">
                          <a:effectLst/>
                          <a:latin typeface="Zurich BT" pitchFamily="34" charset="0"/>
                          <a:ea typeface="Times New Roman"/>
                          <a:cs typeface="Arial"/>
                        </a:rPr>
                        <a:t>Right Tab</a:t>
                      </a:r>
                    </a:p>
                  </a:txBody>
                  <a:tcPr marL="68580" marR="68580" marT="0" marB="0" anchor="ctr">
                    <a:lnL>
                      <a:noFill/>
                    </a:lnL>
                    <a:lnR>
                      <a:noFill/>
                    </a:lnR>
                    <a:lnT>
                      <a:noFill/>
                    </a:lnT>
                    <a:lnB>
                      <a:noFill/>
                    </a:lnB>
                  </a:tcPr>
                </a:tc>
                <a:tc>
                  <a:txBody>
                    <a:bodyPr/>
                    <a:lstStyle/>
                    <a:p>
                      <a:pPr marL="0" marR="0" algn="ctr">
                        <a:lnSpc>
                          <a:spcPct val="115000"/>
                        </a:lnSpc>
                        <a:spcBef>
                          <a:spcPts val="200"/>
                        </a:spcBef>
                        <a:spcAft>
                          <a:spcPts val="0"/>
                        </a:spcAft>
                      </a:pPr>
                      <a:r>
                        <a:rPr lang="en-US" sz="1100" b="1">
                          <a:effectLst/>
                          <a:latin typeface="Zurich BT" pitchFamily="34" charset="0"/>
                          <a:ea typeface="Times New Roman"/>
                          <a:cs typeface="Arial"/>
                        </a:rPr>
                        <a:t>5</a:t>
                      </a:r>
                    </a:p>
                  </a:txBody>
                  <a:tcPr marL="68580" marR="68580" marT="0" marB="0" anchor="ctr">
                    <a:lnL>
                      <a:noFill/>
                    </a:lnL>
                    <a:lnR>
                      <a:noFill/>
                    </a:lnR>
                    <a:lnT>
                      <a:noFill/>
                    </a:lnT>
                    <a:lnB>
                      <a:noFill/>
                    </a:lnB>
                    <a:solidFill>
                      <a:srgbClr val="F5C040"/>
                    </a:solidFill>
                  </a:tcPr>
                </a:tc>
                <a:tc>
                  <a:txBody>
                    <a:bodyPr/>
                    <a:lstStyle/>
                    <a:p>
                      <a:pPr marL="0" marR="0">
                        <a:lnSpc>
                          <a:spcPct val="115000"/>
                        </a:lnSpc>
                        <a:spcBef>
                          <a:spcPts val="100"/>
                        </a:spcBef>
                        <a:spcAft>
                          <a:spcPts val="100"/>
                        </a:spcAft>
                      </a:pPr>
                      <a:r>
                        <a:rPr lang="en-US" sz="1100" b="1">
                          <a:effectLst/>
                          <a:latin typeface="Zurich BT" pitchFamily="34" charset="0"/>
                          <a:ea typeface="Times New Roman"/>
                          <a:cs typeface="Arial"/>
                        </a:rPr>
                        <a:t>Decimal Tab</a:t>
                      </a:r>
                    </a:p>
                  </a:txBody>
                  <a:tcPr marL="68580" marR="68580" marT="0" marB="0" anchor="ctr">
                    <a:lnL>
                      <a:noFill/>
                    </a:lnL>
                    <a:lnR>
                      <a:noFill/>
                    </a:lnR>
                    <a:lnT>
                      <a:noFill/>
                    </a:lnT>
                    <a:lnB>
                      <a:noFill/>
                    </a:lnB>
                  </a:tcPr>
                </a:tc>
                <a:tc>
                  <a:txBody>
                    <a:bodyPr/>
                    <a:lstStyle/>
                    <a:p>
                      <a:pPr marL="0" marR="0">
                        <a:lnSpc>
                          <a:spcPct val="115000"/>
                        </a:lnSpc>
                        <a:spcBef>
                          <a:spcPts val="0"/>
                        </a:spcBef>
                        <a:spcAft>
                          <a:spcPts val="0"/>
                        </a:spcAft>
                      </a:pPr>
                      <a:r>
                        <a:rPr lang="en-US" sz="1100">
                          <a:effectLst/>
                          <a:latin typeface="Zurich BT" pitchFamily="34" charset="0"/>
                          <a:ea typeface="Calibri"/>
                          <a:cs typeface="Times New Roman"/>
                        </a:rPr>
                        <a:t> </a:t>
                      </a:r>
                    </a:p>
                  </a:txBody>
                  <a:tcPr marL="0" marR="0" marT="0" marB="0" anchor="ctr">
                    <a:lnL>
                      <a:noFill/>
                    </a:lnL>
                    <a:lnR>
                      <a:noFill/>
                    </a:lnR>
                    <a:lnT>
                      <a:noFill/>
                    </a:lnT>
                    <a:lnB>
                      <a:noFill/>
                    </a:lnB>
                  </a:tcPr>
                </a:tc>
                <a:extLst>
                  <a:ext uri="{0D108BD9-81ED-4DB2-BD59-A6C34878D82A}">
                    <a16:rowId xmlns:a16="http://schemas.microsoft.com/office/drawing/2014/main" val="10000"/>
                  </a:ext>
                </a:extLst>
              </a:tr>
              <a:tr h="0">
                <a:tc gridSpan="11">
                  <a:txBody>
                    <a:bodyPr/>
                    <a:lstStyle/>
                    <a:p>
                      <a:pPr marL="76200" marR="0" algn="just">
                        <a:lnSpc>
                          <a:spcPct val="115000"/>
                        </a:lnSpc>
                        <a:spcBef>
                          <a:spcPts val="3600"/>
                        </a:spcBef>
                        <a:spcAft>
                          <a:spcPts val="600"/>
                        </a:spcAft>
                        <a:tabLst>
                          <a:tab pos="533400" algn="l"/>
                          <a:tab pos="1143000" algn="l"/>
                        </a:tabLst>
                      </a:pPr>
                      <a:endParaRPr lang="en-US" sz="1100" dirty="0">
                        <a:effectLst/>
                        <a:latin typeface="Zurich BT" pitchFamily="34" charset="0"/>
                        <a:ea typeface="Times New Roman"/>
                        <a:cs typeface="Calibri"/>
                      </a:endParaRP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gridSpan="11">
                  <a:txBody>
                    <a:bodyPr/>
                    <a:lstStyle/>
                    <a:p>
                      <a:pPr marL="76200" marR="0" algn="just">
                        <a:lnSpc>
                          <a:spcPts val="600"/>
                        </a:lnSpc>
                        <a:spcBef>
                          <a:spcPts val="0"/>
                        </a:spcBef>
                        <a:spcAft>
                          <a:spcPts val="0"/>
                        </a:spcAft>
                        <a:tabLst>
                          <a:tab pos="533400" algn="l"/>
                          <a:tab pos="1143000" algn="l"/>
                        </a:tabLst>
                      </a:pPr>
                      <a:r>
                        <a:rPr lang="x-none" sz="1100">
                          <a:effectLst/>
                          <a:latin typeface="Zurich BT" pitchFamily="34" charset="0"/>
                          <a:ea typeface="Times New Roman"/>
                          <a:cs typeface="Calibri"/>
                        </a:rPr>
                        <a:t> </a:t>
                      </a:r>
                      <a:endParaRPr lang="en-US" sz="1100" dirty="0">
                        <a:effectLst/>
                        <a:latin typeface="Zurich BT" pitchFamily="34" charset="0"/>
                        <a:ea typeface="Times New Roman"/>
                        <a:cs typeface="Calibri"/>
                      </a:endParaRP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grpSp>
        <p:nvGrpSpPr>
          <p:cNvPr id="7" name="Group 6"/>
          <p:cNvGrpSpPr/>
          <p:nvPr/>
        </p:nvGrpSpPr>
        <p:grpSpPr>
          <a:xfrm>
            <a:off x="1981200" y="1709178"/>
            <a:ext cx="5348061" cy="1792515"/>
            <a:chOff x="1922236" y="1850345"/>
            <a:chExt cx="5348061" cy="1792515"/>
          </a:xfrm>
        </p:grpSpPr>
        <p:pic>
          <p:nvPicPr>
            <p:cNvPr id="7169" name="Picture 1460"/>
            <p:cNvPicPr>
              <a:picLocks noChangeAspect="1" noChangeArrowheads="1"/>
            </p:cNvPicPr>
            <p:nvPr/>
          </p:nvPicPr>
          <p:blipFill>
            <a:blip r:embed="rId3">
              <a:extLst>
                <a:ext uri="{28A0092B-C50C-407E-A947-70E740481C1C}">
                  <a14:useLocalDpi xmlns:a14="http://schemas.microsoft.com/office/drawing/2010/main" val="0"/>
                </a:ext>
              </a:extLst>
            </a:blip>
            <a:srcRect b="5154"/>
            <a:stretch>
              <a:fillRect/>
            </a:stretch>
          </p:blipFill>
          <p:spPr bwMode="auto">
            <a:xfrm>
              <a:off x="1945822" y="2128385"/>
              <a:ext cx="5324475" cy="1514475"/>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922236" y="1850345"/>
              <a:ext cx="4887913" cy="330200"/>
              <a:chOff x="-1" y="0"/>
              <a:chExt cx="4887174" cy="331637"/>
            </a:xfrm>
          </p:grpSpPr>
          <p:cxnSp>
            <p:nvCxnSpPr>
              <p:cNvPr id="9" name="AutoShape 2120"/>
              <p:cNvCxnSpPr>
                <a:cxnSpLocks noChangeShapeType="1"/>
              </p:cNvCxnSpPr>
              <p:nvPr/>
            </p:nvCxnSpPr>
            <p:spPr bwMode="auto">
              <a:xfrm>
                <a:off x="86264" y="77637"/>
                <a:ext cx="1270" cy="254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AutoShape 2121"/>
              <p:cNvCxnSpPr>
                <a:cxnSpLocks noChangeShapeType="1"/>
              </p:cNvCxnSpPr>
              <p:nvPr/>
            </p:nvCxnSpPr>
            <p:spPr bwMode="auto">
              <a:xfrm>
                <a:off x="577970" y="69011"/>
                <a:ext cx="1270" cy="254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2122"/>
              <p:cNvCxnSpPr>
                <a:cxnSpLocks noChangeShapeType="1"/>
              </p:cNvCxnSpPr>
              <p:nvPr/>
            </p:nvCxnSpPr>
            <p:spPr bwMode="auto">
              <a:xfrm>
                <a:off x="2001328" y="77637"/>
                <a:ext cx="1270" cy="254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AutoShape 2123"/>
              <p:cNvCxnSpPr>
                <a:cxnSpLocks noChangeShapeType="1"/>
              </p:cNvCxnSpPr>
              <p:nvPr/>
            </p:nvCxnSpPr>
            <p:spPr bwMode="auto">
              <a:xfrm>
                <a:off x="3692106" y="77637"/>
                <a:ext cx="1270" cy="254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AutoShape 2124"/>
              <p:cNvCxnSpPr>
                <a:cxnSpLocks noChangeShapeType="1"/>
              </p:cNvCxnSpPr>
              <p:nvPr/>
            </p:nvCxnSpPr>
            <p:spPr bwMode="auto">
              <a:xfrm>
                <a:off x="4779034" y="77637"/>
                <a:ext cx="1270" cy="254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 name="Text Box 2150"/>
              <p:cNvSpPr txBox="1">
                <a:spLocks noChangeArrowheads="1"/>
              </p:cNvSpPr>
              <p:nvPr/>
            </p:nvSpPr>
            <p:spPr bwMode="auto">
              <a:xfrm>
                <a:off x="-1" y="0"/>
                <a:ext cx="194404" cy="165683"/>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800" b="1" dirty="0">
                    <a:effectLst/>
                    <a:latin typeface="Zurich BT"/>
                    <a:ea typeface="Times New Roman"/>
                    <a:cs typeface="Arial"/>
                  </a:rPr>
                  <a:t>1</a:t>
                </a:r>
                <a:endParaRPr lang="en-US" sz="800" b="1" dirty="0">
                  <a:effectLst/>
                  <a:latin typeface="Zurich BT"/>
                  <a:ea typeface="Times New Roman"/>
                  <a:cs typeface="Arial"/>
                </a:endParaRPr>
              </a:p>
            </p:txBody>
          </p:sp>
          <p:sp>
            <p:nvSpPr>
              <p:cNvPr id="15" name="Text Box 2151"/>
              <p:cNvSpPr txBox="1">
                <a:spLocks noChangeArrowheads="1"/>
              </p:cNvSpPr>
              <p:nvPr/>
            </p:nvSpPr>
            <p:spPr bwMode="auto">
              <a:xfrm>
                <a:off x="491705" y="0"/>
                <a:ext cx="194404" cy="165683"/>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800" b="1">
                    <a:effectLst/>
                    <a:latin typeface="Zurich BT"/>
                    <a:ea typeface="Times New Roman"/>
                    <a:cs typeface="Arial"/>
                  </a:rPr>
                  <a:t>2</a:t>
                </a:r>
                <a:endParaRPr lang="en-US" sz="800" b="1">
                  <a:effectLst/>
                  <a:latin typeface="Zurich BT"/>
                  <a:ea typeface="Times New Roman"/>
                  <a:cs typeface="Arial"/>
                </a:endParaRPr>
              </a:p>
            </p:txBody>
          </p:sp>
          <p:sp>
            <p:nvSpPr>
              <p:cNvPr id="16" name="Text Box 2152"/>
              <p:cNvSpPr txBox="1">
                <a:spLocks noChangeArrowheads="1"/>
              </p:cNvSpPr>
              <p:nvPr/>
            </p:nvSpPr>
            <p:spPr bwMode="auto">
              <a:xfrm>
                <a:off x="1915063" y="0"/>
                <a:ext cx="194404" cy="165683"/>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800" b="1">
                    <a:effectLst/>
                    <a:latin typeface="Zurich BT"/>
                    <a:ea typeface="Times New Roman"/>
                    <a:cs typeface="Arial"/>
                  </a:rPr>
                  <a:t>3</a:t>
                </a:r>
                <a:endParaRPr lang="en-US" sz="800" b="1">
                  <a:effectLst/>
                  <a:latin typeface="Zurich BT"/>
                  <a:ea typeface="Times New Roman"/>
                  <a:cs typeface="Arial"/>
                </a:endParaRPr>
              </a:p>
            </p:txBody>
          </p:sp>
          <p:sp>
            <p:nvSpPr>
              <p:cNvPr id="17" name="Text Box 2153"/>
              <p:cNvSpPr txBox="1">
                <a:spLocks noChangeArrowheads="1"/>
              </p:cNvSpPr>
              <p:nvPr/>
            </p:nvSpPr>
            <p:spPr bwMode="auto">
              <a:xfrm>
                <a:off x="3605840" y="0"/>
                <a:ext cx="194404" cy="165683"/>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800" b="1">
                    <a:effectLst/>
                    <a:latin typeface="Zurich BT"/>
                    <a:ea typeface="Times New Roman"/>
                    <a:cs typeface="Arial"/>
                  </a:rPr>
                  <a:t>4</a:t>
                </a:r>
                <a:endParaRPr lang="en-US" sz="800" b="1">
                  <a:effectLst/>
                  <a:latin typeface="Zurich BT"/>
                  <a:ea typeface="Times New Roman"/>
                  <a:cs typeface="Arial"/>
                </a:endParaRPr>
              </a:p>
            </p:txBody>
          </p:sp>
          <p:sp>
            <p:nvSpPr>
              <p:cNvPr id="18" name="Text Box 2154"/>
              <p:cNvSpPr txBox="1">
                <a:spLocks noChangeArrowheads="1"/>
              </p:cNvSpPr>
              <p:nvPr/>
            </p:nvSpPr>
            <p:spPr bwMode="auto">
              <a:xfrm>
                <a:off x="4692769" y="0"/>
                <a:ext cx="194404" cy="165683"/>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800" b="1">
                    <a:effectLst/>
                    <a:latin typeface="Zurich BT"/>
                    <a:ea typeface="Times New Roman"/>
                    <a:cs typeface="Arial"/>
                  </a:rPr>
                  <a:t>5</a:t>
                </a:r>
                <a:endParaRPr lang="en-US" sz="800" b="1">
                  <a:effectLst/>
                  <a:latin typeface="Zurich BT"/>
                  <a:ea typeface="Times New Roman"/>
                  <a:cs typeface="Arial"/>
                </a:endParaRPr>
              </a:p>
            </p:txBody>
          </p:sp>
        </p:grpSp>
      </p:grpSp>
      <p:graphicFrame>
        <p:nvGraphicFramePr>
          <p:cNvPr id="20" name="Content Placeholder 5"/>
          <p:cNvGraphicFramePr>
            <a:graphicFrameLocks noGrp="1"/>
          </p:cNvGraphicFramePr>
          <p:nvPr>
            <p:ph idx="1"/>
            <p:extLst>
              <p:ext uri="{D42A27DB-BD31-4B8C-83A1-F6EECF244321}">
                <p14:modId xmlns:p14="http://schemas.microsoft.com/office/powerpoint/2010/main" val="293883104"/>
              </p:ext>
            </p:extLst>
          </p:nvPr>
        </p:nvGraphicFramePr>
        <p:xfrm>
          <a:off x="1046499" y="3671563"/>
          <a:ext cx="8045349" cy="3158728"/>
        </p:xfrm>
        <a:graphic>
          <a:graphicData uri="http://schemas.openxmlformats.org/drawingml/2006/table">
            <a:tbl>
              <a:tblPr firstRow="1" firstCol="1" bandRow="1"/>
              <a:tblGrid>
                <a:gridCol w="1142794">
                  <a:extLst>
                    <a:ext uri="{9D8B030D-6E8A-4147-A177-3AD203B41FA5}">
                      <a16:colId xmlns:a16="http://schemas.microsoft.com/office/drawing/2014/main" val="20000"/>
                    </a:ext>
                  </a:extLst>
                </a:gridCol>
                <a:gridCol w="6902555">
                  <a:extLst>
                    <a:ext uri="{9D8B030D-6E8A-4147-A177-3AD203B41FA5}">
                      <a16:colId xmlns:a16="http://schemas.microsoft.com/office/drawing/2014/main" val="20001"/>
                    </a:ext>
                  </a:extLst>
                </a:gridCol>
              </a:tblGrid>
              <a:tr h="408438">
                <a:tc>
                  <a:txBody>
                    <a:bodyPr/>
                    <a:lstStyle/>
                    <a:p>
                      <a:pPr>
                        <a:lnSpc>
                          <a:spcPct val="115000"/>
                        </a:lnSpc>
                        <a:spcBef>
                          <a:spcPts val="200"/>
                        </a:spcBef>
                        <a:spcAft>
                          <a:spcPts val="200"/>
                        </a:spcAft>
                        <a:tabLst>
                          <a:tab pos="228600" algn="l"/>
                        </a:tabLst>
                      </a:pPr>
                      <a:r>
                        <a:rPr lang="en-US" sz="1600" b="1" dirty="0">
                          <a:effectLst/>
                          <a:latin typeface="Calibri" panose="020F0502020204030204" pitchFamily="34" charset="0"/>
                          <a:ea typeface="Futura Lt BT"/>
                          <a:cs typeface="Calibri" panose="020F0502020204030204" pitchFamily="34" charset="0"/>
                        </a:rPr>
                        <a:t>Left (</a:t>
                      </a:r>
                      <a:r>
                        <a:rPr lang="en-US" sz="1600" b="1" dirty="0" err="1">
                          <a:effectLst/>
                          <a:latin typeface="Calibri" panose="020F0502020204030204" pitchFamily="34" charset="0"/>
                          <a:ea typeface="Futura Lt BT"/>
                          <a:cs typeface="Calibri" panose="020F0502020204030204" pitchFamily="34" charset="0"/>
                        </a:rPr>
                        <a:t>Trái</a:t>
                      </a:r>
                      <a:r>
                        <a:rPr lang="en-US" sz="1600" b="1" dirty="0">
                          <a:effectLst/>
                          <a:latin typeface="Calibri" panose="020F0502020204030204" pitchFamily="34" charset="0"/>
                          <a:ea typeface="Futura Lt BT"/>
                          <a:cs typeface="Calibri" panose="020F0502020204030204" pitchFamily="34" charset="0"/>
                        </a:rPr>
                        <a:t>)</a:t>
                      </a:r>
                      <a:endParaRPr lang="vi-VN" sz="1600" b="1" dirty="0">
                        <a:effectLst/>
                        <a:latin typeface="Zurich BT"/>
                        <a:ea typeface="Times New Roman" panose="02020603050405020304" pitchFamily="18" charset="0"/>
                        <a:cs typeface="Calibri" panose="020F0502020204030204" pitchFamily="34" charset="0"/>
                      </a:endParaRPr>
                    </a:p>
                  </a:txBody>
                  <a:tcPr marL="68580" marR="68580" marT="0" marB="0">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1600">
                          <a:effectLst/>
                          <a:latin typeface="Calibri" panose="020F0502020204030204" pitchFamily="34" charset="0"/>
                          <a:ea typeface="Times New Roman" panose="02020603050405020304" pitchFamily="18" charset="0"/>
                          <a:cs typeface="Calibri" panose="020F0502020204030204" pitchFamily="34" charset="0"/>
                        </a:rPr>
                        <a:t>Căn văn bản dọc theo cạnh trái của cột với các ký tự dịch về phía bên phải khi bạn nhập dữ liệu; đây là thiết lập mặc định.</a:t>
                      </a:r>
                      <a:endParaRPr lang="vi-VN" sz="160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57225">
                <a:tc>
                  <a:txBody>
                    <a:bodyPr/>
                    <a:lstStyle/>
                    <a:p>
                      <a:pPr>
                        <a:lnSpc>
                          <a:spcPct val="115000"/>
                        </a:lnSpc>
                        <a:spcBef>
                          <a:spcPts val="200"/>
                        </a:spcBef>
                        <a:spcAft>
                          <a:spcPts val="200"/>
                        </a:spcAft>
                        <a:tabLst>
                          <a:tab pos="228600" algn="l"/>
                        </a:tabLst>
                      </a:pPr>
                      <a:r>
                        <a:rPr lang="en-US" sz="1600" b="1">
                          <a:effectLst/>
                          <a:latin typeface="Calibri" panose="020F0502020204030204" pitchFamily="34" charset="0"/>
                          <a:ea typeface="Futura Lt BT"/>
                          <a:cs typeface="Calibri" panose="020F0502020204030204" pitchFamily="34" charset="0"/>
                        </a:rPr>
                        <a:t>Center (Giữa)</a:t>
                      </a:r>
                      <a:endParaRPr lang="vi-VN" sz="1600" b="1">
                        <a:effectLst/>
                        <a:latin typeface="Zurich BT"/>
                        <a:ea typeface="Times New Roman" panose="02020603050405020304" pitchFamily="18" charset="0"/>
                        <a:cs typeface="Calibri" panose="020F0502020204030204" pitchFamily="34" charset="0"/>
                      </a:endParaRP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1600" dirty="0" err="1">
                          <a:effectLst/>
                          <a:latin typeface="Calibri" panose="020F0502020204030204" pitchFamily="34" charset="0"/>
                          <a:ea typeface="Times New Roman" panose="02020603050405020304" pitchFamily="18" charset="0"/>
                          <a:cs typeface="Calibri" panose="020F0502020204030204" pitchFamily="34" charset="0"/>
                        </a:rPr>
                        <a:t>Căn</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văn</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bản</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dọc</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theo</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đường</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thẳng</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giả</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tưởng</a:t>
                      </a:r>
                      <a:r>
                        <a:rPr lang="en-US" sz="1600" dirty="0">
                          <a:effectLst/>
                          <a:latin typeface="Calibri" panose="020F0502020204030204" pitchFamily="34" charset="0"/>
                          <a:ea typeface="Times New Roman" panose="02020603050405020304" pitchFamily="18" charset="0"/>
                          <a:cs typeface="Calibri" panose="020F0502020204030204" pitchFamily="34" charset="0"/>
                        </a:rPr>
                        <a:t> ở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giữa</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cột</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với</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các</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ký</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tự</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được</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dịch</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về</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cả</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hai</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phía</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trái</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và</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phải</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khi</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nhập</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dữ</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liệu</a:t>
                      </a:r>
                      <a:r>
                        <a:rPr lang="en-US" sz="1600" dirty="0">
                          <a:effectLst/>
                          <a:latin typeface="Calibri" panose="020F0502020204030204" pitchFamily="34" charset="0"/>
                          <a:ea typeface="Times New Roman" panose="02020603050405020304" pitchFamily="18" charset="0"/>
                          <a:cs typeface="Calibri" panose="020F0502020204030204" pitchFamily="34" charset="0"/>
                        </a:rPr>
                        <a:t>.</a:t>
                      </a:r>
                      <a:endParaRPr lang="vi-VN" sz="1600" dirty="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90525">
                <a:tc>
                  <a:txBody>
                    <a:bodyPr/>
                    <a:lstStyle/>
                    <a:p>
                      <a:pPr>
                        <a:lnSpc>
                          <a:spcPct val="115000"/>
                        </a:lnSpc>
                        <a:spcBef>
                          <a:spcPts val="200"/>
                        </a:spcBef>
                        <a:spcAft>
                          <a:spcPts val="200"/>
                        </a:spcAft>
                        <a:tabLst>
                          <a:tab pos="228600" algn="l"/>
                        </a:tabLst>
                      </a:pPr>
                      <a:r>
                        <a:rPr lang="en-US" sz="1600" b="1">
                          <a:effectLst/>
                          <a:latin typeface="Calibri" panose="020F0502020204030204" pitchFamily="34" charset="0"/>
                          <a:ea typeface="Futura Lt BT"/>
                          <a:cs typeface="Calibri" panose="020F0502020204030204" pitchFamily="34" charset="0"/>
                        </a:rPr>
                        <a:t>Right (Phải)</a:t>
                      </a:r>
                      <a:endParaRPr lang="vi-VN" sz="1600" b="1">
                        <a:effectLst/>
                        <a:latin typeface="Zurich BT"/>
                        <a:ea typeface="Times New Roman" panose="02020603050405020304" pitchFamily="18" charset="0"/>
                        <a:cs typeface="Calibri" panose="020F0502020204030204" pitchFamily="34" charset="0"/>
                      </a:endParaRP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1600">
                          <a:effectLst/>
                          <a:latin typeface="Calibri" panose="020F0502020204030204" pitchFamily="34" charset="0"/>
                          <a:ea typeface="Times New Roman" panose="02020603050405020304" pitchFamily="18" charset="0"/>
                          <a:cs typeface="Calibri" panose="020F0502020204030204" pitchFamily="34" charset="0"/>
                        </a:rPr>
                        <a:t>Căn văn bản dọc theo cạnh phải của cột với các ký tự dịch về phía bên trái khi bạn nhập dữ liệu</a:t>
                      </a:r>
                      <a:endParaRPr lang="vi-VN" sz="160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0007">
                <a:tc>
                  <a:txBody>
                    <a:bodyPr/>
                    <a:lstStyle/>
                    <a:p>
                      <a:pPr>
                        <a:lnSpc>
                          <a:spcPct val="115000"/>
                        </a:lnSpc>
                        <a:spcBef>
                          <a:spcPts val="200"/>
                        </a:spcBef>
                        <a:spcAft>
                          <a:spcPts val="200"/>
                        </a:spcAft>
                        <a:tabLst>
                          <a:tab pos="228600" algn="l"/>
                        </a:tabLst>
                      </a:pPr>
                      <a:r>
                        <a:rPr lang="en-US" sz="1600" b="1">
                          <a:effectLst/>
                          <a:latin typeface="Calibri" panose="020F0502020204030204" pitchFamily="34" charset="0"/>
                          <a:ea typeface="Futura Lt BT"/>
                          <a:cs typeface="Calibri" panose="020F0502020204030204" pitchFamily="34" charset="0"/>
                        </a:rPr>
                        <a:t>Decimal (Thập phân)</a:t>
                      </a:r>
                      <a:endParaRPr lang="vi-VN" sz="1600" b="1">
                        <a:effectLst/>
                        <a:latin typeface="Zurich BT"/>
                        <a:ea typeface="Times New Roman" panose="02020603050405020304" pitchFamily="18" charset="0"/>
                        <a:cs typeface="Calibri" panose="020F0502020204030204" pitchFamily="34" charset="0"/>
                      </a:endParaRP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1600">
                          <a:effectLst/>
                          <a:latin typeface="Calibri" panose="020F0502020204030204" pitchFamily="34" charset="0"/>
                          <a:ea typeface="Times New Roman" panose="02020603050405020304" pitchFamily="18" charset="0"/>
                          <a:cs typeface="Calibri" panose="020F0502020204030204" pitchFamily="34" charset="0"/>
                        </a:rPr>
                        <a:t>Căn các cột số theo dấu ngăn cách phần thập phân; văn bản sẽ dịch về phía bên trái dấu ngăn cách thập phân cho đến khi bạn nhập dấu ngăn cách đó, sau đó văn bản sẽ dịch về phía bên phải dấu thập phân.</a:t>
                      </a:r>
                      <a:endParaRPr lang="vi-VN" sz="160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38591">
                <a:tc>
                  <a:txBody>
                    <a:bodyPr/>
                    <a:lstStyle/>
                    <a:p>
                      <a:pPr>
                        <a:lnSpc>
                          <a:spcPct val="115000"/>
                        </a:lnSpc>
                        <a:spcBef>
                          <a:spcPts val="200"/>
                        </a:spcBef>
                        <a:spcAft>
                          <a:spcPts val="200"/>
                        </a:spcAft>
                        <a:tabLst>
                          <a:tab pos="228600" algn="l"/>
                        </a:tabLst>
                      </a:pPr>
                      <a:r>
                        <a:rPr lang="en-US" sz="1600" b="1">
                          <a:effectLst/>
                          <a:latin typeface="Calibri" panose="020F0502020204030204" pitchFamily="34" charset="0"/>
                          <a:ea typeface="Futura Lt BT"/>
                          <a:cs typeface="Calibri" panose="020F0502020204030204" pitchFamily="34" charset="0"/>
                        </a:rPr>
                        <a:t>Bar (Thanh)</a:t>
                      </a:r>
                      <a:endParaRPr lang="vi-VN" sz="1600" b="1">
                        <a:effectLst/>
                        <a:latin typeface="Zurich BT"/>
                        <a:ea typeface="Times New Roman" panose="02020603050405020304" pitchFamily="18" charset="0"/>
                        <a:cs typeface="Calibri" panose="020F0502020204030204" pitchFamily="34" charset="0"/>
                      </a:endParaRP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1600" dirty="0" err="1">
                          <a:effectLst/>
                          <a:latin typeface="Calibri" panose="020F0502020204030204" pitchFamily="34" charset="0"/>
                          <a:ea typeface="Times New Roman" panose="02020603050405020304" pitchFamily="18" charset="0"/>
                          <a:cs typeface="Calibri" panose="020F0502020204030204" pitchFamily="34" charset="0"/>
                        </a:rPr>
                        <a:t>Hiển</a:t>
                      </a:r>
                      <a:r>
                        <a:rPr lang="en-US" sz="1600" dirty="0">
                          <a:effectLst/>
                          <a:latin typeface="Calibri" panose="020F0502020204030204" pitchFamily="34" charset="0"/>
                          <a:ea typeface="Times New Roman" panose="02020603050405020304" pitchFamily="18" charset="0"/>
                          <a:cs typeface="Calibri" panose="020F0502020204030204" pitchFamily="34" charset="0"/>
                        </a:rPr>
                        <a:t> thị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đường</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kẻ</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dọc</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ngăn</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cách</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giữa</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cột</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trước</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và</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sau</a:t>
                      </a:r>
                      <a:r>
                        <a:rPr lang="en-US" sz="1600" dirty="0">
                          <a:effectLst/>
                          <a:latin typeface="Calibri" panose="020F0502020204030204" pitchFamily="34" charset="0"/>
                          <a:ea typeface="Times New Roman" panose="02020603050405020304" pitchFamily="18" charset="0"/>
                          <a:cs typeface="Calibri" panose="020F0502020204030204" pitchFamily="34" charset="0"/>
                        </a:rPr>
                        <a:t>.</a:t>
                      </a:r>
                      <a:endParaRPr lang="vi-VN" sz="1600" dirty="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532024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Tìm</a:t>
            </a:r>
            <a:r>
              <a:rPr lang="en-US" dirty="0"/>
              <a:t> </a:t>
            </a:r>
            <a:r>
              <a:rPr lang="en-US" dirty="0" err="1"/>
              <a:t>hiểu</a:t>
            </a:r>
            <a:r>
              <a:rPr lang="en-US" dirty="0"/>
              <a:t> </a:t>
            </a:r>
            <a:r>
              <a:rPr lang="en-US" dirty="0" err="1"/>
              <a:t>về</a:t>
            </a:r>
            <a:r>
              <a:rPr lang="en-US" dirty="0"/>
              <a:t> </a:t>
            </a:r>
            <a:r>
              <a:rPr lang="en-US" dirty="0" err="1"/>
              <a:t>thiết</a:t>
            </a:r>
            <a:r>
              <a:rPr lang="en-US" dirty="0"/>
              <a:t> </a:t>
            </a:r>
            <a:r>
              <a:rPr lang="en-US" dirty="0" err="1"/>
              <a:t>lập</a:t>
            </a:r>
            <a:r>
              <a:rPr lang="en-US" dirty="0"/>
              <a:t> Tab</a:t>
            </a:r>
            <a:endParaRPr lang="vi-VN" dirty="0"/>
          </a:p>
        </p:txBody>
      </p:sp>
      <p:sp>
        <p:nvSpPr>
          <p:cNvPr id="3" name="Content Placeholder 2"/>
          <p:cNvSpPr>
            <a:spLocks noGrp="1"/>
          </p:cNvSpPr>
          <p:nvPr>
            <p:ph idx="1"/>
          </p:nvPr>
        </p:nvSpPr>
        <p:spPr/>
        <p:txBody>
          <a:bodyPr/>
          <a:lstStyle/>
          <a:p>
            <a:r>
              <a:rPr lang="en-CA" dirty="0" err="1"/>
              <a:t>Thiết</a:t>
            </a:r>
            <a:r>
              <a:rPr lang="en-CA" dirty="0"/>
              <a:t> </a:t>
            </a:r>
            <a:r>
              <a:rPr lang="en-CA" dirty="0" err="1"/>
              <a:t>lập</a:t>
            </a:r>
            <a:r>
              <a:rPr lang="en-CA" dirty="0"/>
              <a:t> tab </a:t>
            </a:r>
            <a:r>
              <a:rPr lang="en-CA" dirty="0" err="1"/>
              <a:t>trái</a:t>
            </a:r>
            <a:r>
              <a:rPr lang="en-CA" dirty="0"/>
              <a:t> </a:t>
            </a:r>
            <a:r>
              <a:rPr lang="en-CA" dirty="0" err="1"/>
              <a:t>với</a:t>
            </a:r>
            <a:r>
              <a:rPr lang="en-CA" dirty="0"/>
              <a:t> </a:t>
            </a:r>
            <a:r>
              <a:rPr lang="en-CA" dirty="0" err="1"/>
              <a:t>khoảng</a:t>
            </a:r>
            <a:r>
              <a:rPr lang="en-CA" dirty="0"/>
              <a:t> </a:t>
            </a:r>
            <a:r>
              <a:rPr lang="en-CA" dirty="0" err="1"/>
              <a:t>cách</a:t>
            </a:r>
            <a:r>
              <a:rPr lang="en-CA" dirty="0"/>
              <a:t> 0.5" </a:t>
            </a:r>
            <a:r>
              <a:rPr lang="en-CA" dirty="0" err="1"/>
              <a:t>được</a:t>
            </a:r>
            <a:r>
              <a:rPr lang="en-CA" dirty="0"/>
              <a:t> </a:t>
            </a:r>
            <a:r>
              <a:rPr lang="en-CA" dirty="0" err="1"/>
              <a:t>đặt</a:t>
            </a:r>
            <a:r>
              <a:rPr lang="en-CA" dirty="0"/>
              <a:t> </a:t>
            </a:r>
            <a:r>
              <a:rPr lang="en-CA" dirty="0" err="1"/>
              <a:t>mặc</a:t>
            </a:r>
            <a:r>
              <a:rPr lang="en-CA" dirty="0"/>
              <a:t> </a:t>
            </a:r>
            <a:r>
              <a:rPr lang="en-CA" dirty="0" err="1"/>
              <a:t>định</a:t>
            </a:r>
            <a:endParaRPr lang="en-US" dirty="0" smtClean="0"/>
          </a:p>
          <a:p>
            <a:r>
              <a:rPr lang="en-US" dirty="0" err="1"/>
              <a:t>Nhấn</a:t>
            </a:r>
            <a:r>
              <a:rPr lang="en-US" dirty="0"/>
              <a:t> </a:t>
            </a:r>
            <a:r>
              <a:rPr lang="en-US" dirty="0" err="1"/>
              <a:t>phím</a:t>
            </a:r>
            <a:r>
              <a:rPr lang="en-US" dirty="0"/>
              <a:t> </a:t>
            </a:r>
            <a:r>
              <a:rPr lang="en-US" dirty="0" smtClean="0"/>
              <a:t>TAB </a:t>
            </a:r>
            <a:r>
              <a:rPr lang="en-US" dirty="0" err="1"/>
              <a:t>để</a:t>
            </a:r>
            <a:r>
              <a:rPr lang="en-US" dirty="0"/>
              <a:t> di </a:t>
            </a:r>
            <a:r>
              <a:rPr lang="en-US" dirty="0" err="1"/>
              <a:t>chuyển</a:t>
            </a:r>
            <a:r>
              <a:rPr lang="en-US" dirty="0"/>
              <a:t> </a:t>
            </a:r>
            <a:r>
              <a:rPr lang="en-US" dirty="0" err="1"/>
              <a:t>đến</a:t>
            </a:r>
            <a:r>
              <a:rPr lang="en-US" dirty="0"/>
              <a:t> </a:t>
            </a:r>
            <a:r>
              <a:rPr lang="en-US" dirty="0" err="1"/>
              <a:t>cột</a:t>
            </a:r>
            <a:r>
              <a:rPr lang="en-US" dirty="0"/>
              <a:t> </a:t>
            </a:r>
            <a:r>
              <a:rPr lang="en-US" dirty="0" err="1"/>
              <a:t>tiếp</a:t>
            </a:r>
            <a:r>
              <a:rPr lang="en-US" dirty="0"/>
              <a:t> </a:t>
            </a:r>
            <a:r>
              <a:rPr lang="en-US" dirty="0" err="1"/>
              <a:t>theo</a:t>
            </a:r>
            <a:r>
              <a:rPr lang="en-US" dirty="0"/>
              <a:t> </a:t>
            </a:r>
            <a:r>
              <a:rPr lang="en-US" dirty="0" err="1"/>
              <a:t>cần</a:t>
            </a:r>
            <a:r>
              <a:rPr lang="en-US" dirty="0"/>
              <a:t> </a:t>
            </a:r>
            <a:r>
              <a:rPr lang="en-US" dirty="0" err="1"/>
              <a:t>nhập</a:t>
            </a:r>
            <a:r>
              <a:rPr lang="en-US" dirty="0"/>
              <a:t> </a:t>
            </a:r>
            <a:r>
              <a:rPr lang="en-US" dirty="0" err="1"/>
              <a:t>dữ</a:t>
            </a:r>
            <a:r>
              <a:rPr lang="en-US" dirty="0"/>
              <a:t> </a:t>
            </a:r>
            <a:r>
              <a:rPr lang="en-US" dirty="0" err="1" smtClean="0"/>
              <a:t>liệu</a:t>
            </a:r>
            <a:endParaRPr lang="en-US" dirty="0"/>
          </a:p>
          <a:p>
            <a:r>
              <a:rPr lang="en-CA" dirty="0" err="1"/>
              <a:t>có</a:t>
            </a:r>
            <a:r>
              <a:rPr lang="en-CA" dirty="0"/>
              <a:t> </a:t>
            </a:r>
            <a:r>
              <a:rPr lang="en-CA" dirty="0" err="1"/>
              <a:t>thể</a:t>
            </a:r>
            <a:r>
              <a:rPr lang="en-CA" dirty="0"/>
              <a:t> </a:t>
            </a:r>
            <a:r>
              <a:rPr lang="en-CA" dirty="0" err="1"/>
              <a:t>đặt</a:t>
            </a:r>
            <a:r>
              <a:rPr lang="en-CA" dirty="0"/>
              <a:t> </a:t>
            </a:r>
            <a:r>
              <a:rPr lang="en-CA" dirty="0" err="1"/>
              <a:t>các</a:t>
            </a:r>
            <a:r>
              <a:rPr lang="en-CA" dirty="0"/>
              <a:t> </a:t>
            </a:r>
            <a:r>
              <a:rPr lang="en-CA" dirty="0" err="1"/>
              <a:t>điểm</a:t>
            </a:r>
            <a:r>
              <a:rPr lang="en-CA" dirty="0"/>
              <a:t> </a:t>
            </a:r>
            <a:r>
              <a:rPr lang="en-CA" dirty="0" err="1"/>
              <a:t>dừng</a:t>
            </a:r>
            <a:r>
              <a:rPr lang="en-CA" dirty="0"/>
              <a:t> tab </a:t>
            </a:r>
            <a:r>
              <a:rPr lang="en-CA" dirty="0" err="1"/>
              <a:t>trước</a:t>
            </a:r>
            <a:r>
              <a:rPr lang="en-CA" dirty="0"/>
              <a:t> </a:t>
            </a:r>
            <a:r>
              <a:rPr lang="en-CA" dirty="0" err="1"/>
              <a:t>khi</a:t>
            </a:r>
            <a:r>
              <a:rPr lang="en-CA" dirty="0"/>
              <a:t> </a:t>
            </a:r>
            <a:r>
              <a:rPr lang="en-CA" dirty="0" err="1"/>
              <a:t>nhập</a:t>
            </a:r>
            <a:r>
              <a:rPr lang="en-CA" dirty="0"/>
              <a:t> </a:t>
            </a:r>
            <a:r>
              <a:rPr lang="en-CA" dirty="0" err="1"/>
              <a:t>dữ</a:t>
            </a:r>
            <a:r>
              <a:rPr lang="en-CA" dirty="0"/>
              <a:t> </a:t>
            </a:r>
            <a:r>
              <a:rPr lang="en-CA" dirty="0" err="1"/>
              <a:t>liệu</a:t>
            </a:r>
            <a:r>
              <a:rPr lang="en-CA" dirty="0"/>
              <a:t>, </a:t>
            </a:r>
            <a:r>
              <a:rPr lang="en-CA" dirty="0" err="1"/>
              <a:t>hoặc</a:t>
            </a:r>
            <a:r>
              <a:rPr lang="en-CA" dirty="0"/>
              <a:t> </a:t>
            </a:r>
            <a:r>
              <a:rPr lang="en-CA" dirty="0" err="1"/>
              <a:t>áp</a:t>
            </a:r>
            <a:r>
              <a:rPr lang="en-CA" dirty="0"/>
              <a:t> </a:t>
            </a:r>
            <a:r>
              <a:rPr lang="en-CA" dirty="0" err="1"/>
              <a:t>dụng</a:t>
            </a:r>
            <a:r>
              <a:rPr lang="en-CA" dirty="0"/>
              <a:t> </a:t>
            </a:r>
            <a:r>
              <a:rPr lang="en-CA" dirty="0" err="1"/>
              <a:t>các</a:t>
            </a:r>
            <a:r>
              <a:rPr lang="en-CA" dirty="0"/>
              <a:t> </a:t>
            </a:r>
            <a:r>
              <a:rPr lang="en-CA" dirty="0" err="1"/>
              <a:t>thiết</a:t>
            </a:r>
            <a:r>
              <a:rPr lang="en-CA" dirty="0"/>
              <a:t> </a:t>
            </a:r>
            <a:r>
              <a:rPr lang="en-CA" dirty="0" err="1"/>
              <a:t>lập</a:t>
            </a:r>
            <a:r>
              <a:rPr lang="en-CA" dirty="0"/>
              <a:t> </a:t>
            </a:r>
            <a:r>
              <a:rPr lang="en-CA" dirty="0" err="1"/>
              <a:t>đó</a:t>
            </a:r>
            <a:r>
              <a:rPr lang="en-CA" dirty="0"/>
              <a:t> </a:t>
            </a:r>
            <a:r>
              <a:rPr lang="en-CA" dirty="0" err="1"/>
              <a:t>cho</a:t>
            </a:r>
            <a:r>
              <a:rPr lang="en-CA" dirty="0"/>
              <a:t> </a:t>
            </a:r>
            <a:r>
              <a:rPr lang="en-CA" dirty="0" err="1"/>
              <a:t>văn</a:t>
            </a:r>
            <a:r>
              <a:rPr lang="en-CA" dirty="0"/>
              <a:t> </a:t>
            </a:r>
            <a:r>
              <a:rPr lang="en-CA" dirty="0" err="1"/>
              <a:t>bản</a:t>
            </a:r>
            <a:r>
              <a:rPr lang="en-CA" dirty="0"/>
              <a:t> </a:t>
            </a:r>
            <a:r>
              <a:rPr lang="en-CA" dirty="0" err="1"/>
              <a:t>đã</a:t>
            </a:r>
            <a:r>
              <a:rPr lang="en-CA" dirty="0"/>
              <a:t> </a:t>
            </a:r>
            <a:r>
              <a:rPr lang="en-CA" dirty="0" err="1"/>
              <a:t>tồn</a:t>
            </a:r>
            <a:r>
              <a:rPr lang="en-CA" dirty="0"/>
              <a:t> </a:t>
            </a:r>
            <a:r>
              <a:rPr lang="en-CA" dirty="0" err="1" smtClean="0"/>
              <a:t>tại</a:t>
            </a:r>
            <a:endParaRPr lang="en-US" dirty="0" smtClean="0"/>
          </a:p>
          <a:p>
            <a:pPr lvl="1"/>
            <a:r>
              <a:rPr lang="en-CA" dirty="0" err="1"/>
              <a:t>Chọn</a:t>
            </a:r>
            <a:r>
              <a:rPr lang="en-CA" dirty="0"/>
              <a:t> </a:t>
            </a:r>
            <a:r>
              <a:rPr lang="en-CA" dirty="0" err="1"/>
              <a:t>văn</a:t>
            </a:r>
            <a:r>
              <a:rPr lang="en-CA" dirty="0"/>
              <a:t> </a:t>
            </a:r>
            <a:r>
              <a:rPr lang="en-CA" dirty="0" err="1"/>
              <a:t>bản</a:t>
            </a:r>
            <a:r>
              <a:rPr lang="en-CA" dirty="0"/>
              <a:t> </a:t>
            </a:r>
            <a:r>
              <a:rPr lang="en-CA" dirty="0" err="1"/>
              <a:t>trước</a:t>
            </a:r>
            <a:r>
              <a:rPr lang="en-CA" dirty="0"/>
              <a:t> </a:t>
            </a:r>
            <a:r>
              <a:rPr lang="en-CA" dirty="0" err="1"/>
              <a:t>tiên</a:t>
            </a:r>
            <a:r>
              <a:rPr lang="en-CA" dirty="0"/>
              <a:t>, </a:t>
            </a:r>
            <a:r>
              <a:rPr lang="en-CA" dirty="0" err="1"/>
              <a:t>sau</a:t>
            </a:r>
            <a:r>
              <a:rPr lang="en-CA" dirty="0"/>
              <a:t> </a:t>
            </a:r>
            <a:r>
              <a:rPr lang="en-CA" dirty="0" err="1"/>
              <a:t>đó</a:t>
            </a:r>
            <a:r>
              <a:rPr lang="en-CA" dirty="0"/>
              <a:t> </a:t>
            </a:r>
            <a:r>
              <a:rPr lang="en-CA" dirty="0" err="1"/>
              <a:t>thêm</a:t>
            </a:r>
            <a:r>
              <a:rPr lang="en-CA" dirty="0"/>
              <a:t> </a:t>
            </a:r>
            <a:r>
              <a:rPr lang="en-CA" dirty="0" err="1"/>
              <a:t>hoặc</a:t>
            </a:r>
            <a:r>
              <a:rPr lang="en-CA" dirty="0"/>
              <a:t> </a:t>
            </a:r>
            <a:r>
              <a:rPr lang="en-CA" dirty="0" err="1"/>
              <a:t>thay</a:t>
            </a:r>
            <a:r>
              <a:rPr lang="en-CA" dirty="0"/>
              <a:t> </a:t>
            </a:r>
            <a:r>
              <a:rPr lang="en-CA" dirty="0" err="1"/>
              <a:t>đổi</a:t>
            </a:r>
            <a:r>
              <a:rPr lang="en-CA" dirty="0"/>
              <a:t> </a:t>
            </a:r>
            <a:r>
              <a:rPr lang="en-CA" dirty="0" err="1"/>
              <a:t>thiết</a:t>
            </a:r>
            <a:r>
              <a:rPr lang="en-CA" dirty="0"/>
              <a:t> </a:t>
            </a:r>
            <a:r>
              <a:rPr lang="en-CA" dirty="0" err="1"/>
              <a:t>lập</a:t>
            </a:r>
            <a:r>
              <a:rPr lang="en-CA" dirty="0"/>
              <a:t> tab </a:t>
            </a:r>
            <a:r>
              <a:rPr lang="en-CA" dirty="0" err="1"/>
              <a:t>cho</a:t>
            </a:r>
            <a:r>
              <a:rPr lang="en-CA" dirty="0"/>
              <a:t> </a:t>
            </a:r>
            <a:r>
              <a:rPr lang="en-CA" dirty="0" err="1"/>
              <a:t>văn</a:t>
            </a:r>
            <a:r>
              <a:rPr lang="en-CA" dirty="0"/>
              <a:t> </a:t>
            </a:r>
            <a:r>
              <a:rPr lang="en-CA" dirty="0" err="1"/>
              <a:t>bản</a:t>
            </a:r>
            <a:r>
              <a:rPr lang="en-CA" dirty="0"/>
              <a:t> </a:t>
            </a:r>
            <a:r>
              <a:rPr lang="en-CA" dirty="0" err="1"/>
              <a:t>đã</a:t>
            </a:r>
            <a:r>
              <a:rPr lang="en-CA" dirty="0"/>
              <a:t> </a:t>
            </a:r>
            <a:r>
              <a:rPr lang="en-CA" dirty="0" err="1"/>
              <a:t>chọn</a:t>
            </a:r>
            <a:endParaRPr lang="en-US" dirty="0" smtClean="0"/>
          </a:p>
          <a:p>
            <a:pPr lvl="1"/>
            <a:r>
              <a:rPr lang="en-CA" dirty="0" err="1"/>
              <a:t>Các</a:t>
            </a:r>
            <a:r>
              <a:rPr lang="en-CA" dirty="0"/>
              <a:t> </a:t>
            </a:r>
            <a:r>
              <a:rPr lang="en-CA" dirty="0" err="1"/>
              <a:t>thiết</a:t>
            </a:r>
            <a:r>
              <a:rPr lang="en-CA" dirty="0"/>
              <a:t> </a:t>
            </a:r>
            <a:r>
              <a:rPr lang="en-CA" dirty="0" err="1"/>
              <a:t>lập</a:t>
            </a:r>
            <a:r>
              <a:rPr lang="en-CA" dirty="0"/>
              <a:t> tab </a:t>
            </a:r>
            <a:r>
              <a:rPr lang="en-CA" dirty="0" err="1"/>
              <a:t>vẫn</a:t>
            </a:r>
            <a:r>
              <a:rPr lang="en-CA" dirty="0"/>
              <a:t> </a:t>
            </a:r>
            <a:r>
              <a:rPr lang="en-CA" dirty="0" err="1"/>
              <a:t>còn</a:t>
            </a:r>
            <a:r>
              <a:rPr lang="en-CA" dirty="0"/>
              <a:t> </a:t>
            </a:r>
            <a:r>
              <a:rPr lang="en-CA" dirty="0" err="1"/>
              <a:t>ảnh</a:t>
            </a:r>
            <a:r>
              <a:rPr lang="en-CA" dirty="0"/>
              <a:t> </a:t>
            </a:r>
            <a:r>
              <a:rPr lang="en-CA" dirty="0" err="1"/>
              <a:t>hưởng</a:t>
            </a:r>
            <a:r>
              <a:rPr lang="en-CA" dirty="0"/>
              <a:t> </a:t>
            </a:r>
            <a:r>
              <a:rPr lang="en-CA" dirty="0" err="1"/>
              <a:t>cho</a:t>
            </a:r>
            <a:r>
              <a:rPr lang="en-CA" dirty="0"/>
              <a:t> </a:t>
            </a:r>
            <a:r>
              <a:rPr lang="en-CA" dirty="0" err="1"/>
              <a:t>đến</a:t>
            </a:r>
            <a:r>
              <a:rPr lang="en-CA" dirty="0"/>
              <a:t> </a:t>
            </a:r>
            <a:r>
              <a:rPr lang="en-CA" dirty="0" err="1"/>
              <a:t>khi</a:t>
            </a:r>
            <a:r>
              <a:rPr lang="en-CA" dirty="0"/>
              <a:t> </a:t>
            </a:r>
            <a:r>
              <a:rPr lang="en-CA" dirty="0" err="1"/>
              <a:t>bạn</a:t>
            </a:r>
            <a:r>
              <a:rPr lang="en-CA" dirty="0"/>
              <a:t> </a:t>
            </a:r>
            <a:r>
              <a:rPr lang="en-CA" dirty="0" err="1"/>
              <a:t>thay</a:t>
            </a:r>
            <a:r>
              <a:rPr lang="en-CA" dirty="0"/>
              <a:t> </a:t>
            </a:r>
            <a:r>
              <a:rPr lang="en-CA" dirty="0" err="1"/>
              <a:t>đổi</a:t>
            </a:r>
            <a:r>
              <a:rPr lang="en-CA" dirty="0"/>
              <a:t> </a:t>
            </a:r>
            <a:r>
              <a:rPr lang="en-CA" dirty="0" err="1" smtClean="0"/>
              <a:t>chúng</a:t>
            </a:r>
            <a:endParaRPr lang="en-US" dirty="0"/>
          </a:p>
          <a:p>
            <a:r>
              <a:rPr lang="en-US" dirty="0" err="1" smtClean="0"/>
              <a:t>Sử</a:t>
            </a:r>
            <a:r>
              <a:rPr lang="en-US" dirty="0" smtClean="0"/>
              <a:t> </a:t>
            </a:r>
            <a:r>
              <a:rPr lang="en-US" dirty="0" err="1" smtClean="0"/>
              <a:t>dụng</a:t>
            </a:r>
            <a:r>
              <a:rPr lang="en-US" dirty="0" smtClean="0"/>
              <a:t>     </a:t>
            </a:r>
            <a:r>
              <a:rPr lang="en-US" b="1" dirty="0"/>
              <a:t>(</a:t>
            </a:r>
            <a:r>
              <a:rPr lang="en-US" b="1" dirty="0" smtClean="0"/>
              <a:t>Show/Hide ¶) </a:t>
            </a:r>
            <a:r>
              <a:rPr lang="en-US" dirty="0" err="1" smtClean="0"/>
              <a:t>để</a:t>
            </a:r>
            <a:r>
              <a:rPr lang="en-US" dirty="0" smtClean="0"/>
              <a:t> </a:t>
            </a:r>
            <a:r>
              <a:rPr lang="en-US" dirty="0" err="1" smtClean="0"/>
              <a:t>hiển</a:t>
            </a:r>
            <a:r>
              <a:rPr lang="en-US" dirty="0" smtClean="0"/>
              <a:t> thị    </a:t>
            </a:r>
            <a:r>
              <a:rPr lang="en-US" dirty="0" err="1" smtClean="0"/>
              <a:t>mỗi</a:t>
            </a:r>
            <a:r>
              <a:rPr lang="en-US" dirty="0" smtClean="0"/>
              <a:t> </a:t>
            </a:r>
            <a:r>
              <a:rPr lang="en-US" dirty="0" err="1" smtClean="0"/>
              <a:t>khi</a:t>
            </a:r>
            <a:r>
              <a:rPr lang="en-US" dirty="0" smtClean="0"/>
              <a:t> </a:t>
            </a:r>
            <a:r>
              <a:rPr lang="en-US" dirty="0" err="1" smtClean="0"/>
              <a:t>bạn</a:t>
            </a:r>
            <a:r>
              <a:rPr lang="en-US" dirty="0" smtClean="0"/>
              <a:t> </a:t>
            </a:r>
            <a:r>
              <a:rPr lang="en-US" dirty="0" err="1" smtClean="0"/>
              <a:t>nhấn</a:t>
            </a:r>
            <a:r>
              <a:rPr lang="en-US" dirty="0" smtClean="0"/>
              <a:t> TAB</a:t>
            </a:r>
            <a:endParaRPr lang="en-US" dirty="0"/>
          </a:p>
        </p:txBody>
      </p:sp>
      <p:grpSp>
        <p:nvGrpSpPr>
          <p:cNvPr id="8" name="Group 7"/>
          <p:cNvGrpSpPr/>
          <p:nvPr/>
        </p:nvGrpSpPr>
        <p:grpSpPr>
          <a:xfrm>
            <a:off x="2743200" y="5638800"/>
            <a:ext cx="4058020" cy="207101"/>
            <a:chOff x="1993211" y="5515293"/>
            <a:chExt cx="4058020" cy="207101"/>
          </a:xfrm>
        </p:grpSpPr>
        <p:pic>
          <p:nvPicPr>
            <p:cNvPr id="6" name="Picture 5" descr="Description: Description: show hide"/>
            <p:cNvPicPr/>
            <p:nvPr/>
          </p:nvPicPr>
          <p:blipFill>
            <a:blip r:embed="rId3">
              <a:extLst>
                <a:ext uri="{28A0092B-C50C-407E-A947-70E740481C1C}">
                  <a14:useLocalDpi xmlns:a14="http://schemas.microsoft.com/office/drawing/2010/main" val="0"/>
                </a:ext>
              </a:extLst>
            </a:blip>
            <a:srcRect/>
            <a:stretch>
              <a:fillRect/>
            </a:stretch>
          </p:blipFill>
          <p:spPr bwMode="auto">
            <a:xfrm>
              <a:off x="1993211" y="5515293"/>
              <a:ext cx="229924" cy="207101"/>
            </a:xfrm>
            <a:prstGeom prst="rect">
              <a:avLst/>
            </a:prstGeom>
            <a:noFill/>
            <a:ln>
              <a:noFill/>
            </a:ln>
          </p:spPr>
        </p:pic>
        <p:pic>
          <p:nvPicPr>
            <p:cNvPr id="7" name="Picture 6" descr="Description: Description: u4-047"/>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82592" y="5571536"/>
              <a:ext cx="168639" cy="92808"/>
            </a:xfrm>
            <a:prstGeom prst="rect">
              <a:avLst/>
            </a:prstGeom>
            <a:noFill/>
            <a:ln>
              <a:noFill/>
            </a:ln>
          </p:spPr>
        </p:pic>
      </p:grpSp>
    </p:spTree>
    <p:extLst>
      <p:ext uri="{BB962C8B-B14F-4D97-AF65-F5344CB8AC3E}">
        <p14:creationId xmlns:p14="http://schemas.microsoft.com/office/powerpoint/2010/main" val="25245069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Tìm</a:t>
            </a:r>
            <a:r>
              <a:rPr lang="en-US" dirty="0"/>
              <a:t> </a:t>
            </a:r>
            <a:r>
              <a:rPr lang="en-US" dirty="0" err="1"/>
              <a:t>hiểu</a:t>
            </a:r>
            <a:r>
              <a:rPr lang="en-US" dirty="0"/>
              <a:t> </a:t>
            </a:r>
            <a:r>
              <a:rPr lang="en-US" dirty="0" err="1"/>
              <a:t>về</a:t>
            </a:r>
            <a:r>
              <a:rPr lang="en-US" dirty="0"/>
              <a:t> </a:t>
            </a:r>
            <a:r>
              <a:rPr lang="en-US" dirty="0" err="1"/>
              <a:t>thiết</a:t>
            </a:r>
            <a:r>
              <a:rPr lang="en-US" dirty="0"/>
              <a:t> </a:t>
            </a:r>
            <a:r>
              <a:rPr lang="en-US" dirty="0" err="1"/>
              <a:t>lập</a:t>
            </a:r>
            <a:r>
              <a:rPr lang="en-US" dirty="0"/>
              <a:t> Tab</a:t>
            </a:r>
            <a:endParaRPr lang="vi-VN" dirty="0"/>
          </a:p>
        </p:txBody>
      </p:sp>
      <p:sp>
        <p:nvSpPr>
          <p:cNvPr id="3" name="Content Placeholder 2"/>
          <p:cNvSpPr>
            <a:spLocks noGrp="1"/>
          </p:cNvSpPr>
          <p:nvPr>
            <p:ph idx="1"/>
          </p:nvPr>
        </p:nvSpPr>
        <p:spPr/>
        <p:txBody>
          <a:bodyPr/>
          <a:lstStyle/>
          <a:p>
            <a:r>
              <a:rPr lang="en-US" dirty="0" err="1" smtClean="0"/>
              <a:t>Để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hộp</a:t>
            </a:r>
            <a:r>
              <a:rPr lang="en-US" dirty="0" smtClean="0"/>
              <a:t> </a:t>
            </a:r>
            <a:r>
              <a:rPr lang="en-US" dirty="0" err="1" smtClean="0"/>
              <a:t>thoại</a:t>
            </a:r>
            <a:r>
              <a:rPr lang="en-US" dirty="0" smtClean="0"/>
              <a:t> Tabs</a:t>
            </a:r>
          </a:p>
          <a:p>
            <a:pPr lvl="1"/>
            <a:r>
              <a:rPr lang="vi-VN" dirty="0"/>
              <a:t>Trên thẻ </a:t>
            </a:r>
            <a:r>
              <a:rPr lang="vi-VN" b="1" dirty="0"/>
              <a:t>Home</a:t>
            </a:r>
            <a:r>
              <a:rPr lang="vi-VN" dirty="0"/>
              <a:t>, trong nhóm </a:t>
            </a:r>
            <a:r>
              <a:rPr lang="vi-VN" b="1" dirty="0"/>
              <a:t>Paragraph</a:t>
            </a:r>
            <a:r>
              <a:rPr lang="vi-VN" dirty="0"/>
              <a:t>, nhấp chuột vào </a:t>
            </a:r>
            <a:r>
              <a:rPr lang="vi-VN" b="1" dirty="0"/>
              <a:t>Dialog box launcher</a:t>
            </a:r>
            <a:r>
              <a:rPr lang="vi-VN" dirty="0"/>
              <a:t> và sau đó chọn nút </a:t>
            </a:r>
            <a:r>
              <a:rPr lang="vi-VN" b="1" dirty="0"/>
              <a:t>Tabs</a:t>
            </a:r>
            <a:r>
              <a:rPr lang="vi-VN" dirty="0"/>
              <a:t> ở góc dưới bên trái; </a:t>
            </a:r>
            <a:r>
              <a:rPr lang="vi-VN" dirty="0" smtClean="0"/>
              <a:t>hoặc</a:t>
            </a:r>
          </a:p>
          <a:p>
            <a:pPr lvl="1"/>
            <a:r>
              <a:rPr lang="en-CA" dirty="0" err="1"/>
              <a:t>nhấp</a:t>
            </a:r>
            <a:r>
              <a:rPr lang="en-CA" dirty="0"/>
              <a:t> </a:t>
            </a:r>
            <a:r>
              <a:rPr lang="en-CA" dirty="0" err="1"/>
              <a:t>đúp</a:t>
            </a:r>
            <a:r>
              <a:rPr lang="en-CA" dirty="0"/>
              <a:t> </a:t>
            </a:r>
            <a:r>
              <a:rPr lang="en-CA" dirty="0" err="1"/>
              <a:t>chuột</a:t>
            </a:r>
            <a:r>
              <a:rPr lang="en-CA" dirty="0"/>
              <a:t> </a:t>
            </a:r>
            <a:r>
              <a:rPr lang="en-CA" dirty="0" err="1"/>
              <a:t>vào</a:t>
            </a:r>
            <a:r>
              <a:rPr lang="en-CA" dirty="0"/>
              <a:t> </a:t>
            </a:r>
            <a:r>
              <a:rPr lang="en-CA" dirty="0" err="1"/>
              <a:t>ký</a:t>
            </a:r>
            <a:r>
              <a:rPr lang="en-CA" dirty="0"/>
              <a:t> </a:t>
            </a:r>
            <a:r>
              <a:rPr lang="en-CA" dirty="0" err="1"/>
              <a:t>tự</a:t>
            </a:r>
            <a:r>
              <a:rPr lang="en-CA" dirty="0"/>
              <a:t> </a:t>
            </a:r>
            <a:r>
              <a:rPr lang="en-CA"/>
              <a:t>tab </a:t>
            </a:r>
            <a:r>
              <a:rPr lang="en-CA" smtClean="0"/>
              <a:t/>
            </a:r>
            <a:br>
              <a:rPr lang="en-CA" smtClean="0"/>
            </a:br>
            <a:r>
              <a:rPr lang="en-CA" smtClean="0"/>
              <a:t>trên </a:t>
            </a:r>
            <a:r>
              <a:rPr lang="en-CA" dirty="0" err="1"/>
              <a:t>thanh</a:t>
            </a:r>
            <a:r>
              <a:rPr lang="en-CA" dirty="0"/>
              <a:t> </a:t>
            </a:r>
            <a:r>
              <a:rPr lang="en-CA" dirty="0" err="1"/>
              <a:t>thước</a:t>
            </a:r>
            <a:r>
              <a:rPr lang="en-CA" dirty="0"/>
              <a:t> </a:t>
            </a:r>
            <a:r>
              <a:rPr lang="en-CA" dirty="0" err="1"/>
              <a:t>kẻ</a:t>
            </a:r>
            <a:r>
              <a:rPr lang="en-CA" dirty="0"/>
              <a:t> </a:t>
            </a:r>
            <a:r>
              <a:rPr lang="en-CA" dirty="0" err="1"/>
              <a:t>để</a:t>
            </a:r>
            <a:r>
              <a:rPr lang="en-CA" dirty="0"/>
              <a:t> </a:t>
            </a:r>
            <a:r>
              <a:rPr lang="en-CA" err="1"/>
              <a:t>vào</a:t>
            </a:r>
            <a:r>
              <a:rPr lang="en-CA"/>
              <a:t> </a:t>
            </a:r>
            <a:r>
              <a:rPr lang="en-CA" smtClean="0"/>
              <a:t/>
            </a:r>
            <a:br>
              <a:rPr lang="en-CA" smtClean="0"/>
            </a:br>
            <a:r>
              <a:rPr lang="en-CA" smtClean="0"/>
              <a:t>trực </a:t>
            </a:r>
            <a:r>
              <a:rPr lang="en-CA" dirty="0" err="1"/>
              <a:t>tiếp</a:t>
            </a:r>
            <a:r>
              <a:rPr lang="en-CA" dirty="0"/>
              <a:t> </a:t>
            </a:r>
            <a:r>
              <a:rPr lang="en-CA" dirty="0" err="1"/>
              <a:t>hộp</a:t>
            </a:r>
            <a:r>
              <a:rPr lang="en-CA" dirty="0"/>
              <a:t> </a:t>
            </a:r>
            <a:r>
              <a:rPr lang="en-CA" dirty="0" err="1"/>
              <a:t>thoại</a:t>
            </a:r>
            <a:r>
              <a:rPr lang="en-CA" dirty="0"/>
              <a:t> Tabs. </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3048000"/>
            <a:ext cx="3039097" cy="3535680"/>
          </a:xfrm>
          <a:prstGeom prst="rect">
            <a:avLst/>
          </a:prstGeom>
        </p:spPr>
      </p:pic>
    </p:spTree>
    <p:extLst>
      <p:ext uri="{BB962C8B-B14F-4D97-AF65-F5344CB8AC3E}">
        <p14:creationId xmlns:p14="http://schemas.microsoft.com/office/powerpoint/2010/main" val="39726556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Tìm</a:t>
            </a:r>
            <a:r>
              <a:rPr lang="en-US" dirty="0"/>
              <a:t> </a:t>
            </a:r>
            <a:r>
              <a:rPr lang="en-US" dirty="0" err="1"/>
              <a:t>hiểu</a:t>
            </a:r>
            <a:r>
              <a:rPr lang="en-US" dirty="0"/>
              <a:t> </a:t>
            </a:r>
            <a:r>
              <a:rPr lang="en-US" dirty="0" err="1"/>
              <a:t>về</a:t>
            </a:r>
            <a:r>
              <a:rPr lang="en-US" dirty="0"/>
              <a:t> </a:t>
            </a:r>
            <a:r>
              <a:rPr lang="en-US" dirty="0" err="1"/>
              <a:t>thiết</a:t>
            </a:r>
            <a:r>
              <a:rPr lang="en-US" dirty="0"/>
              <a:t> </a:t>
            </a:r>
            <a:r>
              <a:rPr lang="en-US" dirty="0" err="1"/>
              <a:t>lập</a:t>
            </a:r>
            <a:r>
              <a:rPr lang="en-US" dirty="0"/>
              <a:t> Tab</a:t>
            </a:r>
            <a:endParaRPr lang="vi-VN" dirty="0"/>
          </a:p>
        </p:txBody>
      </p:sp>
      <p:sp>
        <p:nvSpPr>
          <p:cNvPr id="3" name="Content Placeholder 2"/>
          <p:cNvSpPr>
            <a:spLocks noGrp="1"/>
          </p:cNvSpPr>
          <p:nvPr>
            <p:ph idx="1"/>
          </p:nvPr>
        </p:nvSpPr>
        <p:spPr/>
        <p:txBody>
          <a:bodyPr/>
          <a:lstStyle/>
          <a:p>
            <a:r>
              <a:rPr lang="vi-VN" sz="2000" dirty="0"/>
              <a:t>Để đặt vị trí chính xác cho điểm dừng tab trên thước kẻ, nhấn và giữ phím   khi bạn nhấp chuột vào thước kẻ để đặt vị trí cho điểm dừng tab.</a:t>
            </a:r>
          </a:p>
          <a:p>
            <a:r>
              <a:rPr lang="vi-VN" sz="2000" dirty="0"/>
              <a:t>Để thiết lập tab sử dụng thanh thước kẻ, nhấp chuột vào Hộp chọn Tab cho đến khi xuất hiện ký tự căn tab mong muốn và sau đó nhấp chuột vào thanh thước kẻ tại những điểm dừng tab cần </a:t>
            </a:r>
            <a:r>
              <a:rPr lang="vi-VN" sz="2000" dirty="0" smtClean="0"/>
              <a:t>đặt</a:t>
            </a:r>
            <a:endParaRPr lang="vi-VN" sz="2000" dirty="0"/>
          </a:p>
          <a:p>
            <a:r>
              <a:rPr lang="en-US" sz="2000" dirty="0" err="1"/>
              <a:t>Để</a:t>
            </a:r>
            <a:r>
              <a:rPr lang="en-US" sz="2000" dirty="0"/>
              <a:t> </a:t>
            </a:r>
            <a:r>
              <a:rPr lang="en-US" sz="2000" dirty="0" err="1"/>
              <a:t>xóa</a:t>
            </a:r>
            <a:r>
              <a:rPr lang="en-US" sz="2000" dirty="0"/>
              <a:t> </a:t>
            </a:r>
            <a:r>
              <a:rPr lang="en-US" sz="2000" dirty="0" err="1"/>
              <a:t>các</a:t>
            </a:r>
            <a:r>
              <a:rPr lang="en-US" sz="2000" dirty="0"/>
              <a:t> </a:t>
            </a:r>
            <a:r>
              <a:rPr lang="en-US" sz="2000" dirty="0" err="1"/>
              <a:t>điểm</a:t>
            </a:r>
            <a:r>
              <a:rPr lang="en-US" sz="2000" dirty="0"/>
              <a:t> </a:t>
            </a:r>
            <a:r>
              <a:rPr lang="en-US" sz="2000" dirty="0" err="1"/>
              <a:t>dừng</a:t>
            </a:r>
            <a:r>
              <a:rPr lang="en-US" sz="2000" dirty="0"/>
              <a:t> tab </a:t>
            </a:r>
            <a:r>
              <a:rPr lang="en-US" sz="2000" dirty="0" err="1"/>
              <a:t>không</a:t>
            </a:r>
            <a:r>
              <a:rPr lang="en-US" sz="2000" dirty="0"/>
              <a:t> </a:t>
            </a:r>
            <a:r>
              <a:rPr lang="en-US" sz="2000" dirty="0" err="1"/>
              <a:t>mong</a:t>
            </a:r>
            <a:r>
              <a:rPr lang="en-US" sz="2000" dirty="0"/>
              <a:t> </a:t>
            </a:r>
            <a:r>
              <a:rPr lang="en-US" sz="2000" dirty="0" err="1"/>
              <a:t>muốn</a:t>
            </a:r>
            <a:r>
              <a:rPr lang="en-US" sz="2000" dirty="0"/>
              <a:t>, </a:t>
            </a:r>
            <a:r>
              <a:rPr lang="en-US" sz="2000" dirty="0" err="1"/>
              <a:t>nhấp</a:t>
            </a:r>
            <a:r>
              <a:rPr lang="en-US" sz="2000" dirty="0"/>
              <a:t> </a:t>
            </a:r>
            <a:r>
              <a:rPr lang="en-US" sz="2000" dirty="0" err="1"/>
              <a:t>chuột</a:t>
            </a:r>
            <a:r>
              <a:rPr lang="en-US" sz="2000" dirty="0"/>
              <a:t> </a:t>
            </a:r>
            <a:r>
              <a:rPr lang="en-US" sz="2000" dirty="0" err="1"/>
              <a:t>vào</a:t>
            </a:r>
            <a:r>
              <a:rPr lang="en-US" sz="2000" dirty="0"/>
              <a:t> </a:t>
            </a:r>
            <a:r>
              <a:rPr lang="en-US" sz="2000" dirty="0" err="1"/>
              <a:t>ký</a:t>
            </a:r>
            <a:r>
              <a:rPr lang="en-US" sz="2000" dirty="0"/>
              <a:t> </a:t>
            </a:r>
            <a:r>
              <a:rPr lang="en-US" sz="2000" dirty="0" err="1"/>
              <a:t>tự</a:t>
            </a:r>
            <a:r>
              <a:rPr lang="en-US" sz="2000" dirty="0"/>
              <a:t> tab </a:t>
            </a:r>
            <a:r>
              <a:rPr lang="en-US" sz="2000" dirty="0" err="1"/>
              <a:t>đó</a:t>
            </a:r>
            <a:r>
              <a:rPr lang="en-US" sz="2000" dirty="0"/>
              <a:t> </a:t>
            </a:r>
            <a:r>
              <a:rPr lang="en-US" sz="2000" dirty="0" err="1"/>
              <a:t>trên</a:t>
            </a:r>
            <a:r>
              <a:rPr lang="en-US" sz="2000" dirty="0"/>
              <a:t> </a:t>
            </a:r>
            <a:r>
              <a:rPr lang="en-US" sz="2000" dirty="0" err="1"/>
              <a:t>thước</a:t>
            </a:r>
            <a:r>
              <a:rPr lang="en-US" sz="2000" dirty="0"/>
              <a:t> </a:t>
            </a:r>
            <a:r>
              <a:rPr lang="en-US" sz="2000" dirty="0" err="1"/>
              <a:t>kẻ</a:t>
            </a:r>
            <a:r>
              <a:rPr lang="en-US" sz="2000" dirty="0"/>
              <a:t> </a:t>
            </a:r>
            <a:r>
              <a:rPr lang="en-US" sz="2000" dirty="0" err="1"/>
              <a:t>và</a:t>
            </a:r>
            <a:r>
              <a:rPr lang="en-US" sz="2000" dirty="0"/>
              <a:t> </a:t>
            </a:r>
            <a:r>
              <a:rPr lang="en-US" sz="2000" dirty="0" err="1"/>
              <a:t>kéo</a:t>
            </a:r>
            <a:r>
              <a:rPr lang="en-US" sz="2000" dirty="0"/>
              <a:t> </a:t>
            </a:r>
            <a:r>
              <a:rPr lang="en-US" sz="2000" dirty="0" err="1"/>
              <a:t>nó</a:t>
            </a:r>
            <a:r>
              <a:rPr lang="en-US" sz="2000" dirty="0"/>
              <a:t> </a:t>
            </a:r>
            <a:r>
              <a:rPr lang="en-US" sz="2000" dirty="0" err="1"/>
              <a:t>ra</a:t>
            </a:r>
            <a:r>
              <a:rPr lang="en-US" sz="2000" dirty="0"/>
              <a:t> </a:t>
            </a:r>
            <a:r>
              <a:rPr lang="en-US" sz="2000" dirty="0" err="1"/>
              <a:t>bên</a:t>
            </a:r>
            <a:r>
              <a:rPr lang="en-US" sz="2000" dirty="0"/>
              <a:t> </a:t>
            </a:r>
            <a:r>
              <a:rPr lang="en-US" sz="2000" dirty="0" err="1"/>
              <a:t>ngoài</a:t>
            </a:r>
            <a:r>
              <a:rPr lang="en-US" sz="2000" dirty="0"/>
              <a:t>.</a:t>
            </a:r>
            <a:endParaRPr lang="vi-VN" sz="2000" dirty="0"/>
          </a:p>
          <a:p>
            <a:r>
              <a:rPr lang="en-CA" sz="2000" dirty="0" err="1"/>
              <a:t>Nếu</a:t>
            </a:r>
            <a:r>
              <a:rPr lang="en-CA" sz="2000" dirty="0"/>
              <a:t> </a:t>
            </a:r>
            <a:r>
              <a:rPr lang="en-CA" sz="2000" dirty="0" err="1"/>
              <a:t>bạn</a:t>
            </a:r>
            <a:r>
              <a:rPr lang="en-CA" sz="2000" dirty="0"/>
              <a:t> </a:t>
            </a:r>
            <a:r>
              <a:rPr lang="en-CA" sz="2000" dirty="0" err="1"/>
              <a:t>cần</a:t>
            </a:r>
            <a:r>
              <a:rPr lang="en-CA" sz="2000" dirty="0"/>
              <a:t> </a:t>
            </a:r>
            <a:r>
              <a:rPr lang="en-CA" sz="2000" dirty="0" err="1"/>
              <a:t>điều</a:t>
            </a:r>
            <a:r>
              <a:rPr lang="en-CA" sz="2000" dirty="0"/>
              <a:t> </a:t>
            </a:r>
            <a:r>
              <a:rPr lang="en-CA" sz="2000" dirty="0" err="1"/>
              <a:t>chỉnh</a:t>
            </a:r>
            <a:r>
              <a:rPr lang="en-CA" sz="2000" dirty="0"/>
              <a:t> </a:t>
            </a:r>
            <a:r>
              <a:rPr lang="en-CA" sz="2000" dirty="0" err="1"/>
              <a:t>vị</a:t>
            </a:r>
            <a:r>
              <a:rPr lang="en-CA" sz="2000" dirty="0"/>
              <a:t> </a:t>
            </a:r>
            <a:r>
              <a:rPr lang="en-CA" sz="2000" dirty="0" err="1"/>
              <a:t>trí</a:t>
            </a:r>
            <a:r>
              <a:rPr lang="en-CA" sz="2000" dirty="0"/>
              <a:t> </a:t>
            </a:r>
            <a:r>
              <a:rPr lang="en-CA" sz="2000" dirty="0" err="1"/>
              <a:t>của</a:t>
            </a:r>
            <a:r>
              <a:rPr lang="en-CA" sz="2000" dirty="0"/>
              <a:t> </a:t>
            </a:r>
            <a:r>
              <a:rPr lang="en-CA" sz="2000" dirty="0" err="1"/>
              <a:t>điểm</a:t>
            </a:r>
            <a:r>
              <a:rPr lang="en-CA" sz="2000" dirty="0"/>
              <a:t> </a:t>
            </a:r>
            <a:r>
              <a:rPr lang="en-CA" sz="2000" dirty="0" err="1"/>
              <a:t>dừng</a:t>
            </a:r>
            <a:r>
              <a:rPr lang="en-CA" sz="2000" dirty="0"/>
              <a:t> tab, </a:t>
            </a:r>
            <a:r>
              <a:rPr lang="en-CA" sz="2000" dirty="0" err="1"/>
              <a:t>nhấp</a:t>
            </a:r>
            <a:r>
              <a:rPr lang="en-CA" sz="2000" dirty="0"/>
              <a:t> </a:t>
            </a:r>
            <a:r>
              <a:rPr lang="en-CA" sz="2000" dirty="0" err="1"/>
              <a:t>chuột</a:t>
            </a:r>
            <a:r>
              <a:rPr lang="en-CA" sz="2000" dirty="0"/>
              <a:t> </a:t>
            </a:r>
            <a:r>
              <a:rPr lang="en-CA" sz="2000" dirty="0" err="1"/>
              <a:t>vào</a:t>
            </a:r>
            <a:r>
              <a:rPr lang="en-CA" sz="2000" dirty="0"/>
              <a:t> </a:t>
            </a:r>
            <a:r>
              <a:rPr lang="en-CA" sz="2000" dirty="0" err="1"/>
              <a:t>ký</a:t>
            </a:r>
            <a:r>
              <a:rPr lang="en-CA" sz="2000" dirty="0"/>
              <a:t> </a:t>
            </a:r>
            <a:r>
              <a:rPr lang="en-CA" sz="2000" dirty="0" err="1"/>
              <a:t>tự</a:t>
            </a:r>
            <a:r>
              <a:rPr lang="en-CA" sz="2000" dirty="0"/>
              <a:t> tab </a:t>
            </a:r>
            <a:r>
              <a:rPr lang="en-CA" sz="2000" dirty="0" err="1"/>
              <a:t>trên</a:t>
            </a:r>
            <a:r>
              <a:rPr lang="en-CA" sz="2000" dirty="0"/>
              <a:t> </a:t>
            </a:r>
            <a:r>
              <a:rPr lang="en-CA" sz="2000" dirty="0" err="1"/>
              <a:t>thước</a:t>
            </a:r>
            <a:r>
              <a:rPr lang="en-CA" sz="2000" dirty="0"/>
              <a:t> </a:t>
            </a:r>
            <a:r>
              <a:rPr lang="en-CA" sz="2000" dirty="0" err="1"/>
              <a:t>kẻ</a:t>
            </a:r>
            <a:r>
              <a:rPr lang="en-CA" sz="2000" dirty="0"/>
              <a:t> </a:t>
            </a:r>
            <a:r>
              <a:rPr lang="en-CA" sz="2000" dirty="0" err="1"/>
              <a:t>và</a:t>
            </a:r>
            <a:r>
              <a:rPr lang="en-CA" sz="2000" dirty="0"/>
              <a:t> </a:t>
            </a:r>
            <a:r>
              <a:rPr lang="en-CA" sz="2000" dirty="0" err="1"/>
              <a:t>kéo</a:t>
            </a:r>
            <a:r>
              <a:rPr lang="en-CA" sz="2000" dirty="0"/>
              <a:t> </a:t>
            </a:r>
            <a:r>
              <a:rPr lang="en-CA" sz="2000" dirty="0" err="1"/>
              <a:t>nó</a:t>
            </a:r>
            <a:r>
              <a:rPr lang="en-CA" sz="2000" dirty="0"/>
              <a:t> </a:t>
            </a:r>
            <a:r>
              <a:rPr lang="en-CA" sz="2000" dirty="0" err="1"/>
              <a:t>đến</a:t>
            </a:r>
            <a:r>
              <a:rPr lang="en-CA" sz="2000" dirty="0"/>
              <a:t> </a:t>
            </a:r>
            <a:r>
              <a:rPr lang="en-CA" sz="2000" dirty="0" err="1"/>
              <a:t>vị</a:t>
            </a:r>
            <a:r>
              <a:rPr lang="en-CA" sz="2000" dirty="0"/>
              <a:t> </a:t>
            </a:r>
            <a:r>
              <a:rPr lang="en-CA" sz="2000" dirty="0" err="1"/>
              <a:t>trí</a:t>
            </a:r>
            <a:r>
              <a:rPr lang="en-CA" sz="2000" dirty="0"/>
              <a:t> </a:t>
            </a:r>
            <a:r>
              <a:rPr lang="en-CA" sz="2000" dirty="0" err="1" smtClean="0"/>
              <a:t>mới</a:t>
            </a:r>
            <a:endParaRPr lang="en-US" sz="2000" dirty="0"/>
          </a:p>
          <a:p>
            <a:r>
              <a:rPr lang="en-CA" sz="2000" dirty="0" err="1"/>
              <a:t>Khi</a:t>
            </a:r>
            <a:r>
              <a:rPr lang="en-CA" sz="2000" dirty="0"/>
              <a:t> </a:t>
            </a:r>
            <a:r>
              <a:rPr lang="en-CA" sz="2000" dirty="0" err="1"/>
              <a:t>bạn</a:t>
            </a:r>
            <a:r>
              <a:rPr lang="en-CA" sz="2000" dirty="0"/>
              <a:t> </a:t>
            </a:r>
            <a:r>
              <a:rPr lang="en-CA" sz="2000" dirty="0" err="1"/>
              <a:t>cần</a:t>
            </a:r>
            <a:r>
              <a:rPr lang="en-CA" sz="2000" dirty="0"/>
              <a:t> </a:t>
            </a:r>
            <a:r>
              <a:rPr lang="en-CA" sz="2000" dirty="0" err="1"/>
              <a:t>điều</a:t>
            </a:r>
            <a:r>
              <a:rPr lang="en-CA" sz="2000" dirty="0"/>
              <a:t> </a:t>
            </a:r>
            <a:r>
              <a:rPr lang="en-CA" sz="2000" dirty="0" err="1"/>
              <a:t>chỉnh</a:t>
            </a:r>
            <a:r>
              <a:rPr lang="en-CA" sz="2000" dirty="0"/>
              <a:t> </a:t>
            </a:r>
            <a:r>
              <a:rPr lang="en-CA" sz="2000" dirty="0" err="1"/>
              <a:t>lại</a:t>
            </a:r>
            <a:r>
              <a:rPr lang="en-CA" sz="2000" dirty="0"/>
              <a:t> </a:t>
            </a:r>
            <a:r>
              <a:rPr lang="en-CA" sz="2000" dirty="0" err="1"/>
              <a:t>thiết</a:t>
            </a:r>
            <a:r>
              <a:rPr lang="en-CA" sz="2000" dirty="0"/>
              <a:t> </a:t>
            </a:r>
            <a:r>
              <a:rPr lang="en-CA" sz="2000" dirty="0" err="1"/>
              <a:t>lập</a:t>
            </a:r>
            <a:r>
              <a:rPr lang="en-CA" sz="2000" dirty="0"/>
              <a:t> </a:t>
            </a:r>
            <a:r>
              <a:rPr lang="en-CA" sz="2000" dirty="0" smtClean="0"/>
              <a:t>tab, </a:t>
            </a:r>
            <a:r>
              <a:rPr lang="en-CA" sz="2000" dirty="0" err="1" smtClean="0"/>
              <a:t>đảm</a:t>
            </a:r>
            <a:r>
              <a:rPr lang="en-CA" sz="2000" dirty="0" smtClean="0"/>
              <a:t> </a:t>
            </a:r>
            <a:r>
              <a:rPr lang="en-CA" sz="2000" dirty="0" err="1"/>
              <a:t>bảo</a:t>
            </a:r>
            <a:r>
              <a:rPr lang="en-CA" sz="2000" dirty="0"/>
              <a:t> </a:t>
            </a:r>
            <a:r>
              <a:rPr lang="en-CA" sz="2000" dirty="0" err="1"/>
              <a:t>rằng</a:t>
            </a:r>
            <a:r>
              <a:rPr lang="en-CA" sz="2000" dirty="0"/>
              <a:t> </a:t>
            </a:r>
            <a:r>
              <a:rPr lang="en-CA" sz="2000" dirty="0" err="1"/>
              <a:t>bạn</a:t>
            </a:r>
            <a:r>
              <a:rPr lang="en-CA" sz="2000" dirty="0"/>
              <a:t> </a:t>
            </a:r>
            <a:r>
              <a:rPr lang="en-CA" sz="2000" dirty="0" err="1"/>
              <a:t>cần</a:t>
            </a:r>
            <a:r>
              <a:rPr lang="en-CA" sz="2000" dirty="0"/>
              <a:t> </a:t>
            </a:r>
            <a:r>
              <a:rPr lang="en-CA" sz="2000" dirty="0" err="1"/>
              <a:t>chọn</a:t>
            </a:r>
            <a:r>
              <a:rPr lang="en-CA" sz="2000" dirty="0"/>
              <a:t> </a:t>
            </a:r>
            <a:r>
              <a:rPr lang="en-CA" sz="2000" dirty="0" err="1"/>
              <a:t>văn</a:t>
            </a:r>
            <a:r>
              <a:rPr lang="en-CA" sz="2000" dirty="0"/>
              <a:t> </a:t>
            </a:r>
            <a:r>
              <a:rPr lang="en-CA" sz="2000" dirty="0" err="1"/>
              <a:t>bản</a:t>
            </a:r>
            <a:r>
              <a:rPr lang="en-CA" sz="2000" dirty="0"/>
              <a:t> </a:t>
            </a:r>
            <a:r>
              <a:rPr lang="en-CA" sz="2000" dirty="0" err="1"/>
              <a:t>trước</a:t>
            </a:r>
            <a:r>
              <a:rPr lang="en-CA" sz="2000" dirty="0"/>
              <a:t> </a:t>
            </a:r>
            <a:r>
              <a:rPr lang="en-CA" sz="2000" dirty="0" err="1" smtClean="0"/>
              <a:t>tiên</a:t>
            </a:r>
            <a:endParaRPr lang="en-US" sz="2000" dirty="0"/>
          </a:p>
        </p:txBody>
      </p:sp>
    </p:spTree>
    <p:extLst>
      <p:ext uri="{BB962C8B-B14F-4D97-AF65-F5344CB8AC3E}">
        <p14:creationId xmlns:p14="http://schemas.microsoft.com/office/powerpoint/2010/main" val="29555817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Làm</a:t>
            </a:r>
            <a:r>
              <a:rPr lang="en-US" dirty="0"/>
              <a:t> </a:t>
            </a:r>
            <a:r>
              <a:rPr lang="en-US" dirty="0" err="1"/>
              <a:t>việc</a:t>
            </a:r>
            <a:r>
              <a:rPr lang="en-US" dirty="0"/>
              <a:t> </a:t>
            </a:r>
            <a:r>
              <a:rPr lang="en-US" dirty="0" err="1"/>
              <a:t>với</a:t>
            </a:r>
            <a:r>
              <a:rPr lang="en-US" dirty="0"/>
              <a:t> </a:t>
            </a:r>
            <a:r>
              <a:rPr lang="en-US" dirty="0" err="1"/>
              <a:t>Thụt</a:t>
            </a:r>
            <a:r>
              <a:rPr lang="en-US" dirty="0"/>
              <a:t> </a:t>
            </a:r>
            <a:r>
              <a:rPr lang="en-US" dirty="0" err="1"/>
              <a:t>lề</a:t>
            </a:r>
            <a:endParaRPr lang="vi-V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57303296"/>
              </p:ext>
            </p:extLst>
          </p:nvPr>
        </p:nvGraphicFramePr>
        <p:xfrm>
          <a:off x="1219200" y="2057400"/>
          <a:ext cx="7634515" cy="3446337"/>
        </p:xfrm>
        <a:graphic>
          <a:graphicData uri="http://schemas.openxmlformats.org/drawingml/2006/table">
            <a:tbl>
              <a:tblPr firstRow="1" firstCol="1" bandRow="1"/>
              <a:tblGrid>
                <a:gridCol w="2286000">
                  <a:extLst>
                    <a:ext uri="{9D8B030D-6E8A-4147-A177-3AD203B41FA5}">
                      <a16:colId xmlns:a16="http://schemas.microsoft.com/office/drawing/2014/main" val="20000"/>
                    </a:ext>
                  </a:extLst>
                </a:gridCol>
                <a:gridCol w="5348515">
                  <a:extLst>
                    <a:ext uri="{9D8B030D-6E8A-4147-A177-3AD203B41FA5}">
                      <a16:colId xmlns:a16="http://schemas.microsoft.com/office/drawing/2014/main" val="20001"/>
                    </a:ext>
                  </a:extLst>
                </a:gridCol>
              </a:tblGrid>
              <a:tr h="580573">
                <a:tc>
                  <a:txBody>
                    <a:bodyPr/>
                    <a:lstStyle/>
                    <a:p>
                      <a:pPr>
                        <a:lnSpc>
                          <a:spcPct val="115000"/>
                        </a:lnSpc>
                        <a:spcBef>
                          <a:spcPts val="200"/>
                        </a:spcBef>
                        <a:spcAft>
                          <a:spcPts val="200"/>
                        </a:spcAft>
                        <a:tabLst>
                          <a:tab pos="228600" algn="l"/>
                        </a:tabLst>
                      </a:pPr>
                      <a:r>
                        <a:rPr lang="en-US" sz="2000" b="0">
                          <a:effectLst/>
                          <a:latin typeface="Arial" panose="020B0604020202020204" pitchFamily="34" charset="0"/>
                          <a:ea typeface="Times New Roman" panose="02020603050405020304" pitchFamily="18" charset="0"/>
                          <a:cs typeface="Arial" panose="020B0604020202020204" pitchFamily="34" charset="0"/>
                        </a:rPr>
                        <a:t>Left Indent (Thụt lề trái)</a:t>
                      </a:r>
                      <a:endParaRPr lang="vi-VN" sz="2000" b="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2000" b="0">
                          <a:effectLst/>
                          <a:latin typeface="Arial" panose="020B0604020202020204" pitchFamily="34" charset="0"/>
                          <a:ea typeface="Times New Roman" panose="02020603050405020304" pitchFamily="18" charset="0"/>
                          <a:cs typeface="Arial" panose="020B0604020202020204" pitchFamily="34" charset="0"/>
                        </a:rPr>
                        <a:t>Thụt lề từ lề trái; thường được sử dụng cùng với danh sách;</a:t>
                      </a:r>
                      <a:endParaRPr lang="vi-VN" sz="2000" b="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53143">
                <a:tc>
                  <a:txBody>
                    <a:bodyPr/>
                    <a:lstStyle/>
                    <a:p>
                      <a:pPr>
                        <a:lnSpc>
                          <a:spcPct val="115000"/>
                        </a:lnSpc>
                        <a:spcBef>
                          <a:spcPts val="200"/>
                        </a:spcBef>
                        <a:spcAft>
                          <a:spcPts val="200"/>
                        </a:spcAft>
                        <a:tabLst>
                          <a:tab pos="228600" algn="l"/>
                        </a:tabLst>
                      </a:pPr>
                      <a:r>
                        <a:rPr lang="en-US" sz="2000" b="0">
                          <a:effectLst/>
                          <a:latin typeface="Arial" panose="020B0604020202020204" pitchFamily="34" charset="0"/>
                          <a:ea typeface="Times New Roman" panose="02020603050405020304" pitchFamily="18" charset="0"/>
                          <a:cs typeface="Arial" panose="020B0604020202020204" pitchFamily="34" charset="0"/>
                        </a:rPr>
                        <a:t>Right Indent (Thụt lề phải)</a:t>
                      </a:r>
                      <a:endParaRPr lang="vi-VN" sz="2000" b="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2000" b="0">
                          <a:effectLst/>
                          <a:latin typeface="Arial" panose="020B0604020202020204" pitchFamily="34" charset="0"/>
                          <a:ea typeface="Times New Roman" panose="02020603050405020304" pitchFamily="18" charset="0"/>
                          <a:cs typeface="Arial" panose="020B0604020202020204" pitchFamily="34" charset="0"/>
                        </a:rPr>
                        <a:t>Thụt lề từ lề phải; thường được sử dụng với thụt lề trái để chỉ ra các trích dẫn.</a:t>
                      </a:r>
                      <a:endParaRPr lang="vi-VN" sz="2000" b="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31520">
                <a:tc>
                  <a:txBody>
                    <a:bodyPr/>
                    <a:lstStyle/>
                    <a:p>
                      <a:pPr>
                        <a:lnSpc>
                          <a:spcPct val="115000"/>
                        </a:lnSpc>
                        <a:spcBef>
                          <a:spcPts val="200"/>
                        </a:spcBef>
                        <a:spcAft>
                          <a:spcPts val="200"/>
                        </a:spcAft>
                        <a:tabLst>
                          <a:tab pos="228600" algn="l"/>
                        </a:tabLst>
                      </a:pPr>
                      <a:r>
                        <a:rPr lang="en-US" sz="2000" b="0">
                          <a:effectLst/>
                          <a:latin typeface="Arial" panose="020B0604020202020204" pitchFamily="34" charset="0"/>
                          <a:ea typeface="Times New Roman" panose="02020603050405020304" pitchFamily="18" charset="0"/>
                          <a:cs typeface="Arial" panose="020B0604020202020204" pitchFamily="34" charset="0"/>
                        </a:rPr>
                        <a:t>First Line Indent (Thụt lề dòng đầu)</a:t>
                      </a:r>
                      <a:endParaRPr lang="vi-VN" sz="2000" b="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2000" b="0" dirty="0" err="1">
                          <a:effectLst/>
                          <a:latin typeface="Arial" panose="020B0604020202020204" pitchFamily="34" charset="0"/>
                          <a:ea typeface="Times New Roman" panose="02020603050405020304" pitchFamily="18" charset="0"/>
                          <a:cs typeface="Arial" panose="020B0604020202020204" pitchFamily="34" charset="0"/>
                        </a:rPr>
                        <a:t>Thụt</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lề</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chỉ</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với</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dòng</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văn</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bản</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đầu</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tiên</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của</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đoạn</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bằng</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cách</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thiết</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lập</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từ</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lề</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trái</a:t>
                      </a:r>
                      <a:endParaRPr lang="vi-VN" sz="2000" b="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175657">
                <a:tc>
                  <a:txBody>
                    <a:bodyPr/>
                    <a:lstStyle/>
                    <a:p>
                      <a:pPr>
                        <a:lnSpc>
                          <a:spcPct val="115000"/>
                        </a:lnSpc>
                        <a:spcBef>
                          <a:spcPts val="200"/>
                        </a:spcBef>
                        <a:spcAft>
                          <a:spcPts val="200"/>
                        </a:spcAft>
                        <a:tabLst>
                          <a:tab pos="228600" algn="l"/>
                        </a:tabLst>
                      </a:pPr>
                      <a:r>
                        <a:rPr lang="en-US" sz="2000" b="0">
                          <a:effectLst/>
                          <a:latin typeface="Arial" panose="020B0604020202020204" pitchFamily="34" charset="0"/>
                          <a:ea typeface="Times New Roman" panose="02020603050405020304" pitchFamily="18" charset="0"/>
                          <a:cs typeface="Arial" panose="020B0604020202020204" pitchFamily="34" charset="0"/>
                        </a:rPr>
                        <a:t>Hanging Indent (Thụt lề các dòng không phải dòng đầu)</a:t>
                      </a:r>
                      <a:endParaRPr lang="vi-VN" sz="2000" b="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2000" b="0" dirty="0" err="1">
                          <a:effectLst/>
                          <a:latin typeface="Arial" panose="020B0604020202020204" pitchFamily="34" charset="0"/>
                          <a:ea typeface="Times New Roman" panose="02020603050405020304" pitchFamily="18" charset="0"/>
                          <a:cs typeface="Arial" panose="020B0604020202020204" pitchFamily="34" charset="0"/>
                        </a:rPr>
                        <a:t>Căn</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dòng</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đầu</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tiên</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của</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đoạn</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với</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lề</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trang</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trong</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khi</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phần</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còn</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lại</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của</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đoạn</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được</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căn</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từ</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lề</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err="1">
                          <a:effectLst/>
                          <a:latin typeface="Arial" panose="020B0604020202020204" pitchFamily="34" charset="0"/>
                          <a:ea typeface="Times New Roman" panose="02020603050405020304" pitchFamily="18" charset="0"/>
                          <a:cs typeface="Arial" panose="020B0604020202020204" pitchFamily="34" charset="0"/>
                        </a:rPr>
                        <a:t>trái</a:t>
                      </a:r>
                      <a:r>
                        <a:rPr lang="en-US" sz="2000" b="0" dirty="0">
                          <a:effectLst/>
                          <a:latin typeface="Arial" panose="020B0604020202020204" pitchFamily="34" charset="0"/>
                          <a:ea typeface="Times New Roman" panose="02020603050405020304" pitchFamily="18" charset="0"/>
                          <a:cs typeface="Arial" panose="020B0604020202020204" pitchFamily="34" charset="0"/>
                        </a:rPr>
                        <a:t>. </a:t>
                      </a:r>
                      <a:endParaRPr lang="vi-VN" sz="2000" b="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72080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Làm</a:t>
            </a:r>
            <a:r>
              <a:rPr lang="en-US" dirty="0"/>
              <a:t> </a:t>
            </a:r>
            <a:r>
              <a:rPr lang="en-US" dirty="0" err="1"/>
              <a:t>việc</a:t>
            </a:r>
            <a:r>
              <a:rPr lang="en-US" dirty="0"/>
              <a:t> </a:t>
            </a:r>
            <a:r>
              <a:rPr lang="en-US" dirty="0" err="1"/>
              <a:t>với</a:t>
            </a:r>
            <a:r>
              <a:rPr lang="en-US" dirty="0"/>
              <a:t> </a:t>
            </a:r>
            <a:r>
              <a:rPr lang="en-US" dirty="0" err="1"/>
              <a:t>Thụt</a:t>
            </a:r>
            <a:r>
              <a:rPr lang="en-US" dirty="0"/>
              <a:t> </a:t>
            </a:r>
            <a:r>
              <a:rPr lang="en-US" dirty="0" err="1"/>
              <a:t>lề</a:t>
            </a:r>
            <a:endParaRPr lang="vi-VN" dirty="0"/>
          </a:p>
        </p:txBody>
      </p:sp>
      <p:sp>
        <p:nvSpPr>
          <p:cNvPr id="3" name="Content Placeholder 2"/>
          <p:cNvSpPr>
            <a:spLocks noGrp="1"/>
          </p:cNvSpPr>
          <p:nvPr>
            <p:ph idx="1"/>
          </p:nvPr>
        </p:nvSpPr>
        <p:spPr/>
        <p:txBody>
          <a:bodyPr/>
          <a:lstStyle/>
          <a:p>
            <a:r>
              <a:rPr lang="en-US" b="1" dirty="0" err="1"/>
              <a:t>Sử</a:t>
            </a:r>
            <a:r>
              <a:rPr lang="en-US" b="1" dirty="0"/>
              <a:t> </a:t>
            </a:r>
            <a:r>
              <a:rPr lang="en-US" b="1" dirty="0" err="1"/>
              <a:t>dụng</a:t>
            </a:r>
            <a:r>
              <a:rPr lang="en-US" b="1" dirty="0"/>
              <a:t> </a:t>
            </a:r>
            <a:r>
              <a:rPr lang="en-US" b="1" dirty="0" err="1"/>
              <a:t>các</a:t>
            </a:r>
            <a:r>
              <a:rPr lang="en-US" b="1" dirty="0"/>
              <a:t> </a:t>
            </a:r>
            <a:r>
              <a:rPr lang="en-US" b="1" dirty="0" err="1"/>
              <a:t>ký</a:t>
            </a:r>
            <a:r>
              <a:rPr lang="en-US" b="1" dirty="0"/>
              <a:t> </a:t>
            </a:r>
            <a:r>
              <a:rPr lang="en-US" b="1" dirty="0" err="1"/>
              <a:t>hiệu</a:t>
            </a:r>
            <a:r>
              <a:rPr lang="en-US" b="1" dirty="0"/>
              <a:t> </a:t>
            </a:r>
            <a:r>
              <a:rPr lang="en-US" b="1" dirty="0" err="1"/>
              <a:t>đánh</a:t>
            </a:r>
            <a:r>
              <a:rPr lang="en-US" b="1" dirty="0"/>
              <a:t> </a:t>
            </a:r>
            <a:r>
              <a:rPr lang="en-US" b="1" dirty="0" err="1"/>
              <a:t>dấu</a:t>
            </a:r>
            <a:r>
              <a:rPr lang="en-US" b="1" dirty="0"/>
              <a:t> </a:t>
            </a:r>
            <a:r>
              <a:rPr lang="en-US" b="1" dirty="0" err="1"/>
              <a:t>thụt</a:t>
            </a:r>
            <a:r>
              <a:rPr lang="en-US" b="1" dirty="0"/>
              <a:t> </a:t>
            </a:r>
            <a:r>
              <a:rPr lang="en-US" b="1" dirty="0" err="1"/>
              <a:t>lề</a:t>
            </a:r>
            <a:endParaRPr lang="vi-VN" b="1" dirty="0"/>
          </a:p>
          <a:p>
            <a:pPr lvl="1"/>
            <a:endParaRPr lang="en-US" sz="2800" dirty="0" smtClean="0"/>
          </a:p>
          <a:p>
            <a:pPr lvl="1"/>
            <a:endParaRPr lang="en-US" sz="2800" dirty="0"/>
          </a:p>
          <a:p>
            <a:pPr lvl="1"/>
            <a:endParaRPr lang="en-US" sz="2800" dirty="0" smtClean="0"/>
          </a:p>
          <a:p>
            <a:pPr lvl="1"/>
            <a:endParaRPr lang="en-CA" smtClean="0"/>
          </a:p>
          <a:p>
            <a:pPr lvl="1"/>
            <a:r>
              <a:rPr lang="en-CA" smtClean="0"/>
              <a:t>Màn </a:t>
            </a:r>
            <a:r>
              <a:rPr lang="en-CA" dirty="0" err="1"/>
              <a:t>hình</a:t>
            </a:r>
            <a:r>
              <a:rPr lang="en-CA" dirty="0"/>
              <a:t> </a:t>
            </a:r>
            <a:r>
              <a:rPr lang="en-CA" dirty="0" err="1"/>
              <a:t>gợi</a:t>
            </a:r>
            <a:r>
              <a:rPr lang="en-CA" dirty="0"/>
              <a:t> ý </a:t>
            </a:r>
            <a:r>
              <a:rPr lang="en-CA" dirty="0" err="1"/>
              <a:t>chỉ</a:t>
            </a:r>
            <a:r>
              <a:rPr lang="en-CA" dirty="0"/>
              <a:t> </a:t>
            </a:r>
            <a:r>
              <a:rPr lang="en-CA" dirty="0" err="1"/>
              <a:t>ra</a:t>
            </a:r>
            <a:r>
              <a:rPr lang="en-CA" dirty="0"/>
              <a:t> </a:t>
            </a:r>
            <a:r>
              <a:rPr lang="en-CA" dirty="0" err="1"/>
              <a:t>các</a:t>
            </a:r>
            <a:r>
              <a:rPr lang="en-CA" dirty="0"/>
              <a:t> </a:t>
            </a:r>
            <a:r>
              <a:rPr lang="en-CA" dirty="0" err="1"/>
              <a:t>loại</a:t>
            </a:r>
            <a:r>
              <a:rPr lang="en-CA" dirty="0"/>
              <a:t> </a:t>
            </a:r>
            <a:r>
              <a:rPr lang="en-CA" dirty="0" err="1"/>
              <a:t>thụt</a:t>
            </a:r>
            <a:r>
              <a:rPr lang="en-CA" dirty="0"/>
              <a:t> </a:t>
            </a:r>
            <a:r>
              <a:rPr lang="en-CA" dirty="0" err="1"/>
              <a:t>lề</a:t>
            </a:r>
            <a:r>
              <a:rPr lang="en-CA" dirty="0"/>
              <a:t> </a:t>
            </a:r>
            <a:r>
              <a:rPr lang="en-CA" dirty="0" err="1"/>
              <a:t>khác</a:t>
            </a:r>
            <a:r>
              <a:rPr lang="en-CA" dirty="0"/>
              <a:t> </a:t>
            </a:r>
            <a:r>
              <a:rPr lang="en-CA" dirty="0" err="1"/>
              <a:t>nhau</a:t>
            </a:r>
            <a:r>
              <a:rPr lang="en-CA" dirty="0"/>
              <a:t> </a:t>
            </a:r>
            <a:r>
              <a:rPr lang="en-CA" dirty="0" err="1"/>
              <a:t>khi</a:t>
            </a:r>
            <a:r>
              <a:rPr lang="en-CA" dirty="0"/>
              <a:t> </a:t>
            </a:r>
            <a:r>
              <a:rPr lang="en-CA" dirty="0" err="1"/>
              <a:t>bạn</a:t>
            </a:r>
            <a:r>
              <a:rPr lang="en-CA" dirty="0"/>
              <a:t> di </a:t>
            </a:r>
            <a:r>
              <a:rPr lang="en-CA" dirty="0" err="1"/>
              <a:t>chuyển</a:t>
            </a:r>
            <a:r>
              <a:rPr lang="en-CA" dirty="0"/>
              <a:t> </a:t>
            </a:r>
            <a:r>
              <a:rPr lang="en-CA" dirty="0" err="1"/>
              <a:t>chuột</a:t>
            </a:r>
            <a:r>
              <a:rPr lang="en-CA" dirty="0"/>
              <a:t> qua </a:t>
            </a:r>
            <a:r>
              <a:rPr lang="en-CA" dirty="0" err="1"/>
              <a:t>các</a:t>
            </a:r>
            <a:r>
              <a:rPr lang="en-CA" dirty="0"/>
              <a:t> </a:t>
            </a:r>
            <a:r>
              <a:rPr lang="en-CA" dirty="0" err="1"/>
              <a:t>ký</a:t>
            </a:r>
            <a:r>
              <a:rPr lang="en-CA" dirty="0"/>
              <a:t> </a:t>
            </a:r>
            <a:r>
              <a:rPr lang="en-CA" dirty="0" err="1"/>
              <a:t>hiệu</a:t>
            </a:r>
            <a:r>
              <a:rPr lang="en-CA" dirty="0"/>
              <a:t> </a:t>
            </a:r>
            <a:r>
              <a:rPr lang="en-CA" dirty="0" err="1"/>
              <a:t>đánh</a:t>
            </a:r>
            <a:r>
              <a:rPr lang="en-CA" dirty="0"/>
              <a:t> </a:t>
            </a:r>
            <a:r>
              <a:rPr lang="en-CA" dirty="0" err="1"/>
              <a:t>dấu</a:t>
            </a:r>
            <a:r>
              <a:rPr lang="en-CA" dirty="0"/>
              <a:t> </a:t>
            </a:r>
            <a:r>
              <a:rPr lang="en-CA" dirty="0" err="1"/>
              <a:t>tương</a:t>
            </a:r>
            <a:r>
              <a:rPr lang="en-CA" dirty="0"/>
              <a:t> </a:t>
            </a:r>
            <a:r>
              <a:rPr lang="en-CA" dirty="0" err="1" smtClean="0"/>
              <a:t>ứng</a:t>
            </a:r>
            <a:endParaRPr lang="en-US" dirty="0"/>
          </a:p>
          <a:p>
            <a:pPr lvl="1"/>
            <a:r>
              <a:rPr lang="en-CA" dirty="0" err="1"/>
              <a:t>Để</a:t>
            </a:r>
            <a:r>
              <a:rPr lang="en-CA" dirty="0"/>
              <a:t> </a:t>
            </a:r>
            <a:r>
              <a:rPr lang="en-CA" dirty="0" err="1"/>
              <a:t>tạo</a:t>
            </a:r>
            <a:r>
              <a:rPr lang="en-CA" dirty="0"/>
              <a:t> </a:t>
            </a:r>
            <a:r>
              <a:rPr lang="en-CA" dirty="0" err="1"/>
              <a:t>ra</a:t>
            </a:r>
            <a:r>
              <a:rPr lang="en-CA" dirty="0"/>
              <a:t> </a:t>
            </a:r>
            <a:r>
              <a:rPr lang="en-CA" dirty="0" err="1"/>
              <a:t>loại</a:t>
            </a:r>
            <a:r>
              <a:rPr lang="en-CA" dirty="0"/>
              <a:t> </a:t>
            </a:r>
            <a:r>
              <a:rPr lang="en-CA" dirty="0" err="1"/>
              <a:t>thụt</a:t>
            </a:r>
            <a:r>
              <a:rPr lang="en-CA" dirty="0"/>
              <a:t> </a:t>
            </a:r>
            <a:r>
              <a:rPr lang="en-CA" dirty="0" err="1"/>
              <a:t>lề</a:t>
            </a:r>
            <a:r>
              <a:rPr lang="en-CA" dirty="0"/>
              <a:t> </a:t>
            </a:r>
            <a:r>
              <a:rPr lang="en-CA" dirty="0" err="1"/>
              <a:t>cụ</a:t>
            </a:r>
            <a:r>
              <a:rPr lang="en-CA" dirty="0"/>
              <a:t> </a:t>
            </a:r>
            <a:r>
              <a:rPr lang="en-CA" dirty="0" err="1"/>
              <a:t>thể</a:t>
            </a:r>
            <a:r>
              <a:rPr lang="en-CA" dirty="0"/>
              <a:t> </a:t>
            </a:r>
            <a:r>
              <a:rPr lang="en-CA" dirty="0" err="1"/>
              <a:t>trên</a:t>
            </a:r>
            <a:r>
              <a:rPr lang="en-CA" dirty="0"/>
              <a:t> </a:t>
            </a:r>
            <a:r>
              <a:rPr lang="en-CA" dirty="0" err="1"/>
              <a:t>thanh</a:t>
            </a:r>
            <a:r>
              <a:rPr lang="en-CA" dirty="0"/>
              <a:t> </a:t>
            </a:r>
            <a:r>
              <a:rPr lang="en-CA" dirty="0" err="1"/>
              <a:t>thước</a:t>
            </a:r>
            <a:r>
              <a:rPr lang="en-CA" dirty="0"/>
              <a:t> </a:t>
            </a:r>
            <a:r>
              <a:rPr lang="en-CA" dirty="0" err="1"/>
              <a:t>kẻ</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dirty="0" err="1"/>
              <a:t>hộp</a:t>
            </a:r>
            <a:r>
              <a:rPr lang="en-CA" dirty="0"/>
              <a:t> </a:t>
            </a:r>
            <a:r>
              <a:rPr lang="en-CA" dirty="0" err="1"/>
              <a:t>chọn</a:t>
            </a:r>
            <a:r>
              <a:rPr lang="en-CA" dirty="0"/>
              <a:t> </a:t>
            </a:r>
            <a:r>
              <a:rPr lang="en-CA" dirty="0" err="1"/>
              <a:t>cho</a:t>
            </a:r>
            <a:r>
              <a:rPr lang="en-CA" dirty="0"/>
              <a:t> </a:t>
            </a:r>
            <a:r>
              <a:rPr lang="en-CA" dirty="0" err="1"/>
              <a:t>đến</a:t>
            </a:r>
            <a:r>
              <a:rPr lang="en-CA" dirty="0"/>
              <a:t> </a:t>
            </a:r>
            <a:r>
              <a:rPr lang="en-CA" dirty="0" err="1"/>
              <a:t>khi</a:t>
            </a:r>
            <a:r>
              <a:rPr lang="en-CA" dirty="0"/>
              <a:t> </a:t>
            </a:r>
            <a:r>
              <a:rPr lang="en-CA" dirty="0" err="1"/>
              <a:t>ký</a:t>
            </a:r>
            <a:r>
              <a:rPr lang="en-CA" dirty="0"/>
              <a:t> </a:t>
            </a:r>
            <a:r>
              <a:rPr lang="en-CA" dirty="0" err="1"/>
              <a:t>hiệu</a:t>
            </a:r>
            <a:r>
              <a:rPr lang="en-CA" dirty="0"/>
              <a:t> </a:t>
            </a:r>
            <a:r>
              <a:rPr lang="en-CA" dirty="0" err="1"/>
              <a:t>đánh</a:t>
            </a:r>
            <a:r>
              <a:rPr lang="en-CA" dirty="0"/>
              <a:t> </a:t>
            </a:r>
            <a:r>
              <a:rPr lang="en-CA" dirty="0" err="1"/>
              <a:t>dấu</a:t>
            </a:r>
            <a:r>
              <a:rPr lang="en-CA" dirty="0"/>
              <a:t> </a:t>
            </a:r>
            <a:r>
              <a:rPr lang="en-CA" dirty="0" err="1"/>
              <a:t>thụt</a:t>
            </a:r>
            <a:r>
              <a:rPr lang="en-CA" dirty="0"/>
              <a:t> </a:t>
            </a:r>
            <a:r>
              <a:rPr lang="en-CA" dirty="0" err="1"/>
              <a:t>lề</a:t>
            </a:r>
            <a:r>
              <a:rPr lang="en-CA" dirty="0"/>
              <a:t> </a:t>
            </a:r>
            <a:r>
              <a:rPr lang="en-CA" dirty="0" err="1"/>
              <a:t>thích</a:t>
            </a:r>
            <a:r>
              <a:rPr lang="en-CA" dirty="0"/>
              <a:t> </a:t>
            </a:r>
            <a:r>
              <a:rPr lang="en-CA" dirty="0" err="1"/>
              <a:t>hợp</a:t>
            </a:r>
            <a:r>
              <a:rPr lang="en-CA" dirty="0"/>
              <a:t> </a:t>
            </a:r>
            <a:r>
              <a:rPr lang="en-CA" dirty="0" err="1"/>
              <a:t>xuất</a:t>
            </a:r>
            <a:r>
              <a:rPr lang="en-CA" dirty="0"/>
              <a:t> </a:t>
            </a:r>
            <a:r>
              <a:rPr lang="en-CA" dirty="0" err="1"/>
              <a:t>hiện</a:t>
            </a:r>
            <a:r>
              <a:rPr lang="en-CA" dirty="0"/>
              <a:t>, </a:t>
            </a:r>
            <a:r>
              <a:rPr lang="en-CA" dirty="0" err="1"/>
              <a:t>và</a:t>
            </a:r>
            <a:r>
              <a:rPr lang="en-CA" dirty="0"/>
              <a:t> </a:t>
            </a:r>
            <a:r>
              <a:rPr lang="en-CA" dirty="0" err="1"/>
              <a:t>sau</a:t>
            </a:r>
            <a:r>
              <a:rPr lang="en-CA" dirty="0"/>
              <a:t> </a:t>
            </a:r>
            <a:r>
              <a:rPr lang="en-CA" dirty="0" err="1"/>
              <a:t>đó</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dirty="0" err="1"/>
              <a:t>vị</a:t>
            </a:r>
            <a:r>
              <a:rPr lang="en-CA" dirty="0"/>
              <a:t> </a:t>
            </a:r>
            <a:r>
              <a:rPr lang="en-CA" dirty="0" err="1"/>
              <a:t>trí</a:t>
            </a:r>
            <a:r>
              <a:rPr lang="en-CA" dirty="0"/>
              <a:t> </a:t>
            </a:r>
            <a:r>
              <a:rPr lang="en-CA" dirty="0" err="1"/>
              <a:t>mong</a:t>
            </a:r>
            <a:r>
              <a:rPr lang="en-CA" dirty="0"/>
              <a:t> </a:t>
            </a:r>
            <a:r>
              <a:rPr lang="en-CA" dirty="0" err="1"/>
              <a:t>muốn</a:t>
            </a:r>
            <a:r>
              <a:rPr lang="en-CA" dirty="0"/>
              <a:t> </a:t>
            </a:r>
            <a:r>
              <a:rPr lang="en-CA" dirty="0" err="1"/>
              <a:t>trên</a:t>
            </a:r>
            <a:r>
              <a:rPr lang="en-CA" dirty="0"/>
              <a:t> </a:t>
            </a:r>
            <a:r>
              <a:rPr lang="en-CA" dirty="0" err="1"/>
              <a:t>thanh</a:t>
            </a:r>
            <a:r>
              <a:rPr lang="en-CA" dirty="0"/>
              <a:t> </a:t>
            </a:r>
            <a:r>
              <a:rPr lang="en-CA" dirty="0" err="1"/>
              <a:t>thước</a:t>
            </a:r>
            <a:r>
              <a:rPr lang="en-CA" dirty="0"/>
              <a:t> </a:t>
            </a:r>
            <a:r>
              <a:rPr lang="en-CA" dirty="0" err="1"/>
              <a:t>kẻ</a:t>
            </a:r>
            <a:endParaRPr lang="en-US" dirty="0"/>
          </a:p>
        </p:txBody>
      </p:sp>
      <p:cxnSp>
        <p:nvCxnSpPr>
          <p:cNvPr id="8" name="AutoShape 2120"/>
          <p:cNvCxnSpPr>
            <a:cxnSpLocks noChangeShapeType="1"/>
          </p:cNvCxnSpPr>
          <p:nvPr/>
        </p:nvCxnSpPr>
        <p:spPr bwMode="auto">
          <a:xfrm>
            <a:off x="3052763" y="9929813"/>
            <a:ext cx="1587" cy="2524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AutoShape 2121"/>
          <p:cNvCxnSpPr>
            <a:cxnSpLocks noChangeShapeType="1"/>
          </p:cNvCxnSpPr>
          <p:nvPr/>
        </p:nvCxnSpPr>
        <p:spPr bwMode="auto">
          <a:xfrm>
            <a:off x="3871913" y="9918700"/>
            <a:ext cx="1587" cy="254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AutoShape 2122"/>
          <p:cNvCxnSpPr>
            <a:cxnSpLocks noChangeShapeType="1"/>
          </p:cNvCxnSpPr>
          <p:nvPr/>
        </p:nvCxnSpPr>
        <p:spPr bwMode="auto">
          <a:xfrm>
            <a:off x="4127500" y="9980613"/>
            <a:ext cx="0" cy="254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2123"/>
          <p:cNvCxnSpPr>
            <a:cxnSpLocks noChangeShapeType="1"/>
          </p:cNvCxnSpPr>
          <p:nvPr/>
        </p:nvCxnSpPr>
        <p:spPr bwMode="auto">
          <a:xfrm flipV="1">
            <a:off x="4129088" y="10340975"/>
            <a:ext cx="1587" cy="254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AutoShape 2124"/>
          <p:cNvCxnSpPr>
            <a:cxnSpLocks noChangeShapeType="1"/>
          </p:cNvCxnSpPr>
          <p:nvPr/>
        </p:nvCxnSpPr>
        <p:spPr bwMode="auto">
          <a:xfrm>
            <a:off x="8431213" y="9979025"/>
            <a:ext cx="1587" cy="2524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 name="Text Box 2150"/>
          <p:cNvSpPr txBox="1">
            <a:spLocks noChangeArrowheads="1"/>
          </p:cNvSpPr>
          <p:nvPr/>
        </p:nvSpPr>
        <p:spPr bwMode="auto">
          <a:xfrm>
            <a:off x="2965450" y="9850438"/>
            <a:ext cx="195263" cy="1651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800" b="1">
                <a:effectLst/>
                <a:latin typeface="Zurich BT"/>
                <a:ea typeface="Times New Roman"/>
                <a:cs typeface="Arial"/>
              </a:rPr>
              <a:t>1</a:t>
            </a:r>
            <a:endParaRPr lang="en-US" sz="800" b="1">
              <a:effectLst/>
              <a:latin typeface="Zurich BT"/>
              <a:ea typeface="Times New Roman"/>
              <a:cs typeface="Arial"/>
            </a:endParaRPr>
          </a:p>
        </p:txBody>
      </p:sp>
      <p:sp>
        <p:nvSpPr>
          <p:cNvPr id="14" name="Text Box 2151"/>
          <p:cNvSpPr txBox="1">
            <a:spLocks noChangeArrowheads="1"/>
          </p:cNvSpPr>
          <p:nvPr/>
        </p:nvSpPr>
        <p:spPr bwMode="auto">
          <a:xfrm>
            <a:off x="3786188" y="9850438"/>
            <a:ext cx="193675" cy="1651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800" b="1">
                <a:effectLst/>
                <a:latin typeface="Zurich BT"/>
                <a:ea typeface="Times New Roman"/>
                <a:cs typeface="Arial"/>
              </a:rPr>
              <a:t>2</a:t>
            </a:r>
            <a:endParaRPr lang="en-US" sz="800" b="1">
              <a:effectLst/>
              <a:latin typeface="Zurich BT"/>
              <a:ea typeface="Times New Roman"/>
              <a:cs typeface="Arial"/>
            </a:endParaRPr>
          </a:p>
        </p:txBody>
      </p:sp>
      <p:sp>
        <p:nvSpPr>
          <p:cNvPr id="15" name="Text Box 2152"/>
          <p:cNvSpPr txBox="1">
            <a:spLocks noChangeArrowheads="1"/>
          </p:cNvSpPr>
          <p:nvPr/>
        </p:nvSpPr>
        <p:spPr bwMode="auto">
          <a:xfrm>
            <a:off x="4040188" y="9901238"/>
            <a:ext cx="195262" cy="1651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800" b="1">
                <a:effectLst/>
                <a:latin typeface="Zurich BT"/>
                <a:ea typeface="Times New Roman"/>
                <a:cs typeface="Arial"/>
              </a:rPr>
              <a:t>3</a:t>
            </a:r>
            <a:endParaRPr lang="en-US" sz="800" b="1">
              <a:effectLst/>
              <a:latin typeface="Zurich BT"/>
              <a:ea typeface="Times New Roman"/>
              <a:cs typeface="Arial"/>
            </a:endParaRPr>
          </a:p>
        </p:txBody>
      </p:sp>
      <p:sp>
        <p:nvSpPr>
          <p:cNvPr id="16" name="Text Box 2153"/>
          <p:cNvSpPr txBox="1">
            <a:spLocks noChangeArrowheads="1"/>
          </p:cNvSpPr>
          <p:nvPr/>
        </p:nvSpPr>
        <p:spPr bwMode="auto">
          <a:xfrm>
            <a:off x="4041775" y="10475913"/>
            <a:ext cx="195263" cy="1651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800" b="1">
                <a:effectLst/>
                <a:latin typeface="Zurich BT"/>
                <a:ea typeface="Times New Roman"/>
                <a:cs typeface="Arial"/>
              </a:rPr>
              <a:t>5</a:t>
            </a:r>
            <a:endParaRPr lang="en-US" sz="800" b="1">
              <a:effectLst/>
              <a:latin typeface="Zurich BT"/>
              <a:ea typeface="Times New Roman"/>
              <a:cs typeface="Arial"/>
            </a:endParaRPr>
          </a:p>
        </p:txBody>
      </p:sp>
      <p:sp>
        <p:nvSpPr>
          <p:cNvPr id="17" name="Text Box 2154"/>
          <p:cNvSpPr txBox="1">
            <a:spLocks noChangeArrowheads="1"/>
          </p:cNvSpPr>
          <p:nvPr/>
        </p:nvSpPr>
        <p:spPr bwMode="auto">
          <a:xfrm>
            <a:off x="8345488" y="9901238"/>
            <a:ext cx="193675" cy="1651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800" b="1">
                <a:effectLst/>
                <a:latin typeface="Zurich BT"/>
                <a:ea typeface="Times New Roman"/>
                <a:cs typeface="Arial"/>
              </a:rPr>
              <a:t>4</a:t>
            </a:r>
            <a:endParaRPr lang="en-US" sz="800" b="1">
              <a:effectLst/>
              <a:latin typeface="Zurich BT"/>
              <a:ea typeface="Times New Roman"/>
              <a:cs typeface="Arial"/>
            </a:endParaRPr>
          </a:p>
        </p:txBody>
      </p:sp>
      <p:cxnSp>
        <p:nvCxnSpPr>
          <p:cNvPr id="20" name="AutoShape 2120"/>
          <p:cNvCxnSpPr>
            <a:cxnSpLocks noChangeShapeType="1"/>
          </p:cNvCxnSpPr>
          <p:nvPr/>
        </p:nvCxnSpPr>
        <p:spPr bwMode="auto">
          <a:xfrm>
            <a:off x="3052763" y="9929813"/>
            <a:ext cx="1587" cy="2524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 name="AutoShape 2121"/>
          <p:cNvCxnSpPr>
            <a:cxnSpLocks noChangeShapeType="1"/>
          </p:cNvCxnSpPr>
          <p:nvPr/>
        </p:nvCxnSpPr>
        <p:spPr bwMode="auto">
          <a:xfrm>
            <a:off x="3871913" y="9918700"/>
            <a:ext cx="1587" cy="254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2122"/>
          <p:cNvCxnSpPr>
            <a:cxnSpLocks noChangeShapeType="1"/>
          </p:cNvCxnSpPr>
          <p:nvPr/>
        </p:nvCxnSpPr>
        <p:spPr bwMode="auto">
          <a:xfrm>
            <a:off x="4127500" y="9980613"/>
            <a:ext cx="0" cy="254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2123"/>
          <p:cNvCxnSpPr>
            <a:cxnSpLocks noChangeShapeType="1"/>
          </p:cNvCxnSpPr>
          <p:nvPr/>
        </p:nvCxnSpPr>
        <p:spPr bwMode="auto">
          <a:xfrm flipV="1">
            <a:off x="4129088" y="10340975"/>
            <a:ext cx="1587" cy="254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2124"/>
          <p:cNvCxnSpPr>
            <a:cxnSpLocks noChangeShapeType="1"/>
          </p:cNvCxnSpPr>
          <p:nvPr/>
        </p:nvCxnSpPr>
        <p:spPr bwMode="auto">
          <a:xfrm>
            <a:off x="8431213" y="9979025"/>
            <a:ext cx="1587" cy="2524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5" name="Text Box 2150"/>
          <p:cNvSpPr txBox="1">
            <a:spLocks noChangeArrowheads="1"/>
          </p:cNvSpPr>
          <p:nvPr/>
        </p:nvSpPr>
        <p:spPr bwMode="auto">
          <a:xfrm>
            <a:off x="2965450" y="9850438"/>
            <a:ext cx="195263" cy="1651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800" b="1">
                <a:effectLst/>
                <a:latin typeface="Zurich BT"/>
                <a:ea typeface="Times New Roman"/>
                <a:cs typeface="Arial"/>
              </a:rPr>
              <a:t>1</a:t>
            </a:r>
            <a:endParaRPr lang="en-US" sz="800" b="1">
              <a:effectLst/>
              <a:latin typeface="Zurich BT"/>
              <a:ea typeface="Times New Roman"/>
              <a:cs typeface="Arial"/>
            </a:endParaRPr>
          </a:p>
        </p:txBody>
      </p:sp>
      <p:sp>
        <p:nvSpPr>
          <p:cNvPr id="26" name="Text Box 2151"/>
          <p:cNvSpPr txBox="1">
            <a:spLocks noChangeArrowheads="1"/>
          </p:cNvSpPr>
          <p:nvPr/>
        </p:nvSpPr>
        <p:spPr bwMode="auto">
          <a:xfrm>
            <a:off x="3786188" y="9850438"/>
            <a:ext cx="193675" cy="1651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800" b="1">
                <a:effectLst/>
                <a:latin typeface="Zurich BT"/>
                <a:ea typeface="Times New Roman"/>
                <a:cs typeface="Arial"/>
              </a:rPr>
              <a:t>2</a:t>
            </a:r>
            <a:endParaRPr lang="en-US" sz="800" b="1">
              <a:effectLst/>
              <a:latin typeface="Zurich BT"/>
              <a:ea typeface="Times New Roman"/>
              <a:cs typeface="Arial"/>
            </a:endParaRPr>
          </a:p>
        </p:txBody>
      </p:sp>
      <p:sp>
        <p:nvSpPr>
          <p:cNvPr id="27" name="Text Box 2152"/>
          <p:cNvSpPr txBox="1">
            <a:spLocks noChangeArrowheads="1"/>
          </p:cNvSpPr>
          <p:nvPr/>
        </p:nvSpPr>
        <p:spPr bwMode="auto">
          <a:xfrm>
            <a:off x="4040188" y="9901238"/>
            <a:ext cx="195262" cy="1651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800" b="1">
                <a:effectLst/>
                <a:latin typeface="Zurich BT"/>
                <a:ea typeface="Times New Roman"/>
                <a:cs typeface="Arial"/>
              </a:rPr>
              <a:t>3</a:t>
            </a:r>
            <a:endParaRPr lang="en-US" sz="800" b="1">
              <a:effectLst/>
              <a:latin typeface="Zurich BT"/>
              <a:ea typeface="Times New Roman"/>
              <a:cs typeface="Arial"/>
            </a:endParaRPr>
          </a:p>
        </p:txBody>
      </p:sp>
      <p:sp>
        <p:nvSpPr>
          <p:cNvPr id="28" name="Text Box 2153"/>
          <p:cNvSpPr txBox="1">
            <a:spLocks noChangeArrowheads="1"/>
          </p:cNvSpPr>
          <p:nvPr/>
        </p:nvSpPr>
        <p:spPr bwMode="auto">
          <a:xfrm>
            <a:off x="4041775" y="10475913"/>
            <a:ext cx="195263" cy="1651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800" b="1">
                <a:effectLst/>
                <a:latin typeface="Zurich BT"/>
                <a:ea typeface="Times New Roman"/>
                <a:cs typeface="Arial"/>
              </a:rPr>
              <a:t>5</a:t>
            </a:r>
            <a:endParaRPr lang="en-US" sz="800" b="1">
              <a:effectLst/>
              <a:latin typeface="Zurich BT"/>
              <a:ea typeface="Times New Roman"/>
              <a:cs typeface="Arial"/>
            </a:endParaRPr>
          </a:p>
        </p:txBody>
      </p:sp>
      <p:sp>
        <p:nvSpPr>
          <p:cNvPr id="29" name="Text Box 2154"/>
          <p:cNvSpPr txBox="1">
            <a:spLocks noChangeArrowheads="1"/>
          </p:cNvSpPr>
          <p:nvPr/>
        </p:nvSpPr>
        <p:spPr bwMode="auto">
          <a:xfrm>
            <a:off x="8345488" y="9901238"/>
            <a:ext cx="193675" cy="1651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800" b="1">
                <a:effectLst/>
                <a:latin typeface="Zurich BT"/>
                <a:ea typeface="Times New Roman"/>
                <a:cs typeface="Arial"/>
              </a:rPr>
              <a:t>4</a:t>
            </a:r>
            <a:endParaRPr lang="en-US" sz="800" b="1">
              <a:effectLst/>
              <a:latin typeface="Zurich BT"/>
              <a:ea typeface="Times New Roman"/>
              <a:cs typeface="Arial"/>
            </a:endParaRPr>
          </a:p>
        </p:txBody>
      </p:sp>
      <p:graphicFrame>
        <p:nvGraphicFramePr>
          <p:cNvPr id="18" name="Table 17"/>
          <p:cNvGraphicFramePr>
            <a:graphicFrameLocks noGrp="1"/>
          </p:cNvGraphicFramePr>
          <p:nvPr>
            <p:extLst>
              <p:ext uri="{D42A27DB-BD31-4B8C-83A1-F6EECF244321}">
                <p14:modId xmlns:p14="http://schemas.microsoft.com/office/powerpoint/2010/main" val="4250379867"/>
              </p:ext>
            </p:extLst>
          </p:nvPr>
        </p:nvGraphicFramePr>
        <p:xfrm>
          <a:off x="1060355" y="2455846"/>
          <a:ext cx="8067675" cy="1040130"/>
        </p:xfrm>
        <a:graphic>
          <a:graphicData uri="http://schemas.openxmlformats.org/drawingml/2006/table">
            <a:tbl>
              <a:tblPr firstRow="1" firstCol="1" bandRow="1">
                <a:tableStyleId>{2D5ABB26-0587-4C30-8999-92F81FD0307C}</a:tableStyleId>
              </a:tblPr>
              <a:tblGrid>
                <a:gridCol w="249714">
                  <a:extLst>
                    <a:ext uri="{9D8B030D-6E8A-4147-A177-3AD203B41FA5}">
                      <a16:colId xmlns:a16="http://schemas.microsoft.com/office/drawing/2014/main" val="20000"/>
                    </a:ext>
                  </a:extLst>
                </a:gridCol>
                <a:gridCol w="1165435">
                  <a:extLst>
                    <a:ext uri="{9D8B030D-6E8A-4147-A177-3AD203B41FA5}">
                      <a16:colId xmlns:a16="http://schemas.microsoft.com/office/drawing/2014/main" val="20001"/>
                    </a:ext>
                  </a:extLst>
                </a:gridCol>
                <a:gridCol w="304033">
                  <a:extLst>
                    <a:ext uri="{9D8B030D-6E8A-4147-A177-3AD203B41FA5}">
                      <a16:colId xmlns:a16="http://schemas.microsoft.com/office/drawing/2014/main" val="20002"/>
                    </a:ext>
                  </a:extLst>
                </a:gridCol>
                <a:gridCol w="1400444">
                  <a:extLst>
                    <a:ext uri="{9D8B030D-6E8A-4147-A177-3AD203B41FA5}">
                      <a16:colId xmlns:a16="http://schemas.microsoft.com/office/drawing/2014/main" val="20003"/>
                    </a:ext>
                  </a:extLst>
                </a:gridCol>
                <a:gridCol w="329870">
                  <a:extLst>
                    <a:ext uri="{9D8B030D-6E8A-4147-A177-3AD203B41FA5}">
                      <a16:colId xmlns:a16="http://schemas.microsoft.com/office/drawing/2014/main" val="20004"/>
                    </a:ext>
                  </a:extLst>
                </a:gridCol>
                <a:gridCol w="1536251">
                  <a:extLst>
                    <a:ext uri="{9D8B030D-6E8A-4147-A177-3AD203B41FA5}">
                      <a16:colId xmlns:a16="http://schemas.microsoft.com/office/drawing/2014/main" val="20005"/>
                    </a:ext>
                  </a:extLst>
                </a:gridCol>
                <a:gridCol w="292170">
                  <a:extLst>
                    <a:ext uri="{9D8B030D-6E8A-4147-A177-3AD203B41FA5}">
                      <a16:colId xmlns:a16="http://schemas.microsoft.com/office/drawing/2014/main" val="20006"/>
                    </a:ext>
                  </a:extLst>
                </a:gridCol>
                <a:gridCol w="1413728">
                  <a:extLst>
                    <a:ext uri="{9D8B030D-6E8A-4147-A177-3AD203B41FA5}">
                      <a16:colId xmlns:a16="http://schemas.microsoft.com/office/drawing/2014/main" val="20007"/>
                    </a:ext>
                  </a:extLst>
                </a:gridCol>
                <a:gridCol w="311020">
                  <a:extLst>
                    <a:ext uri="{9D8B030D-6E8A-4147-A177-3AD203B41FA5}">
                      <a16:colId xmlns:a16="http://schemas.microsoft.com/office/drawing/2014/main" val="20008"/>
                    </a:ext>
                  </a:extLst>
                </a:gridCol>
                <a:gridCol w="902070">
                  <a:extLst>
                    <a:ext uri="{9D8B030D-6E8A-4147-A177-3AD203B41FA5}">
                      <a16:colId xmlns:a16="http://schemas.microsoft.com/office/drawing/2014/main" val="20009"/>
                    </a:ext>
                  </a:extLst>
                </a:gridCol>
                <a:gridCol w="162940">
                  <a:extLst>
                    <a:ext uri="{9D8B030D-6E8A-4147-A177-3AD203B41FA5}">
                      <a16:colId xmlns:a16="http://schemas.microsoft.com/office/drawing/2014/main" val="20010"/>
                    </a:ext>
                  </a:extLst>
                </a:gridCol>
              </a:tblGrid>
              <a:tr h="153427">
                <a:tc>
                  <a:txBody>
                    <a:bodyPr/>
                    <a:lstStyle/>
                    <a:p>
                      <a:pPr marL="0" marR="0" algn="ctr">
                        <a:lnSpc>
                          <a:spcPct val="115000"/>
                        </a:lnSpc>
                        <a:spcBef>
                          <a:spcPts val="100"/>
                        </a:spcBef>
                        <a:spcAft>
                          <a:spcPts val="100"/>
                        </a:spcAft>
                      </a:pPr>
                      <a:r>
                        <a:rPr lang="en-US" sz="1100" b="1" dirty="0">
                          <a:effectLst/>
                          <a:latin typeface="Zurich BT" pitchFamily="34" charset="0"/>
                        </a:rPr>
                        <a:t>1</a:t>
                      </a:r>
                      <a:endParaRPr lang="en-US" sz="1100" b="1" dirty="0">
                        <a:effectLst/>
                        <a:latin typeface="Zurich BT" pitchFamily="34" charset="0"/>
                        <a:ea typeface="Times New Roman"/>
                        <a:cs typeface="Arial"/>
                      </a:endParaRPr>
                    </a:p>
                  </a:txBody>
                  <a:tcPr marL="0" marR="0" marT="0" marB="0" anchor="ctr">
                    <a:solidFill>
                      <a:srgbClr val="F5C040"/>
                    </a:solidFill>
                  </a:tcPr>
                </a:tc>
                <a:tc>
                  <a:txBody>
                    <a:bodyPr/>
                    <a:lstStyle/>
                    <a:p>
                      <a:pPr marL="0" marR="0">
                        <a:lnSpc>
                          <a:spcPct val="115000"/>
                        </a:lnSpc>
                        <a:spcBef>
                          <a:spcPts val="100"/>
                        </a:spcBef>
                        <a:spcAft>
                          <a:spcPts val="100"/>
                        </a:spcAft>
                      </a:pPr>
                      <a:r>
                        <a:rPr lang="en-US" sz="1100" b="1" dirty="0" err="1" smtClean="0">
                          <a:effectLst/>
                          <a:latin typeface="Zurich BT" pitchFamily="34" charset="0"/>
                        </a:rPr>
                        <a:t>Hộp</a:t>
                      </a:r>
                      <a:r>
                        <a:rPr lang="en-US" sz="1100" b="1" dirty="0" smtClean="0">
                          <a:effectLst/>
                          <a:latin typeface="Zurich BT" pitchFamily="34" charset="0"/>
                        </a:rPr>
                        <a:t> </a:t>
                      </a:r>
                      <a:r>
                        <a:rPr lang="en-US" sz="1100" b="1" dirty="0" err="1" smtClean="0">
                          <a:effectLst/>
                          <a:latin typeface="Zurich BT" pitchFamily="34" charset="0"/>
                        </a:rPr>
                        <a:t>chọn</a:t>
                      </a:r>
                      <a:endParaRPr lang="en-US" sz="1100" b="1" dirty="0">
                        <a:effectLst/>
                        <a:latin typeface="Zurich BT" pitchFamily="34" charset="0"/>
                        <a:ea typeface="Times New Roman"/>
                        <a:cs typeface="Arial"/>
                      </a:endParaRPr>
                    </a:p>
                  </a:txBody>
                  <a:tcPr marL="68580" marR="68580" marT="0" marB="0" anchor="ctr"/>
                </a:tc>
                <a:tc>
                  <a:txBody>
                    <a:bodyPr/>
                    <a:lstStyle/>
                    <a:p>
                      <a:pPr marL="0" marR="0" algn="ctr">
                        <a:lnSpc>
                          <a:spcPct val="115000"/>
                        </a:lnSpc>
                        <a:spcBef>
                          <a:spcPts val="200"/>
                        </a:spcBef>
                        <a:spcAft>
                          <a:spcPts val="0"/>
                        </a:spcAft>
                      </a:pPr>
                      <a:r>
                        <a:rPr lang="en-US" sz="1100" b="1" dirty="0">
                          <a:effectLst/>
                          <a:latin typeface="Zurich BT" pitchFamily="34" charset="0"/>
                        </a:rPr>
                        <a:t>2</a:t>
                      </a:r>
                      <a:endParaRPr lang="en-US" sz="1100" b="1" dirty="0">
                        <a:effectLst/>
                        <a:latin typeface="Zurich BT" pitchFamily="34" charset="0"/>
                        <a:ea typeface="Times New Roman"/>
                        <a:cs typeface="Arial"/>
                      </a:endParaRPr>
                    </a:p>
                  </a:txBody>
                  <a:tcPr marL="0" marR="0" marT="0" marB="0" anchor="ctr">
                    <a:solidFill>
                      <a:srgbClr val="F5C040"/>
                    </a:solidFill>
                  </a:tcPr>
                </a:tc>
                <a:tc>
                  <a:txBody>
                    <a:bodyPr/>
                    <a:lstStyle/>
                    <a:p>
                      <a:pPr marL="0" marR="0">
                        <a:lnSpc>
                          <a:spcPct val="115000"/>
                        </a:lnSpc>
                        <a:spcBef>
                          <a:spcPts val="100"/>
                        </a:spcBef>
                        <a:spcAft>
                          <a:spcPts val="100"/>
                        </a:spcAft>
                      </a:pPr>
                      <a:r>
                        <a:rPr lang="en-US" sz="1100" b="1" dirty="0" err="1" smtClean="0">
                          <a:effectLst/>
                          <a:latin typeface="Zurich BT" pitchFamily="34" charset="0"/>
                        </a:rPr>
                        <a:t>Thụt</a:t>
                      </a:r>
                      <a:r>
                        <a:rPr lang="en-US" sz="1100" b="1" dirty="0" smtClean="0">
                          <a:effectLst/>
                          <a:latin typeface="Zurich BT" pitchFamily="34" charset="0"/>
                        </a:rPr>
                        <a:t> </a:t>
                      </a:r>
                      <a:r>
                        <a:rPr lang="en-US" sz="1100" b="1" dirty="0" err="1" smtClean="0">
                          <a:effectLst/>
                          <a:latin typeface="Zurich BT" pitchFamily="34" charset="0"/>
                        </a:rPr>
                        <a:t>lề</a:t>
                      </a:r>
                      <a:r>
                        <a:rPr lang="en-US" sz="1100" b="1" dirty="0" smtClean="0">
                          <a:effectLst/>
                          <a:latin typeface="Zurich BT" pitchFamily="34" charset="0"/>
                        </a:rPr>
                        <a:t> </a:t>
                      </a:r>
                      <a:r>
                        <a:rPr lang="en-US" sz="1100" b="1" dirty="0" err="1" smtClean="0">
                          <a:effectLst/>
                          <a:latin typeface="Zurich BT" pitchFamily="34" charset="0"/>
                        </a:rPr>
                        <a:t>dòng</a:t>
                      </a:r>
                      <a:r>
                        <a:rPr lang="en-US" sz="1100" b="1" dirty="0" smtClean="0">
                          <a:effectLst/>
                          <a:latin typeface="Zurich BT" pitchFamily="34" charset="0"/>
                        </a:rPr>
                        <a:t> </a:t>
                      </a:r>
                      <a:r>
                        <a:rPr lang="en-US" sz="1100" b="1" dirty="0" err="1" smtClean="0">
                          <a:effectLst/>
                          <a:latin typeface="Zurich BT" pitchFamily="34" charset="0"/>
                        </a:rPr>
                        <a:t>đầu</a:t>
                      </a:r>
                      <a:endParaRPr lang="en-US" sz="1100" b="1" dirty="0">
                        <a:effectLst/>
                        <a:latin typeface="Zurich BT" pitchFamily="34" charset="0"/>
                        <a:ea typeface="Times New Roman"/>
                        <a:cs typeface="Arial"/>
                      </a:endParaRPr>
                    </a:p>
                  </a:txBody>
                  <a:tcPr marL="68580" marR="68580" marT="0" marB="0" anchor="ctr"/>
                </a:tc>
                <a:tc>
                  <a:txBody>
                    <a:bodyPr/>
                    <a:lstStyle/>
                    <a:p>
                      <a:pPr marL="0" marR="0" algn="ctr">
                        <a:lnSpc>
                          <a:spcPct val="115000"/>
                        </a:lnSpc>
                        <a:spcBef>
                          <a:spcPts val="100"/>
                        </a:spcBef>
                        <a:spcAft>
                          <a:spcPts val="100"/>
                        </a:spcAft>
                      </a:pPr>
                      <a:r>
                        <a:rPr lang="en-US" sz="1100" b="1" dirty="0">
                          <a:effectLst/>
                          <a:latin typeface="Zurich BT" pitchFamily="34" charset="0"/>
                        </a:rPr>
                        <a:t>3</a:t>
                      </a:r>
                      <a:endParaRPr lang="en-US" sz="1100" b="1" dirty="0">
                        <a:effectLst/>
                        <a:latin typeface="Zurich BT" pitchFamily="34" charset="0"/>
                        <a:ea typeface="Times New Roman"/>
                        <a:cs typeface="Arial"/>
                      </a:endParaRPr>
                    </a:p>
                  </a:txBody>
                  <a:tcPr marL="0" marR="0" marT="0" marB="0" anchor="ctr">
                    <a:solidFill>
                      <a:srgbClr val="F5C040"/>
                    </a:solidFill>
                  </a:tcPr>
                </a:tc>
                <a:tc>
                  <a:txBody>
                    <a:bodyPr/>
                    <a:lstStyle/>
                    <a:p>
                      <a:pPr marL="0" marR="0">
                        <a:lnSpc>
                          <a:spcPct val="115000"/>
                        </a:lnSpc>
                        <a:spcBef>
                          <a:spcPts val="100"/>
                        </a:spcBef>
                        <a:spcAft>
                          <a:spcPts val="100"/>
                        </a:spcAft>
                      </a:pPr>
                      <a:r>
                        <a:rPr lang="en-US" sz="1100" b="1" dirty="0" err="1" smtClean="0">
                          <a:effectLst/>
                          <a:latin typeface="Zurich BT" pitchFamily="34" charset="0"/>
                        </a:rPr>
                        <a:t>Thụt</a:t>
                      </a:r>
                      <a:r>
                        <a:rPr lang="en-US" sz="1100" b="1" dirty="0" smtClean="0">
                          <a:effectLst/>
                          <a:latin typeface="Zurich BT" pitchFamily="34" charset="0"/>
                        </a:rPr>
                        <a:t> </a:t>
                      </a:r>
                      <a:r>
                        <a:rPr lang="en-US" sz="1100" b="1" dirty="0" err="1" smtClean="0">
                          <a:effectLst/>
                          <a:latin typeface="Zurich BT" pitchFamily="34" charset="0"/>
                        </a:rPr>
                        <a:t>lề</a:t>
                      </a:r>
                      <a:r>
                        <a:rPr lang="en-US" sz="1100" b="1" dirty="0" smtClean="0">
                          <a:effectLst/>
                          <a:latin typeface="Zurich BT" pitchFamily="34" charset="0"/>
                        </a:rPr>
                        <a:t> </a:t>
                      </a:r>
                      <a:r>
                        <a:rPr lang="en-US" sz="1100" b="1" dirty="0" err="1" smtClean="0">
                          <a:effectLst/>
                          <a:latin typeface="Zurich BT" pitchFamily="34" charset="0"/>
                        </a:rPr>
                        <a:t>các</a:t>
                      </a:r>
                      <a:r>
                        <a:rPr lang="en-US" sz="1100" b="1" dirty="0" smtClean="0">
                          <a:effectLst/>
                          <a:latin typeface="Zurich BT" pitchFamily="34" charset="0"/>
                        </a:rPr>
                        <a:t> </a:t>
                      </a:r>
                      <a:r>
                        <a:rPr lang="en-US" sz="1100" b="1" dirty="0" err="1" smtClean="0">
                          <a:effectLst/>
                          <a:latin typeface="Zurich BT" pitchFamily="34" charset="0"/>
                        </a:rPr>
                        <a:t>dòng</a:t>
                      </a:r>
                      <a:r>
                        <a:rPr lang="en-US" sz="1100" b="1" dirty="0" smtClean="0">
                          <a:effectLst/>
                          <a:latin typeface="Zurich BT" pitchFamily="34" charset="0"/>
                        </a:rPr>
                        <a:t> </a:t>
                      </a:r>
                      <a:r>
                        <a:rPr lang="en-US" sz="1100" b="1" dirty="0" err="1" smtClean="0">
                          <a:effectLst/>
                          <a:latin typeface="Zurich BT" pitchFamily="34" charset="0"/>
                        </a:rPr>
                        <a:t>không</a:t>
                      </a:r>
                      <a:r>
                        <a:rPr lang="en-US" sz="1100" b="1" dirty="0" smtClean="0">
                          <a:effectLst/>
                          <a:latin typeface="Zurich BT" pitchFamily="34" charset="0"/>
                        </a:rPr>
                        <a:t> </a:t>
                      </a:r>
                      <a:r>
                        <a:rPr lang="en-US" sz="1100" b="1" dirty="0" err="1" smtClean="0">
                          <a:effectLst/>
                          <a:latin typeface="Zurich BT" pitchFamily="34" charset="0"/>
                        </a:rPr>
                        <a:t>phải</a:t>
                      </a:r>
                      <a:r>
                        <a:rPr lang="en-US" sz="1100" b="1" dirty="0" smtClean="0">
                          <a:effectLst/>
                          <a:latin typeface="Zurich BT" pitchFamily="34" charset="0"/>
                        </a:rPr>
                        <a:t> </a:t>
                      </a:r>
                      <a:r>
                        <a:rPr lang="en-US" sz="1100" b="1" dirty="0" err="1" smtClean="0">
                          <a:effectLst/>
                          <a:latin typeface="Zurich BT" pitchFamily="34" charset="0"/>
                        </a:rPr>
                        <a:t>dòng</a:t>
                      </a:r>
                      <a:r>
                        <a:rPr lang="en-US" sz="1100" b="1" dirty="0" smtClean="0">
                          <a:effectLst/>
                          <a:latin typeface="Zurich BT" pitchFamily="34" charset="0"/>
                        </a:rPr>
                        <a:t> </a:t>
                      </a:r>
                      <a:r>
                        <a:rPr lang="en-US" sz="1100" b="1" dirty="0" err="1" smtClean="0">
                          <a:effectLst/>
                          <a:latin typeface="Zurich BT" pitchFamily="34" charset="0"/>
                        </a:rPr>
                        <a:t>đầu</a:t>
                      </a:r>
                      <a:r>
                        <a:rPr lang="en-US" sz="1100" b="1" dirty="0" smtClean="0">
                          <a:effectLst/>
                          <a:latin typeface="Zurich BT" pitchFamily="34" charset="0"/>
                        </a:rPr>
                        <a:t> </a:t>
                      </a:r>
                      <a:endParaRPr lang="en-US" sz="1100" b="1" dirty="0">
                        <a:effectLst/>
                        <a:latin typeface="Zurich BT" pitchFamily="34" charset="0"/>
                        <a:ea typeface="Times New Roman"/>
                        <a:cs typeface="Arial"/>
                      </a:endParaRPr>
                    </a:p>
                  </a:txBody>
                  <a:tcPr marL="68580" marR="68580" marT="0" marB="0" anchor="ctr"/>
                </a:tc>
                <a:tc>
                  <a:txBody>
                    <a:bodyPr/>
                    <a:lstStyle/>
                    <a:p>
                      <a:pPr marL="0" marR="0" algn="ctr">
                        <a:lnSpc>
                          <a:spcPct val="115000"/>
                        </a:lnSpc>
                        <a:spcBef>
                          <a:spcPts val="100"/>
                        </a:spcBef>
                        <a:spcAft>
                          <a:spcPts val="100"/>
                        </a:spcAft>
                      </a:pPr>
                      <a:r>
                        <a:rPr lang="en-US" sz="1100" b="1" dirty="0">
                          <a:effectLst/>
                          <a:latin typeface="Zurich BT" pitchFamily="34" charset="0"/>
                        </a:rPr>
                        <a:t>4</a:t>
                      </a:r>
                      <a:endParaRPr lang="en-US" sz="1100" b="1" dirty="0">
                        <a:effectLst/>
                        <a:latin typeface="Zurich BT" pitchFamily="34" charset="0"/>
                        <a:ea typeface="Times New Roman"/>
                        <a:cs typeface="Arial"/>
                      </a:endParaRPr>
                    </a:p>
                  </a:txBody>
                  <a:tcPr marL="0" marR="0" marT="0" marB="0" anchor="ctr">
                    <a:solidFill>
                      <a:srgbClr val="F5C040"/>
                    </a:solidFill>
                  </a:tcPr>
                </a:tc>
                <a:tc>
                  <a:txBody>
                    <a:bodyPr/>
                    <a:lstStyle/>
                    <a:p>
                      <a:pPr marL="0" marR="0">
                        <a:lnSpc>
                          <a:spcPct val="115000"/>
                        </a:lnSpc>
                        <a:spcBef>
                          <a:spcPts val="100"/>
                        </a:spcBef>
                        <a:spcAft>
                          <a:spcPts val="100"/>
                        </a:spcAft>
                      </a:pPr>
                      <a:r>
                        <a:rPr lang="en-US" sz="1100" b="1" dirty="0" err="1" smtClean="0">
                          <a:effectLst/>
                          <a:latin typeface="Zurich BT" pitchFamily="34" charset="0"/>
                        </a:rPr>
                        <a:t>Thụt</a:t>
                      </a:r>
                      <a:r>
                        <a:rPr lang="en-US" sz="1100" b="1" dirty="0" smtClean="0">
                          <a:effectLst/>
                          <a:latin typeface="Zurich BT" pitchFamily="34" charset="0"/>
                        </a:rPr>
                        <a:t> </a:t>
                      </a:r>
                      <a:r>
                        <a:rPr lang="en-US" sz="1100" b="1" dirty="0" err="1" smtClean="0">
                          <a:effectLst/>
                          <a:latin typeface="Zurich BT" pitchFamily="34" charset="0"/>
                        </a:rPr>
                        <a:t>lề</a:t>
                      </a:r>
                      <a:r>
                        <a:rPr lang="en-US" sz="1100" b="1" dirty="0" smtClean="0">
                          <a:effectLst/>
                          <a:latin typeface="Zurich BT" pitchFamily="34" charset="0"/>
                        </a:rPr>
                        <a:t> </a:t>
                      </a:r>
                      <a:r>
                        <a:rPr lang="en-US" sz="1100" b="1" dirty="0" err="1" smtClean="0">
                          <a:effectLst/>
                          <a:latin typeface="Zurich BT" pitchFamily="34" charset="0"/>
                        </a:rPr>
                        <a:t>phải</a:t>
                      </a:r>
                      <a:endParaRPr lang="en-US" sz="1100" b="1" dirty="0">
                        <a:effectLst/>
                        <a:latin typeface="Zurich BT" pitchFamily="34" charset="0"/>
                        <a:ea typeface="Times New Roman"/>
                        <a:cs typeface="Arial"/>
                      </a:endParaRPr>
                    </a:p>
                  </a:txBody>
                  <a:tcPr marL="68580" marR="68580" marT="0" marB="0" anchor="ctr"/>
                </a:tc>
                <a:tc>
                  <a:txBody>
                    <a:bodyPr/>
                    <a:lstStyle/>
                    <a:p>
                      <a:pPr marL="0" marR="0" algn="ctr">
                        <a:lnSpc>
                          <a:spcPct val="115000"/>
                        </a:lnSpc>
                        <a:spcBef>
                          <a:spcPts val="200"/>
                        </a:spcBef>
                        <a:spcAft>
                          <a:spcPts val="0"/>
                        </a:spcAft>
                      </a:pPr>
                      <a:r>
                        <a:rPr lang="en-US" sz="1100" b="1" dirty="0">
                          <a:effectLst/>
                          <a:latin typeface="Zurich BT" pitchFamily="34" charset="0"/>
                        </a:rPr>
                        <a:t>5</a:t>
                      </a:r>
                      <a:endParaRPr lang="en-US" sz="1100" b="1" dirty="0">
                        <a:effectLst/>
                        <a:latin typeface="Zurich BT" pitchFamily="34" charset="0"/>
                        <a:ea typeface="Times New Roman"/>
                        <a:cs typeface="Arial"/>
                      </a:endParaRPr>
                    </a:p>
                  </a:txBody>
                  <a:tcPr marL="68580" marR="68580" marT="0" marB="0" anchor="ctr">
                    <a:solidFill>
                      <a:srgbClr val="F5C040"/>
                    </a:solidFill>
                  </a:tcPr>
                </a:tc>
                <a:tc gridSpan="2">
                  <a:txBody>
                    <a:bodyPr/>
                    <a:lstStyle/>
                    <a:p>
                      <a:pPr marL="0" marR="0">
                        <a:lnSpc>
                          <a:spcPct val="115000"/>
                        </a:lnSpc>
                        <a:spcBef>
                          <a:spcPts val="100"/>
                        </a:spcBef>
                        <a:spcAft>
                          <a:spcPts val="100"/>
                        </a:spcAft>
                      </a:pPr>
                      <a:r>
                        <a:rPr lang="en-US" sz="1100" b="1" dirty="0" err="1" smtClean="0">
                          <a:effectLst/>
                          <a:latin typeface="Zurich BT" pitchFamily="34" charset="0"/>
                        </a:rPr>
                        <a:t>Thụt</a:t>
                      </a:r>
                      <a:r>
                        <a:rPr lang="en-US" sz="1100" b="1" dirty="0" smtClean="0">
                          <a:effectLst/>
                          <a:latin typeface="Zurich BT" pitchFamily="34" charset="0"/>
                        </a:rPr>
                        <a:t> </a:t>
                      </a:r>
                      <a:r>
                        <a:rPr lang="en-US" sz="1100" b="1" dirty="0" err="1" smtClean="0">
                          <a:effectLst/>
                          <a:latin typeface="Zurich BT" pitchFamily="34" charset="0"/>
                        </a:rPr>
                        <a:t>lề</a:t>
                      </a:r>
                      <a:r>
                        <a:rPr lang="en-US" sz="1100" b="1" dirty="0" smtClean="0">
                          <a:effectLst/>
                          <a:latin typeface="Zurich BT" pitchFamily="34" charset="0"/>
                        </a:rPr>
                        <a:t> </a:t>
                      </a:r>
                      <a:r>
                        <a:rPr lang="en-US" sz="1100" b="1" dirty="0" err="1" smtClean="0">
                          <a:effectLst/>
                          <a:latin typeface="Zurich BT" pitchFamily="34" charset="0"/>
                        </a:rPr>
                        <a:t>trái</a:t>
                      </a:r>
                      <a:endParaRPr lang="en-US" sz="1100" b="1" dirty="0">
                        <a:effectLst/>
                        <a:latin typeface="Zurich BT" pitchFamily="34" charset="0"/>
                        <a:ea typeface="Times New Roman"/>
                        <a:cs typeface="Arial"/>
                      </a:endParaRPr>
                    </a:p>
                  </a:txBody>
                  <a:tcPr marL="68580" marR="68580" marT="0" marB="0" anchor="ctr"/>
                </a:tc>
                <a:tc hMerge="1">
                  <a:txBody>
                    <a:bodyPr/>
                    <a:lstStyle/>
                    <a:p>
                      <a:endParaRPr lang="en-US"/>
                    </a:p>
                  </a:txBody>
                  <a:tcPr/>
                </a:tc>
                <a:extLst>
                  <a:ext uri="{0D108BD9-81ED-4DB2-BD59-A6C34878D82A}">
                    <a16:rowId xmlns:a16="http://schemas.microsoft.com/office/drawing/2014/main" val="10000"/>
                  </a:ext>
                </a:extLst>
              </a:tr>
              <a:tr h="398897">
                <a:tc gridSpan="10">
                  <a:txBody>
                    <a:bodyPr/>
                    <a:lstStyle/>
                    <a:p>
                      <a:pPr marL="76200" marR="0" algn="just">
                        <a:lnSpc>
                          <a:spcPct val="115000"/>
                        </a:lnSpc>
                        <a:spcBef>
                          <a:spcPts val="3000"/>
                        </a:spcBef>
                        <a:spcAft>
                          <a:spcPts val="600"/>
                        </a:spcAft>
                        <a:tabLst>
                          <a:tab pos="533400" algn="l"/>
                          <a:tab pos="1143000" algn="l"/>
                        </a:tabLst>
                      </a:pPr>
                      <a:endParaRPr lang="en-US" sz="1100" dirty="0">
                        <a:effectLst/>
                        <a:latin typeface="Zurich BT" pitchFamily="34" charset="0"/>
                      </a:endParaRPr>
                    </a:p>
                    <a:p>
                      <a:pPr marL="0" marR="0" algn="ctr">
                        <a:lnSpc>
                          <a:spcPct val="115000"/>
                        </a:lnSpc>
                        <a:spcBef>
                          <a:spcPts val="0"/>
                        </a:spcBef>
                        <a:spcAft>
                          <a:spcPts val="0"/>
                        </a:spcAft>
                      </a:pPr>
                      <a:endParaRPr lang="en-US" sz="1100" b="1" dirty="0">
                        <a:effectLst/>
                        <a:latin typeface="Zurich BT" pitchFamily="34" charset="0"/>
                        <a:ea typeface="Times New Roman"/>
                        <a:cs typeface="Arial"/>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ct val="115000"/>
                        </a:lnSpc>
                        <a:spcBef>
                          <a:spcPts val="0"/>
                        </a:spcBef>
                        <a:spcAft>
                          <a:spcPts val="0"/>
                        </a:spcAft>
                      </a:pPr>
                      <a:r>
                        <a:rPr lang="en-US" sz="1100" dirty="0">
                          <a:effectLst/>
                          <a:latin typeface="Zurich BT" pitchFamily="34" charset="0"/>
                        </a:rPr>
                        <a:t> </a:t>
                      </a:r>
                      <a:endParaRPr lang="en-US" sz="1100" dirty="0">
                        <a:effectLst/>
                        <a:latin typeface="Zurich BT" pitchFamily="34" charset="0"/>
                        <a:ea typeface="Calibri"/>
                        <a:cs typeface="Times New Roman"/>
                      </a:endParaRPr>
                    </a:p>
                  </a:txBody>
                  <a:tcPr marL="0" marR="0" marT="0" marB="0" anchor="ctr"/>
                </a:tc>
                <a:extLst>
                  <a:ext uri="{0D108BD9-81ED-4DB2-BD59-A6C34878D82A}">
                    <a16:rowId xmlns:a16="http://schemas.microsoft.com/office/drawing/2014/main" val="10001"/>
                  </a:ext>
                </a:extLst>
              </a:tr>
            </a:tbl>
          </a:graphicData>
        </a:graphic>
      </p:graphicFrame>
      <p:grpSp>
        <p:nvGrpSpPr>
          <p:cNvPr id="7" name="Group 6"/>
          <p:cNvGrpSpPr/>
          <p:nvPr/>
        </p:nvGrpSpPr>
        <p:grpSpPr>
          <a:xfrm>
            <a:off x="1780573" y="3112960"/>
            <a:ext cx="7001477" cy="975360"/>
            <a:chOff x="2135596" y="2295978"/>
            <a:chExt cx="5686425" cy="792163"/>
          </a:xfrm>
        </p:grpSpPr>
        <p:pic>
          <p:nvPicPr>
            <p:cNvPr id="10252" name="Picture 62"/>
            <p:cNvPicPr>
              <a:picLocks noChangeAspect="1" noChangeArrowheads="1"/>
            </p:cNvPicPr>
            <p:nvPr/>
          </p:nvPicPr>
          <p:blipFill>
            <a:blip r:embed="rId3">
              <a:extLst>
                <a:ext uri="{28A0092B-C50C-407E-A947-70E740481C1C}">
                  <a14:useLocalDpi xmlns:a14="http://schemas.microsoft.com/office/drawing/2010/main" val="0"/>
                </a:ext>
              </a:extLst>
            </a:blip>
            <a:srcRect r="4027" b="-14"/>
            <a:stretch>
              <a:fillRect/>
            </a:stretch>
          </p:blipFill>
          <p:spPr bwMode="auto">
            <a:xfrm>
              <a:off x="2135596" y="2575061"/>
              <a:ext cx="568642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AutoShape 2120"/>
            <p:cNvCxnSpPr>
              <a:cxnSpLocks noChangeShapeType="1"/>
            </p:cNvCxnSpPr>
            <p:nvPr/>
          </p:nvCxnSpPr>
          <p:spPr bwMode="auto">
            <a:xfrm>
              <a:off x="2228624" y="2375353"/>
              <a:ext cx="1587" cy="254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3" name="AutoShape 2121"/>
            <p:cNvCxnSpPr>
              <a:cxnSpLocks noChangeShapeType="1"/>
            </p:cNvCxnSpPr>
            <p:nvPr/>
          </p:nvCxnSpPr>
          <p:spPr bwMode="auto">
            <a:xfrm>
              <a:off x="3047774" y="2365828"/>
              <a:ext cx="1587" cy="2524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 name="AutoShape 2122"/>
            <p:cNvCxnSpPr>
              <a:cxnSpLocks noChangeShapeType="1"/>
            </p:cNvCxnSpPr>
            <p:nvPr/>
          </p:nvCxnSpPr>
          <p:spPr bwMode="auto">
            <a:xfrm>
              <a:off x="3303361" y="2426153"/>
              <a:ext cx="0" cy="254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5" name="AutoShape 2123"/>
            <p:cNvCxnSpPr>
              <a:cxnSpLocks noChangeShapeType="1"/>
            </p:cNvCxnSpPr>
            <p:nvPr/>
          </p:nvCxnSpPr>
          <p:spPr bwMode="auto">
            <a:xfrm flipV="1">
              <a:off x="3304949" y="2788103"/>
              <a:ext cx="1587" cy="2524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6" name="AutoShape 2124"/>
            <p:cNvCxnSpPr>
              <a:cxnSpLocks noChangeShapeType="1"/>
            </p:cNvCxnSpPr>
            <p:nvPr/>
          </p:nvCxnSpPr>
          <p:spPr bwMode="auto">
            <a:xfrm>
              <a:off x="7607074" y="2424566"/>
              <a:ext cx="1587" cy="254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7" name="Text Box 2150"/>
            <p:cNvSpPr txBox="1">
              <a:spLocks noChangeArrowheads="1"/>
            </p:cNvSpPr>
            <p:nvPr/>
          </p:nvSpPr>
          <p:spPr bwMode="auto">
            <a:xfrm>
              <a:off x="2141311" y="2295978"/>
              <a:ext cx="195263" cy="1651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US" sz="1100" b="1">
                  <a:effectLst/>
                  <a:latin typeface="Zurich BT"/>
                  <a:ea typeface="Times New Roman"/>
                  <a:cs typeface="Arial"/>
                </a:rPr>
                <a:t>1</a:t>
              </a:r>
            </a:p>
          </p:txBody>
        </p:sp>
        <p:sp>
          <p:nvSpPr>
            <p:cNvPr id="38" name="Text Box 2151"/>
            <p:cNvSpPr txBox="1">
              <a:spLocks noChangeArrowheads="1"/>
            </p:cNvSpPr>
            <p:nvPr/>
          </p:nvSpPr>
          <p:spPr bwMode="auto">
            <a:xfrm>
              <a:off x="2962049" y="2295978"/>
              <a:ext cx="193675" cy="1651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US" sz="1100" b="1">
                  <a:effectLst/>
                  <a:latin typeface="Zurich BT"/>
                  <a:ea typeface="Times New Roman"/>
                  <a:cs typeface="Arial"/>
                </a:rPr>
                <a:t>2</a:t>
              </a:r>
            </a:p>
          </p:txBody>
        </p:sp>
        <p:sp>
          <p:nvSpPr>
            <p:cNvPr id="39" name="Text Box 2152"/>
            <p:cNvSpPr txBox="1">
              <a:spLocks noChangeArrowheads="1"/>
            </p:cNvSpPr>
            <p:nvPr/>
          </p:nvSpPr>
          <p:spPr bwMode="auto">
            <a:xfrm>
              <a:off x="3216049" y="2346778"/>
              <a:ext cx="195262" cy="1651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US" sz="1100" b="1">
                  <a:effectLst/>
                  <a:latin typeface="Zurich BT"/>
                  <a:ea typeface="Times New Roman"/>
                  <a:cs typeface="Arial"/>
                </a:rPr>
                <a:t>3</a:t>
              </a:r>
            </a:p>
          </p:txBody>
        </p:sp>
        <p:sp>
          <p:nvSpPr>
            <p:cNvPr id="40" name="Text Box 2153"/>
            <p:cNvSpPr txBox="1">
              <a:spLocks noChangeArrowheads="1"/>
            </p:cNvSpPr>
            <p:nvPr/>
          </p:nvSpPr>
          <p:spPr bwMode="auto">
            <a:xfrm>
              <a:off x="3217636" y="2923041"/>
              <a:ext cx="195263" cy="1651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US" sz="1100" b="1" dirty="0">
                  <a:effectLst/>
                  <a:latin typeface="Zurich BT"/>
                  <a:ea typeface="Times New Roman"/>
                  <a:cs typeface="Arial"/>
                </a:rPr>
                <a:t>5</a:t>
              </a:r>
            </a:p>
          </p:txBody>
        </p:sp>
        <p:sp>
          <p:nvSpPr>
            <p:cNvPr id="41" name="Text Box 2154"/>
            <p:cNvSpPr txBox="1">
              <a:spLocks noChangeArrowheads="1"/>
            </p:cNvSpPr>
            <p:nvPr/>
          </p:nvSpPr>
          <p:spPr bwMode="auto">
            <a:xfrm>
              <a:off x="7521349" y="2346778"/>
              <a:ext cx="193675" cy="16510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US" sz="1100" b="1">
                  <a:effectLst/>
                  <a:latin typeface="Zurich BT"/>
                  <a:ea typeface="Times New Roman"/>
                  <a:cs typeface="Arial"/>
                </a:rPr>
                <a:t>4</a:t>
              </a:r>
            </a:p>
          </p:txBody>
        </p:sp>
      </p:grpSp>
    </p:spTree>
    <p:extLst>
      <p:ext uri="{BB962C8B-B14F-4D97-AF65-F5344CB8AC3E}">
        <p14:creationId xmlns:p14="http://schemas.microsoft.com/office/powerpoint/2010/main" val="6963903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Làm</a:t>
            </a:r>
            <a:r>
              <a:rPr lang="en-US" dirty="0"/>
              <a:t> </a:t>
            </a:r>
            <a:r>
              <a:rPr lang="en-US" dirty="0" err="1"/>
              <a:t>việc</a:t>
            </a:r>
            <a:r>
              <a:rPr lang="en-US" dirty="0"/>
              <a:t> </a:t>
            </a:r>
            <a:r>
              <a:rPr lang="en-US" dirty="0" err="1"/>
              <a:t>với</a:t>
            </a:r>
            <a:r>
              <a:rPr lang="en-US" dirty="0"/>
              <a:t> </a:t>
            </a:r>
            <a:r>
              <a:rPr lang="en-US" dirty="0" err="1"/>
              <a:t>Thụt</a:t>
            </a:r>
            <a:r>
              <a:rPr lang="en-US" dirty="0"/>
              <a:t> </a:t>
            </a:r>
            <a:r>
              <a:rPr lang="en-US" dirty="0" err="1"/>
              <a:t>lề</a:t>
            </a:r>
            <a:endParaRPr lang="vi-VN" dirty="0"/>
          </a:p>
        </p:txBody>
      </p:sp>
      <p:sp>
        <p:nvSpPr>
          <p:cNvPr id="3" name="Content Placeholder 2"/>
          <p:cNvSpPr>
            <a:spLocks noGrp="1"/>
          </p:cNvSpPr>
          <p:nvPr>
            <p:ph idx="1"/>
          </p:nvPr>
        </p:nvSpPr>
        <p:spPr>
          <a:xfrm>
            <a:off x="1046500" y="2155911"/>
            <a:ext cx="8010713" cy="4503554"/>
          </a:xfrm>
        </p:spPr>
        <p:txBody>
          <a:bodyPr/>
          <a:lstStyle/>
          <a:p>
            <a:r>
              <a:rPr lang="en-US" b="1" smtClean="0"/>
              <a:t>Đoạn </a:t>
            </a:r>
            <a:r>
              <a:rPr lang="en-US" b="1" dirty="0" err="1"/>
              <a:t>văn</a:t>
            </a:r>
            <a:r>
              <a:rPr lang="en-US" b="1" dirty="0"/>
              <a:t> </a:t>
            </a:r>
            <a:r>
              <a:rPr lang="en-US" b="1" dirty="0" err="1"/>
              <a:t>bản</a:t>
            </a:r>
            <a:endParaRPr lang="vi-VN" b="1" dirty="0"/>
          </a:p>
          <a:p>
            <a:pPr lvl="1"/>
            <a:r>
              <a:rPr lang="en-CA" dirty="0" err="1"/>
              <a:t>thiết</a:t>
            </a:r>
            <a:r>
              <a:rPr lang="en-CA" dirty="0"/>
              <a:t> </a:t>
            </a:r>
            <a:r>
              <a:rPr lang="en-CA" dirty="0" err="1"/>
              <a:t>lập</a:t>
            </a:r>
            <a:r>
              <a:rPr lang="en-CA" dirty="0"/>
              <a:t> </a:t>
            </a:r>
            <a:r>
              <a:rPr lang="en-CA" dirty="0" err="1"/>
              <a:t>các</a:t>
            </a:r>
            <a:r>
              <a:rPr lang="en-CA" dirty="0"/>
              <a:t> </a:t>
            </a:r>
            <a:r>
              <a:rPr lang="en-CA" dirty="0" err="1"/>
              <a:t>thụt</a:t>
            </a:r>
            <a:r>
              <a:rPr lang="en-CA" dirty="0"/>
              <a:t> </a:t>
            </a:r>
            <a:r>
              <a:rPr lang="en-CA" dirty="0" err="1"/>
              <a:t>lề</a:t>
            </a:r>
            <a:r>
              <a:rPr lang="en-CA" dirty="0"/>
              <a:t> </a:t>
            </a:r>
            <a:r>
              <a:rPr lang="en-CA" dirty="0" err="1"/>
              <a:t>chính</a:t>
            </a:r>
            <a:r>
              <a:rPr lang="en-CA" dirty="0"/>
              <a:t> </a:t>
            </a:r>
            <a:r>
              <a:rPr lang="en-CA" dirty="0" err="1" smtClean="0"/>
              <a:t>xác</a:t>
            </a:r>
            <a:r>
              <a:rPr lang="en-US" dirty="0" smtClean="0"/>
              <a:t>:</a:t>
            </a:r>
            <a:endParaRPr lang="en-US" dirty="0"/>
          </a:p>
          <a:p>
            <a:pPr lvl="2"/>
            <a:r>
              <a:rPr lang="en-CA" dirty="0" err="1"/>
              <a:t>Trên</a:t>
            </a:r>
            <a:r>
              <a:rPr lang="en-CA" dirty="0"/>
              <a:t> </a:t>
            </a:r>
            <a:r>
              <a:rPr lang="en-CA" dirty="0" err="1"/>
              <a:t>thẻ</a:t>
            </a:r>
            <a:r>
              <a:rPr lang="en-CA" dirty="0"/>
              <a:t> </a:t>
            </a:r>
            <a:r>
              <a:rPr lang="en-CA" b="1" dirty="0"/>
              <a:t>Page Layout</a:t>
            </a:r>
            <a:r>
              <a:rPr lang="en-CA" dirty="0"/>
              <a:t>, </a:t>
            </a:r>
            <a:r>
              <a:rPr lang="en-CA" dirty="0" err="1"/>
              <a:t>trong</a:t>
            </a:r>
            <a:r>
              <a:rPr lang="en-CA" dirty="0"/>
              <a:t> </a:t>
            </a:r>
            <a:r>
              <a:rPr lang="en-CA" dirty="0" err="1"/>
              <a:t>nhóm</a:t>
            </a:r>
            <a:r>
              <a:rPr lang="en-CA" dirty="0"/>
              <a:t> </a:t>
            </a:r>
            <a:r>
              <a:rPr lang="en-CA" b="1" dirty="0"/>
              <a:t>Paragraph</a:t>
            </a:r>
            <a:r>
              <a:rPr lang="en-CA" dirty="0"/>
              <a:t>, </a:t>
            </a:r>
            <a:r>
              <a:rPr lang="en-CA" dirty="0" smtClean="0"/>
              <a:t/>
            </a:r>
            <a:br>
              <a:rPr lang="en-CA" dirty="0" smtClean="0"/>
            </a:br>
            <a:r>
              <a:rPr lang="en-CA" dirty="0" err="1" smtClean="0"/>
              <a:t>thiết</a:t>
            </a:r>
            <a:r>
              <a:rPr lang="en-CA" dirty="0" smtClean="0"/>
              <a:t> </a:t>
            </a:r>
            <a:r>
              <a:rPr lang="en-CA" dirty="0" err="1"/>
              <a:t>lập</a:t>
            </a:r>
            <a:r>
              <a:rPr lang="en-CA" dirty="0"/>
              <a:t> </a:t>
            </a:r>
            <a:r>
              <a:rPr lang="en-CA" dirty="0" err="1"/>
              <a:t>đơn</a:t>
            </a:r>
            <a:r>
              <a:rPr lang="en-CA" dirty="0"/>
              <a:t> </a:t>
            </a:r>
            <a:r>
              <a:rPr lang="en-CA" dirty="0" err="1"/>
              <a:t>vị</a:t>
            </a:r>
            <a:r>
              <a:rPr lang="en-CA" dirty="0"/>
              <a:t> </a:t>
            </a:r>
            <a:r>
              <a:rPr lang="en-CA" dirty="0" err="1"/>
              <a:t>thụt</a:t>
            </a:r>
            <a:r>
              <a:rPr lang="en-CA" dirty="0"/>
              <a:t> </a:t>
            </a:r>
            <a:r>
              <a:rPr lang="en-CA" dirty="0" err="1"/>
              <a:t>lề</a:t>
            </a:r>
            <a:r>
              <a:rPr lang="en-CA" dirty="0"/>
              <a:t> </a:t>
            </a:r>
            <a:r>
              <a:rPr lang="en-CA" dirty="0" err="1"/>
              <a:t>từ</a:t>
            </a:r>
            <a:r>
              <a:rPr lang="en-CA" dirty="0"/>
              <a:t> </a:t>
            </a:r>
            <a:r>
              <a:rPr lang="en-CA" dirty="0" err="1"/>
              <a:t>lề</a:t>
            </a:r>
            <a:r>
              <a:rPr lang="en-CA" dirty="0"/>
              <a:t> </a:t>
            </a:r>
            <a:r>
              <a:rPr lang="en-CA" b="1" dirty="0"/>
              <a:t>Left</a:t>
            </a:r>
            <a:r>
              <a:rPr lang="en-CA" dirty="0"/>
              <a:t> </a:t>
            </a:r>
            <a:r>
              <a:rPr lang="en-CA" dirty="0" err="1"/>
              <a:t>hoặc</a:t>
            </a:r>
            <a:r>
              <a:rPr lang="en-CA" dirty="0"/>
              <a:t> </a:t>
            </a:r>
            <a:r>
              <a:rPr lang="en-CA" dirty="0" err="1"/>
              <a:t>lề</a:t>
            </a:r>
            <a:r>
              <a:rPr lang="en-CA" dirty="0"/>
              <a:t> </a:t>
            </a:r>
            <a:r>
              <a:rPr lang="en-CA" b="1" dirty="0"/>
              <a:t>Right</a:t>
            </a:r>
            <a:r>
              <a:rPr lang="en-CA" dirty="0"/>
              <a:t>; </a:t>
            </a:r>
            <a:r>
              <a:rPr lang="en-CA" dirty="0" err="1"/>
              <a:t>hoặc</a:t>
            </a:r>
            <a:endParaRPr lang="en-US" dirty="0"/>
          </a:p>
          <a:p>
            <a:pPr lvl="2"/>
            <a:r>
              <a:rPr lang="en-CA" dirty="0" err="1"/>
              <a:t>trên</a:t>
            </a:r>
            <a:r>
              <a:rPr lang="en-CA" dirty="0"/>
              <a:t> </a:t>
            </a:r>
            <a:r>
              <a:rPr lang="en-CA" dirty="0" err="1"/>
              <a:t>thẻ</a:t>
            </a:r>
            <a:r>
              <a:rPr lang="en-CA" dirty="0"/>
              <a:t> </a:t>
            </a:r>
            <a:r>
              <a:rPr lang="en-CA" b="1" dirty="0"/>
              <a:t>Home</a:t>
            </a:r>
            <a:r>
              <a:rPr lang="en-CA" dirty="0"/>
              <a:t>, </a:t>
            </a:r>
            <a:r>
              <a:rPr lang="en-CA" dirty="0" err="1"/>
              <a:t>trong</a:t>
            </a:r>
            <a:r>
              <a:rPr lang="en-CA" dirty="0"/>
              <a:t> </a:t>
            </a:r>
            <a:r>
              <a:rPr lang="en-CA" dirty="0" err="1"/>
              <a:t>nhóm</a:t>
            </a:r>
            <a:r>
              <a:rPr lang="en-CA" dirty="0"/>
              <a:t> </a:t>
            </a:r>
            <a:r>
              <a:rPr lang="en-CA" b="1" dirty="0"/>
              <a:t>Paragraph</a:t>
            </a:r>
            <a:r>
              <a:rPr lang="en-CA" dirty="0"/>
              <a:t>, </a:t>
            </a:r>
            <a:r>
              <a:rPr lang="en-CA" dirty="0" err="1"/>
              <a:t>nhấp</a:t>
            </a:r>
            <a:r>
              <a:rPr lang="en-CA" dirty="0"/>
              <a:t> </a:t>
            </a:r>
            <a:r>
              <a:rPr lang="en-CA" dirty="0" err="1"/>
              <a:t>chuột</a:t>
            </a:r>
            <a:r>
              <a:rPr lang="en-CA" dirty="0"/>
              <a:t> </a:t>
            </a:r>
            <a:r>
              <a:rPr lang="en-CA" dirty="0" err="1"/>
              <a:t>chọn</a:t>
            </a:r>
            <a:r>
              <a:rPr lang="en-CA" dirty="0"/>
              <a:t> </a:t>
            </a:r>
            <a:r>
              <a:rPr lang="en-CA" b="1" dirty="0"/>
              <a:t>Dialog box </a:t>
            </a:r>
            <a:r>
              <a:rPr lang="en-CA" b="1" dirty="0" smtClean="0"/>
              <a:t>launcher</a:t>
            </a:r>
            <a:r>
              <a:rPr lang="en-CA" dirty="0" smtClean="0"/>
              <a:t>,</a:t>
            </a:r>
            <a:r>
              <a:rPr lang="en-CA" dirty="0"/>
              <a:t> </a:t>
            </a:r>
            <a:r>
              <a:rPr lang="en-CA" dirty="0" err="1" smtClean="0"/>
              <a:t>trong</a:t>
            </a:r>
            <a:r>
              <a:rPr lang="en-CA" dirty="0" smtClean="0"/>
              <a:t> </a:t>
            </a:r>
            <a:r>
              <a:rPr lang="en-CA" dirty="0" err="1"/>
              <a:t>vùng</a:t>
            </a:r>
            <a:r>
              <a:rPr lang="en-CA" dirty="0"/>
              <a:t> </a:t>
            </a:r>
            <a:r>
              <a:rPr lang="en-CA" dirty="0" err="1"/>
              <a:t>diện</a:t>
            </a:r>
            <a:r>
              <a:rPr lang="en-CA" dirty="0"/>
              <a:t> </a:t>
            </a:r>
            <a:r>
              <a:rPr lang="en-CA" dirty="0" err="1"/>
              <a:t>tích</a:t>
            </a:r>
            <a:r>
              <a:rPr lang="en-CA" dirty="0"/>
              <a:t> </a:t>
            </a:r>
            <a:r>
              <a:rPr lang="en-CA" b="1" dirty="0"/>
              <a:t>Indentation</a:t>
            </a:r>
            <a:r>
              <a:rPr lang="en-CA" dirty="0" smtClean="0"/>
              <a:t>, </a:t>
            </a:r>
            <a:r>
              <a:rPr lang="en-CA" dirty="0" err="1" smtClean="0"/>
              <a:t>nhập</a:t>
            </a:r>
            <a:r>
              <a:rPr lang="en-CA" dirty="0" smtClean="0"/>
              <a:t> </a:t>
            </a:r>
            <a:r>
              <a:rPr lang="en-CA" dirty="0" err="1" smtClean="0"/>
              <a:t>vào</a:t>
            </a:r>
            <a:r>
              <a:rPr lang="en-CA" dirty="0" smtClean="0"/>
              <a:t> </a:t>
            </a:r>
            <a:r>
              <a:rPr lang="en-CA" dirty="0" err="1" smtClean="0"/>
              <a:t>hoặc</a:t>
            </a:r>
            <a:r>
              <a:rPr lang="en-CA" dirty="0" smtClean="0"/>
              <a:t> </a:t>
            </a:r>
            <a:r>
              <a:rPr lang="en-CA" dirty="0" err="1" smtClean="0"/>
              <a:t>chọn</a:t>
            </a:r>
            <a:r>
              <a:rPr lang="en-CA" dirty="0" smtClean="0"/>
              <a:t> </a:t>
            </a:r>
            <a:r>
              <a:rPr lang="en-CA" dirty="0" err="1" smtClean="0"/>
              <a:t>giá</a:t>
            </a:r>
            <a:r>
              <a:rPr lang="en-CA" dirty="0" smtClean="0"/>
              <a:t> </a:t>
            </a:r>
            <a:r>
              <a:rPr lang="en-CA" dirty="0" err="1" smtClean="0"/>
              <a:t>trị</a:t>
            </a:r>
            <a:r>
              <a:rPr lang="en-CA" dirty="0" smtClean="0"/>
              <a:t> </a:t>
            </a:r>
            <a:r>
              <a:rPr lang="en-CA" dirty="0" err="1" smtClean="0"/>
              <a:t>cho</a:t>
            </a:r>
            <a:r>
              <a:rPr lang="en-CA" dirty="0" smtClean="0"/>
              <a:t> </a:t>
            </a:r>
            <a:r>
              <a:rPr lang="en-CA" dirty="0" err="1" smtClean="0"/>
              <a:t>lề</a:t>
            </a:r>
            <a:r>
              <a:rPr lang="en-CA" dirty="0" smtClean="0"/>
              <a:t> </a:t>
            </a:r>
            <a:r>
              <a:rPr lang="en-CA" dirty="0" err="1" smtClean="0"/>
              <a:t>trái</a:t>
            </a:r>
            <a:r>
              <a:rPr lang="en-CA" dirty="0" smtClean="0"/>
              <a:t> </a:t>
            </a:r>
            <a:r>
              <a:rPr lang="en-CA" dirty="0" err="1" smtClean="0"/>
              <a:t>hoặc</a:t>
            </a:r>
            <a:r>
              <a:rPr lang="en-CA" dirty="0" smtClean="0"/>
              <a:t> </a:t>
            </a:r>
            <a:r>
              <a:rPr lang="en-CA" dirty="0" err="1" smtClean="0"/>
              <a:t>phải</a:t>
            </a:r>
            <a:r>
              <a:rPr lang="en-CA" dirty="0" smtClean="0"/>
              <a:t>; </a:t>
            </a:r>
            <a:r>
              <a:rPr lang="vi-VN" dirty="0"/>
              <a:t>hoặc chọn </a:t>
            </a:r>
            <a:r>
              <a:rPr lang="vi-VN" b="1" dirty="0"/>
              <a:t>Special </a:t>
            </a:r>
            <a:r>
              <a:rPr lang="vi-VN" dirty="0"/>
              <a:t>để hiển thị danh sách lựa chọn </a:t>
            </a:r>
            <a:r>
              <a:rPr lang="vi-VN" b="1" dirty="0"/>
              <a:t>First Line</a:t>
            </a:r>
            <a:r>
              <a:rPr lang="vi-VN" dirty="0" smtClean="0"/>
              <a:t>, </a:t>
            </a:r>
            <a:r>
              <a:rPr lang="vi-VN" dirty="0"/>
              <a:t>hoặc </a:t>
            </a:r>
            <a:r>
              <a:rPr lang="vi-VN" b="1" dirty="0" smtClean="0"/>
              <a:t>Hanging</a:t>
            </a:r>
            <a:endParaRPr lang="en-CA" b="1" dirty="0" smtClean="0"/>
          </a:p>
          <a:p>
            <a:pPr lvl="1"/>
            <a:r>
              <a:rPr lang="en-CA" dirty="0" err="1"/>
              <a:t>có</a:t>
            </a:r>
            <a:r>
              <a:rPr lang="en-CA" dirty="0"/>
              <a:t> </a:t>
            </a:r>
            <a:r>
              <a:rPr lang="en-CA" dirty="0" err="1"/>
              <a:t>thể</a:t>
            </a:r>
            <a:r>
              <a:rPr lang="en-CA" dirty="0"/>
              <a:t> </a:t>
            </a:r>
            <a:r>
              <a:rPr lang="en-CA" dirty="0" err="1"/>
              <a:t>chọn</a:t>
            </a:r>
            <a:r>
              <a:rPr lang="en-CA" dirty="0"/>
              <a:t> </a:t>
            </a:r>
            <a:r>
              <a:rPr lang="en-CA" b="1" dirty="0"/>
              <a:t>Mirror indents </a:t>
            </a:r>
            <a:r>
              <a:rPr lang="en-CA" dirty="0" err="1"/>
              <a:t>để</a:t>
            </a:r>
            <a:r>
              <a:rPr lang="en-CA" dirty="0"/>
              <a:t> </a:t>
            </a:r>
            <a:r>
              <a:rPr lang="en-CA" dirty="0" err="1"/>
              <a:t>đảm</a:t>
            </a:r>
            <a:r>
              <a:rPr lang="en-CA" dirty="0"/>
              <a:t> </a:t>
            </a:r>
            <a:r>
              <a:rPr lang="en-CA" dirty="0" err="1"/>
              <a:t>bảo</a:t>
            </a:r>
            <a:r>
              <a:rPr lang="en-CA" dirty="0"/>
              <a:t> </a:t>
            </a:r>
            <a:r>
              <a:rPr lang="en-CA" dirty="0" err="1"/>
              <a:t>thụt</a:t>
            </a:r>
            <a:r>
              <a:rPr lang="en-CA" dirty="0"/>
              <a:t> </a:t>
            </a:r>
            <a:r>
              <a:rPr lang="en-CA" dirty="0" err="1"/>
              <a:t>lề</a:t>
            </a:r>
            <a:r>
              <a:rPr lang="en-CA" dirty="0"/>
              <a:t> </a:t>
            </a:r>
            <a:r>
              <a:rPr lang="en-CA" dirty="0" err="1"/>
              <a:t>trái</a:t>
            </a:r>
            <a:r>
              <a:rPr lang="en-CA" dirty="0"/>
              <a:t> </a:t>
            </a:r>
            <a:r>
              <a:rPr lang="en-CA" dirty="0" err="1"/>
              <a:t>và</a:t>
            </a:r>
            <a:r>
              <a:rPr lang="en-CA" dirty="0"/>
              <a:t> </a:t>
            </a:r>
            <a:r>
              <a:rPr lang="en-CA" dirty="0" err="1"/>
              <a:t>phải</a:t>
            </a:r>
            <a:r>
              <a:rPr lang="en-CA" dirty="0"/>
              <a:t> </a:t>
            </a:r>
            <a:r>
              <a:rPr lang="en-CA" dirty="0" err="1"/>
              <a:t>sẽ</a:t>
            </a:r>
            <a:r>
              <a:rPr lang="en-CA" dirty="0"/>
              <a:t> </a:t>
            </a:r>
            <a:r>
              <a:rPr lang="en-CA" dirty="0" err="1"/>
              <a:t>được</a:t>
            </a:r>
            <a:r>
              <a:rPr lang="en-CA" dirty="0"/>
              <a:t> </a:t>
            </a:r>
            <a:r>
              <a:rPr lang="en-CA" dirty="0" err="1"/>
              <a:t>điều</a:t>
            </a:r>
            <a:r>
              <a:rPr lang="en-CA" dirty="0"/>
              <a:t> </a:t>
            </a:r>
            <a:r>
              <a:rPr lang="en-CA" dirty="0" err="1"/>
              <a:t>chỉnh</a:t>
            </a:r>
            <a:r>
              <a:rPr lang="en-CA" dirty="0"/>
              <a:t> </a:t>
            </a:r>
            <a:r>
              <a:rPr lang="en-CA" dirty="0" err="1"/>
              <a:t>thích</a:t>
            </a:r>
            <a:r>
              <a:rPr lang="en-CA" dirty="0"/>
              <a:t> </a:t>
            </a:r>
            <a:r>
              <a:rPr lang="en-CA" dirty="0" err="1"/>
              <a:t>hợp</a:t>
            </a:r>
            <a:r>
              <a:rPr lang="en-CA" dirty="0"/>
              <a:t> </a:t>
            </a:r>
            <a:r>
              <a:rPr lang="en-CA" dirty="0" err="1"/>
              <a:t>cho</a:t>
            </a:r>
            <a:r>
              <a:rPr lang="en-CA" dirty="0"/>
              <a:t> </a:t>
            </a:r>
            <a:r>
              <a:rPr lang="en-CA" dirty="0" err="1"/>
              <a:t>các</a:t>
            </a:r>
            <a:r>
              <a:rPr lang="en-CA" dirty="0"/>
              <a:t> </a:t>
            </a:r>
            <a:r>
              <a:rPr lang="en-CA" dirty="0" err="1"/>
              <a:t>trang</a:t>
            </a:r>
            <a:r>
              <a:rPr lang="en-CA" dirty="0"/>
              <a:t> </a:t>
            </a:r>
            <a:r>
              <a:rPr lang="en-CA" dirty="0" err="1"/>
              <a:t>chẵn</a:t>
            </a:r>
            <a:r>
              <a:rPr lang="en-CA" dirty="0"/>
              <a:t> </a:t>
            </a:r>
            <a:r>
              <a:rPr lang="en-CA" dirty="0" err="1"/>
              <a:t>và</a:t>
            </a:r>
            <a:r>
              <a:rPr lang="en-CA" dirty="0"/>
              <a:t> </a:t>
            </a:r>
            <a:r>
              <a:rPr lang="en-CA" dirty="0" err="1" smtClean="0"/>
              <a:t>lẻ</a:t>
            </a:r>
            <a:endParaRPr lang="en-US" dirty="0"/>
          </a:p>
          <a:p>
            <a:pPr lvl="1"/>
            <a:r>
              <a:rPr lang="en-CA" dirty="0" err="1"/>
              <a:t>Hộp</a:t>
            </a:r>
            <a:r>
              <a:rPr lang="en-CA" dirty="0"/>
              <a:t> </a:t>
            </a:r>
            <a:r>
              <a:rPr lang="en-CA" b="1" dirty="0"/>
              <a:t>Preview</a:t>
            </a:r>
            <a:r>
              <a:rPr lang="en-CA" dirty="0"/>
              <a:t> ở </a:t>
            </a:r>
            <a:r>
              <a:rPr lang="en-CA" dirty="0" err="1"/>
              <a:t>bên</a:t>
            </a:r>
            <a:r>
              <a:rPr lang="en-CA" dirty="0"/>
              <a:t> </a:t>
            </a:r>
            <a:r>
              <a:rPr lang="en-CA" dirty="0" err="1"/>
              <a:t>dưới</a:t>
            </a:r>
            <a:r>
              <a:rPr lang="en-CA" dirty="0"/>
              <a:t> </a:t>
            </a:r>
            <a:r>
              <a:rPr lang="en-CA" dirty="0" err="1"/>
              <a:t>hộp</a:t>
            </a:r>
            <a:r>
              <a:rPr lang="en-CA" dirty="0"/>
              <a:t> </a:t>
            </a:r>
            <a:r>
              <a:rPr lang="en-CA" dirty="0" err="1"/>
              <a:t>thoại</a:t>
            </a:r>
            <a:r>
              <a:rPr lang="en-CA" dirty="0"/>
              <a:t> Paragraph </a:t>
            </a:r>
            <a:r>
              <a:rPr lang="en-CA" dirty="0" err="1"/>
              <a:t>hiển</a:t>
            </a:r>
            <a:r>
              <a:rPr lang="en-CA" dirty="0"/>
              <a:t> thị </a:t>
            </a:r>
            <a:r>
              <a:rPr lang="en-CA" dirty="0" err="1"/>
              <a:t>các</a:t>
            </a:r>
            <a:r>
              <a:rPr lang="en-CA" dirty="0"/>
              <a:t> </a:t>
            </a:r>
            <a:r>
              <a:rPr lang="en-CA" dirty="0" err="1"/>
              <a:t>khoảng</a:t>
            </a:r>
            <a:r>
              <a:rPr lang="en-CA" dirty="0"/>
              <a:t> </a:t>
            </a:r>
            <a:r>
              <a:rPr lang="en-CA" dirty="0" err="1"/>
              <a:t>thụt</a:t>
            </a:r>
            <a:r>
              <a:rPr lang="en-CA" dirty="0"/>
              <a:t> </a:t>
            </a:r>
            <a:r>
              <a:rPr lang="en-CA" dirty="0" err="1"/>
              <a:t>lề</a:t>
            </a:r>
            <a:r>
              <a:rPr lang="en-CA" dirty="0"/>
              <a:t> </a:t>
            </a:r>
            <a:r>
              <a:rPr lang="en-CA" dirty="0" err="1"/>
              <a:t>bạn</a:t>
            </a:r>
            <a:r>
              <a:rPr lang="en-CA" dirty="0"/>
              <a:t> </a:t>
            </a:r>
            <a:r>
              <a:rPr lang="en-CA" dirty="0" err="1"/>
              <a:t>vừa</a:t>
            </a:r>
            <a:r>
              <a:rPr lang="en-CA" dirty="0"/>
              <a:t> </a:t>
            </a:r>
            <a:r>
              <a:rPr lang="en-CA" dirty="0" err="1"/>
              <a:t>nhập</a:t>
            </a:r>
            <a:r>
              <a:rPr lang="en-CA" dirty="0"/>
              <a:t> </a:t>
            </a:r>
            <a:r>
              <a:rPr lang="en-CA" dirty="0" err="1"/>
              <a:t>ảnh</a:t>
            </a:r>
            <a:r>
              <a:rPr lang="en-CA" dirty="0"/>
              <a:t> </a:t>
            </a:r>
            <a:r>
              <a:rPr lang="en-CA" dirty="0" err="1"/>
              <a:t>hưởng</a:t>
            </a:r>
            <a:r>
              <a:rPr lang="en-CA" dirty="0"/>
              <a:t> </a:t>
            </a:r>
            <a:r>
              <a:rPr lang="en-CA" dirty="0" err="1"/>
              <a:t>đến</a:t>
            </a:r>
            <a:r>
              <a:rPr lang="en-CA" dirty="0"/>
              <a:t> </a:t>
            </a:r>
            <a:r>
              <a:rPr lang="en-CA" dirty="0" err="1"/>
              <a:t>giao</a:t>
            </a:r>
            <a:r>
              <a:rPr lang="en-CA" dirty="0"/>
              <a:t> </a:t>
            </a:r>
            <a:r>
              <a:rPr lang="en-CA" dirty="0" err="1"/>
              <a:t>diện</a:t>
            </a:r>
            <a:r>
              <a:rPr lang="en-CA" dirty="0"/>
              <a:t> </a:t>
            </a:r>
            <a:r>
              <a:rPr lang="en-CA" dirty="0" err="1"/>
              <a:t>của</a:t>
            </a:r>
            <a:r>
              <a:rPr lang="en-CA" dirty="0"/>
              <a:t> </a:t>
            </a:r>
            <a:r>
              <a:rPr lang="en-CA" dirty="0" err="1"/>
              <a:t>tài</a:t>
            </a:r>
            <a:r>
              <a:rPr lang="en-CA" dirty="0"/>
              <a:t> </a:t>
            </a:r>
            <a:r>
              <a:rPr lang="en-CA" dirty="0" err="1"/>
              <a:t>liệu</a:t>
            </a:r>
            <a:r>
              <a:rPr lang="en-CA" dirty="0"/>
              <a:t> </a:t>
            </a:r>
            <a:r>
              <a:rPr lang="en-CA" dirty="0" err="1"/>
              <a:t>như</a:t>
            </a:r>
            <a:r>
              <a:rPr lang="en-CA" dirty="0"/>
              <a:t> </a:t>
            </a:r>
            <a:r>
              <a:rPr lang="en-CA" dirty="0" err="1"/>
              <a:t>thế</a:t>
            </a:r>
            <a:r>
              <a:rPr lang="en-CA" dirty="0"/>
              <a:t> </a:t>
            </a:r>
            <a:r>
              <a:rPr lang="en-CA" dirty="0" err="1" smtClean="0"/>
              <a:t>nào</a:t>
            </a:r>
            <a:endParaRPr lang="en-US" dirty="0"/>
          </a:p>
        </p:txBody>
      </p:sp>
      <p:grpSp>
        <p:nvGrpSpPr>
          <p:cNvPr id="11" name="Group 10"/>
          <p:cNvGrpSpPr/>
          <p:nvPr/>
        </p:nvGrpSpPr>
        <p:grpSpPr>
          <a:xfrm>
            <a:off x="5867400" y="1371600"/>
            <a:ext cx="3050462" cy="2321333"/>
            <a:chOff x="5644685" y="2334487"/>
            <a:chExt cx="3050462" cy="2321333"/>
          </a:xfrm>
        </p:grpSpPr>
        <p:pic>
          <p:nvPicPr>
            <p:cNvPr id="6" name="Picture 5" descr="Description: C:\Users\swong\Documents\Manuals\IC3 GS4\7314 IC3 GS4\Screens\L8\l8-020.png"/>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609595" y="2334487"/>
              <a:ext cx="1085552" cy="576353"/>
            </a:xfrm>
            <a:prstGeom prst="rect">
              <a:avLst/>
            </a:prstGeom>
            <a:noFill/>
            <a:ln>
              <a:noFill/>
            </a:ln>
          </p:spPr>
        </p:pic>
        <p:pic>
          <p:nvPicPr>
            <p:cNvPr id="7" name="Picture 6" descr="Description: C:\Users\swong\Documents\Manuals\IC3 GS4\7314 IC3 GS4\Screens\L8\l8-019.png"/>
            <p:cNvPicPr/>
            <p:nvPr/>
          </p:nvPicPr>
          <p:blipFill>
            <a:blip r:embed="rId5">
              <a:extLst>
                <a:ext uri="{28A0092B-C50C-407E-A947-70E740481C1C}">
                  <a14:useLocalDpi xmlns:a14="http://schemas.microsoft.com/office/drawing/2010/main" val="0"/>
                </a:ext>
              </a:extLst>
            </a:blip>
            <a:srcRect/>
            <a:stretch>
              <a:fillRect/>
            </a:stretch>
          </p:blipFill>
          <p:spPr bwMode="auto">
            <a:xfrm>
              <a:off x="5644685" y="3118798"/>
              <a:ext cx="3050462" cy="782642"/>
            </a:xfrm>
            <a:prstGeom prst="rect">
              <a:avLst/>
            </a:prstGeom>
            <a:noFill/>
            <a:ln>
              <a:noFill/>
            </a:ln>
          </p:spPr>
        </p:pic>
        <p:pic>
          <p:nvPicPr>
            <p:cNvPr id="10" name="Picture 9" descr="Description: C:\Users\swong\Documents\Manuals\IC3 GS4\7314 IC3 GS4\Screens\L8\l8-021.png"/>
            <p:cNvPicPr/>
            <p:nvPr/>
          </p:nvPicPr>
          <p:blipFill>
            <a:blip r:embed="rId6">
              <a:extLst>
                <a:ext uri="{28A0092B-C50C-407E-A947-70E740481C1C}">
                  <a14:useLocalDpi xmlns:a14="http://schemas.microsoft.com/office/drawing/2010/main" val="0"/>
                </a:ext>
              </a:extLst>
            </a:blip>
            <a:srcRect/>
            <a:stretch>
              <a:fillRect/>
            </a:stretch>
          </p:blipFill>
          <p:spPr bwMode="auto">
            <a:xfrm>
              <a:off x="7841324" y="3972606"/>
              <a:ext cx="853823" cy="683214"/>
            </a:xfrm>
            <a:prstGeom prst="rect">
              <a:avLst/>
            </a:prstGeom>
            <a:noFill/>
            <a:ln>
              <a:noFill/>
            </a:ln>
          </p:spPr>
        </p:pic>
      </p:grpSp>
    </p:spTree>
    <p:extLst>
      <p:ext uri="{BB962C8B-B14F-4D97-AF65-F5344CB8AC3E}">
        <p14:creationId xmlns:p14="http://schemas.microsoft.com/office/powerpoint/2010/main" val="17210549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Làm</a:t>
            </a:r>
            <a:r>
              <a:rPr lang="en-US" dirty="0"/>
              <a:t> </a:t>
            </a:r>
            <a:r>
              <a:rPr lang="en-US" dirty="0" err="1"/>
              <a:t>việc</a:t>
            </a:r>
            <a:r>
              <a:rPr lang="en-US" dirty="0"/>
              <a:t> </a:t>
            </a:r>
            <a:r>
              <a:rPr lang="en-US" dirty="0" err="1"/>
              <a:t>với</a:t>
            </a:r>
            <a:r>
              <a:rPr lang="en-US" dirty="0"/>
              <a:t> </a:t>
            </a:r>
            <a:r>
              <a:rPr lang="en-US" dirty="0" err="1"/>
              <a:t>Thụt</a:t>
            </a:r>
            <a:r>
              <a:rPr lang="en-US" dirty="0"/>
              <a:t> </a:t>
            </a:r>
            <a:r>
              <a:rPr lang="en-US" dirty="0" err="1"/>
              <a:t>lề</a:t>
            </a:r>
            <a:endParaRPr lang="vi-VN" dirty="0"/>
          </a:p>
        </p:txBody>
      </p:sp>
      <p:sp>
        <p:nvSpPr>
          <p:cNvPr id="3" name="Content Placeholder 2"/>
          <p:cNvSpPr>
            <a:spLocks noGrp="1"/>
          </p:cNvSpPr>
          <p:nvPr>
            <p:ph idx="1"/>
          </p:nvPr>
        </p:nvSpPr>
        <p:spPr/>
        <p:txBody>
          <a:bodyPr/>
          <a:lstStyle/>
          <a:p>
            <a:r>
              <a:rPr lang="en-US" b="1" dirty="0" err="1"/>
              <a:t>Điều</a:t>
            </a:r>
            <a:r>
              <a:rPr lang="en-US" b="1" dirty="0"/>
              <a:t> </a:t>
            </a:r>
            <a:r>
              <a:rPr lang="en-US" b="1" dirty="0" err="1"/>
              <a:t>chỉnh</a:t>
            </a:r>
            <a:r>
              <a:rPr lang="en-US" b="1" dirty="0"/>
              <a:t> </a:t>
            </a:r>
            <a:r>
              <a:rPr lang="en-US" b="1" dirty="0" err="1"/>
              <a:t>thụt</a:t>
            </a:r>
            <a:r>
              <a:rPr lang="en-US" b="1" dirty="0"/>
              <a:t> </a:t>
            </a:r>
            <a:r>
              <a:rPr lang="en-US" b="1" dirty="0" err="1"/>
              <a:t>lề</a:t>
            </a:r>
            <a:endParaRPr lang="vi-VN" b="1" dirty="0"/>
          </a:p>
          <a:p>
            <a:pPr lvl="1"/>
            <a:r>
              <a:rPr lang="en-US" dirty="0" err="1" smtClean="0"/>
              <a:t>Để</a:t>
            </a:r>
            <a:r>
              <a:rPr lang="en-US" dirty="0" smtClean="0"/>
              <a:t> </a:t>
            </a:r>
            <a:r>
              <a:rPr lang="en-US" dirty="0" err="1" smtClean="0"/>
              <a:t>điều</a:t>
            </a:r>
            <a:r>
              <a:rPr lang="en-US" dirty="0" smtClean="0"/>
              <a:t> </a:t>
            </a:r>
            <a:r>
              <a:rPr lang="en-US" dirty="0" err="1" smtClean="0"/>
              <a:t>chỉnh</a:t>
            </a:r>
            <a:r>
              <a:rPr lang="en-US" dirty="0" smtClean="0"/>
              <a:t> </a:t>
            </a:r>
            <a:r>
              <a:rPr lang="en-US" dirty="0" err="1" smtClean="0"/>
              <a:t>thụt</a:t>
            </a:r>
            <a:r>
              <a:rPr lang="en-US" dirty="0" smtClean="0"/>
              <a:t> </a:t>
            </a:r>
            <a:r>
              <a:rPr lang="en-US" dirty="0" err="1" smtClean="0"/>
              <a:t>lề</a:t>
            </a:r>
            <a:r>
              <a:rPr lang="en-US" dirty="0" smtClean="0"/>
              <a:t>:</a:t>
            </a:r>
            <a:endParaRPr lang="en-US" dirty="0"/>
          </a:p>
          <a:p>
            <a:pPr lvl="2"/>
            <a:r>
              <a:rPr lang="vi-VN" dirty="0"/>
              <a:t>Kéo ký hiệu đánh dấu thụt lề đến vị trí thích hợp trên thước kẻ, hoặc</a:t>
            </a:r>
          </a:p>
          <a:p>
            <a:pPr lvl="2"/>
            <a:r>
              <a:rPr lang="en-CA" dirty="0" err="1"/>
              <a:t>trên</a:t>
            </a:r>
            <a:r>
              <a:rPr lang="en-CA" dirty="0"/>
              <a:t> </a:t>
            </a:r>
            <a:r>
              <a:rPr lang="en-CA" dirty="0" err="1"/>
              <a:t>thẻ</a:t>
            </a:r>
            <a:r>
              <a:rPr lang="en-CA" dirty="0"/>
              <a:t> </a:t>
            </a:r>
            <a:r>
              <a:rPr lang="en-CA" b="1" dirty="0"/>
              <a:t>Home</a:t>
            </a:r>
            <a:r>
              <a:rPr lang="en-CA" dirty="0"/>
              <a:t>, </a:t>
            </a:r>
            <a:r>
              <a:rPr lang="en-CA" dirty="0" err="1"/>
              <a:t>trong</a:t>
            </a:r>
            <a:r>
              <a:rPr lang="en-CA" dirty="0"/>
              <a:t> </a:t>
            </a:r>
            <a:r>
              <a:rPr lang="en-CA" dirty="0" err="1"/>
              <a:t>nhóm</a:t>
            </a:r>
            <a:r>
              <a:rPr lang="en-CA" dirty="0"/>
              <a:t> </a:t>
            </a:r>
            <a:r>
              <a:rPr lang="en-CA" b="1" dirty="0"/>
              <a:t>Paragraph</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b="1" dirty="0"/>
              <a:t>Paragraph Dialog box launcher</a:t>
            </a:r>
            <a:r>
              <a:rPr lang="en-CA" dirty="0"/>
              <a:t>, </a:t>
            </a:r>
            <a:r>
              <a:rPr lang="en-CA" dirty="0" err="1"/>
              <a:t>và</a:t>
            </a:r>
            <a:r>
              <a:rPr lang="en-CA" dirty="0"/>
              <a:t> </a:t>
            </a:r>
            <a:r>
              <a:rPr lang="en-CA" dirty="0" err="1"/>
              <a:t>tạo</a:t>
            </a:r>
            <a:r>
              <a:rPr lang="en-CA" dirty="0"/>
              <a:t> </a:t>
            </a:r>
            <a:r>
              <a:rPr lang="en-CA" dirty="0" err="1"/>
              <a:t>những</a:t>
            </a:r>
            <a:r>
              <a:rPr lang="en-CA" dirty="0"/>
              <a:t> </a:t>
            </a:r>
            <a:r>
              <a:rPr lang="en-CA" dirty="0" err="1"/>
              <a:t>thay</a:t>
            </a:r>
            <a:r>
              <a:rPr lang="en-CA" dirty="0"/>
              <a:t> </a:t>
            </a:r>
            <a:r>
              <a:rPr lang="en-CA" dirty="0" err="1"/>
              <a:t>đổi</a:t>
            </a:r>
            <a:r>
              <a:rPr lang="en-CA" dirty="0"/>
              <a:t> </a:t>
            </a:r>
            <a:r>
              <a:rPr lang="en-CA" dirty="0" err="1"/>
              <a:t>thích</a:t>
            </a:r>
            <a:r>
              <a:rPr lang="en-CA" dirty="0"/>
              <a:t> </a:t>
            </a:r>
            <a:r>
              <a:rPr lang="en-CA" dirty="0" err="1"/>
              <a:t>hợp</a:t>
            </a:r>
            <a:r>
              <a:rPr lang="en-CA" dirty="0"/>
              <a:t> </a:t>
            </a:r>
            <a:r>
              <a:rPr lang="en-CA" dirty="0" err="1"/>
              <a:t>trong</a:t>
            </a:r>
            <a:r>
              <a:rPr lang="en-CA" dirty="0"/>
              <a:t> </a:t>
            </a:r>
            <a:r>
              <a:rPr lang="en-CA" dirty="0" err="1"/>
              <a:t>vùng</a:t>
            </a:r>
            <a:r>
              <a:rPr lang="en-CA" dirty="0"/>
              <a:t> </a:t>
            </a:r>
            <a:r>
              <a:rPr lang="en-CA" dirty="0" err="1"/>
              <a:t>diện</a:t>
            </a:r>
            <a:r>
              <a:rPr lang="en-CA" dirty="0"/>
              <a:t> </a:t>
            </a:r>
            <a:r>
              <a:rPr lang="en-CA" dirty="0" err="1"/>
              <a:t>tích</a:t>
            </a:r>
            <a:r>
              <a:rPr lang="en-CA" dirty="0"/>
              <a:t> </a:t>
            </a:r>
            <a:r>
              <a:rPr lang="en-CA" b="1" dirty="0" smtClean="0"/>
              <a:t>Indentation</a:t>
            </a:r>
            <a:endParaRPr lang="en-US" dirty="0"/>
          </a:p>
          <a:p>
            <a:pPr lvl="1"/>
            <a:r>
              <a:rPr lang="en-US" dirty="0" err="1" smtClean="0"/>
              <a:t>Để</a:t>
            </a:r>
            <a:r>
              <a:rPr lang="en-US" dirty="0" smtClean="0"/>
              <a:t> </a:t>
            </a:r>
            <a:r>
              <a:rPr lang="en-CA" dirty="0" err="1"/>
              <a:t>tăng</a:t>
            </a:r>
            <a:r>
              <a:rPr lang="en-CA" dirty="0"/>
              <a:t> </a:t>
            </a:r>
            <a:r>
              <a:rPr lang="en-CA" dirty="0" err="1"/>
              <a:t>hoặc</a:t>
            </a:r>
            <a:r>
              <a:rPr lang="en-CA" dirty="0"/>
              <a:t> </a:t>
            </a:r>
            <a:r>
              <a:rPr lang="en-CA" dirty="0" err="1"/>
              <a:t>giảm</a:t>
            </a:r>
            <a:r>
              <a:rPr lang="en-CA" dirty="0"/>
              <a:t> </a:t>
            </a:r>
            <a:r>
              <a:rPr lang="en-CA" dirty="0" err="1"/>
              <a:t>khoảng</a:t>
            </a:r>
            <a:r>
              <a:rPr lang="en-CA" dirty="0"/>
              <a:t> </a:t>
            </a:r>
            <a:r>
              <a:rPr lang="en-CA" dirty="0" err="1"/>
              <a:t>cách</a:t>
            </a:r>
            <a:r>
              <a:rPr lang="en-CA" dirty="0"/>
              <a:t> </a:t>
            </a:r>
            <a:r>
              <a:rPr lang="en-CA" dirty="0" err="1"/>
              <a:t>thụt</a:t>
            </a:r>
            <a:r>
              <a:rPr lang="en-CA" dirty="0"/>
              <a:t> </a:t>
            </a:r>
            <a:r>
              <a:rPr lang="en-CA" dirty="0" err="1"/>
              <a:t>lề</a:t>
            </a:r>
            <a:r>
              <a:rPr lang="en-CA" dirty="0"/>
              <a:t> </a:t>
            </a:r>
            <a:r>
              <a:rPr lang="en-CA" dirty="0" err="1"/>
              <a:t>trên</a:t>
            </a:r>
            <a:r>
              <a:rPr lang="en-CA" dirty="0"/>
              <a:t> </a:t>
            </a:r>
            <a:r>
              <a:rPr lang="en-CA" dirty="0" err="1"/>
              <a:t>thước</a:t>
            </a:r>
            <a:r>
              <a:rPr lang="en-CA" dirty="0"/>
              <a:t> </a:t>
            </a:r>
            <a:r>
              <a:rPr lang="en-CA" dirty="0" err="1" smtClean="0"/>
              <a:t>kẻ</a:t>
            </a:r>
            <a:r>
              <a:rPr lang="en-CA" dirty="0" smtClean="0"/>
              <a:t>:</a:t>
            </a:r>
            <a:endParaRPr lang="en-US" dirty="0" smtClean="0"/>
          </a:p>
          <a:p>
            <a:pPr lvl="2"/>
            <a:r>
              <a:rPr lang="en-US" dirty="0" err="1" smtClean="0"/>
              <a:t>Thay</a:t>
            </a:r>
            <a:r>
              <a:rPr lang="en-US" dirty="0" smtClean="0"/>
              <a:t> </a:t>
            </a:r>
            <a:r>
              <a:rPr lang="en-US" dirty="0" err="1" smtClean="0"/>
              <a:t>đổi</a:t>
            </a:r>
            <a:r>
              <a:rPr lang="en-US" dirty="0" smtClean="0"/>
              <a:t> </a:t>
            </a:r>
            <a:r>
              <a:rPr lang="en-US" dirty="0" err="1" smtClean="0"/>
              <a:t>thiết</a:t>
            </a:r>
            <a:r>
              <a:rPr lang="en-US" dirty="0" smtClean="0"/>
              <a:t> </a:t>
            </a:r>
            <a:r>
              <a:rPr lang="en-US" dirty="0" err="1" smtClean="0"/>
              <a:t>lập</a:t>
            </a:r>
            <a:r>
              <a:rPr lang="en-US" dirty="0" smtClean="0"/>
              <a:t> tab </a:t>
            </a:r>
            <a:r>
              <a:rPr lang="en-US" dirty="0" err="1" smtClean="0"/>
              <a:t>mặc</a:t>
            </a:r>
            <a:r>
              <a:rPr lang="en-US" dirty="0" smtClean="0"/>
              <a:t> </a:t>
            </a:r>
            <a:r>
              <a:rPr lang="en-US" dirty="0" err="1" smtClean="0"/>
              <a:t>định</a:t>
            </a:r>
            <a:r>
              <a:rPr lang="en-US" dirty="0" smtClean="0"/>
              <a:t> ở </a:t>
            </a:r>
            <a:r>
              <a:rPr lang="en-US" dirty="0" err="1" smtClean="0"/>
              <a:t>vị</a:t>
            </a:r>
            <a:r>
              <a:rPr lang="en-US" dirty="0" smtClean="0"/>
              <a:t> </a:t>
            </a:r>
            <a:r>
              <a:rPr lang="en-US" dirty="0" err="1" smtClean="0"/>
              <a:t>trí</a:t>
            </a:r>
            <a:r>
              <a:rPr lang="en-US" dirty="0" smtClean="0"/>
              <a:t> 0.5</a:t>
            </a:r>
            <a:r>
              <a:rPr lang="en-US" dirty="0"/>
              <a:t>" (1.3 cm</a:t>
            </a:r>
            <a:r>
              <a:rPr lang="en-US" dirty="0" smtClean="0"/>
              <a:t>), </a:t>
            </a:r>
            <a:r>
              <a:rPr lang="en-US" dirty="0" err="1" smtClean="0"/>
              <a:t>hoặc</a:t>
            </a:r>
            <a:endParaRPr lang="en-US" dirty="0" smtClean="0"/>
          </a:p>
          <a:p>
            <a:pPr lvl="2"/>
            <a:r>
              <a:rPr lang="en-US" dirty="0" err="1" smtClean="0"/>
              <a:t>Trên</a:t>
            </a:r>
            <a:r>
              <a:rPr lang="en-US" dirty="0" smtClean="0"/>
              <a:t> </a:t>
            </a:r>
            <a:r>
              <a:rPr lang="en-US" dirty="0" err="1" smtClean="0"/>
              <a:t>thẻ</a:t>
            </a:r>
            <a:r>
              <a:rPr lang="en-US" dirty="0" smtClean="0"/>
              <a:t> </a:t>
            </a:r>
            <a:r>
              <a:rPr lang="en-US" b="1" dirty="0" smtClean="0"/>
              <a:t>Home</a:t>
            </a:r>
            <a:r>
              <a:rPr lang="en-US" dirty="0" smtClean="0"/>
              <a:t>, </a:t>
            </a:r>
            <a:r>
              <a:rPr lang="en-US" dirty="0" err="1" smtClean="0"/>
              <a:t>nhóm</a:t>
            </a:r>
            <a:r>
              <a:rPr lang="en-US" dirty="0" smtClean="0"/>
              <a:t> </a:t>
            </a:r>
            <a:r>
              <a:rPr lang="en-US" b="1" dirty="0" smtClean="0"/>
              <a:t>Paragraph, </a:t>
            </a:r>
            <a:r>
              <a:rPr lang="en-US" dirty="0" err="1" smtClean="0"/>
              <a:t>nhấp</a:t>
            </a:r>
            <a:r>
              <a:rPr lang="en-US" dirty="0" smtClean="0"/>
              <a:t> </a:t>
            </a:r>
            <a:r>
              <a:rPr lang="en-US" dirty="0" err="1" smtClean="0"/>
              <a:t>chuột</a:t>
            </a:r>
            <a:r>
              <a:rPr lang="en-US" dirty="0" smtClean="0"/>
              <a:t> </a:t>
            </a:r>
            <a:r>
              <a:rPr lang="en-US" dirty="0" err="1" smtClean="0"/>
              <a:t>vào</a:t>
            </a:r>
            <a:r>
              <a:rPr lang="en-US" dirty="0" smtClean="0"/>
              <a:t>     </a:t>
            </a:r>
            <a:r>
              <a:rPr lang="en-US" b="1" dirty="0" smtClean="0"/>
              <a:t>(</a:t>
            </a:r>
            <a:r>
              <a:rPr lang="en-US" b="1" dirty="0"/>
              <a:t>Increase Indent)</a:t>
            </a:r>
            <a:r>
              <a:rPr lang="en-US" dirty="0"/>
              <a:t> </a:t>
            </a:r>
            <a:r>
              <a:rPr lang="en-US" dirty="0" err="1" smtClean="0"/>
              <a:t>hoặc</a:t>
            </a:r>
            <a:r>
              <a:rPr lang="en-US" dirty="0"/>
              <a:t> </a:t>
            </a:r>
            <a:r>
              <a:rPr lang="en-US" dirty="0" smtClean="0"/>
              <a:t>   </a:t>
            </a:r>
            <a:r>
              <a:rPr lang="en-US" b="1" dirty="0" smtClean="0"/>
              <a:t>(</a:t>
            </a:r>
            <a:r>
              <a:rPr lang="en-US" b="1" dirty="0"/>
              <a:t>Decrease Indent</a:t>
            </a:r>
            <a:r>
              <a:rPr lang="en-US" b="1" dirty="0" smtClean="0"/>
              <a:t>) </a:t>
            </a:r>
            <a:r>
              <a:rPr lang="en-US" dirty="0" err="1" smtClean="0"/>
              <a:t>để</a:t>
            </a:r>
            <a:r>
              <a:rPr lang="en-US" dirty="0" smtClean="0"/>
              <a:t> tang </a:t>
            </a:r>
            <a:r>
              <a:rPr lang="en-US" dirty="0" err="1" smtClean="0"/>
              <a:t>hoặc</a:t>
            </a:r>
            <a:r>
              <a:rPr lang="en-US" dirty="0" smtClean="0"/>
              <a:t> </a:t>
            </a:r>
            <a:r>
              <a:rPr lang="en-US" dirty="0" err="1" smtClean="0"/>
              <a:t>giảm</a:t>
            </a:r>
            <a:r>
              <a:rPr lang="en-US" dirty="0" smtClean="0"/>
              <a:t> </a:t>
            </a:r>
            <a:r>
              <a:rPr lang="en-US" dirty="0" err="1" smtClean="0"/>
              <a:t>thụt</a:t>
            </a:r>
            <a:r>
              <a:rPr lang="en-US" dirty="0" smtClean="0"/>
              <a:t> </a:t>
            </a:r>
            <a:r>
              <a:rPr lang="en-US" dirty="0" err="1" smtClean="0"/>
              <a:t>lề</a:t>
            </a:r>
            <a:r>
              <a:rPr lang="en-US" dirty="0" smtClean="0"/>
              <a:t>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a:t>
            </a:r>
            <a:r>
              <a:rPr lang="en-US" dirty="0" err="1" smtClean="0"/>
              <a:t>hiện</a:t>
            </a:r>
            <a:r>
              <a:rPr lang="en-US" dirty="0" smtClean="0"/>
              <a:t> </a:t>
            </a:r>
            <a:r>
              <a:rPr lang="en-US" dirty="0" err="1" smtClean="0"/>
              <a:t>tại</a:t>
            </a:r>
            <a:r>
              <a:rPr lang="en-US" dirty="0" smtClean="0"/>
              <a:t>.</a:t>
            </a:r>
            <a:endParaRPr lang="en-US" dirty="0"/>
          </a:p>
        </p:txBody>
      </p:sp>
      <p:grpSp>
        <p:nvGrpSpPr>
          <p:cNvPr id="8" name="Group 7"/>
          <p:cNvGrpSpPr/>
          <p:nvPr/>
        </p:nvGrpSpPr>
        <p:grpSpPr>
          <a:xfrm>
            <a:off x="2812214" y="4746330"/>
            <a:ext cx="4024672" cy="482643"/>
            <a:chOff x="1791134" y="4426290"/>
            <a:chExt cx="4024672" cy="482643"/>
          </a:xfrm>
        </p:grpSpPr>
        <p:pic>
          <p:nvPicPr>
            <p:cNvPr id="6" name="Picture 5" descr="Description: Description: dec indent"/>
            <p:cNvPicPr/>
            <p:nvPr/>
          </p:nvPicPr>
          <p:blipFill>
            <a:blip r:embed="rId3">
              <a:extLst>
                <a:ext uri="{28A0092B-C50C-407E-A947-70E740481C1C}">
                  <a14:useLocalDpi xmlns:a14="http://schemas.microsoft.com/office/drawing/2010/main" val="0"/>
                </a:ext>
              </a:extLst>
            </a:blip>
            <a:srcRect/>
            <a:stretch>
              <a:fillRect/>
            </a:stretch>
          </p:blipFill>
          <p:spPr bwMode="auto">
            <a:xfrm>
              <a:off x="1791134" y="4733673"/>
              <a:ext cx="175260" cy="175260"/>
            </a:xfrm>
            <a:prstGeom prst="rect">
              <a:avLst/>
            </a:prstGeom>
            <a:noFill/>
            <a:ln>
              <a:noFill/>
            </a:ln>
          </p:spPr>
        </p:pic>
        <p:pic>
          <p:nvPicPr>
            <p:cNvPr id="7" name="Picture 6" descr="Description: Description: inc indent"/>
            <p:cNvPicPr/>
            <p:nvPr/>
          </p:nvPicPr>
          <p:blipFill>
            <a:blip r:embed="rId4">
              <a:extLst>
                <a:ext uri="{28A0092B-C50C-407E-A947-70E740481C1C}">
                  <a14:useLocalDpi xmlns:a14="http://schemas.microsoft.com/office/drawing/2010/main" val="0"/>
                </a:ext>
              </a:extLst>
            </a:blip>
            <a:srcRect/>
            <a:stretch>
              <a:fillRect/>
            </a:stretch>
          </p:blipFill>
          <p:spPr bwMode="auto">
            <a:xfrm>
              <a:off x="5640228" y="4426290"/>
              <a:ext cx="175578" cy="175578"/>
            </a:xfrm>
            <a:prstGeom prst="rect">
              <a:avLst/>
            </a:prstGeom>
            <a:noFill/>
            <a:ln>
              <a:noFill/>
            </a:ln>
          </p:spPr>
        </p:pic>
      </p:grpSp>
    </p:spTree>
    <p:extLst>
      <p:ext uri="{BB962C8B-B14F-4D97-AF65-F5344CB8AC3E}">
        <p14:creationId xmlns:p14="http://schemas.microsoft.com/office/powerpoint/2010/main" val="3794120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502" y="825816"/>
            <a:ext cx="8036298" cy="850584"/>
          </a:xfrm>
        </p:spPr>
        <p:txBody>
          <a:bodyPr/>
          <a:lstStyle/>
          <a:p>
            <a:r>
              <a:rPr lang="en-US" smtClean="0"/>
              <a:t>SOẠN </a:t>
            </a:r>
            <a:r>
              <a:rPr lang="en-US"/>
              <a:t>THẢO </a:t>
            </a:r>
            <a:r>
              <a:rPr lang="en-US"/>
              <a:t>VĂN BẢN</a:t>
            </a:r>
          </a:p>
        </p:txBody>
      </p:sp>
      <p:sp>
        <p:nvSpPr>
          <p:cNvPr id="3" name="Content Placeholder 2"/>
          <p:cNvSpPr>
            <a:spLocks noGrp="1"/>
          </p:cNvSpPr>
          <p:nvPr>
            <p:ph idx="1"/>
          </p:nvPr>
        </p:nvSpPr>
        <p:spPr/>
        <p:txBody>
          <a:bodyPr>
            <a:normAutofit/>
          </a:bodyPr>
          <a:lstStyle/>
          <a:p>
            <a:r>
              <a:rPr lang="en-US" smtClean="0"/>
              <a:t>H</a:t>
            </a:r>
            <a:r>
              <a:rPr lang="vi-VN" smtClean="0"/>
              <a:t>ệ </a:t>
            </a:r>
            <a:r>
              <a:rPr lang="vi-VN"/>
              <a:t>thống văn bản </a:t>
            </a:r>
            <a:r>
              <a:rPr lang="vi-VN"/>
              <a:t>Nhà </a:t>
            </a:r>
            <a:r>
              <a:rPr lang="vi-VN" smtClean="0"/>
              <a:t>nước</a:t>
            </a:r>
            <a:endParaRPr lang="en-US" smtClean="0"/>
          </a:p>
          <a:p>
            <a:pPr lvl="1"/>
            <a:r>
              <a:rPr lang="vi-VN"/>
              <a:t>Văn bản </a:t>
            </a:r>
            <a:r>
              <a:rPr lang="vi-VN"/>
              <a:t>pháp </a:t>
            </a:r>
            <a:r>
              <a:rPr lang="vi-VN" smtClean="0"/>
              <a:t>quy</a:t>
            </a:r>
            <a:r>
              <a:rPr lang="en-US" smtClean="0"/>
              <a:t>:</a:t>
            </a:r>
          </a:p>
          <a:p>
            <a:pPr lvl="2"/>
            <a:r>
              <a:rPr lang="en-US" smtClean="0"/>
              <a:t>C</a:t>
            </a:r>
            <a:r>
              <a:rPr lang="vi-VN" smtClean="0"/>
              <a:t>ác </a:t>
            </a:r>
            <a:r>
              <a:rPr lang="vi-VN"/>
              <a:t>quy tắc chung để thực hiện văn bản luật, do cơ quan quản lý hành chính ban hành</a:t>
            </a:r>
            <a:r>
              <a:rPr lang="vi-VN"/>
              <a:t>. </a:t>
            </a:r>
            <a:endParaRPr lang="en-US" smtClean="0"/>
          </a:p>
          <a:p>
            <a:pPr lvl="2"/>
            <a:r>
              <a:rPr lang="vi-VN"/>
              <a:t>Nghị </a:t>
            </a:r>
            <a:r>
              <a:rPr lang="vi-VN" smtClean="0"/>
              <a:t>định</a:t>
            </a:r>
            <a:r>
              <a:rPr lang="en-US"/>
              <a:t>, </a:t>
            </a:r>
            <a:r>
              <a:rPr lang="en-US"/>
              <a:t>Nghị </a:t>
            </a:r>
            <a:r>
              <a:rPr lang="en-US"/>
              <a:t>quyết, </a:t>
            </a:r>
            <a:r>
              <a:rPr lang="en-US"/>
              <a:t>Quyết </a:t>
            </a:r>
            <a:r>
              <a:rPr lang="en-US"/>
              <a:t>định, </a:t>
            </a:r>
            <a:r>
              <a:rPr lang="en-US"/>
              <a:t>Chỉ </a:t>
            </a:r>
            <a:r>
              <a:rPr lang="en-US" smtClean="0"/>
              <a:t>thị, </a:t>
            </a:r>
            <a:r>
              <a:rPr lang="vi-VN"/>
              <a:t>Thông </a:t>
            </a:r>
            <a:r>
              <a:rPr lang="vi-VN" smtClean="0"/>
              <a:t>tư</a:t>
            </a:r>
            <a:r>
              <a:rPr lang="en-US"/>
              <a:t>, Thông cáo</a:t>
            </a:r>
            <a:endParaRPr lang="vi-VN"/>
          </a:p>
          <a:p>
            <a:pPr lvl="1"/>
            <a:r>
              <a:rPr lang="vi-VN"/>
              <a:t>Văn bản </a:t>
            </a:r>
            <a:r>
              <a:rPr lang="vi-VN"/>
              <a:t>hành </a:t>
            </a:r>
            <a:r>
              <a:rPr lang="vi-VN" smtClean="0"/>
              <a:t>chính</a:t>
            </a:r>
            <a:r>
              <a:rPr lang="en-US" smtClean="0"/>
              <a:t>:</a:t>
            </a:r>
          </a:p>
          <a:p>
            <a:pPr lvl="2"/>
            <a:r>
              <a:rPr lang="en-US" smtClean="0"/>
              <a:t>M</a:t>
            </a:r>
            <a:r>
              <a:rPr lang="vi-VN" smtClean="0"/>
              <a:t>ang </a:t>
            </a:r>
            <a:r>
              <a:rPr lang="vi-VN"/>
              <a:t>tính thông tin quy phạm Nhà nước. Nó cụ thể hóa việc thi hành văn bản pháp quy, giải quyết những vụ việc cụ thể trong khâu </a:t>
            </a:r>
            <a:r>
              <a:rPr lang="vi-VN"/>
              <a:t>quản </a:t>
            </a:r>
            <a:r>
              <a:rPr lang="vi-VN" smtClean="0"/>
              <a:t>lý</a:t>
            </a:r>
            <a:endParaRPr lang="en-US" smtClean="0"/>
          </a:p>
          <a:p>
            <a:pPr lvl="2"/>
            <a:r>
              <a:rPr lang="en-US"/>
              <a:t>Công </a:t>
            </a:r>
            <a:r>
              <a:rPr lang="en-US"/>
              <a:t>văn, </a:t>
            </a:r>
            <a:r>
              <a:rPr lang="en-US"/>
              <a:t>Báo </a:t>
            </a:r>
            <a:r>
              <a:rPr lang="en-US"/>
              <a:t>cáo, </a:t>
            </a:r>
            <a:r>
              <a:rPr lang="en-US"/>
              <a:t>Thông </a:t>
            </a:r>
            <a:r>
              <a:rPr lang="en-US"/>
              <a:t>báo, </a:t>
            </a:r>
            <a:r>
              <a:rPr lang="en-US"/>
              <a:t>Biên </a:t>
            </a:r>
            <a:r>
              <a:rPr lang="en-US" smtClean="0"/>
              <a:t>bản</a:t>
            </a:r>
            <a:endParaRPr lang="en-US"/>
          </a:p>
          <a:p>
            <a:r>
              <a:rPr lang="en-US"/>
              <a:t>Tiêu chuẩn văn bản: </a:t>
            </a:r>
          </a:p>
          <a:p>
            <a:pPr lvl="1"/>
            <a:r>
              <a:rPr lang="en-US"/>
              <a:t>TCVN 5700:2002 (Bộ KH&amp;CN)</a:t>
            </a:r>
          </a:p>
          <a:p>
            <a:pPr lvl="1"/>
            <a:r>
              <a:rPr lang="vi-VN"/>
              <a:t>Thông tư số 01/2011/TT-BNV Hướng dẫn thể thức và kỹ thuật trình bày văn bản hành chính</a:t>
            </a:r>
            <a:r>
              <a:rPr lang="en-US"/>
              <a:t> (Bộ Nội vụ)</a:t>
            </a:r>
          </a:p>
          <a:p>
            <a:pPr lvl="1"/>
            <a:endParaRPr lang="en-US"/>
          </a:p>
        </p:txBody>
      </p:sp>
    </p:spTree>
    <p:extLst>
      <p:ext uri="{BB962C8B-B14F-4D97-AF65-F5344CB8AC3E}">
        <p14:creationId xmlns:p14="http://schemas.microsoft.com/office/powerpoint/2010/main" val="40027211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Làm</a:t>
            </a:r>
            <a:r>
              <a:rPr lang="en-US" dirty="0"/>
              <a:t> </a:t>
            </a:r>
            <a:r>
              <a:rPr lang="en-US" dirty="0" err="1"/>
              <a:t>việc</a:t>
            </a:r>
            <a:r>
              <a:rPr lang="en-US" dirty="0"/>
              <a:t> </a:t>
            </a:r>
            <a:r>
              <a:rPr lang="en-US" dirty="0" err="1"/>
              <a:t>với</a:t>
            </a:r>
            <a:r>
              <a:rPr lang="en-US" dirty="0"/>
              <a:t> </a:t>
            </a:r>
            <a:r>
              <a:rPr lang="en-US" dirty="0" err="1"/>
              <a:t>Thụt</a:t>
            </a:r>
            <a:r>
              <a:rPr lang="en-US" dirty="0"/>
              <a:t> </a:t>
            </a:r>
            <a:r>
              <a:rPr lang="en-US" dirty="0" err="1"/>
              <a:t>lề</a:t>
            </a:r>
            <a:endParaRPr lang="vi-V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17112688"/>
              </p:ext>
            </p:extLst>
          </p:nvPr>
        </p:nvGraphicFramePr>
        <p:xfrm>
          <a:off x="835415" y="2183309"/>
          <a:ext cx="8221798" cy="4849806"/>
        </p:xfrm>
        <a:graphic>
          <a:graphicData uri="http://schemas.openxmlformats.org/drawingml/2006/table">
            <a:tbl>
              <a:tblPr firstRow="1" firstCol="1" bandRow="1"/>
              <a:tblGrid>
                <a:gridCol w="1649548">
                  <a:extLst>
                    <a:ext uri="{9D8B030D-6E8A-4147-A177-3AD203B41FA5}">
                      <a16:colId xmlns:a16="http://schemas.microsoft.com/office/drawing/2014/main" val="20000"/>
                    </a:ext>
                  </a:extLst>
                </a:gridCol>
                <a:gridCol w="285750">
                  <a:extLst>
                    <a:ext uri="{9D8B030D-6E8A-4147-A177-3AD203B41FA5}">
                      <a16:colId xmlns:a16="http://schemas.microsoft.com/office/drawing/2014/main" val="20001"/>
                    </a:ext>
                  </a:extLst>
                </a:gridCol>
                <a:gridCol w="1108710">
                  <a:extLst>
                    <a:ext uri="{9D8B030D-6E8A-4147-A177-3AD203B41FA5}">
                      <a16:colId xmlns:a16="http://schemas.microsoft.com/office/drawing/2014/main" val="20002"/>
                    </a:ext>
                  </a:extLst>
                </a:gridCol>
                <a:gridCol w="5177790">
                  <a:extLst>
                    <a:ext uri="{9D8B030D-6E8A-4147-A177-3AD203B41FA5}">
                      <a16:colId xmlns:a16="http://schemas.microsoft.com/office/drawing/2014/main" val="20003"/>
                    </a:ext>
                  </a:extLst>
                </a:gridCol>
              </a:tblGrid>
              <a:tr h="232508">
                <a:tc rowSpan="7">
                  <a:txBody>
                    <a:bodyPr/>
                    <a:lstStyle/>
                    <a:p>
                      <a:pPr marL="0" marR="0" algn="just">
                        <a:lnSpc>
                          <a:spcPct val="115000"/>
                        </a:lnSpc>
                        <a:spcBef>
                          <a:spcPts val="100"/>
                        </a:spcBef>
                        <a:spcAft>
                          <a:spcPts val="600"/>
                        </a:spcAft>
                        <a:tabLst>
                          <a:tab pos="533400" algn="l"/>
                          <a:tab pos="1143000" algn="l"/>
                        </a:tabLst>
                      </a:pPr>
                      <a:endParaRPr lang="en-US" sz="950" dirty="0">
                        <a:effectLst/>
                        <a:latin typeface="Zurich BT"/>
                        <a:ea typeface="Times New Roman"/>
                        <a:cs typeface="Calibri"/>
                      </a:endParaRPr>
                    </a:p>
                    <a:p>
                      <a:pPr marL="0" marR="0" algn="ctr">
                        <a:lnSpc>
                          <a:spcPct val="115000"/>
                        </a:lnSpc>
                        <a:spcBef>
                          <a:spcPts val="0"/>
                        </a:spcBef>
                        <a:spcAft>
                          <a:spcPts val="0"/>
                        </a:spcAft>
                      </a:pPr>
                      <a:endParaRPr lang="en-US" sz="800" b="1" dirty="0">
                        <a:effectLst/>
                        <a:latin typeface="Zurich BT"/>
                        <a:ea typeface="Times New Roman"/>
                        <a:cs typeface="Arial"/>
                      </a:endParaRPr>
                    </a:p>
                  </a:txBody>
                  <a:tcPr marL="68580" marR="68580" marT="0" marB="0">
                    <a:lnL>
                      <a:noFill/>
                    </a:lnL>
                    <a:lnR>
                      <a:noFill/>
                    </a:lnR>
                    <a:lnT>
                      <a:noFill/>
                    </a:lnT>
                    <a:lnB>
                      <a:noFill/>
                    </a:lnB>
                  </a:tcPr>
                </a:tc>
                <a:tc>
                  <a:txBody>
                    <a:bodyPr/>
                    <a:lstStyle/>
                    <a:p>
                      <a:pPr marL="0" marR="0" algn="just">
                        <a:lnSpc>
                          <a:spcPct val="115000"/>
                        </a:lnSpc>
                        <a:spcBef>
                          <a:spcPts val="200"/>
                        </a:spcBef>
                        <a:spcAft>
                          <a:spcPts val="600"/>
                        </a:spcAft>
                        <a:tabLst>
                          <a:tab pos="228600" algn="l"/>
                        </a:tabLst>
                      </a:pPr>
                      <a:r>
                        <a:rPr lang="en-US" sz="950">
                          <a:effectLst/>
                          <a:latin typeface="Zurich BT"/>
                          <a:ea typeface="Times New Roman"/>
                          <a:cs typeface="Calibri"/>
                        </a:rPr>
                        <a:t> </a:t>
                      </a:r>
                    </a:p>
                  </a:txBody>
                  <a:tcPr marL="68580" marR="68580" marT="0" marB="0">
                    <a:lnL>
                      <a:noFill/>
                    </a:lnL>
                    <a:lnR>
                      <a:noFill/>
                    </a:lnR>
                    <a:lnT>
                      <a:noFill/>
                    </a:lnT>
                    <a:lnB>
                      <a:noFill/>
                    </a:lnB>
                  </a:tcPr>
                </a:tc>
                <a:tc>
                  <a:txBody>
                    <a:bodyPr/>
                    <a:lstStyle/>
                    <a:p>
                      <a:pPr marL="0" marR="0" algn="just">
                        <a:lnSpc>
                          <a:spcPct val="115000"/>
                        </a:lnSpc>
                        <a:spcBef>
                          <a:spcPts val="200"/>
                        </a:spcBef>
                        <a:spcAft>
                          <a:spcPts val="600"/>
                        </a:spcAft>
                        <a:tabLst>
                          <a:tab pos="228600" algn="l"/>
                        </a:tabLst>
                      </a:pPr>
                      <a:r>
                        <a:rPr lang="en-US" sz="950">
                          <a:effectLst/>
                          <a:latin typeface="Zurich BT"/>
                          <a:ea typeface="Times New Roman"/>
                          <a:cs typeface="Calibri"/>
                        </a:rPr>
                        <a:t> </a:t>
                      </a:r>
                    </a:p>
                  </a:txBody>
                  <a:tcPr marL="68580" marR="68580" marT="0" marB="0">
                    <a:lnL>
                      <a:noFill/>
                    </a:lnL>
                    <a:lnR>
                      <a:noFill/>
                    </a:lnR>
                    <a:lnT>
                      <a:noFill/>
                    </a:lnT>
                    <a:lnB>
                      <a:noFill/>
                    </a:lnB>
                  </a:tcPr>
                </a:tc>
                <a:tc rowSpan="7">
                  <a:txBody>
                    <a:bodyPr/>
                    <a:lstStyle/>
                    <a:p>
                      <a:pPr marL="285750" indent="-285750" algn="just">
                        <a:lnSpc>
                          <a:spcPct val="115000"/>
                        </a:lnSpc>
                        <a:spcBef>
                          <a:spcPts val="0"/>
                        </a:spcBef>
                        <a:spcAft>
                          <a:spcPts val="600"/>
                        </a:spcAft>
                        <a:buFont typeface="Arial" pitchFamily="34" charset="0"/>
                        <a:buChar char="•"/>
                        <a:tabLst>
                          <a:tab pos="228600" algn="l"/>
                        </a:tabLst>
                      </a:pPr>
                      <a:r>
                        <a:rPr lang="en-CA" sz="1800" kern="1200" dirty="0" err="1" smtClean="0">
                          <a:solidFill>
                            <a:schemeClr val="tx1"/>
                          </a:solidFill>
                          <a:effectLst/>
                          <a:latin typeface="+mn-lt"/>
                          <a:ea typeface="+mn-ea"/>
                          <a:cs typeface="+mn-cs"/>
                        </a:rPr>
                        <a:t>Mặc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định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danh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sách</a:t>
                      </a:r>
                      <a:r>
                        <a:rPr lang="en-CA" sz="1800" kern="1200" dirty="0" smtClean="0">
                          <a:solidFill>
                            <a:schemeClr val="tx1"/>
                          </a:solidFill>
                          <a:effectLst/>
                          <a:latin typeface="+mn-lt"/>
                          <a:ea typeface="+mn-ea"/>
                          <a:cs typeface="+mn-cs"/>
                        </a:rPr>
                        <a:t> hoa thị </a:t>
                      </a:r>
                      <a:r>
                        <a:rPr lang="en-CA" sz="1800" kern="1200" dirty="0" err="1" smtClean="0">
                          <a:solidFill>
                            <a:schemeClr val="tx1"/>
                          </a:solidFill>
                          <a:effectLst/>
                          <a:latin typeface="+mn-lt"/>
                          <a:ea typeface="+mn-ea"/>
                          <a:cs typeface="+mn-cs"/>
                        </a:rPr>
                        <a:t>hoặc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đánh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số</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mà</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bạn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sử</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dụng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gần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đây</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nhất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sẽ</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xuất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hiện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khi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bạn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nhấp</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chuột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vào</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nút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tạo</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danh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sách</a:t>
                      </a:r>
                      <a:endParaRPr lang="en-US" sz="2000" dirty="0" smtClean="0">
                        <a:effectLst/>
                        <a:latin typeface="Zurich BT"/>
                        <a:ea typeface="Times New Roman"/>
                        <a:cs typeface="Calibri"/>
                      </a:endParaRPr>
                    </a:p>
                    <a:p>
                      <a:pPr marL="285750" indent="-285750" algn="just">
                        <a:lnSpc>
                          <a:spcPct val="115000"/>
                        </a:lnSpc>
                        <a:spcBef>
                          <a:spcPts val="0"/>
                        </a:spcBef>
                        <a:spcAft>
                          <a:spcPts val="600"/>
                        </a:spcAft>
                        <a:buFont typeface="Arial" pitchFamily="34" charset="0"/>
                        <a:buChar char="•"/>
                        <a:tabLst>
                          <a:tab pos="228600" algn="l"/>
                        </a:tabLst>
                      </a:pPr>
                      <a:r>
                        <a:rPr lang="en-CA" sz="1800" kern="1200" dirty="0" err="1" smtClean="0">
                          <a:solidFill>
                            <a:schemeClr val="tx1"/>
                          </a:solidFill>
                          <a:effectLst/>
                          <a:latin typeface="+mn-lt"/>
                          <a:ea typeface="+mn-ea"/>
                          <a:cs typeface="+mn-cs"/>
                        </a:rPr>
                        <a:t>muốn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phong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cách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khác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cho</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danh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sách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nhấp</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chuột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vào</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mũi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tên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cạnh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nút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đó</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để</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hiển</a:t>
                      </a:r>
                      <a:r>
                        <a:rPr lang="en-CA" sz="1800" kern="1200" dirty="0" smtClean="0">
                          <a:solidFill>
                            <a:schemeClr val="tx1"/>
                          </a:solidFill>
                          <a:effectLst/>
                          <a:latin typeface="+mn-lt"/>
                          <a:ea typeface="+mn-ea"/>
                          <a:cs typeface="+mn-cs"/>
                        </a:rPr>
                        <a:t> thị </a:t>
                      </a:r>
                      <a:r>
                        <a:rPr lang="en-CA" sz="1800" kern="1200" dirty="0" err="1" smtClean="0">
                          <a:solidFill>
                            <a:schemeClr val="tx1"/>
                          </a:solidFill>
                          <a:effectLst/>
                          <a:latin typeface="+mn-lt"/>
                          <a:ea typeface="+mn-ea"/>
                          <a:cs typeface="+mn-cs"/>
                        </a:rPr>
                        <a:t>dải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các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tùy</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chọn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xuất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hiện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trong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thư</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viện</a:t>
                      </a:r>
                      <a:endParaRPr lang="en-US" sz="2000" dirty="0">
                        <a:effectLst/>
                        <a:latin typeface="Zurich BT"/>
                        <a:ea typeface="Times New Roman"/>
                        <a:cs typeface="Calibri"/>
                      </a:endParaRPr>
                    </a:p>
                    <a:p>
                      <a:pPr marL="285750" indent="-285750" algn="just">
                        <a:lnSpc>
                          <a:spcPct val="115000"/>
                        </a:lnSpc>
                        <a:spcBef>
                          <a:spcPts val="0"/>
                        </a:spcBef>
                        <a:spcAft>
                          <a:spcPts val="600"/>
                        </a:spcAft>
                        <a:buFont typeface="Arial" pitchFamily="34" charset="0"/>
                        <a:buChar char="•"/>
                        <a:tabLst>
                          <a:tab pos="228600" algn="l"/>
                        </a:tabLst>
                      </a:pPr>
                      <a:r>
                        <a:rPr lang="en-CA" sz="1800" kern="1200" dirty="0" err="1" smtClean="0">
                          <a:solidFill>
                            <a:schemeClr val="tx1"/>
                          </a:solidFill>
                          <a:effectLst/>
                          <a:latin typeface="+mn-lt"/>
                          <a:ea typeface="+mn-ea"/>
                          <a:cs typeface="+mn-cs"/>
                        </a:rPr>
                        <a:t>Ưu</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điểm</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của</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việc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sử</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dụng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tính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năng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tạo</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danh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sách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tự</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động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là</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để</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tổ</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chức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thông</a:t>
                      </a:r>
                      <a:r>
                        <a:rPr lang="en-CA" sz="1800" kern="1200" dirty="0" smtClean="0">
                          <a:solidFill>
                            <a:schemeClr val="tx1"/>
                          </a:solidFill>
                          <a:effectLst/>
                          <a:latin typeface="+mn-lt"/>
                          <a:ea typeface="+mn-ea"/>
                          <a:cs typeface="+mn-cs"/>
                        </a:rPr>
                        <a:t> tin </a:t>
                      </a:r>
                      <a:r>
                        <a:rPr lang="en-CA" sz="1800" kern="1200" dirty="0" err="1" smtClean="0">
                          <a:solidFill>
                            <a:schemeClr val="tx1"/>
                          </a:solidFill>
                          <a:effectLst/>
                          <a:latin typeface="+mn-lt"/>
                          <a:ea typeface="+mn-ea"/>
                          <a:cs typeface="+mn-cs"/>
                        </a:rPr>
                        <a:t>dễ</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dàng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hơn</a:t>
                      </a:r>
                      <a:r>
                        <a:rPr lang="en-US" sz="2000" dirty="0" smtClean="0">
                          <a:effectLst/>
                          <a:latin typeface="Zurich BT"/>
                          <a:ea typeface="Times New Roman"/>
                          <a:cs typeface="Calibri"/>
                        </a:rPr>
                        <a:t>:</a:t>
                      </a:r>
                    </a:p>
                    <a:p>
                      <a:pPr marL="742950" lvl="1" indent="-285750" algn="just">
                        <a:lnSpc>
                          <a:spcPct val="115000"/>
                        </a:lnSpc>
                        <a:spcBef>
                          <a:spcPts val="0"/>
                        </a:spcBef>
                        <a:spcAft>
                          <a:spcPts val="600"/>
                        </a:spcAft>
                        <a:buFont typeface="Zurich BT" pitchFamily="34" charset="0"/>
                        <a:buChar char="–"/>
                        <a:tabLst>
                          <a:tab pos="228600" algn="l"/>
                        </a:tabLst>
                      </a:pPr>
                      <a:r>
                        <a:rPr lang="en-CA" sz="1800" kern="1200" dirty="0" err="1" smtClean="0">
                          <a:solidFill>
                            <a:schemeClr val="tx1"/>
                          </a:solidFill>
                          <a:effectLst/>
                          <a:latin typeface="+mn-lt"/>
                          <a:ea typeface="+mn-ea"/>
                          <a:cs typeface="+mn-cs"/>
                        </a:rPr>
                        <a:t>khi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bạn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muốn</a:t>
                      </a:r>
                      <a:r>
                        <a:rPr lang="en-CA" sz="1800" kern="1200" dirty="0" smtClean="0">
                          <a:solidFill>
                            <a:schemeClr val="tx1"/>
                          </a:solidFill>
                          <a:effectLst/>
                          <a:latin typeface="+mn-lt"/>
                          <a:ea typeface="+mn-ea"/>
                          <a:cs typeface="+mn-cs"/>
                        </a:rPr>
                        <a:t> di </a:t>
                      </a:r>
                      <a:r>
                        <a:rPr lang="en-CA" sz="1800" kern="1200" dirty="0" err="1" smtClean="0">
                          <a:solidFill>
                            <a:schemeClr val="tx1"/>
                          </a:solidFill>
                          <a:effectLst/>
                          <a:latin typeface="+mn-lt"/>
                          <a:ea typeface="+mn-ea"/>
                          <a:cs typeface="+mn-cs"/>
                        </a:rPr>
                        <a:t>chuyển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hoặc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sao</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chép</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một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mục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trong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danh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sách</a:t>
                      </a:r>
                      <a:r>
                        <a:rPr lang="en-CA" sz="1800" kern="1200" dirty="0" smtClean="0">
                          <a:solidFill>
                            <a:schemeClr val="tx1"/>
                          </a:solidFill>
                          <a:effectLst/>
                          <a:latin typeface="+mn-lt"/>
                          <a:ea typeface="+mn-ea"/>
                          <a:cs typeface="+mn-cs"/>
                        </a:rPr>
                        <a:t>, Word </a:t>
                      </a:r>
                      <a:r>
                        <a:rPr lang="en-CA" sz="1800" kern="1200" dirty="0" err="1" smtClean="0">
                          <a:solidFill>
                            <a:schemeClr val="tx1"/>
                          </a:solidFill>
                          <a:effectLst/>
                          <a:latin typeface="+mn-lt"/>
                          <a:ea typeface="+mn-ea"/>
                          <a:cs typeface="+mn-cs"/>
                        </a:rPr>
                        <a:t>sẽ</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tổ</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chức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lại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thông</a:t>
                      </a:r>
                      <a:r>
                        <a:rPr lang="en-CA" sz="1800" kern="1200" dirty="0" smtClean="0">
                          <a:solidFill>
                            <a:schemeClr val="tx1"/>
                          </a:solidFill>
                          <a:effectLst/>
                          <a:latin typeface="+mn-lt"/>
                          <a:ea typeface="+mn-ea"/>
                          <a:cs typeface="+mn-cs"/>
                        </a:rPr>
                        <a:t> tin </a:t>
                      </a:r>
                      <a:r>
                        <a:rPr lang="en-CA" sz="1800" kern="1200" dirty="0" err="1" smtClean="0">
                          <a:solidFill>
                            <a:schemeClr val="tx1"/>
                          </a:solidFill>
                          <a:effectLst/>
                          <a:latin typeface="+mn-lt"/>
                          <a:ea typeface="+mn-ea"/>
                          <a:cs typeface="+mn-cs"/>
                        </a:rPr>
                        <a:t>và</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điều</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chỉnh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đánh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lại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các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số</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thứ</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tự</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cũng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như</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điều</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chỉnh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lại</a:t>
                      </a:r>
                      <a:r>
                        <a:rPr lang="en-CA" sz="1800" kern="1200" dirty="0" smtClean="0">
                          <a:solidFill>
                            <a:schemeClr val="tx1"/>
                          </a:solidFill>
                          <a:effectLst/>
                          <a:latin typeface="+mn-lt"/>
                          <a:ea typeface="+mn-ea"/>
                          <a:cs typeface="+mn-cs"/>
                        </a:rPr>
                        <a:t> hoa thị </a:t>
                      </a:r>
                      <a:r>
                        <a:rPr lang="en-CA" sz="1800" kern="1200" dirty="0" err="1" smtClean="0">
                          <a:solidFill>
                            <a:schemeClr val="tx1"/>
                          </a:solidFill>
                          <a:effectLst/>
                          <a:latin typeface="+mn-lt"/>
                          <a:ea typeface="+mn-ea"/>
                          <a:cs typeface="+mn-cs"/>
                        </a:rPr>
                        <a:t>tương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ứng</a:t>
                      </a:r>
                      <a:r>
                        <a:rPr lang="en-CA" sz="1800" kern="1200" dirty="0" smtClean="0">
                          <a:solidFill>
                            <a:schemeClr val="tx1"/>
                          </a:solidFill>
                          <a:effectLst/>
                          <a:latin typeface="+mn-lt"/>
                          <a:ea typeface="+mn-ea"/>
                          <a:cs typeface="+mn-cs"/>
                        </a:rPr>
                        <a:t>.</a:t>
                      </a:r>
                      <a:endParaRPr lang="en-US" sz="1800" dirty="0">
                        <a:effectLst/>
                        <a:latin typeface="Zurich BT"/>
                        <a:ea typeface="Times New Roman"/>
                        <a:cs typeface="Calibri"/>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328100">
                <a:tc vMerge="1">
                  <a:txBody>
                    <a:bodyPr/>
                    <a:lstStyle/>
                    <a:p>
                      <a:endParaRPr lang="en-US"/>
                    </a:p>
                  </a:txBody>
                  <a:tcPr/>
                </a:tc>
                <a:tc>
                  <a:txBody>
                    <a:bodyPr/>
                    <a:lstStyle/>
                    <a:p>
                      <a:pPr marL="0" marR="0" algn="l">
                        <a:lnSpc>
                          <a:spcPct val="115000"/>
                        </a:lnSpc>
                        <a:spcBef>
                          <a:spcPts val="200"/>
                        </a:spcBef>
                        <a:spcAft>
                          <a:spcPts val="0"/>
                        </a:spcAft>
                      </a:pPr>
                      <a:r>
                        <a:rPr lang="en-CA" sz="1100" b="1" dirty="0">
                          <a:effectLst/>
                          <a:latin typeface="Zurich BT"/>
                          <a:ea typeface="Times New Roman"/>
                          <a:cs typeface="Arial"/>
                        </a:rPr>
                        <a:t>1</a:t>
                      </a:r>
                      <a:endParaRPr lang="en-US" sz="1100" b="1" dirty="0">
                        <a:effectLst/>
                        <a:latin typeface="Zurich BT"/>
                        <a:ea typeface="Times New Roman"/>
                        <a:cs typeface="Arial"/>
                      </a:endParaRPr>
                    </a:p>
                  </a:txBody>
                  <a:tcPr marL="68580" marR="68580" marT="0" marB="0" anchor="ctr">
                    <a:lnL>
                      <a:noFill/>
                    </a:lnL>
                    <a:lnR>
                      <a:noFill/>
                    </a:lnR>
                    <a:lnT>
                      <a:noFill/>
                    </a:lnT>
                    <a:lnB>
                      <a:noFill/>
                    </a:lnB>
                    <a:solidFill>
                      <a:srgbClr val="F5C040"/>
                    </a:solidFill>
                  </a:tcPr>
                </a:tc>
                <a:tc>
                  <a:txBody>
                    <a:bodyPr/>
                    <a:lstStyle/>
                    <a:p>
                      <a:pPr marL="0" marR="0">
                        <a:lnSpc>
                          <a:spcPct val="115000"/>
                        </a:lnSpc>
                        <a:spcBef>
                          <a:spcPts val="200"/>
                        </a:spcBef>
                        <a:spcAft>
                          <a:spcPts val="0"/>
                        </a:spcAft>
                      </a:pPr>
                      <a:r>
                        <a:rPr lang="en-CA" sz="1100" b="1" dirty="0" err="1" smtClean="0">
                          <a:effectLst/>
                          <a:latin typeface="Zurich BT"/>
                          <a:ea typeface="Times New Roman"/>
                          <a:cs typeface="Arial"/>
                        </a:rPr>
                        <a:t>Danh</a:t>
                      </a:r>
                      <a:r>
                        <a:rPr lang="en-CA" sz="1100" b="1" dirty="0" smtClean="0">
                          <a:effectLst/>
                          <a:latin typeface="Zurich BT"/>
                          <a:ea typeface="Times New Roman"/>
                          <a:cs typeface="Arial"/>
                        </a:rPr>
                        <a:t> </a:t>
                      </a:r>
                      <a:r>
                        <a:rPr lang="en-CA" sz="1100" b="1" dirty="0" err="1" smtClean="0">
                          <a:effectLst/>
                          <a:latin typeface="Zurich BT"/>
                          <a:ea typeface="Times New Roman"/>
                          <a:cs typeface="Arial"/>
                        </a:rPr>
                        <a:t>sách</a:t>
                      </a:r>
                      <a:r>
                        <a:rPr lang="en-CA" sz="1100" b="1" dirty="0" smtClean="0">
                          <a:effectLst/>
                          <a:latin typeface="Zurich BT"/>
                          <a:ea typeface="Times New Roman"/>
                          <a:cs typeface="Arial"/>
                        </a:rPr>
                        <a:t> hoa thị</a:t>
                      </a:r>
                      <a:endParaRPr lang="en-US" sz="1100" b="1" dirty="0">
                        <a:effectLst/>
                        <a:latin typeface="Zurich BT"/>
                        <a:ea typeface="Times New Roman"/>
                        <a:cs typeface="Arial"/>
                      </a:endParaRPr>
                    </a:p>
                  </a:txBody>
                  <a:tcPr marL="68580" marR="68580" marT="0" marB="0" anchor="ctr">
                    <a:lnL>
                      <a:noFill/>
                    </a:lnL>
                    <a:lnR>
                      <a:noFill/>
                    </a:lnR>
                    <a:lnT>
                      <a:noFill/>
                    </a:lnT>
                    <a:lnB>
                      <a:noFill/>
                    </a:lnB>
                  </a:tcPr>
                </a:tc>
                <a:tc vMerge="1">
                  <a:txBody>
                    <a:bodyPr/>
                    <a:lstStyle/>
                    <a:p>
                      <a:endParaRPr lang="en-US"/>
                    </a:p>
                  </a:txBody>
                  <a:tcPr/>
                </a:tc>
                <a:extLst>
                  <a:ext uri="{0D108BD9-81ED-4DB2-BD59-A6C34878D82A}">
                    <a16:rowId xmlns:a16="http://schemas.microsoft.com/office/drawing/2014/main" val="10001"/>
                  </a:ext>
                </a:extLst>
              </a:tr>
              <a:tr h="158353">
                <a:tc vMerge="1">
                  <a:txBody>
                    <a:bodyPr/>
                    <a:lstStyle/>
                    <a:p>
                      <a:endParaRPr lang="en-US"/>
                    </a:p>
                  </a:txBody>
                  <a:tcPr/>
                </a:tc>
                <a:tc>
                  <a:txBody>
                    <a:bodyPr/>
                    <a:lstStyle/>
                    <a:p>
                      <a:pPr marL="0" marR="0" algn="just">
                        <a:lnSpc>
                          <a:spcPct val="115000"/>
                        </a:lnSpc>
                        <a:spcBef>
                          <a:spcPts val="600"/>
                        </a:spcBef>
                        <a:spcAft>
                          <a:spcPts val="0"/>
                        </a:spcAft>
                        <a:tabLst>
                          <a:tab pos="228600" algn="l"/>
                        </a:tabLst>
                      </a:pPr>
                      <a:r>
                        <a:rPr lang="en-US" sz="1100" dirty="0">
                          <a:effectLst/>
                          <a:latin typeface="Zurich BT"/>
                          <a:ea typeface="Times New Roman"/>
                          <a:cs typeface="Calibri"/>
                        </a:rPr>
                        <a:t> </a:t>
                      </a:r>
                    </a:p>
                  </a:txBody>
                  <a:tcPr marL="68580" marR="68580" marT="0" marB="0">
                    <a:lnL>
                      <a:noFill/>
                    </a:lnL>
                    <a:lnR>
                      <a:noFill/>
                    </a:lnR>
                    <a:lnT>
                      <a:noFill/>
                    </a:lnT>
                    <a:lnB>
                      <a:noFill/>
                    </a:lnB>
                  </a:tcPr>
                </a:tc>
                <a:tc>
                  <a:txBody>
                    <a:bodyPr/>
                    <a:lstStyle/>
                    <a:p>
                      <a:pPr marL="0" marR="0" indent="0" algn="just">
                        <a:lnSpc>
                          <a:spcPct val="115000"/>
                        </a:lnSpc>
                        <a:spcBef>
                          <a:spcPts val="600"/>
                        </a:spcBef>
                        <a:spcAft>
                          <a:spcPts val="0"/>
                        </a:spcAft>
                        <a:tabLst>
                          <a:tab pos="228600" algn="l"/>
                        </a:tabLst>
                      </a:pPr>
                      <a:endParaRPr lang="en-US" sz="1100" dirty="0">
                        <a:effectLst/>
                        <a:latin typeface="Zurich BT"/>
                        <a:ea typeface="Times New Roman"/>
                        <a:cs typeface="Calibri"/>
                      </a:endParaRPr>
                    </a:p>
                  </a:txBody>
                  <a:tcPr marL="68580" marR="68580" marT="0" marB="0">
                    <a:lnL>
                      <a:noFill/>
                    </a:lnL>
                    <a:lnR>
                      <a:noFill/>
                    </a:lnR>
                    <a:lnT>
                      <a:noFill/>
                    </a:lnT>
                    <a:lnB>
                      <a:noFill/>
                    </a:lnB>
                  </a:tcPr>
                </a:tc>
                <a:tc vMerge="1">
                  <a:txBody>
                    <a:bodyPr/>
                    <a:lstStyle/>
                    <a:p>
                      <a:endParaRPr lang="en-US"/>
                    </a:p>
                  </a:txBody>
                  <a:tcPr/>
                </a:tc>
                <a:extLst>
                  <a:ext uri="{0D108BD9-81ED-4DB2-BD59-A6C34878D82A}">
                    <a16:rowId xmlns:a16="http://schemas.microsoft.com/office/drawing/2014/main" val="10002"/>
                  </a:ext>
                </a:extLst>
              </a:tr>
              <a:tr h="361743">
                <a:tc vMerge="1">
                  <a:txBody>
                    <a:bodyPr/>
                    <a:lstStyle/>
                    <a:p>
                      <a:endParaRPr lang="en-US"/>
                    </a:p>
                  </a:txBody>
                  <a:tcPr/>
                </a:tc>
                <a:tc>
                  <a:txBody>
                    <a:bodyPr/>
                    <a:lstStyle/>
                    <a:p>
                      <a:pPr marL="0" marR="0" algn="l">
                        <a:lnSpc>
                          <a:spcPct val="115000"/>
                        </a:lnSpc>
                        <a:spcBef>
                          <a:spcPts val="200"/>
                        </a:spcBef>
                        <a:spcAft>
                          <a:spcPts val="0"/>
                        </a:spcAft>
                      </a:pPr>
                      <a:r>
                        <a:rPr lang="en-CA" sz="1100" b="1">
                          <a:effectLst/>
                          <a:latin typeface="Zurich BT"/>
                          <a:ea typeface="Times New Roman"/>
                          <a:cs typeface="Arial"/>
                        </a:rPr>
                        <a:t>2</a:t>
                      </a:r>
                      <a:endParaRPr lang="en-US" sz="1100" b="1">
                        <a:effectLst/>
                        <a:latin typeface="Zurich BT"/>
                        <a:ea typeface="Times New Roman"/>
                        <a:cs typeface="Arial"/>
                      </a:endParaRPr>
                    </a:p>
                  </a:txBody>
                  <a:tcPr marL="68580" marR="68580" marT="0" marB="0" anchor="ctr">
                    <a:lnL>
                      <a:noFill/>
                    </a:lnL>
                    <a:lnR>
                      <a:noFill/>
                    </a:lnR>
                    <a:lnT>
                      <a:noFill/>
                    </a:lnT>
                    <a:lnB>
                      <a:noFill/>
                    </a:lnB>
                    <a:solidFill>
                      <a:srgbClr val="F5C040"/>
                    </a:solidFill>
                  </a:tcPr>
                </a:tc>
                <a:tc>
                  <a:txBody>
                    <a:bodyPr/>
                    <a:lstStyle/>
                    <a:p>
                      <a:pPr marL="0" marR="0">
                        <a:lnSpc>
                          <a:spcPct val="115000"/>
                        </a:lnSpc>
                        <a:spcBef>
                          <a:spcPts val="200"/>
                        </a:spcBef>
                        <a:spcAft>
                          <a:spcPts val="0"/>
                        </a:spcAft>
                      </a:pPr>
                      <a:r>
                        <a:rPr lang="en-CA" sz="1100" b="1" dirty="0" err="1" smtClean="0">
                          <a:effectLst/>
                          <a:latin typeface="Zurich BT"/>
                          <a:ea typeface="Times New Roman"/>
                          <a:cs typeface="Arial"/>
                        </a:rPr>
                        <a:t>Danh</a:t>
                      </a:r>
                      <a:r>
                        <a:rPr lang="en-CA" sz="1100" b="1" dirty="0" smtClean="0">
                          <a:effectLst/>
                          <a:latin typeface="Zurich BT"/>
                          <a:ea typeface="Times New Roman"/>
                          <a:cs typeface="Arial"/>
                        </a:rPr>
                        <a:t> </a:t>
                      </a:r>
                      <a:r>
                        <a:rPr lang="en-CA" sz="1100" b="1" dirty="0" err="1" smtClean="0">
                          <a:effectLst/>
                          <a:latin typeface="Zurich BT"/>
                          <a:ea typeface="Times New Roman"/>
                          <a:cs typeface="Arial"/>
                        </a:rPr>
                        <a:t>sách</a:t>
                      </a:r>
                      <a:r>
                        <a:rPr lang="en-CA" sz="1100" b="1" dirty="0" smtClean="0">
                          <a:effectLst/>
                          <a:latin typeface="Zurich BT"/>
                          <a:ea typeface="Times New Roman"/>
                          <a:cs typeface="Arial"/>
                        </a:rPr>
                        <a:t> </a:t>
                      </a:r>
                      <a:r>
                        <a:rPr lang="en-CA" sz="1100" b="1" dirty="0" err="1" smtClean="0">
                          <a:effectLst/>
                          <a:latin typeface="Zurich BT"/>
                          <a:ea typeface="Times New Roman"/>
                          <a:cs typeface="Arial"/>
                        </a:rPr>
                        <a:t>đa</a:t>
                      </a:r>
                      <a:r>
                        <a:rPr lang="en-CA" sz="1100" b="1" dirty="0" smtClean="0">
                          <a:effectLst/>
                          <a:latin typeface="Zurich BT"/>
                          <a:ea typeface="Times New Roman"/>
                          <a:cs typeface="Arial"/>
                        </a:rPr>
                        <a:t> </a:t>
                      </a:r>
                      <a:r>
                        <a:rPr lang="en-CA" sz="1100" b="1" dirty="0" err="1" smtClean="0">
                          <a:effectLst/>
                          <a:latin typeface="Zurich BT"/>
                          <a:ea typeface="Times New Roman"/>
                          <a:cs typeface="Arial"/>
                        </a:rPr>
                        <a:t>cấp</a:t>
                      </a:r>
                      <a:endParaRPr lang="en-US" sz="1100" b="1" dirty="0">
                        <a:effectLst/>
                        <a:latin typeface="Zurich BT"/>
                        <a:ea typeface="Times New Roman"/>
                        <a:cs typeface="Arial"/>
                      </a:endParaRPr>
                    </a:p>
                  </a:txBody>
                  <a:tcPr marL="68580" marR="68580" marT="0" marB="0" anchor="ctr">
                    <a:lnL>
                      <a:noFill/>
                    </a:lnL>
                    <a:lnR>
                      <a:noFill/>
                    </a:lnR>
                    <a:lnT>
                      <a:noFill/>
                    </a:lnT>
                    <a:lnB>
                      <a:noFill/>
                    </a:lnB>
                  </a:tcPr>
                </a:tc>
                <a:tc vMerge="1">
                  <a:txBody>
                    <a:bodyPr/>
                    <a:lstStyle/>
                    <a:p>
                      <a:endParaRPr lang="en-US"/>
                    </a:p>
                  </a:txBody>
                  <a:tcPr/>
                </a:tc>
                <a:extLst>
                  <a:ext uri="{0D108BD9-81ED-4DB2-BD59-A6C34878D82A}">
                    <a16:rowId xmlns:a16="http://schemas.microsoft.com/office/drawing/2014/main" val="10003"/>
                  </a:ext>
                </a:extLst>
              </a:tr>
              <a:tr h="165098">
                <a:tc vMerge="1">
                  <a:txBody>
                    <a:bodyPr/>
                    <a:lstStyle/>
                    <a:p>
                      <a:endParaRPr lang="en-US"/>
                    </a:p>
                  </a:txBody>
                  <a:tcPr/>
                </a:tc>
                <a:tc>
                  <a:txBody>
                    <a:bodyPr/>
                    <a:lstStyle/>
                    <a:p>
                      <a:pPr marL="0" marR="0" algn="just">
                        <a:lnSpc>
                          <a:spcPts val="600"/>
                        </a:lnSpc>
                        <a:spcBef>
                          <a:spcPts val="0"/>
                        </a:spcBef>
                        <a:spcAft>
                          <a:spcPts val="0"/>
                        </a:spcAft>
                        <a:tabLst>
                          <a:tab pos="228600" algn="l"/>
                        </a:tabLst>
                      </a:pPr>
                      <a:r>
                        <a:rPr lang="en-US" sz="800" dirty="0">
                          <a:effectLst/>
                          <a:latin typeface="Zurich BT"/>
                          <a:ea typeface="Times New Roman"/>
                          <a:cs typeface="Calibri"/>
                        </a:rPr>
                        <a:t> </a:t>
                      </a:r>
                    </a:p>
                  </a:txBody>
                  <a:tcPr marL="68580" marR="68580" marT="0" marB="0">
                    <a:lnL>
                      <a:noFill/>
                    </a:lnL>
                    <a:lnR>
                      <a:noFill/>
                    </a:lnR>
                    <a:lnT>
                      <a:noFill/>
                    </a:lnT>
                    <a:lnB>
                      <a:noFill/>
                    </a:lnB>
                  </a:tcPr>
                </a:tc>
                <a:tc>
                  <a:txBody>
                    <a:bodyPr/>
                    <a:lstStyle/>
                    <a:p>
                      <a:pPr marL="0" marR="0" indent="0" algn="just">
                        <a:lnSpc>
                          <a:spcPts val="600"/>
                        </a:lnSpc>
                        <a:spcBef>
                          <a:spcPts val="0"/>
                        </a:spcBef>
                        <a:spcAft>
                          <a:spcPts val="0"/>
                        </a:spcAft>
                        <a:tabLst>
                          <a:tab pos="228600" algn="l"/>
                        </a:tabLst>
                      </a:pPr>
                      <a:endParaRPr lang="en-US" sz="800" dirty="0">
                        <a:effectLst/>
                        <a:latin typeface="Zurich BT"/>
                        <a:ea typeface="Times New Roman"/>
                        <a:cs typeface="Calibri"/>
                      </a:endParaRPr>
                    </a:p>
                  </a:txBody>
                  <a:tcPr marL="68580" marR="68580" marT="0" marB="0">
                    <a:lnL>
                      <a:noFill/>
                    </a:lnL>
                    <a:lnR>
                      <a:noFill/>
                    </a:lnR>
                    <a:lnT>
                      <a:noFill/>
                    </a:lnT>
                    <a:lnB>
                      <a:noFill/>
                    </a:lnB>
                  </a:tcPr>
                </a:tc>
                <a:tc vMerge="1">
                  <a:txBody>
                    <a:bodyPr/>
                    <a:lstStyle/>
                    <a:p>
                      <a:endParaRPr lang="en-US"/>
                    </a:p>
                  </a:txBody>
                  <a:tcPr/>
                </a:tc>
                <a:extLst>
                  <a:ext uri="{0D108BD9-81ED-4DB2-BD59-A6C34878D82A}">
                    <a16:rowId xmlns:a16="http://schemas.microsoft.com/office/drawing/2014/main" val="10004"/>
                  </a:ext>
                </a:extLst>
              </a:tr>
              <a:tr h="340936">
                <a:tc vMerge="1">
                  <a:txBody>
                    <a:bodyPr/>
                    <a:lstStyle/>
                    <a:p>
                      <a:endParaRPr lang="en-US"/>
                    </a:p>
                  </a:txBody>
                  <a:tcPr/>
                </a:tc>
                <a:tc>
                  <a:txBody>
                    <a:bodyPr/>
                    <a:lstStyle/>
                    <a:p>
                      <a:pPr marL="0" marR="0" algn="l">
                        <a:lnSpc>
                          <a:spcPct val="115000"/>
                        </a:lnSpc>
                        <a:spcBef>
                          <a:spcPts val="200"/>
                        </a:spcBef>
                        <a:spcAft>
                          <a:spcPts val="0"/>
                        </a:spcAft>
                      </a:pPr>
                      <a:r>
                        <a:rPr lang="en-CA" sz="1100" b="1" dirty="0">
                          <a:effectLst/>
                          <a:latin typeface="Zurich BT"/>
                          <a:ea typeface="Times New Roman"/>
                          <a:cs typeface="Arial"/>
                        </a:rPr>
                        <a:t>3</a:t>
                      </a:r>
                      <a:endParaRPr lang="en-US" sz="1100" b="1" dirty="0">
                        <a:effectLst/>
                        <a:latin typeface="Zurich BT"/>
                        <a:ea typeface="Times New Roman"/>
                        <a:cs typeface="Arial"/>
                      </a:endParaRPr>
                    </a:p>
                  </a:txBody>
                  <a:tcPr marL="68580" marR="68580" marT="0" marB="0" anchor="ctr">
                    <a:lnL>
                      <a:noFill/>
                    </a:lnL>
                    <a:lnR>
                      <a:noFill/>
                    </a:lnR>
                    <a:lnT>
                      <a:noFill/>
                    </a:lnT>
                    <a:lnB>
                      <a:noFill/>
                    </a:lnB>
                    <a:solidFill>
                      <a:srgbClr val="F5C040"/>
                    </a:solidFill>
                  </a:tcPr>
                </a:tc>
                <a:tc>
                  <a:txBody>
                    <a:bodyPr/>
                    <a:lstStyle/>
                    <a:p>
                      <a:pPr marL="0" marR="0">
                        <a:lnSpc>
                          <a:spcPct val="115000"/>
                        </a:lnSpc>
                        <a:spcBef>
                          <a:spcPts val="200"/>
                        </a:spcBef>
                        <a:spcAft>
                          <a:spcPts val="0"/>
                        </a:spcAft>
                      </a:pPr>
                      <a:r>
                        <a:rPr lang="en-CA" sz="1100" b="1" dirty="0" err="1" smtClean="0">
                          <a:effectLst/>
                          <a:latin typeface="Zurich BT"/>
                          <a:ea typeface="Times New Roman"/>
                          <a:cs typeface="Arial"/>
                        </a:rPr>
                        <a:t>Danh</a:t>
                      </a:r>
                      <a:r>
                        <a:rPr lang="en-CA" sz="1100" b="1" dirty="0" smtClean="0">
                          <a:effectLst/>
                          <a:latin typeface="Zurich BT"/>
                          <a:ea typeface="Times New Roman"/>
                          <a:cs typeface="Arial"/>
                        </a:rPr>
                        <a:t> </a:t>
                      </a:r>
                      <a:r>
                        <a:rPr lang="en-CA" sz="1100" b="1" dirty="0" err="1" smtClean="0">
                          <a:effectLst/>
                          <a:latin typeface="Zurich BT"/>
                          <a:ea typeface="Times New Roman"/>
                          <a:cs typeface="Arial"/>
                        </a:rPr>
                        <a:t>sách</a:t>
                      </a:r>
                      <a:r>
                        <a:rPr lang="en-CA" sz="1100" b="1" dirty="0" smtClean="0">
                          <a:effectLst/>
                          <a:latin typeface="Zurich BT"/>
                          <a:ea typeface="Times New Roman"/>
                          <a:cs typeface="Arial"/>
                        </a:rPr>
                        <a:t> </a:t>
                      </a:r>
                      <a:r>
                        <a:rPr lang="en-CA" sz="1100" b="1" dirty="0" err="1" smtClean="0">
                          <a:effectLst/>
                          <a:latin typeface="Zurich BT"/>
                          <a:ea typeface="Times New Roman"/>
                          <a:cs typeface="Arial"/>
                        </a:rPr>
                        <a:t>đánh</a:t>
                      </a:r>
                      <a:r>
                        <a:rPr lang="en-CA" sz="1100" b="1" dirty="0" smtClean="0">
                          <a:effectLst/>
                          <a:latin typeface="Zurich BT"/>
                          <a:ea typeface="Times New Roman"/>
                          <a:cs typeface="Arial"/>
                        </a:rPr>
                        <a:t> </a:t>
                      </a:r>
                      <a:r>
                        <a:rPr lang="en-CA" sz="1100" b="1" dirty="0" err="1" smtClean="0">
                          <a:effectLst/>
                          <a:latin typeface="Zurich BT"/>
                          <a:ea typeface="Times New Roman"/>
                          <a:cs typeface="Arial"/>
                        </a:rPr>
                        <a:t>số</a:t>
                      </a:r>
                      <a:r>
                        <a:rPr lang="en-CA" sz="1100" b="1" dirty="0" smtClean="0">
                          <a:effectLst/>
                          <a:latin typeface="Zurich BT"/>
                          <a:ea typeface="Times New Roman"/>
                          <a:cs typeface="Arial"/>
                        </a:rPr>
                        <a:t> </a:t>
                      </a:r>
                      <a:r>
                        <a:rPr lang="en-CA" sz="1100" b="1" dirty="0" err="1" smtClean="0">
                          <a:effectLst/>
                          <a:latin typeface="Zurich BT"/>
                          <a:ea typeface="Times New Roman"/>
                          <a:cs typeface="Arial"/>
                        </a:rPr>
                        <a:t>thứ</a:t>
                      </a:r>
                      <a:r>
                        <a:rPr lang="en-CA" sz="1100" b="1" dirty="0" smtClean="0">
                          <a:effectLst/>
                          <a:latin typeface="Zurich BT"/>
                          <a:ea typeface="Times New Roman"/>
                          <a:cs typeface="Arial"/>
                        </a:rPr>
                        <a:t> </a:t>
                      </a:r>
                      <a:r>
                        <a:rPr lang="en-CA" sz="1100" b="1" dirty="0" err="1" smtClean="0">
                          <a:effectLst/>
                          <a:latin typeface="Zurich BT"/>
                          <a:ea typeface="Times New Roman"/>
                          <a:cs typeface="Arial"/>
                        </a:rPr>
                        <a:t>tự</a:t>
                      </a:r>
                      <a:endParaRPr lang="en-US" sz="1100" b="1" dirty="0">
                        <a:effectLst/>
                        <a:latin typeface="Zurich BT"/>
                        <a:ea typeface="Times New Roman"/>
                        <a:cs typeface="Arial"/>
                      </a:endParaRPr>
                    </a:p>
                  </a:txBody>
                  <a:tcPr marL="68580" marR="68580" marT="0" marB="0" anchor="ctr">
                    <a:lnL>
                      <a:noFill/>
                    </a:lnL>
                    <a:lnR>
                      <a:noFill/>
                    </a:lnR>
                    <a:lnT>
                      <a:noFill/>
                    </a:lnT>
                    <a:lnB>
                      <a:noFill/>
                    </a:lnB>
                  </a:tcPr>
                </a:tc>
                <a:tc vMerge="1">
                  <a:txBody>
                    <a:bodyPr/>
                    <a:lstStyle/>
                    <a:p>
                      <a:endParaRPr lang="en-US"/>
                    </a:p>
                  </a:txBody>
                  <a:tcPr/>
                </a:tc>
                <a:extLst>
                  <a:ext uri="{0D108BD9-81ED-4DB2-BD59-A6C34878D82A}">
                    <a16:rowId xmlns:a16="http://schemas.microsoft.com/office/drawing/2014/main" val="10005"/>
                  </a:ext>
                </a:extLst>
              </a:tr>
              <a:tr h="2909912">
                <a:tc vMerge="1">
                  <a:txBody>
                    <a:bodyPr/>
                    <a:lstStyle/>
                    <a:p>
                      <a:endParaRPr lang="en-US"/>
                    </a:p>
                  </a:txBody>
                  <a:tcPr/>
                </a:tc>
                <a:tc>
                  <a:txBody>
                    <a:bodyPr/>
                    <a:lstStyle/>
                    <a:p>
                      <a:pPr marL="0" marR="0" algn="just">
                        <a:lnSpc>
                          <a:spcPct val="115000"/>
                        </a:lnSpc>
                        <a:spcBef>
                          <a:spcPts val="200"/>
                        </a:spcBef>
                        <a:spcAft>
                          <a:spcPts val="600"/>
                        </a:spcAft>
                        <a:tabLst>
                          <a:tab pos="228600" algn="l"/>
                        </a:tabLst>
                      </a:pPr>
                      <a:r>
                        <a:rPr lang="en-US" sz="950">
                          <a:effectLst/>
                          <a:latin typeface="Zurich BT"/>
                          <a:ea typeface="Times New Roman"/>
                          <a:cs typeface="Calibri"/>
                        </a:rPr>
                        <a:t> </a:t>
                      </a:r>
                    </a:p>
                  </a:txBody>
                  <a:tcPr marL="68580" marR="68580" marT="0" marB="0">
                    <a:lnL>
                      <a:noFill/>
                    </a:lnL>
                    <a:lnR>
                      <a:noFill/>
                    </a:lnR>
                    <a:lnT>
                      <a:noFill/>
                    </a:lnT>
                    <a:lnB>
                      <a:noFill/>
                    </a:lnB>
                  </a:tcPr>
                </a:tc>
                <a:tc>
                  <a:txBody>
                    <a:bodyPr/>
                    <a:lstStyle/>
                    <a:p>
                      <a:pPr marL="0" marR="0" algn="just">
                        <a:lnSpc>
                          <a:spcPct val="115000"/>
                        </a:lnSpc>
                        <a:spcBef>
                          <a:spcPts val="200"/>
                        </a:spcBef>
                        <a:spcAft>
                          <a:spcPts val="600"/>
                        </a:spcAft>
                        <a:tabLst>
                          <a:tab pos="228600" algn="l"/>
                        </a:tabLst>
                      </a:pPr>
                      <a:r>
                        <a:rPr lang="en-US" sz="950" dirty="0">
                          <a:effectLst/>
                          <a:latin typeface="Zurich BT"/>
                          <a:ea typeface="Times New Roman"/>
                          <a:cs typeface="Calibri"/>
                        </a:rPr>
                        <a:t> </a:t>
                      </a:r>
                    </a:p>
                  </a:txBody>
                  <a:tcPr marL="68580" marR="68580" marT="0" marB="0">
                    <a:lnL>
                      <a:noFill/>
                    </a:lnL>
                    <a:lnR>
                      <a:noFill/>
                    </a:lnR>
                    <a:lnT>
                      <a:noFill/>
                    </a:lnT>
                    <a:lnB>
                      <a:noFill/>
                    </a:lnB>
                  </a:tcPr>
                </a:tc>
                <a:tc vMerge="1">
                  <a:txBody>
                    <a:bodyPr/>
                    <a:lstStyle/>
                    <a:p>
                      <a:endParaRPr lang="en-US"/>
                    </a:p>
                  </a:txBody>
                  <a:tcPr/>
                </a:tc>
                <a:extLst>
                  <a:ext uri="{0D108BD9-81ED-4DB2-BD59-A6C34878D82A}">
                    <a16:rowId xmlns:a16="http://schemas.microsoft.com/office/drawing/2014/main" val="10006"/>
                  </a:ext>
                </a:extLst>
              </a:tr>
            </a:tbl>
          </a:graphicData>
        </a:graphic>
      </p:graphicFrame>
      <p:grpSp>
        <p:nvGrpSpPr>
          <p:cNvPr id="24" name="Group 23"/>
          <p:cNvGrpSpPr/>
          <p:nvPr/>
        </p:nvGrpSpPr>
        <p:grpSpPr>
          <a:xfrm>
            <a:off x="1219200" y="2667000"/>
            <a:ext cx="1072751" cy="1089932"/>
            <a:chOff x="681037" y="1631043"/>
            <a:chExt cx="1072751" cy="1089932"/>
          </a:xfrm>
        </p:grpSpPr>
        <p:pic>
          <p:nvPicPr>
            <p:cNvPr id="1126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7" y="2068513"/>
              <a:ext cx="1072751" cy="25241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AutoShape 2340"/>
            <p:cNvCxnSpPr>
              <a:cxnSpLocks noChangeShapeType="1"/>
            </p:cNvCxnSpPr>
            <p:nvPr/>
          </p:nvCxnSpPr>
          <p:spPr bwMode="auto">
            <a:xfrm>
              <a:off x="824367" y="1727881"/>
              <a:ext cx="1133" cy="34856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AutoShape 2341"/>
            <p:cNvCxnSpPr>
              <a:cxnSpLocks noChangeShapeType="1"/>
            </p:cNvCxnSpPr>
            <p:nvPr/>
          </p:nvCxnSpPr>
          <p:spPr bwMode="auto">
            <a:xfrm>
              <a:off x="1551442" y="1746931"/>
              <a:ext cx="2099" cy="33599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AutoShape 2342"/>
            <p:cNvCxnSpPr>
              <a:cxnSpLocks noChangeShapeType="1"/>
              <a:endCxn id="11" idx="0"/>
            </p:cNvCxnSpPr>
            <p:nvPr/>
          </p:nvCxnSpPr>
          <p:spPr bwMode="auto">
            <a:xfrm flipH="1">
              <a:off x="1174176" y="2298700"/>
              <a:ext cx="574" cy="203881"/>
            </a:xfrm>
            <a:prstGeom prst="straightConnector1">
              <a:avLst/>
            </a:prstGeom>
            <a:noFill/>
            <a:ln w="9525">
              <a:solidFill>
                <a:srgbClr val="000000"/>
              </a:solidFill>
              <a:round/>
              <a:headEnd type="triangle" w="med" len="med"/>
              <a:tailEnd type="none" w="med" len="med"/>
            </a:ln>
            <a:extLst>
              <a:ext uri="{909E8E84-426E-40DD-AFC4-6F175D3DCCD1}">
                <a14:hiddenFill xmlns:a14="http://schemas.microsoft.com/office/drawing/2010/main">
                  <a:noFill/>
                </a14:hiddenFill>
              </a:ext>
            </a:extLst>
          </p:spPr>
        </p:cxnSp>
        <p:sp>
          <p:nvSpPr>
            <p:cNvPr id="11" name="Text Box 2343"/>
            <p:cNvSpPr txBox="1">
              <a:spLocks noChangeArrowheads="1"/>
            </p:cNvSpPr>
            <p:nvPr/>
          </p:nvSpPr>
          <p:spPr bwMode="auto">
            <a:xfrm>
              <a:off x="1045029" y="2502581"/>
              <a:ext cx="258294" cy="218394"/>
            </a:xfrm>
            <a:prstGeom prst="rect">
              <a:avLst/>
            </a:prstGeom>
            <a:solidFill>
              <a:srgbClr val="F5C040"/>
            </a:solidFill>
            <a:ln>
              <a:noFill/>
            </a:ln>
            <a:extLst/>
          </p:spPr>
          <p:txBody>
            <a:bodyPr rot="0" vert="horz" wrap="square" lIns="25400" tIns="25400" rIns="25400" bIns="25400" anchor="t" anchorCtr="0" upright="1">
              <a:noAutofit/>
            </a:bodyPr>
            <a:lstStyle/>
            <a:p>
              <a:pPr marL="0" marR="0" algn="ctr">
                <a:spcBef>
                  <a:spcPts val="0"/>
                </a:spcBef>
                <a:spcAft>
                  <a:spcPts val="0"/>
                </a:spcAft>
              </a:pPr>
              <a:r>
                <a:rPr lang="en-CA" sz="1100" b="1" dirty="0">
                  <a:effectLst/>
                  <a:latin typeface="Zurich BT"/>
                  <a:ea typeface="Times New Roman"/>
                  <a:cs typeface="Arial"/>
                </a:rPr>
                <a:t>3</a:t>
              </a:r>
              <a:endParaRPr lang="en-US" sz="1100" b="1" dirty="0">
                <a:effectLst/>
                <a:latin typeface="Zurich BT"/>
                <a:ea typeface="Times New Roman"/>
                <a:cs typeface="Arial"/>
              </a:endParaRPr>
            </a:p>
          </p:txBody>
        </p:sp>
        <p:sp>
          <p:nvSpPr>
            <p:cNvPr id="12" name="Text Box 2344"/>
            <p:cNvSpPr txBox="1">
              <a:spLocks noChangeArrowheads="1"/>
            </p:cNvSpPr>
            <p:nvPr/>
          </p:nvSpPr>
          <p:spPr bwMode="auto">
            <a:xfrm>
              <a:off x="705304" y="1634218"/>
              <a:ext cx="256193" cy="218394"/>
            </a:xfrm>
            <a:prstGeom prst="rect">
              <a:avLst/>
            </a:prstGeom>
            <a:solidFill>
              <a:srgbClr val="F5C040"/>
            </a:solidFill>
            <a:ln>
              <a:noFill/>
            </a:ln>
            <a:extLst/>
          </p:spPr>
          <p:txBody>
            <a:bodyPr rot="0" vert="horz" wrap="square" lIns="25400" tIns="25400" rIns="25400" bIns="25400" anchor="t" anchorCtr="0" upright="1">
              <a:noAutofit/>
            </a:bodyPr>
            <a:lstStyle/>
            <a:p>
              <a:pPr marL="0" marR="0" algn="ctr">
                <a:spcBef>
                  <a:spcPts val="0"/>
                </a:spcBef>
                <a:spcAft>
                  <a:spcPts val="0"/>
                </a:spcAft>
              </a:pPr>
              <a:r>
                <a:rPr lang="en-CA" sz="1100" b="1">
                  <a:effectLst/>
                  <a:latin typeface="Zurich BT"/>
                  <a:ea typeface="Times New Roman"/>
                  <a:cs typeface="Arial"/>
                </a:rPr>
                <a:t>1</a:t>
              </a:r>
              <a:endParaRPr lang="en-US" sz="1100" b="1">
                <a:effectLst/>
                <a:latin typeface="Zurich BT"/>
                <a:ea typeface="Times New Roman"/>
                <a:cs typeface="Arial"/>
              </a:endParaRPr>
            </a:p>
          </p:txBody>
        </p:sp>
        <p:sp>
          <p:nvSpPr>
            <p:cNvPr id="13" name="Text Box 2345"/>
            <p:cNvSpPr txBox="1">
              <a:spLocks noChangeArrowheads="1"/>
            </p:cNvSpPr>
            <p:nvPr/>
          </p:nvSpPr>
          <p:spPr bwMode="auto">
            <a:xfrm>
              <a:off x="1429204" y="1631043"/>
              <a:ext cx="256193" cy="218394"/>
            </a:xfrm>
            <a:prstGeom prst="rect">
              <a:avLst/>
            </a:prstGeom>
            <a:solidFill>
              <a:srgbClr val="F5C040"/>
            </a:solidFill>
            <a:ln>
              <a:noFill/>
            </a:ln>
            <a:extLst/>
          </p:spPr>
          <p:txBody>
            <a:bodyPr rot="0" vert="horz" wrap="square" lIns="25400" tIns="25400" rIns="25400" bIns="25400" anchor="t" anchorCtr="0" upright="1">
              <a:noAutofit/>
            </a:bodyPr>
            <a:lstStyle/>
            <a:p>
              <a:pPr marL="0" marR="0" algn="ctr">
                <a:spcBef>
                  <a:spcPts val="0"/>
                </a:spcBef>
                <a:spcAft>
                  <a:spcPts val="0"/>
                </a:spcAft>
              </a:pPr>
              <a:r>
                <a:rPr lang="en-CA" sz="1100" b="1">
                  <a:effectLst/>
                  <a:latin typeface="Zurich BT"/>
                  <a:ea typeface="Times New Roman"/>
                  <a:cs typeface="Arial"/>
                </a:rPr>
                <a:t>2</a:t>
              </a:r>
              <a:endParaRPr lang="en-US" sz="1100" b="1">
                <a:effectLst/>
                <a:latin typeface="Zurich BT"/>
                <a:ea typeface="Times New Roman"/>
                <a:cs typeface="Arial"/>
              </a:endParaRPr>
            </a:p>
          </p:txBody>
        </p:sp>
      </p:grpSp>
    </p:spTree>
    <p:extLst>
      <p:ext uri="{BB962C8B-B14F-4D97-AF65-F5344CB8AC3E}">
        <p14:creationId xmlns:p14="http://schemas.microsoft.com/office/powerpoint/2010/main" val="8947060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Làm</a:t>
            </a:r>
            <a:r>
              <a:rPr lang="en-US" dirty="0"/>
              <a:t> </a:t>
            </a:r>
            <a:r>
              <a:rPr lang="en-US" dirty="0" err="1"/>
              <a:t>việc</a:t>
            </a:r>
            <a:r>
              <a:rPr lang="en-US" dirty="0"/>
              <a:t> </a:t>
            </a:r>
            <a:r>
              <a:rPr lang="en-US" dirty="0" err="1"/>
              <a:t>với</a:t>
            </a:r>
            <a:r>
              <a:rPr lang="en-US" dirty="0"/>
              <a:t> </a:t>
            </a:r>
            <a:r>
              <a:rPr lang="en-US" dirty="0" err="1"/>
              <a:t>Thụt</a:t>
            </a:r>
            <a:r>
              <a:rPr lang="en-US" dirty="0"/>
              <a:t> </a:t>
            </a:r>
            <a:r>
              <a:rPr lang="en-US" dirty="0" err="1"/>
              <a:t>lề</a:t>
            </a:r>
            <a:endParaRPr lang="vi-VN" dirty="0"/>
          </a:p>
        </p:txBody>
      </p:sp>
      <p:sp>
        <p:nvSpPr>
          <p:cNvPr id="3" name="Content Placeholder 2"/>
          <p:cNvSpPr>
            <a:spLocks noGrp="1"/>
          </p:cNvSpPr>
          <p:nvPr>
            <p:ph idx="1"/>
          </p:nvPr>
        </p:nvSpPr>
        <p:spPr/>
        <p:txBody>
          <a:bodyPr/>
          <a:lstStyle/>
          <a:p>
            <a:r>
              <a:rPr lang="en-US" b="1" dirty="0" err="1"/>
              <a:t>Tùy</a:t>
            </a:r>
            <a:r>
              <a:rPr lang="en-US" b="1" dirty="0"/>
              <a:t> </a:t>
            </a:r>
            <a:r>
              <a:rPr lang="en-US" b="1" dirty="0" err="1"/>
              <a:t>chỉnh</a:t>
            </a:r>
            <a:r>
              <a:rPr lang="en-US" b="1" dirty="0"/>
              <a:t> </a:t>
            </a:r>
            <a:r>
              <a:rPr lang="en-US" b="1" dirty="0" err="1"/>
              <a:t>danh</a:t>
            </a:r>
            <a:r>
              <a:rPr lang="en-US" b="1" dirty="0"/>
              <a:t> </a:t>
            </a:r>
            <a:r>
              <a:rPr lang="en-US" b="1" dirty="0" err="1"/>
              <a:t>sách</a:t>
            </a:r>
            <a:r>
              <a:rPr lang="en-US" b="1" dirty="0"/>
              <a:t> </a:t>
            </a:r>
            <a:r>
              <a:rPr lang="en-US" b="1" dirty="0" err="1"/>
              <a:t>liệt</a:t>
            </a:r>
            <a:r>
              <a:rPr lang="en-US" b="1" dirty="0"/>
              <a:t> </a:t>
            </a:r>
            <a:r>
              <a:rPr lang="en-US" b="1" dirty="0" err="1"/>
              <a:t>kê</a:t>
            </a:r>
            <a:endParaRPr lang="vi-VN" b="1" dirty="0"/>
          </a:p>
          <a:p>
            <a:pPr lvl="1"/>
            <a:r>
              <a:rPr lang="en-CA" dirty="0" err="1"/>
              <a:t>mỗi</a:t>
            </a:r>
            <a:r>
              <a:rPr lang="en-CA" dirty="0"/>
              <a:t> </a:t>
            </a:r>
            <a:r>
              <a:rPr lang="en-CA" dirty="0" err="1"/>
              <a:t>lần</a:t>
            </a:r>
            <a:r>
              <a:rPr lang="en-CA" dirty="0"/>
              <a:t> </a:t>
            </a:r>
            <a:r>
              <a:rPr lang="en-CA" dirty="0" err="1"/>
              <a:t>bạn</a:t>
            </a:r>
            <a:r>
              <a:rPr lang="en-CA" dirty="0"/>
              <a:t> </a:t>
            </a:r>
            <a:r>
              <a:rPr lang="en-CA" dirty="0" err="1"/>
              <a:t>áp</a:t>
            </a:r>
            <a:r>
              <a:rPr lang="en-CA" dirty="0"/>
              <a:t> </a:t>
            </a:r>
            <a:r>
              <a:rPr lang="en-CA" dirty="0" err="1"/>
              <a:t>dụng</a:t>
            </a:r>
            <a:r>
              <a:rPr lang="en-CA" dirty="0"/>
              <a:t> </a:t>
            </a:r>
            <a:r>
              <a:rPr lang="en-CA" dirty="0" err="1"/>
              <a:t>tính</a:t>
            </a:r>
            <a:r>
              <a:rPr lang="en-CA" dirty="0"/>
              <a:t> </a:t>
            </a:r>
            <a:r>
              <a:rPr lang="en-CA" dirty="0" err="1"/>
              <a:t>năng</a:t>
            </a:r>
            <a:r>
              <a:rPr lang="en-CA" dirty="0"/>
              <a:t> </a:t>
            </a:r>
            <a:r>
              <a:rPr lang="en-CA" dirty="0" err="1" smtClean="0"/>
              <a:t>danh</a:t>
            </a:r>
            <a:r>
              <a:rPr lang="en-CA" dirty="0" smtClean="0"/>
              <a:t> </a:t>
            </a:r>
            <a:r>
              <a:rPr lang="en-CA" dirty="0" err="1" smtClean="0"/>
              <a:t>sách</a:t>
            </a:r>
            <a:r>
              <a:rPr lang="en-CA" dirty="0" smtClean="0"/>
              <a:t> </a:t>
            </a:r>
            <a:r>
              <a:rPr lang="en-CA" dirty="0" err="1" smtClean="0"/>
              <a:t>liệt</a:t>
            </a:r>
            <a:r>
              <a:rPr lang="en-CA" dirty="0" smtClean="0"/>
              <a:t> </a:t>
            </a:r>
            <a:r>
              <a:rPr lang="en-CA" dirty="0" err="1" smtClean="0"/>
              <a:t>kê</a:t>
            </a:r>
            <a:r>
              <a:rPr lang="en-CA" dirty="0" smtClean="0"/>
              <a:t>, </a:t>
            </a:r>
            <a:r>
              <a:rPr lang="en-CA" dirty="0" err="1"/>
              <a:t>bạn</a:t>
            </a:r>
            <a:r>
              <a:rPr lang="en-CA" dirty="0"/>
              <a:t> </a:t>
            </a:r>
            <a:r>
              <a:rPr lang="en-CA" dirty="0" err="1" smtClean="0"/>
              <a:t>có</a:t>
            </a:r>
            <a:r>
              <a:rPr lang="en-CA" dirty="0" smtClean="0"/>
              <a:t> </a:t>
            </a:r>
            <a:r>
              <a:rPr lang="en-CA" dirty="0" err="1" smtClean="0"/>
              <a:t>thể</a:t>
            </a:r>
            <a:r>
              <a:rPr lang="en-CA" dirty="0" smtClean="0"/>
              <a:t> </a:t>
            </a:r>
            <a:r>
              <a:rPr lang="en-CA" dirty="0" err="1"/>
              <a:t>dễ</a:t>
            </a:r>
            <a:r>
              <a:rPr lang="en-CA" dirty="0"/>
              <a:t> </a:t>
            </a:r>
            <a:r>
              <a:rPr lang="en-CA" dirty="0" err="1"/>
              <a:t>dàng</a:t>
            </a:r>
            <a:r>
              <a:rPr lang="en-CA" dirty="0"/>
              <a:t> </a:t>
            </a:r>
            <a:r>
              <a:rPr lang="en-CA" dirty="0" err="1"/>
              <a:t>thay</a:t>
            </a:r>
            <a:r>
              <a:rPr lang="en-CA" dirty="0"/>
              <a:t> </a:t>
            </a:r>
            <a:r>
              <a:rPr lang="en-CA" dirty="0" err="1"/>
              <a:t>đổi</a:t>
            </a:r>
            <a:r>
              <a:rPr lang="en-CA" dirty="0"/>
              <a:t> </a:t>
            </a:r>
            <a:r>
              <a:rPr lang="en-CA" dirty="0" err="1"/>
              <a:t>chúng</a:t>
            </a:r>
            <a:r>
              <a:rPr lang="en-CA" dirty="0"/>
              <a:t> </a:t>
            </a:r>
            <a:r>
              <a:rPr lang="en-CA" dirty="0" err="1"/>
              <a:t>bằng</a:t>
            </a:r>
            <a:r>
              <a:rPr lang="en-CA" dirty="0"/>
              <a:t> </a:t>
            </a:r>
            <a:r>
              <a:rPr lang="en-CA" dirty="0" err="1"/>
              <a:t>cách</a:t>
            </a:r>
            <a:r>
              <a:rPr lang="en-CA" dirty="0"/>
              <a:t> </a:t>
            </a:r>
            <a:r>
              <a:rPr lang="en-CA" dirty="0" err="1"/>
              <a:t>sử</a:t>
            </a:r>
            <a:r>
              <a:rPr lang="en-CA" dirty="0"/>
              <a:t> </a:t>
            </a:r>
            <a:r>
              <a:rPr lang="en-CA" dirty="0" err="1"/>
              <a:t>dụng</a:t>
            </a:r>
            <a:r>
              <a:rPr lang="en-CA" dirty="0"/>
              <a:t> </a:t>
            </a:r>
            <a:r>
              <a:rPr lang="en-CA" dirty="0" err="1"/>
              <a:t>các</a:t>
            </a:r>
            <a:r>
              <a:rPr lang="en-CA" dirty="0"/>
              <a:t> </a:t>
            </a:r>
            <a:r>
              <a:rPr lang="en-CA" dirty="0" err="1"/>
              <a:t>tùy</a:t>
            </a:r>
            <a:r>
              <a:rPr lang="en-CA" dirty="0"/>
              <a:t> </a:t>
            </a:r>
            <a:r>
              <a:rPr lang="en-CA" dirty="0" err="1"/>
              <a:t>chọn</a:t>
            </a:r>
            <a:r>
              <a:rPr lang="en-CA" dirty="0"/>
              <a:t> </a:t>
            </a:r>
            <a:r>
              <a:rPr lang="en-CA" dirty="0" err="1"/>
              <a:t>trong</a:t>
            </a:r>
            <a:r>
              <a:rPr lang="en-CA" dirty="0"/>
              <a:t> </a:t>
            </a:r>
            <a:r>
              <a:rPr lang="en-CA" dirty="0" err="1"/>
              <a:t>thư</a:t>
            </a:r>
            <a:r>
              <a:rPr lang="en-CA" dirty="0"/>
              <a:t> </a:t>
            </a:r>
            <a:r>
              <a:rPr lang="en-CA" dirty="0" err="1" smtClean="0"/>
              <a:t>viện</a:t>
            </a:r>
            <a:endParaRPr lang="en-US" dirty="0"/>
          </a:p>
          <a:p>
            <a:endParaRPr lang="en-US" dirty="0"/>
          </a:p>
        </p:txBody>
      </p:sp>
      <p:pic>
        <p:nvPicPr>
          <p:cNvPr id="6" name="Picture 5" descr="Description: C:\Users\swong\Documents\Manuals\IC3 GS4\7314 IC3 GS4\Screens\L8\l8-028.png"/>
          <p:cNvPicPr/>
          <p:nvPr/>
        </p:nvPicPr>
        <p:blipFill>
          <a:blip r:embed="rId3">
            <a:extLst>
              <a:ext uri="{28A0092B-C50C-407E-A947-70E740481C1C}">
                <a14:useLocalDpi xmlns:a14="http://schemas.microsoft.com/office/drawing/2010/main" val="0"/>
              </a:ext>
            </a:extLst>
          </a:blip>
          <a:srcRect/>
          <a:stretch>
            <a:fillRect/>
          </a:stretch>
        </p:blipFill>
        <p:spPr bwMode="auto">
          <a:xfrm>
            <a:off x="1779994" y="3371034"/>
            <a:ext cx="2472099" cy="2450646"/>
          </a:xfrm>
          <a:prstGeom prst="rect">
            <a:avLst/>
          </a:prstGeom>
          <a:noFill/>
          <a:ln>
            <a:noFill/>
          </a:ln>
        </p:spPr>
      </p:pic>
      <p:pic>
        <p:nvPicPr>
          <p:cNvPr id="7" name="Picture 6" descr="Description: C:\Users\swong\Documents\Manuals\IC3 GS4\7314 IC3 GS4\Screens\L8\l8-029.png"/>
          <p:cNvPicPr/>
          <p:nvPr/>
        </p:nvPicPr>
        <p:blipFill>
          <a:blip r:embed="rId4">
            <a:extLst>
              <a:ext uri="{28A0092B-C50C-407E-A947-70E740481C1C}">
                <a14:useLocalDpi xmlns:a14="http://schemas.microsoft.com/office/drawing/2010/main" val="0"/>
              </a:ext>
            </a:extLst>
          </a:blip>
          <a:srcRect/>
          <a:stretch>
            <a:fillRect/>
          </a:stretch>
        </p:blipFill>
        <p:spPr bwMode="auto">
          <a:xfrm>
            <a:off x="4840015" y="3371034"/>
            <a:ext cx="2096721" cy="2539546"/>
          </a:xfrm>
          <a:prstGeom prst="rect">
            <a:avLst/>
          </a:prstGeom>
          <a:noFill/>
          <a:ln>
            <a:noFill/>
          </a:ln>
        </p:spPr>
      </p:pic>
    </p:spTree>
    <p:extLst>
      <p:ext uri="{BB962C8B-B14F-4D97-AF65-F5344CB8AC3E}">
        <p14:creationId xmlns:p14="http://schemas.microsoft.com/office/powerpoint/2010/main" val="16664456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Làm</a:t>
            </a:r>
            <a:r>
              <a:rPr lang="en-US" dirty="0"/>
              <a:t> </a:t>
            </a:r>
            <a:r>
              <a:rPr lang="en-US" dirty="0" err="1"/>
              <a:t>việc</a:t>
            </a:r>
            <a:r>
              <a:rPr lang="en-US" dirty="0"/>
              <a:t> </a:t>
            </a:r>
            <a:r>
              <a:rPr lang="en-US" dirty="0" err="1"/>
              <a:t>với</a:t>
            </a:r>
            <a:r>
              <a:rPr lang="en-US" dirty="0"/>
              <a:t> </a:t>
            </a:r>
            <a:r>
              <a:rPr lang="en-US" dirty="0" err="1"/>
              <a:t>Thụt</a:t>
            </a:r>
            <a:r>
              <a:rPr lang="en-US" dirty="0"/>
              <a:t> </a:t>
            </a:r>
            <a:r>
              <a:rPr lang="en-US" dirty="0" err="1"/>
              <a:t>lề</a:t>
            </a:r>
            <a:endParaRPr lang="vi-VN" dirty="0"/>
          </a:p>
        </p:txBody>
      </p:sp>
      <p:sp>
        <p:nvSpPr>
          <p:cNvPr id="3" name="Content Placeholder 2"/>
          <p:cNvSpPr>
            <a:spLocks noGrp="1"/>
          </p:cNvSpPr>
          <p:nvPr>
            <p:ph idx="1"/>
          </p:nvPr>
        </p:nvSpPr>
        <p:spPr/>
        <p:txBody>
          <a:bodyPr/>
          <a:lstStyle/>
          <a:p>
            <a:r>
              <a:rPr lang="en-CA" dirty="0" err="1"/>
              <a:t>có</a:t>
            </a:r>
            <a:r>
              <a:rPr lang="en-CA" dirty="0"/>
              <a:t> </a:t>
            </a:r>
            <a:r>
              <a:rPr lang="en-CA" dirty="0" err="1"/>
              <a:t>thể</a:t>
            </a:r>
            <a:r>
              <a:rPr lang="en-CA" dirty="0"/>
              <a:t> </a:t>
            </a:r>
            <a:r>
              <a:rPr lang="en-CA" dirty="0" err="1"/>
              <a:t>định</a:t>
            </a:r>
            <a:r>
              <a:rPr lang="en-CA" dirty="0"/>
              <a:t> </a:t>
            </a:r>
            <a:r>
              <a:rPr lang="en-CA" dirty="0" err="1"/>
              <a:t>nghĩa</a:t>
            </a:r>
            <a:r>
              <a:rPr lang="en-CA" dirty="0"/>
              <a:t> </a:t>
            </a:r>
            <a:r>
              <a:rPr lang="en-CA" dirty="0" err="1"/>
              <a:t>một</a:t>
            </a:r>
            <a:r>
              <a:rPr lang="en-CA" dirty="0"/>
              <a:t> </a:t>
            </a:r>
            <a:r>
              <a:rPr lang="en-CA" dirty="0" err="1"/>
              <a:t>phong</a:t>
            </a:r>
            <a:r>
              <a:rPr lang="en-CA" dirty="0"/>
              <a:t> </a:t>
            </a:r>
            <a:r>
              <a:rPr lang="en-CA" dirty="0" err="1"/>
              <a:t>cách</a:t>
            </a:r>
            <a:r>
              <a:rPr lang="en-CA" dirty="0"/>
              <a:t> </a:t>
            </a:r>
            <a:r>
              <a:rPr lang="en-CA" dirty="0" err="1"/>
              <a:t>mới</a:t>
            </a:r>
            <a:r>
              <a:rPr lang="en-CA" dirty="0"/>
              <a:t> </a:t>
            </a:r>
            <a:r>
              <a:rPr lang="en-CA" dirty="0" err="1"/>
              <a:t>cho</a:t>
            </a:r>
            <a:r>
              <a:rPr lang="en-CA" dirty="0"/>
              <a:t> hoa thị </a:t>
            </a:r>
            <a:r>
              <a:rPr lang="en-CA" dirty="0" err="1"/>
              <a:t>hoặc</a:t>
            </a:r>
            <a:r>
              <a:rPr lang="en-CA" dirty="0"/>
              <a:t> </a:t>
            </a:r>
            <a:r>
              <a:rPr lang="en-CA" dirty="0" err="1"/>
              <a:t>số</a:t>
            </a:r>
            <a:r>
              <a:rPr lang="en-CA" dirty="0"/>
              <a:t> </a:t>
            </a:r>
            <a:r>
              <a:rPr lang="en-CA" dirty="0" err="1"/>
              <a:t>thứ</a:t>
            </a:r>
            <a:r>
              <a:rPr lang="en-CA" dirty="0"/>
              <a:t> </a:t>
            </a:r>
            <a:r>
              <a:rPr lang="en-CA" dirty="0" err="1"/>
              <a:t>tự</a:t>
            </a:r>
            <a:endParaRPr lang="en-US" dirty="0"/>
          </a:p>
        </p:txBody>
      </p:sp>
      <p:pic>
        <p:nvPicPr>
          <p:cNvPr id="6" name="Picture 5" descr="Description: C:\Users\swong\Documents\Manuals\IC3 GS4\7314 IC3 GS4\Screens\L8\l8-030.png"/>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048000"/>
            <a:ext cx="2207260" cy="2904761"/>
          </a:xfrm>
          <a:prstGeom prst="rect">
            <a:avLst/>
          </a:prstGeom>
          <a:noFill/>
          <a:ln>
            <a:noFill/>
          </a:ln>
        </p:spPr>
      </p:pic>
      <p:pic>
        <p:nvPicPr>
          <p:cNvPr id="7" name="Picture 6" descr="Description: C:\Users\swong\Documents\Manuals\IC3 GS4\7314 IC3 GS4\Screens\L8\l8-031.png"/>
          <p:cNvPicPr/>
          <p:nvPr/>
        </p:nvPicPr>
        <p:blipFill>
          <a:blip r:embed="rId4">
            <a:extLst>
              <a:ext uri="{28A0092B-C50C-407E-A947-70E740481C1C}">
                <a14:useLocalDpi xmlns:a14="http://schemas.microsoft.com/office/drawing/2010/main" val="0"/>
              </a:ext>
            </a:extLst>
          </a:blip>
          <a:srcRect/>
          <a:stretch>
            <a:fillRect/>
          </a:stretch>
        </p:blipFill>
        <p:spPr bwMode="auto">
          <a:xfrm>
            <a:off x="5437436" y="2697934"/>
            <a:ext cx="2305187" cy="3604891"/>
          </a:xfrm>
          <a:prstGeom prst="rect">
            <a:avLst/>
          </a:prstGeom>
          <a:noFill/>
          <a:ln>
            <a:noFill/>
          </a:ln>
        </p:spPr>
      </p:pic>
    </p:spTree>
    <p:extLst>
      <p:ext uri="{BB962C8B-B14F-4D97-AF65-F5344CB8AC3E}">
        <p14:creationId xmlns:p14="http://schemas.microsoft.com/office/powerpoint/2010/main" val="11773038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các</a:t>
            </a:r>
            <a:r>
              <a:rPr lang="en-US" dirty="0" smtClean="0"/>
              <a:t> </a:t>
            </a:r>
            <a:r>
              <a:rPr lang="en-US" dirty="0" err="1" smtClean="0"/>
              <a:t>Đoạn</a:t>
            </a:r>
            <a:r>
              <a:rPr lang="en-US" dirty="0" smtClean="0"/>
              <a:t> </a:t>
            </a:r>
            <a:r>
              <a:rPr lang="en-US" dirty="0" err="1" smtClean="0"/>
              <a:t>văn</a:t>
            </a:r>
            <a:r>
              <a:rPr lang="en-US" dirty="0" smtClean="0"/>
              <a:t> </a:t>
            </a:r>
            <a:r>
              <a:rPr lang="en-US" dirty="0" err="1" smtClean="0"/>
              <a:t>bản</a:t>
            </a:r>
            <a:endParaRPr lang="en-US" dirty="0"/>
          </a:p>
        </p:txBody>
      </p:sp>
      <p:sp>
        <p:nvSpPr>
          <p:cNvPr id="3" name="Content Placeholder 2"/>
          <p:cNvSpPr>
            <a:spLocks noGrp="1"/>
          </p:cNvSpPr>
          <p:nvPr>
            <p:ph idx="1"/>
          </p:nvPr>
        </p:nvSpPr>
        <p:spPr/>
        <p:txBody>
          <a:bodyPr/>
          <a:lstStyle/>
          <a:p>
            <a:r>
              <a:rPr lang="en-US" b="1" dirty="0" err="1"/>
              <a:t>Thay</a:t>
            </a:r>
            <a:r>
              <a:rPr lang="en-US" b="1" dirty="0"/>
              <a:t> </a:t>
            </a:r>
            <a:r>
              <a:rPr lang="en-US" b="1" dirty="0" err="1"/>
              <a:t>đổi</a:t>
            </a:r>
            <a:r>
              <a:rPr lang="en-US" b="1" dirty="0"/>
              <a:t> </a:t>
            </a:r>
            <a:r>
              <a:rPr lang="en-US" b="1" dirty="0" err="1"/>
              <a:t>khoảng</a:t>
            </a:r>
            <a:r>
              <a:rPr lang="en-US" b="1" dirty="0"/>
              <a:t> </a:t>
            </a:r>
            <a:r>
              <a:rPr lang="en-US" b="1" dirty="0" err="1"/>
              <a:t>cách</a:t>
            </a:r>
            <a:r>
              <a:rPr lang="en-US" b="1" dirty="0"/>
              <a:t> </a:t>
            </a:r>
            <a:r>
              <a:rPr lang="en-US" b="1" dirty="0" err="1"/>
              <a:t>giữa</a:t>
            </a:r>
            <a:r>
              <a:rPr lang="en-US" b="1" dirty="0"/>
              <a:t> </a:t>
            </a:r>
            <a:r>
              <a:rPr lang="en-US" b="1" dirty="0" err="1"/>
              <a:t>các</a:t>
            </a:r>
            <a:r>
              <a:rPr lang="en-US" b="1" dirty="0"/>
              <a:t> </a:t>
            </a:r>
            <a:r>
              <a:rPr lang="en-US" b="1" dirty="0" err="1"/>
              <a:t>dòng</a:t>
            </a:r>
            <a:endParaRPr lang="vi-VN" b="1" dirty="0"/>
          </a:p>
          <a:p>
            <a:pPr lvl="1"/>
            <a:r>
              <a:rPr lang="en-CA" dirty="0" err="1"/>
              <a:t>đề</a:t>
            </a:r>
            <a:r>
              <a:rPr lang="en-CA" dirty="0"/>
              <a:t> </a:t>
            </a:r>
            <a:r>
              <a:rPr lang="en-CA" dirty="0" err="1"/>
              <a:t>cập</a:t>
            </a:r>
            <a:r>
              <a:rPr lang="en-CA" dirty="0"/>
              <a:t> </a:t>
            </a:r>
            <a:r>
              <a:rPr lang="en-CA" dirty="0" err="1"/>
              <a:t>đến</a:t>
            </a:r>
            <a:r>
              <a:rPr lang="en-CA" dirty="0"/>
              <a:t> </a:t>
            </a:r>
            <a:r>
              <a:rPr lang="en-CA" dirty="0" err="1"/>
              <a:t>khoảng</a:t>
            </a:r>
            <a:r>
              <a:rPr lang="en-CA" dirty="0"/>
              <a:t> </a:t>
            </a:r>
            <a:r>
              <a:rPr lang="en-CA" dirty="0" err="1"/>
              <a:t>cách</a:t>
            </a:r>
            <a:r>
              <a:rPr lang="en-CA" dirty="0"/>
              <a:t> </a:t>
            </a:r>
            <a:r>
              <a:rPr lang="en-CA" dirty="0" err="1"/>
              <a:t>giữa</a:t>
            </a:r>
            <a:r>
              <a:rPr lang="en-CA" dirty="0"/>
              <a:t> </a:t>
            </a:r>
            <a:r>
              <a:rPr lang="en-CA" dirty="0" err="1"/>
              <a:t>các</a:t>
            </a:r>
            <a:r>
              <a:rPr lang="en-CA" dirty="0"/>
              <a:t> </a:t>
            </a:r>
            <a:r>
              <a:rPr lang="en-CA" dirty="0" err="1"/>
              <a:t>dòng</a:t>
            </a:r>
            <a:r>
              <a:rPr lang="en-CA" dirty="0"/>
              <a:t> </a:t>
            </a:r>
            <a:r>
              <a:rPr lang="en-CA" dirty="0" err="1"/>
              <a:t>nhập</a:t>
            </a:r>
            <a:r>
              <a:rPr lang="en-CA" dirty="0"/>
              <a:t> </a:t>
            </a:r>
            <a:r>
              <a:rPr lang="en-CA" dirty="0" err="1"/>
              <a:t>dữ</a:t>
            </a:r>
            <a:r>
              <a:rPr lang="en-CA" dirty="0"/>
              <a:t> </a:t>
            </a:r>
            <a:r>
              <a:rPr lang="en-CA" dirty="0" err="1"/>
              <a:t>liệu</a:t>
            </a:r>
            <a:endParaRPr lang="en-US" dirty="0" smtClean="0"/>
          </a:p>
          <a:p>
            <a:pPr lvl="1"/>
            <a:r>
              <a:rPr lang="en-CA" dirty="0" err="1"/>
              <a:t>đo</a:t>
            </a:r>
            <a:r>
              <a:rPr lang="en-CA" dirty="0"/>
              <a:t> </a:t>
            </a:r>
            <a:r>
              <a:rPr lang="en-CA" dirty="0" err="1"/>
              <a:t>từ</a:t>
            </a:r>
            <a:r>
              <a:rPr lang="en-CA" dirty="0"/>
              <a:t> </a:t>
            </a:r>
            <a:r>
              <a:rPr lang="en-CA" dirty="0" err="1"/>
              <a:t>dòng</a:t>
            </a:r>
            <a:r>
              <a:rPr lang="en-CA" dirty="0"/>
              <a:t> </a:t>
            </a:r>
            <a:r>
              <a:rPr lang="en-CA" dirty="0" err="1"/>
              <a:t>cơ</a:t>
            </a:r>
            <a:r>
              <a:rPr lang="en-CA" dirty="0"/>
              <a:t> </a:t>
            </a:r>
            <a:r>
              <a:rPr lang="en-CA" dirty="0" err="1"/>
              <a:t>sở</a:t>
            </a:r>
            <a:r>
              <a:rPr lang="en-CA" dirty="0"/>
              <a:t> </a:t>
            </a:r>
            <a:r>
              <a:rPr lang="en-CA" dirty="0" err="1"/>
              <a:t>của</a:t>
            </a:r>
            <a:r>
              <a:rPr lang="en-CA" dirty="0"/>
              <a:t> </a:t>
            </a:r>
            <a:r>
              <a:rPr lang="en-CA" dirty="0" err="1"/>
              <a:t>dòng</a:t>
            </a:r>
            <a:r>
              <a:rPr lang="en-CA" dirty="0"/>
              <a:t> </a:t>
            </a:r>
            <a:r>
              <a:rPr lang="en-CA" dirty="0" err="1"/>
              <a:t>này</a:t>
            </a:r>
            <a:r>
              <a:rPr lang="en-CA" dirty="0"/>
              <a:t> </a:t>
            </a:r>
            <a:r>
              <a:rPr lang="en-CA" dirty="0" err="1"/>
              <a:t>đến</a:t>
            </a:r>
            <a:r>
              <a:rPr lang="en-CA" dirty="0"/>
              <a:t> </a:t>
            </a:r>
            <a:r>
              <a:rPr lang="en-CA" dirty="0" err="1"/>
              <a:t>dòng</a:t>
            </a:r>
            <a:r>
              <a:rPr lang="en-CA" dirty="0"/>
              <a:t> </a:t>
            </a:r>
            <a:r>
              <a:rPr lang="en-CA" dirty="0" err="1"/>
              <a:t>cơ</a:t>
            </a:r>
            <a:r>
              <a:rPr lang="en-CA" dirty="0"/>
              <a:t> </a:t>
            </a:r>
            <a:r>
              <a:rPr lang="en-CA" dirty="0" err="1"/>
              <a:t>sở</a:t>
            </a:r>
            <a:r>
              <a:rPr lang="en-CA" dirty="0"/>
              <a:t> </a:t>
            </a:r>
            <a:r>
              <a:rPr lang="en-CA" dirty="0" err="1"/>
              <a:t>của</a:t>
            </a:r>
            <a:r>
              <a:rPr lang="en-CA" dirty="0"/>
              <a:t> </a:t>
            </a:r>
            <a:r>
              <a:rPr lang="en-CA" dirty="0" err="1"/>
              <a:t>dòng</a:t>
            </a:r>
            <a:r>
              <a:rPr lang="en-CA" dirty="0"/>
              <a:t> </a:t>
            </a:r>
            <a:r>
              <a:rPr lang="en-CA" dirty="0" err="1"/>
              <a:t>tiếp</a:t>
            </a:r>
            <a:r>
              <a:rPr lang="en-CA" dirty="0"/>
              <a:t> </a:t>
            </a:r>
            <a:r>
              <a:rPr lang="en-CA" dirty="0" err="1"/>
              <a:t>theo</a:t>
            </a:r>
            <a:endParaRPr lang="en-US" dirty="0" smtClean="0"/>
          </a:p>
          <a:p>
            <a:pPr lvl="1"/>
            <a:r>
              <a:rPr lang="en-CA" dirty="0"/>
              <a:t>Word </a:t>
            </a:r>
            <a:r>
              <a:rPr lang="en-CA" dirty="0" err="1"/>
              <a:t>tự</a:t>
            </a:r>
            <a:r>
              <a:rPr lang="en-CA" dirty="0"/>
              <a:t> </a:t>
            </a:r>
            <a:r>
              <a:rPr lang="en-CA" dirty="0" err="1"/>
              <a:t>động</a:t>
            </a:r>
            <a:r>
              <a:rPr lang="en-CA" dirty="0"/>
              <a:t> </a:t>
            </a:r>
            <a:r>
              <a:rPr lang="en-CA" dirty="0" err="1"/>
              <a:t>điều</a:t>
            </a:r>
            <a:r>
              <a:rPr lang="en-CA" dirty="0"/>
              <a:t> </a:t>
            </a:r>
            <a:r>
              <a:rPr lang="en-CA" dirty="0" err="1"/>
              <a:t>chỉnh</a:t>
            </a:r>
            <a:r>
              <a:rPr lang="en-CA" dirty="0"/>
              <a:t> </a:t>
            </a:r>
            <a:r>
              <a:rPr lang="en-CA" dirty="0" err="1"/>
              <a:t>khoảng</a:t>
            </a:r>
            <a:r>
              <a:rPr lang="en-CA" dirty="0"/>
              <a:t> </a:t>
            </a:r>
            <a:r>
              <a:rPr lang="en-CA" dirty="0" err="1"/>
              <a:t>cách</a:t>
            </a:r>
            <a:r>
              <a:rPr lang="en-CA" dirty="0"/>
              <a:t> </a:t>
            </a:r>
            <a:r>
              <a:rPr lang="en-CA" dirty="0" err="1"/>
              <a:t>giữa</a:t>
            </a:r>
            <a:r>
              <a:rPr lang="en-CA" dirty="0"/>
              <a:t> </a:t>
            </a:r>
            <a:r>
              <a:rPr lang="en-CA" dirty="0" err="1"/>
              <a:t>các</a:t>
            </a:r>
            <a:r>
              <a:rPr lang="en-CA" dirty="0"/>
              <a:t> </a:t>
            </a:r>
            <a:r>
              <a:rPr lang="en-CA" dirty="0" err="1"/>
              <a:t>dòng</a:t>
            </a:r>
            <a:r>
              <a:rPr lang="en-CA" dirty="0"/>
              <a:t> </a:t>
            </a:r>
            <a:r>
              <a:rPr lang="en-CA" dirty="0" err="1"/>
              <a:t>theo</a:t>
            </a:r>
            <a:r>
              <a:rPr lang="en-CA" dirty="0"/>
              <a:t> </a:t>
            </a:r>
            <a:r>
              <a:rPr lang="en-CA" dirty="0" err="1"/>
              <a:t>kích</a:t>
            </a:r>
            <a:r>
              <a:rPr lang="en-CA" dirty="0"/>
              <a:t> </a:t>
            </a:r>
            <a:r>
              <a:rPr lang="en-CA" dirty="0" err="1"/>
              <a:t>thước</a:t>
            </a:r>
            <a:r>
              <a:rPr lang="en-CA" dirty="0"/>
              <a:t> </a:t>
            </a:r>
            <a:r>
              <a:rPr lang="en-CA" dirty="0" err="1"/>
              <a:t>của</a:t>
            </a:r>
            <a:r>
              <a:rPr lang="en-CA" dirty="0"/>
              <a:t> </a:t>
            </a:r>
            <a:r>
              <a:rPr lang="en-CA" dirty="0" err="1"/>
              <a:t>các</a:t>
            </a:r>
            <a:r>
              <a:rPr lang="en-CA" dirty="0"/>
              <a:t> </a:t>
            </a:r>
            <a:r>
              <a:rPr lang="en-CA" dirty="0" err="1"/>
              <a:t>ký</a:t>
            </a:r>
            <a:r>
              <a:rPr lang="en-CA" dirty="0"/>
              <a:t> </a:t>
            </a:r>
            <a:r>
              <a:rPr lang="en-CA" dirty="0" err="1"/>
              <a:t>tự</a:t>
            </a:r>
            <a:r>
              <a:rPr lang="en-CA" dirty="0"/>
              <a:t> </a:t>
            </a:r>
            <a:r>
              <a:rPr lang="en-CA" dirty="0" err="1"/>
              <a:t>được</a:t>
            </a:r>
            <a:r>
              <a:rPr lang="en-CA" dirty="0"/>
              <a:t> </a:t>
            </a:r>
            <a:r>
              <a:rPr lang="en-CA" dirty="0" err="1"/>
              <a:t>sử</a:t>
            </a:r>
            <a:r>
              <a:rPr lang="en-CA" dirty="0"/>
              <a:t> </a:t>
            </a:r>
            <a:r>
              <a:rPr lang="en-CA" dirty="0" err="1" smtClean="0"/>
              <a:t>dụng</a:t>
            </a:r>
            <a:endParaRPr lang="en-CA" dirty="0" smtClean="0"/>
          </a:p>
          <a:p>
            <a:pPr lvl="1"/>
            <a:r>
              <a:rPr lang="en-CA" dirty="0" err="1"/>
              <a:t>bạn</a:t>
            </a:r>
            <a:r>
              <a:rPr lang="en-CA" dirty="0"/>
              <a:t> </a:t>
            </a:r>
            <a:r>
              <a:rPr lang="en-CA" dirty="0" err="1"/>
              <a:t>có</a:t>
            </a:r>
            <a:r>
              <a:rPr lang="en-CA" dirty="0"/>
              <a:t> </a:t>
            </a:r>
            <a:r>
              <a:rPr lang="en-CA" dirty="0" err="1"/>
              <a:t>thể</a:t>
            </a:r>
            <a:r>
              <a:rPr lang="en-CA" dirty="0"/>
              <a:t> </a:t>
            </a:r>
            <a:r>
              <a:rPr lang="en-CA" dirty="0" err="1"/>
              <a:t>xác</a:t>
            </a:r>
            <a:r>
              <a:rPr lang="en-CA" dirty="0"/>
              <a:t> </a:t>
            </a:r>
            <a:r>
              <a:rPr lang="en-CA" dirty="0" err="1"/>
              <a:t>định</a:t>
            </a:r>
            <a:r>
              <a:rPr lang="en-CA" dirty="0"/>
              <a:t> </a:t>
            </a:r>
            <a:r>
              <a:rPr lang="en-CA" dirty="0" err="1"/>
              <a:t>khoảng</a:t>
            </a:r>
            <a:r>
              <a:rPr lang="en-CA" dirty="0"/>
              <a:t> </a:t>
            </a:r>
            <a:r>
              <a:rPr lang="en-CA" dirty="0" err="1"/>
              <a:t>cách</a:t>
            </a:r>
            <a:r>
              <a:rPr lang="en-CA" dirty="0"/>
              <a:t> </a:t>
            </a:r>
            <a:r>
              <a:rPr lang="en-CA" dirty="0" err="1"/>
              <a:t>đó</a:t>
            </a:r>
            <a:r>
              <a:rPr lang="en-CA" dirty="0"/>
              <a:t> </a:t>
            </a:r>
            <a:r>
              <a:rPr lang="en-CA" dirty="0" err="1"/>
              <a:t>bằng</a:t>
            </a:r>
            <a:r>
              <a:rPr lang="en-CA" dirty="0"/>
              <a:t> </a:t>
            </a:r>
            <a:r>
              <a:rPr lang="en-CA" dirty="0" err="1"/>
              <a:t>cách</a:t>
            </a:r>
            <a:r>
              <a:rPr lang="en-CA" dirty="0"/>
              <a:t> </a:t>
            </a:r>
            <a:r>
              <a:rPr lang="en-CA" dirty="0" err="1"/>
              <a:t>đặt</a:t>
            </a:r>
            <a:r>
              <a:rPr lang="en-CA" dirty="0"/>
              <a:t> </a:t>
            </a:r>
            <a:r>
              <a:rPr lang="en-CA" dirty="0" err="1"/>
              <a:t>kích</a:t>
            </a:r>
            <a:r>
              <a:rPr lang="en-CA" dirty="0"/>
              <a:t> </a:t>
            </a:r>
            <a:r>
              <a:rPr lang="en-CA" dirty="0" err="1"/>
              <a:t>thước</a:t>
            </a:r>
            <a:r>
              <a:rPr lang="en-CA" dirty="0"/>
              <a:t> </a:t>
            </a:r>
            <a:r>
              <a:rPr lang="en-CA" dirty="0" err="1"/>
              <a:t>chính</a:t>
            </a:r>
            <a:r>
              <a:rPr lang="en-CA" dirty="0"/>
              <a:t> </a:t>
            </a:r>
            <a:r>
              <a:rPr lang="en-CA" dirty="0" err="1" smtClean="0"/>
              <a:t>xác</a:t>
            </a:r>
            <a:endParaRPr lang="en-US" dirty="0"/>
          </a:p>
          <a:p>
            <a:pPr lvl="2"/>
            <a:r>
              <a:rPr lang="en-CA" dirty="0" err="1"/>
              <a:t>không</a:t>
            </a:r>
            <a:r>
              <a:rPr lang="en-CA" dirty="0"/>
              <a:t> </a:t>
            </a:r>
            <a:r>
              <a:rPr lang="en-CA" dirty="0" err="1"/>
              <a:t>tự</a:t>
            </a:r>
            <a:r>
              <a:rPr lang="en-CA" dirty="0"/>
              <a:t> </a:t>
            </a:r>
            <a:r>
              <a:rPr lang="en-CA" dirty="0" err="1"/>
              <a:t>dãn</a:t>
            </a:r>
            <a:r>
              <a:rPr lang="en-CA" dirty="0"/>
              <a:t> </a:t>
            </a:r>
            <a:r>
              <a:rPr lang="en-CA" dirty="0" err="1"/>
              <a:t>ra</a:t>
            </a:r>
            <a:r>
              <a:rPr lang="en-CA" dirty="0"/>
              <a:t> </a:t>
            </a:r>
            <a:r>
              <a:rPr lang="en-CA" dirty="0" err="1"/>
              <a:t>nếu</a:t>
            </a:r>
            <a:r>
              <a:rPr lang="en-CA" dirty="0"/>
              <a:t> </a:t>
            </a:r>
            <a:r>
              <a:rPr lang="en-CA" dirty="0" err="1"/>
              <a:t>kích</a:t>
            </a:r>
            <a:r>
              <a:rPr lang="en-CA" dirty="0"/>
              <a:t> </a:t>
            </a:r>
            <a:r>
              <a:rPr lang="en-CA" dirty="0" err="1"/>
              <a:t>thước</a:t>
            </a:r>
            <a:r>
              <a:rPr lang="en-CA" dirty="0"/>
              <a:t> font </a:t>
            </a:r>
            <a:r>
              <a:rPr lang="en-CA" dirty="0" err="1"/>
              <a:t>chữ</a:t>
            </a:r>
            <a:r>
              <a:rPr lang="en-CA" dirty="0"/>
              <a:t> </a:t>
            </a:r>
            <a:r>
              <a:rPr lang="en-CA" dirty="0" err="1"/>
              <a:t>thay</a:t>
            </a:r>
            <a:r>
              <a:rPr lang="en-CA" dirty="0"/>
              <a:t> </a:t>
            </a:r>
            <a:r>
              <a:rPr lang="en-CA" dirty="0" err="1"/>
              <a:t>đổi</a:t>
            </a:r>
            <a:endParaRPr lang="en-US" dirty="0"/>
          </a:p>
        </p:txBody>
      </p:sp>
    </p:spTree>
    <p:extLst>
      <p:ext uri="{BB962C8B-B14F-4D97-AF65-F5344CB8AC3E}">
        <p14:creationId xmlns:p14="http://schemas.microsoft.com/office/powerpoint/2010/main" val="27961098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các</a:t>
            </a:r>
            <a:r>
              <a:rPr lang="en-US" dirty="0" smtClean="0"/>
              <a:t> </a:t>
            </a:r>
            <a:r>
              <a:rPr lang="en-US" dirty="0" err="1" smtClean="0"/>
              <a:t>Đoạn</a:t>
            </a:r>
            <a:r>
              <a:rPr lang="en-US" dirty="0" smtClean="0"/>
              <a:t> </a:t>
            </a:r>
            <a:r>
              <a:rPr lang="en-US" dirty="0" err="1" smtClean="0"/>
              <a:t>văn</a:t>
            </a:r>
            <a:r>
              <a:rPr lang="en-US" dirty="0" smtClean="0"/>
              <a:t> </a:t>
            </a:r>
            <a:r>
              <a:rPr lang="en-US" dirty="0" err="1" smtClean="0"/>
              <a:t>bản</a:t>
            </a:r>
            <a:endParaRPr lang="en-US" dirty="0"/>
          </a:p>
        </p:txBody>
      </p:sp>
      <p:sp>
        <p:nvSpPr>
          <p:cNvPr id="3" name="Content Placeholder 2"/>
          <p:cNvSpPr>
            <a:spLocks noGrp="1"/>
          </p:cNvSpPr>
          <p:nvPr>
            <p:ph idx="1"/>
          </p:nvPr>
        </p:nvSpPr>
        <p:spPr/>
        <p:txBody>
          <a:bodyPr/>
          <a:lstStyle/>
          <a:p>
            <a:r>
              <a:rPr lang="en-CA" dirty="0" err="1" smtClean="0"/>
              <a:t>Thiết</a:t>
            </a:r>
            <a:r>
              <a:rPr lang="en-CA" dirty="0" smtClean="0"/>
              <a:t> </a:t>
            </a:r>
            <a:r>
              <a:rPr lang="en-CA" dirty="0" err="1"/>
              <a:t>lập</a:t>
            </a:r>
            <a:r>
              <a:rPr lang="en-CA" dirty="0"/>
              <a:t> </a:t>
            </a:r>
            <a:r>
              <a:rPr lang="en-CA" dirty="0" err="1"/>
              <a:t>khoảng</a:t>
            </a:r>
            <a:r>
              <a:rPr lang="en-CA" dirty="0"/>
              <a:t> </a:t>
            </a:r>
            <a:r>
              <a:rPr lang="en-CA" dirty="0" err="1"/>
              <a:t>cách</a:t>
            </a:r>
            <a:r>
              <a:rPr lang="en-CA" dirty="0"/>
              <a:t> </a:t>
            </a:r>
            <a:r>
              <a:rPr lang="en-CA" dirty="0" err="1"/>
              <a:t>giữa</a:t>
            </a:r>
            <a:r>
              <a:rPr lang="en-CA" dirty="0"/>
              <a:t> </a:t>
            </a:r>
            <a:r>
              <a:rPr lang="en-CA" dirty="0" err="1"/>
              <a:t>các</a:t>
            </a:r>
            <a:r>
              <a:rPr lang="en-CA" dirty="0"/>
              <a:t> </a:t>
            </a:r>
            <a:r>
              <a:rPr lang="en-CA" dirty="0" err="1"/>
              <a:t>dòng</a:t>
            </a:r>
            <a:r>
              <a:rPr lang="en-US" dirty="0" smtClean="0"/>
              <a:t>:</a:t>
            </a:r>
            <a:endParaRPr lang="en-US" dirty="0"/>
          </a:p>
          <a:p>
            <a:pPr lvl="1"/>
            <a:r>
              <a:rPr lang="en-CA" dirty="0" err="1" smtClean="0"/>
              <a:t>Trên</a:t>
            </a:r>
            <a:r>
              <a:rPr lang="en-CA" dirty="0" smtClean="0"/>
              <a:t> </a:t>
            </a:r>
            <a:r>
              <a:rPr lang="en-CA" dirty="0" err="1"/>
              <a:t>thẻ</a:t>
            </a:r>
            <a:r>
              <a:rPr lang="en-CA" dirty="0"/>
              <a:t> </a:t>
            </a:r>
            <a:r>
              <a:rPr lang="en-CA" b="1" dirty="0"/>
              <a:t>Home</a:t>
            </a:r>
            <a:r>
              <a:rPr lang="en-CA" dirty="0"/>
              <a:t>, </a:t>
            </a:r>
            <a:r>
              <a:rPr lang="en-CA" dirty="0" err="1"/>
              <a:t>trong</a:t>
            </a:r>
            <a:r>
              <a:rPr lang="en-CA" dirty="0"/>
              <a:t> </a:t>
            </a:r>
            <a:r>
              <a:rPr lang="en-CA" dirty="0" err="1"/>
              <a:t>nhóm</a:t>
            </a:r>
            <a:r>
              <a:rPr lang="en-CA" dirty="0"/>
              <a:t> </a:t>
            </a:r>
            <a:r>
              <a:rPr lang="en-CA" b="1" dirty="0"/>
              <a:t>Paragraph</a:t>
            </a:r>
            <a:r>
              <a:rPr lang="en-CA"/>
              <a:t>, </a:t>
            </a:r>
            <a:r>
              <a:rPr lang="en-CA" smtClean="0"/>
              <a:t/>
            </a:r>
            <a:br>
              <a:rPr lang="en-CA" smtClean="0"/>
            </a:br>
            <a:r>
              <a:rPr lang="en-CA" smtClean="0"/>
              <a:t>nhấp chuột vào      </a:t>
            </a:r>
            <a:br>
              <a:rPr lang="en-CA" smtClean="0"/>
            </a:br>
            <a:r>
              <a:rPr lang="en-CA" smtClean="0"/>
              <a:t>(</a:t>
            </a:r>
            <a:r>
              <a:rPr lang="en-CA" b="1" dirty="0"/>
              <a:t>Line and Paragraph Spacing</a:t>
            </a:r>
            <a:r>
              <a:rPr lang="en-CA" dirty="0"/>
              <a:t>); </a:t>
            </a:r>
            <a:r>
              <a:rPr lang="en-CA" dirty="0" err="1" smtClean="0"/>
              <a:t>hoặc</a:t>
            </a:r>
            <a:endParaRPr lang="en-CA" dirty="0" smtClean="0"/>
          </a:p>
          <a:p>
            <a:pPr lvl="1"/>
            <a:endParaRPr lang="en-CA" dirty="0" smtClean="0"/>
          </a:p>
          <a:p>
            <a:pPr lvl="1"/>
            <a:endParaRPr lang="en-CA" dirty="0" smtClean="0"/>
          </a:p>
          <a:p>
            <a:pPr lvl="1"/>
            <a:r>
              <a:rPr lang="en-CA" dirty="0" err="1"/>
              <a:t>T</a:t>
            </a:r>
            <a:r>
              <a:rPr lang="en-CA" dirty="0" err="1" smtClean="0"/>
              <a:t>rên</a:t>
            </a:r>
            <a:r>
              <a:rPr lang="en-CA" dirty="0" smtClean="0"/>
              <a:t> </a:t>
            </a:r>
            <a:r>
              <a:rPr lang="en-CA" dirty="0" err="1"/>
              <a:t>thẻ</a:t>
            </a:r>
            <a:r>
              <a:rPr lang="en-CA" dirty="0"/>
              <a:t> </a:t>
            </a:r>
            <a:r>
              <a:rPr lang="en-CA" b="1" dirty="0"/>
              <a:t>Home</a:t>
            </a:r>
            <a:r>
              <a:rPr lang="en-CA" dirty="0"/>
              <a:t>, </a:t>
            </a:r>
            <a:r>
              <a:rPr lang="en-CA" dirty="0" err="1"/>
              <a:t>nhóm</a:t>
            </a:r>
            <a:r>
              <a:rPr lang="en-CA" dirty="0"/>
              <a:t> </a:t>
            </a:r>
            <a:r>
              <a:rPr lang="en-CA" b="1" dirty="0"/>
              <a:t>Paragraph</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b="1" dirty="0" smtClean="0"/>
              <a:t>Dialog</a:t>
            </a:r>
            <a:br>
              <a:rPr lang="en-CA" b="1" dirty="0" smtClean="0"/>
            </a:br>
            <a:r>
              <a:rPr lang="en-CA" b="1" dirty="0" smtClean="0"/>
              <a:t>box </a:t>
            </a:r>
            <a:r>
              <a:rPr lang="en-CA" b="1" dirty="0"/>
              <a:t>launcher. </a:t>
            </a:r>
            <a:r>
              <a:rPr lang="en-CA" dirty="0" err="1"/>
              <a:t>Sau</a:t>
            </a:r>
            <a:r>
              <a:rPr lang="en-CA" dirty="0"/>
              <a:t> </a:t>
            </a:r>
            <a:r>
              <a:rPr lang="en-CA" dirty="0" err="1"/>
              <a:t>đó</a:t>
            </a:r>
            <a:r>
              <a:rPr lang="en-CA" dirty="0"/>
              <a:t>, </a:t>
            </a:r>
            <a:r>
              <a:rPr lang="en-CA" dirty="0" err="1"/>
              <a:t>trong</a:t>
            </a:r>
            <a:r>
              <a:rPr lang="en-CA" dirty="0"/>
              <a:t> </a:t>
            </a:r>
            <a:r>
              <a:rPr lang="en-CA" dirty="0" err="1"/>
              <a:t>thẻ</a:t>
            </a:r>
            <a:r>
              <a:rPr lang="en-CA" dirty="0"/>
              <a:t> </a:t>
            </a:r>
            <a:r>
              <a:rPr lang="en-CA" b="1" dirty="0"/>
              <a:t>Indents and Spacing </a:t>
            </a:r>
            <a:r>
              <a:rPr lang="en-CA" dirty="0" err="1" smtClean="0"/>
              <a:t>của</a:t>
            </a:r>
            <a:r>
              <a:rPr lang="en-CA" dirty="0" smtClean="0"/>
              <a:t/>
            </a:r>
            <a:br>
              <a:rPr lang="en-CA" dirty="0" smtClean="0"/>
            </a:br>
            <a:r>
              <a:rPr lang="en-CA" dirty="0" err="1" smtClean="0"/>
              <a:t>hộp</a:t>
            </a:r>
            <a:r>
              <a:rPr lang="en-CA" dirty="0" smtClean="0"/>
              <a:t> </a:t>
            </a:r>
            <a:r>
              <a:rPr lang="en-CA" dirty="0" err="1"/>
              <a:t>thoại</a:t>
            </a:r>
            <a:r>
              <a:rPr lang="en-CA" dirty="0"/>
              <a:t> Paragraph, </a:t>
            </a:r>
            <a:r>
              <a:rPr lang="en-CA" dirty="0" err="1"/>
              <a:t>nhấp</a:t>
            </a:r>
            <a:r>
              <a:rPr lang="en-CA" dirty="0"/>
              <a:t> </a:t>
            </a:r>
            <a:r>
              <a:rPr lang="en-CA" dirty="0" err="1"/>
              <a:t>chuột</a:t>
            </a:r>
            <a:r>
              <a:rPr lang="en-CA" dirty="0"/>
              <a:t> </a:t>
            </a:r>
            <a:r>
              <a:rPr lang="en-CA" dirty="0" err="1"/>
              <a:t>vào</a:t>
            </a:r>
            <a:r>
              <a:rPr lang="en-CA" dirty="0"/>
              <a:t> </a:t>
            </a:r>
            <a:r>
              <a:rPr lang="en-CA" dirty="0" err="1"/>
              <a:t>mũi</a:t>
            </a:r>
            <a:r>
              <a:rPr lang="en-CA" dirty="0"/>
              <a:t> </a:t>
            </a:r>
            <a:r>
              <a:rPr lang="en-CA" dirty="0" err="1"/>
              <a:t>tên</a:t>
            </a:r>
            <a:r>
              <a:rPr lang="en-CA" dirty="0"/>
              <a:t> </a:t>
            </a:r>
            <a:r>
              <a:rPr lang="en-CA" dirty="0" err="1"/>
              <a:t>của</a:t>
            </a:r>
            <a:r>
              <a:rPr lang="en-CA" dirty="0"/>
              <a:t> </a:t>
            </a:r>
            <a:r>
              <a:rPr lang="en-CA" dirty="0" smtClean="0"/>
              <a:t/>
            </a:r>
            <a:br>
              <a:rPr lang="en-CA" dirty="0" smtClean="0"/>
            </a:br>
            <a:r>
              <a:rPr lang="en-CA" b="1" dirty="0" smtClean="0"/>
              <a:t>Line </a:t>
            </a:r>
            <a:r>
              <a:rPr lang="en-CA" b="1" dirty="0"/>
              <a:t>spacing</a:t>
            </a:r>
            <a:r>
              <a:rPr lang="en-CA" dirty="0"/>
              <a:t> </a:t>
            </a:r>
            <a:r>
              <a:rPr lang="en-CA" dirty="0" err="1"/>
              <a:t>để</a:t>
            </a:r>
            <a:r>
              <a:rPr lang="en-CA" dirty="0"/>
              <a:t> </a:t>
            </a:r>
            <a:r>
              <a:rPr lang="en-CA" dirty="0" err="1"/>
              <a:t>chọn</a:t>
            </a:r>
            <a:r>
              <a:rPr lang="en-CA" dirty="0"/>
              <a:t> </a:t>
            </a:r>
            <a:r>
              <a:rPr lang="en-CA" dirty="0" err="1"/>
              <a:t>khoảng</a:t>
            </a:r>
            <a:r>
              <a:rPr lang="en-CA" dirty="0"/>
              <a:t> </a:t>
            </a:r>
            <a:r>
              <a:rPr lang="en-CA" dirty="0" err="1"/>
              <a:t>cách</a:t>
            </a:r>
            <a:r>
              <a:rPr lang="en-CA" dirty="0"/>
              <a:t> </a:t>
            </a:r>
            <a:r>
              <a:rPr lang="en-CA" dirty="0" err="1"/>
              <a:t>bạn</a:t>
            </a:r>
            <a:r>
              <a:rPr lang="en-CA" dirty="0"/>
              <a:t> </a:t>
            </a:r>
            <a:r>
              <a:rPr lang="en-CA" dirty="0" err="1"/>
              <a:t>muốn</a:t>
            </a:r>
            <a:r>
              <a:rPr lang="en-CA" dirty="0"/>
              <a:t>; </a:t>
            </a:r>
            <a:r>
              <a:rPr lang="en-CA" dirty="0" err="1"/>
              <a:t>hoặc</a:t>
            </a:r>
            <a:endParaRPr lang="en-CA" dirty="0" smtClean="0"/>
          </a:p>
          <a:p>
            <a:pPr lvl="1"/>
            <a:r>
              <a:rPr lang="en-US" dirty="0" err="1" smtClean="0"/>
              <a:t>Nhấn</a:t>
            </a:r>
            <a:r>
              <a:rPr lang="en-US" dirty="0" smtClean="0"/>
              <a:t> </a:t>
            </a:r>
            <a:r>
              <a:rPr lang="en-US" dirty="0" err="1" smtClean="0"/>
              <a:t>tổ</a:t>
            </a:r>
            <a:r>
              <a:rPr lang="en-US" dirty="0" smtClean="0"/>
              <a:t> </a:t>
            </a:r>
            <a:r>
              <a:rPr lang="en-US" dirty="0" err="1" smtClean="0"/>
              <a:t>hợp</a:t>
            </a:r>
            <a:r>
              <a:rPr lang="en-US" dirty="0" smtClean="0"/>
              <a:t> </a:t>
            </a:r>
            <a:r>
              <a:rPr lang="en-US" dirty="0" err="1" smtClean="0"/>
              <a:t>phím</a:t>
            </a:r>
            <a:r>
              <a:rPr lang="en-US" dirty="0" smtClean="0"/>
              <a:t> </a:t>
            </a:r>
            <a:r>
              <a:rPr lang="en-US" dirty="0" err="1" smtClean="0"/>
              <a:t>tắt</a:t>
            </a:r>
            <a:r>
              <a:rPr lang="en-US" dirty="0" smtClean="0"/>
              <a:t>:</a:t>
            </a:r>
            <a:endParaRPr lang="en-US" dirty="0"/>
          </a:p>
          <a:p>
            <a:pPr marL="917575" lvl="1">
              <a:tabLst>
                <a:tab pos="3200400" algn="l"/>
              </a:tabLst>
            </a:pPr>
            <a:r>
              <a:rPr lang="en-US" dirty="0" err="1" smtClean="0"/>
              <a:t>Khoảng</a:t>
            </a:r>
            <a:r>
              <a:rPr lang="en-US" dirty="0" smtClean="0"/>
              <a:t> </a:t>
            </a:r>
            <a:r>
              <a:rPr lang="en-US" dirty="0" err="1" smtClean="0"/>
              <a:t>cách</a:t>
            </a:r>
            <a:r>
              <a:rPr lang="en-US" dirty="0" smtClean="0"/>
              <a:t> </a:t>
            </a:r>
            <a:r>
              <a:rPr lang="en-US" dirty="0" err="1" smtClean="0"/>
              <a:t>dòng</a:t>
            </a:r>
            <a:r>
              <a:rPr lang="en-US" dirty="0" smtClean="0"/>
              <a:t> </a:t>
            </a:r>
            <a:r>
              <a:rPr lang="en-US" dirty="0" err="1" smtClean="0"/>
              <a:t>đơn</a:t>
            </a:r>
            <a:r>
              <a:rPr lang="en-US" dirty="0"/>
              <a:t>	 </a:t>
            </a:r>
            <a:r>
              <a:rPr lang="en-US" dirty="0" smtClean="0"/>
              <a:t>CTRL+1</a:t>
            </a:r>
            <a:br>
              <a:rPr lang="en-US" dirty="0" smtClean="0"/>
            </a:br>
            <a:r>
              <a:rPr lang="en-US" dirty="0" err="1" smtClean="0"/>
              <a:t>Khoảng</a:t>
            </a:r>
            <a:r>
              <a:rPr lang="en-US" dirty="0" smtClean="0"/>
              <a:t> </a:t>
            </a:r>
            <a:r>
              <a:rPr lang="en-US" dirty="0" err="1" smtClean="0"/>
              <a:t>cách</a:t>
            </a:r>
            <a:r>
              <a:rPr lang="en-US" dirty="0" smtClean="0"/>
              <a:t> 1,5 </a:t>
            </a:r>
            <a:r>
              <a:rPr lang="en-US" dirty="0" err="1" smtClean="0"/>
              <a:t>dòng</a:t>
            </a:r>
            <a:r>
              <a:rPr lang="en-US" dirty="0" smtClean="0"/>
              <a:t> </a:t>
            </a:r>
            <a:r>
              <a:rPr lang="en-US" dirty="0"/>
              <a:t>	 </a:t>
            </a:r>
            <a:r>
              <a:rPr lang="en-US" dirty="0" smtClean="0"/>
              <a:t>CTRL+5</a:t>
            </a:r>
            <a:br>
              <a:rPr lang="en-US" dirty="0" smtClean="0"/>
            </a:br>
            <a:r>
              <a:rPr lang="en-CA" dirty="0" err="1" smtClean="0"/>
              <a:t>Khoảng</a:t>
            </a:r>
            <a:r>
              <a:rPr lang="en-CA" dirty="0" smtClean="0"/>
              <a:t> </a:t>
            </a:r>
            <a:r>
              <a:rPr lang="en-CA" dirty="0" err="1" smtClean="0"/>
              <a:t>cách</a:t>
            </a:r>
            <a:r>
              <a:rPr lang="en-CA" dirty="0" smtClean="0"/>
              <a:t> </a:t>
            </a:r>
            <a:r>
              <a:rPr lang="en-CA" dirty="0" err="1" smtClean="0"/>
              <a:t>dòng</a:t>
            </a:r>
            <a:r>
              <a:rPr lang="en-CA" dirty="0" smtClean="0"/>
              <a:t> </a:t>
            </a:r>
            <a:r>
              <a:rPr lang="en-CA" dirty="0" err="1" smtClean="0"/>
              <a:t>kép</a:t>
            </a:r>
            <a:r>
              <a:rPr lang="en-CA" dirty="0"/>
              <a:t>	</a:t>
            </a:r>
            <a:r>
              <a:rPr lang="en-US" dirty="0"/>
              <a:t> </a:t>
            </a:r>
            <a:r>
              <a:rPr lang="en-US" dirty="0" smtClean="0"/>
              <a:t>CTRL</a:t>
            </a:r>
            <a:r>
              <a:rPr lang="en-CA" dirty="0" smtClean="0"/>
              <a:t>+</a:t>
            </a:r>
            <a:r>
              <a:rPr lang="en-US" dirty="0" smtClean="0"/>
              <a:t>2</a:t>
            </a:r>
            <a:endParaRPr lang="en-US" dirty="0"/>
          </a:p>
        </p:txBody>
      </p:sp>
      <p:pic>
        <p:nvPicPr>
          <p:cNvPr id="6" name="Picture 5" descr="Description: Description: u4-085"/>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590800"/>
            <a:ext cx="319723" cy="213439"/>
          </a:xfrm>
          <a:prstGeom prst="rect">
            <a:avLst/>
          </a:prstGeom>
          <a:noFill/>
          <a:ln>
            <a:noFill/>
          </a:ln>
        </p:spPr>
      </p:pic>
      <p:pic>
        <p:nvPicPr>
          <p:cNvPr id="7" name="Picture 6" descr="Description: C:\Users\swong\Documents\Manuals\IC3 GS4\7314 IC3 GS4\Screens\L8\l8-032.png"/>
          <p:cNvPicPr/>
          <p:nvPr/>
        </p:nvPicPr>
        <p:blipFill>
          <a:blip r:embed="rId4">
            <a:extLst>
              <a:ext uri="{28A0092B-C50C-407E-A947-70E740481C1C}">
                <a14:useLocalDpi xmlns:a14="http://schemas.microsoft.com/office/drawing/2010/main" val="0"/>
              </a:ext>
            </a:extLst>
          </a:blip>
          <a:srcRect/>
          <a:stretch>
            <a:fillRect/>
          </a:stretch>
        </p:blipFill>
        <p:spPr bwMode="auto">
          <a:xfrm>
            <a:off x="7552673" y="1646544"/>
            <a:ext cx="1414337" cy="1660843"/>
          </a:xfrm>
          <a:prstGeom prst="rect">
            <a:avLst/>
          </a:prstGeom>
          <a:noFill/>
          <a:ln>
            <a:noFill/>
          </a:ln>
        </p:spPr>
      </p:pic>
      <p:pic>
        <p:nvPicPr>
          <p:cNvPr id="8" name="Picture 7" descr="Description: C:\Users\swong\Documents\Manuals\IC3 GS4\7314 IC3 GS4\Screens\L8\l8-033.png"/>
          <p:cNvPicPr/>
          <p:nvPr/>
        </p:nvPicPr>
        <p:blipFill>
          <a:blip r:embed="rId5">
            <a:extLst>
              <a:ext uri="{28A0092B-C50C-407E-A947-70E740481C1C}">
                <a14:useLocalDpi xmlns:a14="http://schemas.microsoft.com/office/drawing/2010/main" val="0"/>
              </a:ext>
            </a:extLst>
          </a:blip>
          <a:srcRect/>
          <a:stretch>
            <a:fillRect/>
          </a:stretch>
        </p:blipFill>
        <p:spPr bwMode="auto">
          <a:xfrm>
            <a:off x="8207709" y="4724400"/>
            <a:ext cx="759301" cy="915353"/>
          </a:xfrm>
          <a:prstGeom prst="rect">
            <a:avLst/>
          </a:prstGeom>
          <a:noFill/>
          <a:ln>
            <a:noFill/>
          </a:ln>
        </p:spPr>
      </p:pic>
    </p:spTree>
    <p:extLst>
      <p:ext uri="{BB962C8B-B14F-4D97-AF65-F5344CB8AC3E}">
        <p14:creationId xmlns:p14="http://schemas.microsoft.com/office/powerpoint/2010/main" val="33935086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các</a:t>
            </a:r>
            <a:r>
              <a:rPr lang="en-US" dirty="0" smtClean="0"/>
              <a:t> </a:t>
            </a:r>
            <a:r>
              <a:rPr lang="en-US" dirty="0" err="1" smtClean="0"/>
              <a:t>Đoạn</a:t>
            </a:r>
            <a:r>
              <a:rPr lang="en-US" dirty="0" smtClean="0"/>
              <a:t> </a:t>
            </a:r>
            <a:r>
              <a:rPr lang="en-US" dirty="0" err="1" smtClean="0"/>
              <a:t>văn</a:t>
            </a:r>
            <a:r>
              <a:rPr lang="en-US" dirty="0" smtClean="0"/>
              <a:t> </a:t>
            </a:r>
            <a:r>
              <a:rPr lang="en-US" dirty="0" err="1" smtClean="0"/>
              <a:t>bản</a:t>
            </a:r>
            <a:endParaRPr lang="en-US" dirty="0"/>
          </a:p>
        </p:txBody>
      </p:sp>
      <p:sp>
        <p:nvSpPr>
          <p:cNvPr id="3" name="Content Placeholder 2"/>
          <p:cNvSpPr>
            <a:spLocks noGrp="1"/>
          </p:cNvSpPr>
          <p:nvPr>
            <p:ph idx="1"/>
          </p:nvPr>
        </p:nvSpPr>
        <p:spPr/>
        <p:txBody>
          <a:bodyPr/>
          <a:lstStyle/>
          <a:p>
            <a:r>
              <a:rPr lang="en-US" b="1" dirty="0" err="1"/>
              <a:t>Thiết</a:t>
            </a:r>
            <a:r>
              <a:rPr lang="en-US" b="1" dirty="0"/>
              <a:t> </a:t>
            </a:r>
            <a:r>
              <a:rPr lang="en-US" b="1" dirty="0" err="1"/>
              <a:t>lập</a:t>
            </a:r>
            <a:r>
              <a:rPr lang="en-US" b="1" dirty="0"/>
              <a:t> </a:t>
            </a:r>
            <a:r>
              <a:rPr lang="en-US" b="1" dirty="0" err="1"/>
              <a:t>khoảng</a:t>
            </a:r>
            <a:r>
              <a:rPr lang="en-US" b="1" dirty="0"/>
              <a:t> </a:t>
            </a:r>
            <a:r>
              <a:rPr lang="en-US" b="1" dirty="0" err="1"/>
              <a:t>cách</a:t>
            </a:r>
            <a:r>
              <a:rPr lang="en-US" b="1" dirty="0"/>
              <a:t> </a:t>
            </a:r>
            <a:r>
              <a:rPr lang="en-US" b="1" dirty="0" err="1"/>
              <a:t>giữa</a:t>
            </a:r>
            <a:r>
              <a:rPr lang="en-US" b="1" dirty="0"/>
              <a:t> </a:t>
            </a:r>
            <a:r>
              <a:rPr lang="en-US" b="1" dirty="0" err="1"/>
              <a:t>các</a:t>
            </a:r>
            <a:r>
              <a:rPr lang="en-US" b="1" dirty="0"/>
              <a:t> </a:t>
            </a:r>
            <a:r>
              <a:rPr lang="en-US" b="1" dirty="0" err="1"/>
              <a:t>Đoạn</a:t>
            </a:r>
            <a:r>
              <a:rPr lang="en-US" b="1" dirty="0"/>
              <a:t> </a:t>
            </a:r>
            <a:r>
              <a:rPr lang="en-US" b="1" dirty="0" err="1"/>
              <a:t>văn</a:t>
            </a:r>
            <a:r>
              <a:rPr lang="en-US" b="1" dirty="0"/>
              <a:t> </a:t>
            </a:r>
            <a:r>
              <a:rPr lang="en-US" b="1" dirty="0" err="1"/>
              <a:t>bản</a:t>
            </a:r>
            <a:endParaRPr lang="vi-VN" b="1" dirty="0"/>
          </a:p>
          <a:p>
            <a:pPr lvl="1"/>
            <a:r>
              <a:rPr lang="en-CA" dirty="0" err="1"/>
              <a:t>đề</a:t>
            </a:r>
            <a:r>
              <a:rPr lang="en-CA" dirty="0"/>
              <a:t> </a:t>
            </a:r>
            <a:r>
              <a:rPr lang="en-CA" dirty="0" err="1"/>
              <a:t>cập</a:t>
            </a:r>
            <a:r>
              <a:rPr lang="en-CA" dirty="0"/>
              <a:t> </a:t>
            </a:r>
            <a:r>
              <a:rPr lang="en-CA" dirty="0" err="1"/>
              <a:t>đến</a:t>
            </a:r>
            <a:r>
              <a:rPr lang="en-CA" dirty="0"/>
              <a:t> </a:t>
            </a:r>
            <a:r>
              <a:rPr lang="en-CA" dirty="0" err="1"/>
              <a:t>lượng</a:t>
            </a:r>
            <a:r>
              <a:rPr lang="en-CA" dirty="0"/>
              <a:t> </a:t>
            </a:r>
            <a:r>
              <a:rPr lang="en-CA" dirty="0" err="1"/>
              <a:t>khoảng</a:t>
            </a:r>
            <a:r>
              <a:rPr lang="en-CA" dirty="0"/>
              <a:t> </a:t>
            </a:r>
            <a:r>
              <a:rPr lang="en-CA" dirty="0" err="1"/>
              <a:t>trống</a:t>
            </a:r>
            <a:r>
              <a:rPr lang="en-CA" dirty="0"/>
              <a:t> </a:t>
            </a:r>
            <a:r>
              <a:rPr lang="en-CA" dirty="0" err="1"/>
              <a:t>giữa</a:t>
            </a:r>
            <a:r>
              <a:rPr lang="en-CA" dirty="0"/>
              <a:t> </a:t>
            </a:r>
            <a:r>
              <a:rPr lang="en-CA" dirty="0" err="1"/>
              <a:t>các</a:t>
            </a:r>
            <a:r>
              <a:rPr lang="en-CA" dirty="0"/>
              <a:t> </a:t>
            </a:r>
            <a:r>
              <a:rPr lang="en-CA" dirty="0" err="1"/>
              <a:t>đoạn</a:t>
            </a:r>
            <a:r>
              <a:rPr lang="en-CA" dirty="0"/>
              <a:t> </a:t>
            </a:r>
            <a:r>
              <a:rPr lang="en-CA" dirty="0" err="1"/>
              <a:t>với</a:t>
            </a:r>
            <a:r>
              <a:rPr lang="en-CA" dirty="0"/>
              <a:t> </a:t>
            </a:r>
            <a:r>
              <a:rPr lang="en-CA" dirty="0" err="1"/>
              <a:t>nhau</a:t>
            </a:r>
            <a:endParaRPr lang="en-US" dirty="0"/>
          </a:p>
          <a:p>
            <a:pPr lvl="1"/>
            <a:r>
              <a:rPr lang="en-CA" dirty="0" err="1"/>
              <a:t>T</a:t>
            </a:r>
            <a:r>
              <a:rPr lang="en-CA" dirty="0" err="1" smtClean="0"/>
              <a:t>hiết</a:t>
            </a:r>
            <a:r>
              <a:rPr lang="en-CA" dirty="0" smtClean="0"/>
              <a:t> </a:t>
            </a:r>
            <a:r>
              <a:rPr lang="en-CA" dirty="0" err="1"/>
              <a:t>lập</a:t>
            </a:r>
            <a:r>
              <a:rPr lang="en-CA" dirty="0"/>
              <a:t> </a:t>
            </a:r>
            <a:r>
              <a:rPr lang="en-CA" dirty="0" err="1"/>
              <a:t>hoặc</a:t>
            </a:r>
            <a:r>
              <a:rPr lang="en-CA" dirty="0"/>
              <a:t> </a:t>
            </a:r>
            <a:r>
              <a:rPr lang="en-CA" dirty="0" err="1"/>
              <a:t>thay</a:t>
            </a:r>
            <a:r>
              <a:rPr lang="en-CA" dirty="0"/>
              <a:t> </a:t>
            </a:r>
            <a:r>
              <a:rPr lang="en-CA" dirty="0" err="1"/>
              <a:t>đổi</a:t>
            </a:r>
            <a:r>
              <a:rPr lang="en-CA" dirty="0"/>
              <a:t> </a:t>
            </a:r>
            <a:r>
              <a:rPr lang="en-CA" dirty="0" err="1"/>
              <a:t>khoảng</a:t>
            </a:r>
            <a:r>
              <a:rPr lang="en-CA" dirty="0"/>
              <a:t> </a:t>
            </a:r>
            <a:r>
              <a:rPr lang="en-CA" dirty="0" err="1"/>
              <a:t>cách</a:t>
            </a:r>
            <a:r>
              <a:rPr lang="en-CA" dirty="0"/>
              <a:t> </a:t>
            </a:r>
            <a:r>
              <a:rPr lang="en-CA" dirty="0" err="1"/>
              <a:t>đoạn</a:t>
            </a:r>
            <a:r>
              <a:rPr lang="en-US" dirty="0" smtClean="0"/>
              <a:t>:</a:t>
            </a:r>
            <a:endParaRPr lang="en-US" dirty="0"/>
          </a:p>
          <a:p>
            <a:pPr lvl="2"/>
            <a:r>
              <a:rPr lang="en-CA" dirty="0" err="1"/>
              <a:t>Trên</a:t>
            </a:r>
            <a:r>
              <a:rPr lang="en-CA" dirty="0"/>
              <a:t> </a:t>
            </a:r>
            <a:r>
              <a:rPr lang="en-CA" dirty="0" err="1"/>
              <a:t>thẻ</a:t>
            </a:r>
            <a:r>
              <a:rPr lang="en-CA" dirty="0"/>
              <a:t> </a:t>
            </a:r>
            <a:r>
              <a:rPr lang="en-CA" b="1" dirty="0"/>
              <a:t>Home</a:t>
            </a:r>
            <a:r>
              <a:rPr lang="en-CA" dirty="0"/>
              <a:t>, </a:t>
            </a:r>
            <a:r>
              <a:rPr lang="en-CA" dirty="0" err="1"/>
              <a:t>trong</a:t>
            </a:r>
            <a:r>
              <a:rPr lang="en-CA" dirty="0"/>
              <a:t> </a:t>
            </a:r>
            <a:r>
              <a:rPr lang="en-CA" dirty="0" err="1"/>
              <a:t>nhóm</a:t>
            </a:r>
            <a:r>
              <a:rPr lang="en-CA" dirty="0"/>
              <a:t> </a:t>
            </a:r>
            <a:r>
              <a:rPr lang="en-CA" b="1" dirty="0"/>
              <a:t>Paragraph</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b="1" dirty="0"/>
              <a:t>Dialog box launcher</a:t>
            </a:r>
            <a:r>
              <a:rPr lang="en-CA" dirty="0"/>
              <a:t>. </a:t>
            </a:r>
            <a:r>
              <a:rPr lang="en-CA" dirty="0" err="1"/>
              <a:t>Sau</a:t>
            </a:r>
            <a:r>
              <a:rPr lang="en-CA" dirty="0"/>
              <a:t> </a:t>
            </a:r>
            <a:r>
              <a:rPr lang="en-CA" dirty="0" err="1"/>
              <a:t>đó</a:t>
            </a:r>
            <a:r>
              <a:rPr lang="en-CA" dirty="0"/>
              <a:t>, </a:t>
            </a:r>
            <a:r>
              <a:rPr lang="en-CA" dirty="0" err="1"/>
              <a:t>trong</a:t>
            </a:r>
            <a:r>
              <a:rPr lang="en-CA" dirty="0"/>
              <a:t> </a:t>
            </a:r>
            <a:r>
              <a:rPr lang="en-CA" dirty="0" err="1"/>
              <a:t>vùng</a:t>
            </a:r>
            <a:r>
              <a:rPr lang="en-CA" dirty="0"/>
              <a:t> </a:t>
            </a:r>
            <a:r>
              <a:rPr lang="en-CA" b="1" dirty="0"/>
              <a:t>Spacing</a:t>
            </a:r>
            <a:r>
              <a:rPr lang="en-CA" dirty="0"/>
              <a:t>, </a:t>
            </a:r>
            <a:r>
              <a:rPr lang="en-CA" dirty="0" err="1"/>
              <a:t>đặt</a:t>
            </a:r>
            <a:r>
              <a:rPr lang="en-CA" dirty="0"/>
              <a:t> </a:t>
            </a:r>
            <a:r>
              <a:rPr lang="en-CA" dirty="0" err="1"/>
              <a:t>khoảng</a:t>
            </a:r>
            <a:r>
              <a:rPr lang="en-CA" dirty="0"/>
              <a:t> </a:t>
            </a:r>
            <a:r>
              <a:rPr lang="en-CA" dirty="0" err="1"/>
              <a:t>cách</a:t>
            </a:r>
            <a:r>
              <a:rPr lang="en-CA" dirty="0"/>
              <a:t> </a:t>
            </a:r>
            <a:r>
              <a:rPr lang="en-CA" dirty="0" err="1"/>
              <a:t>phù</a:t>
            </a:r>
            <a:r>
              <a:rPr lang="en-CA" dirty="0"/>
              <a:t> </a:t>
            </a:r>
            <a:r>
              <a:rPr lang="en-CA" dirty="0" err="1"/>
              <a:t>hợp</a:t>
            </a:r>
            <a:r>
              <a:rPr lang="en-CA" dirty="0"/>
              <a:t>. </a:t>
            </a:r>
            <a:r>
              <a:rPr lang="en-CA" dirty="0" err="1"/>
              <a:t>Bạn</a:t>
            </a:r>
            <a:r>
              <a:rPr lang="en-CA" dirty="0"/>
              <a:t> </a:t>
            </a:r>
            <a:r>
              <a:rPr lang="en-CA" dirty="0" err="1"/>
              <a:t>có</a:t>
            </a:r>
            <a:r>
              <a:rPr lang="en-CA" dirty="0"/>
              <a:t> </a:t>
            </a:r>
            <a:r>
              <a:rPr lang="en-CA" dirty="0" err="1"/>
              <a:t>thể</a:t>
            </a:r>
            <a:r>
              <a:rPr lang="en-CA" dirty="0"/>
              <a:t> </a:t>
            </a:r>
            <a:r>
              <a:rPr lang="en-CA" dirty="0" err="1"/>
              <a:t>đặt</a:t>
            </a:r>
            <a:r>
              <a:rPr lang="en-CA" dirty="0"/>
              <a:t> </a:t>
            </a:r>
            <a:r>
              <a:rPr lang="en-CA" dirty="0" err="1"/>
              <a:t>khoảng</a:t>
            </a:r>
            <a:r>
              <a:rPr lang="en-CA" dirty="0"/>
              <a:t> </a:t>
            </a:r>
            <a:r>
              <a:rPr lang="en-CA" dirty="0" err="1"/>
              <a:t>cách</a:t>
            </a:r>
            <a:r>
              <a:rPr lang="en-CA" dirty="0"/>
              <a:t> </a:t>
            </a:r>
            <a:r>
              <a:rPr lang="en-CA" dirty="0" err="1"/>
              <a:t>trong</a:t>
            </a:r>
            <a:r>
              <a:rPr lang="en-CA" dirty="0"/>
              <a:t> </a:t>
            </a:r>
            <a:r>
              <a:rPr lang="en-CA" dirty="0" err="1"/>
              <a:t>các</a:t>
            </a:r>
            <a:r>
              <a:rPr lang="en-CA" dirty="0"/>
              <a:t> ô </a:t>
            </a:r>
            <a:r>
              <a:rPr lang="en-CA" b="1" dirty="0"/>
              <a:t>Before</a:t>
            </a:r>
            <a:r>
              <a:rPr lang="en-CA" dirty="0"/>
              <a:t>, </a:t>
            </a:r>
            <a:r>
              <a:rPr lang="en-CA" b="1" dirty="0"/>
              <a:t>After</a:t>
            </a:r>
            <a:r>
              <a:rPr lang="en-CA" dirty="0"/>
              <a:t>, </a:t>
            </a:r>
            <a:r>
              <a:rPr lang="en-CA" dirty="0" err="1"/>
              <a:t>hoặc</a:t>
            </a:r>
            <a:r>
              <a:rPr lang="en-CA" dirty="0"/>
              <a:t> </a:t>
            </a:r>
            <a:r>
              <a:rPr lang="en-CA" dirty="0" err="1"/>
              <a:t>cả</a:t>
            </a:r>
            <a:r>
              <a:rPr lang="en-CA" dirty="0"/>
              <a:t> </a:t>
            </a:r>
            <a:r>
              <a:rPr lang="en-CA" dirty="0" err="1" smtClean="0"/>
              <a:t>hai</a:t>
            </a:r>
            <a:endParaRPr lang="en-CA" dirty="0" smtClean="0"/>
          </a:p>
          <a:p>
            <a:pPr lvl="2"/>
            <a:r>
              <a:rPr lang="en-CA" dirty="0" err="1"/>
              <a:t>trên</a:t>
            </a:r>
            <a:r>
              <a:rPr lang="en-CA" dirty="0"/>
              <a:t> </a:t>
            </a:r>
            <a:r>
              <a:rPr lang="en-CA" dirty="0" err="1"/>
              <a:t>thẻ</a:t>
            </a:r>
            <a:r>
              <a:rPr lang="en-CA" dirty="0"/>
              <a:t> </a:t>
            </a:r>
            <a:r>
              <a:rPr lang="en-CA" b="1" dirty="0"/>
              <a:t>Page Layout</a:t>
            </a:r>
            <a:r>
              <a:rPr lang="en-CA" dirty="0"/>
              <a:t>, </a:t>
            </a:r>
            <a:r>
              <a:rPr lang="en-CA" dirty="0" err="1"/>
              <a:t>trong</a:t>
            </a:r>
            <a:r>
              <a:rPr lang="en-CA" dirty="0"/>
              <a:t> </a:t>
            </a:r>
            <a:r>
              <a:rPr lang="en-CA" dirty="0" err="1"/>
              <a:t>nhóm</a:t>
            </a:r>
            <a:r>
              <a:rPr lang="en-CA" dirty="0"/>
              <a:t> </a:t>
            </a:r>
            <a:r>
              <a:rPr lang="en-CA" b="1" dirty="0"/>
              <a:t>Paragraph</a:t>
            </a:r>
            <a:r>
              <a:rPr lang="en-CA" dirty="0"/>
              <a:t>, </a:t>
            </a:r>
            <a:r>
              <a:rPr lang="en-CA" dirty="0" err="1"/>
              <a:t>thiết</a:t>
            </a:r>
            <a:r>
              <a:rPr lang="en-CA" dirty="0"/>
              <a:t> </a:t>
            </a:r>
            <a:r>
              <a:rPr lang="en-CA" dirty="0" err="1"/>
              <a:t>lập</a:t>
            </a:r>
            <a:r>
              <a:rPr lang="en-CA" dirty="0"/>
              <a:t> </a:t>
            </a:r>
            <a:r>
              <a:rPr lang="en-CA" dirty="0" err="1"/>
              <a:t>khoảng</a:t>
            </a:r>
            <a:r>
              <a:rPr lang="en-CA" dirty="0"/>
              <a:t> </a:t>
            </a:r>
            <a:r>
              <a:rPr lang="en-CA" dirty="0" err="1" smtClean="0"/>
              <a:t>trống</a:t>
            </a:r>
            <a:endParaRPr lang="en-US" dirty="0"/>
          </a:p>
        </p:txBody>
      </p:sp>
      <p:pic>
        <p:nvPicPr>
          <p:cNvPr id="6" name="Picture 5" descr="Description: C:\Users\swong\Documents\Manuals\IC3 GS4\7314 IC3 GS4\Screens\L8\l8-034.png"/>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648200"/>
            <a:ext cx="3298901" cy="810362"/>
          </a:xfrm>
          <a:prstGeom prst="rect">
            <a:avLst/>
          </a:prstGeom>
          <a:noFill/>
          <a:ln>
            <a:noFill/>
          </a:ln>
        </p:spPr>
      </p:pic>
      <p:pic>
        <p:nvPicPr>
          <p:cNvPr id="7" name="Picture 6" descr="Description: C:\Users\swong\Documents\Manuals\IC3 GS4\7314 IC3 GS4\Screens\L8\l8-035.png"/>
          <p:cNvPicPr/>
          <p:nvPr/>
        </p:nvPicPr>
        <p:blipFill>
          <a:blip r:embed="rId4">
            <a:extLst>
              <a:ext uri="{28A0092B-C50C-407E-A947-70E740481C1C}">
                <a14:useLocalDpi xmlns:a14="http://schemas.microsoft.com/office/drawing/2010/main" val="0"/>
              </a:ext>
            </a:extLst>
          </a:blip>
          <a:srcRect/>
          <a:stretch>
            <a:fillRect/>
          </a:stretch>
        </p:blipFill>
        <p:spPr bwMode="auto">
          <a:xfrm>
            <a:off x="7274785" y="5657001"/>
            <a:ext cx="1286602" cy="656908"/>
          </a:xfrm>
          <a:prstGeom prst="rect">
            <a:avLst/>
          </a:prstGeom>
          <a:noFill/>
          <a:ln>
            <a:noFill/>
          </a:ln>
        </p:spPr>
      </p:pic>
    </p:spTree>
    <p:extLst>
      <p:ext uri="{BB962C8B-B14F-4D97-AF65-F5344CB8AC3E}">
        <p14:creationId xmlns:p14="http://schemas.microsoft.com/office/powerpoint/2010/main" val="18709770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các</a:t>
            </a:r>
            <a:r>
              <a:rPr lang="en-US" dirty="0" smtClean="0"/>
              <a:t> </a:t>
            </a:r>
            <a:r>
              <a:rPr lang="en-US" dirty="0" err="1" smtClean="0"/>
              <a:t>Đoạn</a:t>
            </a:r>
            <a:r>
              <a:rPr lang="en-US" dirty="0" smtClean="0"/>
              <a:t> </a:t>
            </a:r>
            <a:r>
              <a:rPr lang="en-US" dirty="0" err="1" smtClean="0"/>
              <a:t>văn</a:t>
            </a:r>
            <a:r>
              <a:rPr lang="en-US" dirty="0" smtClean="0"/>
              <a:t> </a:t>
            </a:r>
            <a:r>
              <a:rPr lang="en-US" dirty="0" err="1" smtClean="0"/>
              <a:t>bản</a:t>
            </a:r>
            <a:endParaRPr lang="en-US" dirty="0"/>
          </a:p>
        </p:txBody>
      </p:sp>
      <p:sp>
        <p:nvSpPr>
          <p:cNvPr id="3" name="Content Placeholder 2"/>
          <p:cNvSpPr>
            <a:spLocks noGrp="1"/>
          </p:cNvSpPr>
          <p:nvPr>
            <p:ph idx="1"/>
          </p:nvPr>
        </p:nvSpPr>
        <p:spPr/>
        <p:txBody>
          <a:bodyPr/>
          <a:lstStyle/>
          <a:p>
            <a:endParaRPr lang="en-US" sz="2000" dirty="0" smtClean="0"/>
          </a:p>
          <a:p>
            <a:endParaRPr lang="en-US" sz="2000" dirty="0"/>
          </a:p>
          <a:p>
            <a:endParaRPr lang="en-US" sz="2000" dirty="0" smtClean="0"/>
          </a:p>
          <a:p>
            <a:endParaRPr lang="en-US" sz="2000" dirty="0" smtClean="0"/>
          </a:p>
          <a:p>
            <a:r>
              <a:rPr lang="en-CA" sz="2000" dirty="0"/>
              <a:t>Phong </a:t>
            </a:r>
            <a:r>
              <a:rPr lang="en-CA" sz="2000" dirty="0" err="1"/>
              <a:t>cách</a:t>
            </a:r>
            <a:r>
              <a:rPr lang="en-CA" sz="2000" dirty="0"/>
              <a:t> Normal </a:t>
            </a:r>
            <a:r>
              <a:rPr lang="en-CA" sz="2000" dirty="0" err="1"/>
              <a:t>chứa</a:t>
            </a:r>
            <a:r>
              <a:rPr lang="en-CA" sz="2000" dirty="0"/>
              <a:t> </a:t>
            </a:r>
            <a:r>
              <a:rPr lang="en-CA" sz="2000" dirty="0" err="1"/>
              <a:t>các</a:t>
            </a:r>
            <a:r>
              <a:rPr lang="en-CA" sz="2000" dirty="0"/>
              <a:t> </a:t>
            </a:r>
            <a:r>
              <a:rPr lang="en-CA" sz="2000" dirty="0" err="1"/>
              <a:t>định</a:t>
            </a:r>
            <a:r>
              <a:rPr lang="en-CA" sz="2000" dirty="0"/>
              <a:t> </a:t>
            </a:r>
            <a:r>
              <a:rPr lang="en-CA" sz="2000" dirty="0" err="1"/>
              <a:t>dạng</a:t>
            </a:r>
            <a:r>
              <a:rPr lang="en-CA" sz="2000" dirty="0"/>
              <a:t> </a:t>
            </a:r>
            <a:r>
              <a:rPr lang="en-CA" sz="2000" dirty="0" err="1"/>
              <a:t>mặc</a:t>
            </a:r>
            <a:r>
              <a:rPr lang="en-CA" sz="2000" dirty="0"/>
              <a:t> </a:t>
            </a:r>
            <a:r>
              <a:rPr lang="en-CA" sz="2000" dirty="0" err="1"/>
              <a:t>định</a:t>
            </a:r>
            <a:r>
              <a:rPr lang="en-CA" sz="2000" dirty="0"/>
              <a:t> </a:t>
            </a:r>
            <a:r>
              <a:rPr lang="en-CA" sz="2000" dirty="0" err="1"/>
              <a:t>cho</a:t>
            </a:r>
            <a:r>
              <a:rPr lang="en-CA" sz="2000" dirty="0"/>
              <a:t> </a:t>
            </a:r>
            <a:r>
              <a:rPr lang="en-CA" sz="2000" dirty="0" err="1"/>
              <a:t>tất</a:t>
            </a:r>
            <a:r>
              <a:rPr lang="en-CA" sz="2000" dirty="0"/>
              <a:t> </a:t>
            </a:r>
            <a:r>
              <a:rPr lang="en-CA" sz="2000" dirty="0" err="1"/>
              <a:t>cả</a:t>
            </a:r>
            <a:r>
              <a:rPr lang="en-CA" sz="2000" dirty="0"/>
              <a:t> </a:t>
            </a:r>
            <a:r>
              <a:rPr lang="en-CA" sz="2000" dirty="0" err="1"/>
              <a:t>các</a:t>
            </a:r>
            <a:r>
              <a:rPr lang="en-CA" sz="2000" dirty="0"/>
              <a:t> </a:t>
            </a:r>
            <a:r>
              <a:rPr lang="en-CA" sz="2000" dirty="0" err="1"/>
              <a:t>tài</a:t>
            </a:r>
            <a:r>
              <a:rPr lang="en-CA" sz="2000" dirty="0"/>
              <a:t> </a:t>
            </a:r>
            <a:r>
              <a:rPr lang="en-CA" sz="2000" dirty="0" err="1"/>
              <a:t>liệu</a:t>
            </a:r>
            <a:r>
              <a:rPr lang="en-CA" sz="2000" dirty="0"/>
              <a:t> </a:t>
            </a:r>
            <a:r>
              <a:rPr lang="en-CA" sz="2000" dirty="0" err="1"/>
              <a:t>mới</a:t>
            </a:r>
            <a:endParaRPr lang="en-US" sz="2000" dirty="0"/>
          </a:p>
          <a:p>
            <a:r>
              <a:rPr lang="en-CA" sz="2000" dirty="0" err="1"/>
              <a:t>Khung</a:t>
            </a:r>
            <a:r>
              <a:rPr lang="en-CA" sz="2000" dirty="0"/>
              <a:t> </a:t>
            </a:r>
            <a:r>
              <a:rPr lang="en-CA" sz="2000" dirty="0" err="1"/>
              <a:t>tác</a:t>
            </a:r>
            <a:r>
              <a:rPr lang="en-CA" sz="2000" dirty="0"/>
              <a:t> </a:t>
            </a:r>
            <a:r>
              <a:rPr lang="en-CA" sz="2000" dirty="0" err="1"/>
              <a:t>vụ</a:t>
            </a:r>
            <a:r>
              <a:rPr lang="en-CA" sz="2000" dirty="0"/>
              <a:t> Styles </a:t>
            </a:r>
            <a:r>
              <a:rPr lang="en-CA" sz="2000" dirty="0" err="1"/>
              <a:t>liệt</a:t>
            </a:r>
            <a:r>
              <a:rPr lang="en-CA" sz="2000" dirty="0"/>
              <a:t> </a:t>
            </a:r>
            <a:r>
              <a:rPr lang="en-CA" sz="2000" dirty="0" err="1"/>
              <a:t>kê</a:t>
            </a:r>
            <a:r>
              <a:rPr lang="en-CA" sz="2000" dirty="0"/>
              <a:t> </a:t>
            </a:r>
            <a:r>
              <a:rPr lang="en-CA" sz="2000" dirty="0" err="1"/>
              <a:t>các</a:t>
            </a:r>
            <a:r>
              <a:rPr lang="en-CA" sz="2000" dirty="0"/>
              <a:t> </a:t>
            </a:r>
            <a:r>
              <a:rPr lang="en-CA" sz="2000" dirty="0" err="1"/>
              <a:t>phong</a:t>
            </a:r>
            <a:r>
              <a:rPr lang="en-CA" sz="2000" dirty="0"/>
              <a:t> </a:t>
            </a:r>
            <a:r>
              <a:rPr lang="en-CA" sz="2000" dirty="0" err="1"/>
              <a:t>cách</a:t>
            </a:r>
            <a:r>
              <a:rPr lang="en-CA" sz="2000" dirty="0"/>
              <a:t> </a:t>
            </a:r>
            <a:r>
              <a:rPr lang="en-CA" sz="2000" dirty="0" err="1"/>
              <a:t>được</a:t>
            </a:r>
            <a:r>
              <a:rPr lang="en-CA" sz="2000" dirty="0"/>
              <a:t> </a:t>
            </a:r>
            <a:r>
              <a:rPr lang="en-CA" sz="2000" dirty="0" err="1"/>
              <a:t>sử</a:t>
            </a:r>
            <a:r>
              <a:rPr lang="en-CA" sz="2000" dirty="0"/>
              <a:t> </a:t>
            </a:r>
            <a:r>
              <a:rPr lang="en-CA" sz="2000" dirty="0" err="1"/>
              <a:t>dụng</a:t>
            </a:r>
            <a:r>
              <a:rPr lang="en-CA" sz="2000" dirty="0"/>
              <a:t> </a:t>
            </a:r>
            <a:r>
              <a:rPr lang="en-CA" sz="2000" dirty="0" err="1"/>
              <a:t>trong</a:t>
            </a:r>
            <a:r>
              <a:rPr lang="en-CA" sz="2000" dirty="0"/>
              <a:t> </a:t>
            </a:r>
            <a:r>
              <a:rPr lang="en-CA" sz="2000" dirty="0" err="1"/>
              <a:t>tài</a:t>
            </a:r>
            <a:r>
              <a:rPr lang="en-CA" sz="2000" dirty="0"/>
              <a:t> </a:t>
            </a:r>
            <a:r>
              <a:rPr lang="en-CA" sz="2000" dirty="0" err="1"/>
              <a:t>liệu</a:t>
            </a:r>
            <a:r>
              <a:rPr lang="en-CA" sz="2000" dirty="0"/>
              <a:t> </a:t>
            </a:r>
            <a:r>
              <a:rPr lang="en-CA" sz="2000" dirty="0" err="1"/>
              <a:t>hiện</a:t>
            </a:r>
            <a:r>
              <a:rPr lang="en-CA" sz="2000" dirty="0"/>
              <a:t> </a:t>
            </a:r>
            <a:r>
              <a:rPr lang="en-CA" sz="2000" dirty="0" err="1" smtClean="0"/>
              <a:t>tại</a:t>
            </a:r>
            <a:endParaRPr lang="en-CA" sz="2000" dirty="0" smtClean="0"/>
          </a:p>
          <a:p>
            <a:r>
              <a:rPr lang="en-CA" sz="2000" dirty="0" err="1"/>
              <a:t>Các</a:t>
            </a:r>
            <a:r>
              <a:rPr lang="en-CA" sz="2000" dirty="0"/>
              <a:t> </a:t>
            </a:r>
            <a:r>
              <a:rPr lang="en-CA" sz="2000" dirty="0" err="1"/>
              <a:t>phong</a:t>
            </a:r>
            <a:r>
              <a:rPr lang="en-CA" sz="2000" dirty="0"/>
              <a:t> </a:t>
            </a:r>
            <a:r>
              <a:rPr lang="en-CA" sz="2000" dirty="0" err="1"/>
              <a:t>cách</a:t>
            </a:r>
            <a:r>
              <a:rPr lang="en-CA" sz="2000" dirty="0"/>
              <a:t> </a:t>
            </a:r>
            <a:r>
              <a:rPr lang="en-CA" sz="2000" dirty="0" err="1"/>
              <a:t>được</a:t>
            </a:r>
            <a:r>
              <a:rPr lang="en-CA" sz="2000" dirty="0"/>
              <a:t> </a:t>
            </a:r>
            <a:r>
              <a:rPr lang="en-CA" sz="2000" dirty="0" err="1"/>
              <a:t>tạo</a:t>
            </a:r>
            <a:r>
              <a:rPr lang="en-CA" sz="2000" dirty="0"/>
              <a:t> </a:t>
            </a:r>
            <a:r>
              <a:rPr lang="en-CA" sz="2000" dirty="0" err="1"/>
              <a:t>ra</a:t>
            </a:r>
            <a:r>
              <a:rPr lang="en-CA" sz="2000" dirty="0"/>
              <a:t> </a:t>
            </a:r>
            <a:r>
              <a:rPr lang="en-CA" sz="2000" dirty="0" err="1"/>
              <a:t>cho</a:t>
            </a:r>
            <a:r>
              <a:rPr lang="en-CA" sz="2000" dirty="0"/>
              <a:t> </a:t>
            </a:r>
            <a:r>
              <a:rPr lang="en-CA" sz="2000" dirty="0" err="1"/>
              <a:t>một</a:t>
            </a:r>
            <a:r>
              <a:rPr lang="en-CA" sz="2000" dirty="0"/>
              <a:t> </a:t>
            </a:r>
            <a:r>
              <a:rPr lang="en-CA" sz="2000" dirty="0" err="1"/>
              <a:t>mẫu</a:t>
            </a:r>
            <a:r>
              <a:rPr lang="en-CA" sz="2000" dirty="0"/>
              <a:t> </a:t>
            </a:r>
            <a:r>
              <a:rPr lang="en-CA" sz="2000" dirty="0" err="1"/>
              <a:t>tài</a:t>
            </a:r>
            <a:r>
              <a:rPr lang="en-CA" sz="2000" dirty="0"/>
              <a:t> </a:t>
            </a:r>
            <a:r>
              <a:rPr lang="en-CA" sz="2000" dirty="0" err="1"/>
              <a:t>liệu</a:t>
            </a:r>
            <a:r>
              <a:rPr lang="en-CA" sz="2000" dirty="0"/>
              <a:t> </a:t>
            </a:r>
            <a:r>
              <a:rPr lang="en-CA" sz="2000" dirty="0" err="1"/>
              <a:t>cụ</a:t>
            </a:r>
            <a:r>
              <a:rPr lang="en-CA" sz="2000" dirty="0"/>
              <a:t> </a:t>
            </a:r>
            <a:r>
              <a:rPr lang="en-CA" sz="2000" dirty="0" err="1"/>
              <a:t>thể</a:t>
            </a:r>
            <a:r>
              <a:rPr lang="en-CA" sz="2000" dirty="0"/>
              <a:t> </a:t>
            </a:r>
            <a:r>
              <a:rPr lang="en-CA" sz="2000" dirty="0" err="1"/>
              <a:t>sẽ</a:t>
            </a:r>
            <a:r>
              <a:rPr lang="en-CA" sz="2000" dirty="0"/>
              <a:t> </a:t>
            </a:r>
            <a:r>
              <a:rPr lang="en-CA" sz="2000" dirty="0" err="1"/>
              <a:t>xuất</a:t>
            </a:r>
            <a:r>
              <a:rPr lang="en-CA" sz="2000" dirty="0"/>
              <a:t> </a:t>
            </a:r>
            <a:r>
              <a:rPr lang="en-CA" sz="2000" dirty="0" err="1"/>
              <a:t>hiện</a:t>
            </a:r>
            <a:r>
              <a:rPr lang="en-CA" sz="2000" dirty="0"/>
              <a:t> </a:t>
            </a:r>
            <a:r>
              <a:rPr lang="en-CA" sz="2000" dirty="0" err="1"/>
              <a:t>trong</a:t>
            </a:r>
            <a:r>
              <a:rPr lang="en-CA" sz="2000" dirty="0"/>
              <a:t> </a:t>
            </a:r>
            <a:r>
              <a:rPr lang="en-CA" sz="2000" dirty="0" err="1"/>
              <a:t>tất</a:t>
            </a:r>
            <a:r>
              <a:rPr lang="en-CA" sz="2000" dirty="0"/>
              <a:t> </a:t>
            </a:r>
            <a:r>
              <a:rPr lang="en-CA" sz="2000" dirty="0" err="1"/>
              <a:t>cả</a:t>
            </a:r>
            <a:r>
              <a:rPr lang="en-CA" sz="2000" dirty="0"/>
              <a:t> </a:t>
            </a:r>
            <a:r>
              <a:rPr lang="en-CA" sz="2000" dirty="0" err="1"/>
              <a:t>các</a:t>
            </a:r>
            <a:r>
              <a:rPr lang="en-CA" sz="2000" dirty="0"/>
              <a:t> </a:t>
            </a:r>
            <a:r>
              <a:rPr lang="en-CA" sz="2000" dirty="0" err="1"/>
              <a:t>tài</a:t>
            </a:r>
            <a:r>
              <a:rPr lang="en-CA" sz="2000" dirty="0"/>
              <a:t> </a:t>
            </a:r>
            <a:r>
              <a:rPr lang="en-CA" sz="2000" dirty="0" err="1"/>
              <a:t>liệu</a:t>
            </a:r>
            <a:r>
              <a:rPr lang="en-CA" sz="2000" dirty="0"/>
              <a:t> </a:t>
            </a:r>
            <a:r>
              <a:rPr lang="en-CA" sz="2000" dirty="0" err="1"/>
              <a:t>mới</a:t>
            </a:r>
            <a:r>
              <a:rPr lang="en-CA" sz="2000" dirty="0"/>
              <a:t> </a:t>
            </a:r>
            <a:r>
              <a:rPr lang="en-CA" sz="2000" dirty="0" err="1"/>
              <a:t>được</a:t>
            </a:r>
            <a:r>
              <a:rPr lang="en-CA" sz="2000" dirty="0"/>
              <a:t> </a:t>
            </a:r>
            <a:r>
              <a:rPr lang="en-CA" sz="2000" dirty="0" err="1"/>
              <a:t>tạo</a:t>
            </a:r>
            <a:r>
              <a:rPr lang="en-CA" sz="2000" dirty="0"/>
              <a:t> </a:t>
            </a:r>
            <a:r>
              <a:rPr lang="en-CA" sz="2000" dirty="0" err="1"/>
              <a:t>từ</a:t>
            </a:r>
            <a:r>
              <a:rPr lang="en-CA" sz="2000" dirty="0"/>
              <a:t> </a:t>
            </a:r>
            <a:r>
              <a:rPr lang="en-CA" sz="2000" dirty="0" err="1"/>
              <a:t>mẫu</a:t>
            </a:r>
            <a:r>
              <a:rPr lang="en-CA" sz="2000" dirty="0"/>
              <a:t> </a:t>
            </a:r>
            <a:r>
              <a:rPr lang="en-CA" sz="2000" dirty="0" err="1"/>
              <a:t>tài</a:t>
            </a:r>
            <a:r>
              <a:rPr lang="en-CA" sz="2000" dirty="0"/>
              <a:t> </a:t>
            </a:r>
            <a:r>
              <a:rPr lang="en-CA" sz="2000" dirty="0" err="1"/>
              <a:t>liệu</a:t>
            </a:r>
            <a:r>
              <a:rPr lang="en-CA" sz="2000" dirty="0"/>
              <a:t> </a:t>
            </a:r>
            <a:r>
              <a:rPr lang="en-CA" sz="2000" dirty="0" err="1"/>
              <a:t>đó</a:t>
            </a:r>
            <a:r>
              <a:rPr lang="en-US" sz="2000" dirty="0" smtClean="0"/>
              <a:t> </a:t>
            </a:r>
          </a:p>
          <a:p>
            <a:r>
              <a:rPr lang="en-CA" sz="2000" dirty="0" err="1"/>
              <a:t>Bạn</a:t>
            </a:r>
            <a:r>
              <a:rPr lang="en-CA" sz="2000" dirty="0"/>
              <a:t> </a:t>
            </a:r>
            <a:r>
              <a:rPr lang="en-CA" sz="2000" dirty="0" err="1"/>
              <a:t>có</a:t>
            </a:r>
            <a:r>
              <a:rPr lang="en-CA" sz="2000" dirty="0"/>
              <a:t> </a:t>
            </a:r>
            <a:r>
              <a:rPr lang="en-CA" sz="2000" dirty="0" err="1"/>
              <a:t>thể</a:t>
            </a:r>
            <a:r>
              <a:rPr lang="en-CA" sz="2000" dirty="0"/>
              <a:t> </a:t>
            </a:r>
            <a:r>
              <a:rPr lang="en-CA" sz="2000" dirty="0" err="1"/>
              <a:t>áp</a:t>
            </a:r>
            <a:r>
              <a:rPr lang="en-CA" sz="2000" dirty="0"/>
              <a:t> </a:t>
            </a:r>
            <a:r>
              <a:rPr lang="en-CA" sz="2000" dirty="0" err="1"/>
              <a:t>dụng</a:t>
            </a:r>
            <a:r>
              <a:rPr lang="en-CA" sz="2000" dirty="0"/>
              <a:t> </a:t>
            </a:r>
            <a:r>
              <a:rPr lang="en-CA" sz="2000" dirty="0" err="1"/>
              <a:t>các</a:t>
            </a:r>
            <a:r>
              <a:rPr lang="en-CA" sz="2000" dirty="0"/>
              <a:t> </a:t>
            </a:r>
            <a:r>
              <a:rPr lang="en-CA" sz="2000" dirty="0" err="1"/>
              <a:t>phong</a:t>
            </a:r>
            <a:r>
              <a:rPr lang="en-CA" sz="2000" dirty="0"/>
              <a:t> </a:t>
            </a:r>
            <a:r>
              <a:rPr lang="en-CA" sz="2000" dirty="0" err="1"/>
              <a:t>cách</a:t>
            </a:r>
            <a:r>
              <a:rPr lang="en-CA" sz="2000" dirty="0"/>
              <a:t> </a:t>
            </a:r>
            <a:r>
              <a:rPr lang="en-CA" sz="2000" dirty="0" err="1"/>
              <a:t>trước</a:t>
            </a:r>
            <a:r>
              <a:rPr lang="en-CA" sz="2000" dirty="0"/>
              <a:t> </a:t>
            </a:r>
            <a:r>
              <a:rPr lang="en-CA" sz="2000" dirty="0" err="1"/>
              <a:t>hoặc</a:t>
            </a:r>
            <a:r>
              <a:rPr lang="en-CA" sz="2000" dirty="0"/>
              <a:t> </a:t>
            </a:r>
            <a:r>
              <a:rPr lang="en-CA" sz="2000" dirty="0" err="1"/>
              <a:t>sau</a:t>
            </a:r>
            <a:r>
              <a:rPr lang="en-CA" sz="2000" dirty="0"/>
              <a:t> </a:t>
            </a:r>
            <a:r>
              <a:rPr lang="en-CA" sz="2000" dirty="0" err="1"/>
              <a:t>khi</a:t>
            </a:r>
            <a:r>
              <a:rPr lang="en-CA" sz="2000" dirty="0"/>
              <a:t> </a:t>
            </a:r>
            <a:r>
              <a:rPr lang="en-CA" sz="2000" dirty="0" err="1"/>
              <a:t>nhập</a:t>
            </a:r>
            <a:r>
              <a:rPr lang="en-CA" sz="2000" dirty="0"/>
              <a:t> </a:t>
            </a:r>
            <a:r>
              <a:rPr lang="en-CA" sz="2000" dirty="0" err="1"/>
              <a:t>văn</a:t>
            </a:r>
            <a:r>
              <a:rPr lang="en-CA" sz="2000" dirty="0"/>
              <a:t> </a:t>
            </a:r>
            <a:r>
              <a:rPr lang="en-CA" sz="2000" dirty="0" err="1"/>
              <a:t>bản</a:t>
            </a:r>
            <a:endParaRPr lang="en-US" sz="2000" dirty="0"/>
          </a:p>
          <a:p>
            <a:endParaRPr lang="en-US" sz="2000" dirty="0" smtClean="0"/>
          </a:p>
          <a:p>
            <a:endParaRPr lang="en-US" sz="2000" dirty="0"/>
          </a:p>
          <a:p>
            <a:endParaRPr lang="en-US" sz="2000" dirty="0"/>
          </a:p>
          <a:p>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220405867"/>
              </p:ext>
            </p:extLst>
          </p:nvPr>
        </p:nvGraphicFramePr>
        <p:xfrm>
          <a:off x="1046499" y="1646544"/>
          <a:ext cx="7989931" cy="1389031"/>
        </p:xfrm>
        <a:graphic>
          <a:graphicData uri="http://schemas.openxmlformats.org/drawingml/2006/table">
            <a:tbl>
              <a:tblPr firstRow="1" firstCol="1" bandRow="1"/>
              <a:tblGrid>
                <a:gridCol w="1835274">
                  <a:extLst>
                    <a:ext uri="{9D8B030D-6E8A-4147-A177-3AD203B41FA5}">
                      <a16:colId xmlns:a16="http://schemas.microsoft.com/office/drawing/2014/main" val="20000"/>
                    </a:ext>
                  </a:extLst>
                </a:gridCol>
                <a:gridCol w="6154657">
                  <a:extLst>
                    <a:ext uri="{9D8B030D-6E8A-4147-A177-3AD203B41FA5}">
                      <a16:colId xmlns:a16="http://schemas.microsoft.com/office/drawing/2014/main" val="20001"/>
                    </a:ext>
                  </a:extLst>
                </a:gridCol>
              </a:tblGrid>
              <a:tr h="828199">
                <a:tc>
                  <a:txBody>
                    <a:bodyPr/>
                    <a:lstStyle/>
                    <a:p>
                      <a:pPr>
                        <a:lnSpc>
                          <a:spcPct val="115000"/>
                        </a:lnSpc>
                        <a:spcBef>
                          <a:spcPts val="100"/>
                        </a:spcBef>
                        <a:spcAft>
                          <a:spcPts val="100"/>
                        </a:spcAft>
                        <a:tabLst>
                          <a:tab pos="228600" algn="l"/>
                        </a:tabLst>
                      </a:pPr>
                      <a:r>
                        <a:rPr lang="en-US" sz="1600" b="1">
                          <a:effectLst/>
                          <a:latin typeface="Calibri" panose="020F0502020204030204" pitchFamily="34" charset="0"/>
                          <a:ea typeface="Times New Roman" panose="02020603050405020304" pitchFamily="18" charset="0"/>
                          <a:cs typeface="Calibri" panose="020F0502020204030204" pitchFamily="34" charset="0"/>
                        </a:rPr>
                        <a:t>Character Style (Phong cách ký tự)</a:t>
                      </a:r>
                      <a:endParaRPr lang="vi-VN" sz="1600" b="1">
                        <a:effectLst/>
                        <a:latin typeface="Zurich BT"/>
                        <a:ea typeface="Times New Roman" panose="02020603050405020304" pitchFamily="18" charset="0"/>
                        <a:cs typeface="Calibri" panose="020F0502020204030204" pitchFamily="34" charset="0"/>
                      </a:endParaRPr>
                    </a:p>
                  </a:txBody>
                  <a:tcPr marL="68580" marR="68580" marT="0" marB="0">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100"/>
                        </a:spcBef>
                        <a:spcAft>
                          <a:spcPts val="100"/>
                        </a:spcAft>
                        <a:tabLst>
                          <a:tab pos="228600" algn="l"/>
                        </a:tabLst>
                      </a:pPr>
                      <a:r>
                        <a:rPr lang="en-US" sz="1600">
                          <a:effectLst/>
                          <a:latin typeface="Calibri" panose="020F0502020204030204" pitchFamily="34" charset="0"/>
                          <a:ea typeface="Times New Roman" panose="02020603050405020304" pitchFamily="18" charset="0"/>
                          <a:cs typeface="Calibri" panose="020F0502020204030204" pitchFamily="34" charset="0"/>
                        </a:rPr>
                        <a:t>Chỉ ảnh hưởng đến các văn bản được chọn và bao gồm các thuộc tính định dạng trong hộp thoại Font.</a:t>
                      </a:r>
                      <a:endParaRPr lang="vi-VN" sz="160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09799">
                <a:tc>
                  <a:txBody>
                    <a:bodyPr/>
                    <a:lstStyle/>
                    <a:p>
                      <a:pPr>
                        <a:lnSpc>
                          <a:spcPct val="115000"/>
                        </a:lnSpc>
                        <a:spcBef>
                          <a:spcPts val="100"/>
                        </a:spcBef>
                        <a:spcAft>
                          <a:spcPts val="100"/>
                        </a:spcAft>
                        <a:tabLst>
                          <a:tab pos="228600" algn="l"/>
                        </a:tabLst>
                      </a:pPr>
                      <a:r>
                        <a:rPr lang="en-US" sz="1600" b="1">
                          <a:effectLst/>
                          <a:latin typeface="Calibri" panose="020F0502020204030204" pitchFamily="34" charset="0"/>
                          <a:ea typeface="Times New Roman" panose="02020603050405020304" pitchFamily="18" charset="0"/>
                          <a:cs typeface="Calibri" panose="020F0502020204030204" pitchFamily="34" charset="0"/>
                        </a:rPr>
                        <a:t>Paragraph Style (Phong cách đoạn)</a:t>
                      </a:r>
                      <a:endParaRPr lang="vi-VN" sz="1600" b="1">
                        <a:effectLst/>
                        <a:latin typeface="Zurich BT"/>
                        <a:ea typeface="Times New Roman" panose="02020603050405020304" pitchFamily="18" charset="0"/>
                        <a:cs typeface="Calibri" panose="020F0502020204030204" pitchFamily="34" charset="0"/>
                      </a:endParaRP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just">
                        <a:lnSpc>
                          <a:spcPct val="115000"/>
                        </a:lnSpc>
                        <a:spcBef>
                          <a:spcPts val="100"/>
                        </a:spcBef>
                        <a:spcAft>
                          <a:spcPts val="100"/>
                        </a:spcAft>
                        <a:tabLst>
                          <a:tab pos="228600" algn="l"/>
                        </a:tabLst>
                      </a:pPr>
                      <a:r>
                        <a:rPr lang="en-US" sz="1600" dirty="0" err="1">
                          <a:effectLst/>
                          <a:latin typeface="Calibri" panose="020F0502020204030204" pitchFamily="34" charset="0"/>
                          <a:ea typeface="Times New Roman" panose="02020603050405020304" pitchFamily="18" charset="0"/>
                          <a:cs typeface="Calibri" panose="020F0502020204030204" pitchFamily="34" charset="0"/>
                        </a:rPr>
                        <a:t>Ảnh</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hưởng</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đến</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giao</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diện</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và</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vị</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trí</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của</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cả</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đoạn</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văn</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bản</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và</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có</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thể</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bao</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gồm</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định</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dạng</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ký</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tự</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và</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định</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dạng</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đoạn</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endParaRPr lang="vi-VN" sz="1600" dirty="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950662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Trên</a:t>
            </a:r>
            <a:r>
              <a:rPr lang="en-US" dirty="0" smtClean="0"/>
              <a:t> </a:t>
            </a:r>
            <a:r>
              <a:rPr lang="en-US" dirty="0" err="1" smtClean="0"/>
              <a:t>thẻ</a:t>
            </a:r>
            <a:r>
              <a:rPr lang="en-US" dirty="0" smtClean="0"/>
              <a:t> </a:t>
            </a:r>
            <a:r>
              <a:rPr lang="en-US" b="1" dirty="0" smtClean="0"/>
              <a:t>Home</a:t>
            </a:r>
            <a:r>
              <a:rPr lang="en-US" dirty="0" smtClean="0"/>
              <a:t>, </a:t>
            </a:r>
            <a:r>
              <a:rPr lang="en-US" dirty="0" err="1" smtClean="0"/>
              <a:t>nhóm</a:t>
            </a:r>
            <a:r>
              <a:rPr lang="en-US" dirty="0" smtClean="0"/>
              <a:t> </a:t>
            </a:r>
            <a:r>
              <a:rPr lang="en-US" b="1" dirty="0" smtClean="0"/>
              <a:t>Styles</a:t>
            </a:r>
            <a:r>
              <a:rPr lang="en-US" dirty="0" smtClean="0"/>
              <a:t>, </a:t>
            </a:r>
            <a:r>
              <a:rPr lang="en-US" dirty="0" err="1" smtClean="0"/>
              <a:t>mở</a:t>
            </a:r>
            <a:r>
              <a:rPr lang="en-US" dirty="0" smtClean="0"/>
              <a:t> </a:t>
            </a:r>
            <a:r>
              <a:rPr lang="en-US" b="1" dirty="0" smtClean="0"/>
              <a:t>Dialog box launcher</a:t>
            </a:r>
            <a:r>
              <a:rPr lang="en-US" dirty="0" smtClean="0"/>
              <a:t>. Trong </a:t>
            </a:r>
            <a:r>
              <a:rPr lang="en-US" dirty="0" err="1" smtClean="0"/>
              <a:t>thanh</a:t>
            </a:r>
            <a:r>
              <a:rPr lang="en-US" dirty="0" smtClean="0"/>
              <a:t> style </a:t>
            </a:r>
            <a:r>
              <a:rPr lang="en-US" dirty="0" err="1" smtClean="0"/>
              <a:t>mới</a:t>
            </a:r>
            <a:r>
              <a:rPr lang="en-US" dirty="0" smtClean="0"/>
              <a:t> </a:t>
            </a:r>
            <a:r>
              <a:rPr lang="en-US" dirty="0" err="1" smtClean="0"/>
              <a:t>hiện</a:t>
            </a:r>
            <a:r>
              <a:rPr lang="en-US" dirty="0" smtClean="0"/>
              <a:t> </a:t>
            </a:r>
            <a:r>
              <a:rPr lang="en-US" dirty="0" err="1" smtClean="0"/>
              <a:t>ra</a:t>
            </a:r>
            <a:r>
              <a:rPr lang="en-US" dirty="0" smtClean="0"/>
              <a:t>, </a:t>
            </a:r>
            <a:r>
              <a:rPr lang="en-US" dirty="0" err="1" smtClean="0"/>
              <a:t>chọn</a:t>
            </a:r>
            <a:r>
              <a:rPr lang="en-US" dirty="0" smtClean="0"/>
              <a:t>                   </a:t>
            </a:r>
            <a:r>
              <a:rPr lang="en-US" b="1" dirty="0" smtClean="0"/>
              <a:t>(New Style)</a:t>
            </a:r>
          </a:p>
          <a:p>
            <a:pPr lvl="1"/>
            <a:r>
              <a:rPr lang="en-US" dirty="0" err="1" smtClean="0"/>
              <a:t>Sử</a:t>
            </a:r>
            <a:r>
              <a:rPr lang="en-US" dirty="0" smtClean="0"/>
              <a:t> </a:t>
            </a:r>
            <a:r>
              <a:rPr lang="en-US" dirty="0" err="1" smtClean="0"/>
              <a:t>dụng</a:t>
            </a:r>
            <a:r>
              <a:rPr lang="en-US" dirty="0" smtClean="0"/>
              <a:t> </a:t>
            </a:r>
            <a:r>
              <a:rPr lang="en-US" dirty="0" err="1" smtClean="0"/>
              <a:t>bất</a:t>
            </a:r>
            <a:r>
              <a:rPr lang="en-US" dirty="0" smtClean="0"/>
              <a:t> </a:t>
            </a:r>
            <a:r>
              <a:rPr lang="en-US" dirty="0" err="1" smtClean="0"/>
              <a:t>kỳ</a:t>
            </a:r>
            <a:r>
              <a:rPr lang="en-US" dirty="0" smtClean="0"/>
              <a:t> </a:t>
            </a:r>
            <a:r>
              <a:rPr lang="en-US" dirty="0" err="1" smtClean="0"/>
              <a:t>sự</a:t>
            </a:r>
            <a:r>
              <a:rPr lang="en-US" dirty="0" smtClean="0"/>
              <a:t> </a:t>
            </a:r>
            <a:r>
              <a:rPr lang="en-US" dirty="0" err="1" smtClean="0"/>
              <a:t>kết</a:t>
            </a:r>
            <a:r>
              <a:rPr lang="en-US" dirty="0" smtClean="0"/>
              <a:t> </a:t>
            </a:r>
            <a:r>
              <a:rPr lang="en-US" err="1" smtClean="0"/>
              <a:t>hợp</a:t>
            </a:r>
            <a:r>
              <a:rPr lang="en-US" smtClean="0"/>
              <a:t> </a:t>
            </a:r>
            <a:r>
              <a:rPr lang="en-US" smtClean="0"/>
              <a:t/>
            </a:r>
            <a:br>
              <a:rPr lang="en-US" smtClean="0"/>
            </a:br>
            <a:r>
              <a:rPr lang="en-US" smtClean="0"/>
              <a:t>nào </a:t>
            </a:r>
            <a:r>
              <a:rPr lang="en-US" dirty="0" err="1" smtClean="0"/>
              <a:t>giữa</a:t>
            </a:r>
            <a:r>
              <a:rPr lang="en-US" dirty="0" smtClean="0"/>
              <a:t> </a:t>
            </a:r>
            <a:r>
              <a:rPr lang="en-US" dirty="0" err="1" smtClean="0"/>
              <a:t>các</a:t>
            </a:r>
            <a:r>
              <a:rPr lang="en-US" dirty="0" smtClean="0"/>
              <a:t> </a:t>
            </a:r>
            <a:r>
              <a:rPr lang="en-US" dirty="0" err="1" smtClean="0"/>
              <a:t>ký</a:t>
            </a:r>
            <a:r>
              <a:rPr lang="en-US" dirty="0" smtClean="0"/>
              <a:t> </a:t>
            </a:r>
            <a:r>
              <a:rPr lang="en-US" dirty="0" err="1" smtClean="0"/>
              <a:t>tự</a:t>
            </a:r>
            <a:r>
              <a:rPr lang="en-US" smtClean="0"/>
              <a:t>, </a:t>
            </a:r>
            <a:r>
              <a:rPr lang="en-US" smtClean="0"/>
              <a:t/>
            </a:r>
            <a:br>
              <a:rPr lang="en-US" smtClean="0"/>
            </a:br>
            <a:r>
              <a:rPr lang="en-US" smtClean="0"/>
              <a:t>khoảng </a:t>
            </a:r>
            <a:r>
              <a:rPr lang="en-US" dirty="0" err="1" smtClean="0"/>
              <a:t>trống</a:t>
            </a:r>
            <a:r>
              <a:rPr lang="en-US" dirty="0" smtClean="0"/>
              <a:t> </a:t>
            </a:r>
            <a:r>
              <a:rPr lang="en-US" dirty="0" err="1" smtClean="0"/>
              <a:t>để</a:t>
            </a:r>
            <a:r>
              <a:rPr lang="en-US" dirty="0" smtClean="0"/>
              <a:t> </a:t>
            </a:r>
            <a:r>
              <a:rPr lang="en-US" dirty="0" err="1" smtClean="0"/>
              <a:t>đặt</a:t>
            </a:r>
            <a:r>
              <a:rPr lang="en-US" dirty="0" smtClean="0"/>
              <a:t> </a:t>
            </a:r>
            <a:r>
              <a:rPr lang="en-US" err="1" smtClean="0"/>
              <a:t>tên</a:t>
            </a:r>
            <a:r>
              <a:rPr lang="en-US" smtClean="0"/>
              <a:t> </a:t>
            </a:r>
            <a:r>
              <a:rPr lang="en-US" smtClean="0"/>
              <a:t/>
            </a:r>
            <a:br>
              <a:rPr lang="en-US" smtClean="0"/>
            </a:br>
            <a:r>
              <a:rPr lang="en-US" smtClean="0"/>
              <a:t>cho </a:t>
            </a:r>
            <a:r>
              <a:rPr lang="en-US" dirty="0" smtClean="0"/>
              <a:t>style </a:t>
            </a:r>
            <a:r>
              <a:rPr lang="en-US" dirty="0" err="1" smtClean="0"/>
              <a:t>mới</a:t>
            </a:r>
            <a:r>
              <a:rPr lang="en-US" dirty="0" smtClean="0"/>
              <a:t> </a:t>
            </a:r>
            <a:r>
              <a:rPr lang="en-US" dirty="0" err="1" smtClean="0"/>
              <a:t>trừ</a:t>
            </a:r>
            <a:r>
              <a:rPr lang="en-US" dirty="0" smtClean="0"/>
              <a:t> </a:t>
            </a:r>
            <a:r>
              <a:rPr lang="en-US" dirty="0" err="1" smtClean="0"/>
              <a:t>các</a:t>
            </a:r>
            <a:r>
              <a:rPr lang="en-US" dirty="0" smtClean="0"/>
              <a:t> </a:t>
            </a:r>
            <a:r>
              <a:rPr lang="en-US" err="1" smtClean="0"/>
              <a:t>ký</a:t>
            </a:r>
            <a:r>
              <a:rPr lang="en-US" smtClean="0"/>
              <a:t> </a:t>
            </a:r>
            <a:r>
              <a:rPr lang="en-US" smtClean="0"/>
              <a:t/>
            </a:r>
            <a:br>
              <a:rPr lang="en-US" smtClean="0"/>
            </a:br>
            <a:r>
              <a:rPr lang="en-US" smtClean="0"/>
              <a:t>tự </a:t>
            </a:r>
            <a:r>
              <a:rPr lang="en-US" dirty="0" smtClean="0"/>
              <a:t>\ ; { }</a:t>
            </a:r>
            <a:endParaRPr lang="en-US" dirty="0"/>
          </a:p>
          <a:p>
            <a:pPr lvl="1"/>
            <a:r>
              <a:rPr lang="en-US" dirty="0" err="1" smtClean="0"/>
              <a:t>Giữa</a:t>
            </a:r>
            <a:r>
              <a:rPr lang="en-US" dirty="0" smtClean="0"/>
              <a:t> </a:t>
            </a:r>
            <a:r>
              <a:rPr lang="en-US" dirty="0" err="1" smtClean="0"/>
              <a:t>các</a:t>
            </a:r>
            <a:r>
              <a:rPr lang="en-US" dirty="0" smtClean="0"/>
              <a:t> </a:t>
            </a:r>
            <a:r>
              <a:rPr lang="en-US" dirty="0" err="1" smtClean="0"/>
              <a:t>tên</a:t>
            </a:r>
            <a:r>
              <a:rPr lang="en-US" dirty="0" smtClean="0"/>
              <a:t> </a:t>
            </a:r>
            <a:r>
              <a:rPr lang="en-US" dirty="0" err="1" smtClean="0"/>
              <a:t>của</a:t>
            </a:r>
            <a:r>
              <a:rPr lang="en-US" dirty="0" smtClean="0"/>
              <a:t> </a:t>
            </a:r>
            <a:r>
              <a:rPr lang="en-US" err="1" smtClean="0"/>
              <a:t>phong</a:t>
            </a:r>
            <a:r>
              <a:rPr lang="en-US" smtClean="0"/>
              <a:t> </a:t>
            </a:r>
            <a:r>
              <a:rPr lang="en-US" smtClean="0"/>
              <a:t/>
            </a:r>
            <a:br>
              <a:rPr lang="en-US" smtClean="0"/>
            </a:br>
            <a:r>
              <a:rPr lang="en-US" smtClean="0"/>
              <a:t>cách </a:t>
            </a:r>
            <a:r>
              <a:rPr lang="en-US" dirty="0" err="1" smtClean="0"/>
              <a:t>có</a:t>
            </a:r>
            <a:r>
              <a:rPr lang="en-US" dirty="0" smtClean="0"/>
              <a:t> </a:t>
            </a:r>
            <a:r>
              <a:rPr lang="en-US" dirty="0" err="1" smtClean="0"/>
              <a:t>phân</a:t>
            </a:r>
            <a:r>
              <a:rPr lang="en-US" dirty="0" smtClean="0"/>
              <a:t> </a:t>
            </a:r>
            <a:r>
              <a:rPr lang="en-US" dirty="0" err="1" smtClean="0"/>
              <a:t>biệt</a:t>
            </a:r>
            <a:r>
              <a:rPr lang="en-US" dirty="0" smtClean="0"/>
              <a:t> </a:t>
            </a:r>
            <a:r>
              <a:rPr lang="en-US" err="1" smtClean="0"/>
              <a:t>chữ</a:t>
            </a:r>
            <a:r>
              <a:rPr lang="en-US" smtClean="0"/>
              <a:t> </a:t>
            </a:r>
            <a:r>
              <a:rPr lang="en-US" smtClean="0"/>
              <a:t/>
            </a:r>
            <a:br>
              <a:rPr lang="en-US" smtClean="0"/>
            </a:br>
            <a:r>
              <a:rPr lang="en-US" smtClean="0"/>
              <a:t>hoa </a:t>
            </a:r>
            <a:r>
              <a:rPr lang="en-US" dirty="0" err="1" smtClean="0"/>
              <a:t>và</a:t>
            </a:r>
            <a:r>
              <a:rPr lang="en-US" dirty="0" smtClean="0"/>
              <a:t> </a:t>
            </a:r>
            <a:r>
              <a:rPr lang="en-US" dirty="0" err="1" smtClean="0"/>
              <a:t>chữ</a:t>
            </a:r>
            <a:r>
              <a:rPr lang="en-US" dirty="0" smtClean="0"/>
              <a:t> </a:t>
            </a:r>
            <a:r>
              <a:rPr lang="en-US" dirty="0" err="1" smtClean="0"/>
              <a:t>thường</a:t>
            </a:r>
            <a:endParaRPr lang="en-US" dirty="0"/>
          </a:p>
          <a:p>
            <a:pPr lvl="1"/>
            <a:r>
              <a:rPr lang="en-US" dirty="0" err="1" smtClean="0"/>
              <a:t>Tên</a:t>
            </a:r>
            <a:r>
              <a:rPr lang="en-US" dirty="0" smtClean="0"/>
              <a:t> </a:t>
            </a:r>
            <a:r>
              <a:rPr lang="en-US" dirty="0" err="1" smtClean="0"/>
              <a:t>của</a:t>
            </a:r>
            <a:r>
              <a:rPr lang="en-US" dirty="0" smtClean="0"/>
              <a:t> </a:t>
            </a:r>
            <a:r>
              <a:rPr lang="en-US" dirty="0" err="1" smtClean="0"/>
              <a:t>mỗi</a:t>
            </a:r>
            <a:r>
              <a:rPr lang="en-US" dirty="0" smtClean="0"/>
              <a:t> style </a:t>
            </a:r>
            <a:r>
              <a:rPr lang="en-US" err="1" smtClean="0"/>
              <a:t>là</a:t>
            </a:r>
            <a:r>
              <a:rPr lang="en-US" smtClean="0"/>
              <a:t> </a:t>
            </a:r>
            <a:r>
              <a:rPr lang="en-US" smtClean="0"/>
              <a:t/>
            </a:r>
            <a:br>
              <a:rPr lang="en-US" smtClean="0"/>
            </a:br>
            <a:r>
              <a:rPr lang="en-US" smtClean="0"/>
              <a:t>duy </a:t>
            </a:r>
            <a:r>
              <a:rPr lang="en-US" dirty="0" err="1" smtClean="0"/>
              <a:t>nhất</a:t>
            </a:r>
            <a:endParaRPr lang="en-US" dirty="0"/>
          </a:p>
          <a:p>
            <a:pPr lvl="1"/>
            <a:endParaRPr lang="en-US" b="1" dirty="0"/>
          </a:p>
        </p:txBody>
      </p:sp>
      <p:sp>
        <p:nvSpPr>
          <p:cNvPr id="2" name="Title 1"/>
          <p:cNvSpPr>
            <a:spLocks noGrp="1"/>
          </p:cNvSpPr>
          <p:nvPr>
            <p:ph type="title"/>
          </p:nvPr>
        </p:nvSpPr>
        <p:spPr/>
        <p:txBody>
          <a:bodyPr/>
          <a:lstStyle/>
          <a:p>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các</a:t>
            </a:r>
            <a:r>
              <a:rPr lang="en-US" dirty="0" smtClean="0"/>
              <a:t> </a:t>
            </a:r>
            <a:r>
              <a:rPr lang="en-US" dirty="0" err="1" smtClean="0"/>
              <a:t>Đoạn</a:t>
            </a:r>
            <a:r>
              <a:rPr lang="en-US" dirty="0" smtClean="0"/>
              <a:t> </a:t>
            </a:r>
            <a:r>
              <a:rPr lang="en-US" dirty="0" err="1" smtClean="0"/>
              <a:t>văn</a:t>
            </a:r>
            <a:r>
              <a:rPr lang="en-US" dirty="0" smtClean="0"/>
              <a:t> </a:t>
            </a:r>
            <a:r>
              <a:rPr lang="en-US" dirty="0" err="1" smtClean="0"/>
              <a:t>bản</a:t>
            </a:r>
            <a:endParaRPr lang="en-US" dirty="0"/>
          </a:p>
        </p:txBody>
      </p:sp>
      <p:pic>
        <p:nvPicPr>
          <p:cNvPr id="8" name="Content Placeholder 7" descr="Description: C:\Users\swong\Documents\Manuals\IC3 GS4\7314 IC3 GS4\Screens\L8\l8-155.png"/>
          <p:cNvPicPr>
            <a:picLocks noGrp="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4947176" y="2659478"/>
            <a:ext cx="4110037" cy="4210050"/>
          </a:xfrm>
          <a:prstGeom prst="rect">
            <a:avLst/>
          </a:prstGeom>
          <a:noFill/>
          <a:ln>
            <a:no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2274927"/>
            <a:ext cx="263325" cy="250786"/>
          </a:xfrm>
          <a:prstGeom prst="rect">
            <a:avLst/>
          </a:prstGeom>
        </p:spPr>
      </p:pic>
    </p:spTree>
    <p:extLst>
      <p:ext uri="{BB962C8B-B14F-4D97-AF65-F5344CB8AC3E}">
        <p14:creationId xmlns:p14="http://schemas.microsoft.com/office/powerpoint/2010/main" val="5022567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các</a:t>
            </a:r>
            <a:r>
              <a:rPr lang="en-US" dirty="0" smtClean="0"/>
              <a:t> </a:t>
            </a:r>
            <a:r>
              <a:rPr lang="en-US" dirty="0" err="1" smtClean="0"/>
              <a:t>Đoạn</a:t>
            </a:r>
            <a:r>
              <a:rPr lang="en-US" dirty="0" smtClean="0"/>
              <a:t> </a:t>
            </a:r>
            <a:r>
              <a:rPr lang="en-US" dirty="0" err="1" smtClean="0"/>
              <a:t>văn</a:t>
            </a:r>
            <a:r>
              <a:rPr lang="en-US" dirty="0" smtClean="0"/>
              <a:t> </a:t>
            </a:r>
            <a:r>
              <a:rPr lang="en-US" dirty="0" err="1" smtClean="0"/>
              <a:t>bản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56968853"/>
              </p:ext>
            </p:extLst>
          </p:nvPr>
        </p:nvGraphicFramePr>
        <p:xfrm>
          <a:off x="1046500" y="1664983"/>
          <a:ext cx="7817231" cy="5085598"/>
        </p:xfrm>
        <a:graphic>
          <a:graphicData uri="http://schemas.openxmlformats.org/drawingml/2006/table">
            <a:tbl>
              <a:tblPr firstRow="1" firstCol="1" bandRow="1"/>
              <a:tblGrid>
                <a:gridCol w="2133753">
                  <a:extLst>
                    <a:ext uri="{9D8B030D-6E8A-4147-A177-3AD203B41FA5}">
                      <a16:colId xmlns:a16="http://schemas.microsoft.com/office/drawing/2014/main" val="20000"/>
                    </a:ext>
                  </a:extLst>
                </a:gridCol>
                <a:gridCol w="5683478">
                  <a:extLst>
                    <a:ext uri="{9D8B030D-6E8A-4147-A177-3AD203B41FA5}">
                      <a16:colId xmlns:a16="http://schemas.microsoft.com/office/drawing/2014/main" val="20001"/>
                    </a:ext>
                  </a:extLst>
                </a:gridCol>
              </a:tblGrid>
              <a:tr h="620900">
                <a:tc>
                  <a:txBody>
                    <a:bodyPr/>
                    <a:lstStyle/>
                    <a:p>
                      <a:pPr>
                        <a:lnSpc>
                          <a:spcPct val="115000"/>
                        </a:lnSpc>
                        <a:spcBef>
                          <a:spcPts val="200"/>
                        </a:spcBef>
                        <a:spcAft>
                          <a:spcPts val="200"/>
                        </a:spcAft>
                        <a:tabLst>
                          <a:tab pos="228600" algn="l"/>
                        </a:tabLst>
                      </a:pPr>
                      <a:r>
                        <a:rPr lang="en-US" sz="2400" b="1" dirty="0">
                          <a:effectLst/>
                          <a:latin typeface="Zurich BT" pitchFamily="34" charset="0"/>
                          <a:ea typeface="Times New Roman"/>
                          <a:cs typeface="Calibri"/>
                        </a:rPr>
                        <a:t>Properties</a:t>
                      </a:r>
                    </a:p>
                  </a:txBody>
                  <a:tcPr marL="68580" marR="68580" marT="0" marB="0">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Liệt kê các kiểu thuộc tính bạn có thể nhập hoặc thay đổi cho phong cách này.</a:t>
                      </a:r>
                      <a:endParaRPr lang="vi-VN" sz="180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19876">
                <a:tc>
                  <a:txBody>
                    <a:bodyPr/>
                    <a:lstStyle/>
                    <a:p>
                      <a:pPr>
                        <a:lnSpc>
                          <a:spcPct val="115000"/>
                        </a:lnSpc>
                        <a:spcBef>
                          <a:spcPts val="200"/>
                        </a:spcBef>
                        <a:spcAft>
                          <a:spcPts val="200"/>
                        </a:spcAft>
                        <a:tabLst>
                          <a:tab pos="228600" algn="l"/>
                        </a:tabLst>
                      </a:pPr>
                      <a:r>
                        <a:rPr lang="en-US" sz="2400" b="1" dirty="0">
                          <a:effectLst/>
                          <a:latin typeface="Zurich BT" pitchFamily="34" charset="0"/>
                          <a:ea typeface="Times New Roman"/>
                          <a:cs typeface="Calibri"/>
                        </a:rPr>
                        <a:t>Formatting</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Chỉ ra các thuộc tính được sử dụng trong một phong cách</a:t>
                      </a:r>
                      <a:endParaRPr lang="vi-VN" sz="180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7508">
                <a:tc>
                  <a:txBody>
                    <a:bodyPr/>
                    <a:lstStyle/>
                    <a:p>
                      <a:pPr>
                        <a:lnSpc>
                          <a:spcPct val="115000"/>
                        </a:lnSpc>
                        <a:spcBef>
                          <a:spcPts val="200"/>
                        </a:spcBef>
                        <a:spcAft>
                          <a:spcPts val="200"/>
                        </a:spcAft>
                        <a:tabLst>
                          <a:tab pos="228600" algn="l"/>
                        </a:tabLst>
                      </a:pPr>
                      <a:r>
                        <a:rPr lang="en-US" sz="2400" b="1">
                          <a:effectLst/>
                          <a:latin typeface="Zurich BT" pitchFamily="34" charset="0"/>
                          <a:ea typeface="Times New Roman"/>
                          <a:cs typeface="Calibri"/>
                        </a:rPr>
                        <a:t>Add to Quick Style list</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1800" dirty="0" err="1">
                          <a:effectLst/>
                          <a:latin typeface="Calibri" panose="020F0502020204030204" pitchFamily="34" charset="0"/>
                          <a:ea typeface="Times New Roman" panose="02020603050405020304" pitchFamily="18" charset="0"/>
                          <a:cs typeface="Calibri" panose="020F0502020204030204" pitchFamily="34" charset="0"/>
                        </a:rPr>
                        <a:t>Thêm</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phong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cách</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này</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vào</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mẫu</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tài</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liệu</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đang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được</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sử</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dụng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cho</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tài</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liệu</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hiện</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tại</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với</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hầu</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hết</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trường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hợp</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thì</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đó</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là</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mẫu</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tài</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liệu</a:t>
                      </a:r>
                      <a:r>
                        <a:rPr lang="en-US" sz="1800" dirty="0">
                          <a:effectLst/>
                          <a:latin typeface="Calibri" panose="020F0502020204030204" pitchFamily="34" charset="0"/>
                          <a:ea typeface="Times New Roman" panose="02020603050405020304" pitchFamily="18" charset="0"/>
                          <a:cs typeface="Calibri" panose="020F0502020204030204" pitchFamily="34" charset="0"/>
                        </a:rPr>
                        <a:t> Normal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để</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chứa</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các</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danh</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sách</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phong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cách</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được</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hiển</a:t>
                      </a:r>
                      <a:r>
                        <a:rPr lang="en-US" sz="1800" dirty="0">
                          <a:effectLst/>
                          <a:latin typeface="Calibri" panose="020F0502020204030204" pitchFamily="34" charset="0"/>
                          <a:ea typeface="Times New Roman" panose="02020603050405020304" pitchFamily="18" charset="0"/>
                          <a:cs typeface="Calibri" panose="020F0502020204030204" pitchFamily="34" charset="0"/>
                        </a:rPr>
                        <a:t> thị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trong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bộ</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sưu</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tập</a:t>
                      </a:r>
                      <a:r>
                        <a:rPr lang="en-US" sz="1800" dirty="0">
                          <a:effectLst/>
                          <a:latin typeface="Calibri" panose="020F0502020204030204" pitchFamily="34" charset="0"/>
                          <a:ea typeface="Times New Roman" panose="02020603050405020304" pitchFamily="18" charset="0"/>
                          <a:cs typeface="Calibri" panose="020F0502020204030204" pitchFamily="34" charset="0"/>
                        </a:rPr>
                        <a:t> Style.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Nếu</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bạn</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không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chọn</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tính</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năng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này</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thì</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phong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cách</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mới</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chỉ</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được</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áp</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dụng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cho</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tài</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liệu</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hiện</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tại</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endParaRPr lang="vi-VN" sz="1800" dirty="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14343">
                <a:tc>
                  <a:txBody>
                    <a:bodyPr/>
                    <a:lstStyle/>
                    <a:p>
                      <a:pPr>
                        <a:lnSpc>
                          <a:spcPct val="115000"/>
                        </a:lnSpc>
                        <a:spcBef>
                          <a:spcPts val="200"/>
                        </a:spcBef>
                        <a:spcAft>
                          <a:spcPts val="200"/>
                        </a:spcAft>
                        <a:tabLst>
                          <a:tab pos="228600" algn="l"/>
                        </a:tabLst>
                      </a:pPr>
                      <a:r>
                        <a:rPr lang="en-US" sz="2400" b="1" dirty="0" smtClean="0">
                          <a:effectLst/>
                          <a:latin typeface="Zurich BT" pitchFamily="34" charset="0"/>
                          <a:ea typeface="Times New Roman"/>
                          <a:cs typeface="Calibri"/>
                        </a:rPr>
                        <a:t>Automatically </a:t>
                      </a:r>
                      <a:r>
                        <a:rPr lang="en-US" sz="2400" b="1" dirty="0">
                          <a:effectLst/>
                          <a:latin typeface="Zurich BT" pitchFamily="34" charset="0"/>
                          <a:ea typeface="Times New Roman"/>
                          <a:cs typeface="Calibri"/>
                        </a:rPr>
                        <a:t>update</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Cập nhật phong cách bất cứ khi nào có sự thay đổi các thuộc tính của phong cách này một cách thủ công trong văn bản.</a:t>
                      </a:r>
                      <a:endParaRPr lang="vi-VN" sz="180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957991">
                <a:tc>
                  <a:txBody>
                    <a:bodyPr/>
                    <a:lstStyle/>
                    <a:p>
                      <a:pPr>
                        <a:lnSpc>
                          <a:spcPct val="115000"/>
                        </a:lnSpc>
                        <a:spcBef>
                          <a:spcPts val="200"/>
                        </a:spcBef>
                        <a:spcAft>
                          <a:spcPts val="200"/>
                        </a:spcAft>
                        <a:tabLst>
                          <a:tab pos="228600" algn="l"/>
                        </a:tabLst>
                      </a:pPr>
                      <a:r>
                        <a:rPr lang="en-US" sz="2400" b="1">
                          <a:effectLst/>
                          <a:latin typeface="Zurich BT" pitchFamily="34" charset="0"/>
                          <a:ea typeface="Times New Roman"/>
                          <a:cs typeface="Calibri"/>
                        </a:rPr>
                        <a:t>Format</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1800" dirty="0" err="1">
                          <a:effectLst/>
                          <a:latin typeface="Calibri" panose="020F0502020204030204" pitchFamily="34" charset="0"/>
                          <a:ea typeface="Times New Roman" panose="02020603050405020304" pitchFamily="18" charset="0"/>
                          <a:cs typeface="Calibri" panose="020F0502020204030204" pitchFamily="34" charset="0"/>
                        </a:rPr>
                        <a:t>Hiển</a:t>
                      </a:r>
                      <a:r>
                        <a:rPr lang="en-US" sz="1800" dirty="0">
                          <a:effectLst/>
                          <a:latin typeface="Calibri" panose="020F0502020204030204" pitchFamily="34" charset="0"/>
                          <a:ea typeface="Times New Roman" panose="02020603050405020304" pitchFamily="18" charset="0"/>
                          <a:cs typeface="Calibri" panose="020F0502020204030204" pitchFamily="34" charset="0"/>
                        </a:rPr>
                        <a:t> thị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một</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danh</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sách</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các</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lệnh</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mà</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bạn</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có</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thể</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sử</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dụng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để</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tạo</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phong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cách</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endParaRPr lang="vi-VN" sz="1800" dirty="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069601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các</a:t>
            </a:r>
            <a:r>
              <a:rPr lang="en-US" dirty="0" smtClean="0"/>
              <a:t> </a:t>
            </a:r>
            <a:r>
              <a:rPr lang="en-US" dirty="0" err="1" smtClean="0"/>
              <a:t>Đoạn</a:t>
            </a:r>
            <a:r>
              <a:rPr lang="en-US" dirty="0" smtClean="0"/>
              <a:t> </a:t>
            </a:r>
            <a:r>
              <a:rPr lang="en-US" dirty="0" err="1" smtClean="0"/>
              <a:t>văn</a:t>
            </a:r>
            <a:r>
              <a:rPr lang="en-US" dirty="0" smtClean="0"/>
              <a:t> </a:t>
            </a:r>
            <a:r>
              <a:rPr lang="en-US" dirty="0" err="1" smtClean="0"/>
              <a:t>bản</a:t>
            </a:r>
            <a:endParaRPr lang="en-US" dirty="0"/>
          </a:p>
        </p:txBody>
      </p:sp>
      <p:sp>
        <p:nvSpPr>
          <p:cNvPr id="3" name="Content Placeholder 2"/>
          <p:cNvSpPr>
            <a:spLocks noGrp="1"/>
          </p:cNvSpPr>
          <p:nvPr>
            <p:ph idx="1"/>
          </p:nvPr>
        </p:nvSpPr>
        <p:spPr/>
        <p:txBody>
          <a:bodyPr/>
          <a:lstStyle/>
          <a:p>
            <a:r>
              <a:rPr lang="en-US" b="1" dirty="0" err="1" smtClean="0"/>
              <a:t>Sử</a:t>
            </a:r>
            <a:r>
              <a:rPr lang="en-US" b="1" dirty="0" smtClean="0"/>
              <a:t> </a:t>
            </a:r>
            <a:r>
              <a:rPr lang="en-US" b="1" dirty="0" err="1" smtClean="0"/>
              <a:t>dụng</a:t>
            </a:r>
            <a:r>
              <a:rPr lang="en-US" b="1" dirty="0" smtClean="0"/>
              <a:t> </a:t>
            </a:r>
            <a:r>
              <a:rPr lang="en-US" b="1" dirty="0"/>
              <a:t>Quick Styles</a:t>
            </a:r>
          </a:p>
          <a:p>
            <a:pPr lvl="1"/>
            <a:endParaRPr lang="en-US" dirty="0" smtClean="0"/>
          </a:p>
          <a:p>
            <a:pPr lvl="1"/>
            <a:endParaRPr lang="en-US" dirty="0"/>
          </a:p>
          <a:p>
            <a:pPr lvl="1"/>
            <a:endParaRPr lang="en-US" dirty="0" smtClean="0"/>
          </a:p>
          <a:p>
            <a:pPr lvl="1"/>
            <a:endParaRPr lang="en-US" smtClean="0"/>
          </a:p>
          <a:p>
            <a:pPr lvl="1"/>
            <a:endParaRPr lang="en-US"/>
          </a:p>
          <a:p>
            <a:pPr lvl="1"/>
            <a:endParaRPr lang="en-US" dirty="0"/>
          </a:p>
          <a:p>
            <a:pPr marL="339725" lvl="1" indent="0">
              <a:buNone/>
            </a:pPr>
            <a:endParaRPr lang="en-US" dirty="0" smtClean="0"/>
          </a:p>
          <a:p>
            <a:pPr lvl="1"/>
            <a:r>
              <a:rPr lang="en-US" dirty="0" err="1" smtClean="0"/>
              <a:t>Trỏ</a:t>
            </a:r>
            <a:r>
              <a:rPr lang="en-US" dirty="0" smtClean="0"/>
              <a:t> </a:t>
            </a:r>
            <a:r>
              <a:rPr lang="en-US" dirty="0" err="1" smtClean="0"/>
              <a:t>vào</a:t>
            </a:r>
            <a:r>
              <a:rPr lang="en-US" dirty="0"/>
              <a:t> </a:t>
            </a:r>
            <a:r>
              <a:rPr lang="en-US" dirty="0" err="1" smtClean="0"/>
              <a:t>một</a:t>
            </a:r>
            <a:r>
              <a:rPr lang="en-US" dirty="0" smtClean="0"/>
              <a:t> </a:t>
            </a:r>
            <a:r>
              <a:rPr lang="en-US" dirty="0" err="1" smtClean="0"/>
              <a:t>phong</a:t>
            </a:r>
            <a:r>
              <a:rPr lang="en-US" dirty="0" smtClean="0"/>
              <a:t> </a:t>
            </a:r>
            <a:r>
              <a:rPr lang="en-US" dirty="0" err="1" smtClean="0"/>
              <a:t>cách</a:t>
            </a:r>
            <a:r>
              <a:rPr lang="en-US" dirty="0" smtClean="0"/>
              <a:t> </a:t>
            </a:r>
            <a:r>
              <a:rPr lang="en-US" dirty="0" err="1" smtClean="0"/>
              <a:t>để</a:t>
            </a:r>
            <a:r>
              <a:rPr lang="en-US" dirty="0" smtClean="0"/>
              <a:t> </a:t>
            </a:r>
            <a:r>
              <a:rPr lang="en-US" dirty="0" err="1" smtClean="0"/>
              <a:t>xem</a:t>
            </a:r>
            <a:r>
              <a:rPr lang="en-US" dirty="0" smtClean="0"/>
              <a:t> </a:t>
            </a:r>
            <a:r>
              <a:rPr lang="en-US" dirty="0" err="1" smtClean="0"/>
              <a:t>trước</a:t>
            </a:r>
            <a:endParaRPr lang="en-US" dirty="0" smtClean="0"/>
          </a:p>
          <a:p>
            <a:pPr lvl="2"/>
            <a:r>
              <a:rPr lang="en-US" dirty="0" smtClean="0"/>
              <a:t>Word </a:t>
            </a:r>
            <a:r>
              <a:rPr lang="en-US" dirty="0" err="1" smtClean="0"/>
              <a:t>sẽ</a:t>
            </a:r>
            <a:r>
              <a:rPr lang="en-US" dirty="0" smtClean="0"/>
              <a:t> </a:t>
            </a:r>
            <a:r>
              <a:rPr lang="en-US" dirty="0" err="1" smtClean="0"/>
              <a:t>làm</a:t>
            </a:r>
            <a:r>
              <a:rPr lang="en-US" dirty="0" smtClean="0"/>
              <a:t> </a:t>
            </a:r>
            <a:r>
              <a:rPr lang="en-US" dirty="0" err="1" smtClean="0"/>
              <a:t>nổi</a:t>
            </a:r>
            <a:r>
              <a:rPr lang="en-US" dirty="0" smtClean="0"/>
              <a:t> </a:t>
            </a:r>
            <a:r>
              <a:rPr lang="en-US" dirty="0" err="1" smtClean="0"/>
              <a:t>lên</a:t>
            </a:r>
            <a:r>
              <a:rPr lang="en-US" dirty="0" smtClean="0"/>
              <a:t> </a:t>
            </a:r>
            <a:r>
              <a:rPr lang="en-US" dirty="0" err="1" smtClean="0"/>
              <a:t>phong</a:t>
            </a:r>
            <a:r>
              <a:rPr lang="en-US" dirty="0" smtClean="0"/>
              <a:t> </a:t>
            </a:r>
            <a:r>
              <a:rPr lang="en-US" dirty="0" err="1" smtClean="0"/>
              <a:t>cách</a:t>
            </a:r>
            <a:r>
              <a:rPr lang="en-US" dirty="0" smtClean="0"/>
              <a:t> </a:t>
            </a:r>
            <a:r>
              <a:rPr lang="en-US" dirty="0" err="1" smtClean="0"/>
              <a:t>đang</a:t>
            </a:r>
            <a:r>
              <a:rPr lang="en-US" dirty="0" smtClean="0"/>
              <a:t> </a:t>
            </a:r>
            <a:r>
              <a:rPr lang="en-US" dirty="0" err="1" smtClean="0"/>
              <a:t>sử</a:t>
            </a:r>
            <a:r>
              <a:rPr lang="en-US" dirty="0" smtClean="0"/>
              <a:t> </a:t>
            </a:r>
            <a:r>
              <a:rPr lang="en-US" dirty="0" err="1" smtClean="0"/>
              <a:t>dụng</a:t>
            </a:r>
            <a:endParaRPr lang="en-US" dirty="0"/>
          </a:p>
          <a:p>
            <a:pPr lvl="1"/>
            <a:r>
              <a:rPr lang="en-US" dirty="0" err="1" smtClean="0"/>
              <a:t>Chọn</a:t>
            </a:r>
            <a:r>
              <a:rPr lang="en-US" dirty="0" smtClean="0"/>
              <a:t> </a:t>
            </a:r>
            <a:r>
              <a:rPr lang="en-US" b="1" dirty="0"/>
              <a:t>More</a:t>
            </a:r>
            <a:r>
              <a:rPr lang="en-US" dirty="0"/>
              <a:t> </a:t>
            </a:r>
            <a:r>
              <a:rPr lang="en-US" dirty="0" err="1" smtClean="0"/>
              <a:t>để</a:t>
            </a:r>
            <a:r>
              <a:rPr lang="en-US" dirty="0" smtClean="0"/>
              <a:t> </a:t>
            </a:r>
            <a:r>
              <a:rPr lang="en-US" dirty="0" err="1" smtClean="0"/>
              <a:t>hiển</a:t>
            </a:r>
            <a:r>
              <a:rPr lang="en-US" dirty="0" smtClean="0"/>
              <a:t> thị </a:t>
            </a:r>
            <a:r>
              <a:rPr lang="en-US" dirty="0" err="1" smtClean="0"/>
              <a:t>toàn</a:t>
            </a:r>
            <a:r>
              <a:rPr lang="en-US" dirty="0" smtClean="0"/>
              <a:t> </a:t>
            </a:r>
            <a:r>
              <a:rPr lang="en-US" dirty="0" err="1" smtClean="0"/>
              <a:t>bộ</a:t>
            </a:r>
            <a:r>
              <a:rPr lang="en-US" dirty="0" smtClean="0"/>
              <a:t> </a:t>
            </a:r>
            <a:r>
              <a:rPr lang="en-US" dirty="0" err="1" smtClean="0"/>
              <a:t>các</a:t>
            </a:r>
            <a:r>
              <a:rPr lang="en-US" dirty="0" smtClean="0"/>
              <a:t> </a:t>
            </a:r>
            <a:r>
              <a:rPr lang="en-US" dirty="0" err="1" smtClean="0"/>
              <a:t>phong</a:t>
            </a:r>
            <a:r>
              <a:rPr lang="en-US" dirty="0" smtClean="0"/>
              <a:t> </a:t>
            </a:r>
            <a:r>
              <a:rPr lang="en-US" dirty="0" err="1" smtClean="0"/>
              <a:t>cách</a:t>
            </a:r>
            <a:r>
              <a:rPr lang="en-US" dirty="0" smtClean="0"/>
              <a:t> </a:t>
            </a:r>
            <a:r>
              <a:rPr lang="en-US" dirty="0" err="1" smtClean="0"/>
              <a:t>trong</a:t>
            </a:r>
            <a:r>
              <a:rPr lang="en-US" dirty="0" smtClean="0"/>
              <a:t> </a:t>
            </a:r>
            <a:r>
              <a:rPr lang="en-US" dirty="0" err="1" smtClean="0"/>
              <a:t>bộ</a:t>
            </a:r>
            <a:r>
              <a:rPr lang="en-US" dirty="0" smtClean="0"/>
              <a:t> </a:t>
            </a:r>
            <a:r>
              <a:rPr lang="en-US" dirty="0" err="1" smtClean="0"/>
              <a:t>sưu</a:t>
            </a:r>
            <a:r>
              <a:rPr lang="en-US" dirty="0" smtClean="0"/>
              <a:t> </a:t>
            </a:r>
            <a:r>
              <a:rPr lang="en-US" dirty="0" err="1" smtClean="0"/>
              <a:t>tập</a:t>
            </a:r>
            <a:r>
              <a:rPr lang="en-US" dirty="0" smtClean="0"/>
              <a:t> </a:t>
            </a:r>
            <a:r>
              <a:rPr lang="en-US" dirty="0"/>
              <a:t>Quick </a:t>
            </a:r>
            <a:r>
              <a:rPr lang="en-US" dirty="0" smtClean="0"/>
              <a:t>Styles</a:t>
            </a:r>
            <a:endParaRPr lang="en-US" dirty="0"/>
          </a:p>
          <a:p>
            <a:endParaRPr lang="en-US" dirty="0"/>
          </a:p>
        </p:txBody>
      </p:sp>
      <p:pic>
        <p:nvPicPr>
          <p:cNvPr id="6" name="Picture 5" descr="Description: C:\Users\swong\Documents\Manuals\IC3 GS4\7314 IC3 GS4\Screens\L8\l8-156.png"/>
          <p:cNvPicPr/>
          <p:nvPr/>
        </p:nvPicPr>
        <p:blipFill rotWithShape="1">
          <a:blip r:embed="rId3">
            <a:extLst>
              <a:ext uri="{28A0092B-C50C-407E-A947-70E740481C1C}">
                <a14:useLocalDpi xmlns:a14="http://schemas.microsoft.com/office/drawing/2010/main" val="0"/>
              </a:ext>
            </a:extLst>
          </a:blip>
          <a:srcRect b="3637"/>
          <a:stretch/>
        </p:blipFill>
        <p:spPr bwMode="auto">
          <a:xfrm>
            <a:off x="2286000" y="2438400"/>
            <a:ext cx="6124583" cy="211163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03077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502" y="825816"/>
            <a:ext cx="8036298" cy="850584"/>
          </a:xfrm>
        </p:spPr>
        <p:txBody>
          <a:bodyPr/>
          <a:lstStyle/>
          <a:p>
            <a:r>
              <a:rPr lang="en-US" smtClean="0"/>
              <a:t>SOẠN </a:t>
            </a:r>
            <a:r>
              <a:rPr lang="en-US"/>
              <a:t>THẢO </a:t>
            </a:r>
            <a:r>
              <a:rPr lang="en-US"/>
              <a:t>VĂN BẢN</a:t>
            </a:r>
          </a:p>
        </p:txBody>
      </p:sp>
      <p:sp>
        <p:nvSpPr>
          <p:cNvPr id="3" name="Content Placeholder 2"/>
          <p:cNvSpPr>
            <a:spLocks noGrp="1"/>
          </p:cNvSpPr>
          <p:nvPr>
            <p:ph idx="1"/>
          </p:nvPr>
        </p:nvSpPr>
        <p:spPr/>
        <p:txBody>
          <a:bodyPr>
            <a:normAutofit/>
          </a:bodyPr>
          <a:lstStyle/>
          <a:p>
            <a:r>
              <a:rPr lang="en-US" smtClean="0"/>
              <a:t>Lĩnh vực CNTT</a:t>
            </a:r>
          </a:p>
          <a:p>
            <a:pPr lvl="2"/>
            <a:r>
              <a:rPr lang="en-US"/>
              <a:t>Báo </a:t>
            </a:r>
            <a:r>
              <a:rPr lang="en-US"/>
              <a:t>cáo</a:t>
            </a:r>
            <a:r>
              <a:rPr lang="en-US"/>
              <a:t>, tài liệu phần </a:t>
            </a:r>
            <a:r>
              <a:rPr lang="en-US"/>
              <a:t>mềm</a:t>
            </a:r>
            <a:r>
              <a:rPr lang="en-US"/>
              <a:t>, hợp </a:t>
            </a:r>
            <a:r>
              <a:rPr lang="en-US"/>
              <a:t>đồng </a:t>
            </a:r>
            <a:r>
              <a:rPr lang="en-US"/>
              <a:t>kinh </a:t>
            </a:r>
            <a:r>
              <a:rPr lang="en-US" smtClean="0"/>
              <a:t>tế, …</a:t>
            </a:r>
          </a:p>
          <a:p>
            <a:pPr lvl="2"/>
            <a:r>
              <a:rPr lang="en-US" smtClean="0"/>
              <a:t>Đ</a:t>
            </a:r>
            <a:r>
              <a:rPr lang="vi-VN" smtClean="0"/>
              <a:t>ơ</a:t>
            </a:r>
            <a:r>
              <a:rPr lang="en-US"/>
              <a:t>n từ</a:t>
            </a:r>
          </a:p>
          <a:p>
            <a:r>
              <a:rPr lang="en-US"/>
              <a:t>Công cụ soạn </a:t>
            </a:r>
            <a:r>
              <a:rPr lang="en-US" smtClean="0"/>
              <a:t>thảo</a:t>
            </a:r>
          </a:p>
          <a:p>
            <a:pPr lvl="2"/>
            <a:r>
              <a:rPr lang="en-US"/>
              <a:t>Sử dụng trên máy tính (</a:t>
            </a:r>
            <a:r>
              <a:rPr lang="en-US"/>
              <a:t>off-line, online</a:t>
            </a:r>
            <a:r>
              <a:rPr lang="en-US"/>
              <a:t>), thiết </a:t>
            </a:r>
            <a:r>
              <a:rPr lang="en-US"/>
              <a:t>bị </a:t>
            </a:r>
            <a:r>
              <a:rPr lang="en-US"/>
              <a:t>di </a:t>
            </a:r>
            <a:r>
              <a:rPr lang="en-US"/>
              <a:t>động</a:t>
            </a:r>
          </a:p>
          <a:p>
            <a:pPr lvl="2"/>
            <a:r>
              <a:rPr lang="en-US"/>
              <a:t>Open </a:t>
            </a:r>
            <a:r>
              <a:rPr lang="en-US"/>
              <a:t>Office, </a:t>
            </a:r>
            <a:r>
              <a:rPr lang="en-US"/>
              <a:t>King </a:t>
            </a:r>
            <a:r>
              <a:rPr lang="en-US"/>
              <a:t>Office, </a:t>
            </a:r>
            <a:r>
              <a:rPr lang="en-US"/>
              <a:t>Microsoft </a:t>
            </a:r>
            <a:r>
              <a:rPr lang="en-US" smtClean="0"/>
              <a:t>Office</a:t>
            </a:r>
          </a:p>
          <a:p>
            <a:pPr lvl="2"/>
            <a:r>
              <a:rPr lang="en-US"/>
              <a:t>Google </a:t>
            </a:r>
            <a:r>
              <a:rPr lang="en-US" smtClean="0"/>
              <a:t>Docs, </a:t>
            </a:r>
            <a:r>
              <a:rPr lang="en-US"/>
              <a:t>Microsoft </a:t>
            </a:r>
            <a:r>
              <a:rPr lang="en-US" smtClean="0"/>
              <a:t>Office 365</a:t>
            </a:r>
            <a:endParaRPr lang="en-US"/>
          </a:p>
        </p:txBody>
      </p:sp>
    </p:spTree>
    <p:extLst>
      <p:ext uri="{BB962C8B-B14F-4D97-AF65-F5344CB8AC3E}">
        <p14:creationId xmlns:p14="http://schemas.microsoft.com/office/powerpoint/2010/main" val="33650772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các</a:t>
            </a:r>
            <a:r>
              <a:rPr lang="en-US" dirty="0" smtClean="0"/>
              <a:t> </a:t>
            </a:r>
            <a:r>
              <a:rPr lang="en-US" dirty="0" err="1" smtClean="0"/>
              <a:t>Đoạn</a:t>
            </a:r>
            <a:r>
              <a:rPr lang="en-US" dirty="0" smtClean="0"/>
              <a:t> </a:t>
            </a:r>
            <a:r>
              <a:rPr lang="en-US" dirty="0" err="1" smtClean="0"/>
              <a:t>văn</a:t>
            </a:r>
            <a:r>
              <a:rPr lang="en-US" dirty="0" smtClean="0"/>
              <a:t> </a:t>
            </a:r>
            <a:r>
              <a:rPr lang="en-US" dirty="0" err="1" smtClean="0"/>
              <a:t>bản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25720634"/>
              </p:ext>
            </p:extLst>
          </p:nvPr>
        </p:nvGraphicFramePr>
        <p:xfrm>
          <a:off x="1046499" y="1524000"/>
          <a:ext cx="8010713" cy="4798409"/>
        </p:xfrm>
        <a:graphic>
          <a:graphicData uri="http://schemas.openxmlformats.org/drawingml/2006/table">
            <a:tbl>
              <a:tblPr firstRow="1" firstCol="1" bandRow="1"/>
              <a:tblGrid>
                <a:gridCol w="2215387">
                  <a:extLst>
                    <a:ext uri="{9D8B030D-6E8A-4147-A177-3AD203B41FA5}">
                      <a16:colId xmlns:a16="http://schemas.microsoft.com/office/drawing/2014/main" val="20000"/>
                    </a:ext>
                  </a:extLst>
                </a:gridCol>
                <a:gridCol w="5795326">
                  <a:extLst>
                    <a:ext uri="{9D8B030D-6E8A-4147-A177-3AD203B41FA5}">
                      <a16:colId xmlns:a16="http://schemas.microsoft.com/office/drawing/2014/main" val="20001"/>
                    </a:ext>
                  </a:extLst>
                </a:gridCol>
              </a:tblGrid>
              <a:tr h="1357785">
                <a:tc>
                  <a:txBody>
                    <a:bodyPr/>
                    <a:lstStyle/>
                    <a:p>
                      <a:pPr algn="l">
                        <a:lnSpc>
                          <a:spcPct val="115000"/>
                        </a:lnSpc>
                        <a:spcBef>
                          <a:spcPts val="200"/>
                        </a:spcBef>
                        <a:spcAft>
                          <a:spcPts val="200"/>
                        </a:spcAft>
                        <a:tabLst>
                          <a:tab pos="228600" algn="l"/>
                        </a:tabLst>
                      </a:pPr>
                      <a:r>
                        <a:rPr lang="en-US" sz="2200" b="1" dirty="0">
                          <a:effectLst/>
                          <a:latin typeface="Zurich BT"/>
                          <a:ea typeface="Times New Roman"/>
                          <a:cs typeface="Calibri"/>
                        </a:rPr>
                        <a:t>Save Selection as a New Quick Style</a:t>
                      </a:r>
                    </a:p>
                  </a:txBody>
                  <a:tcPr marL="68580" marR="68580" marT="0" marB="0">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2000">
                          <a:effectLst/>
                          <a:latin typeface="Calibri" panose="020F0502020204030204" pitchFamily="34" charset="0"/>
                          <a:ea typeface="Times New Roman" panose="02020603050405020304" pitchFamily="18" charset="0"/>
                          <a:cs typeface="Calibri" panose="020F0502020204030204" pitchFamily="34" charset="0"/>
                        </a:rPr>
                        <a:t>Lưu các lựa chọn bạn vừa đánh dấu thành phong cách mà bạn có thể chọn từ bộ sưu tập Quick Style.</a:t>
                      </a:r>
                      <a:endParaRPr lang="vi-VN" sz="200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29899">
                <a:tc>
                  <a:txBody>
                    <a:bodyPr/>
                    <a:lstStyle/>
                    <a:p>
                      <a:pPr algn="l">
                        <a:lnSpc>
                          <a:spcPct val="115000"/>
                        </a:lnSpc>
                        <a:spcBef>
                          <a:spcPts val="200"/>
                        </a:spcBef>
                        <a:spcAft>
                          <a:spcPts val="200"/>
                        </a:spcAft>
                        <a:tabLst>
                          <a:tab pos="228600" algn="l"/>
                        </a:tabLst>
                      </a:pPr>
                      <a:r>
                        <a:rPr lang="en-US" sz="2200" b="1">
                          <a:effectLst/>
                          <a:latin typeface="Zurich BT"/>
                          <a:ea typeface="Times New Roman"/>
                          <a:cs typeface="Calibri"/>
                        </a:rPr>
                        <a:t>Clear Formatting</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2000">
                          <a:effectLst/>
                          <a:latin typeface="Calibri" panose="020F0502020204030204" pitchFamily="34" charset="0"/>
                          <a:ea typeface="Times New Roman" panose="02020603050405020304" pitchFamily="18" charset="0"/>
                          <a:cs typeface="Calibri" panose="020F0502020204030204" pitchFamily="34" charset="0"/>
                        </a:rPr>
                        <a:t>Xóa phong cách và tất cả định dạng từ vùng văn bản đã chọn.</a:t>
                      </a:r>
                      <a:endParaRPr lang="vi-VN" sz="200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10725">
                <a:tc>
                  <a:txBody>
                    <a:bodyPr/>
                    <a:lstStyle/>
                    <a:p>
                      <a:pPr algn="l">
                        <a:lnSpc>
                          <a:spcPct val="115000"/>
                        </a:lnSpc>
                        <a:spcBef>
                          <a:spcPts val="200"/>
                        </a:spcBef>
                        <a:spcAft>
                          <a:spcPts val="200"/>
                        </a:spcAft>
                        <a:tabLst>
                          <a:tab pos="228600" algn="l"/>
                        </a:tabLst>
                      </a:pPr>
                      <a:r>
                        <a:rPr lang="en-US" sz="2200" b="1" dirty="0">
                          <a:effectLst/>
                          <a:latin typeface="Zurich BT"/>
                          <a:ea typeface="Times New Roman"/>
                          <a:cs typeface="Calibri"/>
                        </a:rPr>
                        <a:t>Apply Styles </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2000" dirty="0" err="1">
                          <a:effectLst/>
                          <a:latin typeface="Calibri" panose="020F0502020204030204" pitchFamily="34" charset="0"/>
                          <a:ea typeface="Times New Roman" panose="02020603050405020304" pitchFamily="18" charset="0"/>
                          <a:cs typeface="Calibri" panose="020F0502020204030204" pitchFamily="34" charset="0"/>
                        </a:rPr>
                        <a:t>Hiển</a:t>
                      </a:r>
                      <a:r>
                        <a:rPr lang="en-US" sz="2000" dirty="0">
                          <a:effectLst/>
                          <a:latin typeface="Calibri" panose="020F0502020204030204" pitchFamily="34" charset="0"/>
                          <a:ea typeface="Times New Roman" panose="02020603050405020304" pitchFamily="18" charset="0"/>
                          <a:cs typeface="Calibri" panose="020F0502020204030204" pitchFamily="34" charset="0"/>
                        </a:rPr>
                        <a:t> thị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cửa</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sổ</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để</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bạn</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có</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thể</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lựa</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chọn</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từ</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một</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danh</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sách</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các</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phong</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cách</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Bạn</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có</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thể</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nhấn</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tổ</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hợp</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phím</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vi-VN"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a:t>
                      </a:r>
                      <a:r>
                        <a:rPr lang="vi-VN"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để</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hiển</a:t>
                      </a:r>
                      <a:r>
                        <a:rPr lang="en-US" sz="2000" dirty="0">
                          <a:effectLst/>
                          <a:latin typeface="Calibri" panose="020F0502020204030204" pitchFamily="34" charset="0"/>
                          <a:ea typeface="Times New Roman" panose="02020603050405020304" pitchFamily="18" charset="0"/>
                          <a:cs typeface="Calibri" panose="020F0502020204030204" pitchFamily="34" charset="0"/>
                        </a:rPr>
                        <a:t> thị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cửa</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sổ</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này</a:t>
                      </a:r>
                      <a:r>
                        <a:rPr lang="en-US" sz="2000" dirty="0">
                          <a:effectLst/>
                          <a:latin typeface="Calibri" panose="020F0502020204030204" pitchFamily="34" charset="0"/>
                          <a:ea typeface="Times New Roman" panose="02020603050405020304" pitchFamily="18" charset="0"/>
                          <a:cs typeface="Calibri" panose="020F0502020204030204" pitchFamily="34" charset="0"/>
                        </a:rPr>
                        <a:t>.</a:t>
                      </a:r>
                      <a:endParaRPr lang="vi-VN" sz="2000" dirty="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14337" name="Picture 468" descr="Description: C:\Users\swong\Documents\Manuals\IC3 GS4\7314 IC3 GS4\Screens\L8\l8-1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9143" y="4648200"/>
            <a:ext cx="3278069" cy="1936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7285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các</a:t>
            </a:r>
            <a:r>
              <a:rPr lang="en-US" dirty="0" smtClean="0"/>
              <a:t> </a:t>
            </a:r>
            <a:r>
              <a:rPr lang="en-US" dirty="0" err="1" smtClean="0"/>
              <a:t>Đoạn</a:t>
            </a:r>
            <a:r>
              <a:rPr lang="en-US" dirty="0" smtClean="0"/>
              <a:t> </a:t>
            </a:r>
            <a:r>
              <a:rPr lang="en-US" dirty="0" err="1" smtClean="0"/>
              <a:t>văn</a:t>
            </a:r>
            <a:r>
              <a:rPr lang="en-US" dirty="0" smtClean="0"/>
              <a:t> </a:t>
            </a:r>
            <a:r>
              <a:rPr lang="en-US" dirty="0" err="1" smtClean="0"/>
              <a:t>bản</a:t>
            </a:r>
            <a:endParaRPr lang="en-US" dirty="0"/>
          </a:p>
        </p:txBody>
      </p:sp>
      <p:sp>
        <p:nvSpPr>
          <p:cNvPr id="3" name="Content Placeholder 2"/>
          <p:cNvSpPr>
            <a:spLocks noGrp="1"/>
          </p:cNvSpPr>
          <p:nvPr>
            <p:ph idx="1"/>
          </p:nvPr>
        </p:nvSpPr>
        <p:spPr/>
        <p:txBody>
          <a:bodyPr/>
          <a:lstStyle/>
          <a:p>
            <a:r>
              <a:rPr lang="en-US" b="1" dirty="0" err="1"/>
              <a:t>Tìm</a:t>
            </a:r>
            <a:r>
              <a:rPr lang="en-US" b="1" dirty="0"/>
              <a:t> </a:t>
            </a:r>
            <a:r>
              <a:rPr lang="en-US" b="1" dirty="0" err="1"/>
              <a:t>hiểu</a:t>
            </a:r>
            <a:r>
              <a:rPr lang="en-US" b="1" dirty="0"/>
              <a:t> </a:t>
            </a:r>
            <a:r>
              <a:rPr lang="en-US" b="1" dirty="0" err="1"/>
              <a:t>về</a:t>
            </a:r>
            <a:r>
              <a:rPr lang="en-US" b="1" dirty="0"/>
              <a:t> </a:t>
            </a:r>
            <a:r>
              <a:rPr lang="en-US" b="1" dirty="0" err="1"/>
              <a:t>cửa</a:t>
            </a:r>
            <a:r>
              <a:rPr lang="en-US" b="1" dirty="0"/>
              <a:t> </a:t>
            </a:r>
            <a:r>
              <a:rPr lang="en-US" b="1" dirty="0" err="1"/>
              <a:t>sổ</a:t>
            </a:r>
            <a:r>
              <a:rPr lang="en-US" b="1" dirty="0"/>
              <a:t> Styles</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86623361"/>
              </p:ext>
            </p:extLst>
          </p:nvPr>
        </p:nvGraphicFramePr>
        <p:xfrm>
          <a:off x="1143000" y="2150267"/>
          <a:ext cx="7914213" cy="4620901"/>
        </p:xfrm>
        <a:graphic>
          <a:graphicData uri="http://schemas.openxmlformats.org/drawingml/2006/table">
            <a:tbl>
              <a:tblPr firstRow="1" firstCol="1" lastRow="1" lastCol="1" bandRow="1" bandCol="1"/>
              <a:tblGrid>
                <a:gridCol w="1806194">
                  <a:extLst>
                    <a:ext uri="{9D8B030D-6E8A-4147-A177-3AD203B41FA5}">
                      <a16:colId xmlns:a16="http://schemas.microsoft.com/office/drawing/2014/main" val="20000"/>
                    </a:ext>
                  </a:extLst>
                </a:gridCol>
                <a:gridCol w="1929684">
                  <a:extLst>
                    <a:ext uri="{9D8B030D-6E8A-4147-A177-3AD203B41FA5}">
                      <a16:colId xmlns:a16="http://schemas.microsoft.com/office/drawing/2014/main" val="20001"/>
                    </a:ext>
                  </a:extLst>
                </a:gridCol>
                <a:gridCol w="4178335">
                  <a:extLst>
                    <a:ext uri="{9D8B030D-6E8A-4147-A177-3AD203B41FA5}">
                      <a16:colId xmlns:a16="http://schemas.microsoft.com/office/drawing/2014/main" val="20002"/>
                    </a:ext>
                  </a:extLst>
                </a:gridCol>
              </a:tblGrid>
              <a:tr h="526431">
                <a:tc rowSpan="6">
                  <a:txBody>
                    <a:bodyPr/>
                    <a:lstStyle/>
                    <a:p>
                      <a:pPr marL="304800" marR="0" algn="just">
                        <a:lnSpc>
                          <a:spcPct val="115000"/>
                        </a:lnSpc>
                        <a:spcBef>
                          <a:spcPts val="100"/>
                        </a:spcBef>
                        <a:spcAft>
                          <a:spcPts val="600"/>
                        </a:spcAft>
                        <a:tabLst>
                          <a:tab pos="533400" algn="l"/>
                          <a:tab pos="1143000" algn="l"/>
                        </a:tabLst>
                      </a:pPr>
                      <a:endParaRPr lang="en-US" sz="950" dirty="0">
                        <a:effectLst/>
                        <a:latin typeface="Zurich BT"/>
                        <a:ea typeface="Times New Roman"/>
                        <a:cs typeface="Calibri"/>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Bef>
                          <a:spcPts val="200"/>
                        </a:spcBef>
                        <a:spcAft>
                          <a:spcPts val="200"/>
                        </a:spcAft>
                        <a:tabLst>
                          <a:tab pos="228600" algn="l"/>
                        </a:tabLst>
                      </a:pPr>
                      <a:r>
                        <a:rPr lang="en-US" sz="1800" b="1" dirty="0">
                          <a:effectLst/>
                          <a:latin typeface="Zurich BT"/>
                          <a:ea typeface="Times New Roman"/>
                          <a:cs typeface="Calibri"/>
                        </a:rPr>
                        <a:t>Show Preview</a:t>
                      </a:r>
                    </a:p>
                  </a:txBody>
                  <a:tcPr marL="68580" marR="68580" marT="0" marB="0">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1600">
                          <a:effectLst/>
                          <a:latin typeface="Calibri" panose="020F0502020204030204" pitchFamily="34" charset="0"/>
                          <a:ea typeface="Times New Roman" panose="02020603050405020304" pitchFamily="18" charset="0"/>
                          <a:cs typeface="Calibri" panose="020F0502020204030204" pitchFamily="34" charset="0"/>
                        </a:rPr>
                        <a:t>Bật hoặc tắt bản xem trước của phong cách và các thuộc tính của nó.</a:t>
                      </a:r>
                      <a:endParaRPr lang="vi-VN" sz="160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57684">
                <a:tc vMerge="1">
                  <a:txBody>
                    <a:bodyPr/>
                    <a:lstStyle/>
                    <a:p>
                      <a:endParaRPr lang="en-US"/>
                    </a:p>
                  </a:txBody>
                  <a:tcPr/>
                </a:tc>
                <a:tc>
                  <a:txBody>
                    <a:bodyPr/>
                    <a:lstStyle/>
                    <a:p>
                      <a:pPr>
                        <a:lnSpc>
                          <a:spcPct val="115000"/>
                        </a:lnSpc>
                        <a:spcBef>
                          <a:spcPts val="200"/>
                        </a:spcBef>
                        <a:spcAft>
                          <a:spcPts val="200"/>
                        </a:spcAft>
                        <a:tabLst>
                          <a:tab pos="228600" algn="l"/>
                        </a:tabLst>
                      </a:pPr>
                      <a:r>
                        <a:rPr lang="en-US" sz="1800" b="1">
                          <a:effectLst/>
                          <a:latin typeface="Zurich BT"/>
                          <a:ea typeface="Times New Roman"/>
                          <a:cs typeface="Calibri"/>
                        </a:rPr>
                        <a:t>Disable Linked Styles</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1600">
                          <a:effectLst/>
                          <a:latin typeface="Calibri" panose="020F0502020204030204" pitchFamily="34" charset="0"/>
                          <a:ea typeface="Times New Roman" panose="02020603050405020304" pitchFamily="18" charset="0"/>
                          <a:cs typeface="Calibri" panose="020F0502020204030204" pitchFamily="34" charset="0"/>
                        </a:rPr>
                        <a:t>Vô hiệu hóa các phong cách được thiết lập trong trường </a:t>
                      </a:r>
                      <a:r>
                        <a:rPr lang="en-US" sz="1600" b="1">
                          <a:effectLst/>
                          <a:latin typeface="Calibri" panose="020F0502020204030204" pitchFamily="34" charset="0"/>
                          <a:ea typeface="Times New Roman" panose="02020603050405020304" pitchFamily="18" charset="0"/>
                          <a:cs typeface="Calibri" panose="020F0502020204030204" pitchFamily="34" charset="0"/>
                        </a:rPr>
                        <a:t>Based on</a:t>
                      </a:r>
                      <a:r>
                        <a:rPr lang="en-US" sz="1600">
                          <a:effectLst/>
                          <a:latin typeface="Calibri" panose="020F0502020204030204" pitchFamily="34" charset="0"/>
                          <a:ea typeface="Times New Roman" panose="02020603050405020304" pitchFamily="18" charset="0"/>
                          <a:cs typeface="Calibri" panose="020F0502020204030204" pitchFamily="34" charset="0"/>
                        </a:rPr>
                        <a:t>.</a:t>
                      </a:r>
                      <a:endParaRPr lang="vi-VN" sz="160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92299">
                <a:tc vMerge="1">
                  <a:txBody>
                    <a:bodyPr/>
                    <a:lstStyle/>
                    <a:p>
                      <a:endParaRPr lang="en-US"/>
                    </a:p>
                  </a:txBody>
                  <a:tcPr/>
                </a:tc>
                <a:tc>
                  <a:txBody>
                    <a:bodyPr/>
                    <a:lstStyle/>
                    <a:p>
                      <a:pPr>
                        <a:lnSpc>
                          <a:spcPct val="115000"/>
                        </a:lnSpc>
                        <a:spcBef>
                          <a:spcPts val="200"/>
                        </a:spcBef>
                        <a:spcAft>
                          <a:spcPts val="200"/>
                        </a:spcAft>
                        <a:tabLst>
                          <a:tab pos="228600" algn="l"/>
                        </a:tabLst>
                      </a:pPr>
                      <a:r>
                        <a:rPr lang="en-US" sz="1800" b="1">
                          <a:effectLst/>
                          <a:latin typeface="Zurich BT"/>
                          <a:ea typeface="Times New Roman"/>
                          <a:cs typeface="Calibri"/>
                        </a:rPr>
                        <a:t>New Style </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1600">
                          <a:effectLst/>
                          <a:latin typeface="Calibri" panose="020F0502020204030204" pitchFamily="34" charset="0"/>
                          <a:ea typeface="Times New Roman" panose="02020603050405020304" pitchFamily="18" charset="0"/>
                          <a:cs typeface="Calibri" panose="020F0502020204030204" pitchFamily="34" charset="0"/>
                        </a:rPr>
                        <a:t>Tạo một phong cách mới sử dụng Create New Style từ hộp thoại Formatting.</a:t>
                      </a:r>
                      <a:endParaRPr lang="vi-VN" sz="160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98423">
                <a:tc vMerge="1">
                  <a:txBody>
                    <a:bodyPr/>
                    <a:lstStyle/>
                    <a:p>
                      <a:endParaRPr lang="en-US"/>
                    </a:p>
                  </a:txBody>
                  <a:tcPr/>
                </a:tc>
                <a:tc>
                  <a:txBody>
                    <a:bodyPr/>
                    <a:lstStyle/>
                    <a:p>
                      <a:pPr>
                        <a:lnSpc>
                          <a:spcPct val="115000"/>
                        </a:lnSpc>
                        <a:spcBef>
                          <a:spcPts val="200"/>
                        </a:spcBef>
                        <a:spcAft>
                          <a:spcPts val="200"/>
                        </a:spcAft>
                        <a:tabLst>
                          <a:tab pos="228600" algn="l"/>
                        </a:tabLst>
                      </a:pPr>
                      <a:r>
                        <a:rPr lang="en-US" sz="1800" b="1" dirty="0">
                          <a:effectLst/>
                          <a:latin typeface="Zurich BT"/>
                          <a:ea typeface="Times New Roman"/>
                          <a:cs typeface="Calibri"/>
                        </a:rPr>
                        <a:t>Style Inspector </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1600">
                          <a:effectLst/>
                          <a:latin typeface="Calibri" panose="020F0502020204030204" pitchFamily="34" charset="0"/>
                          <a:ea typeface="Times New Roman" panose="02020603050405020304" pitchFamily="18" charset="0"/>
                          <a:cs typeface="Calibri" panose="020F0502020204030204" pitchFamily="34" charset="0"/>
                        </a:rPr>
                        <a:t>Hiển thị hộp thoại trong đó bạn có thể xem lại các thuộc tính của phong cách và tùy chỉnh cũng như quản lý nó.</a:t>
                      </a:r>
                      <a:endParaRPr lang="vi-VN" sz="160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70415">
                <a:tc vMerge="1">
                  <a:txBody>
                    <a:bodyPr/>
                    <a:lstStyle/>
                    <a:p>
                      <a:endParaRPr lang="en-US"/>
                    </a:p>
                  </a:txBody>
                  <a:tcPr/>
                </a:tc>
                <a:tc>
                  <a:txBody>
                    <a:bodyPr/>
                    <a:lstStyle/>
                    <a:p>
                      <a:pPr>
                        <a:lnSpc>
                          <a:spcPct val="115000"/>
                        </a:lnSpc>
                        <a:spcBef>
                          <a:spcPts val="200"/>
                        </a:spcBef>
                        <a:spcAft>
                          <a:spcPts val="200"/>
                        </a:spcAft>
                        <a:tabLst>
                          <a:tab pos="228600" algn="l"/>
                        </a:tabLst>
                      </a:pPr>
                      <a:r>
                        <a:rPr lang="en-US" sz="1800" b="1">
                          <a:effectLst/>
                          <a:latin typeface="Zurich BT"/>
                          <a:ea typeface="Times New Roman"/>
                          <a:cs typeface="Calibri"/>
                        </a:rPr>
                        <a:t>Manage Styles </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1600">
                          <a:effectLst/>
                          <a:latin typeface="Calibri" panose="020F0502020204030204" pitchFamily="34" charset="0"/>
                          <a:ea typeface="Times New Roman" panose="02020603050405020304" pitchFamily="18" charset="0"/>
                          <a:cs typeface="Calibri" panose="020F0502020204030204" pitchFamily="34" charset="0"/>
                        </a:rPr>
                        <a:t>Thiết lập các tùy chọn mặc định cho các phong cách xuất hiện trong khung Styles sử dụng các thuộc tính mặc định cho các phong cách cụ thể .</a:t>
                      </a:r>
                      <a:endParaRPr lang="vi-VN" sz="160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798423">
                <a:tc vMerge="1">
                  <a:txBody>
                    <a:bodyPr/>
                    <a:lstStyle/>
                    <a:p>
                      <a:endParaRPr lang="en-US"/>
                    </a:p>
                  </a:txBody>
                  <a:tcPr/>
                </a:tc>
                <a:tc>
                  <a:txBody>
                    <a:bodyPr/>
                    <a:lstStyle/>
                    <a:p>
                      <a:pPr>
                        <a:lnSpc>
                          <a:spcPct val="115000"/>
                        </a:lnSpc>
                        <a:spcBef>
                          <a:spcPts val="200"/>
                        </a:spcBef>
                        <a:spcAft>
                          <a:spcPts val="200"/>
                        </a:spcAft>
                        <a:tabLst>
                          <a:tab pos="228600" algn="l"/>
                        </a:tabLst>
                      </a:pPr>
                      <a:r>
                        <a:rPr lang="en-US" sz="1800" b="1">
                          <a:effectLst/>
                          <a:latin typeface="Zurich BT"/>
                          <a:ea typeface="Times New Roman"/>
                          <a:cs typeface="Calibri"/>
                        </a:rPr>
                        <a:t>Options</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1600" dirty="0">
                          <a:effectLst/>
                          <a:latin typeface="Calibri" panose="020F0502020204030204" pitchFamily="34" charset="0"/>
                          <a:ea typeface="Times New Roman" panose="02020603050405020304" pitchFamily="18" charset="0"/>
                          <a:cs typeface="Calibri" panose="020F0502020204030204" pitchFamily="34" charset="0"/>
                        </a:rPr>
                        <a:t>Cho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phép</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bạn</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chọn</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các</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tùy</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chọn</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biểu</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diễn</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cách</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mà</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khung</a:t>
                      </a:r>
                      <a:r>
                        <a:rPr lang="en-US" sz="1600" dirty="0">
                          <a:effectLst/>
                          <a:latin typeface="Calibri" panose="020F0502020204030204" pitchFamily="34" charset="0"/>
                          <a:ea typeface="Times New Roman" panose="02020603050405020304" pitchFamily="18" charset="0"/>
                          <a:cs typeface="Calibri" panose="020F0502020204030204" pitchFamily="34" charset="0"/>
                        </a:rPr>
                        <a:t> Styles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sẽ</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xuất</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hiện</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khi</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được</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kích</a:t>
                      </a: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hoạt</a:t>
                      </a:r>
                      <a:r>
                        <a:rPr lang="en-US" sz="1600" dirty="0">
                          <a:effectLst/>
                          <a:latin typeface="Calibri" panose="020F0502020204030204" pitchFamily="34" charset="0"/>
                          <a:ea typeface="Times New Roman" panose="02020603050405020304" pitchFamily="18" charset="0"/>
                          <a:cs typeface="Calibri" panose="020F0502020204030204" pitchFamily="34" charset="0"/>
                        </a:rPr>
                        <a:t>.</a:t>
                      </a:r>
                      <a:endParaRPr lang="vi-VN" sz="1600" dirty="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pic>
        <p:nvPicPr>
          <p:cNvPr id="15364" name="Picture 467" descr="Description: C:\Users\swong\Documents\Manuals\IC3 GS4\7314 IC3 GS4\Screens\L8\l8-15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088" y="2362200"/>
            <a:ext cx="1706643" cy="405154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3048000" y="3657600"/>
            <a:ext cx="354330" cy="1941737"/>
            <a:chOff x="2670175" y="3261406"/>
            <a:chExt cx="354330" cy="1941737"/>
          </a:xfrm>
        </p:grpSpPr>
        <p:pic>
          <p:nvPicPr>
            <p:cNvPr id="15363" name="Picture 4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0175" y="3261406"/>
              <a:ext cx="354330" cy="337457"/>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4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4938" y="4137024"/>
              <a:ext cx="349567" cy="332921"/>
            </a:xfrm>
            <a:prstGeom prst="rect">
              <a:avLst/>
            </a:prstGeom>
            <a:noFill/>
            <a:extLst>
              <a:ext uri="{909E8E84-426E-40DD-AFC4-6F175D3DCCD1}">
                <a14:hiddenFill xmlns:a14="http://schemas.microsoft.com/office/drawing/2010/main">
                  <a:solidFill>
                    <a:srgbClr val="FFFFFF"/>
                  </a:solidFill>
                </a14:hiddenFill>
              </a:ext>
            </a:extLst>
          </p:spPr>
        </p:pic>
        <p:pic>
          <p:nvPicPr>
            <p:cNvPr id="15361" name="Picture 4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0175" y="4865686"/>
              <a:ext cx="354330" cy="33745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492333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các</a:t>
            </a:r>
            <a:r>
              <a:rPr lang="en-US" dirty="0" smtClean="0"/>
              <a:t> </a:t>
            </a:r>
            <a:r>
              <a:rPr lang="en-US" dirty="0" err="1" smtClean="0"/>
              <a:t>Đoạn</a:t>
            </a:r>
            <a:r>
              <a:rPr lang="en-US" dirty="0" smtClean="0"/>
              <a:t> </a:t>
            </a:r>
            <a:r>
              <a:rPr lang="en-US" dirty="0" err="1" smtClean="0"/>
              <a:t>văn</a:t>
            </a:r>
            <a:r>
              <a:rPr lang="en-US" dirty="0" smtClean="0"/>
              <a:t> </a:t>
            </a:r>
            <a:r>
              <a:rPr lang="en-US" dirty="0" err="1" smtClean="0"/>
              <a:t>bản</a:t>
            </a:r>
            <a:endParaRPr lang="en-US" dirty="0"/>
          </a:p>
        </p:txBody>
      </p:sp>
      <p:sp>
        <p:nvSpPr>
          <p:cNvPr id="3" name="Content Placeholder 2"/>
          <p:cNvSpPr>
            <a:spLocks noGrp="1"/>
          </p:cNvSpPr>
          <p:nvPr>
            <p:ph idx="1"/>
          </p:nvPr>
        </p:nvSpPr>
        <p:spPr>
          <a:xfrm>
            <a:off x="1060355" y="1923999"/>
            <a:ext cx="4642890" cy="4913219"/>
          </a:xfrm>
        </p:spPr>
        <p:txBody>
          <a:bodyPr>
            <a:normAutofit lnSpcReduction="10000"/>
          </a:bodyPr>
          <a:lstStyle/>
          <a:p>
            <a:r>
              <a:rPr lang="en-CA" dirty="0" err="1"/>
              <a:t>Nếu</a:t>
            </a:r>
            <a:r>
              <a:rPr lang="en-CA" dirty="0"/>
              <a:t> </a:t>
            </a:r>
            <a:r>
              <a:rPr lang="en-CA" dirty="0" err="1"/>
              <a:t>bạn</a:t>
            </a:r>
            <a:r>
              <a:rPr lang="en-CA" dirty="0"/>
              <a:t> </a:t>
            </a:r>
            <a:r>
              <a:rPr lang="en-CA" dirty="0" err="1"/>
              <a:t>muốn</a:t>
            </a:r>
            <a:r>
              <a:rPr lang="en-CA" dirty="0"/>
              <a:t> </a:t>
            </a:r>
            <a:r>
              <a:rPr lang="en-CA" dirty="0" err="1"/>
              <a:t>xem</a:t>
            </a:r>
            <a:r>
              <a:rPr lang="en-CA" dirty="0"/>
              <a:t> </a:t>
            </a:r>
            <a:r>
              <a:rPr lang="en-CA" dirty="0" err="1"/>
              <a:t>các</a:t>
            </a:r>
            <a:r>
              <a:rPr lang="en-CA" dirty="0"/>
              <a:t> </a:t>
            </a:r>
            <a:r>
              <a:rPr lang="en-CA" dirty="0" err="1"/>
              <a:t>tùy</a:t>
            </a:r>
            <a:r>
              <a:rPr lang="en-CA" dirty="0"/>
              <a:t> </a:t>
            </a:r>
            <a:r>
              <a:rPr lang="en-CA" dirty="0" err="1"/>
              <a:t>chọn</a:t>
            </a:r>
            <a:r>
              <a:rPr lang="en-CA" dirty="0"/>
              <a:t> </a:t>
            </a:r>
            <a:r>
              <a:rPr lang="en-CA" dirty="0" err="1"/>
              <a:t>định</a:t>
            </a:r>
            <a:r>
              <a:rPr lang="en-CA" dirty="0"/>
              <a:t> </a:t>
            </a:r>
            <a:r>
              <a:rPr lang="en-CA" dirty="0" err="1"/>
              <a:t>dạng</a:t>
            </a:r>
            <a:r>
              <a:rPr lang="en-CA" dirty="0"/>
              <a:t> </a:t>
            </a:r>
            <a:r>
              <a:rPr lang="en-CA" dirty="0" err="1"/>
              <a:t>của</a:t>
            </a:r>
            <a:r>
              <a:rPr lang="en-CA" dirty="0"/>
              <a:t> </a:t>
            </a:r>
            <a:r>
              <a:rPr lang="en-CA" dirty="0" err="1"/>
              <a:t>một</a:t>
            </a:r>
            <a:r>
              <a:rPr lang="en-CA" dirty="0"/>
              <a:t> </a:t>
            </a:r>
            <a:r>
              <a:rPr lang="en-CA" dirty="0" err="1"/>
              <a:t>phong</a:t>
            </a:r>
            <a:r>
              <a:rPr lang="en-CA" dirty="0"/>
              <a:t> </a:t>
            </a:r>
            <a:r>
              <a:rPr lang="en-CA" dirty="0" err="1"/>
              <a:t>cách</a:t>
            </a:r>
            <a:r>
              <a:rPr lang="en-CA" dirty="0"/>
              <a:t>, </a:t>
            </a:r>
            <a:r>
              <a:rPr lang="en-CA" dirty="0" err="1" smtClean="0"/>
              <a:t>hãy</a:t>
            </a:r>
            <a:r>
              <a:rPr lang="en-CA" dirty="0" smtClean="0"/>
              <a:t> </a:t>
            </a:r>
            <a:r>
              <a:rPr lang="en-CA" dirty="0" err="1" smtClean="0"/>
              <a:t>trỏ</a:t>
            </a:r>
            <a:r>
              <a:rPr lang="en-CA" dirty="0" smtClean="0"/>
              <a:t> </a:t>
            </a:r>
            <a:r>
              <a:rPr lang="en-CA" dirty="0" err="1"/>
              <a:t>chuột</a:t>
            </a:r>
            <a:r>
              <a:rPr lang="en-CA" dirty="0"/>
              <a:t> </a:t>
            </a:r>
            <a:r>
              <a:rPr lang="en-CA" dirty="0" err="1"/>
              <a:t>vào</a:t>
            </a:r>
            <a:r>
              <a:rPr lang="en-CA" dirty="0"/>
              <a:t> </a:t>
            </a:r>
            <a:r>
              <a:rPr lang="en-CA" dirty="0" err="1"/>
              <a:t>tên</a:t>
            </a:r>
            <a:r>
              <a:rPr lang="en-CA" dirty="0"/>
              <a:t> </a:t>
            </a:r>
            <a:r>
              <a:rPr lang="en-CA" dirty="0" err="1"/>
              <a:t>của</a:t>
            </a:r>
            <a:r>
              <a:rPr lang="en-CA" dirty="0"/>
              <a:t> </a:t>
            </a:r>
            <a:r>
              <a:rPr lang="en-CA" dirty="0" err="1"/>
              <a:t>phong</a:t>
            </a:r>
            <a:r>
              <a:rPr lang="en-CA" dirty="0"/>
              <a:t> </a:t>
            </a:r>
            <a:r>
              <a:rPr lang="en-CA" dirty="0" err="1"/>
              <a:t>cách</a:t>
            </a:r>
            <a:r>
              <a:rPr lang="en-CA" dirty="0"/>
              <a:t> </a:t>
            </a:r>
            <a:r>
              <a:rPr lang="en-CA" dirty="0" err="1"/>
              <a:t>đó</a:t>
            </a:r>
            <a:r>
              <a:rPr lang="en-US" dirty="0" smtClean="0"/>
              <a:t> </a:t>
            </a:r>
          </a:p>
          <a:p>
            <a:pPr lvl="1"/>
            <a:r>
              <a:rPr lang="en-US" dirty="0" err="1"/>
              <a:t>màn</a:t>
            </a:r>
            <a:r>
              <a:rPr lang="en-US" dirty="0"/>
              <a:t> </a:t>
            </a:r>
            <a:r>
              <a:rPr lang="en-US" dirty="0" err="1"/>
              <a:t>hình</a:t>
            </a:r>
            <a:r>
              <a:rPr lang="en-US" dirty="0"/>
              <a:t> </a:t>
            </a:r>
            <a:r>
              <a:rPr lang="en-US" dirty="0" err="1"/>
              <a:t>gợi</a:t>
            </a:r>
            <a:r>
              <a:rPr lang="en-US" dirty="0"/>
              <a:t> ý </a:t>
            </a:r>
            <a:r>
              <a:rPr lang="en-US" dirty="0" err="1"/>
              <a:t>sẽ</a:t>
            </a:r>
            <a:r>
              <a:rPr lang="en-US" dirty="0"/>
              <a:t> </a:t>
            </a:r>
            <a:r>
              <a:rPr lang="en-US" dirty="0" err="1"/>
              <a:t>liệt</a:t>
            </a:r>
            <a:r>
              <a:rPr lang="en-US" dirty="0"/>
              <a:t> </a:t>
            </a:r>
            <a:r>
              <a:rPr lang="en-US" dirty="0" err="1"/>
              <a:t>kê</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liên</a:t>
            </a:r>
            <a:r>
              <a:rPr lang="en-US" dirty="0"/>
              <a:t> </a:t>
            </a:r>
            <a:r>
              <a:rPr lang="en-US" dirty="0" err="1"/>
              <a:t>kết</a:t>
            </a:r>
            <a:r>
              <a:rPr lang="en-US" dirty="0"/>
              <a:t> </a:t>
            </a:r>
            <a:r>
              <a:rPr lang="en-US" dirty="0" err="1"/>
              <a:t>đến</a:t>
            </a:r>
            <a:r>
              <a:rPr lang="en-US" dirty="0"/>
              <a:t> </a:t>
            </a:r>
            <a:r>
              <a:rPr lang="en-US" dirty="0" err="1"/>
              <a:t>phong</a:t>
            </a:r>
            <a:r>
              <a:rPr lang="en-US" dirty="0"/>
              <a:t> </a:t>
            </a:r>
            <a:r>
              <a:rPr lang="en-US" dirty="0" err="1"/>
              <a:t>cách</a:t>
            </a:r>
            <a:r>
              <a:rPr lang="en-US" dirty="0"/>
              <a:t> </a:t>
            </a:r>
            <a:r>
              <a:rPr lang="en-US" dirty="0" err="1"/>
              <a:t>này</a:t>
            </a:r>
            <a:endParaRPr lang="en-US" dirty="0" smtClean="0"/>
          </a:p>
          <a:p>
            <a:r>
              <a:rPr lang="vi-VN" dirty="0"/>
              <a:t>Nếu bạn muốn thay đổi cách thức mà phong cách được sử dụng, nhấp chuột vào mũi tên bên cạnh tên của phong cách đó</a:t>
            </a:r>
            <a:endParaRPr lang="en-US" dirty="0" smtClean="0"/>
          </a:p>
          <a:p>
            <a:pPr lvl="1"/>
            <a:r>
              <a:rPr lang="en-US" dirty="0" err="1"/>
              <a:t>hộp</a:t>
            </a:r>
            <a:r>
              <a:rPr lang="en-US" dirty="0"/>
              <a:t> </a:t>
            </a:r>
            <a:r>
              <a:rPr lang="en-US" dirty="0" err="1"/>
              <a:t>thoại</a:t>
            </a:r>
            <a:r>
              <a:rPr lang="en-US" dirty="0"/>
              <a:t> </a:t>
            </a:r>
            <a:r>
              <a:rPr lang="en-US" dirty="0" err="1"/>
              <a:t>sẽ</a:t>
            </a:r>
            <a:r>
              <a:rPr lang="en-US" dirty="0"/>
              <a:t> </a:t>
            </a:r>
            <a:r>
              <a:rPr lang="en-US" dirty="0" err="1"/>
              <a:t>liệt</a:t>
            </a:r>
            <a:r>
              <a:rPr lang="en-US" dirty="0"/>
              <a:t> </a:t>
            </a:r>
            <a:r>
              <a:rPr lang="en-US" dirty="0" err="1"/>
              <a:t>kê</a:t>
            </a:r>
            <a:r>
              <a:rPr lang="en-US" dirty="0"/>
              <a:t> </a:t>
            </a:r>
            <a:r>
              <a:rPr lang="en-US" dirty="0" err="1"/>
              <a:t>các</a:t>
            </a:r>
            <a:r>
              <a:rPr lang="en-US" dirty="0"/>
              <a:t> </a:t>
            </a:r>
            <a:r>
              <a:rPr lang="en-US" dirty="0" err="1"/>
              <a:t>tùy</a:t>
            </a:r>
            <a:r>
              <a:rPr lang="en-US" dirty="0"/>
              <a:t> </a:t>
            </a:r>
            <a:r>
              <a:rPr lang="en-US" dirty="0" err="1"/>
              <a:t>chọn</a:t>
            </a:r>
            <a:r>
              <a:rPr lang="en-US" dirty="0"/>
              <a:t> </a:t>
            </a:r>
            <a:r>
              <a:rPr lang="en-US" dirty="0" err="1"/>
              <a:t>để</a:t>
            </a:r>
            <a:r>
              <a:rPr lang="en-US" dirty="0"/>
              <a:t> </a:t>
            </a:r>
            <a:r>
              <a:rPr lang="en-US" dirty="0" err="1"/>
              <a:t>quản</a:t>
            </a:r>
            <a:r>
              <a:rPr lang="en-US" dirty="0"/>
              <a:t> </a:t>
            </a:r>
            <a:r>
              <a:rPr lang="en-US" dirty="0" err="1"/>
              <a:t>lý</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phong</a:t>
            </a:r>
            <a:r>
              <a:rPr lang="en-US" dirty="0"/>
              <a:t> </a:t>
            </a:r>
            <a:r>
              <a:rPr lang="en-US" dirty="0" err="1"/>
              <a:t>cách</a:t>
            </a:r>
            <a:r>
              <a:rPr lang="en-US" dirty="0"/>
              <a:t> </a:t>
            </a:r>
            <a:r>
              <a:rPr lang="en-US" dirty="0" err="1"/>
              <a:t>này</a:t>
            </a:r>
            <a:r>
              <a:rPr lang="en-US" dirty="0"/>
              <a:t> </a:t>
            </a:r>
            <a:r>
              <a:rPr lang="en-US" dirty="0" err="1"/>
              <a:t>trong</a:t>
            </a:r>
            <a:r>
              <a:rPr lang="en-US" dirty="0"/>
              <a:t> </a:t>
            </a:r>
            <a:r>
              <a:rPr lang="en-US" dirty="0" err="1"/>
              <a:t>tài</a:t>
            </a:r>
            <a:r>
              <a:rPr lang="en-US" dirty="0"/>
              <a:t> </a:t>
            </a:r>
            <a:r>
              <a:rPr lang="en-US" dirty="0" err="1"/>
              <a:t>liệu</a:t>
            </a:r>
            <a:endParaRPr lang="en-US" dirty="0"/>
          </a:p>
          <a:p>
            <a:endParaRPr lang="en-US" dirty="0"/>
          </a:p>
        </p:txBody>
      </p:sp>
      <p:pic>
        <p:nvPicPr>
          <p:cNvPr id="6" name="Picture 5" descr="Description: C:\Users\swong\Documents\Manuals\IC3 GS4\7314 IC3 GS4\Screens\L8\l8-159.png"/>
          <p:cNvPicPr/>
          <p:nvPr/>
        </p:nvPicPr>
        <p:blipFill>
          <a:blip r:embed="rId3">
            <a:extLst>
              <a:ext uri="{28A0092B-C50C-407E-A947-70E740481C1C}">
                <a14:useLocalDpi xmlns:a14="http://schemas.microsoft.com/office/drawing/2010/main" val="0"/>
              </a:ext>
            </a:extLst>
          </a:blip>
          <a:srcRect/>
          <a:stretch>
            <a:fillRect/>
          </a:stretch>
        </p:blipFill>
        <p:spPr bwMode="auto">
          <a:xfrm>
            <a:off x="5689390" y="2012679"/>
            <a:ext cx="3374750" cy="2002618"/>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7056210" y="4147040"/>
            <a:ext cx="2007930" cy="1476570"/>
          </a:xfrm>
          <a:prstGeom prst="rect">
            <a:avLst/>
          </a:prstGeom>
        </p:spPr>
      </p:pic>
    </p:spTree>
    <p:extLst>
      <p:ext uri="{BB962C8B-B14F-4D97-AF65-F5344CB8AC3E}">
        <p14:creationId xmlns:p14="http://schemas.microsoft.com/office/powerpoint/2010/main" val="38786844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các</a:t>
            </a:r>
            <a:r>
              <a:rPr lang="en-US" dirty="0" smtClean="0"/>
              <a:t> </a:t>
            </a:r>
            <a:r>
              <a:rPr lang="en-US" dirty="0" err="1" smtClean="0"/>
              <a:t>Đoạn</a:t>
            </a:r>
            <a:r>
              <a:rPr lang="en-US" dirty="0" smtClean="0"/>
              <a:t> </a:t>
            </a:r>
            <a:r>
              <a:rPr lang="en-US" dirty="0" err="1" smtClean="0"/>
              <a:t>văn</a:t>
            </a:r>
            <a:r>
              <a:rPr lang="en-US" dirty="0" smtClean="0"/>
              <a:t> </a:t>
            </a:r>
            <a:r>
              <a:rPr lang="en-US" dirty="0" err="1" smtClean="0"/>
              <a:t>bản</a:t>
            </a:r>
            <a:endParaRPr lang="en-US" dirty="0"/>
          </a:p>
        </p:txBody>
      </p:sp>
      <p:sp>
        <p:nvSpPr>
          <p:cNvPr id="3" name="Content Placeholder 2"/>
          <p:cNvSpPr>
            <a:spLocks noGrp="1"/>
          </p:cNvSpPr>
          <p:nvPr>
            <p:ph idx="1"/>
          </p:nvPr>
        </p:nvSpPr>
        <p:spPr/>
        <p:txBody>
          <a:bodyPr/>
          <a:lstStyle/>
          <a:p>
            <a:r>
              <a:rPr lang="en-US" b="1" dirty="0" err="1" smtClean="0"/>
              <a:t>Chỉnh</a:t>
            </a:r>
            <a:r>
              <a:rPr lang="en-US" b="1" dirty="0" smtClean="0"/>
              <a:t> </a:t>
            </a:r>
            <a:r>
              <a:rPr lang="en-US" b="1" dirty="0" err="1" smtClean="0"/>
              <a:t>sửa</a:t>
            </a:r>
            <a:r>
              <a:rPr lang="en-US" b="1" dirty="0" smtClean="0"/>
              <a:t> </a:t>
            </a:r>
            <a:r>
              <a:rPr lang="en-US" b="1" dirty="0" err="1" smtClean="0"/>
              <a:t>các</a:t>
            </a:r>
            <a:r>
              <a:rPr lang="en-US" b="1" dirty="0" smtClean="0"/>
              <a:t> </a:t>
            </a:r>
            <a:r>
              <a:rPr lang="en-US" b="1" dirty="0" err="1" smtClean="0"/>
              <a:t>phong</a:t>
            </a:r>
            <a:r>
              <a:rPr lang="en-US" b="1" dirty="0" smtClean="0"/>
              <a:t> </a:t>
            </a:r>
            <a:r>
              <a:rPr lang="en-US" b="1" dirty="0" err="1" smtClean="0"/>
              <a:t>cách</a:t>
            </a:r>
            <a:endParaRPr lang="en-US" b="1" dirty="0"/>
          </a:p>
          <a:p>
            <a:pPr lvl="1"/>
            <a:r>
              <a:rPr lang="en-US" dirty="0" err="1"/>
              <a:t>Để</a:t>
            </a:r>
            <a:r>
              <a:rPr lang="en-US" dirty="0"/>
              <a:t> </a:t>
            </a:r>
            <a:r>
              <a:rPr lang="en-US" dirty="0" err="1"/>
              <a:t>chỉnh</a:t>
            </a:r>
            <a:r>
              <a:rPr lang="en-US" dirty="0"/>
              <a:t> </a:t>
            </a:r>
            <a:r>
              <a:rPr lang="en-US" dirty="0" err="1"/>
              <a:t>sửa</a:t>
            </a:r>
            <a:r>
              <a:rPr lang="en-US" dirty="0"/>
              <a:t> </a:t>
            </a:r>
            <a:r>
              <a:rPr lang="en-US" dirty="0" err="1"/>
              <a:t>một</a:t>
            </a:r>
            <a:r>
              <a:rPr lang="en-US" dirty="0"/>
              <a:t> </a:t>
            </a:r>
            <a:r>
              <a:rPr lang="en-US" dirty="0" err="1"/>
              <a:t>phong</a:t>
            </a:r>
            <a:r>
              <a:rPr lang="en-US" dirty="0"/>
              <a:t> </a:t>
            </a:r>
            <a:r>
              <a:rPr lang="en-US" dirty="0" err="1"/>
              <a:t>cách</a:t>
            </a:r>
            <a:r>
              <a:rPr lang="en-US" dirty="0"/>
              <a:t>:</a:t>
            </a:r>
          </a:p>
          <a:p>
            <a:pPr lvl="2"/>
            <a:r>
              <a:rPr lang="vi-VN" sz="1700" dirty="0"/>
              <a:t>Trên thẻ </a:t>
            </a:r>
            <a:r>
              <a:rPr lang="vi-VN" sz="1700" b="1" dirty="0"/>
              <a:t>Home</a:t>
            </a:r>
            <a:r>
              <a:rPr lang="vi-VN" sz="1700" dirty="0"/>
              <a:t>, trong nhóm </a:t>
            </a:r>
            <a:r>
              <a:rPr lang="vi-VN" sz="1700" b="1" dirty="0"/>
              <a:t>Styles</a:t>
            </a:r>
            <a:r>
              <a:rPr lang="vi-VN" sz="1700" dirty="0"/>
              <a:t>, nhấp chuột vào </a:t>
            </a:r>
            <a:r>
              <a:rPr lang="vi-VN" sz="1700" b="1" dirty="0"/>
              <a:t>Change Styles</a:t>
            </a:r>
            <a:r>
              <a:rPr lang="vi-VN" sz="1700" dirty="0"/>
              <a:t>; để thay đổi các thuộc tính của một trong các Quick Styles, hoặc đặt phong cách của bạn thành mặc định, hoặc</a:t>
            </a:r>
          </a:p>
          <a:p>
            <a:pPr lvl="2"/>
            <a:r>
              <a:rPr lang="vi-VN" sz="1700" dirty="0"/>
              <a:t>trên thẻ </a:t>
            </a:r>
            <a:r>
              <a:rPr lang="vi-VN" sz="1700" b="1" dirty="0"/>
              <a:t>Home</a:t>
            </a:r>
            <a:r>
              <a:rPr lang="vi-VN" sz="1700" dirty="0"/>
              <a:t>, trong nhóm </a:t>
            </a:r>
            <a:r>
              <a:rPr lang="vi-VN" sz="1700" b="1" dirty="0"/>
              <a:t>Styles</a:t>
            </a:r>
            <a:r>
              <a:rPr lang="vi-VN" sz="1700" dirty="0"/>
              <a:t>, nhấp chuột vào </a:t>
            </a:r>
            <a:r>
              <a:rPr lang="vi-VN" sz="1700" b="1" dirty="0"/>
              <a:t>Dialog box launcher</a:t>
            </a:r>
            <a:r>
              <a:rPr lang="vi-VN" sz="1700" dirty="0"/>
              <a:t> để hiển thị khung Styles. Trỏ vào phong cách sẽ được thay đổi, chọn mũi tên xuống của phong cách đó, sau đố chọn </a:t>
            </a:r>
            <a:r>
              <a:rPr lang="vi-VN" sz="1700" b="1" dirty="0"/>
              <a:t>Modify</a:t>
            </a:r>
            <a:r>
              <a:rPr lang="vi-VN" sz="1700" dirty="0"/>
              <a:t>; hoặc</a:t>
            </a:r>
          </a:p>
          <a:p>
            <a:pPr lvl="2"/>
            <a:r>
              <a:rPr lang="en-CA" sz="1700" dirty="0" err="1"/>
              <a:t>trên</a:t>
            </a:r>
            <a:r>
              <a:rPr lang="en-CA" sz="1700" dirty="0"/>
              <a:t> </a:t>
            </a:r>
            <a:r>
              <a:rPr lang="en-CA" sz="1700" dirty="0" err="1"/>
              <a:t>thẻ</a:t>
            </a:r>
            <a:r>
              <a:rPr lang="en-CA" sz="1700" dirty="0"/>
              <a:t> </a:t>
            </a:r>
            <a:r>
              <a:rPr lang="en-CA" sz="1700" b="1" dirty="0"/>
              <a:t>Home</a:t>
            </a:r>
            <a:r>
              <a:rPr lang="en-CA" sz="1700" dirty="0"/>
              <a:t>, </a:t>
            </a:r>
            <a:r>
              <a:rPr lang="en-CA" sz="1700" dirty="0" err="1"/>
              <a:t>trong</a:t>
            </a:r>
            <a:r>
              <a:rPr lang="en-CA" sz="1700" dirty="0"/>
              <a:t> </a:t>
            </a:r>
            <a:r>
              <a:rPr lang="en-CA" sz="1700" dirty="0" err="1"/>
              <a:t>nhóm</a:t>
            </a:r>
            <a:r>
              <a:rPr lang="en-CA" sz="1700" dirty="0"/>
              <a:t> </a:t>
            </a:r>
            <a:r>
              <a:rPr lang="en-CA" sz="1700" b="1" dirty="0"/>
              <a:t>Styles</a:t>
            </a:r>
            <a:r>
              <a:rPr lang="en-CA" sz="1700" dirty="0"/>
              <a:t>, </a:t>
            </a:r>
            <a:r>
              <a:rPr lang="en-CA" sz="1700" dirty="0" err="1"/>
              <a:t>nhấp</a:t>
            </a:r>
            <a:r>
              <a:rPr lang="en-CA" sz="1700" dirty="0"/>
              <a:t> </a:t>
            </a:r>
            <a:r>
              <a:rPr lang="en-CA" sz="1700" dirty="0" err="1"/>
              <a:t>chuột</a:t>
            </a:r>
            <a:r>
              <a:rPr lang="en-CA" sz="1700" dirty="0"/>
              <a:t> </a:t>
            </a:r>
            <a:r>
              <a:rPr lang="en-CA" sz="1700" dirty="0" err="1"/>
              <a:t>vào</a:t>
            </a:r>
            <a:r>
              <a:rPr lang="en-CA" sz="1700" dirty="0"/>
              <a:t> </a:t>
            </a:r>
            <a:r>
              <a:rPr lang="en-CA" sz="1700" b="1" dirty="0"/>
              <a:t>More</a:t>
            </a:r>
            <a:r>
              <a:rPr lang="en-CA" sz="1700" dirty="0"/>
              <a:t> </a:t>
            </a:r>
            <a:r>
              <a:rPr lang="en-CA" sz="1700" dirty="0" err="1"/>
              <a:t>của</a:t>
            </a:r>
            <a:r>
              <a:rPr lang="en-CA" sz="1700" dirty="0"/>
              <a:t> </a:t>
            </a:r>
            <a:r>
              <a:rPr lang="en-CA" sz="1700" dirty="0" err="1"/>
              <a:t>bộ</a:t>
            </a:r>
            <a:r>
              <a:rPr lang="en-CA" sz="1700" dirty="0"/>
              <a:t> </a:t>
            </a:r>
            <a:r>
              <a:rPr lang="en-CA" sz="1700" dirty="0" err="1"/>
              <a:t>sưu</a:t>
            </a:r>
            <a:r>
              <a:rPr lang="en-CA" sz="1700" dirty="0"/>
              <a:t> </a:t>
            </a:r>
            <a:r>
              <a:rPr lang="en-CA" sz="1700" dirty="0" err="1"/>
              <a:t>tập</a:t>
            </a:r>
            <a:r>
              <a:rPr lang="en-CA" sz="1700" dirty="0"/>
              <a:t> Quick Styles, </a:t>
            </a:r>
            <a:r>
              <a:rPr lang="en-CA" sz="1700" dirty="0" err="1"/>
              <a:t>nhấp</a:t>
            </a:r>
            <a:r>
              <a:rPr lang="en-CA" sz="1700" dirty="0"/>
              <a:t> </a:t>
            </a:r>
            <a:r>
              <a:rPr lang="en-CA" sz="1700" dirty="0" err="1"/>
              <a:t>chuột</a:t>
            </a:r>
            <a:r>
              <a:rPr lang="en-CA" sz="1700" dirty="0"/>
              <a:t> </a:t>
            </a:r>
            <a:r>
              <a:rPr lang="en-CA" sz="1700" dirty="0" err="1"/>
              <a:t>vào</a:t>
            </a:r>
            <a:r>
              <a:rPr lang="en-CA" sz="1700" dirty="0"/>
              <a:t> </a:t>
            </a:r>
            <a:r>
              <a:rPr lang="en-CA" sz="1700" b="1" dirty="0"/>
              <a:t>Apply Styles</a:t>
            </a:r>
            <a:r>
              <a:rPr lang="en-CA" sz="1700" dirty="0"/>
              <a:t>, </a:t>
            </a:r>
            <a:r>
              <a:rPr lang="en-CA" sz="1700" dirty="0" err="1"/>
              <a:t>và</a:t>
            </a:r>
            <a:r>
              <a:rPr lang="en-CA" sz="1700" dirty="0"/>
              <a:t> </a:t>
            </a:r>
            <a:r>
              <a:rPr lang="en-CA" sz="1700" dirty="0" err="1"/>
              <a:t>sau</a:t>
            </a:r>
            <a:r>
              <a:rPr lang="en-CA" sz="1700" dirty="0"/>
              <a:t> </a:t>
            </a:r>
            <a:r>
              <a:rPr lang="en-CA" sz="1700" dirty="0" err="1"/>
              <a:t>đó</a:t>
            </a:r>
            <a:r>
              <a:rPr lang="en-CA" sz="1700" dirty="0"/>
              <a:t> </a:t>
            </a:r>
            <a:r>
              <a:rPr lang="en-CA" sz="1700" dirty="0" err="1"/>
              <a:t>nhấp</a:t>
            </a:r>
            <a:r>
              <a:rPr lang="en-CA" sz="1700" dirty="0"/>
              <a:t> </a:t>
            </a:r>
            <a:r>
              <a:rPr lang="en-CA" sz="1700" dirty="0" err="1"/>
              <a:t>chọn</a:t>
            </a:r>
            <a:r>
              <a:rPr lang="en-CA" sz="1700" dirty="0"/>
              <a:t> </a:t>
            </a:r>
            <a:r>
              <a:rPr lang="en-CA" sz="1700" b="1" dirty="0"/>
              <a:t>Modify</a:t>
            </a:r>
            <a:r>
              <a:rPr lang="en-CA" sz="1700" dirty="0"/>
              <a:t>. </a:t>
            </a:r>
            <a:r>
              <a:rPr lang="en-CA" sz="1700" dirty="0" err="1"/>
              <a:t>Khi</a:t>
            </a:r>
            <a:r>
              <a:rPr lang="en-CA" sz="1700" dirty="0"/>
              <a:t> </a:t>
            </a:r>
            <a:r>
              <a:rPr lang="en-CA" sz="1700" dirty="0" err="1"/>
              <a:t>hộp</a:t>
            </a:r>
            <a:r>
              <a:rPr lang="en-CA" sz="1700" dirty="0"/>
              <a:t> </a:t>
            </a:r>
            <a:r>
              <a:rPr lang="en-CA" sz="1700" dirty="0" err="1"/>
              <a:t>thoại</a:t>
            </a:r>
            <a:r>
              <a:rPr lang="en-CA" sz="1700" dirty="0"/>
              <a:t> Modify Style </a:t>
            </a:r>
            <a:r>
              <a:rPr lang="en-CA" sz="1700" dirty="0" err="1"/>
              <a:t>xuất</a:t>
            </a:r>
            <a:r>
              <a:rPr lang="en-CA" sz="1700" dirty="0"/>
              <a:t> </a:t>
            </a:r>
            <a:r>
              <a:rPr lang="en-CA" sz="1700" dirty="0" err="1"/>
              <a:t>hiện</a:t>
            </a:r>
            <a:r>
              <a:rPr lang="en-CA" sz="1700" dirty="0"/>
              <a:t>, </a:t>
            </a:r>
            <a:r>
              <a:rPr lang="en-CA" sz="1700" dirty="0" err="1"/>
              <a:t>bạn</a:t>
            </a:r>
            <a:r>
              <a:rPr lang="en-CA" sz="1700" dirty="0"/>
              <a:t> </a:t>
            </a:r>
            <a:r>
              <a:rPr lang="en-CA" sz="1700" dirty="0" err="1"/>
              <a:t>có</a:t>
            </a:r>
            <a:r>
              <a:rPr lang="en-CA" sz="1700" dirty="0"/>
              <a:t> </a:t>
            </a:r>
            <a:r>
              <a:rPr lang="en-CA" sz="1700" dirty="0" err="1"/>
              <a:t>thể</a:t>
            </a:r>
            <a:r>
              <a:rPr lang="en-CA" sz="1700" dirty="0"/>
              <a:t> </a:t>
            </a:r>
            <a:r>
              <a:rPr lang="en-CA" sz="1700" dirty="0" err="1"/>
              <a:t>thực</a:t>
            </a:r>
            <a:r>
              <a:rPr lang="en-CA" sz="1700" dirty="0"/>
              <a:t> </a:t>
            </a:r>
            <a:r>
              <a:rPr lang="en-CA" sz="1700" dirty="0" err="1"/>
              <a:t>hiện</a:t>
            </a:r>
            <a:r>
              <a:rPr lang="en-CA" sz="1700" dirty="0"/>
              <a:t> </a:t>
            </a:r>
            <a:r>
              <a:rPr lang="en-CA" sz="1700" dirty="0" err="1"/>
              <a:t>các</a:t>
            </a:r>
            <a:r>
              <a:rPr lang="en-CA" sz="1700" dirty="0"/>
              <a:t> </a:t>
            </a:r>
            <a:r>
              <a:rPr lang="en-CA" sz="1700" dirty="0" err="1"/>
              <a:t>thay</a:t>
            </a:r>
            <a:r>
              <a:rPr lang="en-CA" sz="1700" dirty="0"/>
              <a:t> </a:t>
            </a:r>
            <a:r>
              <a:rPr lang="en-CA" sz="1700" dirty="0" err="1"/>
              <a:t>đổi</a:t>
            </a:r>
            <a:r>
              <a:rPr lang="en-CA" sz="1700" dirty="0"/>
              <a:t> </a:t>
            </a:r>
            <a:r>
              <a:rPr lang="en-CA" sz="1700" dirty="0" err="1"/>
              <a:t>theo</a:t>
            </a:r>
            <a:r>
              <a:rPr lang="en-CA" sz="1700" dirty="0"/>
              <a:t> </a:t>
            </a:r>
            <a:r>
              <a:rPr lang="en-CA" sz="1700" dirty="0" err="1"/>
              <a:t>yêu</a:t>
            </a:r>
            <a:r>
              <a:rPr lang="en-CA" sz="1700" dirty="0"/>
              <a:t> </a:t>
            </a:r>
            <a:r>
              <a:rPr lang="en-CA" sz="1700" dirty="0" err="1"/>
              <a:t>cầu</a:t>
            </a:r>
            <a:endParaRPr lang="en-US" sz="1700" dirty="0"/>
          </a:p>
          <a:p>
            <a:pPr lvl="2"/>
            <a:r>
              <a:rPr lang="en-US" sz="1700" dirty="0" err="1" smtClean="0"/>
              <a:t>Thay</a:t>
            </a:r>
            <a:r>
              <a:rPr lang="en-US" sz="1700" dirty="0" smtClean="0"/>
              <a:t> </a:t>
            </a:r>
            <a:r>
              <a:rPr lang="en-US" sz="1700" dirty="0" err="1" smtClean="0"/>
              <a:t>đổi</a:t>
            </a:r>
            <a:r>
              <a:rPr lang="en-US" sz="1700" dirty="0" smtClean="0"/>
              <a:t> </a:t>
            </a:r>
            <a:r>
              <a:rPr lang="en-US" sz="1700" dirty="0" err="1" smtClean="0"/>
              <a:t>văn</a:t>
            </a:r>
            <a:r>
              <a:rPr lang="en-US" sz="1700" dirty="0" smtClean="0"/>
              <a:t> </a:t>
            </a:r>
            <a:r>
              <a:rPr lang="en-US" sz="1700" dirty="0" err="1" smtClean="0"/>
              <a:t>bản</a:t>
            </a:r>
            <a:r>
              <a:rPr lang="en-US" sz="1700" dirty="0" smtClean="0"/>
              <a:t> </a:t>
            </a:r>
            <a:r>
              <a:rPr lang="en-US" sz="1700" dirty="0" err="1" smtClean="0"/>
              <a:t>bằng</a:t>
            </a:r>
            <a:r>
              <a:rPr lang="en-US" sz="1700" dirty="0" smtClean="0"/>
              <a:t> </a:t>
            </a:r>
            <a:r>
              <a:rPr lang="en-US" sz="1700" dirty="0" err="1" smtClean="0"/>
              <a:t>các</a:t>
            </a:r>
            <a:r>
              <a:rPr lang="en-US" sz="1700" dirty="0" smtClean="0"/>
              <a:t> </a:t>
            </a:r>
            <a:r>
              <a:rPr lang="en-US" sz="1700" dirty="0" err="1" smtClean="0"/>
              <a:t>phong</a:t>
            </a:r>
            <a:r>
              <a:rPr lang="en-US" sz="1700" dirty="0" smtClean="0"/>
              <a:t> </a:t>
            </a:r>
            <a:r>
              <a:rPr lang="en-US" sz="1700" dirty="0" err="1" smtClean="0"/>
              <a:t>cách</a:t>
            </a:r>
            <a:r>
              <a:rPr lang="en-US" sz="1700" dirty="0" smtClean="0"/>
              <a:t>, </a:t>
            </a:r>
            <a:r>
              <a:rPr lang="en-US" sz="1700" dirty="0" err="1" smtClean="0"/>
              <a:t>sau</a:t>
            </a:r>
            <a:r>
              <a:rPr lang="en-US" sz="1700" dirty="0" smtClean="0"/>
              <a:t> </a:t>
            </a:r>
            <a:r>
              <a:rPr lang="en-US" sz="1700" dirty="0" err="1" smtClean="0"/>
              <a:t>đó</a:t>
            </a:r>
            <a:r>
              <a:rPr lang="en-US" sz="1700" dirty="0" smtClean="0"/>
              <a:t> </a:t>
            </a:r>
            <a:r>
              <a:rPr lang="en-US" sz="1700" dirty="0" err="1" smtClean="0"/>
              <a:t>nhấp</a:t>
            </a:r>
            <a:r>
              <a:rPr lang="en-US" sz="1700" dirty="0" smtClean="0"/>
              <a:t> </a:t>
            </a:r>
            <a:r>
              <a:rPr lang="en-US" sz="1700" dirty="0" err="1" smtClean="0"/>
              <a:t>chuojt</a:t>
            </a:r>
            <a:r>
              <a:rPr lang="en-US" sz="1700" dirty="0" smtClean="0"/>
              <a:t> </a:t>
            </a:r>
            <a:r>
              <a:rPr lang="en-US" sz="1700" dirty="0" err="1" smtClean="0"/>
              <a:t>vào</a:t>
            </a:r>
            <a:r>
              <a:rPr lang="en-US" sz="1700" dirty="0" smtClean="0"/>
              <a:t> </a:t>
            </a:r>
            <a:r>
              <a:rPr lang="en-US" sz="1700" dirty="0" err="1" smtClean="0"/>
              <a:t>mũi</a:t>
            </a:r>
            <a:r>
              <a:rPr lang="en-US" sz="1700" dirty="0" smtClean="0"/>
              <a:t> </a:t>
            </a:r>
            <a:r>
              <a:rPr lang="en-US" sz="1700" dirty="0" err="1" smtClean="0"/>
              <a:t>tên</a:t>
            </a:r>
            <a:r>
              <a:rPr lang="en-US" sz="1700" dirty="0" smtClean="0"/>
              <a:t> </a:t>
            </a:r>
            <a:r>
              <a:rPr lang="en-US" sz="1700" dirty="0" err="1" smtClean="0"/>
              <a:t>hướng</a:t>
            </a:r>
            <a:r>
              <a:rPr lang="en-US" sz="1700" dirty="0" smtClean="0"/>
              <a:t> </a:t>
            </a:r>
            <a:r>
              <a:rPr lang="en-US" sz="1700" dirty="0" err="1" smtClean="0"/>
              <a:t>xuống</a:t>
            </a:r>
            <a:r>
              <a:rPr lang="en-US" sz="1700" dirty="0" smtClean="0"/>
              <a:t> </a:t>
            </a:r>
            <a:r>
              <a:rPr lang="en-US" sz="1700" dirty="0" err="1" smtClean="0"/>
              <a:t>của</a:t>
            </a:r>
            <a:r>
              <a:rPr lang="en-US" sz="1700" dirty="0" smtClean="0"/>
              <a:t> </a:t>
            </a:r>
            <a:r>
              <a:rPr lang="en-US" sz="1700" dirty="0" err="1" smtClean="0"/>
              <a:t>phòng</a:t>
            </a:r>
            <a:r>
              <a:rPr lang="en-US" sz="1700" dirty="0" smtClean="0"/>
              <a:t> </a:t>
            </a:r>
            <a:r>
              <a:rPr lang="en-US" sz="1700" dirty="0" err="1" smtClean="0"/>
              <a:t>cách</a:t>
            </a:r>
            <a:r>
              <a:rPr lang="en-US" sz="1700" dirty="0" smtClean="0"/>
              <a:t>, </a:t>
            </a:r>
            <a:r>
              <a:rPr lang="en-US" sz="1700" dirty="0" err="1" smtClean="0"/>
              <a:t>sau</a:t>
            </a:r>
            <a:r>
              <a:rPr lang="en-US" sz="1700" dirty="0" smtClean="0"/>
              <a:t> </a:t>
            </a:r>
            <a:r>
              <a:rPr lang="en-US" sz="1700" dirty="0" err="1" smtClean="0"/>
              <a:t>đó</a:t>
            </a:r>
            <a:r>
              <a:rPr lang="en-US" sz="1700" dirty="0" smtClean="0"/>
              <a:t> </a:t>
            </a:r>
            <a:r>
              <a:rPr lang="en-US" sz="1700" dirty="0" err="1" smtClean="0"/>
              <a:t>chọn</a:t>
            </a:r>
            <a:r>
              <a:rPr lang="en-US" sz="1700" dirty="0" smtClean="0"/>
              <a:t> </a:t>
            </a:r>
            <a:r>
              <a:rPr lang="en-US" sz="1700" b="1" dirty="0" smtClean="0"/>
              <a:t>Update </a:t>
            </a:r>
            <a:r>
              <a:rPr lang="en-US" sz="1700" b="1" dirty="0"/>
              <a:t>[Style Name] to Match </a:t>
            </a:r>
            <a:r>
              <a:rPr lang="en-US" sz="1700" b="1" dirty="0" smtClean="0"/>
              <a:t>Selection</a:t>
            </a:r>
            <a:r>
              <a:rPr lang="en-US" sz="1700" dirty="0" smtClean="0"/>
              <a:t>, </a:t>
            </a:r>
            <a:r>
              <a:rPr lang="en-US" sz="1700" dirty="0" err="1" smtClean="0"/>
              <a:t>hoặc</a:t>
            </a:r>
            <a:r>
              <a:rPr lang="en-US" sz="1700" dirty="0" smtClean="0"/>
              <a:t> </a:t>
            </a:r>
            <a:r>
              <a:rPr lang="en-US" sz="1700" dirty="0" err="1" smtClean="0"/>
              <a:t>sử</a:t>
            </a:r>
            <a:r>
              <a:rPr lang="en-US" sz="1700" dirty="0" smtClean="0"/>
              <a:t> </a:t>
            </a:r>
            <a:r>
              <a:rPr lang="en-US" sz="1700" dirty="0" err="1" smtClean="0"/>
              <a:t>dụng</a:t>
            </a:r>
            <a:r>
              <a:rPr lang="en-US" sz="1700" dirty="0" smtClean="0"/>
              <a:t> </a:t>
            </a:r>
            <a:r>
              <a:rPr lang="en-US" sz="1700" dirty="0" err="1" smtClean="0"/>
              <a:t>tùy</a:t>
            </a:r>
            <a:r>
              <a:rPr lang="en-US" sz="1700" dirty="0" smtClean="0"/>
              <a:t> </a:t>
            </a:r>
            <a:r>
              <a:rPr lang="en-US" sz="1700" dirty="0" err="1" smtClean="0"/>
              <a:t>chọn</a:t>
            </a:r>
            <a:r>
              <a:rPr lang="en-CA" sz="1700" dirty="0" smtClean="0"/>
              <a:t> </a:t>
            </a:r>
            <a:r>
              <a:rPr lang="en-CA" sz="1700" b="1" dirty="0" smtClean="0"/>
              <a:t>Automatically update</a:t>
            </a:r>
            <a:endParaRPr lang="en-US" sz="1700" dirty="0"/>
          </a:p>
          <a:p>
            <a:endParaRPr lang="en-US" dirty="0"/>
          </a:p>
        </p:txBody>
      </p:sp>
    </p:spTree>
    <p:extLst>
      <p:ext uri="{BB962C8B-B14F-4D97-AF65-F5344CB8AC3E}">
        <p14:creationId xmlns:p14="http://schemas.microsoft.com/office/powerpoint/2010/main" val="40725529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Hiệu </a:t>
            </a:r>
            <a:r>
              <a:rPr lang="en-US" dirty="0" err="1" smtClean="0"/>
              <a:t>đính</a:t>
            </a:r>
            <a:r>
              <a:rPr lang="en-US" dirty="0" smtClean="0"/>
              <a:t> </a:t>
            </a:r>
            <a:r>
              <a:rPr lang="en-US" dirty="0" err="1" smtClean="0"/>
              <a:t>tài</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lstStyle/>
          <a:p>
            <a:r>
              <a:rPr lang="en-CA" b="1" dirty="0" err="1"/>
              <a:t>Tìm</a:t>
            </a:r>
            <a:r>
              <a:rPr lang="en-CA" b="1" dirty="0"/>
              <a:t> </a:t>
            </a:r>
            <a:r>
              <a:rPr lang="en-CA" b="1" dirty="0" err="1"/>
              <a:t>kiếm</a:t>
            </a:r>
            <a:r>
              <a:rPr lang="en-CA" b="1" dirty="0"/>
              <a:t> </a:t>
            </a:r>
            <a:r>
              <a:rPr lang="en-CA" b="1" dirty="0" err="1"/>
              <a:t>và</a:t>
            </a:r>
            <a:r>
              <a:rPr lang="en-CA" b="1" dirty="0"/>
              <a:t> </a:t>
            </a:r>
            <a:r>
              <a:rPr lang="en-CA" b="1" dirty="0" err="1"/>
              <a:t>thay</a:t>
            </a:r>
            <a:r>
              <a:rPr lang="en-CA" b="1" dirty="0"/>
              <a:t> </a:t>
            </a:r>
            <a:r>
              <a:rPr lang="en-CA" b="1" dirty="0" err="1"/>
              <a:t>thế</a:t>
            </a:r>
            <a:r>
              <a:rPr lang="en-CA" b="1" dirty="0"/>
              <a:t> </a:t>
            </a:r>
            <a:r>
              <a:rPr lang="en-CA" b="1" dirty="0" err="1"/>
              <a:t>các</a:t>
            </a:r>
            <a:r>
              <a:rPr lang="en-CA" b="1" dirty="0"/>
              <a:t> </a:t>
            </a:r>
            <a:r>
              <a:rPr lang="en-CA" b="1" dirty="0" err="1"/>
              <a:t>mục</a:t>
            </a:r>
            <a:r>
              <a:rPr lang="en-CA" b="1" dirty="0"/>
              <a:t> </a:t>
            </a:r>
            <a:r>
              <a:rPr lang="en-CA" b="1" dirty="0" err="1"/>
              <a:t>văn</a:t>
            </a:r>
            <a:r>
              <a:rPr lang="en-CA" b="1" dirty="0"/>
              <a:t> </a:t>
            </a:r>
            <a:r>
              <a:rPr lang="en-CA" b="1" dirty="0" err="1"/>
              <a:t>bản</a:t>
            </a:r>
            <a:endParaRPr lang="en-US" b="1" dirty="0"/>
          </a:p>
          <a:p>
            <a:pPr lvl="1"/>
            <a:r>
              <a:rPr lang="en-CA" dirty="0" err="1"/>
              <a:t>Để</a:t>
            </a:r>
            <a:r>
              <a:rPr lang="en-CA" dirty="0"/>
              <a:t> </a:t>
            </a:r>
            <a:r>
              <a:rPr lang="en-CA" dirty="0" err="1"/>
              <a:t>kích</a:t>
            </a:r>
            <a:r>
              <a:rPr lang="en-CA" dirty="0"/>
              <a:t> </a:t>
            </a:r>
            <a:r>
              <a:rPr lang="en-CA" dirty="0" err="1"/>
              <a:t>hoạt</a:t>
            </a:r>
            <a:r>
              <a:rPr lang="en-CA" dirty="0"/>
              <a:t> </a:t>
            </a:r>
            <a:r>
              <a:rPr lang="en-CA" dirty="0" err="1"/>
              <a:t>tính</a:t>
            </a:r>
            <a:r>
              <a:rPr lang="en-CA" dirty="0"/>
              <a:t> </a:t>
            </a:r>
            <a:r>
              <a:rPr lang="en-CA" dirty="0" err="1"/>
              <a:t>năng</a:t>
            </a:r>
            <a:r>
              <a:rPr lang="en-CA" dirty="0"/>
              <a:t> Find</a:t>
            </a:r>
            <a:r>
              <a:rPr lang="en-US" dirty="0" smtClean="0"/>
              <a:t>:</a:t>
            </a:r>
            <a:endParaRPr lang="en-US" dirty="0"/>
          </a:p>
          <a:p>
            <a:pPr lvl="2"/>
            <a:r>
              <a:rPr lang="en-CA" dirty="0" err="1"/>
              <a:t>Trên</a:t>
            </a:r>
            <a:r>
              <a:rPr lang="en-CA" dirty="0"/>
              <a:t> </a:t>
            </a:r>
            <a:r>
              <a:rPr lang="en-CA" dirty="0" err="1"/>
              <a:t>thẻ</a:t>
            </a:r>
            <a:r>
              <a:rPr lang="en-CA" dirty="0"/>
              <a:t> </a:t>
            </a:r>
            <a:r>
              <a:rPr lang="en-CA" b="1" dirty="0"/>
              <a:t>Home</a:t>
            </a:r>
            <a:r>
              <a:rPr lang="en-CA" dirty="0"/>
              <a:t>, </a:t>
            </a:r>
            <a:r>
              <a:rPr lang="en-CA" dirty="0" err="1"/>
              <a:t>trong</a:t>
            </a:r>
            <a:r>
              <a:rPr lang="en-CA" dirty="0"/>
              <a:t> </a:t>
            </a:r>
            <a:r>
              <a:rPr lang="en-CA" dirty="0" err="1"/>
              <a:t>nhóm</a:t>
            </a:r>
            <a:r>
              <a:rPr lang="en-CA" dirty="0"/>
              <a:t> </a:t>
            </a:r>
            <a:r>
              <a:rPr lang="en-CA" b="1" dirty="0"/>
              <a:t>Editing</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b="1" dirty="0"/>
              <a:t>Find</a:t>
            </a:r>
            <a:r>
              <a:rPr lang="en-CA" dirty="0"/>
              <a:t>; </a:t>
            </a:r>
            <a:r>
              <a:rPr lang="en-CA" dirty="0" err="1"/>
              <a:t>hoặc</a:t>
            </a:r>
            <a:endParaRPr lang="en-US" dirty="0" smtClean="0"/>
          </a:p>
          <a:p>
            <a:pPr lvl="2"/>
            <a:endParaRPr lang="en-US" dirty="0"/>
          </a:p>
          <a:p>
            <a:pPr lvl="2"/>
            <a:endParaRPr lang="en-US" smtClean="0"/>
          </a:p>
          <a:p>
            <a:pPr lvl="2"/>
            <a:endParaRPr lang="en-US" dirty="0"/>
          </a:p>
          <a:p>
            <a:pPr lvl="2"/>
            <a:r>
              <a:rPr lang="en-CA" dirty="0" err="1"/>
              <a:t>nhấp</a:t>
            </a:r>
            <a:r>
              <a:rPr lang="en-CA" dirty="0"/>
              <a:t> </a:t>
            </a:r>
            <a:r>
              <a:rPr lang="en-CA" dirty="0" err="1"/>
              <a:t>chuột</a:t>
            </a:r>
            <a:r>
              <a:rPr lang="en-CA" dirty="0"/>
              <a:t> </a:t>
            </a:r>
            <a:r>
              <a:rPr lang="en-CA" dirty="0" err="1"/>
              <a:t>vào</a:t>
            </a:r>
            <a:r>
              <a:rPr lang="en-CA" dirty="0"/>
              <a:t> </a:t>
            </a:r>
            <a:r>
              <a:rPr lang="en-CA" dirty="0" err="1"/>
              <a:t>hộp</a:t>
            </a:r>
            <a:r>
              <a:rPr lang="en-CA" dirty="0"/>
              <a:t> </a:t>
            </a:r>
            <a:r>
              <a:rPr lang="en-CA" dirty="0" err="1"/>
              <a:t>số</a:t>
            </a:r>
            <a:r>
              <a:rPr lang="en-CA" dirty="0"/>
              <a:t> </a:t>
            </a:r>
            <a:r>
              <a:rPr lang="en-CA" dirty="0" err="1"/>
              <a:t>trang</a:t>
            </a:r>
            <a:r>
              <a:rPr lang="en-CA" dirty="0"/>
              <a:t> </a:t>
            </a:r>
            <a:r>
              <a:rPr lang="en-CA" dirty="0" err="1"/>
              <a:t>trên</a:t>
            </a:r>
            <a:r>
              <a:rPr lang="en-CA" dirty="0"/>
              <a:t> </a:t>
            </a:r>
            <a:r>
              <a:rPr lang="en-CA" dirty="0" err="1"/>
              <a:t>thanh</a:t>
            </a:r>
            <a:r>
              <a:rPr lang="en-CA" dirty="0"/>
              <a:t> </a:t>
            </a:r>
            <a:r>
              <a:rPr lang="en-CA" dirty="0" err="1"/>
              <a:t>trạng</a:t>
            </a:r>
            <a:r>
              <a:rPr lang="en-CA" dirty="0"/>
              <a:t> </a:t>
            </a:r>
            <a:r>
              <a:rPr lang="en-CA" dirty="0" err="1"/>
              <a:t>thái</a:t>
            </a:r>
            <a:r>
              <a:rPr lang="en-CA" dirty="0"/>
              <a:t> </a:t>
            </a:r>
            <a:r>
              <a:rPr lang="en-CA" dirty="0" err="1"/>
              <a:t>và</a:t>
            </a:r>
            <a:r>
              <a:rPr lang="en-CA" dirty="0"/>
              <a:t> </a:t>
            </a:r>
            <a:r>
              <a:rPr lang="en-CA" dirty="0" err="1"/>
              <a:t>sau</a:t>
            </a:r>
            <a:r>
              <a:rPr lang="en-CA" dirty="0"/>
              <a:t> </a:t>
            </a:r>
            <a:r>
              <a:rPr lang="en-CA" dirty="0" err="1"/>
              <a:t>đó</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dirty="0" err="1"/>
              <a:t>thẻ</a:t>
            </a:r>
            <a:r>
              <a:rPr lang="en-CA" dirty="0"/>
              <a:t> </a:t>
            </a:r>
            <a:r>
              <a:rPr lang="en-CA" b="1" dirty="0"/>
              <a:t>Find</a:t>
            </a:r>
            <a:r>
              <a:rPr lang="en-CA" dirty="0"/>
              <a:t>; </a:t>
            </a:r>
            <a:r>
              <a:rPr lang="en-CA" dirty="0" err="1"/>
              <a:t>hoặc</a:t>
            </a:r>
            <a:endParaRPr lang="en-US" dirty="0"/>
          </a:p>
        </p:txBody>
      </p:sp>
      <p:pic>
        <p:nvPicPr>
          <p:cNvPr id="6" name="Picture 5" descr="Description: C:\Users\swong\Documents\Manuals\IC3 GS4\7314 IC3 GS4\Screens\L8\l8-038.png"/>
          <p:cNvPicPr/>
          <p:nvPr/>
        </p:nvPicPr>
        <p:blipFill>
          <a:blip r:embed="rId3">
            <a:extLst>
              <a:ext uri="{28A0092B-C50C-407E-A947-70E740481C1C}">
                <a14:useLocalDpi xmlns:a14="http://schemas.microsoft.com/office/drawing/2010/main" val="0"/>
              </a:ext>
            </a:extLst>
          </a:blip>
          <a:srcRect/>
          <a:stretch>
            <a:fillRect/>
          </a:stretch>
        </p:blipFill>
        <p:spPr bwMode="auto">
          <a:xfrm>
            <a:off x="6705600" y="2971800"/>
            <a:ext cx="1186537" cy="750253"/>
          </a:xfrm>
          <a:prstGeom prst="rect">
            <a:avLst/>
          </a:prstGeom>
          <a:noFill/>
          <a:ln>
            <a:noFill/>
          </a:ln>
        </p:spPr>
      </p:pic>
      <p:pic>
        <p:nvPicPr>
          <p:cNvPr id="7" name="Picture 6" descr="Description: C:\Users\swong\Documents\Manuals\IC3 GS4\7314 IC3 GS4\Screens\L8\l8-037.png"/>
          <p:cNvPicPr/>
          <p:nvPr/>
        </p:nvPicPr>
        <p:blipFill>
          <a:blip r:embed="rId4">
            <a:extLst>
              <a:ext uri="{28A0092B-C50C-407E-A947-70E740481C1C}">
                <a14:useLocalDpi xmlns:a14="http://schemas.microsoft.com/office/drawing/2010/main" val="0"/>
              </a:ext>
            </a:extLst>
          </a:blip>
          <a:srcRect/>
          <a:stretch>
            <a:fillRect/>
          </a:stretch>
        </p:blipFill>
        <p:spPr bwMode="auto">
          <a:xfrm>
            <a:off x="4495800" y="4648200"/>
            <a:ext cx="4180407" cy="1731646"/>
          </a:xfrm>
          <a:prstGeom prst="rect">
            <a:avLst/>
          </a:prstGeom>
          <a:noFill/>
          <a:ln>
            <a:noFill/>
          </a:ln>
        </p:spPr>
      </p:pic>
    </p:spTree>
    <p:extLst>
      <p:ext uri="{BB962C8B-B14F-4D97-AF65-F5344CB8AC3E}">
        <p14:creationId xmlns:p14="http://schemas.microsoft.com/office/powerpoint/2010/main" val="39078943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Hiệu </a:t>
            </a:r>
            <a:r>
              <a:rPr lang="en-US" dirty="0" err="1" smtClean="0"/>
              <a:t>đính</a:t>
            </a:r>
            <a:r>
              <a:rPr lang="en-US" dirty="0" smtClean="0"/>
              <a:t> </a:t>
            </a:r>
            <a:r>
              <a:rPr lang="en-US" dirty="0" err="1" smtClean="0"/>
              <a:t>tài</a:t>
            </a:r>
            <a:r>
              <a:rPr lang="en-US" dirty="0" smtClean="0"/>
              <a:t> </a:t>
            </a:r>
            <a:r>
              <a:rPr lang="en-US" dirty="0" err="1" smtClean="0"/>
              <a:t>liệu</a:t>
            </a:r>
            <a:endParaRPr lang="en-US" dirty="0"/>
          </a:p>
        </p:txBody>
      </p:sp>
      <p:sp>
        <p:nvSpPr>
          <p:cNvPr id="3" name="Content Placeholder 2"/>
          <p:cNvSpPr>
            <a:spLocks noGrp="1"/>
          </p:cNvSpPr>
          <p:nvPr>
            <p:ph idx="1"/>
          </p:nvPr>
        </p:nvSpPr>
        <p:spPr>
          <a:xfrm>
            <a:off x="1046501" y="1864347"/>
            <a:ext cx="5963900" cy="4913219"/>
          </a:xfrm>
        </p:spPr>
        <p:txBody>
          <a:bodyPr/>
          <a:lstStyle/>
          <a:p>
            <a:r>
              <a:rPr lang="en-CA" dirty="0" err="1" smtClean="0"/>
              <a:t>Nhấn</a:t>
            </a:r>
            <a:r>
              <a:rPr lang="en-CA" dirty="0" smtClean="0"/>
              <a:t> CTRL+</a:t>
            </a:r>
            <a:r>
              <a:rPr lang="en-US" dirty="0" smtClean="0"/>
              <a:t>F </a:t>
            </a:r>
            <a:r>
              <a:rPr lang="en-CA" dirty="0" err="1"/>
              <a:t>để</a:t>
            </a:r>
            <a:r>
              <a:rPr lang="en-CA" dirty="0"/>
              <a:t> </a:t>
            </a:r>
            <a:r>
              <a:rPr lang="en-CA" dirty="0" err="1"/>
              <a:t>hiển</a:t>
            </a:r>
            <a:r>
              <a:rPr lang="en-CA" dirty="0"/>
              <a:t> thị </a:t>
            </a:r>
            <a:r>
              <a:rPr lang="en-CA" dirty="0" err="1"/>
              <a:t>khung</a:t>
            </a:r>
            <a:r>
              <a:rPr lang="en-CA" dirty="0"/>
              <a:t> Navigation</a:t>
            </a:r>
            <a:endParaRPr lang="en-CA" dirty="0" smtClean="0"/>
          </a:p>
          <a:p>
            <a:pPr lvl="1"/>
            <a:r>
              <a:rPr lang="en-CA" dirty="0" err="1"/>
              <a:t>Với</a:t>
            </a:r>
            <a:r>
              <a:rPr lang="en-CA" dirty="0"/>
              <a:t> </a:t>
            </a:r>
            <a:r>
              <a:rPr lang="en-CA" dirty="0" err="1"/>
              <a:t>khung</a:t>
            </a:r>
            <a:r>
              <a:rPr lang="en-CA" dirty="0"/>
              <a:t> Navigation, </a:t>
            </a:r>
            <a:r>
              <a:rPr lang="en-CA" dirty="0" err="1"/>
              <a:t>bạn</a:t>
            </a:r>
            <a:r>
              <a:rPr lang="en-CA" dirty="0"/>
              <a:t> </a:t>
            </a:r>
            <a:r>
              <a:rPr lang="en-CA" dirty="0" err="1"/>
              <a:t>chỉ</a:t>
            </a:r>
            <a:r>
              <a:rPr lang="en-CA" dirty="0"/>
              <a:t> </a:t>
            </a:r>
            <a:r>
              <a:rPr lang="en-CA" dirty="0" err="1"/>
              <a:t>cần</a:t>
            </a:r>
            <a:r>
              <a:rPr lang="en-CA" dirty="0"/>
              <a:t> </a:t>
            </a:r>
            <a:r>
              <a:rPr lang="en-CA" dirty="0" err="1"/>
              <a:t>nhập</a:t>
            </a:r>
            <a:r>
              <a:rPr lang="en-CA" dirty="0"/>
              <a:t> </a:t>
            </a:r>
            <a:r>
              <a:rPr lang="en-CA" dirty="0" err="1"/>
              <a:t>tiêu</a:t>
            </a:r>
            <a:r>
              <a:rPr lang="en-CA" dirty="0"/>
              <a:t> </a:t>
            </a:r>
            <a:r>
              <a:rPr lang="en-CA" dirty="0" err="1" smtClean="0"/>
              <a:t>chuẩn</a:t>
            </a:r>
            <a:r>
              <a:rPr lang="en-CA" dirty="0" smtClean="0"/>
              <a:t> </a:t>
            </a:r>
            <a:r>
              <a:rPr lang="en-CA" dirty="0" err="1" smtClean="0"/>
              <a:t>tìm</a:t>
            </a:r>
            <a:r>
              <a:rPr lang="en-CA" dirty="0" smtClean="0"/>
              <a:t> </a:t>
            </a:r>
            <a:r>
              <a:rPr lang="en-CA" dirty="0" err="1"/>
              <a:t>kiếm</a:t>
            </a:r>
            <a:r>
              <a:rPr lang="en-CA" dirty="0"/>
              <a:t> </a:t>
            </a:r>
            <a:r>
              <a:rPr lang="en-CA" dirty="0" err="1"/>
              <a:t>và</a:t>
            </a:r>
            <a:r>
              <a:rPr lang="en-CA" dirty="0"/>
              <a:t> </a:t>
            </a:r>
            <a:r>
              <a:rPr lang="en-CA" dirty="0" err="1"/>
              <a:t>nhấp</a:t>
            </a:r>
            <a:r>
              <a:rPr lang="en-CA" dirty="0"/>
              <a:t> </a:t>
            </a:r>
            <a:r>
              <a:rPr lang="en-CA" dirty="0" err="1"/>
              <a:t>chọn</a:t>
            </a:r>
            <a:r>
              <a:rPr lang="en-CA" dirty="0"/>
              <a:t>   </a:t>
            </a:r>
            <a:r>
              <a:rPr lang="en-CA" dirty="0" smtClean="0"/>
              <a:t> (</a:t>
            </a:r>
            <a:r>
              <a:rPr lang="en-CA" dirty="0" err="1"/>
              <a:t>hoặc</a:t>
            </a:r>
            <a:r>
              <a:rPr lang="en-CA" dirty="0"/>
              <a:t> </a:t>
            </a:r>
            <a:r>
              <a:rPr lang="en-CA" dirty="0" err="1"/>
              <a:t>nhấn</a:t>
            </a:r>
            <a:r>
              <a:rPr lang="en-CA" dirty="0"/>
              <a:t> </a:t>
            </a:r>
            <a:r>
              <a:rPr lang="en-CA" dirty="0" smtClean="0"/>
              <a:t>ENTER)</a:t>
            </a:r>
          </a:p>
          <a:p>
            <a:pPr lvl="1"/>
            <a:r>
              <a:rPr lang="en-CA" dirty="0"/>
              <a:t>Word </a:t>
            </a:r>
            <a:r>
              <a:rPr lang="en-CA" dirty="0" err="1"/>
              <a:t>liệt</a:t>
            </a:r>
            <a:r>
              <a:rPr lang="en-CA" dirty="0"/>
              <a:t> </a:t>
            </a:r>
            <a:r>
              <a:rPr lang="en-CA" dirty="0" err="1"/>
              <a:t>kê</a:t>
            </a:r>
            <a:r>
              <a:rPr lang="en-CA" dirty="0"/>
              <a:t> </a:t>
            </a:r>
            <a:r>
              <a:rPr lang="en-CA" dirty="0" err="1"/>
              <a:t>mọi</a:t>
            </a:r>
            <a:r>
              <a:rPr lang="en-CA" dirty="0"/>
              <a:t> </a:t>
            </a:r>
            <a:r>
              <a:rPr lang="en-CA" dirty="0" err="1"/>
              <a:t>sự</a:t>
            </a:r>
            <a:r>
              <a:rPr lang="en-CA" dirty="0"/>
              <a:t> </a:t>
            </a:r>
            <a:r>
              <a:rPr lang="en-CA" dirty="0" err="1"/>
              <a:t>phù</a:t>
            </a:r>
            <a:r>
              <a:rPr lang="en-CA" dirty="0"/>
              <a:t> </a:t>
            </a:r>
            <a:r>
              <a:rPr lang="en-CA" dirty="0" err="1"/>
              <a:t>hợp</a:t>
            </a:r>
            <a:r>
              <a:rPr lang="en-CA" dirty="0"/>
              <a:t> </a:t>
            </a:r>
            <a:r>
              <a:rPr lang="en-CA" dirty="0" err="1"/>
              <a:t>mà</a:t>
            </a:r>
            <a:r>
              <a:rPr lang="en-CA" dirty="0"/>
              <a:t> </a:t>
            </a:r>
            <a:r>
              <a:rPr lang="en-CA" dirty="0" err="1"/>
              <a:t>nó</a:t>
            </a:r>
            <a:r>
              <a:rPr lang="en-CA" dirty="0"/>
              <a:t> </a:t>
            </a:r>
            <a:r>
              <a:rPr lang="en-CA" dirty="0" err="1"/>
              <a:t>tìm</a:t>
            </a:r>
            <a:r>
              <a:rPr lang="en-CA" dirty="0"/>
              <a:t> </a:t>
            </a:r>
            <a:r>
              <a:rPr lang="en-CA" dirty="0" err="1"/>
              <a:t>kiếm</a:t>
            </a:r>
            <a:r>
              <a:rPr lang="en-CA" dirty="0"/>
              <a:t> </a:t>
            </a:r>
            <a:r>
              <a:rPr lang="en-CA" dirty="0" err="1"/>
              <a:t>được</a:t>
            </a:r>
            <a:endParaRPr lang="en-CA" dirty="0" smtClean="0"/>
          </a:p>
          <a:p>
            <a:pPr lvl="1"/>
            <a:r>
              <a:rPr lang="en-CA" dirty="0" err="1"/>
              <a:t>Khi</a:t>
            </a:r>
            <a:r>
              <a:rPr lang="en-CA" dirty="0"/>
              <a:t> </a:t>
            </a:r>
            <a:r>
              <a:rPr lang="en-CA" dirty="0" err="1"/>
              <a:t>bạn</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dirty="0" err="1"/>
              <a:t>kết</a:t>
            </a:r>
            <a:r>
              <a:rPr lang="en-CA" dirty="0"/>
              <a:t> </a:t>
            </a:r>
            <a:r>
              <a:rPr lang="en-CA" dirty="0" err="1"/>
              <a:t>quả</a:t>
            </a:r>
            <a:r>
              <a:rPr lang="en-CA" dirty="0"/>
              <a:t> </a:t>
            </a:r>
            <a:r>
              <a:rPr lang="en-CA" dirty="0" err="1"/>
              <a:t>trong</a:t>
            </a:r>
            <a:r>
              <a:rPr lang="en-CA" dirty="0"/>
              <a:t> </a:t>
            </a:r>
            <a:r>
              <a:rPr lang="en-CA" dirty="0" err="1"/>
              <a:t>danh</a:t>
            </a:r>
            <a:r>
              <a:rPr lang="en-CA" dirty="0"/>
              <a:t> </a:t>
            </a:r>
            <a:r>
              <a:rPr lang="en-CA" dirty="0" err="1" smtClean="0"/>
              <a:t>sách</a:t>
            </a:r>
            <a:r>
              <a:rPr lang="en-CA" dirty="0" smtClean="0"/>
              <a:t>, Word </a:t>
            </a:r>
            <a:r>
              <a:rPr lang="en-CA" dirty="0" err="1"/>
              <a:t>tự</a:t>
            </a:r>
            <a:r>
              <a:rPr lang="en-CA" dirty="0"/>
              <a:t> </a:t>
            </a:r>
            <a:r>
              <a:rPr lang="en-CA" dirty="0" err="1"/>
              <a:t>động</a:t>
            </a:r>
            <a:r>
              <a:rPr lang="en-CA" dirty="0"/>
              <a:t> </a:t>
            </a:r>
            <a:r>
              <a:rPr lang="en-CA" dirty="0" err="1"/>
              <a:t>chuyển</a:t>
            </a:r>
            <a:r>
              <a:rPr lang="en-CA" dirty="0"/>
              <a:t> </a:t>
            </a:r>
            <a:r>
              <a:rPr lang="en-CA" dirty="0" err="1"/>
              <a:t>đến</a:t>
            </a:r>
            <a:r>
              <a:rPr lang="en-CA" dirty="0"/>
              <a:t> </a:t>
            </a:r>
            <a:r>
              <a:rPr lang="en-CA" dirty="0" err="1"/>
              <a:t>vị</a:t>
            </a:r>
            <a:r>
              <a:rPr lang="en-CA" dirty="0"/>
              <a:t> </a:t>
            </a:r>
            <a:r>
              <a:rPr lang="en-CA" dirty="0" err="1" smtClean="0"/>
              <a:t>trí</a:t>
            </a:r>
            <a:r>
              <a:rPr lang="en-CA" dirty="0" smtClean="0"/>
              <a:t> </a:t>
            </a:r>
            <a:r>
              <a:rPr lang="en-CA" dirty="0" err="1" smtClean="0"/>
              <a:t>của</a:t>
            </a:r>
            <a:r>
              <a:rPr lang="en-CA" dirty="0" smtClean="0"/>
              <a:t> </a:t>
            </a:r>
            <a:r>
              <a:rPr lang="en-CA" dirty="0" err="1" smtClean="0"/>
              <a:t>kết</a:t>
            </a:r>
            <a:r>
              <a:rPr lang="en-CA" dirty="0" smtClean="0"/>
              <a:t> </a:t>
            </a:r>
            <a:r>
              <a:rPr lang="en-CA" dirty="0" err="1" smtClean="0"/>
              <a:t>quả</a:t>
            </a:r>
            <a:r>
              <a:rPr lang="en-CA" dirty="0" smtClean="0"/>
              <a:t> </a:t>
            </a:r>
            <a:r>
              <a:rPr lang="en-CA" dirty="0" err="1" smtClean="0"/>
              <a:t>đó</a:t>
            </a:r>
            <a:r>
              <a:rPr lang="en-CA" dirty="0" smtClean="0"/>
              <a:t> </a:t>
            </a:r>
            <a:r>
              <a:rPr lang="en-CA" dirty="0" err="1" smtClean="0"/>
              <a:t>trong</a:t>
            </a:r>
            <a:r>
              <a:rPr lang="en-CA" dirty="0" smtClean="0"/>
              <a:t> </a:t>
            </a:r>
            <a:r>
              <a:rPr lang="en-CA" dirty="0" err="1" smtClean="0"/>
              <a:t>tài</a:t>
            </a:r>
            <a:r>
              <a:rPr lang="en-CA" dirty="0" smtClean="0"/>
              <a:t> </a:t>
            </a:r>
            <a:r>
              <a:rPr lang="en-CA" dirty="0" err="1" smtClean="0"/>
              <a:t>liệu</a:t>
            </a:r>
            <a:endParaRPr lang="en-US" dirty="0"/>
          </a:p>
        </p:txBody>
      </p:sp>
      <p:pic>
        <p:nvPicPr>
          <p:cNvPr id="6" name="Picture 5" descr="C:\Users\swong\Documents\Manuals\IC3 GS4\7314 IC3 GS4\l8 find nav.png"/>
          <p:cNvPicPr/>
          <p:nvPr/>
        </p:nvPicPr>
        <p:blipFill>
          <a:blip r:embed="rId3">
            <a:extLst>
              <a:ext uri="{28A0092B-C50C-407E-A947-70E740481C1C}">
                <a14:useLocalDpi xmlns:a14="http://schemas.microsoft.com/office/drawing/2010/main" val="0"/>
              </a:ext>
            </a:extLst>
          </a:blip>
          <a:srcRect/>
          <a:stretch>
            <a:fillRect/>
          </a:stretch>
        </p:blipFill>
        <p:spPr bwMode="auto">
          <a:xfrm>
            <a:off x="7167453" y="2301356"/>
            <a:ext cx="1889760" cy="4171700"/>
          </a:xfrm>
          <a:prstGeom prst="rect">
            <a:avLst/>
          </a:prstGeom>
          <a:noFill/>
          <a:ln>
            <a:noFill/>
          </a:ln>
        </p:spPr>
      </p:pic>
      <p:pic>
        <p:nvPicPr>
          <p:cNvPr id="7" name="Picture 6" descr="Description: Description: C:\Users\Public\Documents\u2te\u2te-004.png"/>
          <p:cNvPicPr/>
          <p:nvPr/>
        </p:nvPicPr>
        <p:blipFill>
          <a:blip r:embed="rId4">
            <a:extLst>
              <a:ext uri="{28A0092B-C50C-407E-A947-70E740481C1C}">
                <a14:useLocalDpi xmlns:a14="http://schemas.microsoft.com/office/drawing/2010/main" val="0"/>
              </a:ext>
            </a:extLst>
          </a:blip>
          <a:srcRect/>
          <a:stretch>
            <a:fillRect/>
          </a:stretch>
        </p:blipFill>
        <p:spPr bwMode="auto">
          <a:xfrm>
            <a:off x="4448411" y="2315211"/>
            <a:ext cx="204788" cy="204788"/>
          </a:xfrm>
          <a:prstGeom prst="rect">
            <a:avLst/>
          </a:prstGeom>
          <a:noFill/>
          <a:ln>
            <a:noFill/>
          </a:ln>
        </p:spPr>
      </p:pic>
    </p:spTree>
    <p:extLst>
      <p:ext uri="{BB962C8B-B14F-4D97-AF65-F5344CB8AC3E}">
        <p14:creationId xmlns:p14="http://schemas.microsoft.com/office/powerpoint/2010/main" val="2807418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Hiệu </a:t>
            </a:r>
            <a:r>
              <a:rPr lang="en-US" dirty="0" err="1" smtClean="0"/>
              <a:t>đính</a:t>
            </a:r>
            <a:r>
              <a:rPr lang="en-US" dirty="0" smtClean="0"/>
              <a:t> </a:t>
            </a:r>
            <a:r>
              <a:rPr lang="en-US" dirty="0" err="1" smtClean="0"/>
              <a:t>tài</a:t>
            </a:r>
            <a:r>
              <a:rPr lang="en-US" dirty="0" smtClean="0"/>
              <a:t> </a:t>
            </a:r>
            <a:r>
              <a:rPr lang="en-US" dirty="0" err="1" smtClean="0"/>
              <a:t>liệu</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54281415"/>
              </p:ext>
            </p:extLst>
          </p:nvPr>
        </p:nvGraphicFramePr>
        <p:xfrm>
          <a:off x="1046500" y="1567001"/>
          <a:ext cx="8010713" cy="5179795"/>
        </p:xfrm>
        <a:graphic>
          <a:graphicData uri="http://schemas.openxmlformats.org/drawingml/2006/table">
            <a:tbl>
              <a:tblPr firstRow="1" firstCol="1" bandRow="1"/>
              <a:tblGrid>
                <a:gridCol w="1563273">
                  <a:extLst>
                    <a:ext uri="{9D8B030D-6E8A-4147-A177-3AD203B41FA5}">
                      <a16:colId xmlns:a16="http://schemas.microsoft.com/office/drawing/2014/main" val="20000"/>
                    </a:ext>
                  </a:extLst>
                </a:gridCol>
                <a:gridCol w="2269303">
                  <a:extLst>
                    <a:ext uri="{9D8B030D-6E8A-4147-A177-3AD203B41FA5}">
                      <a16:colId xmlns:a16="http://schemas.microsoft.com/office/drawing/2014/main" val="20001"/>
                    </a:ext>
                  </a:extLst>
                </a:gridCol>
                <a:gridCol w="1281607">
                  <a:extLst>
                    <a:ext uri="{9D8B030D-6E8A-4147-A177-3AD203B41FA5}">
                      <a16:colId xmlns:a16="http://schemas.microsoft.com/office/drawing/2014/main" val="20002"/>
                    </a:ext>
                  </a:extLst>
                </a:gridCol>
                <a:gridCol w="2896530">
                  <a:extLst>
                    <a:ext uri="{9D8B030D-6E8A-4147-A177-3AD203B41FA5}">
                      <a16:colId xmlns:a16="http://schemas.microsoft.com/office/drawing/2014/main" val="20003"/>
                    </a:ext>
                  </a:extLst>
                </a:gridCol>
              </a:tblGrid>
              <a:tr h="802526">
                <a:tc gridSpan="2">
                  <a:txBody>
                    <a:bodyPr/>
                    <a:lstStyle/>
                    <a:p>
                      <a:pPr>
                        <a:lnSpc>
                          <a:spcPct val="115000"/>
                        </a:lnSpc>
                        <a:spcBef>
                          <a:spcPts val="200"/>
                        </a:spcBef>
                        <a:spcAft>
                          <a:spcPts val="200"/>
                        </a:spcAft>
                        <a:tabLst>
                          <a:tab pos="228600" algn="l"/>
                        </a:tabLst>
                      </a:pPr>
                      <a:endParaRPr lang="en-US" sz="1600" b="1" dirty="0">
                        <a:effectLst/>
                        <a:latin typeface="Zurich BT"/>
                        <a:ea typeface="Times New Roman"/>
                        <a:cs typeface="Calibri"/>
                      </a:endParaRPr>
                    </a:p>
                  </a:txBody>
                  <a:tcPr marL="47065" marR="47065" marT="0" marB="0">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nSpc>
                          <a:spcPct val="115000"/>
                        </a:lnSpc>
                        <a:spcBef>
                          <a:spcPts val="200"/>
                        </a:spcBef>
                        <a:spcAft>
                          <a:spcPts val="200"/>
                        </a:spcAft>
                        <a:tabLst>
                          <a:tab pos="228600" algn="l"/>
                        </a:tabLst>
                      </a:pPr>
                      <a:r>
                        <a:rPr lang="en-US" sz="1600" b="1" dirty="0">
                          <a:effectLst/>
                          <a:latin typeface="Zurich BT"/>
                          <a:ea typeface="Times New Roman"/>
                          <a:cs typeface="Calibri"/>
                        </a:rPr>
                        <a:t>Find what</a:t>
                      </a:r>
                    </a:p>
                  </a:txBody>
                  <a:tcPr marL="47065" marR="4706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a:lnSpc>
                          <a:spcPct val="115000"/>
                        </a:lnSpc>
                        <a:spcBef>
                          <a:spcPts val="200"/>
                        </a:spcBef>
                        <a:spcAft>
                          <a:spcPts val="200"/>
                        </a:spcAft>
                        <a:tabLst>
                          <a:tab pos="228600" algn="l"/>
                        </a:tabLst>
                      </a:pPr>
                      <a:r>
                        <a:rPr lang="en-CA" sz="1600" kern="1200" dirty="0" err="1" smtClean="0">
                          <a:solidFill>
                            <a:schemeClr val="tx1"/>
                          </a:solidFill>
                          <a:effectLst/>
                          <a:latin typeface="Calibri" panose="020F0502020204030204" pitchFamily="34" charset="0"/>
                          <a:ea typeface="+mn-ea"/>
                          <a:cs typeface="+mn-cs"/>
                        </a:rPr>
                        <a:t>Cung</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cấp</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một</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trường</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để</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nhập</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từ</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cụm</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từ</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ký</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hiệu</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hoặc</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mã</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bạn</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muốn</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tìm</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kiếm</a:t>
                      </a:r>
                      <a:r>
                        <a:rPr lang="en-CA" sz="1600" kern="1200" dirty="0" smtClean="0">
                          <a:solidFill>
                            <a:schemeClr val="tx1"/>
                          </a:solidFill>
                          <a:effectLst/>
                          <a:latin typeface="Calibri" panose="020F0502020204030204" pitchFamily="34" charset="0"/>
                          <a:ea typeface="+mn-ea"/>
                          <a:cs typeface="+mn-cs"/>
                        </a:rPr>
                        <a:t>.</a:t>
                      </a:r>
                      <a:endParaRPr lang="en-US" sz="1600" dirty="0">
                        <a:effectLst/>
                        <a:latin typeface="Calibri" panose="020F0502020204030204" pitchFamily="34" charset="0"/>
                        <a:ea typeface="Times New Roman"/>
                        <a:cs typeface="Calibri"/>
                      </a:endParaRPr>
                    </a:p>
                  </a:txBody>
                  <a:tcPr marL="47065" marR="47065" marT="0" marB="0">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94892">
                <a:tc gridSpan="2">
                  <a:txBody>
                    <a:bodyPr/>
                    <a:lstStyle/>
                    <a:p>
                      <a:pPr>
                        <a:lnSpc>
                          <a:spcPct val="115000"/>
                        </a:lnSpc>
                        <a:spcBef>
                          <a:spcPts val="200"/>
                        </a:spcBef>
                        <a:spcAft>
                          <a:spcPts val="200"/>
                        </a:spcAft>
                        <a:tabLst>
                          <a:tab pos="228600" algn="l"/>
                        </a:tabLst>
                      </a:pPr>
                      <a:endParaRPr lang="en-US" sz="1600" b="1">
                        <a:effectLst/>
                        <a:latin typeface="Zurich BT"/>
                        <a:ea typeface="Times New Roman"/>
                        <a:cs typeface="Calibri"/>
                      </a:endParaRPr>
                    </a:p>
                  </a:txBody>
                  <a:tcPr marL="47065" marR="47065"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nSpc>
                          <a:spcPct val="115000"/>
                        </a:lnSpc>
                        <a:spcBef>
                          <a:spcPts val="200"/>
                        </a:spcBef>
                        <a:spcAft>
                          <a:spcPts val="200"/>
                        </a:spcAft>
                        <a:tabLst>
                          <a:tab pos="228600" algn="l"/>
                        </a:tabLst>
                      </a:pPr>
                      <a:r>
                        <a:rPr lang="en-US" sz="1600" b="1">
                          <a:effectLst/>
                          <a:latin typeface="Zurich BT"/>
                          <a:ea typeface="Times New Roman"/>
                          <a:cs typeface="Calibri"/>
                        </a:rPr>
                        <a:t>More</a:t>
                      </a:r>
                    </a:p>
                  </a:txBody>
                  <a:tcPr marL="47065" marR="4706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a:lnSpc>
                          <a:spcPct val="115000"/>
                        </a:lnSpc>
                        <a:spcBef>
                          <a:spcPts val="200"/>
                        </a:spcBef>
                        <a:spcAft>
                          <a:spcPts val="200"/>
                        </a:spcAft>
                        <a:tabLst>
                          <a:tab pos="228600" algn="l"/>
                        </a:tabLst>
                      </a:pPr>
                      <a:r>
                        <a:rPr lang="en-CA" sz="1600" kern="1200" dirty="0" err="1" smtClean="0">
                          <a:solidFill>
                            <a:schemeClr val="tx1"/>
                          </a:solidFill>
                          <a:effectLst/>
                          <a:latin typeface="Calibri" panose="020F0502020204030204" pitchFamily="34" charset="0"/>
                          <a:ea typeface="+mn-ea"/>
                          <a:cs typeface="+mn-cs"/>
                        </a:rPr>
                        <a:t>Hiển</a:t>
                      </a:r>
                      <a:r>
                        <a:rPr lang="en-CA" sz="1600" kern="1200" dirty="0" smtClean="0">
                          <a:solidFill>
                            <a:schemeClr val="tx1"/>
                          </a:solidFill>
                          <a:effectLst/>
                          <a:latin typeface="Calibri" panose="020F0502020204030204" pitchFamily="34" charset="0"/>
                          <a:ea typeface="+mn-ea"/>
                          <a:cs typeface="+mn-cs"/>
                        </a:rPr>
                        <a:t> thị </a:t>
                      </a:r>
                      <a:r>
                        <a:rPr lang="en-CA" sz="1600" kern="1200" dirty="0" err="1" smtClean="0">
                          <a:solidFill>
                            <a:schemeClr val="tx1"/>
                          </a:solidFill>
                          <a:effectLst/>
                          <a:latin typeface="Calibri" panose="020F0502020204030204" pitchFamily="34" charset="0"/>
                          <a:ea typeface="+mn-ea"/>
                          <a:cs typeface="+mn-cs"/>
                        </a:rPr>
                        <a:t>các</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tiêu</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chuẩn</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bổ</a:t>
                      </a:r>
                      <a:r>
                        <a:rPr lang="en-CA" sz="1600" kern="1200" dirty="0" smtClean="0">
                          <a:solidFill>
                            <a:schemeClr val="tx1"/>
                          </a:solidFill>
                          <a:effectLst/>
                          <a:latin typeface="Calibri" panose="020F0502020204030204" pitchFamily="34" charset="0"/>
                          <a:ea typeface="+mn-ea"/>
                          <a:cs typeface="+mn-cs"/>
                        </a:rPr>
                        <a:t> sung </a:t>
                      </a:r>
                      <a:r>
                        <a:rPr lang="en-CA" sz="1600" kern="1200" dirty="0" err="1" smtClean="0">
                          <a:solidFill>
                            <a:schemeClr val="tx1"/>
                          </a:solidFill>
                          <a:effectLst/>
                          <a:latin typeface="Calibri" panose="020F0502020204030204" pitchFamily="34" charset="0"/>
                          <a:ea typeface="+mn-ea"/>
                          <a:cs typeface="+mn-cs"/>
                        </a:rPr>
                        <a:t>để</a:t>
                      </a:r>
                      <a:r>
                        <a:rPr lang="en-CA" sz="1600" kern="1200" baseline="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làm</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hẹp</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tiêu</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chuẩn</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tìm</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kiếm</a:t>
                      </a:r>
                      <a:endParaRPr lang="en-US" sz="1600" dirty="0">
                        <a:effectLst/>
                        <a:latin typeface="Calibri" panose="020F0502020204030204" pitchFamily="34" charset="0"/>
                        <a:ea typeface="Times New Roman"/>
                        <a:cs typeface="Calibri"/>
                      </a:endParaRPr>
                    </a:p>
                  </a:txBody>
                  <a:tcPr marL="47065" marR="47065"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70035">
                <a:tc gridSpan="2">
                  <a:txBody>
                    <a:bodyPr/>
                    <a:lstStyle/>
                    <a:p>
                      <a:pPr>
                        <a:lnSpc>
                          <a:spcPct val="115000"/>
                        </a:lnSpc>
                        <a:spcBef>
                          <a:spcPts val="200"/>
                        </a:spcBef>
                        <a:spcAft>
                          <a:spcPts val="200"/>
                        </a:spcAft>
                        <a:tabLst>
                          <a:tab pos="228600" algn="l"/>
                        </a:tabLst>
                      </a:pPr>
                      <a:endParaRPr lang="en-US" sz="1600" b="1">
                        <a:effectLst/>
                        <a:latin typeface="Zurich BT"/>
                        <a:ea typeface="Times New Roman"/>
                        <a:cs typeface="Calibri"/>
                      </a:endParaRPr>
                    </a:p>
                  </a:txBody>
                  <a:tcPr marL="47065" marR="47065"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nSpc>
                          <a:spcPct val="115000"/>
                        </a:lnSpc>
                        <a:spcBef>
                          <a:spcPts val="200"/>
                        </a:spcBef>
                        <a:spcAft>
                          <a:spcPts val="200"/>
                        </a:spcAft>
                        <a:tabLst>
                          <a:tab pos="228600" algn="l"/>
                        </a:tabLst>
                      </a:pPr>
                      <a:r>
                        <a:rPr lang="en-US" sz="1600" b="1" dirty="0">
                          <a:effectLst/>
                          <a:latin typeface="Zurich BT"/>
                          <a:ea typeface="Times New Roman"/>
                          <a:cs typeface="Calibri"/>
                        </a:rPr>
                        <a:t>Reading Highlight</a:t>
                      </a:r>
                    </a:p>
                  </a:txBody>
                  <a:tcPr marL="47065" marR="4706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a:lnSpc>
                          <a:spcPct val="115000"/>
                        </a:lnSpc>
                        <a:spcBef>
                          <a:spcPts val="200"/>
                        </a:spcBef>
                        <a:spcAft>
                          <a:spcPts val="200"/>
                        </a:spcAft>
                        <a:tabLst>
                          <a:tab pos="228600" algn="l"/>
                        </a:tabLst>
                      </a:pPr>
                      <a:r>
                        <a:rPr lang="en-CA" sz="1600" kern="1200" dirty="0" err="1" smtClean="0">
                          <a:solidFill>
                            <a:schemeClr val="tx1"/>
                          </a:solidFill>
                          <a:effectLst/>
                          <a:latin typeface="Calibri" panose="020F0502020204030204" pitchFamily="34" charset="0"/>
                          <a:ea typeface="+mn-ea"/>
                          <a:cs typeface="+mn-cs"/>
                        </a:rPr>
                        <a:t>Đánh</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dấu</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mọi</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sự</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xuất</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hiện</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của</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các</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mục</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được</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tìm</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kiếm</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trong</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tài</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liệu</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chính</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tiêu</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đề</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và</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chân</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trang</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và</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các</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hộp</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văn</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bản</a:t>
                      </a:r>
                      <a:endParaRPr lang="en-US" sz="1600" dirty="0">
                        <a:effectLst/>
                        <a:latin typeface="Calibri" panose="020F0502020204030204" pitchFamily="34" charset="0"/>
                        <a:ea typeface="Times New Roman"/>
                        <a:cs typeface="Calibri"/>
                      </a:endParaRPr>
                    </a:p>
                  </a:txBody>
                  <a:tcPr marL="47065" marR="47065"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80107">
                <a:tc gridSpan="2">
                  <a:txBody>
                    <a:bodyPr/>
                    <a:lstStyle/>
                    <a:p>
                      <a:pPr>
                        <a:lnSpc>
                          <a:spcPct val="115000"/>
                        </a:lnSpc>
                        <a:spcBef>
                          <a:spcPts val="200"/>
                        </a:spcBef>
                        <a:spcAft>
                          <a:spcPts val="200"/>
                        </a:spcAft>
                        <a:tabLst>
                          <a:tab pos="228600" algn="l"/>
                        </a:tabLst>
                      </a:pPr>
                      <a:endParaRPr lang="en-US" sz="1600" b="1">
                        <a:effectLst/>
                        <a:latin typeface="Zurich BT"/>
                        <a:ea typeface="Times New Roman"/>
                        <a:cs typeface="Calibri"/>
                      </a:endParaRPr>
                    </a:p>
                  </a:txBody>
                  <a:tcPr marL="47065" marR="47065"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nSpc>
                          <a:spcPct val="115000"/>
                        </a:lnSpc>
                        <a:spcBef>
                          <a:spcPts val="200"/>
                        </a:spcBef>
                        <a:spcAft>
                          <a:spcPts val="200"/>
                        </a:spcAft>
                        <a:tabLst>
                          <a:tab pos="228600" algn="l"/>
                        </a:tabLst>
                      </a:pPr>
                      <a:r>
                        <a:rPr lang="en-US" sz="1600" b="1">
                          <a:effectLst/>
                          <a:latin typeface="Zurich BT"/>
                          <a:ea typeface="Times New Roman"/>
                          <a:cs typeface="Calibri"/>
                        </a:rPr>
                        <a:t>Match case</a:t>
                      </a:r>
                    </a:p>
                  </a:txBody>
                  <a:tcPr marL="47065" marR="4706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a:lnSpc>
                          <a:spcPct val="115000"/>
                        </a:lnSpc>
                        <a:spcBef>
                          <a:spcPts val="200"/>
                        </a:spcBef>
                        <a:spcAft>
                          <a:spcPts val="200"/>
                        </a:spcAft>
                        <a:tabLst>
                          <a:tab pos="228600" algn="l"/>
                        </a:tabLst>
                      </a:pPr>
                      <a:r>
                        <a:rPr lang="en-CA" sz="1600" kern="1200" dirty="0" err="1" smtClean="0">
                          <a:solidFill>
                            <a:schemeClr val="tx1"/>
                          </a:solidFill>
                          <a:effectLst/>
                          <a:latin typeface="Calibri" panose="020F0502020204030204" pitchFamily="34" charset="0"/>
                          <a:ea typeface="+mn-ea"/>
                          <a:cs typeface="+mn-cs"/>
                        </a:rPr>
                        <a:t>Tìm</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kiếm</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chính</a:t>
                      </a:r>
                      <a:r>
                        <a:rPr lang="en-CA" sz="1600" kern="1200" baseline="0" dirty="0" smtClean="0">
                          <a:solidFill>
                            <a:schemeClr val="tx1"/>
                          </a:solidFill>
                          <a:effectLst/>
                          <a:latin typeface="Calibri" panose="020F0502020204030204" pitchFamily="34" charset="0"/>
                          <a:ea typeface="+mn-ea"/>
                          <a:cs typeface="+mn-cs"/>
                        </a:rPr>
                        <a:t> </a:t>
                      </a:r>
                      <a:r>
                        <a:rPr lang="en-CA" sz="1600" kern="1200" baseline="0" dirty="0" err="1" smtClean="0">
                          <a:solidFill>
                            <a:schemeClr val="tx1"/>
                          </a:solidFill>
                          <a:effectLst/>
                          <a:latin typeface="Calibri" panose="020F0502020204030204" pitchFamily="34" charset="0"/>
                          <a:ea typeface="+mn-ea"/>
                          <a:cs typeface="+mn-cs"/>
                        </a:rPr>
                        <a:t>xác</a:t>
                      </a:r>
                      <a:r>
                        <a:rPr lang="en-CA" sz="1600" kern="1200" baseline="0" dirty="0" smtClean="0">
                          <a:solidFill>
                            <a:schemeClr val="tx1"/>
                          </a:solidFill>
                          <a:effectLst/>
                          <a:latin typeface="Calibri" panose="020F0502020204030204" pitchFamily="34" charset="0"/>
                          <a:ea typeface="+mn-ea"/>
                          <a:cs typeface="+mn-cs"/>
                        </a:rPr>
                        <a:t> </a:t>
                      </a:r>
                      <a:r>
                        <a:rPr lang="en-CA" sz="1600" kern="1200" baseline="0" dirty="0" err="1" smtClean="0">
                          <a:solidFill>
                            <a:schemeClr val="tx1"/>
                          </a:solidFill>
                          <a:effectLst/>
                          <a:latin typeface="Calibri" panose="020F0502020204030204" pitchFamily="34" charset="0"/>
                          <a:ea typeface="+mn-ea"/>
                          <a:cs typeface="+mn-cs"/>
                        </a:rPr>
                        <a:t>đoạn</a:t>
                      </a:r>
                      <a:r>
                        <a:rPr lang="en-CA" sz="1600" kern="1200" baseline="0" dirty="0" smtClean="0">
                          <a:solidFill>
                            <a:schemeClr val="tx1"/>
                          </a:solidFill>
                          <a:effectLst/>
                          <a:latin typeface="Calibri" panose="020F0502020204030204" pitchFamily="34" charset="0"/>
                          <a:ea typeface="+mn-ea"/>
                          <a:cs typeface="+mn-cs"/>
                        </a:rPr>
                        <a:t> </a:t>
                      </a:r>
                      <a:r>
                        <a:rPr lang="en-CA" sz="1600" kern="1200" baseline="0" dirty="0" err="1" smtClean="0">
                          <a:solidFill>
                            <a:schemeClr val="tx1"/>
                          </a:solidFill>
                          <a:effectLst/>
                          <a:latin typeface="Calibri" panose="020F0502020204030204" pitchFamily="34" charset="0"/>
                          <a:ea typeface="+mn-ea"/>
                          <a:cs typeface="+mn-cs"/>
                        </a:rPr>
                        <a:t>văn</a:t>
                      </a:r>
                      <a:r>
                        <a:rPr lang="en-CA" sz="1600" kern="1200" baseline="0" dirty="0" smtClean="0">
                          <a:solidFill>
                            <a:schemeClr val="tx1"/>
                          </a:solidFill>
                          <a:effectLst/>
                          <a:latin typeface="Calibri" panose="020F0502020204030204" pitchFamily="34" charset="0"/>
                          <a:ea typeface="+mn-ea"/>
                          <a:cs typeface="+mn-cs"/>
                        </a:rPr>
                        <a:t> </a:t>
                      </a:r>
                      <a:r>
                        <a:rPr lang="en-CA" sz="1600" kern="1200" baseline="0" dirty="0" err="1" smtClean="0">
                          <a:solidFill>
                            <a:schemeClr val="tx1"/>
                          </a:solidFill>
                          <a:effectLst/>
                          <a:latin typeface="Calibri" panose="020F0502020204030204" pitchFamily="34" charset="0"/>
                          <a:ea typeface="+mn-ea"/>
                          <a:cs typeface="+mn-cs"/>
                        </a:rPr>
                        <a:t>bản</a:t>
                      </a:r>
                      <a:r>
                        <a:rPr lang="en-CA" sz="1600" kern="1200" baseline="0" dirty="0" smtClean="0">
                          <a:solidFill>
                            <a:schemeClr val="tx1"/>
                          </a:solidFill>
                          <a:effectLst/>
                          <a:latin typeface="Calibri" panose="020F0502020204030204" pitchFamily="34" charset="0"/>
                          <a:ea typeface="+mn-ea"/>
                          <a:cs typeface="+mn-cs"/>
                        </a:rPr>
                        <a:t> </a:t>
                      </a:r>
                      <a:r>
                        <a:rPr lang="en-CA" sz="1600" kern="1200" baseline="0" dirty="0" err="1" smtClean="0">
                          <a:solidFill>
                            <a:schemeClr val="tx1"/>
                          </a:solidFill>
                          <a:effectLst/>
                          <a:latin typeface="Calibri" panose="020F0502020204030204" pitchFamily="34" charset="0"/>
                          <a:ea typeface="+mn-ea"/>
                          <a:cs typeface="+mn-cs"/>
                        </a:rPr>
                        <a:t>trong</a:t>
                      </a:r>
                      <a:r>
                        <a:rPr lang="en-CA" sz="1600" kern="1200" baseline="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hộp</a:t>
                      </a:r>
                      <a:r>
                        <a:rPr lang="en-CA" sz="1600" kern="1200" dirty="0" smtClean="0">
                          <a:solidFill>
                            <a:schemeClr val="tx1"/>
                          </a:solidFill>
                          <a:effectLst/>
                          <a:latin typeface="Calibri" panose="020F0502020204030204" pitchFamily="34" charset="0"/>
                          <a:ea typeface="+mn-ea"/>
                          <a:cs typeface="+mn-cs"/>
                        </a:rPr>
                        <a:t> </a:t>
                      </a:r>
                      <a:r>
                        <a:rPr lang="en-CA" sz="1600" b="1" kern="1200" dirty="0" smtClean="0">
                          <a:solidFill>
                            <a:schemeClr val="tx1"/>
                          </a:solidFill>
                          <a:effectLst/>
                          <a:latin typeface="Calibri" panose="020F0502020204030204" pitchFamily="34" charset="0"/>
                          <a:ea typeface="+mn-ea"/>
                          <a:cs typeface="+mn-cs"/>
                        </a:rPr>
                        <a:t>Find what</a:t>
                      </a:r>
                      <a:r>
                        <a:rPr lang="en-CA" sz="1600" kern="1200" dirty="0" smtClean="0">
                          <a:solidFill>
                            <a:schemeClr val="tx1"/>
                          </a:solidFill>
                          <a:effectLst/>
                          <a:latin typeface="Calibri" panose="020F0502020204030204" pitchFamily="34" charset="0"/>
                          <a:ea typeface="+mn-ea"/>
                          <a:cs typeface="+mn-cs"/>
                        </a:rPr>
                        <a:t>.</a:t>
                      </a:r>
                      <a:endParaRPr lang="en-US" sz="1600" dirty="0">
                        <a:effectLst/>
                        <a:latin typeface="Calibri" panose="020F0502020204030204" pitchFamily="34" charset="0"/>
                        <a:ea typeface="Times New Roman"/>
                        <a:cs typeface="Calibri"/>
                      </a:endParaRPr>
                    </a:p>
                  </a:txBody>
                  <a:tcPr marL="47065" marR="47065"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35268">
                <a:tc>
                  <a:txBody>
                    <a:bodyPr/>
                    <a:lstStyle/>
                    <a:p>
                      <a:pPr marL="0" marR="0" indent="0" algn="l" defTabSz="914400" rtl="0" eaLnBrk="1" fontAlgn="auto" latinLnBrk="0" hangingPunct="1">
                        <a:lnSpc>
                          <a:spcPct val="115000"/>
                        </a:lnSpc>
                        <a:spcBef>
                          <a:spcPts val="200"/>
                        </a:spcBef>
                        <a:spcAft>
                          <a:spcPts val="200"/>
                        </a:spcAft>
                        <a:buClrTx/>
                        <a:buSzTx/>
                        <a:buFontTx/>
                        <a:buNone/>
                        <a:tabLst>
                          <a:tab pos="228600" algn="l"/>
                        </a:tabLst>
                        <a:defRPr/>
                      </a:pPr>
                      <a:r>
                        <a:rPr lang="en-US" sz="1600" b="1" dirty="0" smtClean="0">
                          <a:effectLst/>
                          <a:latin typeface="Zurich BT"/>
                          <a:ea typeface="Times New Roman"/>
                          <a:cs typeface="Calibri"/>
                        </a:rPr>
                        <a:t>Find whole words only</a:t>
                      </a:r>
                      <a:endParaRPr lang="en-US" sz="1600" b="1" dirty="0">
                        <a:effectLst/>
                        <a:latin typeface="Zurich BT"/>
                        <a:ea typeface="Times New Roman"/>
                        <a:cs typeface="Calibri"/>
                      </a:endParaRPr>
                    </a:p>
                  </a:txBody>
                  <a:tcPr marL="47065" marR="47065"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algn="just">
                        <a:lnSpc>
                          <a:spcPct val="115000"/>
                        </a:lnSpc>
                        <a:spcBef>
                          <a:spcPts val="200"/>
                        </a:spcBef>
                        <a:spcAft>
                          <a:spcPts val="200"/>
                        </a:spcAft>
                        <a:tabLst>
                          <a:tab pos="228600" algn="l"/>
                        </a:tabLst>
                      </a:pPr>
                      <a:r>
                        <a:rPr lang="en-CA" sz="1600" kern="1200" dirty="0" err="1" smtClean="0">
                          <a:solidFill>
                            <a:schemeClr val="tx1"/>
                          </a:solidFill>
                          <a:effectLst/>
                          <a:latin typeface="Calibri" panose="020F0502020204030204" pitchFamily="34" charset="0"/>
                          <a:ea typeface="+mn-ea"/>
                          <a:cs typeface="+mn-cs"/>
                        </a:rPr>
                        <a:t>Bỏ</a:t>
                      </a:r>
                      <a:r>
                        <a:rPr lang="en-CA" sz="1600" kern="1200" dirty="0" smtClean="0">
                          <a:solidFill>
                            <a:schemeClr val="tx1"/>
                          </a:solidFill>
                          <a:effectLst/>
                          <a:latin typeface="Calibri" panose="020F0502020204030204" pitchFamily="34" charset="0"/>
                          <a:ea typeface="+mn-ea"/>
                          <a:cs typeface="+mn-cs"/>
                        </a:rPr>
                        <a:t> qua </a:t>
                      </a:r>
                      <a:r>
                        <a:rPr lang="en-CA" sz="1600" kern="1200" dirty="0" err="1" smtClean="0">
                          <a:solidFill>
                            <a:schemeClr val="tx1"/>
                          </a:solidFill>
                          <a:effectLst/>
                          <a:latin typeface="Calibri" panose="020F0502020204030204" pitchFamily="34" charset="0"/>
                          <a:ea typeface="+mn-ea"/>
                          <a:cs typeface="+mn-cs"/>
                        </a:rPr>
                        <a:t>tất</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cả</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các</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từ</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mà</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trong</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đó</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văn</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bản</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tìm</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kiếm</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chỉ</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là</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một</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phần</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của</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từ</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đó</a:t>
                      </a:r>
                      <a:endParaRPr lang="en-US" sz="1600" dirty="0">
                        <a:effectLst/>
                        <a:latin typeface="Calibri" panose="020F0502020204030204" pitchFamily="34" charset="0"/>
                        <a:ea typeface="Times New Roman"/>
                        <a:cs typeface="Calibri"/>
                      </a:endParaRPr>
                    </a:p>
                  </a:txBody>
                  <a:tcPr marL="47065" marR="47065"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ct val="115000"/>
                        </a:lnSpc>
                        <a:spcBef>
                          <a:spcPts val="200"/>
                        </a:spcBef>
                        <a:spcAft>
                          <a:spcPts val="200"/>
                        </a:spcAft>
                        <a:tabLst>
                          <a:tab pos="228600" algn="l"/>
                        </a:tabLst>
                      </a:pPr>
                      <a:endParaRPr lang="en-US" sz="1600" b="1" dirty="0">
                        <a:effectLst/>
                        <a:latin typeface="Zurich BT"/>
                        <a:ea typeface="Times New Roman"/>
                        <a:cs typeface="Calibri"/>
                      </a:endParaRPr>
                    </a:p>
                  </a:txBody>
                  <a:tcPr marL="47065" marR="4706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algn="just">
                        <a:lnSpc>
                          <a:spcPct val="115000"/>
                        </a:lnSpc>
                        <a:spcBef>
                          <a:spcPts val="200"/>
                        </a:spcBef>
                        <a:spcAft>
                          <a:spcPts val="200"/>
                        </a:spcAft>
                        <a:tabLst>
                          <a:tab pos="228600" algn="l"/>
                        </a:tabLst>
                      </a:pPr>
                      <a:endParaRPr lang="en-US" sz="1600" dirty="0">
                        <a:effectLst/>
                        <a:latin typeface="Zurich BT"/>
                        <a:ea typeface="Times New Roman"/>
                        <a:cs typeface="Calibri"/>
                      </a:endParaRPr>
                    </a:p>
                  </a:txBody>
                  <a:tcPr marL="47065" marR="47065"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802526">
                <a:tc>
                  <a:txBody>
                    <a:bodyPr/>
                    <a:lstStyle/>
                    <a:p>
                      <a:pPr>
                        <a:lnSpc>
                          <a:spcPct val="115000"/>
                        </a:lnSpc>
                        <a:spcBef>
                          <a:spcPts val="200"/>
                        </a:spcBef>
                        <a:spcAft>
                          <a:spcPts val="200"/>
                        </a:spcAft>
                        <a:tabLst>
                          <a:tab pos="228600" algn="l"/>
                        </a:tabLst>
                      </a:pPr>
                      <a:r>
                        <a:rPr lang="en-US" sz="1600" b="1" dirty="0">
                          <a:effectLst/>
                          <a:latin typeface="Zurich BT"/>
                          <a:ea typeface="Times New Roman"/>
                          <a:cs typeface="Calibri"/>
                        </a:rPr>
                        <a:t>Use wildcards</a:t>
                      </a:r>
                    </a:p>
                  </a:txBody>
                  <a:tcPr marL="47065" marR="47065"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algn="just">
                        <a:lnSpc>
                          <a:spcPct val="115000"/>
                        </a:lnSpc>
                        <a:spcBef>
                          <a:spcPts val="200"/>
                        </a:spcBef>
                        <a:spcAft>
                          <a:spcPts val="200"/>
                        </a:spcAft>
                        <a:tabLst>
                          <a:tab pos="228600" algn="l"/>
                        </a:tabLst>
                      </a:pPr>
                      <a:r>
                        <a:rPr lang="en-CA" sz="1600" kern="1200" dirty="0" err="1" smtClean="0">
                          <a:solidFill>
                            <a:schemeClr val="tx1"/>
                          </a:solidFill>
                          <a:effectLst/>
                          <a:latin typeface="Calibri" panose="020F0502020204030204" pitchFamily="34" charset="0"/>
                          <a:ea typeface="+mn-ea"/>
                          <a:cs typeface="+mn-cs"/>
                        </a:rPr>
                        <a:t>Sử</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dụng</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ký</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tự</a:t>
                      </a:r>
                      <a:r>
                        <a:rPr lang="en-CA" sz="1600" kern="1200" dirty="0" smtClean="0">
                          <a:solidFill>
                            <a:schemeClr val="tx1"/>
                          </a:solidFill>
                          <a:effectLst/>
                          <a:latin typeface="Calibri" panose="020F0502020204030204" pitchFamily="34" charset="0"/>
                          <a:ea typeface="+mn-ea"/>
                          <a:cs typeface="+mn-cs"/>
                        </a:rPr>
                        <a:t> ? (</a:t>
                      </a:r>
                      <a:r>
                        <a:rPr lang="en-CA" sz="1600" kern="1200" dirty="0" err="1" smtClean="0">
                          <a:solidFill>
                            <a:schemeClr val="tx1"/>
                          </a:solidFill>
                          <a:effectLst/>
                          <a:latin typeface="Calibri" panose="020F0502020204030204" pitchFamily="34" charset="0"/>
                          <a:ea typeface="+mn-ea"/>
                          <a:cs typeface="+mn-cs"/>
                        </a:rPr>
                        <a:t>dấu</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hỏi</a:t>
                      </a:r>
                      <a:r>
                        <a:rPr lang="en-US" sz="1600" kern="1200" dirty="0" smtClean="0">
                          <a:solidFill>
                            <a:schemeClr val="tx1"/>
                          </a:solidFill>
                          <a:effectLst/>
                          <a:latin typeface="Calibri" panose="020F0502020204030204" pitchFamily="34" charset="0"/>
                          <a:ea typeface="+mn-ea"/>
                          <a:cs typeface="+mn-cs"/>
                        </a:rPr>
                        <a:t>) </a:t>
                      </a:r>
                      <a:r>
                        <a:rPr lang="en-US" sz="1600" kern="1200" dirty="0" err="1" smtClean="0">
                          <a:solidFill>
                            <a:schemeClr val="tx1"/>
                          </a:solidFill>
                          <a:effectLst/>
                          <a:latin typeface="Calibri" panose="020F0502020204030204" pitchFamily="34" charset="0"/>
                          <a:ea typeface="+mn-ea"/>
                          <a:cs typeface="+mn-cs"/>
                        </a:rPr>
                        <a:t>để</a:t>
                      </a:r>
                      <a:r>
                        <a:rPr lang="en-US" sz="1600" kern="1200" dirty="0" smtClean="0">
                          <a:solidFill>
                            <a:schemeClr val="tx1"/>
                          </a:solidFill>
                          <a:effectLst/>
                          <a:latin typeface="Calibri" panose="020F0502020204030204" pitchFamily="34" charset="0"/>
                          <a:ea typeface="+mn-ea"/>
                          <a:cs typeface="+mn-cs"/>
                        </a:rPr>
                        <a:t> </a:t>
                      </a:r>
                      <a:r>
                        <a:rPr lang="en-US" sz="1600" kern="1200" dirty="0" err="1" smtClean="0">
                          <a:solidFill>
                            <a:schemeClr val="tx1"/>
                          </a:solidFill>
                          <a:effectLst/>
                          <a:latin typeface="Calibri" panose="020F0502020204030204" pitchFamily="34" charset="0"/>
                          <a:ea typeface="+mn-ea"/>
                          <a:cs typeface="+mn-cs"/>
                        </a:rPr>
                        <a:t>biểu</a:t>
                      </a:r>
                      <a:r>
                        <a:rPr lang="en-US" sz="1600" kern="1200" dirty="0" smtClean="0">
                          <a:solidFill>
                            <a:schemeClr val="tx1"/>
                          </a:solidFill>
                          <a:effectLst/>
                          <a:latin typeface="Calibri" panose="020F0502020204030204" pitchFamily="34" charset="0"/>
                          <a:ea typeface="+mn-ea"/>
                          <a:cs typeface="+mn-cs"/>
                        </a:rPr>
                        <a:t> </a:t>
                      </a:r>
                      <a:r>
                        <a:rPr lang="en-US" sz="1600" kern="1200" dirty="0" err="1" smtClean="0">
                          <a:solidFill>
                            <a:schemeClr val="tx1"/>
                          </a:solidFill>
                          <a:effectLst/>
                          <a:latin typeface="Calibri" panose="020F0502020204030204" pitchFamily="34" charset="0"/>
                          <a:ea typeface="+mn-ea"/>
                          <a:cs typeface="+mn-cs"/>
                        </a:rPr>
                        <a:t>diễn</a:t>
                      </a:r>
                      <a:r>
                        <a:rPr lang="en-US" sz="1600" kern="1200" dirty="0" smtClean="0">
                          <a:solidFill>
                            <a:schemeClr val="tx1"/>
                          </a:solidFill>
                          <a:effectLst/>
                          <a:latin typeface="Calibri" panose="020F0502020204030204" pitchFamily="34" charset="0"/>
                          <a:ea typeface="+mn-ea"/>
                          <a:cs typeface="+mn-cs"/>
                        </a:rPr>
                        <a:t> </a:t>
                      </a:r>
                      <a:r>
                        <a:rPr lang="en-US" sz="1600" kern="1200" dirty="0" err="1" smtClean="0">
                          <a:solidFill>
                            <a:schemeClr val="tx1"/>
                          </a:solidFill>
                          <a:effectLst/>
                          <a:latin typeface="Calibri" panose="020F0502020204030204" pitchFamily="34" charset="0"/>
                          <a:ea typeface="+mn-ea"/>
                          <a:cs typeface="+mn-cs"/>
                        </a:rPr>
                        <a:t>một</a:t>
                      </a:r>
                      <a:r>
                        <a:rPr lang="en-US" sz="1600" kern="1200" dirty="0" smtClean="0">
                          <a:solidFill>
                            <a:schemeClr val="tx1"/>
                          </a:solidFill>
                          <a:effectLst/>
                          <a:latin typeface="Calibri" panose="020F0502020204030204" pitchFamily="34" charset="0"/>
                          <a:ea typeface="+mn-ea"/>
                          <a:cs typeface="+mn-cs"/>
                        </a:rPr>
                        <a:t> </a:t>
                      </a:r>
                      <a:r>
                        <a:rPr lang="en-US" sz="1600" kern="1200" dirty="0" err="1" smtClean="0">
                          <a:solidFill>
                            <a:schemeClr val="tx1"/>
                          </a:solidFill>
                          <a:effectLst/>
                          <a:latin typeface="Calibri" panose="020F0502020204030204" pitchFamily="34" charset="0"/>
                          <a:ea typeface="+mn-ea"/>
                          <a:cs typeface="+mn-cs"/>
                        </a:rPr>
                        <a:t>ký</a:t>
                      </a:r>
                      <a:r>
                        <a:rPr lang="en-US" sz="1600" kern="1200" dirty="0" smtClean="0">
                          <a:solidFill>
                            <a:schemeClr val="tx1"/>
                          </a:solidFill>
                          <a:effectLst/>
                          <a:latin typeface="Calibri" panose="020F0502020204030204" pitchFamily="34" charset="0"/>
                          <a:ea typeface="+mn-ea"/>
                          <a:cs typeface="+mn-cs"/>
                        </a:rPr>
                        <a:t> </a:t>
                      </a:r>
                      <a:r>
                        <a:rPr lang="en-US" sz="1600" kern="1200" dirty="0" err="1" smtClean="0">
                          <a:solidFill>
                            <a:schemeClr val="tx1"/>
                          </a:solidFill>
                          <a:effectLst/>
                          <a:latin typeface="Calibri" panose="020F0502020204030204" pitchFamily="34" charset="0"/>
                          <a:ea typeface="+mn-ea"/>
                          <a:cs typeface="+mn-cs"/>
                        </a:rPr>
                        <a:t>tự</a:t>
                      </a:r>
                      <a:r>
                        <a:rPr lang="en-US" sz="1600" kern="1200" dirty="0" smtClean="0">
                          <a:solidFill>
                            <a:schemeClr val="tx1"/>
                          </a:solidFill>
                          <a:effectLst/>
                          <a:latin typeface="Calibri" panose="020F0502020204030204" pitchFamily="34" charset="0"/>
                          <a:ea typeface="+mn-ea"/>
                          <a:cs typeface="+mn-cs"/>
                        </a:rPr>
                        <a:t> </a:t>
                      </a:r>
                      <a:r>
                        <a:rPr lang="en-US" sz="1600" kern="1200" dirty="0" err="1" smtClean="0">
                          <a:solidFill>
                            <a:schemeClr val="tx1"/>
                          </a:solidFill>
                          <a:effectLst/>
                          <a:latin typeface="Calibri" panose="020F0502020204030204" pitchFamily="34" charset="0"/>
                          <a:ea typeface="+mn-ea"/>
                          <a:cs typeface="+mn-cs"/>
                        </a:rPr>
                        <a:t>tại</a:t>
                      </a:r>
                      <a:r>
                        <a:rPr lang="en-US" sz="1600" kern="1200" dirty="0" smtClean="0">
                          <a:solidFill>
                            <a:schemeClr val="tx1"/>
                          </a:solidFill>
                          <a:effectLst/>
                          <a:latin typeface="Calibri" panose="020F0502020204030204" pitchFamily="34" charset="0"/>
                          <a:ea typeface="+mn-ea"/>
                          <a:cs typeface="+mn-cs"/>
                        </a:rPr>
                        <a:t> </a:t>
                      </a:r>
                      <a:r>
                        <a:rPr lang="en-US" sz="1600" kern="1200" dirty="0" err="1" smtClean="0">
                          <a:solidFill>
                            <a:schemeClr val="tx1"/>
                          </a:solidFill>
                          <a:effectLst/>
                          <a:latin typeface="Calibri" panose="020F0502020204030204" pitchFamily="34" charset="0"/>
                          <a:ea typeface="+mn-ea"/>
                          <a:cs typeface="+mn-cs"/>
                        </a:rPr>
                        <a:t>một</a:t>
                      </a:r>
                      <a:r>
                        <a:rPr lang="en-US" sz="1600" kern="1200" dirty="0" smtClean="0">
                          <a:solidFill>
                            <a:schemeClr val="tx1"/>
                          </a:solidFill>
                          <a:effectLst/>
                          <a:latin typeface="Calibri" panose="020F0502020204030204" pitchFamily="34" charset="0"/>
                          <a:ea typeface="+mn-ea"/>
                          <a:cs typeface="+mn-cs"/>
                        </a:rPr>
                        <a:t> </a:t>
                      </a:r>
                      <a:r>
                        <a:rPr lang="en-US" sz="1600" kern="1200" dirty="0" err="1" smtClean="0">
                          <a:solidFill>
                            <a:schemeClr val="tx1"/>
                          </a:solidFill>
                          <a:effectLst/>
                          <a:latin typeface="Calibri" panose="020F0502020204030204" pitchFamily="34" charset="0"/>
                          <a:ea typeface="+mn-ea"/>
                          <a:cs typeface="+mn-cs"/>
                        </a:rPr>
                        <a:t>thời</a:t>
                      </a:r>
                      <a:r>
                        <a:rPr lang="en-US" sz="1600" kern="1200" dirty="0" smtClean="0">
                          <a:solidFill>
                            <a:schemeClr val="tx1"/>
                          </a:solidFill>
                          <a:effectLst/>
                          <a:latin typeface="Calibri" panose="020F0502020204030204" pitchFamily="34" charset="0"/>
                          <a:ea typeface="+mn-ea"/>
                          <a:cs typeface="+mn-cs"/>
                        </a:rPr>
                        <a:t> </a:t>
                      </a:r>
                      <a:r>
                        <a:rPr lang="en-US" sz="1600" kern="1200" dirty="0" err="1" smtClean="0">
                          <a:solidFill>
                            <a:schemeClr val="tx1"/>
                          </a:solidFill>
                          <a:effectLst/>
                          <a:latin typeface="Calibri" panose="020F0502020204030204" pitchFamily="34" charset="0"/>
                          <a:ea typeface="+mn-ea"/>
                          <a:cs typeface="+mn-cs"/>
                        </a:rPr>
                        <a:t>điểm</a:t>
                      </a:r>
                      <a:r>
                        <a:rPr lang="en-US" sz="1600" kern="1200" dirty="0" smtClean="0">
                          <a:solidFill>
                            <a:schemeClr val="tx1"/>
                          </a:solidFill>
                          <a:effectLst/>
                          <a:latin typeface="Calibri" panose="020F0502020204030204" pitchFamily="34" charset="0"/>
                          <a:ea typeface="+mn-ea"/>
                          <a:cs typeface="+mn-cs"/>
                        </a:rPr>
                        <a:t> </a:t>
                      </a:r>
                      <a:r>
                        <a:rPr lang="en-US" sz="1600" kern="1200" dirty="0" err="1" smtClean="0">
                          <a:solidFill>
                            <a:schemeClr val="tx1"/>
                          </a:solidFill>
                          <a:effectLst/>
                          <a:latin typeface="Calibri" panose="020F0502020204030204" pitchFamily="34" charset="0"/>
                          <a:ea typeface="+mn-ea"/>
                          <a:cs typeface="+mn-cs"/>
                        </a:rPr>
                        <a:t>bên</a:t>
                      </a:r>
                      <a:r>
                        <a:rPr lang="en-US" sz="1600" kern="1200" dirty="0" smtClean="0">
                          <a:solidFill>
                            <a:schemeClr val="tx1"/>
                          </a:solidFill>
                          <a:effectLst/>
                          <a:latin typeface="Calibri" panose="020F0502020204030204" pitchFamily="34" charset="0"/>
                          <a:ea typeface="+mn-ea"/>
                          <a:cs typeface="+mn-cs"/>
                        </a:rPr>
                        <a:t> </a:t>
                      </a:r>
                      <a:r>
                        <a:rPr lang="en-US" sz="1600" kern="1200" dirty="0" err="1" smtClean="0">
                          <a:solidFill>
                            <a:schemeClr val="tx1"/>
                          </a:solidFill>
                          <a:effectLst/>
                          <a:latin typeface="Calibri" panose="020F0502020204030204" pitchFamily="34" charset="0"/>
                          <a:ea typeface="+mn-ea"/>
                          <a:cs typeface="+mn-cs"/>
                        </a:rPr>
                        <a:t>trong</a:t>
                      </a:r>
                      <a:r>
                        <a:rPr lang="en-US" sz="1600" kern="1200" dirty="0" smtClean="0">
                          <a:solidFill>
                            <a:schemeClr val="tx1"/>
                          </a:solidFill>
                          <a:effectLst/>
                          <a:latin typeface="Calibri" panose="020F0502020204030204" pitchFamily="34" charset="0"/>
                          <a:ea typeface="+mn-ea"/>
                          <a:cs typeface="+mn-cs"/>
                        </a:rPr>
                        <a:t> </a:t>
                      </a:r>
                      <a:r>
                        <a:rPr lang="en-US" sz="1600" kern="1200" dirty="0" err="1" smtClean="0">
                          <a:solidFill>
                            <a:schemeClr val="tx1"/>
                          </a:solidFill>
                          <a:effectLst/>
                          <a:latin typeface="Calibri" panose="020F0502020204030204" pitchFamily="34" charset="0"/>
                          <a:ea typeface="+mn-ea"/>
                          <a:cs typeface="+mn-cs"/>
                        </a:rPr>
                        <a:t>từ</a:t>
                      </a:r>
                      <a:r>
                        <a:rPr lang="en-US" sz="1600" kern="1200" dirty="0" smtClean="0">
                          <a:solidFill>
                            <a:schemeClr val="tx1"/>
                          </a:solidFill>
                          <a:effectLst/>
                          <a:latin typeface="Calibri" panose="020F0502020204030204" pitchFamily="34" charset="0"/>
                          <a:ea typeface="+mn-ea"/>
                          <a:cs typeface="+mn-cs"/>
                        </a:rPr>
                        <a:t> </a:t>
                      </a:r>
                      <a:r>
                        <a:rPr lang="en-US" sz="1600" kern="1200" dirty="0" err="1" smtClean="0">
                          <a:solidFill>
                            <a:schemeClr val="tx1"/>
                          </a:solidFill>
                          <a:effectLst/>
                          <a:latin typeface="Calibri" panose="020F0502020204030204" pitchFamily="34" charset="0"/>
                          <a:ea typeface="+mn-ea"/>
                          <a:cs typeface="+mn-cs"/>
                        </a:rPr>
                        <a:t>khác</a:t>
                      </a:r>
                      <a:r>
                        <a:rPr lang="en-US"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sử</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dụng</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ký</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tự</a:t>
                      </a:r>
                      <a:r>
                        <a:rPr lang="en-CA" sz="1600" kern="1200" dirty="0" smtClean="0">
                          <a:solidFill>
                            <a:schemeClr val="tx1"/>
                          </a:solidFill>
                          <a:effectLst/>
                          <a:latin typeface="Calibri" panose="020F0502020204030204" pitchFamily="34" charset="0"/>
                          <a:ea typeface="+mn-ea"/>
                          <a:cs typeface="+mn-cs"/>
                        </a:rPr>
                        <a:t> * (</a:t>
                      </a:r>
                      <a:r>
                        <a:rPr lang="en-CA" sz="1600" kern="1200" dirty="0" err="1" smtClean="0">
                          <a:solidFill>
                            <a:schemeClr val="tx1"/>
                          </a:solidFill>
                          <a:effectLst/>
                          <a:latin typeface="Calibri" panose="020F0502020204030204" pitchFamily="34" charset="0"/>
                          <a:ea typeface="+mn-ea"/>
                          <a:cs typeface="+mn-cs"/>
                        </a:rPr>
                        <a:t>dấu</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sao</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để</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biểu</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diễn</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bất</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kỳ</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ký</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tự</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hoặc</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số</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nào</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mà</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không</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quan</a:t>
                      </a:r>
                      <a:r>
                        <a:rPr lang="en-CA" sz="1600" kern="1200" dirty="0" smtClean="0">
                          <a:solidFill>
                            <a:schemeClr val="tx1"/>
                          </a:solidFill>
                          <a:effectLst/>
                          <a:latin typeface="Calibri" panose="020F0502020204030204" pitchFamily="34" charset="0"/>
                          <a:ea typeface="+mn-ea"/>
                          <a:cs typeface="+mn-cs"/>
                        </a:rPr>
                        <a:t> tâm </a:t>
                      </a:r>
                      <a:r>
                        <a:rPr lang="en-CA" sz="1600" kern="1200" dirty="0" err="1" smtClean="0">
                          <a:solidFill>
                            <a:schemeClr val="tx1"/>
                          </a:solidFill>
                          <a:effectLst/>
                          <a:latin typeface="Calibri" panose="020F0502020204030204" pitchFamily="34" charset="0"/>
                          <a:ea typeface="+mn-ea"/>
                          <a:cs typeface="+mn-cs"/>
                        </a:rPr>
                        <a:t>đến</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độ</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dài</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của</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từ</a:t>
                      </a:r>
                      <a:endParaRPr lang="en-US" sz="1600" dirty="0">
                        <a:effectLst/>
                        <a:latin typeface="Calibri" panose="020F0502020204030204" pitchFamily="34" charset="0"/>
                        <a:ea typeface="Times New Roman"/>
                        <a:cs typeface="Calibri"/>
                      </a:endParaRPr>
                    </a:p>
                  </a:txBody>
                  <a:tcPr marL="47065" marR="47065"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ct val="115000"/>
                        </a:lnSpc>
                        <a:spcBef>
                          <a:spcPts val="200"/>
                        </a:spcBef>
                        <a:spcAft>
                          <a:spcPts val="200"/>
                        </a:spcAft>
                        <a:tabLst>
                          <a:tab pos="228600" algn="l"/>
                        </a:tabLst>
                      </a:pPr>
                      <a:endParaRPr lang="en-US" sz="1600" b="1" dirty="0">
                        <a:effectLst/>
                        <a:latin typeface="Zurich BT"/>
                        <a:ea typeface="Times New Roman"/>
                        <a:cs typeface="Calibri"/>
                      </a:endParaRPr>
                    </a:p>
                  </a:txBody>
                  <a:tcPr marL="47065" marR="4706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algn="just">
                        <a:lnSpc>
                          <a:spcPct val="115000"/>
                        </a:lnSpc>
                        <a:spcBef>
                          <a:spcPts val="200"/>
                        </a:spcBef>
                        <a:spcAft>
                          <a:spcPts val="200"/>
                        </a:spcAft>
                        <a:tabLst>
                          <a:tab pos="228600" algn="l"/>
                        </a:tabLst>
                      </a:pPr>
                      <a:endParaRPr lang="en-US" sz="1600" dirty="0">
                        <a:effectLst/>
                        <a:latin typeface="Zurich BT"/>
                        <a:ea typeface="Times New Roman"/>
                        <a:cs typeface="Calibri"/>
                      </a:endParaRPr>
                    </a:p>
                  </a:txBody>
                  <a:tcPr marL="47065" marR="47065"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5368">
                <a:tc>
                  <a:txBody>
                    <a:bodyPr/>
                    <a:lstStyle/>
                    <a:p>
                      <a:pPr>
                        <a:lnSpc>
                          <a:spcPct val="115000"/>
                        </a:lnSpc>
                        <a:spcBef>
                          <a:spcPts val="200"/>
                        </a:spcBef>
                        <a:spcAft>
                          <a:spcPts val="200"/>
                        </a:spcAft>
                        <a:tabLst>
                          <a:tab pos="228600" algn="l"/>
                        </a:tabLst>
                      </a:pPr>
                      <a:r>
                        <a:rPr lang="en-US" sz="1600" b="1" dirty="0">
                          <a:effectLst/>
                          <a:latin typeface="Zurich BT"/>
                          <a:ea typeface="Times New Roman"/>
                          <a:cs typeface="Calibri"/>
                        </a:rPr>
                        <a:t>Sounds like</a:t>
                      </a:r>
                    </a:p>
                  </a:txBody>
                  <a:tcPr marL="47065" marR="47065"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algn="just">
                        <a:lnSpc>
                          <a:spcPct val="115000"/>
                        </a:lnSpc>
                        <a:spcBef>
                          <a:spcPts val="200"/>
                        </a:spcBef>
                        <a:spcAft>
                          <a:spcPts val="200"/>
                        </a:spcAft>
                        <a:tabLst>
                          <a:tab pos="228600" algn="l"/>
                        </a:tabLst>
                      </a:pPr>
                      <a:r>
                        <a:rPr lang="en-CA" sz="1600" kern="1200" dirty="0" smtClean="0">
                          <a:solidFill>
                            <a:schemeClr val="tx1"/>
                          </a:solidFill>
                          <a:effectLst/>
                          <a:latin typeface="Calibri" panose="020F0502020204030204" pitchFamily="34" charset="0"/>
                          <a:ea typeface="+mn-ea"/>
                          <a:cs typeface="+mn-cs"/>
                        </a:rPr>
                        <a:t>Cho </a:t>
                      </a:r>
                      <a:r>
                        <a:rPr lang="en-CA" sz="1600" kern="1200" dirty="0" err="1" smtClean="0">
                          <a:solidFill>
                            <a:schemeClr val="tx1"/>
                          </a:solidFill>
                          <a:effectLst/>
                          <a:latin typeface="Calibri" panose="020F0502020204030204" pitchFamily="34" charset="0"/>
                          <a:ea typeface="+mn-ea"/>
                          <a:cs typeface="+mn-cs"/>
                        </a:rPr>
                        <a:t>phép</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bạn</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sử</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dụng</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chính</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tả</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dạng</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ngữ</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âm</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để</a:t>
                      </a:r>
                      <a:r>
                        <a:rPr lang="en-CA" sz="1600" kern="1200" dirty="0" smtClean="0">
                          <a:solidFill>
                            <a:schemeClr val="tx1"/>
                          </a:solidFill>
                          <a:effectLst/>
                          <a:latin typeface="Calibri" panose="020F0502020204030204" pitchFamily="34" charset="0"/>
                          <a:ea typeface="+mn-ea"/>
                          <a:cs typeface="+mn-cs"/>
                        </a:rPr>
                        <a:t> thu </a:t>
                      </a:r>
                      <a:r>
                        <a:rPr lang="en-CA" sz="1600" kern="1200" dirty="0" err="1" smtClean="0">
                          <a:solidFill>
                            <a:schemeClr val="tx1"/>
                          </a:solidFill>
                          <a:effectLst/>
                          <a:latin typeface="Calibri" panose="020F0502020204030204" pitchFamily="34" charset="0"/>
                          <a:ea typeface="+mn-ea"/>
                          <a:cs typeface="+mn-cs"/>
                        </a:rPr>
                        <a:t>hẹp</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tiêu</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chuẩn</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tìm</a:t>
                      </a:r>
                      <a:r>
                        <a:rPr lang="en-CA" sz="1600" kern="1200" dirty="0" smtClean="0">
                          <a:solidFill>
                            <a:schemeClr val="tx1"/>
                          </a:solidFill>
                          <a:effectLst/>
                          <a:latin typeface="Calibri" panose="020F0502020204030204" pitchFamily="34" charset="0"/>
                          <a:ea typeface="+mn-ea"/>
                          <a:cs typeface="+mn-cs"/>
                        </a:rPr>
                        <a:t> </a:t>
                      </a:r>
                      <a:r>
                        <a:rPr lang="en-CA" sz="1600" kern="1200" dirty="0" err="1" smtClean="0">
                          <a:solidFill>
                            <a:schemeClr val="tx1"/>
                          </a:solidFill>
                          <a:effectLst/>
                          <a:latin typeface="Calibri" panose="020F0502020204030204" pitchFamily="34" charset="0"/>
                          <a:ea typeface="+mn-ea"/>
                          <a:cs typeface="+mn-cs"/>
                        </a:rPr>
                        <a:t>kiếm</a:t>
                      </a:r>
                      <a:endParaRPr lang="en-US" sz="1600" dirty="0">
                        <a:effectLst/>
                        <a:latin typeface="Calibri" panose="020F0502020204030204" pitchFamily="34" charset="0"/>
                        <a:ea typeface="Times New Roman"/>
                        <a:cs typeface="Calibri"/>
                      </a:endParaRPr>
                    </a:p>
                  </a:txBody>
                  <a:tcPr marL="47065" marR="47065" marT="0" marB="0">
                    <a:lnL>
                      <a:noFill/>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ct val="115000"/>
                        </a:lnSpc>
                        <a:spcBef>
                          <a:spcPts val="200"/>
                        </a:spcBef>
                        <a:spcAft>
                          <a:spcPts val="200"/>
                        </a:spcAft>
                        <a:tabLst>
                          <a:tab pos="228600" algn="l"/>
                        </a:tabLst>
                      </a:pPr>
                      <a:endParaRPr lang="en-US" sz="1600" b="1" dirty="0">
                        <a:effectLst/>
                        <a:latin typeface="Zurich BT"/>
                        <a:ea typeface="Times New Roman"/>
                        <a:cs typeface="Calibri"/>
                      </a:endParaRPr>
                    </a:p>
                  </a:txBody>
                  <a:tcPr marL="47065" marR="47065" marT="0" marB="0"/>
                </a:tc>
                <a:tc hMerge="1">
                  <a:txBody>
                    <a:bodyPr/>
                    <a:lstStyle/>
                    <a:p>
                      <a:pPr marL="0" algn="just">
                        <a:lnSpc>
                          <a:spcPct val="115000"/>
                        </a:lnSpc>
                        <a:spcBef>
                          <a:spcPts val="200"/>
                        </a:spcBef>
                        <a:spcAft>
                          <a:spcPts val="200"/>
                        </a:spcAft>
                        <a:tabLst>
                          <a:tab pos="228600" algn="l"/>
                        </a:tabLst>
                      </a:pPr>
                      <a:endParaRPr lang="en-US" sz="1600" dirty="0">
                        <a:effectLst/>
                        <a:latin typeface="Zurich BT"/>
                        <a:ea typeface="Times New Roman"/>
                        <a:cs typeface="Calibri"/>
                      </a:endParaRPr>
                    </a:p>
                  </a:txBody>
                  <a:tcPr marL="47065" marR="47065" marT="0" marB="0"/>
                </a:tc>
                <a:extLst>
                  <a:ext uri="{0D108BD9-81ED-4DB2-BD59-A6C34878D82A}">
                    <a16:rowId xmlns:a16="http://schemas.microsoft.com/office/drawing/2014/main" val="10006"/>
                  </a:ext>
                </a:extLst>
              </a:tr>
            </a:tbl>
          </a:graphicData>
        </a:graphic>
      </p:graphicFrame>
      <p:pic>
        <p:nvPicPr>
          <p:cNvPr id="7" name="Picture 6" descr="Description: C:\Users\swong\Documents\Manuals\IC3 GS4\7314 IC3 GS4\Screens\L8\l8-039.png"/>
          <p:cNvPicPr/>
          <p:nvPr/>
        </p:nvPicPr>
        <p:blipFill>
          <a:blip r:embed="rId3">
            <a:extLst>
              <a:ext uri="{28A0092B-C50C-407E-A947-70E740481C1C}">
                <a14:useLocalDpi xmlns:a14="http://schemas.microsoft.com/office/drawing/2010/main" val="0"/>
              </a:ext>
            </a:extLst>
          </a:blip>
          <a:srcRect/>
          <a:stretch>
            <a:fillRect/>
          </a:stretch>
        </p:blipFill>
        <p:spPr bwMode="auto">
          <a:xfrm>
            <a:off x="1046500" y="1646544"/>
            <a:ext cx="3790852" cy="3174387"/>
          </a:xfrm>
          <a:prstGeom prst="rect">
            <a:avLst/>
          </a:prstGeom>
          <a:noFill/>
          <a:ln>
            <a:noFill/>
          </a:ln>
        </p:spPr>
      </p:pic>
    </p:spTree>
    <p:extLst>
      <p:ext uri="{BB962C8B-B14F-4D97-AF65-F5344CB8AC3E}">
        <p14:creationId xmlns:p14="http://schemas.microsoft.com/office/powerpoint/2010/main" val="14982676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Hiệu </a:t>
            </a:r>
            <a:r>
              <a:rPr lang="en-US" dirty="0" err="1" smtClean="0"/>
              <a:t>đính</a:t>
            </a:r>
            <a:r>
              <a:rPr lang="en-US" dirty="0" smtClean="0"/>
              <a:t> </a:t>
            </a:r>
            <a:r>
              <a:rPr lang="en-US" dirty="0" err="1" smtClean="0"/>
              <a:t>tài</a:t>
            </a:r>
            <a:r>
              <a:rPr lang="en-US" dirty="0" smtClean="0"/>
              <a:t> </a:t>
            </a:r>
            <a:r>
              <a:rPr lang="en-US" dirty="0" err="1" smtClean="0"/>
              <a:t>liệu</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32054842"/>
              </p:ext>
            </p:extLst>
          </p:nvPr>
        </p:nvGraphicFramePr>
        <p:xfrm>
          <a:off x="1046499" y="1681180"/>
          <a:ext cx="8010713" cy="5100967"/>
        </p:xfrm>
        <a:graphic>
          <a:graphicData uri="http://schemas.openxmlformats.org/drawingml/2006/table">
            <a:tbl>
              <a:tblPr firstRow="1" firstCol="1" bandRow="1"/>
              <a:tblGrid>
                <a:gridCol w="2048741">
                  <a:extLst>
                    <a:ext uri="{9D8B030D-6E8A-4147-A177-3AD203B41FA5}">
                      <a16:colId xmlns:a16="http://schemas.microsoft.com/office/drawing/2014/main" val="20000"/>
                    </a:ext>
                  </a:extLst>
                </a:gridCol>
                <a:gridCol w="5961972">
                  <a:extLst>
                    <a:ext uri="{9D8B030D-6E8A-4147-A177-3AD203B41FA5}">
                      <a16:colId xmlns:a16="http://schemas.microsoft.com/office/drawing/2014/main" val="20001"/>
                    </a:ext>
                  </a:extLst>
                </a:gridCol>
              </a:tblGrid>
              <a:tr h="759964">
                <a:tc>
                  <a:txBody>
                    <a:bodyPr/>
                    <a:lstStyle/>
                    <a:p>
                      <a:pPr>
                        <a:lnSpc>
                          <a:spcPct val="115000"/>
                        </a:lnSpc>
                        <a:spcBef>
                          <a:spcPts val="200"/>
                        </a:spcBef>
                        <a:spcAft>
                          <a:spcPts val="200"/>
                        </a:spcAft>
                        <a:tabLst>
                          <a:tab pos="228600" algn="l"/>
                        </a:tabLst>
                      </a:pPr>
                      <a:r>
                        <a:rPr lang="en-US" sz="1600" b="1" dirty="0">
                          <a:effectLst/>
                          <a:latin typeface="Zurich BT"/>
                          <a:ea typeface="Times New Roman"/>
                          <a:cs typeface="Calibri"/>
                        </a:rPr>
                        <a:t>Find all word forms</a:t>
                      </a:r>
                    </a:p>
                  </a:txBody>
                  <a:tcPr marL="47065" marR="4706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a:lnSpc>
                          <a:spcPct val="115000"/>
                        </a:lnSpc>
                        <a:spcBef>
                          <a:spcPts val="200"/>
                        </a:spcBef>
                        <a:spcAft>
                          <a:spcPts val="200"/>
                        </a:spcAft>
                        <a:tabLst>
                          <a:tab pos="228600" algn="l"/>
                        </a:tabLst>
                      </a:pPr>
                      <a:r>
                        <a:rPr lang="en-CA" sz="1700" kern="1200" dirty="0" err="1" smtClean="0">
                          <a:solidFill>
                            <a:schemeClr val="tx1"/>
                          </a:solidFill>
                          <a:effectLst/>
                          <a:latin typeface="Calibri" panose="020F0502020204030204" pitchFamily="34" charset="0"/>
                          <a:ea typeface="+mn-ea"/>
                          <a:cs typeface="+mn-cs"/>
                        </a:rPr>
                        <a:t>Tìm</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kiếm</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tất</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cả</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các</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dạng</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của</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từ</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bất</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kể</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từ</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đó</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được</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sử</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dụng</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như</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danh</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từ</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động</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từ</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tính</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từ</a:t>
                      </a:r>
                      <a:r>
                        <a:rPr lang="en-CA" sz="1700" kern="1200" dirty="0" smtClean="0">
                          <a:solidFill>
                            <a:schemeClr val="tx1"/>
                          </a:solidFill>
                          <a:effectLst/>
                          <a:latin typeface="Calibri" panose="020F0502020204030204" pitchFamily="34" charset="0"/>
                          <a:ea typeface="+mn-ea"/>
                          <a:cs typeface="+mn-cs"/>
                        </a:rPr>
                        <a:t> hay </a:t>
                      </a:r>
                      <a:r>
                        <a:rPr lang="en-CA" sz="1700" kern="1200" dirty="0" err="1" smtClean="0">
                          <a:solidFill>
                            <a:schemeClr val="tx1"/>
                          </a:solidFill>
                          <a:effectLst/>
                          <a:latin typeface="Calibri" panose="020F0502020204030204" pitchFamily="34" charset="0"/>
                          <a:ea typeface="+mn-ea"/>
                          <a:cs typeface="+mn-cs"/>
                        </a:rPr>
                        <a:t>trạng</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từ</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cho</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dù</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đó</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là</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số</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ít</a:t>
                      </a:r>
                      <a:r>
                        <a:rPr lang="en-CA" sz="1700" kern="1200" dirty="0" smtClean="0">
                          <a:solidFill>
                            <a:schemeClr val="tx1"/>
                          </a:solidFill>
                          <a:effectLst/>
                          <a:latin typeface="Calibri" panose="020F0502020204030204" pitchFamily="34" charset="0"/>
                          <a:ea typeface="+mn-ea"/>
                          <a:cs typeface="+mn-cs"/>
                        </a:rPr>
                        <a:t> hay </a:t>
                      </a:r>
                      <a:r>
                        <a:rPr lang="en-CA" sz="1700" kern="1200" dirty="0" err="1" smtClean="0">
                          <a:solidFill>
                            <a:schemeClr val="tx1"/>
                          </a:solidFill>
                          <a:effectLst/>
                          <a:latin typeface="Calibri" panose="020F0502020204030204" pitchFamily="34" charset="0"/>
                          <a:ea typeface="+mn-ea"/>
                          <a:cs typeface="+mn-cs"/>
                        </a:rPr>
                        <a:t>số</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nhiều</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và</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không</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liên</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quan</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đến</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thời</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của</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động</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từ</a:t>
                      </a:r>
                      <a:r>
                        <a:rPr lang="en-CA" sz="1700" kern="1200" dirty="0" smtClean="0">
                          <a:solidFill>
                            <a:schemeClr val="tx1"/>
                          </a:solidFill>
                          <a:effectLst/>
                          <a:latin typeface="Calibri" panose="020F0502020204030204" pitchFamily="34" charset="0"/>
                          <a:ea typeface="+mn-ea"/>
                          <a:cs typeface="+mn-cs"/>
                        </a:rPr>
                        <a:t>.</a:t>
                      </a:r>
                      <a:endParaRPr lang="en-US" sz="1700" dirty="0">
                        <a:effectLst/>
                        <a:latin typeface="Calibri" panose="020F0502020204030204" pitchFamily="34" charset="0"/>
                        <a:ea typeface="Times New Roman"/>
                        <a:cs typeface="Calibri"/>
                      </a:endParaRPr>
                    </a:p>
                  </a:txBody>
                  <a:tcPr marL="47065" marR="47065"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59513">
                <a:tc>
                  <a:txBody>
                    <a:bodyPr/>
                    <a:lstStyle/>
                    <a:p>
                      <a:pPr>
                        <a:lnSpc>
                          <a:spcPct val="115000"/>
                        </a:lnSpc>
                        <a:spcBef>
                          <a:spcPts val="200"/>
                        </a:spcBef>
                        <a:spcAft>
                          <a:spcPts val="200"/>
                        </a:spcAft>
                        <a:tabLst>
                          <a:tab pos="228600" algn="l"/>
                        </a:tabLst>
                      </a:pPr>
                      <a:r>
                        <a:rPr lang="en-US" sz="1600" b="1">
                          <a:effectLst/>
                          <a:latin typeface="Zurich BT"/>
                          <a:ea typeface="Times New Roman"/>
                          <a:cs typeface="Calibri"/>
                        </a:rPr>
                        <a:t>Match prefix</a:t>
                      </a:r>
                    </a:p>
                  </a:txBody>
                  <a:tcPr marL="47065" marR="4706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a:lnSpc>
                          <a:spcPct val="115000"/>
                        </a:lnSpc>
                        <a:spcBef>
                          <a:spcPts val="200"/>
                        </a:spcBef>
                        <a:spcAft>
                          <a:spcPts val="200"/>
                        </a:spcAft>
                        <a:tabLst>
                          <a:tab pos="228600" algn="l"/>
                        </a:tabLst>
                      </a:pPr>
                      <a:r>
                        <a:rPr lang="en-CA" sz="1700" kern="1200" dirty="0" smtClean="0">
                          <a:solidFill>
                            <a:schemeClr val="tx1"/>
                          </a:solidFill>
                          <a:effectLst/>
                          <a:latin typeface="Calibri" panose="020F0502020204030204" pitchFamily="34" charset="0"/>
                          <a:ea typeface="+mn-ea"/>
                          <a:cs typeface="+mn-cs"/>
                        </a:rPr>
                        <a:t>Cho </a:t>
                      </a:r>
                      <a:r>
                        <a:rPr lang="en-CA" sz="1700" kern="1200" dirty="0" err="1" smtClean="0">
                          <a:solidFill>
                            <a:schemeClr val="tx1"/>
                          </a:solidFill>
                          <a:effectLst/>
                          <a:latin typeface="Calibri" panose="020F0502020204030204" pitchFamily="34" charset="0"/>
                          <a:ea typeface="+mn-ea"/>
                          <a:cs typeface="+mn-cs"/>
                        </a:rPr>
                        <a:t>phép</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bạn</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tìm</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kiếm</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tất</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cả</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các</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từ</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bắt</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đầu</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với</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các</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ký</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tự</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cụ</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thể</a:t>
                      </a:r>
                      <a:endParaRPr lang="en-US" sz="1700" dirty="0">
                        <a:effectLst/>
                        <a:latin typeface="Calibri" panose="020F0502020204030204" pitchFamily="34" charset="0"/>
                        <a:ea typeface="Times New Roman"/>
                        <a:cs typeface="Calibri"/>
                      </a:endParaRPr>
                    </a:p>
                  </a:txBody>
                  <a:tcPr marL="47065" marR="47065"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99867">
                <a:tc>
                  <a:txBody>
                    <a:bodyPr/>
                    <a:lstStyle/>
                    <a:p>
                      <a:pPr>
                        <a:lnSpc>
                          <a:spcPct val="115000"/>
                        </a:lnSpc>
                        <a:spcBef>
                          <a:spcPts val="200"/>
                        </a:spcBef>
                        <a:spcAft>
                          <a:spcPts val="200"/>
                        </a:spcAft>
                        <a:tabLst>
                          <a:tab pos="228600" algn="l"/>
                        </a:tabLst>
                      </a:pPr>
                      <a:r>
                        <a:rPr lang="en-US" sz="1600" b="1">
                          <a:effectLst/>
                          <a:latin typeface="Zurich BT"/>
                          <a:ea typeface="Times New Roman"/>
                          <a:cs typeface="Calibri"/>
                        </a:rPr>
                        <a:t>Match suffix</a:t>
                      </a:r>
                    </a:p>
                  </a:txBody>
                  <a:tcPr marL="47065" marR="4706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a:lnSpc>
                          <a:spcPct val="115000"/>
                        </a:lnSpc>
                        <a:spcBef>
                          <a:spcPts val="200"/>
                        </a:spcBef>
                        <a:spcAft>
                          <a:spcPts val="200"/>
                        </a:spcAft>
                        <a:tabLst>
                          <a:tab pos="228600" algn="l"/>
                        </a:tabLst>
                      </a:pPr>
                      <a:r>
                        <a:rPr lang="en-CA" sz="1700" kern="1200" dirty="0" smtClean="0">
                          <a:solidFill>
                            <a:schemeClr val="tx1"/>
                          </a:solidFill>
                          <a:effectLst/>
                          <a:latin typeface="Calibri" panose="020F0502020204030204" pitchFamily="34" charset="0"/>
                          <a:ea typeface="+mn-ea"/>
                          <a:cs typeface="+mn-cs"/>
                        </a:rPr>
                        <a:t>Cho </a:t>
                      </a:r>
                      <a:r>
                        <a:rPr lang="en-CA" sz="1700" kern="1200" dirty="0" err="1" smtClean="0">
                          <a:solidFill>
                            <a:schemeClr val="tx1"/>
                          </a:solidFill>
                          <a:effectLst/>
                          <a:latin typeface="Calibri" panose="020F0502020204030204" pitchFamily="34" charset="0"/>
                          <a:ea typeface="+mn-ea"/>
                          <a:cs typeface="+mn-cs"/>
                        </a:rPr>
                        <a:t>phép</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bạn</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tìm</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kiếm</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các</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từ</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mà</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bạn</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biết</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các</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ký</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tự</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kết</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thúc</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của</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từ</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đó</a:t>
                      </a:r>
                      <a:r>
                        <a:rPr lang="en-CA" sz="1700" kern="1200" dirty="0" smtClean="0">
                          <a:solidFill>
                            <a:schemeClr val="tx1"/>
                          </a:solidFill>
                          <a:effectLst/>
                          <a:latin typeface="Calibri" panose="020F0502020204030204" pitchFamily="34" charset="0"/>
                          <a:ea typeface="+mn-ea"/>
                          <a:cs typeface="+mn-cs"/>
                        </a:rPr>
                        <a:t>. </a:t>
                      </a:r>
                      <a:endParaRPr lang="en-US" sz="1700" dirty="0">
                        <a:effectLst/>
                        <a:latin typeface="Calibri" panose="020F0502020204030204" pitchFamily="34" charset="0"/>
                        <a:ea typeface="Times New Roman"/>
                        <a:cs typeface="Calibri"/>
                      </a:endParaRPr>
                    </a:p>
                  </a:txBody>
                  <a:tcPr marL="47065" marR="47065"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8420">
                <a:tc>
                  <a:txBody>
                    <a:bodyPr/>
                    <a:lstStyle/>
                    <a:p>
                      <a:pPr>
                        <a:lnSpc>
                          <a:spcPct val="115000"/>
                        </a:lnSpc>
                        <a:spcBef>
                          <a:spcPts val="200"/>
                        </a:spcBef>
                        <a:spcAft>
                          <a:spcPts val="200"/>
                        </a:spcAft>
                        <a:tabLst>
                          <a:tab pos="228600" algn="l"/>
                        </a:tabLst>
                      </a:pPr>
                      <a:r>
                        <a:rPr lang="en-US" sz="1600" b="1">
                          <a:effectLst/>
                          <a:latin typeface="Zurich BT"/>
                          <a:ea typeface="Times New Roman"/>
                          <a:cs typeface="Calibri"/>
                        </a:rPr>
                        <a:t>Ignore punctuation characters</a:t>
                      </a:r>
                    </a:p>
                  </a:txBody>
                  <a:tcPr marL="47065" marR="4706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1700" dirty="0" err="1">
                          <a:effectLst/>
                          <a:latin typeface="Calibri" panose="020F0502020204030204" pitchFamily="34" charset="0"/>
                          <a:ea typeface="Times New Roman" panose="02020603050405020304" pitchFamily="18" charset="0"/>
                          <a:cs typeface="Calibri" panose="020F0502020204030204" pitchFamily="34" charset="0"/>
                        </a:rPr>
                        <a:t>Bỏ</a:t>
                      </a:r>
                      <a:r>
                        <a:rPr lang="en-US" sz="1700" dirty="0">
                          <a:effectLst/>
                          <a:latin typeface="Calibri" panose="020F0502020204030204" pitchFamily="34" charset="0"/>
                          <a:ea typeface="Times New Roman" panose="02020603050405020304" pitchFamily="18" charset="0"/>
                          <a:cs typeface="Calibri" panose="020F0502020204030204" pitchFamily="34" charset="0"/>
                        </a:rPr>
                        <a:t> qua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các</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ký</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tự</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là</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dấu</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câu</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như</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dấu</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phẩy</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dấu</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chấm</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phẩy</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và</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dấu</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chấm</a:t>
                      </a:r>
                      <a:r>
                        <a:rPr lang="en-US" sz="1700" dirty="0">
                          <a:effectLst/>
                          <a:latin typeface="Calibri" panose="020F0502020204030204" pitchFamily="34" charset="0"/>
                          <a:ea typeface="Times New Roman" panose="02020603050405020304" pitchFamily="18" charset="0"/>
                          <a:cs typeface="Calibri" panose="020F0502020204030204" pitchFamily="34" charset="0"/>
                        </a:rPr>
                        <a:t>.</a:t>
                      </a:r>
                      <a:endParaRPr lang="vi-VN"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24617">
                <a:tc>
                  <a:txBody>
                    <a:bodyPr/>
                    <a:lstStyle/>
                    <a:p>
                      <a:pPr>
                        <a:lnSpc>
                          <a:spcPct val="115000"/>
                        </a:lnSpc>
                        <a:spcBef>
                          <a:spcPts val="200"/>
                        </a:spcBef>
                        <a:spcAft>
                          <a:spcPts val="200"/>
                        </a:spcAft>
                        <a:tabLst>
                          <a:tab pos="228600" algn="l"/>
                        </a:tabLst>
                      </a:pPr>
                      <a:r>
                        <a:rPr lang="en-US" sz="1600" b="1">
                          <a:effectLst/>
                          <a:latin typeface="Zurich BT"/>
                          <a:ea typeface="Times New Roman"/>
                          <a:cs typeface="Calibri"/>
                        </a:rPr>
                        <a:t>Ignore white-space characters</a:t>
                      </a:r>
                    </a:p>
                  </a:txBody>
                  <a:tcPr marL="47065" marR="4706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a:lnSpc>
                          <a:spcPct val="115000"/>
                        </a:lnSpc>
                        <a:spcBef>
                          <a:spcPts val="200"/>
                        </a:spcBef>
                        <a:spcAft>
                          <a:spcPts val="200"/>
                        </a:spcAft>
                        <a:tabLst>
                          <a:tab pos="228600" algn="l"/>
                        </a:tabLst>
                      </a:pPr>
                      <a:r>
                        <a:rPr lang="en-CA" sz="1700" kern="1200" dirty="0" err="1" smtClean="0">
                          <a:solidFill>
                            <a:schemeClr val="tx1"/>
                          </a:solidFill>
                          <a:effectLst/>
                          <a:latin typeface="Calibri" panose="020F0502020204030204" pitchFamily="34" charset="0"/>
                          <a:ea typeface="+mn-ea"/>
                          <a:cs typeface="+mn-cs"/>
                        </a:rPr>
                        <a:t>Bỏ</a:t>
                      </a:r>
                      <a:r>
                        <a:rPr lang="en-CA" sz="1700" kern="1200" dirty="0" smtClean="0">
                          <a:solidFill>
                            <a:schemeClr val="tx1"/>
                          </a:solidFill>
                          <a:effectLst/>
                          <a:latin typeface="Calibri" panose="020F0502020204030204" pitchFamily="34" charset="0"/>
                          <a:ea typeface="+mn-ea"/>
                          <a:cs typeface="+mn-cs"/>
                        </a:rPr>
                        <a:t> qua </a:t>
                      </a:r>
                      <a:r>
                        <a:rPr lang="en-CA" sz="1700" kern="1200" dirty="0" err="1" smtClean="0">
                          <a:solidFill>
                            <a:schemeClr val="tx1"/>
                          </a:solidFill>
                          <a:effectLst/>
                          <a:latin typeface="Calibri" panose="020F0502020204030204" pitchFamily="34" charset="0"/>
                          <a:ea typeface="+mn-ea"/>
                          <a:cs typeface="+mn-cs"/>
                        </a:rPr>
                        <a:t>các</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khoảng</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trống</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hoặc</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dấu</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nối</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hoặc</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ký</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tự</a:t>
                      </a:r>
                      <a:r>
                        <a:rPr lang="en-CA" sz="1700" kern="1200" dirty="0" smtClean="0">
                          <a:solidFill>
                            <a:schemeClr val="tx1"/>
                          </a:solidFill>
                          <a:effectLst/>
                          <a:latin typeface="Calibri" panose="020F0502020204030204" pitchFamily="34" charset="0"/>
                          <a:ea typeface="+mn-ea"/>
                          <a:cs typeface="+mn-cs"/>
                        </a:rPr>
                        <a:t> tab. </a:t>
                      </a:r>
                      <a:endParaRPr lang="en-US" sz="1700" dirty="0">
                        <a:effectLst/>
                        <a:latin typeface="Calibri" panose="020F0502020204030204" pitchFamily="34" charset="0"/>
                        <a:ea typeface="Times New Roman"/>
                        <a:cs typeface="Calibri"/>
                      </a:endParaRPr>
                    </a:p>
                  </a:txBody>
                  <a:tcPr marL="47065" marR="47065"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06760">
                <a:tc>
                  <a:txBody>
                    <a:bodyPr/>
                    <a:lstStyle/>
                    <a:p>
                      <a:pPr>
                        <a:lnSpc>
                          <a:spcPct val="115000"/>
                        </a:lnSpc>
                        <a:spcBef>
                          <a:spcPts val="200"/>
                        </a:spcBef>
                        <a:spcAft>
                          <a:spcPts val="200"/>
                        </a:spcAft>
                        <a:tabLst>
                          <a:tab pos="228600" algn="l"/>
                        </a:tabLst>
                      </a:pPr>
                      <a:r>
                        <a:rPr lang="en-US" sz="1600" b="1">
                          <a:effectLst/>
                          <a:latin typeface="Zurich BT"/>
                          <a:ea typeface="Times New Roman"/>
                          <a:cs typeface="Calibri"/>
                        </a:rPr>
                        <a:t>Format</a:t>
                      </a:r>
                    </a:p>
                  </a:txBody>
                  <a:tcPr marL="47065" marR="4706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a:lnSpc>
                          <a:spcPct val="115000"/>
                        </a:lnSpc>
                        <a:spcBef>
                          <a:spcPts val="200"/>
                        </a:spcBef>
                        <a:spcAft>
                          <a:spcPts val="200"/>
                        </a:spcAft>
                        <a:tabLst>
                          <a:tab pos="228600" algn="l"/>
                        </a:tabLst>
                      </a:pPr>
                      <a:r>
                        <a:rPr lang="en-CA" sz="1700" kern="1200" dirty="0" smtClean="0">
                          <a:solidFill>
                            <a:schemeClr val="tx1"/>
                          </a:solidFill>
                          <a:effectLst/>
                          <a:latin typeface="Calibri" panose="020F0502020204030204" pitchFamily="34" charset="0"/>
                          <a:ea typeface="+mn-ea"/>
                          <a:cs typeface="+mn-cs"/>
                        </a:rPr>
                        <a:t>Bao </a:t>
                      </a:r>
                      <a:r>
                        <a:rPr lang="en-CA" sz="1700" kern="1200" dirty="0" err="1" smtClean="0">
                          <a:solidFill>
                            <a:schemeClr val="tx1"/>
                          </a:solidFill>
                          <a:effectLst/>
                          <a:latin typeface="Calibri" panose="020F0502020204030204" pitchFamily="34" charset="0"/>
                          <a:ea typeface="+mn-ea"/>
                          <a:cs typeface="+mn-cs"/>
                        </a:rPr>
                        <a:t>gồm</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các</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thuộc</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tính</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định</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dạng</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được</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áp</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dụng</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cho</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văn</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bản</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trong</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tiêu</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chuẩn</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tìm</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kiếm</a:t>
                      </a:r>
                      <a:endParaRPr lang="en-US" sz="1700" dirty="0">
                        <a:effectLst/>
                        <a:latin typeface="Calibri" panose="020F0502020204030204" pitchFamily="34" charset="0"/>
                        <a:ea typeface="Times New Roman"/>
                        <a:cs typeface="Calibri"/>
                      </a:endParaRPr>
                    </a:p>
                  </a:txBody>
                  <a:tcPr marL="47065" marR="47065"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02956">
                <a:tc>
                  <a:txBody>
                    <a:bodyPr/>
                    <a:lstStyle/>
                    <a:p>
                      <a:pPr>
                        <a:lnSpc>
                          <a:spcPct val="115000"/>
                        </a:lnSpc>
                        <a:spcBef>
                          <a:spcPts val="200"/>
                        </a:spcBef>
                        <a:spcAft>
                          <a:spcPts val="200"/>
                        </a:spcAft>
                        <a:tabLst>
                          <a:tab pos="228600" algn="l"/>
                        </a:tabLst>
                      </a:pPr>
                      <a:r>
                        <a:rPr lang="en-US" sz="1600" b="1">
                          <a:effectLst/>
                          <a:latin typeface="Zurich BT"/>
                          <a:ea typeface="Times New Roman"/>
                          <a:cs typeface="Calibri"/>
                        </a:rPr>
                        <a:t>Special</a:t>
                      </a:r>
                    </a:p>
                  </a:txBody>
                  <a:tcPr marL="47065" marR="4706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a:lnSpc>
                          <a:spcPct val="115000"/>
                        </a:lnSpc>
                        <a:spcBef>
                          <a:spcPts val="200"/>
                        </a:spcBef>
                        <a:spcAft>
                          <a:spcPts val="200"/>
                        </a:spcAft>
                        <a:tabLst>
                          <a:tab pos="228600" algn="l"/>
                        </a:tabLst>
                      </a:pPr>
                      <a:r>
                        <a:rPr lang="en-CA" sz="1700" kern="1200" dirty="0" err="1" smtClean="0">
                          <a:solidFill>
                            <a:schemeClr val="tx1"/>
                          </a:solidFill>
                          <a:effectLst/>
                          <a:latin typeface="Calibri" panose="020F0502020204030204" pitchFamily="34" charset="0"/>
                          <a:ea typeface="+mn-ea"/>
                          <a:cs typeface="+mn-cs"/>
                        </a:rPr>
                        <a:t>Tìm</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kiếm</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các</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ký</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tự</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đặc</a:t>
                      </a:r>
                      <a:r>
                        <a:rPr lang="en-CA" sz="1700" kern="1200" dirty="0" smtClean="0">
                          <a:solidFill>
                            <a:schemeClr val="tx1"/>
                          </a:solidFill>
                          <a:effectLst/>
                          <a:latin typeface="Calibri" panose="020F0502020204030204" pitchFamily="34" charset="0"/>
                          <a:ea typeface="+mn-ea"/>
                          <a:cs typeface="+mn-cs"/>
                        </a:rPr>
                        <a:t> </a:t>
                      </a:r>
                      <a:r>
                        <a:rPr lang="en-CA" sz="1700" kern="1200" dirty="0" err="1" smtClean="0">
                          <a:solidFill>
                            <a:schemeClr val="tx1"/>
                          </a:solidFill>
                          <a:effectLst/>
                          <a:latin typeface="Calibri" panose="020F0502020204030204" pitchFamily="34" charset="0"/>
                          <a:ea typeface="+mn-ea"/>
                          <a:cs typeface="+mn-cs"/>
                        </a:rPr>
                        <a:t>biệt</a:t>
                      </a:r>
                      <a:endParaRPr lang="en-US" sz="1700" dirty="0">
                        <a:effectLst/>
                        <a:latin typeface="Calibri" panose="020F0502020204030204" pitchFamily="34" charset="0"/>
                        <a:ea typeface="Times New Roman"/>
                        <a:cs typeface="Calibri"/>
                      </a:endParaRPr>
                    </a:p>
                  </a:txBody>
                  <a:tcPr marL="47065" marR="47065"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02956">
                <a:tc>
                  <a:txBody>
                    <a:bodyPr/>
                    <a:lstStyle/>
                    <a:p>
                      <a:pPr>
                        <a:lnSpc>
                          <a:spcPct val="115000"/>
                        </a:lnSpc>
                        <a:spcBef>
                          <a:spcPts val="200"/>
                        </a:spcBef>
                        <a:spcAft>
                          <a:spcPts val="200"/>
                        </a:spcAft>
                        <a:tabLst>
                          <a:tab pos="228600" algn="l"/>
                        </a:tabLst>
                      </a:pPr>
                      <a:r>
                        <a:rPr lang="en-US" sz="1600" b="1" dirty="0">
                          <a:effectLst/>
                          <a:latin typeface="Zurich BT"/>
                          <a:ea typeface="Times New Roman"/>
                          <a:cs typeface="Calibri"/>
                        </a:rPr>
                        <a:t>No Formatting</a:t>
                      </a:r>
                    </a:p>
                  </a:txBody>
                  <a:tcPr marL="47065" marR="4706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just">
                        <a:lnSpc>
                          <a:spcPct val="115000"/>
                        </a:lnSpc>
                        <a:spcBef>
                          <a:spcPts val="200"/>
                        </a:spcBef>
                        <a:spcAft>
                          <a:spcPts val="200"/>
                        </a:spcAft>
                        <a:tabLst>
                          <a:tab pos="228600" algn="l"/>
                        </a:tabLst>
                      </a:pPr>
                      <a:r>
                        <a:rPr lang="en-CA" sz="1700" kern="1200" dirty="0" err="1" smtClean="0">
                          <a:solidFill>
                            <a:schemeClr val="tx1"/>
                          </a:solidFill>
                          <a:effectLst/>
                          <a:latin typeface="+mn-lt"/>
                          <a:ea typeface="+mn-ea"/>
                          <a:cs typeface="+mn-cs"/>
                        </a:rPr>
                        <a:t>Xóa</a:t>
                      </a:r>
                      <a:r>
                        <a:rPr lang="en-CA" sz="1700" kern="1200" dirty="0" smtClean="0">
                          <a:solidFill>
                            <a:schemeClr val="tx1"/>
                          </a:solidFill>
                          <a:effectLst/>
                          <a:latin typeface="+mn-lt"/>
                          <a:ea typeface="+mn-ea"/>
                          <a:cs typeface="+mn-cs"/>
                        </a:rPr>
                        <a:t> </a:t>
                      </a:r>
                      <a:r>
                        <a:rPr lang="en-CA" sz="1700" kern="1200" dirty="0" err="1" smtClean="0">
                          <a:solidFill>
                            <a:schemeClr val="tx1"/>
                          </a:solidFill>
                          <a:effectLst/>
                          <a:latin typeface="+mn-lt"/>
                          <a:ea typeface="+mn-ea"/>
                          <a:cs typeface="+mn-cs"/>
                        </a:rPr>
                        <a:t>bất</a:t>
                      </a:r>
                      <a:r>
                        <a:rPr lang="en-CA" sz="1700" kern="1200" dirty="0" smtClean="0">
                          <a:solidFill>
                            <a:schemeClr val="tx1"/>
                          </a:solidFill>
                          <a:effectLst/>
                          <a:latin typeface="+mn-lt"/>
                          <a:ea typeface="+mn-ea"/>
                          <a:cs typeface="+mn-cs"/>
                        </a:rPr>
                        <a:t> </a:t>
                      </a:r>
                      <a:r>
                        <a:rPr lang="en-CA" sz="1700" kern="1200" dirty="0" err="1" smtClean="0">
                          <a:solidFill>
                            <a:schemeClr val="tx1"/>
                          </a:solidFill>
                          <a:effectLst/>
                          <a:latin typeface="+mn-lt"/>
                          <a:ea typeface="+mn-ea"/>
                          <a:cs typeface="+mn-cs"/>
                        </a:rPr>
                        <a:t>kỳ</a:t>
                      </a:r>
                      <a:r>
                        <a:rPr lang="en-CA" sz="1700" kern="1200" dirty="0" smtClean="0">
                          <a:solidFill>
                            <a:schemeClr val="tx1"/>
                          </a:solidFill>
                          <a:effectLst/>
                          <a:latin typeface="+mn-lt"/>
                          <a:ea typeface="+mn-ea"/>
                          <a:cs typeface="+mn-cs"/>
                        </a:rPr>
                        <a:t> </a:t>
                      </a:r>
                      <a:r>
                        <a:rPr lang="en-CA" sz="1700" kern="1200" dirty="0" err="1" smtClean="0">
                          <a:solidFill>
                            <a:schemeClr val="tx1"/>
                          </a:solidFill>
                          <a:effectLst/>
                          <a:latin typeface="+mn-lt"/>
                          <a:ea typeface="+mn-ea"/>
                          <a:cs typeface="+mn-cs"/>
                        </a:rPr>
                        <a:t>tùy</a:t>
                      </a:r>
                      <a:r>
                        <a:rPr lang="en-CA" sz="1700" kern="1200" dirty="0" smtClean="0">
                          <a:solidFill>
                            <a:schemeClr val="tx1"/>
                          </a:solidFill>
                          <a:effectLst/>
                          <a:latin typeface="+mn-lt"/>
                          <a:ea typeface="+mn-ea"/>
                          <a:cs typeface="+mn-cs"/>
                        </a:rPr>
                        <a:t> </a:t>
                      </a:r>
                      <a:r>
                        <a:rPr lang="en-CA" sz="1700" kern="1200" dirty="0" err="1" smtClean="0">
                          <a:solidFill>
                            <a:schemeClr val="tx1"/>
                          </a:solidFill>
                          <a:effectLst/>
                          <a:latin typeface="+mn-lt"/>
                          <a:ea typeface="+mn-ea"/>
                          <a:cs typeface="+mn-cs"/>
                        </a:rPr>
                        <a:t>chọn</a:t>
                      </a:r>
                      <a:r>
                        <a:rPr lang="en-CA" sz="1700" kern="1200" dirty="0" smtClean="0">
                          <a:solidFill>
                            <a:schemeClr val="tx1"/>
                          </a:solidFill>
                          <a:effectLst/>
                          <a:latin typeface="+mn-lt"/>
                          <a:ea typeface="+mn-ea"/>
                          <a:cs typeface="+mn-cs"/>
                        </a:rPr>
                        <a:t> </a:t>
                      </a:r>
                      <a:r>
                        <a:rPr lang="en-CA" sz="1700" kern="1200" dirty="0" err="1" smtClean="0">
                          <a:solidFill>
                            <a:schemeClr val="tx1"/>
                          </a:solidFill>
                          <a:effectLst/>
                          <a:latin typeface="+mn-lt"/>
                          <a:ea typeface="+mn-ea"/>
                          <a:cs typeface="+mn-cs"/>
                        </a:rPr>
                        <a:t>nào</a:t>
                      </a:r>
                      <a:r>
                        <a:rPr lang="en-CA" sz="1700" kern="1200" dirty="0" smtClean="0">
                          <a:solidFill>
                            <a:schemeClr val="tx1"/>
                          </a:solidFill>
                          <a:effectLst/>
                          <a:latin typeface="+mn-lt"/>
                          <a:ea typeface="+mn-ea"/>
                          <a:cs typeface="+mn-cs"/>
                        </a:rPr>
                        <a:t> </a:t>
                      </a:r>
                      <a:r>
                        <a:rPr lang="en-CA" sz="1700" kern="1200" dirty="0" err="1" smtClean="0">
                          <a:solidFill>
                            <a:schemeClr val="tx1"/>
                          </a:solidFill>
                          <a:effectLst/>
                          <a:latin typeface="+mn-lt"/>
                          <a:ea typeface="+mn-ea"/>
                          <a:cs typeface="+mn-cs"/>
                        </a:rPr>
                        <a:t>trước</a:t>
                      </a:r>
                      <a:r>
                        <a:rPr lang="en-CA" sz="1700" kern="1200" dirty="0" smtClean="0">
                          <a:solidFill>
                            <a:schemeClr val="tx1"/>
                          </a:solidFill>
                          <a:effectLst/>
                          <a:latin typeface="+mn-lt"/>
                          <a:ea typeface="+mn-ea"/>
                          <a:cs typeface="+mn-cs"/>
                        </a:rPr>
                        <a:t> </a:t>
                      </a:r>
                      <a:r>
                        <a:rPr lang="en-CA" sz="1700" kern="1200" dirty="0" err="1" smtClean="0">
                          <a:solidFill>
                            <a:schemeClr val="tx1"/>
                          </a:solidFill>
                          <a:effectLst/>
                          <a:latin typeface="+mn-lt"/>
                          <a:ea typeface="+mn-ea"/>
                          <a:cs typeface="+mn-cs"/>
                        </a:rPr>
                        <a:t>đó</a:t>
                      </a:r>
                      <a:r>
                        <a:rPr lang="en-CA" sz="1700" kern="1200" dirty="0" smtClean="0">
                          <a:solidFill>
                            <a:schemeClr val="tx1"/>
                          </a:solidFill>
                          <a:effectLst/>
                          <a:latin typeface="+mn-lt"/>
                          <a:ea typeface="+mn-ea"/>
                          <a:cs typeface="+mn-cs"/>
                        </a:rPr>
                        <a:t> </a:t>
                      </a:r>
                      <a:r>
                        <a:rPr lang="en-CA" sz="1700" kern="1200" dirty="0" err="1" smtClean="0">
                          <a:solidFill>
                            <a:schemeClr val="tx1"/>
                          </a:solidFill>
                          <a:effectLst/>
                          <a:latin typeface="+mn-lt"/>
                          <a:ea typeface="+mn-ea"/>
                          <a:cs typeface="+mn-cs"/>
                        </a:rPr>
                        <a:t>được</a:t>
                      </a:r>
                      <a:r>
                        <a:rPr lang="en-CA" sz="1700" kern="1200" dirty="0" smtClean="0">
                          <a:solidFill>
                            <a:schemeClr val="tx1"/>
                          </a:solidFill>
                          <a:effectLst/>
                          <a:latin typeface="+mn-lt"/>
                          <a:ea typeface="+mn-ea"/>
                          <a:cs typeface="+mn-cs"/>
                        </a:rPr>
                        <a:t> </a:t>
                      </a:r>
                      <a:r>
                        <a:rPr lang="en-CA" sz="1700" kern="1200" dirty="0" err="1" smtClean="0">
                          <a:solidFill>
                            <a:schemeClr val="tx1"/>
                          </a:solidFill>
                          <a:effectLst/>
                          <a:latin typeface="+mn-lt"/>
                          <a:ea typeface="+mn-ea"/>
                          <a:cs typeface="+mn-cs"/>
                        </a:rPr>
                        <a:t>chọn</a:t>
                      </a:r>
                      <a:r>
                        <a:rPr lang="en-CA" sz="1700" kern="1200" dirty="0" smtClean="0">
                          <a:solidFill>
                            <a:schemeClr val="tx1"/>
                          </a:solidFill>
                          <a:effectLst/>
                          <a:latin typeface="+mn-lt"/>
                          <a:ea typeface="+mn-ea"/>
                          <a:cs typeface="+mn-cs"/>
                        </a:rPr>
                        <a:t> </a:t>
                      </a:r>
                      <a:r>
                        <a:rPr lang="en-CA" sz="1700" kern="1200" dirty="0" err="1" smtClean="0">
                          <a:solidFill>
                            <a:schemeClr val="tx1"/>
                          </a:solidFill>
                          <a:effectLst/>
                          <a:latin typeface="+mn-lt"/>
                          <a:ea typeface="+mn-ea"/>
                          <a:cs typeface="+mn-cs"/>
                        </a:rPr>
                        <a:t>với</a:t>
                      </a:r>
                      <a:r>
                        <a:rPr lang="en-CA" sz="1700" kern="1200" dirty="0" smtClean="0">
                          <a:solidFill>
                            <a:schemeClr val="tx1"/>
                          </a:solidFill>
                          <a:effectLst/>
                          <a:latin typeface="+mn-lt"/>
                          <a:ea typeface="+mn-ea"/>
                          <a:cs typeface="+mn-cs"/>
                        </a:rPr>
                        <a:t> </a:t>
                      </a:r>
                      <a:r>
                        <a:rPr lang="en-CA" sz="1700" kern="1200" dirty="0" err="1" smtClean="0">
                          <a:solidFill>
                            <a:schemeClr val="tx1"/>
                          </a:solidFill>
                          <a:effectLst/>
                          <a:latin typeface="+mn-lt"/>
                          <a:ea typeface="+mn-ea"/>
                          <a:cs typeface="+mn-cs"/>
                        </a:rPr>
                        <a:t>nút</a:t>
                      </a:r>
                      <a:r>
                        <a:rPr lang="en-CA" sz="1700" kern="1200" dirty="0" smtClean="0">
                          <a:solidFill>
                            <a:schemeClr val="tx1"/>
                          </a:solidFill>
                          <a:effectLst/>
                          <a:latin typeface="+mn-lt"/>
                          <a:ea typeface="+mn-ea"/>
                          <a:cs typeface="+mn-cs"/>
                        </a:rPr>
                        <a:t> </a:t>
                      </a:r>
                      <a:r>
                        <a:rPr lang="en-CA" sz="1700" b="1" kern="1200" dirty="0" smtClean="0">
                          <a:solidFill>
                            <a:schemeClr val="tx1"/>
                          </a:solidFill>
                          <a:effectLst/>
                          <a:latin typeface="+mn-lt"/>
                          <a:ea typeface="+mn-ea"/>
                          <a:cs typeface="+mn-cs"/>
                        </a:rPr>
                        <a:t>Format</a:t>
                      </a:r>
                      <a:r>
                        <a:rPr lang="en-CA" sz="1700" kern="1200" dirty="0" smtClean="0">
                          <a:solidFill>
                            <a:schemeClr val="tx1"/>
                          </a:solidFill>
                          <a:effectLst/>
                          <a:latin typeface="+mn-lt"/>
                          <a:ea typeface="+mn-ea"/>
                          <a:cs typeface="+mn-cs"/>
                        </a:rPr>
                        <a:t> </a:t>
                      </a:r>
                      <a:r>
                        <a:rPr lang="en-CA" sz="1700" kern="1200" dirty="0" err="1" smtClean="0">
                          <a:solidFill>
                            <a:schemeClr val="tx1"/>
                          </a:solidFill>
                          <a:effectLst/>
                          <a:latin typeface="+mn-lt"/>
                          <a:ea typeface="+mn-ea"/>
                          <a:cs typeface="+mn-cs"/>
                        </a:rPr>
                        <a:t>trong</a:t>
                      </a:r>
                      <a:r>
                        <a:rPr lang="en-CA" sz="1700" kern="1200" dirty="0" smtClean="0">
                          <a:solidFill>
                            <a:schemeClr val="tx1"/>
                          </a:solidFill>
                          <a:effectLst/>
                          <a:latin typeface="+mn-lt"/>
                          <a:ea typeface="+mn-ea"/>
                          <a:cs typeface="+mn-cs"/>
                        </a:rPr>
                        <a:t> </a:t>
                      </a:r>
                      <a:r>
                        <a:rPr lang="en-CA" sz="1700" kern="1200" dirty="0" err="1" smtClean="0">
                          <a:solidFill>
                            <a:schemeClr val="tx1"/>
                          </a:solidFill>
                          <a:effectLst/>
                          <a:latin typeface="+mn-lt"/>
                          <a:ea typeface="+mn-ea"/>
                          <a:cs typeface="+mn-cs"/>
                        </a:rPr>
                        <a:t>hộp</a:t>
                      </a:r>
                      <a:r>
                        <a:rPr lang="en-CA" sz="1700" kern="1200" dirty="0" smtClean="0">
                          <a:solidFill>
                            <a:schemeClr val="tx1"/>
                          </a:solidFill>
                          <a:effectLst/>
                          <a:latin typeface="+mn-lt"/>
                          <a:ea typeface="+mn-ea"/>
                          <a:cs typeface="+mn-cs"/>
                        </a:rPr>
                        <a:t> </a:t>
                      </a:r>
                      <a:r>
                        <a:rPr lang="en-CA" sz="1700" b="1" kern="1200" dirty="0" smtClean="0">
                          <a:solidFill>
                            <a:schemeClr val="tx1"/>
                          </a:solidFill>
                          <a:effectLst/>
                          <a:latin typeface="+mn-lt"/>
                          <a:ea typeface="+mn-ea"/>
                          <a:cs typeface="+mn-cs"/>
                        </a:rPr>
                        <a:t>Find what</a:t>
                      </a:r>
                      <a:r>
                        <a:rPr lang="en-CA" sz="1700" kern="1200" dirty="0" smtClean="0">
                          <a:solidFill>
                            <a:schemeClr val="tx1"/>
                          </a:solidFill>
                          <a:effectLst/>
                          <a:latin typeface="+mn-lt"/>
                          <a:ea typeface="+mn-ea"/>
                          <a:cs typeface="+mn-cs"/>
                        </a:rPr>
                        <a:t>.</a:t>
                      </a:r>
                      <a:endParaRPr lang="en-US" sz="1700" dirty="0">
                        <a:effectLst/>
                        <a:latin typeface="Zurich BT"/>
                        <a:ea typeface="Times New Roman"/>
                        <a:cs typeface="Calibri"/>
                      </a:endParaRPr>
                    </a:p>
                  </a:txBody>
                  <a:tcPr marL="47065" marR="47065"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083965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Hiệu </a:t>
            </a:r>
            <a:r>
              <a:rPr lang="en-US" dirty="0" err="1" smtClean="0"/>
              <a:t>đính</a:t>
            </a:r>
            <a:r>
              <a:rPr lang="en-US" dirty="0" smtClean="0"/>
              <a:t> </a:t>
            </a:r>
            <a:r>
              <a:rPr lang="en-US" dirty="0" err="1" smtClean="0"/>
              <a:t>tài</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lstStyle/>
          <a:p>
            <a:r>
              <a:rPr lang="en-CA" dirty="0" err="1"/>
              <a:t>Để</a:t>
            </a:r>
            <a:r>
              <a:rPr lang="en-CA" dirty="0"/>
              <a:t> </a:t>
            </a:r>
            <a:r>
              <a:rPr lang="en-CA" dirty="0" err="1"/>
              <a:t>kích</a:t>
            </a:r>
            <a:r>
              <a:rPr lang="en-CA" dirty="0"/>
              <a:t> </a:t>
            </a:r>
            <a:r>
              <a:rPr lang="en-CA" dirty="0" err="1"/>
              <a:t>hoạt</a:t>
            </a:r>
            <a:r>
              <a:rPr lang="en-CA" dirty="0"/>
              <a:t> </a:t>
            </a:r>
            <a:r>
              <a:rPr lang="en-CA" dirty="0" err="1"/>
              <a:t>tính</a:t>
            </a:r>
            <a:r>
              <a:rPr lang="en-CA" dirty="0"/>
              <a:t> </a:t>
            </a:r>
            <a:r>
              <a:rPr lang="en-CA" dirty="0" err="1"/>
              <a:t>năng</a:t>
            </a:r>
            <a:r>
              <a:rPr lang="en-CA" dirty="0"/>
              <a:t> Replace</a:t>
            </a:r>
            <a:r>
              <a:rPr lang="en-US" dirty="0" smtClean="0"/>
              <a:t>:</a:t>
            </a:r>
            <a:endParaRPr lang="en-US" dirty="0"/>
          </a:p>
          <a:p>
            <a:pPr lvl="1"/>
            <a:r>
              <a:rPr lang="vi-VN" dirty="0" smtClean="0"/>
              <a:t>Trên </a:t>
            </a:r>
            <a:r>
              <a:rPr lang="vi-VN" dirty="0"/>
              <a:t>thẻ </a:t>
            </a:r>
            <a:r>
              <a:rPr lang="vi-VN" b="1" dirty="0"/>
              <a:t>Home</a:t>
            </a:r>
            <a:r>
              <a:rPr lang="vi-VN" dirty="0"/>
              <a:t>, trong nhóm </a:t>
            </a:r>
            <a:r>
              <a:rPr lang="vi-VN" b="1" dirty="0"/>
              <a:t>Editing</a:t>
            </a:r>
            <a:r>
              <a:rPr lang="vi-VN" dirty="0"/>
              <a:t>, chọn </a:t>
            </a:r>
            <a:r>
              <a:rPr lang="vi-VN" b="1" dirty="0"/>
              <a:t>Replace</a:t>
            </a:r>
            <a:r>
              <a:rPr lang="vi-VN" dirty="0"/>
              <a:t>; hoặc</a:t>
            </a:r>
          </a:p>
          <a:p>
            <a:pPr lvl="1"/>
            <a:r>
              <a:rPr lang="vi-VN" dirty="0"/>
              <a:t>N</a:t>
            </a:r>
            <a:r>
              <a:rPr lang="vi-VN" dirty="0" smtClean="0"/>
              <a:t>hấn CTRL + H </a:t>
            </a:r>
            <a:r>
              <a:rPr lang="vi-VN" dirty="0"/>
              <a:t>; hoặc</a:t>
            </a:r>
          </a:p>
          <a:p>
            <a:pPr lvl="1"/>
            <a:r>
              <a:rPr lang="vi-VN" dirty="0" smtClean="0"/>
              <a:t>Nếu </a:t>
            </a:r>
            <a:r>
              <a:rPr lang="vi-VN" dirty="0"/>
              <a:t>hộp thoại </a:t>
            </a:r>
            <a:r>
              <a:rPr lang="vi-VN" b="1" dirty="0"/>
              <a:t>Find and Replace </a:t>
            </a:r>
            <a:r>
              <a:rPr lang="vi-VN" dirty="0"/>
              <a:t>được mở, nhấp chuột chọn thẻ </a:t>
            </a:r>
            <a:r>
              <a:rPr lang="vi-VN" b="1" dirty="0"/>
              <a:t>Replace</a:t>
            </a:r>
          </a:p>
          <a:p>
            <a:endParaRPr lang="en-US" dirty="0"/>
          </a:p>
        </p:txBody>
      </p:sp>
      <p:pic>
        <p:nvPicPr>
          <p:cNvPr id="6" name="Picture 5" descr="Description: C:\Users\swong\Documents\Manuals\IC3 GS4\7314 IC3 GS4\Screens\L8\l8-040.png"/>
          <p:cNvPicPr/>
          <p:nvPr/>
        </p:nvPicPr>
        <p:blipFill>
          <a:blip r:embed="rId3">
            <a:extLst>
              <a:ext uri="{28A0092B-C50C-407E-A947-70E740481C1C}">
                <a14:useLocalDpi xmlns:a14="http://schemas.microsoft.com/office/drawing/2010/main" val="0"/>
              </a:ext>
            </a:extLst>
          </a:blip>
          <a:srcRect/>
          <a:stretch>
            <a:fillRect/>
          </a:stretch>
        </p:blipFill>
        <p:spPr bwMode="auto">
          <a:xfrm>
            <a:off x="2610056" y="3733800"/>
            <a:ext cx="4879189" cy="2029483"/>
          </a:xfrm>
          <a:prstGeom prst="rect">
            <a:avLst/>
          </a:prstGeom>
          <a:noFill/>
          <a:ln>
            <a:noFill/>
          </a:ln>
        </p:spPr>
      </p:pic>
    </p:spTree>
    <p:extLst>
      <p:ext uri="{BB962C8B-B14F-4D97-AF65-F5344CB8AC3E}">
        <p14:creationId xmlns:p14="http://schemas.microsoft.com/office/powerpoint/2010/main" val="6884365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Thay</a:t>
            </a:r>
            <a:r>
              <a:rPr lang="en-US" dirty="0" smtClean="0"/>
              <a:t> </a:t>
            </a:r>
            <a:r>
              <a:rPr lang="en-US" dirty="0" err="1" smtClean="0"/>
              <a:t>đổi</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trang</a:t>
            </a:r>
            <a:endParaRPr lang="en-US" dirty="0"/>
          </a:p>
        </p:txBody>
      </p:sp>
      <p:sp>
        <p:nvSpPr>
          <p:cNvPr id="3" name="Content Placeholder 2"/>
          <p:cNvSpPr>
            <a:spLocks noGrp="1"/>
          </p:cNvSpPr>
          <p:nvPr>
            <p:ph idx="1"/>
          </p:nvPr>
        </p:nvSpPr>
        <p:spPr/>
        <p:txBody>
          <a:bodyPr/>
          <a:lstStyle/>
          <a:p>
            <a:r>
              <a:rPr lang="en-CA" b="1" dirty="0" err="1"/>
              <a:t>Thay</a:t>
            </a:r>
            <a:r>
              <a:rPr lang="en-CA" b="1" dirty="0"/>
              <a:t> </a:t>
            </a:r>
            <a:r>
              <a:rPr lang="en-CA" b="1" dirty="0" err="1"/>
              <a:t>đổi</a:t>
            </a:r>
            <a:r>
              <a:rPr lang="en-CA" b="1" dirty="0"/>
              <a:t> </a:t>
            </a:r>
            <a:r>
              <a:rPr lang="en-CA" b="1" dirty="0" err="1"/>
              <a:t>Lề</a:t>
            </a:r>
            <a:r>
              <a:rPr lang="en-CA" b="1" dirty="0"/>
              <a:t> </a:t>
            </a:r>
            <a:r>
              <a:rPr lang="en-CA" b="1" dirty="0" err="1"/>
              <a:t>trang</a:t>
            </a:r>
            <a:endParaRPr lang="en-CA" b="1" dirty="0" smtClean="0"/>
          </a:p>
          <a:p>
            <a:pPr lvl="1"/>
            <a:r>
              <a:rPr lang="en-CA" dirty="0" err="1"/>
              <a:t>Ranh</a:t>
            </a:r>
            <a:r>
              <a:rPr lang="en-CA" dirty="0"/>
              <a:t> </a:t>
            </a:r>
            <a:r>
              <a:rPr lang="en-CA" dirty="0" err="1" smtClean="0"/>
              <a:t>giới</a:t>
            </a:r>
            <a:r>
              <a:rPr lang="en-CA" dirty="0" smtClean="0"/>
              <a:t> </a:t>
            </a:r>
            <a:r>
              <a:rPr lang="en-CA" dirty="0" err="1" smtClean="0"/>
              <a:t>của</a:t>
            </a:r>
            <a:r>
              <a:rPr lang="en-CA" dirty="0" smtClean="0"/>
              <a:t> </a:t>
            </a:r>
            <a:r>
              <a:rPr lang="en-CA" dirty="0" err="1" smtClean="0"/>
              <a:t>lề</a:t>
            </a:r>
            <a:r>
              <a:rPr lang="en-CA" dirty="0" smtClean="0"/>
              <a:t> </a:t>
            </a:r>
            <a:r>
              <a:rPr lang="en-CA" dirty="0" err="1" smtClean="0"/>
              <a:t>trang</a:t>
            </a:r>
            <a:endParaRPr lang="en-CA" dirty="0" smtClean="0"/>
          </a:p>
          <a:p>
            <a:pPr lvl="2"/>
            <a:r>
              <a:rPr lang="en-CA" dirty="0" err="1"/>
              <a:t>chúng</a:t>
            </a:r>
            <a:r>
              <a:rPr lang="en-CA" dirty="0"/>
              <a:t> </a:t>
            </a:r>
            <a:r>
              <a:rPr lang="en-CA" dirty="0" err="1"/>
              <a:t>xuất</a:t>
            </a:r>
            <a:r>
              <a:rPr lang="en-CA" dirty="0"/>
              <a:t> </a:t>
            </a:r>
            <a:r>
              <a:rPr lang="en-CA" dirty="0" err="1"/>
              <a:t>hiện</a:t>
            </a:r>
            <a:r>
              <a:rPr lang="en-CA" dirty="0"/>
              <a:t> </a:t>
            </a:r>
            <a:r>
              <a:rPr lang="en-CA" dirty="0" err="1"/>
              <a:t>như</a:t>
            </a:r>
            <a:r>
              <a:rPr lang="en-CA" dirty="0"/>
              <a:t> </a:t>
            </a:r>
            <a:r>
              <a:rPr lang="en-CA" dirty="0" err="1"/>
              <a:t>đường</a:t>
            </a:r>
            <a:r>
              <a:rPr lang="en-CA" dirty="0"/>
              <a:t> chia </a:t>
            </a:r>
            <a:r>
              <a:rPr lang="en-CA" dirty="0" err="1"/>
              <a:t>giữa</a:t>
            </a:r>
            <a:r>
              <a:rPr lang="en-CA" dirty="0"/>
              <a:t> </a:t>
            </a:r>
            <a:r>
              <a:rPr lang="en-CA" dirty="0" err="1"/>
              <a:t>vùng</a:t>
            </a:r>
            <a:r>
              <a:rPr lang="en-CA" dirty="0"/>
              <a:t> </a:t>
            </a:r>
            <a:r>
              <a:rPr lang="en-CA" dirty="0" err="1"/>
              <a:t>sáng</a:t>
            </a:r>
            <a:r>
              <a:rPr lang="en-CA" dirty="0"/>
              <a:t> </a:t>
            </a:r>
            <a:r>
              <a:rPr lang="en-CA" dirty="0" err="1"/>
              <a:t>hơn</a:t>
            </a:r>
            <a:r>
              <a:rPr lang="en-CA" dirty="0"/>
              <a:t> (</a:t>
            </a:r>
            <a:r>
              <a:rPr lang="en-CA" dirty="0" err="1"/>
              <a:t>lề</a:t>
            </a:r>
            <a:r>
              <a:rPr lang="en-CA" dirty="0"/>
              <a:t> </a:t>
            </a:r>
            <a:r>
              <a:rPr lang="en-CA" dirty="0" err="1"/>
              <a:t>bên</a:t>
            </a:r>
            <a:r>
              <a:rPr lang="en-CA" dirty="0"/>
              <a:t> </a:t>
            </a:r>
            <a:r>
              <a:rPr lang="en-CA" dirty="0" err="1"/>
              <a:t>trong</a:t>
            </a:r>
            <a:r>
              <a:rPr lang="en-CA" dirty="0"/>
              <a:t>) </a:t>
            </a:r>
            <a:r>
              <a:rPr lang="en-CA" dirty="0" err="1"/>
              <a:t>và</a:t>
            </a:r>
            <a:r>
              <a:rPr lang="en-CA" dirty="0"/>
              <a:t> </a:t>
            </a:r>
            <a:r>
              <a:rPr lang="en-CA" dirty="0" err="1"/>
              <a:t>vùng</a:t>
            </a:r>
            <a:r>
              <a:rPr lang="en-CA" dirty="0"/>
              <a:t> </a:t>
            </a:r>
            <a:r>
              <a:rPr lang="en-CA" dirty="0" err="1"/>
              <a:t>tối</a:t>
            </a:r>
            <a:r>
              <a:rPr lang="en-CA" dirty="0"/>
              <a:t> </a:t>
            </a:r>
            <a:r>
              <a:rPr lang="en-CA" dirty="0" err="1"/>
              <a:t>hơn</a:t>
            </a:r>
            <a:r>
              <a:rPr lang="en-CA" dirty="0"/>
              <a:t> (</a:t>
            </a:r>
            <a:r>
              <a:rPr lang="en-CA" dirty="0" err="1"/>
              <a:t>lề</a:t>
            </a:r>
            <a:r>
              <a:rPr lang="en-CA" dirty="0"/>
              <a:t> </a:t>
            </a:r>
            <a:r>
              <a:rPr lang="en-CA" dirty="0" err="1"/>
              <a:t>bên</a:t>
            </a:r>
            <a:r>
              <a:rPr lang="en-CA" dirty="0"/>
              <a:t> </a:t>
            </a:r>
            <a:r>
              <a:rPr lang="en-CA" dirty="0" err="1"/>
              <a:t>ngoài</a:t>
            </a:r>
            <a:r>
              <a:rPr lang="en-CA" dirty="0"/>
              <a:t>) </a:t>
            </a:r>
            <a:r>
              <a:rPr lang="en-CA" dirty="0" err="1"/>
              <a:t>trên</a:t>
            </a:r>
            <a:r>
              <a:rPr lang="en-CA" dirty="0"/>
              <a:t> </a:t>
            </a:r>
            <a:r>
              <a:rPr lang="en-CA" dirty="0" err="1"/>
              <a:t>thước</a:t>
            </a:r>
            <a:r>
              <a:rPr lang="en-CA" dirty="0"/>
              <a:t> </a:t>
            </a:r>
            <a:r>
              <a:rPr lang="en-CA" dirty="0" err="1" smtClean="0"/>
              <a:t>kẻ</a:t>
            </a:r>
            <a:endParaRPr lang="en-CA" dirty="0" smtClean="0"/>
          </a:p>
          <a:p>
            <a:pPr lvl="2"/>
            <a:r>
              <a:rPr lang="en-CA" dirty="0" err="1"/>
              <a:t>Khi</a:t>
            </a:r>
            <a:r>
              <a:rPr lang="en-CA" dirty="0"/>
              <a:t> </a:t>
            </a:r>
            <a:r>
              <a:rPr lang="en-CA" dirty="0" err="1"/>
              <a:t>bạn</a:t>
            </a:r>
            <a:r>
              <a:rPr lang="en-CA" dirty="0"/>
              <a:t> </a:t>
            </a:r>
            <a:r>
              <a:rPr lang="en-CA" dirty="0" err="1"/>
              <a:t>trỏ</a:t>
            </a:r>
            <a:r>
              <a:rPr lang="en-CA" dirty="0"/>
              <a:t> </a:t>
            </a:r>
            <a:r>
              <a:rPr lang="en-CA" dirty="0" err="1"/>
              <a:t>chuột</a:t>
            </a:r>
            <a:r>
              <a:rPr lang="en-CA" dirty="0"/>
              <a:t> </a:t>
            </a:r>
            <a:r>
              <a:rPr lang="en-CA" dirty="0" err="1"/>
              <a:t>vào</a:t>
            </a:r>
            <a:r>
              <a:rPr lang="en-CA" dirty="0"/>
              <a:t> </a:t>
            </a:r>
            <a:r>
              <a:rPr lang="en-CA" dirty="0" err="1"/>
              <a:t>đường</a:t>
            </a:r>
            <a:r>
              <a:rPr lang="en-CA" dirty="0"/>
              <a:t> chia, </a:t>
            </a:r>
            <a:r>
              <a:rPr lang="en-CA" dirty="0" err="1"/>
              <a:t>màn</a:t>
            </a:r>
            <a:r>
              <a:rPr lang="en-CA" dirty="0"/>
              <a:t> </a:t>
            </a:r>
            <a:r>
              <a:rPr lang="en-CA" dirty="0" err="1"/>
              <a:t>hình</a:t>
            </a:r>
            <a:r>
              <a:rPr lang="en-CA" dirty="0"/>
              <a:t> </a:t>
            </a:r>
            <a:r>
              <a:rPr lang="en-CA" dirty="0" err="1"/>
              <a:t>gợi</a:t>
            </a:r>
            <a:r>
              <a:rPr lang="en-CA" dirty="0"/>
              <a:t> ý </a:t>
            </a:r>
            <a:r>
              <a:rPr lang="en-CA" dirty="0" err="1"/>
              <a:t>xuất</a:t>
            </a:r>
            <a:r>
              <a:rPr lang="en-CA" dirty="0"/>
              <a:t> </a:t>
            </a:r>
            <a:r>
              <a:rPr lang="en-CA" dirty="0" err="1"/>
              <a:t>hiện</a:t>
            </a:r>
            <a:endParaRPr lang="en-CA" dirty="0" smtClean="0"/>
          </a:p>
          <a:p>
            <a:endParaRPr lang="en-US" dirty="0"/>
          </a:p>
        </p:txBody>
      </p:sp>
      <p:graphicFrame>
        <p:nvGraphicFramePr>
          <p:cNvPr id="8" name="Content Placeholder 11"/>
          <p:cNvGraphicFramePr>
            <a:graphicFrameLocks/>
          </p:cNvGraphicFramePr>
          <p:nvPr>
            <p:extLst/>
          </p:nvPr>
        </p:nvGraphicFramePr>
        <p:xfrm>
          <a:off x="1440588" y="3688155"/>
          <a:ext cx="6307593" cy="229485"/>
        </p:xfrm>
        <a:graphic>
          <a:graphicData uri="http://schemas.openxmlformats.org/drawingml/2006/table">
            <a:tbl>
              <a:tblPr firstRow="1" firstCol="1" bandRow="1"/>
              <a:tblGrid>
                <a:gridCol w="305496">
                  <a:extLst>
                    <a:ext uri="{9D8B030D-6E8A-4147-A177-3AD203B41FA5}">
                      <a16:colId xmlns:a16="http://schemas.microsoft.com/office/drawing/2014/main" val="20000"/>
                    </a:ext>
                  </a:extLst>
                </a:gridCol>
                <a:gridCol w="1761094">
                  <a:extLst>
                    <a:ext uri="{9D8B030D-6E8A-4147-A177-3AD203B41FA5}">
                      <a16:colId xmlns:a16="http://schemas.microsoft.com/office/drawing/2014/main" val="20001"/>
                    </a:ext>
                  </a:extLst>
                </a:gridCol>
                <a:gridCol w="305496">
                  <a:extLst>
                    <a:ext uri="{9D8B030D-6E8A-4147-A177-3AD203B41FA5}">
                      <a16:colId xmlns:a16="http://schemas.microsoft.com/office/drawing/2014/main" val="20002"/>
                    </a:ext>
                  </a:extLst>
                </a:gridCol>
                <a:gridCol w="1870914">
                  <a:extLst>
                    <a:ext uri="{9D8B030D-6E8A-4147-A177-3AD203B41FA5}">
                      <a16:colId xmlns:a16="http://schemas.microsoft.com/office/drawing/2014/main" val="20003"/>
                    </a:ext>
                  </a:extLst>
                </a:gridCol>
                <a:gridCol w="305496">
                  <a:extLst>
                    <a:ext uri="{9D8B030D-6E8A-4147-A177-3AD203B41FA5}">
                      <a16:colId xmlns:a16="http://schemas.microsoft.com/office/drawing/2014/main" val="20004"/>
                    </a:ext>
                  </a:extLst>
                </a:gridCol>
                <a:gridCol w="1759097">
                  <a:extLst>
                    <a:ext uri="{9D8B030D-6E8A-4147-A177-3AD203B41FA5}">
                      <a16:colId xmlns:a16="http://schemas.microsoft.com/office/drawing/2014/main" val="20005"/>
                    </a:ext>
                  </a:extLst>
                </a:gridCol>
              </a:tblGrid>
              <a:tr h="229485">
                <a:tc>
                  <a:txBody>
                    <a:bodyPr/>
                    <a:lstStyle/>
                    <a:p>
                      <a:pPr marL="0" marR="0" algn="ctr">
                        <a:lnSpc>
                          <a:spcPct val="115000"/>
                        </a:lnSpc>
                        <a:spcBef>
                          <a:spcPts val="100"/>
                        </a:spcBef>
                        <a:spcAft>
                          <a:spcPts val="100"/>
                        </a:spcAft>
                      </a:pPr>
                      <a:r>
                        <a:rPr lang="en-US" sz="1100" b="1" dirty="0">
                          <a:effectLst/>
                          <a:latin typeface="Zurich BT"/>
                          <a:ea typeface="Times New Roman"/>
                          <a:cs typeface="Arial"/>
                        </a:rPr>
                        <a:t>1</a:t>
                      </a:r>
                    </a:p>
                  </a:txBody>
                  <a:tcPr marL="0" marR="0" marT="0" marB="0" anchor="ctr">
                    <a:lnL>
                      <a:noFill/>
                    </a:lnL>
                    <a:lnR>
                      <a:noFill/>
                    </a:lnR>
                    <a:lnT>
                      <a:noFill/>
                    </a:lnT>
                    <a:lnB>
                      <a:noFill/>
                    </a:lnB>
                    <a:solidFill>
                      <a:srgbClr val="F5C040"/>
                    </a:solidFill>
                  </a:tcPr>
                </a:tc>
                <a:tc>
                  <a:txBody>
                    <a:bodyPr/>
                    <a:lstStyle/>
                    <a:p>
                      <a:pPr marL="0" marR="0">
                        <a:lnSpc>
                          <a:spcPct val="115000"/>
                        </a:lnSpc>
                        <a:spcBef>
                          <a:spcPts val="100"/>
                        </a:spcBef>
                        <a:spcAft>
                          <a:spcPts val="100"/>
                        </a:spcAft>
                      </a:pPr>
                      <a:r>
                        <a:rPr lang="en-US" sz="1100" b="1" dirty="0" err="1" smtClean="0">
                          <a:effectLst/>
                          <a:latin typeface="Zurich BT"/>
                          <a:ea typeface="Times New Roman"/>
                          <a:cs typeface="Arial"/>
                        </a:rPr>
                        <a:t>Đánh</a:t>
                      </a:r>
                      <a:r>
                        <a:rPr lang="en-US" sz="1100" b="1" dirty="0" smtClean="0">
                          <a:effectLst/>
                          <a:latin typeface="Zurich BT"/>
                          <a:ea typeface="Times New Roman"/>
                          <a:cs typeface="Arial"/>
                        </a:rPr>
                        <a:t> </a:t>
                      </a:r>
                      <a:r>
                        <a:rPr lang="en-US" sz="1100" b="1" dirty="0" err="1" smtClean="0">
                          <a:effectLst/>
                          <a:latin typeface="Zurich BT"/>
                          <a:ea typeface="Times New Roman"/>
                          <a:cs typeface="Arial"/>
                        </a:rPr>
                        <a:t>dấu</a:t>
                      </a:r>
                      <a:r>
                        <a:rPr lang="en-US" sz="1100" b="1" dirty="0" smtClean="0">
                          <a:effectLst/>
                          <a:latin typeface="Zurich BT"/>
                          <a:ea typeface="Times New Roman"/>
                          <a:cs typeface="Arial"/>
                        </a:rPr>
                        <a:t> </a:t>
                      </a:r>
                      <a:r>
                        <a:rPr lang="en-US" sz="1100" b="1" dirty="0" err="1" smtClean="0">
                          <a:effectLst/>
                          <a:latin typeface="Zurich BT"/>
                          <a:ea typeface="Times New Roman"/>
                          <a:cs typeface="Arial"/>
                        </a:rPr>
                        <a:t>lề</a:t>
                      </a:r>
                      <a:r>
                        <a:rPr lang="en-US" sz="1100" b="1" dirty="0" smtClean="0">
                          <a:effectLst/>
                          <a:latin typeface="Zurich BT"/>
                          <a:ea typeface="Times New Roman"/>
                          <a:cs typeface="Arial"/>
                        </a:rPr>
                        <a:t> </a:t>
                      </a:r>
                      <a:r>
                        <a:rPr lang="en-US" sz="1100" b="1" dirty="0" err="1" smtClean="0">
                          <a:effectLst/>
                          <a:latin typeface="Zurich BT"/>
                          <a:ea typeface="Times New Roman"/>
                          <a:cs typeface="Arial"/>
                        </a:rPr>
                        <a:t>trái</a:t>
                      </a:r>
                      <a:endParaRPr lang="en-US" sz="1100" b="1" dirty="0">
                        <a:effectLst/>
                        <a:latin typeface="Zurich BT"/>
                        <a:ea typeface="Times New Roman"/>
                        <a:cs typeface="Arial"/>
                      </a:endParaRPr>
                    </a:p>
                  </a:txBody>
                  <a:tcPr marL="68580" marR="68580" marT="0" marB="0" anchor="ctr">
                    <a:lnL>
                      <a:noFill/>
                    </a:lnL>
                    <a:lnR>
                      <a:noFill/>
                    </a:lnR>
                    <a:lnT>
                      <a:noFill/>
                    </a:lnT>
                    <a:lnB>
                      <a:noFill/>
                    </a:lnB>
                  </a:tcPr>
                </a:tc>
                <a:tc>
                  <a:txBody>
                    <a:bodyPr/>
                    <a:lstStyle/>
                    <a:p>
                      <a:pPr marL="0" marR="0" algn="ctr">
                        <a:lnSpc>
                          <a:spcPct val="115000"/>
                        </a:lnSpc>
                        <a:spcBef>
                          <a:spcPts val="200"/>
                        </a:spcBef>
                        <a:spcAft>
                          <a:spcPts val="0"/>
                        </a:spcAft>
                      </a:pPr>
                      <a:r>
                        <a:rPr lang="en-CA" sz="1100" b="1">
                          <a:effectLst/>
                          <a:latin typeface="Zurich BT"/>
                          <a:ea typeface="Times New Roman"/>
                          <a:cs typeface="Arial"/>
                        </a:rPr>
                        <a:t>2</a:t>
                      </a:r>
                      <a:endParaRPr lang="en-US" sz="1100" b="1">
                        <a:effectLst/>
                        <a:latin typeface="Zurich BT"/>
                        <a:ea typeface="Times New Roman"/>
                        <a:cs typeface="Arial"/>
                      </a:endParaRPr>
                    </a:p>
                  </a:txBody>
                  <a:tcPr marL="0" marR="0" marT="0" marB="0" anchor="ctr">
                    <a:lnL>
                      <a:noFill/>
                    </a:lnL>
                    <a:lnR>
                      <a:noFill/>
                    </a:lnR>
                    <a:lnT>
                      <a:noFill/>
                    </a:lnT>
                    <a:lnB>
                      <a:noFill/>
                    </a:lnB>
                    <a:solidFill>
                      <a:srgbClr val="F5C040"/>
                    </a:solidFill>
                  </a:tcPr>
                </a:tc>
                <a:tc>
                  <a:txBody>
                    <a:bodyPr/>
                    <a:lstStyle/>
                    <a:p>
                      <a:pPr marL="0" marR="0">
                        <a:lnSpc>
                          <a:spcPct val="115000"/>
                        </a:lnSpc>
                        <a:spcBef>
                          <a:spcPts val="100"/>
                        </a:spcBef>
                        <a:spcAft>
                          <a:spcPts val="100"/>
                        </a:spcAft>
                      </a:pPr>
                      <a:r>
                        <a:rPr lang="en-US" sz="1100" b="1" dirty="0" err="1" smtClean="0">
                          <a:effectLst/>
                          <a:latin typeface="Zurich BT"/>
                          <a:ea typeface="Times New Roman"/>
                          <a:cs typeface="Arial"/>
                        </a:rPr>
                        <a:t>Đánh</a:t>
                      </a:r>
                      <a:r>
                        <a:rPr lang="en-US" sz="1100" b="1" dirty="0" smtClean="0">
                          <a:effectLst/>
                          <a:latin typeface="Zurich BT"/>
                          <a:ea typeface="Times New Roman"/>
                          <a:cs typeface="Arial"/>
                        </a:rPr>
                        <a:t> </a:t>
                      </a:r>
                      <a:r>
                        <a:rPr lang="en-US" sz="1100" b="1" dirty="0" err="1" smtClean="0">
                          <a:effectLst/>
                          <a:latin typeface="Zurich BT"/>
                          <a:ea typeface="Times New Roman"/>
                          <a:cs typeface="Arial"/>
                        </a:rPr>
                        <a:t>dấu</a:t>
                      </a:r>
                      <a:r>
                        <a:rPr lang="en-US" sz="1100" b="1" dirty="0" smtClean="0">
                          <a:effectLst/>
                          <a:latin typeface="Zurich BT"/>
                          <a:ea typeface="Times New Roman"/>
                          <a:cs typeface="Arial"/>
                        </a:rPr>
                        <a:t> </a:t>
                      </a:r>
                      <a:r>
                        <a:rPr lang="en-US" sz="1100" b="1" dirty="0" err="1" smtClean="0">
                          <a:effectLst/>
                          <a:latin typeface="Zurich BT"/>
                          <a:ea typeface="Times New Roman"/>
                          <a:cs typeface="Arial"/>
                        </a:rPr>
                        <a:t>lề</a:t>
                      </a:r>
                      <a:r>
                        <a:rPr lang="en-US" sz="1100" b="1" dirty="0" smtClean="0">
                          <a:effectLst/>
                          <a:latin typeface="Zurich BT"/>
                          <a:ea typeface="Times New Roman"/>
                          <a:cs typeface="Arial"/>
                        </a:rPr>
                        <a:t> </a:t>
                      </a:r>
                      <a:r>
                        <a:rPr lang="en-US" sz="1100" b="1" dirty="0" err="1" smtClean="0">
                          <a:effectLst/>
                          <a:latin typeface="Zurich BT"/>
                          <a:ea typeface="Times New Roman"/>
                          <a:cs typeface="Arial"/>
                        </a:rPr>
                        <a:t>phải</a:t>
                      </a:r>
                      <a:endParaRPr lang="en-US" sz="1100" b="1" dirty="0">
                        <a:effectLst/>
                        <a:latin typeface="Zurich BT"/>
                        <a:ea typeface="Times New Roman"/>
                        <a:cs typeface="Arial"/>
                      </a:endParaRPr>
                    </a:p>
                  </a:txBody>
                  <a:tcPr marL="68580" marR="68580" marT="0" marB="0" anchor="ctr">
                    <a:lnL>
                      <a:noFill/>
                    </a:lnL>
                    <a:lnR>
                      <a:noFill/>
                    </a:lnR>
                    <a:lnT>
                      <a:noFill/>
                    </a:lnT>
                    <a:lnB>
                      <a:noFill/>
                    </a:lnB>
                  </a:tcPr>
                </a:tc>
                <a:tc>
                  <a:txBody>
                    <a:bodyPr/>
                    <a:lstStyle/>
                    <a:p>
                      <a:pPr marL="0" marR="0" algn="ctr">
                        <a:lnSpc>
                          <a:spcPct val="115000"/>
                        </a:lnSpc>
                        <a:spcBef>
                          <a:spcPts val="100"/>
                        </a:spcBef>
                        <a:spcAft>
                          <a:spcPts val="100"/>
                        </a:spcAft>
                      </a:pPr>
                      <a:r>
                        <a:rPr lang="en-US" sz="1100" b="1" dirty="0">
                          <a:effectLst/>
                          <a:latin typeface="Zurich BT"/>
                          <a:ea typeface="Times New Roman"/>
                          <a:cs typeface="Arial"/>
                        </a:rPr>
                        <a:t>3</a:t>
                      </a:r>
                    </a:p>
                  </a:txBody>
                  <a:tcPr marL="0" marR="0" marT="0" marB="0" anchor="ctr">
                    <a:lnL>
                      <a:noFill/>
                    </a:lnL>
                    <a:lnR>
                      <a:noFill/>
                    </a:lnR>
                    <a:lnT>
                      <a:noFill/>
                    </a:lnT>
                    <a:lnB>
                      <a:noFill/>
                    </a:lnB>
                    <a:solidFill>
                      <a:srgbClr val="F5C040"/>
                    </a:solidFill>
                  </a:tcPr>
                </a:tc>
                <a:tc>
                  <a:txBody>
                    <a:bodyPr/>
                    <a:lstStyle/>
                    <a:p>
                      <a:pPr marL="0" marR="0">
                        <a:lnSpc>
                          <a:spcPct val="115000"/>
                        </a:lnSpc>
                        <a:spcBef>
                          <a:spcPts val="100"/>
                        </a:spcBef>
                        <a:spcAft>
                          <a:spcPts val="100"/>
                        </a:spcAft>
                      </a:pPr>
                      <a:r>
                        <a:rPr lang="en-US" sz="1100" b="1" dirty="0" err="1" smtClean="0">
                          <a:effectLst/>
                          <a:latin typeface="Zurich BT"/>
                          <a:ea typeface="Times New Roman"/>
                          <a:cs typeface="Arial"/>
                        </a:rPr>
                        <a:t>Đánh</a:t>
                      </a:r>
                      <a:r>
                        <a:rPr lang="en-US" sz="1100" b="1" dirty="0" smtClean="0">
                          <a:effectLst/>
                          <a:latin typeface="Zurich BT"/>
                          <a:ea typeface="Times New Roman"/>
                          <a:cs typeface="Arial"/>
                        </a:rPr>
                        <a:t> </a:t>
                      </a:r>
                      <a:r>
                        <a:rPr lang="en-US" sz="1100" b="1" dirty="0" err="1" smtClean="0">
                          <a:effectLst/>
                          <a:latin typeface="Zurich BT"/>
                          <a:ea typeface="Times New Roman"/>
                          <a:cs typeface="Arial"/>
                        </a:rPr>
                        <a:t>dấu</a:t>
                      </a:r>
                      <a:r>
                        <a:rPr lang="en-US" sz="1100" b="1" dirty="0" smtClean="0">
                          <a:effectLst/>
                          <a:latin typeface="Zurich BT"/>
                          <a:ea typeface="Times New Roman"/>
                          <a:cs typeface="Arial"/>
                        </a:rPr>
                        <a:t> </a:t>
                      </a:r>
                      <a:r>
                        <a:rPr lang="en-US" sz="1100" b="1" dirty="0" err="1" smtClean="0">
                          <a:effectLst/>
                          <a:latin typeface="Zurich BT"/>
                          <a:ea typeface="Times New Roman"/>
                          <a:cs typeface="Arial"/>
                        </a:rPr>
                        <a:t>lề</a:t>
                      </a:r>
                      <a:r>
                        <a:rPr lang="en-US" sz="1100" b="1" dirty="0" smtClean="0">
                          <a:effectLst/>
                          <a:latin typeface="Zurich BT"/>
                          <a:ea typeface="Times New Roman"/>
                          <a:cs typeface="Arial"/>
                        </a:rPr>
                        <a:t> </a:t>
                      </a:r>
                      <a:r>
                        <a:rPr lang="en-US" sz="1100" b="1" dirty="0" err="1" smtClean="0">
                          <a:effectLst/>
                          <a:latin typeface="Zurich BT"/>
                          <a:ea typeface="Times New Roman"/>
                          <a:cs typeface="Arial"/>
                        </a:rPr>
                        <a:t>trên</a:t>
                      </a:r>
                      <a:endParaRPr lang="en-US" sz="1100" b="1" dirty="0">
                        <a:effectLst/>
                        <a:latin typeface="Zurich BT"/>
                        <a:ea typeface="Times New Roman"/>
                        <a:cs typeface="Arial"/>
                      </a:endParaRPr>
                    </a:p>
                  </a:txBody>
                  <a:tcPr marL="68580" marR="6858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grpSp>
        <p:nvGrpSpPr>
          <p:cNvPr id="9" name="Group 8"/>
          <p:cNvGrpSpPr/>
          <p:nvPr/>
        </p:nvGrpSpPr>
        <p:grpSpPr>
          <a:xfrm>
            <a:off x="1830226" y="4185422"/>
            <a:ext cx="5514028" cy="1901497"/>
            <a:chOff x="2309358" y="2339431"/>
            <a:chExt cx="4467225" cy="1540510"/>
          </a:xfrm>
        </p:grpSpPr>
        <p:grpSp>
          <p:nvGrpSpPr>
            <p:cNvPr id="10" name="Group 9"/>
            <p:cNvGrpSpPr/>
            <p:nvPr/>
          </p:nvGrpSpPr>
          <p:grpSpPr>
            <a:xfrm>
              <a:off x="2309358" y="2339431"/>
              <a:ext cx="4467225" cy="1540510"/>
              <a:chOff x="22143" y="14"/>
              <a:chExt cx="4467860" cy="1541360"/>
            </a:xfrm>
          </p:grpSpPr>
          <p:pic>
            <p:nvPicPr>
              <p:cNvPr id="14" name="Picture 13"/>
              <p:cNvPicPr/>
              <p:nvPr/>
            </p:nvPicPr>
            <p:blipFill>
              <a:blip r:embed="rId3">
                <a:extLst>
                  <a:ext uri="{28A0092B-C50C-407E-A947-70E740481C1C}">
                    <a14:useLocalDpi xmlns:a14="http://schemas.microsoft.com/office/drawing/2010/main" val="0"/>
                  </a:ext>
                </a:extLst>
              </a:blip>
              <a:stretch>
                <a:fillRect/>
              </a:stretch>
            </p:blipFill>
            <p:spPr>
              <a:xfrm>
                <a:off x="22143" y="342494"/>
                <a:ext cx="4467860" cy="1198880"/>
              </a:xfrm>
              <a:prstGeom prst="rect">
                <a:avLst/>
              </a:prstGeom>
            </p:spPr>
          </p:pic>
          <p:cxnSp>
            <p:nvCxnSpPr>
              <p:cNvPr id="15" name="AutoShape 2035"/>
              <p:cNvCxnSpPr>
                <a:cxnSpLocks noChangeShapeType="1"/>
              </p:cNvCxnSpPr>
              <p:nvPr/>
            </p:nvCxnSpPr>
            <p:spPr bwMode="auto">
              <a:xfrm>
                <a:off x="3886354" y="36844"/>
                <a:ext cx="1270" cy="3016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 name="AutoShape 2038"/>
              <p:cNvCxnSpPr>
                <a:cxnSpLocks noChangeShapeType="1"/>
              </p:cNvCxnSpPr>
              <p:nvPr/>
            </p:nvCxnSpPr>
            <p:spPr bwMode="auto">
              <a:xfrm rot="16200000" flipV="1">
                <a:off x="272988" y="918738"/>
                <a:ext cx="1270" cy="3016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7" name="Text Box 2039"/>
              <p:cNvSpPr txBox="1">
                <a:spLocks noChangeArrowheads="1"/>
              </p:cNvSpPr>
              <p:nvPr/>
            </p:nvSpPr>
            <p:spPr bwMode="auto">
              <a:xfrm>
                <a:off x="424414" y="981219"/>
                <a:ext cx="194400" cy="165648"/>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1100" b="1">
                    <a:effectLst/>
                    <a:latin typeface="Zurich BT"/>
                    <a:ea typeface="Times New Roman"/>
                    <a:cs typeface="Arial"/>
                  </a:rPr>
                  <a:t>3</a:t>
                </a:r>
                <a:endParaRPr lang="en-US" sz="1100">
                  <a:effectLst/>
                  <a:latin typeface="Times New Roman"/>
                  <a:ea typeface="Times New Roman"/>
                </a:endParaRPr>
              </a:p>
            </p:txBody>
          </p:sp>
          <p:sp>
            <p:nvSpPr>
              <p:cNvPr id="18" name="Text Box 2040"/>
              <p:cNvSpPr txBox="1">
                <a:spLocks noChangeArrowheads="1"/>
              </p:cNvSpPr>
              <p:nvPr/>
            </p:nvSpPr>
            <p:spPr bwMode="auto">
              <a:xfrm>
                <a:off x="3799993" y="14"/>
                <a:ext cx="194400" cy="165648"/>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1100" b="1">
                    <a:effectLst/>
                    <a:latin typeface="Zurich BT"/>
                    <a:ea typeface="Times New Roman"/>
                    <a:cs typeface="Arial"/>
                  </a:rPr>
                  <a:t>2</a:t>
                </a:r>
                <a:endParaRPr lang="en-US" sz="1100">
                  <a:effectLst/>
                  <a:latin typeface="Times New Roman"/>
                  <a:ea typeface="Times New Roman"/>
                </a:endParaRPr>
              </a:p>
            </p:txBody>
          </p:sp>
        </p:grpSp>
        <p:grpSp>
          <p:nvGrpSpPr>
            <p:cNvPr id="11" name="Group 10"/>
            <p:cNvGrpSpPr/>
            <p:nvPr/>
          </p:nvGrpSpPr>
          <p:grpSpPr>
            <a:xfrm>
              <a:off x="2835640" y="2344959"/>
              <a:ext cx="187960" cy="332740"/>
              <a:chOff x="0" y="0"/>
              <a:chExt cx="187960" cy="332796"/>
            </a:xfrm>
          </p:grpSpPr>
          <p:cxnSp>
            <p:nvCxnSpPr>
              <p:cNvPr id="12" name="AutoShape 2035"/>
              <p:cNvCxnSpPr>
                <a:cxnSpLocks noChangeShapeType="1"/>
              </p:cNvCxnSpPr>
              <p:nvPr/>
            </p:nvCxnSpPr>
            <p:spPr bwMode="auto">
              <a:xfrm>
                <a:off x="87465" y="31806"/>
                <a:ext cx="1270" cy="30099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 name="Text Box 2040"/>
              <p:cNvSpPr txBox="1">
                <a:spLocks noChangeArrowheads="1"/>
              </p:cNvSpPr>
              <p:nvPr/>
            </p:nvSpPr>
            <p:spPr bwMode="auto">
              <a:xfrm>
                <a:off x="0" y="0"/>
                <a:ext cx="187960" cy="176530"/>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25400" tIns="25400" rIns="25400" bIns="25400" anchor="t" anchorCtr="0" upright="1">
                <a:noAutofit/>
              </a:bodyPr>
              <a:lstStyle/>
              <a:p>
                <a:pPr marL="0" marR="0" algn="ctr">
                  <a:spcBef>
                    <a:spcPts val="0"/>
                  </a:spcBef>
                  <a:spcAft>
                    <a:spcPts val="0"/>
                  </a:spcAft>
                </a:pPr>
                <a:r>
                  <a:rPr lang="en-CA" sz="1100" b="1">
                    <a:effectLst/>
                    <a:latin typeface="Zurich BT"/>
                    <a:ea typeface="Times New Roman"/>
                    <a:cs typeface="Arial"/>
                  </a:rPr>
                  <a:t>1</a:t>
                </a:r>
                <a:endParaRPr lang="en-US" sz="1100">
                  <a:effectLst/>
                  <a:latin typeface="Calibri"/>
                  <a:ea typeface="Calibri"/>
                  <a:cs typeface="Times New Roman"/>
                </a:endParaRPr>
              </a:p>
            </p:txBody>
          </p:sp>
        </p:grpSp>
      </p:grpSp>
    </p:spTree>
    <p:extLst>
      <p:ext uri="{BB962C8B-B14F-4D97-AF65-F5344CB8AC3E}">
        <p14:creationId xmlns:p14="http://schemas.microsoft.com/office/powerpoint/2010/main" val="2769730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502" y="825816"/>
            <a:ext cx="8036298" cy="850584"/>
          </a:xfrm>
        </p:spPr>
        <p:txBody>
          <a:bodyPr/>
          <a:lstStyle/>
          <a:p>
            <a:r>
              <a:rPr lang="en-US" smtClean="0"/>
              <a:t>SOẠN </a:t>
            </a:r>
            <a:r>
              <a:rPr lang="en-US"/>
              <a:t>THẢO </a:t>
            </a:r>
            <a:r>
              <a:rPr lang="en-US"/>
              <a:t>VĂN BẢN</a:t>
            </a:r>
          </a:p>
        </p:txBody>
      </p:sp>
      <p:sp>
        <p:nvSpPr>
          <p:cNvPr id="3" name="Content Placeholder 2"/>
          <p:cNvSpPr>
            <a:spLocks noGrp="1"/>
          </p:cNvSpPr>
          <p:nvPr>
            <p:ph idx="1"/>
          </p:nvPr>
        </p:nvSpPr>
        <p:spPr/>
        <p:txBody>
          <a:bodyPr>
            <a:normAutofit/>
          </a:bodyPr>
          <a:lstStyle/>
          <a:p>
            <a:r>
              <a:rPr lang="en-US"/>
              <a:t>Cấu trúc tổng quát </a:t>
            </a:r>
            <a:r>
              <a:rPr lang="en-US"/>
              <a:t>văn bản</a:t>
            </a:r>
          </a:p>
          <a:p>
            <a:pPr lvl="1"/>
            <a:r>
              <a:rPr lang="en-US"/>
              <a:t>Giới </a:t>
            </a:r>
            <a:r>
              <a:rPr lang="en-US"/>
              <a:t>thiệu</a:t>
            </a:r>
          </a:p>
          <a:p>
            <a:pPr lvl="3"/>
            <a:r>
              <a:rPr lang="en-US"/>
              <a:t>Thông </a:t>
            </a:r>
            <a:r>
              <a:rPr lang="en-US"/>
              <a:t>tin hành </a:t>
            </a:r>
            <a:r>
              <a:rPr lang="en-US" smtClean="0"/>
              <a:t>chính / Tiêu </a:t>
            </a:r>
            <a:r>
              <a:rPr lang="en-US"/>
              <a:t>đề văn </a:t>
            </a:r>
            <a:r>
              <a:rPr lang="en-US" smtClean="0"/>
              <a:t>bản / Ng</a:t>
            </a:r>
            <a:r>
              <a:rPr lang="vi-VN" smtClean="0"/>
              <a:t>ười</a:t>
            </a:r>
            <a:r>
              <a:rPr lang="en-US"/>
              <a:t>, </a:t>
            </a:r>
            <a:r>
              <a:rPr lang="en-US" smtClean="0"/>
              <a:t>thời gian </a:t>
            </a:r>
            <a:r>
              <a:rPr lang="en-US"/>
              <a:t>biên </a:t>
            </a:r>
            <a:r>
              <a:rPr lang="en-US" smtClean="0"/>
              <a:t>soạn</a:t>
            </a:r>
          </a:p>
          <a:p>
            <a:pPr lvl="1"/>
            <a:r>
              <a:rPr lang="en-US"/>
              <a:t>Mục </a:t>
            </a:r>
            <a:r>
              <a:rPr lang="en-US"/>
              <a:t>lục</a:t>
            </a:r>
            <a:r>
              <a:rPr lang="en-US"/>
              <a:t>, chỉ </a:t>
            </a:r>
            <a:r>
              <a:rPr lang="en-US" smtClean="0"/>
              <a:t>mục</a:t>
            </a:r>
          </a:p>
          <a:p>
            <a:pPr lvl="3"/>
            <a:r>
              <a:rPr lang="en-US"/>
              <a:t>Mục </a:t>
            </a:r>
            <a:r>
              <a:rPr lang="en-US"/>
              <a:t>lục </a:t>
            </a:r>
            <a:r>
              <a:rPr lang="en-US"/>
              <a:t>/ Các bảng chỉ </a:t>
            </a:r>
            <a:r>
              <a:rPr lang="en-US"/>
              <a:t>mục </a:t>
            </a:r>
            <a:r>
              <a:rPr lang="en-US"/>
              <a:t>(hình </a:t>
            </a:r>
            <a:r>
              <a:rPr lang="en-US"/>
              <a:t>vẽ</a:t>
            </a:r>
            <a:r>
              <a:rPr lang="en-US"/>
              <a:t>, bảng </a:t>
            </a:r>
            <a:r>
              <a:rPr lang="en-US" smtClean="0"/>
              <a:t>biểu, từ khóa…)</a:t>
            </a:r>
            <a:endParaRPr lang="en-US"/>
          </a:p>
          <a:p>
            <a:pPr lvl="1"/>
            <a:r>
              <a:rPr lang="en-US"/>
              <a:t>Mở </a:t>
            </a:r>
            <a:r>
              <a:rPr lang="en-US"/>
              <a:t>đầu</a:t>
            </a:r>
          </a:p>
          <a:p>
            <a:pPr lvl="3"/>
            <a:r>
              <a:rPr lang="en-US"/>
              <a:t>Giới thiệu tóm tắt </a:t>
            </a:r>
            <a:r>
              <a:rPr lang="en-US"/>
              <a:t>nội dung</a:t>
            </a:r>
            <a:r>
              <a:rPr lang="en-US"/>
              <a:t>, mục đích </a:t>
            </a:r>
            <a:r>
              <a:rPr lang="en-US"/>
              <a:t>văn bản</a:t>
            </a:r>
          </a:p>
          <a:p>
            <a:pPr lvl="1"/>
            <a:r>
              <a:rPr lang="en-US" smtClean="0"/>
              <a:t>Nội dung</a:t>
            </a:r>
          </a:p>
          <a:p>
            <a:pPr lvl="3"/>
            <a:r>
              <a:rPr lang="en-US"/>
              <a:t>Nội </a:t>
            </a:r>
            <a:r>
              <a:rPr lang="en-US"/>
              <a:t>dung </a:t>
            </a:r>
            <a:r>
              <a:rPr lang="en-US"/>
              <a:t>văn bản</a:t>
            </a:r>
          </a:p>
          <a:p>
            <a:pPr lvl="1"/>
            <a:r>
              <a:rPr lang="en-US"/>
              <a:t>Kết </a:t>
            </a:r>
            <a:r>
              <a:rPr lang="en-US" smtClean="0"/>
              <a:t>luận</a:t>
            </a:r>
          </a:p>
          <a:p>
            <a:pPr lvl="3"/>
            <a:r>
              <a:rPr lang="en-US"/>
              <a:t>Kết luận và các nhận </a:t>
            </a:r>
            <a:r>
              <a:rPr lang="en-US" smtClean="0"/>
              <a:t>xét, h</a:t>
            </a:r>
            <a:r>
              <a:rPr lang="vi-VN" smtClean="0"/>
              <a:t>ưởng</a:t>
            </a:r>
            <a:r>
              <a:rPr lang="en-US"/>
              <a:t> sửa </a:t>
            </a:r>
            <a:r>
              <a:rPr lang="en-US" smtClean="0"/>
              <a:t>đổi …</a:t>
            </a:r>
            <a:endParaRPr lang="en-US"/>
          </a:p>
          <a:p>
            <a:pPr lvl="1"/>
            <a:r>
              <a:rPr lang="en-US"/>
              <a:t>Xác </a:t>
            </a:r>
            <a:r>
              <a:rPr lang="en-US" smtClean="0"/>
              <a:t>thực</a:t>
            </a:r>
          </a:p>
          <a:p>
            <a:pPr lvl="3"/>
            <a:r>
              <a:rPr lang="en-US"/>
              <a:t>Chữ </a:t>
            </a:r>
            <a:r>
              <a:rPr lang="en-US"/>
              <a:t>ký</a:t>
            </a:r>
            <a:r>
              <a:rPr lang="en-US"/>
              <a:t>, </a:t>
            </a:r>
            <a:r>
              <a:rPr lang="en-US" smtClean="0"/>
              <a:t>dấu, …</a:t>
            </a:r>
            <a:endParaRPr lang="en-US"/>
          </a:p>
          <a:p>
            <a:pPr lvl="1"/>
            <a:r>
              <a:rPr lang="en-US"/>
              <a:t>Tài </a:t>
            </a:r>
            <a:r>
              <a:rPr lang="en-US"/>
              <a:t>liệu tham khảo</a:t>
            </a:r>
          </a:p>
        </p:txBody>
      </p:sp>
    </p:spTree>
    <p:extLst>
      <p:ext uri="{BB962C8B-B14F-4D97-AF65-F5344CB8AC3E}">
        <p14:creationId xmlns:p14="http://schemas.microsoft.com/office/powerpoint/2010/main" val="34676337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Thay</a:t>
            </a:r>
            <a:r>
              <a:rPr lang="en-US" dirty="0" smtClean="0"/>
              <a:t> </a:t>
            </a:r>
            <a:r>
              <a:rPr lang="en-US" dirty="0" err="1" smtClean="0"/>
              <a:t>đổi</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trang</a:t>
            </a:r>
            <a:endParaRPr lang="en-US" dirty="0"/>
          </a:p>
        </p:txBody>
      </p:sp>
      <p:sp>
        <p:nvSpPr>
          <p:cNvPr id="28" name="Rectangle 1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12"/>
          <p:cNvSpPr>
            <a:spLocks noChangeArrowheads="1"/>
          </p:cNvSpPr>
          <p:nvPr/>
        </p:nvSpPr>
        <p:spPr bwMode="auto">
          <a:xfrm>
            <a:off x="304800" y="533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 name="Picture 19" descr="Description: C:\Users\swong\Documents\Manuals\IC3 GS4\7314 IC3 GS4\Screens\L8\l8-050.png"/>
          <p:cNvPicPr/>
          <p:nvPr/>
        </p:nvPicPr>
        <p:blipFill>
          <a:blip r:embed="rId3">
            <a:extLst>
              <a:ext uri="{28A0092B-C50C-407E-A947-70E740481C1C}">
                <a14:useLocalDpi xmlns:a14="http://schemas.microsoft.com/office/drawing/2010/main" val="0"/>
              </a:ext>
            </a:extLst>
          </a:blip>
          <a:srcRect/>
          <a:stretch>
            <a:fillRect/>
          </a:stretch>
        </p:blipFill>
        <p:spPr bwMode="auto">
          <a:xfrm>
            <a:off x="7205278" y="1756229"/>
            <a:ext cx="1851935" cy="3784750"/>
          </a:xfrm>
          <a:prstGeom prst="rect">
            <a:avLst/>
          </a:prstGeom>
          <a:noFill/>
          <a:ln>
            <a:noFill/>
          </a:ln>
        </p:spPr>
      </p:pic>
      <p:sp>
        <p:nvSpPr>
          <p:cNvPr id="6" name="Content Placeholder 5"/>
          <p:cNvSpPr>
            <a:spLocks noGrp="1"/>
          </p:cNvSpPr>
          <p:nvPr>
            <p:ph idx="1"/>
          </p:nvPr>
        </p:nvSpPr>
        <p:spPr/>
        <p:txBody>
          <a:bodyPr/>
          <a:lstStyle/>
          <a:p>
            <a:pPr lvl="1"/>
            <a:r>
              <a:rPr lang="en-CA" dirty="0" err="1"/>
              <a:t>Để</a:t>
            </a:r>
            <a:r>
              <a:rPr lang="en-CA" dirty="0"/>
              <a:t> </a:t>
            </a:r>
            <a:r>
              <a:rPr lang="en-CA" dirty="0" err="1"/>
              <a:t>thay</a:t>
            </a:r>
            <a:r>
              <a:rPr lang="en-CA" dirty="0"/>
              <a:t> </a:t>
            </a:r>
            <a:r>
              <a:rPr lang="en-CA" dirty="0" err="1"/>
              <a:t>đổi</a:t>
            </a:r>
            <a:r>
              <a:rPr lang="en-CA" dirty="0"/>
              <a:t> </a:t>
            </a:r>
            <a:r>
              <a:rPr lang="en-CA" dirty="0" err="1"/>
              <a:t>lề</a:t>
            </a:r>
            <a:r>
              <a:rPr lang="en-CA" dirty="0"/>
              <a:t> </a:t>
            </a:r>
            <a:r>
              <a:rPr lang="en-CA" dirty="0" err="1"/>
              <a:t>trang</a:t>
            </a:r>
            <a:r>
              <a:rPr lang="en-US" dirty="0" smtClean="0"/>
              <a:t>:</a:t>
            </a:r>
            <a:endParaRPr lang="en-US" dirty="0"/>
          </a:p>
          <a:p>
            <a:pPr lvl="2"/>
            <a:r>
              <a:rPr lang="en-CA" dirty="0" err="1"/>
              <a:t>Trên</a:t>
            </a:r>
            <a:r>
              <a:rPr lang="en-CA" dirty="0"/>
              <a:t> </a:t>
            </a:r>
            <a:r>
              <a:rPr lang="en-CA" dirty="0" err="1"/>
              <a:t>thẻ</a:t>
            </a:r>
            <a:r>
              <a:rPr lang="en-CA" dirty="0"/>
              <a:t> </a:t>
            </a:r>
            <a:r>
              <a:rPr lang="en-CA" b="1" dirty="0"/>
              <a:t>Page Layout</a:t>
            </a:r>
            <a:r>
              <a:rPr lang="en-CA" dirty="0"/>
              <a:t>, </a:t>
            </a:r>
            <a:r>
              <a:rPr lang="en-CA" dirty="0" err="1"/>
              <a:t>trong</a:t>
            </a:r>
            <a:r>
              <a:rPr lang="en-CA" dirty="0"/>
              <a:t> </a:t>
            </a:r>
            <a:r>
              <a:rPr lang="en-CA" dirty="0" err="1"/>
              <a:t>nhóm</a:t>
            </a:r>
            <a:r>
              <a:rPr lang="en-CA" dirty="0"/>
              <a:t> </a:t>
            </a:r>
            <a:r>
              <a:rPr lang="en-CA" b="1" dirty="0"/>
              <a:t>Page Setup</a:t>
            </a:r>
            <a:r>
              <a:rPr lang="en-CA" dirty="0"/>
              <a:t>, </a:t>
            </a:r>
            <a:r>
              <a:rPr lang="en-CA" dirty="0" smtClean="0"/>
              <a:t/>
            </a:r>
            <a:br>
              <a:rPr lang="en-CA" dirty="0" smtClean="0"/>
            </a:br>
            <a:r>
              <a:rPr lang="en-CA" dirty="0" err="1" smtClean="0"/>
              <a:t>nhấp</a:t>
            </a:r>
            <a:r>
              <a:rPr lang="en-CA" dirty="0" smtClean="0"/>
              <a:t> </a:t>
            </a:r>
            <a:r>
              <a:rPr lang="en-CA" dirty="0" err="1"/>
              <a:t>chuột</a:t>
            </a:r>
            <a:r>
              <a:rPr lang="en-CA" dirty="0"/>
              <a:t> </a:t>
            </a:r>
            <a:r>
              <a:rPr lang="en-CA" dirty="0" err="1"/>
              <a:t>vào</a:t>
            </a:r>
            <a:r>
              <a:rPr lang="en-CA" dirty="0"/>
              <a:t> </a:t>
            </a:r>
            <a:r>
              <a:rPr lang="en-CA" b="1" dirty="0"/>
              <a:t>Margins</a:t>
            </a:r>
            <a:r>
              <a:rPr lang="en-CA" dirty="0"/>
              <a:t>; </a:t>
            </a:r>
            <a:r>
              <a:rPr lang="en-CA" dirty="0" err="1"/>
              <a:t>hoặc</a:t>
            </a:r>
            <a:endParaRPr lang="en-US" dirty="0" smtClean="0"/>
          </a:p>
          <a:p>
            <a:pPr lvl="2"/>
            <a:endParaRPr lang="en-US" dirty="0"/>
          </a:p>
          <a:p>
            <a:pPr lvl="2"/>
            <a:r>
              <a:rPr lang="en-CA" dirty="0" err="1"/>
              <a:t>để</a:t>
            </a:r>
            <a:r>
              <a:rPr lang="en-CA" dirty="0"/>
              <a:t> </a:t>
            </a:r>
            <a:r>
              <a:rPr lang="en-CA" dirty="0" err="1"/>
              <a:t>điều</a:t>
            </a:r>
            <a:r>
              <a:rPr lang="en-CA" dirty="0"/>
              <a:t> </a:t>
            </a:r>
            <a:r>
              <a:rPr lang="en-CA" dirty="0" err="1"/>
              <a:t>chỉnh</a:t>
            </a:r>
            <a:r>
              <a:rPr lang="en-CA" dirty="0"/>
              <a:t> </a:t>
            </a:r>
            <a:r>
              <a:rPr lang="en-CA" dirty="0" err="1"/>
              <a:t>các</a:t>
            </a:r>
            <a:r>
              <a:rPr lang="en-CA" dirty="0"/>
              <a:t> </a:t>
            </a:r>
            <a:r>
              <a:rPr lang="en-CA" dirty="0" err="1"/>
              <a:t>lề</a:t>
            </a:r>
            <a:r>
              <a:rPr lang="en-CA" dirty="0"/>
              <a:t> </a:t>
            </a:r>
            <a:r>
              <a:rPr lang="en-CA" dirty="0" err="1"/>
              <a:t>trang</a:t>
            </a:r>
            <a:r>
              <a:rPr lang="en-CA" dirty="0"/>
              <a:t> </a:t>
            </a:r>
            <a:r>
              <a:rPr lang="en-CA" dirty="0" err="1"/>
              <a:t>sử</a:t>
            </a:r>
            <a:r>
              <a:rPr lang="en-CA" dirty="0"/>
              <a:t> </a:t>
            </a:r>
            <a:r>
              <a:rPr lang="en-CA" dirty="0" err="1"/>
              <a:t>dụng</a:t>
            </a:r>
            <a:r>
              <a:rPr lang="en-CA" dirty="0"/>
              <a:t> </a:t>
            </a:r>
            <a:r>
              <a:rPr lang="en-CA" dirty="0" err="1"/>
              <a:t>thước</a:t>
            </a:r>
            <a:r>
              <a:rPr lang="en-CA" dirty="0"/>
              <a:t> </a:t>
            </a:r>
            <a:r>
              <a:rPr lang="en-CA" dirty="0" err="1"/>
              <a:t>kẻ</a:t>
            </a:r>
            <a:r>
              <a:rPr lang="en-CA" dirty="0"/>
              <a:t>, </a:t>
            </a:r>
            <a:r>
              <a:rPr lang="en-CA" dirty="0" err="1"/>
              <a:t>trỏ</a:t>
            </a:r>
            <a:r>
              <a:rPr lang="en-CA" dirty="0"/>
              <a:t> </a:t>
            </a:r>
            <a:r>
              <a:rPr lang="en-CA" dirty="0" smtClean="0"/>
              <a:t/>
            </a:r>
            <a:br>
              <a:rPr lang="en-CA" dirty="0" smtClean="0"/>
            </a:br>
            <a:r>
              <a:rPr lang="en-CA" dirty="0" err="1" smtClean="0"/>
              <a:t>chuột</a:t>
            </a:r>
            <a:r>
              <a:rPr lang="en-CA" dirty="0" smtClean="0"/>
              <a:t> </a:t>
            </a:r>
            <a:r>
              <a:rPr lang="en-CA" dirty="0" err="1"/>
              <a:t>vào</a:t>
            </a:r>
            <a:r>
              <a:rPr lang="en-CA" dirty="0"/>
              <a:t> </a:t>
            </a:r>
            <a:r>
              <a:rPr lang="en-CA" dirty="0" err="1"/>
              <a:t>lề</a:t>
            </a:r>
            <a:r>
              <a:rPr lang="en-CA" dirty="0"/>
              <a:t> </a:t>
            </a:r>
            <a:r>
              <a:rPr lang="en-CA" dirty="0" err="1"/>
              <a:t>và</a:t>
            </a:r>
            <a:r>
              <a:rPr lang="en-CA" dirty="0"/>
              <a:t> </a:t>
            </a:r>
            <a:r>
              <a:rPr lang="en-CA" dirty="0" err="1"/>
              <a:t>khi</a:t>
            </a:r>
            <a:r>
              <a:rPr lang="en-CA" dirty="0"/>
              <a:t> </a:t>
            </a:r>
            <a:r>
              <a:rPr lang="en-CA" dirty="0" err="1"/>
              <a:t>mũi</a:t>
            </a:r>
            <a:r>
              <a:rPr lang="en-CA" dirty="0"/>
              <a:t> </a:t>
            </a:r>
            <a:r>
              <a:rPr lang="en-CA" dirty="0" err="1"/>
              <a:t>tên</a:t>
            </a:r>
            <a:r>
              <a:rPr lang="en-CA" dirty="0"/>
              <a:t> </a:t>
            </a:r>
            <a:r>
              <a:rPr lang="en-CA" dirty="0" err="1"/>
              <a:t>thích</a:t>
            </a:r>
            <a:r>
              <a:rPr lang="en-CA" dirty="0"/>
              <a:t> </a:t>
            </a:r>
            <a:r>
              <a:rPr lang="en-CA" dirty="0" err="1"/>
              <a:t>hợp</a:t>
            </a:r>
            <a:r>
              <a:rPr lang="en-CA" dirty="0"/>
              <a:t> </a:t>
            </a:r>
            <a:r>
              <a:rPr lang="en-CA" dirty="0" err="1"/>
              <a:t>xuất</a:t>
            </a:r>
            <a:r>
              <a:rPr lang="en-CA" dirty="0"/>
              <a:t> </a:t>
            </a:r>
            <a:r>
              <a:rPr lang="en-CA" dirty="0" err="1"/>
              <a:t>hiện</a:t>
            </a:r>
            <a:r>
              <a:rPr lang="en-CA" dirty="0"/>
              <a:t>, </a:t>
            </a:r>
            <a:r>
              <a:rPr lang="en-CA" dirty="0" smtClean="0"/>
              <a:t/>
            </a:r>
            <a:br>
              <a:rPr lang="en-CA" dirty="0" smtClean="0"/>
            </a:br>
            <a:r>
              <a:rPr lang="en-CA" dirty="0" err="1" smtClean="0"/>
              <a:t>kéo</a:t>
            </a:r>
            <a:r>
              <a:rPr lang="en-CA" dirty="0" smtClean="0"/>
              <a:t> </a:t>
            </a:r>
            <a:r>
              <a:rPr lang="en-CA" dirty="0" err="1"/>
              <a:t>đến</a:t>
            </a:r>
            <a:r>
              <a:rPr lang="en-CA" dirty="0"/>
              <a:t> </a:t>
            </a:r>
            <a:r>
              <a:rPr lang="en-CA" dirty="0" err="1"/>
              <a:t>vị</a:t>
            </a:r>
            <a:r>
              <a:rPr lang="en-CA" dirty="0"/>
              <a:t> </a:t>
            </a:r>
            <a:r>
              <a:rPr lang="en-CA" dirty="0" err="1"/>
              <a:t>trí</a:t>
            </a:r>
            <a:r>
              <a:rPr lang="en-CA" dirty="0"/>
              <a:t> </a:t>
            </a:r>
            <a:r>
              <a:rPr lang="en-CA" dirty="0" err="1"/>
              <a:t>mà</a:t>
            </a:r>
            <a:r>
              <a:rPr lang="en-CA" dirty="0"/>
              <a:t> </a:t>
            </a:r>
            <a:r>
              <a:rPr lang="en-CA" dirty="0" err="1"/>
              <a:t>bạn</a:t>
            </a:r>
            <a:r>
              <a:rPr lang="en-CA" dirty="0"/>
              <a:t> </a:t>
            </a:r>
            <a:r>
              <a:rPr lang="en-CA" dirty="0" err="1"/>
              <a:t>muốn</a:t>
            </a:r>
            <a:r>
              <a:rPr lang="en-CA" dirty="0"/>
              <a:t> </a:t>
            </a:r>
            <a:r>
              <a:rPr lang="en-CA" dirty="0" err="1"/>
              <a:t>cho</a:t>
            </a:r>
            <a:r>
              <a:rPr lang="en-CA" dirty="0"/>
              <a:t> </a:t>
            </a:r>
            <a:r>
              <a:rPr lang="en-CA" dirty="0" err="1"/>
              <a:t>lề</a:t>
            </a:r>
            <a:r>
              <a:rPr lang="en-CA" dirty="0"/>
              <a:t>; </a:t>
            </a:r>
            <a:r>
              <a:rPr lang="en-CA" dirty="0" err="1"/>
              <a:t>hoặc</a:t>
            </a:r>
            <a:endParaRPr lang="en-US" dirty="0"/>
          </a:p>
          <a:p>
            <a:pPr lvl="2"/>
            <a:endParaRPr lang="en-US" dirty="0"/>
          </a:p>
        </p:txBody>
      </p:sp>
      <p:pic>
        <p:nvPicPr>
          <p:cNvPr id="22" name="Picture 21" descr="Description: C:\Users\swong\Documents\Manuals\IC3 GS4\7314 IC3 GS4\Screens\L8\l8-051.png"/>
          <p:cNvPicPr/>
          <p:nvPr/>
        </p:nvPicPr>
        <p:blipFill rotWithShape="1">
          <a:blip r:embed="rId4">
            <a:extLst>
              <a:ext uri="{28A0092B-C50C-407E-A947-70E740481C1C}">
                <a14:useLocalDpi xmlns:a14="http://schemas.microsoft.com/office/drawing/2010/main" val="0"/>
              </a:ext>
            </a:extLst>
          </a:blip>
          <a:srcRect r="4145" b="11515"/>
          <a:stretch/>
        </p:blipFill>
        <p:spPr bwMode="auto">
          <a:xfrm>
            <a:off x="1389034" y="4109493"/>
            <a:ext cx="5113910" cy="18206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02872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Thay</a:t>
            </a:r>
            <a:r>
              <a:rPr lang="en-US" dirty="0" smtClean="0"/>
              <a:t> </a:t>
            </a:r>
            <a:r>
              <a:rPr lang="en-US" dirty="0" err="1" smtClean="0"/>
              <a:t>đổi</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trang</a:t>
            </a:r>
            <a:endParaRPr lang="en-US" dirty="0"/>
          </a:p>
        </p:txBody>
      </p:sp>
      <p:sp>
        <p:nvSpPr>
          <p:cNvPr id="3" name="Content Placeholder 2"/>
          <p:cNvSpPr>
            <a:spLocks noGrp="1"/>
          </p:cNvSpPr>
          <p:nvPr>
            <p:ph idx="1"/>
          </p:nvPr>
        </p:nvSpPr>
        <p:spPr/>
        <p:txBody>
          <a:bodyPr/>
          <a:lstStyle/>
          <a:p>
            <a:pPr lvl="1"/>
            <a:r>
              <a:rPr lang="en-CA" dirty="0" err="1"/>
              <a:t>nhấp</a:t>
            </a:r>
            <a:r>
              <a:rPr lang="en-CA" dirty="0"/>
              <a:t> </a:t>
            </a:r>
            <a:r>
              <a:rPr lang="en-CA" dirty="0" err="1"/>
              <a:t>đúp</a:t>
            </a:r>
            <a:r>
              <a:rPr lang="en-CA" dirty="0"/>
              <a:t> </a:t>
            </a:r>
            <a:r>
              <a:rPr lang="en-CA" dirty="0" err="1"/>
              <a:t>chuột</a:t>
            </a:r>
            <a:r>
              <a:rPr lang="en-CA" dirty="0"/>
              <a:t> </a:t>
            </a:r>
            <a:r>
              <a:rPr lang="en-CA" dirty="0" err="1"/>
              <a:t>vào</a:t>
            </a:r>
            <a:r>
              <a:rPr lang="en-CA" dirty="0"/>
              <a:t> </a:t>
            </a:r>
            <a:r>
              <a:rPr lang="en-CA" err="1"/>
              <a:t>vùng</a:t>
            </a:r>
            <a:r>
              <a:rPr lang="en-CA"/>
              <a:t> </a:t>
            </a:r>
            <a:r>
              <a:rPr lang="en-CA" smtClean="0"/>
              <a:t/>
            </a:r>
            <a:br>
              <a:rPr lang="en-CA" smtClean="0"/>
            </a:br>
            <a:r>
              <a:rPr lang="en-CA" smtClean="0"/>
              <a:t>diện tích tối </a:t>
            </a:r>
            <a:r>
              <a:rPr lang="en-CA" dirty="0" err="1"/>
              <a:t>hơn</a:t>
            </a:r>
            <a:r>
              <a:rPr lang="en-CA" dirty="0"/>
              <a:t> </a:t>
            </a:r>
            <a:r>
              <a:rPr lang="en-CA" dirty="0" err="1"/>
              <a:t>của</a:t>
            </a:r>
            <a:r>
              <a:rPr lang="en-CA" dirty="0"/>
              <a:t> </a:t>
            </a:r>
            <a:r>
              <a:rPr lang="en-CA" err="1"/>
              <a:t>thanh</a:t>
            </a:r>
            <a:r>
              <a:rPr lang="en-CA"/>
              <a:t> </a:t>
            </a:r>
            <a:r>
              <a:rPr lang="en-CA" smtClean="0"/>
              <a:t/>
            </a:r>
            <a:br>
              <a:rPr lang="en-CA" smtClean="0"/>
            </a:br>
            <a:r>
              <a:rPr lang="en-CA" smtClean="0"/>
              <a:t>thước </a:t>
            </a:r>
            <a:r>
              <a:rPr lang="en-CA" dirty="0" err="1"/>
              <a:t>kẻ</a:t>
            </a:r>
            <a:r>
              <a:rPr lang="en-CA" dirty="0"/>
              <a:t> </a:t>
            </a:r>
            <a:r>
              <a:rPr lang="en-CA" err="1"/>
              <a:t>ngang</a:t>
            </a:r>
            <a:r>
              <a:rPr lang="en-CA"/>
              <a:t> </a:t>
            </a:r>
            <a:r>
              <a:rPr lang="en-CA" smtClean="0"/>
              <a:t>hoặc </a:t>
            </a:r>
            <a:r>
              <a:rPr lang="en-CA" dirty="0" err="1"/>
              <a:t>dọc</a:t>
            </a:r>
            <a:r>
              <a:rPr lang="en-CA" dirty="0"/>
              <a:t> </a:t>
            </a:r>
            <a:r>
              <a:rPr lang="en-CA" err="1"/>
              <a:t>để</a:t>
            </a:r>
            <a:r>
              <a:rPr lang="en-CA"/>
              <a:t> </a:t>
            </a:r>
            <a:r>
              <a:rPr lang="en-CA" smtClean="0"/>
              <a:t/>
            </a:r>
            <a:br>
              <a:rPr lang="en-CA" smtClean="0"/>
            </a:br>
            <a:r>
              <a:rPr lang="en-CA" smtClean="0"/>
              <a:t>mở </a:t>
            </a:r>
            <a:r>
              <a:rPr lang="en-CA" dirty="0" err="1"/>
              <a:t>hộp</a:t>
            </a:r>
            <a:r>
              <a:rPr lang="en-CA" dirty="0"/>
              <a:t> </a:t>
            </a:r>
            <a:r>
              <a:rPr lang="en-CA" dirty="0" err="1"/>
              <a:t>thoại</a:t>
            </a:r>
            <a:r>
              <a:rPr lang="en-CA" dirty="0"/>
              <a:t> </a:t>
            </a:r>
            <a:r>
              <a:rPr lang="en-CA"/>
              <a:t>Page </a:t>
            </a:r>
            <a:r>
              <a:rPr lang="en-CA" smtClean="0"/>
              <a:t>Layout</a:t>
            </a:r>
            <a:r>
              <a:rPr lang="en-CA"/>
              <a:t>. </a:t>
            </a:r>
            <a:r>
              <a:rPr lang="en-CA" smtClean="0"/>
              <a:t/>
            </a:r>
            <a:br>
              <a:rPr lang="en-CA" smtClean="0"/>
            </a:br>
            <a:r>
              <a:rPr lang="en-CA" smtClean="0"/>
              <a:t>Nhấp </a:t>
            </a:r>
            <a:r>
              <a:rPr lang="en-CA" dirty="0" err="1"/>
              <a:t>chuột</a:t>
            </a:r>
            <a:r>
              <a:rPr lang="en-CA" dirty="0"/>
              <a:t> </a:t>
            </a:r>
            <a:r>
              <a:rPr lang="en-CA" dirty="0" err="1"/>
              <a:t>vào</a:t>
            </a:r>
            <a:r>
              <a:rPr lang="en-CA" dirty="0"/>
              <a:t> </a:t>
            </a:r>
            <a:r>
              <a:rPr lang="en-CA" dirty="0" err="1"/>
              <a:t>thẻ</a:t>
            </a:r>
            <a:r>
              <a:rPr lang="en-CA" dirty="0"/>
              <a:t> </a:t>
            </a:r>
            <a:r>
              <a:rPr lang="en-CA" b="1" dirty="0"/>
              <a:t>Margins</a:t>
            </a:r>
            <a:r>
              <a:rPr lang="en-CA" dirty="0"/>
              <a:t>, </a:t>
            </a:r>
            <a:r>
              <a:rPr lang="en-CA" dirty="0" err="1"/>
              <a:t>sau</a:t>
            </a:r>
            <a:r>
              <a:rPr lang="en-CA" dirty="0"/>
              <a:t> </a:t>
            </a:r>
            <a:r>
              <a:rPr lang="en-CA" dirty="0" err="1"/>
              <a:t>đó</a:t>
            </a:r>
            <a:r>
              <a:rPr lang="en-CA" dirty="0"/>
              <a:t> </a:t>
            </a:r>
            <a:r>
              <a:rPr lang="en-CA" dirty="0" err="1"/>
              <a:t>thiết</a:t>
            </a:r>
            <a:r>
              <a:rPr lang="en-CA" dirty="0"/>
              <a:t> </a:t>
            </a:r>
            <a:r>
              <a:rPr lang="en-CA" dirty="0" err="1"/>
              <a:t>lập</a:t>
            </a:r>
            <a:r>
              <a:rPr lang="en-CA" dirty="0"/>
              <a:t> </a:t>
            </a:r>
            <a:r>
              <a:rPr lang="en-CA" dirty="0" err="1"/>
              <a:t>các</a:t>
            </a:r>
            <a:r>
              <a:rPr lang="en-CA" dirty="0"/>
              <a:t> </a:t>
            </a:r>
            <a:r>
              <a:rPr lang="en-CA" dirty="0" err="1"/>
              <a:t>tùy</a:t>
            </a:r>
            <a:r>
              <a:rPr lang="en-CA" dirty="0"/>
              <a:t> </a:t>
            </a:r>
            <a:r>
              <a:rPr lang="en-CA" dirty="0" err="1"/>
              <a:t>chọn</a:t>
            </a: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02566484"/>
              </p:ext>
            </p:extLst>
          </p:nvPr>
        </p:nvGraphicFramePr>
        <p:xfrm>
          <a:off x="1046500" y="3581401"/>
          <a:ext cx="8046700" cy="3154361"/>
        </p:xfrm>
        <a:graphic>
          <a:graphicData uri="http://schemas.openxmlformats.org/drawingml/2006/table">
            <a:tbl>
              <a:tblPr firstRow="1" firstCol="1" bandRow="1"/>
              <a:tblGrid>
                <a:gridCol w="1191417">
                  <a:extLst>
                    <a:ext uri="{9D8B030D-6E8A-4147-A177-3AD203B41FA5}">
                      <a16:colId xmlns:a16="http://schemas.microsoft.com/office/drawing/2014/main" val="20000"/>
                    </a:ext>
                  </a:extLst>
                </a:gridCol>
                <a:gridCol w="6855283">
                  <a:extLst>
                    <a:ext uri="{9D8B030D-6E8A-4147-A177-3AD203B41FA5}">
                      <a16:colId xmlns:a16="http://schemas.microsoft.com/office/drawing/2014/main" val="20001"/>
                    </a:ext>
                  </a:extLst>
                </a:gridCol>
              </a:tblGrid>
              <a:tr h="630377">
                <a:tc>
                  <a:txBody>
                    <a:bodyPr/>
                    <a:lstStyle/>
                    <a:p>
                      <a:pPr>
                        <a:lnSpc>
                          <a:spcPct val="115000"/>
                        </a:lnSpc>
                        <a:spcBef>
                          <a:spcPts val="100"/>
                        </a:spcBef>
                        <a:spcAft>
                          <a:spcPts val="100"/>
                        </a:spcAft>
                        <a:tabLst>
                          <a:tab pos="228600" algn="l"/>
                        </a:tabLst>
                      </a:pPr>
                      <a:r>
                        <a:rPr lang="en-US" sz="1600" b="1" dirty="0">
                          <a:effectLst/>
                          <a:latin typeface="Zurich BT"/>
                          <a:ea typeface="Times New Roman"/>
                          <a:cs typeface="Calibri"/>
                        </a:rPr>
                        <a:t>Top</a:t>
                      </a:r>
                    </a:p>
                  </a:txBody>
                  <a:tcPr marL="68580" marR="68580" marT="0" marB="0">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a:lnSpc>
                          <a:spcPct val="115000"/>
                        </a:lnSpc>
                        <a:spcBef>
                          <a:spcPts val="100"/>
                        </a:spcBef>
                        <a:spcAft>
                          <a:spcPts val="100"/>
                        </a:spcAft>
                        <a:tabLst>
                          <a:tab pos="228600" algn="l"/>
                        </a:tabLst>
                      </a:pPr>
                      <a:r>
                        <a:rPr lang="en-CA" sz="1800" kern="1200" dirty="0" err="1" smtClean="0">
                          <a:solidFill>
                            <a:schemeClr val="tx1"/>
                          </a:solidFill>
                          <a:effectLst/>
                          <a:latin typeface="+mn-lt"/>
                          <a:ea typeface="+mn-ea"/>
                          <a:cs typeface="+mn-cs"/>
                        </a:rPr>
                        <a:t>khoảng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trống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từ</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cạnh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trên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cùng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của</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trang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giấy</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tới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bắt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đầu</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dòng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văn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bản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trên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cùng</a:t>
                      </a:r>
                      <a:r>
                        <a:rPr lang="en-CA" sz="1800" kern="1200" dirty="0" smtClean="0">
                          <a:solidFill>
                            <a:schemeClr val="tx1"/>
                          </a:solidFill>
                          <a:effectLst/>
                          <a:latin typeface="+mn-lt"/>
                          <a:ea typeface="+mn-ea"/>
                          <a:cs typeface="+mn-cs"/>
                        </a:rPr>
                        <a:t>.</a:t>
                      </a:r>
                      <a:endParaRPr lang="en-US" sz="1600" dirty="0">
                        <a:effectLst/>
                        <a:latin typeface="Zurich BT"/>
                        <a:ea typeface="Times New Roman"/>
                        <a:cs typeface="Calibri"/>
                      </a:endParaRPr>
                    </a:p>
                  </a:txBody>
                  <a:tcPr marL="68580" marR="68580" marT="0" marB="0">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6315">
                <a:tc>
                  <a:txBody>
                    <a:bodyPr/>
                    <a:lstStyle/>
                    <a:p>
                      <a:pPr>
                        <a:lnSpc>
                          <a:spcPct val="115000"/>
                        </a:lnSpc>
                        <a:spcBef>
                          <a:spcPts val="100"/>
                        </a:spcBef>
                        <a:spcAft>
                          <a:spcPts val="100"/>
                        </a:spcAft>
                        <a:tabLst>
                          <a:tab pos="228600" algn="l"/>
                        </a:tabLst>
                      </a:pPr>
                      <a:r>
                        <a:rPr lang="en-US" sz="1600" b="1" dirty="0">
                          <a:effectLst/>
                          <a:latin typeface="Zurich BT"/>
                          <a:ea typeface="Times New Roman"/>
                          <a:cs typeface="Calibri"/>
                        </a:rPr>
                        <a:t>Bottom</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a:lnSpc>
                          <a:spcPct val="115000"/>
                        </a:lnSpc>
                        <a:spcBef>
                          <a:spcPts val="100"/>
                        </a:spcBef>
                        <a:spcAft>
                          <a:spcPts val="100"/>
                        </a:spcAft>
                        <a:tabLst>
                          <a:tab pos="228600" algn="l"/>
                        </a:tabLst>
                      </a:pPr>
                      <a:r>
                        <a:rPr lang="en-CA" sz="1800" kern="1200" dirty="0" err="1" smtClean="0">
                          <a:solidFill>
                            <a:schemeClr val="tx1"/>
                          </a:solidFill>
                          <a:effectLst/>
                          <a:latin typeface="+mn-lt"/>
                          <a:ea typeface="+mn-ea"/>
                          <a:cs typeface="+mn-cs"/>
                        </a:rPr>
                        <a:t>khoảng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trống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từ</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cạnh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dưới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của</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trang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tới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dưới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dòng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văn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bản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cuối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cùng</a:t>
                      </a:r>
                      <a:r>
                        <a:rPr lang="en-US" sz="1600" dirty="0" smtClean="0">
                          <a:effectLst/>
                          <a:latin typeface="Zurich BT"/>
                          <a:ea typeface="Times New Roman"/>
                          <a:cs typeface="Calibri"/>
                        </a:rPr>
                        <a:t>.</a:t>
                      </a:r>
                      <a:endParaRPr lang="en-US" sz="1600" dirty="0">
                        <a:effectLst/>
                        <a:latin typeface="Zurich BT"/>
                        <a:ea typeface="Times New Roman"/>
                        <a:cs typeface="Calibri"/>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32213">
                <a:tc>
                  <a:txBody>
                    <a:bodyPr/>
                    <a:lstStyle/>
                    <a:p>
                      <a:pPr>
                        <a:lnSpc>
                          <a:spcPct val="115000"/>
                        </a:lnSpc>
                        <a:spcBef>
                          <a:spcPts val="100"/>
                        </a:spcBef>
                        <a:spcAft>
                          <a:spcPts val="100"/>
                        </a:spcAft>
                        <a:tabLst>
                          <a:tab pos="228600" algn="l"/>
                        </a:tabLst>
                      </a:pPr>
                      <a:r>
                        <a:rPr lang="en-US" sz="1600" b="1" dirty="0">
                          <a:effectLst/>
                          <a:latin typeface="Zurich BT"/>
                          <a:ea typeface="Times New Roman"/>
                          <a:cs typeface="Calibri"/>
                        </a:rPr>
                        <a:t>Left</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a:lnSpc>
                          <a:spcPct val="115000"/>
                        </a:lnSpc>
                        <a:spcBef>
                          <a:spcPts val="100"/>
                        </a:spcBef>
                        <a:spcAft>
                          <a:spcPts val="100"/>
                        </a:spcAft>
                        <a:tabLst>
                          <a:tab pos="228600" algn="l"/>
                        </a:tabLst>
                      </a:pPr>
                      <a:r>
                        <a:rPr lang="en-CA" sz="1800" kern="1200" dirty="0" err="1" smtClean="0">
                          <a:solidFill>
                            <a:schemeClr val="tx1"/>
                          </a:solidFill>
                          <a:effectLst/>
                          <a:latin typeface="+mn-lt"/>
                          <a:ea typeface="+mn-ea"/>
                          <a:cs typeface="+mn-cs"/>
                        </a:rPr>
                        <a:t>khoảng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trống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từ</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cạnh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bên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trái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của</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trang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giấy</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tới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vị</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trí</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văn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bản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bắt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đầu</a:t>
                      </a:r>
                      <a:r>
                        <a:rPr lang="en-CA" sz="1800" kern="1200" dirty="0" smtClean="0">
                          <a:solidFill>
                            <a:schemeClr val="tx1"/>
                          </a:solidFill>
                          <a:effectLst/>
                          <a:latin typeface="+mn-lt"/>
                          <a:ea typeface="+mn-ea"/>
                          <a:cs typeface="+mn-cs"/>
                        </a:rPr>
                        <a:t> ở </a:t>
                      </a:r>
                      <a:r>
                        <a:rPr lang="en-CA" sz="1800" kern="1200" dirty="0" err="1" smtClean="0">
                          <a:solidFill>
                            <a:schemeClr val="tx1"/>
                          </a:solidFill>
                          <a:effectLst/>
                          <a:latin typeface="+mn-lt"/>
                          <a:ea typeface="+mn-ea"/>
                          <a:cs typeface="+mn-cs"/>
                        </a:rPr>
                        <a:t>phía</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bên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trái</a:t>
                      </a:r>
                      <a:r>
                        <a:rPr lang="en-US" sz="1600" dirty="0" smtClean="0">
                          <a:effectLst/>
                          <a:latin typeface="Zurich BT"/>
                          <a:ea typeface="Times New Roman"/>
                          <a:cs typeface="Calibri"/>
                        </a:rPr>
                        <a:t>.</a:t>
                      </a:r>
                      <a:endParaRPr lang="en-US" sz="1600" dirty="0">
                        <a:effectLst/>
                        <a:latin typeface="Zurich BT"/>
                        <a:ea typeface="Times New Roman"/>
                        <a:cs typeface="Calibri"/>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30377">
                <a:tc>
                  <a:txBody>
                    <a:bodyPr/>
                    <a:lstStyle/>
                    <a:p>
                      <a:pPr>
                        <a:lnSpc>
                          <a:spcPct val="115000"/>
                        </a:lnSpc>
                        <a:spcBef>
                          <a:spcPts val="100"/>
                        </a:spcBef>
                        <a:spcAft>
                          <a:spcPts val="100"/>
                        </a:spcAft>
                        <a:tabLst>
                          <a:tab pos="228600" algn="l"/>
                        </a:tabLst>
                      </a:pPr>
                      <a:r>
                        <a:rPr lang="en-US" sz="1600" b="1">
                          <a:effectLst/>
                          <a:latin typeface="Zurich BT"/>
                          <a:ea typeface="Times New Roman"/>
                          <a:cs typeface="Calibri"/>
                        </a:rPr>
                        <a:t>Right</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a:lnSpc>
                          <a:spcPct val="115000"/>
                        </a:lnSpc>
                        <a:spcBef>
                          <a:spcPts val="100"/>
                        </a:spcBef>
                        <a:spcAft>
                          <a:spcPts val="100"/>
                        </a:spcAft>
                        <a:tabLst>
                          <a:tab pos="228600" algn="l"/>
                        </a:tabLst>
                      </a:pPr>
                      <a:r>
                        <a:rPr lang="en-CA" sz="1800" kern="1200" dirty="0" err="1" smtClean="0">
                          <a:solidFill>
                            <a:schemeClr val="tx1"/>
                          </a:solidFill>
                          <a:effectLst/>
                          <a:latin typeface="+mn-lt"/>
                          <a:ea typeface="+mn-ea"/>
                          <a:cs typeface="+mn-cs"/>
                        </a:rPr>
                        <a:t>khoảng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trống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từ</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cạnh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phải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của</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trang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giấy</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tới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vị</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trí</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bao</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văn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bản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phía</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bên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phải</a:t>
                      </a:r>
                      <a:endParaRPr lang="en-US" sz="1600" dirty="0">
                        <a:effectLst/>
                        <a:latin typeface="Zurich BT"/>
                        <a:ea typeface="Times New Roman"/>
                        <a:cs typeface="Calibri"/>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0746">
                <a:tc>
                  <a:txBody>
                    <a:bodyPr/>
                    <a:lstStyle/>
                    <a:p>
                      <a:pPr>
                        <a:lnSpc>
                          <a:spcPct val="115000"/>
                        </a:lnSpc>
                        <a:spcBef>
                          <a:spcPts val="100"/>
                        </a:spcBef>
                        <a:spcAft>
                          <a:spcPts val="100"/>
                        </a:spcAft>
                        <a:tabLst>
                          <a:tab pos="228600" algn="l"/>
                        </a:tabLst>
                      </a:pPr>
                      <a:r>
                        <a:rPr lang="en-US" sz="1600" b="1">
                          <a:effectLst/>
                          <a:latin typeface="Zurich BT"/>
                          <a:ea typeface="Times New Roman"/>
                          <a:cs typeface="Calibri"/>
                        </a:rPr>
                        <a:t>Gutter</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a:lnSpc>
                          <a:spcPct val="115000"/>
                        </a:lnSpc>
                        <a:spcBef>
                          <a:spcPts val="100"/>
                        </a:spcBef>
                        <a:spcAft>
                          <a:spcPts val="100"/>
                        </a:spcAft>
                        <a:tabLst>
                          <a:tab pos="228600" algn="l"/>
                        </a:tabLst>
                      </a:pPr>
                      <a:r>
                        <a:rPr lang="en-CA" sz="1800" kern="1200" dirty="0" err="1" smtClean="0">
                          <a:solidFill>
                            <a:schemeClr val="tx1"/>
                          </a:solidFill>
                          <a:effectLst/>
                          <a:latin typeface="+mn-lt"/>
                          <a:ea typeface="+mn-ea"/>
                          <a:cs typeface="+mn-cs"/>
                        </a:rPr>
                        <a:t>Thêm</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khoảng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trống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tới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lề</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phía</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trên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hoặc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lề</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bên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của</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tài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liệu</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bị</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bao</a:t>
                      </a:r>
                      <a:r>
                        <a:rPr lang="en-CA" sz="1800" kern="1200" dirty="0" smtClean="0">
                          <a:solidFill>
                            <a:schemeClr val="tx1"/>
                          </a:solidFill>
                          <a:effectLst/>
                          <a:latin typeface="+mn-lt"/>
                          <a:ea typeface="+mn-ea"/>
                          <a:cs typeface="+mn-cs"/>
                        </a:rPr>
                        <a:t> </a:t>
                      </a:r>
                      <a:endParaRPr lang="en-US" sz="1600" dirty="0">
                        <a:effectLst/>
                        <a:latin typeface="Zurich BT"/>
                        <a:ea typeface="Times New Roman"/>
                        <a:cs typeface="Calibri"/>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54333">
                <a:tc>
                  <a:txBody>
                    <a:bodyPr/>
                    <a:lstStyle/>
                    <a:p>
                      <a:pPr>
                        <a:lnSpc>
                          <a:spcPct val="115000"/>
                        </a:lnSpc>
                        <a:spcBef>
                          <a:spcPts val="100"/>
                        </a:spcBef>
                        <a:spcAft>
                          <a:spcPts val="100"/>
                        </a:spcAft>
                        <a:tabLst>
                          <a:tab pos="228600" algn="l"/>
                        </a:tabLst>
                      </a:pPr>
                      <a:r>
                        <a:rPr lang="en-US" sz="1600" b="1" dirty="0">
                          <a:effectLst/>
                          <a:latin typeface="Zurich BT"/>
                          <a:ea typeface="Times New Roman"/>
                          <a:cs typeface="Calibri"/>
                        </a:rPr>
                        <a:t>Gutter position</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just">
                        <a:lnSpc>
                          <a:spcPct val="115000"/>
                        </a:lnSpc>
                        <a:spcBef>
                          <a:spcPts val="100"/>
                        </a:spcBef>
                        <a:spcAft>
                          <a:spcPts val="100"/>
                        </a:spcAft>
                        <a:tabLst>
                          <a:tab pos="228600" algn="l"/>
                        </a:tabLst>
                      </a:pPr>
                      <a:r>
                        <a:rPr lang="en-CA" sz="1800" kern="1200" dirty="0" smtClean="0">
                          <a:solidFill>
                            <a:schemeClr val="tx1"/>
                          </a:solidFill>
                          <a:effectLst/>
                          <a:latin typeface="+mn-lt"/>
                          <a:ea typeface="+mn-ea"/>
                          <a:cs typeface="+mn-cs"/>
                        </a:rPr>
                        <a:t>Định </a:t>
                      </a:r>
                      <a:r>
                        <a:rPr lang="en-CA" sz="1800" kern="1200" dirty="0" err="1" smtClean="0">
                          <a:solidFill>
                            <a:schemeClr val="tx1"/>
                          </a:solidFill>
                          <a:effectLst/>
                          <a:latin typeface="+mn-lt"/>
                          <a:ea typeface="+mn-ea"/>
                          <a:cs typeface="+mn-cs"/>
                        </a:rPr>
                        <a:t>nghĩa</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vị</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trí</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của</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gáy</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trang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hoặc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của</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chất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kết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dính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cho</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tài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liệu</a:t>
                      </a:r>
                      <a:r>
                        <a:rPr lang="en-CA" sz="1800" kern="1200" dirty="0" smtClean="0">
                          <a:solidFill>
                            <a:schemeClr val="tx1"/>
                          </a:solidFill>
                          <a:effectLst/>
                          <a:latin typeface="+mn-lt"/>
                          <a:ea typeface="+mn-ea"/>
                          <a:cs typeface="+mn-cs"/>
                        </a:rPr>
                        <a:t> </a:t>
                      </a:r>
                      <a:endParaRPr lang="en-US" sz="1600" dirty="0">
                        <a:effectLst/>
                        <a:latin typeface="Zurich BT"/>
                        <a:ea typeface="Times New Roman"/>
                        <a:cs typeface="Calibri"/>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pic>
        <p:nvPicPr>
          <p:cNvPr id="7" name="Picture 6" descr="Description: C:\Users\swong\Documents\Manuals\IC3 GS4\7314 IC3 GS4\Screens\L8\l8-052.png"/>
          <p:cNvPicPr/>
          <p:nvPr/>
        </p:nvPicPr>
        <p:blipFill>
          <a:blip r:embed="rId3">
            <a:extLst>
              <a:ext uri="{28A0092B-C50C-407E-A947-70E740481C1C}">
                <a14:useLocalDpi xmlns:a14="http://schemas.microsoft.com/office/drawing/2010/main" val="0"/>
              </a:ext>
            </a:extLst>
          </a:blip>
          <a:srcRect/>
          <a:stretch>
            <a:fillRect/>
          </a:stretch>
        </p:blipFill>
        <p:spPr bwMode="auto">
          <a:xfrm>
            <a:off x="5338880" y="2032804"/>
            <a:ext cx="3703819" cy="815771"/>
          </a:xfrm>
          <a:prstGeom prst="rect">
            <a:avLst/>
          </a:prstGeom>
          <a:noFill/>
          <a:ln>
            <a:noFill/>
          </a:ln>
        </p:spPr>
      </p:pic>
    </p:spTree>
    <p:extLst>
      <p:ext uri="{BB962C8B-B14F-4D97-AF65-F5344CB8AC3E}">
        <p14:creationId xmlns:p14="http://schemas.microsoft.com/office/powerpoint/2010/main" val="362076042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Thay</a:t>
            </a:r>
            <a:r>
              <a:rPr lang="en-US" dirty="0" smtClean="0"/>
              <a:t> </a:t>
            </a:r>
            <a:r>
              <a:rPr lang="en-US" dirty="0" err="1" smtClean="0"/>
              <a:t>đổi</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trang</a:t>
            </a:r>
            <a:endParaRPr lang="en-US" dirty="0"/>
          </a:p>
        </p:txBody>
      </p:sp>
      <p:sp>
        <p:nvSpPr>
          <p:cNvPr id="3" name="Content Placeholder 2"/>
          <p:cNvSpPr>
            <a:spLocks noGrp="1"/>
          </p:cNvSpPr>
          <p:nvPr>
            <p:ph idx="1"/>
          </p:nvPr>
        </p:nvSpPr>
        <p:spPr>
          <a:xfrm>
            <a:off x="1020915" y="1860323"/>
            <a:ext cx="8036298" cy="4769077"/>
          </a:xfrm>
        </p:spPr>
        <p:txBody>
          <a:bodyPr/>
          <a:lstStyle/>
          <a:p>
            <a:r>
              <a:rPr lang="en-CA" b="1" dirty="0" err="1"/>
              <a:t>Chèn</a:t>
            </a:r>
            <a:r>
              <a:rPr lang="en-CA" b="1" dirty="0"/>
              <a:t> </a:t>
            </a:r>
            <a:r>
              <a:rPr lang="en-CA" b="1" dirty="0" err="1"/>
              <a:t>các</a:t>
            </a:r>
            <a:r>
              <a:rPr lang="en-CA" b="1" dirty="0"/>
              <a:t> </a:t>
            </a:r>
            <a:r>
              <a:rPr lang="en-CA" b="1" dirty="0" err="1"/>
              <a:t>dấu</a:t>
            </a:r>
            <a:r>
              <a:rPr lang="en-CA" b="1" dirty="0"/>
              <a:t> </a:t>
            </a:r>
            <a:r>
              <a:rPr lang="en-CA" b="1" dirty="0" err="1"/>
              <a:t>ngắt</a:t>
            </a:r>
            <a:r>
              <a:rPr lang="en-CA" b="1" dirty="0"/>
              <a:t> </a:t>
            </a:r>
            <a:r>
              <a:rPr lang="en-CA" b="1" dirty="0" err="1"/>
              <a:t>trang</a:t>
            </a:r>
            <a:endParaRPr lang="en-US" b="1" dirty="0"/>
          </a:p>
          <a:p>
            <a:pPr lvl="1"/>
            <a:r>
              <a:rPr lang="en-US" dirty="0" err="1" smtClean="0"/>
              <a:t>Khi</a:t>
            </a:r>
            <a:r>
              <a:rPr lang="en-US" dirty="0" smtClean="0"/>
              <a:t> </a:t>
            </a:r>
            <a:r>
              <a:rPr lang="en-US" dirty="0" err="1" smtClean="0"/>
              <a:t>lượng</a:t>
            </a:r>
            <a:r>
              <a:rPr lang="en-US" dirty="0" smtClean="0"/>
              <a:t> </a:t>
            </a:r>
            <a:r>
              <a:rPr lang="en-US" dirty="0" err="1" smtClean="0"/>
              <a:t>văn</a:t>
            </a:r>
            <a:r>
              <a:rPr lang="en-US" dirty="0" smtClean="0"/>
              <a:t> </a:t>
            </a:r>
            <a:r>
              <a:rPr lang="en-US" dirty="0" err="1" smtClean="0"/>
              <a:t>bản</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chèn</a:t>
            </a:r>
            <a:r>
              <a:rPr lang="en-US" dirty="0" smtClean="0"/>
              <a:t> </a:t>
            </a:r>
            <a:r>
              <a:rPr lang="en-US" dirty="0" err="1" smtClean="0"/>
              <a:t>đủ</a:t>
            </a:r>
            <a:r>
              <a:rPr lang="en-US" dirty="0" smtClean="0"/>
              <a:t> </a:t>
            </a:r>
            <a:r>
              <a:rPr lang="en-US" dirty="0" err="1" smtClean="0"/>
              <a:t>vào</a:t>
            </a:r>
            <a:r>
              <a:rPr lang="en-US" dirty="0" smtClean="0"/>
              <a:t> </a:t>
            </a:r>
            <a:r>
              <a:rPr lang="en-US" dirty="0" err="1" smtClean="0"/>
              <a:t>trang</a:t>
            </a:r>
            <a:r>
              <a:rPr lang="en-US" dirty="0" smtClean="0"/>
              <a:t> </a:t>
            </a:r>
            <a:r>
              <a:rPr lang="en-US" dirty="0" err="1" smtClean="0"/>
              <a:t>tài</a:t>
            </a:r>
            <a:r>
              <a:rPr lang="en-US" dirty="0" smtClean="0"/>
              <a:t> </a:t>
            </a:r>
            <a:r>
              <a:rPr lang="en-US" dirty="0" err="1" smtClean="0"/>
              <a:t>liệu</a:t>
            </a:r>
            <a:r>
              <a:rPr lang="en-US" dirty="0" smtClean="0"/>
              <a:t>, Word </a:t>
            </a:r>
            <a:r>
              <a:rPr lang="en-US" dirty="0" err="1" smtClean="0"/>
              <a:t>sẽ</a:t>
            </a:r>
            <a:r>
              <a:rPr lang="en-US" dirty="0" smtClean="0"/>
              <a:t> </a:t>
            </a:r>
            <a:r>
              <a:rPr lang="en-US" dirty="0" err="1" smtClean="0"/>
              <a:t>chèn</a:t>
            </a:r>
            <a:r>
              <a:rPr lang="en-US" dirty="0" smtClean="0"/>
              <a:t> </a:t>
            </a:r>
            <a:r>
              <a:rPr lang="en-US" dirty="0" err="1" smtClean="0"/>
              <a:t>một</a:t>
            </a:r>
            <a:r>
              <a:rPr lang="en-US" dirty="0" smtClean="0"/>
              <a:t> </a:t>
            </a:r>
            <a:r>
              <a:rPr lang="en-US" i="1" dirty="0" err="1" smtClean="0"/>
              <a:t>ngắt</a:t>
            </a:r>
            <a:r>
              <a:rPr lang="en-US" i="1" dirty="0" smtClean="0"/>
              <a:t> </a:t>
            </a:r>
            <a:r>
              <a:rPr lang="en-US" i="1" dirty="0" err="1" smtClean="0"/>
              <a:t>trang</a:t>
            </a:r>
            <a:r>
              <a:rPr lang="en-US" i="1" dirty="0" smtClean="0"/>
              <a:t> </a:t>
            </a:r>
            <a:r>
              <a:rPr lang="en-US" i="1" dirty="0" err="1" smtClean="0"/>
              <a:t>mềm</a:t>
            </a:r>
            <a:endParaRPr lang="en-US" i="1" dirty="0" smtClean="0"/>
          </a:p>
          <a:p>
            <a:pPr lvl="2"/>
            <a:r>
              <a:rPr lang="en-CA" dirty="0" err="1"/>
              <a:t>trong</a:t>
            </a:r>
            <a:r>
              <a:rPr lang="en-CA" dirty="0"/>
              <a:t> </a:t>
            </a:r>
            <a:r>
              <a:rPr lang="en-CA" dirty="0" err="1"/>
              <a:t>chế</a:t>
            </a:r>
            <a:r>
              <a:rPr lang="en-CA" dirty="0"/>
              <a:t> </a:t>
            </a:r>
            <a:r>
              <a:rPr lang="en-CA" dirty="0" err="1"/>
              <a:t>độ</a:t>
            </a:r>
            <a:r>
              <a:rPr lang="en-CA" dirty="0"/>
              <a:t> </a:t>
            </a:r>
            <a:r>
              <a:rPr lang="en-CA" dirty="0" err="1"/>
              <a:t>hiển</a:t>
            </a:r>
            <a:r>
              <a:rPr lang="en-CA" dirty="0"/>
              <a:t> thị Draft </a:t>
            </a:r>
            <a:r>
              <a:rPr lang="en-CA" dirty="0" err="1"/>
              <a:t>với</a:t>
            </a:r>
            <a:r>
              <a:rPr lang="en-CA" dirty="0"/>
              <a:t> </a:t>
            </a:r>
            <a:r>
              <a:rPr lang="en-CA" dirty="0" err="1"/>
              <a:t>các</a:t>
            </a:r>
            <a:r>
              <a:rPr lang="en-CA" dirty="0"/>
              <a:t> </a:t>
            </a:r>
            <a:r>
              <a:rPr lang="en-CA" dirty="0" err="1"/>
              <a:t>ký</a:t>
            </a:r>
            <a:r>
              <a:rPr lang="en-CA" dirty="0"/>
              <a:t> </a:t>
            </a:r>
            <a:r>
              <a:rPr lang="en-CA" dirty="0" err="1"/>
              <a:t>tự</a:t>
            </a:r>
            <a:r>
              <a:rPr lang="en-CA" dirty="0"/>
              <a:t> </a:t>
            </a:r>
            <a:r>
              <a:rPr lang="en-CA" dirty="0" err="1"/>
              <a:t>không</a:t>
            </a:r>
            <a:r>
              <a:rPr lang="en-CA" dirty="0"/>
              <a:t> in </a:t>
            </a:r>
            <a:r>
              <a:rPr lang="en-CA" dirty="0" err="1"/>
              <a:t>được</a:t>
            </a:r>
            <a:r>
              <a:rPr lang="en-CA" dirty="0"/>
              <a:t> </a:t>
            </a:r>
            <a:r>
              <a:rPr lang="en-CA" dirty="0" err="1"/>
              <a:t>thiết</a:t>
            </a:r>
            <a:r>
              <a:rPr lang="en-CA" dirty="0"/>
              <a:t> </a:t>
            </a:r>
            <a:r>
              <a:rPr lang="en-CA" dirty="0" err="1"/>
              <a:t>lập</a:t>
            </a:r>
            <a:r>
              <a:rPr lang="en-CA" dirty="0"/>
              <a:t> </a:t>
            </a:r>
            <a:r>
              <a:rPr lang="en-CA" dirty="0" err="1"/>
              <a:t>để</a:t>
            </a:r>
            <a:r>
              <a:rPr lang="en-CA" dirty="0"/>
              <a:t> </a:t>
            </a:r>
            <a:r>
              <a:rPr lang="en-CA" dirty="0" err="1"/>
              <a:t>hiển</a:t>
            </a:r>
            <a:r>
              <a:rPr lang="en-CA" dirty="0"/>
              <a:t> thị, </a:t>
            </a:r>
            <a:r>
              <a:rPr lang="en-CA" dirty="0" err="1"/>
              <a:t>dấu</a:t>
            </a:r>
            <a:r>
              <a:rPr lang="en-CA" dirty="0"/>
              <a:t> </a:t>
            </a:r>
            <a:r>
              <a:rPr lang="en-CA" dirty="0" err="1"/>
              <a:t>ngắt</a:t>
            </a:r>
            <a:r>
              <a:rPr lang="en-CA" dirty="0"/>
              <a:t> </a:t>
            </a:r>
            <a:r>
              <a:rPr lang="en-CA" dirty="0" err="1"/>
              <a:t>mềm</a:t>
            </a:r>
            <a:r>
              <a:rPr lang="en-CA" dirty="0"/>
              <a:t> </a:t>
            </a:r>
            <a:r>
              <a:rPr lang="en-CA" dirty="0" err="1"/>
              <a:t>được</a:t>
            </a:r>
            <a:r>
              <a:rPr lang="en-CA" dirty="0"/>
              <a:t> </a:t>
            </a:r>
            <a:r>
              <a:rPr lang="en-CA" dirty="0" err="1"/>
              <a:t>biểu</a:t>
            </a:r>
            <a:r>
              <a:rPr lang="en-CA" dirty="0"/>
              <a:t> </a:t>
            </a:r>
            <a:r>
              <a:rPr lang="en-CA" dirty="0" err="1"/>
              <a:t>diễn</a:t>
            </a:r>
            <a:r>
              <a:rPr lang="en-CA" dirty="0"/>
              <a:t> </a:t>
            </a:r>
            <a:r>
              <a:rPr lang="en-CA" dirty="0" err="1"/>
              <a:t>bằng</a:t>
            </a:r>
            <a:r>
              <a:rPr lang="en-CA" dirty="0"/>
              <a:t> </a:t>
            </a:r>
            <a:r>
              <a:rPr lang="en-CA" dirty="0" err="1"/>
              <a:t>đường</a:t>
            </a:r>
            <a:r>
              <a:rPr lang="en-CA" dirty="0"/>
              <a:t> </a:t>
            </a:r>
            <a:r>
              <a:rPr lang="en-CA" dirty="0" err="1"/>
              <a:t>kẻ</a:t>
            </a:r>
            <a:r>
              <a:rPr lang="en-CA" dirty="0"/>
              <a:t> </a:t>
            </a:r>
            <a:r>
              <a:rPr lang="en-CA" dirty="0" err="1"/>
              <a:t>gồm</a:t>
            </a:r>
            <a:r>
              <a:rPr lang="en-CA" dirty="0"/>
              <a:t> </a:t>
            </a:r>
            <a:r>
              <a:rPr lang="en-CA" dirty="0" err="1"/>
              <a:t>các</a:t>
            </a:r>
            <a:r>
              <a:rPr lang="en-CA" dirty="0"/>
              <a:t> </a:t>
            </a:r>
            <a:r>
              <a:rPr lang="en-CA" dirty="0" err="1"/>
              <a:t>dấu</a:t>
            </a:r>
            <a:r>
              <a:rPr lang="en-CA" dirty="0"/>
              <a:t> </a:t>
            </a:r>
            <a:r>
              <a:rPr lang="en-CA" dirty="0" err="1"/>
              <a:t>chấm</a:t>
            </a:r>
            <a:endParaRPr lang="en-US" dirty="0"/>
          </a:p>
          <a:p>
            <a:pPr lvl="1"/>
            <a:r>
              <a:rPr lang="en-CA" dirty="0" err="1"/>
              <a:t>Khi</a:t>
            </a:r>
            <a:r>
              <a:rPr lang="en-CA" dirty="0"/>
              <a:t> </a:t>
            </a:r>
            <a:r>
              <a:rPr lang="en-CA" dirty="0" err="1"/>
              <a:t>bạn</a:t>
            </a:r>
            <a:r>
              <a:rPr lang="en-CA" dirty="0"/>
              <a:t> </a:t>
            </a:r>
            <a:r>
              <a:rPr lang="en-CA" dirty="0" err="1"/>
              <a:t>muốn</a:t>
            </a:r>
            <a:r>
              <a:rPr lang="en-CA" dirty="0"/>
              <a:t> </a:t>
            </a:r>
            <a:r>
              <a:rPr lang="en-CA" dirty="0" err="1"/>
              <a:t>ngắt</a:t>
            </a:r>
            <a:r>
              <a:rPr lang="en-CA" dirty="0"/>
              <a:t> </a:t>
            </a:r>
            <a:r>
              <a:rPr lang="en-CA" dirty="0" err="1"/>
              <a:t>trang</a:t>
            </a:r>
            <a:r>
              <a:rPr lang="en-CA" dirty="0"/>
              <a:t> ở </a:t>
            </a:r>
            <a:r>
              <a:rPr lang="en-CA" dirty="0" err="1"/>
              <a:t>một</a:t>
            </a:r>
            <a:r>
              <a:rPr lang="en-CA" dirty="0"/>
              <a:t> </a:t>
            </a:r>
            <a:r>
              <a:rPr lang="en-CA" dirty="0" err="1"/>
              <a:t>vị</a:t>
            </a:r>
            <a:r>
              <a:rPr lang="en-CA" dirty="0"/>
              <a:t> </a:t>
            </a:r>
            <a:r>
              <a:rPr lang="en-CA" dirty="0" err="1"/>
              <a:t>trí</a:t>
            </a:r>
            <a:r>
              <a:rPr lang="en-CA" dirty="0"/>
              <a:t> </a:t>
            </a:r>
            <a:r>
              <a:rPr lang="en-CA" dirty="0" err="1"/>
              <a:t>xác</a:t>
            </a:r>
            <a:r>
              <a:rPr lang="en-CA" dirty="0"/>
              <a:t> </a:t>
            </a:r>
            <a:r>
              <a:rPr lang="en-CA" dirty="0" err="1"/>
              <a:t>định</a:t>
            </a:r>
            <a:r>
              <a:rPr lang="en-CA" dirty="0"/>
              <a:t>, </a:t>
            </a:r>
            <a:r>
              <a:rPr lang="en-CA" dirty="0" err="1"/>
              <a:t>bạn</a:t>
            </a:r>
            <a:r>
              <a:rPr lang="en-CA" dirty="0"/>
              <a:t> </a:t>
            </a:r>
            <a:r>
              <a:rPr lang="en-CA" dirty="0" err="1"/>
              <a:t>cần</a:t>
            </a:r>
            <a:r>
              <a:rPr lang="en-CA" dirty="0"/>
              <a:t> </a:t>
            </a:r>
            <a:r>
              <a:rPr lang="en-CA" dirty="0" err="1"/>
              <a:t>chèn</a:t>
            </a:r>
            <a:r>
              <a:rPr lang="en-CA" dirty="0"/>
              <a:t> </a:t>
            </a:r>
            <a:r>
              <a:rPr lang="en-CA" dirty="0" err="1"/>
              <a:t>một</a:t>
            </a:r>
            <a:r>
              <a:rPr lang="en-CA" dirty="0"/>
              <a:t> </a:t>
            </a:r>
            <a:r>
              <a:rPr lang="en-CA" i="1" dirty="0" err="1" smtClean="0"/>
              <a:t>ngắt</a:t>
            </a:r>
            <a:r>
              <a:rPr lang="en-CA" i="1" dirty="0" smtClean="0"/>
              <a:t> </a:t>
            </a:r>
            <a:r>
              <a:rPr lang="en-CA" i="1" dirty="0" err="1"/>
              <a:t>trang</a:t>
            </a:r>
            <a:r>
              <a:rPr lang="en-CA" i="1" dirty="0"/>
              <a:t> </a:t>
            </a:r>
            <a:r>
              <a:rPr lang="en-CA" i="1" dirty="0" err="1"/>
              <a:t>thủ</a:t>
            </a:r>
            <a:r>
              <a:rPr lang="en-CA" i="1" dirty="0"/>
              <a:t> </a:t>
            </a:r>
            <a:r>
              <a:rPr lang="en-CA" i="1" dirty="0" err="1"/>
              <a:t>công</a:t>
            </a:r>
            <a:endParaRPr lang="en-US" i="1" dirty="0" smtClean="0"/>
          </a:p>
          <a:p>
            <a:pPr lvl="2"/>
            <a:r>
              <a:rPr lang="en-CA" dirty="0" err="1"/>
              <a:t>Ngắt</a:t>
            </a:r>
            <a:r>
              <a:rPr lang="en-CA" dirty="0"/>
              <a:t> </a:t>
            </a:r>
            <a:r>
              <a:rPr lang="en-CA" dirty="0" err="1"/>
              <a:t>trang</a:t>
            </a:r>
            <a:r>
              <a:rPr lang="en-CA" dirty="0"/>
              <a:t> </a:t>
            </a:r>
            <a:r>
              <a:rPr lang="en-CA" dirty="0" err="1"/>
              <a:t>cứng</a:t>
            </a:r>
            <a:r>
              <a:rPr lang="en-CA" dirty="0"/>
              <a:t> </a:t>
            </a:r>
            <a:r>
              <a:rPr lang="en-CA" dirty="0" err="1"/>
              <a:t>sẽ</a:t>
            </a:r>
            <a:r>
              <a:rPr lang="en-CA" dirty="0"/>
              <a:t> </a:t>
            </a:r>
            <a:r>
              <a:rPr lang="en-CA" dirty="0" err="1"/>
              <a:t>ngắt</a:t>
            </a:r>
            <a:r>
              <a:rPr lang="en-CA" dirty="0"/>
              <a:t> </a:t>
            </a:r>
            <a:r>
              <a:rPr lang="en-CA" dirty="0" err="1"/>
              <a:t>văn</a:t>
            </a:r>
            <a:r>
              <a:rPr lang="en-CA" dirty="0"/>
              <a:t> </a:t>
            </a:r>
            <a:r>
              <a:rPr lang="en-CA" dirty="0" err="1"/>
              <a:t>bản</a:t>
            </a:r>
            <a:r>
              <a:rPr lang="en-CA" dirty="0"/>
              <a:t> </a:t>
            </a:r>
            <a:r>
              <a:rPr lang="en-CA" dirty="0" err="1"/>
              <a:t>tại</a:t>
            </a:r>
            <a:r>
              <a:rPr lang="en-CA" dirty="0"/>
              <a:t> </a:t>
            </a:r>
            <a:r>
              <a:rPr lang="en-CA" dirty="0" err="1" smtClean="0"/>
              <a:t>vị</a:t>
            </a:r>
            <a:r>
              <a:rPr lang="en-CA" dirty="0" smtClean="0"/>
              <a:t> </a:t>
            </a:r>
            <a:r>
              <a:rPr lang="en-CA" dirty="0" err="1" smtClean="0"/>
              <a:t>trí</a:t>
            </a:r>
            <a:r>
              <a:rPr lang="en-CA" dirty="0" smtClean="0"/>
              <a:t> </a:t>
            </a:r>
            <a:r>
              <a:rPr lang="en-CA" dirty="0" err="1" smtClean="0"/>
              <a:t>ngắt</a:t>
            </a:r>
            <a:r>
              <a:rPr lang="en-CA" dirty="0" smtClean="0"/>
              <a:t>, </a:t>
            </a:r>
            <a:r>
              <a:rPr lang="en-CA" dirty="0" err="1"/>
              <a:t>không</a:t>
            </a:r>
            <a:r>
              <a:rPr lang="en-CA" dirty="0"/>
              <a:t> </a:t>
            </a:r>
            <a:r>
              <a:rPr lang="en-CA" dirty="0" err="1" smtClean="0"/>
              <a:t>phụ</a:t>
            </a:r>
            <a:r>
              <a:rPr lang="en-CA" dirty="0" smtClean="0"/>
              <a:t> </a:t>
            </a:r>
            <a:r>
              <a:rPr lang="en-CA" dirty="0" err="1" smtClean="0"/>
              <a:t>thuộc</a:t>
            </a:r>
            <a:r>
              <a:rPr lang="en-CA" dirty="0" smtClean="0"/>
              <a:t> </a:t>
            </a:r>
            <a:r>
              <a:rPr lang="en-CA" dirty="0" err="1" smtClean="0"/>
              <a:t>vào</a:t>
            </a:r>
            <a:r>
              <a:rPr lang="en-CA" dirty="0" smtClean="0"/>
              <a:t> </a:t>
            </a:r>
            <a:r>
              <a:rPr lang="en-CA" dirty="0" err="1"/>
              <a:t>những</a:t>
            </a:r>
            <a:r>
              <a:rPr lang="en-CA" dirty="0"/>
              <a:t> </a:t>
            </a:r>
            <a:r>
              <a:rPr lang="en-CA" dirty="0" err="1"/>
              <a:t>thay</a:t>
            </a:r>
            <a:r>
              <a:rPr lang="en-CA" dirty="0"/>
              <a:t> </a:t>
            </a:r>
            <a:r>
              <a:rPr lang="en-CA" dirty="0" err="1"/>
              <a:t>đổi</a:t>
            </a:r>
            <a:r>
              <a:rPr lang="en-CA" dirty="0"/>
              <a:t> </a:t>
            </a:r>
            <a:r>
              <a:rPr lang="en-CA" dirty="0" err="1"/>
              <a:t>bạn</a:t>
            </a:r>
            <a:r>
              <a:rPr lang="en-CA" dirty="0"/>
              <a:t> </a:t>
            </a:r>
            <a:r>
              <a:rPr lang="en-CA" dirty="0" err="1"/>
              <a:t>tạo</a:t>
            </a:r>
            <a:r>
              <a:rPr lang="en-CA" dirty="0"/>
              <a:t> </a:t>
            </a:r>
            <a:r>
              <a:rPr lang="en-CA" dirty="0" err="1"/>
              <a:t>ra</a:t>
            </a:r>
            <a:endParaRPr lang="en-US" dirty="0" smtClean="0"/>
          </a:p>
          <a:p>
            <a:pPr lvl="2"/>
            <a:r>
              <a:rPr lang="en-CA" dirty="0" err="1"/>
              <a:t>hiển</a:t>
            </a:r>
            <a:r>
              <a:rPr lang="en-CA" dirty="0"/>
              <a:t> thị </a:t>
            </a:r>
            <a:r>
              <a:rPr lang="en-CA" dirty="0" err="1"/>
              <a:t>với</a:t>
            </a:r>
            <a:r>
              <a:rPr lang="en-CA" dirty="0"/>
              <a:t> </a:t>
            </a:r>
            <a:r>
              <a:rPr lang="en-CA" dirty="0" err="1"/>
              <a:t>dạng</a:t>
            </a:r>
            <a:r>
              <a:rPr lang="en-CA" dirty="0"/>
              <a:t> </a:t>
            </a:r>
            <a:r>
              <a:rPr lang="en-CA" dirty="0" err="1"/>
              <a:t>ngắt</a:t>
            </a:r>
            <a:r>
              <a:rPr lang="en-CA" dirty="0"/>
              <a:t> </a:t>
            </a:r>
            <a:r>
              <a:rPr lang="en-CA" dirty="0" err="1"/>
              <a:t>trong</a:t>
            </a:r>
            <a:r>
              <a:rPr lang="en-CA" dirty="0"/>
              <a:t> </a:t>
            </a:r>
            <a:r>
              <a:rPr lang="en-CA" dirty="0" err="1"/>
              <a:t>một</a:t>
            </a:r>
            <a:r>
              <a:rPr lang="en-CA" dirty="0"/>
              <a:t> </a:t>
            </a:r>
            <a:r>
              <a:rPr lang="en-CA" dirty="0" err="1"/>
              <a:t>đường</a:t>
            </a:r>
            <a:r>
              <a:rPr lang="en-CA" dirty="0"/>
              <a:t> </a:t>
            </a:r>
            <a:r>
              <a:rPr lang="en-CA" dirty="0" err="1"/>
              <a:t>gạch</a:t>
            </a:r>
            <a:r>
              <a:rPr lang="en-CA" dirty="0"/>
              <a:t> </a:t>
            </a:r>
            <a:r>
              <a:rPr lang="en-CA" dirty="0" err="1"/>
              <a:t>nối</a:t>
            </a:r>
            <a:r>
              <a:rPr lang="en-CA" dirty="0"/>
              <a:t> </a:t>
            </a:r>
            <a:r>
              <a:rPr lang="en-CA" dirty="0" err="1"/>
              <a:t>khi</a:t>
            </a:r>
            <a:r>
              <a:rPr lang="en-CA" dirty="0"/>
              <a:t> </a:t>
            </a:r>
            <a:r>
              <a:rPr lang="en-CA" dirty="0" err="1"/>
              <a:t>nút</a:t>
            </a:r>
            <a:r>
              <a:rPr lang="en-CA" dirty="0"/>
              <a:t> Show/Hide ¶ </a:t>
            </a:r>
            <a:r>
              <a:rPr lang="en-CA" dirty="0" err="1"/>
              <a:t>được</a:t>
            </a:r>
            <a:r>
              <a:rPr lang="en-CA" dirty="0"/>
              <a:t> </a:t>
            </a:r>
            <a:r>
              <a:rPr lang="en-CA" dirty="0" err="1"/>
              <a:t>kích</a:t>
            </a:r>
            <a:r>
              <a:rPr lang="en-CA" dirty="0"/>
              <a:t> </a:t>
            </a:r>
            <a:r>
              <a:rPr lang="en-CA" dirty="0" err="1" smtClean="0"/>
              <a:t>hoạt</a:t>
            </a:r>
            <a:endParaRPr lang="en-US" dirty="0"/>
          </a:p>
          <a:p>
            <a:endParaRPr lang="en-US" dirty="0"/>
          </a:p>
        </p:txBody>
      </p:sp>
    </p:spTree>
    <p:extLst>
      <p:ext uri="{BB962C8B-B14F-4D97-AF65-F5344CB8AC3E}">
        <p14:creationId xmlns:p14="http://schemas.microsoft.com/office/powerpoint/2010/main" val="3632700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Thay</a:t>
            </a:r>
            <a:r>
              <a:rPr lang="en-US" dirty="0" smtClean="0"/>
              <a:t> </a:t>
            </a:r>
            <a:r>
              <a:rPr lang="en-US" dirty="0" err="1" smtClean="0"/>
              <a:t>đổi</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trang</a:t>
            </a:r>
            <a:endParaRPr lang="en-US" dirty="0"/>
          </a:p>
        </p:txBody>
      </p:sp>
      <p:sp>
        <p:nvSpPr>
          <p:cNvPr id="3" name="Content Placeholder 2"/>
          <p:cNvSpPr>
            <a:spLocks noGrp="1"/>
          </p:cNvSpPr>
          <p:nvPr>
            <p:ph idx="1"/>
          </p:nvPr>
        </p:nvSpPr>
        <p:spPr/>
        <p:txBody>
          <a:bodyPr/>
          <a:lstStyle/>
          <a:p>
            <a:pPr lvl="1"/>
            <a:r>
              <a:rPr lang="en-CA" dirty="0" err="1"/>
              <a:t>Để</a:t>
            </a:r>
            <a:r>
              <a:rPr lang="en-CA" dirty="0"/>
              <a:t> </a:t>
            </a:r>
            <a:r>
              <a:rPr lang="en-CA" dirty="0" err="1"/>
              <a:t>nhập</a:t>
            </a:r>
            <a:r>
              <a:rPr lang="en-CA" dirty="0"/>
              <a:t> </a:t>
            </a:r>
            <a:r>
              <a:rPr lang="en-CA" dirty="0" err="1"/>
              <a:t>một</a:t>
            </a:r>
            <a:r>
              <a:rPr lang="en-CA" dirty="0"/>
              <a:t> </a:t>
            </a:r>
            <a:r>
              <a:rPr lang="en-CA" dirty="0" err="1"/>
              <a:t>ngắt</a:t>
            </a:r>
            <a:r>
              <a:rPr lang="en-CA" dirty="0"/>
              <a:t> </a:t>
            </a:r>
            <a:r>
              <a:rPr lang="en-CA" dirty="0" err="1"/>
              <a:t>trang</a:t>
            </a:r>
            <a:r>
              <a:rPr lang="en-CA" dirty="0"/>
              <a:t> </a:t>
            </a:r>
            <a:r>
              <a:rPr lang="en-CA" dirty="0" err="1"/>
              <a:t>cứng</a:t>
            </a:r>
            <a:r>
              <a:rPr lang="en-CA" dirty="0"/>
              <a:t> </a:t>
            </a:r>
            <a:r>
              <a:rPr lang="en-CA" dirty="0" err="1"/>
              <a:t>hoặc</a:t>
            </a:r>
            <a:r>
              <a:rPr lang="en-CA" dirty="0"/>
              <a:t> </a:t>
            </a:r>
            <a:r>
              <a:rPr lang="en-CA" dirty="0" err="1"/>
              <a:t>thủ</a:t>
            </a:r>
            <a:r>
              <a:rPr lang="en-CA" dirty="0"/>
              <a:t> </a:t>
            </a:r>
            <a:r>
              <a:rPr lang="en-CA" dirty="0" err="1" smtClean="0"/>
              <a:t>công</a:t>
            </a:r>
            <a:r>
              <a:rPr lang="en-US" dirty="0" smtClean="0"/>
              <a:t>:</a:t>
            </a:r>
            <a:endParaRPr lang="en-US" dirty="0"/>
          </a:p>
          <a:p>
            <a:pPr lvl="2"/>
            <a:r>
              <a:rPr lang="en-CA" dirty="0" err="1"/>
              <a:t>Trên</a:t>
            </a:r>
            <a:r>
              <a:rPr lang="en-CA" dirty="0"/>
              <a:t> </a:t>
            </a:r>
            <a:r>
              <a:rPr lang="en-CA" dirty="0" err="1"/>
              <a:t>thẻ</a:t>
            </a:r>
            <a:r>
              <a:rPr lang="en-CA" dirty="0"/>
              <a:t> </a:t>
            </a:r>
            <a:r>
              <a:rPr lang="en-CA" b="1" dirty="0"/>
              <a:t>Insert</a:t>
            </a:r>
            <a:r>
              <a:rPr lang="en-CA" dirty="0"/>
              <a:t>, </a:t>
            </a:r>
            <a:r>
              <a:rPr lang="en-CA" dirty="0" err="1"/>
              <a:t>trong</a:t>
            </a:r>
            <a:r>
              <a:rPr lang="en-CA" dirty="0"/>
              <a:t> </a:t>
            </a:r>
            <a:r>
              <a:rPr lang="en-CA" dirty="0" err="1"/>
              <a:t>nhóm</a:t>
            </a:r>
            <a:r>
              <a:rPr lang="en-CA" dirty="0"/>
              <a:t> </a:t>
            </a:r>
            <a:r>
              <a:rPr lang="en-CA" b="1" dirty="0"/>
              <a:t>Pages</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b="1" dirty="0"/>
              <a:t>Page Break</a:t>
            </a:r>
            <a:r>
              <a:rPr lang="en-CA" dirty="0"/>
              <a:t>; </a:t>
            </a:r>
            <a:r>
              <a:rPr lang="en-CA" dirty="0" err="1"/>
              <a:t>hoặc</a:t>
            </a:r>
            <a:endParaRPr lang="en-US" dirty="0"/>
          </a:p>
          <a:p>
            <a:pPr lvl="2"/>
            <a:r>
              <a:rPr lang="en-US" dirty="0" err="1" smtClean="0"/>
              <a:t>Nhấn</a:t>
            </a:r>
            <a:r>
              <a:rPr lang="en-US" dirty="0" smtClean="0"/>
              <a:t> CTRL+ENTER; </a:t>
            </a:r>
            <a:r>
              <a:rPr lang="en-US" dirty="0" err="1" smtClean="0"/>
              <a:t>hoặc</a:t>
            </a:r>
            <a:endParaRPr lang="en-US" dirty="0"/>
          </a:p>
          <a:p>
            <a:pPr lvl="2"/>
            <a:r>
              <a:rPr lang="en-CA" dirty="0" err="1"/>
              <a:t>trên</a:t>
            </a:r>
            <a:r>
              <a:rPr lang="en-CA" dirty="0"/>
              <a:t> </a:t>
            </a:r>
            <a:r>
              <a:rPr lang="en-CA" dirty="0" err="1"/>
              <a:t>thẻ</a:t>
            </a:r>
            <a:r>
              <a:rPr lang="en-CA" dirty="0"/>
              <a:t> </a:t>
            </a:r>
            <a:r>
              <a:rPr lang="en-CA" b="1" dirty="0"/>
              <a:t>Page Layout</a:t>
            </a:r>
            <a:r>
              <a:rPr lang="en-CA" dirty="0"/>
              <a:t>, </a:t>
            </a:r>
            <a:r>
              <a:rPr lang="en-CA" dirty="0" err="1"/>
              <a:t>trong</a:t>
            </a:r>
            <a:r>
              <a:rPr lang="en-CA" dirty="0"/>
              <a:t> </a:t>
            </a:r>
            <a:r>
              <a:rPr lang="en-CA" dirty="0" err="1"/>
              <a:t>nhóm</a:t>
            </a:r>
            <a:r>
              <a:rPr lang="en-CA" dirty="0"/>
              <a:t> </a:t>
            </a:r>
            <a:r>
              <a:rPr lang="en-CA" b="1" dirty="0"/>
              <a:t>Page Setup</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b="1" dirty="0"/>
              <a:t>Breaks</a:t>
            </a:r>
            <a:r>
              <a:rPr lang="en-CA" dirty="0"/>
              <a:t>,</a:t>
            </a:r>
            <a:r>
              <a:rPr lang="en-CA" b="1" dirty="0"/>
              <a:t> </a:t>
            </a:r>
            <a:r>
              <a:rPr lang="en-CA" dirty="0" err="1"/>
              <a:t>và</a:t>
            </a:r>
            <a:r>
              <a:rPr lang="en-CA" dirty="0"/>
              <a:t> </a:t>
            </a:r>
            <a:r>
              <a:rPr lang="en-CA" dirty="0" err="1"/>
              <a:t>sau</a:t>
            </a:r>
            <a:r>
              <a:rPr lang="en-CA" dirty="0"/>
              <a:t> </a:t>
            </a:r>
            <a:r>
              <a:rPr lang="en-CA" dirty="0" err="1"/>
              <a:t>đó</a:t>
            </a:r>
            <a:r>
              <a:rPr lang="en-CA" dirty="0"/>
              <a:t> </a:t>
            </a:r>
            <a:r>
              <a:rPr lang="en-CA" dirty="0" err="1"/>
              <a:t>chọn</a:t>
            </a:r>
            <a:r>
              <a:rPr lang="en-CA" dirty="0"/>
              <a:t> </a:t>
            </a:r>
            <a:r>
              <a:rPr lang="en-CA" b="1" dirty="0"/>
              <a:t>Page</a:t>
            </a:r>
            <a:endParaRPr lang="en-US" dirty="0"/>
          </a:p>
          <a:p>
            <a:pPr lvl="1"/>
            <a:r>
              <a:rPr lang="en-CA" dirty="0" err="1"/>
              <a:t>Bạn</a:t>
            </a:r>
            <a:r>
              <a:rPr lang="en-CA" dirty="0"/>
              <a:t> </a:t>
            </a:r>
            <a:r>
              <a:rPr lang="en-CA" dirty="0" err="1"/>
              <a:t>có</a:t>
            </a:r>
            <a:r>
              <a:rPr lang="en-CA" dirty="0"/>
              <a:t> </a:t>
            </a:r>
            <a:r>
              <a:rPr lang="en-CA" dirty="0" err="1"/>
              <a:t>thể</a:t>
            </a:r>
            <a:r>
              <a:rPr lang="en-CA" dirty="0"/>
              <a:t> </a:t>
            </a:r>
            <a:r>
              <a:rPr lang="en-CA" dirty="0" err="1"/>
              <a:t>xóa</a:t>
            </a:r>
            <a:r>
              <a:rPr lang="en-CA" dirty="0"/>
              <a:t> </a:t>
            </a:r>
            <a:r>
              <a:rPr lang="en-CA" dirty="0" err="1"/>
              <a:t>ngắt</a:t>
            </a:r>
            <a:r>
              <a:rPr lang="en-CA" dirty="0"/>
              <a:t> </a:t>
            </a:r>
            <a:r>
              <a:rPr lang="en-CA" dirty="0" err="1"/>
              <a:t>trang</a:t>
            </a:r>
            <a:r>
              <a:rPr lang="en-CA" dirty="0"/>
              <a:t> </a:t>
            </a:r>
            <a:r>
              <a:rPr lang="en-CA" dirty="0" err="1"/>
              <a:t>thủ</a:t>
            </a:r>
            <a:r>
              <a:rPr lang="en-CA" dirty="0"/>
              <a:t> </a:t>
            </a:r>
            <a:r>
              <a:rPr lang="en-CA" dirty="0" err="1"/>
              <a:t>công</a:t>
            </a:r>
            <a:r>
              <a:rPr lang="en-CA" dirty="0"/>
              <a:t> </a:t>
            </a:r>
            <a:r>
              <a:rPr lang="en-CA" dirty="0" err="1"/>
              <a:t>giống</a:t>
            </a:r>
            <a:r>
              <a:rPr lang="en-CA" dirty="0"/>
              <a:t> </a:t>
            </a:r>
            <a:r>
              <a:rPr lang="en-CA" dirty="0" err="1"/>
              <a:t>như</a:t>
            </a:r>
            <a:r>
              <a:rPr lang="en-CA" dirty="0"/>
              <a:t> </a:t>
            </a:r>
            <a:r>
              <a:rPr lang="en-CA" dirty="0" err="1"/>
              <a:t>với</a:t>
            </a:r>
            <a:r>
              <a:rPr lang="en-CA" dirty="0"/>
              <a:t> </a:t>
            </a:r>
            <a:r>
              <a:rPr lang="en-CA" dirty="0" err="1"/>
              <a:t>khi</a:t>
            </a:r>
            <a:r>
              <a:rPr lang="en-CA" dirty="0"/>
              <a:t> </a:t>
            </a:r>
            <a:r>
              <a:rPr lang="en-CA" dirty="0" err="1"/>
              <a:t>bạn</a:t>
            </a:r>
            <a:r>
              <a:rPr lang="en-CA" dirty="0"/>
              <a:t> </a:t>
            </a:r>
            <a:r>
              <a:rPr lang="en-CA" dirty="0" err="1"/>
              <a:t>xóa</a:t>
            </a:r>
            <a:r>
              <a:rPr lang="en-CA" dirty="0"/>
              <a:t> </a:t>
            </a:r>
            <a:r>
              <a:rPr lang="en-CA" dirty="0" err="1"/>
              <a:t>một</a:t>
            </a:r>
            <a:r>
              <a:rPr lang="en-CA" dirty="0"/>
              <a:t> </a:t>
            </a:r>
            <a:r>
              <a:rPr lang="en-CA" dirty="0" err="1"/>
              <a:t>ký</a:t>
            </a:r>
            <a:r>
              <a:rPr lang="en-CA" dirty="0"/>
              <a:t> </a:t>
            </a:r>
            <a:r>
              <a:rPr lang="en-CA" dirty="0" err="1"/>
              <a:t>tự</a:t>
            </a:r>
            <a:r>
              <a:rPr lang="en-CA" dirty="0"/>
              <a:t> </a:t>
            </a:r>
            <a:r>
              <a:rPr lang="en-CA" dirty="0" err="1"/>
              <a:t>văn</a:t>
            </a:r>
            <a:r>
              <a:rPr lang="en-CA" dirty="0"/>
              <a:t> </a:t>
            </a:r>
            <a:r>
              <a:rPr lang="en-CA" dirty="0" err="1"/>
              <a:t>bản</a:t>
            </a:r>
            <a:endParaRPr lang="en-US" dirty="0"/>
          </a:p>
          <a:p>
            <a:endParaRPr lang="en-US" dirty="0"/>
          </a:p>
        </p:txBody>
      </p:sp>
      <p:pic>
        <p:nvPicPr>
          <p:cNvPr id="4" name="Picture 3" descr="Description: C:\Users\swong\Documents\Manuals\IC3 GS4\7314 IC3 GS4\Screens\L8\l8-086.png"/>
          <p:cNvPicPr/>
          <p:nvPr/>
        </p:nvPicPr>
        <p:blipFill rotWithShape="1">
          <a:blip r:embed="rId3">
            <a:extLst>
              <a:ext uri="{28A0092B-C50C-407E-A947-70E740481C1C}">
                <a14:useLocalDpi xmlns:a14="http://schemas.microsoft.com/office/drawing/2010/main" val="0"/>
              </a:ext>
            </a:extLst>
          </a:blip>
          <a:srcRect t="19899" b="20906"/>
          <a:stretch/>
        </p:blipFill>
        <p:spPr bwMode="auto">
          <a:xfrm>
            <a:off x="2819400" y="4648200"/>
            <a:ext cx="4837747" cy="150336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791955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Thay</a:t>
            </a:r>
            <a:r>
              <a:rPr lang="en-US" dirty="0" smtClean="0"/>
              <a:t> </a:t>
            </a:r>
            <a:r>
              <a:rPr lang="en-US" dirty="0" err="1" smtClean="0"/>
              <a:t>đổi</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trang</a:t>
            </a:r>
            <a:endParaRPr lang="en-US" dirty="0"/>
          </a:p>
        </p:txBody>
      </p:sp>
      <p:sp>
        <p:nvSpPr>
          <p:cNvPr id="3" name="Content Placeholder 2"/>
          <p:cNvSpPr>
            <a:spLocks noGrp="1"/>
          </p:cNvSpPr>
          <p:nvPr>
            <p:ph idx="1"/>
          </p:nvPr>
        </p:nvSpPr>
        <p:spPr/>
        <p:txBody>
          <a:bodyPr/>
          <a:lstStyle/>
          <a:p>
            <a:r>
              <a:rPr lang="en-CA" b="1" dirty="0" err="1"/>
              <a:t>Thêm</a:t>
            </a:r>
            <a:r>
              <a:rPr lang="en-CA" b="1" dirty="0"/>
              <a:t> </a:t>
            </a:r>
            <a:r>
              <a:rPr lang="en-CA" b="1" dirty="0" err="1"/>
              <a:t>đánh</a:t>
            </a:r>
            <a:r>
              <a:rPr lang="en-CA" b="1" dirty="0"/>
              <a:t> </a:t>
            </a:r>
            <a:r>
              <a:rPr lang="en-CA" b="1" dirty="0" err="1"/>
              <a:t>số</a:t>
            </a:r>
            <a:r>
              <a:rPr lang="en-CA" b="1" dirty="0"/>
              <a:t> </a:t>
            </a:r>
            <a:r>
              <a:rPr lang="en-CA" b="1" dirty="0" err="1"/>
              <a:t>trang</a:t>
            </a:r>
            <a:r>
              <a:rPr lang="en-US" b="1" dirty="0" smtClean="0"/>
              <a:t> </a:t>
            </a:r>
            <a:endParaRPr lang="en-US" b="1" dirty="0"/>
          </a:p>
          <a:p>
            <a:pPr lvl="1"/>
            <a:r>
              <a:rPr lang="en-CA" dirty="0" err="1"/>
              <a:t>Bạn</a:t>
            </a:r>
            <a:r>
              <a:rPr lang="en-CA" dirty="0"/>
              <a:t> </a:t>
            </a:r>
            <a:r>
              <a:rPr lang="en-CA" dirty="0" err="1"/>
              <a:t>có</a:t>
            </a:r>
            <a:r>
              <a:rPr lang="en-CA" dirty="0"/>
              <a:t> </a:t>
            </a:r>
            <a:r>
              <a:rPr lang="en-CA" dirty="0" err="1"/>
              <a:t>thể</a:t>
            </a:r>
            <a:r>
              <a:rPr lang="en-CA" dirty="0"/>
              <a:t> </a:t>
            </a:r>
            <a:r>
              <a:rPr lang="en-CA" dirty="0" err="1"/>
              <a:t>thêm</a:t>
            </a:r>
            <a:r>
              <a:rPr lang="en-CA" dirty="0"/>
              <a:t> </a:t>
            </a:r>
            <a:r>
              <a:rPr lang="en-CA" dirty="0" err="1"/>
              <a:t>số</a:t>
            </a:r>
            <a:r>
              <a:rPr lang="en-CA" dirty="0"/>
              <a:t> </a:t>
            </a:r>
            <a:r>
              <a:rPr lang="en-CA" dirty="0" err="1"/>
              <a:t>trang</a:t>
            </a:r>
            <a:r>
              <a:rPr lang="en-CA" dirty="0"/>
              <a:t> </a:t>
            </a:r>
            <a:r>
              <a:rPr lang="en-CA" dirty="0" err="1"/>
              <a:t>vào</a:t>
            </a:r>
            <a:r>
              <a:rPr lang="en-CA" dirty="0"/>
              <a:t> </a:t>
            </a:r>
            <a:r>
              <a:rPr lang="en-CA" dirty="0" err="1"/>
              <a:t>tài</a:t>
            </a:r>
            <a:r>
              <a:rPr lang="en-CA" dirty="0"/>
              <a:t> </a:t>
            </a:r>
            <a:r>
              <a:rPr lang="en-CA" dirty="0" err="1"/>
              <a:t>liệu</a:t>
            </a:r>
            <a:r>
              <a:rPr lang="en-CA" dirty="0"/>
              <a:t> </a:t>
            </a:r>
            <a:r>
              <a:rPr lang="en-CA" dirty="0" err="1"/>
              <a:t>tại</a:t>
            </a:r>
            <a:r>
              <a:rPr lang="en-CA" dirty="0"/>
              <a:t> </a:t>
            </a:r>
            <a:r>
              <a:rPr lang="en-CA" dirty="0" err="1"/>
              <a:t>bất</a:t>
            </a:r>
            <a:r>
              <a:rPr lang="en-CA" dirty="0"/>
              <a:t> </a:t>
            </a:r>
            <a:r>
              <a:rPr lang="en-CA" dirty="0" err="1"/>
              <a:t>kỳ</a:t>
            </a:r>
            <a:r>
              <a:rPr lang="en-CA" dirty="0"/>
              <a:t> </a:t>
            </a:r>
            <a:r>
              <a:rPr lang="en-CA" dirty="0" err="1"/>
              <a:t>thời</a:t>
            </a:r>
            <a:r>
              <a:rPr lang="en-CA" dirty="0"/>
              <a:t> </a:t>
            </a:r>
            <a:r>
              <a:rPr lang="en-CA" dirty="0" err="1"/>
              <a:t>điểm</a:t>
            </a:r>
            <a:r>
              <a:rPr lang="en-CA" dirty="0"/>
              <a:t> </a:t>
            </a:r>
            <a:r>
              <a:rPr lang="en-CA" dirty="0" err="1"/>
              <a:t>nào</a:t>
            </a:r>
            <a:endParaRPr lang="en-CA" dirty="0" smtClean="0"/>
          </a:p>
          <a:p>
            <a:pPr lvl="1"/>
            <a:r>
              <a:rPr lang="en-CA" dirty="0" err="1"/>
              <a:t>Số</a:t>
            </a:r>
            <a:r>
              <a:rPr lang="en-CA" dirty="0"/>
              <a:t> </a:t>
            </a:r>
            <a:r>
              <a:rPr lang="en-CA" dirty="0" err="1"/>
              <a:t>trang</a:t>
            </a:r>
            <a:r>
              <a:rPr lang="en-CA" dirty="0"/>
              <a:t> </a:t>
            </a:r>
            <a:r>
              <a:rPr lang="en-CA" dirty="0" err="1"/>
              <a:t>tự</a:t>
            </a:r>
            <a:r>
              <a:rPr lang="en-CA" dirty="0"/>
              <a:t> </a:t>
            </a:r>
            <a:r>
              <a:rPr lang="en-CA" dirty="0" err="1"/>
              <a:t>động</a:t>
            </a:r>
            <a:r>
              <a:rPr lang="en-CA" dirty="0"/>
              <a:t> </a:t>
            </a:r>
            <a:r>
              <a:rPr lang="en-CA" dirty="0" err="1"/>
              <a:t>được</a:t>
            </a:r>
            <a:r>
              <a:rPr lang="en-CA" dirty="0"/>
              <a:t> </a:t>
            </a:r>
            <a:r>
              <a:rPr lang="en-CA" dirty="0" err="1"/>
              <a:t>chèn</a:t>
            </a:r>
            <a:r>
              <a:rPr lang="en-CA" dirty="0"/>
              <a:t> </a:t>
            </a:r>
            <a:r>
              <a:rPr lang="en-CA" dirty="0" err="1"/>
              <a:t>vào</a:t>
            </a:r>
            <a:r>
              <a:rPr lang="en-CA" dirty="0"/>
              <a:t> </a:t>
            </a:r>
            <a:r>
              <a:rPr lang="en-CA" dirty="0" err="1"/>
              <a:t>chân</a:t>
            </a:r>
            <a:r>
              <a:rPr lang="en-CA" dirty="0"/>
              <a:t> </a:t>
            </a:r>
            <a:r>
              <a:rPr lang="en-CA" dirty="0" err="1"/>
              <a:t>trang</a:t>
            </a:r>
            <a:r>
              <a:rPr lang="en-CA" dirty="0"/>
              <a:t>, </a:t>
            </a:r>
            <a:r>
              <a:rPr lang="en-CA" dirty="0" err="1"/>
              <a:t>hoặc</a:t>
            </a:r>
            <a:r>
              <a:rPr lang="en-CA" dirty="0"/>
              <a:t> ở </a:t>
            </a:r>
            <a:r>
              <a:rPr lang="en-CA" dirty="0" err="1"/>
              <a:t>vị</a:t>
            </a:r>
            <a:r>
              <a:rPr lang="en-CA" dirty="0"/>
              <a:t> </a:t>
            </a:r>
            <a:r>
              <a:rPr lang="en-CA" dirty="0" err="1"/>
              <a:t>trí</a:t>
            </a:r>
            <a:r>
              <a:rPr lang="en-CA" dirty="0"/>
              <a:t> </a:t>
            </a:r>
            <a:r>
              <a:rPr lang="en-CA" dirty="0" err="1"/>
              <a:t>trong</a:t>
            </a:r>
            <a:r>
              <a:rPr lang="en-CA" dirty="0"/>
              <a:t> </a:t>
            </a:r>
            <a:r>
              <a:rPr lang="en-CA" dirty="0" err="1"/>
              <a:t>lề</a:t>
            </a:r>
            <a:r>
              <a:rPr lang="en-CA" dirty="0"/>
              <a:t> </a:t>
            </a:r>
            <a:r>
              <a:rPr lang="en-CA" dirty="0" err="1"/>
              <a:t>dưới</a:t>
            </a:r>
            <a:r>
              <a:rPr lang="en-CA" dirty="0"/>
              <a:t> </a:t>
            </a:r>
            <a:r>
              <a:rPr lang="en-CA" dirty="0" err="1"/>
              <a:t>của</a:t>
            </a:r>
            <a:r>
              <a:rPr lang="en-CA" dirty="0"/>
              <a:t> </a:t>
            </a:r>
            <a:r>
              <a:rPr lang="en-CA" dirty="0" err="1"/>
              <a:t>trang</a:t>
            </a:r>
            <a:r>
              <a:rPr lang="en-CA" dirty="0"/>
              <a:t>, </a:t>
            </a:r>
            <a:r>
              <a:rPr lang="en-CA" dirty="0" err="1"/>
              <a:t>nơi</a:t>
            </a:r>
            <a:r>
              <a:rPr lang="en-CA" dirty="0"/>
              <a:t> </a:t>
            </a:r>
            <a:r>
              <a:rPr lang="en-CA" dirty="0" err="1"/>
              <a:t>bạn</a:t>
            </a:r>
            <a:r>
              <a:rPr lang="en-CA" dirty="0"/>
              <a:t> </a:t>
            </a:r>
            <a:r>
              <a:rPr lang="en-CA" dirty="0" err="1"/>
              <a:t>có</a:t>
            </a:r>
            <a:r>
              <a:rPr lang="en-CA" dirty="0"/>
              <a:t> </a:t>
            </a:r>
            <a:r>
              <a:rPr lang="en-CA" dirty="0" err="1"/>
              <a:t>thể</a:t>
            </a:r>
            <a:r>
              <a:rPr lang="en-CA" dirty="0"/>
              <a:t> </a:t>
            </a:r>
            <a:r>
              <a:rPr lang="en-CA" dirty="0" err="1"/>
              <a:t>chèn</a:t>
            </a:r>
            <a:r>
              <a:rPr lang="en-CA" dirty="0"/>
              <a:t> </a:t>
            </a:r>
            <a:r>
              <a:rPr lang="en-CA" dirty="0" err="1"/>
              <a:t>các</a:t>
            </a:r>
            <a:r>
              <a:rPr lang="en-CA" dirty="0"/>
              <a:t> </a:t>
            </a:r>
            <a:r>
              <a:rPr lang="en-CA" dirty="0" err="1"/>
              <a:t>mục</a:t>
            </a:r>
            <a:r>
              <a:rPr lang="en-CA" dirty="0"/>
              <a:t> </a:t>
            </a:r>
            <a:r>
              <a:rPr lang="en-CA" dirty="0" err="1"/>
              <a:t>lặp</a:t>
            </a:r>
            <a:r>
              <a:rPr lang="en-CA" dirty="0"/>
              <a:t> </a:t>
            </a:r>
            <a:r>
              <a:rPr lang="en-CA" dirty="0" err="1"/>
              <a:t>lại</a:t>
            </a:r>
            <a:r>
              <a:rPr lang="en-CA" dirty="0"/>
              <a:t> </a:t>
            </a:r>
            <a:r>
              <a:rPr lang="en-CA" dirty="0" err="1"/>
              <a:t>trên</a:t>
            </a:r>
            <a:r>
              <a:rPr lang="en-CA" dirty="0"/>
              <a:t> </a:t>
            </a:r>
            <a:r>
              <a:rPr lang="en-CA" dirty="0" err="1"/>
              <a:t>mọi</a:t>
            </a:r>
            <a:r>
              <a:rPr lang="en-CA" dirty="0"/>
              <a:t> </a:t>
            </a:r>
            <a:r>
              <a:rPr lang="en-CA" dirty="0" err="1"/>
              <a:t>trang</a:t>
            </a:r>
            <a:r>
              <a:rPr lang="en-CA" dirty="0" smtClean="0"/>
              <a:t> </a:t>
            </a:r>
          </a:p>
          <a:p>
            <a:pPr lvl="1"/>
            <a:r>
              <a:rPr lang="en-CA" dirty="0" err="1"/>
              <a:t>Để</a:t>
            </a:r>
            <a:r>
              <a:rPr lang="en-CA" dirty="0"/>
              <a:t> </a:t>
            </a:r>
            <a:r>
              <a:rPr lang="en-CA" dirty="0" err="1"/>
              <a:t>chèn</a:t>
            </a:r>
            <a:r>
              <a:rPr lang="en-CA" dirty="0"/>
              <a:t> </a:t>
            </a:r>
            <a:r>
              <a:rPr lang="en-CA" dirty="0" err="1"/>
              <a:t>số</a:t>
            </a:r>
            <a:r>
              <a:rPr lang="en-CA" dirty="0"/>
              <a:t> </a:t>
            </a:r>
            <a:r>
              <a:rPr lang="en-CA" dirty="0" err="1"/>
              <a:t>trang</a:t>
            </a:r>
            <a:r>
              <a:rPr lang="en-CA" dirty="0"/>
              <a:t> </a:t>
            </a:r>
            <a:r>
              <a:rPr lang="en-CA" dirty="0" err="1"/>
              <a:t>trong</a:t>
            </a:r>
            <a:r>
              <a:rPr lang="en-CA" dirty="0"/>
              <a:t> </a:t>
            </a:r>
            <a:r>
              <a:rPr lang="en-CA" dirty="0" err="1"/>
              <a:t>tài</a:t>
            </a:r>
            <a:r>
              <a:rPr lang="en-CA" dirty="0"/>
              <a:t> </a:t>
            </a:r>
            <a:r>
              <a:rPr lang="en-CA" dirty="0" err="1"/>
              <a:t>liệu</a:t>
            </a:r>
            <a:r>
              <a:rPr lang="en-CA" dirty="0"/>
              <a:t> </a:t>
            </a:r>
            <a:r>
              <a:rPr lang="en-CA" dirty="0" err="1"/>
              <a:t>của</a:t>
            </a:r>
            <a:r>
              <a:rPr lang="en-CA" dirty="0"/>
              <a:t> </a:t>
            </a:r>
            <a:r>
              <a:rPr lang="en-CA" dirty="0" err="1"/>
              <a:t>bạn</a:t>
            </a:r>
            <a:r>
              <a:rPr lang="en-CA" dirty="0"/>
              <a:t>, </a:t>
            </a:r>
            <a:r>
              <a:rPr lang="en-CA" dirty="0" err="1"/>
              <a:t>trên</a:t>
            </a:r>
            <a:r>
              <a:rPr lang="en-CA" dirty="0"/>
              <a:t> </a:t>
            </a:r>
            <a:r>
              <a:rPr lang="en-CA" dirty="0" err="1"/>
              <a:t>thẻ</a:t>
            </a:r>
            <a:r>
              <a:rPr lang="en-CA" dirty="0"/>
              <a:t> </a:t>
            </a:r>
            <a:r>
              <a:rPr lang="en-CA" dirty="0" smtClean="0"/>
              <a:t/>
            </a:r>
            <a:br>
              <a:rPr lang="en-CA" dirty="0" smtClean="0"/>
            </a:br>
            <a:r>
              <a:rPr lang="en-CA" b="1" dirty="0" smtClean="0"/>
              <a:t>Insert</a:t>
            </a:r>
            <a:r>
              <a:rPr lang="en-CA" dirty="0"/>
              <a:t>, </a:t>
            </a:r>
            <a:r>
              <a:rPr lang="en-CA" dirty="0" err="1"/>
              <a:t>trong</a:t>
            </a:r>
            <a:r>
              <a:rPr lang="en-CA" dirty="0"/>
              <a:t> </a:t>
            </a:r>
            <a:r>
              <a:rPr lang="en-CA" dirty="0" err="1"/>
              <a:t>nhóm</a:t>
            </a:r>
            <a:r>
              <a:rPr lang="en-CA" dirty="0"/>
              <a:t> </a:t>
            </a:r>
            <a:r>
              <a:rPr lang="en-CA" b="1" dirty="0"/>
              <a:t>Header &amp; Footer</a:t>
            </a:r>
            <a:r>
              <a:rPr lang="en-CA" dirty="0"/>
              <a:t>, </a:t>
            </a:r>
            <a:r>
              <a:rPr lang="en-CA" dirty="0" err="1"/>
              <a:t>chọn</a:t>
            </a:r>
            <a:r>
              <a:rPr lang="en-CA" dirty="0"/>
              <a:t> </a:t>
            </a:r>
            <a:r>
              <a:rPr lang="en-CA" dirty="0" smtClean="0"/>
              <a:t/>
            </a:r>
            <a:br>
              <a:rPr lang="en-CA" dirty="0" smtClean="0"/>
            </a:br>
            <a:r>
              <a:rPr lang="en-CA" b="1" dirty="0" smtClean="0"/>
              <a:t>Page </a:t>
            </a:r>
            <a:r>
              <a:rPr lang="en-CA" b="1" dirty="0"/>
              <a:t>Number</a:t>
            </a:r>
            <a:endParaRPr lang="en-US" dirty="0"/>
          </a:p>
        </p:txBody>
      </p:sp>
      <p:pic>
        <p:nvPicPr>
          <p:cNvPr id="6" name="Picture 5" descr="Description: C:\Users\swong\Documents\Manuals\IC3 GS4\7314 IC3 GS4\Screens\L8\l8-089.png"/>
          <p:cNvPicPr/>
          <p:nvPr/>
        </p:nvPicPr>
        <p:blipFill>
          <a:blip r:embed="rId3">
            <a:extLst>
              <a:ext uri="{28A0092B-C50C-407E-A947-70E740481C1C}">
                <a14:useLocalDpi xmlns:a14="http://schemas.microsoft.com/office/drawing/2010/main" val="0"/>
              </a:ext>
            </a:extLst>
          </a:blip>
          <a:srcRect/>
          <a:stretch>
            <a:fillRect/>
          </a:stretch>
        </p:blipFill>
        <p:spPr bwMode="auto">
          <a:xfrm>
            <a:off x="7162800" y="4038600"/>
            <a:ext cx="1556116" cy="1752614"/>
          </a:xfrm>
          <a:prstGeom prst="rect">
            <a:avLst/>
          </a:prstGeom>
          <a:noFill/>
          <a:ln>
            <a:noFill/>
          </a:ln>
        </p:spPr>
      </p:pic>
    </p:spTree>
    <p:extLst>
      <p:ext uri="{BB962C8B-B14F-4D97-AF65-F5344CB8AC3E}">
        <p14:creationId xmlns:p14="http://schemas.microsoft.com/office/powerpoint/2010/main" val="54156576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Thay</a:t>
            </a:r>
            <a:r>
              <a:rPr lang="en-US" dirty="0" smtClean="0"/>
              <a:t> </a:t>
            </a:r>
            <a:r>
              <a:rPr lang="en-US" dirty="0" err="1" smtClean="0"/>
              <a:t>đổi</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trang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77878640"/>
              </p:ext>
            </p:extLst>
          </p:nvPr>
        </p:nvGraphicFramePr>
        <p:xfrm>
          <a:off x="1046499" y="1646544"/>
          <a:ext cx="8010713" cy="4531359"/>
        </p:xfrm>
        <a:graphic>
          <a:graphicData uri="http://schemas.openxmlformats.org/drawingml/2006/table">
            <a:tbl>
              <a:tblPr firstRow="1" firstCol="1" bandRow="1"/>
              <a:tblGrid>
                <a:gridCol w="1759483">
                  <a:extLst>
                    <a:ext uri="{9D8B030D-6E8A-4147-A177-3AD203B41FA5}">
                      <a16:colId xmlns:a16="http://schemas.microsoft.com/office/drawing/2014/main" val="20000"/>
                    </a:ext>
                  </a:extLst>
                </a:gridCol>
                <a:gridCol w="3125615">
                  <a:extLst>
                    <a:ext uri="{9D8B030D-6E8A-4147-A177-3AD203B41FA5}">
                      <a16:colId xmlns:a16="http://schemas.microsoft.com/office/drawing/2014/main" val="20001"/>
                    </a:ext>
                  </a:extLst>
                </a:gridCol>
                <a:gridCol w="3125615">
                  <a:extLst>
                    <a:ext uri="{9D8B030D-6E8A-4147-A177-3AD203B41FA5}">
                      <a16:colId xmlns:a16="http://schemas.microsoft.com/office/drawing/2014/main" val="20002"/>
                    </a:ext>
                  </a:extLst>
                </a:gridCol>
              </a:tblGrid>
              <a:tr h="522319">
                <a:tc>
                  <a:txBody>
                    <a:bodyPr/>
                    <a:lstStyle/>
                    <a:p>
                      <a:pPr>
                        <a:lnSpc>
                          <a:spcPct val="115000"/>
                        </a:lnSpc>
                        <a:spcBef>
                          <a:spcPts val="200"/>
                        </a:spcBef>
                        <a:spcAft>
                          <a:spcPts val="200"/>
                        </a:spcAft>
                        <a:tabLst>
                          <a:tab pos="228600" algn="l"/>
                        </a:tabLst>
                      </a:pPr>
                      <a:r>
                        <a:rPr lang="en-US" sz="2000" b="1" dirty="0">
                          <a:effectLst/>
                          <a:latin typeface="Zurich BT"/>
                          <a:ea typeface="Times New Roman"/>
                          <a:cs typeface="Calibri"/>
                        </a:rPr>
                        <a:t>Top of Page</a:t>
                      </a:r>
                    </a:p>
                  </a:txBody>
                  <a:tcPr marL="68580" marR="68580" marT="0" marB="0">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just">
                        <a:lnSpc>
                          <a:spcPct val="115000"/>
                        </a:lnSpc>
                        <a:spcBef>
                          <a:spcPts val="200"/>
                        </a:spcBef>
                        <a:spcAft>
                          <a:spcPts val="200"/>
                        </a:spcAft>
                        <a:tabLst>
                          <a:tab pos="228600" algn="l"/>
                        </a:tabLst>
                      </a:pPr>
                      <a:r>
                        <a:rPr lang="en-US" sz="2000">
                          <a:effectLst/>
                          <a:latin typeface="Calibri" panose="020F0502020204030204" pitchFamily="34" charset="0"/>
                          <a:ea typeface="Times New Roman" panose="02020603050405020304" pitchFamily="18" charset="0"/>
                          <a:cs typeface="Calibri" panose="020F0502020204030204" pitchFamily="34" charset="0"/>
                        </a:rPr>
                        <a:t>Hiển thị các vị trí có thể từ bộ sưu tập các tùy chọn đánh số ở vị trí trên cùng của trang.</a:t>
                      </a:r>
                      <a:endParaRPr lang="vi-VN" sz="200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vi-VN"/>
                    </a:p>
                  </a:txBody>
                  <a:tcPr/>
                </a:tc>
                <a:extLst>
                  <a:ext uri="{0D108BD9-81ED-4DB2-BD59-A6C34878D82A}">
                    <a16:rowId xmlns:a16="http://schemas.microsoft.com/office/drawing/2014/main" val="10000"/>
                  </a:ext>
                </a:extLst>
              </a:tr>
              <a:tr h="856342">
                <a:tc>
                  <a:txBody>
                    <a:bodyPr/>
                    <a:lstStyle/>
                    <a:p>
                      <a:pPr>
                        <a:lnSpc>
                          <a:spcPct val="115000"/>
                        </a:lnSpc>
                        <a:spcBef>
                          <a:spcPts val="200"/>
                        </a:spcBef>
                        <a:spcAft>
                          <a:spcPts val="200"/>
                        </a:spcAft>
                        <a:tabLst>
                          <a:tab pos="228600" algn="l"/>
                        </a:tabLst>
                      </a:pPr>
                      <a:r>
                        <a:rPr lang="en-US" sz="2000" b="1">
                          <a:effectLst/>
                          <a:latin typeface="Zurich BT"/>
                          <a:ea typeface="Times New Roman"/>
                          <a:cs typeface="Calibri"/>
                        </a:rPr>
                        <a:t>Bottom of Page</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just">
                        <a:lnSpc>
                          <a:spcPct val="115000"/>
                        </a:lnSpc>
                        <a:spcBef>
                          <a:spcPts val="200"/>
                        </a:spcBef>
                        <a:spcAft>
                          <a:spcPts val="200"/>
                        </a:spcAft>
                        <a:tabLst>
                          <a:tab pos="228600" algn="l"/>
                        </a:tabLst>
                      </a:pPr>
                      <a:r>
                        <a:rPr lang="en-US" sz="2000">
                          <a:effectLst/>
                          <a:latin typeface="Calibri" panose="020F0502020204030204" pitchFamily="34" charset="0"/>
                          <a:ea typeface="Times New Roman" panose="02020603050405020304" pitchFamily="18" charset="0"/>
                          <a:cs typeface="Calibri" panose="020F0502020204030204" pitchFamily="34" charset="0"/>
                        </a:rPr>
                        <a:t>Hiển thị các vị trí có thể từ bộ sưu tập các tùy chọn đánh số ở vị trí dưới cùng của trang.</a:t>
                      </a:r>
                      <a:endParaRPr lang="vi-VN" sz="200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vi-VN"/>
                    </a:p>
                  </a:txBody>
                  <a:tcPr/>
                </a:tc>
                <a:extLst>
                  <a:ext uri="{0D108BD9-81ED-4DB2-BD59-A6C34878D82A}">
                    <a16:rowId xmlns:a16="http://schemas.microsoft.com/office/drawing/2014/main" val="10001"/>
                  </a:ext>
                </a:extLst>
              </a:tr>
              <a:tr h="508000">
                <a:tc>
                  <a:txBody>
                    <a:bodyPr/>
                    <a:lstStyle/>
                    <a:p>
                      <a:pPr>
                        <a:lnSpc>
                          <a:spcPct val="115000"/>
                        </a:lnSpc>
                        <a:spcBef>
                          <a:spcPts val="200"/>
                        </a:spcBef>
                        <a:spcAft>
                          <a:spcPts val="200"/>
                        </a:spcAft>
                        <a:tabLst>
                          <a:tab pos="228600" algn="l"/>
                        </a:tabLst>
                      </a:pPr>
                      <a:r>
                        <a:rPr lang="en-US" sz="2000" b="1">
                          <a:effectLst/>
                          <a:latin typeface="Zurich BT"/>
                          <a:ea typeface="Times New Roman"/>
                          <a:cs typeface="Calibri"/>
                        </a:rPr>
                        <a:t>Page Margins</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just">
                        <a:lnSpc>
                          <a:spcPct val="115000"/>
                        </a:lnSpc>
                        <a:spcBef>
                          <a:spcPts val="200"/>
                        </a:spcBef>
                        <a:spcAft>
                          <a:spcPts val="200"/>
                        </a:spcAft>
                        <a:tabLst>
                          <a:tab pos="228600" algn="l"/>
                        </a:tabLst>
                      </a:pPr>
                      <a:r>
                        <a:rPr lang="en-US" sz="2000">
                          <a:effectLst/>
                          <a:latin typeface="Calibri" panose="020F0502020204030204" pitchFamily="34" charset="0"/>
                          <a:ea typeface="Times New Roman" panose="02020603050405020304" pitchFamily="18" charset="0"/>
                          <a:cs typeface="Calibri" panose="020F0502020204030204" pitchFamily="34" charset="0"/>
                        </a:rPr>
                        <a:t>Hiển thị các vị trí có thể từ bộ sưu tập các tùy chọn đánh số ở lề của trang.</a:t>
                      </a:r>
                      <a:endParaRPr lang="vi-VN" sz="200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vi-VN"/>
                    </a:p>
                  </a:txBody>
                  <a:tcPr/>
                </a:tc>
                <a:extLst>
                  <a:ext uri="{0D108BD9-81ED-4DB2-BD59-A6C34878D82A}">
                    <a16:rowId xmlns:a16="http://schemas.microsoft.com/office/drawing/2014/main" val="10002"/>
                  </a:ext>
                </a:extLst>
              </a:tr>
              <a:tr h="870857">
                <a:tc>
                  <a:txBody>
                    <a:bodyPr/>
                    <a:lstStyle/>
                    <a:p>
                      <a:pPr>
                        <a:lnSpc>
                          <a:spcPct val="115000"/>
                        </a:lnSpc>
                        <a:spcBef>
                          <a:spcPts val="200"/>
                        </a:spcBef>
                        <a:spcAft>
                          <a:spcPts val="200"/>
                        </a:spcAft>
                        <a:tabLst>
                          <a:tab pos="228600" algn="l"/>
                        </a:tabLst>
                      </a:pPr>
                      <a:r>
                        <a:rPr lang="en-US" sz="2000" b="1">
                          <a:effectLst/>
                          <a:latin typeface="Zurich BT"/>
                          <a:ea typeface="Times New Roman"/>
                          <a:cs typeface="Calibri"/>
                        </a:rPr>
                        <a:t>Current Position</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just">
                        <a:lnSpc>
                          <a:spcPct val="115000"/>
                        </a:lnSpc>
                        <a:spcBef>
                          <a:spcPts val="200"/>
                        </a:spcBef>
                        <a:spcAft>
                          <a:spcPts val="200"/>
                        </a:spcAft>
                        <a:tabLst>
                          <a:tab pos="228600" algn="l"/>
                        </a:tabLst>
                      </a:pPr>
                      <a:r>
                        <a:rPr lang="en-US" sz="2000" dirty="0" err="1">
                          <a:effectLst/>
                          <a:latin typeface="Calibri" panose="020F0502020204030204" pitchFamily="34" charset="0"/>
                          <a:ea typeface="Times New Roman" panose="02020603050405020304" pitchFamily="18" charset="0"/>
                          <a:cs typeface="Calibri" panose="020F0502020204030204" pitchFamily="34" charset="0"/>
                        </a:rPr>
                        <a:t>Hiển</a:t>
                      </a:r>
                      <a:r>
                        <a:rPr lang="en-US" sz="2000" dirty="0">
                          <a:effectLst/>
                          <a:latin typeface="Calibri" panose="020F0502020204030204" pitchFamily="34" charset="0"/>
                          <a:ea typeface="Times New Roman" panose="02020603050405020304" pitchFamily="18" charset="0"/>
                          <a:cs typeface="Calibri" panose="020F0502020204030204" pitchFamily="34" charset="0"/>
                        </a:rPr>
                        <a:t> thị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các</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tùy</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chọn</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đánh</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số</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chỉ</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đánh</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số</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trang</a:t>
                      </a:r>
                      <a:r>
                        <a:rPr lang="en-US" sz="2000" dirty="0">
                          <a:effectLst/>
                          <a:latin typeface="Calibri" panose="020F0502020204030204" pitchFamily="34" charset="0"/>
                          <a:ea typeface="Times New Roman" panose="02020603050405020304" pitchFamily="18" charset="0"/>
                          <a:cs typeface="Calibri" panose="020F0502020204030204" pitchFamily="34" charset="0"/>
                        </a:rPr>
                        <a:t>, page # of #,…)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để</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áp</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dụng</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cho</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vị</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trí</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hiện</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tại</a:t>
                      </a:r>
                      <a:r>
                        <a:rPr lang="en-US" sz="2000" dirty="0">
                          <a:effectLst/>
                          <a:latin typeface="Calibri" panose="020F0502020204030204" pitchFamily="34" charset="0"/>
                          <a:ea typeface="Times New Roman" panose="02020603050405020304" pitchFamily="18" charset="0"/>
                          <a:cs typeface="Calibri" panose="020F0502020204030204" pitchFamily="34" charset="0"/>
                        </a:rPr>
                        <a:t>.</a:t>
                      </a:r>
                      <a:endParaRPr lang="vi-VN" sz="2000" dirty="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vi-VN"/>
                    </a:p>
                  </a:txBody>
                  <a:tcPr/>
                </a:tc>
                <a:extLst>
                  <a:ext uri="{0D108BD9-81ED-4DB2-BD59-A6C34878D82A}">
                    <a16:rowId xmlns:a16="http://schemas.microsoft.com/office/drawing/2014/main" val="10003"/>
                  </a:ext>
                </a:extLst>
              </a:tr>
              <a:tr h="827314">
                <a:tc>
                  <a:txBody>
                    <a:bodyPr/>
                    <a:lstStyle/>
                    <a:p>
                      <a:pPr>
                        <a:lnSpc>
                          <a:spcPct val="115000"/>
                        </a:lnSpc>
                        <a:spcBef>
                          <a:spcPts val="200"/>
                        </a:spcBef>
                        <a:spcAft>
                          <a:spcPts val="200"/>
                        </a:spcAft>
                        <a:tabLst>
                          <a:tab pos="228600" algn="l"/>
                        </a:tabLst>
                      </a:pPr>
                      <a:r>
                        <a:rPr lang="en-US" sz="2000" b="1">
                          <a:effectLst/>
                          <a:latin typeface="Zurich BT"/>
                          <a:ea typeface="Times New Roman"/>
                          <a:cs typeface="Calibri"/>
                        </a:rPr>
                        <a:t>Format Page Numbers</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just" defTabSz="914400" rtl="0" eaLnBrk="1" latinLnBrk="0" hangingPunct="1">
                        <a:lnSpc>
                          <a:spcPct val="115000"/>
                        </a:lnSpc>
                        <a:spcBef>
                          <a:spcPts val="200"/>
                        </a:spcBef>
                        <a:spcAft>
                          <a:spcPts val="200"/>
                        </a:spcAft>
                        <a:tabLst>
                          <a:tab pos="228600" algn="l"/>
                        </a:tabLst>
                      </a:pPr>
                      <a:r>
                        <a:rPr lang="en-CA" sz="2000" kern="1200" dirty="0" err="1"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Hiển</a:t>
                      </a:r>
                      <a:r>
                        <a:rPr lang="en-CA" sz="2000" kern="12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thị </a:t>
                      </a:r>
                      <a:r>
                        <a:rPr lang="en-CA" sz="2000" kern="1200" dirty="0" err="1"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rất</a:t>
                      </a:r>
                      <a:r>
                        <a:rPr lang="en-CA" sz="2000" kern="12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CA" sz="2000" kern="1200" dirty="0" err="1"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nhiều</a:t>
                      </a:r>
                      <a:r>
                        <a:rPr lang="en-CA" sz="2000" kern="12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CA" sz="2000" kern="1200" dirty="0" err="1"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phong</a:t>
                      </a:r>
                      <a:r>
                        <a:rPr lang="en-CA" sz="2000" kern="12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CA" sz="2000" kern="1200" dirty="0" err="1"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cách</a:t>
                      </a:r>
                      <a:r>
                        <a:rPr lang="en-CA" sz="2000" kern="12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CA" sz="2000" kern="1200" dirty="0" err="1"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đánh</a:t>
                      </a:r>
                      <a:r>
                        <a:rPr lang="en-CA" sz="2000" kern="12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CA" sz="2000" kern="1200" dirty="0" err="1"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số</a:t>
                      </a:r>
                      <a:r>
                        <a:rPr lang="en-CA" sz="2000" kern="12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(1, 2, 3; </a:t>
                      </a:r>
                      <a:r>
                        <a:rPr lang="en-CA" sz="2000" kern="1200" dirty="0" err="1"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a:t>
                      </a:r>
                      <a:r>
                        <a:rPr lang="en-CA" sz="2000" kern="12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ii, iii), </a:t>
                      </a:r>
                      <a:r>
                        <a:rPr lang="en-CA" sz="2000" kern="1200" dirty="0" err="1"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cũng</a:t>
                      </a:r>
                      <a:r>
                        <a:rPr lang="en-CA" sz="2000" kern="12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CA" sz="2000" kern="1200" dirty="0" err="1"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như</a:t>
                      </a:r>
                      <a:r>
                        <a:rPr lang="en-CA" sz="2000" kern="12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CA" sz="2000" kern="1200" dirty="0" err="1"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tùy</a:t>
                      </a:r>
                      <a:r>
                        <a:rPr lang="en-CA" sz="2000" kern="12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CA" sz="2000" kern="1200" dirty="0" err="1"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chọn</a:t>
                      </a:r>
                      <a:r>
                        <a:rPr lang="en-CA" sz="2000" kern="12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CA" sz="2000" kern="1200" dirty="0" err="1"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để</a:t>
                      </a:r>
                      <a:r>
                        <a:rPr lang="en-CA" sz="2000" kern="12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CA" sz="2000" kern="1200" dirty="0" err="1"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đánh</a:t>
                      </a:r>
                      <a:r>
                        <a:rPr lang="en-CA" sz="2000" kern="12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CA" sz="2000" kern="1200" dirty="0" err="1"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số</a:t>
                      </a:r>
                      <a:r>
                        <a:rPr lang="en-CA" sz="2000" kern="12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CA" sz="2000" kern="1200" dirty="0" err="1"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bắt</a:t>
                      </a:r>
                      <a:r>
                        <a:rPr lang="en-CA" sz="2000" kern="12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CA" sz="2000" kern="1200" dirty="0" err="1"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đầu</a:t>
                      </a:r>
                      <a:r>
                        <a:rPr lang="en-CA" sz="2000" kern="12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CA" sz="2000" kern="1200" dirty="0" err="1"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từ</a:t>
                      </a:r>
                      <a:r>
                        <a:rPr lang="en-CA" sz="2000" kern="12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CA" sz="2000" kern="1200" dirty="0" err="1"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số</a:t>
                      </a:r>
                      <a:r>
                        <a:rPr lang="en-CA" sz="2000" kern="12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CA" sz="2000" kern="1200" dirty="0" err="1"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khác</a:t>
                      </a:r>
                      <a:r>
                        <a:rPr lang="en-CA" sz="2000" kern="12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CA" sz="2000" kern="1200" dirty="0" err="1"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số</a:t>
                      </a:r>
                      <a:r>
                        <a:rPr lang="en-CA" sz="2000" kern="12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1.</a:t>
                      </a:r>
                      <a:endParaRPr lang="vi-VN" sz="2000" kern="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endParaRPr lang="vi-VN" sz="2000" dirty="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pic>
        <p:nvPicPr>
          <p:cNvPr id="9217" name="Picture 198" descr="Description: C:\Users\swong\Documents\Manuals\IC3 GS4\7314 IC3 GS4\Screens\L8\l8-09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4264779"/>
            <a:ext cx="2414851" cy="2593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5453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Thay</a:t>
            </a:r>
            <a:r>
              <a:rPr lang="en-US" dirty="0" smtClean="0"/>
              <a:t> </a:t>
            </a:r>
            <a:r>
              <a:rPr lang="en-US" dirty="0" err="1" smtClean="0"/>
              <a:t>đổi</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trang</a:t>
            </a:r>
            <a:endParaRPr lang="en-US" dirty="0"/>
          </a:p>
        </p:txBody>
      </p:sp>
      <p:sp>
        <p:nvSpPr>
          <p:cNvPr id="3" name="Content Placeholder 2"/>
          <p:cNvSpPr>
            <a:spLocks noGrp="1"/>
          </p:cNvSpPr>
          <p:nvPr>
            <p:ph idx="1"/>
          </p:nvPr>
        </p:nvSpPr>
        <p:spPr/>
        <p:txBody>
          <a:bodyPr/>
          <a:lstStyle/>
          <a:p>
            <a:r>
              <a:rPr lang="en-CA" dirty="0" err="1"/>
              <a:t>Áp</a:t>
            </a:r>
            <a:r>
              <a:rPr lang="en-CA" dirty="0"/>
              <a:t> </a:t>
            </a:r>
            <a:r>
              <a:rPr lang="en-CA" dirty="0" err="1"/>
              <a:t>dụng</a:t>
            </a:r>
            <a:r>
              <a:rPr lang="en-CA" dirty="0"/>
              <a:t> </a:t>
            </a:r>
            <a:r>
              <a:rPr lang="en-CA" dirty="0" err="1"/>
              <a:t>cột</a:t>
            </a:r>
            <a:endParaRPr lang="en-US" b="1" dirty="0"/>
          </a:p>
          <a:p>
            <a:pPr lvl="1"/>
            <a:r>
              <a:rPr lang="en-CA" dirty="0"/>
              <a:t>Word </a:t>
            </a:r>
            <a:r>
              <a:rPr lang="en-CA" dirty="0" err="1"/>
              <a:t>cho</a:t>
            </a:r>
            <a:r>
              <a:rPr lang="en-CA" dirty="0"/>
              <a:t> </a:t>
            </a:r>
            <a:r>
              <a:rPr lang="en-CA" dirty="0" err="1"/>
              <a:t>phép</a:t>
            </a:r>
            <a:r>
              <a:rPr lang="en-CA" dirty="0"/>
              <a:t> </a:t>
            </a:r>
            <a:r>
              <a:rPr lang="en-CA" dirty="0" err="1"/>
              <a:t>bạn</a:t>
            </a:r>
            <a:r>
              <a:rPr lang="en-CA" dirty="0"/>
              <a:t> </a:t>
            </a:r>
            <a:r>
              <a:rPr lang="en-CA" dirty="0" err="1"/>
              <a:t>thiết</a:t>
            </a:r>
            <a:r>
              <a:rPr lang="en-CA" dirty="0"/>
              <a:t> </a:t>
            </a:r>
            <a:r>
              <a:rPr lang="en-CA" dirty="0" err="1"/>
              <a:t>lập</a:t>
            </a:r>
            <a:r>
              <a:rPr lang="en-CA" dirty="0"/>
              <a:t> </a:t>
            </a:r>
            <a:r>
              <a:rPr lang="en-CA" dirty="0" err="1"/>
              <a:t>các</a:t>
            </a:r>
            <a:r>
              <a:rPr lang="en-CA" dirty="0"/>
              <a:t> </a:t>
            </a:r>
            <a:r>
              <a:rPr lang="en-CA" dirty="0" err="1"/>
              <a:t>cột</a:t>
            </a:r>
            <a:r>
              <a:rPr lang="en-CA" dirty="0"/>
              <a:t> </a:t>
            </a:r>
            <a:r>
              <a:rPr lang="en-CA" dirty="0" err="1"/>
              <a:t>theo</a:t>
            </a:r>
            <a:r>
              <a:rPr lang="en-CA" dirty="0"/>
              <a:t> </a:t>
            </a:r>
            <a:r>
              <a:rPr lang="en-CA" dirty="0" err="1"/>
              <a:t>phong</a:t>
            </a:r>
            <a:r>
              <a:rPr lang="en-CA" dirty="0"/>
              <a:t> </a:t>
            </a:r>
            <a:r>
              <a:rPr lang="en-CA" dirty="0" err="1"/>
              <a:t>cách</a:t>
            </a:r>
            <a:r>
              <a:rPr lang="en-CA" dirty="0"/>
              <a:t> </a:t>
            </a:r>
            <a:r>
              <a:rPr lang="en-CA" dirty="0" err="1"/>
              <a:t>báo</a:t>
            </a:r>
            <a:r>
              <a:rPr lang="en-CA" dirty="0"/>
              <a:t> </a:t>
            </a:r>
            <a:r>
              <a:rPr lang="en-CA" dirty="0" err="1"/>
              <a:t>trong</a:t>
            </a:r>
            <a:r>
              <a:rPr lang="en-CA" dirty="0"/>
              <a:t> </a:t>
            </a:r>
            <a:r>
              <a:rPr lang="en-CA" dirty="0" err="1"/>
              <a:t>tài</a:t>
            </a:r>
            <a:r>
              <a:rPr lang="en-CA" dirty="0"/>
              <a:t> </a:t>
            </a:r>
            <a:r>
              <a:rPr lang="en-CA" dirty="0" err="1"/>
              <a:t>liệu</a:t>
            </a:r>
            <a:r>
              <a:rPr lang="en-CA" dirty="0"/>
              <a:t> </a:t>
            </a:r>
            <a:r>
              <a:rPr lang="en-CA" dirty="0" err="1"/>
              <a:t>sử</a:t>
            </a:r>
            <a:r>
              <a:rPr lang="en-CA" dirty="0"/>
              <a:t> </a:t>
            </a:r>
            <a:r>
              <a:rPr lang="en-CA" dirty="0" err="1"/>
              <a:t>dụng</a:t>
            </a:r>
            <a:r>
              <a:rPr lang="en-CA" dirty="0"/>
              <a:t> </a:t>
            </a:r>
            <a:r>
              <a:rPr lang="en-CA" dirty="0" err="1"/>
              <a:t>tính</a:t>
            </a:r>
            <a:r>
              <a:rPr lang="en-CA" dirty="0"/>
              <a:t> </a:t>
            </a:r>
            <a:r>
              <a:rPr lang="en-CA" dirty="0" err="1"/>
              <a:t>năng</a:t>
            </a:r>
            <a:r>
              <a:rPr lang="en-CA" dirty="0"/>
              <a:t> Columns</a:t>
            </a:r>
            <a:endParaRPr lang="en-US" dirty="0"/>
          </a:p>
          <a:p>
            <a:pPr lvl="1"/>
            <a:r>
              <a:rPr lang="en-CA" dirty="0" err="1"/>
              <a:t>C</a:t>
            </a:r>
            <a:r>
              <a:rPr lang="en-CA" dirty="0" err="1" smtClean="0"/>
              <a:t>ó</a:t>
            </a:r>
            <a:r>
              <a:rPr lang="en-CA" dirty="0" smtClean="0"/>
              <a:t> </a:t>
            </a:r>
            <a:r>
              <a:rPr lang="en-CA" dirty="0" err="1"/>
              <a:t>thể</a:t>
            </a:r>
            <a:r>
              <a:rPr lang="en-CA" dirty="0"/>
              <a:t> </a:t>
            </a:r>
            <a:r>
              <a:rPr lang="en-CA" dirty="0" err="1"/>
              <a:t>áp</a:t>
            </a:r>
            <a:r>
              <a:rPr lang="en-CA" dirty="0"/>
              <a:t> </a:t>
            </a:r>
            <a:r>
              <a:rPr lang="en-CA" dirty="0" err="1"/>
              <a:t>dụng</a:t>
            </a:r>
            <a:r>
              <a:rPr lang="en-CA" dirty="0"/>
              <a:t> </a:t>
            </a:r>
            <a:r>
              <a:rPr lang="en-CA" dirty="0" err="1"/>
              <a:t>các</a:t>
            </a:r>
            <a:r>
              <a:rPr lang="en-CA" dirty="0"/>
              <a:t> </a:t>
            </a:r>
            <a:r>
              <a:rPr lang="en-CA" dirty="0" err="1"/>
              <a:t>cột</a:t>
            </a:r>
            <a:r>
              <a:rPr lang="en-CA" dirty="0"/>
              <a:t> </a:t>
            </a:r>
            <a:r>
              <a:rPr lang="en-CA" dirty="0" err="1"/>
              <a:t>cho</a:t>
            </a:r>
            <a:r>
              <a:rPr lang="en-CA" dirty="0"/>
              <a:t> </a:t>
            </a:r>
            <a:r>
              <a:rPr lang="en-CA" dirty="0" err="1"/>
              <a:t>văn</a:t>
            </a:r>
            <a:r>
              <a:rPr lang="en-CA" dirty="0"/>
              <a:t> </a:t>
            </a:r>
            <a:r>
              <a:rPr lang="en-CA" dirty="0" err="1"/>
              <a:t>bản</a:t>
            </a:r>
            <a:r>
              <a:rPr lang="en-CA" dirty="0"/>
              <a:t> </a:t>
            </a:r>
            <a:r>
              <a:rPr lang="en-CA" dirty="0" err="1"/>
              <a:t>trước</a:t>
            </a:r>
            <a:r>
              <a:rPr lang="en-CA" dirty="0"/>
              <a:t> </a:t>
            </a:r>
            <a:r>
              <a:rPr lang="en-CA" dirty="0" err="1"/>
              <a:t>hoặc</a:t>
            </a:r>
            <a:r>
              <a:rPr lang="en-CA" dirty="0"/>
              <a:t> </a:t>
            </a:r>
            <a:r>
              <a:rPr lang="en-CA" dirty="0" err="1"/>
              <a:t>sau</a:t>
            </a:r>
            <a:r>
              <a:rPr lang="en-CA" dirty="0"/>
              <a:t> </a:t>
            </a:r>
            <a:r>
              <a:rPr lang="en-CA" dirty="0" err="1"/>
              <a:t>khi</a:t>
            </a:r>
            <a:r>
              <a:rPr lang="en-CA" dirty="0"/>
              <a:t> </a:t>
            </a:r>
            <a:r>
              <a:rPr lang="en-CA" dirty="0" err="1"/>
              <a:t>bạn</a:t>
            </a:r>
            <a:r>
              <a:rPr lang="en-CA" dirty="0"/>
              <a:t> </a:t>
            </a:r>
            <a:r>
              <a:rPr lang="en-CA" dirty="0" err="1"/>
              <a:t>nhập</a:t>
            </a:r>
            <a:r>
              <a:rPr lang="en-CA" dirty="0"/>
              <a:t> </a:t>
            </a:r>
            <a:r>
              <a:rPr lang="en-CA" dirty="0" err="1"/>
              <a:t>liệu</a:t>
            </a:r>
            <a:endParaRPr lang="en-US" dirty="0"/>
          </a:p>
          <a:p>
            <a:pPr lvl="1"/>
            <a:r>
              <a:rPr lang="en-CA" dirty="0" err="1"/>
              <a:t>Để</a:t>
            </a:r>
            <a:r>
              <a:rPr lang="en-CA" dirty="0"/>
              <a:t> </a:t>
            </a:r>
            <a:r>
              <a:rPr lang="en-CA" dirty="0" err="1"/>
              <a:t>tạo</a:t>
            </a:r>
            <a:r>
              <a:rPr lang="en-CA" dirty="0"/>
              <a:t> </a:t>
            </a:r>
            <a:r>
              <a:rPr lang="en-CA" dirty="0" err="1"/>
              <a:t>các</a:t>
            </a:r>
            <a:r>
              <a:rPr lang="en-CA" dirty="0"/>
              <a:t> </a:t>
            </a:r>
            <a:r>
              <a:rPr lang="en-CA" dirty="0" err="1"/>
              <a:t>cột</a:t>
            </a:r>
            <a:r>
              <a:rPr lang="en-CA" dirty="0"/>
              <a:t>, </a:t>
            </a:r>
            <a:r>
              <a:rPr lang="en-CA" dirty="0" err="1"/>
              <a:t>trên</a:t>
            </a:r>
            <a:r>
              <a:rPr lang="en-CA" dirty="0"/>
              <a:t> </a:t>
            </a:r>
            <a:r>
              <a:rPr lang="en-CA" dirty="0" err="1"/>
              <a:t>thẻ</a:t>
            </a:r>
            <a:r>
              <a:rPr lang="en-CA" dirty="0"/>
              <a:t> </a:t>
            </a:r>
            <a:r>
              <a:rPr lang="en-CA" b="1" dirty="0"/>
              <a:t>Page Layout</a:t>
            </a:r>
            <a:r>
              <a:rPr lang="en-CA"/>
              <a:t>, </a:t>
            </a:r>
            <a:r>
              <a:rPr lang="en-CA" smtClean="0"/>
              <a:t/>
            </a:r>
            <a:br>
              <a:rPr lang="en-CA" smtClean="0"/>
            </a:br>
            <a:r>
              <a:rPr lang="en-CA" smtClean="0"/>
              <a:t>trong nhóm </a:t>
            </a:r>
            <a:r>
              <a:rPr lang="en-CA" b="1" smtClean="0"/>
              <a:t>Page </a:t>
            </a:r>
            <a:r>
              <a:rPr lang="en-CA" b="1" dirty="0"/>
              <a:t>Setup</a:t>
            </a:r>
            <a:r>
              <a:rPr lang="en-CA" dirty="0"/>
              <a:t>, </a:t>
            </a:r>
            <a:r>
              <a:rPr lang="en-CA" dirty="0" err="1"/>
              <a:t>nhấp</a:t>
            </a:r>
            <a:r>
              <a:rPr lang="en-CA" dirty="0"/>
              <a:t> </a:t>
            </a:r>
            <a:r>
              <a:rPr lang="en-CA" err="1"/>
              <a:t>chuột</a:t>
            </a:r>
            <a:r>
              <a:rPr lang="en-CA"/>
              <a:t> </a:t>
            </a:r>
            <a:r>
              <a:rPr lang="en-CA" smtClean="0"/>
              <a:t/>
            </a:r>
            <a:br>
              <a:rPr lang="en-CA" smtClean="0"/>
            </a:br>
            <a:r>
              <a:rPr lang="en-CA" smtClean="0"/>
              <a:t>vào </a:t>
            </a:r>
            <a:r>
              <a:rPr lang="en-CA" b="1" dirty="0"/>
              <a:t>Columns</a:t>
            </a:r>
            <a:endParaRPr lang="en-US" dirty="0"/>
          </a:p>
        </p:txBody>
      </p:sp>
      <p:pic>
        <p:nvPicPr>
          <p:cNvPr id="6" name="Picture 5" descr="Description: C:\Users\swong\Documents\Manuals\IC3 GS4\7314 IC3 GS4\Screens\L8\l8-091.png"/>
          <p:cNvPicPr/>
          <p:nvPr/>
        </p:nvPicPr>
        <p:blipFill>
          <a:blip r:embed="rId3">
            <a:extLst>
              <a:ext uri="{28A0092B-C50C-407E-A947-70E740481C1C}">
                <a14:useLocalDpi xmlns:a14="http://schemas.microsoft.com/office/drawing/2010/main" val="0"/>
              </a:ext>
            </a:extLst>
          </a:blip>
          <a:srcRect/>
          <a:stretch>
            <a:fillRect/>
          </a:stretch>
        </p:blipFill>
        <p:spPr bwMode="auto">
          <a:xfrm>
            <a:off x="7389521" y="3258217"/>
            <a:ext cx="1638663" cy="3572716"/>
          </a:xfrm>
          <a:prstGeom prst="rect">
            <a:avLst/>
          </a:prstGeom>
          <a:noFill/>
          <a:ln>
            <a:noFill/>
          </a:ln>
        </p:spPr>
      </p:pic>
    </p:spTree>
    <p:extLst>
      <p:ext uri="{BB962C8B-B14F-4D97-AF65-F5344CB8AC3E}">
        <p14:creationId xmlns:p14="http://schemas.microsoft.com/office/powerpoint/2010/main" val="110180922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Thay</a:t>
            </a:r>
            <a:r>
              <a:rPr lang="en-US" dirty="0" smtClean="0"/>
              <a:t> </a:t>
            </a:r>
            <a:r>
              <a:rPr lang="en-US" dirty="0" err="1" smtClean="0"/>
              <a:t>đổi</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trang</a:t>
            </a:r>
            <a:endParaRPr lang="en-US" dirty="0"/>
          </a:p>
        </p:txBody>
      </p:sp>
      <p:sp>
        <p:nvSpPr>
          <p:cNvPr id="3" name="Content Placeholder 2"/>
          <p:cNvSpPr>
            <a:spLocks noGrp="1"/>
          </p:cNvSpPr>
          <p:nvPr>
            <p:ph idx="1"/>
          </p:nvPr>
        </p:nvSpPr>
        <p:spPr/>
        <p:txBody>
          <a:bodyPr/>
          <a:lstStyle/>
          <a:p>
            <a:pPr lvl="1"/>
            <a:r>
              <a:rPr lang="en-CA" dirty="0" err="1"/>
              <a:t>Để</a:t>
            </a:r>
            <a:r>
              <a:rPr lang="en-CA" dirty="0"/>
              <a:t> </a:t>
            </a:r>
            <a:r>
              <a:rPr lang="en-CA" dirty="0" err="1"/>
              <a:t>thiết</a:t>
            </a:r>
            <a:r>
              <a:rPr lang="en-CA" dirty="0"/>
              <a:t> </a:t>
            </a:r>
            <a:r>
              <a:rPr lang="en-CA" dirty="0" err="1"/>
              <a:t>lập</a:t>
            </a:r>
            <a:r>
              <a:rPr lang="en-CA" dirty="0"/>
              <a:t> </a:t>
            </a:r>
            <a:r>
              <a:rPr lang="en-CA" dirty="0" err="1"/>
              <a:t>thêm</a:t>
            </a:r>
            <a:r>
              <a:rPr lang="en-CA" dirty="0"/>
              <a:t> </a:t>
            </a:r>
            <a:r>
              <a:rPr lang="en-CA" dirty="0" err="1"/>
              <a:t>các</a:t>
            </a:r>
            <a:r>
              <a:rPr lang="en-CA" dirty="0"/>
              <a:t> </a:t>
            </a:r>
            <a:r>
              <a:rPr lang="en-CA" dirty="0" err="1"/>
              <a:t>tùy</a:t>
            </a:r>
            <a:r>
              <a:rPr lang="en-CA" dirty="0"/>
              <a:t> </a:t>
            </a:r>
            <a:r>
              <a:rPr lang="en-CA" dirty="0" err="1"/>
              <a:t>chọn</a:t>
            </a:r>
            <a:r>
              <a:rPr lang="en-CA" dirty="0"/>
              <a:t> </a:t>
            </a:r>
            <a:r>
              <a:rPr lang="en-CA" dirty="0" err="1"/>
              <a:t>cho</a:t>
            </a:r>
            <a:r>
              <a:rPr lang="en-CA" dirty="0"/>
              <a:t> </a:t>
            </a:r>
            <a:r>
              <a:rPr lang="en-CA" dirty="0" err="1"/>
              <a:t>các</a:t>
            </a:r>
            <a:r>
              <a:rPr lang="en-CA" dirty="0"/>
              <a:t> </a:t>
            </a:r>
            <a:r>
              <a:rPr lang="en-CA" dirty="0" err="1"/>
              <a:t>cột</a:t>
            </a:r>
            <a:r>
              <a:rPr lang="en-CA" dirty="0"/>
              <a:t>, </a:t>
            </a:r>
            <a:r>
              <a:rPr lang="en-CA" dirty="0" err="1"/>
              <a:t>nhấp</a:t>
            </a:r>
            <a:r>
              <a:rPr lang="en-CA" dirty="0"/>
              <a:t> </a:t>
            </a:r>
            <a:r>
              <a:rPr lang="en-CA" dirty="0" err="1"/>
              <a:t>chuột</a:t>
            </a:r>
            <a:r>
              <a:rPr lang="en-CA" dirty="0"/>
              <a:t> </a:t>
            </a:r>
            <a:r>
              <a:rPr lang="en-CA" dirty="0" err="1"/>
              <a:t>chọn</a:t>
            </a:r>
            <a:r>
              <a:rPr lang="en-CA" dirty="0"/>
              <a:t> </a:t>
            </a:r>
            <a:r>
              <a:rPr lang="en-CA" b="1" dirty="0"/>
              <a:t>More </a:t>
            </a:r>
            <a:r>
              <a:rPr lang="en-CA" b="1" dirty="0" smtClean="0"/>
              <a:t>Columns</a:t>
            </a:r>
            <a:endParaRPr lang="en-US" dirty="0"/>
          </a:p>
        </p:txBody>
      </p:sp>
      <p:pic>
        <p:nvPicPr>
          <p:cNvPr id="6" name="Picture 5" descr="Description: C:\Users\swong\Documents\Manuals\IC3 GS4\7314 IC3 GS4\Screens\L8\l8-092.png"/>
          <p:cNvPicPr/>
          <p:nvPr/>
        </p:nvPicPr>
        <p:blipFill>
          <a:blip r:embed="rId3">
            <a:extLst>
              <a:ext uri="{28A0092B-C50C-407E-A947-70E740481C1C}">
                <a14:useLocalDpi xmlns:a14="http://schemas.microsoft.com/office/drawing/2010/main" val="0"/>
              </a:ext>
            </a:extLst>
          </a:blip>
          <a:srcRect/>
          <a:stretch>
            <a:fillRect/>
          </a:stretch>
        </p:blipFill>
        <p:spPr bwMode="auto">
          <a:xfrm>
            <a:off x="5793349" y="2209800"/>
            <a:ext cx="3263864" cy="2880906"/>
          </a:xfrm>
          <a:prstGeom prst="rect">
            <a:avLst/>
          </a:prstGeom>
          <a:noFill/>
          <a:ln>
            <a:noFill/>
          </a:ln>
        </p:spPr>
      </p:pic>
      <p:graphicFrame>
        <p:nvGraphicFramePr>
          <p:cNvPr id="7" name="Content Placeholder 5"/>
          <p:cNvGraphicFramePr>
            <a:graphicFrameLocks/>
          </p:cNvGraphicFramePr>
          <p:nvPr>
            <p:extLst>
              <p:ext uri="{D42A27DB-BD31-4B8C-83A1-F6EECF244321}">
                <p14:modId xmlns:p14="http://schemas.microsoft.com/office/powerpoint/2010/main" val="3784322760"/>
              </p:ext>
            </p:extLst>
          </p:nvPr>
        </p:nvGraphicFramePr>
        <p:xfrm>
          <a:off x="1031502" y="2622871"/>
          <a:ext cx="7464012" cy="4105635"/>
        </p:xfrm>
        <a:graphic>
          <a:graphicData uri="http://schemas.openxmlformats.org/drawingml/2006/table">
            <a:tbl>
              <a:tblPr firstRow="1" firstCol="1" bandRow="1"/>
              <a:tblGrid>
                <a:gridCol w="1519596">
                  <a:extLst>
                    <a:ext uri="{9D8B030D-6E8A-4147-A177-3AD203B41FA5}">
                      <a16:colId xmlns:a16="http://schemas.microsoft.com/office/drawing/2014/main" val="20000"/>
                    </a:ext>
                  </a:extLst>
                </a:gridCol>
                <a:gridCol w="5944416">
                  <a:extLst>
                    <a:ext uri="{9D8B030D-6E8A-4147-A177-3AD203B41FA5}">
                      <a16:colId xmlns:a16="http://schemas.microsoft.com/office/drawing/2014/main" val="20001"/>
                    </a:ext>
                  </a:extLst>
                </a:gridCol>
              </a:tblGrid>
              <a:tr h="667649">
                <a:tc>
                  <a:txBody>
                    <a:bodyPr/>
                    <a:lstStyle/>
                    <a:p>
                      <a:pPr>
                        <a:lnSpc>
                          <a:spcPct val="115000"/>
                        </a:lnSpc>
                        <a:spcBef>
                          <a:spcPts val="100"/>
                        </a:spcBef>
                        <a:spcAft>
                          <a:spcPts val="100"/>
                        </a:spcAft>
                        <a:tabLst>
                          <a:tab pos="228600" algn="l"/>
                        </a:tabLst>
                      </a:pPr>
                      <a:r>
                        <a:rPr lang="en-US" sz="1600" b="1" dirty="0">
                          <a:effectLst/>
                          <a:latin typeface="Zurich BT"/>
                          <a:ea typeface="Times New Roman"/>
                          <a:cs typeface="Calibri"/>
                        </a:rPr>
                        <a:t>Presets</a:t>
                      </a:r>
                    </a:p>
                  </a:txBody>
                  <a:tcPr marL="68580" marR="68580" marT="0" marB="0">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lnSpc>
                          <a:spcPct val="115000"/>
                        </a:lnSpc>
                        <a:spcBef>
                          <a:spcPts val="100"/>
                        </a:spcBef>
                        <a:spcAft>
                          <a:spcPts val="100"/>
                        </a:spcAft>
                        <a:tabLst>
                          <a:tab pos="228600" algn="l"/>
                        </a:tabLst>
                      </a:pPr>
                      <a:r>
                        <a:rPr lang="en-CA" sz="1800" kern="1200" dirty="0" err="1" smtClean="0">
                          <a:solidFill>
                            <a:schemeClr val="tx1"/>
                          </a:solidFill>
                          <a:effectLst/>
                          <a:latin typeface="+mn-lt"/>
                          <a:ea typeface="+mn-ea"/>
                          <a:cs typeface="+mn-cs"/>
                        </a:rPr>
                        <a:t>các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tùy</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chọn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cho</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một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số</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bố</a:t>
                      </a:r>
                      <a:r>
                        <a:rPr lang="en-CA" sz="1800" kern="1200" dirty="0" smtClean="0">
                          <a:solidFill>
                            <a:schemeClr val="tx1"/>
                          </a:solidFill>
                          <a:effectLst/>
                          <a:latin typeface="+mn-lt"/>
                          <a:ea typeface="+mn-ea"/>
                          <a:cs typeface="+mn-cs"/>
                        </a:rPr>
                        <a:t> </a:t>
                      </a:r>
                      <a:br>
                        <a:rPr lang="en-CA" sz="1800" kern="1200" dirty="0" smtClean="0">
                          <a:solidFill>
                            <a:schemeClr val="tx1"/>
                          </a:solidFill>
                          <a:effectLst/>
                          <a:latin typeface="+mn-lt"/>
                          <a:ea typeface="+mn-ea"/>
                          <a:cs typeface="+mn-cs"/>
                        </a:rPr>
                      </a:br>
                      <a:r>
                        <a:rPr lang="en-CA" sz="1800" kern="1200" dirty="0" err="1" smtClean="0">
                          <a:solidFill>
                            <a:schemeClr val="tx1"/>
                          </a:solidFill>
                          <a:effectLst/>
                          <a:latin typeface="+mn-lt"/>
                          <a:ea typeface="+mn-ea"/>
                          <a:cs typeface="+mn-cs"/>
                        </a:rPr>
                        <a:t>cục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cột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khác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nhau</a:t>
                      </a:r>
                      <a:endParaRPr lang="en-US" sz="1600" dirty="0">
                        <a:effectLst/>
                        <a:latin typeface="Zurich BT"/>
                        <a:ea typeface="Times New Roman"/>
                        <a:cs typeface="Calibri"/>
                      </a:endParaRPr>
                    </a:p>
                  </a:txBody>
                  <a:tcPr marL="68580" marR="68580" marT="0" marB="0">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90284">
                <a:tc>
                  <a:txBody>
                    <a:bodyPr/>
                    <a:lstStyle/>
                    <a:p>
                      <a:pPr>
                        <a:lnSpc>
                          <a:spcPct val="115000"/>
                        </a:lnSpc>
                        <a:spcBef>
                          <a:spcPts val="100"/>
                        </a:spcBef>
                        <a:spcAft>
                          <a:spcPts val="100"/>
                        </a:spcAft>
                        <a:tabLst>
                          <a:tab pos="228600" algn="l"/>
                        </a:tabLst>
                      </a:pPr>
                      <a:r>
                        <a:rPr lang="en-US" sz="1600" b="1">
                          <a:effectLst/>
                          <a:latin typeface="Zurich BT"/>
                          <a:ea typeface="Times New Roman"/>
                          <a:cs typeface="Calibri"/>
                        </a:rPr>
                        <a:t>Number of columns</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a:lnSpc>
                          <a:spcPct val="115000"/>
                        </a:lnSpc>
                        <a:spcBef>
                          <a:spcPts val="100"/>
                        </a:spcBef>
                        <a:spcAft>
                          <a:spcPts val="100"/>
                        </a:spcAft>
                        <a:tabLst>
                          <a:tab pos="228600" algn="l"/>
                        </a:tabLst>
                      </a:pPr>
                      <a:r>
                        <a:rPr lang="en-US" sz="1600" dirty="0" err="1" smtClean="0">
                          <a:effectLst/>
                          <a:latin typeface="Zurich BT"/>
                          <a:ea typeface="Times New Roman"/>
                          <a:cs typeface="Calibri"/>
                        </a:rPr>
                        <a:t>Số</a:t>
                      </a:r>
                      <a:r>
                        <a:rPr lang="en-US" sz="1600" baseline="0" dirty="0" smtClean="0">
                          <a:effectLst/>
                          <a:latin typeface="Zurich BT"/>
                          <a:ea typeface="Times New Roman"/>
                          <a:cs typeface="Calibri"/>
                        </a:rPr>
                        <a:t> </a:t>
                      </a:r>
                      <a:r>
                        <a:rPr lang="en-US" sz="1600" baseline="0" dirty="0" err="1" smtClean="0">
                          <a:effectLst/>
                          <a:latin typeface="Zurich BT"/>
                          <a:ea typeface="Times New Roman"/>
                          <a:cs typeface="Calibri"/>
                        </a:rPr>
                        <a:t>lượng</a:t>
                      </a:r>
                      <a:r>
                        <a:rPr lang="en-US" sz="1600" baseline="0" dirty="0" smtClean="0">
                          <a:effectLst/>
                          <a:latin typeface="Zurich BT"/>
                          <a:ea typeface="Times New Roman"/>
                          <a:cs typeface="Calibri"/>
                        </a:rPr>
                        <a:t> </a:t>
                      </a:r>
                      <a:r>
                        <a:rPr lang="en-US" sz="1600" baseline="0" dirty="0" err="1" smtClean="0">
                          <a:effectLst/>
                          <a:latin typeface="Zurich BT"/>
                          <a:ea typeface="Times New Roman"/>
                          <a:cs typeface="Calibri"/>
                        </a:rPr>
                        <a:t>cột</a:t>
                      </a:r>
                      <a:endParaRPr lang="en-US" sz="1600" dirty="0">
                        <a:effectLst/>
                        <a:latin typeface="Zurich BT"/>
                        <a:ea typeface="Times New Roman"/>
                        <a:cs typeface="Calibri"/>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94389">
                <a:tc>
                  <a:txBody>
                    <a:bodyPr/>
                    <a:lstStyle/>
                    <a:p>
                      <a:pPr>
                        <a:lnSpc>
                          <a:spcPct val="115000"/>
                        </a:lnSpc>
                        <a:spcBef>
                          <a:spcPts val="100"/>
                        </a:spcBef>
                        <a:spcAft>
                          <a:spcPts val="100"/>
                        </a:spcAft>
                        <a:tabLst>
                          <a:tab pos="228600" algn="l"/>
                        </a:tabLst>
                      </a:pPr>
                      <a:r>
                        <a:rPr lang="en-US" sz="1600" b="1">
                          <a:effectLst/>
                          <a:latin typeface="Zurich BT"/>
                          <a:ea typeface="Times New Roman"/>
                          <a:cs typeface="Calibri"/>
                        </a:rPr>
                        <a:t>Width and spacing</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lnSpc>
                          <a:spcPct val="115000"/>
                        </a:lnSpc>
                        <a:spcBef>
                          <a:spcPts val="100"/>
                        </a:spcBef>
                        <a:spcAft>
                          <a:spcPts val="100"/>
                        </a:spcAft>
                        <a:tabLst>
                          <a:tab pos="228600" algn="l"/>
                        </a:tabLst>
                      </a:pPr>
                      <a:r>
                        <a:rPr lang="en-CA" sz="1800" kern="1200" dirty="0" err="1" smtClean="0">
                          <a:solidFill>
                            <a:schemeClr val="tx1"/>
                          </a:solidFill>
                          <a:effectLst/>
                          <a:latin typeface="+mn-lt"/>
                          <a:ea typeface="+mn-ea"/>
                          <a:cs typeface="+mn-cs"/>
                        </a:rPr>
                        <a:t>Thay</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đổi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độ</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rộng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và</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khoảng</a:t>
                      </a:r>
                      <a:r>
                        <a:rPr lang="en-CA" sz="1800" kern="1200" dirty="0" smtClean="0">
                          <a:solidFill>
                            <a:schemeClr val="tx1"/>
                          </a:solidFill>
                          <a:effectLst/>
                          <a:latin typeface="+mn-lt"/>
                          <a:ea typeface="+mn-ea"/>
                          <a:cs typeface="+mn-cs"/>
                        </a:rPr>
                        <a:t> </a:t>
                      </a:r>
                      <a:br>
                        <a:rPr lang="en-CA" sz="1800" kern="1200" dirty="0" smtClean="0">
                          <a:solidFill>
                            <a:schemeClr val="tx1"/>
                          </a:solidFill>
                          <a:effectLst/>
                          <a:latin typeface="+mn-lt"/>
                          <a:ea typeface="+mn-ea"/>
                          <a:cs typeface="+mn-cs"/>
                        </a:rPr>
                      </a:br>
                      <a:r>
                        <a:rPr lang="en-CA" sz="1800" kern="1200" dirty="0" err="1" smtClean="0">
                          <a:solidFill>
                            <a:schemeClr val="tx1"/>
                          </a:solidFill>
                          <a:effectLst/>
                          <a:latin typeface="+mn-lt"/>
                          <a:ea typeface="+mn-ea"/>
                          <a:cs typeface="+mn-cs"/>
                        </a:rPr>
                        <a:t>cách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giữa</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các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cột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Sử</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dụng</a:t>
                      </a:r>
                      <a:r>
                        <a:rPr lang="en-CA" sz="1800" kern="1200" dirty="0" smtClean="0">
                          <a:solidFill>
                            <a:schemeClr val="tx1"/>
                          </a:solidFill>
                          <a:effectLst/>
                          <a:latin typeface="+mn-lt"/>
                          <a:ea typeface="+mn-ea"/>
                          <a:cs typeface="+mn-cs"/>
                        </a:rPr>
                        <a:t> </a:t>
                      </a:r>
                      <a:br>
                        <a:rPr lang="en-CA" sz="1800" kern="1200" dirty="0" smtClean="0">
                          <a:solidFill>
                            <a:schemeClr val="tx1"/>
                          </a:solidFill>
                          <a:effectLst/>
                          <a:latin typeface="+mn-lt"/>
                          <a:ea typeface="+mn-ea"/>
                          <a:cs typeface="+mn-cs"/>
                        </a:rPr>
                      </a:br>
                      <a:r>
                        <a:rPr lang="en-CA" sz="1800" kern="1200" dirty="0" err="1" smtClean="0">
                          <a:solidFill>
                            <a:schemeClr val="tx1"/>
                          </a:solidFill>
                          <a:effectLst/>
                          <a:latin typeface="+mn-lt"/>
                          <a:ea typeface="+mn-ea"/>
                          <a:cs typeface="+mn-cs"/>
                        </a:rPr>
                        <a:t>tùy</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chọn</a:t>
                      </a:r>
                      <a:r>
                        <a:rPr lang="en-CA" sz="1800" kern="1200" dirty="0" smtClean="0">
                          <a:solidFill>
                            <a:schemeClr val="tx1"/>
                          </a:solidFill>
                          <a:effectLst/>
                          <a:latin typeface="+mn-lt"/>
                          <a:ea typeface="+mn-ea"/>
                          <a:cs typeface="+mn-cs"/>
                        </a:rPr>
                        <a:t> </a:t>
                      </a:r>
                      <a:r>
                        <a:rPr lang="en-CA" sz="1800" b="1" kern="1200" dirty="0" smtClean="0">
                          <a:solidFill>
                            <a:schemeClr val="tx1"/>
                          </a:solidFill>
                          <a:effectLst/>
                          <a:latin typeface="+mn-lt"/>
                          <a:ea typeface="+mn-ea"/>
                          <a:cs typeface="+mn-cs"/>
                        </a:rPr>
                        <a:t>Equal column width </a:t>
                      </a:r>
                      <a:br>
                        <a:rPr lang="en-CA" sz="1800" b="1" kern="1200" dirty="0" smtClean="0">
                          <a:solidFill>
                            <a:schemeClr val="tx1"/>
                          </a:solidFill>
                          <a:effectLst/>
                          <a:latin typeface="+mn-lt"/>
                          <a:ea typeface="+mn-ea"/>
                          <a:cs typeface="+mn-cs"/>
                        </a:rPr>
                      </a:br>
                      <a:r>
                        <a:rPr lang="en-CA" sz="1800" kern="1200" dirty="0" err="1" smtClean="0">
                          <a:solidFill>
                            <a:schemeClr val="tx1"/>
                          </a:solidFill>
                          <a:effectLst/>
                          <a:latin typeface="+mn-lt"/>
                          <a:ea typeface="+mn-ea"/>
                          <a:cs typeface="+mn-cs"/>
                        </a:rPr>
                        <a:t>để</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tạo</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các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cột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có</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độ</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rộng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bằng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nhau</a:t>
                      </a:r>
                      <a:r>
                        <a:rPr lang="en-US" sz="1600" dirty="0" smtClean="0">
                          <a:effectLst/>
                          <a:latin typeface="Zurich BT"/>
                          <a:ea typeface="Times New Roman"/>
                          <a:cs typeface="Calibri"/>
                        </a:rPr>
                        <a:t>.</a:t>
                      </a:r>
                      <a:endParaRPr lang="en-US" sz="1600" dirty="0">
                        <a:effectLst/>
                        <a:latin typeface="Zurich BT"/>
                        <a:ea typeface="Times New Roman"/>
                        <a:cs typeface="Calibri"/>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96687">
                <a:tc>
                  <a:txBody>
                    <a:bodyPr/>
                    <a:lstStyle/>
                    <a:p>
                      <a:pPr>
                        <a:lnSpc>
                          <a:spcPct val="115000"/>
                        </a:lnSpc>
                        <a:spcBef>
                          <a:spcPts val="100"/>
                        </a:spcBef>
                        <a:spcAft>
                          <a:spcPts val="100"/>
                        </a:spcAft>
                        <a:tabLst>
                          <a:tab pos="228600" algn="l"/>
                        </a:tabLst>
                      </a:pPr>
                      <a:r>
                        <a:rPr lang="en-US" sz="1600" b="1">
                          <a:effectLst/>
                          <a:latin typeface="Zurich BT"/>
                          <a:ea typeface="Times New Roman"/>
                          <a:cs typeface="Calibri"/>
                        </a:rPr>
                        <a:t>Apply to</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a:lnSpc>
                          <a:spcPct val="115000"/>
                        </a:lnSpc>
                        <a:spcBef>
                          <a:spcPts val="100"/>
                        </a:spcBef>
                        <a:spcAft>
                          <a:spcPts val="100"/>
                        </a:spcAft>
                        <a:tabLst>
                          <a:tab pos="228600" algn="l"/>
                        </a:tabLst>
                      </a:pPr>
                      <a:r>
                        <a:rPr lang="en-CA" sz="1800" kern="1200" dirty="0" err="1" smtClean="0">
                          <a:solidFill>
                            <a:schemeClr val="tx1"/>
                          </a:solidFill>
                          <a:effectLst/>
                          <a:latin typeface="+mn-lt"/>
                          <a:ea typeface="+mn-ea"/>
                          <a:cs typeface="+mn-cs"/>
                        </a:rPr>
                        <a:t>Chỉ</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ra</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các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văn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bản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bạn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muốn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áp</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dụng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cấu</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trúc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cột</a:t>
                      </a:r>
                      <a:r>
                        <a:rPr lang="en-US" sz="1600" dirty="0" smtClean="0">
                          <a:effectLst/>
                          <a:latin typeface="Zurich BT"/>
                          <a:ea typeface="Times New Roman"/>
                          <a:cs typeface="Calibri"/>
                        </a:rPr>
                        <a:t>.</a:t>
                      </a:r>
                      <a:endParaRPr lang="en-US" sz="1600" dirty="0">
                        <a:effectLst/>
                        <a:latin typeface="Zurich BT"/>
                        <a:ea typeface="Times New Roman"/>
                        <a:cs typeface="Calibri"/>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98405">
                <a:tc>
                  <a:txBody>
                    <a:bodyPr/>
                    <a:lstStyle/>
                    <a:p>
                      <a:pPr>
                        <a:lnSpc>
                          <a:spcPct val="115000"/>
                        </a:lnSpc>
                        <a:spcBef>
                          <a:spcPts val="100"/>
                        </a:spcBef>
                        <a:spcAft>
                          <a:spcPts val="100"/>
                        </a:spcAft>
                        <a:tabLst>
                          <a:tab pos="228600" algn="l"/>
                        </a:tabLst>
                      </a:pPr>
                      <a:r>
                        <a:rPr lang="en-US" sz="1600" b="1">
                          <a:effectLst/>
                          <a:latin typeface="Zurich BT"/>
                          <a:ea typeface="Times New Roman"/>
                          <a:cs typeface="Calibri"/>
                        </a:rPr>
                        <a:t>Line between</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a:lnSpc>
                          <a:spcPct val="115000"/>
                        </a:lnSpc>
                        <a:spcBef>
                          <a:spcPts val="100"/>
                        </a:spcBef>
                        <a:spcAft>
                          <a:spcPts val="100"/>
                        </a:spcAft>
                        <a:tabLst>
                          <a:tab pos="228600" algn="l"/>
                        </a:tabLst>
                      </a:pPr>
                      <a:r>
                        <a:rPr lang="en-CA" sz="1800" kern="1200" dirty="0" err="1" smtClean="0">
                          <a:solidFill>
                            <a:schemeClr val="tx1"/>
                          </a:solidFill>
                          <a:effectLst/>
                          <a:latin typeface="+mn-lt"/>
                          <a:ea typeface="+mn-ea"/>
                          <a:cs typeface="+mn-cs"/>
                        </a:rPr>
                        <a:t>Chèn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đường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kẻ</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dọc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giữa</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các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cột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trong</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tài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liệu</a:t>
                      </a:r>
                      <a:r>
                        <a:rPr lang="en-CA" sz="1800" kern="1200" dirty="0" smtClean="0">
                          <a:solidFill>
                            <a:schemeClr val="tx1"/>
                          </a:solidFill>
                          <a:effectLst/>
                          <a:latin typeface="+mn-lt"/>
                          <a:ea typeface="+mn-ea"/>
                          <a:cs typeface="+mn-cs"/>
                        </a:rPr>
                        <a:t>.</a:t>
                      </a:r>
                      <a:endParaRPr lang="en-US" sz="1600" dirty="0">
                        <a:effectLst/>
                        <a:latin typeface="Zurich BT"/>
                        <a:ea typeface="Times New Roman"/>
                        <a:cs typeface="Calibri"/>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90738">
                <a:tc>
                  <a:txBody>
                    <a:bodyPr/>
                    <a:lstStyle/>
                    <a:p>
                      <a:pPr>
                        <a:lnSpc>
                          <a:spcPct val="115000"/>
                        </a:lnSpc>
                        <a:spcBef>
                          <a:spcPts val="100"/>
                        </a:spcBef>
                        <a:spcAft>
                          <a:spcPts val="100"/>
                        </a:spcAft>
                        <a:tabLst>
                          <a:tab pos="228600" algn="l"/>
                        </a:tabLst>
                      </a:pPr>
                      <a:r>
                        <a:rPr lang="en-US" sz="1600" b="1" dirty="0">
                          <a:effectLst/>
                          <a:latin typeface="Zurich BT"/>
                          <a:ea typeface="Times New Roman"/>
                          <a:cs typeface="Calibri"/>
                        </a:rPr>
                        <a:t>Start new column</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just">
                        <a:lnSpc>
                          <a:spcPct val="115000"/>
                        </a:lnSpc>
                        <a:spcBef>
                          <a:spcPts val="100"/>
                        </a:spcBef>
                        <a:spcAft>
                          <a:spcPts val="100"/>
                        </a:spcAft>
                        <a:tabLst>
                          <a:tab pos="228600" algn="l"/>
                        </a:tabLst>
                      </a:pPr>
                      <a:r>
                        <a:rPr lang="en-US" sz="1600" dirty="0" err="1" smtClean="0">
                          <a:effectLst/>
                          <a:latin typeface="Zurich BT"/>
                          <a:ea typeface="Times New Roman"/>
                          <a:cs typeface="Calibri"/>
                        </a:rPr>
                        <a:t>Khả</a:t>
                      </a:r>
                      <a:r>
                        <a:rPr lang="en-US" sz="1600" baseline="0" dirty="0" smtClean="0">
                          <a:effectLst/>
                          <a:latin typeface="Zurich BT"/>
                          <a:ea typeface="Times New Roman"/>
                          <a:cs typeface="Calibri"/>
                        </a:rPr>
                        <a:t> </a:t>
                      </a:r>
                      <a:r>
                        <a:rPr lang="en-US" sz="1600" baseline="0" dirty="0" err="1" smtClean="0">
                          <a:effectLst/>
                          <a:latin typeface="Zurich BT"/>
                          <a:ea typeface="Times New Roman"/>
                          <a:cs typeface="Calibri"/>
                        </a:rPr>
                        <a:t>dụng</a:t>
                      </a:r>
                      <a:r>
                        <a:rPr lang="en-US" sz="1600" baseline="0" dirty="0" smtClean="0">
                          <a:effectLst/>
                          <a:latin typeface="Zurich BT"/>
                          <a:ea typeface="Times New Roman"/>
                          <a:cs typeface="Calibri"/>
                        </a:rPr>
                        <a:t> </a:t>
                      </a:r>
                      <a:r>
                        <a:rPr lang="en-US" sz="1600" baseline="0" dirty="0" err="1" smtClean="0">
                          <a:effectLst/>
                          <a:latin typeface="Zurich BT"/>
                          <a:ea typeface="Times New Roman"/>
                          <a:cs typeface="Calibri"/>
                        </a:rPr>
                        <a:t>khi</a:t>
                      </a:r>
                      <a:r>
                        <a:rPr lang="en-US" sz="1600" baseline="0" dirty="0" smtClean="0">
                          <a:effectLst/>
                          <a:latin typeface="Zurich BT"/>
                          <a:ea typeface="Times New Roman"/>
                          <a:cs typeface="Calibri"/>
                        </a:rPr>
                        <a:t> </a:t>
                      </a:r>
                      <a:r>
                        <a:rPr lang="en-US" sz="1600" baseline="0" dirty="0" err="1" smtClean="0">
                          <a:effectLst/>
                          <a:latin typeface="Zurich BT"/>
                          <a:ea typeface="Times New Roman"/>
                          <a:cs typeface="Calibri"/>
                        </a:rPr>
                        <a:t>bạn</a:t>
                      </a:r>
                      <a:r>
                        <a:rPr lang="en-US" sz="1600" baseline="0" dirty="0" smtClean="0">
                          <a:effectLst/>
                          <a:latin typeface="Zurich BT"/>
                          <a:ea typeface="Times New Roman"/>
                          <a:cs typeface="Calibri"/>
                        </a:rPr>
                        <a:t> </a:t>
                      </a:r>
                      <a:r>
                        <a:rPr lang="en-US" sz="1600" baseline="0" dirty="0" err="1" smtClean="0">
                          <a:effectLst/>
                          <a:latin typeface="Zurich BT"/>
                          <a:ea typeface="Times New Roman"/>
                          <a:cs typeface="Calibri"/>
                        </a:rPr>
                        <a:t>chọn</a:t>
                      </a:r>
                      <a:r>
                        <a:rPr lang="en-US" sz="1600" baseline="0" dirty="0" smtClean="0">
                          <a:effectLst/>
                          <a:latin typeface="Zurich BT"/>
                          <a:ea typeface="Times New Roman"/>
                          <a:cs typeface="Calibri"/>
                        </a:rPr>
                        <a:t> </a:t>
                      </a:r>
                      <a:r>
                        <a:rPr lang="en-US" sz="1600" b="1" dirty="0" smtClean="0">
                          <a:effectLst/>
                          <a:latin typeface="Zurich BT"/>
                          <a:ea typeface="Times New Roman"/>
                          <a:cs typeface="Calibri"/>
                        </a:rPr>
                        <a:t>From this point forward</a:t>
                      </a:r>
                      <a:r>
                        <a:rPr lang="en-US" sz="1600" dirty="0" smtClean="0">
                          <a:effectLst/>
                          <a:latin typeface="Zurich BT"/>
                          <a:ea typeface="Times New Roman"/>
                          <a:cs typeface="Calibri"/>
                        </a:rPr>
                        <a:t>.</a:t>
                      </a:r>
                      <a:endParaRPr lang="en-US" sz="1600" dirty="0">
                        <a:effectLst/>
                        <a:latin typeface="Zurich BT"/>
                        <a:ea typeface="Times New Roman"/>
                        <a:cs typeface="Calibri"/>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3237065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Thay</a:t>
            </a:r>
            <a:r>
              <a:rPr lang="en-US" dirty="0" smtClean="0"/>
              <a:t> </a:t>
            </a:r>
            <a:r>
              <a:rPr lang="en-US" dirty="0" err="1" smtClean="0"/>
              <a:t>đổi</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trang</a:t>
            </a:r>
            <a:endParaRPr lang="en-US" dirty="0"/>
          </a:p>
        </p:txBody>
      </p:sp>
      <p:sp>
        <p:nvSpPr>
          <p:cNvPr id="3" name="Content Placeholder 2"/>
          <p:cNvSpPr>
            <a:spLocks noGrp="1"/>
          </p:cNvSpPr>
          <p:nvPr>
            <p:ph idx="1"/>
          </p:nvPr>
        </p:nvSpPr>
        <p:spPr/>
        <p:txBody>
          <a:bodyPr/>
          <a:lstStyle/>
          <a:p>
            <a:pPr lvl="1"/>
            <a:r>
              <a:rPr lang="en-US" dirty="0" err="1" smtClean="0"/>
              <a:t>Để</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cột</a:t>
            </a:r>
            <a:r>
              <a:rPr lang="en-US" dirty="0" smtClean="0"/>
              <a:t>, </a:t>
            </a:r>
            <a:r>
              <a:rPr lang="en-US" dirty="0" err="1" smtClean="0"/>
              <a:t>chọn</a:t>
            </a:r>
            <a:r>
              <a:rPr lang="en-US" dirty="0" smtClean="0"/>
              <a:t> </a:t>
            </a:r>
            <a:r>
              <a:rPr lang="en-US" dirty="0" err="1" smtClean="0"/>
              <a:t>đoạn</a:t>
            </a:r>
            <a:r>
              <a:rPr lang="en-US" dirty="0" smtClean="0"/>
              <a:t> </a:t>
            </a:r>
            <a:r>
              <a:rPr lang="en-US" dirty="0" err="1" smtClean="0"/>
              <a:t>văn</a:t>
            </a:r>
            <a:r>
              <a:rPr lang="en-US" dirty="0" smtClean="0"/>
              <a:t> </a:t>
            </a:r>
            <a:r>
              <a:rPr lang="en-US" dirty="0" err="1" smtClean="0"/>
              <a:t>bản</a:t>
            </a:r>
            <a:r>
              <a:rPr lang="en-US" dirty="0" smtClean="0"/>
              <a:t> </a:t>
            </a:r>
            <a:r>
              <a:rPr lang="en-US" dirty="0" err="1" smtClean="0"/>
              <a:t>rồi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lệnh</a:t>
            </a:r>
            <a:r>
              <a:rPr lang="en-US" dirty="0" smtClean="0"/>
              <a:t> </a:t>
            </a:r>
            <a:r>
              <a:rPr lang="en-US" b="1" dirty="0" smtClean="0"/>
              <a:t>Columns</a:t>
            </a:r>
            <a:r>
              <a:rPr lang="en-US" dirty="0" smtClean="0"/>
              <a:t>.</a:t>
            </a:r>
            <a:endParaRPr lang="en-US" dirty="0"/>
          </a:p>
          <a:p>
            <a:pPr lvl="1"/>
            <a:r>
              <a:rPr lang="en-US" dirty="0" err="1" smtClean="0"/>
              <a:t>Để</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độ</a:t>
            </a:r>
            <a:r>
              <a:rPr lang="en-US" dirty="0" smtClean="0"/>
              <a:t> </a:t>
            </a:r>
            <a:r>
              <a:rPr lang="en-US" dirty="0" err="1" smtClean="0"/>
              <a:t>rộng</a:t>
            </a:r>
            <a:r>
              <a:rPr lang="en-US" dirty="0" smtClean="0"/>
              <a:t> </a:t>
            </a:r>
            <a:r>
              <a:rPr lang="en-US" dirty="0" err="1" smtClean="0"/>
              <a:t>cột</a:t>
            </a:r>
            <a:r>
              <a:rPr lang="en-US" dirty="0" smtClean="0"/>
              <a:t> </a:t>
            </a:r>
            <a:r>
              <a:rPr lang="en-US" dirty="0" err="1" smtClean="0"/>
              <a:t>hoặc</a:t>
            </a:r>
            <a:r>
              <a:rPr lang="en-US" dirty="0" smtClean="0"/>
              <a:t> </a:t>
            </a:r>
            <a:r>
              <a:rPr lang="en-US" dirty="0" err="1" smtClean="0"/>
              <a:t>khoảng</a:t>
            </a:r>
            <a:r>
              <a:rPr lang="en-US" dirty="0" smtClean="0"/>
              <a:t> </a:t>
            </a:r>
            <a:r>
              <a:rPr lang="en-US" dirty="0" err="1" smtClean="0"/>
              <a:t>cách</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cột</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hộp</a:t>
            </a:r>
            <a:r>
              <a:rPr lang="en-US" dirty="0" smtClean="0"/>
              <a:t> </a:t>
            </a:r>
            <a:r>
              <a:rPr lang="en-US" dirty="0" err="1" smtClean="0"/>
              <a:t>thoại</a:t>
            </a:r>
            <a:r>
              <a:rPr lang="en-US" dirty="0" smtClean="0"/>
              <a:t> Columns </a:t>
            </a:r>
            <a:r>
              <a:rPr lang="en-US" dirty="0" err="1" smtClean="0"/>
              <a:t>hoặc</a:t>
            </a:r>
            <a:r>
              <a:rPr lang="en-US" dirty="0" smtClean="0"/>
              <a:t> </a:t>
            </a:r>
            <a:r>
              <a:rPr lang="en-US" dirty="0" err="1" smtClean="0"/>
              <a:t>kéo</a:t>
            </a:r>
            <a:r>
              <a:rPr lang="en-US" dirty="0" smtClean="0"/>
              <a:t> </a:t>
            </a:r>
            <a:r>
              <a:rPr lang="en-US" dirty="0" err="1" smtClean="0"/>
              <a:t>các</a:t>
            </a:r>
            <a:r>
              <a:rPr lang="en-US" dirty="0" smtClean="0"/>
              <a:t> </a:t>
            </a:r>
            <a:r>
              <a:rPr lang="en-US" dirty="0" err="1" smtClean="0"/>
              <a:t>điểm</a:t>
            </a:r>
            <a:r>
              <a:rPr lang="en-US" dirty="0" smtClean="0"/>
              <a:t> </a:t>
            </a:r>
            <a:r>
              <a:rPr lang="en-US" dirty="0" err="1" smtClean="0"/>
              <a:t>đánh</a:t>
            </a:r>
            <a:r>
              <a:rPr lang="en-US" dirty="0" smtClean="0"/>
              <a:t> </a:t>
            </a:r>
            <a:r>
              <a:rPr lang="en-US" dirty="0" err="1" smtClean="0"/>
              <a:t>dấu</a:t>
            </a:r>
            <a:r>
              <a:rPr lang="en-US" dirty="0" smtClean="0"/>
              <a:t> </a:t>
            </a:r>
            <a:r>
              <a:rPr lang="en-US" dirty="0" err="1" smtClean="0"/>
              <a:t>để</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từng</a:t>
            </a:r>
            <a:r>
              <a:rPr lang="en-US" dirty="0" smtClean="0"/>
              <a:t> </a:t>
            </a:r>
            <a:r>
              <a:rPr lang="en-US" dirty="0" err="1" smtClean="0"/>
              <a:t>cột</a:t>
            </a:r>
            <a:endParaRPr lang="en-US" dirty="0"/>
          </a:p>
          <a:p>
            <a:pPr lvl="1"/>
            <a:r>
              <a:rPr lang="en-CA" dirty="0" err="1"/>
              <a:t>Để</a:t>
            </a:r>
            <a:r>
              <a:rPr lang="en-CA" dirty="0"/>
              <a:t> </a:t>
            </a:r>
            <a:r>
              <a:rPr lang="en-CA" dirty="0" err="1"/>
              <a:t>áp</a:t>
            </a:r>
            <a:r>
              <a:rPr lang="en-CA" dirty="0"/>
              <a:t> </a:t>
            </a:r>
            <a:r>
              <a:rPr lang="en-CA" dirty="0" err="1"/>
              <a:t>dụng</a:t>
            </a:r>
            <a:r>
              <a:rPr lang="en-CA" dirty="0"/>
              <a:t> </a:t>
            </a:r>
            <a:r>
              <a:rPr lang="en-CA" dirty="0" err="1"/>
              <a:t>thụt</a:t>
            </a:r>
            <a:r>
              <a:rPr lang="en-CA" dirty="0"/>
              <a:t> </a:t>
            </a:r>
            <a:r>
              <a:rPr lang="en-CA" dirty="0" err="1"/>
              <a:t>lề</a:t>
            </a:r>
            <a:r>
              <a:rPr lang="en-CA" dirty="0"/>
              <a:t> </a:t>
            </a:r>
            <a:r>
              <a:rPr lang="en-CA" dirty="0" err="1"/>
              <a:t>cho</a:t>
            </a:r>
            <a:r>
              <a:rPr lang="en-CA" dirty="0"/>
              <a:t> </a:t>
            </a:r>
            <a:r>
              <a:rPr lang="en-CA" dirty="0" err="1"/>
              <a:t>văn</a:t>
            </a:r>
            <a:r>
              <a:rPr lang="en-CA" dirty="0"/>
              <a:t> </a:t>
            </a:r>
            <a:r>
              <a:rPr lang="en-CA" dirty="0" err="1"/>
              <a:t>bản</a:t>
            </a:r>
            <a:r>
              <a:rPr lang="en-CA" dirty="0"/>
              <a:t> </a:t>
            </a:r>
            <a:r>
              <a:rPr lang="en-CA" dirty="0" err="1"/>
              <a:t>trong</a:t>
            </a:r>
            <a:r>
              <a:rPr lang="en-CA" dirty="0"/>
              <a:t> </a:t>
            </a:r>
            <a:r>
              <a:rPr lang="en-CA" dirty="0" err="1"/>
              <a:t>các</a:t>
            </a:r>
            <a:r>
              <a:rPr lang="en-CA" dirty="0"/>
              <a:t> </a:t>
            </a:r>
            <a:r>
              <a:rPr lang="en-CA" dirty="0" err="1"/>
              <a:t>cột</a:t>
            </a:r>
            <a:r>
              <a:rPr lang="en-CA" dirty="0"/>
              <a:t>, </a:t>
            </a:r>
            <a:r>
              <a:rPr lang="en-CA" dirty="0" err="1"/>
              <a:t>điều</a:t>
            </a:r>
            <a:r>
              <a:rPr lang="en-CA" dirty="0"/>
              <a:t> </a:t>
            </a:r>
            <a:r>
              <a:rPr lang="en-CA" dirty="0" err="1"/>
              <a:t>chỉnh</a:t>
            </a:r>
            <a:r>
              <a:rPr lang="en-CA" dirty="0"/>
              <a:t> </a:t>
            </a:r>
            <a:r>
              <a:rPr lang="en-CA" dirty="0" err="1"/>
              <a:t>dấu</a:t>
            </a:r>
            <a:r>
              <a:rPr lang="en-CA" dirty="0"/>
              <a:t> </a:t>
            </a:r>
            <a:r>
              <a:rPr lang="en-CA" dirty="0" err="1"/>
              <a:t>thụt</a:t>
            </a:r>
            <a:r>
              <a:rPr lang="en-CA" dirty="0"/>
              <a:t> </a:t>
            </a:r>
            <a:r>
              <a:rPr lang="en-CA" dirty="0" err="1"/>
              <a:t>lề</a:t>
            </a:r>
            <a:r>
              <a:rPr lang="en-CA" dirty="0"/>
              <a:t> </a:t>
            </a:r>
            <a:r>
              <a:rPr lang="en-CA" dirty="0" err="1"/>
              <a:t>cột</a:t>
            </a:r>
            <a:r>
              <a:rPr lang="en-CA" dirty="0"/>
              <a:t> </a:t>
            </a:r>
            <a:r>
              <a:rPr lang="en-CA" dirty="0" err="1"/>
              <a:t>trên</a:t>
            </a:r>
            <a:r>
              <a:rPr lang="en-CA" dirty="0"/>
              <a:t> </a:t>
            </a:r>
            <a:r>
              <a:rPr lang="en-CA" dirty="0" err="1"/>
              <a:t>thước</a:t>
            </a:r>
            <a:r>
              <a:rPr lang="en-CA" dirty="0"/>
              <a:t> </a:t>
            </a:r>
            <a:r>
              <a:rPr lang="en-CA" dirty="0" err="1" smtClean="0"/>
              <a:t>kẻ</a:t>
            </a:r>
            <a:endParaRPr lang="en-CA" dirty="0" smtClean="0"/>
          </a:p>
          <a:p>
            <a:pPr lvl="1"/>
            <a:r>
              <a:rPr lang="en-CA" dirty="0" err="1"/>
              <a:t>Để</a:t>
            </a:r>
            <a:r>
              <a:rPr lang="en-CA" dirty="0"/>
              <a:t> </a:t>
            </a:r>
            <a:r>
              <a:rPr lang="en-CA" dirty="0" err="1"/>
              <a:t>ép</a:t>
            </a:r>
            <a:r>
              <a:rPr lang="en-CA" dirty="0"/>
              <a:t> </a:t>
            </a:r>
            <a:r>
              <a:rPr lang="en-CA" dirty="0" err="1"/>
              <a:t>văn</a:t>
            </a:r>
            <a:r>
              <a:rPr lang="en-CA" dirty="0"/>
              <a:t> </a:t>
            </a:r>
            <a:r>
              <a:rPr lang="en-CA" dirty="0" err="1"/>
              <a:t>bản</a:t>
            </a:r>
            <a:r>
              <a:rPr lang="en-CA" dirty="0"/>
              <a:t> </a:t>
            </a:r>
            <a:r>
              <a:rPr lang="en-CA" dirty="0" err="1"/>
              <a:t>từ</a:t>
            </a:r>
            <a:r>
              <a:rPr lang="en-CA" dirty="0"/>
              <a:t> </a:t>
            </a:r>
            <a:r>
              <a:rPr lang="en-CA" dirty="0" err="1"/>
              <a:t>cột</a:t>
            </a:r>
            <a:r>
              <a:rPr lang="en-CA" dirty="0"/>
              <a:t> </a:t>
            </a:r>
            <a:r>
              <a:rPr lang="en-CA" dirty="0" err="1"/>
              <a:t>này</a:t>
            </a:r>
            <a:r>
              <a:rPr lang="en-CA" dirty="0"/>
              <a:t> sang </a:t>
            </a:r>
            <a:r>
              <a:rPr lang="en-CA" dirty="0" err="1"/>
              <a:t>cột</a:t>
            </a:r>
            <a:r>
              <a:rPr lang="en-CA" dirty="0"/>
              <a:t> </a:t>
            </a:r>
            <a:r>
              <a:rPr lang="en-CA" dirty="0" err="1"/>
              <a:t>khác</a:t>
            </a:r>
            <a:r>
              <a:rPr lang="en-US" dirty="0" smtClean="0"/>
              <a:t>:</a:t>
            </a:r>
            <a:endParaRPr lang="en-US" dirty="0"/>
          </a:p>
          <a:p>
            <a:pPr lvl="2"/>
            <a:r>
              <a:rPr lang="en-CA" dirty="0" err="1"/>
              <a:t>Trên</a:t>
            </a:r>
            <a:r>
              <a:rPr lang="en-CA" dirty="0"/>
              <a:t> </a:t>
            </a:r>
            <a:r>
              <a:rPr lang="en-CA" dirty="0" err="1"/>
              <a:t>thẻ</a:t>
            </a:r>
            <a:r>
              <a:rPr lang="en-CA" dirty="0"/>
              <a:t> </a:t>
            </a:r>
            <a:r>
              <a:rPr lang="en-CA" b="1" dirty="0"/>
              <a:t>Page Layout</a:t>
            </a:r>
            <a:r>
              <a:rPr lang="en-CA" dirty="0"/>
              <a:t>, </a:t>
            </a:r>
            <a:r>
              <a:rPr lang="en-CA" dirty="0" err="1"/>
              <a:t>trong</a:t>
            </a:r>
            <a:r>
              <a:rPr lang="en-CA" dirty="0"/>
              <a:t> </a:t>
            </a:r>
            <a:r>
              <a:rPr lang="en-CA" dirty="0" err="1"/>
              <a:t>nhóm</a:t>
            </a:r>
            <a:r>
              <a:rPr lang="en-CA" dirty="0"/>
              <a:t> </a:t>
            </a:r>
            <a:r>
              <a:rPr lang="en-CA" b="1" dirty="0"/>
              <a:t>Page Setup</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b="1" dirty="0"/>
              <a:t>Breaks</a:t>
            </a:r>
            <a:r>
              <a:rPr lang="en-CA" dirty="0"/>
              <a:t> </a:t>
            </a:r>
            <a:r>
              <a:rPr lang="en-CA" dirty="0" err="1"/>
              <a:t>và</a:t>
            </a:r>
            <a:r>
              <a:rPr lang="en-CA" dirty="0"/>
              <a:t> </a:t>
            </a:r>
            <a:r>
              <a:rPr lang="en-CA" dirty="0" err="1"/>
              <a:t>sau</a:t>
            </a:r>
            <a:r>
              <a:rPr lang="en-CA" dirty="0"/>
              <a:t> </a:t>
            </a:r>
            <a:r>
              <a:rPr lang="en-CA" dirty="0" err="1"/>
              <a:t>đó</a:t>
            </a:r>
            <a:r>
              <a:rPr lang="en-CA" dirty="0"/>
              <a:t> </a:t>
            </a:r>
            <a:r>
              <a:rPr lang="en-CA" dirty="0" err="1"/>
              <a:t>chọn</a:t>
            </a:r>
            <a:r>
              <a:rPr lang="en-CA" dirty="0"/>
              <a:t> </a:t>
            </a:r>
            <a:r>
              <a:rPr lang="en-CA" b="1" dirty="0"/>
              <a:t>Column</a:t>
            </a:r>
            <a:r>
              <a:rPr lang="en-CA" dirty="0"/>
              <a:t>;</a:t>
            </a:r>
            <a:r>
              <a:rPr lang="en-CA" b="1" dirty="0"/>
              <a:t> </a:t>
            </a:r>
            <a:r>
              <a:rPr lang="en-CA" dirty="0" err="1"/>
              <a:t>hoặc</a:t>
            </a:r>
            <a:endParaRPr lang="en-US" dirty="0"/>
          </a:p>
          <a:p>
            <a:pPr lvl="2"/>
            <a:r>
              <a:rPr lang="en-US" dirty="0" err="1" smtClean="0"/>
              <a:t>Nhấn</a:t>
            </a:r>
            <a:r>
              <a:rPr lang="en-US" dirty="0" smtClean="0"/>
              <a:t> CTRL+SHIFT+ENTER</a:t>
            </a:r>
            <a:endParaRPr lang="en-US" dirty="0"/>
          </a:p>
        </p:txBody>
      </p:sp>
    </p:spTree>
    <p:extLst>
      <p:ext uri="{BB962C8B-B14F-4D97-AF65-F5344CB8AC3E}">
        <p14:creationId xmlns:p14="http://schemas.microsoft.com/office/powerpoint/2010/main" val="410896263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Thay</a:t>
            </a:r>
            <a:r>
              <a:rPr lang="en-US" dirty="0" smtClean="0"/>
              <a:t> </a:t>
            </a:r>
            <a:r>
              <a:rPr lang="en-US" dirty="0" err="1" smtClean="0"/>
              <a:t>đổi</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trang</a:t>
            </a:r>
            <a:endParaRPr lang="en-US" dirty="0"/>
          </a:p>
        </p:txBody>
      </p:sp>
      <p:sp>
        <p:nvSpPr>
          <p:cNvPr id="3" name="Content Placeholder 2"/>
          <p:cNvSpPr>
            <a:spLocks noGrp="1"/>
          </p:cNvSpPr>
          <p:nvPr>
            <p:ph idx="1"/>
          </p:nvPr>
        </p:nvSpPr>
        <p:spPr/>
        <p:txBody>
          <a:bodyPr/>
          <a:lstStyle/>
          <a:p>
            <a:pPr lvl="1"/>
            <a:r>
              <a:rPr lang="en-CA" dirty="0" err="1"/>
              <a:t>Để</a:t>
            </a:r>
            <a:r>
              <a:rPr lang="en-CA" dirty="0"/>
              <a:t> </a:t>
            </a:r>
            <a:r>
              <a:rPr lang="en-CA" dirty="0" err="1"/>
              <a:t>ép</a:t>
            </a:r>
            <a:r>
              <a:rPr lang="en-CA" dirty="0"/>
              <a:t> </a:t>
            </a:r>
            <a:r>
              <a:rPr lang="en-CA" dirty="0" err="1"/>
              <a:t>ngắt</a:t>
            </a:r>
            <a:r>
              <a:rPr lang="en-CA" dirty="0"/>
              <a:t> </a:t>
            </a:r>
            <a:r>
              <a:rPr lang="en-CA" dirty="0" err="1"/>
              <a:t>trong</a:t>
            </a:r>
            <a:r>
              <a:rPr lang="en-CA" dirty="0"/>
              <a:t> </a:t>
            </a:r>
            <a:r>
              <a:rPr lang="en-CA" dirty="0" err="1"/>
              <a:t>trong</a:t>
            </a:r>
            <a:r>
              <a:rPr lang="en-CA" dirty="0"/>
              <a:t> </a:t>
            </a:r>
            <a:r>
              <a:rPr lang="en-CA" dirty="0" err="1"/>
              <a:t>bố</a:t>
            </a:r>
            <a:r>
              <a:rPr lang="en-CA" dirty="0"/>
              <a:t> </a:t>
            </a:r>
            <a:r>
              <a:rPr lang="en-CA" dirty="0" err="1"/>
              <a:t>cục</a:t>
            </a:r>
            <a:r>
              <a:rPr lang="en-CA" dirty="0"/>
              <a:t> </a:t>
            </a:r>
            <a:r>
              <a:rPr lang="en-CA" dirty="0" err="1"/>
              <a:t>cột</a:t>
            </a:r>
            <a:r>
              <a:rPr lang="en-US" dirty="0" smtClean="0"/>
              <a:t>:</a:t>
            </a:r>
            <a:endParaRPr lang="en-US" dirty="0"/>
          </a:p>
          <a:p>
            <a:pPr lvl="2"/>
            <a:r>
              <a:rPr lang="vi-VN" dirty="0"/>
              <a:t>Trên thẻ</a:t>
            </a:r>
            <a:r>
              <a:rPr lang="vi-VN" b="1" dirty="0"/>
              <a:t> Page Layout</a:t>
            </a:r>
            <a:r>
              <a:rPr lang="vi-VN" dirty="0"/>
              <a:t>, trong nhóm </a:t>
            </a:r>
            <a:r>
              <a:rPr lang="vi-VN" b="1" dirty="0"/>
              <a:t>Page Setup</a:t>
            </a:r>
            <a:r>
              <a:rPr lang="vi-VN" dirty="0"/>
              <a:t>, nhấp chuột vào </a:t>
            </a:r>
            <a:r>
              <a:rPr lang="vi-VN" b="1" dirty="0"/>
              <a:t>Breaks</a:t>
            </a:r>
            <a:r>
              <a:rPr lang="vi-VN" dirty="0"/>
              <a:t> và sau đó chọn </a:t>
            </a:r>
            <a:r>
              <a:rPr lang="vi-VN" b="1" dirty="0"/>
              <a:t>Page</a:t>
            </a:r>
            <a:r>
              <a:rPr lang="vi-VN" dirty="0"/>
              <a:t>;</a:t>
            </a:r>
            <a:r>
              <a:rPr lang="vi-VN" b="1" dirty="0"/>
              <a:t> </a:t>
            </a:r>
            <a:r>
              <a:rPr lang="vi-VN" dirty="0"/>
              <a:t>hoặc</a:t>
            </a:r>
          </a:p>
          <a:p>
            <a:pPr marL="739775" lvl="2" indent="0">
              <a:buNone/>
            </a:pPr>
            <a:r>
              <a:rPr lang="en-CA" dirty="0" smtClean="0"/>
              <a:t>-  </a:t>
            </a:r>
            <a:r>
              <a:rPr lang="en-CA" dirty="0" err="1" smtClean="0"/>
              <a:t>Trên</a:t>
            </a:r>
            <a:r>
              <a:rPr lang="en-CA" dirty="0" smtClean="0"/>
              <a:t> </a:t>
            </a:r>
            <a:r>
              <a:rPr lang="en-CA" dirty="0" err="1"/>
              <a:t>thẻ</a:t>
            </a:r>
            <a:r>
              <a:rPr lang="en-CA" dirty="0"/>
              <a:t> </a:t>
            </a:r>
            <a:r>
              <a:rPr lang="en-CA" b="1" dirty="0"/>
              <a:t>Insert</a:t>
            </a:r>
            <a:r>
              <a:rPr lang="en-CA" dirty="0"/>
              <a:t>, </a:t>
            </a:r>
            <a:r>
              <a:rPr lang="en-CA" dirty="0" err="1"/>
              <a:t>trong</a:t>
            </a:r>
            <a:r>
              <a:rPr lang="en-CA" dirty="0"/>
              <a:t> </a:t>
            </a:r>
            <a:r>
              <a:rPr lang="en-CA" dirty="0" err="1"/>
              <a:t>nhóm</a:t>
            </a:r>
            <a:r>
              <a:rPr lang="en-CA" dirty="0"/>
              <a:t> </a:t>
            </a:r>
            <a:r>
              <a:rPr lang="en-CA" b="1" dirty="0"/>
              <a:t>Pages</a:t>
            </a:r>
            <a:r>
              <a:rPr lang="en-CA" dirty="0"/>
              <a:t>, </a:t>
            </a:r>
            <a:r>
              <a:rPr lang="en-CA" dirty="0" err="1"/>
              <a:t>nhấp</a:t>
            </a:r>
            <a:r>
              <a:rPr lang="en-CA" dirty="0"/>
              <a:t> </a:t>
            </a:r>
            <a:r>
              <a:rPr lang="en-CA" dirty="0" err="1"/>
              <a:t>chuột</a:t>
            </a:r>
            <a:r>
              <a:rPr lang="en-CA" dirty="0"/>
              <a:t> </a:t>
            </a:r>
            <a:r>
              <a:rPr lang="en-CA" dirty="0" err="1"/>
              <a:t>chọn</a:t>
            </a:r>
            <a:r>
              <a:rPr lang="en-CA" dirty="0"/>
              <a:t> </a:t>
            </a:r>
            <a:r>
              <a:rPr lang="en-CA" b="1" dirty="0"/>
              <a:t>Page Break</a:t>
            </a:r>
            <a:r>
              <a:rPr lang="en-CA" dirty="0"/>
              <a:t>; </a:t>
            </a:r>
            <a:r>
              <a:rPr lang="en-CA" dirty="0" err="1"/>
              <a:t>hoặc</a:t>
            </a:r>
            <a:endParaRPr lang="en-US" dirty="0"/>
          </a:p>
          <a:p>
            <a:pPr lvl="2"/>
            <a:r>
              <a:rPr lang="en-US" dirty="0" err="1" smtClean="0"/>
              <a:t>Nhấn</a:t>
            </a:r>
            <a:r>
              <a:rPr lang="en-US" dirty="0" smtClean="0"/>
              <a:t> </a:t>
            </a:r>
            <a:r>
              <a:rPr lang="en-US" dirty="0"/>
              <a:t>CTRL+ENTER</a:t>
            </a:r>
          </a:p>
          <a:p>
            <a:pPr lvl="1"/>
            <a:r>
              <a:rPr lang="en-US" sz="1800" dirty="0" err="1" smtClean="0"/>
              <a:t>Để</a:t>
            </a:r>
            <a:r>
              <a:rPr lang="en-US" sz="1800" dirty="0" smtClean="0"/>
              <a:t> </a:t>
            </a:r>
            <a:r>
              <a:rPr lang="en-US" sz="1800" dirty="0" err="1" smtClean="0"/>
              <a:t>tạo</a:t>
            </a:r>
            <a:r>
              <a:rPr lang="en-US" sz="1800" dirty="0" smtClean="0"/>
              <a:t> </a:t>
            </a:r>
            <a:r>
              <a:rPr lang="en-CA" sz="1800" dirty="0" err="1"/>
              <a:t>hai</a:t>
            </a:r>
            <a:r>
              <a:rPr lang="en-CA" sz="1800" dirty="0"/>
              <a:t> </a:t>
            </a:r>
            <a:r>
              <a:rPr lang="en-CA" sz="1800" dirty="0" err="1"/>
              <a:t>bố</a:t>
            </a:r>
            <a:r>
              <a:rPr lang="en-CA" sz="1800" dirty="0"/>
              <a:t> </a:t>
            </a:r>
            <a:r>
              <a:rPr lang="en-CA" sz="1800" dirty="0" err="1"/>
              <a:t>cục</a:t>
            </a:r>
            <a:r>
              <a:rPr lang="en-CA" sz="1800" dirty="0"/>
              <a:t> </a:t>
            </a:r>
            <a:r>
              <a:rPr lang="en-CA" sz="1800" dirty="0" err="1"/>
              <a:t>cột</a:t>
            </a:r>
            <a:r>
              <a:rPr lang="en-CA" sz="1800" dirty="0"/>
              <a:t> </a:t>
            </a:r>
            <a:r>
              <a:rPr lang="en-CA" sz="1800" dirty="0" err="1"/>
              <a:t>khác</a:t>
            </a:r>
            <a:r>
              <a:rPr lang="en-CA" sz="1800" dirty="0"/>
              <a:t> </a:t>
            </a:r>
            <a:r>
              <a:rPr lang="en-CA" sz="1800" dirty="0" err="1"/>
              <a:t>nhau</a:t>
            </a:r>
            <a:r>
              <a:rPr lang="en-CA" sz="1800" dirty="0"/>
              <a:t> </a:t>
            </a:r>
            <a:r>
              <a:rPr lang="en-CA" sz="1800" dirty="0" err="1"/>
              <a:t>trên</a:t>
            </a:r>
            <a:r>
              <a:rPr lang="en-CA" sz="1800" dirty="0"/>
              <a:t> </a:t>
            </a:r>
            <a:r>
              <a:rPr lang="en-CA" sz="1800" dirty="0" err="1"/>
              <a:t>một</a:t>
            </a:r>
            <a:r>
              <a:rPr lang="en-CA" sz="1800" dirty="0"/>
              <a:t> </a:t>
            </a:r>
            <a:r>
              <a:rPr lang="en-CA" sz="1800" dirty="0" err="1"/>
              <a:t>trang</a:t>
            </a:r>
            <a:r>
              <a:rPr lang="en-CA" sz="1800" dirty="0"/>
              <a:t>, </a:t>
            </a:r>
            <a:r>
              <a:rPr lang="en-CA" sz="1800" err="1" smtClean="0"/>
              <a:t>chèn</a:t>
            </a:r>
            <a:r>
              <a:rPr lang="en-CA" sz="1800" smtClean="0"/>
              <a:t> ngắt phần </a:t>
            </a:r>
            <a:r>
              <a:rPr lang="en-CA" sz="1800" dirty="0" err="1" smtClean="0"/>
              <a:t>kiểu</a:t>
            </a:r>
            <a:r>
              <a:rPr lang="en-CA" sz="1800" dirty="0" smtClean="0"/>
              <a:t> Continuous </a:t>
            </a:r>
            <a:r>
              <a:rPr lang="en-CA" sz="1800" dirty="0" err="1"/>
              <a:t>giữa</a:t>
            </a:r>
            <a:r>
              <a:rPr lang="en-CA" sz="1800" dirty="0"/>
              <a:t> </a:t>
            </a:r>
            <a:r>
              <a:rPr lang="en-CA" sz="1800" dirty="0" err="1"/>
              <a:t>hai</a:t>
            </a:r>
            <a:r>
              <a:rPr lang="en-CA" sz="1800" dirty="0"/>
              <a:t> </a:t>
            </a:r>
            <a:r>
              <a:rPr lang="en-CA" sz="1800" dirty="0" err="1"/>
              <a:t>bố</a:t>
            </a:r>
            <a:r>
              <a:rPr lang="en-CA" sz="1800" dirty="0"/>
              <a:t> </a:t>
            </a:r>
            <a:r>
              <a:rPr lang="en-CA" sz="1800" dirty="0" err="1"/>
              <a:t>cục</a:t>
            </a:r>
            <a:r>
              <a:rPr lang="en-CA" sz="1800" dirty="0"/>
              <a:t> </a:t>
            </a:r>
            <a:r>
              <a:rPr lang="en-CA" sz="1800" dirty="0" err="1"/>
              <a:t>khác</a:t>
            </a:r>
            <a:r>
              <a:rPr lang="en-CA" sz="1800" dirty="0"/>
              <a:t> </a:t>
            </a:r>
            <a:r>
              <a:rPr lang="en-CA" sz="1800" dirty="0" err="1" smtClean="0"/>
              <a:t>nhau</a:t>
            </a:r>
            <a:endParaRPr lang="en-US" dirty="0"/>
          </a:p>
          <a:p>
            <a:pPr lvl="1"/>
            <a:r>
              <a:rPr lang="en-CA" dirty="0" err="1"/>
              <a:t>Để</a:t>
            </a:r>
            <a:r>
              <a:rPr lang="en-CA" dirty="0"/>
              <a:t> </a:t>
            </a:r>
            <a:r>
              <a:rPr lang="en-CA" dirty="0" err="1"/>
              <a:t>thay</a:t>
            </a:r>
            <a:r>
              <a:rPr lang="en-CA" dirty="0"/>
              <a:t> </a:t>
            </a:r>
            <a:r>
              <a:rPr lang="en-CA" dirty="0" err="1"/>
              <a:t>đổi</a:t>
            </a:r>
            <a:r>
              <a:rPr lang="en-CA" dirty="0"/>
              <a:t> </a:t>
            </a:r>
            <a:r>
              <a:rPr lang="en-CA" dirty="0" err="1"/>
              <a:t>bố</a:t>
            </a:r>
            <a:r>
              <a:rPr lang="en-CA" dirty="0"/>
              <a:t> </a:t>
            </a:r>
            <a:r>
              <a:rPr lang="en-CA" dirty="0" err="1"/>
              <a:t>cục</a:t>
            </a:r>
            <a:r>
              <a:rPr lang="en-CA" dirty="0"/>
              <a:t> </a:t>
            </a:r>
            <a:r>
              <a:rPr lang="en-CA" dirty="0" err="1"/>
              <a:t>cột</a:t>
            </a:r>
            <a:r>
              <a:rPr lang="en-CA" dirty="0"/>
              <a:t> </a:t>
            </a:r>
            <a:r>
              <a:rPr lang="en-CA" dirty="0" err="1"/>
              <a:t>chỉ</a:t>
            </a:r>
            <a:r>
              <a:rPr lang="en-CA" dirty="0"/>
              <a:t> </a:t>
            </a:r>
            <a:r>
              <a:rPr lang="en-CA" dirty="0" err="1"/>
              <a:t>cho</a:t>
            </a:r>
            <a:r>
              <a:rPr lang="en-CA" dirty="0"/>
              <a:t> </a:t>
            </a:r>
            <a:r>
              <a:rPr lang="en-CA" dirty="0" err="1"/>
              <a:t>một</a:t>
            </a:r>
            <a:r>
              <a:rPr lang="en-CA" dirty="0"/>
              <a:t> </a:t>
            </a:r>
            <a:r>
              <a:rPr lang="en-CA" dirty="0" err="1"/>
              <a:t>phần</a:t>
            </a:r>
            <a:r>
              <a:rPr lang="en-CA" dirty="0"/>
              <a:t> </a:t>
            </a:r>
            <a:r>
              <a:rPr lang="en-CA" dirty="0" err="1"/>
              <a:t>tài</a:t>
            </a:r>
            <a:r>
              <a:rPr lang="en-CA" dirty="0"/>
              <a:t> </a:t>
            </a:r>
            <a:r>
              <a:rPr lang="en-CA" dirty="0" err="1"/>
              <a:t>liệu</a:t>
            </a:r>
            <a:r>
              <a:rPr lang="en-CA" dirty="0"/>
              <a:t>, </a:t>
            </a:r>
            <a:r>
              <a:rPr lang="en-CA" dirty="0" err="1"/>
              <a:t>chọn</a:t>
            </a:r>
            <a:r>
              <a:rPr lang="en-CA" dirty="0"/>
              <a:t> </a:t>
            </a:r>
            <a:r>
              <a:rPr lang="en-CA" dirty="0" err="1"/>
              <a:t>phần</a:t>
            </a:r>
            <a:r>
              <a:rPr lang="en-CA" dirty="0"/>
              <a:t> </a:t>
            </a:r>
            <a:r>
              <a:rPr lang="en-CA" dirty="0" err="1"/>
              <a:t>văn</a:t>
            </a:r>
            <a:r>
              <a:rPr lang="en-CA" dirty="0"/>
              <a:t> </a:t>
            </a:r>
            <a:r>
              <a:rPr lang="en-CA" dirty="0" err="1"/>
              <a:t>bản</a:t>
            </a:r>
            <a:r>
              <a:rPr lang="en-CA" dirty="0"/>
              <a:t> </a:t>
            </a:r>
            <a:r>
              <a:rPr lang="en-CA" dirty="0" err="1"/>
              <a:t>đó</a:t>
            </a:r>
            <a:r>
              <a:rPr lang="en-CA" dirty="0"/>
              <a:t> </a:t>
            </a:r>
            <a:r>
              <a:rPr lang="en-CA" dirty="0" err="1"/>
              <a:t>và</a:t>
            </a:r>
            <a:r>
              <a:rPr lang="en-CA" dirty="0"/>
              <a:t> </a:t>
            </a:r>
            <a:r>
              <a:rPr lang="en-CA" dirty="0" err="1"/>
              <a:t>thực</a:t>
            </a:r>
            <a:r>
              <a:rPr lang="en-CA" dirty="0"/>
              <a:t> </a:t>
            </a:r>
            <a:r>
              <a:rPr lang="en-CA" dirty="0" err="1"/>
              <a:t>hiện</a:t>
            </a:r>
            <a:r>
              <a:rPr lang="en-CA" dirty="0"/>
              <a:t> </a:t>
            </a:r>
            <a:r>
              <a:rPr lang="en-CA" dirty="0" err="1"/>
              <a:t>thay</a:t>
            </a:r>
            <a:r>
              <a:rPr lang="en-CA" dirty="0"/>
              <a:t> </a:t>
            </a:r>
            <a:r>
              <a:rPr lang="en-CA" dirty="0" err="1"/>
              <a:t>đổi</a:t>
            </a:r>
            <a:r>
              <a:rPr lang="en-CA" dirty="0"/>
              <a:t> </a:t>
            </a:r>
            <a:r>
              <a:rPr lang="en-CA" dirty="0" err="1"/>
              <a:t>bố</a:t>
            </a:r>
            <a:r>
              <a:rPr lang="en-CA" dirty="0"/>
              <a:t> </a:t>
            </a:r>
            <a:r>
              <a:rPr lang="en-CA" dirty="0" err="1"/>
              <a:t>cục</a:t>
            </a:r>
            <a:r>
              <a:rPr lang="en-CA" dirty="0"/>
              <a:t> </a:t>
            </a:r>
            <a:r>
              <a:rPr lang="en-CA" dirty="0" err="1"/>
              <a:t>cột</a:t>
            </a:r>
            <a:r>
              <a:rPr lang="en-CA" dirty="0"/>
              <a:t> </a:t>
            </a:r>
            <a:r>
              <a:rPr lang="en-CA" dirty="0" err="1"/>
              <a:t>thích</a:t>
            </a:r>
            <a:r>
              <a:rPr lang="en-CA" dirty="0"/>
              <a:t> </a:t>
            </a:r>
            <a:r>
              <a:rPr lang="en-CA" dirty="0" err="1"/>
              <a:t>hợp</a:t>
            </a:r>
            <a:r>
              <a:rPr lang="en-CA" dirty="0"/>
              <a:t> </a:t>
            </a:r>
            <a:endParaRPr lang="en-CA" dirty="0" smtClean="0"/>
          </a:p>
          <a:p>
            <a:pPr lvl="2"/>
            <a:r>
              <a:rPr lang="en-CA" dirty="0"/>
              <a:t>Word </a:t>
            </a:r>
            <a:r>
              <a:rPr lang="en-CA" dirty="0" err="1"/>
              <a:t>tự</a:t>
            </a:r>
            <a:r>
              <a:rPr lang="en-CA" dirty="0"/>
              <a:t> </a:t>
            </a:r>
            <a:r>
              <a:rPr lang="en-CA" dirty="0" err="1"/>
              <a:t>động</a:t>
            </a:r>
            <a:r>
              <a:rPr lang="en-CA" dirty="0"/>
              <a:t> </a:t>
            </a:r>
            <a:r>
              <a:rPr lang="en-CA" dirty="0" err="1"/>
              <a:t>chèn</a:t>
            </a:r>
            <a:r>
              <a:rPr lang="en-CA" dirty="0"/>
              <a:t> </a:t>
            </a:r>
            <a:r>
              <a:rPr lang="en-CA" dirty="0" err="1"/>
              <a:t>các</a:t>
            </a:r>
            <a:r>
              <a:rPr lang="en-CA" dirty="0"/>
              <a:t> </a:t>
            </a:r>
            <a:r>
              <a:rPr lang="en-CA" dirty="0" err="1"/>
              <a:t>ngắt</a:t>
            </a:r>
            <a:r>
              <a:rPr lang="en-CA" dirty="0"/>
              <a:t> </a:t>
            </a:r>
            <a:r>
              <a:rPr lang="en-CA" dirty="0" err="1"/>
              <a:t>phần</a:t>
            </a:r>
            <a:r>
              <a:rPr lang="en-CA" dirty="0"/>
              <a:t> (section) </a:t>
            </a:r>
            <a:r>
              <a:rPr lang="en-CA" dirty="0" err="1"/>
              <a:t>thích</a:t>
            </a:r>
            <a:r>
              <a:rPr lang="en-CA" dirty="0"/>
              <a:t> </a:t>
            </a:r>
            <a:r>
              <a:rPr lang="en-CA" dirty="0" err="1"/>
              <a:t>hợp</a:t>
            </a:r>
            <a:r>
              <a:rPr lang="en-CA" dirty="0"/>
              <a:t> </a:t>
            </a:r>
            <a:r>
              <a:rPr lang="en-CA" dirty="0" err="1"/>
              <a:t>cho</a:t>
            </a:r>
            <a:r>
              <a:rPr lang="en-CA" dirty="0"/>
              <a:t> </a:t>
            </a:r>
            <a:r>
              <a:rPr lang="en-CA" dirty="0" err="1"/>
              <a:t>vùng</a:t>
            </a:r>
            <a:r>
              <a:rPr lang="en-CA" dirty="0"/>
              <a:t> </a:t>
            </a:r>
            <a:r>
              <a:rPr lang="en-CA" dirty="0" err="1"/>
              <a:t>lựa</a:t>
            </a:r>
            <a:r>
              <a:rPr lang="en-CA" dirty="0"/>
              <a:t> </a:t>
            </a:r>
            <a:r>
              <a:rPr lang="en-CA" dirty="0" err="1"/>
              <a:t>chọn</a:t>
            </a:r>
            <a:endParaRPr lang="en-US" dirty="0"/>
          </a:p>
          <a:p>
            <a:endParaRPr lang="en-US" dirty="0"/>
          </a:p>
        </p:txBody>
      </p:sp>
    </p:spTree>
    <p:extLst>
      <p:ext uri="{BB962C8B-B14F-4D97-AF65-F5344CB8AC3E}">
        <p14:creationId xmlns:p14="http://schemas.microsoft.com/office/powerpoint/2010/main" val="1698287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502" y="825816"/>
            <a:ext cx="8036298" cy="850584"/>
          </a:xfrm>
        </p:spPr>
        <p:txBody>
          <a:bodyPr/>
          <a:lstStyle/>
          <a:p>
            <a:r>
              <a:rPr lang="en-US" smtClean="0"/>
              <a:t>SỬ </a:t>
            </a:r>
            <a:r>
              <a:rPr lang="en-US"/>
              <a:t>DỤNG TIẾNG </a:t>
            </a:r>
            <a:r>
              <a:rPr lang="en-US"/>
              <a:t>VIỆT</a:t>
            </a:r>
          </a:p>
        </p:txBody>
      </p:sp>
      <p:sp>
        <p:nvSpPr>
          <p:cNvPr id="3" name="Content Placeholder 2"/>
          <p:cNvSpPr>
            <a:spLocks noGrp="1"/>
          </p:cNvSpPr>
          <p:nvPr>
            <p:ph idx="1"/>
          </p:nvPr>
        </p:nvSpPr>
        <p:spPr>
          <a:xfrm>
            <a:off x="1031502" y="1752600"/>
            <a:ext cx="8036298" cy="3048000"/>
          </a:xfrm>
        </p:spPr>
        <p:txBody>
          <a:bodyPr>
            <a:normAutofit lnSpcReduction="10000"/>
          </a:bodyPr>
          <a:lstStyle/>
          <a:p>
            <a:r>
              <a:rPr lang="en-US"/>
              <a:t>Bảng </a:t>
            </a:r>
            <a:r>
              <a:rPr lang="en-US"/>
              <a:t>mã, </a:t>
            </a:r>
            <a:r>
              <a:rPr lang="en-US"/>
              <a:t>font </a:t>
            </a:r>
            <a:r>
              <a:rPr lang="en-US"/>
              <a:t>chữ</a:t>
            </a:r>
            <a:r>
              <a:rPr lang="en-US"/>
              <a:t>, kiểu </a:t>
            </a:r>
            <a:r>
              <a:rPr lang="en-US" smtClean="0"/>
              <a:t>gõ</a:t>
            </a:r>
          </a:p>
          <a:p>
            <a:pPr lvl="1"/>
            <a:r>
              <a:rPr lang="en-US"/>
              <a:t>Bảng mã </a:t>
            </a:r>
            <a:r>
              <a:rPr lang="en-US"/>
              <a:t>và font chữ: </a:t>
            </a:r>
          </a:p>
          <a:p>
            <a:pPr lvl="2"/>
            <a:r>
              <a:rPr lang="en-US" smtClean="0"/>
              <a:t>qui </a:t>
            </a:r>
            <a:r>
              <a:rPr lang="vi-VN" smtClean="0"/>
              <a:t>ước</a:t>
            </a:r>
            <a:r>
              <a:rPr lang="en-US"/>
              <a:t> cách thức mã hóa ký </a:t>
            </a:r>
            <a:r>
              <a:rPr lang="en-US"/>
              <a:t>tự</a:t>
            </a:r>
            <a:r>
              <a:rPr lang="en-US"/>
              <a:t>, vị trí ký </a:t>
            </a:r>
            <a:r>
              <a:rPr lang="en-US"/>
              <a:t>tự </a:t>
            </a:r>
            <a:r>
              <a:rPr lang="en-US"/>
              <a:t>trong một </a:t>
            </a:r>
            <a:r>
              <a:rPr lang="en-US"/>
              <a:t>bộ </a:t>
            </a:r>
            <a:r>
              <a:rPr lang="en-US"/>
              <a:t>font </a:t>
            </a:r>
            <a:r>
              <a:rPr lang="en-US" smtClean="0"/>
              <a:t>chữ</a:t>
            </a:r>
          </a:p>
          <a:p>
            <a:pPr lvl="2"/>
            <a:r>
              <a:rPr lang="en-US"/>
              <a:t>Các bảng mã </a:t>
            </a:r>
            <a:r>
              <a:rPr lang="en-US"/>
              <a:t>thông dụng:</a:t>
            </a:r>
          </a:p>
          <a:p>
            <a:pPr lvl="3"/>
            <a:r>
              <a:rPr lang="en-US" smtClean="0"/>
              <a:t>VNI, TCVN3 (TCVN 5712.1993), Unicode (TCVN 6909.2001)</a:t>
            </a:r>
            <a:endParaRPr lang="en-US"/>
          </a:p>
          <a:p>
            <a:pPr lvl="2"/>
            <a:r>
              <a:rPr lang="en-US"/>
              <a:t>Font </a:t>
            </a:r>
            <a:r>
              <a:rPr lang="en-US" smtClean="0"/>
              <a:t>chữ - kiểu chữ </a:t>
            </a:r>
          </a:p>
          <a:p>
            <a:pPr lvl="1"/>
            <a:r>
              <a:rPr lang="en-US"/>
              <a:t>Kiểu gõ </a:t>
            </a:r>
            <a:r>
              <a:rPr lang="en-US"/>
              <a:t>tiếng Việt</a:t>
            </a:r>
          </a:p>
          <a:p>
            <a:pPr lvl="2"/>
            <a:r>
              <a:rPr lang="en-US"/>
              <a:t>Qui tắc gõ bàn </a:t>
            </a:r>
            <a:r>
              <a:rPr lang="en-US"/>
              <a:t>phím la </a:t>
            </a:r>
            <a:r>
              <a:rPr lang="en-US"/>
              <a:t>tinh </a:t>
            </a:r>
            <a:r>
              <a:rPr lang="en-US"/>
              <a:t>để </a:t>
            </a:r>
            <a:r>
              <a:rPr lang="en-US"/>
              <a:t>ra kỹ tự tiếng </a:t>
            </a:r>
            <a:r>
              <a:rPr lang="en-US" smtClean="0"/>
              <a:t>Việt</a:t>
            </a:r>
          </a:p>
          <a:p>
            <a:pPr lvl="2"/>
            <a:r>
              <a:rPr lang="en-US"/>
              <a:t>Phổ </a:t>
            </a:r>
            <a:r>
              <a:rPr lang="en-US" smtClean="0"/>
              <a:t>biến: Telex, VNI</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593117637"/>
              </p:ext>
            </p:extLst>
          </p:nvPr>
        </p:nvGraphicFramePr>
        <p:xfrm>
          <a:off x="457200" y="4953000"/>
          <a:ext cx="4114800" cy="1793493"/>
        </p:xfrm>
        <a:graphic>
          <a:graphicData uri="http://schemas.openxmlformats.org/drawingml/2006/table">
            <a:tbl>
              <a:tblPr firstRow="1" firstCol="1" bandRow="1">
                <a:tableStyleId>{5C22544A-7EE6-4342-B048-85BDC9FD1C3A}</a:tableStyleId>
              </a:tblPr>
              <a:tblGrid>
                <a:gridCol w="817569">
                  <a:extLst>
                    <a:ext uri="{9D8B030D-6E8A-4147-A177-3AD203B41FA5}">
                      <a16:colId xmlns:a16="http://schemas.microsoft.com/office/drawing/2014/main" val="3328372256"/>
                    </a:ext>
                  </a:extLst>
                </a:gridCol>
                <a:gridCol w="652189">
                  <a:extLst>
                    <a:ext uri="{9D8B030D-6E8A-4147-A177-3AD203B41FA5}">
                      <a16:colId xmlns:a16="http://schemas.microsoft.com/office/drawing/2014/main" val="2715877099"/>
                    </a:ext>
                  </a:extLst>
                </a:gridCol>
                <a:gridCol w="662038">
                  <a:extLst>
                    <a:ext uri="{9D8B030D-6E8A-4147-A177-3AD203B41FA5}">
                      <a16:colId xmlns:a16="http://schemas.microsoft.com/office/drawing/2014/main" val="3691839290"/>
                    </a:ext>
                  </a:extLst>
                </a:gridCol>
                <a:gridCol w="660483">
                  <a:extLst>
                    <a:ext uri="{9D8B030D-6E8A-4147-A177-3AD203B41FA5}">
                      <a16:colId xmlns:a16="http://schemas.microsoft.com/office/drawing/2014/main" val="4113590342"/>
                    </a:ext>
                  </a:extLst>
                </a:gridCol>
                <a:gridCol w="662038">
                  <a:extLst>
                    <a:ext uri="{9D8B030D-6E8A-4147-A177-3AD203B41FA5}">
                      <a16:colId xmlns:a16="http://schemas.microsoft.com/office/drawing/2014/main" val="351940302"/>
                    </a:ext>
                  </a:extLst>
                </a:gridCol>
                <a:gridCol w="660483">
                  <a:extLst>
                    <a:ext uri="{9D8B030D-6E8A-4147-A177-3AD203B41FA5}">
                      <a16:colId xmlns:a16="http://schemas.microsoft.com/office/drawing/2014/main" val="3111272982"/>
                    </a:ext>
                  </a:extLst>
                </a:gridCol>
              </a:tblGrid>
              <a:tr h="367801">
                <a:tc>
                  <a:txBody>
                    <a:bodyPr/>
                    <a:lstStyle/>
                    <a:p>
                      <a:pPr marL="0" marR="0" indent="0" algn="l">
                        <a:lnSpc>
                          <a:spcPct val="115000"/>
                        </a:lnSpc>
                        <a:spcBef>
                          <a:spcPts val="0"/>
                        </a:spcBef>
                        <a:spcAft>
                          <a:spcPts val="0"/>
                        </a:spcAft>
                      </a:pPr>
                      <a:r>
                        <a:rPr lang="en-US" sz="1400" b="0">
                          <a:effectLst/>
                        </a:rPr>
                        <a:t>Dấu </a:t>
                      </a:r>
                      <a:endParaRPr lang="en-US" sz="14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400" b="0">
                          <a:effectLst/>
                        </a:rPr>
                        <a:t>Sắc </a:t>
                      </a:r>
                      <a:endParaRPr lang="en-US" sz="14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400" b="0">
                          <a:effectLst/>
                        </a:rPr>
                        <a:t>Huyền </a:t>
                      </a:r>
                      <a:endParaRPr lang="en-US" sz="14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400" b="0">
                          <a:effectLst/>
                        </a:rPr>
                        <a:t>Hỏi </a:t>
                      </a:r>
                      <a:endParaRPr lang="en-US" sz="14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400" b="0">
                          <a:effectLst/>
                        </a:rPr>
                        <a:t>Ngã </a:t>
                      </a:r>
                      <a:endParaRPr lang="en-US" sz="14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400" b="0">
                          <a:effectLst/>
                        </a:rPr>
                        <a:t>Nặng </a:t>
                      </a:r>
                      <a:endParaRPr lang="en-US" sz="14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extLst>
                  <a:ext uri="{0D108BD9-81ED-4DB2-BD59-A6C34878D82A}">
                    <a16:rowId xmlns:a16="http://schemas.microsoft.com/office/drawing/2014/main" val="3560208942"/>
                  </a:ext>
                </a:extLst>
              </a:tr>
              <a:tr h="712846">
                <a:tc>
                  <a:txBody>
                    <a:bodyPr/>
                    <a:lstStyle/>
                    <a:p>
                      <a:pPr marL="0" marR="0" indent="0" algn="l">
                        <a:lnSpc>
                          <a:spcPct val="115000"/>
                        </a:lnSpc>
                        <a:spcBef>
                          <a:spcPts val="0"/>
                        </a:spcBef>
                        <a:spcAft>
                          <a:spcPts val="0"/>
                        </a:spcAft>
                      </a:pPr>
                      <a:r>
                        <a:rPr lang="en-US" sz="1600" b="0">
                          <a:effectLst/>
                        </a:rPr>
                        <a:t>Kiểu Telex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2400" b="0">
                          <a:effectLst/>
                        </a:rPr>
                        <a:t>s </a:t>
                      </a:r>
                      <a:endParaRPr lang="en-US" sz="24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2400" b="0">
                          <a:effectLst/>
                        </a:rPr>
                        <a:t>f </a:t>
                      </a:r>
                      <a:endParaRPr lang="en-US" sz="24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2400" b="0">
                          <a:effectLst/>
                        </a:rPr>
                        <a:t>r </a:t>
                      </a:r>
                      <a:endParaRPr lang="en-US" sz="24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2400" b="0">
                          <a:effectLst/>
                        </a:rPr>
                        <a:t>x </a:t>
                      </a:r>
                      <a:endParaRPr lang="en-US" sz="24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2400" b="0">
                          <a:effectLst/>
                        </a:rPr>
                        <a:t>j </a:t>
                      </a:r>
                      <a:endParaRPr lang="en-US" sz="24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extLst>
                  <a:ext uri="{0D108BD9-81ED-4DB2-BD59-A6C34878D82A}">
                    <a16:rowId xmlns:a16="http://schemas.microsoft.com/office/drawing/2014/main" val="858141513"/>
                  </a:ext>
                </a:extLst>
              </a:tr>
              <a:tr h="712846">
                <a:tc>
                  <a:txBody>
                    <a:bodyPr/>
                    <a:lstStyle/>
                    <a:p>
                      <a:pPr marL="0" marR="0" indent="0" algn="l">
                        <a:lnSpc>
                          <a:spcPct val="115000"/>
                        </a:lnSpc>
                        <a:spcBef>
                          <a:spcPts val="0"/>
                        </a:spcBef>
                        <a:spcAft>
                          <a:spcPts val="0"/>
                        </a:spcAft>
                      </a:pPr>
                      <a:r>
                        <a:rPr lang="en-US" sz="1600" b="0">
                          <a:effectLst/>
                        </a:rPr>
                        <a:t>Kiểu VNI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2400" b="0">
                          <a:effectLst/>
                        </a:rPr>
                        <a:t>1 </a:t>
                      </a:r>
                      <a:endParaRPr lang="en-US" sz="24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2400" b="0">
                          <a:effectLst/>
                        </a:rPr>
                        <a:t>2 </a:t>
                      </a:r>
                      <a:endParaRPr lang="en-US" sz="24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2400" b="0">
                          <a:effectLst/>
                        </a:rPr>
                        <a:t>3 </a:t>
                      </a:r>
                      <a:endParaRPr lang="en-US" sz="24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2400" b="0">
                          <a:effectLst/>
                        </a:rPr>
                        <a:t>4 </a:t>
                      </a:r>
                      <a:endParaRPr lang="en-US" sz="24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2400" b="0">
                          <a:effectLst/>
                        </a:rPr>
                        <a:t>5 </a:t>
                      </a:r>
                      <a:endParaRPr lang="en-US" sz="24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extLst>
                  <a:ext uri="{0D108BD9-81ED-4DB2-BD59-A6C34878D82A}">
                    <a16:rowId xmlns:a16="http://schemas.microsoft.com/office/drawing/2014/main" val="410229107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24328930"/>
              </p:ext>
            </p:extLst>
          </p:nvPr>
        </p:nvGraphicFramePr>
        <p:xfrm>
          <a:off x="4800600" y="4953000"/>
          <a:ext cx="4267200" cy="1793494"/>
        </p:xfrm>
        <a:graphic>
          <a:graphicData uri="http://schemas.openxmlformats.org/drawingml/2006/table">
            <a:tbl>
              <a:tblPr firstRow="1" firstCol="1" bandRow="1">
                <a:tableStyleId>{5C22544A-7EE6-4342-B048-85BDC9FD1C3A}</a:tableStyleId>
              </a:tblPr>
              <a:tblGrid>
                <a:gridCol w="837633">
                  <a:extLst>
                    <a:ext uri="{9D8B030D-6E8A-4147-A177-3AD203B41FA5}">
                      <a16:colId xmlns:a16="http://schemas.microsoft.com/office/drawing/2014/main" val="671910303"/>
                    </a:ext>
                  </a:extLst>
                </a:gridCol>
                <a:gridCol w="458064">
                  <a:extLst>
                    <a:ext uri="{9D8B030D-6E8A-4147-A177-3AD203B41FA5}">
                      <a16:colId xmlns:a16="http://schemas.microsoft.com/office/drawing/2014/main" val="893809369"/>
                    </a:ext>
                  </a:extLst>
                </a:gridCol>
                <a:gridCol w="456989">
                  <a:extLst>
                    <a:ext uri="{9D8B030D-6E8A-4147-A177-3AD203B41FA5}">
                      <a16:colId xmlns:a16="http://schemas.microsoft.com/office/drawing/2014/main" val="1681168867"/>
                    </a:ext>
                  </a:extLst>
                </a:gridCol>
                <a:gridCol w="458064">
                  <a:extLst>
                    <a:ext uri="{9D8B030D-6E8A-4147-A177-3AD203B41FA5}">
                      <a16:colId xmlns:a16="http://schemas.microsoft.com/office/drawing/2014/main" val="682883527"/>
                    </a:ext>
                  </a:extLst>
                </a:gridCol>
                <a:gridCol w="532795">
                  <a:extLst>
                    <a:ext uri="{9D8B030D-6E8A-4147-A177-3AD203B41FA5}">
                      <a16:colId xmlns:a16="http://schemas.microsoft.com/office/drawing/2014/main" val="1695054385"/>
                    </a:ext>
                  </a:extLst>
                </a:gridCol>
                <a:gridCol w="510753">
                  <a:extLst>
                    <a:ext uri="{9D8B030D-6E8A-4147-A177-3AD203B41FA5}">
                      <a16:colId xmlns:a16="http://schemas.microsoft.com/office/drawing/2014/main" val="1141836636"/>
                    </a:ext>
                  </a:extLst>
                </a:gridCol>
                <a:gridCol w="480107">
                  <a:extLst>
                    <a:ext uri="{9D8B030D-6E8A-4147-A177-3AD203B41FA5}">
                      <a16:colId xmlns:a16="http://schemas.microsoft.com/office/drawing/2014/main" val="1994576830"/>
                    </a:ext>
                  </a:extLst>
                </a:gridCol>
                <a:gridCol w="532795">
                  <a:extLst>
                    <a:ext uri="{9D8B030D-6E8A-4147-A177-3AD203B41FA5}">
                      <a16:colId xmlns:a16="http://schemas.microsoft.com/office/drawing/2014/main" val="2215187774"/>
                    </a:ext>
                  </a:extLst>
                </a:gridCol>
              </a:tblGrid>
              <a:tr h="443230">
                <a:tc>
                  <a:txBody>
                    <a:bodyPr/>
                    <a:lstStyle/>
                    <a:p>
                      <a:pPr marL="0" marR="0" indent="0" algn="l">
                        <a:lnSpc>
                          <a:spcPct val="115000"/>
                        </a:lnSpc>
                        <a:spcBef>
                          <a:spcPts val="0"/>
                        </a:spcBef>
                        <a:spcAft>
                          <a:spcPts val="0"/>
                        </a:spcAft>
                      </a:pPr>
                      <a:r>
                        <a:rPr lang="en-US" sz="1600" b="0">
                          <a:effectLst/>
                        </a:rPr>
                        <a:t>Ký tự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600" b="0">
                          <a:effectLst/>
                        </a:rPr>
                        <a:t>â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600" b="0">
                          <a:effectLst/>
                        </a:rPr>
                        <a:t>ê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600" b="0">
                          <a:effectLst/>
                        </a:rPr>
                        <a:t>ô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600" b="0">
                          <a:effectLst/>
                        </a:rPr>
                        <a:t>ư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600" b="0">
                          <a:effectLst/>
                        </a:rPr>
                        <a:t>ơ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600" b="0">
                          <a:effectLst/>
                        </a:rPr>
                        <a:t>ă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600" b="0">
                          <a:effectLst/>
                        </a:rPr>
                        <a:t>đ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extLst>
                  <a:ext uri="{0D108BD9-81ED-4DB2-BD59-A6C34878D82A}">
                    <a16:rowId xmlns:a16="http://schemas.microsoft.com/office/drawing/2014/main" val="371719320"/>
                  </a:ext>
                </a:extLst>
              </a:tr>
              <a:tr h="443865">
                <a:tc>
                  <a:txBody>
                    <a:bodyPr/>
                    <a:lstStyle/>
                    <a:p>
                      <a:pPr marL="0" marR="0" indent="0" algn="l">
                        <a:lnSpc>
                          <a:spcPct val="115000"/>
                        </a:lnSpc>
                        <a:spcBef>
                          <a:spcPts val="0"/>
                        </a:spcBef>
                        <a:spcAft>
                          <a:spcPts val="0"/>
                        </a:spcAft>
                      </a:pPr>
                      <a:r>
                        <a:rPr lang="en-US" sz="1600" b="0">
                          <a:effectLst/>
                        </a:rPr>
                        <a:t>Kiểu Telex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600" b="0">
                          <a:effectLst/>
                        </a:rPr>
                        <a:t>aa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600" b="0">
                          <a:effectLst/>
                        </a:rPr>
                        <a:t>ee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600" b="0">
                          <a:effectLst/>
                        </a:rPr>
                        <a:t>oo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600" b="0">
                          <a:effectLst/>
                        </a:rPr>
                        <a:t>uw; [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600" b="0">
                          <a:effectLst/>
                        </a:rPr>
                        <a:t>uw; ]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600" b="0">
                          <a:effectLst/>
                        </a:rPr>
                        <a:t>aw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600" b="0">
                          <a:effectLst/>
                        </a:rPr>
                        <a:t>dd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extLst>
                  <a:ext uri="{0D108BD9-81ED-4DB2-BD59-A6C34878D82A}">
                    <a16:rowId xmlns:a16="http://schemas.microsoft.com/office/drawing/2014/main" val="978806927"/>
                  </a:ext>
                </a:extLst>
              </a:tr>
              <a:tr h="445135">
                <a:tc>
                  <a:txBody>
                    <a:bodyPr/>
                    <a:lstStyle/>
                    <a:p>
                      <a:pPr marL="0" marR="0" indent="0" algn="l">
                        <a:lnSpc>
                          <a:spcPct val="115000"/>
                        </a:lnSpc>
                        <a:spcBef>
                          <a:spcPts val="0"/>
                        </a:spcBef>
                        <a:spcAft>
                          <a:spcPts val="0"/>
                        </a:spcAft>
                      </a:pPr>
                      <a:r>
                        <a:rPr lang="en-US" sz="1600" b="0">
                          <a:effectLst/>
                        </a:rPr>
                        <a:t>Kiểu VNI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600" b="0">
                          <a:effectLst/>
                        </a:rPr>
                        <a:t>a6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600" b="0">
                          <a:effectLst/>
                        </a:rPr>
                        <a:t>e6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600" b="0">
                          <a:effectLst/>
                        </a:rPr>
                        <a:t>o6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600" b="0">
                          <a:effectLst/>
                        </a:rPr>
                        <a:t>u7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600" b="0">
                          <a:effectLst/>
                        </a:rPr>
                        <a:t>o7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600" b="0">
                          <a:effectLst/>
                        </a:rPr>
                        <a:t>a8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tc>
                  <a:txBody>
                    <a:bodyPr/>
                    <a:lstStyle/>
                    <a:p>
                      <a:pPr marL="0" marR="0" indent="0" algn="ctr">
                        <a:lnSpc>
                          <a:spcPct val="115000"/>
                        </a:lnSpc>
                        <a:spcBef>
                          <a:spcPts val="0"/>
                        </a:spcBef>
                        <a:spcAft>
                          <a:spcPts val="0"/>
                        </a:spcAft>
                      </a:pPr>
                      <a:r>
                        <a:rPr lang="en-US" sz="1600" b="0">
                          <a:effectLst/>
                        </a:rPr>
                        <a:t>d9 </a:t>
                      </a:r>
                      <a:endParaRPr lang="en-US" sz="16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14300" marB="0"/>
                </a:tc>
                <a:extLst>
                  <a:ext uri="{0D108BD9-81ED-4DB2-BD59-A6C34878D82A}">
                    <a16:rowId xmlns:a16="http://schemas.microsoft.com/office/drawing/2014/main" val="2723228740"/>
                  </a:ext>
                </a:extLst>
              </a:tr>
            </a:tbl>
          </a:graphicData>
        </a:graphic>
      </p:graphicFrame>
    </p:spTree>
    <p:extLst>
      <p:ext uri="{BB962C8B-B14F-4D97-AF65-F5344CB8AC3E}">
        <p14:creationId xmlns:p14="http://schemas.microsoft.com/office/powerpoint/2010/main" val="27272939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bảng</a:t>
            </a:r>
            <a:endParaRPr lang="en-US" dirty="0"/>
          </a:p>
        </p:txBody>
      </p:sp>
      <p:sp>
        <p:nvSpPr>
          <p:cNvPr id="3" name="Content Placeholder 2"/>
          <p:cNvSpPr>
            <a:spLocks noGrp="1"/>
          </p:cNvSpPr>
          <p:nvPr>
            <p:ph idx="1"/>
          </p:nvPr>
        </p:nvSpPr>
        <p:spPr/>
        <p:txBody>
          <a:bodyPr/>
          <a:lstStyle/>
          <a:p>
            <a:r>
              <a:rPr lang="en-CA" dirty="0" err="1"/>
              <a:t>Mỗi</a:t>
            </a:r>
            <a:r>
              <a:rPr lang="en-CA" dirty="0"/>
              <a:t> </a:t>
            </a:r>
            <a:r>
              <a:rPr lang="en-CA" dirty="0" err="1"/>
              <a:t>đường</a:t>
            </a:r>
            <a:r>
              <a:rPr lang="en-CA" dirty="0"/>
              <a:t> </a:t>
            </a:r>
            <a:r>
              <a:rPr lang="en-CA" dirty="0" err="1"/>
              <a:t>nằm</a:t>
            </a:r>
            <a:r>
              <a:rPr lang="en-CA" dirty="0"/>
              <a:t> </a:t>
            </a:r>
            <a:r>
              <a:rPr lang="en-CA" dirty="0" err="1"/>
              <a:t>ngang</a:t>
            </a:r>
            <a:r>
              <a:rPr lang="en-CA" dirty="0"/>
              <a:t> </a:t>
            </a:r>
            <a:r>
              <a:rPr lang="en-CA" dirty="0" err="1"/>
              <a:t>trong</a:t>
            </a:r>
            <a:r>
              <a:rPr lang="en-CA" dirty="0"/>
              <a:t> </a:t>
            </a:r>
            <a:r>
              <a:rPr lang="en-CA" dirty="0" err="1"/>
              <a:t>bảng</a:t>
            </a:r>
            <a:r>
              <a:rPr lang="en-CA" dirty="0"/>
              <a:t> </a:t>
            </a:r>
            <a:r>
              <a:rPr lang="en-CA" dirty="0" err="1"/>
              <a:t>là</a:t>
            </a:r>
            <a:r>
              <a:rPr lang="en-CA" dirty="0"/>
              <a:t> </a:t>
            </a:r>
            <a:r>
              <a:rPr lang="en-CA" dirty="0" err="1"/>
              <a:t>một</a:t>
            </a:r>
            <a:r>
              <a:rPr lang="en-CA" dirty="0"/>
              <a:t> </a:t>
            </a:r>
            <a:r>
              <a:rPr lang="en-CA" i="1" dirty="0" err="1"/>
              <a:t>dòng</a:t>
            </a:r>
            <a:r>
              <a:rPr lang="en-CA" dirty="0"/>
              <a:t>, </a:t>
            </a:r>
            <a:r>
              <a:rPr lang="en-CA" dirty="0" err="1" smtClean="0"/>
              <a:t>mỗi</a:t>
            </a:r>
            <a:r>
              <a:rPr lang="en-CA" dirty="0" smtClean="0"/>
              <a:t> </a:t>
            </a:r>
            <a:r>
              <a:rPr lang="en-CA" dirty="0" err="1"/>
              <a:t>khối</a:t>
            </a:r>
            <a:r>
              <a:rPr lang="en-CA" dirty="0"/>
              <a:t> </a:t>
            </a:r>
            <a:r>
              <a:rPr lang="en-CA" dirty="0" err="1"/>
              <a:t>dọc</a:t>
            </a:r>
            <a:r>
              <a:rPr lang="en-CA" dirty="0"/>
              <a:t> </a:t>
            </a:r>
            <a:r>
              <a:rPr lang="en-CA" dirty="0" err="1"/>
              <a:t>là</a:t>
            </a:r>
            <a:r>
              <a:rPr lang="en-CA" dirty="0"/>
              <a:t> </a:t>
            </a:r>
            <a:r>
              <a:rPr lang="en-CA" dirty="0" err="1"/>
              <a:t>một</a:t>
            </a:r>
            <a:r>
              <a:rPr lang="en-CA" dirty="0"/>
              <a:t> </a:t>
            </a:r>
            <a:r>
              <a:rPr lang="en-CA" i="1" dirty="0" err="1"/>
              <a:t>cột</a:t>
            </a:r>
            <a:r>
              <a:rPr lang="en-CA" dirty="0"/>
              <a:t>, </a:t>
            </a:r>
            <a:r>
              <a:rPr lang="en-CA" dirty="0" err="1"/>
              <a:t>và</a:t>
            </a:r>
            <a:r>
              <a:rPr lang="en-CA" dirty="0"/>
              <a:t> </a:t>
            </a:r>
            <a:r>
              <a:rPr lang="en-CA" dirty="0" err="1"/>
              <a:t>giao</a:t>
            </a:r>
            <a:r>
              <a:rPr lang="en-CA" dirty="0"/>
              <a:t> </a:t>
            </a:r>
            <a:r>
              <a:rPr lang="en-CA" dirty="0" err="1"/>
              <a:t>của</a:t>
            </a:r>
            <a:r>
              <a:rPr lang="en-CA" dirty="0"/>
              <a:t> </a:t>
            </a:r>
            <a:r>
              <a:rPr lang="en-CA" dirty="0" err="1"/>
              <a:t>dòng</a:t>
            </a:r>
            <a:r>
              <a:rPr lang="en-CA" dirty="0"/>
              <a:t> </a:t>
            </a:r>
            <a:r>
              <a:rPr lang="en-CA" dirty="0" err="1"/>
              <a:t>và</a:t>
            </a:r>
            <a:r>
              <a:rPr lang="en-CA" dirty="0"/>
              <a:t> </a:t>
            </a:r>
            <a:r>
              <a:rPr lang="en-CA" dirty="0" err="1"/>
              <a:t>cột</a:t>
            </a:r>
            <a:r>
              <a:rPr lang="en-CA" dirty="0"/>
              <a:t> </a:t>
            </a:r>
            <a:r>
              <a:rPr lang="en-CA" dirty="0" err="1"/>
              <a:t>được</a:t>
            </a:r>
            <a:r>
              <a:rPr lang="en-CA" dirty="0"/>
              <a:t> </a:t>
            </a:r>
            <a:r>
              <a:rPr lang="en-CA" dirty="0" err="1"/>
              <a:t>gọi</a:t>
            </a:r>
            <a:r>
              <a:rPr lang="en-CA" dirty="0"/>
              <a:t> </a:t>
            </a:r>
            <a:r>
              <a:rPr lang="en-CA" dirty="0" err="1"/>
              <a:t>là</a:t>
            </a:r>
            <a:r>
              <a:rPr lang="en-CA" dirty="0"/>
              <a:t> </a:t>
            </a:r>
            <a:r>
              <a:rPr lang="en-CA" dirty="0" err="1"/>
              <a:t>một</a:t>
            </a:r>
            <a:r>
              <a:rPr lang="en-CA" dirty="0"/>
              <a:t> </a:t>
            </a:r>
            <a:r>
              <a:rPr lang="en-CA" i="1" dirty="0"/>
              <a:t>ô</a:t>
            </a:r>
            <a:endParaRPr lang="en-US" i="1" dirty="0" smtClean="0"/>
          </a:p>
          <a:p>
            <a:r>
              <a:rPr lang="en-CA" dirty="0" err="1"/>
              <a:t>Bạn</a:t>
            </a:r>
            <a:r>
              <a:rPr lang="en-CA" dirty="0"/>
              <a:t> </a:t>
            </a:r>
            <a:r>
              <a:rPr lang="en-CA" dirty="0" err="1"/>
              <a:t>có</a:t>
            </a:r>
            <a:r>
              <a:rPr lang="en-CA" dirty="0"/>
              <a:t> </a:t>
            </a:r>
            <a:r>
              <a:rPr lang="en-CA" dirty="0" err="1"/>
              <a:t>thể</a:t>
            </a:r>
            <a:r>
              <a:rPr lang="en-CA" dirty="0"/>
              <a:t> </a:t>
            </a:r>
            <a:r>
              <a:rPr lang="en-CA" dirty="0" err="1"/>
              <a:t>tạo</a:t>
            </a:r>
            <a:r>
              <a:rPr lang="en-CA" dirty="0"/>
              <a:t> </a:t>
            </a:r>
            <a:r>
              <a:rPr lang="en-CA" dirty="0" err="1"/>
              <a:t>bảng</a:t>
            </a:r>
            <a:r>
              <a:rPr lang="en-CA" dirty="0"/>
              <a:t> </a:t>
            </a:r>
            <a:r>
              <a:rPr lang="en-CA" dirty="0" err="1"/>
              <a:t>trước</a:t>
            </a:r>
            <a:r>
              <a:rPr lang="en-CA" dirty="0"/>
              <a:t> </a:t>
            </a:r>
            <a:r>
              <a:rPr lang="en-CA" dirty="0" err="1"/>
              <a:t>hoặc</a:t>
            </a:r>
            <a:r>
              <a:rPr lang="en-CA" dirty="0"/>
              <a:t> </a:t>
            </a:r>
            <a:r>
              <a:rPr lang="en-CA" dirty="0" err="1"/>
              <a:t>sau</a:t>
            </a:r>
            <a:r>
              <a:rPr lang="en-CA" dirty="0"/>
              <a:t> </a:t>
            </a:r>
            <a:r>
              <a:rPr lang="en-CA" dirty="0" err="1"/>
              <a:t>khi</a:t>
            </a:r>
            <a:r>
              <a:rPr lang="en-CA" dirty="0"/>
              <a:t> </a:t>
            </a:r>
            <a:r>
              <a:rPr lang="en-CA" dirty="0" err="1"/>
              <a:t>nhập</a:t>
            </a:r>
            <a:r>
              <a:rPr lang="en-CA" dirty="0"/>
              <a:t> </a:t>
            </a:r>
            <a:r>
              <a:rPr lang="en-CA" dirty="0" err="1"/>
              <a:t>dữ</a:t>
            </a:r>
            <a:r>
              <a:rPr lang="en-CA" dirty="0"/>
              <a:t> </a:t>
            </a:r>
            <a:r>
              <a:rPr lang="en-CA" dirty="0" err="1"/>
              <a:t>liệu</a:t>
            </a:r>
            <a:endParaRPr lang="en-US" dirty="0"/>
          </a:p>
          <a:p>
            <a:r>
              <a:rPr lang="en-US" dirty="0" err="1"/>
              <a:t>Để</a:t>
            </a:r>
            <a:r>
              <a:rPr lang="en-US" dirty="0"/>
              <a:t> </a:t>
            </a:r>
            <a:r>
              <a:rPr lang="en-US" dirty="0" err="1"/>
              <a:t>ẩn</a:t>
            </a:r>
            <a:r>
              <a:rPr lang="en-US" dirty="0"/>
              <a:t> </a:t>
            </a:r>
            <a:r>
              <a:rPr lang="en-US" dirty="0" err="1"/>
              <a:t>hoặc</a:t>
            </a:r>
            <a:r>
              <a:rPr lang="en-US" dirty="0"/>
              <a:t> </a:t>
            </a:r>
            <a:r>
              <a:rPr lang="en-US" dirty="0" err="1"/>
              <a:t>hiển</a:t>
            </a:r>
            <a:r>
              <a:rPr lang="en-US" dirty="0"/>
              <a:t> thị </a:t>
            </a:r>
            <a:r>
              <a:rPr lang="en-US" dirty="0" err="1"/>
              <a:t>các</a:t>
            </a:r>
            <a:r>
              <a:rPr lang="en-US" dirty="0"/>
              <a:t> </a:t>
            </a:r>
            <a:r>
              <a:rPr lang="en-US" dirty="0" err="1"/>
              <a:t>ký</a:t>
            </a:r>
            <a:r>
              <a:rPr lang="en-US" dirty="0"/>
              <a:t> </a:t>
            </a:r>
            <a:r>
              <a:rPr lang="en-US" dirty="0" err="1"/>
              <a:t>hiệu</a:t>
            </a:r>
            <a:r>
              <a:rPr lang="en-US" dirty="0"/>
              <a:t> </a:t>
            </a:r>
            <a:r>
              <a:rPr lang="en-US" dirty="0" err="1"/>
              <a:t>đánh</a:t>
            </a:r>
            <a:r>
              <a:rPr lang="en-US" dirty="0"/>
              <a:t> </a:t>
            </a:r>
            <a:r>
              <a:rPr lang="en-US" dirty="0" err="1"/>
              <a:t>dấu</a:t>
            </a:r>
            <a:r>
              <a:rPr lang="en-US" dirty="0"/>
              <a:t>, </a:t>
            </a:r>
            <a:r>
              <a:rPr lang="en-US" dirty="0" err="1"/>
              <a:t>trên</a:t>
            </a:r>
            <a:r>
              <a:rPr lang="en-US" dirty="0"/>
              <a:t> </a:t>
            </a:r>
            <a:r>
              <a:rPr lang="en-US" dirty="0" err="1"/>
              <a:t>thẻ</a:t>
            </a:r>
            <a:r>
              <a:rPr lang="en-US" dirty="0"/>
              <a:t> </a:t>
            </a:r>
            <a:r>
              <a:rPr lang="en-US" b="1" dirty="0"/>
              <a:t>Home,</a:t>
            </a:r>
            <a:r>
              <a:rPr lang="en-US" dirty="0"/>
              <a:t> </a:t>
            </a:r>
            <a:r>
              <a:rPr lang="en-US" dirty="0" err="1"/>
              <a:t>trong</a:t>
            </a:r>
            <a:r>
              <a:rPr lang="en-US" dirty="0"/>
              <a:t> </a:t>
            </a:r>
            <a:r>
              <a:rPr lang="en-US" dirty="0" err="1"/>
              <a:t>nhóm</a:t>
            </a:r>
            <a:r>
              <a:rPr lang="en-US" dirty="0"/>
              <a:t> </a:t>
            </a:r>
            <a:r>
              <a:rPr lang="en-US" b="1" dirty="0"/>
              <a:t>Paragraph</a:t>
            </a:r>
            <a:r>
              <a:rPr lang="en-US" dirty="0"/>
              <a:t>, </a:t>
            </a:r>
            <a:r>
              <a:rPr lang="en-US" dirty="0" err="1"/>
              <a:t>chọn</a:t>
            </a:r>
            <a:r>
              <a:rPr lang="en-US" dirty="0"/>
              <a:t>   </a:t>
            </a:r>
            <a:r>
              <a:rPr lang="en-US" dirty="0" smtClean="0"/>
              <a:t> (</a:t>
            </a:r>
            <a:r>
              <a:rPr lang="en-US" b="1" dirty="0"/>
              <a:t>Show/Hide</a:t>
            </a:r>
            <a:r>
              <a:rPr lang="en-US" b="1" dirty="0" smtClean="0"/>
              <a:t>¶</a:t>
            </a:r>
            <a:r>
              <a:rPr lang="en-US" dirty="0" smtClean="0"/>
              <a:t>).</a:t>
            </a:r>
            <a:endParaRPr lang="en-US" dirty="0"/>
          </a:p>
          <a:p>
            <a:r>
              <a:rPr lang="en-US" dirty="0" err="1"/>
              <a:t>Sử</a:t>
            </a:r>
            <a:r>
              <a:rPr lang="en-US" dirty="0"/>
              <a:t> </a:t>
            </a:r>
            <a:r>
              <a:rPr lang="en-US" dirty="0" err="1"/>
              <a:t>dụng</a:t>
            </a:r>
            <a:r>
              <a:rPr lang="en-US" dirty="0"/>
              <a:t> </a:t>
            </a:r>
            <a:r>
              <a:rPr lang="en-US" dirty="0" err="1"/>
              <a:t>ký</a:t>
            </a:r>
            <a:r>
              <a:rPr lang="en-US" dirty="0"/>
              <a:t> </a:t>
            </a:r>
            <a:r>
              <a:rPr lang="en-US" dirty="0" err="1"/>
              <a:t>hiệu</a:t>
            </a:r>
            <a:r>
              <a:rPr lang="en-US" dirty="0"/>
              <a:t>   (</a:t>
            </a:r>
            <a:r>
              <a:rPr lang="en-US" b="1" dirty="0"/>
              <a:t>Table Selector</a:t>
            </a:r>
            <a:r>
              <a:rPr lang="en-US" dirty="0"/>
              <a:t>) </a:t>
            </a:r>
            <a:r>
              <a:rPr lang="en-US" dirty="0" err="1"/>
              <a:t>để</a:t>
            </a:r>
            <a:r>
              <a:rPr lang="en-US" dirty="0"/>
              <a:t> </a:t>
            </a:r>
            <a:r>
              <a:rPr lang="en-US" dirty="0" err="1"/>
              <a:t>chọn</a:t>
            </a:r>
            <a:r>
              <a:rPr lang="en-US" dirty="0"/>
              <a:t> </a:t>
            </a:r>
            <a:r>
              <a:rPr lang="en-US" dirty="0" err="1"/>
              <a:t>cả</a:t>
            </a:r>
            <a:r>
              <a:rPr lang="en-US" dirty="0"/>
              <a:t> </a:t>
            </a:r>
            <a:r>
              <a:rPr lang="en-US" dirty="0" err="1" smtClean="0"/>
              <a:t>bảng</a:t>
            </a:r>
            <a:endParaRPr lang="en-US" dirty="0" smtClean="0"/>
          </a:p>
          <a:p>
            <a:r>
              <a:rPr lang="en-CA" b="1" dirty="0"/>
              <a:t>Table Tools </a:t>
            </a:r>
            <a:r>
              <a:rPr lang="en-CA" dirty="0" err="1"/>
              <a:t>xuất</a:t>
            </a:r>
            <a:r>
              <a:rPr lang="en-CA" dirty="0"/>
              <a:t> </a:t>
            </a:r>
            <a:r>
              <a:rPr lang="en-CA" dirty="0" err="1" smtClean="0"/>
              <a:t>hiện</a:t>
            </a:r>
            <a:r>
              <a:rPr lang="en-CA" dirty="0" smtClean="0"/>
              <a:t> </a:t>
            </a:r>
            <a:r>
              <a:rPr lang="en-CA" dirty="0" err="1" smtClean="0"/>
              <a:t>khi</a:t>
            </a:r>
            <a:r>
              <a:rPr lang="en-CA" dirty="0" smtClean="0"/>
              <a:t> </a:t>
            </a:r>
            <a:r>
              <a:rPr lang="en-CA" dirty="0" err="1" smtClean="0"/>
              <a:t>trỏ</a:t>
            </a:r>
            <a:r>
              <a:rPr lang="en-CA" dirty="0" smtClean="0"/>
              <a:t> </a:t>
            </a:r>
            <a:r>
              <a:rPr lang="en-CA" dirty="0" err="1" smtClean="0"/>
              <a:t>chuột</a:t>
            </a:r>
            <a:r>
              <a:rPr lang="en-CA" dirty="0" smtClean="0"/>
              <a:t> </a:t>
            </a:r>
            <a:r>
              <a:rPr lang="en-CA" dirty="0" err="1" smtClean="0"/>
              <a:t>nằm</a:t>
            </a:r>
            <a:r>
              <a:rPr lang="en-CA" dirty="0" smtClean="0"/>
              <a:t> </a:t>
            </a:r>
            <a:r>
              <a:rPr lang="en-CA" dirty="0" err="1" smtClean="0"/>
              <a:t>trong</a:t>
            </a:r>
            <a:r>
              <a:rPr lang="en-CA" dirty="0" smtClean="0"/>
              <a:t> </a:t>
            </a:r>
            <a:r>
              <a:rPr lang="en-CA" dirty="0" err="1" smtClean="0"/>
              <a:t>bảng</a:t>
            </a:r>
            <a:endParaRPr lang="en-US" dirty="0"/>
          </a:p>
          <a:p>
            <a:endParaRPr lang="en-US" dirty="0"/>
          </a:p>
        </p:txBody>
      </p:sp>
      <p:pic>
        <p:nvPicPr>
          <p:cNvPr id="6" name="Picture 5" descr="Description: Description: show hide"/>
          <p:cNvPicPr/>
          <p:nvPr/>
        </p:nvPicPr>
        <p:blipFill>
          <a:blip r:embed="rId3">
            <a:extLst>
              <a:ext uri="{28A0092B-C50C-407E-A947-70E740481C1C}">
                <a14:useLocalDpi xmlns:a14="http://schemas.microsoft.com/office/drawing/2010/main" val="0"/>
              </a:ext>
            </a:extLst>
          </a:blip>
          <a:srcRect/>
          <a:stretch>
            <a:fillRect/>
          </a:stretch>
        </p:blipFill>
        <p:spPr bwMode="auto">
          <a:xfrm>
            <a:off x="4718445" y="3358515"/>
            <a:ext cx="263045" cy="238125"/>
          </a:xfrm>
          <a:prstGeom prst="rect">
            <a:avLst/>
          </a:prstGeom>
          <a:noFill/>
          <a:ln>
            <a:noFill/>
          </a:ln>
        </p:spPr>
      </p:pic>
      <p:pic>
        <p:nvPicPr>
          <p:cNvPr id="7" name="Picture 6" descr="Description: C:\Users\swong\Documents\Manuals\IC3 GS4\7314 IC3 GS4\Screens\L8\l8-116.png"/>
          <p:cNvPicPr/>
          <p:nvPr/>
        </p:nvPicPr>
        <p:blipFill>
          <a:blip r:embed="rId4">
            <a:extLst>
              <a:ext uri="{28A0092B-C50C-407E-A947-70E740481C1C}">
                <a14:useLocalDpi xmlns:a14="http://schemas.microsoft.com/office/drawing/2010/main" val="0"/>
              </a:ext>
            </a:extLst>
          </a:blip>
          <a:srcRect/>
          <a:stretch>
            <a:fillRect/>
          </a:stretch>
        </p:blipFill>
        <p:spPr bwMode="auto">
          <a:xfrm>
            <a:off x="2952239" y="3896342"/>
            <a:ext cx="195774" cy="195774"/>
          </a:xfrm>
          <a:prstGeom prst="rect">
            <a:avLst/>
          </a:prstGeom>
          <a:noFill/>
          <a:ln>
            <a:noFill/>
          </a:ln>
        </p:spPr>
      </p:pic>
      <p:pic>
        <p:nvPicPr>
          <p:cNvPr id="8" name="Picture 7" descr="Description: C:\Users\swong\Documents\Manuals\IC3 GS4\7314 IC3 GS4\Screens\L8\l8-118.png"/>
          <p:cNvPicPr/>
          <p:nvPr/>
        </p:nvPicPr>
        <p:blipFill>
          <a:blip r:embed="rId5">
            <a:extLst>
              <a:ext uri="{28A0092B-C50C-407E-A947-70E740481C1C}">
                <a14:useLocalDpi xmlns:a14="http://schemas.microsoft.com/office/drawing/2010/main" val="0"/>
              </a:ext>
            </a:extLst>
          </a:blip>
          <a:srcRect/>
          <a:stretch>
            <a:fillRect/>
          </a:stretch>
        </p:blipFill>
        <p:spPr bwMode="auto">
          <a:xfrm>
            <a:off x="999566" y="5486400"/>
            <a:ext cx="8086377" cy="871471"/>
          </a:xfrm>
          <a:prstGeom prst="rect">
            <a:avLst/>
          </a:prstGeom>
          <a:noFill/>
          <a:ln>
            <a:noFill/>
          </a:ln>
        </p:spPr>
      </p:pic>
    </p:spTree>
    <p:extLst>
      <p:ext uri="{BB962C8B-B14F-4D97-AF65-F5344CB8AC3E}">
        <p14:creationId xmlns:p14="http://schemas.microsoft.com/office/powerpoint/2010/main" val="16923011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bảng</a:t>
            </a:r>
            <a:endParaRPr lang="en-US" dirty="0"/>
          </a:p>
        </p:txBody>
      </p:sp>
      <p:sp>
        <p:nvSpPr>
          <p:cNvPr id="3" name="Content Placeholder 2"/>
          <p:cNvSpPr>
            <a:spLocks noGrp="1"/>
          </p:cNvSpPr>
          <p:nvPr>
            <p:ph idx="1"/>
          </p:nvPr>
        </p:nvSpPr>
        <p:spPr/>
        <p:txBody>
          <a:bodyPr/>
          <a:lstStyle/>
          <a:p>
            <a:r>
              <a:rPr lang="en-CA" b="1" dirty="0" err="1"/>
              <a:t>Chèn</a:t>
            </a:r>
            <a:r>
              <a:rPr lang="en-CA" b="1" dirty="0"/>
              <a:t> </a:t>
            </a:r>
            <a:r>
              <a:rPr lang="en-CA" b="1" dirty="0" err="1"/>
              <a:t>bảng</a:t>
            </a:r>
            <a:endParaRPr lang="en-US" b="1" dirty="0"/>
          </a:p>
          <a:p>
            <a:pPr lvl="1"/>
            <a:r>
              <a:rPr lang="en-CA" dirty="0" err="1"/>
              <a:t>Sử</a:t>
            </a:r>
            <a:r>
              <a:rPr lang="en-CA" dirty="0"/>
              <a:t> </a:t>
            </a:r>
            <a:r>
              <a:rPr lang="en-CA" dirty="0" err="1"/>
              <a:t>dụng</a:t>
            </a:r>
            <a:r>
              <a:rPr lang="en-CA" dirty="0"/>
              <a:t> </a:t>
            </a:r>
            <a:r>
              <a:rPr lang="en-CA" dirty="0" err="1"/>
              <a:t>lệnh</a:t>
            </a:r>
            <a:r>
              <a:rPr lang="en-CA" dirty="0"/>
              <a:t> </a:t>
            </a:r>
            <a:r>
              <a:rPr lang="en-CA" b="1" dirty="0"/>
              <a:t>Insert Table </a:t>
            </a:r>
            <a:r>
              <a:rPr lang="en-CA" dirty="0" err="1"/>
              <a:t>khi</a:t>
            </a:r>
            <a:r>
              <a:rPr lang="en-CA" dirty="0"/>
              <a:t> </a:t>
            </a:r>
            <a:r>
              <a:rPr lang="en-CA" dirty="0" err="1"/>
              <a:t>bạn</a:t>
            </a:r>
            <a:r>
              <a:rPr lang="en-CA" b="1" dirty="0"/>
              <a:t> </a:t>
            </a:r>
            <a:r>
              <a:rPr lang="en-CA" dirty="0" err="1"/>
              <a:t>muốn</a:t>
            </a:r>
            <a:r>
              <a:rPr lang="en-CA" dirty="0"/>
              <a:t> </a:t>
            </a:r>
            <a:r>
              <a:rPr lang="en-CA" dirty="0" err="1"/>
              <a:t>tạo</a:t>
            </a:r>
            <a:r>
              <a:rPr lang="en-CA" dirty="0"/>
              <a:t> </a:t>
            </a:r>
            <a:r>
              <a:rPr lang="en-CA" dirty="0" err="1"/>
              <a:t>bảng</a:t>
            </a:r>
            <a:r>
              <a:rPr lang="en-CA" dirty="0"/>
              <a:t> </a:t>
            </a:r>
            <a:r>
              <a:rPr lang="en-CA" dirty="0" err="1"/>
              <a:t>đơn</a:t>
            </a:r>
            <a:r>
              <a:rPr lang="en-CA" dirty="0"/>
              <a:t> </a:t>
            </a:r>
            <a:r>
              <a:rPr lang="en-CA" dirty="0" err="1"/>
              <a:t>giản</a:t>
            </a:r>
            <a:r>
              <a:rPr lang="en-CA" dirty="0"/>
              <a:t> </a:t>
            </a:r>
            <a:r>
              <a:rPr lang="en-CA" dirty="0" err="1"/>
              <a:t>với</a:t>
            </a:r>
            <a:r>
              <a:rPr lang="en-CA" dirty="0"/>
              <a:t> </a:t>
            </a:r>
            <a:r>
              <a:rPr lang="en-CA" dirty="0" err="1"/>
              <a:t>các</a:t>
            </a:r>
            <a:r>
              <a:rPr lang="en-CA" dirty="0"/>
              <a:t> </a:t>
            </a:r>
            <a:r>
              <a:rPr lang="en-CA" dirty="0" err="1"/>
              <a:t>cột</a:t>
            </a:r>
            <a:r>
              <a:rPr lang="en-CA" dirty="0"/>
              <a:t> </a:t>
            </a:r>
            <a:r>
              <a:rPr lang="en-CA" dirty="0" err="1"/>
              <a:t>có</a:t>
            </a:r>
            <a:r>
              <a:rPr lang="en-CA" dirty="0"/>
              <a:t> </a:t>
            </a:r>
            <a:r>
              <a:rPr lang="en-CA" dirty="0" err="1"/>
              <a:t>độ</a:t>
            </a:r>
            <a:r>
              <a:rPr lang="en-CA" dirty="0"/>
              <a:t> </a:t>
            </a:r>
            <a:r>
              <a:rPr lang="en-CA" dirty="0" err="1"/>
              <a:t>rộng</a:t>
            </a:r>
            <a:r>
              <a:rPr lang="en-CA" dirty="0"/>
              <a:t> </a:t>
            </a:r>
            <a:r>
              <a:rPr lang="en-CA" dirty="0" err="1"/>
              <a:t>và</a:t>
            </a:r>
            <a:r>
              <a:rPr lang="en-CA" dirty="0"/>
              <a:t> </a:t>
            </a:r>
            <a:r>
              <a:rPr lang="en-CA" dirty="0" err="1"/>
              <a:t>dòng</a:t>
            </a:r>
            <a:r>
              <a:rPr lang="en-CA" dirty="0"/>
              <a:t> </a:t>
            </a:r>
            <a:r>
              <a:rPr lang="en-CA" dirty="0" err="1"/>
              <a:t>có</a:t>
            </a:r>
            <a:r>
              <a:rPr lang="en-CA" dirty="0"/>
              <a:t> </a:t>
            </a:r>
            <a:r>
              <a:rPr lang="en-CA" dirty="0" err="1"/>
              <a:t>chiều</a:t>
            </a:r>
            <a:r>
              <a:rPr lang="en-CA" dirty="0"/>
              <a:t> </a:t>
            </a:r>
            <a:r>
              <a:rPr lang="en-CA" dirty="0" err="1"/>
              <a:t>cao</a:t>
            </a:r>
            <a:r>
              <a:rPr lang="en-CA" dirty="0"/>
              <a:t> </a:t>
            </a:r>
            <a:r>
              <a:rPr lang="en-CA" dirty="0" err="1"/>
              <a:t>bằng</a:t>
            </a:r>
            <a:r>
              <a:rPr lang="en-CA" dirty="0"/>
              <a:t> </a:t>
            </a:r>
            <a:r>
              <a:rPr lang="en-CA" dirty="0" err="1"/>
              <a:t>nhau</a:t>
            </a:r>
            <a:endParaRPr lang="en-US" dirty="0" smtClean="0"/>
          </a:p>
          <a:p>
            <a:pPr lvl="2"/>
            <a:r>
              <a:rPr lang="en-CA" dirty="0" err="1"/>
              <a:t>Trên</a:t>
            </a:r>
            <a:r>
              <a:rPr lang="en-CA" dirty="0"/>
              <a:t> </a:t>
            </a:r>
            <a:r>
              <a:rPr lang="en-CA" dirty="0" err="1"/>
              <a:t>thẻ</a:t>
            </a:r>
            <a:r>
              <a:rPr lang="en-CA" dirty="0"/>
              <a:t> </a:t>
            </a:r>
            <a:r>
              <a:rPr lang="en-CA" b="1" dirty="0"/>
              <a:t>Insert</a:t>
            </a:r>
            <a:r>
              <a:rPr lang="en-CA" dirty="0"/>
              <a:t>, </a:t>
            </a:r>
            <a:r>
              <a:rPr lang="en-CA" dirty="0" err="1"/>
              <a:t>trong</a:t>
            </a:r>
            <a:r>
              <a:rPr lang="en-CA" dirty="0"/>
              <a:t> </a:t>
            </a:r>
            <a:r>
              <a:rPr lang="en-CA" dirty="0" err="1"/>
              <a:t>nhóm</a:t>
            </a:r>
            <a:r>
              <a:rPr lang="en-CA" dirty="0"/>
              <a:t> </a:t>
            </a:r>
            <a:r>
              <a:rPr lang="en-CA" b="1" dirty="0"/>
              <a:t>Tables</a:t>
            </a:r>
            <a:r>
              <a:rPr lang="en-CA" dirty="0"/>
              <a:t>, </a:t>
            </a:r>
            <a:r>
              <a:rPr lang="en-CA" dirty="0" err="1"/>
              <a:t>chọn</a:t>
            </a:r>
            <a:r>
              <a:rPr lang="en-CA" dirty="0"/>
              <a:t> </a:t>
            </a:r>
            <a:r>
              <a:rPr lang="en-CA" b="1" dirty="0"/>
              <a:t>Table</a:t>
            </a:r>
            <a:r>
              <a:rPr lang="en-US" dirty="0" smtClean="0"/>
              <a:t> </a:t>
            </a:r>
          </a:p>
          <a:p>
            <a:pPr lvl="3"/>
            <a:r>
              <a:rPr lang="en-CA" dirty="0" err="1"/>
              <a:t>đặt</a:t>
            </a:r>
            <a:r>
              <a:rPr lang="en-CA" dirty="0"/>
              <a:t> </a:t>
            </a:r>
            <a:r>
              <a:rPr lang="en-CA" dirty="0" err="1"/>
              <a:t>vị</a:t>
            </a:r>
            <a:r>
              <a:rPr lang="en-CA" dirty="0"/>
              <a:t> </a:t>
            </a:r>
            <a:r>
              <a:rPr lang="en-CA" dirty="0" err="1"/>
              <a:t>trí</a:t>
            </a:r>
            <a:r>
              <a:rPr lang="en-CA" dirty="0"/>
              <a:t> </a:t>
            </a:r>
            <a:r>
              <a:rPr lang="en-CA" dirty="0" err="1"/>
              <a:t>của</a:t>
            </a:r>
            <a:r>
              <a:rPr lang="en-CA" dirty="0"/>
              <a:t> </a:t>
            </a:r>
            <a:r>
              <a:rPr lang="en-CA" dirty="0" err="1"/>
              <a:t>trỏ</a:t>
            </a:r>
            <a:r>
              <a:rPr lang="en-CA" dirty="0"/>
              <a:t> </a:t>
            </a:r>
            <a:r>
              <a:rPr lang="en-CA" dirty="0" err="1"/>
              <a:t>chuột</a:t>
            </a:r>
            <a:r>
              <a:rPr lang="en-CA" dirty="0"/>
              <a:t> qua </a:t>
            </a:r>
            <a:r>
              <a:rPr lang="en-CA" dirty="0" err="1"/>
              <a:t>hộp</a:t>
            </a:r>
            <a:r>
              <a:rPr lang="en-CA" dirty="0"/>
              <a:t> ở </a:t>
            </a:r>
            <a:r>
              <a:rPr lang="en-CA" dirty="0" err="1"/>
              <a:t>góc</a:t>
            </a:r>
            <a:r>
              <a:rPr lang="en-CA" dirty="0"/>
              <a:t> </a:t>
            </a:r>
            <a:r>
              <a:rPr lang="en-CA" dirty="0" err="1"/>
              <a:t>trên</a:t>
            </a:r>
            <a:r>
              <a:rPr lang="en-CA" dirty="0"/>
              <a:t> </a:t>
            </a:r>
            <a:r>
              <a:rPr lang="en-CA" dirty="0" err="1"/>
              <a:t>bên</a:t>
            </a:r>
            <a:r>
              <a:rPr lang="en-CA" dirty="0"/>
              <a:t> </a:t>
            </a:r>
            <a:r>
              <a:rPr lang="en-CA" dirty="0" err="1"/>
              <a:t>trái</a:t>
            </a:r>
            <a:r>
              <a:rPr lang="en-CA" dirty="0"/>
              <a:t> </a:t>
            </a:r>
            <a:r>
              <a:rPr lang="en-CA" dirty="0" smtClean="0"/>
              <a:t/>
            </a:r>
            <a:br>
              <a:rPr lang="en-CA" dirty="0" smtClean="0"/>
            </a:br>
            <a:r>
              <a:rPr lang="en-CA" dirty="0" err="1" smtClean="0"/>
              <a:t>và</a:t>
            </a:r>
            <a:r>
              <a:rPr lang="en-CA" dirty="0" smtClean="0"/>
              <a:t> </a:t>
            </a:r>
            <a:r>
              <a:rPr lang="en-CA" dirty="0" err="1"/>
              <a:t>bắt</a:t>
            </a:r>
            <a:r>
              <a:rPr lang="en-CA" dirty="0"/>
              <a:t> </a:t>
            </a:r>
            <a:r>
              <a:rPr lang="en-CA" dirty="0" err="1"/>
              <a:t>đầu</a:t>
            </a:r>
            <a:r>
              <a:rPr lang="en-CA" dirty="0"/>
              <a:t> </a:t>
            </a:r>
            <a:r>
              <a:rPr lang="en-CA" dirty="0" err="1"/>
              <a:t>kéo</a:t>
            </a:r>
            <a:r>
              <a:rPr lang="en-CA" dirty="0"/>
              <a:t> qua </a:t>
            </a:r>
            <a:r>
              <a:rPr lang="en-CA" dirty="0" err="1"/>
              <a:t>các</a:t>
            </a:r>
            <a:r>
              <a:rPr lang="en-CA" dirty="0"/>
              <a:t> ô </a:t>
            </a:r>
            <a:r>
              <a:rPr lang="en-CA" dirty="0" err="1"/>
              <a:t>về</a:t>
            </a:r>
            <a:r>
              <a:rPr lang="en-CA" dirty="0"/>
              <a:t> </a:t>
            </a:r>
            <a:r>
              <a:rPr lang="en-CA" dirty="0" err="1"/>
              <a:t>bên</a:t>
            </a:r>
            <a:r>
              <a:rPr lang="en-CA" dirty="0"/>
              <a:t> </a:t>
            </a:r>
            <a:r>
              <a:rPr lang="en-CA" dirty="0" err="1"/>
              <a:t>dưới</a:t>
            </a:r>
            <a:r>
              <a:rPr lang="en-CA" dirty="0"/>
              <a:t> </a:t>
            </a:r>
            <a:r>
              <a:rPr lang="en-CA" dirty="0" err="1"/>
              <a:t>hoặc</a:t>
            </a:r>
            <a:r>
              <a:rPr lang="en-CA" dirty="0"/>
              <a:t> </a:t>
            </a:r>
            <a:r>
              <a:rPr lang="en-CA" dirty="0" err="1"/>
              <a:t>theo</a:t>
            </a:r>
            <a:r>
              <a:rPr lang="en-CA" dirty="0"/>
              <a:t> </a:t>
            </a:r>
            <a:r>
              <a:rPr lang="en-CA" dirty="0" smtClean="0"/>
              <a:t/>
            </a:r>
            <a:br>
              <a:rPr lang="en-CA" dirty="0" smtClean="0"/>
            </a:br>
            <a:r>
              <a:rPr lang="en-CA" dirty="0" err="1" smtClean="0"/>
              <a:t>đường</a:t>
            </a:r>
            <a:r>
              <a:rPr lang="en-CA" dirty="0" smtClean="0"/>
              <a:t> </a:t>
            </a:r>
            <a:r>
              <a:rPr lang="en-CA" dirty="0" err="1"/>
              <a:t>chéo</a:t>
            </a:r>
            <a:r>
              <a:rPr lang="en-CA" dirty="0"/>
              <a:t> </a:t>
            </a:r>
            <a:r>
              <a:rPr lang="en-CA" dirty="0" err="1"/>
              <a:t>để</a:t>
            </a:r>
            <a:r>
              <a:rPr lang="en-CA" dirty="0"/>
              <a:t> </a:t>
            </a:r>
            <a:r>
              <a:rPr lang="en-CA" dirty="0" err="1"/>
              <a:t>xác</a:t>
            </a:r>
            <a:r>
              <a:rPr lang="en-CA" dirty="0"/>
              <a:t> </a:t>
            </a:r>
            <a:r>
              <a:rPr lang="en-CA" dirty="0" err="1"/>
              <a:t>định</a:t>
            </a:r>
            <a:r>
              <a:rPr lang="en-CA" dirty="0"/>
              <a:t> </a:t>
            </a:r>
            <a:r>
              <a:rPr lang="en-CA" dirty="0" err="1"/>
              <a:t>số</a:t>
            </a:r>
            <a:r>
              <a:rPr lang="en-CA" dirty="0"/>
              <a:t> </a:t>
            </a:r>
            <a:r>
              <a:rPr lang="en-CA" dirty="0" err="1"/>
              <a:t>dòng</a:t>
            </a:r>
            <a:r>
              <a:rPr lang="en-CA" dirty="0"/>
              <a:t> </a:t>
            </a:r>
            <a:r>
              <a:rPr lang="en-CA" dirty="0" err="1"/>
              <a:t>và</a:t>
            </a:r>
            <a:r>
              <a:rPr lang="en-CA" dirty="0"/>
              <a:t> </a:t>
            </a:r>
            <a:r>
              <a:rPr lang="en-CA" dirty="0" err="1"/>
              <a:t>cột</a:t>
            </a:r>
            <a:r>
              <a:rPr lang="en-CA" dirty="0"/>
              <a:t> </a:t>
            </a:r>
            <a:r>
              <a:rPr lang="en-CA" dirty="0" err="1"/>
              <a:t>bạn</a:t>
            </a:r>
            <a:r>
              <a:rPr lang="en-CA" dirty="0"/>
              <a:t> </a:t>
            </a:r>
            <a:r>
              <a:rPr lang="en-CA" dirty="0" err="1"/>
              <a:t>muốn</a:t>
            </a:r>
            <a:r>
              <a:rPr lang="en-CA" dirty="0"/>
              <a:t> </a:t>
            </a:r>
            <a:r>
              <a:rPr lang="en-CA" dirty="0" smtClean="0"/>
              <a:t/>
            </a:r>
            <a:br>
              <a:rPr lang="en-CA" dirty="0" smtClean="0"/>
            </a:br>
            <a:r>
              <a:rPr lang="en-CA" dirty="0" err="1" smtClean="0"/>
              <a:t>chèn</a:t>
            </a:r>
            <a:endParaRPr lang="en-CA" dirty="0" smtClean="0"/>
          </a:p>
          <a:p>
            <a:pPr lvl="3"/>
            <a:r>
              <a:rPr lang="en-CA" dirty="0" err="1"/>
              <a:t>Sử</a:t>
            </a:r>
            <a:r>
              <a:rPr lang="en-CA" dirty="0"/>
              <a:t> </a:t>
            </a:r>
            <a:r>
              <a:rPr lang="en-CA" dirty="0" err="1"/>
              <a:t>dụng</a:t>
            </a:r>
            <a:r>
              <a:rPr lang="en-CA" dirty="0"/>
              <a:t> </a:t>
            </a:r>
            <a:r>
              <a:rPr lang="en-CA" dirty="0" err="1"/>
              <a:t>tính</a:t>
            </a:r>
            <a:r>
              <a:rPr lang="en-CA" dirty="0"/>
              <a:t> </a:t>
            </a:r>
            <a:r>
              <a:rPr lang="en-CA" dirty="0" err="1"/>
              <a:t>năng</a:t>
            </a:r>
            <a:r>
              <a:rPr lang="en-CA" dirty="0"/>
              <a:t> </a:t>
            </a:r>
            <a:r>
              <a:rPr lang="en-CA" dirty="0" err="1"/>
              <a:t>này</a:t>
            </a:r>
            <a:r>
              <a:rPr lang="en-CA" dirty="0"/>
              <a:t> </a:t>
            </a:r>
            <a:r>
              <a:rPr lang="en-CA" dirty="0" err="1"/>
              <a:t>cho</a:t>
            </a:r>
            <a:r>
              <a:rPr lang="en-CA" dirty="0"/>
              <a:t> </a:t>
            </a:r>
            <a:r>
              <a:rPr lang="en-CA" dirty="0" err="1"/>
              <a:t>phép</a:t>
            </a:r>
            <a:r>
              <a:rPr lang="en-CA" dirty="0"/>
              <a:t> </a:t>
            </a:r>
            <a:r>
              <a:rPr lang="en-CA" dirty="0" err="1"/>
              <a:t>bạn</a:t>
            </a:r>
            <a:r>
              <a:rPr lang="en-CA" dirty="0"/>
              <a:t> </a:t>
            </a:r>
            <a:r>
              <a:rPr lang="en-CA" dirty="0" err="1"/>
              <a:t>tạo</a:t>
            </a:r>
            <a:r>
              <a:rPr lang="en-CA" dirty="0"/>
              <a:t> </a:t>
            </a:r>
            <a:r>
              <a:rPr lang="en-CA" dirty="0" err="1"/>
              <a:t>được</a:t>
            </a:r>
            <a:r>
              <a:rPr lang="en-CA" dirty="0"/>
              <a:t> </a:t>
            </a:r>
            <a:r>
              <a:rPr lang="en-CA" dirty="0" smtClean="0"/>
              <a:t/>
            </a:r>
            <a:br>
              <a:rPr lang="en-CA" dirty="0" smtClean="0"/>
            </a:br>
            <a:r>
              <a:rPr lang="en-CA" dirty="0" err="1" smtClean="0"/>
              <a:t>bảng</a:t>
            </a:r>
            <a:r>
              <a:rPr lang="en-CA" dirty="0" smtClean="0"/>
              <a:t> </a:t>
            </a:r>
            <a:r>
              <a:rPr lang="en-CA" dirty="0" err="1"/>
              <a:t>với</a:t>
            </a:r>
            <a:r>
              <a:rPr lang="en-CA" dirty="0"/>
              <a:t> </a:t>
            </a:r>
            <a:r>
              <a:rPr lang="en-CA" dirty="0" err="1"/>
              <a:t>tối</a:t>
            </a:r>
            <a:r>
              <a:rPr lang="en-CA" dirty="0"/>
              <a:t> </a:t>
            </a:r>
            <a:r>
              <a:rPr lang="en-CA" dirty="0" err="1"/>
              <a:t>đa</a:t>
            </a:r>
            <a:r>
              <a:rPr lang="en-CA" dirty="0"/>
              <a:t> 10 </a:t>
            </a:r>
            <a:r>
              <a:rPr lang="en-CA" dirty="0" err="1"/>
              <a:t>cột</a:t>
            </a:r>
            <a:r>
              <a:rPr lang="en-CA" dirty="0"/>
              <a:t> </a:t>
            </a:r>
            <a:r>
              <a:rPr lang="en-CA" dirty="0" err="1"/>
              <a:t>và</a:t>
            </a:r>
            <a:r>
              <a:rPr lang="en-CA" dirty="0"/>
              <a:t> 8 </a:t>
            </a:r>
            <a:r>
              <a:rPr lang="en-CA" dirty="0" err="1"/>
              <a:t>dòng</a:t>
            </a:r>
            <a:endParaRPr lang="en-US" dirty="0"/>
          </a:p>
        </p:txBody>
      </p:sp>
      <p:pic>
        <p:nvPicPr>
          <p:cNvPr id="6" name="Picture 5" descr="Description: C:\Users\swong\Documents\Manuals\IC3 GS4\7314 IC3 GS4\Screens\L8\l8-119.png"/>
          <p:cNvPicPr/>
          <p:nvPr/>
        </p:nvPicPr>
        <p:blipFill>
          <a:blip r:embed="rId3">
            <a:extLst>
              <a:ext uri="{28A0092B-C50C-407E-A947-70E740481C1C}">
                <a14:useLocalDpi xmlns:a14="http://schemas.microsoft.com/office/drawing/2010/main" val="0"/>
              </a:ext>
            </a:extLst>
          </a:blip>
          <a:srcRect/>
          <a:stretch>
            <a:fillRect/>
          </a:stretch>
        </p:blipFill>
        <p:spPr bwMode="auto">
          <a:xfrm>
            <a:off x="7389658" y="3048000"/>
            <a:ext cx="1663926" cy="2983413"/>
          </a:xfrm>
          <a:prstGeom prst="rect">
            <a:avLst/>
          </a:prstGeom>
          <a:noFill/>
          <a:ln>
            <a:noFill/>
          </a:ln>
        </p:spPr>
      </p:pic>
    </p:spTree>
    <p:extLst>
      <p:ext uri="{BB962C8B-B14F-4D97-AF65-F5344CB8AC3E}">
        <p14:creationId xmlns:p14="http://schemas.microsoft.com/office/powerpoint/2010/main" val="139813949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bảng</a:t>
            </a:r>
            <a:endParaRPr lang="en-US" dirty="0"/>
          </a:p>
        </p:txBody>
      </p:sp>
      <p:sp>
        <p:nvSpPr>
          <p:cNvPr id="3" name="Content Placeholder 2"/>
          <p:cNvSpPr>
            <a:spLocks noGrp="1"/>
          </p:cNvSpPr>
          <p:nvPr>
            <p:ph idx="1"/>
          </p:nvPr>
        </p:nvSpPr>
        <p:spPr/>
        <p:txBody>
          <a:bodyPr/>
          <a:lstStyle/>
          <a:p>
            <a:pPr lvl="2"/>
            <a:r>
              <a:rPr lang="en-CA" dirty="0" err="1"/>
              <a:t>Nếu</a:t>
            </a:r>
            <a:r>
              <a:rPr lang="en-CA" dirty="0"/>
              <a:t> </a:t>
            </a:r>
            <a:r>
              <a:rPr lang="en-CA" dirty="0" err="1"/>
              <a:t>bạn</a:t>
            </a:r>
            <a:r>
              <a:rPr lang="en-CA" dirty="0"/>
              <a:t> </a:t>
            </a:r>
            <a:r>
              <a:rPr lang="en-CA" dirty="0" err="1"/>
              <a:t>muốn</a:t>
            </a:r>
            <a:r>
              <a:rPr lang="en-CA" dirty="0"/>
              <a:t> </a:t>
            </a:r>
            <a:r>
              <a:rPr lang="en-CA" dirty="0" err="1"/>
              <a:t>chèn</a:t>
            </a:r>
            <a:r>
              <a:rPr lang="en-CA" dirty="0"/>
              <a:t> </a:t>
            </a:r>
            <a:r>
              <a:rPr lang="en-CA" dirty="0" err="1"/>
              <a:t>một</a:t>
            </a:r>
            <a:r>
              <a:rPr lang="en-CA" dirty="0"/>
              <a:t> </a:t>
            </a:r>
            <a:r>
              <a:rPr lang="en-CA" dirty="0" err="1"/>
              <a:t>bảng</a:t>
            </a:r>
            <a:r>
              <a:rPr lang="en-CA" dirty="0"/>
              <a:t> </a:t>
            </a:r>
            <a:r>
              <a:rPr lang="en-CA" dirty="0" err="1"/>
              <a:t>có</a:t>
            </a:r>
            <a:r>
              <a:rPr lang="en-CA" dirty="0"/>
              <a:t> </a:t>
            </a:r>
            <a:r>
              <a:rPr lang="en-CA" dirty="0" err="1"/>
              <a:t>kích</a:t>
            </a:r>
            <a:r>
              <a:rPr lang="en-CA" dirty="0"/>
              <a:t> </a:t>
            </a:r>
            <a:r>
              <a:rPr lang="en-CA" dirty="0" err="1"/>
              <a:t>thước</a:t>
            </a:r>
            <a:r>
              <a:rPr lang="en-CA" dirty="0"/>
              <a:t> </a:t>
            </a:r>
            <a:r>
              <a:rPr lang="en-CA" dirty="0" err="1"/>
              <a:t>lớn</a:t>
            </a:r>
            <a:r>
              <a:rPr lang="en-CA" dirty="0"/>
              <a:t> </a:t>
            </a:r>
            <a:r>
              <a:rPr lang="en-CA" dirty="0" err="1"/>
              <a:t>hơn</a:t>
            </a:r>
            <a:r>
              <a:rPr lang="en-CA" dirty="0"/>
              <a:t> 8×10, </a:t>
            </a:r>
            <a:r>
              <a:rPr lang="en-CA" dirty="0" err="1"/>
              <a:t>sử</a:t>
            </a:r>
            <a:r>
              <a:rPr lang="en-CA" dirty="0"/>
              <a:t> </a:t>
            </a:r>
            <a:r>
              <a:rPr lang="en-CA" dirty="0" err="1"/>
              <a:t>dụng</a:t>
            </a:r>
            <a:r>
              <a:rPr lang="en-CA" dirty="0"/>
              <a:t> </a:t>
            </a:r>
            <a:r>
              <a:rPr lang="en-CA" dirty="0" err="1"/>
              <a:t>tính</a:t>
            </a:r>
            <a:r>
              <a:rPr lang="en-CA" dirty="0"/>
              <a:t> </a:t>
            </a:r>
            <a:r>
              <a:rPr lang="en-CA" dirty="0" err="1"/>
              <a:t>năng</a:t>
            </a:r>
            <a:r>
              <a:rPr lang="en-CA" dirty="0"/>
              <a:t> </a:t>
            </a:r>
            <a:r>
              <a:rPr lang="en-CA" b="1" dirty="0"/>
              <a:t>Insert Table</a:t>
            </a:r>
            <a:r>
              <a:rPr lang="en-US" dirty="0" smtClean="0"/>
              <a:t>:</a:t>
            </a:r>
          </a:p>
          <a:p>
            <a:pPr lvl="0"/>
            <a:endParaRPr lang="en-US" dirty="0"/>
          </a:p>
          <a:p>
            <a:pPr lvl="0"/>
            <a:endParaRPr lang="en-US" dirty="0" smtClean="0"/>
          </a:p>
          <a:p>
            <a:pPr lvl="0"/>
            <a:endParaRPr lang="en-US" dirty="0"/>
          </a:p>
          <a:p>
            <a:pPr lvl="0"/>
            <a:endParaRPr lang="en-US" dirty="0" smtClean="0"/>
          </a:p>
          <a:p>
            <a:pPr lvl="0"/>
            <a:endParaRPr lang="en-US"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46374701"/>
              </p:ext>
            </p:extLst>
          </p:nvPr>
        </p:nvGraphicFramePr>
        <p:xfrm>
          <a:off x="3657600" y="2585887"/>
          <a:ext cx="5250544" cy="3018645"/>
        </p:xfrm>
        <a:graphic>
          <a:graphicData uri="http://schemas.openxmlformats.org/drawingml/2006/table">
            <a:tbl>
              <a:tblPr firstRow="1" firstCol="1" bandRow="1"/>
              <a:tblGrid>
                <a:gridCol w="1317119">
                  <a:extLst>
                    <a:ext uri="{9D8B030D-6E8A-4147-A177-3AD203B41FA5}">
                      <a16:colId xmlns:a16="http://schemas.microsoft.com/office/drawing/2014/main" val="20000"/>
                    </a:ext>
                  </a:extLst>
                </a:gridCol>
                <a:gridCol w="3933425">
                  <a:extLst>
                    <a:ext uri="{9D8B030D-6E8A-4147-A177-3AD203B41FA5}">
                      <a16:colId xmlns:a16="http://schemas.microsoft.com/office/drawing/2014/main" val="20001"/>
                    </a:ext>
                  </a:extLst>
                </a:gridCol>
              </a:tblGrid>
              <a:tr h="737070">
                <a:tc>
                  <a:txBody>
                    <a:bodyPr/>
                    <a:lstStyle/>
                    <a:p>
                      <a:pPr>
                        <a:lnSpc>
                          <a:spcPct val="115000"/>
                        </a:lnSpc>
                        <a:spcBef>
                          <a:spcPts val="200"/>
                        </a:spcBef>
                        <a:spcAft>
                          <a:spcPts val="200"/>
                        </a:spcAft>
                        <a:tabLst>
                          <a:tab pos="228600" algn="l"/>
                        </a:tabLst>
                      </a:pPr>
                      <a:r>
                        <a:rPr lang="en-US" sz="1600" b="1" dirty="0">
                          <a:effectLst/>
                          <a:latin typeface="Zurich BT"/>
                          <a:ea typeface="Times New Roman"/>
                          <a:cs typeface="Calibri"/>
                        </a:rPr>
                        <a:t>Table size</a:t>
                      </a:r>
                    </a:p>
                  </a:txBody>
                  <a:tcPr marL="68580" marR="68580" marT="0" marB="0">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1700">
                          <a:effectLst/>
                          <a:latin typeface="Calibri" panose="020F0502020204030204" pitchFamily="34" charset="0"/>
                          <a:ea typeface="Times New Roman" panose="02020603050405020304" pitchFamily="18" charset="0"/>
                          <a:cs typeface="Calibri" panose="020F0502020204030204" pitchFamily="34" charset="0"/>
                        </a:rPr>
                        <a:t>Nhập số cột và số dòng bằng cách nhập số trong hộp hoặc sử dụng các nút tăng/giảm từng bước.</a:t>
                      </a:r>
                      <a:endParaRPr lang="vi-VN" sz="170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98286">
                <a:tc>
                  <a:txBody>
                    <a:bodyPr/>
                    <a:lstStyle/>
                    <a:p>
                      <a:pPr>
                        <a:lnSpc>
                          <a:spcPct val="115000"/>
                        </a:lnSpc>
                        <a:spcBef>
                          <a:spcPts val="200"/>
                        </a:spcBef>
                        <a:spcAft>
                          <a:spcPts val="200"/>
                        </a:spcAft>
                        <a:tabLst>
                          <a:tab pos="228600" algn="l"/>
                        </a:tabLst>
                      </a:pPr>
                      <a:r>
                        <a:rPr lang="en-US" sz="1600" b="1" dirty="0">
                          <a:effectLst/>
                          <a:latin typeface="Zurich BT"/>
                          <a:ea typeface="Times New Roman"/>
                          <a:cs typeface="Calibri"/>
                        </a:rPr>
                        <a:t>AutoFit behavior</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1700" dirty="0" err="1">
                          <a:effectLst/>
                          <a:latin typeface="Calibri" panose="020F0502020204030204" pitchFamily="34" charset="0"/>
                          <a:ea typeface="Times New Roman" panose="02020603050405020304" pitchFamily="18" charset="0"/>
                          <a:cs typeface="Calibri" panose="020F0502020204030204" pitchFamily="34" charset="0"/>
                        </a:rPr>
                        <a:t>Lựa</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chọn</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các</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tùy</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chọn</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để</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xác</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định</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kích</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thước</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chính</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xác</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của</a:t>
                      </a:r>
                      <a:r>
                        <a:rPr lang="en-US" sz="1700" dirty="0">
                          <a:effectLst/>
                          <a:latin typeface="Calibri" panose="020F0502020204030204" pitchFamily="34" charset="0"/>
                          <a:ea typeface="Times New Roman" panose="02020603050405020304" pitchFamily="18" charset="0"/>
                          <a:cs typeface="Calibri" panose="020F0502020204030204" pitchFamily="34" charset="0"/>
                        </a:rPr>
                        <a:t> ô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hoặc</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điều</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chỉnh</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kích</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thước</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của</a:t>
                      </a:r>
                      <a:r>
                        <a:rPr lang="en-US" sz="1700" dirty="0">
                          <a:effectLst/>
                          <a:latin typeface="Calibri" panose="020F0502020204030204" pitchFamily="34" charset="0"/>
                          <a:ea typeface="Times New Roman" panose="02020603050405020304" pitchFamily="18" charset="0"/>
                          <a:cs typeface="Calibri" panose="020F0502020204030204" pitchFamily="34" charset="0"/>
                        </a:rPr>
                        <a:t> ô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sao</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cho</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phù</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hợp</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với</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nội</a:t>
                      </a:r>
                      <a:r>
                        <a:rPr lang="en-US" sz="1700" dirty="0">
                          <a:effectLst/>
                          <a:latin typeface="Calibri" panose="020F0502020204030204" pitchFamily="34" charset="0"/>
                          <a:ea typeface="Times New Roman" panose="02020603050405020304" pitchFamily="18" charset="0"/>
                          <a:cs typeface="Calibri" panose="020F0502020204030204" pitchFamily="34" charset="0"/>
                        </a:rPr>
                        <a:t> dung.</a:t>
                      </a:r>
                      <a:endParaRPr lang="vi-VN" sz="1700" dirty="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30993">
                <a:tc>
                  <a:txBody>
                    <a:bodyPr/>
                    <a:lstStyle/>
                    <a:p>
                      <a:pPr>
                        <a:lnSpc>
                          <a:spcPct val="115000"/>
                        </a:lnSpc>
                        <a:spcBef>
                          <a:spcPts val="200"/>
                        </a:spcBef>
                        <a:spcAft>
                          <a:spcPts val="200"/>
                        </a:spcAft>
                        <a:tabLst>
                          <a:tab pos="228600" algn="l"/>
                        </a:tabLst>
                      </a:pPr>
                      <a:r>
                        <a:rPr lang="en-US" sz="1600" b="1">
                          <a:effectLst/>
                          <a:latin typeface="Zurich BT"/>
                          <a:ea typeface="Times New Roman"/>
                          <a:cs typeface="Calibri"/>
                        </a:rPr>
                        <a:t>Remember dimensions for new tables</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just">
                        <a:lnSpc>
                          <a:spcPct val="115000"/>
                        </a:lnSpc>
                        <a:spcBef>
                          <a:spcPts val="200"/>
                        </a:spcBef>
                        <a:spcAft>
                          <a:spcPts val="200"/>
                        </a:spcAft>
                        <a:tabLst>
                          <a:tab pos="228600" algn="l"/>
                        </a:tabLst>
                      </a:pPr>
                      <a:r>
                        <a:rPr lang="en-US" sz="1700" dirty="0" err="1">
                          <a:effectLst/>
                          <a:latin typeface="Calibri" panose="020F0502020204030204" pitchFamily="34" charset="0"/>
                          <a:ea typeface="Times New Roman" panose="02020603050405020304" pitchFamily="18" charset="0"/>
                          <a:cs typeface="Calibri" panose="020F0502020204030204" pitchFamily="34" charset="0"/>
                        </a:rPr>
                        <a:t>Ghi</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nhớ</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các</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tùy</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chọn</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mà</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bạn</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đã</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lựa</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chọn</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thành</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các</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thiết</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lập</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mặc</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định</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cho</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các</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bảng</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mới</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mà</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bạn</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tạo</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ra.</a:t>
                      </a:r>
                      <a:r>
                        <a:rPr lang="en-US" sz="1700" dirty="0">
                          <a:effectLst/>
                          <a:latin typeface="Calibri" panose="020F0502020204030204" pitchFamily="34" charset="0"/>
                          <a:ea typeface="Times New Roman" panose="02020603050405020304" pitchFamily="18" charset="0"/>
                          <a:cs typeface="Calibri" panose="020F0502020204030204" pitchFamily="34" charset="0"/>
                        </a:rPr>
                        <a:t> </a:t>
                      </a:r>
                      <a:endParaRPr lang="vi-VN" sz="1700" dirty="0">
                        <a:effectLst/>
                        <a:latin typeface="Zurich BT"/>
                        <a:ea typeface="Times New Roman" panose="02020603050405020304" pitchFamily="18"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7" name="Picture 6" descr="Description: C:\Users\swong\Documents\Manuals\IC3 GS4\7314 IC3 GS4\Screens\L8\l8-120.png"/>
          <p:cNvPicPr/>
          <p:nvPr/>
        </p:nvPicPr>
        <p:blipFill>
          <a:blip r:embed="rId3">
            <a:extLst>
              <a:ext uri="{28A0092B-C50C-407E-A947-70E740481C1C}">
                <a14:useLocalDpi xmlns:a14="http://schemas.microsoft.com/office/drawing/2010/main" val="0"/>
              </a:ext>
            </a:extLst>
          </a:blip>
          <a:srcRect/>
          <a:stretch>
            <a:fillRect/>
          </a:stretch>
        </p:blipFill>
        <p:spPr bwMode="auto">
          <a:xfrm>
            <a:off x="1323803" y="2653886"/>
            <a:ext cx="1921753" cy="2209395"/>
          </a:xfrm>
          <a:prstGeom prst="rect">
            <a:avLst/>
          </a:prstGeom>
          <a:noFill/>
          <a:ln>
            <a:noFill/>
          </a:ln>
        </p:spPr>
      </p:pic>
    </p:spTree>
    <p:extLst>
      <p:ext uri="{BB962C8B-B14F-4D97-AF65-F5344CB8AC3E}">
        <p14:creationId xmlns:p14="http://schemas.microsoft.com/office/powerpoint/2010/main" val="194657374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bảng</a:t>
            </a:r>
            <a:endParaRPr lang="en-US" dirty="0"/>
          </a:p>
        </p:txBody>
      </p:sp>
      <p:sp>
        <p:nvSpPr>
          <p:cNvPr id="3" name="Content Placeholder 2"/>
          <p:cNvSpPr>
            <a:spLocks noGrp="1"/>
          </p:cNvSpPr>
          <p:nvPr>
            <p:ph idx="1"/>
          </p:nvPr>
        </p:nvSpPr>
        <p:spPr/>
        <p:txBody>
          <a:bodyPr/>
          <a:lstStyle/>
          <a:p>
            <a:r>
              <a:rPr lang="en-CA" dirty="0" err="1"/>
              <a:t>Một</a:t>
            </a:r>
            <a:r>
              <a:rPr lang="en-CA" dirty="0"/>
              <a:t> </a:t>
            </a:r>
            <a:r>
              <a:rPr lang="en-CA" dirty="0" err="1"/>
              <a:t>khi</a:t>
            </a:r>
            <a:r>
              <a:rPr lang="en-CA" dirty="0"/>
              <a:t> </a:t>
            </a:r>
            <a:r>
              <a:rPr lang="en-CA" dirty="0" err="1"/>
              <a:t>bạn</a:t>
            </a:r>
            <a:r>
              <a:rPr lang="en-CA" dirty="0"/>
              <a:t> </a:t>
            </a:r>
            <a:r>
              <a:rPr lang="en-CA" dirty="0" err="1"/>
              <a:t>tạo</a:t>
            </a:r>
            <a:r>
              <a:rPr lang="en-CA" dirty="0"/>
              <a:t> </a:t>
            </a:r>
            <a:r>
              <a:rPr lang="en-CA" dirty="0" err="1"/>
              <a:t>ra</a:t>
            </a:r>
            <a:r>
              <a:rPr lang="en-CA" dirty="0"/>
              <a:t> </a:t>
            </a:r>
            <a:r>
              <a:rPr lang="en-CA" dirty="0" err="1"/>
              <a:t>bố</a:t>
            </a:r>
            <a:r>
              <a:rPr lang="en-CA" dirty="0"/>
              <a:t> </a:t>
            </a:r>
            <a:r>
              <a:rPr lang="en-CA" dirty="0" err="1"/>
              <a:t>cục</a:t>
            </a:r>
            <a:r>
              <a:rPr lang="en-CA" dirty="0"/>
              <a:t> </a:t>
            </a:r>
            <a:r>
              <a:rPr lang="en-CA" dirty="0" err="1"/>
              <a:t>của</a:t>
            </a:r>
            <a:r>
              <a:rPr lang="en-CA" dirty="0"/>
              <a:t> </a:t>
            </a:r>
            <a:r>
              <a:rPr lang="en-CA" dirty="0" err="1"/>
              <a:t>bảng</a:t>
            </a:r>
            <a:r>
              <a:rPr lang="en-CA" dirty="0"/>
              <a:t>, Word </a:t>
            </a:r>
            <a:r>
              <a:rPr lang="en-CA" dirty="0" err="1"/>
              <a:t>sẽ</a:t>
            </a:r>
            <a:r>
              <a:rPr lang="en-CA" dirty="0"/>
              <a:t> </a:t>
            </a:r>
            <a:r>
              <a:rPr lang="en-CA" dirty="0" err="1"/>
              <a:t>đặt</a:t>
            </a:r>
            <a:r>
              <a:rPr lang="en-CA" dirty="0"/>
              <a:t> </a:t>
            </a:r>
            <a:r>
              <a:rPr lang="en-CA" dirty="0" err="1"/>
              <a:t>điểm</a:t>
            </a:r>
            <a:r>
              <a:rPr lang="en-CA" dirty="0"/>
              <a:t> </a:t>
            </a:r>
            <a:r>
              <a:rPr lang="en-CA" dirty="0" err="1"/>
              <a:t>chèn</a:t>
            </a:r>
            <a:r>
              <a:rPr lang="en-CA" dirty="0"/>
              <a:t> </a:t>
            </a:r>
            <a:r>
              <a:rPr lang="en-CA" dirty="0" err="1"/>
              <a:t>văn</a:t>
            </a:r>
            <a:r>
              <a:rPr lang="en-CA" dirty="0"/>
              <a:t> </a:t>
            </a:r>
            <a:r>
              <a:rPr lang="en-CA" dirty="0" err="1"/>
              <a:t>bản</a:t>
            </a:r>
            <a:r>
              <a:rPr lang="en-CA" dirty="0"/>
              <a:t> </a:t>
            </a:r>
            <a:r>
              <a:rPr lang="en-CA" dirty="0" err="1"/>
              <a:t>trong</a:t>
            </a:r>
            <a:r>
              <a:rPr lang="en-CA" dirty="0"/>
              <a:t> ô </a:t>
            </a:r>
            <a:r>
              <a:rPr lang="en-CA" dirty="0" err="1"/>
              <a:t>đầu</a:t>
            </a:r>
            <a:r>
              <a:rPr lang="en-CA" dirty="0"/>
              <a:t> </a:t>
            </a:r>
            <a:r>
              <a:rPr lang="en-CA" dirty="0" err="1"/>
              <a:t>tiên</a:t>
            </a:r>
            <a:endParaRPr lang="en-US" dirty="0" smtClean="0"/>
          </a:p>
          <a:p>
            <a:r>
              <a:rPr lang="en-CA" dirty="0" err="1"/>
              <a:t>để</a:t>
            </a:r>
            <a:r>
              <a:rPr lang="en-CA" dirty="0"/>
              <a:t> di </a:t>
            </a:r>
            <a:r>
              <a:rPr lang="en-CA" dirty="0" err="1"/>
              <a:t>chuyển</a:t>
            </a:r>
            <a:r>
              <a:rPr lang="en-CA" dirty="0"/>
              <a:t> </a:t>
            </a:r>
            <a:r>
              <a:rPr lang="en-CA" dirty="0" err="1"/>
              <a:t>bên</a:t>
            </a:r>
            <a:r>
              <a:rPr lang="en-CA" dirty="0"/>
              <a:t> </a:t>
            </a:r>
            <a:r>
              <a:rPr lang="en-CA" dirty="0" err="1"/>
              <a:t>trong</a:t>
            </a:r>
            <a:r>
              <a:rPr lang="en-CA" dirty="0"/>
              <a:t> </a:t>
            </a:r>
            <a:r>
              <a:rPr lang="en-CA" dirty="0" err="1"/>
              <a:t>bảng</a:t>
            </a:r>
            <a:r>
              <a:rPr lang="en-US" dirty="0" smtClean="0"/>
              <a:t>:</a:t>
            </a:r>
            <a:endParaRPr lang="en-US" dirty="0"/>
          </a:p>
          <a:p>
            <a:pPr lvl="1"/>
            <a:r>
              <a:rPr lang="vi-VN" dirty="0" smtClean="0"/>
              <a:t>Nhấn ENTER </a:t>
            </a:r>
            <a:r>
              <a:rPr lang="vi-VN" dirty="0"/>
              <a:t>để thêm nhiều dòng văn bản trong cùng một ô. Điều này làm tăng chiều cao của dòng. </a:t>
            </a:r>
          </a:p>
          <a:p>
            <a:pPr lvl="1"/>
            <a:r>
              <a:rPr lang="vi-VN" dirty="0" smtClean="0"/>
              <a:t>Sử </a:t>
            </a:r>
            <a:r>
              <a:rPr lang="vi-VN" dirty="0"/>
              <a:t>dụng các phím mũi tên để di chuyển qua các thành phần văn bản trong ô.</a:t>
            </a:r>
          </a:p>
          <a:p>
            <a:pPr lvl="1"/>
            <a:r>
              <a:rPr lang="vi-VN" dirty="0" smtClean="0"/>
              <a:t>Sử </a:t>
            </a:r>
            <a:r>
              <a:rPr lang="vi-VN" dirty="0"/>
              <a:t>dụng phím </a:t>
            </a:r>
            <a:r>
              <a:rPr lang="vi-VN" dirty="0" smtClean="0"/>
              <a:t>TAB </a:t>
            </a:r>
            <a:r>
              <a:rPr lang="vi-VN" dirty="0"/>
              <a:t>để nhảy tới ô tiếp theo.</a:t>
            </a:r>
          </a:p>
          <a:p>
            <a:pPr lvl="1"/>
            <a:r>
              <a:rPr lang="vi-VN" dirty="0" smtClean="0"/>
              <a:t>Sử </a:t>
            </a:r>
            <a:r>
              <a:rPr lang="vi-VN" dirty="0"/>
              <a:t>dụng sự kết hợp các phím </a:t>
            </a:r>
            <a:r>
              <a:rPr lang="vi-VN" dirty="0" smtClean="0"/>
              <a:t>SHIFT </a:t>
            </a:r>
            <a:r>
              <a:rPr lang="vi-VN" dirty="0"/>
              <a:t>+ </a:t>
            </a:r>
            <a:r>
              <a:rPr lang="vi-VN" dirty="0" smtClean="0"/>
              <a:t>TAB </a:t>
            </a:r>
            <a:r>
              <a:rPr lang="vi-VN" dirty="0"/>
              <a:t>để nhảy ngược về ô trước đó.</a:t>
            </a:r>
          </a:p>
          <a:p>
            <a:pPr lvl="1"/>
            <a:r>
              <a:rPr lang="vi-VN" dirty="0" smtClean="0"/>
              <a:t>Nhấn CTRL </a:t>
            </a:r>
            <a:r>
              <a:rPr lang="vi-VN" dirty="0"/>
              <a:t>+ </a:t>
            </a:r>
            <a:r>
              <a:rPr lang="vi-VN" dirty="0" smtClean="0"/>
              <a:t>TAB </a:t>
            </a:r>
            <a:r>
              <a:rPr lang="vi-VN" dirty="0"/>
              <a:t>để chèn ký tự tab</a:t>
            </a:r>
          </a:p>
          <a:p>
            <a:pPr lvl="1"/>
            <a:endParaRPr lang="en-US" dirty="0"/>
          </a:p>
        </p:txBody>
      </p:sp>
    </p:spTree>
    <p:extLst>
      <p:ext uri="{BB962C8B-B14F-4D97-AF65-F5344CB8AC3E}">
        <p14:creationId xmlns:p14="http://schemas.microsoft.com/office/powerpoint/2010/main" val="26018076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bảng</a:t>
            </a:r>
            <a:endParaRPr lang="en-US" dirty="0"/>
          </a:p>
        </p:txBody>
      </p:sp>
      <p:sp>
        <p:nvSpPr>
          <p:cNvPr id="3" name="Content Placeholder 2"/>
          <p:cNvSpPr>
            <a:spLocks noGrp="1"/>
          </p:cNvSpPr>
          <p:nvPr>
            <p:ph idx="1"/>
          </p:nvPr>
        </p:nvSpPr>
        <p:spPr/>
        <p:txBody>
          <a:bodyPr>
            <a:normAutofit lnSpcReduction="10000"/>
          </a:bodyPr>
          <a:lstStyle/>
          <a:p>
            <a:r>
              <a:rPr lang="en-CA" dirty="0" err="1"/>
              <a:t>Lựa</a:t>
            </a:r>
            <a:r>
              <a:rPr lang="en-CA" dirty="0"/>
              <a:t> </a:t>
            </a:r>
            <a:r>
              <a:rPr lang="en-CA" dirty="0" err="1"/>
              <a:t>chọn</a:t>
            </a:r>
            <a:r>
              <a:rPr lang="en-CA" dirty="0"/>
              <a:t> </a:t>
            </a:r>
            <a:r>
              <a:rPr lang="en-CA" dirty="0" err="1"/>
              <a:t>các</a:t>
            </a:r>
            <a:r>
              <a:rPr lang="en-CA" dirty="0"/>
              <a:t> </a:t>
            </a:r>
            <a:r>
              <a:rPr lang="en-CA" dirty="0" err="1"/>
              <a:t>mục</a:t>
            </a:r>
            <a:r>
              <a:rPr lang="en-CA" dirty="0"/>
              <a:t> </a:t>
            </a:r>
            <a:r>
              <a:rPr lang="en-CA" dirty="0" err="1"/>
              <a:t>trong</a:t>
            </a:r>
            <a:r>
              <a:rPr lang="en-CA" dirty="0"/>
              <a:t> </a:t>
            </a:r>
            <a:r>
              <a:rPr lang="en-CA" dirty="0" err="1"/>
              <a:t>bảng</a:t>
            </a:r>
            <a:endParaRPr lang="en-US" b="1" dirty="0"/>
          </a:p>
          <a:p>
            <a:pPr lvl="1"/>
            <a:r>
              <a:rPr lang="en-CA" dirty="0" err="1"/>
              <a:t>Để</a:t>
            </a:r>
            <a:r>
              <a:rPr lang="en-CA" dirty="0"/>
              <a:t> </a:t>
            </a:r>
            <a:r>
              <a:rPr lang="en-CA" dirty="0" err="1"/>
              <a:t>thay</a:t>
            </a:r>
            <a:r>
              <a:rPr lang="en-CA" dirty="0"/>
              <a:t> </a:t>
            </a:r>
            <a:r>
              <a:rPr lang="en-CA" dirty="0" err="1"/>
              <a:t>đổi</a:t>
            </a:r>
            <a:r>
              <a:rPr lang="en-CA" dirty="0"/>
              <a:t> </a:t>
            </a:r>
            <a:r>
              <a:rPr lang="en-CA" dirty="0" err="1"/>
              <a:t>bất</a:t>
            </a:r>
            <a:r>
              <a:rPr lang="en-CA" dirty="0"/>
              <a:t> </a:t>
            </a:r>
            <a:r>
              <a:rPr lang="en-CA" dirty="0" err="1"/>
              <a:t>kỳ</a:t>
            </a:r>
            <a:r>
              <a:rPr lang="en-CA" dirty="0"/>
              <a:t> </a:t>
            </a:r>
            <a:r>
              <a:rPr lang="en-CA" dirty="0" err="1"/>
              <a:t>điều</a:t>
            </a:r>
            <a:r>
              <a:rPr lang="en-CA" dirty="0"/>
              <a:t> </a:t>
            </a:r>
            <a:r>
              <a:rPr lang="en-CA" dirty="0" err="1"/>
              <a:t>gì</a:t>
            </a:r>
            <a:r>
              <a:rPr lang="en-CA" dirty="0"/>
              <a:t> </a:t>
            </a:r>
            <a:r>
              <a:rPr lang="en-CA" dirty="0" err="1"/>
              <a:t>trong</a:t>
            </a:r>
            <a:r>
              <a:rPr lang="en-CA" dirty="0"/>
              <a:t> </a:t>
            </a:r>
            <a:r>
              <a:rPr lang="en-CA" dirty="0" err="1"/>
              <a:t>bảng</a:t>
            </a:r>
            <a:r>
              <a:rPr lang="en-CA" dirty="0"/>
              <a:t>, </a:t>
            </a:r>
            <a:r>
              <a:rPr lang="en-CA" dirty="0" err="1"/>
              <a:t>trước</a:t>
            </a:r>
            <a:r>
              <a:rPr lang="en-CA" dirty="0"/>
              <a:t> </a:t>
            </a:r>
            <a:r>
              <a:rPr lang="en-CA" dirty="0" err="1"/>
              <a:t>tiên</a:t>
            </a:r>
            <a:r>
              <a:rPr lang="en-CA" dirty="0"/>
              <a:t> </a:t>
            </a:r>
            <a:r>
              <a:rPr lang="en-CA" dirty="0" err="1"/>
              <a:t>bạn</a:t>
            </a:r>
            <a:r>
              <a:rPr lang="en-CA" dirty="0"/>
              <a:t> </a:t>
            </a:r>
            <a:r>
              <a:rPr lang="en-CA" dirty="0" err="1"/>
              <a:t>cần</a:t>
            </a:r>
            <a:r>
              <a:rPr lang="en-CA" dirty="0"/>
              <a:t> </a:t>
            </a:r>
            <a:r>
              <a:rPr lang="en-CA" dirty="0" err="1" smtClean="0"/>
              <a:t>chọn</a:t>
            </a:r>
            <a:r>
              <a:rPr lang="vi-VN" dirty="0" smtClean="0"/>
              <a:t> nó</a:t>
            </a:r>
            <a:endParaRPr lang="en-US" dirty="0" smtClean="0"/>
          </a:p>
          <a:p>
            <a:pPr lvl="2"/>
            <a:r>
              <a:rPr lang="vi-VN" sz="1600" dirty="0" smtClean="0"/>
              <a:t>Để chọn cả cột, nhấp chuột vào phía trên cùng của cột khi bạn quan sát thấy  .</a:t>
            </a:r>
          </a:p>
          <a:p>
            <a:pPr lvl="2"/>
            <a:r>
              <a:rPr lang="vi-VN" sz="1600" dirty="0" smtClean="0"/>
              <a:t>Để </a:t>
            </a:r>
            <a:r>
              <a:rPr lang="vi-VN" sz="1600" dirty="0"/>
              <a:t>chọn cả dòng, nhấp chuột vào thanh lựa chọn của dòng đó.</a:t>
            </a:r>
          </a:p>
          <a:p>
            <a:pPr lvl="2"/>
            <a:r>
              <a:rPr lang="vi-VN" sz="1600" dirty="0" smtClean="0"/>
              <a:t>Để </a:t>
            </a:r>
            <a:r>
              <a:rPr lang="vi-VN" sz="1600" dirty="0"/>
              <a:t>chọn nhiều cột hoặc nhiều dòng, nhấp chuột và kéo qua các cột hoặc các dòng đó.</a:t>
            </a:r>
          </a:p>
          <a:p>
            <a:pPr lvl="2"/>
            <a:r>
              <a:rPr lang="vi-VN" sz="1600" dirty="0" smtClean="0"/>
              <a:t>Để </a:t>
            </a:r>
            <a:r>
              <a:rPr lang="vi-VN" sz="1600" dirty="0"/>
              <a:t>chọn một ô, di chuyển trỏ chuột về phía đường viền trái của ô và sau đó nhấp chuột khi bạn quan sát thấy  .</a:t>
            </a:r>
          </a:p>
          <a:p>
            <a:pPr lvl="2"/>
            <a:r>
              <a:rPr lang="vi-VN" sz="1600" dirty="0" smtClean="0"/>
              <a:t>Để </a:t>
            </a:r>
            <a:r>
              <a:rPr lang="vi-VN" sz="1600" dirty="0"/>
              <a:t>chọn các ô liên tiếp nhau, nhấp chuột và kéo qua các ô đó.</a:t>
            </a:r>
          </a:p>
          <a:p>
            <a:r>
              <a:rPr lang="en-CA" dirty="0" smtClean="0"/>
              <a:t>Định </a:t>
            </a:r>
            <a:r>
              <a:rPr lang="en-CA" dirty="0" err="1"/>
              <a:t>dạng</a:t>
            </a:r>
            <a:r>
              <a:rPr lang="en-CA" dirty="0"/>
              <a:t> </a:t>
            </a:r>
            <a:r>
              <a:rPr lang="en-CA" dirty="0" err="1"/>
              <a:t>bảng</a:t>
            </a:r>
            <a:endParaRPr lang="en-US" b="1" dirty="0"/>
          </a:p>
          <a:p>
            <a:pPr lvl="1"/>
            <a:r>
              <a:rPr lang="en-CA" dirty="0" err="1"/>
              <a:t>định</a:t>
            </a:r>
            <a:r>
              <a:rPr lang="en-CA" dirty="0"/>
              <a:t> </a:t>
            </a:r>
            <a:r>
              <a:rPr lang="en-CA" dirty="0" err="1"/>
              <a:t>dạng</a:t>
            </a:r>
            <a:r>
              <a:rPr lang="en-CA" dirty="0"/>
              <a:t> </a:t>
            </a:r>
            <a:r>
              <a:rPr lang="en-CA" dirty="0" err="1"/>
              <a:t>văn</a:t>
            </a:r>
            <a:r>
              <a:rPr lang="en-CA" dirty="0"/>
              <a:t> </a:t>
            </a:r>
            <a:r>
              <a:rPr lang="en-CA" dirty="0" err="1"/>
              <a:t>bản</a:t>
            </a:r>
            <a:r>
              <a:rPr lang="en-CA" dirty="0"/>
              <a:t> </a:t>
            </a:r>
            <a:r>
              <a:rPr lang="en-CA" dirty="0" err="1"/>
              <a:t>trong</a:t>
            </a:r>
            <a:r>
              <a:rPr lang="en-CA" dirty="0"/>
              <a:t> </a:t>
            </a:r>
            <a:r>
              <a:rPr lang="en-CA" dirty="0" err="1"/>
              <a:t>bảng</a:t>
            </a:r>
            <a:r>
              <a:rPr lang="en-CA" dirty="0"/>
              <a:t> </a:t>
            </a:r>
            <a:r>
              <a:rPr lang="en-CA" dirty="0" err="1"/>
              <a:t>giống</a:t>
            </a:r>
            <a:r>
              <a:rPr lang="en-CA" dirty="0"/>
              <a:t> </a:t>
            </a:r>
            <a:r>
              <a:rPr lang="en-CA" dirty="0" err="1"/>
              <a:t>với</a:t>
            </a:r>
            <a:r>
              <a:rPr lang="en-CA" dirty="0"/>
              <a:t> </a:t>
            </a:r>
            <a:r>
              <a:rPr lang="en-CA" dirty="0" err="1"/>
              <a:t>cách</a:t>
            </a:r>
            <a:r>
              <a:rPr lang="en-CA" dirty="0"/>
              <a:t> </a:t>
            </a:r>
            <a:r>
              <a:rPr lang="en-CA" dirty="0" err="1"/>
              <a:t>bạn</a:t>
            </a:r>
            <a:r>
              <a:rPr lang="en-CA" dirty="0"/>
              <a:t> </a:t>
            </a:r>
            <a:r>
              <a:rPr lang="en-CA" dirty="0" err="1"/>
              <a:t>định</a:t>
            </a:r>
            <a:r>
              <a:rPr lang="en-CA" dirty="0"/>
              <a:t> </a:t>
            </a:r>
            <a:r>
              <a:rPr lang="en-CA" dirty="0" err="1"/>
              <a:t>dạng</a:t>
            </a:r>
            <a:r>
              <a:rPr lang="en-CA" dirty="0"/>
              <a:t> </a:t>
            </a:r>
            <a:r>
              <a:rPr lang="en-CA" dirty="0" err="1"/>
              <a:t>văn</a:t>
            </a:r>
            <a:r>
              <a:rPr lang="en-CA" dirty="0"/>
              <a:t> </a:t>
            </a:r>
            <a:r>
              <a:rPr lang="en-CA" dirty="0" err="1"/>
              <a:t>bản</a:t>
            </a:r>
            <a:r>
              <a:rPr lang="en-CA" dirty="0"/>
              <a:t> </a:t>
            </a:r>
            <a:r>
              <a:rPr lang="en-CA" dirty="0" err="1"/>
              <a:t>thông</a:t>
            </a:r>
            <a:r>
              <a:rPr lang="en-CA" dirty="0"/>
              <a:t> </a:t>
            </a:r>
            <a:r>
              <a:rPr lang="en-CA" dirty="0" err="1"/>
              <a:t>thường</a:t>
            </a:r>
            <a:endParaRPr lang="en-US" dirty="0"/>
          </a:p>
          <a:p>
            <a:pPr lvl="1"/>
            <a:r>
              <a:rPr lang="en-CA" dirty="0" err="1"/>
              <a:t>Rất</a:t>
            </a:r>
            <a:r>
              <a:rPr lang="en-CA" dirty="0"/>
              <a:t> </a:t>
            </a:r>
            <a:r>
              <a:rPr lang="en-CA" dirty="0" err="1"/>
              <a:t>nhiều</a:t>
            </a:r>
            <a:r>
              <a:rPr lang="en-CA" dirty="0"/>
              <a:t> </a:t>
            </a:r>
            <a:r>
              <a:rPr lang="en-CA" dirty="0" err="1"/>
              <a:t>các</a:t>
            </a:r>
            <a:r>
              <a:rPr lang="en-CA" dirty="0"/>
              <a:t> </a:t>
            </a:r>
            <a:r>
              <a:rPr lang="en-CA" dirty="0" err="1"/>
              <a:t>tùy</a:t>
            </a:r>
            <a:r>
              <a:rPr lang="en-CA" dirty="0"/>
              <a:t> </a:t>
            </a:r>
            <a:r>
              <a:rPr lang="en-CA" dirty="0" err="1"/>
              <a:t>chọn</a:t>
            </a:r>
            <a:r>
              <a:rPr lang="en-CA" dirty="0"/>
              <a:t> </a:t>
            </a:r>
            <a:r>
              <a:rPr lang="en-CA" dirty="0" err="1"/>
              <a:t>định</a:t>
            </a:r>
            <a:r>
              <a:rPr lang="en-CA" dirty="0"/>
              <a:t> </a:t>
            </a:r>
            <a:r>
              <a:rPr lang="en-CA" dirty="0" err="1"/>
              <a:t>dạng</a:t>
            </a:r>
            <a:r>
              <a:rPr lang="en-CA" dirty="0"/>
              <a:t> </a:t>
            </a:r>
            <a:r>
              <a:rPr lang="en-CA" dirty="0" err="1"/>
              <a:t>bạn</a:t>
            </a:r>
            <a:r>
              <a:rPr lang="en-CA" dirty="0"/>
              <a:t> </a:t>
            </a:r>
            <a:r>
              <a:rPr lang="en-CA" dirty="0" err="1"/>
              <a:t>có</a:t>
            </a:r>
            <a:r>
              <a:rPr lang="en-CA" dirty="0"/>
              <a:t> </a:t>
            </a:r>
            <a:r>
              <a:rPr lang="en-CA" dirty="0" err="1"/>
              <a:t>thể</a:t>
            </a:r>
            <a:r>
              <a:rPr lang="en-CA" dirty="0"/>
              <a:t> </a:t>
            </a:r>
            <a:r>
              <a:rPr lang="en-CA" dirty="0" err="1"/>
              <a:t>sử</a:t>
            </a:r>
            <a:r>
              <a:rPr lang="en-CA" dirty="0"/>
              <a:t> </a:t>
            </a:r>
            <a:r>
              <a:rPr lang="en-CA" dirty="0" err="1" smtClean="0"/>
              <a:t>dụng</a:t>
            </a:r>
            <a:r>
              <a:rPr lang="en-CA" dirty="0" smtClean="0"/>
              <a:t> </a:t>
            </a:r>
            <a:r>
              <a:rPr lang="en-CA" dirty="0" err="1" smtClean="0"/>
              <a:t>trên</a:t>
            </a:r>
            <a:r>
              <a:rPr lang="en-CA" dirty="0" smtClean="0"/>
              <a:t> ribbon</a:t>
            </a:r>
            <a:r>
              <a:rPr lang="en-US" dirty="0" smtClean="0"/>
              <a:t> </a:t>
            </a:r>
            <a:r>
              <a:rPr lang="en-US" b="1" dirty="0"/>
              <a:t>Table</a:t>
            </a:r>
            <a:r>
              <a:rPr lang="en-US" dirty="0"/>
              <a:t> </a:t>
            </a:r>
            <a:r>
              <a:rPr lang="en-US" b="1" dirty="0" smtClean="0"/>
              <a:t>Tools</a:t>
            </a:r>
            <a:endParaRPr lang="en-US" dirty="0"/>
          </a:p>
          <a:p>
            <a:endParaRPr lang="en-US" dirty="0"/>
          </a:p>
        </p:txBody>
      </p:sp>
      <p:grpSp>
        <p:nvGrpSpPr>
          <p:cNvPr id="9" name="Group 8"/>
          <p:cNvGrpSpPr/>
          <p:nvPr/>
        </p:nvGrpSpPr>
        <p:grpSpPr>
          <a:xfrm>
            <a:off x="5638800" y="2743200"/>
            <a:ext cx="3285014" cy="1773241"/>
            <a:chOff x="4457541" y="2375215"/>
            <a:chExt cx="4047014" cy="1849441"/>
          </a:xfrm>
        </p:grpSpPr>
        <p:pic>
          <p:nvPicPr>
            <p:cNvPr id="6" name="Picture 5" descr="Description: Description: B437_16"/>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85175" y="2375215"/>
              <a:ext cx="119380" cy="155370"/>
            </a:xfrm>
            <a:prstGeom prst="rect">
              <a:avLst/>
            </a:prstGeom>
            <a:noFill/>
            <a:ln>
              <a:noFill/>
            </a:ln>
          </p:spPr>
        </p:pic>
        <p:pic>
          <p:nvPicPr>
            <p:cNvPr id="7" name="Picture 6" descr="Description: Description: B437_17"/>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57541" y="4069398"/>
              <a:ext cx="155258" cy="155258"/>
            </a:xfrm>
            <a:prstGeom prst="rect">
              <a:avLst/>
            </a:prstGeom>
            <a:noFill/>
            <a:ln>
              <a:noFill/>
            </a:ln>
          </p:spPr>
        </p:pic>
      </p:grpSp>
    </p:spTree>
    <p:extLst>
      <p:ext uri="{BB962C8B-B14F-4D97-AF65-F5344CB8AC3E}">
        <p14:creationId xmlns:p14="http://schemas.microsoft.com/office/powerpoint/2010/main" val="23802179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bảng</a:t>
            </a:r>
            <a:endParaRPr lang="en-US" dirty="0"/>
          </a:p>
        </p:txBody>
      </p:sp>
      <p:sp>
        <p:nvSpPr>
          <p:cNvPr id="3" name="Content Placeholder 2"/>
          <p:cNvSpPr>
            <a:spLocks noGrp="1"/>
          </p:cNvSpPr>
          <p:nvPr>
            <p:ph idx="1"/>
          </p:nvPr>
        </p:nvSpPr>
        <p:spPr/>
        <p:txBody>
          <a:bodyPr/>
          <a:lstStyle/>
          <a:p>
            <a:r>
              <a:rPr lang="en-CA" b="1" dirty="0" err="1"/>
              <a:t>Chỉnh</a:t>
            </a:r>
            <a:r>
              <a:rPr lang="en-CA" b="1" dirty="0"/>
              <a:t> </a:t>
            </a:r>
            <a:r>
              <a:rPr lang="en-CA" b="1" dirty="0" err="1"/>
              <a:t>sửa</a:t>
            </a:r>
            <a:r>
              <a:rPr lang="en-CA" b="1" dirty="0"/>
              <a:t> </a:t>
            </a:r>
            <a:r>
              <a:rPr lang="en-CA" b="1" dirty="0" err="1"/>
              <a:t>đường</a:t>
            </a:r>
            <a:r>
              <a:rPr lang="en-CA" b="1" dirty="0"/>
              <a:t> </a:t>
            </a:r>
            <a:r>
              <a:rPr lang="en-CA" b="1" dirty="0" err="1"/>
              <a:t>viền</a:t>
            </a:r>
            <a:r>
              <a:rPr lang="en-CA" b="1" dirty="0"/>
              <a:t> </a:t>
            </a:r>
            <a:r>
              <a:rPr lang="en-CA" b="1" dirty="0" err="1"/>
              <a:t>và</a:t>
            </a:r>
            <a:r>
              <a:rPr lang="en-CA" b="1" dirty="0"/>
              <a:t> </a:t>
            </a:r>
            <a:r>
              <a:rPr lang="en-CA" b="1" dirty="0" err="1"/>
              <a:t>đổ</a:t>
            </a:r>
            <a:r>
              <a:rPr lang="en-CA" b="1" dirty="0"/>
              <a:t> </a:t>
            </a:r>
            <a:r>
              <a:rPr lang="en-CA" b="1" dirty="0" err="1"/>
              <a:t>bóng</a:t>
            </a:r>
            <a:r>
              <a:rPr lang="en-US" b="1" dirty="0" smtClean="0"/>
              <a:t> </a:t>
            </a:r>
            <a:endParaRPr lang="en-US" b="1" dirty="0"/>
          </a:p>
          <a:p>
            <a:pPr lvl="1"/>
            <a:r>
              <a:rPr lang="en-CA" dirty="0" err="1"/>
              <a:t>bảng</a:t>
            </a:r>
            <a:r>
              <a:rPr lang="en-CA" dirty="0"/>
              <a:t> </a:t>
            </a:r>
            <a:r>
              <a:rPr lang="en-CA" dirty="0" err="1" smtClean="0"/>
              <a:t>mới</a:t>
            </a:r>
            <a:r>
              <a:rPr lang="en-CA" dirty="0" smtClean="0"/>
              <a:t> </a:t>
            </a:r>
            <a:r>
              <a:rPr lang="en-CA" dirty="0" err="1" smtClean="0"/>
              <a:t>sẽ</a:t>
            </a:r>
            <a:r>
              <a:rPr lang="en-CA" dirty="0" smtClean="0"/>
              <a:t> </a:t>
            </a:r>
            <a:r>
              <a:rPr lang="en-CA" dirty="0" err="1"/>
              <a:t>xuất</a:t>
            </a:r>
            <a:r>
              <a:rPr lang="en-CA" dirty="0"/>
              <a:t> </a:t>
            </a:r>
            <a:r>
              <a:rPr lang="en-CA" dirty="0" err="1"/>
              <a:t>hiện</a:t>
            </a:r>
            <a:r>
              <a:rPr lang="en-CA" dirty="0"/>
              <a:t> </a:t>
            </a:r>
            <a:r>
              <a:rPr lang="en-CA" dirty="0" err="1"/>
              <a:t>với</a:t>
            </a:r>
            <a:r>
              <a:rPr lang="en-CA" dirty="0"/>
              <a:t> </a:t>
            </a:r>
            <a:r>
              <a:rPr lang="en-CA" dirty="0" err="1"/>
              <a:t>các</a:t>
            </a:r>
            <a:r>
              <a:rPr lang="en-CA" dirty="0"/>
              <a:t> </a:t>
            </a:r>
            <a:r>
              <a:rPr lang="en-CA" dirty="0" err="1"/>
              <a:t>đường</a:t>
            </a:r>
            <a:r>
              <a:rPr lang="en-CA" dirty="0"/>
              <a:t> </a:t>
            </a:r>
            <a:r>
              <a:rPr lang="en-CA" dirty="0" err="1"/>
              <a:t>viền</a:t>
            </a:r>
            <a:r>
              <a:rPr lang="en-CA" dirty="0"/>
              <a:t> </a:t>
            </a:r>
            <a:r>
              <a:rPr lang="en-CA" dirty="0" err="1"/>
              <a:t>là</a:t>
            </a:r>
            <a:r>
              <a:rPr lang="en-CA" dirty="0"/>
              <a:t> </a:t>
            </a:r>
            <a:r>
              <a:rPr lang="en-CA" dirty="0" err="1"/>
              <a:t>đường</a:t>
            </a:r>
            <a:r>
              <a:rPr lang="en-CA" dirty="0"/>
              <a:t> </a:t>
            </a:r>
            <a:r>
              <a:rPr lang="en-CA" dirty="0" err="1"/>
              <a:t>kẻ</a:t>
            </a:r>
            <a:r>
              <a:rPr lang="en-CA" dirty="0"/>
              <a:t> </a:t>
            </a:r>
            <a:r>
              <a:rPr lang="en-CA" dirty="0" err="1"/>
              <a:t>đơn</a:t>
            </a:r>
            <a:r>
              <a:rPr lang="en-CA" dirty="0"/>
              <a:t> </a:t>
            </a:r>
            <a:r>
              <a:rPr lang="en-CA" dirty="0" err="1"/>
              <a:t>xung</a:t>
            </a:r>
            <a:r>
              <a:rPr lang="en-CA" dirty="0"/>
              <a:t> </a:t>
            </a:r>
            <a:r>
              <a:rPr lang="en-CA" dirty="0" err="1"/>
              <a:t>quanh</a:t>
            </a:r>
            <a:r>
              <a:rPr lang="en-CA" dirty="0"/>
              <a:t> </a:t>
            </a:r>
            <a:r>
              <a:rPr lang="en-CA" dirty="0" err="1"/>
              <a:t>mỗi</a:t>
            </a:r>
            <a:r>
              <a:rPr lang="en-CA" dirty="0"/>
              <a:t> ô</a:t>
            </a:r>
            <a:endParaRPr lang="en-US" dirty="0" smtClean="0"/>
          </a:p>
          <a:p>
            <a:pPr lvl="1"/>
            <a:r>
              <a:rPr lang="en-CA" dirty="0" err="1"/>
              <a:t>chỉnh</a:t>
            </a:r>
            <a:r>
              <a:rPr lang="en-CA" dirty="0"/>
              <a:t> </a:t>
            </a:r>
            <a:r>
              <a:rPr lang="en-CA" dirty="0" err="1"/>
              <a:t>sửa</a:t>
            </a:r>
            <a:r>
              <a:rPr lang="en-CA" dirty="0"/>
              <a:t> </a:t>
            </a:r>
            <a:r>
              <a:rPr lang="en-CA" dirty="0" err="1"/>
              <a:t>các</a:t>
            </a:r>
            <a:r>
              <a:rPr lang="en-CA" dirty="0"/>
              <a:t> </a:t>
            </a:r>
            <a:r>
              <a:rPr lang="en-CA" dirty="0" err="1"/>
              <a:t>đường</a:t>
            </a:r>
            <a:r>
              <a:rPr lang="en-CA" dirty="0"/>
              <a:t> </a:t>
            </a:r>
            <a:r>
              <a:rPr lang="en-CA" dirty="0" err="1"/>
              <a:t>hoặc</a:t>
            </a:r>
            <a:r>
              <a:rPr lang="en-CA" dirty="0"/>
              <a:t> </a:t>
            </a:r>
            <a:r>
              <a:rPr lang="en-CA" dirty="0" err="1"/>
              <a:t>viền</a:t>
            </a:r>
            <a:r>
              <a:rPr lang="en-CA" dirty="0"/>
              <a:t> </a:t>
            </a:r>
            <a:r>
              <a:rPr lang="en-CA" dirty="0" err="1"/>
              <a:t>cho</a:t>
            </a:r>
            <a:r>
              <a:rPr lang="en-CA" dirty="0"/>
              <a:t> </a:t>
            </a:r>
            <a:r>
              <a:rPr lang="en-CA" dirty="0" err="1"/>
              <a:t>từng</a:t>
            </a:r>
            <a:r>
              <a:rPr lang="en-CA" dirty="0"/>
              <a:t> ô </a:t>
            </a:r>
            <a:r>
              <a:rPr lang="en-CA" dirty="0" err="1"/>
              <a:t>cụ</a:t>
            </a:r>
            <a:r>
              <a:rPr lang="en-CA" dirty="0"/>
              <a:t> </a:t>
            </a:r>
            <a:r>
              <a:rPr lang="en-CA" dirty="0" err="1" smtClean="0"/>
              <a:t>thể</a:t>
            </a:r>
            <a:r>
              <a:rPr lang="en-CA" dirty="0" smtClean="0"/>
              <a:t>:</a:t>
            </a:r>
            <a:endParaRPr lang="en-US" dirty="0" smtClean="0"/>
          </a:p>
          <a:p>
            <a:pPr lvl="2"/>
            <a:r>
              <a:rPr lang="en-CA" dirty="0" err="1"/>
              <a:t>Bên</a:t>
            </a:r>
            <a:r>
              <a:rPr lang="en-CA" dirty="0"/>
              <a:t> </a:t>
            </a:r>
            <a:r>
              <a:rPr lang="en-CA" dirty="0" err="1"/>
              <a:t>dưới</a:t>
            </a:r>
            <a:r>
              <a:rPr lang="en-CA" dirty="0"/>
              <a:t> </a:t>
            </a:r>
            <a:r>
              <a:rPr lang="en-CA" b="1" dirty="0"/>
              <a:t>Table Tools</a:t>
            </a:r>
            <a:r>
              <a:rPr lang="en-CA" dirty="0"/>
              <a:t>, </a:t>
            </a:r>
            <a:r>
              <a:rPr lang="en-CA" dirty="0" err="1"/>
              <a:t>trên</a:t>
            </a:r>
            <a:r>
              <a:rPr lang="en-CA" dirty="0"/>
              <a:t> </a:t>
            </a:r>
            <a:r>
              <a:rPr lang="en-CA" dirty="0" err="1"/>
              <a:t>thẻ</a:t>
            </a:r>
            <a:r>
              <a:rPr lang="en-CA" dirty="0"/>
              <a:t> </a:t>
            </a:r>
            <a:r>
              <a:rPr lang="en-CA" b="1" dirty="0"/>
              <a:t>Design</a:t>
            </a:r>
            <a:r>
              <a:rPr lang="en-CA" dirty="0"/>
              <a:t>, </a:t>
            </a:r>
            <a:r>
              <a:rPr lang="en-CA" dirty="0" err="1"/>
              <a:t>trong</a:t>
            </a:r>
            <a:r>
              <a:rPr lang="en-CA" dirty="0"/>
              <a:t> </a:t>
            </a:r>
            <a:r>
              <a:rPr lang="en-CA" dirty="0" err="1"/>
              <a:t>nhóm</a:t>
            </a:r>
            <a:r>
              <a:rPr lang="en-CA" dirty="0"/>
              <a:t> </a:t>
            </a:r>
            <a:r>
              <a:rPr lang="en-CA" b="1" dirty="0"/>
              <a:t>Table Styles</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dirty="0" err="1"/>
              <a:t>mũi</a:t>
            </a:r>
            <a:r>
              <a:rPr lang="en-CA" dirty="0"/>
              <a:t> </a:t>
            </a:r>
            <a:r>
              <a:rPr lang="en-CA" dirty="0" err="1"/>
              <a:t>tên</a:t>
            </a:r>
            <a:r>
              <a:rPr lang="en-CA" dirty="0"/>
              <a:t> </a:t>
            </a:r>
            <a:r>
              <a:rPr lang="en-CA" dirty="0" err="1"/>
              <a:t>của</a:t>
            </a:r>
            <a:r>
              <a:rPr lang="en-CA" dirty="0"/>
              <a:t> </a:t>
            </a:r>
            <a:r>
              <a:rPr lang="en-CA" b="1" dirty="0"/>
              <a:t>Borders</a:t>
            </a:r>
            <a:endParaRPr lang="en-US" dirty="0"/>
          </a:p>
          <a:p>
            <a:pPr lvl="2"/>
            <a:r>
              <a:rPr lang="en-CA" dirty="0" err="1"/>
              <a:t>Bên</a:t>
            </a:r>
            <a:r>
              <a:rPr lang="en-CA" dirty="0"/>
              <a:t> </a:t>
            </a:r>
            <a:r>
              <a:rPr lang="en-CA" dirty="0" err="1"/>
              <a:t>dưới</a:t>
            </a:r>
            <a:r>
              <a:rPr lang="en-CA" dirty="0"/>
              <a:t> </a:t>
            </a:r>
            <a:r>
              <a:rPr lang="en-CA" b="1" dirty="0"/>
              <a:t>Table Tools</a:t>
            </a:r>
            <a:r>
              <a:rPr lang="en-CA" dirty="0"/>
              <a:t>, </a:t>
            </a:r>
            <a:r>
              <a:rPr lang="en-CA" dirty="0" err="1"/>
              <a:t>trên</a:t>
            </a:r>
            <a:r>
              <a:rPr lang="en-CA" dirty="0"/>
              <a:t> </a:t>
            </a:r>
            <a:r>
              <a:rPr lang="en-CA" dirty="0" err="1"/>
              <a:t>thẻ</a:t>
            </a:r>
            <a:r>
              <a:rPr lang="en-CA" dirty="0"/>
              <a:t> </a:t>
            </a:r>
            <a:r>
              <a:rPr lang="en-CA" b="1" dirty="0"/>
              <a:t>Design</a:t>
            </a:r>
            <a:r>
              <a:rPr lang="en-CA" dirty="0"/>
              <a:t>, </a:t>
            </a:r>
            <a:r>
              <a:rPr lang="en-CA" dirty="0" err="1"/>
              <a:t>trong</a:t>
            </a:r>
            <a:r>
              <a:rPr lang="en-CA" dirty="0"/>
              <a:t> </a:t>
            </a:r>
            <a:r>
              <a:rPr lang="en-CA" dirty="0" err="1"/>
              <a:t>nhóm</a:t>
            </a:r>
            <a:r>
              <a:rPr lang="en-CA" dirty="0"/>
              <a:t> </a:t>
            </a:r>
            <a:r>
              <a:rPr lang="en-CA" b="1" dirty="0"/>
              <a:t>Table Styles</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dirty="0" err="1"/>
              <a:t>mũi</a:t>
            </a:r>
            <a:r>
              <a:rPr lang="en-CA" dirty="0"/>
              <a:t> </a:t>
            </a:r>
            <a:r>
              <a:rPr lang="en-CA" dirty="0" err="1"/>
              <a:t>tên</a:t>
            </a:r>
            <a:r>
              <a:rPr lang="en-CA" dirty="0"/>
              <a:t> </a:t>
            </a:r>
            <a:r>
              <a:rPr lang="en-CA" b="1" dirty="0"/>
              <a:t>Shading</a:t>
            </a:r>
            <a:endParaRPr lang="en-US" dirty="0"/>
          </a:p>
          <a:p>
            <a:pPr lvl="1"/>
            <a:r>
              <a:rPr lang="en-CA" dirty="0" err="1" smtClean="0"/>
              <a:t>Chỉnh</a:t>
            </a:r>
            <a:r>
              <a:rPr lang="en-CA" dirty="0" smtClean="0"/>
              <a:t> </a:t>
            </a:r>
            <a:r>
              <a:rPr lang="en-CA" dirty="0" err="1"/>
              <a:t>sửa</a:t>
            </a:r>
            <a:r>
              <a:rPr lang="en-CA" dirty="0"/>
              <a:t> </a:t>
            </a:r>
            <a:r>
              <a:rPr lang="en-CA" dirty="0" err="1"/>
              <a:t>lại</a:t>
            </a:r>
            <a:r>
              <a:rPr lang="en-CA" dirty="0"/>
              <a:t> </a:t>
            </a:r>
            <a:r>
              <a:rPr lang="en-CA" dirty="0" err="1"/>
              <a:t>các</a:t>
            </a:r>
            <a:r>
              <a:rPr lang="en-CA" dirty="0"/>
              <a:t> </a:t>
            </a:r>
            <a:r>
              <a:rPr lang="en-CA" dirty="0" err="1"/>
              <a:t>thuộc</a:t>
            </a:r>
            <a:r>
              <a:rPr lang="en-CA" dirty="0"/>
              <a:t> </a:t>
            </a:r>
            <a:r>
              <a:rPr lang="en-CA" dirty="0" err="1"/>
              <a:t>tính</a:t>
            </a:r>
            <a:r>
              <a:rPr lang="en-CA" dirty="0"/>
              <a:t> </a:t>
            </a:r>
            <a:r>
              <a:rPr lang="en-CA" dirty="0" err="1"/>
              <a:t>sử</a:t>
            </a:r>
            <a:r>
              <a:rPr lang="en-CA" dirty="0"/>
              <a:t> </a:t>
            </a:r>
            <a:r>
              <a:rPr lang="en-CA" dirty="0" err="1"/>
              <a:t>dụng</a:t>
            </a:r>
            <a:r>
              <a:rPr lang="en-CA" dirty="0"/>
              <a:t> </a:t>
            </a:r>
            <a:r>
              <a:rPr lang="en-CA" dirty="0" err="1"/>
              <a:t>các</a:t>
            </a:r>
            <a:r>
              <a:rPr lang="en-CA" dirty="0"/>
              <a:t> </a:t>
            </a:r>
            <a:r>
              <a:rPr lang="en-CA" dirty="0" err="1"/>
              <a:t>tính</a:t>
            </a:r>
            <a:r>
              <a:rPr lang="en-CA" dirty="0"/>
              <a:t> </a:t>
            </a:r>
            <a:r>
              <a:rPr lang="en-CA" dirty="0" err="1"/>
              <a:t>năng</a:t>
            </a:r>
            <a:r>
              <a:rPr lang="en-CA" dirty="0"/>
              <a:t> </a:t>
            </a:r>
            <a:r>
              <a:rPr lang="en-CA" dirty="0" err="1"/>
              <a:t>trong</a:t>
            </a:r>
            <a:r>
              <a:rPr lang="en-CA" dirty="0"/>
              <a:t> </a:t>
            </a:r>
            <a:r>
              <a:rPr lang="en-CA" dirty="0" err="1"/>
              <a:t>nhóm</a:t>
            </a:r>
            <a:r>
              <a:rPr lang="en-CA" dirty="0"/>
              <a:t> </a:t>
            </a:r>
            <a:r>
              <a:rPr lang="en-CA" b="1" dirty="0"/>
              <a:t>Draw Borders</a:t>
            </a:r>
            <a:endParaRPr lang="en-US" dirty="0"/>
          </a:p>
          <a:p>
            <a:pPr lvl="2"/>
            <a:r>
              <a:rPr lang="en-CA" dirty="0" err="1"/>
              <a:t>Bên</a:t>
            </a:r>
            <a:r>
              <a:rPr lang="en-CA" dirty="0"/>
              <a:t> </a:t>
            </a:r>
            <a:r>
              <a:rPr lang="en-CA" dirty="0" err="1"/>
              <a:t>dưới</a:t>
            </a:r>
            <a:r>
              <a:rPr lang="en-CA" dirty="0"/>
              <a:t> </a:t>
            </a:r>
            <a:r>
              <a:rPr lang="en-CA" b="1" dirty="0"/>
              <a:t>Table Tools</a:t>
            </a:r>
            <a:r>
              <a:rPr lang="en-CA" dirty="0"/>
              <a:t>, </a:t>
            </a:r>
            <a:r>
              <a:rPr lang="en-CA" dirty="0" err="1"/>
              <a:t>trên</a:t>
            </a:r>
            <a:r>
              <a:rPr lang="en-CA" dirty="0"/>
              <a:t> </a:t>
            </a:r>
            <a:r>
              <a:rPr lang="en-CA" dirty="0" err="1"/>
              <a:t>thẻ</a:t>
            </a:r>
            <a:r>
              <a:rPr lang="en-CA" dirty="0"/>
              <a:t> </a:t>
            </a:r>
            <a:r>
              <a:rPr lang="en-CA" b="1" dirty="0"/>
              <a:t>Design</a:t>
            </a:r>
            <a:r>
              <a:rPr lang="en-CA" dirty="0"/>
              <a:t>, </a:t>
            </a:r>
            <a:r>
              <a:rPr lang="en-CA" dirty="0" err="1"/>
              <a:t>trong</a:t>
            </a:r>
            <a:r>
              <a:rPr lang="en-CA" dirty="0"/>
              <a:t> </a:t>
            </a:r>
            <a:r>
              <a:rPr lang="en-CA" dirty="0" err="1"/>
              <a:t>nhóm</a:t>
            </a:r>
            <a:r>
              <a:rPr lang="en-CA" dirty="0"/>
              <a:t> </a:t>
            </a:r>
            <a:r>
              <a:rPr lang="en-CA" dirty="0" smtClean="0"/>
              <a:t/>
            </a:r>
            <a:br>
              <a:rPr lang="en-CA" dirty="0" smtClean="0"/>
            </a:br>
            <a:r>
              <a:rPr lang="en-CA" b="1" dirty="0" smtClean="0"/>
              <a:t>Draw </a:t>
            </a:r>
            <a:r>
              <a:rPr lang="en-CA" b="1" dirty="0"/>
              <a:t>Borders</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dirty="0" err="1"/>
              <a:t>tùy</a:t>
            </a:r>
            <a:r>
              <a:rPr lang="en-CA" dirty="0"/>
              <a:t> </a:t>
            </a:r>
            <a:r>
              <a:rPr lang="en-CA" dirty="0" err="1"/>
              <a:t>chọn</a:t>
            </a:r>
            <a:r>
              <a:rPr lang="en-CA" dirty="0"/>
              <a:t> </a:t>
            </a:r>
            <a:r>
              <a:rPr lang="en-CA" dirty="0" err="1"/>
              <a:t>thích</a:t>
            </a:r>
            <a:r>
              <a:rPr lang="en-CA" dirty="0"/>
              <a:t> </a:t>
            </a:r>
            <a:r>
              <a:rPr lang="en-CA" dirty="0" err="1"/>
              <a:t>hợp</a:t>
            </a:r>
            <a:r>
              <a:rPr lang="en-CA" dirty="0"/>
              <a:t> </a:t>
            </a:r>
            <a:r>
              <a:rPr lang="en-CA" dirty="0" smtClean="0"/>
              <a:t/>
            </a:r>
            <a:br>
              <a:rPr lang="en-CA" dirty="0" smtClean="0"/>
            </a:br>
            <a:r>
              <a:rPr lang="en-CA" dirty="0" err="1" smtClean="0"/>
              <a:t>để</a:t>
            </a:r>
            <a:r>
              <a:rPr lang="en-CA" dirty="0" smtClean="0"/>
              <a:t> </a:t>
            </a:r>
            <a:r>
              <a:rPr lang="en-CA" dirty="0" err="1"/>
              <a:t>vẽ</a:t>
            </a:r>
            <a:r>
              <a:rPr lang="en-CA" dirty="0"/>
              <a:t> </a:t>
            </a:r>
            <a:r>
              <a:rPr lang="en-CA" dirty="0" err="1"/>
              <a:t>các</a:t>
            </a:r>
            <a:r>
              <a:rPr lang="en-CA" dirty="0"/>
              <a:t> </a:t>
            </a:r>
            <a:r>
              <a:rPr lang="en-CA" dirty="0" err="1"/>
              <a:t>đường</a:t>
            </a:r>
            <a:r>
              <a:rPr lang="en-CA" dirty="0"/>
              <a:t> </a:t>
            </a:r>
            <a:r>
              <a:rPr lang="en-CA" dirty="0" err="1"/>
              <a:t>viền</a:t>
            </a:r>
            <a:r>
              <a:rPr lang="en-CA" dirty="0"/>
              <a:t> </a:t>
            </a:r>
            <a:r>
              <a:rPr lang="en-CA" dirty="0" err="1"/>
              <a:t>trong</a:t>
            </a:r>
            <a:r>
              <a:rPr lang="en-CA" dirty="0"/>
              <a:t> </a:t>
            </a:r>
            <a:r>
              <a:rPr lang="en-CA" dirty="0" err="1"/>
              <a:t>bảng</a:t>
            </a:r>
            <a:endParaRPr lang="en-US" dirty="0"/>
          </a:p>
          <a:p>
            <a:endParaRPr lang="en-US" dirty="0"/>
          </a:p>
        </p:txBody>
      </p:sp>
      <p:pic>
        <p:nvPicPr>
          <p:cNvPr id="6" name="Picture 5" descr="Description: C:\Users\swong\Documents\Manuals\IC3 GS4\7314 IC3 GS4\Screens\L8\l8-123.png"/>
          <p:cNvPicPr/>
          <p:nvPr/>
        </p:nvPicPr>
        <p:blipFill>
          <a:blip r:embed="rId3">
            <a:extLst>
              <a:ext uri="{28A0092B-C50C-407E-A947-70E740481C1C}">
                <a14:useLocalDpi xmlns:a14="http://schemas.microsoft.com/office/drawing/2010/main" val="0"/>
              </a:ext>
            </a:extLst>
          </a:blip>
          <a:srcRect/>
          <a:stretch>
            <a:fillRect/>
          </a:stretch>
        </p:blipFill>
        <p:spPr bwMode="auto">
          <a:xfrm>
            <a:off x="6248400" y="5791200"/>
            <a:ext cx="1635784" cy="734696"/>
          </a:xfrm>
          <a:prstGeom prst="rect">
            <a:avLst/>
          </a:prstGeom>
          <a:noFill/>
          <a:ln>
            <a:noFill/>
          </a:ln>
        </p:spPr>
      </p:pic>
    </p:spTree>
    <p:extLst>
      <p:ext uri="{BB962C8B-B14F-4D97-AF65-F5344CB8AC3E}">
        <p14:creationId xmlns:p14="http://schemas.microsoft.com/office/powerpoint/2010/main" val="255620392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bảng</a:t>
            </a:r>
            <a:endParaRPr lang="en-US" dirty="0"/>
          </a:p>
        </p:txBody>
      </p:sp>
      <p:sp>
        <p:nvSpPr>
          <p:cNvPr id="3" name="Content Placeholder 2"/>
          <p:cNvSpPr>
            <a:spLocks noGrp="1"/>
          </p:cNvSpPr>
          <p:nvPr>
            <p:ph idx="1"/>
          </p:nvPr>
        </p:nvSpPr>
        <p:spPr>
          <a:xfrm>
            <a:off x="762000" y="1874837"/>
            <a:ext cx="8025711" cy="4983163"/>
          </a:xfrm>
        </p:spPr>
        <p:txBody>
          <a:bodyPr>
            <a:normAutofit/>
          </a:bodyPr>
          <a:lstStyle/>
          <a:p>
            <a:r>
              <a:rPr lang="en-CA" b="1" dirty="0" err="1"/>
              <a:t>Thay</a:t>
            </a:r>
            <a:r>
              <a:rPr lang="en-CA" b="1" dirty="0"/>
              <a:t> </a:t>
            </a:r>
            <a:r>
              <a:rPr lang="en-CA" b="1" dirty="0" err="1"/>
              <a:t>đổi</a:t>
            </a:r>
            <a:r>
              <a:rPr lang="en-CA" b="1" dirty="0"/>
              <a:t> </a:t>
            </a:r>
            <a:r>
              <a:rPr lang="en-CA" b="1" dirty="0" err="1"/>
              <a:t>căn</a:t>
            </a:r>
            <a:r>
              <a:rPr lang="en-CA" b="1" dirty="0"/>
              <a:t> </a:t>
            </a:r>
            <a:r>
              <a:rPr lang="en-CA" b="1" dirty="0" err="1"/>
              <a:t>lề</a:t>
            </a:r>
            <a:endParaRPr lang="en-US" b="1" dirty="0"/>
          </a:p>
          <a:p>
            <a:pPr lvl="1"/>
            <a:r>
              <a:rPr lang="en-CA" dirty="0" err="1"/>
              <a:t>Căn</a:t>
            </a:r>
            <a:r>
              <a:rPr lang="en-CA" dirty="0"/>
              <a:t> </a:t>
            </a:r>
            <a:r>
              <a:rPr lang="en-CA" dirty="0" err="1"/>
              <a:t>lề</a:t>
            </a:r>
            <a:r>
              <a:rPr lang="en-CA" dirty="0"/>
              <a:t> </a:t>
            </a:r>
            <a:r>
              <a:rPr lang="en-CA" dirty="0" err="1"/>
              <a:t>bảng</a:t>
            </a:r>
            <a:r>
              <a:rPr lang="en-CA" dirty="0"/>
              <a:t> </a:t>
            </a:r>
            <a:r>
              <a:rPr lang="en-CA" dirty="0" err="1"/>
              <a:t>đề</a:t>
            </a:r>
            <a:r>
              <a:rPr lang="en-CA" dirty="0"/>
              <a:t> </a:t>
            </a:r>
            <a:r>
              <a:rPr lang="en-CA" dirty="0" err="1"/>
              <a:t>cập</a:t>
            </a:r>
            <a:r>
              <a:rPr lang="en-CA" dirty="0"/>
              <a:t> </a:t>
            </a:r>
            <a:r>
              <a:rPr lang="en-CA" dirty="0" err="1"/>
              <a:t>đến</a:t>
            </a:r>
            <a:r>
              <a:rPr lang="en-CA" dirty="0"/>
              <a:t> </a:t>
            </a:r>
            <a:r>
              <a:rPr lang="en-CA" dirty="0" err="1"/>
              <a:t>việc</a:t>
            </a:r>
            <a:r>
              <a:rPr lang="en-CA" dirty="0"/>
              <a:t> </a:t>
            </a:r>
            <a:r>
              <a:rPr lang="en-CA" dirty="0" err="1"/>
              <a:t>đặt</a:t>
            </a:r>
            <a:r>
              <a:rPr lang="en-CA" dirty="0"/>
              <a:t> </a:t>
            </a:r>
            <a:r>
              <a:rPr lang="en-CA" dirty="0" err="1"/>
              <a:t>vị</a:t>
            </a:r>
            <a:r>
              <a:rPr lang="en-CA" dirty="0"/>
              <a:t> </a:t>
            </a:r>
            <a:r>
              <a:rPr lang="en-CA" dirty="0" err="1"/>
              <a:t>trí</a:t>
            </a:r>
            <a:r>
              <a:rPr lang="en-CA" dirty="0"/>
              <a:t> </a:t>
            </a:r>
            <a:r>
              <a:rPr lang="en-CA" dirty="0" err="1"/>
              <a:t>của</a:t>
            </a:r>
            <a:r>
              <a:rPr lang="en-CA" dirty="0"/>
              <a:t> </a:t>
            </a:r>
            <a:r>
              <a:rPr lang="en-CA" dirty="0" err="1"/>
              <a:t>bảng</a:t>
            </a:r>
            <a:r>
              <a:rPr lang="en-CA" dirty="0"/>
              <a:t> </a:t>
            </a:r>
            <a:r>
              <a:rPr lang="en-CA" dirty="0" err="1"/>
              <a:t>tương</a:t>
            </a:r>
            <a:r>
              <a:rPr lang="en-CA" dirty="0"/>
              <a:t> </a:t>
            </a:r>
            <a:r>
              <a:rPr lang="en-CA" dirty="0" err="1"/>
              <a:t>đối</a:t>
            </a:r>
            <a:r>
              <a:rPr lang="en-CA" dirty="0"/>
              <a:t> </a:t>
            </a:r>
            <a:r>
              <a:rPr lang="en-CA" dirty="0" err="1"/>
              <a:t>với</a:t>
            </a:r>
            <a:r>
              <a:rPr lang="en-CA" dirty="0"/>
              <a:t> </a:t>
            </a:r>
            <a:r>
              <a:rPr lang="en-CA" dirty="0" err="1"/>
              <a:t>cạnh</a:t>
            </a:r>
            <a:r>
              <a:rPr lang="en-CA" dirty="0"/>
              <a:t> </a:t>
            </a:r>
            <a:r>
              <a:rPr lang="en-CA" dirty="0" err="1"/>
              <a:t>trái</a:t>
            </a:r>
            <a:r>
              <a:rPr lang="en-CA" dirty="0"/>
              <a:t> </a:t>
            </a:r>
            <a:r>
              <a:rPr lang="en-CA" dirty="0" err="1"/>
              <a:t>và</a:t>
            </a:r>
            <a:r>
              <a:rPr lang="en-CA" dirty="0"/>
              <a:t> </a:t>
            </a:r>
            <a:r>
              <a:rPr lang="en-CA" dirty="0" err="1"/>
              <a:t>phải</a:t>
            </a:r>
            <a:r>
              <a:rPr lang="en-CA" dirty="0"/>
              <a:t> </a:t>
            </a:r>
            <a:r>
              <a:rPr lang="en-CA" dirty="0" err="1"/>
              <a:t>của</a:t>
            </a:r>
            <a:r>
              <a:rPr lang="en-CA" dirty="0"/>
              <a:t> </a:t>
            </a:r>
            <a:r>
              <a:rPr lang="en-CA" dirty="0" err="1"/>
              <a:t>tài</a:t>
            </a:r>
            <a:r>
              <a:rPr lang="en-CA" dirty="0"/>
              <a:t> </a:t>
            </a:r>
            <a:r>
              <a:rPr lang="en-CA" dirty="0" err="1"/>
              <a:t>liệu</a:t>
            </a:r>
            <a:endParaRPr lang="en-US" dirty="0" smtClean="0"/>
          </a:p>
          <a:p>
            <a:pPr lvl="2"/>
            <a:r>
              <a:rPr lang="en-CA" dirty="0" err="1"/>
              <a:t>Để</a:t>
            </a:r>
            <a:r>
              <a:rPr lang="en-CA" dirty="0"/>
              <a:t> </a:t>
            </a:r>
            <a:r>
              <a:rPr lang="en-CA" dirty="0" err="1"/>
              <a:t>thay</a:t>
            </a:r>
            <a:r>
              <a:rPr lang="en-CA" dirty="0"/>
              <a:t> </a:t>
            </a:r>
            <a:r>
              <a:rPr lang="en-CA" dirty="0" err="1"/>
              <a:t>đổi</a:t>
            </a:r>
            <a:r>
              <a:rPr lang="en-CA" dirty="0"/>
              <a:t> </a:t>
            </a:r>
            <a:r>
              <a:rPr lang="en-CA" dirty="0" err="1"/>
              <a:t>căn</a:t>
            </a:r>
            <a:r>
              <a:rPr lang="en-CA" dirty="0"/>
              <a:t> </a:t>
            </a:r>
            <a:r>
              <a:rPr lang="en-CA" dirty="0" err="1"/>
              <a:t>lề</a:t>
            </a:r>
            <a:r>
              <a:rPr lang="en-CA" dirty="0"/>
              <a:t> </a:t>
            </a:r>
            <a:r>
              <a:rPr lang="en-CA" dirty="0" err="1"/>
              <a:t>cho</a:t>
            </a:r>
            <a:r>
              <a:rPr lang="en-CA" dirty="0"/>
              <a:t> </a:t>
            </a:r>
            <a:r>
              <a:rPr lang="en-CA" dirty="0" err="1"/>
              <a:t>bảng</a:t>
            </a:r>
            <a:r>
              <a:rPr lang="en-CA" dirty="0"/>
              <a:t>, </a:t>
            </a:r>
            <a:r>
              <a:rPr lang="en-CA" dirty="0" err="1"/>
              <a:t>bên</a:t>
            </a:r>
            <a:r>
              <a:rPr lang="en-CA" dirty="0"/>
              <a:t> </a:t>
            </a:r>
            <a:r>
              <a:rPr lang="en-CA" dirty="0" err="1"/>
              <a:t>dưới</a:t>
            </a:r>
            <a:r>
              <a:rPr lang="en-CA" dirty="0"/>
              <a:t> </a:t>
            </a:r>
            <a:r>
              <a:rPr lang="en-CA" b="1" dirty="0"/>
              <a:t>Table Tools</a:t>
            </a:r>
            <a:r>
              <a:rPr lang="en-CA" dirty="0"/>
              <a:t>, </a:t>
            </a:r>
            <a:r>
              <a:rPr lang="en-CA" dirty="0" err="1"/>
              <a:t>trên</a:t>
            </a:r>
            <a:r>
              <a:rPr lang="en-CA" dirty="0"/>
              <a:t> </a:t>
            </a:r>
            <a:r>
              <a:rPr lang="en-CA" dirty="0" err="1"/>
              <a:t>thẻ</a:t>
            </a:r>
            <a:r>
              <a:rPr lang="en-CA" dirty="0"/>
              <a:t> </a:t>
            </a:r>
            <a:r>
              <a:rPr lang="en-CA" b="1" dirty="0"/>
              <a:t>Layout</a:t>
            </a:r>
            <a:r>
              <a:rPr lang="en-CA" dirty="0"/>
              <a:t>, </a:t>
            </a:r>
            <a:r>
              <a:rPr lang="en-CA" dirty="0" err="1"/>
              <a:t>trong</a:t>
            </a:r>
            <a:r>
              <a:rPr lang="en-CA" dirty="0"/>
              <a:t> </a:t>
            </a:r>
            <a:r>
              <a:rPr lang="en-CA" dirty="0" err="1"/>
              <a:t>nhóm</a:t>
            </a:r>
            <a:r>
              <a:rPr lang="en-CA" dirty="0"/>
              <a:t> </a:t>
            </a:r>
            <a:r>
              <a:rPr lang="en-CA" b="1" dirty="0"/>
              <a:t>Table</a:t>
            </a:r>
            <a:r>
              <a:rPr lang="en-CA" dirty="0"/>
              <a:t>, </a:t>
            </a:r>
            <a:r>
              <a:rPr lang="en-CA" dirty="0" err="1"/>
              <a:t>chọn</a:t>
            </a:r>
            <a:r>
              <a:rPr lang="en-CA" dirty="0"/>
              <a:t> </a:t>
            </a:r>
            <a:r>
              <a:rPr lang="en-CA" b="1" dirty="0"/>
              <a:t>Properties </a:t>
            </a:r>
            <a:r>
              <a:rPr lang="en-CA" dirty="0" err="1"/>
              <a:t>và</a:t>
            </a:r>
            <a:r>
              <a:rPr lang="en-CA" dirty="0"/>
              <a:t> </a:t>
            </a:r>
            <a:r>
              <a:rPr lang="en-CA" dirty="0" err="1"/>
              <a:t>sau</a:t>
            </a:r>
            <a:r>
              <a:rPr lang="en-CA" dirty="0"/>
              <a:t> </a:t>
            </a:r>
            <a:r>
              <a:rPr lang="en-CA" dirty="0" err="1"/>
              <a:t>đó</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dirty="0" err="1"/>
              <a:t>tùy</a:t>
            </a:r>
            <a:r>
              <a:rPr lang="en-CA" dirty="0"/>
              <a:t> </a:t>
            </a:r>
            <a:r>
              <a:rPr lang="en-CA" dirty="0" err="1"/>
              <a:t>chọn</a:t>
            </a:r>
            <a:r>
              <a:rPr lang="en-CA" dirty="0"/>
              <a:t> </a:t>
            </a:r>
            <a:r>
              <a:rPr lang="en-CA" dirty="0" err="1"/>
              <a:t>căn</a:t>
            </a:r>
            <a:r>
              <a:rPr lang="en-CA" dirty="0"/>
              <a:t> </a:t>
            </a:r>
            <a:r>
              <a:rPr lang="en-CA" dirty="0" err="1"/>
              <a:t>lề</a:t>
            </a:r>
            <a:r>
              <a:rPr lang="en-CA" dirty="0"/>
              <a:t> </a:t>
            </a:r>
            <a:r>
              <a:rPr lang="en-CA" dirty="0" err="1"/>
              <a:t>bạn</a:t>
            </a:r>
            <a:r>
              <a:rPr lang="en-CA" dirty="0"/>
              <a:t> </a:t>
            </a:r>
            <a:r>
              <a:rPr lang="en-CA" dirty="0" err="1"/>
              <a:t>muốn</a:t>
            </a:r>
            <a:r>
              <a:rPr lang="en-CA" dirty="0"/>
              <a:t> </a:t>
            </a:r>
            <a:endParaRPr lang="en-US" dirty="0"/>
          </a:p>
          <a:p>
            <a:pPr lvl="1"/>
            <a:r>
              <a:rPr lang="en-CA" dirty="0" err="1"/>
              <a:t>Để</a:t>
            </a:r>
            <a:r>
              <a:rPr lang="en-CA" dirty="0"/>
              <a:t> </a:t>
            </a:r>
            <a:r>
              <a:rPr lang="en-CA" dirty="0" err="1"/>
              <a:t>thay</a:t>
            </a:r>
            <a:r>
              <a:rPr lang="en-CA" dirty="0"/>
              <a:t> </a:t>
            </a:r>
            <a:r>
              <a:rPr lang="en-CA" dirty="0" err="1"/>
              <a:t>đổi</a:t>
            </a:r>
            <a:r>
              <a:rPr lang="en-CA" dirty="0"/>
              <a:t> </a:t>
            </a:r>
            <a:r>
              <a:rPr lang="en-CA" dirty="0" err="1"/>
              <a:t>căn</a:t>
            </a:r>
            <a:r>
              <a:rPr lang="en-CA" dirty="0"/>
              <a:t> </a:t>
            </a:r>
            <a:r>
              <a:rPr lang="en-CA" dirty="0" err="1"/>
              <a:t>lề</a:t>
            </a:r>
            <a:r>
              <a:rPr lang="en-CA" dirty="0"/>
              <a:t> </a:t>
            </a:r>
            <a:r>
              <a:rPr lang="en-CA" dirty="0" err="1"/>
              <a:t>theo</a:t>
            </a:r>
            <a:r>
              <a:rPr lang="en-CA" dirty="0"/>
              <a:t> </a:t>
            </a:r>
            <a:r>
              <a:rPr lang="en-CA" dirty="0" err="1"/>
              <a:t>chiều</a:t>
            </a:r>
            <a:r>
              <a:rPr lang="en-CA" dirty="0"/>
              <a:t> </a:t>
            </a:r>
            <a:r>
              <a:rPr lang="en-CA" dirty="0" err="1"/>
              <a:t>dọc</a:t>
            </a:r>
            <a:r>
              <a:rPr lang="en-CA" dirty="0"/>
              <a:t> </a:t>
            </a:r>
            <a:r>
              <a:rPr lang="en-CA" dirty="0" err="1"/>
              <a:t>của</a:t>
            </a:r>
            <a:r>
              <a:rPr lang="en-CA" dirty="0"/>
              <a:t> </a:t>
            </a:r>
            <a:r>
              <a:rPr lang="en-CA" dirty="0" err="1"/>
              <a:t>văn</a:t>
            </a:r>
            <a:r>
              <a:rPr lang="en-CA" dirty="0"/>
              <a:t> </a:t>
            </a:r>
            <a:r>
              <a:rPr lang="en-CA" dirty="0" err="1"/>
              <a:t>bản</a:t>
            </a:r>
            <a:r>
              <a:rPr lang="en-CA" dirty="0"/>
              <a:t> </a:t>
            </a:r>
            <a:r>
              <a:rPr lang="en-CA" dirty="0" err="1"/>
              <a:t>trong</a:t>
            </a:r>
            <a:r>
              <a:rPr lang="en-CA" dirty="0"/>
              <a:t> </a:t>
            </a:r>
            <a:r>
              <a:rPr lang="en-CA" dirty="0" smtClean="0"/>
              <a:t/>
            </a:r>
            <a:br>
              <a:rPr lang="en-CA" dirty="0" smtClean="0"/>
            </a:br>
            <a:r>
              <a:rPr lang="en-CA" dirty="0" err="1" smtClean="0"/>
              <a:t>bảng</a:t>
            </a:r>
            <a:r>
              <a:rPr lang="en-CA" dirty="0"/>
              <a:t>, </a:t>
            </a:r>
            <a:r>
              <a:rPr lang="en-CA" dirty="0" err="1"/>
              <a:t>chọn</a:t>
            </a:r>
            <a:r>
              <a:rPr lang="en-CA" dirty="0"/>
              <a:t> </a:t>
            </a:r>
            <a:r>
              <a:rPr lang="en-CA" dirty="0" err="1"/>
              <a:t>các</a:t>
            </a:r>
            <a:r>
              <a:rPr lang="en-CA" dirty="0"/>
              <a:t> ô </a:t>
            </a:r>
            <a:r>
              <a:rPr lang="en-CA" dirty="0" err="1"/>
              <a:t>và</a:t>
            </a:r>
            <a:r>
              <a:rPr lang="en-CA" dirty="0"/>
              <a:t> </a:t>
            </a:r>
            <a:r>
              <a:rPr lang="en-CA" dirty="0" err="1"/>
              <a:t>bên</a:t>
            </a:r>
            <a:r>
              <a:rPr lang="en-CA" dirty="0"/>
              <a:t> </a:t>
            </a:r>
            <a:r>
              <a:rPr lang="en-CA" dirty="0" err="1"/>
              <a:t>dưới</a:t>
            </a:r>
            <a:r>
              <a:rPr lang="en-CA" dirty="0"/>
              <a:t> </a:t>
            </a:r>
            <a:r>
              <a:rPr lang="en-CA" b="1" dirty="0"/>
              <a:t>Table Tools</a:t>
            </a:r>
            <a:r>
              <a:rPr lang="en-CA" dirty="0"/>
              <a:t>, </a:t>
            </a:r>
            <a:r>
              <a:rPr lang="en-CA" dirty="0" err="1"/>
              <a:t>trên</a:t>
            </a:r>
            <a:r>
              <a:rPr lang="en-CA" dirty="0"/>
              <a:t> </a:t>
            </a:r>
            <a:r>
              <a:rPr lang="en-CA" dirty="0" err="1"/>
              <a:t>thẻ</a:t>
            </a:r>
            <a:r>
              <a:rPr lang="en-CA" dirty="0"/>
              <a:t> </a:t>
            </a:r>
            <a:r>
              <a:rPr lang="en-CA" dirty="0" smtClean="0"/>
              <a:t/>
            </a:r>
            <a:br>
              <a:rPr lang="en-CA" dirty="0" smtClean="0"/>
            </a:br>
            <a:r>
              <a:rPr lang="en-CA" b="1" dirty="0" smtClean="0"/>
              <a:t>Layout</a:t>
            </a:r>
            <a:r>
              <a:rPr lang="en-CA" dirty="0"/>
              <a:t>, </a:t>
            </a:r>
            <a:r>
              <a:rPr lang="en-CA" dirty="0" err="1" smtClean="0"/>
              <a:t>nhóm</a:t>
            </a:r>
            <a:r>
              <a:rPr lang="en-CA" dirty="0" smtClean="0"/>
              <a:t> </a:t>
            </a:r>
            <a:r>
              <a:rPr lang="en-CA" b="1" dirty="0"/>
              <a:t>Alignment</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dirty="0" err="1"/>
              <a:t>tùy</a:t>
            </a:r>
            <a:r>
              <a:rPr lang="en-CA" dirty="0"/>
              <a:t> </a:t>
            </a:r>
            <a:r>
              <a:rPr lang="en-CA" dirty="0" err="1" smtClean="0"/>
              <a:t>chọn</a:t>
            </a:r>
            <a:r>
              <a:rPr lang="en-CA" dirty="0" smtClean="0"/>
              <a:t> </a:t>
            </a:r>
            <a:r>
              <a:rPr lang="en-CA" dirty="0" err="1" smtClean="0"/>
              <a:t>căn</a:t>
            </a:r>
            <a:r>
              <a:rPr lang="en-CA" dirty="0" smtClean="0"/>
              <a:t> </a:t>
            </a:r>
            <a:r>
              <a:rPr lang="en-CA" dirty="0" err="1" smtClean="0"/>
              <a:t>lề</a:t>
            </a:r>
            <a:endParaRPr lang="en-US" dirty="0"/>
          </a:p>
          <a:p>
            <a:pPr lvl="1"/>
            <a:r>
              <a:rPr lang="en-CA" dirty="0" err="1"/>
              <a:t>Để</a:t>
            </a:r>
            <a:r>
              <a:rPr lang="en-CA" dirty="0"/>
              <a:t> </a:t>
            </a:r>
            <a:r>
              <a:rPr lang="en-CA" dirty="0" err="1"/>
              <a:t>thay</a:t>
            </a:r>
            <a:r>
              <a:rPr lang="en-CA" dirty="0"/>
              <a:t> </a:t>
            </a:r>
            <a:r>
              <a:rPr lang="en-CA" dirty="0" err="1"/>
              <a:t>đổi</a:t>
            </a:r>
            <a:r>
              <a:rPr lang="en-CA" dirty="0"/>
              <a:t> </a:t>
            </a:r>
            <a:r>
              <a:rPr lang="en-CA" dirty="0" err="1"/>
              <a:t>căn</a:t>
            </a:r>
            <a:r>
              <a:rPr lang="en-CA" dirty="0"/>
              <a:t> </a:t>
            </a:r>
            <a:r>
              <a:rPr lang="en-CA" dirty="0" err="1"/>
              <a:t>lề</a:t>
            </a:r>
            <a:r>
              <a:rPr lang="en-CA" dirty="0"/>
              <a:t> </a:t>
            </a:r>
            <a:r>
              <a:rPr lang="en-CA" dirty="0" err="1"/>
              <a:t>văn</a:t>
            </a:r>
            <a:r>
              <a:rPr lang="en-CA" dirty="0"/>
              <a:t> </a:t>
            </a:r>
            <a:r>
              <a:rPr lang="en-CA" dirty="0" err="1"/>
              <a:t>bản</a:t>
            </a:r>
            <a:r>
              <a:rPr lang="en-CA" dirty="0"/>
              <a:t> </a:t>
            </a:r>
            <a:r>
              <a:rPr lang="en-CA" dirty="0" err="1"/>
              <a:t>theo</a:t>
            </a:r>
            <a:r>
              <a:rPr lang="en-CA" dirty="0"/>
              <a:t> </a:t>
            </a:r>
            <a:r>
              <a:rPr lang="en-CA" dirty="0" err="1"/>
              <a:t>chiều</a:t>
            </a:r>
            <a:r>
              <a:rPr lang="en-CA" dirty="0"/>
              <a:t> </a:t>
            </a:r>
            <a:r>
              <a:rPr lang="en-CA" dirty="0" err="1"/>
              <a:t>ngang</a:t>
            </a:r>
            <a:r>
              <a:rPr lang="en-CA" dirty="0"/>
              <a:t> </a:t>
            </a:r>
            <a:r>
              <a:rPr lang="en-CA" dirty="0" err="1"/>
              <a:t>trong</a:t>
            </a:r>
            <a:r>
              <a:rPr lang="en-CA" dirty="0"/>
              <a:t> </a:t>
            </a:r>
            <a:r>
              <a:rPr lang="en-CA" dirty="0" err="1"/>
              <a:t>bảng</a:t>
            </a:r>
            <a:r>
              <a:rPr lang="en-CA" dirty="0"/>
              <a:t>, </a:t>
            </a:r>
            <a:r>
              <a:rPr lang="en-CA" dirty="0" smtClean="0"/>
              <a:t/>
            </a:r>
            <a:br>
              <a:rPr lang="en-CA" dirty="0" smtClean="0"/>
            </a:br>
            <a:r>
              <a:rPr lang="en-CA" dirty="0" err="1" smtClean="0"/>
              <a:t>chọn</a:t>
            </a:r>
            <a:r>
              <a:rPr lang="en-CA" dirty="0" smtClean="0"/>
              <a:t> </a:t>
            </a:r>
            <a:r>
              <a:rPr lang="en-CA" dirty="0" err="1"/>
              <a:t>các</a:t>
            </a:r>
            <a:r>
              <a:rPr lang="en-CA" dirty="0"/>
              <a:t> ô </a:t>
            </a:r>
            <a:r>
              <a:rPr lang="en-CA" dirty="0" err="1"/>
              <a:t>và</a:t>
            </a:r>
            <a:r>
              <a:rPr lang="en-CA" dirty="0"/>
              <a:t> </a:t>
            </a:r>
            <a:r>
              <a:rPr lang="en-CA" dirty="0" err="1"/>
              <a:t>sau</a:t>
            </a:r>
            <a:r>
              <a:rPr lang="en-CA" dirty="0"/>
              <a:t> </a:t>
            </a:r>
            <a:r>
              <a:rPr lang="en-CA" dirty="0" err="1"/>
              <a:t>đó</a:t>
            </a:r>
            <a:r>
              <a:rPr lang="en-CA" dirty="0"/>
              <a:t> </a:t>
            </a:r>
            <a:r>
              <a:rPr lang="en-CA" dirty="0" err="1"/>
              <a:t>trên</a:t>
            </a:r>
            <a:r>
              <a:rPr lang="en-CA" dirty="0"/>
              <a:t> </a:t>
            </a:r>
            <a:r>
              <a:rPr lang="en-CA" dirty="0" err="1"/>
              <a:t>thẻ</a:t>
            </a:r>
            <a:r>
              <a:rPr lang="en-CA" dirty="0"/>
              <a:t> </a:t>
            </a:r>
            <a:r>
              <a:rPr lang="en-CA" b="1" dirty="0"/>
              <a:t>Home</a:t>
            </a:r>
            <a:r>
              <a:rPr lang="en-CA" dirty="0"/>
              <a:t>, </a:t>
            </a:r>
            <a:r>
              <a:rPr lang="en-CA" dirty="0" err="1"/>
              <a:t>trong</a:t>
            </a:r>
            <a:r>
              <a:rPr lang="en-CA" dirty="0"/>
              <a:t> </a:t>
            </a:r>
            <a:r>
              <a:rPr lang="en-CA" dirty="0" err="1"/>
              <a:t>nhóm</a:t>
            </a:r>
            <a:r>
              <a:rPr lang="en-CA" dirty="0"/>
              <a:t> </a:t>
            </a:r>
            <a:r>
              <a:rPr lang="en-CA" b="1" dirty="0"/>
              <a:t>Paragraph</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dirty="0" err="1"/>
              <a:t>các</a:t>
            </a:r>
            <a:r>
              <a:rPr lang="en-CA" dirty="0"/>
              <a:t> </a:t>
            </a:r>
            <a:r>
              <a:rPr lang="en-CA" dirty="0" err="1"/>
              <a:t>tùy</a:t>
            </a:r>
            <a:r>
              <a:rPr lang="en-CA" dirty="0"/>
              <a:t> </a:t>
            </a:r>
            <a:r>
              <a:rPr lang="en-CA" dirty="0" err="1"/>
              <a:t>chọn</a:t>
            </a:r>
            <a:r>
              <a:rPr lang="en-CA" dirty="0"/>
              <a:t> </a:t>
            </a:r>
            <a:r>
              <a:rPr lang="en-CA" dirty="0" err="1"/>
              <a:t>căn</a:t>
            </a:r>
            <a:r>
              <a:rPr lang="en-CA" dirty="0"/>
              <a:t> </a:t>
            </a:r>
            <a:r>
              <a:rPr lang="en-CA" dirty="0" err="1"/>
              <a:t>lề</a:t>
            </a:r>
            <a:endParaRPr lang="en-US" dirty="0"/>
          </a:p>
          <a:p>
            <a:endParaRPr lang="en-US" dirty="0"/>
          </a:p>
        </p:txBody>
      </p:sp>
      <p:grpSp>
        <p:nvGrpSpPr>
          <p:cNvPr id="8" name="Group 7"/>
          <p:cNvGrpSpPr/>
          <p:nvPr/>
        </p:nvGrpSpPr>
        <p:grpSpPr>
          <a:xfrm>
            <a:off x="7623943" y="3584733"/>
            <a:ext cx="1433270" cy="1563369"/>
            <a:chOff x="7164631" y="3576320"/>
            <a:chExt cx="1433270" cy="1563369"/>
          </a:xfrm>
        </p:grpSpPr>
        <p:pic>
          <p:nvPicPr>
            <p:cNvPr id="6" name="Picture 5" descr="Description: C:\Users\swong\Documents\Manuals\IC3 GS4\7314 IC3 GS4\Screens\L8\l8-124.png"/>
            <p:cNvPicPr/>
            <p:nvPr/>
          </p:nvPicPr>
          <p:blipFill>
            <a:blip r:embed="rId3">
              <a:extLst>
                <a:ext uri="{28A0092B-C50C-407E-A947-70E740481C1C}">
                  <a14:useLocalDpi xmlns:a14="http://schemas.microsoft.com/office/drawing/2010/main" val="0"/>
                </a:ext>
              </a:extLst>
            </a:blip>
            <a:srcRect/>
            <a:stretch>
              <a:fillRect/>
            </a:stretch>
          </p:blipFill>
          <p:spPr bwMode="auto">
            <a:xfrm>
              <a:off x="7164631" y="3576320"/>
              <a:ext cx="1433270" cy="721360"/>
            </a:xfrm>
            <a:prstGeom prst="rect">
              <a:avLst/>
            </a:prstGeom>
            <a:noFill/>
            <a:ln>
              <a:noFill/>
            </a:ln>
          </p:spPr>
        </p:pic>
        <p:pic>
          <p:nvPicPr>
            <p:cNvPr id="7" name="Picture 6" descr="Description: C:\Users\swong\Documents\Manuals\IC3 GS4\7314 IC3 GS4\Screens\L8\l8-125.png"/>
            <p:cNvPicPr/>
            <p:nvPr/>
          </p:nvPicPr>
          <p:blipFill>
            <a:blip r:embed="rId4">
              <a:extLst>
                <a:ext uri="{28A0092B-C50C-407E-A947-70E740481C1C}">
                  <a14:useLocalDpi xmlns:a14="http://schemas.microsoft.com/office/drawing/2010/main" val="0"/>
                </a:ext>
              </a:extLst>
            </a:blip>
            <a:srcRect/>
            <a:stretch>
              <a:fillRect/>
            </a:stretch>
          </p:blipFill>
          <p:spPr bwMode="auto">
            <a:xfrm>
              <a:off x="7655561" y="4863464"/>
              <a:ext cx="942340" cy="276225"/>
            </a:xfrm>
            <a:prstGeom prst="rect">
              <a:avLst/>
            </a:prstGeom>
            <a:noFill/>
            <a:ln>
              <a:noFill/>
            </a:ln>
          </p:spPr>
        </p:pic>
      </p:grpSp>
    </p:spTree>
    <p:extLst>
      <p:ext uri="{BB962C8B-B14F-4D97-AF65-F5344CB8AC3E}">
        <p14:creationId xmlns:p14="http://schemas.microsoft.com/office/powerpoint/2010/main" val="275263348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bảng</a:t>
            </a:r>
            <a:endParaRPr lang="en-US" dirty="0"/>
          </a:p>
        </p:txBody>
      </p:sp>
      <p:sp>
        <p:nvSpPr>
          <p:cNvPr id="3" name="Content Placeholder 2"/>
          <p:cNvSpPr>
            <a:spLocks noGrp="1"/>
          </p:cNvSpPr>
          <p:nvPr>
            <p:ph idx="1"/>
          </p:nvPr>
        </p:nvSpPr>
        <p:spPr/>
        <p:txBody>
          <a:bodyPr/>
          <a:lstStyle/>
          <a:p>
            <a:r>
              <a:rPr lang="en-CA" b="1" dirty="0" err="1"/>
              <a:t>Chèn</a:t>
            </a:r>
            <a:r>
              <a:rPr lang="en-CA" b="1" dirty="0"/>
              <a:t> &amp; </a:t>
            </a:r>
            <a:r>
              <a:rPr lang="en-CA" b="1" dirty="0" err="1"/>
              <a:t>Xóa</a:t>
            </a:r>
            <a:r>
              <a:rPr lang="en-CA" b="1" dirty="0"/>
              <a:t> </a:t>
            </a:r>
            <a:r>
              <a:rPr lang="en-CA" b="1" dirty="0" err="1"/>
              <a:t>các</a:t>
            </a:r>
            <a:r>
              <a:rPr lang="en-CA" b="1" dirty="0"/>
              <a:t> </a:t>
            </a:r>
            <a:r>
              <a:rPr lang="en-CA" b="1" dirty="0" err="1"/>
              <a:t>Dòng</a:t>
            </a:r>
            <a:r>
              <a:rPr lang="en-CA" b="1" dirty="0"/>
              <a:t>/</a:t>
            </a:r>
            <a:r>
              <a:rPr lang="en-CA" b="1" dirty="0" err="1"/>
              <a:t>Cột</a:t>
            </a:r>
            <a:r>
              <a:rPr lang="en-CA" b="1" dirty="0"/>
              <a:t>/Ô</a:t>
            </a:r>
            <a:r>
              <a:rPr lang="en-US" b="1" dirty="0" smtClean="0"/>
              <a:t> </a:t>
            </a:r>
            <a:endParaRPr lang="en-US" b="1" dirty="0"/>
          </a:p>
          <a:p>
            <a:pPr lvl="1"/>
            <a:r>
              <a:rPr lang="en-CA" dirty="0" err="1"/>
              <a:t>Các</a:t>
            </a:r>
            <a:r>
              <a:rPr lang="en-CA" dirty="0"/>
              <a:t> </a:t>
            </a:r>
            <a:r>
              <a:rPr lang="en-CA" dirty="0" err="1"/>
              <a:t>dòng</a:t>
            </a:r>
            <a:r>
              <a:rPr lang="en-CA" dirty="0"/>
              <a:t> </a:t>
            </a:r>
            <a:r>
              <a:rPr lang="en-CA" dirty="0" err="1"/>
              <a:t>mới</a:t>
            </a:r>
            <a:r>
              <a:rPr lang="en-CA" dirty="0"/>
              <a:t> </a:t>
            </a:r>
            <a:r>
              <a:rPr lang="en-CA" dirty="0" err="1"/>
              <a:t>được</a:t>
            </a:r>
            <a:r>
              <a:rPr lang="en-CA" dirty="0"/>
              <a:t> </a:t>
            </a:r>
            <a:r>
              <a:rPr lang="en-CA" dirty="0" err="1"/>
              <a:t>chèn</a:t>
            </a:r>
            <a:r>
              <a:rPr lang="en-CA" dirty="0"/>
              <a:t> </a:t>
            </a:r>
            <a:r>
              <a:rPr lang="en-CA" dirty="0" err="1"/>
              <a:t>vào</a:t>
            </a:r>
            <a:r>
              <a:rPr lang="en-CA" dirty="0"/>
              <a:t> </a:t>
            </a:r>
            <a:r>
              <a:rPr lang="en-CA" dirty="0" err="1"/>
              <a:t>vị</a:t>
            </a:r>
            <a:r>
              <a:rPr lang="en-CA" dirty="0"/>
              <a:t> </a:t>
            </a:r>
            <a:r>
              <a:rPr lang="en-CA" dirty="0" err="1"/>
              <a:t>trí</a:t>
            </a:r>
            <a:r>
              <a:rPr lang="en-CA" dirty="0"/>
              <a:t> </a:t>
            </a:r>
            <a:r>
              <a:rPr lang="en-CA" dirty="0" err="1"/>
              <a:t>phía</a:t>
            </a:r>
            <a:r>
              <a:rPr lang="en-CA" dirty="0"/>
              <a:t> </a:t>
            </a:r>
            <a:r>
              <a:rPr lang="en-CA" dirty="0" err="1"/>
              <a:t>trên</a:t>
            </a:r>
            <a:r>
              <a:rPr lang="en-CA" dirty="0"/>
              <a:t> </a:t>
            </a:r>
            <a:r>
              <a:rPr lang="en-CA" dirty="0" err="1"/>
              <a:t>hoặc</a:t>
            </a:r>
            <a:r>
              <a:rPr lang="en-CA" dirty="0"/>
              <a:t> </a:t>
            </a:r>
            <a:r>
              <a:rPr lang="en-CA" dirty="0" err="1"/>
              <a:t>dưới</a:t>
            </a:r>
            <a:r>
              <a:rPr lang="en-CA" dirty="0"/>
              <a:t> </a:t>
            </a:r>
            <a:r>
              <a:rPr lang="en-CA" dirty="0" err="1"/>
              <a:t>của</a:t>
            </a:r>
            <a:r>
              <a:rPr lang="en-CA" dirty="0"/>
              <a:t> </a:t>
            </a:r>
            <a:r>
              <a:rPr lang="en-CA" dirty="0" err="1"/>
              <a:t>dòng</a:t>
            </a:r>
            <a:r>
              <a:rPr lang="en-CA" dirty="0"/>
              <a:t> </a:t>
            </a:r>
            <a:r>
              <a:rPr lang="en-CA" dirty="0" err="1"/>
              <a:t>hiện</a:t>
            </a:r>
            <a:r>
              <a:rPr lang="en-CA" dirty="0"/>
              <a:t> </a:t>
            </a:r>
            <a:r>
              <a:rPr lang="en-CA" dirty="0" err="1"/>
              <a:t>tại</a:t>
            </a:r>
            <a:endParaRPr lang="en-CA" dirty="0" smtClean="0"/>
          </a:p>
          <a:p>
            <a:pPr lvl="1"/>
            <a:r>
              <a:rPr lang="en-CA" dirty="0" err="1"/>
              <a:t>các</a:t>
            </a:r>
            <a:r>
              <a:rPr lang="en-CA" dirty="0"/>
              <a:t> </a:t>
            </a:r>
            <a:r>
              <a:rPr lang="en-CA" dirty="0" err="1"/>
              <a:t>cột</a:t>
            </a:r>
            <a:r>
              <a:rPr lang="en-CA" dirty="0"/>
              <a:t> </a:t>
            </a:r>
            <a:r>
              <a:rPr lang="en-CA" dirty="0" err="1"/>
              <a:t>mới</a:t>
            </a:r>
            <a:r>
              <a:rPr lang="en-CA" dirty="0"/>
              <a:t> </a:t>
            </a:r>
            <a:r>
              <a:rPr lang="en-CA" dirty="0" err="1"/>
              <a:t>có</a:t>
            </a:r>
            <a:r>
              <a:rPr lang="en-CA" dirty="0"/>
              <a:t> </a:t>
            </a:r>
            <a:r>
              <a:rPr lang="en-CA" dirty="0" err="1"/>
              <a:t>thể</a:t>
            </a:r>
            <a:r>
              <a:rPr lang="en-CA" dirty="0"/>
              <a:t> </a:t>
            </a:r>
            <a:r>
              <a:rPr lang="en-CA" dirty="0" err="1"/>
              <a:t>được</a:t>
            </a:r>
            <a:r>
              <a:rPr lang="en-CA" dirty="0"/>
              <a:t> </a:t>
            </a:r>
            <a:r>
              <a:rPr lang="en-CA" dirty="0" err="1"/>
              <a:t>chèn</a:t>
            </a:r>
            <a:r>
              <a:rPr lang="en-CA" dirty="0"/>
              <a:t> </a:t>
            </a:r>
            <a:r>
              <a:rPr lang="en-CA" dirty="0" err="1"/>
              <a:t>vào</a:t>
            </a:r>
            <a:r>
              <a:rPr lang="en-CA" dirty="0"/>
              <a:t> </a:t>
            </a:r>
            <a:r>
              <a:rPr lang="en-CA" dirty="0" err="1"/>
              <a:t>phía</a:t>
            </a:r>
            <a:r>
              <a:rPr lang="en-CA" dirty="0"/>
              <a:t> </a:t>
            </a:r>
            <a:r>
              <a:rPr lang="en-CA" dirty="0" err="1"/>
              <a:t>bên</a:t>
            </a:r>
            <a:r>
              <a:rPr lang="en-CA" dirty="0"/>
              <a:t> </a:t>
            </a:r>
            <a:r>
              <a:rPr lang="en-CA" dirty="0" err="1"/>
              <a:t>trái</a:t>
            </a:r>
            <a:r>
              <a:rPr lang="en-CA" dirty="0"/>
              <a:t> </a:t>
            </a:r>
            <a:r>
              <a:rPr lang="en-CA" dirty="0" err="1"/>
              <a:t>hoặc</a:t>
            </a:r>
            <a:r>
              <a:rPr lang="en-CA" dirty="0"/>
              <a:t> </a:t>
            </a:r>
            <a:r>
              <a:rPr lang="en-CA" dirty="0" err="1"/>
              <a:t>bên</a:t>
            </a:r>
            <a:r>
              <a:rPr lang="en-CA" dirty="0"/>
              <a:t> </a:t>
            </a:r>
            <a:r>
              <a:rPr lang="en-CA" dirty="0" err="1"/>
              <a:t>phải</a:t>
            </a:r>
            <a:r>
              <a:rPr lang="en-CA" dirty="0"/>
              <a:t> </a:t>
            </a:r>
            <a:r>
              <a:rPr lang="en-CA" dirty="0" err="1"/>
              <a:t>của</a:t>
            </a:r>
            <a:r>
              <a:rPr lang="en-CA" dirty="0"/>
              <a:t> </a:t>
            </a:r>
            <a:r>
              <a:rPr lang="en-CA" dirty="0" err="1"/>
              <a:t>cột</a:t>
            </a:r>
            <a:r>
              <a:rPr lang="en-CA" dirty="0"/>
              <a:t> </a:t>
            </a:r>
            <a:r>
              <a:rPr lang="en-CA" dirty="0" err="1"/>
              <a:t>hiện</a:t>
            </a:r>
            <a:r>
              <a:rPr lang="en-CA" dirty="0"/>
              <a:t> </a:t>
            </a:r>
            <a:r>
              <a:rPr lang="en-CA" dirty="0" err="1" smtClean="0"/>
              <a:t>tại</a:t>
            </a:r>
            <a:endParaRPr lang="en-CA" dirty="0" smtClean="0"/>
          </a:p>
          <a:p>
            <a:pPr lvl="1"/>
            <a:r>
              <a:rPr lang="en-CA" dirty="0" err="1"/>
              <a:t>có</a:t>
            </a:r>
            <a:r>
              <a:rPr lang="en-CA" dirty="0"/>
              <a:t> </a:t>
            </a:r>
            <a:r>
              <a:rPr lang="en-CA" dirty="0" err="1"/>
              <a:t>thể</a:t>
            </a:r>
            <a:r>
              <a:rPr lang="en-CA" dirty="0"/>
              <a:t> </a:t>
            </a:r>
            <a:r>
              <a:rPr lang="en-CA" dirty="0" err="1"/>
              <a:t>chèn</a:t>
            </a:r>
            <a:r>
              <a:rPr lang="en-CA" dirty="0"/>
              <a:t> </a:t>
            </a:r>
            <a:r>
              <a:rPr lang="en-CA" dirty="0" err="1"/>
              <a:t>các</a:t>
            </a:r>
            <a:r>
              <a:rPr lang="en-CA" dirty="0"/>
              <a:t> </a:t>
            </a:r>
            <a:r>
              <a:rPr lang="en-CA" dirty="0" err="1"/>
              <a:t>dòng</a:t>
            </a:r>
            <a:r>
              <a:rPr lang="en-CA" dirty="0"/>
              <a:t>, </a:t>
            </a:r>
            <a:r>
              <a:rPr lang="en-CA" dirty="0" err="1"/>
              <a:t>các</a:t>
            </a:r>
            <a:r>
              <a:rPr lang="en-CA" dirty="0"/>
              <a:t> </a:t>
            </a:r>
            <a:r>
              <a:rPr lang="en-CA" dirty="0" err="1"/>
              <a:t>cột</a:t>
            </a:r>
            <a:r>
              <a:rPr lang="en-CA" dirty="0"/>
              <a:t>, </a:t>
            </a:r>
            <a:r>
              <a:rPr lang="en-CA" dirty="0" err="1"/>
              <a:t>hoặc</a:t>
            </a:r>
            <a:r>
              <a:rPr lang="en-CA" dirty="0"/>
              <a:t> </a:t>
            </a:r>
            <a:r>
              <a:rPr lang="en-CA" dirty="0" err="1"/>
              <a:t>các</a:t>
            </a:r>
            <a:r>
              <a:rPr lang="en-CA" dirty="0"/>
              <a:t> ô </a:t>
            </a:r>
            <a:r>
              <a:rPr lang="en-CA" dirty="0" err="1"/>
              <a:t>riêng</a:t>
            </a:r>
            <a:r>
              <a:rPr lang="en-CA" dirty="0"/>
              <a:t> </a:t>
            </a:r>
            <a:r>
              <a:rPr lang="en-CA" dirty="0" err="1"/>
              <a:t>rẽ</a:t>
            </a:r>
            <a:r>
              <a:rPr lang="en-CA" dirty="0"/>
              <a:t> </a:t>
            </a:r>
            <a:r>
              <a:rPr lang="en-CA" dirty="0" err="1"/>
              <a:t>hoặc</a:t>
            </a:r>
            <a:r>
              <a:rPr lang="en-CA" dirty="0"/>
              <a:t> </a:t>
            </a:r>
            <a:r>
              <a:rPr lang="en-CA" dirty="0" err="1"/>
              <a:t>chèn</a:t>
            </a:r>
            <a:r>
              <a:rPr lang="en-CA" dirty="0"/>
              <a:t> </a:t>
            </a:r>
            <a:r>
              <a:rPr lang="en-CA" dirty="0" err="1"/>
              <a:t>cùng</a:t>
            </a:r>
            <a:r>
              <a:rPr lang="en-CA" dirty="0"/>
              <a:t> </a:t>
            </a:r>
            <a:r>
              <a:rPr lang="en-CA" dirty="0" err="1"/>
              <a:t>một</a:t>
            </a:r>
            <a:r>
              <a:rPr lang="en-CA" dirty="0"/>
              <a:t> </a:t>
            </a:r>
            <a:r>
              <a:rPr lang="en-CA" dirty="0" err="1"/>
              <a:t>lúc</a:t>
            </a:r>
            <a:r>
              <a:rPr lang="en-CA" dirty="0"/>
              <a:t> </a:t>
            </a:r>
            <a:r>
              <a:rPr lang="en-CA" dirty="0" err="1"/>
              <a:t>nhiều</a:t>
            </a:r>
            <a:r>
              <a:rPr lang="en-CA" dirty="0"/>
              <a:t> </a:t>
            </a:r>
            <a:r>
              <a:rPr lang="en-CA" dirty="0" err="1"/>
              <a:t>dòng</a:t>
            </a:r>
            <a:r>
              <a:rPr lang="en-CA" dirty="0"/>
              <a:t>, </a:t>
            </a:r>
            <a:r>
              <a:rPr lang="en-CA" dirty="0" err="1"/>
              <a:t>cột</a:t>
            </a:r>
            <a:r>
              <a:rPr lang="en-CA" dirty="0"/>
              <a:t> </a:t>
            </a:r>
            <a:r>
              <a:rPr lang="en-CA" dirty="0" err="1"/>
              <a:t>hoặc</a:t>
            </a:r>
            <a:r>
              <a:rPr lang="en-CA" dirty="0"/>
              <a:t> ô </a:t>
            </a:r>
            <a:r>
              <a:rPr lang="en-CA" dirty="0" err="1"/>
              <a:t>bằng</a:t>
            </a:r>
            <a:r>
              <a:rPr lang="en-CA" dirty="0"/>
              <a:t> </a:t>
            </a:r>
            <a:r>
              <a:rPr lang="en-CA" dirty="0" err="1"/>
              <a:t>cách</a:t>
            </a:r>
            <a:r>
              <a:rPr lang="en-CA" dirty="0"/>
              <a:t> </a:t>
            </a:r>
            <a:r>
              <a:rPr lang="en-CA" dirty="0" err="1"/>
              <a:t>lựa</a:t>
            </a:r>
            <a:r>
              <a:rPr lang="en-CA" dirty="0"/>
              <a:t> </a:t>
            </a:r>
            <a:r>
              <a:rPr lang="en-CA" dirty="0" err="1"/>
              <a:t>chọn</a:t>
            </a:r>
            <a:r>
              <a:rPr lang="en-CA" dirty="0"/>
              <a:t> </a:t>
            </a:r>
            <a:r>
              <a:rPr lang="en-CA" dirty="0" err="1"/>
              <a:t>số</a:t>
            </a:r>
            <a:r>
              <a:rPr lang="en-CA" dirty="0"/>
              <a:t> </a:t>
            </a:r>
            <a:r>
              <a:rPr lang="en-CA" dirty="0" err="1"/>
              <a:t>đơn</a:t>
            </a:r>
            <a:r>
              <a:rPr lang="en-CA" dirty="0"/>
              <a:t> </a:t>
            </a:r>
            <a:r>
              <a:rPr lang="en-CA" dirty="0" err="1"/>
              <a:t>vị</a:t>
            </a:r>
            <a:r>
              <a:rPr lang="en-CA" dirty="0"/>
              <a:t> </a:t>
            </a:r>
            <a:r>
              <a:rPr lang="en-CA" dirty="0" err="1"/>
              <a:t>trong</a:t>
            </a:r>
            <a:r>
              <a:rPr lang="en-CA" dirty="0"/>
              <a:t> </a:t>
            </a:r>
            <a:r>
              <a:rPr lang="en-CA" dirty="0" err="1"/>
              <a:t>bảng</a:t>
            </a:r>
            <a:r>
              <a:rPr lang="en-CA" dirty="0"/>
              <a:t> </a:t>
            </a:r>
            <a:r>
              <a:rPr lang="en-CA" dirty="0" err="1"/>
              <a:t>trước</a:t>
            </a:r>
            <a:r>
              <a:rPr lang="en-CA" dirty="0"/>
              <a:t> </a:t>
            </a:r>
            <a:r>
              <a:rPr lang="en-CA" dirty="0" err="1"/>
              <a:t>khi</a:t>
            </a:r>
            <a:r>
              <a:rPr lang="en-CA" dirty="0"/>
              <a:t> </a:t>
            </a:r>
            <a:r>
              <a:rPr lang="en-CA" dirty="0" err="1"/>
              <a:t>sử</a:t>
            </a:r>
            <a:r>
              <a:rPr lang="en-CA" dirty="0"/>
              <a:t> </a:t>
            </a:r>
            <a:r>
              <a:rPr lang="en-CA" dirty="0" err="1"/>
              <a:t>dụng</a:t>
            </a:r>
            <a:r>
              <a:rPr lang="en-CA" dirty="0"/>
              <a:t> </a:t>
            </a:r>
            <a:r>
              <a:rPr lang="en-CA" dirty="0" err="1"/>
              <a:t>lệnh</a:t>
            </a:r>
            <a:r>
              <a:rPr lang="en-CA" dirty="0"/>
              <a:t> </a:t>
            </a:r>
            <a:r>
              <a:rPr lang="en-CA" b="1" dirty="0"/>
              <a:t>Insert</a:t>
            </a:r>
            <a:r>
              <a:rPr lang="en-CA" dirty="0" smtClean="0"/>
              <a:t>. </a:t>
            </a:r>
          </a:p>
          <a:p>
            <a:pPr lvl="1"/>
            <a:r>
              <a:rPr lang="en-CA" dirty="0" err="1"/>
              <a:t>Để</a:t>
            </a:r>
            <a:r>
              <a:rPr lang="en-CA" dirty="0"/>
              <a:t> </a:t>
            </a:r>
            <a:r>
              <a:rPr lang="en-CA" dirty="0" err="1"/>
              <a:t>chèn</a:t>
            </a:r>
            <a:r>
              <a:rPr lang="en-CA" dirty="0"/>
              <a:t> </a:t>
            </a:r>
            <a:r>
              <a:rPr lang="en-CA" dirty="0" err="1"/>
              <a:t>một</a:t>
            </a:r>
            <a:r>
              <a:rPr lang="en-CA" dirty="0"/>
              <a:t> </a:t>
            </a:r>
            <a:r>
              <a:rPr lang="en-CA" dirty="0" err="1"/>
              <a:t>dòng</a:t>
            </a:r>
            <a:r>
              <a:rPr lang="en-CA" dirty="0"/>
              <a:t> </a:t>
            </a:r>
            <a:r>
              <a:rPr lang="en-CA" dirty="0" err="1"/>
              <a:t>hoặc</a:t>
            </a:r>
            <a:r>
              <a:rPr lang="en-CA" dirty="0"/>
              <a:t> </a:t>
            </a:r>
            <a:r>
              <a:rPr lang="en-CA" dirty="0" err="1"/>
              <a:t>một</a:t>
            </a:r>
            <a:r>
              <a:rPr lang="en-CA" dirty="0"/>
              <a:t> </a:t>
            </a:r>
            <a:r>
              <a:rPr lang="en-CA" dirty="0" err="1"/>
              <a:t>cột</a:t>
            </a:r>
            <a:r>
              <a:rPr lang="en-CA" dirty="0"/>
              <a:t> </a:t>
            </a:r>
            <a:r>
              <a:rPr lang="en-CA" dirty="0" err="1"/>
              <a:t>đơn</a:t>
            </a:r>
            <a:r>
              <a:rPr lang="en-CA" dirty="0"/>
              <a:t>, </a:t>
            </a:r>
            <a:r>
              <a:rPr lang="en-CA" dirty="0" err="1"/>
              <a:t>đặt</a:t>
            </a:r>
            <a:r>
              <a:rPr lang="en-CA" dirty="0"/>
              <a:t> </a:t>
            </a:r>
            <a:r>
              <a:rPr lang="en-CA" dirty="0" err="1"/>
              <a:t>vị</a:t>
            </a:r>
            <a:r>
              <a:rPr lang="en-CA" dirty="0"/>
              <a:t> </a:t>
            </a:r>
            <a:r>
              <a:rPr lang="en-CA" dirty="0" err="1"/>
              <a:t>trí</a:t>
            </a:r>
            <a:r>
              <a:rPr lang="en-CA" dirty="0"/>
              <a:t> </a:t>
            </a:r>
            <a:r>
              <a:rPr lang="en-CA" dirty="0" smtClean="0"/>
              <a:t/>
            </a:r>
            <a:br>
              <a:rPr lang="en-CA" dirty="0" smtClean="0"/>
            </a:br>
            <a:r>
              <a:rPr lang="en-CA" dirty="0" smtClean="0"/>
              <a:t>con </a:t>
            </a:r>
            <a:r>
              <a:rPr lang="en-CA" dirty="0" err="1"/>
              <a:t>trỏ</a:t>
            </a:r>
            <a:r>
              <a:rPr lang="en-CA" dirty="0"/>
              <a:t> </a:t>
            </a:r>
            <a:r>
              <a:rPr lang="en-CA" dirty="0" err="1"/>
              <a:t>vào</a:t>
            </a:r>
            <a:r>
              <a:rPr lang="en-CA" dirty="0"/>
              <a:t> </a:t>
            </a:r>
            <a:r>
              <a:rPr lang="en-CA" dirty="0" err="1"/>
              <a:t>nơi</a:t>
            </a:r>
            <a:r>
              <a:rPr lang="en-CA" dirty="0"/>
              <a:t> </a:t>
            </a:r>
            <a:r>
              <a:rPr lang="en-CA" dirty="0" err="1"/>
              <a:t>bạn</a:t>
            </a:r>
            <a:r>
              <a:rPr lang="en-CA" dirty="0"/>
              <a:t> </a:t>
            </a:r>
            <a:r>
              <a:rPr lang="en-CA" dirty="0" err="1"/>
              <a:t>muốn</a:t>
            </a:r>
            <a:r>
              <a:rPr lang="en-CA" dirty="0"/>
              <a:t> </a:t>
            </a:r>
            <a:r>
              <a:rPr lang="en-CA" dirty="0" err="1"/>
              <a:t>chèn</a:t>
            </a:r>
            <a:r>
              <a:rPr lang="en-CA" dirty="0"/>
              <a:t> </a:t>
            </a:r>
            <a:r>
              <a:rPr lang="en-CA" dirty="0" err="1"/>
              <a:t>dòng</a:t>
            </a:r>
            <a:r>
              <a:rPr lang="en-CA" dirty="0"/>
              <a:t> </a:t>
            </a:r>
            <a:r>
              <a:rPr lang="en-CA" err="1"/>
              <a:t>hoặc</a:t>
            </a:r>
            <a:r>
              <a:rPr lang="en-CA"/>
              <a:t> </a:t>
            </a:r>
            <a:r>
              <a:rPr lang="en-CA" smtClean="0"/>
              <a:t/>
            </a:r>
            <a:br>
              <a:rPr lang="en-CA" smtClean="0"/>
            </a:br>
            <a:r>
              <a:rPr lang="en-CA" smtClean="0"/>
              <a:t>cột </a:t>
            </a:r>
            <a:r>
              <a:rPr lang="en-CA" dirty="0" err="1"/>
              <a:t>mới</a:t>
            </a:r>
            <a:endParaRPr lang="en-CA" dirty="0" smtClean="0"/>
          </a:p>
          <a:p>
            <a:pPr lvl="2"/>
            <a:r>
              <a:rPr lang="en-CA" dirty="0" err="1"/>
              <a:t>Bên</a:t>
            </a:r>
            <a:r>
              <a:rPr lang="en-CA" dirty="0"/>
              <a:t> </a:t>
            </a:r>
            <a:r>
              <a:rPr lang="en-CA" dirty="0" err="1"/>
              <a:t>dưới</a:t>
            </a:r>
            <a:r>
              <a:rPr lang="en-CA" dirty="0"/>
              <a:t> </a:t>
            </a:r>
            <a:r>
              <a:rPr lang="en-CA" b="1" dirty="0"/>
              <a:t>Table Tools</a:t>
            </a:r>
            <a:r>
              <a:rPr lang="en-CA" dirty="0"/>
              <a:t>, </a:t>
            </a:r>
            <a:r>
              <a:rPr lang="en-CA" dirty="0" err="1"/>
              <a:t>trên</a:t>
            </a:r>
            <a:r>
              <a:rPr lang="en-CA" dirty="0"/>
              <a:t> </a:t>
            </a:r>
            <a:r>
              <a:rPr lang="en-CA" dirty="0" err="1"/>
              <a:t>thẻ</a:t>
            </a:r>
            <a:r>
              <a:rPr lang="en-CA" dirty="0"/>
              <a:t> </a:t>
            </a:r>
            <a:r>
              <a:rPr lang="en-CA" b="1" dirty="0"/>
              <a:t>Layout</a:t>
            </a:r>
            <a:r>
              <a:rPr lang="en-CA" dirty="0"/>
              <a:t>, </a:t>
            </a:r>
            <a:r>
              <a:rPr lang="en-CA" dirty="0" err="1"/>
              <a:t>trong</a:t>
            </a:r>
            <a:r>
              <a:rPr lang="en-CA" dirty="0"/>
              <a:t> </a:t>
            </a:r>
            <a:r>
              <a:rPr lang="en-CA" dirty="0" err="1"/>
              <a:t>nhóm</a:t>
            </a:r>
            <a:r>
              <a:rPr lang="en-CA" dirty="0"/>
              <a:t> </a:t>
            </a:r>
            <a:r>
              <a:rPr lang="en-CA" b="1" dirty="0"/>
              <a:t>Rows &amp; Columns</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dirty="0" err="1"/>
              <a:t>tùy</a:t>
            </a:r>
            <a:r>
              <a:rPr lang="en-CA" dirty="0"/>
              <a:t> </a:t>
            </a:r>
            <a:r>
              <a:rPr lang="en-CA" dirty="0" err="1"/>
              <a:t>chọn</a:t>
            </a:r>
            <a:r>
              <a:rPr lang="en-CA" dirty="0"/>
              <a:t> </a:t>
            </a:r>
            <a:r>
              <a:rPr lang="en-CA" dirty="0" err="1"/>
              <a:t>thích</a:t>
            </a:r>
            <a:r>
              <a:rPr lang="en-CA" dirty="0"/>
              <a:t> </a:t>
            </a:r>
            <a:r>
              <a:rPr lang="en-CA" dirty="0" err="1"/>
              <a:t>hợp</a:t>
            </a:r>
            <a:endParaRPr lang="en-US" dirty="0"/>
          </a:p>
        </p:txBody>
      </p:sp>
      <p:pic>
        <p:nvPicPr>
          <p:cNvPr id="6" name="Picture 5" descr="Description: C:\Users\swong\Documents\Manuals\IC3 GS4\7314 IC3 GS4\Screens\L8\l8-126.png"/>
          <p:cNvPicPr/>
          <p:nvPr/>
        </p:nvPicPr>
        <p:blipFill>
          <a:blip r:embed="rId3">
            <a:extLst>
              <a:ext uri="{28A0092B-C50C-407E-A947-70E740481C1C}">
                <a14:useLocalDpi xmlns:a14="http://schemas.microsoft.com/office/drawing/2010/main" val="0"/>
              </a:ext>
            </a:extLst>
          </a:blip>
          <a:srcRect/>
          <a:stretch>
            <a:fillRect/>
          </a:stretch>
        </p:blipFill>
        <p:spPr bwMode="auto">
          <a:xfrm>
            <a:off x="7139209" y="4648200"/>
            <a:ext cx="1888975" cy="711199"/>
          </a:xfrm>
          <a:prstGeom prst="rect">
            <a:avLst/>
          </a:prstGeom>
          <a:noFill/>
          <a:ln>
            <a:noFill/>
          </a:ln>
        </p:spPr>
      </p:pic>
    </p:spTree>
    <p:extLst>
      <p:ext uri="{BB962C8B-B14F-4D97-AF65-F5344CB8AC3E}">
        <p14:creationId xmlns:p14="http://schemas.microsoft.com/office/powerpoint/2010/main" val="229751482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bảng</a:t>
            </a:r>
            <a:endParaRPr lang="en-US" dirty="0"/>
          </a:p>
        </p:txBody>
      </p:sp>
      <p:sp>
        <p:nvSpPr>
          <p:cNvPr id="3" name="Content Placeholder 2"/>
          <p:cNvSpPr>
            <a:spLocks noGrp="1"/>
          </p:cNvSpPr>
          <p:nvPr>
            <p:ph idx="1"/>
          </p:nvPr>
        </p:nvSpPr>
        <p:spPr/>
        <p:txBody>
          <a:bodyPr/>
          <a:lstStyle/>
          <a:p>
            <a:r>
              <a:rPr lang="en-CA" dirty="0" err="1"/>
              <a:t>Các</a:t>
            </a:r>
            <a:r>
              <a:rPr lang="en-CA" dirty="0"/>
              <a:t> ô </a:t>
            </a:r>
            <a:r>
              <a:rPr lang="en-CA" dirty="0" err="1"/>
              <a:t>cũng</a:t>
            </a:r>
            <a:r>
              <a:rPr lang="en-CA" dirty="0"/>
              <a:t> </a:t>
            </a:r>
            <a:r>
              <a:rPr lang="en-CA" dirty="0" err="1"/>
              <a:t>có</a:t>
            </a:r>
            <a:r>
              <a:rPr lang="en-CA" dirty="0"/>
              <a:t> </a:t>
            </a:r>
            <a:r>
              <a:rPr lang="en-CA" dirty="0" err="1"/>
              <a:t>thể</a:t>
            </a:r>
            <a:r>
              <a:rPr lang="en-CA" dirty="0"/>
              <a:t> </a:t>
            </a:r>
            <a:r>
              <a:rPr lang="en-CA" dirty="0" err="1"/>
              <a:t>được</a:t>
            </a:r>
            <a:r>
              <a:rPr lang="en-CA" dirty="0"/>
              <a:t> </a:t>
            </a:r>
            <a:r>
              <a:rPr lang="en-CA" dirty="0" err="1"/>
              <a:t>chèn</a:t>
            </a:r>
            <a:r>
              <a:rPr lang="en-CA" dirty="0"/>
              <a:t> </a:t>
            </a:r>
            <a:r>
              <a:rPr lang="en-CA" dirty="0" err="1"/>
              <a:t>vào</a:t>
            </a:r>
            <a:r>
              <a:rPr lang="en-CA" dirty="0"/>
              <a:t> </a:t>
            </a:r>
            <a:r>
              <a:rPr lang="en-CA" dirty="0" err="1"/>
              <a:t>các</a:t>
            </a:r>
            <a:r>
              <a:rPr lang="en-CA" dirty="0"/>
              <a:t> </a:t>
            </a:r>
            <a:r>
              <a:rPr lang="en-CA" dirty="0" err="1"/>
              <a:t>vị</a:t>
            </a:r>
            <a:r>
              <a:rPr lang="en-CA" dirty="0"/>
              <a:t> </a:t>
            </a:r>
            <a:r>
              <a:rPr lang="en-CA" dirty="0" err="1"/>
              <a:t>trí</a:t>
            </a:r>
            <a:r>
              <a:rPr lang="en-CA" dirty="0"/>
              <a:t> </a:t>
            </a:r>
            <a:r>
              <a:rPr lang="en-CA" dirty="0" err="1"/>
              <a:t>xác</a:t>
            </a:r>
            <a:r>
              <a:rPr lang="en-CA" dirty="0"/>
              <a:t> </a:t>
            </a:r>
            <a:r>
              <a:rPr lang="en-CA" dirty="0" err="1"/>
              <a:t>định</a:t>
            </a:r>
            <a:r>
              <a:rPr lang="en-CA" dirty="0"/>
              <a:t> </a:t>
            </a:r>
            <a:r>
              <a:rPr lang="en-CA" dirty="0" err="1"/>
              <a:t>trong</a:t>
            </a:r>
            <a:r>
              <a:rPr lang="en-CA" dirty="0"/>
              <a:t> </a:t>
            </a:r>
            <a:r>
              <a:rPr lang="en-CA" dirty="0" err="1"/>
              <a:t>bảng</a:t>
            </a:r>
            <a:endParaRPr lang="en-CA" dirty="0" smtClean="0"/>
          </a:p>
          <a:p>
            <a:pPr lvl="1"/>
            <a:r>
              <a:rPr lang="en-CA" dirty="0" err="1"/>
              <a:t>Để</a:t>
            </a:r>
            <a:r>
              <a:rPr lang="en-CA" dirty="0"/>
              <a:t> </a:t>
            </a:r>
            <a:r>
              <a:rPr lang="en-CA" dirty="0" err="1"/>
              <a:t>chèn</a:t>
            </a:r>
            <a:r>
              <a:rPr lang="en-CA" dirty="0"/>
              <a:t> </a:t>
            </a:r>
            <a:r>
              <a:rPr lang="en-CA" dirty="0" err="1"/>
              <a:t>các</a:t>
            </a:r>
            <a:r>
              <a:rPr lang="en-CA" dirty="0"/>
              <a:t> ô, </a:t>
            </a:r>
            <a:r>
              <a:rPr lang="en-CA" dirty="0" err="1"/>
              <a:t>bên</a:t>
            </a:r>
            <a:r>
              <a:rPr lang="en-CA" dirty="0"/>
              <a:t> </a:t>
            </a:r>
            <a:r>
              <a:rPr lang="en-CA" dirty="0" err="1"/>
              <a:t>dưới</a:t>
            </a:r>
            <a:r>
              <a:rPr lang="en-CA" dirty="0"/>
              <a:t> </a:t>
            </a:r>
            <a:r>
              <a:rPr lang="en-CA" b="1" dirty="0"/>
              <a:t>Table Tools</a:t>
            </a:r>
            <a:r>
              <a:rPr lang="en-CA" dirty="0"/>
              <a:t>, </a:t>
            </a:r>
            <a:r>
              <a:rPr lang="en-CA" dirty="0" err="1"/>
              <a:t>trên</a:t>
            </a:r>
            <a:r>
              <a:rPr lang="en-CA" dirty="0"/>
              <a:t> </a:t>
            </a:r>
            <a:r>
              <a:rPr lang="en-CA" dirty="0" err="1"/>
              <a:t>thẻ</a:t>
            </a:r>
            <a:r>
              <a:rPr lang="en-CA" dirty="0"/>
              <a:t> </a:t>
            </a:r>
            <a:r>
              <a:rPr lang="en-CA" dirty="0" smtClean="0"/>
              <a:t/>
            </a:r>
            <a:br>
              <a:rPr lang="en-CA" dirty="0" smtClean="0"/>
            </a:br>
            <a:r>
              <a:rPr lang="en-CA" b="1" dirty="0" smtClean="0"/>
              <a:t>Layout</a:t>
            </a:r>
            <a:r>
              <a:rPr lang="en-CA" dirty="0"/>
              <a:t>, </a:t>
            </a:r>
            <a:r>
              <a:rPr lang="en-CA" dirty="0" err="1"/>
              <a:t>trong</a:t>
            </a:r>
            <a:r>
              <a:rPr lang="en-CA" dirty="0"/>
              <a:t> </a:t>
            </a:r>
            <a:r>
              <a:rPr lang="en-CA" dirty="0" err="1"/>
              <a:t>nhóm</a:t>
            </a:r>
            <a:r>
              <a:rPr lang="en-CA" dirty="0"/>
              <a:t> </a:t>
            </a:r>
            <a:r>
              <a:rPr lang="en-CA" b="1" dirty="0"/>
              <a:t>Rows &amp; Columns</a:t>
            </a:r>
            <a:r>
              <a:rPr lang="en-CA" dirty="0"/>
              <a:t>, </a:t>
            </a:r>
            <a:r>
              <a:rPr lang="en-CA" dirty="0" err="1"/>
              <a:t>chọn</a:t>
            </a:r>
            <a:r>
              <a:rPr lang="en-CA" dirty="0"/>
              <a:t> </a:t>
            </a:r>
            <a:r>
              <a:rPr lang="en-CA" dirty="0" smtClean="0"/>
              <a:t/>
            </a:r>
            <a:br>
              <a:rPr lang="en-CA" dirty="0" smtClean="0"/>
            </a:br>
            <a:r>
              <a:rPr lang="en-CA" b="1" dirty="0" smtClean="0"/>
              <a:t>Dialog </a:t>
            </a:r>
            <a:r>
              <a:rPr lang="en-CA" b="1" dirty="0"/>
              <a:t>box launcher</a:t>
            </a:r>
            <a:endParaRPr lang="en-CA" b="1" dirty="0" smtClean="0"/>
          </a:p>
          <a:p>
            <a:pPr lvl="1"/>
            <a:r>
              <a:rPr lang="en-CA" dirty="0" err="1" smtClean="0"/>
              <a:t>Để</a:t>
            </a:r>
            <a:r>
              <a:rPr lang="en-CA" dirty="0" smtClean="0"/>
              <a:t> </a:t>
            </a:r>
            <a:r>
              <a:rPr lang="en-CA" dirty="0" err="1"/>
              <a:t>xóa</a:t>
            </a:r>
            <a:r>
              <a:rPr lang="en-CA" dirty="0"/>
              <a:t> </a:t>
            </a:r>
            <a:r>
              <a:rPr lang="en-CA" dirty="0" err="1"/>
              <a:t>các</a:t>
            </a:r>
            <a:r>
              <a:rPr lang="en-CA" dirty="0"/>
              <a:t> ô, </a:t>
            </a:r>
            <a:r>
              <a:rPr lang="en-CA" dirty="0" err="1"/>
              <a:t>các</a:t>
            </a:r>
            <a:r>
              <a:rPr lang="en-CA" dirty="0"/>
              <a:t> </a:t>
            </a:r>
            <a:r>
              <a:rPr lang="en-CA" dirty="0" err="1"/>
              <a:t>dòng</a:t>
            </a:r>
            <a:r>
              <a:rPr lang="en-CA" dirty="0"/>
              <a:t>, </a:t>
            </a:r>
            <a:r>
              <a:rPr lang="en-CA" dirty="0" err="1"/>
              <a:t>các</a:t>
            </a:r>
            <a:r>
              <a:rPr lang="en-CA" dirty="0"/>
              <a:t> </a:t>
            </a:r>
            <a:r>
              <a:rPr lang="en-CA" dirty="0" err="1"/>
              <a:t>cột</a:t>
            </a:r>
            <a:r>
              <a:rPr lang="en-CA" dirty="0"/>
              <a:t> </a:t>
            </a:r>
            <a:r>
              <a:rPr lang="en-CA" dirty="0" err="1"/>
              <a:t>hoặc</a:t>
            </a:r>
            <a:r>
              <a:rPr lang="en-CA" dirty="0"/>
              <a:t> </a:t>
            </a:r>
            <a:r>
              <a:rPr lang="en-CA" dirty="0" err="1"/>
              <a:t>cả</a:t>
            </a:r>
            <a:r>
              <a:rPr lang="en-CA" dirty="0"/>
              <a:t> </a:t>
            </a:r>
            <a:r>
              <a:rPr lang="en-CA" dirty="0" err="1"/>
              <a:t>bảng</a:t>
            </a:r>
            <a:r>
              <a:rPr lang="en-CA" dirty="0"/>
              <a:t>, </a:t>
            </a:r>
            <a:r>
              <a:rPr lang="en-CA" dirty="0" err="1"/>
              <a:t>bên</a:t>
            </a:r>
            <a:r>
              <a:rPr lang="en-CA" dirty="0"/>
              <a:t> </a:t>
            </a:r>
            <a:r>
              <a:rPr lang="en-CA" dirty="0" smtClean="0"/>
              <a:t/>
            </a:r>
            <a:br>
              <a:rPr lang="en-CA" dirty="0" smtClean="0"/>
            </a:br>
            <a:r>
              <a:rPr lang="en-CA" dirty="0" err="1" smtClean="0"/>
              <a:t>dưới</a:t>
            </a:r>
            <a:r>
              <a:rPr lang="en-CA" dirty="0" smtClean="0"/>
              <a:t> </a:t>
            </a:r>
            <a:r>
              <a:rPr lang="en-CA" b="1" dirty="0"/>
              <a:t>Table Tools</a:t>
            </a:r>
            <a:r>
              <a:rPr lang="en-CA" dirty="0"/>
              <a:t>, </a:t>
            </a:r>
            <a:r>
              <a:rPr lang="en-CA" dirty="0" err="1"/>
              <a:t>trên</a:t>
            </a:r>
            <a:r>
              <a:rPr lang="en-CA" dirty="0"/>
              <a:t> </a:t>
            </a:r>
            <a:r>
              <a:rPr lang="en-CA" dirty="0" err="1"/>
              <a:t>thẻ</a:t>
            </a:r>
            <a:r>
              <a:rPr lang="en-CA" dirty="0"/>
              <a:t> </a:t>
            </a:r>
            <a:r>
              <a:rPr lang="en-CA" b="1" dirty="0"/>
              <a:t>Layout</a:t>
            </a:r>
            <a:r>
              <a:rPr lang="en-CA" dirty="0"/>
              <a:t>, </a:t>
            </a:r>
            <a:r>
              <a:rPr lang="en-CA" dirty="0" err="1"/>
              <a:t>trong</a:t>
            </a:r>
            <a:r>
              <a:rPr lang="en-CA" dirty="0"/>
              <a:t> </a:t>
            </a:r>
            <a:r>
              <a:rPr lang="en-CA" dirty="0" err="1"/>
              <a:t>nhóm</a:t>
            </a:r>
            <a:r>
              <a:rPr lang="en-CA" dirty="0"/>
              <a:t> </a:t>
            </a:r>
            <a:r>
              <a:rPr lang="en-CA" dirty="0" smtClean="0"/>
              <a:t/>
            </a:r>
            <a:br>
              <a:rPr lang="en-CA" dirty="0" smtClean="0"/>
            </a:br>
            <a:r>
              <a:rPr lang="en-CA" b="1" dirty="0" smtClean="0"/>
              <a:t>Rows </a:t>
            </a:r>
            <a:r>
              <a:rPr lang="en-CA" b="1" dirty="0"/>
              <a:t>&amp; Columns</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dirty="0" err="1"/>
              <a:t>mũi</a:t>
            </a:r>
            <a:r>
              <a:rPr lang="en-CA" dirty="0"/>
              <a:t> </a:t>
            </a:r>
            <a:r>
              <a:rPr lang="en-CA" dirty="0" err="1"/>
              <a:t>tên</a:t>
            </a:r>
            <a:r>
              <a:rPr lang="en-CA" dirty="0"/>
              <a:t> </a:t>
            </a:r>
            <a:r>
              <a:rPr lang="en-CA" dirty="0" err="1"/>
              <a:t>của</a:t>
            </a:r>
            <a:r>
              <a:rPr lang="en-CA" dirty="0"/>
              <a:t> </a:t>
            </a:r>
            <a:r>
              <a:rPr lang="en-CA" dirty="0" smtClean="0"/>
              <a:t/>
            </a:r>
            <a:br>
              <a:rPr lang="en-CA" dirty="0" smtClean="0"/>
            </a:br>
            <a:r>
              <a:rPr lang="en-CA" b="1" dirty="0" smtClean="0"/>
              <a:t>Delete</a:t>
            </a:r>
            <a:r>
              <a:rPr lang="en-CA" dirty="0" smtClean="0"/>
              <a:t> </a:t>
            </a:r>
            <a:r>
              <a:rPr lang="en-CA" dirty="0" err="1"/>
              <a:t>và</a:t>
            </a:r>
            <a:r>
              <a:rPr lang="en-CA" dirty="0"/>
              <a:t> </a:t>
            </a:r>
            <a:r>
              <a:rPr lang="en-CA" dirty="0" err="1"/>
              <a:t>sau</a:t>
            </a:r>
            <a:r>
              <a:rPr lang="en-CA" dirty="0"/>
              <a:t> </a:t>
            </a:r>
            <a:r>
              <a:rPr lang="en-CA" dirty="0" err="1"/>
              <a:t>đó</a:t>
            </a:r>
            <a:r>
              <a:rPr lang="en-CA" dirty="0"/>
              <a:t> </a:t>
            </a:r>
            <a:r>
              <a:rPr lang="en-CA" dirty="0" err="1"/>
              <a:t>lựa</a:t>
            </a:r>
            <a:r>
              <a:rPr lang="en-CA" dirty="0"/>
              <a:t> </a:t>
            </a:r>
            <a:r>
              <a:rPr lang="en-CA" dirty="0" err="1"/>
              <a:t>chọn</a:t>
            </a:r>
            <a:r>
              <a:rPr lang="en-CA" dirty="0"/>
              <a:t> </a:t>
            </a:r>
            <a:r>
              <a:rPr lang="en-CA" dirty="0" err="1"/>
              <a:t>tùy</a:t>
            </a:r>
            <a:r>
              <a:rPr lang="en-CA" dirty="0"/>
              <a:t> </a:t>
            </a:r>
            <a:r>
              <a:rPr lang="en-CA" dirty="0" err="1"/>
              <a:t>chọn</a:t>
            </a:r>
            <a:r>
              <a:rPr lang="en-CA" dirty="0"/>
              <a:t> </a:t>
            </a:r>
            <a:r>
              <a:rPr lang="en-CA" dirty="0" err="1"/>
              <a:t>thích</a:t>
            </a:r>
            <a:r>
              <a:rPr lang="en-CA" dirty="0"/>
              <a:t> </a:t>
            </a:r>
            <a:r>
              <a:rPr lang="en-CA" dirty="0" err="1"/>
              <a:t>hợp</a:t>
            </a:r>
            <a:endParaRPr lang="en-CA" dirty="0" smtClean="0"/>
          </a:p>
          <a:p>
            <a:pPr lvl="1"/>
            <a:r>
              <a:rPr lang="en-CA" dirty="0" err="1" smtClean="0"/>
              <a:t>Để</a:t>
            </a:r>
            <a:r>
              <a:rPr lang="en-CA" dirty="0" smtClean="0"/>
              <a:t> </a:t>
            </a:r>
            <a:r>
              <a:rPr lang="en-CA" dirty="0" err="1"/>
              <a:t>xóa</a:t>
            </a:r>
            <a:r>
              <a:rPr lang="en-CA" dirty="0"/>
              <a:t> </a:t>
            </a:r>
            <a:r>
              <a:rPr lang="en-CA" dirty="0" err="1"/>
              <a:t>các</a:t>
            </a:r>
            <a:r>
              <a:rPr lang="en-CA" dirty="0"/>
              <a:t> ô </a:t>
            </a:r>
            <a:r>
              <a:rPr lang="en-CA" dirty="0" err="1"/>
              <a:t>riêng</a:t>
            </a:r>
            <a:r>
              <a:rPr lang="en-CA" dirty="0"/>
              <a:t> </a:t>
            </a:r>
            <a:r>
              <a:rPr lang="en-CA" dirty="0" err="1"/>
              <a:t>rẽ</a:t>
            </a:r>
            <a:r>
              <a:rPr lang="en-CA" dirty="0"/>
              <a:t>, </a:t>
            </a:r>
            <a:r>
              <a:rPr lang="en-CA" dirty="0" err="1"/>
              <a:t>bên</a:t>
            </a:r>
            <a:r>
              <a:rPr lang="en-CA" dirty="0"/>
              <a:t> </a:t>
            </a:r>
            <a:r>
              <a:rPr lang="en-CA" dirty="0" err="1"/>
              <a:t>dưới</a:t>
            </a:r>
            <a:r>
              <a:rPr lang="en-CA" dirty="0"/>
              <a:t> </a:t>
            </a:r>
            <a:r>
              <a:rPr lang="en-CA" b="1" dirty="0"/>
              <a:t>Table Tools</a:t>
            </a:r>
            <a:r>
              <a:rPr lang="en-CA" dirty="0"/>
              <a:t>, </a:t>
            </a:r>
            <a:r>
              <a:rPr lang="en-CA" dirty="0" err="1"/>
              <a:t>trên</a:t>
            </a:r>
            <a:r>
              <a:rPr lang="en-CA" dirty="0"/>
              <a:t> </a:t>
            </a:r>
            <a:r>
              <a:rPr lang="en-CA" dirty="0" smtClean="0"/>
              <a:t/>
            </a:r>
            <a:br>
              <a:rPr lang="en-CA" dirty="0" smtClean="0"/>
            </a:br>
            <a:r>
              <a:rPr lang="en-CA" dirty="0" err="1" smtClean="0"/>
              <a:t>thẻ</a:t>
            </a:r>
            <a:r>
              <a:rPr lang="en-CA" dirty="0" smtClean="0"/>
              <a:t> </a:t>
            </a:r>
            <a:r>
              <a:rPr lang="en-CA" b="1" dirty="0"/>
              <a:t>Layout</a:t>
            </a:r>
            <a:r>
              <a:rPr lang="en-CA" dirty="0"/>
              <a:t>, </a:t>
            </a:r>
            <a:r>
              <a:rPr lang="en-CA" dirty="0" err="1"/>
              <a:t>trong</a:t>
            </a:r>
            <a:r>
              <a:rPr lang="en-CA" dirty="0"/>
              <a:t> </a:t>
            </a:r>
            <a:r>
              <a:rPr lang="en-CA" dirty="0" err="1"/>
              <a:t>nhóm</a:t>
            </a:r>
            <a:r>
              <a:rPr lang="en-CA" dirty="0"/>
              <a:t> </a:t>
            </a:r>
            <a:r>
              <a:rPr lang="en-CA" b="1" dirty="0"/>
              <a:t>Rows &amp; Columns</a:t>
            </a:r>
            <a:r>
              <a:rPr lang="en-CA" dirty="0"/>
              <a:t>, </a:t>
            </a:r>
            <a:r>
              <a:rPr lang="en-CA" dirty="0" err="1"/>
              <a:t>nhấp</a:t>
            </a:r>
            <a:r>
              <a:rPr lang="en-CA" dirty="0"/>
              <a:t> </a:t>
            </a:r>
            <a:r>
              <a:rPr lang="en-CA" dirty="0" smtClean="0"/>
              <a:t/>
            </a:r>
            <a:br>
              <a:rPr lang="en-CA" dirty="0" smtClean="0"/>
            </a:br>
            <a:r>
              <a:rPr lang="en-CA" dirty="0" err="1" smtClean="0"/>
              <a:t>chuột</a:t>
            </a:r>
            <a:r>
              <a:rPr lang="en-CA" dirty="0" smtClean="0"/>
              <a:t> </a:t>
            </a:r>
            <a:r>
              <a:rPr lang="en-CA" dirty="0" err="1"/>
              <a:t>vào</a:t>
            </a:r>
            <a:r>
              <a:rPr lang="en-CA" dirty="0"/>
              <a:t> </a:t>
            </a:r>
            <a:r>
              <a:rPr lang="en-CA" dirty="0" err="1"/>
              <a:t>mũi</a:t>
            </a:r>
            <a:r>
              <a:rPr lang="en-CA" dirty="0"/>
              <a:t> </a:t>
            </a:r>
            <a:r>
              <a:rPr lang="en-CA" dirty="0" err="1"/>
              <a:t>tên</a:t>
            </a:r>
            <a:r>
              <a:rPr lang="en-CA" dirty="0"/>
              <a:t> </a:t>
            </a:r>
            <a:r>
              <a:rPr lang="en-CA" dirty="0" err="1"/>
              <a:t>của</a:t>
            </a:r>
            <a:r>
              <a:rPr lang="en-CA" dirty="0"/>
              <a:t> </a:t>
            </a:r>
            <a:r>
              <a:rPr lang="en-CA" b="1" dirty="0"/>
              <a:t>Delete</a:t>
            </a:r>
            <a:r>
              <a:rPr lang="en-CA" dirty="0"/>
              <a:t>, </a:t>
            </a:r>
            <a:r>
              <a:rPr lang="en-CA" dirty="0" err="1"/>
              <a:t>chọn</a:t>
            </a:r>
            <a:r>
              <a:rPr lang="en-CA" dirty="0"/>
              <a:t> </a:t>
            </a:r>
            <a:r>
              <a:rPr lang="en-CA" b="1" dirty="0"/>
              <a:t>Delete Cells</a:t>
            </a:r>
            <a:r>
              <a:rPr lang="en-CA" dirty="0"/>
              <a:t>, </a:t>
            </a:r>
            <a:r>
              <a:rPr lang="en-CA" dirty="0" smtClean="0"/>
              <a:t/>
            </a:r>
            <a:br>
              <a:rPr lang="en-CA" dirty="0" smtClean="0"/>
            </a:br>
            <a:r>
              <a:rPr lang="en-CA" dirty="0" err="1" smtClean="0"/>
              <a:t>và</a:t>
            </a:r>
            <a:r>
              <a:rPr lang="en-CA" dirty="0" smtClean="0"/>
              <a:t> </a:t>
            </a:r>
            <a:r>
              <a:rPr lang="en-CA" dirty="0" err="1"/>
              <a:t>sau</a:t>
            </a:r>
            <a:r>
              <a:rPr lang="en-CA" dirty="0"/>
              <a:t> </a:t>
            </a:r>
            <a:r>
              <a:rPr lang="en-CA" dirty="0" err="1"/>
              <a:t>đó</a:t>
            </a:r>
            <a:r>
              <a:rPr lang="en-CA" dirty="0"/>
              <a:t> </a:t>
            </a:r>
            <a:r>
              <a:rPr lang="en-CA" dirty="0" err="1"/>
              <a:t>lựa</a:t>
            </a:r>
            <a:r>
              <a:rPr lang="en-CA" dirty="0"/>
              <a:t> </a:t>
            </a:r>
            <a:r>
              <a:rPr lang="en-CA" dirty="0" err="1"/>
              <a:t>chọn</a:t>
            </a:r>
            <a:r>
              <a:rPr lang="en-CA" dirty="0"/>
              <a:t> </a:t>
            </a:r>
            <a:r>
              <a:rPr lang="en-CA" dirty="0" err="1"/>
              <a:t>tùy</a:t>
            </a:r>
            <a:r>
              <a:rPr lang="en-CA" dirty="0"/>
              <a:t> </a:t>
            </a:r>
            <a:r>
              <a:rPr lang="en-CA" dirty="0" err="1"/>
              <a:t>chọn</a:t>
            </a:r>
            <a:r>
              <a:rPr lang="en-CA" dirty="0"/>
              <a:t> </a:t>
            </a:r>
            <a:r>
              <a:rPr lang="en-CA" dirty="0" err="1"/>
              <a:t>thích</a:t>
            </a:r>
            <a:r>
              <a:rPr lang="en-CA" dirty="0"/>
              <a:t> </a:t>
            </a:r>
            <a:r>
              <a:rPr lang="en-CA" dirty="0" err="1"/>
              <a:t>hợp</a:t>
            </a:r>
            <a:endParaRPr lang="en-US" dirty="0"/>
          </a:p>
        </p:txBody>
      </p:sp>
      <p:grpSp>
        <p:nvGrpSpPr>
          <p:cNvPr id="9" name="Group 8"/>
          <p:cNvGrpSpPr/>
          <p:nvPr/>
        </p:nvGrpSpPr>
        <p:grpSpPr>
          <a:xfrm>
            <a:off x="7574323" y="2286000"/>
            <a:ext cx="1482890" cy="4175125"/>
            <a:chOff x="7091198" y="1844675"/>
            <a:chExt cx="1482890" cy="4175125"/>
          </a:xfrm>
        </p:grpSpPr>
        <p:pic>
          <p:nvPicPr>
            <p:cNvPr id="6" name="Picture 5" descr="Description: C:\Users\swong\Documents\Manuals\IC3 GS4\7314 IC3 GS4\Screens\L8\l8-128.png"/>
            <p:cNvPicPr/>
            <p:nvPr/>
          </p:nvPicPr>
          <p:blipFill>
            <a:blip r:embed="rId3">
              <a:extLst>
                <a:ext uri="{28A0092B-C50C-407E-A947-70E740481C1C}">
                  <a14:useLocalDpi xmlns:a14="http://schemas.microsoft.com/office/drawing/2010/main" val="0"/>
                </a:ext>
              </a:extLst>
            </a:blip>
            <a:srcRect/>
            <a:stretch>
              <a:fillRect/>
            </a:stretch>
          </p:blipFill>
          <p:spPr bwMode="auto">
            <a:xfrm>
              <a:off x="7091198" y="1844675"/>
              <a:ext cx="1482890" cy="1260268"/>
            </a:xfrm>
            <a:prstGeom prst="rect">
              <a:avLst/>
            </a:prstGeom>
            <a:noFill/>
            <a:ln>
              <a:noFill/>
            </a:ln>
          </p:spPr>
        </p:pic>
        <p:pic>
          <p:nvPicPr>
            <p:cNvPr id="7" name="Picture 6" descr="Description: C:\Users\swong\Documents\Manuals\IC3 GS4\7314 IC3 GS4\Screens\L8\l8-130.png"/>
            <p:cNvPicPr/>
            <p:nvPr/>
          </p:nvPicPr>
          <p:blipFill>
            <a:blip r:embed="rId4">
              <a:extLst>
                <a:ext uri="{28A0092B-C50C-407E-A947-70E740481C1C}">
                  <a14:useLocalDpi xmlns:a14="http://schemas.microsoft.com/office/drawing/2010/main" val="0"/>
                </a:ext>
              </a:extLst>
            </a:blip>
            <a:srcRect/>
            <a:stretch>
              <a:fillRect/>
            </a:stretch>
          </p:blipFill>
          <p:spPr bwMode="auto">
            <a:xfrm>
              <a:off x="7476469" y="3301047"/>
              <a:ext cx="1097618" cy="1220153"/>
            </a:xfrm>
            <a:prstGeom prst="rect">
              <a:avLst/>
            </a:prstGeom>
            <a:noFill/>
            <a:ln>
              <a:noFill/>
            </a:ln>
          </p:spPr>
        </p:pic>
        <p:pic>
          <p:nvPicPr>
            <p:cNvPr id="8" name="Picture 7" descr="Description: C:\Users\swong\Documents\Manuals\IC3 GS4\7314 IC3 GS4\Screens\L8\l8-129.png"/>
            <p:cNvPicPr/>
            <p:nvPr/>
          </p:nvPicPr>
          <p:blipFill>
            <a:blip r:embed="rId5">
              <a:extLst>
                <a:ext uri="{28A0092B-C50C-407E-A947-70E740481C1C}">
                  <a14:useLocalDpi xmlns:a14="http://schemas.microsoft.com/office/drawing/2010/main" val="0"/>
                </a:ext>
              </a:extLst>
            </a:blip>
            <a:srcRect/>
            <a:stretch>
              <a:fillRect/>
            </a:stretch>
          </p:blipFill>
          <p:spPr bwMode="auto">
            <a:xfrm>
              <a:off x="7091951" y="4748212"/>
              <a:ext cx="1482136" cy="1271588"/>
            </a:xfrm>
            <a:prstGeom prst="rect">
              <a:avLst/>
            </a:prstGeom>
            <a:noFill/>
            <a:ln>
              <a:noFill/>
            </a:ln>
          </p:spPr>
        </p:pic>
      </p:grpSp>
    </p:spTree>
    <p:extLst>
      <p:ext uri="{BB962C8B-B14F-4D97-AF65-F5344CB8AC3E}">
        <p14:creationId xmlns:p14="http://schemas.microsoft.com/office/powerpoint/2010/main" val="300094667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bảng</a:t>
            </a:r>
            <a:endParaRPr lang="en-US" dirty="0"/>
          </a:p>
        </p:txBody>
      </p:sp>
      <p:sp>
        <p:nvSpPr>
          <p:cNvPr id="3" name="Content Placeholder 2"/>
          <p:cNvSpPr>
            <a:spLocks noGrp="1"/>
          </p:cNvSpPr>
          <p:nvPr>
            <p:ph idx="1"/>
          </p:nvPr>
        </p:nvSpPr>
        <p:spPr>
          <a:xfrm>
            <a:off x="1046499" y="1957699"/>
            <a:ext cx="8010713" cy="4830456"/>
          </a:xfrm>
        </p:spPr>
        <p:txBody>
          <a:bodyPr/>
          <a:lstStyle/>
          <a:p>
            <a:r>
              <a:rPr lang="en-CA" b="1" dirty="0" err="1"/>
              <a:t>Điều</a:t>
            </a:r>
            <a:r>
              <a:rPr lang="en-CA" b="1" dirty="0"/>
              <a:t> </a:t>
            </a:r>
            <a:r>
              <a:rPr lang="en-CA" b="1" dirty="0" err="1"/>
              <a:t>chỉnh</a:t>
            </a:r>
            <a:r>
              <a:rPr lang="en-CA" b="1" dirty="0"/>
              <a:t> </a:t>
            </a:r>
            <a:r>
              <a:rPr lang="en-CA" b="1" dirty="0" err="1"/>
              <a:t>Độ</a:t>
            </a:r>
            <a:r>
              <a:rPr lang="en-CA" b="1" dirty="0"/>
              <a:t> </a:t>
            </a:r>
            <a:r>
              <a:rPr lang="en-CA" b="1" dirty="0" err="1"/>
              <a:t>rộng</a:t>
            </a:r>
            <a:r>
              <a:rPr lang="en-CA" b="1" dirty="0"/>
              <a:t> </a:t>
            </a:r>
            <a:r>
              <a:rPr lang="en-CA" b="1" dirty="0" err="1"/>
              <a:t>hoặc</a:t>
            </a:r>
            <a:r>
              <a:rPr lang="en-CA" b="1" dirty="0"/>
              <a:t> </a:t>
            </a:r>
            <a:r>
              <a:rPr lang="en-CA" b="1" dirty="0" err="1"/>
              <a:t>Chiều</a:t>
            </a:r>
            <a:r>
              <a:rPr lang="en-CA" b="1" dirty="0"/>
              <a:t> </a:t>
            </a:r>
            <a:r>
              <a:rPr lang="en-CA" b="1" dirty="0" err="1"/>
              <a:t>cao</a:t>
            </a:r>
            <a:r>
              <a:rPr lang="en-US" b="1" dirty="0" smtClean="0"/>
              <a:t> </a:t>
            </a:r>
            <a:endParaRPr lang="en-US" b="1" dirty="0"/>
          </a:p>
          <a:p>
            <a:pPr lvl="1"/>
            <a:r>
              <a:rPr lang="vi-VN" sz="1800" dirty="0" smtClean="0"/>
              <a:t>Bên </a:t>
            </a:r>
            <a:r>
              <a:rPr lang="vi-VN" sz="1800" dirty="0"/>
              <a:t>dưới </a:t>
            </a:r>
            <a:r>
              <a:rPr lang="vi-VN" sz="1800" b="1" dirty="0"/>
              <a:t>Table Tools,</a:t>
            </a:r>
            <a:r>
              <a:rPr lang="vi-VN" sz="1800" dirty="0"/>
              <a:t> trên </a:t>
            </a:r>
            <a:r>
              <a:rPr lang="vi-VN" sz="1800" b="1" dirty="0"/>
              <a:t>thẻ Layout, </a:t>
            </a:r>
            <a:r>
              <a:rPr lang="vi-VN" sz="1800" dirty="0"/>
              <a:t>trong nhóm </a:t>
            </a:r>
            <a:r>
              <a:rPr lang="vi-VN" sz="1800" b="1" dirty="0"/>
              <a:t>Table</a:t>
            </a:r>
            <a:r>
              <a:rPr lang="vi-VN" sz="1800" dirty="0"/>
              <a:t>, chọn </a:t>
            </a:r>
            <a:r>
              <a:rPr lang="vi-VN" sz="1800" b="1" dirty="0"/>
              <a:t>Properties</a:t>
            </a:r>
            <a:r>
              <a:rPr lang="vi-VN" sz="1800" dirty="0"/>
              <a:t>, và sau đó nhấp vào thẻ thích hợp của mục đó để điều chỉnh; hoặc</a:t>
            </a:r>
          </a:p>
          <a:p>
            <a:pPr lvl="1"/>
            <a:r>
              <a:rPr lang="vi-VN" sz="1800" dirty="0" smtClean="0"/>
              <a:t>Bên </a:t>
            </a:r>
            <a:r>
              <a:rPr lang="vi-VN" sz="1800" dirty="0"/>
              <a:t>dưới </a:t>
            </a:r>
            <a:r>
              <a:rPr lang="vi-VN" sz="1800" b="1" dirty="0"/>
              <a:t>Table Tools</a:t>
            </a:r>
            <a:r>
              <a:rPr lang="vi-VN" sz="1800" dirty="0"/>
              <a:t>, trên thẻ </a:t>
            </a:r>
            <a:r>
              <a:rPr lang="vi-VN" sz="1800" b="1" dirty="0"/>
              <a:t>Layout,</a:t>
            </a:r>
            <a:r>
              <a:rPr lang="vi-VN" sz="1800" dirty="0"/>
              <a:t> trong nhóm </a:t>
            </a:r>
            <a:r>
              <a:rPr lang="vi-VN" sz="1800" b="1" dirty="0"/>
              <a:t>Cell Size</a:t>
            </a:r>
            <a:r>
              <a:rPr lang="vi-VN" sz="1800" dirty="0"/>
              <a:t>, nhấp chuột vào các nút tăng giảm từng bước hoặc nhập giá trị thay đổi chiều cao hoặc độ rộng tương ứng; hoặc</a:t>
            </a:r>
          </a:p>
          <a:p>
            <a:pPr lvl="1"/>
            <a:r>
              <a:rPr lang="vi-VN" sz="1800" dirty="0" smtClean="0"/>
              <a:t>đặt </a:t>
            </a:r>
            <a:r>
              <a:rPr lang="vi-VN" sz="1800" dirty="0"/>
              <a:t>trỏ chuột qua đường kẻ dọc ở mỗi bên cột để điều chỉnh và khi bạn quan sát thấy  </a:t>
            </a:r>
            <a:r>
              <a:rPr lang="vi-VN" sz="1800" dirty="0" smtClean="0"/>
              <a:t> , </a:t>
            </a:r>
            <a:r>
              <a:rPr lang="vi-VN" sz="1800" dirty="0"/>
              <a:t>kéo về phía bên trái hoặc phải đến độ rộng cột mong muốn; hoặc</a:t>
            </a:r>
          </a:p>
          <a:p>
            <a:pPr lvl="1"/>
            <a:r>
              <a:rPr lang="vi-VN" sz="1800" dirty="0" smtClean="0"/>
              <a:t>đặt </a:t>
            </a:r>
            <a:r>
              <a:rPr lang="vi-VN" sz="1800" dirty="0"/>
              <a:t>trỏ chuột vào đường kẻ ngang của dòng để điều chỉnh và khi bạn quan sát </a:t>
            </a:r>
            <a:r>
              <a:rPr lang="vi-VN" sz="1800" dirty="0" smtClean="0"/>
              <a:t>thấy   </a:t>
            </a:r>
            <a:r>
              <a:rPr lang="vi-VN" sz="1800" dirty="0"/>
              <a:t>, kéo lên hoặc xuống để có chiều cao của dòng mong muốn; hoặc</a:t>
            </a:r>
          </a:p>
          <a:p>
            <a:pPr lvl="1"/>
            <a:r>
              <a:rPr lang="vi-VN" sz="1800" dirty="0" smtClean="0"/>
              <a:t>nhấp </a:t>
            </a:r>
            <a:r>
              <a:rPr lang="vi-VN" sz="1800" dirty="0"/>
              <a:t>chuột vào biểu </a:t>
            </a:r>
            <a:r>
              <a:rPr lang="vi-VN" sz="1800" dirty="0" smtClean="0"/>
              <a:t>tượng     </a:t>
            </a:r>
            <a:r>
              <a:rPr lang="vi-VN" sz="1800" dirty="0"/>
              <a:t>trong thước kẻ của cột để điều chỉnh và kéo nó đến độ rộng mong muốn.</a:t>
            </a:r>
          </a:p>
          <a:p>
            <a:pPr lvl="1"/>
            <a:endParaRPr lang="en-US" dirty="0"/>
          </a:p>
          <a:p>
            <a:endParaRPr lang="en-US" dirty="0"/>
          </a:p>
        </p:txBody>
      </p:sp>
      <p:grpSp>
        <p:nvGrpSpPr>
          <p:cNvPr id="6" name="Group 5"/>
          <p:cNvGrpSpPr/>
          <p:nvPr/>
        </p:nvGrpSpPr>
        <p:grpSpPr>
          <a:xfrm>
            <a:off x="1938813" y="4372927"/>
            <a:ext cx="2167730" cy="1897321"/>
            <a:chOff x="65884" y="4761547"/>
            <a:chExt cx="2167730" cy="1897321"/>
          </a:xfrm>
        </p:grpSpPr>
        <p:pic>
          <p:nvPicPr>
            <p:cNvPr id="13" name="Picture 12" descr="Description: Description: u4-161"/>
            <p:cNvPicPr/>
            <p:nvPr/>
          </p:nvPicPr>
          <p:blipFill>
            <a:blip r:embed="rId3">
              <a:extLst>
                <a:ext uri="{28A0092B-C50C-407E-A947-70E740481C1C}">
                  <a14:useLocalDpi xmlns:a14="http://schemas.microsoft.com/office/drawing/2010/main" val="0"/>
                </a:ext>
              </a:extLst>
            </a:blip>
            <a:srcRect/>
            <a:stretch>
              <a:fillRect/>
            </a:stretch>
          </p:blipFill>
          <p:spPr bwMode="auto">
            <a:xfrm>
              <a:off x="2027874" y="6496190"/>
              <a:ext cx="205740" cy="162678"/>
            </a:xfrm>
            <a:prstGeom prst="rect">
              <a:avLst/>
            </a:prstGeom>
            <a:noFill/>
            <a:ln>
              <a:noFill/>
            </a:ln>
          </p:spPr>
        </p:pic>
        <p:pic>
          <p:nvPicPr>
            <p:cNvPr id="7" name="Picture 6" descr="Description: Description: 4-186"/>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9606" y="4761547"/>
              <a:ext cx="137161" cy="137161"/>
            </a:xfrm>
            <a:prstGeom prst="rect">
              <a:avLst/>
            </a:prstGeom>
            <a:noFill/>
            <a:ln>
              <a:noFill/>
            </a:ln>
          </p:spPr>
        </p:pic>
        <p:pic>
          <p:nvPicPr>
            <p:cNvPr id="8" name="Picture 7" descr="Description: Description: 4-185"/>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884" y="5795269"/>
              <a:ext cx="137161" cy="137161"/>
            </a:xfrm>
            <a:prstGeom prst="rect">
              <a:avLst/>
            </a:prstGeom>
            <a:noFill/>
            <a:ln>
              <a:noFill/>
            </a:ln>
          </p:spPr>
        </p:pic>
      </p:grpSp>
    </p:spTree>
    <p:extLst>
      <p:ext uri="{BB962C8B-B14F-4D97-AF65-F5344CB8AC3E}">
        <p14:creationId xmlns:p14="http://schemas.microsoft.com/office/powerpoint/2010/main" val="1037266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502" y="825816"/>
            <a:ext cx="8036298" cy="850584"/>
          </a:xfrm>
        </p:spPr>
        <p:txBody>
          <a:bodyPr/>
          <a:lstStyle/>
          <a:p>
            <a:r>
              <a:rPr lang="en-US" smtClean="0"/>
              <a:t>SỬ </a:t>
            </a:r>
            <a:r>
              <a:rPr lang="en-US"/>
              <a:t>DỤNG TIẾNG </a:t>
            </a:r>
            <a:r>
              <a:rPr lang="en-US"/>
              <a:t>VIỆT</a:t>
            </a:r>
          </a:p>
        </p:txBody>
      </p:sp>
      <p:sp>
        <p:nvSpPr>
          <p:cNvPr id="3" name="Content Placeholder 2"/>
          <p:cNvSpPr>
            <a:spLocks noGrp="1"/>
          </p:cNvSpPr>
          <p:nvPr>
            <p:ph idx="1"/>
          </p:nvPr>
        </p:nvSpPr>
        <p:spPr/>
        <p:txBody>
          <a:bodyPr>
            <a:normAutofit/>
          </a:bodyPr>
          <a:lstStyle/>
          <a:p>
            <a:r>
              <a:rPr lang="en-US"/>
              <a:t>Sử </a:t>
            </a:r>
            <a:r>
              <a:rPr lang="en-US" smtClean="0"/>
              <a:t>dụng Unikey</a:t>
            </a:r>
            <a:endParaRPr lang="en-US"/>
          </a:p>
          <a:p>
            <a:pPr lvl="1"/>
            <a:endParaRPr lang="en-US" smtClean="0"/>
          </a:p>
          <a:p>
            <a:pPr lvl="1"/>
            <a:endParaRPr lang="en-US"/>
          </a:p>
          <a:p>
            <a:pPr lvl="1"/>
            <a:endParaRPr lang="en-US" smtClean="0"/>
          </a:p>
          <a:p>
            <a:pPr lvl="1"/>
            <a:endParaRPr lang="en-US"/>
          </a:p>
          <a:p>
            <a:pPr lvl="1"/>
            <a:endParaRPr lang="en-US" smtClean="0"/>
          </a:p>
          <a:p>
            <a:pPr lvl="1"/>
            <a:endParaRPr lang="en-US"/>
          </a:p>
          <a:p>
            <a:pPr lvl="1"/>
            <a:endParaRPr lang="en-US" smtClean="0"/>
          </a:p>
          <a:p>
            <a:pPr lvl="1"/>
            <a:endParaRPr lang="en-US"/>
          </a:p>
          <a:p>
            <a:pPr lvl="1"/>
            <a:endParaRPr lang="en-US" smtClean="0"/>
          </a:p>
          <a:p>
            <a:pPr lvl="1"/>
            <a:endParaRPr lang="en-US"/>
          </a:p>
          <a:p>
            <a:pPr lvl="1"/>
            <a:endParaRPr lang="en-US"/>
          </a:p>
          <a:p>
            <a:pPr lvl="1"/>
            <a:r>
              <a:rPr lang="en-US"/>
              <a:t>Tùy chọn MS </a:t>
            </a:r>
            <a:r>
              <a:rPr lang="en-US"/>
              <a:t>Word</a:t>
            </a:r>
            <a:r>
              <a:rPr lang="en-US"/>
              <a:t>: </a:t>
            </a:r>
            <a:r>
              <a:rPr lang="en-US" smtClean="0"/>
              <a:t>tắt “Smart </a:t>
            </a:r>
            <a:r>
              <a:rPr lang="en-US"/>
              <a:t>Copy </a:t>
            </a:r>
            <a:r>
              <a:rPr lang="en-US"/>
              <a:t>&amp; </a:t>
            </a:r>
            <a:r>
              <a:rPr lang="en-US" smtClean="0"/>
              <a:t>Paste”</a:t>
            </a:r>
            <a:endParaRPr lang="en-US"/>
          </a:p>
        </p:txBody>
      </p:sp>
      <p:grpSp>
        <p:nvGrpSpPr>
          <p:cNvPr id="4" name="Group 3"/>
          <p:cNvGrpSpPr/>
          <p:nvPr/>
        </p:nvGrpSpPr>
        <p:grpSpPr>
          <a:xfrm>
            <a:off x="4648200" y="1676400"/>
            <a:ext cx="3810000" cy="4170218"/>
            <a:chOff x="0" y="0"/>
            <a:chExt cx="3317865" cy="3671618"/>
          </a:xfrm>
        </p:grpSpPr>
        <p:sp>
          <p:nvSpPr>
            <p:cNvPr id="5" name="Rectangle 4"/>
            <p:cNvSpPr/>
            <p:nvPr/>
          </p:nvSpPr>
          <p:spPr>
            <a:xfrm>
              <a:off x="3263138" y="3472485"/>
              <a:ext cx="54727" cy="199133"/>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rPr>
                <a:t> </a:t>
              </a:r>
            </a:p>
          </p:txBody>
        </p:sp>
        <p:pic>
          <p:nvPicPr>
            <p:cNvPr id="6" name="Picture 5"/>
            <p:cNvPicPr/>
            <p:nvPr/>
          </p:nvPicPr>
          <p:blipFill>
            <a:blip r:embed="rId2"/>
            <a:stretch>
              <a:fillRect/>
            </a:stretch>
          </p:blipFill>
          <p:spPr>
            <a:xfrm>
              <a:off x="4699" y="4699"/>
              <a:ext cx="3242310" cy="3571748"/>
            </a:xfrm>
            <a:prstGeom prst="rect">
              <a:avLst/>
            </a:prstGeom>
          </p:spPr>
        </p:pic>
        <p:sp>
          <p:nvSpPr>
            <p:cNvPr id="7" name="Shape 13535"/>
            <p:cNvSpPr/>
            <p:nvPr/>
          </p:nvSpPr>
          <p:spPr>
            <a:xfrm>
              <a:off x="0" y="0"/>
              <a:ext cx="3251835" cy="3581273"/>
            </a:xfrm>
            <a:custGeom>
              <a:avLst/>
              <a:gdLst/>
              <a:ahLst/>
              <a:cxnLst/>
              <a:rect l="0" t="0" r="0" b="0"/>
              <a:pathLst>
                <a:path w="3251835" h="3581273">
                  <a:moveTo>
                    <a:pt x="0" y="3581273"/>
                  </a:moveTo>
                  <a:lnTo>
                    <a:pt x="3251835" y="3581273"/>
                  </a:lnTo>
                  <a:lnTo>
                    <a:pt x="3251835" y="0"/>
                  </a:lnTo>
                  <a:lnTo>
                    <a:pt x="0" y="0"/>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415551856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bảng</a:t>
            </a:r>
            <a:endParaRPr lang="en-US" dirty="0"/>
          </a:p>
        </p:txBody>
      </p:sp>
      <p:sp>
        <p:nvSpPr>
          <p:cNvPr id="3" name="Content Placeholder 2"/>
          <p:cNvSpPr>
            <a:spLocks noGrp="1"/>
          </p:cNvSpPr>
          <p:nvPr>
            <p:ph idx="1"/>
          </p:nvPr>
        </p:nvSpPr>
        <p:spPr/>
        <p:txBody>
          <a:bodyPr/>
          <a:lstStyle/>
          <a:p>
            <a:r>
              <a:rPr lang="en-CA" dirty="0" err="1"/>
              <a:t>Để</a:t>
            </a:r>
            <a:r>
              <a:rPr lang="en-CA" dirty="0"/>
              <a:t> </a:t>
            </a:r>
            <a:r>
              <a:rPr lang="en-CA" dirty="0" err="1"/>
              <a:t>điều</a:t>
            </a:r>
            <a:r>
              <a:rPr lang="en-CA" dirty="0"/>
              <a:t> </a:t>
            </a:r>
            <a:r>
              <a:rPr lang="en-CA" dirty="0" err="1"/>
              <a:t>chỉnh</a:t>
            </a:r>
            <a:r>
              <a:rPr lang="en-CA" dirty="0"/>
              <a:t> </a:t>
            </a:r>
            <a:r>
              <a:rPr lang="en-CA" dirty="0" err="1"/>
              <a:t>độ</a:t>
            </a:r>
            <a:r>
              <a:rPr lang="en-CA" dirty="0"/>
              <a:t> </a:t>
            </a:r>
            <a:r>
              <a:rPr lang="en-CA" dirty="0" err="1"/>
              <a:t>rộng</a:t>
            </a:r>
            <a:r>
              <a:rPr lang="en-CA" dirty="0"/>
              <a:t> </a:t>
            </a:r>
            <a:r>
              <a:rPr lang="en-CA" dirty="0" err="1"/>
              <a:t>của</a:t>
            </a:r>
            <a:r>
              <a:rPr lang="en-CA" dirty="0"/>
              <a:t> </a:t>
            </a:r>
            <a:r>
              <a:rPr lang="en-CA" dirty="0" err="1"/>
              <a:t>mỗi</a:t>
            </a:r>
            <a:r>
              <a:rPr lang="en-CA" dirty="0"/>
              <a:t> </a:t>
            </a:r>
            <a:r>
              <a:rPr lang="en-CA" dirty="0" err="1"/>
              <a:t>cột</a:t>
            </a:r>
            <a:r>
              <a:rPr lang="en-CA" dirty="0"/>
              <a:t> </a:t>
            </a:r>
            <a:r>
              <a:rPr lang="en-CA" dirty="0" err="1"/>
              <a:t>hoặc</a:t>
            </a:r>
            <a:r>
              <a:rPr lang="en-CA" dirty="0"/>
              <a:t> </a:t>
            </a:r>
            <a:r>
              <a:rPr lang="en-CA" dirty="0" err="1"/>
              <a:t>chiều</a:t>
            </a:r>
            <a:r>
              <a:rPr lang="en-CA" dirty="0"/>
              <a:t> </a:t>
            </a:r>
            <a:r>
              <a:rPr lang="en-CA" dirty="0" err="1"/>
              <a:t>cao</a:t>
            </a:r>
            <a:r>
              <a:rPr lang="en-CA" dirty="0"/>
              <a:t> </a:t>
            </a:r>
            <a:r>
              <a:rPr lang="en-CA" dirty="0" err="1"/>
              <a:t>của</a:t>
            </a:r>
            <a:r>
              <a:rPr lang="en-CA" dirty="0"/>
              <a:t> </a:t>
            </a:r>
            <a:r>
              <a:rPr lang="en-CA" dirty="0" err="1"/>
              <a:t>mỗi</a:t>
            </a:r>
            <a:r>
              <a:rPr lang="en-CA" dirty="0"/>
              <a:t> </a:t>
            </a:r>
            <a:r>
              <a:rPr lang="en-CA" dirty="0" err="1"/>
              <a:t>dòng</a:t>
            </a:r>
            <a:r>
              <a:rPr lang="en-CA" dirty="0"/>
              <a:t> </a:t>
            </a:r>
            <a:r>
              <a:rPr lang="en-CA" dirty="0" err="1"/>
              <a:t>bằng</a:t>
            </a:r>
            <a:r>
              <a:rPr lang="en-CA" dirty="0"/>
              <a:t> </a:t>
            </a:r>
            <a:r>
              <a:rPr lang="en-CA" dirty="0" err="1"/>
              <a:t>nhau</a:t>
            </a:r>
            <a:r>
              <a:rPr lang="en-US" dirty="0" smtClean="0"/>
              <a:t>:</a:t>
            </a:r>
            <a:endParaRPr lang="en-US" dirty="0"/>
          </a:p>
          <a:p>
            <a:pPr lvl="1"/>
            <a:r>
              <a:rPr lang="en-CA" dirty="0" err="1"/>
              <a:t>ên</a:t>
            </a:r>
            <a:r>
              <a:rPr lang="en-CA" dirty="0"/>
              <a:t> </a:t>
            </a:r>
            <a:r>
              <a:rPr lang="en-CA" dirty="0" err="1"/>
              <a:t>dưới</a:t>
            </a:r>
            <a:r>
              <a:rPr lang="en-CA" dirty="0"/>
              <a:t> </a:t>
            </a:r>
            <a:r>
              <a:rPr lang="en-CA" b="1" dirty="0"/>
              <a:t>Table Tools</a:t>
            </a:r>
            <a:r>
              <a:rPr lang="en-CA" dirty="0"/>
              <a:t>, </a:t>
            </a:r>
            <a:r>
              <a:rPr lang="en-CA" dirty="0" err="1"/>
              <a:t>trên</a:t>
            </a:r>
            <a:r>
              <a:rPr lang="en-CA" dirty="0"/>
              <a:t> </a:t>
            </a:r>
            <a:r>
              <a:rPr lang="en-CA" dirty="0" err="1"/>
              <a:t>thẻ</a:t>
            </a:r>
            <a:r>
              <a:rPr lang="en-CA" dirty="0"/>
              <a:t> </a:t>
            </a:r>
            <a:r>
              <a:rPr lang="en-CA" b="1" dirty="0"/>
              <a:t>Layout</a:t>
            </a:r>
            <a:r>
              <a:rPr lang="en-CA" dirty="0"/>
              <a:t>, </a:t>
            </a:r>
            <a:r>
              <a:rPr lang="en-CA" dirty="0" err="1"/>
              <a:t>trong</a:t>
            </a:r>
            <a:r>
              <a:rPr lang="en-CA" dirty="0"/>
              <a:t> </a:t>
            </a:r>
            <a:r>
              <a:rPr lang="en-CA" dirty="0" err="1"/>
              <a:t>nhóm</a:t>
            </a:r>
            <a:r>
              <a:rPr lang="en-CA" dirty="0"/>
              <a:t> </a:t>
            </a:r>
            <a:r>
              <a:rPr lang="en-CA" b="1" dirty="0"/>
              <a:t>Cell Size</a:t>
            </a:r>
            <a:r>
              <a:rPr lang="en-CA" dirty="0"/>
              <a:t>, </a:t>
            </a:r>
            <a:r>
              <a:rPr lang="en-CA" dirty="0" err="1"/>
              <a:t>nhấp</a:t>
            </a:r>
            <a:r>
              <a:rPr lang="en-CA" dirty="0"/>
              <a:t> </a:t>
            </a:r>
            <a:r>
              <a:rPr lang="en-CA" dirty="0" err="1"/>
              <a:t>chuột</a:t>
            </a:r>
            <a:r>
              <a:rPr lang="en-CA" dirty="0"/>
              <a:t> </a:t>
            </a:r>
            <a:r>
              <a:rPr lang="en-CA" dirty="0" err="1" smtClean="0"/>
              <a:t>vào</a:t>
            </a:r>
            <a:r>
              <a:rPr lang="en-CA" dirty="0" smtClean="0"/>
              <a:t>                   </a:t>
            </a:r>
            <a:r>
              <a:rPr lang="en-CA" dirty="0" err="1" smtClean="0"/>
              <a:t>hoặc</a:t>
            </a:r>
            <a:r>
              <a:rPr lang="en-CA" dirty="0" smtClean="0"/>
              <a:t> </a:t>
            </a:r>
            <a:r>
              <a:rPr lang="en-US" dirty="0" smtClean="0"/>
              <a:t>             , </a:t>
            </a:r>
            <a:r>
              <a:rPr lang="en-US" dirty="0" err="1" smtClean="0"/>
              <a:t>hoặc</a:t>
            </a:r>
            <a:endParaRPr lang="en-US" dirty="0"/>
          </a:p>
          <a:p>
            <a:pPr lvl="1"/>
            <a:r>
              <a:rPr lang="en-CA" dirty="0" err="1"/>
              <a:t>bên</a:t>
            </a:r>
            <a:r>
              <a:rPr lang="en-CA" dirty="0"/>
              <a:t> </a:t>
            </a:r>
            <a:r>
              <a:rPr lang="en-CA" dirty="0" err="1"/>
              <a:t>dưới</a:t>
            </a:r>
            <a:r>
              <a:rPr lang="en-CA" dirty="0"/>
              <a:t> </a:t>
            </a:r>
            <a:r>
              <a:rPr lang="en-CA" b="1" dirty="0"/>
              <a:t>Table Tools</a:t>
            </a:r>
            <a:r>
              <a:rPr lang="en-CA" dirty="0"/>
              <a:t>, </a:t>
            </a:r>
            <a:r>
              <a:rPr lang="en-CA" dirty="0" err="1"/>
              <a:t>trên</a:t>
            </a:r>
            <a:r>
              <a:rPr lang="en-CA" dirty="0"/>
              <a:t> </a:t>
            </a:r>
            <a:r>
              <a:rPr lang="en-CA" dirty="0" err="1"/>
              <a:t>thẻ</a:t>
            </a:r>
            <a:r>
              <a:rPr lang="en-CA" dirty="0"/>
              <a:t> </a:t>
            </a:r>
            <a:r>
              <a:rPr lang="en-CA" b="1" dirty="0"/>
              <a:t>Layout</a:t>
            </a:r>
            <a:r>
              <a:rPr lang="en-CA" dirty="0"/>
              <a:t>, </a:t>
            </a:r>
            <a:r>
              <a:rPr lang="en-CA" dirty="0" err="1" smtClean="0"/>
              <a:t>trong</a:t>
            </a:r>
            <a:r>
              <a:rPr lang="en-CA" dirty="0" smtClean="0"/>
              <a:t/>
            </a:r>
            <a:br>
              <a:rPr lang="en-CA" dirty="0" smtClean="0"/>
            </a:br>
            <a:r>
              <a:rPr lang="en-CA" dirty="0" err="1" smtClean="0"/>
              <a:t>nhóm</a:t>
            </a:r>
            <a:r>
              <a:rPr lang="en-CA" dirty="0" smtClean="0"/>
              <a:t> </a:t>
            </a:r>
            <a:r>
              <a:rPr lang="en-CA" b="1" dirty="0"/>
              <a:t>Cell Size</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b="1" dirty="0"/>
              <a:t>AutoFit</a:t>
            </a:r>
            <a:endParaRPr lang="en-US" dirty="0"/>
          </a:p>
          <a:p>
            <a:endParaRPr lang="en-US" dirty="0"/>
          </a:p>
        </p:txBody>
      </p:sp>
      <p:grpSp>
        <p:nvGrpSpPr>
          <p:cNvPr id="8" name="Group 7"/>
          <p:cNvGrpSpPr/>
          <p:nvPr/>
        </p:nvGrpSpPr>
        <p:grpSpPr>
          <a:xfrm>
            <a:off x="3708339" y="2925889"/>
            <a:ext cx="2682623" cy="201168"/>
            <a:chOff x="1116330" y="2749550"/>
            <a:chExt cx="2682623" cy="201168"/>
          </a:xfrm>
        </p:grpSpPr>
        <p:pic>
          <p:nvPicPr>
            <p:cNvPr id="6" name="Picture 5" descr="Description: C:\Users\swong\Documents\Manuals\IC3 GS4\7314 IC3 GS4\Screens\L8\l8-131.png"/>
            <p:cNvPicPr/>
            <p:nvPr/>
          </p:nvPicPr>
          <p:blipFill>
            <a:blip r:embed="rId3">
              <a:extLst>
                <a:ext uri="{28A0092B-C50C-407E-A947-70E740481C1C}">
                  <a14:useLocalDpi xmlns:a14="http://schemas.microsoft.com/office/drawing/2010/main" val="0"/>
                </a:ext>
              </a:extLst>
            </a:blip>
            <a:srcRect/>
            <a:stretch>
              <a:fillRect/>
            </a:stretch>
          </p:blipFill>
          <p:spPr bwMode="auto">
            <a:xfrm>
              <a:off x="1116330" y="2749550"/>
              <a:ext cx="1090063" cy="198121"/>
            </a:xfrm>
            <a:prstGeom prst="rect">
              <a:avLst/>
            </a:prstGeom>
            <a:noFill/>
            <a:ln>
              <a:noFill/>
            </a:ln>
          </p:spPr>
        </p:pic>
        <p:pic>
          <p:nvPicPr>
            <p:cNvPr id="7" name="Picture 6" descr="Description: C:\Users\swong\Documents\Manuals\IC3 GS4\7314 IC3 GS4\Screens\L8\l8-132.png"/>
            <p:cNvPicPr/>
            <p:nvPr/>
          </p:nvPicPr>
          <p:blipFill>
            <a:blip r:embed="rId4">
              <a:extLst>
                <a:ext uri="{28A0092B-C50C-407E-A947-70E740481C1C}">
                  <a14:useLocalDpi xmlns:a14="http://schemas.microsoft.com/office/drawing/2010/main" val="0"/>
                </a:ext>
              </a:extLst>
            </a:blip>
            <a:srcRect/>
            <a:stretch>
              <a:fillRect/>
            </a:stretch>
          </p:blipFill>
          <p:spPr bwMode="auto">
            <a:xfrm>
              <a:off x="2955697" y="2749550"/>
              <a:ext cx="843256" cy="201168"/>
            </a:xfrm>
            <a:prstGeom prst="rect">
              <a:avLst/>
            </a:prstGeom>
            <a:noFill/>
            <a:ln>
              <a:noFill/>
            </a:ln>
          </p:spPr>
        </p:pic>
      </p:grpSp>
      <p:pic>
        <p:nvPicPr>
          <p:cNvPr id="9" name="Picture 8" descr="Description: C:\Users\swong\Documents\Manuals\IC3 GS4\7314 IC3 GS4\Screens\L8\l8-127.png"/>
          <p:cNvPicPr/>
          <p:nvPr/>
        </p:nvPicPr>
        <p:blipFill>
          <a:blip r:embed="rId5">
            <a:extLst>
              <a:ext uri="{28A0092B-C50C-407E-A947-70E740481C1C}">
                <a14:useLocalDpi xmlns:a14="http://schemas.microsoft.com/office/drawing/2010/main" val="0"/>
              </a:ext>
            </a:extLst>
          </a:blip>
          <a:srcRect/>
          <a:stretch>
            <a:fillRect/>
          </a:stretch>
        </p:blipFill>
        <p:spPr bwMode="auto">
          <a:xfrm>
            <a:off x="7376065" y="3098610"/>
            <a:ext cx="1399363" cy="1152843"/>
          </a:xfrm>
          <a:prstGeom prst="rect">
            <a:avLst/>
          </a:prstGeom>
          <a:noFill/>
          <a:ln>
            <a:noFill/>
          </a:ln>
        </p:spPr>
      </p:pic>
    </p:spTree>
    <p:extLst>
      <p:ext uri="{BB962C8B-B14F-4D97-AF65-F5344CB8AC3E}">
        <p14:creationId xmlns:p14="http://schemas.microsoft.com/office/powerpoint/2010/main" val="241026181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bảng</a:t>
            </a:r>
            <a:endParaRPr lang="en-US" dirty="0"/>
          </a:p>
        </p:txBody>
      </p:sp>
      <p:sp>
        <p:nvSpPr>
          <p:cNvPr id="3" name="Content Placeholder 2"/>
          <p:cNvSpPr>
            <a:spLocks noGrp="1"/>
          </p:cNvSpPr>
          <p:nvPr>
            <p:ph idx="1"/>
          </p:nvPr>
        </p:nvSpPr>
        <p:spPr/>
        <p:txBody>
          <a:bodyPr/>
          <a:lstStyle/>
          <a:p>
            <a:r>
              <a:rPr lang="en-CA" b="1" dirty="0" err="1"/>
              <a:t>Trộn</a:t>
            </a:r>
            <a:r>
              <a:rPr lang="en-CA" b="1" dirty="0"/>
              <a:t> </a:t>
            </a:r>
            <a:r>
              <a:rPr lang="en-CA" b="1" dirty="0" err="1"/>
              <a:t>và</a:t>
            </a:r>
            <a:r>
              <a:rPr lang="en-CA" b="1" dirty="0"/>
              <a:t> </a:t>
            </a:r>
            <a:r>
              <a:rPr lang="en-CA" b="1" dirty="0" err="1"/>
              <a:t>tách</a:t>
            </a:r>
            <a:r>
              <a:rPr lang="en-CA" b="1" dirty="0"/>
              <a:t> </a:t>
            </a:r>
            <a:r>
              <a:rPr lang="en-CA" b="1" dirty="0" err="1"/>
              <a:t>các</a:t>
            </a:r>
            <a:r>
              <a:rPr lang="en-CA" b="1" dirty="0"/>
              <a:t> ô</a:t>
            </a:r>
            <a:endParaRPr lang="en-US" b="1" dirty="0"/>
          </a:p>
          <a:p>
            <a:pPr lvl="1"/>
            <a:r>
              <a:rPr lang="en-CA" dirty="0" err="1"/>
              <a:t>Để</a:t>
            </a:r>
            <a:r>
              <a:rPr lang="en-CA" dirty="0"/>
              <a:t> </a:t>
            </a:r>
            <a:r>
              <a:rPr lang="en-CA" dirty="0" err="1"/>
              <a:t>trộn</a:t>
            </a:r>
            <a:r>
              <a:rPr lang="en-CA" dirty="0"/>
              <a:t> ô, </a:t>
            </a:r>
            <a:r>
              <a:rPr lang="en-CA" dirty="0" err="1"/>
              <a:t>chọn</a:t>
            </a:r>
            <a:r>
              <a:rPr lang="en-CA" dirty="0"/>
              <a:t> </a:t>
            </a:r>
            <a:r>
              <a:rPr lang="en-CA" dirty="0" err="1"/>
              <a:t>các</a:t>
            </a:r>
            <a:r>
              <a:rPr lang="en-CA" dirty="0"/>
              <a:t> ô </a:t>
            </a:r>
            <a:r>
              <a:rPr lang="en-CA" dirty="0" err="1"/>
              <a:t>cần</a:t>
            </a:r>
            <a:r>
              <a:rPr lang="en-CA" dirty="0"/>
              <a:t> </a:t>
            </a:r>
            <a:r>
              <a:rPr lang="en-CA" dirty="0" err="1"/>
              <a:t>trộn</a:t>
            </a:r>
            <a:r>
              <a:rPr lang="en-CA" dirty="0"/>
              <a:t> </a:t>
            </a:r>
            <a:r>
              <a:rPr lang="en-CA" dirty="0" err="1"/>
              <a:t>và</a:t>
            </a:r>
            <a:r>
              <a:rPr lang="en-CA" dirty="0"/>
              <a:t> </a:t>
            </a:r>
            <a:r>
              <a:rPr lang="en-CA" dirty="0" err="1"/>
              <a:t>sau</a:t>
            </a:r>
            <a:r>
              <a:rPr lang="en-CA" dirty="0"/>
              <a:t> </a:t>
            </a:r>
            <a:r>
              <a:rPr lang="en-CA" dirty="0" err="1"/>
              <a:t>đó</a:t>
            </a:r>
            <a:r>
              <a:rPr lang="en-CA" dirty="0"/>
              <a:t> </a:t>
            </a:r>
            <a:r>
              <a:rPr lang="en-CA" dirty="0" err="1"/>
              <a:t>bên</a:t>
            </a:r>
            <a:r>
              <a:rPr lang="en-CA" dirty="0"/>
              <a:t> </a:t>
            </a:r>
            <a:r>
              <a:rPr lang="en-CA" dirty="0" err="1"/>
              <a:t>dưới</a:t>
            </a:r>
            <a:r>
              <a:rPr lang="en-CA" dirty="0"/>
              <a:t> </a:t>
            </a:r>
            <a:r>
              <a:rPr lang="en-CA" b="1" dirty="0"/>
              <a:t>Table Tools</a:t>
            </a:r>
            <a:r>
              <a:rPr lang="en-CA" dirty="0"/>
              <a:t>, </a:t>
            </a:r>
            <a:r>
              <a:rPr lang="en-CA" dirty="0" err="1"/>
              <a:t>trên</a:t>
            </a:r>
            <a:r>
              <a:rPr lang="en-CA" dirty="0"/>
              <a:t> </a:t>
            </a:r>
            <a:r>
              <a:rPr lang="en-CA" dirty="0" err="1"/>
              <a:t>thẻ</a:t>
            </a:r>
            <a:r>
              <a:rPr lang="en-CA" dirty="0"/>
              <a:t> </a:t>
            </a:r>
            <a:r>
              <a:rPr lang="en-CA" b="1" dirty="0"/>
              <a:t>Layout</a:t>
            </a:r>
            <a:r>
              <a:rPr lang="en-CA" dirty="0"/>
              <a:t>, </a:t>
            </a:r>
            <a:r>
              <a:rPr lang="en-CA" dirty="0" err="1"/>
              <a:t>trong</a:t>
            </a:r>
            <a:r>
              <a:rPr lang="en-CA" dirty="0"/>
              <a:t> </a:t>
            </a:r>
            <a:r>
              <a:rPr lang="en-CA" dirty="0" err="1"/>
              <a:t>nhóm</a:t>
            </a:r>
            <a:r>
              <a:rPr lang="en-CA" dirty="0"/>
              <a:t> </a:t>
            </a:r>
            <a:r>
              <a:rPr lang="en-CA" b="1" dirty="0"/>
              <a:t>Merge</a:t>
            </a:r>
            <a:r>
              <a:rPr lang="en-CA" dirty="0"/>
              <a:t>, </a:t>
            </a:r>
            <a:r>
              <a:rPr lang="en-CA" dirty="0" err="1"/>
              <a:t>chọn</a:t>
            </a:r>
            <a:r>
              <a:rPr lang="en-CA" dirty="0"/>
              <a:t> </a:t>
            </a:r>
            <a:r>
              <a:rPr lang="en-CA" b="1" dirty="0"/>
              <a:t>Merge Cells</a:t>
            </a:r>
            <a:r>
              <a:rPr lang="en-CA" dirty="0"/>
              <a:t>.</a:t>
            </a:r>
            <a:endParaRPr lang="en-US" dirty="0"/>
          </a:p>
          <a:p>
            <a:pPr lvl="1"/>
            <a:r>
              <a:rPr lang="en-US" dirty="0" err="1"/>
              <a:t>Để</a:t>
            </a:r>
            <a:r>
              <a:rPr lang="en-US" dirty="0"/>
              <a:t> </a:t>
            </a:r>
            <a:r>
              <a:rPr lang="en-US" dirty="0" err="1"/>
              <a:t>tách</a:t>
            </a:r>
            <a:r>
              <a:rPr lang="en-US" dirty="0"/>
              <a:t> </a:t>
            </a:r>
            <a:r>
              <a:rPr lang="en-US" dirty="0" err="1"/>
              <a:t>một</a:t>
            </a:r>
            <a:r>
              <a:rPr lang="en-US" dirty="0"/>
              <a:t> ô </a:t>
            </a:r>
            <a:r>
              <a:rPr lang="en-US" dirty="0" err="1"/>
              <a:t>thành</a:t>
            </a:r>
            <a:r>
              <a:rPr lang="en-US" dirty="0"/>
              <a:t> </a:t>
            </a:r>
            <a:r>
              <a:rPr lang="en-US" dirty="0" err="1"/>
              <a:t>nhiều</a:t>
            </a:r>
            <a:r>
              <a:rPr lang="en-US" dirty="0"/>
              <a:t> ô, </a:t>
            </a:r>
            <a:r>
              <a:rPr lang="en-US" dirty="0" err="1"/>
              <a:t>chọn</a:t>
            </a:r>
            <a:r>
              <a:rPr lang="en-US" dirty="0"/>
              <a:t> ô </a:t>
            </a:r>
            <a:r>
              <a:rPr lang="en-US" dirty="0" err="1"/>
              <a:t>đó</a:t>
            </a:r>
            <a:r>
              <a:rPr lang="en-US" dirty="0"/>
              <a:t> </a:t>
            </a:r>
            <a:r>
              <a:rPr lang="en-US" dirty="0" err="1"/>
              <a:t>và</a:t>
            </a:r>
            <a:r>
              <a:rPr lang="en-US" dirty="0"/>
              <a:t> </a:t>
            </a:r>
            <a:r>
              <a:rPr lang="en-US" dirty="0" err="1"/>
              <a:t>sau</a:t>
            </a:r>
            <a:r>
              <a:rPr lang="en-US" dirty="0"/>
              <a:t> </a:t>
            </a:r>
            <a:r>
              <a:rPr lang="en-US" dirty="0" err="1"/>
              <a:t>đó</a:t>
            </a:r>
            <a:r>
              <a:rPr lang="en-US" dirty="0"/>
              <a:t> </a:t>
            </a:r>
            <a:r>
              <a:rPr lang="en-US" dirty="0" err="1"/>
              <a:t>bên</a:t>
            </a:r>
            <a:r>
              <a:rPr lang="en-US" dirty="0"/>
              <a:t> </a:t>
            </a:r>
            <a:r>
              <a:rPr lang="en-US" dirty="0" err="1"/>
              <a:t>dưới</a:t>
            </a:r>
            <a:r>
              <a:rPr lang="en-US" dirty="0"/>
              <a:t> </a:t>
            </a:r>
            <a:r>
              <a:rPr lang="en-CA" b="1" dirty="0"/>
              <a:t>Table Tools</a:t>
            </a:r>
            <a:r>
              <a:rPr lang="en-CA" dirty="0"/>
              <a:t>, </a:t>
            </a:r>
            <a:r>
              <a:rPr lang="en-US" dirty="0" err="1"/>
              <a:t>trên</a:t>
            </a:r>
            <a:r>
              <a:rPr lang="en-US" dirty="0"/>
              <a:t> </a:t>
            </a:r>
            <a:r>
              <a:rPr lang="en-US" dirty="0" err="1"/>
              <a:t>thẻ</a:t>
            </a:r>
            <a:r>
              <a:rPr lang="en-US" dirty="0"/>
              <a:t> </a:t>
            </a:r>
            <a:r>
              <a:rPr lang="en-CA" b="1" dirty="0"/>
              <a:t>Layout</a:t>
            </a:r>
            <a:r>
              <a:rPr lang="en-CA" dirty="0"/>
              <a:t>, </a:t>
            </a:r>
            <a:r>
              <a:rPr lang="en-US" dirty="0" err="1"/>
              <a:t>trong</a:t>
            </a:r>
            <a:r>
              <a:rPr lang="en-US" dirty="0"/>
              <a:t> </a:t>
            </a:r>
            <a:r>
              <a:rPr lang="en-US" dirty="0" err="1"/>
              <a:t>nhóm</a:t>
            </a:r>
            <a:r>
              <a:rPr lang="en-US" dirty="0"/>
              <a:t> </a:t>
            </a:r>
            <a:r>
              <a:rPr lang="en-CA" b="1" dirty="0"/>
              <a:t>Merge</a:t>
            </a:r>
            <a:r>
              <a:rPr lang="en-CA" dirty="0"/>
              <a:t>, </a:t>
            </a:r>
            <a:r>
              <a:rPr lang="en-US" dirty="0" err="1"/>
              <a:t>chọn</a:t>
            </a:r>
            <a:r>
              <a:rPr lang="en-US" dirty="0"/>
              <a:t> </a:t>
            </a:r>
            <a:r>
              <a:rPr lang="en-CA" b="1" dirty="0"/>
              <a:t>Split Cells</a:t>
            </a:r>
            <a:endParaRPr lang="en-US" dirty="0"/>
          </a:p>
        </p:txBody>
      </p:sp>
      <p:pic>
        <p:nvPicPr>
          <p:cNvPr id="6" name="Picture 5" descr="Description: C:\Users\swong\Documents\Manuals\IC3 GS4\7314 IC3 GS4\Screens\L8\l8-133.pn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886200"/>
            <a:ext cx="1790405" cy="1410964"/>
          </a:xfrm>
          <a:prstGeom prst="rect">
            <a:avLst/>
          </a:prstGeom>
          <a:noFill/>
          <a:ln>
            <a:noFill/>
          </a:ln>
        </p:spPr>
      </p:pic>
    </p:spTree>
    <p:extLst>
      <p:ext uri="{BB962C8B-B14F-4D97-AF65-F5344CB8AC3E}">
        <p14:creationId xmlns:p14="http://schemas.microsoft.com/office/powerpoint/2010/main" val="23192647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bảng</a:t>
            </a:r>
            <a:endParaRPr lang="en-US" dirty="0"/>
          </a:p>
        </p:txBody>
      </p:sp>
      <p:sp>
        <p:nvSpPr>
          <p:cNvPr id="3" name="Content Placeholder 2"/>
          <p:cNvSpPr>
            <a:spLocks noGrp="1"/>
          </p:cNvSpPr>
          <p:nvPr>
            <p:ph idx="1"/>
          </p:nvPr>
        </p:nvSpPr>
        <p:spPr/>
        <p:txBody>
          <a:bodyPr/>
          <a:lstStyle/>
          <a:p>
            <a:r>
              <a:rPr lang="en-CA" dirty="0" err="1"/>
              <a:t>Tổ</a:t>
            </a:r>
            <a:r>
              <a:rPr lang="en-CA" dirty="0"/>
              <a:t> </a:t>
            </a:r>
            <a:r>
              <a:rPr lang="en-CA" dirty="0" err="1"/>
              <a:t>chức</a:t>
            </a:r>
            <a:r>
              <a:rPr lang="en-CA" dirty="0"/>
              <a:t> </a:t>
            </a:r>
            <a:r>
              <a:rPr lang="en-CA" dirty="0" err="1"/>
              <a:t>các</a:t>
            </a:r>
            <a:r>
              <a:rPr lang="en-CA" dirty="0"/>
              <a:t> </a:t>
            </a:r>
            <a:r>
              <a:rPr lang="en-CA" dirty="0" err="1"/>
              <a:t>danh</a:t>
            </a:r>
            <a:r>
              <a:rPr lang="en-CA" dirty="0"/>
              <a:t> </a:t>
            </a:r>
            <a:r>
              <a:rPr lang="en-CA" dirty="0" err="1"/>
              <a:t>sách</a:t>
            </a:r>
            <a:r>
              <a:rPr lang="en-CA" dirty="0"/>
              <a:t> </a:t>
            </a:r>
            <a:r>
              <a:rPr lang="en-CA" dirty="0" err="1"/>
              <a:t>trong</a:t>
            </a:r>
            <a:r>
              <a:rPr lang="en-CA" dirty="0"/>
              <a:t> </a:t>
            </a:r>
            <a:r>
              <a:rPr lang="en-CA" dirty="0" err="1"/>
              <a:t>bảng</a:t>
            </a:r>
            <a:endParaRPr lang="en-US" b="1" dirty="0"/>
          </a:p>
          <a:p>
            <a:pPr lvl="1"/>
            <a:r>
              <a:rPr lang="en-CA" dirty="0" err="1" smtClean="0"/>
              <a:t>Để</a:t>
            </a:r>
            <a:r>
              <a:rPr lang="en-CA" dirty="0" smtClean="0"/>
              <a:t> </a:t>
            </a:r>
            <a:r>
              <a:rPr lang="en-CA" dirty="0" err="1" smtClean="0"/>
              <a:t>kích</a:t>
            </a:r>
            <a:r>
              <a:rPr lang="en-CA" dirty="0" smtClean="0"/>
              <a:t> </a:t>
            </a:r>
            <a:r>
              <a:rPr lang="en-CA" dirty="0" err="1"/>
              <a:t>hoạt</a:t>
            </a:r>
            <a:r>
              <a:rPr lang="en-CA" dirty="0"/>
              <a:t> </a:t>
            </a:r>
            <a:r>
              <a:rPr lang="en-CA" dirty="0" err="1"/>
              <a:t>lệnh</a:t>
            </a:r>
            <a:r>
              <a:rPr lang="en-CA" dirty="0"/>
              <a:t> Sort (</a:t>
            </a:r>
            <a:r>
              <a:rPr lang="en-CA" dirty="0" err="1"/>
              <a:t>sắp</a:t>
            </a:r>
            <a:r>
              <a:rPr lang="en-CA" dirty="0"/>
              <a:t> </a:t>
            </a:r>
            <a:r>
              <a:rPr lang="en-CA" dirty="0" err="1"/>
              <a:t>xếp</a:t>
            </a:r>
            <a:r>
              <a:rPr lang="en-CA" dirty="0"/>
              <a:t>) </a:t>
            </a:r>
            <a:r>
              <a:rPr lang="en-CA" dirty="0" err="1"/>
              <a:t>bằng</a:t>
            </a:r>
            <a:r>
              <a:rPr lang="en-CA" dirty="0"/>
              <a:t> </a:t>
            </a:r>
            <a:r>
              <a:rPr lang="en-CA" dirty="0" err="1"/>
              <a:t>cách</a:t>
            </a:r>
            <a:r>
              <a:rPr lang="en-CA" dirty="0"/>
              <a:t> </a:t>
            </a:r>
            <a:r>
              <a:rPr lang="en-CA" dirty="0" err="1"/>
              <a:t>chọn</a:t>
            </a:r>
            <a:r>
              <a:rPr lang="en-CA" dirty="0"/>
              <a:t> </a:t>
            </a:r>
            <a:r>
              <a:rPr lang="en-CA" dirty="0" err="1"/>
              <a:t>các</a:t>
            </a:r>
            <a:r>
              <a:rPr lang="en-CA" dirty="0"/>
              <a:t> ô (</a:t>
            </a:r>
            <a:r>
              <a:rPr lang="en-CA" dirty="0" err="1"/>
              <a:t>hoặc</a:t>
            </a:r>
            <a:r>
              <a:rPr lang="en-CA" dirty="0"/>
              <a:t> </a:t>
            </a:r>
            <a:r>
              <a:rPr lang="en-CA" dirty="0" err="1"/>
              <a:t>bẳng</a:t>
            </a:r>
            <a:r>
              <a:rPr lang="en-CA" dirty="0"/>
              <a:t>) </a:t>
            </a:r>
            <a:r>
              <a:rPr lang="en-CA" dirty="0" err="1"/>
              <a:t>và</a:t>
            </a:r>
            <a:r>
              <a:rPr lang="en-CA" dirty="0"/>
              <a:t> </a:t>
            </a:r>
            <a:r>
              <a:rPr lang="en-CA" dirty="0" err="1"/>
              <a:t>sau</a:t>
            </a:r>
            <a:r>
              <a:rPr lang="en-CA" dirty="0"/>
              <a:t> </a:t>
            </a:r>
            <a:r>
              <a:rPr lang="en-CA" dirty="0" err="1"/>
              <a:t>đó</a:t>
            </a:r>
            <a:r>
              <a:rPr lang="en-US" dirty="0" smtClean="0"/>
              <a:t>:</a:t>
            </a:r>
            <a:endParaRPr lang="en-US" dirty="0"/>
          </a:p>
          <a:p>
            <a:pPr lvl="2"/>
            <a:r>
              <a:rPr lang="en-CA" dirty="0" err="1"/>
              <a:t>Bên</a:t>
            </a:r>
            <a:r>
              <a:rPr lang="en-CA" dirty="0"/>
              <a:t> </a:t>
            </a:r>
            <a:r>
              <a:rPr lang="en-CA" dirty="0" err="1"/>
              <a:t>dưới</a:t>
            </a:r>
            <a:r>
              <a:rPr lang="en-CA" dirty="0"/>
              <a:t> </a:t>
            </a:r>
            <a:r>
              <a:rPr lang="en-CA" b="1" dirty="0"/>
              <a:t>Table Tools</a:t>
            </a:r>
            <a:r>
              <a:rPr lang="en-CA" dirty="0"/>
              <a:t>, </a:t>
            </a:r>
            <a:r>
              <a:rPr lang="en-CA" dirty="0" err="1"/>
              <a:t>trên</a:t>
            </a:r>
            <a:r>
              <a:rPr lang="en-CA" dirty="0"/>
              <a:t> </a:t>
            </a:r>
            <a:r>
              <a:rPr lang="en-CA" dirty="0" err="1"/>
              <a:t>thẻ</a:t>
            </a:r>
            <a:r>
              <a:rPr lang="en-CA" dirty="0"/>
              <a:t> </a:t>
            </a:r>
            <a:r>
              <a:rPr lang="en-CA" b="1" dirty="0"/>
              <a:t>Layout</a:t>
            </a:r>
            <a:r>
              <a:rPr lang="en-CA" dirty="0"/>
              <a:t>, </a:t>
            </a:r>
            <a:r>
              <a:rPr lang="en-CA" dirty="0" err="1"/>
              <a:t>trong</a:t>
            </a:r>
            <a:r>
              <a:rPr lang="en-CA" dirty="0"/>
              <a:t> </a:t>
            </a:r>
            <a:r>
              <a:rPr lang="en-CA" dirty="0" err="1"/>
              <a:t>nhóm</a:t>
            </a:r>
            <a:r>
              <a:rPr lang="en-CA" dirty="0"/>
              <a:t> </a:t>
            </a:r>
            <a:r>
              <a:rPr lang="en-CA" b="1" dirty="0"/>
              <a:t>Data</a:t>
            </a:r>
            <a:r>
              <a:rPr lang="en-CA" dirty="0"/>
              <a:t>, </a:t>
            </a:r>
            <a:r>
              <a:rPr lang="en-CA" dirty="0" err="1"/>
              <a:t>nhấp</a:t>
            </a:r>
            <a:r>
              <a:rPr lang="en-CA" dirty="0"/>
              <a:t> </a:t>
            </a:r>
            <a:r>
              <a:rPr lang="en-CA" dirty="0" err="1"/>
              <a:t>chuột</a:t>
            </a:r>
            <a:r>
              <a:rPr lang="en-CA" dirty="0"/>
              <a:t> </a:t>
            </a:r>
            <a:r>
              <a:rPr lang="en-CA" dirty="0" err="1"/>
              <a:t>vào</a:t>
            </a:r>
            <a:r>
              <a:rPr lang="en-CA" dirty="0"/>
              <a:t> </a:t>
            </a:r>
            <a:r>
              <a:rPr lang="en-CA" b="1" dirty="0"/>
              <a:t>Sort</a:t>
            </a:r>
            <a:r>
              <a:rPr lang="en-CA" dirty="0"/>
              <a:t>; </a:t>
            </a:r>
            <a:r>
              <a:rPr lang="en-CA" dirty="0" err="1"/>
              <a:t>hoặc</a:t>
            </a:r>
            <a:endParaRPr lang="en-US" dirty="0"/>
          </a:p>
          <a:p>
            <a:pPr lvl="2"/>
            <a:r>
              <a:rPr lang="en-CA" dirty="0" err="1" smtClean="0"/>
              <a:t>Trên</a:t>
            </a:r>
            <a:r>
              <a:rPr lang="en-CA" dirty="0" smtClean="0"/>
              <a:t> </a:t>
            </a:r>
            <a:r>
              <a:rPr lang="en-CA" dirty="0" err="1"/>
              <a:t>thẻ</a:t>
            </a:r>
            <a:r>
              <a:rPr lang="en-CA" dirty="0"/>
              <a:t> </a:t>
            </a:r>
            <a:r>
              <a:rPr lang="en-CA" b="1" dirty="0"/>
              <a:t>Home</a:t>
            </a:r>
            <a:r>
              <a:rPr lang="en-CA" dirty="0"/>
              <a:t>, </a:t>
            </a:r>
            <a:r>
              <a:rPr lang="en-CA" dirty="0" err="1"/>
              <a:t>trong</a:t>
            </a:r>
            <a:r>
              <a:rPr lang="en-CA" dirty="0"/>
              <a:t> </a:t>
            </a:r>
            <a:r>
              <a:rPr lang="en-CA" dirty="0" err="1"/>
              <a:t>nhóm</a:t>
            </a:r>
            <a:r>
              <a:rPr lang="en-CA" dirty="0"/>
              <a:t> </a:t>
            </a:r>
            <a:r>
              <a:rPr lang="en-CA" b="1" dirty="0"/>
              <a:t>Paragraph</a:t>
            </a:r>
            <a:r>
              <a:rPr lang="en-CA" dirty="0"/>
              <a:t>, </a:t>
            </a:r>
            <a:r>
              <a:rPr lang="en-CA" dirty="0" err="1"/>
              <a:t>nhấp</a:t>
            </a:r>
            <a:r>
              <a:rPr lang="en-CA" dirty="0"/>
              <a:t> </a:t>
            </a:r>
            <a:r>
              <a:rPr lang="en-CA" dirty="0" err="1"/>
              <a:t>chuột</a:t>
            </a:r>
            <a:r>
              <a:rPr lang="en-CA" dirty="0"/>
              <a:t> </a:t>
            </a:r>
            <a:r>
              <a:rPr lang="en-CA" dirty="0" err="1"/>
              <a:t>vào</a:t>
            </a:r>
            <a:r>
              <a:rPr lang="en-CA" dirty="0"/>
              <a:t>    (Sort)</a:t>
            </a:r>
            <a:endParaRPr lang="en-US" dirty="0"/>
          </a:p>
        </p:txBody>
      </p:sp>
      <p:pic>
        <p:nvPicPr>
          <p:cNvPr id="6" name="Picture 5" descr="Description: C:\Users\swong\Documents\Manuals\IC3 GS4\7314 IC3 GS4\Screens\L8\l8-148.png"/>
          <p:cNvPicPr/>
          <p:nvPr/>
        </p:nvPicPr>
        <p:blipFill>
          <a:blip r:embed="rId3">
            <a:extLst>
              <a:ext uri="{28A0092B-C50C-407E-A947-70E740481C1C}">
                <a14:useLocalDpi xmlns:a14="http://schemas.microsoft.com/office/drawing/2010/main" val="0"/>
              </a:ext>
            </a:extLst>
          </a:blip>
          <a:srcRect/>
          <a:stretch>
            <a:fillRect/>
          </a:stretch>
        </p:blipFill>
        <p:spPr bwMode="auto">
          <a:xfrm>
            <a:off x="8001000" y="3547589"/>
            <a:ext cx="201829" cy="179403"/>
          </a:xfrm>
          <a:prstGeom prst="rect">
            <a:avLst/>
          </a:prstGeom>
          <a:noFill/>
          <a:ln>
            <a:noFill/>
          </a:ln>
        </p:spPr>
      </p:pic>
      <p:pic>
        <p:nvPicPr>
          <p:cNvPr id="7" name="Picture 6" descr="Description: C:\Users\swong\Documents\Manuals\IC3 GS4\7314 IC3 GS4\Screens\L8\l8-149.png"/>
          <p:cNvPicPr/>
          <p:nvPr/>
        </p:nvPicPr>
        <p:blipFill>
          <a:blip r:embed="rId4">
            <a:extLst>
              <a:ext uri="{28A0092B-C50C-407E-A947-70E740481C1C}">
                <a14:useLocalDpi xmlns:a14="http://schemas.microsoft.com/office/drawing/2010/main" val="0"/>
              </a:ext>
            </a:extLst>
          </a:blip>
          <a:srcRect/>
          <a:stretch>
            <a:fillRect/>
          </a:stretch>
        </p:blipFill>
        <p:spPr bwMode="auto">
          <a:xfrm>
            <a:off x="1359767" y="3840349"/>
            <a:ext cx="4083125" cy="2656453"/>
          </a:xfrm>
          <a:prstGeom prst="rect">
            <a:avLst/>
          </a:prstGeom>
          <a:noFill/>
          <a:ln>
            <a:noFill/>
          </a:ln>
        </p:spPr>
      </p:pic>
      <p:graphicFrame>
        <p:nvGraphicFramePr>
          <p:cNvPr id="8" name="Content Placeholder 5"/>
          <p:cNvGraphicFramePr>
            <a:graphicFrameLocks/>
          </p:cNvGraphicFramePr>
          <p:nvPr>
            <p:extLst/>
          </p:nvPr>
        </p:nvGraphicFramePr>
        <p:xfrm>
          <a:off x="5511878" y="3780020"/>
          <a:ext cx="3378122" cy="2850904"/>
        </p:xfrm>
        <a:graphic>
          <a:graphicData uri="http://schemas.openxmlformats.org/drawingml/2006/table">
            <a:tbl>
              <a:tblPr firstRow="1" firstCol="1" bandRow="1"/>
              <a:tblGrid>
                <a:gridCol w="1042296">
                  <a:extLst>
                    <a:ext uri="{9D8B030D-6E8A-4147-A177-3AD203B41FA5}">
                      <a16:colId xmlns:a16="http://schemas.microsoft.com/office/drawing/2014/main" val="20000"/>
                    </a:ext>
                  </a:extLst>
                </a:gridCol>
                <a:gridCol w="2335826">
                  <a:extLst>
                    <a:ext uri="{9D8B030D-6E8A-4147-A177-3AD203B41FA5}">
                      <a16:colId xmlns:a16="http://schemas.microsoft.com/office/drawing/2014/main" val="20001"/>
                    </a:ext>
                  </a:extLst>
                </a:gridCol>
              </a:tblGrid>
              <a:tr h="1233684">
                <a:tc>
                  <a:txBody>
                    <a:bodyPr/>
                    <a:lstStyle/>
                    <a:p>
                      <a:pPr>
                        <a:lnSpc>
                          <a:spcPct val="115000"/>
                        </a:lnSpc>
                        <a:spcBef>
                          <a:spcPts val="200"/>
                        </a:spcBef>
                        <a:spcAft>
                          <a:spcPts val="200"/>
                        </a:spcAft>
                        <a:tabLst>
                          <a:tab pos="228600" algn="l"/>
                        </a:tabLst>
                      </a:pPr>
                      <a:r>
                        <a:rPr lang="en-US" sz="1600" b="1" dirty="0">
                          <a:effectLst/>
                          <a:latin typeface="Zurich BT"/>
                          <a:ea typeface="Times New Roman"/>
                          <a:cs typeface="Calibri"/>
                        </a:rPr>
                        <a:t>Sort by</a:t>
                      </a:r>
                    </a:p>
                  </a:txBody>
                  <a:tcPr marL="68580" marR="68580" marT="0" marB="0">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lnSpc>
                          <a:spcPct val="115000"/>
                        </a:lnSpc>
                        <a:spcBef>
                          <a:spcPts val="200"/>
                        </a:spcBef>
                        <a:spcAft>
                          <a:spcPts val="200"/>
                        </a:spcAft>
                        <a:tabLst>
                          <a:tab pos="228600" algn="l"/>
                        </a:tabLst>
                      </a:pPr>
                      <a:r>
                        <a:rPr lang="en-CA" sz="1800" kern="1200" dirty="0" err="1" smtClean="0">
                          <a:solidFill>
                            <a:schemeClr val="tx1"/>
                          </a:solidFill>
                          <a:effectLst/>
                          <a:latin typeface="+mn-lt"/>
                          <a:ea typeface="+mn-ea"/>
                          <a:cs typeface="+mn-cs"/>
                        </a:rPr>
                        <a:t>Chọn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cột</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sẽ</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được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coi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là</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khóa</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sắp</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xếp</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chính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và</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xác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định</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kiểu</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nội</a:t>
                      </a:r>
                      <a:r>
                        <a:rPr lang="en-CA" sz="1800" kern="1200" dirty="0" smtClean="0">
                          <a:solidFill>
                            <a:schemeClr val="tx1"/>
                          </a:solidFill>
                          <a:effectLst/>
                          <a:latin typeface="+mn-lt"/>
                          <a:ea typeface="+mn-ea"/>
                          <a:cs typeface="+mn-cs"/>
                        </a:rPr>
                        <a:t> dung </a:t>
                      </a:r>
                      <a:r>
                        <a:rPr lang="en-CA" sz="1800" kern="1200" dirty="0" err="1" smtClean="0">
                          <a:solidFill>
                            <a:schemeClr val="tx1"/>
                          </a:solidFill>
                          <a:effectLst/>
                          <a:latin typeface="+mn-lt"/>
                          <a:ea typeface="+mn-ea"/>
                          <a:cs typeface="+mn-cs"/>
                        </a:rPr>
                        <a:t>được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sắp</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xếp</a:t>
                      </a:r>
                      <a:r>
                        <a:rPr lang="en-CA" sz="1800" kern="1200" dirty="0" smtClean="0">
                          <a:solidFill>
                            <a:schemeClr val="tx1"/>
                          </a:solidFill>
                          <a:effectLst/>
                          <a:latin typeface="+mn-lt"/>
                          <a:ea typeface="+mn-ea"/>
                          <a:cs typeface="+mn-cs"/>
                        </a:rPr>
                        <a:t>.</a:t>
                      </a:r>
                      <a:endParaRPr lang="en-US" sz="1600" dirty="0">
                        <a:effectLst/>
                        <a:latin typeface="Zurich BT"/>
                        <a:ea typeface="Times New Roman"/>
                        <a:cs typeface="Calibri"/>
                      </a:endParaRPr>
                    </a:p>
                  </a:txBody>
                  <a:tcPr marL="68580" marR="68580" marT="0" marB="0">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42628">
                <a:tc>
                  <a:txBody>
                    <a:bodyPr/>
                    <a:lstStyle/>
                    <a:p>
                      <a:pPr>
                        <a:lnSpc>
                          <a:spcPct val="115000"/>
                        </a:lnSpc>
                        <a:spcBef>
                          <a:spcPts val="200"/>
                        </a:spcBef>
                        <a:spcAft>
                          <a:spcPts val="200"/>
                        </a:spcAft>
                        <a:tabLst>
                          <a:tab pos="228600" algn="l"/>
                        </a:tabLst>
                      </a:pPr>
                      <a:r>
                        <a:rPr lang="en-US" sz="1600" b="1" dirty="0">
                          <a:effectLst/>
                          <a:latin typeface="Zurich BT"/>
                          <a:ea typeface="Times New Roman"/>
                          <a:cs typeface="Calibri"/>
                        </a:rPr>
                        <a:t>Then by</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lnSpc>
                          <a:spcPct val="115000"/>
                        </a:lnSpc>
                        <a:spcBef>
                          <a:spcPts val="200"/>
                        </a:spcBef>
                        <a:spcAft>
                          <a:spcPts val="200"/>
                        </a:spcAft>
                        <a:tabLst>
                          <a:tab pos="228600" algn="l"/>
                        </a:tabLst>
                      </a:pPr>
                      <a:r>
                        <a:rPr lang="en-CA" sz="1800" kern="1200" dirty="0" err="1" smtClean="0">
                          <a:solidFill>
                            <a:schemeClr val="tx1"/>
                          </a:solidFill>
                          <a:effectLst/>
                          <a:latin typeface="+mn-lt"/>
                          <a:ea typeface="+mn-ea"/>
                          <a:cs typeface="+mn-cs"/>
                        </a:rPr>
                        <a:t>Chọn</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các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khóa</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thứ</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hai</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hoặc</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thứ</a:t>
                      </a:r>
                      <a:r>
                        <a:rPr lang="en-CA" sz="1800" kern="1200" dirty="0" smtClean="0">
                          <a:solidFill>
                            <a:schemeClr val="tx1"/>
                          </a:solidFill>
                          <a:effectLst/>
                          <a:latin typeface="+mn-lt"/>
                          <a:ea typeface="+mn-ea"/>
                          <a:cs typeface="+mn-cs"/>
                        </a:rPr>
                        <a:t> ba </a:t>
                      </a:r>
                      <a:r>
                        <a:rPr lang="en-CA" sz="1800" kern="1200" dirty="0" err="1" smtClean="0">
                          <a:solidFill>
                            <a:schemeClr val="tx1"/>
                          </a:solidFill>
                          <a:effectLst/>
                          <a:latin typeface="+mn-lt"/>
                          <a:ea typeface="+mn-ea"/>
                          <a:cs typeface="+mn-cs"/>
                        </a:rPr>
                        <a:t>nếu</a:t>
                      </a:r>
                      <a:r>
                        <a:rPr lang="en-CA" sz="1800" kern="1200" dirty="0" smtClean="0">
                          <a:solidFill>
                            <a:schemeClr val="tx1"/>
                          </a:solidFill>
                          <a:effectLst/>
                          <a:latin typeface="+mn-lt"/>
                          <a:ea typeface="+mn-ea"/>
                          <a:cs typeface="+mn-cs"/>
                        </a:rPr>
                        <a:t> </a:t>
                      </a:r>
                      <a:r>
                        <a:rPr lang="en-CA" sz="1800" kern="1200" dirty="0" err="1" smtClean="0">
                          <a:solidFill>
                            <a:schemeClr val="tx1"/>
                          </a:solidFill>
                          <a:effectLst/>
                          <a:latin typeface="+mn-lt"/>
                          <a:ea typeface="+mn-ea"/>
                          <a:cs typeface="+mn-cs"/>
                        </a:rPr>
                        <a:t>cần</a:t>
                      </a:r>
                      <a:r>
                        <a:rPr lang="en-US" sz="1600" dirty="0" smtClean="0">
                          <a:effectLst/>
                          <a:latin typeface="Zurich BT"/>
                          <a:ea typeface="Times New Roman"/>
                          <a:cs typeface="Calibri"/>
                        </a:rPr>
                        <a:t>.</a:t>
                      </a:r>
                      <a:endParaRPr lang="en-US" sz="1600" dirty="0">
                        <a:effectLst/>
                        <a:latin typeface="Zurich BT"/>
                        <a:ea typeface="Times New Roman"/>
                        <a:cs typeface="Calibri"/>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98899">
                <a:tc>
                  <a:txBody>
                    <a:bodyPr/>
                    <a:lstStyle/>
                    <a:p>
                      <a:pPr>
                        <a:lnSpc>
                          <a:spcPct val="115000"/>
                        </a:lnSpc>
                        <a:spcBef>
                          <a:spcPts val="200"/>
                        </a:spcBef>
                        <a:spcAft>
                          <a:spcPts val="200"/>
                        </a:spcAft>
                        <a:tabLst>
                          <a:tab pos="228600" algn="l"/>
                        </a:tabLst>
                      </a:pPr>
                      <a:r>
                        <a:rPr lang="en-US" sz="1600" b="1">
                          <a:effectLst/>
                          <a:latin typeface="Zurich BT"/>
                          <a:ea typeface="Times New Roman"/>
                          <a:cs typeface="Calibri"/>
                        </a:rPr>
                        <a:t>My list has</a:t>
                      </a:r>
                    </a:p>
                  </a:txBody>
                  <a:tcPr marL="68580" marR="68580"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l">
                        <a:lnSpc>
                          <a:spcPct val="115000"/>
                        </a:lnSpc>
                        <a:spcBef>
                          <a:spcPts val="200"/>
                        </a:spcBef>
                        <a:spcAft>
                          <a:spcPts val="200"/>
                        </a:spcAft>
                        <a:tabLst>
                          <a:tab pos="228600" algn="l"/>
                        </a:tabLst>
                      </a:pPr>
                      <a:r>
                        <a:rPr lang="en-CA" sz="1800" kern="1200" smtClean="0">
                          <a:solidFill>
                            <a:schemeClr val="tx1"/>
                          </a:solidFill>
                          <a:effectLst/>
                          <a:latin typeface="+mn-lt"/>
                          <a:ea typeface="+mn-ea"/>
                          <a:cs typeface="+mn-cs"/>
                        </a:rPr>
                        <a:t>Chỉ ra khi nào bạn có một dòng chứa các tiêu đề cột; </a:t>
                      </a:r>
                      <a:endParaRPr lang="en-US" sz="1600" dirty="0">
                        <a:effectLst/>
                        <a:latin typeface="Zurich BT"/>
                        <a:ea typeface="Times New Roman"/>
                        <a:cs typeface="Calibri"/>
                      </a:endParaRPr>
                    </a:p>
                  </a:txBody>
                  <a:tcPr marL="68580" marR="6858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8485568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Làm </a:t>
            </a:r>
            <a:r>
              <a:rPr lang="en-US"/>
              <a:t>việc với tệp tài liệu</a:t>
            </a:r>
          </a:p>
          <a:p>
            <a:pPr lvl="1"/>
            <a:r>
              <a:rPr lang="en-US"/>
              <a:t>Open, Close, Save, Save As…</a:t>
            </a:r>
          </a:p>
          <a:p>
            <a:r>
              <a:rPr lang="en-US"/>
              <a:t>Nhập và chỉnh sửa văn bản</a:t>
            </a:r>
          </a:p>
          <a:p>
            <a:pPr lvl="1"/>
            <a:r>
              <a:rPr lang="en-US"/>
              <a:t>Edit, Delete, Copy, Cut, Paste, Find, Replace</a:t>
            </a:r>
          </a:p>
          <a:p>
            <a:pPr lvl="0"/>
            <a:r>
              <a:rPr lang="en-US"/>
              <a:t>Di chuyển xung quanh tài liệu</a:t>
            </a:r>
            <a:endParaRPr lang="vi-VN"/>
          </a:p>
          <a:p>
            <a:r>
              <a:rPr lang="en-CA"/>
              <a:t>Thay đổi các chế độ hiển thị</a:t>
            </a:r>
          </a:p>
          <a:p>
            <a:pPr lvl="0"/>
            <a:r>
              <a:rPr lang="en-US"/>
              <a:t>Định dạng văn bản, đoạn văn, hoặc trang</a:t>
            </a:r>
          </a:p>
          <a:p>
            <a:pPr lvl="1"/>
            <a:r>
              <a:rPr lang="en-US"/>
              <a:t>Style, Selection, Indent, Tab, Columns, Fonts, Paragraph</a:t>
            </a:r>
          </a:p>
          <a:p>
            <a:pPr lvl="1"/>
            <a:r>
              <a:rPr lang="en-US"/>
              <a:t>Bullet &amp; Numbering, Alignment</a:t>
            </a:r>
            <a:r>
              <a:rPr lang="en-US"/>
              <a:t>, </a:t>
            </a:r>
            <a:r>
              <a:rPr lang="en-US" smtClean="0"/>
              <a:t>Margin</a:t>
            </a:r>
          </a:p>
          <a:p>
            <a:pPr lvl="1"/>
            <a:r>
              <a:rPr lang="en-US" smtClean="0"/>
              <a:t>Page Break</a:t>
            </a:r>
            <a:endParaRPr lang="en-US"/>
          </a:p>
          <a:p>
            <a:r>
              <a:rPr lang="en-US"/>
              <a:t>Bảng</a:t>
            </a:r>
            <a:endParaRPr lang="vi-VN"/>
          </a:p>
          <a:p>
            <a:pPr marL="0" indent="0" algn="ctr">
              <a:buNone/>
            </a:pPr>
            <a:r>
              <a:rPr lang="en-US" b="1"/>
              <a:t>Đọc thêm tài </a:t>
            </a:r>
            <a:r>
              <a:rPr lang="en-US" b="1"/>
              <a:t>liệu tham khảo</a:t>
            </a:r>
          </a:p>
        </p:txBody>
      </p:sp>
      <p:sp>
        <p:nvSpPr>
          <p:cNvPr id="3" name="Title 2"/>
          <p:cNvSpPr>
            <a:spLocks noGrp="1"/>
          </p:cNvSpPr>
          <p:nvPr>
            <p:ph type="title"/>
          </p:nvPr>
        </p:nvSpPr>
        <p:spPr/>
        <p:txBody>
          <a:bodyPr/>
          <a:lstStyle/>
          <a:p>
            <a:r>
              <a:rPr lang="en-US" smtClean="0"/>
              <a:t>Tóm l</a:t>
            </a:r>
            <a:r>
              <a:rPr lang="vi-VN"/>
              <a:t>ược</a:t>
            </a:r>
            <a:endParaRPr lang="en-US"/>
          </a:p>
        </p:txBody>
      </p:sp>
    </p:spTree>
    <p:extLst>
      <p:ext uri="{BB962C8B-B14F-4D97-AF65-F5344CB8AC3E}">
        <p14:creationId xmlns:p14="http://schemas.microsoft.com/office/powerpoint/2010/main" val="1193430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2868</TotalTime>
  <Words>9398</Words>
  <Application>Microsoft Office PowerPoint</Application>
  <PresentationFormat>On-screen Show (4:3)</PresentationFormat>
  <Paragraphs>1182</Paragraphs>
  <Slides>93</Slides>
  <Notes>57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93</vt:i4>
      </vt:variant>
    </vt:vector>
  </HeadingPairs>
  <TitlesOfParts>
    <vt:vector size="101" baseType="lpstr">
      <vt:lpstr>Arial</vt:lpstr>
      <vt:lpstr>Calibri</vt:lpstr>
      <vt:lpstr>Futura Lt BT</vt:lpstr>
      <vt:lpstr>Segoe UI Black</vt:lpstr>
      <vt:lpstr>Tahoma</vt:lpstr>
      <vt:lpstr>Times New Roman</vt:lpstr>
      <vt:lpstr>Zurich BT</vt:lpstr>
      <vt:lpstr>Office Theme</vt:lpstr>
      <vt:lpstr>SOẠN THẢO VĂN BẢN</vt:lpstr>
      <vt:lpstr>NỘI DUNG</vt:lpstr>
      <vt:lpstr>GIỚI THIỆU MÔN HỌC</vt:lpstr>
      <vt:lpstr>MỤC TIÊU MÔN HỌC</vt:lpstr>
      <vt:lpstr>SOẠN THẢO VĂN BẢN</vt:lpstr>
      <vt:lpstr>SOẠN THẢO VĂN BẢN</vt:lpstr>
      <vt:lpstr>SOẠN THẢO VĂN BẢN</vt:lpstr>
      <vt:lpstr>SỬ DỤNG TIẾNG VIỆT</vt:lpstr>
      <vt:lpstr>SỬ DỤNG TIẾNG VIỆT</vt:lpstr>
      <vt:lpstr>SỬ DỤNG BÀN PHÍM</vt:lpstr>
      <vt:lpstr>SỬ DỤNG BÀN PHÍM</vt:lpstr>
      <vt:lpstr>SỬ DỤNG BÀN PHÍM</vt:lpstr>
      <vt:lpstr>TÀI LIỆU THAM KHẢO</vt:lpstr>
      <vt:lpstr>MS WORD căn bản</vt:lpstr>
      <vt:lpstr>GIỚI THIỆU CHUNG</vt:lpstr>
      <vt:lpstr>GIỚI THIỆU CHUNG</vt:lpstr>
      <vt:lpstr>GIỚI THIỆU CHUNG</vt:lpstr>
      <vt:lpstr>GIỚI THIỆU CHUNG</vt:lpstr>
      <vt:lpstr>GIỚI THIỆU CHUNG</vt:lpstr>
      <vt:lpstr>Các tổ hợp phím điều khiển</vt:lpstr>
      <vt:lpstr>Bắt đầu một tài liệu mới</vt:lpstr>
      <vt:lpstr>Bắt đầu một tài liệu mới</vt:lpstr>
      <vt:lpstr>Mở tài liệu</vt:lpstr>
      <vt:lpstr>Mở tài liệu</vt:lpstr>
      <vt:lpstr>Tùy chỉnh cách hiển thị tài liệu</vt:lpstr>
      <vt:lpstr>Tùy chỉnh cách hiển thị tài liệu</vt:lpstr>
      <vt:lpstr>Tùy chỉnh cách hiển thị tài liệu</vt:lpstr>
      <vt:lpstr>Lưu tài liệu</vt:lpstr>
      <vt:lpstr>Di chuyển xung quanh văn bản</vt:lpstr>
      <vt:lpstr>Nhập và chỉnh sửa văn bản</vt:lpstr>
      <vt:lpstr>Nhập và chỉnh sửa văn bản</vt:lpstr>
      <vt:lpstr>Nhập và chỉnh sửa văn bản</vt:lpstr>
      <vt:lpstr>Nhập và chỉnh sửa văn bản</vt:lpstr>
      <vt:lpstr>Nhập và chỉnh sửa văn bản</vt:lpstr>
      <vt:lpstr>Chọn văn bản</vt:lpstr>
      <vt:lpstr>Chọn văn bản</vt:lpstr>
      <vt:lpstr>Chọn văn bản</vt:lpstr>
      <vt:lpstr>Định dạng các ký tự văn bản</vt:lpstr>
      <vt:lpstr>Định dạng các ký tự văn bản</vt:lpstr>
      <vt:lpstr>Định dạng các ký tự văn bản</vt:lpstr>
      <vt:lpstr>Định dạng các ký tự văn bản</vt:lpstr>
      <vt:lpstr>Tìm hiểu về thiết lập Tab</vt:lpstr>
      <vt:lpstr>Tìm hiểu về thiết lập Tab</vt:lpstr>
      <vt:lpstr>Tìm hiểu về thiết lập Tab</vt:lpstr>
      <vt:lpstr>Tìm hiểu về thiết lập Tab</vt:lpstr>
      <vt:lpstr>Làm việc với Thụt lề</vt:lpstr>
      <vt:lpstr>Làm việc với Thụt lề</vt:lpstr>
      <vt:lpstr>Làm việc với Thụt lề</vt:lpstr>
      <vt:lpstr>Làm việc với Thụt lề</vt:lpstr>
      <vt:lpstr>Làm việc với Thụt lề</vt:lpstr>
      <vt:lpstr>Làm việc với Thụt lề</vt:lpstr>
      <vt:lpstr>Làm việc với Thụt lề</vt:lpstr>
      <vt:lpstr>Làm việc với các Đoạn văn bản</vt:lpstr>
      <vt:lpstr>Làm việc với các Đoạn văn bản</vt:lpstr>
      <vt:lpstr>Làm việc với các Đoạn văn bản</vt:lpstr>
      <vt:lpstr>Làm việc với các Đoạn văn bản</vt:lpstr>
      <vt:lpstr>Làm việc với các Đoạn văn bản</vt:lpstr>
      <vt:lpstr>Làm việc với các Đoạn văn bản</vt:lpstr>
      <vt:lpstr>Làm việc với các Đoạn văn bản</vt:lpstr>
      <vt:lpstr>Làm việc với các Đoạn văn bản</vt:lpstr>
      <vt:lpstr>Làm việc với các Đoạn văn bản</vt:lpstr>
      <vt:lpstr>Làm việc với các Đoạn văn bản</vt:lpstr>
      <vt:lpstr>Làm việc với các Đoạn văn bản</vt:lpstr>
      <vt:lpstr>Hiệu đính tài liệu</vt:lpstr>
      <vt:lpstr>Hiệu đính tài liệu</vt:lpstr>
      <vt:lpstr>Hiệu đính tài liệu</vt:lpstr>
      <vt:lpstr>Hiệu đính tài liệu</vt:lpstr>
      <vt:lpstr>Hiệu đính tài liệu</vt:lpstr>
      <vt:lpstr>Thay đổi thiết lập trang</vt:lpstr>
      <vt:lpstr>Thay đổi thiết lập trang</vt:lpstr>
      <vt:lpstr>Thay đổi thiết lập trang</vt:lpstr>
      <vt:lpstr>Thay đổi thiết lập trang</vt:lpstr>
      <vt:lpstr>Thay đổi thiết lập trang</vt:lpstr>
      <vt:lpstr>Thay đổi thiết lập trang</vt:lpstr>
      <vt:lpstr>Thay đổi thiết lập trang</vt:lpstr>
      <vt:lpstr>Thay đổi thiết lập trang</vt:lpstr>
      <vt:lpstr>Thay đổi thiết lập trang</vt:lpstr>
      <vt:lpstr>Thay đổi thiết lập trang</vt:lpstr>
      <vt:lpstr>Thay đổi thiết lập trang</vt:lpstr>
      <vt:lpstr>Sử dụng bảng</vt:lpstr>
      <vt:lpstr>Sử dụng bảng</vt:lpstr>
      <vt:lpstr>Sử dụng bảng</vt:lpstr>
      <vt:lpstr>Sử dụng bảng</vt:lpstr>
      <vt:lpstr>Sử dụng bảng</vt:lpstr>
      <vt:lpstr>Sử dụng bảng</vt:lpstr>
      <vt:lpstr>Sử dụng bảng</vt:lpstr>
      <vt:lpstr>Sử dụng bảng</vt:lpstr>
      <vt:lpstr>Sử dụng bảng</vt:lpstr>
      <vt:lpstr>Sử dụng bảng</vt:lpstr>
      <vt:lpstr>Sử dụng bảng</vt:lpstr>
      <vt:lpstr>Sử dụng bảng</vt:lpstr>
      <vt:lpstr>Sử dụng bảng</vt:lpstr>
      <vt:lpstr>Tóm lược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thaileminh</dc:creator>
  <cp:lastModifiedBy>Windows User</cp:lastModifiedBy>
  <cp:revision>66</cp:revision>
  <dcterms:created xsi:type="dcterms:W3CDTF">2012-06-01T03:36:54Z</dcterms:created>
  <dcterms:modified xsi:type="dcterms:W3CDTF">2018-04-02T09:10:31Z</dcterms:modified>
</cp:coreProperties>
</file>