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4"/>
  </p:notesMasterIdLst>
  <p:sldIdLst>
    <p:sldId id="258" r:id="rId3"/>
    <p:sldId id="259" r:id="rId4"/>
    <p:sldId id="277" r:id="rId5"/>
    <p:sldId id="287" r:id="rId6"/>
    <p:sldId id="317" r:id="rId7"/>
    <p:sldId id="289" r:id="rId8"/>
    <p:sldId id="290" r:id="rId9"/>
    <p:sldId id="318" r:id="rId10"/>
    <p:sldId id="291" r:id="rId11"/>
    <p:sldId id="292" r:id="rId12"/>
    <p:sldId id="313" r:id="rId13"/>
    <p:sldId id="309" r:id="rId14"/>
    <p:sldId id="308" r:id="rId15"/>
    <p:sldId id="295" r:id="rId16"/>
    <p:sldId id="296" r:id="rId17"/>
    <p:sldId id="310" r:id="rId18"/>
    <p:sldId id="297" r:id="rId19"/>
    <p:sldId id="314" r:id="rId20"/>
    <p:sldId id="315" r:id="rId21"/>
    <p:sldId id="316" r:id="rId22"/>
    <p:sldId id="298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98"/>
  </p:normalViewPr>
  <p:slideViewPr>
    <p:cSldViewPr snapToGrid="0">
      <p:cViewPr varScale="1">
        <p:scale>
          <a:sx n="88" d="100"/>
          <a:sy n="88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B2A1-FCDE-4BCB-92A4-FDF1E476727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F655-C97C-4731-916A-C116ABA92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48E7D9-6850-412E-90BF-00F216912D8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086600"/>
            <a:ext cx="5486400" cy="1371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Bài giảng chương trình A2-Internet</a:t>
            </a:r>
          </a:p>
        </p:txBody>
      </p:sp>
    </p:spTree>
    <p:extLst>
      <p:ext uri="{BB962C8B-B14F-4D97-AF65-F5344CB8AC3E}">
        <p14:creationId xmlns:p14="http://schemas.microsoft.com/office/powerpoint/2010/main" val="325440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027113"/>
            <a:ext cx="10162116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55700"/>
            <a:ext cx="5384800" cy="516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5700"/>
            <a:ext cx="5384800" cy="516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C7A26-09BE-4D37-8D17-A878B4810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1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81635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1635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4328A-CC28-405E-AF77-720A1CD60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4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228600"/>
            <a:ext cx="111760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155700"/>
            <a:ext cx="5384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816350"/>
            <a:ext cx="10972800" cy="2508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3FCF-A597-4D9E-B393-7DCC8A469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32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027113"/>
            <a:ext cx="10162116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4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4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51A205-0796-1A4D-ABDA-9CB5805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7D8179-2B6D-8648-870F-E4CAE0C0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909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3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4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A84-1845-C64D-AB6E-7B908306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A4FB9-2614-2F40-BC8C-C5707E3D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8F86-C7F2-BB42-B05A-1767FFE2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39E8C-700C-6B49-93ED-C359D091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4/12/18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9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779489" y="4951752"/>
            <a:ext cx="10762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</a:rPr>
              <a:t>CẤU TRÚC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24413532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8ABAB-6CC8-9F49-BC68-96A09275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0358-48A4-6341-96CB-498D319A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E0A8C-92CE-2D43-8FA0-937011DD7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05807B6E-EBA9-D844-9A62-CC533201E7C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33667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CB6ED1-8692-DD44-BD79-305D5D67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ý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DB4D3-2323-0F4A-B846-7032E4FD5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FAB560AB-ED86-DD4C-8C49-AB68532F3A33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5C51FE-DEE3-2F47-9826-66493633370E}"/>
              </a:ext>
            </a:extLst>
          </p:cNvPr>
          <p:cNvSpPr txBox="1">
            <a:spLocks/>
          </p:cNvSpPr>
          <p:nvPr/>
        </p:nvSpPr>
        <p:spPr bwMode="gray">
          <a:xfrm>
            <a:off x="1042987" y="1606551"/>
            <a:ext cx="9672638" cy="471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exp1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alt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kern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&lt;=n;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spcBef>
                <a:spcPts val="1200"/>
              </a:spcBef>
            </a:pP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(;;) {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en-US" alt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3811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75396-A0F5-9A47-9EB4-EE5FBADA7C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0787A2DF-AC13-B440-8525-F43ACBDD646C}" type="slidenum">
              <a:rPr lang="en-US" altLang="en-US" sz="1600">
                <a:latin typeface="VNI-Helve" pitchFamily="2" charset="0"/>
              </a:rPr>
              <a:pPr/>
              <a:t>12</a:t>
            </a:fld>
            <a:endParaRPr lang="en-US" altLang="en-US" sz="1600">
              <a:latin typeface="VNI-Helve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03DDEE-F9E2-D942-98C4-DE25B7A6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4" y="1588295"/>
            <a:ext cx="9358312" cy="4473575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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Char char=""/>
              <a:defRPr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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while, do…while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BB48EE-6C44-2F49-8B0B-F2FF3947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for hay while, </a:t>
            </a:r>
            <a:r>
              <a:rPr lang="en-US" dirty="0" err="1"/>
              <a:t>do..while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4247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F7F7-4744-4C44-B12A-25C4C273E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496327CF-72B7-514E-8081-6DA2E70CA73E}" type="slidenum">
              <a:rPr lang="en-US" altLang="en-US" sz="1600">
                <a:latin typeface="VNI-Helve" pitchFamily="2" charset="0"/>
              </a:rPr>
              <a:pPr/>
              <a:t>13</a:t>
            </a:fld>
            <a:endParaRPr lang="en-US" altLang="en-US" sz="1600">
              <a:latin typeface="VNI-Helve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9E9348-0304-6C42-9736-29551482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7" y="2620962"/>
            <a:ext cx="83407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9pPr>
          </a:lstStyle>
          <a:p>
            <a:pPr algn="ctr">
              <a:defRPr/>
            </a:pPr>
            <a:r>
              <a:rPr lang="en-US" sz="6000" dirty="0" err="1">
                <a:solidFill>
                  <a:srgbClr val="000000"/>
                </a:solidFill>
                <a:ea typeface="KaiTi" pitchFamily="49" charset="-122"/>
              </a:rPr>
              <a:t>Lệnh</a:t>
            </a:r>
            <a:r>
              <a:rPr lang="en-US" sz="6000" dirty="0">
                <a:solidFill>
                  <a:srgbClr val="000000"/>
                </a:solidFill>
                <a:ea typeface="KaiTi" pitchFamily="49" charset="-122"/>
              </a:rPr>
              <a:t> </a:t>
            </a:r>
            <a:r>
              <a:rPr lang="en-US" sz="6000" dirty="0" err="1">
                <a:solidFill>
                  <a:srgbClr val="000000"/>
                </a:solidFill>
                <a:ea typeface="KaiTi" pitchFamily="49" charset="-122"/>
              </a:rPr>
              <a:t>ngắt</a:t>
            </a:r>
            <a:r>
              <a:rPr lang="en-US" sz="6000" dirty="0">
                <a:solidFill>
                  <a:srgbClr val="000000"/>
                </a:solidFill>
                <a:ea typeface="KaiTi" pitchFamily="49" charset="-122"/>
              </a:rPr>
              <a:t> </a:t>
            </a:r>
            <a:r>
              <a:rPr lang="en-US" sz="6000" dirty="0" err="1">
                <a:solidFill>
                  <a:srgbClr val="000000"/>
                </a:solidFill>
                <a:ea typeface="KaiTi" pitchFamily="49" charset="-122"/>
              </a:rPr>
              <a:t>vòng</a:t>
            </a:r>
            <a:r>
              <a:rPr lang="en-US" sz="6000" dirty="0">
                <a:solidFill>
                  <a:srgbClr val="000000"/>
                </a:solidFill>
                <a:ea typeface="KaiTi" pitchFamily="49" charset="-122"/>
              </a:rPr>
              <a:t> </a:t>
            </a:r>
            <a:r>
              <a:rPr lang="en-US" sz="6000" dirty="0" err="1">
                <a:solidFill>
                  <a:srgbClr val="000000"/>
                </a:solidFill>
                <a:ea typeface="KaiTi" pitchFamily="49" charset="-122"/>
              </a:rPr>
              <a:t>lặp</a:t>
            </a:r>
            <a:r>
              <a:rPr lang="en-US" sz="6000" dirty="0">
                <a:solidFill>
                  <a:srgbClr val="000000"/>
                </a:solidFill>
                <a:ea typeface="KaiTi" pitchFamily="49" charset="-122"/>
              </a:rPr>
              <a:t> “</a:t>
            </a:r>
            <a:r>
              <a:rPr lang="en-US" sz="6000" dirty="0">
                <a:ea typeface="KaiTi" pitchFamily="49" charset="-122"/>
              </a:rPr>
              <a:t>break</a:t>
            </a:r>
            <a:r>
              <a:rPr lang="en-US" sz="6000" dirty="0">
                <a:solidFill>
                  <a:srgbClr val="000000"/>
                </a:solidFill>
                <a:ea typeface="KaiTi" pitchFamily="49" charset="-122"/>
              </a:rPr>
              <a:t>”</a:t>
            </a:r>
            <a:endParaRPr lang="en-US" sz="7200" i="1" dirty="0">
              <a:solidFill>
                <a:srgbClr val="000000"/>
              </a:solidFill>
              <a:ea typeface="KaiT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90980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3">
            <a:extLst>
              <a:ext uri="{FF2B5EF4-FFF2-40B4-BE49-F238E27FC236}">
                <a16:creationId xmlns:a16="http://schemas.microsoft.com/office/drawing/2014/main" id="{4E6A2F72-38D6-7148-A6FD-D8D0022C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Ý nghĩa việc dùng lệnh “break”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9081F-B63A-694F-BAAA-59123EF81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9BA68729-D905-5643-84FB-B9E6CF9C7E6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46B929-406B-144C-82FC-FC0E4090C133}"/>
              </a:ext>
            </a:extLst>
          </p:cNvPr>
          <p:cNvSpPr txBox="1">
            <a:spLocks/>
          </p:cNvSpPr>
          <p:nvPr/>
        </p:nvSpPr>
        <p:spPr bwMode="gray">
          <a:xfrm>
            <a:off x="499269" y="1708150"/>
            <a:ext cx="107870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"/>
            </a:pP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"/>
            </a:pPr>
            <a:endParaRPr lang="en-US" alt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"/>
            </a:pP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  <a:buFont typeface="Wingdings" pitchFamily="2" charset="2"/>
              <a:buChar char=""/>
            </a:pPr>
            <a:endParaRPr lang="en-US" alt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"/>
            </a:pP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  <a:buFont typeface="Wingdings" pitchFamily="2" charset="2"/>
              <a:buChar char=""/>
            </a:pPr>
            <a:endParaRPr lang="en-US" alt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BA5462-09A3-4A40-98DF-763F7822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062A-5635-7F46-AC54-D05B7115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Lặp lại 10 lần việc hiển thị giá trị của biến number.</a:t>
            </a:r>
          </a:p>
          <a:p>
            <a:r>
              <a:rPr lang="vi-VN" dirty="0"/>
              <a:t>Sau mỗi lần hiển thị cho giá trị của biến number tăng thêm một.</a:t>
            </a:r>
          </a:p>
          <a:p>
            <a:r>
              <a:rPr lang="vi-VN" dirty="0"/>
              <a:t>Tuy nhiên, nếu giá trị của biến number lớn hơn 50 thì kết thúc vòng lặp.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40A6E-D2CB-F94B-8E5C-BB41A0490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6A70E197-15D1-C34D-8BF0-CA2B44553AD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19626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9A161-98C2-214B-869A-E9A40D465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29ED95B9-FFB4-C94A-B8CD-C9FC3AD22D5A}" type="slidenum">
              <a:rPr lang="en-US" altLang="en-US" sz="1600">
                <a:latin typeface="VNI-Helve" pitchFamily="2" charset="0"/>
              </a:rPr>
              <a:pPr/>
              <a:t>16</a:t>
            </a:fld>
            <a:endParaRPr lang="en-US" altLang="en-US" sz="1600">
              <a:latin typeface="VNI-Helve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CC3ED1-D9B6-1242-BFCF-BEAF31CE2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008" y="2392363"/>
            <a:ext cx="83407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9pPr>
          </a:lstStyle>
          <a:p>
            <a:pPr algn="ctr">
              <a:defRPr/>
            </a:pPr>
            <a:r>
              <a:rPr lang="en-US" sz="6000" dirty="0" err="1">
                <a:solidFill>
                  <a:schemeClr val="tx1"/>
                </a:solidFill>
                <a:ea typeface="KaiTi" pitchFamily="49" charset="-122"/>
              </a:rPr>
              <a:t>Lệnh</a:t>
            </a:r>
            <a:r>
              <a:rPr lang="en-US" sz="6000" dirty="0">
                <a:solidFill>
                  <a:schemeClr val="tx1"/>
                </a:solidFill>
                <a:ea typeface="KaiTi" pitchFamily="49" charset="-122"/>
              </a:rPr>
              <a:t> “</a:t>
            </a:r>
            <a:r>
              <a:rPr lang="en-US" sz="6000" dirty="0">
                <a:ea typeface="KaiTi" pitchFamily="49" charset="-122"/>
              </a:rPr>
              <a:t>continue</a:t>
            </a:r>
            <a:r>
              <a:rPr lang="en-US" sz="6000" dirty="0">
                <a:solidFill>
                  <a:schemeClr val="tx1"/>
                </a:solidFill>
                <a:ea typeface="KaiTi" pitchFamily="49" charset="-122"/>
              </a:rPr>
              <a:t>”</a:t>
            </a:r>
            <a:endParaRPr lang="en-US" sz="7200" i="1" dirty="0">
              <a:solidFill>
                <a:schemeClr val="tx1"/>
              </a:solidFill>
              <a:ea typeface="KaiT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40573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itle 3">
            <a:extLst>
              <a:ext uri="{FF2B5EF4-FFF2-40B4-BE49-F238E27FC236}">
                <a16:creationId xmlns:a16="http://schemas.microsoft.com/office/drawing/2014/main" id="{B5003519-A0B9-4340-B8B2-D876AC86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Ý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“continue”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C75EB-6CA3-B842-9AA1-545B5AAC57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2B9D2CE0-C54C-474A-A0B7-158056A44A0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CF56EE-4921-6E45-BEFE-E8419C551BE7}"/>
              </a:ext>
            </a:extLst>
          </p:cNvPr>
          <p:cNvSpPr txBox="1">
            <a:spLocks/>
          </p:cNvSpPr>
          <p:nvPr/>
        </p:nvSpPr>
        <p:spPr bwMode="gray">
          <a:xfrm>
            <a:off x="871538" y="1571626"/>
            <a:ext cx="9796462" cy="455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buFont typeface="Wingdings" pitchFamily="2" charset="2"/>
              <a:buChar char=""/>
            </a:pP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Lệnh </a:t>
            </a:r>
            <a:r>
              <a:rPr lang="en-US" altLang="en-US" sz="32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dùng để kết thúc sớm vòng lặp hiện tại và </a:t>
            </a:r>
            <a:r>
              <a:rPr lang="en-US" altLang="en-US" sz="3200" ker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về đầu vòng lặp</a:t>
            </a: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  <a:buFont typeface="Wingdings" pitchFamily="2" charset="2"/>
              <a:buChar char=""/>
            </a:pPr>
            <a:endParaRPr lang="en-US" altLang="en-US" sz="3200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"/>
            </a:pP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Lệnh </a:t>
            </a:r>
            <a:r>
              <a:rPr lang="en-US" altLang="en-US" sz="32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chỉ được dùng trong thân các cấu  trúc lặp như </a:t>
            </a:r>
            <a:r>
              <a:rPr lang="en-US" altLang="en-US" sz="32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for, while, do...while</a:t>
            </a: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  <a:buFont typeface="Wingdings" pitchFamily="2" charset="2"/>
              <a:buChar char=""/>
            </a:pPr>
            <a:endParaRPr lang="en-US" altLang="en-US" sz="3200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"/>
            </a:pP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Câu lệnh </a:t>
            </a:r>
            <a:r>
              <a:rPr lang="en-US" altLang="en-US" sz="32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thường đi kèm với câu lệnh </a:t>
            </a:r>
            <a:r>
              <a:rPr lang="en-US" altLang="en-US" sz="32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0974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7EF740-014A-BB48-9A49-F2E74DB4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 lang="en-US" dirty="0"/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D2A8D08-5782-AC47-BEF5-23689830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Hiển thị dãy số từ một đến mười </a:t>
            </a:r>
            <a:r>
              <a:rPr lang="vi-VN" i="1" dirty="0"/>
              <a:t>(ngoại trừ các số 2, 5, 9)</a:t>
            </a:r>
          </a:p>
          <a:p>
            <a:r>
              <a:rPr lang="vi-VN" altLang="en-US" dirty="0"/>
              <a:t>Tính tổng các số chia hết cho 3 trong dãy số từ 1 đến 100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6C687-D41A-6D44-B02E-73C7B8976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EC08AB27-8945-ED46-92A1-182A7FAFA7D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10298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D6BD11-C917-3840-9FB8-52F5D22C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B6D3C-3B5E-9045-A448-96B8B40956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9BD0098F-6154-0E42-8894-CB43AE4EE314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D3154-EAE2-DF4E-9D76-F9798C57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25613"/>
            <a:ext cx="9896476" cy="41148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85850" lvl="1" indent="-571500">
              <a:spcBef>
                <a:spcPts val="1200"/>
              </a:spcBef>
              <a:buFont typeface="+mj-lt"/>
              <a:buAutoNum type="romanLcPeriod"/>
              <a:defRPr/>
            </a:pP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(sequence).</a:t>
            </a:r>
          </a:p>
          <a:p>
            <a:pPr marL="1085850" lvl="1" indent="-571500">
              <a:spcBef>
                <a:spcPts val="1200"/>
              </a:spcBef>
              <a:buFont typeface="+mj-lt"/>
              <a:buAutoNum type="romanLcPeriod"/>
              <a:defRPr/>
            </a:pP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rẽ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(selection):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if, switch </a:t>
            </a:r>
          </a:p>
          <a:p>
            <a:pPr marL="1085850" lvl="1" indent="-571500">
              <a:spcBef>
                <a:spcPts val="1200"/>
              </a:spcBef>
              <a:buFont typeface="+mj-lt"/>
              <a:buAutoNum type="romanLcPeriod"/>
              <a:defRPr/>
            </a:pP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/>
              <a:t>loop): </a:t>
            </a:r>
            <a:r>
              <a:rPr lang="en-US" sz="3200" dirty="0">
                <a:solidFill>
                  <a:srgbClr val="FF0000"/>
                </a:solidFill>
              </a:rPr>
              <a:t>for, while, do…while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ü"/>
              <a:defRPr/>
            </a:pP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08894"/>
      </p:ext>
    </p:extLst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endParaRPr lang="en-US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343025" y="1752600"/>
            <a:ext cx="9404692" cy="39624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Nắm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  <a:p>
            <a:pPr marL="533400" indent="-533400"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JavaScript </a:t>
            </a:r>
            <a:r>
              <a:rPr lang="en-US" altLang="en-US" dirty="0" err="1"/>
              <a:t>triển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650C27-5B88-445C-8113-AF2B8868E4AC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68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CFA2DEA-A3F8-4445-89B0-A5F59AEF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break, continue?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A93A-828F-114C-9ED5-6AE99CD55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A5303FF2-3876-6845-A782-F0E11B864F4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2A5F61-7F54-F041-A791-A14591ADC6EE}"/>
              </a:ext>
            </a:extLst>
          </p:cNvPr>
          <p:cNvSpPr txBox="1">
            <a:spLocks/>
          </p:cNvSpPr>
          <p:nvPr/>
        </p:nvSpPr>
        <p:spPr bwMode="gray">
          <a:xfrm>
            <a:off x="799306" y="1568450"/>
            <a:ext cx="10186988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92113" lvl="2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theo.</a:t>
            </a:r>
            <a:endParaRPr lang="en-US" sz="3200" kern="0" dirty="0">
              <a:latin typeface="Times New Roman" pitchFamily="18" charset="0"/>
              <a:cs typeface="Times New Roman" pitchFamily="18" charset="0"/>
            </a:endParaRPr>
          </a:p>
          <a:p>
            <a:pPr marL="392113" lvl="2">
              <a:spcBef>
                <a:spcPts val="1200"/>
              </a:spcBef>
              <a:buFont typeface="Wingdings" pitchFamily="2" charset="2"/>
              <a:buChar char="ü"/>
              <a:defRPr/>
            </a:pPr>
            <a:endParaRPr lang="en-US" sz="3200" kern="0" dirty="0">
              <a:latin typeface="Times New Roman" pitchFamily="18" charset="0"/>
              <a:cs typeface="Times New Roman" pitchFamily="18" charset="0"/>
            </a:endParaRPr>
          </a:p>
          <a:p>
            <a:pPr marL="392113" lvl="2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200" kern="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200" kern="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theo.</a:t>
            </a:r>
            <a:endParaRPr lang="en-US" sz="3200" kern="0" dirty="0">
              <a:latin typeface="Times New Roman" pitchFamily="18" charset="0"/>
              <a:cs typeface="Times New Roman" pitchFamily="18" charset="0"/>
            </a:endParaRPr>
          </a:p>
          <a:p>
            <a:pPr marL="392113" lvl="2">
              <a:spcBef>
                <a:spcPts val="1200"/>
              </a:spcBef>
              <a:buFont typeface="Wingdings" pitchFamily="2" charset="2"/>
              <a:buChar char="ü"/>
              <a:defRPr/>
            </a:pPr>
            <a:endParaRPr lang="en-US" sz="3200" kern="0" dirty="0">
              <a:latin typeface="Times New Roman" pitchFamily="18" charset="0"/>
              <a:cs typeface="Times New Roman" pitchFamily="18" charset="0"/>
            </a:endParaRPr>
          </a:p>
          <a:p>
            <a:pPr marL="392113" lvl="2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while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do…while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break, continue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ü"/>
              <a:defRPr/>
            </a:pPr>
            <a:endParaRPr lang="en-US" sz="32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02110"/>
      </p:ext>
    </p:extLst>
  </p:cSld>
  <p:clrMapOvr>
    <a:masterClrMapping/>
  </p:clrMapOvr>
  <p:transition spd="slow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03E35-82C1-9D4A-9357-B095A986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F7793-7D3E-E043-BD64-1E800A27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109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67E8A33-A327-A74E-AFBC-EED6A4EF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924050"/>
            <a:ext cx="90360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9pPr>
          </a:lstStyle>
          <a:p>
            <a:pPr algn="ctr">
              <a:defRPr/>
            </a:pPr>
            <a:r>
              <a:rPr lang="en-US" sz="5400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CẤU TRÚC LẶP</a:t>
            </a:r>
          </a:p>
          <a:p>
            <a:pPr algn="ctr">
              <a:defRPr/>
            </a:pPr>
            <a:r>
              <a:rPr lang="en-US" sz="5400" i="1" dirty="0">
                <a:latin typeface="Tahoma" pitchFamily="34" charset="0"/>
                <a:cs typeface="Tahoma" pitchFamily="34" charset="0"/>
              </a:rPr>
              <a:t>while</a:t>
            </a:r>
            <a:r>
              <a:rPr lang="en-US" sz="5400" i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5400" i="1" dirty="0" err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5400" i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5400" i="1" dirty="0">
                <a:latin typeface="Tahoma" pitchFamily="34" charset="0"/>
                <a:cs typeface="Tahoma" pitchFamily="34" charset="0"/>
              </a:rPr>
              <a:t>do...while</a:t>
            </a:r>
            <a:endParaRPr lang="en-US" sz="66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54A27-659E-1F44-A226-61CC9C2FD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053200FB-8ED2-F141-B93F-A875B5E7026B}" type="slidenum">
              <a:rPr lang="en-US" altLang="en-US" sz="1600">
                <a:latin typeface="VNI-Helve" pitchFamily="2" charset="0"/>
              </a:rPr>
              <a:pPr/>
              <a:t>3</a:t>
            </a:fld>
            <a:endParaRPr lang="en-US" altLang="en-US" sz="1600">
              <a:latin typeface="VNI-Hel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4955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8E47-D10B-3643-891A-ED08E39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while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892726E6-043F-3D46-A6FE-5BEED77702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599" y="1812488"/>
            <a:ext cx="3781034" cy="457287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E0332-725B-0443-83B8-FAF9F9B14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6021B580-D052-2942-883B-0092EF59FCA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51C19F1-5B75-0F47-A487-0609F7F6EF93}"/>
              </a:ext>
            </a:extLst>
          </p:cNvPr>
          <p:cNvSpPr txBox="1">
            <a:spLocks/>
          </p:cNvSpPr>
          <p:nvPr/>
        </p:nvSpPr>
        <p:spPr bwMode="gray">
          <a:xfrm>
            <a:off x="785812" y="1431925"/>
            <a:ext cx="66817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  <a:defRPr/>
            </a:pP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  <a:defRPr/>
            </a:pPr>
            <a:r>
              <a:rPr lang="en-US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(expression)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kern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sz="2800" b="1" kern="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Ý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27063" indent="-395288">
              <a:buFont typeface="+mj-lt"/>
              <a:buAutoNum type="arabicPeriod"/>
              <a:defRPr/>
            </a:pP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27063" indent="-395288">
              <a:buFont typeface="+mj-lt"/>
              <a:buAutoNum type="arabicPeriod"/>
              <a:defRPr/>
            </a:pP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1 </a:t>
            </a:r>
          </a:p>
          <a:p>
            <a:pPr marL="627063" indent="-395288">
              <a:buFont typeface="+mj-lt"/>
              <a:buAutoNum type="arabicPeriod"/>
              <a:defRPr/>
            </a:pP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164861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7324-4BC8-E541-B95D-926FC7D1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8007-4C96-4143-A1C9-411800BB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n </a:t>
            </a:r>
          </a:p>
        </p:txBody>
      </p:sp>
    </p:spTree>
    <p:extLst>
      <p:ext uri="{BB962C8B-B14F-4D97-AF65-F5344CB8AC3E}">
        <p14:creationId xmlns:p14="http://schemas.microsoft.com/office/powerpoint/2010/main" val="113679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B218EF-6FAD-FE4D-9C28-B99FAF4A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do…while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29BC63DB-C3CB-E14A-9C7F-9A6C23409E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33925" y="1683764"/>
            <a:ext cx="2632949" cy="412937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9FA46-4F0E-F340-A85D-1F9E968C48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E5FAC9D1-65F1-D648-B3BF-C47CE5D1286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3BEAC-9304-C447-A2E6-3997B56D80D4}"/>
              </a:ext>
            </a:extLst>
          </p:cNvPr>
          <p:cNvSpPr txBox="1">
            <a:spLocks/>
          </p:cNvSpPr>
          <p:nvPr/>
        </p:nvSpPr>
        <p:spPr bwMode="gray">
          <a:xfrm>
            <a:off x="1096779" y="1333500"/>
            <a:ext cx="744761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  <a:defRPr/>
            </a:pP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400" b="1" kern="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b="1" kern="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  <a:defRPr/>
            </a:pPr>
            <a:r>
              <a:rPr lang="en-US" sz="2400" b="1" kern="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(expression)</a:t>
            </a:r>
            <a:r>
              <a:rPr lang="en-US" sz="24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endParaRPr lang="en-US" sz="2800" b="1" kern="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Ý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27113" lvl="1" indent="-395288">
              <a:buFont typeface="+mj-lt"/>
              <a:buAutoNum type="arabicPeriod"/>
              <a:defRPr/>
            </a:pPr>
            <a:r>
              <a:rPr lang="en-US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27113" lvl="1" indent="-395288">
              <a:buFont typeface="+mj-lt"/>
              <a:buAutoNum type="arabicPeriod"/>
              <a:defRPr/>
            </a:pP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027113" lvl="1" indent="-395288">
              <a:buFont typeface="+mj-lt"/>
              <a:buAutoNum type="arabicPeriod"/>
              <a:defRPr/>
            </a:pP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1 </a:t>
            </a:r>
          </a:p>
          <a:p>
            <a:pPr marL="1027113" lvl="1" indent="-395288">
              <a:buFont typeface="+mj-lt"/>
              <a:buAutoNum type="arabicPeriod"/>
              <a:defRPr/>
            </a:pP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449931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EA67-D77F-6D4C-8985-0AB91F52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6884-1059-3649-918E-51662C4D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in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b.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a = 2, b = 8,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số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nguyên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liên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tiếp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đến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8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gồm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131445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  <a:p>
            <a:pPr marL="131445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</a:p>
          <a:p>
            <a:pPr marL="131445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</a:p>
          <a:p>
            <a:pPr marL="131445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</a:p>
          <a:p>
            <a:pPr marL="131445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  <a:p>
            <a:pPr marL="131445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</a:p>
          <a:p>
            <a:pPr marL="131445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B15D0-F8D5-7C43-9C19-E87F00F1D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CC6737B6-9873-7A4B-8502-933B063DF76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71832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67E8A33-A327-A74E-AFBC-EED6A4EF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924050"/>
            <a:ext cx="90360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NI-Helve" pitchFamily="2" charset="0"/>
              </a:defRPr>
            </a:lvl9pPr>
          </a:lstStyle>
          <a:p>
            <a:pPr algn="ctr">
              <a:defRPr/>
            </a:pPr>
            <a:r>
              <a:rPr lang="en-US" sz="5400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CẤU TRÚC LẶP</a:t>
            </a:r>
          </a:p>
          <a:p>
            <a:pPr algn="ctr">
              <a:defRPr/>
            </a:pPr>
            <a:r>
              <a:rPr lang="en-US" sz="5400" i="1" dirty="0">
                <a:latin typeface="Tahoma" pitchFamily="34" charset="0"/>
                <a:cs typeface="Tahoma" pitchFamily="34" charset="0"/>
              </a:rPr>
              <a:t>for</a:t>
            </a:r>
            <a:endParaRPr lang="en-US" sz="66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54A27-659E-1F44-A226-61CC9C2FD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053200FB-8ED2-F141-B93F-A875B5E7026B}" type="slidenum">
              <a:rPr lang="en-US" altLang="en-US" sz="1600">
                <a:latin typeface="VNI-Helve" pitchFamily="2" charset="0"/>
              </a:rPr>
              <a:pPr/>
              <a:t>8</a:t>
            </a:fld>
            <a:endParaRPr lang="en-US" altLang="en-US" sz="1600">
              <a:latin typeface="VNI-Hel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8235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B1C29-B880-EE4E-9220-8B190007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Hoạt động cấu trúc “for”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5885F526-9D57-4B4F-9063-346073E7B9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58250" y="1562100"/>
            <a:ext cx="2492375" cy="475817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B6A5-4C1D-2244-A94D-7EE1C5424E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VnTimes" pitchFamily="2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nTimes" pitchFamily="2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n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nTimes" pitchFamily="2" charset="0"/>
              </a:defRPr>
            </a:lvl9pPr>
          </a:lstStyle>
          <a:p>
            <a:fld id="{0395172D-8E96-EC42-8480-7DBE16A712D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018C1BE-4920-B640-8F5D-CB4FC7CA17E7}"/>
              </a:ext>
            </a:extLst>
          </p:cNvPr>
          <p:cNvSpPr txBox="1">
            <a:spLocks/>
          </p:cNvSpPr>
          <p:nvPr/>
        </p:nvSpPr>
        <p:spPr bwMode="gray">
          <a:xfrm>
            <a:off x="706438" y="1562100"/>
            <a:ext cx="7313612" cy="40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  <a:defRPr/>
            </a:pPr>
            <a:r>
              <a:rPr lang="en-US" kern="0" dirty="0" err="1">
                <a:latin typeface="Tahoma" pitchFamily="34" charset="0"/>
                <a:cs typeface="Tahoma" pitchFamily="34" charset="0"/>
              </a:rPr>
              <a:t>Cú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pháp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: </a:t>
            </a:r>
          </a:p>
          <a:p>
            <a:pPr lvl="2">
              <a:buFontTx/>
              <a:buNone/>
              <a:defRPr/>
            </a:pPr>
            <a:r>
              <a:rPr lang="en-US" sz="2400" b="1" kern="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for </a:t>
            </a:r>
            <a:r>
              <a:rPr lang="en-US" sz="2400" b="1" kern="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(exp1; exp2; exp3) </a:t>
            </a:r>
          </a:p>
          <a:p>
            <a:pPr lvl="3">
              <a:buFontTx/>
              <a:buNone/>
              <a:defRPr/>
            </a:pPr>
            <a:r>
              <a:rPr lang="en-US" sz="2600" b="1" kern="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statement</a:t>
            </a:r>
            <a:r>
              <a:rPr lang="en-US" sz="2600" b="1" kern="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;</a:t>
            </a:r>
          </a:p>
          <a:p>
            <a:pPr lvl="3">
              <a:buFontTx/>
              <a:buNone/>
              <a:defRPr/>
            </a:pPr>
            <a:endParaRPr lang="en-US" sz="2600" b="1" kern="0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kern="0" dirty="0" err="1">
                <a:latin typeface="Tahoma" pitchFamily="34" charset="0"/>
                <a:cs typeface="Tahoma" pitchFamily="34" charset="0"/>
              </a:rPr>
              <a:t>Ý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nghĩa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b="1" kern="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exp1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biểu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thức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khởi</a:t>
            </a:r>
            <a:r>
              <a:rPr lang="en-US" kern="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tạo</a:t>
            </a:r>
            <a:r>
              <a:rPr lang="en-US" kern="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được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thực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hiện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b="1" kern="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exp2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biểu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thức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kiện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dừng</a:t>
            </a:r>
            <a:endParaRPr lang="en-US" kern="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b="1" kern="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exp3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biểu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thức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latin typeface="Tahoma" pitchFamily="34" charset="0"/>
                <a:cs typeface="Tahoma" pitchFamily="34" charset="0"/>
              </a:rPr>
              <a:t>khiển</a:t>
            </a:r>
            <a:r>
              <a:rPr lang="en-US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lặp</a:t>
            </a:r>
            <a:endParaRPr lang="en-US" kern="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5630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1_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̀i 4 - Kiến trúc máy tính" id="{11ECAC0C-4461-9948-956B-8E477AD48EB4}" vid="{374027A9-09E0-1B40-8E49-9A6D2F28A3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577</Words>
  <Application>Microsoft Macintosh PowerPoint</Application>
  <PresentationFormat>Widescreen</PresentationFormat>
  <Paragraphs>120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KaiTi</vt:lpstr>
      <vt:lpstr>Arial</vt:lpstr>
      <vt:lpstr>Calibri</vt:lpstr>
      <vt:lpstr>Tahoma</vt:lpstr>
      <vt:lpstr>Times New Roman</vt:lpstr>
      <vt:lpstr>VNI-Helve</vt:lpstr>
      <vt:lpstr>VnTimes</vt:lpstr>
      <vt:lpstr>Wingdings</vt:lpstr>
      <vt:lpstr>cdb2004213l</vt:lpstr>
      <vt:lpstr>1_cdb2004213l</vt:lpstr>
      <vt:lpstr>PowerPoint Presentation</vt:lpstr>
      <vt:lpstr>Mục tiêu bài học</vt:lpstr>
      <vt:lpstr>PowerPoint Presentation</vt:lpstr>
      <vt:lpstr>Lệnh while</vt:lpstr>
      <vt:lpstr>Ví dụ</vt:lpstr>
      <vt:lpstr>Lệnh do…while</vt:lpstr>
      <vt:lpstr>Ví dụ</vt:lpstr>
      <vt:lpstr>PowerPoint Presentation</vt:lpstr>
      <vt:lpstr>Hoạt động cấu trúc “for”</vt:lpstr>
      <vt:lpstr>Ví dụ</vt:lpstr>
      <vt:lpstr>Lưu ý</vt:lpstr>
      <vt:lpstr>Dùng for hay while, do..while</vt:lpstr>
      <vt:lpstr>PowerPoint Presentation</vt:lpstr>
      <vt:lpstr>Ý nghĩa việc dùng lệnh “break”</vt:lpstr>
      <vt:lpstr>Ví dụ</vt:lpstr>
      <vt:lpstr>PowerPoint Presentation</vt:lpstr>
      <vt:lpstr>Ý nghĩa việc dùng lệnh “continue”</vt:lpstr>
      <vt:lpstr>Ví dụ</vt:lpstr>
      <vt:lpstr>Tóm tắt bài học</vt:lpstr>
      <vt:lpstr>Việc dùng lệnh break, continue?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Cao Le Thanh</cp:lastModifiedBy>
  <cp:revision>166</cp:revision>
  <dcterms:modified xsi:type="dcterms:W3CDTF">2018-04-12T09:38:28Z</dcterms:modified>
</cp:coreProperties>
</file>