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g"/>
  <Override PartName="/ppt/media/image5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4"/>
  </p:notesMasterIdLst>
  <p:sldIdLst>
    <p:sldId id="258" r:id="rId3"/>
    <p:sldId id="269" r:id="rId4"/>
    <p:sldId id="328" r:id="rId5"/>
    <p:sldId id="303" r:id="rId6"/>
    <p:sldId id="319" r:id="rId7"/>
    <p:sldId id="304" r:id="rId8"/>
    <p:sldId id="305" r:id="rId9"/>
    <p:sldId id="320" r:id="rId10"/>
    <p:sldId id="306" r:id="rId11"/>
    <p:sldId id="307" r:id="rId12"/>
    <p:sldId id="321" r:id="rId13"/>
    <p:sldId id="311" r:id="rId14"/>
    <p:sldId id="312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298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4"/>
    <p:restoredTop sz="94681"/>
  </p:normalViewPr>
  <p:slideViewPr>
    <p:cSldViewPr snapToGrid="0">
      <p:cViewPr varScale="1">
        <p:scale>
          <a:sx n="91" d="100"/>
          <a:sy n="91" d="100"/>
        </p:scale>
        <p:origin x="1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B2A1-FCDE-4BCB-92A4-FDF1E4767272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F655-C97C-4731-916A-C116ABA9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8E7D9-6850-412E-90BF-00F216912D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86600"/>
            <a:ext cx="5486400" cy="1371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Bài giảng chương trình A2-Internet</a:t>
            </a:r>
          </a:p>
        </p:txBody>
      </p:sp>
    </p:spTree>
    <p:extLst>
      <p:ext uri="{BB962C8B-B14F-4D97-AF65-F5344CB8AC3E}">
        <p14:creationId xmlns:p14="http://schemas.microsoft.com/office/powerpoint/2010/main" val="32544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554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172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C7A26-09BE-4D37-8D17-A878B4810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1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328A-CC28-405E-AF77-720A1CD6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4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816350"/>
            <a:ext cx="10972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3FCF-A597-4D9E-B393-7DCC8A469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32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51A205-0796-1A4D-ABDA-9CB5805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7D8179-2B6D-8648-870F-E4CAE0C0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90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3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4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A84-1845-C64D-AB6E-7B90830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A4FB9-2614-2F40-BC8C-C5707E3D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F86-C7F2-BB42-B05A-1767FFE2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E8C-700C-6B49-93ED-C359D09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4/11/18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9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779489" y="4951752"/>
            <a:ext cx="10762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</a:rPr>
              <a:t>THUẬT TOÁN VÀ 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24413532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vi-VN" spc="-5" dirty="0">
                <a:cs typeface="Arial"/>
              </a:rPr>
              <a:t>Nếu biểu </a:t>
            </a:r>
            <a:r>
              <a:rPr lang="vi-VN" dirty="0">
                <a:cs typeface="Arial"/>
              </a:rPr>
              <a:t>thức </a:t>
            </a:r>
            <a:r>
              <a:rPr lang="vi-VN" spc="-5" dirty="0">
                <a:cs typeface="Arial"/>
              </a:rPr>
              <a:t>điều </a:t>
            </a:r>
            <a:r>
              <a:rPr lang="vi-VN" dirty="0">
                <a:cs typeface="Arial"/>
              </a:rPr>
              <a:t>kiện </a:t>
            </a:r>
            <a:r>
              <a:rPr lang="vi-VN" spc="-5" dirty="0">
                <a:cs typeface="Arial"/>
              </a:rPr>
              <a:t>đúng </a:t>
            </a:r>
            <a:r>
              <a:rPr lang="vi-VN" spc="-10" dirty="0">
                <a:cs typeface="Arial"/>
              </a:rPr>
              <a:t>(giá </a:t>
            </a:r>
            <a:r>
              <a:rPr lang="vi-VN" dirty="0">
                <a:cs typeface="Arial"/>
              </a:rPr>
              <a:t>trị chân </a:t>
            </a:r>
            <a:r>
              <a:rPr lang="vi-VN" spc="-5" dirty="0">
                <a:cs typeface="Arial"/>
              </a:rPr>
              <a:t>lý là </a:t>
            </a:r>
            <a:r>
              <a:rPr lang="vi-VN" spc="-15" dirty="0">
                <a:cs typeface="Arial"/>
              </a:rPr>
              <a:t>True)  </a:t>
            </a:r>
            <a:r>
              <a:rPr lang="vi-VN" dirty="0">
                <a:cs typeface="Arial"/>
              </a:rPr>
              <a:t>thực </a:t>
            </a:r>
            <a:r>
              <a:rPr lang="vi-VN" spc="-5" dirty="0">
                <a:cs typeface="Arial"/>
              </a:rPr>
              <a:t>hiện </a:t>
            </a:r>
            <a:r>
              <a:rPr lang="vi-VN" dirty="0">
                <a:cs typeface="Arial"/>
              </a:rPr>
              <a:t>công việc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1.</a:t>
            </a:r>
          </a:p>
          <a:p>
            <a:pPr marR="81280">
              <a:spcBef>
                <a:spcPts val="285"/>
              </a:spcBef>
              <a:tabLst>
                <a:tab pos="172720" algn="l"/>
              </a:tabLst>
            </a:pPr>
            <a:r>
              <a:rPr lang="vi-VN" spc="-5" dirty="0">
                <a:cs typeface="Arial"/>
              </a:rPr>
              <a:t>Nếu biểu </a:t>
            </a:r>
            <a:r>
              <a:rPr lang="vi-VN" dirty="0">
                <a:cs typeface="Arial"/>
              </a:rPr>
              <a:t>thức </a:t>
            </a:r>
            <a:r>
              <a:rPr lang="vi-VN" spc="-5" dirty="0">
                <a:cs typeface="Arial"/>
              </a:rPr>
              <a:t>điều </a:t>
            </a:r>
            <a:r>
              <a:rPr lang="vi-VN" dirty="0">
                <a:cs typeface="Arial"/>
              </a:rPr>
              <a:t>kiện sai </a:t>
            </a:r>
            <a:r>
              <a:rPr lang="vi-VN" spc="-5" dirty="0">
                <a:cs typeface="Arial"/>
              </a:rPr>
              <a:t>(giá </a:t>
            </a:r>
            <a:r>
              <a:rPr lang="vi-VN" dirty="0">
                <a:cs typeface="Arial"/>
              </a:rPr>
              <a:t>trị chân </a:t>
            </a:r>
            <a:r>
              <a:rPr lang="vi-VN" spc="-5" dirty="0">
                <a:cs typeface="Arial"/>
              </a:rPr>
              <a:t>lý là </a:t>
            </a:r>
            <a:r>
              <a:rPr lang="vi-VN" dirty="0">
                <a:cs typeface="Arial"/>
              </a:rPr>
              <a:t>False)  thực </a:t>
            </a:r>
            <a:r>
              <a:rPr lang="vi-VN" spc="-5" dirty="0">
                <a:cs typeface="Arial"/>
              </a:rPr>
              <a:t>hiện </a:t>
            </a:r>
            <a:r>
              <a:rPr lang="vi-VN" dirty="0">
                <a:cs typeface="Arial"/>
              </a:rPr>
              <a:t>công việc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2.</a:t>
            </a:r>
          </a:p>
        </p:txBody>
      </p:sp>
      <p:sp>
        <p:nvSpPr>
          <p:cNvPr id="5" name="object 6"/>
          <p:cNvSpPr/>
          <p:nvPr/>
        </p:nvSpPr>
        <p:spPr>
          <a:xfrm>
            <a:off x="1696390" y="3017480"/>
            <a:ext cx="2174966" cy="303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714128" y="3017480"/>
            <a:ext cx="4118641" cy="303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88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vi-VN" dirty="0"/>
              <a:t>Khi biểu thức điều kiện đúng, thực hiện công việc</a:t>
            </a:r>
            <a:br>
              <a:rPr lang="vi-VN" dirty="0"/>
            </a:br>
            <a:br>
              <a:rPr lang="vi-VN" dirty="0"/>
            </a:b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Thực hiện công việc khi biểu thức điều kiện còn đúng</a:t>
            </a:r>
          </a:p>
        </p:txBody>
      </p:sp>
      <p:sp>
        <p:nvSpPr>
          <p:cNvPr id="8" name="object 10"/>
          <p:cNvSpPr/>
          <p:nvPr/>
        </p:nvSpPr>
        <p:spPr>
          <a:xfrm>
            <a:off x="1626589" y="2822645"/>
            <a:ext cx="8989621" cy="330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4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–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198120">
              <a:lnSpc>
                <a:spcPct val="100000"/>
              </a:lnSpc>
              <a:spcBef>
                <a:spcPts val="850"/>
              </a:spcBef>
            </a:pPr>
            <a:r>
              <a:rPr lang="vi-VN" dirty="0">
                <a:cs typeface="Arial"/>
              </a:rPr>
              <a:t>B0: Bắt</a:t>
            </a:r>
            <a:r>
              <a:rPr lang="vi-VN" spc="-10" dirty="0">
                <a:cs typeface="Arial"/>
              </a:rPr>
              <a:t> </a:t>
            </a:r>
            <a:r>
              <a:rPr lang="vi-VN" spc="-5" dirty="0">
                <a:cs typeface="Arial"/>
              </a:rPr>
              <a:t>đầu</a:t>
            </a:r>
            <a:endParaRPr lang="vi-VN" sz="3200" dirty="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lang="vi-VN" dirty="0">
                <a:cs typeface="Arial"/>
              </a:rPr>
              <a:t>B1: </a:t>
            </a:r>
            <a:r>
              <a:rPr lang="vi-VN" spc="-5" dirty="0">
                <a:cs typeface="Arial"/>
              </a:rPr>
              <a:t>Nhập a,</a:t>
            </a:r>
            <a:r>
              <a:rPr lang="vi-VN" dirty="0">
                <a:cs typeface="Arial"/>
              </a:rPr>
              <a:t> b</a:t>
            </a:r>
            <a:endParaRPr lang="vi-VN" sz="4000" dirty="0">
              <a:latin typeface="Times New Roman"/>
              <a:cs typeface="Times New Roman"/>
            </a:endParaRPr>
          </a:p>
          <a:p>
            <a:pPr marL="198120" marR="290830">
              <a:lnSpc>
                <a:spcPct val="100000"/>
              </a:lnSpc>
            </a:pPr>
            <a:r>
              <a:rPr lang="vi-VN" dirty="0">
                <a:cs typeface="Arial"/>
              </a:rPr>
              <a:t>B2: </a:t>
            </a:r>
            <a:r>
              <a:rPr lang="vi-VN" spc="-5" dirty="0">
                <a:cs typeface="Arial"/>
              </a:rPr>
              <a:t>Nếu </a:t>
            </a:r>
            <a:r>
              <a:rPr lang="vi-VN" dirty="0">
                <a:cs typeface="Arial"/>
              </a:rPr>
              <a:t>a &gt; b </a:t>
            </a:r>
            <a:r>
              <a:rPr lang="vi-VN" spc="-5" dirty="0">
                <a:cs typeface="Arial"/>
              </a:rPr>
              <a:t>hiển </a:t>
            </a:r>
            <a:r>
              <a:rPr lang="vi-VN" dirty="0">
                <a:cs typeface="Arial"/>
              </a:rPr>
              <a:t>thị</a:t>
            </a:r>
            <a:r>
              <a:rPr lang="vi-VN" spc="-100" dirty="0">
                <a:cs typeface="Arial"/>
              </a:rPr>
              <a:t> </a:t>
            </a:r>
            <a:r>
              <a:rPr lang="vi-VN" spc="-5" dirty="0">
                <a:cs typeface="Arial"/>
              </a:rPr>
              <a:t>“a&gt;b”  </a:t>
            </a:r>
            <a:r>
              <a:rPr lang="vi-VN" dirty="0">
                <a:cs typeface="Arial"/>
              </a:rPr>
              <a:t>và kết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thúc</a:t>
            </a:r>
          </a:p>
          <a:p>
            <a:pPr marL="149225" indent="0">
              <a:lnSpc>
                <a:spcPct val="100000"/>
              </a:lnSpc>
              <a:buNone/>
            </a:pPr>
            <a:r>
              <a:rPr lang="vi-VN" spc="-5" dirty="0">
                <a:cs typeface="Arial"/>
              </a:rPr>
              <a:t>         Ngược </a:t>
            </a:r>
            <a:r>
              <a:rPr lang="vi-VN" dirty="0">
                <a:cs typeface="Arial"/>
              </a:rPr>
              <a:t>lại sang</a:t>
            </a:r>
            <a:r>
              <a:rPr lang="vi-VN" spc="-25" dirty="0">
                <a:cs typeface="Arial"/>
              </a:rPr>
              <a:t> </a:t>
            </a:r>
            <a:r>
              <a:rPr lang="vi-VN" dirty="0">
                <a:cs typeface="Arial"/>
              </a:rPr>
              <a:t>B3</a:t>
            </a: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 dirty="0">
                <a:cs typeface="Arial"/>
              </a:rPr>
              <a:t>B3: </a:t>
            </a:r>
            <a:r>
              <a:rPr lang="vi-VN" spc="-5" dirty="0">
                <a:cs typeface="Arial"/>
              </a:rPr>
              <a:t>Nếu </a:t>
            </a:r>
            <a:r>
              <a:rPr lang="vi-VN" dirty="0">
                <a:cs typeface="Arial"/>
              </a:rPr>
              <a:t>a = b </a:t>
            </a:r>
            <a:r>
              <a:rPr lang="vi-VN" spc="-5" dirty="0">
                <a:cs typeface="Arial"/>
              </a:rPr>
              <a:t>hiển </a:t>
            </a:r>
            <a:r>
              <a:rPr lang="vi-VN" dirty="0">
                <a:cs typeface="Arial"/>
              </a:rPr>
              <a:t>thị</a:t>
            </a:r>
            <a:r>
              <a:rPr lang="vi-VN" spc="-60" dirty="0">
                <a:cs typeface="Arial"/>
              </a:rPr>
              <a:t> </a:t>
            </a:r>
            <a:r>
              <a:rPr lang="vi-VN" dirty="0">
                <a:cs typeface="Arial"/>
              </a:rPr>
              <a:t>“a=b”,</a:t>
            </a:r>
            <a:br>
              <a:rPr lang="vi-VN" dirty="0">
                <a:cs typeface="Arial"/>
              </a:rPr>
            </a:br>
            <a:r>
              <a:rPr lang="vi-VN" dirty="0">
                <a:cs typeface="Arial"/>
              </a:rPr>
              <a:t>        </a:t>
            </a:r>
            <a:r>
              <a:rPr lang="vi-VN" spc="-5" dirty="0">
                <a:cs typeface="Arial"/>
              </a:rPr>
              <a:t>Ngược lại, báo</a:t>
            </a:r>
            <a:r>
              <a:rPr lang="vi-VN" spc="-75" dirty="0">
                <a:cs typeface="Arial"/>
              </a:rPr>
              <a:t> </a:t>
            </a:r>
            <a:r>
              <a:rPr lang="vi-VN" dirty="0">
                <a:cs typeface="Arial"/>
              </a:rPr>
              <a:t>“a&lt;b” </a:t>
            </a: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 dirty="0">
                <a:cs typeface="Arial"/>
              </a:rPr>
              <a:t> B4: Kết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thúc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5" name="object 3"/>
          <p:cNvSpPr/>
          <p:nvPr/>
        </p:nvSpPr>
        <p:spPr>
          <a:xfrm>
            <a:off x="6975447" y="1676400"/>
            <a:ext cx="416360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11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9718623" cy="4648200"/>
          </a:xfrm>
        </p:spPr>
        <p:txBody>
          <a:bodyPr numCol="1"/>
          <a:lstStyle/>
          <a:p>
            <a:pPr marR="198755">
              <a:spcBef>
                <a:spcPts val="95"/>
              </a:spcBef>
              <a:tabLst>
                <a:tab pos="172085" algn="l"/>
              </a:tabLst>
            </a:pPr>
            <a:r>
              <a:rPr lang="vi-VN" sz="3200" spc="-5" dirty="0">
                <a:cs typeface="Arial"/>
              </a:rPr>
              <a:t>Bài toán: </a:t>
            </a:r>
            <a:r>
              <a:rPr lang="vi-VN" sz="3200" spc="-10" dirty="0">
                <a:cs typeface="Arial"/>
              </a:rPr>
              <a:t>Đưa </a:t>
            </a:r>
            <a:r>
              <a:rPr lang="vi-VN" sz="3200" spc="-5" dirty="0">
                <a:cs typeface="Arial"/>
              </a:rPr>
              <a:t>ra tổng, tích, </a:t>
            </a:r>
            <a:r>
              <a:rPr lang="vi-VN" sz="3200" spc="-10" dirty="0">
                <a:cs typeface="Arial"/>
              </a:rPr>
              <a:t>hiệu, </a:t>
            </a:r>
            <a:r>
              <a:rPr lang="vi-VN" sz="3200" spc="-5" dirty="0">
                <a:cs typeface="Arial"/>
              </a:rPr>
              <a:t>thương của </a:t>
            </a:r>
            <a:r>
              <a:rPr lang="vi-VN" sz="3200" spc="-10" dirty="0">
                <a:cs typeface="Arial"/>
              </a:rPr>
              <a:t>hai </a:t>
            </a:r>
            <a:r>
              <a:rPr lang="vi-VN" sz="3200" spc="-5" dirty="0">
                <a:cs typeface="Arial"/>
              </a:rPr>
              <a:t>số a và</a:t>
            </a:r>
            <a:r>
              <a:rPr lang="vi-VN" sz="3200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b.</a:t>
            </a:r>
            <a:endParaRPr lang="vi-VN" sz="3200" dirty="0">
              <a:cs typeface="Arial"/>
            </a:endParaRPr>
          </a:p>
          <a:p>
            <a:pPr marL="914400" lvl="2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 dirty="0">
                <a:cs typeface="Arial"/>
              </a:rPr>
              <a:t>Đầu </a:t>
            </a:r>
            <a:r>
              <a:rPr lang="vi-VN" sz="2800" spc="-10" dirty="0">
                <a:cs typeface="Arial"/>
              </a:rPr>
              <a:t>vào: </a:t>
            </a:r>
            <a:r>
              <a:rPr lang="vi-VN" sz="2800" spc="-5" dirty="0">
                <a:cs typeface="Arial"/>
              </a:rPr>
              <a:t>Hai </a:t>
            </a:r>
            <a:r>
              <a:rPr lang="vi-VN" sz="2800" dirty="0">
                <a:cs typeface="Arial"/>
              </a:rPr>
              <a:t>số a </a:t>
            </a:r>
            <a:r>
              <a:rPr lang="vi-VN" sz="2800" spc="-10" dirty="0">
                <a:cs typeface="Arial"/>
              </a:rPr>
              <a:t>và</a:t>
            </a:r>
            <a:r>
              <a:rPr lang="vi-VN" sz="2800" dirty="0">
                <a:cs typeface="Arial"/>
              </a:rPr>
              <a:t> b</a:t>
            </a:r>
          </a:p>
          <a:p>
            <a:pPr marL="914400" lvl="2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 dirty="0">
                <a:cs typeface="Arial"/>
              </a:rPr>
              <a:t>Đầu ra: </a:t>
            </a:r>
            <a:r>
              <a:rPr lang="vi-VN" sz="2800" dirty="0">
                <a:cs typeface="Arial"/>
              </a:rPr>
              <a:t>Tổng, tích, </a:t>
            </a:r>
            <a:r>
              <a:rPr lang="vi-VN" sz="2800" spc="-5" dirty="0">
                <a:cs typeface="Arial"/>
              </a:rPr>
              <a:t>hiệu </a:t>
            </a:r>
            <a:r>
              <a:rPr lang="vi-VN" sz="2800" spc="-10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thương của a </a:t>
            </a:r>
            <a:r>
              <a:rPr lang="vi-VN" sz="2800" spc="-10" dirty="0">
                <a:cs typeface="Arial"/>
              </a:rPr>
              <a:t>và</a:t>
            </a:r>
            <a:r>
              <a:rPr lang="vi-VN" sz="2800" spc="-35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b.</a:t>
            </a:r>
            <a:endParaRPr lang="vi-VN" sz="2800" dirty="0">
              <a:cs typeface="Arial"/>
            </a:endParaRP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3200" spc="-5" dirty="0">
                <a:cs typeface="Arial"/>
              </a:rPr>
              <a:t>Ý</a:t>
            </a:r>
            <a:r>
              <a:rPr lang="vi-VN" sz="3200" spc="-1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tưởng:</a:t>
            </a:r>
            <a:endParaRPr lang="vi-VN" sz="3200" dirty="0">
              <a:cs typeface="Arial"/>
            </a:endParaRPr>
          </a:p>
          <a:p>
            <a:pPr marL="914400" lvl="2">
              <a:spcBef>
                <a:spcPts val="334"/>
              </a:spcBef>
              <a:tabLst>
                <a:tab pos="372110" algn="l"/>
              </a:tabLst>
            </a:pPr>
            <a:r>
              <a:rPr lang="vi-VN" sz="2800" dirty="0">
                <a:cs typeface="Arial"/>
              </a:rPr>
              <a:t>Tính tổng, tích, </a:t>
            </a:r>
            <a:r>
              <a:rPr lang="vi-VN" sz="2800" spc="-5" dirty="0">
                <a:cs typeface="Arial"/>
              </a:rPr>
              <a:t>hiệu </a:t>
            </a:r>
            <a:r>
              <a:rPr lang="vi-VN" sz="2800" dirty="0">
                <a:cs typeface="Arial"/>
              </a:rPr>
              <a:t>của a </a:t>
            </a:r>
            <a:r>
              <a:rPr lang="vi-VN" sz="2800" spc="-15" dirty="0">
                <a:cs typeface="Arial"/>
              </a:rPr>
              <a:t>và</a:t>
            </a:r>
            <a:r>
              <a:rPr lang="vi-VN" sz="2800" spc="-3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b</a:t>
            </a:r>
          </a:p>
          <a:p>
            <a:pPr marL="914400" lvl="2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b khác </a:t>
            </a:r>
            <a:r>
              <a:rPr lang="vi-VN" sz="2800" spc="-5" dirty="0">
                <a:cs typeface="Arial"/>
              </a:rPr>
              <a:t>0, đưa ra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thương</a:t>
            </a:r>
          </a:p>
          <a:p>
            <a:pPr marL="914400" marR="172720" lvl="2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b </a:t>
            </a:r>
            <a:r>
              <a:rPr lang="vi-VN" sz="2800" spc="-5" dirty="0">
                <a:cs typeface="Arial"/>
              </a:rPr>
              <a:t>bằng 0, đưa ra </a:t>
            </a:r>
            <a:r>
              <a:rPr lang="vi-VN" sz="2800" dirty="0">
                <a:cs typeface="Arial"/>
              </a:rPr>
              <a:t>thông </a:t>
            </a:r>
            <a:r>
              <a:rPr lang="vi-VN" sz="2800" spc="-5" dirty="0">
                <a:cs typeface="Arial"/>
              </a:rPr>
              <a:t>báo </a:t>
            </a:r>
            <a:r>
              <a:rPr lang="vi-VN" sz="2800" dirty="0">
                <a:cs typeface="Arial"/>
              </a:rPr>
              <a:t>không thực  </a:t>
            </a:r>
            <a:r>
              <a:rPr lang="vi-VN" sz="2800" spc="-5" dirty="0">
                <a:cs typeface="Arial"/>
              </a:rPr>
              <a:t>hiện được phép</a:t>
            </a:r>
            <a:r>
              <a:rPr lang="vi-VN" sz="2800" dirty="0">
                <a:cs typeface="Arial"/>
              </a:rPr>
              <a:t> chia</a:t>
            </a:r>
          </a:p>
        </p:txBody>
      </p:sp>
    </p:spTree>
    <p:extLst>
      <p:ext uri="{BB962C8B-B14F-4D97-AF65-F5344CB8AC3E}">
        <p14:creationId xmlns:p14="http://schemas.microsoft.com/office/powerpoint/2010/main" val="42424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2 mô tả tuần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9913495" cy="4648200"/>
          </a:xfrm>
        </p:spPr>
        <p:txBody>
          <a:bodyPr/>
          <a:lstStyle/>
          <a:p>
            <a:pPr>
              <a:spcBef>
                <a:spcPts val="434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B1: </a:t>
            </a:r>
            <a:r>
              <a:rPr lang="vi-VN" sz="2800" spc="-5" dirty="0">
                <a:cs typeface="Arial"/>
              </a:rPr>
              <a:t>Nhập </a:t>
            </a:r>
            <a:r>
              <a:rPr lang="vi-VN" sz="2800" dirty="0">
                <a:cs typeface="Arial"/>
              </a:rPr>
              <a:t>số a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số</a:t>
            </a:r>
            <a:r>
              <a:rPr lang="vi-VN" sz="2800" spc="5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b.</a:t>
            </a:r>
            <a:endParaRPr lang="vi-VN" sz="2800" dirty="0">
              <a:cs typeface="Arial"/>
            </a:endParaRP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B2: s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+ </a:t>
            </a:r>
            <a:r>
              <a:rPr lang="vi-VN" sz="2800" spc="-5" dirty="0">
                <a:cs typeface="Arial"/>
              </a:rPr>
              <a:t>b; </a:t>
            </a:r>
            <a:r>
              <a:rPr lang="vi-VN" sz="2800" dirty="0">
                <a:cs typeface="Arial"/>
              </a:rPr>
              <a:t>d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– </a:t>
            </a:r>
            <a:r>
              <a:rPr lang="vi-VN" sz="2800" spc="-5" dirty="0">
                <a:cs typeface="Arial"/>
              </a:rPr>
              <a:t>b; </a:t>
            </a:r>
            <a:r>
              <a:rPr lang="vi-VN" sz="2800" dirty="0">
                <a:cs typeface="Arial"/>
              </a:rPr>
              <a:t>p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*</a:t>
            </a:r>
            <a:r>
              <a:rPr lang="vi-VN" sz="2800" spc="2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b</a:t>
            </a: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B3: </a:t>
            </a:r>
            <a:r>
              <a:rPr lang="vi-VN" sz="2800" spc="-5" dirty="0">
                <a:cs typeface="Arial"/>
              </a:rPr>
              <a:t>Hiển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thị</a:t>
            </a:r>
          </a:p>
          <a:p>
            <a:pPr marL="800100" lvl="2" indent="-172085">
              <a:spcBef>
                <a:spcPts val="295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Tổng </a:t>
            </a:r>
            <a:r>
              <a:rPr lang="vi-VN" sz="2400" spc="-5" dirty="0">
                <a:cs typeface="Arial"/>
              </a:rPr>
              <a:t>là</a:t>
            </a:r>
            <a:r>
              <a:rPr lang="vi-VN" sz="2400" spc="-105" dirty="0">
                <a:cs typeface="Arial"/>
              </a:rPr>
              <a:t> </a:t>
            </a:r>
            <a:r>
              <a:rPr lang="vi-VN" sz="2400" dirty="0">
                <a:cs typeface="Arial"/>
              </a:rPr>
              <a:t>s</a:t>
            </a:r>
          </a:p>
          <a:p>
            <a:pPr marL="800100" lvl="2" indent="-172085">
              <a:spcBef>
                <a:spcPts val="29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Hiệu là</a:t>
            </a:r>
            <a:r>
              <a:rPr lang="vi-VN" sz="2400" spc="-8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d</a:t>
            </a:r>
          </a:p>
          <a:p>
            <a:pPr marL="800100" lvl="2" indent="-172085">
              <a:spcBef>
                <a:spcPts val="290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Tích </a:t>
            </a:r>
            <a:r>
              <a:rPr lang="vi-VN" sz="2400" spc="-5" dirty="0">
                <a:cs typeface="Arial"/>
              </a:rPr>
              <a:t>là</a:t>
            </a:r>
            <a:r>
              <a:rPr lang="vi-VN" sz="2400" spc="-10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p</a:t>
            </a:r>
          </a:p>
          <a:p>
            <a:pPr marR="5080">
              <a:spcBef>
                <a:spcPts val="32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B4: </a:t>
            </a:r>
            <a:r>
              <a:rPr lang="vi-VN" sz="2800" spc="-5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b = </a:t>
            </a:r>
            <a:r>
              <a:rPr lang="vi-VN" sz="2800" spc="-5" dirty="0">
                <a:cs typeface="Arial"/>
              </a:rPr>
              <a:t>0, hiển </a:t>
            </a:r>
            <a:r>
              <a:rPr lang="vi-VN" sz="2800" dirty="0">
                <a:cs typeface="Arial"/>
              </a:rPr>
              <a:t>thị </a:t>
            </a:r>
            <a:r>
              <a:rPr lang="vi-VN" sz="2800" spc="-5" dirty="0">
                <a:cs typeface="Arial"/>
              </a:rPr>
              <a:t>“Không </a:t>
            </a:r>
            <a:r>
              <a:rPr lang="vi-VN" sz="2800" dirty="0">
                <a:cs typeface="Arial"/>
              </a:rPr>
              <a:t>thực </a:t>
            </a:r>
            <a:r>
              <a:rPr lang="vi-VN" sz="2800" spc="-5" dirty="0">
                <a:cs typeface="Arial"/>
              </a:rPr>
              <a:t>hiện được  phép </a:t>
            </a:r>
            <a:r>
              <a:rPr lang="vi-VN" sz="2800" dirty="0">
                <a:cs typeface="Arial"/>
              </a:rPr>
              <a:t>chia” </a:t>
            </a:r>
            <a:r>
              <a:rPr lang="vi-VN" sz="2800" spc="-10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kết thúc</a:t>
            </a:r>
          </a:p>
          <a:p>
            <a:pPr>
              <a:spcBef>
                <a:spcPts val="335"/>
              </a:spcBef>
            </a:pPr>
            <a:r>
              <a:rPr lang="vi-VN" sz="2800" spc="-5" dirty="0">
                <a:cs typeface="Arial"/>
              </a:rPr>
              <a:t>Ngược lại Hiển </a:t>
            </a:r>
            <a:r>
              <a:rPr lang="vi-VN" sz="2800" dirty="0">
                <a:cs typeface="Arial"/>
              </a:rPr>
              <a:t>thị “Thương </a:t>
            </a:r>
            <a:r>
              <a:rPr lang="vi-VN" sz="2800" spc="-5" dirty="0">
                <a:cs typeface="Arial"/>
              </a:rPr>
              <a:t>là a/b”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kết</a:t>
            </a:r>
            <a:r>
              <a:rPr lang="vi-VN" sz="2800" spc="3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thúc</a:t>
            </a:r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421169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70"/>
              </a:spcBef>
              <a:tabLst>
                <a:tab pos="172085" algn="l"/>
              </a:tabLst>
            </a:pPr>
            <a:r>
              <a:rPr lang="vi-VN" sz="4000" spc="-5" dirty="0">
                <a:cs typeface="Arial"/>
              </a:rPr>
              <a:t>Bài toán: Giải </a:t>
            </a:r>
            <a:r>
              <a:rPr lang="vi-VN" sz="4000" spc="-10" dirty="0">
                <a:cs typeface="Arial"/>
              </a:rPr>
              <a:t>phương </a:t>
            </a:r>
            <a:r>
              <a:rPr lang="vi-VN" sz="4000" spc="-5" dirty="0">
                <a:cs typeface="Arial"/>
              </a:rPr>
              <a:t>trình </a:t>
            </a:r>
            <a:r>
              <a:rPr lang="vi-VN" sz="4000" spc="-10" dirty="0">
                <a:cs typeface="Arial"/>
              </a:rPr>
              <a:t>bậc</a:t>
            </a:r>
            <a:r>
              <a:rPr lang="vi-VN" sz="4000" spc="10" dirty="0">
                <a:cs typeface="Arial"/>
              </a:rPr>
              <a:t> </a:t>
            </a:r>
            <a:r>
              <a:rPr lang="vi-VN" sz="4000" spc="-5" dirty="0">
                <a:cs typeface="Arial"/>
              </a:rPr>
              <a:t>I</a:t>
            </a:r>
            <a:endParaRPr lang="vi-VN" sz="4000" dirty="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Đầu </a:t>
            </a:r>
            <a:r>
              <a:rPr lang="vi-VN" sz="3600" spc="-10" dirty="0">
                <a:cs typeface="Arial"/>
              </a:rPr>
              <a:t>vào: </a:t>
            </a:r>
            <a:r>
              <a:rPr lang="vi-VN" sz="3600" spc="-5" dirty="0">
                <a:cs typeface="Arial"/>
              </a:rPr>
              <a:t>Hai hệ </a:t>
            </a:r>
            <a:r>
              <a:rPr lang="vi-VN" sz="3600" dirty="0">
                <a:cs typeface="Arial"/>
              </a:rPr>
              <a:t>số </a:t>
            </a:r>
            <a:r>
              <a:rPr lang="vi-VN" sz="3600" spc="-5" dirty="0">
                <a:cs typeface="Arial"/>
              </a:rPr>
              <a:t>a,</a:t>
            </a:r>
            <a:r>
              <a:rPr lang="vi-VN" sz="3600" spc="10" dirty="0">
                <a:cs typeface="Arial"/>
              </a:rPr>
              <a:t> </a:t>
            </a:r>
            <a:r>
              <a:rPr lang="vi-VN" sz="3600" dirty="0">
                <a:cs typeface="Arial"/>
              </a:rPr>
              <a:t>b</a:t>
            </a:r>
          </a:p>
          <a:p>
            <a:pPr marL="514350" lvl="1">
              <a:spcBef>
                <a:spcPts val="340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Đầu ra: Nghiệm </a:t>
            </a:r>
            <a:r>
              <a:rPr lang="vi-VN" sz="3600" dirty="0">
                <a:cs typeface="Arial"/>
              </a:rPr>
              <a:t>của </a:t>
            </a:r>
            <a:r>
              <a:rPr lang="vi-VN" sz="3600" spc="-5" dirty="0">
                <a:cs typeface="Arial"/>
              </a:rPr>
              <a:t>phương </a:t>
            </a:r>
            <a:r>
              <a:rPr lang="vi-VN" sz="3600" dirty="0">
                <a:cs typeface="Arial"/>
              </a:rPr>
              <a:t>trình </a:t>
            </a:r>
            <a:r>
              <a:rPr lang="vi-VN" sz="3600" spc="-5" dirty="0">
                <a:cs typeface="Arial"/>
              </a:rPr>
              <a:t>ax </a:t>
            </a:r>
            <a:r>
              <a:rPr lang="vi-VN" sz="3600" dirty="0">
                <a:cs typeface="Arial"/>
              </a:rPr>
              <a:t>+ b =</a:t>
            </a:r>
            <a:r>
              <a:rPr lang="vi-VN" sz="3600" spc="-15" dirty="0">
                <a:cs typeface="Arial"/>
              </a:rPr>
              <a:t> </a:t>
            </a:r>
            <a:r>
              <a:rPr lang="vi-VN" sz="3600" dirty="0">
                <a:cs typeface="Arial"/>
              </a:rPr>
              <a:t>0</a:t>
            </a: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4000" spc="-5" dirty="0">
                <a:cs typeface="Arial"/>
              </a:rPr>
              <a:t>Ý</a:t>
            </a:r>
            <a:r>
              <a:rPr lang="vi-VN" sz="4000" spc="-10" dirty="0">
                <a:cs typeface="Arial"/>
              </a:rPr>
              <a:t> </a:t>
            </a:r>
            <a:r>
              <a:rPr lang="vi-VN" sz="4000" spc="-5" dirty="0">
                <a:cs typeface="Arial"/>
              </a:rPr>
              <a:t>tưởng:</a:t>
            </a:r>
            <a:endParaRPr lang="vi-VN" sz="4000" dirty="0">
              <a:cs typeface="Arial"/>
            </a:endParaRPr>
          </a:p>
          <a:p>
            <a:pPr marL="514350" marR="280670" lvl="1">
              <a:spcBef>
                <a:spcPts val="334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Lần lượt </a:t>
            </a:r>
            <a:r>
              <a:rPr lang="vi-VN" sz="3600" spc="-10" dirty="0">
                <a:cs typeface="Arial"/>
              </a:rPr>
              <a:t>xét </a:t>
            </a:r>
            <a:r>
              <a:rPr lang="vi-VN" sz="3600" dirty="0">
                <a:cs typeface="Arial"/>
              </a:rPr>
              <a:t>a = 0 </a:t>
            </a:r>
            <a:r>
              <a:rPr lang="vi-VN" sz="3600" spc="-5" dirty="0">
                <a:cs typeface="Arial"/>
              </a:rPr>
              <a:t>rồi xét </a:t>
            </a:r>
            <a:r>
              <a:rPr lang="vi-VN" sz="3600" dirty="0">
                <a:cs typeface="Arial"/>
              </a:rPr>
              <a:t>b = 0 </a:t>
            </a:r>
            <a:r>
              <a:rPr lang="vi-VN" sz="3600" spc="-5" dirty="0">
                <a:cs typeface="Arial"/>
              </a:rPr>
              <a:t>để xét</a:t>
            </a:r>
            <a:r>
              <a:rPr lang="vi-VN" sz="3600" spc="-130" dirty="0">
                <a:cs typeface="Arial"/>
              </a:rPr>
              <a:t> </a:t>
            </a:r>
            <a:r>
              <a:rPr lang="vi-VN" sz="3600" dirty="0">
                <a:cs typeface="Arial"/>
              </a:rPr>
              <a:t>các  trường </a:t>
            </a:r>
            <a:r>
              <a:rPr lang="vi-VN" sz="3600" spc="-5" dirty="0">
                <a:cs typeface="Arial"/>
              </a:rPr>
              <a:t>hợp </a:t>
            </a:r>
            <a:r>
              <a:rPr lang="vi-VN" sz="3600" dirty="0">
                <a:cs typeface="Arial"/>
              </a:rPr>
              <a:t>của </a:t>
            </a:r>
            <a:r>
              <a:rPr lang="vi-VN" sz="3600" spc="-5" dirty="0">
                <a:cs typeface="Arial"/>
              </a:rPr>
              <a:t>phương</a:t>
            </a:r>
            <a:r>
              <a:rPr lang="vi-VN" sz="3600" spc="-25" dirty="0">
                <a:cs typeface="Arial"/>
              </a:rPr>
              <a:t> </a:t>
            </a:r>
            <a:r>
              <a:rPr lang="vi-VN" sz="3600" dirty="0">
                <a:cs typeface="Arial"/>
              </a:rPr>
              <a:t>trình</a:t>
            </a:r>
          </a:p>
        </p:txBody>
      </p:sp>
    </p:spTree>
    <p:extLst>
      <p:ext uri="{BB962C8B-B14F-4D97-AF65-F5344CB8AC3E}">
        <p14:creationId xmlns:p14="http://schemas.microsoft.com/office/powerpoint/2010/main" val="252634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3 mô tả tuần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833120" indent="-571500"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B1: </a:t>
            </a:r>
            <a:r>
              <a:rPr lang="vi-VN" sz="3200" spc="-10" dirty="0">
                <a:cs typeface="Arial"/>
              </a:rPr>
              <a:t>Nhập </a:t>
            </a:r>
            <a:r>
              <a:rPr lang="vi-VN" sz="3200" spc="-5" dirty="0">
                <a:cs typeface="Arial"/>
              </a:rPr>
              <a:t>a </a:t>
            </a:r>
            <a:r>
              <a:rPr lang="vi-VN" sz="3200" dirty="0">
                <a:cs typeface="Arial"/>
              </a:rPr>
              <a:t>và</a:t>
            </a:r>
            <a:r>
              <a:rPr lang="vi-VN" sz="3200" spc="-5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b.</a:t>
            </a:r>
            <a:endParaRPr lang="vi-VN" sz="3200" dirty="0">
              <a:cs typeface="Arial"/>
            </a:endParaRPr>
          </a:p>
          <a:p>
            <a:pPr marL="833120" marR="556895" indent="-57150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B2: </a:t>
            </a:r>
            <a:r>
              <a:rPr lang="vi-VN" sz="3200" spc="-10" dirty="0">
                <a:cs typeface="Arial"/>
              </a:rPr>
              <a:t>Nếu </a:t>
            </a:r>
            <a:r>
              <a:rPr lang="vi-VN" sz="3200" spc="-5" dirty="0">
                <a:cs typeface="Arial"/>
              </a:rPr>
              <a:t>a ≠ 0 thì x ← </a:t>
            </a:r>
            <a:r>
              <a:rPr lang="vi-VN" sz="3200" spc="-10" dirty="0">
                <a:cs typeface="Arial"/>
              </a:rPr>
              <a:t>-b/a. Hiển </a:t>
            </a:r>
            <a:r>
              <a:rPr lang="vi-VN" sz="3200" spc="-5" dirty="0">
                <a:cs typeface="Arial"/>
              </a:rPr>
              <a:t>thị 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</a:t>
            </a:r>
            <a:r>
              <a:rPr lang="vi-VN" sz="3200" dirty="0">
                <a:cs typeface="Arial"/>
              </a:rPr>
              <a:t>có </a:t>
            </a:r>
            <a:r>
              <a:rPr lang="vi-VN" sz="3200" spc="-5" dirty="0">
                <a:cs typeface="Arial"/>
              </a:rPr>
              <a:t>1 </a:t>
            </a:r>
            <a:r>
              <a:rPr lang="vi-VN" sz="3200" spc="-10" dirty="0">
                <a:cs typeface="Arial"/>
              </a:rPr>
              <a:t>nghiệm duy nhất</a:t>
            </a:r>
            <a:r>
              <a:rPr lang="vi-VN" sz="3200" spc="15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x”.</a:t>
            </a:r>
            <a:r>
              <a:rPr lang="vi-VN" sz="3200" spc="-10" dirty="0">
                <a:cs typeface="Arial"/>
              </a:rPr>
              <a:t>Ngược </a:t>
            </a:r>
            <a:r>
              <a:rPr lang="vi-VN" sz="3200" spc="-5" dirty="0">
                <a:cs typeface="Arial"/>
              </a:rPr>
              <a:t>lại sang</a:t>
            </a:r>
            <a:r>
              <a:rPr lang="vi-VN" sz="3200" spc="5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B3</a:t>
            </a:r>
            <a:endParaRPr lang="vi-VN" sz="3200" dirty="0">
              <a:cs typeface="Arial"/>
            </a:endParaRP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B3: Nếu b ≠ 0 thì </a:t>
            </a:r>
            <a:r>
              <a:rPr lang="vi-VN" sz="3200" spc="-10" dirty="0">
                <a:cs typeface="Arial"/>
              </a:rPr>
              <a:t>hiển </a:t>
            </a:r>
            <a:r>
              <a:rPr lang="vi-VN" sz="3200" spc="-5" dirty="0">
                <a:cs typeface="Arial"/>
              </a:rPr>
              <a:t>thị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vô  </a:t>
            </a:r>
            <a:r>
              <a:rPr lang="vi-VN" sz="3200" spc="-10" dirty="0">
                <a:cs typeface="Arial"/>
              </a:rPr>
              <a:t>nghiệm”.Ngược </a:t>
            </a:r>
            <a:r>
              <a:rPr lang="vi-VN" sz="3200" spc="-5" dirty="0">
                <a:cs typeface="Arial"/>
              </a:rPr>
              <a:t>lại </a:t>
            </a:r>
            <a:r>
              <a:rPr lang="vi-VN" sz="3200" spc="-10" dirty="0">
                <a:cs typeface="Arial"/>
              </a:rPr>
              <a:t>Hiển </a:t>
            </a:r>
            <a:r>
              <a:rPr lang="vi-VN" sz="3200" spc="-5" dirty="0">
                <a:cs typeface="Arial"/>
              </a:rPr>
              <a:t>thị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</a:t>
            </a:r>
            <a:r>
              <a:rPr lang="vi-VN" sz="3200" dirty="0">
                <a:cs typeface="Arial"/>
              </a:rPr>
              <a:t>vô  </a:t>
            </a:r>
            <a:r>
              <a:rPr lang="vi-VN" sz="3200" spc="-5" dirty="0">
                <a:cs typeface="Arial"/>
              </a:rPr>
              <a:t>số</a:t>
            </a:r>
            <a:r>
              <a:rPr lang="vi-VN" sz="3200" spc="-10" dirty="0">
                <a:cs typeface="Arial"/>
              </a:rPr>
              <a:t> nghiệm”</a:t>
            </a: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B4: Kết</a:t>
            </a:r>
            <a:r>
              <a:rPr lang="vi-VN" sz="3200" spc="-1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thúc</a:t>
            </a: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lnSpc>
                <a:spcPct val="150000"/>
              </a:lnSpc>
              <a:spcBef>
                <a:spcPts val="310"/>
              </a:spcBef>
              <a:tabLst>
                <a:tab pos="172085" algn="l"/>
              </a:tabLst>
            </a:pPr>
            <a:r>
              <a:rPr lang="vi-VN" sz="2800" spc="-5" dirty="0">
                <a:cs typeface="Arial"/>
              </a:rPr>
              <a:t>Bài toán: Tìm </a:t>
            </a:r>
            <a:r>
              <a:rPr lang="vi-VN" sz="2800" spc="-10" dirty="0">
                <a:cs typeface="Arial"/>
              </a:rPr>
              <a:t>giá </a:t>
            </a:r>
            <a:r>
              <a:rPr lang="vi-VN" sz="2800" spc="-5" dirty="0">
                <a:cs typeface="Arial"/>
              </a:rPr>
              <a:t>trị </a:t>
            </a:r>
            <a:r>
              <a:rPr lang="vi-VN" sz="2800" dirty="0">
                <a:cs typeface="Arial"/>
              </a:rPr>
              <a:t>lớn </a:t>
            </a:r>
            <a:r>
              <a:rPr lang="vi-VN" sz="2800" spc="-10" dirty="0">
                <a:cs typeface="Arial"/>
              </a:rPr>
              <a:t>nhất </a:t>
            </a:r>
            <a:r>
              <a:rPr lang="vi-VN" sz="2800" spc="-5" dirty="0">
                <a:cs typeface="Arial"/>
              </a:rPr>
              <a:t>của </a:t>
            </a:r>
            <a:r>
              <a:rPr lang="vi-VN" sz="2800" spc="-10" dirty="0">
                <a:cs typeface="Arial"/>
              </a:rPr>
              <a:t>một dãy  </a:t>
            </a:r>
            <a:r>
              <a:rPr lang="vi-VN" sz="2800" spc="-5" dirty="0">
                <a:cs typeface="Arial"/>
              </a:rPr>
              <a:t>số </a:t>
            </a:r>
            <a:r>
              <a:rPr lang="vi-VN" sz="2800" spc="-10" dirty="0">
                <a:cs typeface="Arial"/>
              </a:rPr>
              <a:t>nguyên </a:t>
            </a:r>
            <a:r>
              <a:rPr lang="vi-VN" sz="2800" spc="-5" dirty="0">
                <a:cs typeface="Arial"/>
              </a:rPr>
              <a:t>có N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số</a:t>
            </a:r>
          </a:p>
          <a:p>
            <a:pPr marL="514350" marR="257175" lvl="1">
              <a:lnSpc>
                <a:spcPct val="150000"/>
              </a:lnSpc>
              <a:spcBef>
                <a:spcPts val="33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Đầu </a:t>
            </a:r>
            <a:r>
              <a:rPr lang="vi-VN" sz="2400" spc="-10" dirty="0">
                <a:cs typeface="Arial"/>
              </a:rPr>
              <a:t>vào: </a:t>
            </a:r>
            <a:r>
              <a:rPr lang="vi-VN" sz="2400" dirty="0">
                <a:cs typeface="Arial"/>
              </a:rPr>
              <a:t>Số số </a:t>
            </a:r>
            <a:r>
              <a:rPr lang="vi-VN" sz="2400" spc="-5" dirty="0">
                <a:cs typeface="Arial"/>
              </a:rPr>
              <a:t>nguyên dương </a:t>
            </a:r>
            <a:r>
              <a:rPr lang="vi-VN" sz="2400" dirty="0">
                <a:cs typeface="Arial"/>
              </a:rPr>
              <a:t>N </a:t>
            </a:r>
            <a:r>
              <a:rPr lang="vi-VN" sz="2400" spc="-10" dirty="0">
                <a:cs typeface="Arial"/>
              </a:rPr>
              <a:t>và </a:t>
            </a:r>
            <a:r>
              <a:rPr lang="vi-VN" sz="2400" dirty="0">
                <a:cs typeface="Arial"/>
              </a:rPr>
              <a:t>N số  </a:t>
            </a:r>
            <a:r>
              <a:rPr lang="vi-VN" sz="2400" spc="-10" dirty="0">
                <a:cs typeface="Arial"/>
              </a:rPr>
              <a:t>nguyên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1</a:t>
            </a:r>
            <a:r>
              <a:rPr lang="vi-VN" sz="2400" dirty="0">
                <a:cs typeface="Arial"/>
              </a:rPr>
              <a:t>, a</a:t>
            </a:r>
            <a:r>
              <a:rPr lang="vi-VN" sz="2000" baseline="-21604" dirty="0">
                <a:cs typeface="Arial"/>
              </a:rPr>
              <a:t>2</a:t>
            </a:r>
            <a:r>
              <a:rPr lang="vi-VN" sz="2400" dirty="0">
                <a:cs typeface="Arial"/>
              </a:rPr>
              <a:t>,…,</a:t>
            </a:r>
            <a:r>
              <a:rPr lang="vi-VN" sz="2400" spc="1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N</a:t>
            </a:r>
          </a:p>
          <a:p>
            <a:pPr marL="514350" lvl="1">
              <a:lnSpc>
                <a:spcPct val="150000"/>
              </a:lnSpc>
              <a:spcBef>
                <a:spcPts val="145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Đầu ra: </a:t>
            </a:r>
            <a:r>
              <a:rPr lang="vi-VN" sz="2400" dirty="0">
                <a:cs typeface="Arial"/>
              </a:rPr>
              <a:t>số </a:t>
            </a:r>
            <a:r>
              <a:rPr lang="vi-VN" sz="2400" spc="-10" dirty="0">
                <a:cs typeface="Arial"/>
              </a:rPr>
              <a:t>nguyên </a:t>
            </a:r>
            <a:r>
              <a:rPr lang="vi-VN" sz="2400" spc="-5" dirty="0">
                <a:cs typeface="Arial"/>
              </a:rPr>
              <a:t>lớn nhất </a:t>
            </a:r>
            <a:r>
              <a:rPr lang="vi-VN" sz="2400" dirty="0">
                <a:cs typeface="Arial"/>
              </a:rPr>
              <a:t>của</a:t>
            </a:r>
            <a:r>
              <a:rPr lang="vi-VN" sz="2400" spc="10" dirty="0">
                <a:cs typeface="Arial"/>
              </a:rPr>
              <a:t> </a:t>
            </a:r>
            <a:r>
              <a:rPr lang="vi-VN" sz="2400" spc="-5" dirty="0">
                <a:cs typeface="Arial"/>
              </a:rPr>
              <a:t>dãy</a:t>
            </a:r>
            <a:endParaRPr lang="vi-VN" sz="2400" dirty="0">
              <a:cs typeface="Arial"/>
            </a:endParaRPr>
          </a:p>
          <a:p>
            <a:pPr>
              <a:lnSpc>
                <a:spcPct val="150000"/>
              </a:lnSpc>
              <a:spcBef>
                <a:spcPts val="195"/>
              </a:spcBef>
              <a:tabLst>
                <a:tab pos="172085" algn="l"/>
              </a:tabLst>
            </a:pPr>
            <a:r>
              <a:rPr lang="vi-VN" sz="2800" spc="-5" dirty="0">
                <a:cs typeface="Arial"/>
              </a:rPr>
              <a:t>Ý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tưởng:</a:t>
            </a:r>
            <a:endParaRPr lang="vi-VN" sz="2800" dirty="0">
              <a:cs typeface="Arial"/>
            </a:endParaRPr>
          </a:p>
          <a:p>
            <a:pPr marL="514350" lvl="1">
              <a:lnSpc>
                <a:spcPct val="150000"/>
              </a:lnSpc>
              <a:spcBef>
                <a:spcPts val="165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Khởi tạo </a:t>
            </a:r>
            <a:r>
              <a:rPr lang="vi-VN" sz="2400" spc="-5" dirty="0">
                <a:cs typeface="Arial"/>
              </a:rPr>
              <a:t>giá </a:t>
            </a:r>
            <a:r>
              <a:rPr lang="vi-VN" sz="2400" dirty="0">
                <a:cs typeface="Arial"/>
              </a:rPr>
              <a:t>trị </a:t>
            </a:r>
            <a:r>
              <a:rPr lang="vi-VN" sz="2400" spc="-5" dirty="0">
                <a:cs typeface="Arial"/>
              </a:rPr>
              <a:t>Max </a:t>
            </a:r>
            <a:r>
              <a:rPr lang="vi-VN" sz="2400" dirty="0">
                <a:cs typeface="Arial"/>
              </a:rPr>
              <a:t>=</a:t>
            </a:r>
            <a:r>
              <a:rPr lang="vi-VN" sz="2400" spc="-25" dirty="0">
                <a:cs typeface="Arial"/>
              </a:rPr>
              <a:t>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1</a:t>
            </a:r>
          </a:p>
          <a:p>
            <a:pPr marL="514350" marR="82550" lvl="1">
              <a:lnSpc>
                <a:spcPct val="150000"/>
              </a:lnSpc>
              <a:spcBef>
                <a:spcPts val="36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Lần lượt </a:t>
            </a:r>
            <a:r>
              <a:rPr lang="vi-VN" sz="2400" dirty="0">
                <a:cs typeface="Arial"/>
              </a:rPr>
              <a:t>so sánh </a:t>
            </a:r>
            <a:r>
              <a:rPr lang="vi-VN" sz="2400" spc="-10" dirty="0">
                <a:cs typeface="Arial"/>
              </a:rPr>
              <a:t>Max </a:t>
            </a:r>
            <a:r>
              <a:rPr lang="vi-VN" sz="2400" spc="-5" dirty="0">
                <a:cs typeface="Arial"/>
              </a:rPr>
              <a:t>với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i </a:t>
            </a:r>
            <a:r>
              <a:rPr lang="vi-VN" sz="2400" spc="-5" dirty="0">
                <a:cs typeface="Arial"/>
              </a:rPr>
              <a:t>với </a:t>
            </a:r>
            <a:r>
              <a:rPr lang="vi-VN" sz="2400" dirty="0">
                <a:cs typeface="Arial"/>
              </a:rPr>
              <a:t>i=2,3,…, </a:t>
            </a:r>
            <a:r>
              <a:rPr lang="vi-VN" sz="2400" spc="-5" dirty="0">
                <a:cs typeface="Arial"/>
              </a:rPr>
              <a:t>N;  nếu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i </a:t>
            </a:r>
            <a:r>
              <a:rPr lang="vi-VN" sz="2400" dirty="0">
                <a:cs typeface="Arial"/>
              </a:rPr>
              <a:t>&gt; </a:t>
            </a:r>
            <a:r>
              <a:rPr lang="vi-VN" sz="2400" spc="-5" dirty="0">
                <a:cs typeface="Arial"/>
              </a:rPr>
              <a:t>Max </a:t>
            </a:r>
            <a:r>
              <a:rPr lang="vi-VN" sz="2400" dirty="0">
                <a:cs typeface="Arial"/>
              </a:rPr>
              <a:t>ta </a:t>
            </a:r>
            <a:r>
              <a:rPr lang="vi-VN" sz="2400" spc="-5" dirty="0">
                <a:cs typeface="Arial"/>
              </a:rPr>
              <a:t>gán giá </a:t>
            </a:r>
            <a:r>
              <a:rPr lang="vi-VN" sz="2400" dirty="0">
                <a:cs typeface="Arial"/>
              </a:rPr>
              <a:t>trị </a:t>
            </a:r>
            <a:r>
              <a:rPr lang="vi-VN" sz="2400" spc="-5" dirty="0">
                <a:cs typeface="Arial"/>
              </a:rPr>
              <a:t>mới </a:t>
            </a:r>
            <a:r>
              <a:rPr lang="vi-VN" sz="2400" dirty="0">
                <a:cs typeface="Arial"/>
              </a:rPr>
              <a:t>cho</a:t>
            </a:r>
            <a:r>
              <a:rPr lang="vi-VN" sz="2400" spc="-15" dirty="0">
                <a:cs typeface="Arial"/>
              </a:rPr>
              <a:t> </a:t>
            </a:r>
            <a:r>
              <a:rPr lang="vi-VN" sz="2400" spc="-10" dirty="0">
                <a:cs typeface="Arial"/>
              </a:rPr>
              <a:t>Max</a:t>
            </a:r>
            <a:endParaRPr lang="vi-VN" sz="2400" dirty="0">
              <a:cs typeface="Arial"/>
            </a:endParaRPr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317903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4 ý tưởng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35460"/>
              </p:ext>
            </p:extLst>
          </p:nvPr>
        </p:nvGraphicFramePr>
        <p:xfrm>
          <a:off x="1956805" y="1846125"/>
          <a:ext cx="6152873" cy="38195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2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97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81660" algn="l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9748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=3</a:t>
                      </a: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10287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71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max&lt;5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540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08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max&lt;7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381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82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65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max&lt;9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524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476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71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max&gt;2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33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30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max&gt;8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588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609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marL="581660" algn="l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lang="en-US" sz="2400" b="1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2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588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609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79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6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vi-VN" sz="2800" spc="-10" dirty="0">
                <a:cs typeface="Arial"/>
              </a:rPr>
              <a:t>B1: Nhập </a:t>
            </a:r>
            <a:r>
              <a:rPr lang="vi-VN" sz="2800" spc="-5" dirty="0">
                <a:cs typeface="Arial"/>
              </a:rPr>
              <a:t>n </a:t>
            </a:r>
            <a:r>
              <a:rPr lang="vi-VN" sz="2800" dirty="0">
                <a:cs typeface="Arial"/>
              </a:rPr>
              <a:t>và </a:t>
            </a:r>
            <a:r>
              <a:rPr lang="vi-VN" sz="2800" spc="-10" dirty="0">
                <a:cs typeface="Arial"/>
              </a:rPr>
              <a:t>dãy </a:t>
            </a:r>
            <a:r>
              <a:rPr lang="vi-VN" sz="2800" spc="-5" dirty="0">
                <a:cs typeface="Arial"/>
              </a:rPr>
              <a:t>số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0</a:t>
            </a:r>
            <a:r>
              <a:rPr lang="vi-VN" sz="2800" dirty="0">
                <a:cs typeface="Arial"/>
              </a:rPr>
              <a:t>, a</a:t>
            </a:r>
            <a:r>
              <a:rPr lang="vi-VN" sz="2800" baseline="-21164" dirty="0">
                <a:cs typeface="Arial"/>
              </a:rPr>
              <a:t>1</a:t>
            </a:r>
            <a:r>
              <a:rPr lang="vi-VN" sz="2800" dirty="0">
                <a:cs typeface="Arial"/>
              </a:rPr>
              <a:t>,</a:t>
            </a:r>
            <a:r>
              <a:rPr lang="vi-VN" sz="2800" spc="-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2</a:t>
            </a:r>
            <a:r>
              <a:rPr lang="vi-VN" sz="2800" dirty="0">
                <a:cs typeface="Arial"/>
              </a:rPr>
              <a:t>,…,a</a:t>
            </a:r>
            <a:r>
              <a:rPr lang="vi-VN" sz="2800" baseline="-21164" dirty="0">
                <a:cs typeface="Arial"/>
              </a:rPr>
              <a:t>n-1</a:t>
            </a:r>
            <a:r>
              <a:rPr lang="vi-VN" sz="2800" dirty="0">
                <a:cs typeface="Arial"/>
              </a:rPr>
              <a:t>.</a:t>
            </a:r>
          </a:p>
          <a:p>
            <a:pPr marL="718820" marR="313055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B2: </a:t>
            </a:r>
            <a:r>
              <a:rPr lang="vi-VN" sz="2800" spc="-10" dirty="0">
                <a:cs typeface="Arial"/>
              </a:rPr>
              <a:t>Max =</a:t>
            </a:r>
            <a:r>
              <a:rPr lang="vi-VN" sz="2800" spc="830" dirty="0">
                <a:latin typeface="Segoe UI Symbol"/>
                <a:cs typeface="Segoe UI Symbo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0</a:t>
            </a:r>
            <a:r>
              <a:rPr lang="vi-VN" sz="2800" dirty="0">
                <a:cs typeface="Arial"/>
              </a:rPr>
              <a:t>; </a:t>
            </a:r>
            <a:r>
              <a:rPr lang="vi-VN" sz="2800" spc="-10" dirty="0">
                <a:cs typeface="Arial"/>
              </a:rPr>
              <a:t>i=1 </a:t>
            </a:r>
            <a:r>
              <a:rPr lang="vi-VN" sz="2800" spc="-5" dirty="0">
                <a:cs typeface="Arial"/>
              </a:rPr>
              <a:t>(chỉ số của </a:t>
            </a:r>
            <a:r>
              <a:rPr lang="vi-VN" sz="2800" spc="-10" dirty="0">
                <a:cs typeface="Arial"/>
              </a:rPr>
              <a:t>phần </a:t>
            </a:r>
            <a:r>
              <a:rPr lang="vi-VN" sz="2800" spc="-5" dirty="0">
                <a:cs typeface="Arial"/>
              </a:rPr>
              <a:t>tử tiếp theo).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B3: </a:t>
            </a:r>
            <a:r>
              <a:rPr lang="vi-VN" sz="2800" spc="-10" dirty="0">
                <a:cs typeface="Arial"/>
              </a:rPr>
              <a:t>Nếu </a:t>
            </a:r>
            <a:r>
              <a:rPr lang="vi-VN" sz="2800" spc="-5" dirty="0">
                <a:cs typeface="Arial"/>
              </a:rPr>
              <a:t>i </a:t>
            </a:r>
            <a:r>
              <a:rPr lang="vi-VN" sz="2800" dirty="0">
                <a:cs typeface="Arial"/>
              </a:rPr>
              <a:t>&lt;= </a:t>
            </a:r>
            <a:r>
              <a:rPr lang="vi-VN" sz="2800" spc="-5" dirty="0">
                <a:cs typeface="Arial"/>
              </a:rPr>
              <a:t>n-1, sang </a:t>
            </a:r>
            <a:r>
              <a:rPr lang="vi-VN" sz="2800" spc="-10" dirty="0">
                <a:cs typeface="Arial"/>
              </a:rPr>
              <a:t>bước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4</a:t>
            </a:r>
            <a:br>
              <a:rPr lang="vi-VN" sz="2800" dirty="0">
                <a:cs typeface="Arial"/>
              </a:rPr>
            </a:br>
            <a:r>
              <a:rPr lang="vi-VN" sz="2800" dirty="0">
                <a:cs typeface="Arial"/>
              </a:rPr>
              <a:t>      </a:t>
            </a:r>
            <a:r>
              <a:rPr lang="vi-VN" sz="2800" spc="-10" dirty="0">
                <a:cs typeface="Arial"/>
              </a:rPr>
              <a:t>Ngược </a:t>
            </a:r>
            <a:r>
              <a:rPr lang="vi-VN" sz="2800" spc="-5" dirty="0">
                <a:cs typeface="Arial"/>
              </a:rPr>
              <a:t>lại in ra </a:t>
            </a:r>
            <a:r>
              <a:rPr lang="vi-VN" sz="2800" spc="-10" dirty="0">
                <a:cs typeface="Arial"/>
              </a:rPr>
              <a:t>giá </a:t>
            </a:r>
            <a:r>
              <a:rPr lang="vi-VN" sz="2800" spc="-5" dirty="0">
                <a:cs typeface="Arial"/>
              </a:rPr>
              <a:t>trị </a:t>
            </a:r>
            <a:r>
              <a:rPr lang="vi-VN" sz="2800" spc="-10" dirty="0">
                <a:cs typeface="Arial"/>
              </a:rPr>
              <a:t>Max. </a:t>
            </a:r>
            <a:r>
              <a:rPr lang="vi-VN" sz="2800" spc="-5" dirty="0">
                <a:cs typeface="Arial"/>
              </a:rPr>
              <a:t>Kết</a:t>
            </a:r>
            <a:r>
              <a:rPr lang="vi-VN" sz="2800" spc="5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thúc.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B4: </a:t>
            </a:r>
            <a:r>
              <a:rPr lang="vi-VN" sz="2800" spc="-10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i </a:t>
            </a:r>
            <a:r>
              <a:rPr lang="vi-VN" sz="2800" spc="-5" dirty="0">
                <a:cs typeface="Arial"/>
              </a:rPr>
              <a:t>&gt; </a:t>
            </a:r>
            <a:r>
              <a:rPr lang="vi-VN" sz="2800" spc="-10" dirty="0">
                <a:cs typeface="Arial"/>
              </a:rPr>
              <a:t>Max, Max </a:t>
            </a:r>
            <a:r>
              <a:rPr lang="vi-VN" sz="2800" spc="830" dirty="0">
                <a:cs typeface="Arial"/>
              </a:rPr>
              <a:t>=</a:t>
            </a:r>
            <a:r>
              <a:rPr lang="vi-VN" sz="2800" spc="35" dirty="0">
                <a:latin typeface="Segoe UI Symbol"/>
                <a:cs typeface="Segoe UI Symbo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i</a:t>
            </a: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B5: Tăng i </a:t>
            </a:r>
            <a:r>
              <a:rPr lang="vi-VN" sz="2800" spc="-10" dirty="0">
                <a:cs typeface="Arial"/>
              </a:rPr>
              <a:t>lên </a:t>
            </a:r>
            <a:r>
              <a:rPr lang="vi-VN" sz="2800" spc="-5" dirty="0">
                <a:cs typeface="Arial"/>
              </a:rPr>
              <a:t>1 </a:t>
            </a:r>
            <a:r>
              <a:rPr lang="vi-VN" sz="2800" spc="-10" dirty="0">
                <a:cs typeface="Arial"/>
              </a:rPr>
              <a:t>đơn </a:t>
            </a:r>
            <a:r>
              <a:rPr lang="vi-VN" sz="2800" spc="-5" dirty="0">
                <a:cs typeface="Arial"/>
              </a:rPr>
              <a:t>vị. Quay </a:t>
            </a:r>
            <a:r>
              <a:rPr lang="vi-VN" sz="2800" spc="-10" dirty="0">
                <a:cs typeface="Arial"/>
              </a:rPr>
              <a:t>lên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B3.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0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B6: Kết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thúc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334036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3200" spc="-5" dirty="0">
                <a:cs typeface="Arial"/>
              </a:rPr>
              <a:t>Biết cách biểu diễn bài toán dưới dạng sơ đồ khối</a:t>
            </a:r>
          </a:p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3200" spc="-5" dirty="0">
                <a:cs typeface="Arial"/>
              </a:rPr>
              <a:t>Nắm được một số thuật toán cơ bản</a:t>
            </a:r>
            <a:endParaRPr lang="vi-VN" sz="3200" dirty="0">
              <a:cs typeface="Arial"/>
            </a:endParaRPr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873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thuật toán cơ bản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marL="775970" indent="-514350">
              <a:buFont typeface="+mj-lt"/>
              <a:buAutoNum type="arabicPeriod"/>
              <a:tabLst>
                <a:tab pos="434340" algn="l"/>
              </a:tabLst>
            </a:pPr>
            <a:r>
              <a:rPr lang="vi-VN" sz="2800" spc="-10" dirty="0">
                <a:cs typeface="Arial"/>
              </a:rPr>
              <a:t>Xác định một số nguyên có phải là số nguyên tố hay không</a:t>
            </a:r>
          </a:p>
          <a:p>
            <a:pPr marL="775970" indent="-514350">
              <a:buFont typeface="+mj-lt"/>
              <a:buAutoNum type="arabicPeriod"/>
              <a:tabLst>
                <a:tab pos="434340" algn="l"/>
              </a:tabLst>
            </a:pPr>
            <a:r>
              <a:rPr lang="vi-VN" sz="2800" spc="-10" dirty="0">
                <a:cs typeface="Arial"/>
              </a:rPr>
              <a:t>Xác định USCLN, BSCNN của 2 số a và b (BSCNN = (a*b)/USCLN</a:t>
            </a:r>
          </a:p>
          <a:p>
            <a:pPr marL="775970" indent="-514350">
              <a:buFont typeface="+mj-lt"/>
              <a:buAutoNum type="arabicPeriod"/>
              <a:tabLst>
                <a:tab pos="434340" algn="l"/>
              </a:tabLst>
            </a:pPr>
            <a:r>
              <a:rPr lang="vi-VN" sz="2800" spc="-10" dirty="0">
                <a:cs typeface="Arial"/>
              </a:rPr>
              <a:t>Tìm số lớn nhất/ nhỏ nhất trong dãy số</a:t>
            </a:r>
          </a:p>
          <a:p>
            <a:pPr marL="775970" indent="-514350">
              <a:buFont typeface="+mj-lt"/>
              <a:buAutoNum type="arabicPeriod"/>
              <a:tabLst>
                <a:tab pos="434340" algn="l"/>
              </a:tabLst>
            </a:pPr>
            <a:r>
              <a:rPr lang="vi-VN" sz="2800" spc="-10" dirty="0">
                <a:cs typeface="Arial"/>
              </a:rPr>
              <a:t>Sắp xếp dãy số tăng dần hoặc giảm dần</a:t>
            </a:r>
          </a:p>
          <a:p>
            <a:pPr marL="775970" indent="-514350">
              <a:buFont typeface="+mj-lt"/>
              <a:buAutoNum type="arabicPeriod"/>
              <a:tabLst>
                <a:tab pos="434340" algn="l"/>
              </a:tabLst>
            </a:pPr>
            <a:endParaRPr lang="vi-VN" sz="1800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05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03E35-82C1-9D4A-9357-B095A986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F7793-7D3E-E043-BD64-1E800A27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09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Bài toán</a:t>
            </a:r>
            <a:r>
              <a:rPr lang="vi-VN" sz="4800" dirty="0">
                <a:cs typeface="Arial"/>
              </a:rPr>
              <a:t> </a:t>
            </a:r>
            <a:r>
              <a:rPr lang="vi-VN" sz="4800" spc="-10" dirty="0">
                <a:cs typeface="Arial"/>
              </a:rPr>
              <a:t>(problem)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Giải </a:t>
            </a:r>
            <a:r>
              <a:rPr lang="vi-VN" sz="4800" spc="-10" dirty="0">
                <a:cs typeface="Arial"/>
              </a:rPr>
              <a:t>quyết bài </a:t>
            </a:r>
            <a:r>
              <a:rPr lang="vi-VN" sz="4800" spc="-5" dirty="0">
                <a:cs typeface="Arial"/>
              </a:rPr>
              <a:t>toán </a:t>
            </a:r>
            <a:r>
              <a:rPr lang="vi-VN" sz="4800" spc="-10" dirty="0">
                <a:cs typeface="Arial"/>
              </a:rPr>
              <a:t>bằng máy</a:t>
            </a:r>
            <a:r>
              <a:rPr lang="vi-VN" sz="4800" spc="25" dirty="0">
                <a:cs typeface="Arial"/>
              </a:rPr>
              <a:t> </a:t>
            </a:r>
            <a:r>
              <a:rPr lang="vi-VN" sz="4800" spc="-5" dirty="0">
                <a:cs typeface="Arial"/>
              </a:rPr>
              <a:t>tính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Biểu </a:t>
            </a:r>
            <a:r>
              <a:rPr lang="vi-VN" sz="4800" spc="-10" dirty="0">
                <a:cs typeface="Arial"/>
              </a:rPr>
              <a:t>diễn </a:t>
            </a:r>
            <a:r>
              <a:rPr lang="vi-VN" sz="4800" spc="-5" dirty="0">
                <a:cs typeface="Arial"/>
              </a:rPr>
              <a:t>thuật</a:t>
            </a:r>
            <a:r>
              <a:rPr lang="vi-VN" sz="4800" spc="5" dirty="0">
                <a:cs typeface="Arial"/>
              </a:rPr>
              <a:t> </a:t>
            </a:r>
            <a:r>
              <a:rPr lang="vi-VN" sz="4800" spc="-5" dirty="0">
                <a:cs typeface="Arial"/>
              </a:rPr>
              <a:t>toán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10" dirty="0">
                <a:cs typeface="Arial"/>
              </a:rPr>
              <a:t>Một </a:t>
            </a:r>
            <a:r>
              <a:rPr lang="vi-VN" sz="4800" spc="-5" dirty="0">
                <a:cs typeface="Arial"/>
              </a:rPr>
              <a:t>số thuật toán cơ</a:t>
            </a:r>
            <a:r>
              <a:rPr lang="vi-VN" sz="4800" dirty="0">
                <a:cs typeface="Arial"/>
              </a:rPr>
              <a:t> </a:t>
            </a:r>
            <a:r>
              <a:rPr lang="vi-VN" sz="4800" spc="-10" dirty="0">
                <a:cs typeface="Arial"/>
              </a:rPr>
              <a:t>bản</a:t>
            </a:r>
            <a:endParaRPr lang="vi-VN" sz="4800" dirty="0">
              <a:cs typeface="Arial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vi-VN" sz="3200" spc="-10" dirty="0">
                <a:cs typeface="Arial"/>
              </a:rPr>
              <a:t>“Bài </a:t>
            </a:r>
            <a:r>
              <a:rPr lang="vi-VN" sz="3200" spc="-5" dirty="0">
                <a:cs typeface="Arial"/>
              </a:rPr>
              <a:t>toán” </a:t>
            </a:r>
            <a:r>
              <a:rPr lang="vi-VN" sz="3200" spc="-10" dirty="0">
                <a:cs typeface="Arial"/>
              </a:rPr>
              <a:t>hay “Vấn</a:t>
            </a:r>
            <a:r>
              <a:rPr lang="vi-VN" sz="3200" spc="10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đề”</a:t>
            </a:r>
            <a:endParaRPr lang="vi-VN" sz="3200" dirty="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</a:t>
            </a:r>
            <a:r>
              <a:rPr lang="vi-VN" sz="2800" dirty="0">
                <a:cs typeface="Arial"/>
              </a:rPr>
              <a:t>có </a:t>
            </a:r>
            <a:r>
              <a:rPr lang="vi-VN" sz="2800" spc="-5" dirty="0">
                <a:cs typeface="Arial"/>
              </a:rPr>
              <a:t>nghĩa rộng hơn bài </a:t>
            </a:r>
            <a:r>
              <a:rPr lang="vi-VN" sz="2800" dirty="0">
                <a:cs typeface="Arial"/>
              </a:rPr>
              <a:t>toán</a:t>
            </a:r>
          </a:p>
          <a:p>
            <a:pPr marL="775970" marR="33909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Bài toán </a:t>
            </a:r>
            <a:r>
              <a:rPr lang="vi-VN" sz="2800" spc="-5" dirty="0">
                <a:cs typeface="Arial"/>
              </a:rPr>
              <a:t>là một loại </a:t>
            </a:r>
            <a:r>
              <a:rPr lang="vi-VN" sz="2800" spc="-1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mà để giải </a:t>
            </a:r>
            <a:r>
              <a:rPr lang="vi-VN" sz="2800" spc="-10" dirty="0">
                <a:cs typeface="Arial"/>
              </a:rPr>
              <a:t>quyết  </a:t>
            </a:r>
            <a:r>
              <a:rPr lang="vi-VN" sz="2800" spc="-5" dirty="0">
                <a:cs typeface="Arial"/>
              </a:rPr>
              <a:t>phải liên quan </a:t>
            </a:r>
            <a:r>
              <a:rPr lang="vi-VN" sz="2800" dirty="0">
                <a:cs typeface="Arial"/>
              </a:rPr>
              <a:t>ít </a:t>
            </a:r>
            <a:r>
              <a:rPr lang="vi-VN" sz="2800" spc="-5" dirty="0">
                <a:cs typeface="Arial"/>
              </a:rPr>
              <a:t>nhiều đến </a:t>
            </a:r>
            <a:r>
              <a:rPr lang="vi-VN" sz="2800" dirty="0">
                <a:cs typeface="Arial"/>
              </a:rPr>
              <a:t>tính toán: </a:t>
            </a:r>
            <a:r>
              <a:rPr lang="vi-VN" sz="2800" spc="-5" dirty="0">
                <a:cs typeface="Arial"/>
              </a:rPr>
              <a:t>bài </a:t>
            </a:r>
            <a:r>
              <a:rPr lang="vi-VN" sz="2800" dirty="0">
                <a:cs typeface="Arial"/>
              </a:rPr>
              <a:t>toán  trong </a:t>
            </a:r>
            <a:r>
              <a:rPr lang="vi-VN" sz="2800" spc="-10" dirty="0">
                <a:cs typeface="Arial"/>
              </a:rPr>
              <a:t>vật </a:t>
            </a:r>
            <a:r>
              <a:rPr lang="vi-VN" sz="2800" dirty="0">
                <a:cs typeface="Arial"/>
              </a:rPr>
              <a:t>lý, </a:t>
            </a:r>
            <a:r>
              <a:rPr lang="vi-VN" sz="2800" spc="-5" dirty="0">
                <a:cs typeface="Arial"/>
              </a:rPr>
              <a:t>hóa học, </a:t>
            </a:r>
            <a:r>
              <a:rPr lang="vi-VN" sz="2800" spc="-10" dirty="0">
                <a:cs typeface="Arial"/>
              </a:rPr>
              <a:t>xây </a:t>
            </a:r>
            <a:r>
              <a:rPr lang="vi-VN" sz="2800" spc="-5" dirty="0">
                <a:cs typeface="Arial"/>
              </a:rPr>
              <a:t>dựng, </a:t>
            </a:r>
            <a:r>
              <a:rPr lang="vi-VN" sz="2800" dirty="0">
                <a:cs typeface="Arial"/>
              </a:rPr>
              <a:t>kinh</a:t>
            </a:r>
            <a:r>
              <a:rPr lang="vi-VN" sz="2800" spc="1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tế…</a:t>
            </a:r>
          </a:p>
          <a:p>
            <a:pPr marL="54737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10" dirty="0">
                <a:cs typeface="Arial"/>
              </a:rPr>
              <a:t>Hai </a:t>
            </a:r>
            <a:r>
              <a:rPr lang="vi-VN" sz="3200" spc="-5" dirty="0">
                <a:cs typeface="Arial"/>
              </a:rPr>
              <a:t>loại vấn </a:t>
            </a:r>
            <a:r>
              <a:rPr lang="vi-VN" sz="3200" spc="-10" dirty="0">
                <a:cs typeface="Arial"/>
              </a:rPr>
              <a:t>đề</a:t>
            </a:r>
            <a:endParaRPr lang="vi-VN" sz="3200" dirty="0">
              <a:cs typeface="Arial"/>
            </a:endParaRPr>
          </a:p>
          <a:p>
            <a:pPr marL="775970" marR="540385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spc="-5" dirty="0">
                <a:cs typeface="Arial"/>
              </a:rPr>
              <a:t>Theorema: là vấn đề </a:t>
            </a:r>
            <a:r>
              <a:rPr lang="vi-VN" sz="2800" dirty="0">
                <a:cs typeface="Arial"/>
              </a:rPr>
              <a:t>cần </a:t>
            </a:r>
            <a:r>
              <a:rPr lang="vi-VN" sz="2800" spc="-5" dirty="0">
                <a:cs typeface="Arial"/>
              </a:rPr>
              <a:t>được </a:t>
            </a:r>
            <a:r>
              <a:rPr lang="vi-VN" sz="2800" dirty="0">
                <a:cs typeface="Arial"/>
              </a:rPr>
              <a:t>khẳng </a:t>
            </a:r>
            <a:r>
              <a:rPr lang="vi-VN" sz="2800" spc="-5" dirty="0">
                <a:cs typeface="Arial"/>
              </a:rPr>
              <a:t>định  </a:t>
            </a:r>
            <a:r>
              <a:rPr lang="vi-VN" sz="2800" dirty="0">
                <a:cs typeface="Arial"/>
              </a:rPr>
              <a:t>tính </a:t>
            </a:r>
            <a:r>
              <a:rPr lang="vi-VN" sz="2800" spc="-5" dirty="0">
                <a:cs typeface="Arial"/>
              </a:rPr>
              <a:t>đúng </a:t>
            </a:r>
            <a:r>
              <a:rPr lang="vi-VN" sz="2800" dirty="0">
                <a:cs typeface="Arial"/>
              </a:rPr>
              <a:t>sai.</a:t>
            </a:r>
          </a:p>
          <a:p>
            <a:pPr marL="775970" marR="37338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Problema: </a:t>
            </a:r>
            <a:r>
              <a:rPr lang="vi-VN" sz="2800" spc="-5" dirty="0">
                <a:cs typeface="Arial"/>
              </a:rPr>
              <a:t>là </a:t>
            </a:r>
            <a:r>
              <a:rPr lang="vi-VN" sz="2800" spc="-1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</a:t>
            </a:r>
            <a:r>
              <a:rPr lang="vi-VN" sz="2800" dirty="0">
                <a:cs typeface="Arial"/>
              </a:rPr>
              <a:t>cần tìm </a:t>
            </a:r>
            <a:r>
              <a:rPr lang="vi-VN" sz="2800" spc="-5" dirty="0">
                <a:cs typeface="Arial"/>
              </a:rPr>
              <a:t>được giải pháp  để đạt được một mục </a:t>
            </a:r>
            <a:r>
              <a:rPr lang="vi-VN" sz="2800" dirty="0">
                <a:cs typeface="Arial"/>
              </a:rPr>
              <a:t>tiêu </a:t>
            </a:r>
            <a:r>
              <a:rPr lang="vi-VN" sz="2800" spc="-10" dirty="0">
                <a:cs typeface="Arial"/>
              </a:rPr>
              <a:t>xác </a:t>
            </a:r>
            <a:r>
              <a:rPr lang="vi-VN" sz="2800" spc="-5" dirty="0">
                <a:cs typeface="Arial"/>
              </a:rPr>
              <a:t>định </a:t>
            </a:r>
            <a:r>
              <a:rPr lang="vi-VN" sz="2800" dirty="0">
                <a:cs typeface="Arial"/>
              </a:rPr>
              <a:t>từ </a:t>
            </a:r>
            <a:r>
              <a:rPr lang="vi-VN" sz="2800" spc="-5" dirty="0">
                <a:cs typeface="Arial"/>
              </a:rPr>
              <a:t>những  điều </a:t>
            </a:r>
            <a:r>
              <a:rPr lang="vi-VN" sz="2800" dirty="0">
                <a:cs typeface="Arial"/>
              </a:rPr>
              <a:t>kiện </a:t>
            </a:r>
            <a:r>
              <a:rPr lang="vi-VN" sz="2800" spc="-5" dirty="0">
                <a:cs typeface="Arial"/>
              </a:rPr>
              <a:t>ban đầu nào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đó</a:t>
            </a:r>
            <a:endParaRPr lang="vi-VN" sz="4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75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vi-VN" sz="3600" spc="-5" dirty="0">
                <a:cs typeface="Arial"/>
              </a:rPr>
              <a:t>Biểu diễn vấn </a:t>
            </a:r>
            <a:r>
              <a:rPr lang="vi-VN" sz="3600" spc="-10" dirty="0">
                <a:cs typeface="Arial"/>
              </a:rPr>
              <a:t>đề-bài </a:t>
            </a:r>
            <a:r>
              <a:rPr lang="vi-VN" sz="3600" spc="-5" dirty="0">
                <a:cs typeface="Arial"/>
              </a:rPr>
              <a:t>toán</a:t>
            </a:r>
            <a:endParaRPr lang="vi-VN" sz="3600" dirty="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3200" dirty="0">
                <a:cs typeface="Arial"/>
              </a:rPr>
              <a:t>A →</a:t>
            </a:r>
            <a:r>
              <a:rPr lang="vi-VN" sz="3200" spc="-95" dirty="0">
                <a:cs typeface="Arial"/>
              </a:rPr>
              <a:t> </a:t>
            </a:r>
            <a:r>
              <a:rPr lang="vi-VN" sz="3200" dirty="0">
                <a:cs typeface="Arial"/>
              </a:rPr>
              <a:t>B</a:t>
            </a: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800" dirty="0">
                <a:cs typeface="Arial"/>
              </a:rPr>
              <a:t>A: Giả thiết, </a:t>
            </a:r>
            <a:r>
              <a:rPr lang="vi-VN" sz="2800" spc="-5" dirty="0">
                <a:cs typeface="Arial"/>
              </a:rPr>
              <a:t>điều </a:t>
            </a:r>
            <a:r>
              <a:rPr lang="vi-VN" sz="2800" dirty="0">
                <a:cs typeface="Arial"/>
              </a:rPr>
              <a:t>kiện </a:t>
            </a:r>
            <a:r>
              <a:rPr lang="vi-VN" sz="2800" spc="-5" dirty="0">
                <a:cs typeface="Arial"/>
              </a:rPr>
              <a:t>ban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đầu</a:t>
            </a:r>
            <a:endParaRPr lang="vi-VN" sz="2800" dirty="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800" dirty="0">
                <a:cs typeface="Arial"/>
              </a:rPr>
              <a:t>B: Kết </a:t>
            </a:r>
            <a:r>
              <a:rPr lang="vi-VN" sz="2800" spc="-5" dirty="0">
                <a:cs typeface="Arial"/>
              </a:rPr>
              <a:t>luận, mục </a:t>
            </a:r>
            <a:r>
              <a:rPr lang="vi-VN" sz="2800" dirty="0">
                <a:cs typeface="Arial"/>
              </a:rPr>
              <a:t>tiêu cần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đạt</a:t>
            </a:r>
            <a:endParaRPr lang="vi-VN" sz="2800" dirty="0">
              <a:cs typeface="Arial"/>
            </a:endParaRPr>
          </a:p>
          <a:p>
            <a:pPr marL="547370" indent="-285750">
              <a:spcBef>
                <a:spcPts val="375"/>
              </a:spcBef>
              <a:tabLst>
                <a:tab pos="434340" algn="l"/>
              </a:tabLst>
            </a:pPr>
            <a:r>
              <a:rPr lang="vi-VN" sz="3600" spc="-5" dirty="0">
                <a:cs typeface="Arial"/>
              </a:rPr>
              <a:t>Giải </a:t>
            </a:r>
            <a:r>
              <a:rPr lang="vi-VN" sz="3600" spc="-10" dirty="0">
                <a:cs typeface="Arial"/>
              </a:rPr>
              <a:t>quyết </a:t>
            </a:r>
            <a:r>
              <a:rPr lang="vi-VN" sz="3600" spc="-5" dirty="0">
                <a:cs typeface="Arial"/>
              </a:rPr>
              <a:t>vấn đề-bài toán</a:t>
            </a:r>
            <a:endParaRPr lang="vi-VN" sz="3600" dirty="0">
              <a:cs typeface="Arial"/>
            </a:endParaRPr>
          </a:p>
          <a:p>
            <a:pPr marL="775970" marR="48260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 dirty="0">
                <a:cs typeface="Arial"/>
              </a:rPr>
              <a:t>Từ A </a:t>
            </a:r>
            <a:r>
              <a:rPr lang="vi-VN" sz="3200" spc="-5" dirty="0">
                <a:cs typeface="Arial"/>
              </a:rPr>
              <a:t>dùng một </a:t>
            </a:r>
            <a:r>
              <a:rPr lang="vi-VN" sz="3200" dirty="0">
                <a:cs typeface="Arial"/>
              </a:rPr>
              <a:t>số </a:t>
            </a:r>
            <a:r>
              <a:rPr lang="vi-VN" sz="3200" spc="-5" dirty="0">
                <a:cs typeface="Arial"/>
              </a:rPr>
              <a:t>hữu hạn </a:t>
            </a:r>
            <a:r>
              <a:rPr lang="vi-VN" sz="3200" dirty="0">
                <a:cs typeface="Arial"/>
              </a:rPr>
              <a:t>các </a:t>
            </a:r>
            <a:r>
              <a:rPr lang="vi-VN" sz="3200" spc="-5" dirty="0">
                <a:cs typeface="Arial"/>
              </a:rPr>
              <a:t>bước </a:t>
            </a:r>
            <a:r>
              <a:rPr lang="vi-VN" sz="3200" dirty="0">
                <a:cs typeface="Arial"/>
              </a:rPr>
              <a:t>suy  </a:t>
            </a:r>
            <a:r>
              <a:rPr lang="vi-VN" sz="3200" spc="-5" dirty="0">
                <a:cs typeface="Arial"/>
              </a:rPr>
              <a:t>luận </a:t>
            </a:r>
            <a:r>
              <a:rPr lang="vi-VN" sz="3200" dirty="0">
                <a:cs typeface="Arial"/>
              </a:rPr>
              <a:t>có </a:t>
            </a:r>
            <a:r>
              <a:rPr lang="vi-VN" sz="3200" spc="-5" dirty="0">
                <a:cs typeface="Arial"/>
              </a:rPr>
              <a:t>lý hoặc hành động </a:t>
            </a:r>
            <a:r>
              <a:rPr lang="vi-VN" sz="3200" dirty="0">
                <a:cs typeface="Arial"/>
              </a:rPr>
              <a:t>thích </a:t>
            </a:r>
            <a:r>
              <a:rPr lang="vi-VN" sz="3200" spc="-5" dirty="0">
                <a:cs typeface="Arial"/>
              </a:rPr>
              <a:t>hợp để đạt  được</a:t>
            </a:r>
            <a:r>
              <a:rPr lang="vi-VN" sz="3200" spc="-20" dirty="0">
                <a:cs typeface="Arial"/>
              </a:rPr>
              <a:t> </a:t>
            </a:r>
            <a:r>
              <a:rPr lang="vi-VN" sz="3200" dirty="0">
                <a:cs typeface="Arial"/>
              </a:rPr>
              <a:t>B</a:t>
            </a: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 spc="-15" dirty="0">
                <a:cs typeface="Arial"/>
              </a:rPr>
              <a:t>Trong </a:t>
            </a:r>
            <a:r>
              <a:rPr lang="vi-VN" sz="3200" spc="-20" dirty="0">
                <a:cs typeface="Arial"/>
              </a:rPr>
              <a:t>Tin </a:t>
            </a:r>
            <a:r>
              <a:rPr lang="vi-VN" sz="3200" spc="-5" dirty="0">
                <a:cs typeface="Arial"/>
              </a:rPr>
              <a:t>học, </a:t>
            </a:r>
            <a:r>
              <a:rPr lang="vi-VN" sz="3200" dirty="0">
                <a:cs typeface="Arial"/>
              </a:rPr>
              <a:t>A </a:t>
            </a:r>
            <a:r>
              <a:rPr lang="vi-VN" sz="3200" spc="-5" dirty="0">
                <a:cs typeface="Arial"/>
              </a:rPr>
              <a:t>là đầu </a:t>
            </a:r>
            <a:r>
              <a:rPr lang="vi-VN" sz="3200" spc="-10" dirty="0">
                <a:cs typeface="Arial"/>
              </a:rPr>
              <a:t>vào, </a:t>
            </a:r>
            <a:r>
              <a:rPr lang="vi-VN" sz="3200" dirty="0">
                <a:cs typeface="Arial"/>
              </a:rPr>
              <a:t>B </a:t>
            </a:r>
            <a:r>
              <a:rPr lang="vi-VN" sz="3200" spc="-5" dirty="0">
                <a:cs typeface="Arial"/>
              </a:rPr>
              <a:t>là đầu</a:t>
            </a:r>
            <a:r>
              <a:rPr lang="vi-VN" sz="3200" spc="-14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ra</a:t>
            </a: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84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384"/>
              </a:spcBef>
              <a:tabLst>
                <a:tab pos="434340" algn="l"/>
              </a:tabLst>
            </a:pPr>
            <a:r>
              <a:rPr lang="vi-VN" sz="3200" spc="-10" dirty="0">
                <a:cs typeface="Arial"/>
              </a:rPr>
              <a:t>Các </a:t>
            </a:r>
            <a:r>
              <a:rPr lang="vi-VN" sz="3200" spc="-5" dirty="0">
                <a:cs typeface="Arial"/>
              </a:rPr>
              <a:t>giai </a:t>
            </a:r>
            <a:r>
              <a:rPr lang="vi-VN" sz="3200" spc="-10" dirty="0">
                <a:cs typeface="Arial"/>
              </a:rPr>
              <a:t>đoạn quan</a:t>
            </a:r>
            <a:r>
              <a:rPr lang="vi-VN" sz="320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trọng</a:t>
            </a:r>
            <a:endParaRPr lang="vi-VN" sz="3200" dirty="0">
              <a:cs typeface="Arial"/>
            </a:endParaRPr>
          </a:p>
          <a:p>
            <a:pPr marL="775970" lvl="1">
              <a:spcBef>
                <a:spcPts val="330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Bước </a:t>
            </a:r>
            <a:r>
              <a:rPr lang="vi-VN" sz="2800" spc="-5" dirty="0">
                <a:cs typeface="Arial"/>
              </a:rPr>
              <a:t>1. </a:t>
            </a:r>
            <a:r>
              <a:rPr lang="vi-VN" sz="2800" dirty="0">
                <a:cs typeface="Arial"/>
              </a:rPr>
              <a:t>Xác </a:t>
            </a:r>
            <a:r>
              <a:rPr lang="vi-VN" sz="2800" spc="-5" dirty="0">
                <a:cs typeface="Arial"/>
              </a:rPr>
              <a:t>định yêu </a:t>
            </a:r>
            <a:r>
              <a:rPr lang="vi-VN" sz="2800" dirty="0">
                <a:cs typeface="Arial"/>
              </a:rPr>
              <a:t>cầu </a:t>
            </a:r>
            <a:r>
              <a:rPr lang="vi-VN" sz="2800" spc="-5" dirty="0">
                <a:cs typeface="Arial"/>
              </a:rPr>
              <a:t>bài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toán</a:t>
            </a:r>
            <a:endParaRPr lang="vi-VN" sz="2800" dirty="0">
              <a:cs typeface="Arial"/>
            </a:endParaRP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Bước </a:t>
            </a:r>
            <a:r>
              <a:rPr lang="vi-VN" sz="2800" spc="-5" dirty="0">
                <a:cs typeface="Arial"/>
              </a:rPr>
              <a:t>2. </a:t>
            </a:r>
            <a:r>
              <a:rPr lang="vi-VN" sz="2800" dirty="0">
                <a:cs typeface="Arial"/>
              </a:rPr>
              <a:t>Phân tích </a:t>
            </a:r>
            <a:r>
              <a:rPr lang="vi-VN" sz="2800" spc="-10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thiết kế </a:t>
            </a:r>
            <a:r>
              <a:rPr lang="vi-VN" sz="2800" spc="-5" dirty="0">
                <a:cs typeface="Arial"/>
              </a:rPr>
              <a:t>bài</a:t>
            </a:r>
            <a:r>
              <a:rPr lang="vi-VN" sz="2800" spc="-4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toán</a:t>
            </a: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400" spc="-5" dirty="0">
                <a:cs typeface="Arial"/>
              </a:rPr>
              <a:t>Lựa </a:t>
            </a:r>
            <a:r>
              <a:rPr lang="vi-VN" sz="2400" dirty="0">
                <a:cs typeface="Arial"/>
              </a:rPr>
              <a:t>chọn </a:t>
            </a:r>
            <a:r>
              <a:rPr lang="vi-VN" sz="2400" spc="-5" dirty="0">
                <a:cs typeface="Arial"/>
              </a:rPr>
              <a:t>phương án </a:t>
            </a:r>
            <a:r>
              <a:rPr lang="vi-VN" sz="2400" spc="-10" dirty="0">
                <a:cs typeface="Arial"/>
              </a:rPr>
              <a:t>giải quyết </a:t>
            </a:r>
            <a:r>
              <a:rPr lang="vi-VN" sz="2400" dirty="0">
                <a:cs typeface="Arial"/>
              </a:rPr>
              <a:t>(thuật</a:t>
            </a:r>
            <a:r>
              <a:rPr lang="vi-VN" sz="2400" spc="35" dirty="0">
                <a:cs typeface="Arial"/>
              </a:rPr>
              <a:t> </a:t>
            </a:r>
            <a:r>
              <a:rPr lang="vi-VN" sz="2400" spc="-5" dirty="0">
                <a:cs typeface="Arial"/>
              </a:rPr>
              <a:t>toán)</a:t>
            </a:r>
            <a:endParaRPr lang="vi-VN" sz="2400" dirty="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400" dirty="0">
                <a:cs typeface="Arial"/>
              </a:rPr>
              <a:t>Xây </a:t>
            </a:r>
            <a:r>
              <a:rPr lang="vi-VN" sz="2400" spc="-5" dirty="0">
                <a:cs typeface="Arial"/>
              </a:rPr>
              <a:t>dựng thuật</a:t>
            </a:r>
            <a:r>
              <a:rPr lang="vi-VN" sz="2400" spc="-15" dirty="0">
                <a:cs typeface="Arial"/>
              </a:rPr>
              <a:t> </a:t>
            </a:r>
            <a:r>
              <a:rPr lang="vi-VN" sz="2400" dirty="0">
                <a:cs typeface="Arial"/>
              </a:rPr>
              <a:t>toán</a:t>
            </a:r>
          </a:p>
          <a:p>
            <a:pPr marL="775970" lvl="1">
              <a:spcBef>
                <a:spcPts val="32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Bước </a:t>
            </a:r>
            <a:r>
              <a:rPr lang="vi-VN" sz="2800" spc="-5" dirty="0">
                <a:cs typeface="Arial"/>
              </a:rPr>
              <a:t>3. Lập</a:t>
            </a:r>
            <a:r>
              <a:rPr lang="vi-VN" sz="2800" spc="-1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trình</a:t>
            </a:r>
          </a:p>
          <a:p>
            <a:pPr marL="775970" lvl="1">
              <a:spcBef>
                <a:spcPts val="340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Bước </a:t>
            </a:r>
            <a:r>
              <a:rPr lang="vi-VN" sz="2800" spc="-5" dirty="0">
                <a:cs typeface="Arial"/>
              </a:rPr>
              <a:t>4. </a:t>
            </a:r>
            <a:r>
              <a:rPr lang="vi-VN" sz="2800" dirty="0">
                <a:cs typeface="Arial"/>
              </a:rPr>
              <a:t>Kiểm thử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spc="-5" dirty="0">
                <a:cs typeface="Arial"/>
              </a:rPr>
              <a:t>hiệu </a:t>
            </a:r>
            <a:r>
              <a:rPr lang="vi-VN" sz="2800" dirty="0">
                <a:cs typeface="Arial"/>
              </a:rPr>
              <a:t>chỉnh chương</a:t>
            </a:r>
            <a:r>
              <a:rPr lang="vi-VN" sz="2800" spc="-1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trình</a:t>
            </a: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Bước </a:t>
            </a:r>
            <a:r>
              <a:rPr lang="vi-VN" sz="2800" spc="-5" dirty="0">
                <a:cs typeface="Arial"/>
              </a:rPr>
              <a:t>5. </a:t>
            </a:r>
            <a:r>
              <a:rPr lang="vi-VN" sz="2800" spc="-15" dirty="0">
                <a:cs typeface="Arial"/>
              </a:rPr>
              <a:t>Triển </a:t>
            </a:r>
            <a:r>
              <a:rPr lang="vi-VN" sz="2800" dirty="0">
                <a:cs typeface="Arial"/>
              </a:rPr>
              <a:t>khai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spc="-5" dirty="0">
                <a:cs typeface="Arial"/>
              </a:rPr>
              <a:t>bảo</a:t>
            </a:r>
            <a:r>
              <a:rPr lang="vi-VN" sz="2800" dirty="0">
                <a:cs typeface="Arial"/>
              </a:rPr>
              <a:t> trì</a:t>
            </a:r>
          </a:p>
        </p:txBody>
      </p:sp>
    </p:spTree>
    <p:extLst>
      <p:ext uri="{BB962C8B-B14F-4D97-AF65-F5344CB8AC3E}">
        <p14:creationId xmlns:p14="http://schemas.microsoft.com/office/powerpoint/2010/main" val="192635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1: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Ngôn ngữ </a:t>
            </a:r>
            <a:r>
              <a:rPr lang="vi-VN" dirty="0">
                <a:cs typeface="Arial"/>
              </a:rPr>
              <a:t>tự</a:t>
            </a:r>
            <a:r>
              <a:rPr lang="vi-VN" spc="-15" dirty="0">
                <a:cs typeface="Arial"/>
              </a:rPr>
              <a:t> </a:t>
            </a:r>
            <a:r>
              <a:rPr lang="vi-VN" dirty="0">
                <a:cs typeface="Arial"/>
              </a:rPr>
              <a:t>nhiên</a:t>
            </a:r>
          </a:p>
          <a:p>
            <a:pPr marL="60452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2: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Ngôn ngữ lưu đồ (lưu đồ/sơ đồ</a:t>
            </a:r>
            <a:r>
              <a:rPr lang="vi-VN" spc="-50" dirty="0">
                <a:cs typeface="Arial"/>
              </a:rPr>
              <a:t> </a:t>
            </a:r>
            <a:r>
              <a:rPr lang="vi-VN" dirty="0">
                <a:cs typeface="Arial"/>
              </a:rPr>
              <a:t>khối)</a:t>
            </a:r>
          </a:p>
          <a:p>
            <a:pPr marL="604520" marR="267335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3: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Mã giả (</a:t>
            </a:r>
            <a:r>
              <a:rPr lang="vi-VN" sz="2000" spc="-5" dirty="0">
                <a:cs typeface="Arial"/>
              </a:rPr>
              <a:t>pseudocode</a:t>
            </a:r>
            <a:r>
              <a:rPr lang="vi-VN" spc="-5" dirty="0">
                <a:cs typeface="Arial"/>
              </a:rPr>
              <a:t>) gọi là ngôn ngữ  mô phỏng </a:t>
            </a:r>
            <a:r>
              <a:rPr lang="vi-VN" dirty="0">
                <a:cs typeface="Arial"/>
              </a:rPr>
              <a:t>chương trình PDL </a:t>
            </a:r>
            <a:r>
              <a:rPr lang="vi-VN" spc="-5" dirty="0">
                <a:cs typeface="Arial"/>
              </a:rPr>
              <a:t>(Programming  Description</a:t>
            </a:r>
            <a:r>
              <a:rPr lang="vi-VN" spc="-45" dirty="0">
                <a:cs typeface="Arial"/>
              </a:rPr>
              <a:t> </a:t>
            </a:r>
            <a:r>
              <a:rPr lang="vi-VN" spc="-5" dirty="0">
                <a:cs typeface="Arial"/>
              </a:rPr>
              <a:t>Language).</a:t>
            </a:r>
            <a:endParaRPr lang="vi-VN" dirty="0">
              <a:cs typeface="Arial"/>
            </a:endParaRPr>
          </a:p>
          <a:p>
            <a:pPr marL="604520" marR="26289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4: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Các </a:t>
            </a:r>
            <a:r>
              <a:rPr lang="vi-VN" dirty="0">
                <a:cs typeface="Arial"/>
              </a:rPr>
              <a:t>ngôn </a:t>
            </a:r>
            <a:r>
              <a:rPr lang="vi-VN" spc="-5" dirty="0">
                <a:cs typeface="Arial"/>
              </a:rPr>
              <a:t>ngữ lập </a:t>
            </a:r>
            <a:r>
              <a:rPr lang="vi-VN" dirty="0">
                <a:cs typeface="Arial"/>
              </a:rPr>
              <a:t>trình như </a:t>
            </a:r>
            <a:r>
              <a:rPr lang="vi-VN" spc="-5" dirty="0">
                <a:cs typeface="Arial"/>
              </a:rPr>
              <a:t>C/C++, C# </a:t>
            </a:r>
            <a:r>
              <a:rPr lang="vi-VN" dirty="0">
                <a:cs typeface="Arial"/>
              </a:rPr>
              <a:t>hay </a:t>
            </a:r>
            <a:r>
              <a:rPr lang="vi-VN" spc="-5" dirty="0">
                <a:cs typeface="Arial"/>
              </a:rPr>
              <a:t>Java. </a:t>
            </a:r>
            <a:r>
              <a:rPr lang="vi-VN" spc="-25" dirty="0">
                <a:cs typeface="Arial"/>
              </a:rPr>
              <a:t>Tuy </a:t>
            </a:r>
            <a:r>
              <a:rPr lang="vi-VN" spc="-5" dirty="0">
                <a:cs typeface="Arial"/>
              </a:rPr>
              <a:t>nhiên, </a:t>
            </a:r>
            <a:r>
              <a:rPr lang="vi-VN" dirty="0">
                <a:cs typeface="Arial"/>
              </a:rPr>
              <a:t>không nhất thiết  </a:t>
            </a:r>
            <a:r>
              <a:rPr lang="vi-VN" spc="-5" dirty="0">
                <a:cs typeface="Arial"/>
              </a:rPr>
              <a:t>phải </a:t>
            </a:r>
            <a:r>
              <a:rPr lang="vi-VN" dirty="0">
                <a:cs typeface="Arial"/>
              </a:rPr>
              <a:t>sử dụng đúng ký pháp của các </a:t>
            </a:r>
            <a:r>
              <a:rPr lang="vi-VN" spc="-5" dirty="0">
                <a:cs typeface="Arial"/>
              </a:rPr>
              <a:t>ngôn  </a:t>
            </a:r>
            <a:r>
              <a:rPr lang="vi-VN" dirty="0">
                <a:cs typeface="Arial"/>
              </a:rPr>
              <a:t>ngữ </a:t>
            </a:r>
            <a:r>
              <a:rPr lang="vi-VN" spc="-5" dirty="0">
                <a:cs typeface="Arial"/>
              </a:rPr>
              <a:t>đó mà </a:t>
            </a:r>
            <a:r>
              <a:rPr lang="vi-VN" dirty="0">
                <a:cs typeface="Arial"/>
              </a:rPr>
              <a:t>có thể </a:t>
            </a:r>
            <a:r>
              <a:rPr lang="vi-VN" spc="-5" dirty="0">
                <a:cs typeface="Arial"/>
              </a:rPr>
              <a:t>được bỏ một </a:t>
            </a:r>
            <a:r>
              <a:rPr lang="vi-VN" dirty="0">
                <a:cs typeface="Arial"/>
              </a:rPr>
              <a:t>số </a:t>
            </a:r>
            <a:r>
              <a:rPr lang="vi-VN" spc="-5" dirty="0">
                <a:cs typeface="Arial"/>
              </a:rPr>
              <a:t>ràng</a:t>
            </a:r>
            <a:r>
              <a:rPr lang="vi-VN" spc="-85" dirty="0">
                <a:cs typeface="Arial"/>
              </a:rPr>
              <a:t> </a:t>
            </a:r>
            <a:r>
              <a:rPr lang="vi-VN" dirty="0">
                <a:cs typeface="Arial"/>
              </a:rPr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1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sz="3600" i="1" spc="-5" dirty="0">
                <a:uFill>
                  <a:solidFill>
                    <a:srgbClr val="0033CC"/>
                  </a:solidFill>
                </a:uFill>
                <a:cs typeface="Arial"/>
              </a:rPr>
              <a:t>Ví dụ 1:</a:t>
            </a:r>
          </a:p>
          <a:p>
            <a:pPr marR="5080" lvl="1">
              <a:spcBef>
                <a:spcPts val="95"/>
              </a:spcBef>
              <a:tabLst>
                <a:tab pos="172085" algn="l"/>
              </a:tabLst>
            </a:pPr>
            <a:r>
              <a:rPr lang="vi-VN" sz="2000" spc="-5" dirty="0">
                <a:cs typeface="Arial"/>
              </a:rPr>
              <a:t>Bài toán: </a:t>
            </a:r>
            <a:r>
              <a:rPr lang="vi-VN" sz="2000" spc="-10" dirty="0">
                <a:cs typeface="Arial"/>
              </a:rPr>
              <a:t>Đưa </a:t>
            </a:r>
            <a:r>
              <a:rPr lang="vi-VN" sz="2000" spc="-5" dirty="0">
                <a:cs typeface="Arial"/>
              </a:rPr>
              <a:t>ra kết luận về tương </a:t>
            </a:r>
            <a:r>
              <a:rPr lang="vi-VN" sz="2000" spc="-10" dirty="0">
                <a:cs typeface="Arial"/>
              </a:rPr>
              <a:t>quan  </a:t>
            </a:r>
            <a:r>
              <a:rPr lang="vi-VN" sz="2000" spc="-5" dirty="0">
                <a:cs typeface="Arial"/>
              </a:rPr>
              <a:t>của </a:t>
            </a:r>
            <a:r>
              <a:rPr lang="vi-VN" sz="2000" spc="-10" dirty="0">
                <a:cs typeface="Arial"/>
              </a:rPr>
              <a:t>hai </a:t>
            </a:r>
            <a:r>
              <a:rPr lang="vi-VN" sz="2000" spc="-5" dirty="0">
                <a:cs typeface="Arial"/>
              </a:rPr>
              <a:t>số a và b (&gt;, &lt; </a:t>
            </a:r>
            <a:r>
              <a:rPr lang="vi-VN" sz="2000" spc="-10" dirty="0">
                <a:cs typeface="Arial"/>
              </a:rPr>
              <a:t>hay</a:t>
            </a:r>
            <a:r>
              <a:rPr lang="vi-VN" sz="2000" dirty="0">
                <a:cs typeface="Arial"/>
              </a:rPr>
              <a:t> </a:t>
            </a:r>
            <a:r>
              <a:rPr lang="vi-VN" sz="2000" spc="-5" dirty="0">
                <a:cs typeface="Arial"/>
              </a:rPr>
              <a:t>=).</a:t>
            </a:r>
            <a:endParaRPr lang="vi-VN" sz="2000" dirty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 spc="-5" dirty="0">
                <a:cs typeface="Arial"/>
              </a:rPr>
              <a:t>Đầu </a:t>
            </a:r>
            <a:r>
              <a:rPr lang="vi-VN" sz="1400" spc="-10" dirty="0">
                <a:cs typeface="Arial"/>
              </a:rPr>
              <a:t>vào: </a:t>
            </a:r>
            <a:r>
              <a:rPr lang="vi-VN" sz="1400" spc="-5" dirty="0">
                <a:cs typeface="Arial"/>
              </a:rPr>
              <a:t>Hai </a:t>
            </a:r>
            <a:r>
              <a:rPr lang="vi-VN" sz="1400" dirty="0">
                <a:cs typeface="Arial"/>
              </a:rPr>
              <a:t>số a </a:t>
            </a:r>
            <a:r>
              <a:rPr lang="vi-VN" sz="1400" spc="-10" dirty="0">
                <a:cs typeface="Arial"/>
              </a:rPr>
              <a:t>và</a:t>
            </a:r>
            <a:r>
              <a:rPr lang="vi-VN" sz="1400" dirty="0">
                <a:cs typeface="Arial"/>
              </a:rPr>
              <a:t> b</a:t>
            </a:r>
          </a:p>
          <a:p>
            <a:pPr marL="914400" lvl="2">
              <a:spcBef>
                <a:spcPts val="340"/>
              </a:spcBef>
              <a:tabLst>
                <a:tab pos="372110" algn="l"/>
              </a:tabLst>
            </a:pPr>
            <a:r>
              <a:rPr lang="vi-VN" sz="1400" spc="-5" dirty="0">
                <a:cs typeface="Arial"/>
              </a:rPr>
              <a:t>Đầu ra: </a:t>
            </a:r>
            <a:r>
              <a:rPr lang="vi-VN" sz="1400" dirty="0">
                <a:cs typeface="Arial"/>
              </a:rPr>
              <a:t>Kết </a:t>
            </a:r>
            <a:r>
              <a:rPr lang="vi-VN" sz="1400" spc="-5" dirty="0">
                <a:cs typeface="Arial"/>
              </a:rPr>
              <a:t>luận a&gt;b hay a&lt;b hay</a:t>
            </a:r>
            <a:r>
              <a:rPr lang="vi-VN" sz="1400" dirty="0">
                <a:cs typeface="Arial"/>
              </a:rPr>
              <a:t> </a:t>
            </a:r>
            <a:r>
              <a:rPr lang="vi-VN" sz="1400" spc="-5" dirty="0">
                <a:cs typeface="Arial"/>
              </a:rPr>
              <a:t>a=b.</a:t>
            </a:r>
            <a:endParaRPr lang="vi-VN" sz="1400" dirty="0">
              <a:cs typeface="Arial"/>
            </a:endParaRPr>
          </a:p>
          <a:p>
            <a:pPr lvl="1">
              <a:spcBef>
                <a:spcPts val="385"/>
              </a:spcBef>
              <a:tabLst>
                <a:tab pos="172085" algn="l"/>
              </a:tabLst>
            </a:pPr>
            <a:r>
              <a:rPr lang="vi-VN" sz="2000" spc="-5" dirty="0">
                <a:cs typeface="Arial"/>
              </a:rPr>
              <a:t>Ý</a:t>
            </a:r>
            <a:r>
              <a:rPr lang="vi-VN" sz="2000" spc="-10" dirty="0">
                <a:cs typeface="Arial"/>
              </a:rPr>
              <a:t> </a:t>
            </a:r>
            <a:r>
              <a:rPr lang="vi-VN" sz="2000" spc="-5" dirty="0">
                <a:cs typeface="Arial"/>
              </a:rPr>
              <a:t>tưởng:</a:t>
            </a:r>
            <a:endParaRPr lang="vi-VN" sz="2000" dirty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 dirty="0">
                <a:cs typeface="Arial"/>
              </a:rPr>
              <a:t>So sánh a </a:t>
            </a:r>
            <a:r>
              <a:rPr lang="vi-VN" sz="1400" spc="-10" dirty="0">
                <a:cs typeface="Arial"/>
              </a:rPr>
              <a:t>và </a:t>
            </a:r>
            <a:r>
              <a:rPr lang="vi-VN" sz="1400" dirty="0">
                <a:cs typeface="Arial"/>
              </a:rPr>
              <a:t>b </a:t>
            </a:r>
            <a:r>
              <a:rPr lang="vi-VN" sz="1400" spc="-5" dirty="0">
                <a:cs typeface="Arial"/>
              </a:rPr>
              <a:t>rồi đưa ra </a:t>
            </a:r>
            <a:r>
              <a:rPr lang="vi-VN" sz="1400" dirty="0">
                <a:cs typeface="Arial"/>
              </a:rPr>
              <a:t>kết</a:t>
            </a:r>
            <a:r>
              <a:rPr lang="vi-VN" sz="1400" spc="-10" dirty="0">
                <a:cs typeface="Arial"/>
              </a:rPr>
              <a:t> </a:t>
            </a:r>
            <a:r>
              <a:rPr lang="vi-VN" sz="1400" spc="-5" dirty="0">
                <a:cs typeface="Arial"/>
              </a:rPr>
              <a:t>luận</a:t>
            </a:r>
            <a:endParaRPr lang="vi-VN" dirty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600" spc="-5" dirty="0">
                <a:cs typeface="Arial"/>
              </a:rPr>
              <a:t>Thực hiện:</a:t>
            </a:r>
          </a:p>
          <a:p>
            <a:pPr lvl="3">
              <a:spcBef>
                <a:spcPts val="480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B0: Bắt</a:t>
            </a:r>
            <a:r>
              <a:rPr lang="vi-VN" sz="1200" spc="-10" dirty="0">
                <a:cs typeface="Arial"/>
              </a:rPr>
              <a:t> đầu</a:t>
            </a:r>
            <a:endParaRPr lang="vi-VN" sz="1200" dirty="0">
              <a:cs typeface="Arial"/>
            </a:endParaRPr>
          </a:p>
          <a:p>
            <a:pPr lvl="3">
              <a:spcBef>
                <a:spcPts val="38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B1: </a:t>
            </a:r>
            <a:r>
              <a:rPr lang="vi-VN" sz="1200" spc="-10" dirty="0">
                <a:cs typeface="Arial"/>
              </a:rPr>
              <a:t>Nhập </a:t>
            </a:r>
            <a:r>
              <a:rPr lang="vi-VN" sz="1200" dirty="0">
                <a:cs typeface="Arial"/>
              </a:rPr>
              <a:t>số </a:t>
            </a:r>
            <a:r>
              <a:rPr lang="vi-VN" sz="1200" spc="-5" dirty="0">
                <a:cs typeface="Arial"/>
              </a:rPr>
              <a:t>a và số</a:t>
            </a:r>
            <a:r>
              <a:rPr lang="vi-VN" sz="1200" spc="-15" dirty="0">
                <a:cs typeface="Arial"/>
              </a:rPr>
              <a:t> </a:t>
            </a:r>
            <a:r>
              <a:rPr lang="vi-VN" sz="1200" spc="-10" dirty="0">
                <a:cs typeface="Arial"/>
              </a:rPr>
              <a:t>b.</a:t>
            </a:r>
            <a:endParaRPr lang="vi-VN" sz="1200" dirty="0">
              <a:cs typeface="Arial"/>
            </a:endParaRPr>
          </a:p>
          <a:p>
            <a:pPr marR="5080" lvl="3">
              <a:lnSpc>
                <a:spcPct val="120000"/>
              </a:lnSpc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B2: </a:t>
            </a:r>
            <a:r>
              <a:rPr lang="vi-VN" sz="1200" spc="-10" dirty="0">
                <a:cs typeface="Arial"/>
              </a:rPr>
              <a:t>Nếu </a:t>
            </a:r>
            <a:r>
              <a:rPr lang="vi-VN" sz="1200" spc="-5" dirty="0">
                <a:cs typeface="Arial"/>
              </a:rPr>
              <a:t>a &gt; b,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</a:t>
            </a:r>
            <a:r>
              <a:rPr lang="vi-VN" sz="1200" spc="-10" dirty="0">
                <a:cs typeface="Arial"/>
              </a:rPr>
              <a:t>“a&gt;b”. </a:t>
            </a:r>
            <a:r>
              <a:rPr lang="vi-VN" sz="1200" spc="-5" dirty="0">
                <a:cs typeface="Arial"/>
              </a:rPr>
              <a:t>Kết thúc.  </a:t>
            </a:r>
            <a:r>
              <a:rPr lang="vi-VN" sz="1200" spc="-10" dirty="0">
                <a:cs typeface="Arial"/>
              </a:rPr>
              <a:t>Ngược </a:t>
            </a:r>
            <a:r>
              <a:rPr lang="vi-VN" sz="1200" spc="-5" dirty="0">
                <a:cs typeface="Arial"/>
              </a:rPr>
              <a:t>lại sang</a:t>
            </a:r>
            <a:r>
              <a:rPr lang="vi-VN" sz="1200" dirty="0">
                <a:cs typeface="Arial"/>
              </a:rPr>
              <a:t> </a:t>
            </a:r>
            <a:r>
              <a:rPr lang="vi-VN" sz="1200" spc="-5" dirty="0">
                <a:cs typeface="Arial"/>
              </a:rPr>
              <a:t>B3.</a:t>
            </a:r>
            <a:endParaRPr lang="vi-VN" sz="1200" dirty="0">
              <a:cs typeface="Arial"/>
            </a:endParaRPr>
          </a:p>
          <a:p>
            <a:pPr marR="767080" lvl="3">
              <a:lnSpc>
                <a:spcPts val="2300"/>
              </a:lnSpc>
              <a:spcBef>
                <a:spcPts val="14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B3: </a:t>
            </a:r>
            <a:r>
              <a:rPr lang="vi-VN" sz="1200" spc="-10" dirty="0">
                <a:cs typeface="Arial"/>
              </a:rPr>
              <a:t>Nếu </a:t>
            </a:r>
            <a:r>
              <a:rPr lang="vi-VN" sz="1200" spc="-5" dirty="0">
                <a:cs typeface="Arial"/>
              </a:rPr>
              <a:t>a = b,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</a:t>
            </a:r>
            <a:r>
              <a:rPr lang="vi-VN" sz="1200" spc="-10" dirty="0">
                <a:cs typeface="Arial"/>
              </a:rPr>
              <a:t>“a=b”.  Ngược </a:t>
            </a:r>
            <a:r>
              <a:rPr lang="vi-VN" sz="1200" spc="-5" dirty="0">
                <a:cs typeface="Arial"/>
              </a:rPr>
              <a:t>lại,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“a &lt;</a:t>
            </a:r>
            <a:r>
              <a:rPr lang="vi-VN" sz="1200" spc="-20" dirty="0">
                <a:cs typeface="Arial"/>
              </a:rPr>
              <a:t> </a:t>
            </a:r>
            <a:r>
              <a:rPr lang="vi-VN" sz="1200" spc="-10" dirty="0">
                <a:cs typeface="Arial"/>
              </a:rPr>
              <a:t>b”.</a:t>
            </a:r>
            <a:endParaRPr lang="vi-VN" sz="1200" dirty="0">
              <a:cs typeface="Arial"/>
            </a:endParaRPr>
          </a:p>
          <a:p>
            <a:pPr lvl="3">
              <a:spcBef>
                <a:spcPts val="24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B4: Kết</a:t>
            </a:r>
            <a:r>
              <a:rPr lang="vi-VN" sz="1200" spc="-10" dirty="0">
                <a:cs typeface="Arial"/>
              </a:rPr>
              <a:t> </a:t>
            </a:r>
            <a:r>
              <a:rPr lang="vi-VN" sz="1200" spc="-5" dirty="0">
                <a:cs typeface="Arial"/>
              </a:rPr>
              <a:t>thúc</a:t>
            </a:r>
            <a:endParaRPr lang="vi-VN" sz="1200" dirty="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endParaRPr lang="vi-VN" sz="1600" spc="-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26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vi-VN" dirty="0">
                <a:latin typeface="Calibri"/>
                <a:cs typeface="Calibri"/>
              </a:rPr>
              <a:t>Một </a:t>
            </a:r>
            <a:r>
              <a:rPr lang="vi-VN" spc="-5" dirty="0">
                <a:latin typeface="Calibri"/>
                <a:cs typeface="Calibri"/>
              </a:rPr>
              <a:t>số </a:t>
            </a:r>
            <a:r>
              <a:rPr lang="vi-VN" dirty="0">
                <a:latin typeface="Calibri"/>
                <a:cs typeface="Calibri"/>
              </a:rPr>
              <a:t>khối </a:t>
            </a:r>
            <a:r>
              <a:rPr lang="vi-VN" spc="-10" dirty="0">
                <a:latin typeface="Calibri"/>
                <a:cs typeface="Calibri"/>
              </a:rPr>
              <a:t>trong </a:t>
            </a:r>
            <a:r>
              <a:rPr lang="vi-VN" spc="-5" dirty="0">
                <a:latin typeface="Calibri"/>
                <a:cs typeface="Calibri"/>
              </a:rPr>
              <a:t>sơ </a:t>
            </a:r>
            <a:r>
              <a:rPr lang="vi-VN" dirty="0">
                <a:latin typeface="Calibri"/>
                <a:cs typeface="Calibri"/>
              </a:rPr>
              <a:t>đồ khối </a:t>
            </a:r>
            <a:r>
              <a:rPr lang="vi-VN" spc="-5" dirty="0">
                <a:latin typeface="Calibri"/>
                <a:cs typeface="Calibri"/>
              </a:rPr>
              <a:t>dùng biểu diễn thuật</a:t>
            </a:r>
            <a:r>
              <a:rPr lang="vi-VN" spc="-45" dirty="0">
                <a:latin typeface="Calibri"/>
                <a:cs typeface="Calibri"/>
              </a:rPr>
              <a:t> </a:t>
            </a:r>
            <a:r>
              <a:rPr lang="vi-VN" spc="-10" dirty="0">
                <a:latin typeface="Calibri"/>
                <a:cs typeface="Calibri"/>
              </a:rPr>
              <a:t>toán</a:t>
            </a:r>
            <a:endParaRPr lang="vi-VN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 dirty="0">
                <a:latin typeface="Calibri"/>
                <a:cs typeface="Calibri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 dirty="0">
                <a:latin typeface="Calibri"/>
                <a:cs typeface="Calibri"/>
              </a:rPr>
              <a:t>				Bắt </a:t>
            </a:r>
            <a:r>
              <a:rPr lang="vi-VN" sz="1600" b="1" i="1" spc="-10" dirty="0">
                <a:latin typeface="Calibri"/>
                <a:cs typeface="Calibri"/>
              </a:rPr>
              <a:t>đầu </a:t>
            </a:r>
            <a:r>
              <a:rPr lang="vi-VN" sz="1600" spc="-10" dirty="0">
                <a:latin typeface="Calibri"/>
                <a:cs typeface="Calibri"/>
              </a:rPr>
              <a:t>hoặc </a:t>
            </a:r>
            <a:r>
              <a:rPr lang="vi-VN" sz="1600" b="1" i="1" spc="-15" dirty="0">
                <a:latin typeface="Calibri"/>
                <a:cs typeface="Calibri"/>
              </a:rPr>
              <a:t>kết</a:t>
            </a:r>
            <a:r>
              <a:rPr lang="vi-VN" sz="1600" b="1" i="1" spc="10" dirty="0">
                <a:latin typeface="Calibri"/>
                <a:cs typeface="Calibri"/>
              </a:rPr>
              <a:t> </a:t>
            </a:r>
            <a:r>
              <a:rPr lang="vi-VN" sz="1600" b="1" i="1" spc="-5" dirty="0">
                <a:latin typeface="Calibri"/>
                <a:cs typeface="Calibri"/>
              </a:rPr>
              <a:t>thúc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vi-VN" sz="1600" dirty="0">
              <a:latin typeface="Calibri"/>
              <a:cs typeface="Calibri"/>
            </a:endParaRP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10" dirty="0">
                <a:latin typeface="Calibri"/>
                <a:cs typeface="Calibri"/>
              </a:rPr>
              <a:t>              		Thao </a:t>
            </a:r>
            <a:r>
              <a:rPr lang="vi-VN" sz="1800" b="1" i="1" spc="-5" dirty="0">
                <a:latin typeface="Calibri"/>
                <a:cs typeface="Calibri"/>
              </a:rPr>
              <a:t>tác tính toán </a:t>
            </a:r>
            <a:r>
              <a:rPr lang="vi-VN" sz="1800" b="1" i="1" spc="-10" dirty="0">
                <a:latin typeface="Calibri"/>
                <a:cs typeface="Calibri"/>
              </a:rPr>
              <a:t>hoặc </a:t>
            </a:r>
            <a:r>
              <a:rPr lang="vi-VN" sz="1800" b="1" i="1" spc="-5" dirty="0">
                <a:latin typeface="Calibri"/>
                <a:cs typeface="Calibri"/>
              </a:rPr>
              <a:t>phức tạp</a:t>
            </a: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5" dirty="0">
                <a:latin typeface="Calibri"/>
                <a:cs typeface="Calibri"/>
              </a:rPr>
              <a:t>			Lệnh vào, </a:t>
            </a:r>
            <a:r>
              <a:rPr lang="vi-VN" sz="1800" b="1" i="1" spc="-10" dirty="0">
                <a:latin typeface="Calibri"/>
                <a:cs typeface="Calibri"/>
              </a:rPr>
              <a:t>lệnh </a:t>
            </a:r>
            <a:r>
              <a:rPr lang="vi-VN" sz="1800" b="1" i="1" spc="-5" dirty="0">
                <a:latin typeface="Calibri"/>
                <a:cs typeface="Calibri"/>
              </a:rPr>
              <a:t>ra </a:t>
            </a:r>
            <a:r>
              <a:rPr lang="vi-VN" sz="1800" i="1" spc="-10" dirty="0">
                <a:latin typeface="Calibri"/>
                <a:cs typeface="Calibri"/>
              </a:rPr>
              <a:t>(read </a:t>
            </a:r>
            <a:r>
              <a:rPr lang="vi-VN" sz="1800" i="1" spc="-5" dirty="0">
                <a:latin typeface="Calibri"/>
                <a:cs typeface="Calibri"/>
              </a:rPr>
              <a:t>hoặc</a:t>
            </a:r>
            <a:r>
              <a:rPr lang="vi-VN" sz="1800" i="1" spc="-10" dirty="0">
                <a:latin typeface="Calibri"/>
                <a:cs typeface="Calibri"/>
              </a:rPr>
              <a:t> write)</a:t>
            </a:r>
            <a:endParaRPr lang="vi-VN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vi-V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vi-VN" sz="1600" dirty="0">
              <a:latin typeface="Times New Roman"/>
              <a:cs typeface="Times New Roman"/>
            </a:endParaRPr>
          </a:p>
          <a:p>
            <a:pPr marL="1612265" indent="0">
              <a:lnSpc>
                <a:spcPct val="100000"/>
              </a:lnSpc>
              <a:buNone/>
            </a:pPr>
            <a:r>
              <a:rPr lang="vi-VN" sz="1800" b="1" i="1" spc="-5" dirty="0">
                <a:latin typeface="Calibri"/>
                <a:cs typeface="Calibri"/>
              </a:rPr>
              <a:t>                        	 Kiểm tra </a:t>
            </a:r>
            <a:r>
              <a:rPr lang="vi-VN" sz="1800" b="1" i="1" spc="-10" dirty="0">
                <a:latin typeface="Calibri"/>
                <a:cs typeface="Calibri"/>
              </a:rPr>
              <a:t>điều </a:t>
            </a:r>
            <a:r>
              <a:rPr lang="vi-VN" sz="1800" b="1" i="1" spc="-5" dirty="0">
                <a:latin typeface="Calibri"/>
                <a:cs typeface="Calibri"/>
              </a:rPr>
              <a:t>kiện</a:t>
            </a:r>
          </a:p>
          <a:p>
            <a:pPr marL="1612265" indent="0">
              <a:lnSpc>
                <a:spcPct val="100000"/>
              </a:lnSpc>
              <a:buNone/>
            </a:pPr>
            <a:endParaRPr lang="vi-VN" sz="1800" dirty="0">
              <a:latin typeface="Calibri"/>
              <a:cs typeface="Calibri"/>
            </a:endParaRPr>
          </a:p>
          <a:p>
            <a:pPr marL="1604645" marR="1350645" indent="0">
              <a:lnSpc>
                <a:spcPct val="256999"/>
              </a:lnSpc>
              <a:spcBef>
                <a:spcPts val="350"/>
              </a:spcBef>
              <a:buNone/>
            </a:pPr>
            <a:r>
              <a:rPr lang="vi-VN" sz="1800" b="1" i="1" spc="-10" dirty="0">
                <a:latin typeface="Calibri"/>
                <a:cs typeface="Calibri"/>
              </a:rPr>
              <a:t>                         	Nối </a:t>
            </a:r>
            <a:r>
              <a:rPr lang="vi-VN" sz="1800" b="1" i="1" spc="-5" dirty="0">
                <a:latin typeface="Calibri"/>
                <a:cs typeface="Calibri"/>
              </a:rPr>
              <a:t>tiếp </a:t>
            </a:r>
            <a:r>
              <a:rPr lang="vi-VN" sz="1800" b="1" i="1" spc="-10" dirty="0">
                <a:latin typeface="Calibri"/>
                <a:cs typeface="Calibri"/>
              </a:rPr>
              <a:t>đoạn </a:t>
            </a:r>
            <a:r>
              <a:rPr lang="vi-VN" sz="1800" b="1" i="1" spc="-5" dirty="0">
                <a:latin typeface="Calibri"/>
                <a:cs typeface="Calibri"/>
              </a:rPr>
              <a:t>lệnh , luồng thực</a:t>
            </a:r>
            <a:r>
              <a:rPr lang="vi-VN" sz="1800" b="1" i="1" spc="-20" dirty="0">
                <a:latin typeface="Calibri"/>
                <a:cs typeface="Calibri"/>
              </a:rPr>
              <a:t> </a:t>
            </a:r>
            <a:r>
              <a:rPr lang="vi-VN" sz="1800" b="1" i="1" spc="-5" dirty="0">
                <a:latin typeface="Calibri"/>
                <a:cs typeface="Calibri"/>
              </a:rPr>
              <a:t>hiện</a:t>
            </a:r>
            <a:endParaRPr lang="vi-VN" sz="1800" dirty="0">
              <a:latin typeface="Calibri"/>
              <a:cs typeface="Calibri"/>
            </a:endParaRPr>
          </a:p>
          <a:p>
            <a:pPr marR="5080" algn="r">
              <a:lnSpc>
                <a:spcPts val="730"/>
              </a:lnSpc>
            </a:pPr>
            <a:r>
              <a:rPr lang="vi-VN" sz="600" spc="-5" dirty="0">
                <a:latin typeface="Calibri"/>
                <a:cs typeface="Calibri"/>
              </a:rPr>
              <a:t>17</a:t>
            </a:r>
            <a:endParaRPr lang="vi-VN" sz="600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790699" y="2244436"/>
            <a:ext cx="1068779" cy="451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90699" y="2984664"/>
            <a:ext cx="1068779" cy="558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743197" y="3745180"/>
            <a:ext cx="1116281" cy="510639"/>
          </a:xfrm>
          <a:prstGeom prst="parallelogra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2790699" y="4533405"/>
            <a:ext cx="1211285" cy="77189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600696" y="5961413"/>
            <a:ext cx="1508166" cy="11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5880216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1_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̀i 4 - Kiến trúc máy tính" id="{11ECAC0C-4461-9948-956B-8E477AD48EB4}" vid="{374027A9-09E0-1B40-8E49-9A6D2F28A3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1163</Words>
  <Application>Microsoft Macintosh PowerPoint</Application>
  <PresentationFormat>Widescreen</PresentationFormat>
  <Paragraphs>165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UI Symbol</vt:lpstr>
      <vt:lpstr>Times New Roman</vt:lpstr>
      <vt:lpstr>Wingdings</vt:lpstr>
      <vt:lpstr>cdb2004213l</vt:lpstr>
      <vt:lpstr>1_cdb2004213l</vt:lpstr>
      <vt:lpstr>PowerPoint Presentation</vt:lpstr>
      <vt:lpstr>Mục tiêu</vt:lpstr>
      <vt:lpstr>Nội dung</vt:lpstr>
      <vt:lpstr>Bài toán</vt:lpstr>
      <vt:lpstr>Bài toán</vt:lpstr>
      <vt:lpstr>Giải quyết bài toán bằng máy tính</vt:lpstr>
      <vt:lpstr>Biểu diễn thuật toán</vt:lpstr>
      <vt:lpstr>Biểu diễn thuật toán</vt:lpstr>
      <vt:lpstr>Lưu đồ thuật toán</vt:lpstr>
      <vt:lpstr>Cấu trúc rẽ nhánh</vt:lpstr>
      <vt:lpstr>Cấu trúc lặp</vt:lpstr>
      <vt:lpstr>Ví dụ 1 – Mô tả bằng lưu đồ thuật toán</vt:lpstr>
      <vt:lpstr>Ví dụ 2</vt:lpstr>
      <vt:lpstr>Ví dụ 2 mô tả tuần tự</vt:lpstr>
      <vt:lpstr>Ví dụ 3</vt:lpstr>
      <vt:lpstr>Ví dụ 3 mô tả tuần tự</vt:lpstr>
      <vt:lpstr>Ví dụ 4</vt:lpstr>
      <vt:lpstr>Ví dụ 4 ý tưởng</vt:lpstr>
      <vt:lpstr>Ví dụ 4</vt:lpstr>
      <vt:lpstr>Một số thuật toán cơ bản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167</cp:revision>
  <dcterms:modified xsi:type="dcterms:W3CDTF">2018-04-11T15:44:23Z</dcterms:modified>
</cp:coreProperties>
</file>