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13"/>
  </p:notesMasterIdLst>
  <p:sldIdLst>
    <p:sldId id="258" r:id="rId3"/>
    <p:sldId id="269" r:id="rId4"/>
    <p:sldId id="328" r:id="rId5"/>
    <p:sldId id="303" r:id="rId6"/>
    <p:sldId id="340" r:id="rId7"/>
    <p:sldId id="341" r:id="rId8"/>
    <p:sldId id="342" r:id="rId9"/>
    <p:sldId id="343" r:id="rId10"/>
    <p:sldId id="344" r:id="rId11"/>
    <p:sldId id="298"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p:restoredTop sz="94683"/>
  </p:normalViewPr>
  <p:slideViewPr>
    <p:cSldViewPr snapToGrid="0">
      <p:cViewPr varScale="1">
        <p:scale>
          <a:sx n="86" d="100"/>
          <a:sy n="86" d="100"/>
        </p:scale>
        <p:origin x="48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0B2A1-FCDE-4BCB-92A4-FDF1E4767272}" type="datetimeFigureOut">
              <a:rPr lang="en-US" smtClean="0"/>
              <a:t>4/19/18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AF655-C97C-4731-916A-C116ABA92BDA}" type="slidenum">
              <a:rPr lang="en-US" smtClean="0"/>
              <a:t>‹#›</a:t>
            </a:fld>
            <a:endParaRPr lang="en-US"/>
          </a:p>
        </p:txBody>
      </p:sp>
    </p:spTree>
    <p:extLst>
      <p:ext uri="{BB962C8B-B14F-4D97-AF65-F5344CB8AC3E}">
        <p14:creationId xmlns:p14="http://schemas.microsoft.com/office/powerpoint/2010/main" val="355630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48E7D9-6850-412E-90BF-00F216912D82}"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533400" y="7086600"/>
            <a:ext cx="5486400" cy="1371600"/>
          </a:xfrm>
          <a:noFill/>
        </p:spPr>
        <p:txBody>
          <a:bodyPr/>
          <a:lstStyle/>
          <a:p>
            <a:pPr eaLnBrk="1" hangingPunct="1"/>
            <a:r>
              <a:rPr lang="en-US" altLang="en-US"/>
              <a:t>Bài giảng chương trình A2-Internet</a:t>
            </a:r>
          </a:p>
        </p:txBody>
      </p:sp>
    </p:spTree>
    <p:extLst>
      <p:ext uri="{BB962C8B-B14F-4D97-AF65-F5344CB8AC3E}">
        <p14:creationId xmlns:p14="http://schemas.microsoft.com/office/powerpoint/2010/main" val="325440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4</a:t>
            </a:fld>
            <a:endParaRPr lang="vi-VN"/>
          </a:p>
        </p:txBody>
      </p:sp>
    </p:spTree>
    <p:extLst>
      <p:ext uri="{BB962C8B-B14F-4D97-AF65-F5344CB8AC3E}">
        <p14:creationId xmlns:p14="http://schemas.microsoft.com/office/powerpoint/2010/main" val="136554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5</a:t>
            </a:fld>
            <a:endParaRPr lang="vi-VN"/>
          </a:p>
        </p:txBody>
      </p:sp>
    </p:spTree>
    <p:extLst>
      <p:ext uri="{BB962C8B-B14F-4D97-AF65-F5344CB8AC3E}">
        <p14:creationId xmlns:p14="http://schemas.microsoft.com/office/powerpoint/2010/main" val="225105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6</a:t>
            </a:fld>
            <a:endParaRPr lang="vi-VN"/>
          </a:p>
        </p:txBody>
      </p:sp>
    </p:spTree>
    <p:extLst>
      <p:ext uri="{BB962C8B-B14F-4D97-AF65-F5344CB8AC3E}">
        <p14:creationId xmlns:p14="http://schemas.microsoft.com/office/powerpoint/2010/main" val="150501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7</a:t>
            </a:fld>
            <a:endParaRPr lang="vi-VN"/>
          </a:p>
        </p:txBody>
      </p:sp>
    </p:spTree>
    <p:extLst>
      <p:ext uri="{BB962C8B-B14F-4D97-AF65-F5344CB8AC3E}">
        <p14:creationId xmlns:p14="http://schemas.microsoft.com/office/powerpoint/2010/main" val="360692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8</a:t>
            </a:fld>
            <a:endParaRPr lang="vi-VN"/>
          </a:p>
        </p:txBody>
      </p:sp>
    </p:spTree>
    <p:extLst>
      <p:ext uri="{BB962C8B-B14F-4D97-AF65-F5344CB8AC3E}">
        <p14:creationId xmlns:p14="http://schemas.microsoft.com/office/powerpoint/2010/main" val="359912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8509DC9-C2D1-453D-9823-BBD3B53FB920}" type="slidenum">
              <a:rPr lang="vi-VN" smtClean="0"/>
              <a:t>9</a:t>
            </a:fld>
            <a:endParaRPr lang="vi-VN"/>
          </a:p>
        </p:txBody>
      </p:sp>
    </p:spTree>
    <p:extLst>
      <p:ext uri="{BB962C8B-B14F-4D97-AF65-F5344CB8AC3E}">
        <p14:creationId xmlns:p14="http://schemas.microsoft.com/office/powerpoint/2010/main" val="2318572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4/19/18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Text Placeholder 2"/>
          <p:cNvSpPr>
            <a:spLocks noGrp="1"/>
          </p:cNvSpPr>
          <p:nvPr>
            <p:ph type="body" sz="half" idx="1"/>
          </p:nvPr>
        </p:nvSpPr>
        <p:spPr>
          <a:xfrm>
            <a:off x="609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sz="quarter" idx="10"/>
          </p:nvPr>
        </p:nvSpPr>
        <p:spPr>
          <a:ln/>
        </p:spPr>
        <p:txBody>
          <a:bodyPr/>
          <a:lstStyle>
            <a:lvl1pPr>
              <a:defRPr/>
            </a:lvl1pPr>
          </a:lstStyle>
          <a:p>
            <a:pPr>
              <a:defRPr/>
            </a:pPr>
            <a:fld id="{47EC7A26-09BE-4D37-8D17-A878B4810474}" type="slidenum">
              <a:rPr lang="en-US" altLang="en-US"/>
              <a:pPr>
                <a:defRPr/>
              </a:pPr>
              <a:t>‹#›</a:t>
            </a:fld>
            <a:endParaRPr lang="en-US" altLang="en-US"/>
          </a:p>
        </p:txBody>
      </p:sp>
    </p:spTree>
    <p:extLst>
      <p:ext uri="{BB962C8B-B14F-4D97-AF65-F5344CB8AC3E}">
        <p14:creationId xmlns:p14="http://schemas.microsoft.com/office/powerpoint/2010/main" val="410771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sz="quarter" idx="10"/>
          </p:nvPr>
        </p:nvSpPr>
        <p:spPr>
          <a:ln/>
        </p:spPr>
        <p:txBody>
          <a:bodyPr/>
          <a:lstStyle>
            <a:lvl1pPr>
              <a:defRPr/>
            </a:lvl1pPr>
          </a:lstStyle>
          <a:p>
            <a:pPr>
              <a:defRPr/>
            </a:pPr>
            <a:fld id="{8CE4328A-CC28-405E-AF77-720A1CD60A8A}" type="slidenum">
              <a:rPr lang="en-US" altLang="en-US"/>
              <a:pPr>
                <a:defRPr/>
              </a:pPr>
              <a:t>‹#›</a:t>
            </a:fld>
            <a:endParaRPr lang="en-US" altLang="en-US"/>
          </a:p>
        </p:txBody>
      </p:sp>
    </p:spTree>
    <p:extLst>
      <p:ext uri="{BB962C8B-B14F-4D97-AF65-F5344CB8AC3E}">
        <p14:creationId xmlns:p14="http://schemas.microsoft.com/office/powerpoint/2010/main" val="54004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3816350"/>
            <a:ext cx="10972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0"/>
          </p:nvPr>
        </p:nvSpPr>
        <p:spPr>
          <a:ln/>
        </p:spPr>
        <p:txBody>
          <a:bodyPr/>
          <a:lstStyle>
            <a:lvl1pPr>
              <a:defRPr/>
            </a:lvl1pPr>
          </a:lstStyle>
          <a:p>
            <a:pPr>
              <a:defRPr/>
            </a:pPr>
            <a:fld id="{F1F23FCF-A597-4D9E-B393-7DCC8A469824}" type="slidenum">
              <a:rPr lang="en-US" altLang="en-US"/>
              <a:pPr>
                <a:defRPr/>
              </a:pPr>
              <a:t>‹#›</a:t>
            </a:fld>
            <a:endParaRPr lang="en-US" altLang="en-US"/>
          </a:p>
        </p:txBody>
      </p:sp>
    </p:spTree>
    <p:extLst>
      <p:ext uri="{BB962C8B-B14F-4D97-AF65-F5344CB8AC3E}">
        <p14:creationId xmlns:p14="http://schemas.microsoft.com/office/powerpoint/2010/main" val="756132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4/19/18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3638952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3499964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137785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30339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1009244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
        <p:nvSpPr>
          <p:cNvPr id="5" name="Title 4">
            <a:extLst>
              <a:ext uri="{FF2B5EF4-FFF2-40B4-BE49-F238E27FC236}">
                <a16:creationId xmlns:a16="http://schemas.microsoft.com/office/drawing/2014/main" id="{AC51A205-0796-1A4D-ABDA-9CB5805FBE09}"/>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147D8179-2B6D-8648-870F-E4CAE0C00C41}"/>
              </a:ext>
            </a:extLst>
          </p:cNvPr>
          <p:cNvSpPr>
            <a:spLocks noGrp="1"/>
          </p:cNvSpPr>
          <p:nvPr>
            <p:ph idx="1"/>
          </p:nvPr>
        </p:nvSpPr>
        <p:spPr>
          <a:xfrm>
            <a:off x="609600" y="1676400"/>
            <a:ext cx="11023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9909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2001183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2271403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15236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2358004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2241063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EA84-1845-C64D-AB6E-7B908306C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A4FB9-2614-2F40-BC8C-C5707E3D374D}"/>
              </a:ext>
            </a:extLst>
          </p:cNvPr>
          <p:cNvSpPr>
            <a:spLocks noGrp="1"/>
          </p:cNvSpPr>
          <p:nvPr>
            <p:ph type="dt" sz="half" idx="10"/>
          </p:nvPr>
        </p:nvSpPr>
        <p:spPr/>
        <p:txBody>
          <a:bodyPr/>
          <a:lstStyle>
            <a:lvl1pPr>
              <a:defRPr/>
            </a:lvl1pPr>
          </a:lstStyle>
          <a:p>
            <a:fld id="{80D17680-6B38-4DA5-AF43-2E5D03B5F43D}" type="datetimeFigureOut">
              <a:rPr lang="en-US" smtClean="0"/>
              <a:t>4/19/18</a:t>
            </a:fld>
            <a:endParaRPr lang="en-US"/>
          </a:p>
        </p:txBody>
      </p:sp>
      <p:sp>
        <p:nvSpPr>
          <p:cNvPr id="4" name="Footer Placeholder 3">
            <a:extLst>
              <a:ext uri="{FF2B5EF4-FFF2-40B4-BE49-F238E27FC236}">
                <a16:creationId xmlns:a16="http://schemas.microsoft.com/office/drawing/2014/main" id="{EAF78F86-C7F2-BB42-B05A-1767FFE2D3B6}"/>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42039E8C-700C-6B49-93ED-C359D091C9DA}"/>
              </a:ext>
            </a:extLst>
          </p:cNvPr>
          <p:cNvSpPr>
            <a:spLocks noGrp="1"/>
          </p:cNvSpPr>
          <p:nvPr>
            <p:ph type="sldNum" sz="quarter" idx="12"/>
          </p:nvPr>
        </p:nvSpPr>
        <p:spPr/>
        <p:txBody>
          <a:bodyPr/>
          <a:lstStyle>
            <a:lvl1pPr>
              <a:defRPr/>
            </a:lvl1pPr>
          </a:lstStyle>
          <a:p>
            <a:fld id="{2EEF9554-40CF-4C96-BAB5-706298509BC1}" type="slidenum">
              <a:rPr lang="en-US" smtClean="0"/>
              <a:t>‹#›</a:t>
            </a:fld>
            <a:endParaRPr lang="en-US"/>
          </a:p>
        </p:txBody>
      </p:sp>
    </p:spTree>
    <p:extLst>
      <p:ext uri="{BB962C8B-B14F-4D97-AF65-F5344CB8AC3E}">
        <p14:creationId xmlns:p14="http://schemas.microsoft.com/office/powerpoint/2010/main" val="185277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4/19/18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4/19/18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4/19/18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2439063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91"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779489" y="4951752"/>
            <a:ext cx="107629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200" b="1" dirty="0">
                <a:solidFill>
                  <a:schemeClr val="bg1"/>
                </a:solidFill>
              </a:rPr>
              <a:t>HÀM VÀ CÁCH SỬ DỤNG HÀM</a:t>
            </a:r>
          </a:p>
        </p:txBody>
      </p:sp>
    </p:spTree>
    <p:extLst>
      <p:ext uri="{BB962C8B-B14F-4D97-AF65-F5344CB8AC3E}">
        <p14:creationId xmlns:p14="http://schemas.microsoft.com/office/powerpoint/2010/main" val="244135328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03E35-82C1-9D4A-9357-B095A986B91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99F7793-7D3E-E043-BD64-1E800A27A59C}"/>
              </a:ext>
            </a:extLst>
          </p:cNvPr>
          <p:cNvSpPr>
            <a:spLocks noGrp="1"/>
          </p:cNvSpPr>
          <p:nvPr>
            <p:ph idx="1"/>
          </p:nvPr>
        </p:nvSpPr>
        <p:spPr/>
        <p:txBody>
          <a:bodyPr anchor="ctr"/>
          <a:lstStyle/>
          <a:p>
            <a:pPr marL="0" indent="0" algn="ctr">
              <a:buNone/>
            </a:pPr>
            <a:r>
              <a:rPr lang="en-US" sz="6000" dirty="0">
                <a:solidFill>
                  <a:srgbClr val="C00000"/>
                </a:solidFill>
              </a:rPr>
              <a:t>Q&amp;A</a:t>
            </a:r>
          </a:p>
        </p:txBody>
      </p:sp>
    </p:spTree>
    <p:extLst>
      <p:ext uri="{BB962C8B-B14F-4D97-AF65-F5344CB8AC3E}">
        <p14:creationId xmlns:p14="http://schemas.microsoft.com/office/powerpoint/2010/main" val="241091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pPr marL="655955" lvl="1" indent="-394335">
              <a:lnSpc>
                <a:spcPct val="100000"/>
              </a:lnSpc>
              <a:spcBef>
                <a:spcPts val="1650"/>
              </a:spcBef>
              <a:buAutoNum type="arabicPeriod"/>
              <a:tabLst>
                <a:tab pos="656590" algn="l"/>
              </a:tabLst>
            </a:pPr>
            <a:r>
              <a:rPr lang="vi-VN" sz="3600" spc="-5" dirty="0">
                <a:cs typeface="Arial"/>
              </a:rPr>
              <a:t>Hiểu khái niệm hàm</a:t>
            </a:r>
          </a:p>
          <a:p>
            <a:pPr marL="655955" lvl="1" indent="-394335">
              <a:lnSpc>
                <a:spcPct val="100000"/>
              </a:lnSpc>
              <a:spcBef>
                <a:spcPts val="1650"/>
              </a:spcBef>
              <a:buAutoNum type="arabicPeriod"/>
              <a:tabLst>
                <a:tab pos="656590" algn="l"/>
              </a:tabLst>
            </a:pPr>
            <a:r>
              <a:rPr lang="vi-VN" sz="3600" spc="-5" dirty="0">
                <a:cs typeface="Arial"/>
              </a:rPr>
              <a:t>Biết cách ứng dụng hàm trong lập trình</a:t>
            </a:r>
            <a:endParaRPr lang="en-US" sz="1200" dirty="0"/>
          </a:p>
        </p:txBody>
      </p:sp>
    </p:spTree>
    <p:extLst>
      <p:ext uri="{BB962C8B-B14F-4D97-AF65-F5344CB8AC3E}">
        <p14:creationId xmlns:p14="http://schemas.microsoft.com/office/powerpoint/2010/main" val="421873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marL="655955" lvl="1" indent="-394335">
              <a:lnSpc>
                <a:spcPct val="100000"/>
              </a:lnSpc>
              <a:spcBef>
                <a:spcPts val="1650"/>
              </a:spcBef>
              <a:buAutoNum type="arabicPeriod"/>
              <a:tabLst>
                <a:tab pos="656590" algn="l"/>
              </a:tabLst>
            </a:pPr>
            <a:r>
              <a:rPr lang="vi-VN" sz="4800" spc="-5" dirty="0">
                <a:cs typeface="Arial"/>
              </a:rPr>
              <a:t>Định nghĩa Hàm</a:t>
            </a:r>
            <a:endParaRPr lang="vi-VN" sz="4800" dirty="0">
              <a:cs typeface="Arial"/>
            </a:endParaRPr>
          </a:p>
          <a:p>
            <a:pPr marL="655955" lvl="1" indent="-394335">
              <a:lnSpc>
                <a:spcPct val="100000"/>
              </a:lnSpc>
              <a:spcBef>
                <a:spcPts val="385"/>
              </a:spcBef>
              <a:buAutoNum type="arabicPeriod"/>
              <a:tabLst>
                <a:tab pos="656590" algn="l"/>
              </a:tabLst>
            </a:pPr>
            <a:r>
              <a:rPr lang="vi-VN" sz="4800" spc="-5" dirty="0">
                <a:cs typeface="Arial"/>
              </a:rPr>
              <a:t>Gọi một Hàm</a:t>
            </a:r>
          </a:p>
          <a:p>
            <a:pPr marL="655955" lvl="1" indent="-394335">
              <a:lnSpc>
                <a:spcPct val="100000"/>
              </a:lnSpc>
              <a:spcBef>
                <a:spcPts val="385"/>
              </a:spcBef>
              <a:buAutoNum type="arabicPeriod"/>
              <a:tabLst>
                <a:tab pos="656590" algn="l"/>
              </a:tabLst>
            </a:pPr>
            <a:r>
              <a:rPr lang="vi-VN" sz="4800" spc="-5" dirty="0">
                <a:cs typeface="Arial"/>
              </a:rPr>
              <a:t>Hàm có tham số</a:t>
            </a:r>
            <a:endParaRPr lang="vi-VN" sz="4800" dirty="0">
              <a:cs typeface="Arial"/>
            </a:endParaRPr>
          </a:p>
          <a:p>
            <a:pPr lvl="2"/>
            <a:endParaRPr lang="en-US" dirty="0"/>
          </a:p>
        </p:txBody>
      </p:sp>
    </p:spTree>
    <p:extLst>
      <p:ext uri="{BB962C8B-B14F-4D97-AF65-F5344CB8AC3E}">
        <p14:creationId xmlns:p14="http://schemas.microsoft.com/office/powerpoint/2010/main" val="403505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Hàm</a:t>
            </a:r>
            <a:endParaRPr lang="en-US" dirty="0"/>
          </a:p>
        </p:txBody>
      </p:sp>
      <p:sp>
        <p:nvSpPr>
          <p:cNvPr id="3" name="Content Placeholder 2"/>
          <p:cNvSpPr>
            <a:spLocks noGrp="1"/>
          </p:cNvSpPr>
          <p:nvPr>
            <p:ph idx="1"/>
          </p:nvPr>
        </p:nvSpPr>
        <p:spPr/>
        <p:txBody>
          <a:bodyPr/>
          <a:lstStyle/>
          <a:p>
            <a:pPr marL="547370" indent="-457200">
              <a:spcBef>
                <a:spcPts val="334"/>
              </a:spcBef>
              <a:tabLst>
                <a:tab pos="634365" algn="l"/>
              </a:tabLst>
            </a:pPr>
            <a:r>
              <a:rPr lang="vi-VN" sz="3000" spc="-10" dirty="0">
                <a:cs typeface="Arial"/>
              </a:rPr>
              <a:t>Khái niệm:</a:t>
            </a:r>
            <a:endParaRPr lang="vi-VN" sz="2800" dirty="0">
              <a:cs typeface="Arial"/>
            </a:endParaRPr>
          </a:p>
          <a:p>
            <a:pPr marL="490220" lvl="1" indent="0">
              <a:spcBef>
                <a:spcPts val="334"/>
              </a:spcBef>
              <a:buNone/>
              <a:tabLst>
                <a:tab pos="634365" algn="l"/>
              </a:tabLst>
            </a:pPr>
            <a:r>
              <a:rPr lang="vi-VN" sz="2800" dirty="0">
                <a:cs typeface="Arial"/>
              </a:rPr>
              <a:t>Một hàm là một nhóm code có thể tái sử dụng mà có thể được gọi bất cứ đâu trong chương trình.</a:t>
            </a:r>
          </a:p>
          <a:p>
            <a:pPr marL="490220" lvl="1" indent="0">
              <a:spcBef>
                <a:spcPts val="334"/>
              </a:spcBef>
              <a:buNone/>
              <a:tabLst>
                <a:tab pos="634365" algn="l"/>
              </a:tabLst>
            </a:pPr>
            <a:endParaRPr lang="vi-VN" sz="2800" dirty="0">
              <a:cs typeface="Arial"/>
            </a:endParaRPr>
          </a:p>
          <a:p>
            <a:pPr marL="547370" indent="-457200">
              <a:spcBef>
                <a:spcPts val="334"/>
              </a:spcBef>
              <a:tabLst>
                <a:tab pos="634365" algn="l"/>
              </a:tabLst>
            </a:pPr>
            <a:r>
              <a:rPr lang="vi-VN" sz="3000" spc="-10" dirty="0">
                <a:cs typeface="Arial"/>
              </a:rPr>
              <a:t>Ứng dụng:</a:t>
            </a:r>
            <a:endParaRPr lang="vi-VN" sz="3000" dirty="0">
              <a:cs typeface="Arial"/>
            </a:endParaRPr>
          </a:p>
          <a:p>
            <a:pPr marL="947420" lvl="1" indent="-457200">
              <a:spcBef>
                <a:spcPts val="334"/>
              </a:spcBef>
              <a:tabLst>
                <a:tab pos="634365" algn="l"/>
              </a:tabLst>
            </a:pPr>
            <a:r>
              <a:rPr lang="vi-VN" sz="3000" dirty="0">
                <a:cs typeface="Arial"/>
              </a:rPr>
              <a:t>Giúp lập trình viên không cần thiết phải viết cùng một code lại nhiều lần</a:t>
            </a:r>
          </a:p>
          <a:p>
            <a:pPr marL="947420" lvl="1" indent="-457200">
              <a:spcBef>
                <a:spcPts val="334"/>
              </a:spcBef>
              <a:tabLst>
                <a:tab pos="634365" algn="l"/>
              </a:tabLst>
            </a:pPr>
            <a:r>
              <a:rPr lang="vi-VN" sz="3000" dirty="0">
                <a:cs typeface="Arial"/>
              </a:rPr>
              <a:t>Cho phép phân chia một chương trình lớn thành các phần nhỏ dễ quản lý</a:t>
            </a:r>
          </a:p>
          <a:p>
            <a:pPr marL="547370">
              <a:spcBef>
                <a:spcPts val="385"/>
              </a:spcBef>
              <a:tabLst>
                <a:tab pos="434340" algn="l"/>
              </a:tabLst>
            </a:pPr>
            <a:endParaRPr lang="vi-VN" sz="4800" b="1" i="1" dirty="0">
              <a:solidFill>
                <a:srgbClr val="00B050"/>
              </a:solidFill>
              <a:cs typeface="Arial"/>
            </a:endParaRPr>
          </a:p>
        </p:txBody>
      </p:sp>
    </p:spTree>
    <p:extLst>
      <p:ext uri="{BB962C8B-B14F-4D97-AF65-F5344CB8AC3E}">
        <p14:creationId xmlns:p14="http://schemas.microsoft.com/office/powerpoint/2010/main" val="129575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Gọi</a:t>
            </a:r>
            <a:r>
              <a:rPr lang="en-US" dirty="0"/>
              <a:t> </a:t>
            </a:r>
            <a:r>
              <a:rPr lang="en-US" dirty="0" err="1"/>
              <a:t>một</a:t>
            </a:r>
            <a:r>
              <a:rPr lang="en-US" dirty="0"/>
              <a:t> </a:t>
            </a:r>
            <a:r>
              <a:rPr lang="en-US" dirty="0" err="1"/>
              <a:t>hàm</a:t>
            </a:r>
            <a:endParaRPr lang="en-US" dirty="0"/>
          </a:p>
        </p:txBody>
      </p:sp>
      <p:sp>
        <p:nvSpPr>
          <p:cNvPr id="3" name="Content Placeholder 2"/>
          <p:cNvSpPr>
            <a:spLocks noGrp="1"/>
          </p:cNvSpPr>
          <p:nvPr>
            <p:ph idx="1"/>
          </p:nvPr>
        </p:nvSpPr>
        <p:spPr/>
        <p:txBody>
          <a:bodyPr/>
          <a:lstStyle/>
          <a:p>
            <a:pPr marL="547370" indent="-457200">
              <a:spcBef>
                <a:spcPts val="334"/>
              </a:spcBef>
              <a:tabLst>
                <a:tab pos="634365" algn="l"/>
              </a:tabLst>
            </a:pPr>
            <a:r>
              <a:rPr lang="vi-VN" sz="3000" spc="-10" dirty="0">
                <a:cs typeface="Arial"/>
              </a:rPr>
              <a:t>Cú pháp:</a:t>
            </a:r>
          </a:p>
          <a:p>
            <a:pPr marL="547370" indent="-457200">
              <a:spcBef>
                <a:spcPts val="334"/>
              </a:spcBef>
              <a:tabLst>
                <a:tab pos="634365" algn="l"/>
              </a:tabLst>
            </a:pPr>
            <a:endParaRPr lang="vi-VN" sz="3000" spc="-10" dirty="0">
              <a:cs typeface="Arial"/>
            </a:endParaRPr>
          </a:p>
          <a:p>
            <a:pPr marL="547370" indent="-457200">
              <a:spcBef>
                <a:spcPts val="334"/>
              </a:spcBef>
              <a:tabLst>
                <a:tab pos="634365" algn="l"/>
              </a:tabLst>
            </a:pPr>
            <a:endParaRPr lang="vi-VN" sz="3000" spc="-10" dirty="0">
              <a:cs typeface="Arial"/>
            </a:endParaRPr>
          </a:p>
          <a:p>
            <a:pPr marL="547370" indent="-457200">
              <a:spcBef>
                <a:spcPts val="334"/>
              </a:spcBef>
              <a:tabLst>
                <a:tab pos="634365" algn="l"/>
              </a:tabLst>
            </a:pPr>
            <a:endParaRPr lang="vi-VN" sz="3000" spc="-10" dirty="0">
              <a:cs typeface="Arial"/>
            </a:endParaRPr>
          </a:p>
          <a:p>
            <a:pPr marL="547370" indent="-457200">
              <a:spcBef>
                <a:spcPts val="334"/>
              </a:spcBef>
              <a:tabLst>
                <a:tab pos="634365" algn="l"/>
              </a:tabLst>
            </a:pPr>
            <a:endParaRPr lang="vi-VN" sz="3000" spc="-10" dirty="0">
              <a:cs typeface="Arial"/>
            </a:endParaRPr>
          </a:p>
          <a:p>
            <a:pPr marL="547370" indent="-457200">
              <a:spcBef>
                <a:spcPts val="334"/>
              </a:spcBef>
              <a:tabLst>
                <a:tab pos="634365" algn="l"/>
              </a:tabLst>
            </a:pPr>
            <a:r>
              <a:rPr lang="vi-VN" sz="3000" spc="-10" dirty="0">
                <a:cs typeface="Arial"/>
              </a:rPr>
              <a:t>Thực hiện gọi hàm:</a:t>
            </a:r>
          </a:p>
          <a:p>
            <a:pPr marL="947420" lvl="1" indent="-457200">
              <a:spcBef>
                <a:spcPts val="334"/>
              </a:spcBef>
              <a:tabLst>
                <a:tab pos="634365" algn="l"/>
              </a:tabLst>
            </a:pPr>
            <a:r>
              <a:rPr lang="vi-VN" sz="2600" dirty="0">
                <a:cs typeface="Arial"/>
              </a:rPr>
              <a:t>Để gọi một hàm ở đâu đó sau khi trong script, bạn đơn giản sẽ cần viết tên của hàm đó</a:t>
            </a:r>
            <a:br>
              <a:rPr lang="vi-VN" sz="2600" dirty="0">
                <a:cs typeface="Arial"/>
              </a:rPr>
            </a:br>
            <a:endParaRPr lang="vi-VN" sz="2600" dirty="0">
              <a:cs typeface="Arial"/>
            </a:endParaRPr>
          </a:p>
        </p:txBody>
      </p:sp>
      <p:sp>
        <p:nvSpPr>
          <p:cNvPr id="4" name="Rectangle 3">
            <a:extLst>
              <a:ext uri="{FF2B5EF4-FFF2-40B4-BE49-F238E27FC236}">
                <a16:creationId xmlns:a16="http://schemas.microsoft.com/office/drawing/2014/main" id="{53217563-B155-564A-A11D-6BC0532D43C8}"/>
              </a:ext>
            </a:extLst>
          </p:cNvPr>
          <p:cNvSpPr/>
          <p:nvPr/>
        </p:nvSpPr>
        <p:spPr>
          <a:xfrm>
            <a:off x="1211913" y="2509816"/>
            <a:ext cx="4403770" cy="923330"/>
          </a:xfrm>
          <a:prstGeom prst="rect">
            <a:avLst/>
          </a:prstGeom>
        </p:spPr>
        <p:txBody>
          <a:bodyPr wrap="none">
            <a:spAutoFit/>
          </a:bodyPr>
          <a:lstStyle/>
          <a:p>
            <a:r>
              <a:rPr lang="en-US" dirty="0">
                <a:solidFill>
                  <a:srgbClr val="000088"/>
                </a:solidFill>
              </a:rPr>
              <a:t>function</a:t>
            </a:r>
            <a:r>
              <a:rPr lang="en-US" dirty="0"/>
              <a:t> </a:t>
            </a:r>
            <a:r>
              <a:rPr lang="en-US" dirty="0" err="1"/>
              <a:t>function_name</a:t>
            </a:r>
            <a:r>
              <a:rPr lang="en-US" dirty="0"/>
              <a:t> </a:t>
            </a:r>
            <a:r>
              <a:rPr lang="en-US" dirty="0">
                <a:solidFill>
                  <a:srgbClr val="666600"/>
                </a:solidFill>
              </a:rPr>
              <a:t>(</a:t>
            </a:r>
            <a:r>
              <a:rPr lang="en-US" dirty="0"/>
              <a:t>parameter</a:t>
            </a:r>
            <a:r>
              <a:rPr lang="en-US" dirty="0">
                <a:solidFill>
                  <a:srgbClr val="666600"/>
                </a:solidFill>
              </a:rPr>
              <a:t>-</a:t>
            </a:r>
            <a:r>
              <a:rPr lang="en-US" dirty="0"/>
              <a:t>list</a:t>
            </a:r>
            <a:r>
              <a:rPr lang="en-US" dirty="0">
                <a:solidFill>
                  <a:srgbClr val="666600"/>
                </a:solidFill>
              </a:rPr>
              <a:t>)</a:t>
            </a:r>
            <a:r>
              <a:rPr lang="en-US" dirty="0"/>
              <a:t> </a:t>
            </a:r>
            <a:r>
              <a:rPr lang="en-US" dirty="0">
                <a:solidFill>
                  <a:srgbClr val="666600"/>
                </a:solidFill>
              </a:rPr>
              <a:t>{</a:t>
            </a:r>
            <a:r>
              <a:rPr lang="en-US" dirty="0"/>
              <a:t> </a:t>
            </a:r>
          </a:p>
          <a:p>
            <a:r>
              <a:rPr lang="en-US" dirty="0"/>
              <a:t>	statements; </a:t>
            </a:r>
          </a:p>
          <a:p>
            <a:r>
              <a:rPr lang="en-US" dirty="0">
                <a:solidFill>
                  <a:srgbClr val="666600"/>
                </a:solidFill>
              </a:rPr>
              <a:t>}</a:t>
            </a:r>
            <a:endParaRPr lang="en-US" dirty="0"/>
          </a:p>
        </p:txBody>
      </p:sp>
    </p:spTree>
    <p:extLst>
      <p:ext uri="{BB962C8B-B14F-4D97-AF65-F5344CB8AC3E}">
        <p14:creationId xmlns:p14="http://schemas.microsoft.com/office/powerpoint/2010/main" val="128554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Gọi</a:t>
            </a:r>
            <a:r>
              <a:rPr lang="en-US" dirty="0"/>
              <a:t> </a:t>
            </a:r>
            <a:r>
              <a:rPr lang="en-US" dirty="0" err="1"/>
              <a:t>một</a:t>
            </a:r>
            <a:r>
              <a:rPr lang="en-US" dirty="0"/>
              <a:t> </a:t>
            </a:r>
            <a:r>
              <a:rPr lang="en-US" dirty="0" err="1"/>
              <a:t>Hàm</a:t>
            </a:r>
            <a:endParaRPr lang="en-US" dirty="0"/>
          </a:p>
        </p:txBody>
      </p:sp>
      <p:sp>
        <p:nvSpPr>
          <p:cNvPr id="3" name="Content Placeholder 2"/>
          <p:cNvSpPr>
            <a:spLocks noGrp="1"/>
          </p:cNvSpPr>
          <p:nvPr>
            <p:ph idx="1"/>
          </p:nvPr>
        </p:nvSpPr>
        <p:spPr/>
        <p:txBody>
          <a:bodyPr/>
          <a:lstStyle/>
          <a:p>
            <a:pPr marL="547370" indent="-457200">
              <a:spcBef>
                <a:spcPts val="334"/>
              </a:spcBef>
              <a:tabLst>
                <a:tab pos="634365" algn="l"/>
              </a:tabLst>
            </a:pPr>
            <a:r>
              <a:rPr lang="vi-VN" sz="3000" spc="-10" dirty="0">
                <a:cs typeface="Arial"/>
              </a:rPr>
              <a:t>Ví dụ:</a:t>
            </a:r>
            <a:endParaRPr lang="vi-VN" sz="2800" dirty="0">
              <a:cs typeface="Arial"/>
            </a:endParaRPr>
          </a:p>
        </p:txBody>
      </p:sp>
      <p:sp>
        <p:nvSpPr>
          <p:cNvPr id="5" name="Rectangle 4">
            <a:extLst>
              <a:ext uri="{FF2B5EF4-FFF2-40B4-BE49-F238E27FC236}">
                <a16:creationId xmlns:a16="http://schemas.microsoft.com/office/drawing/2014/main" id="{2704FFE6-5560-FF47-B77C-31C796042F7B}"/>
              </a:ext>
            </a:extLst>
          </p:cNvPr>
          <p:cNvSpPr/>
          <p:nvPr/>
        </p:nvSpPr>
        <p:spPr>
          <a:xfrm>
            <a:off x="1234191" y="2631281"/>
            <a:ext cx="5286531" cy="3693319"/>
          </a:xfrm>
          <a:prstGeom prst="rect">
            <a:avLst/>
          </a:prstGeom>
        </p:spPr>
        <p:txBody>
          <a:bodyPr wrap="square">
            <a:spAutoFit/>
          </a:bodyPr>
          <a:lstStyle/>
          <a:p>
            <a:r>
              <a:rPr lang="en-US" dirty="0">
                <a:solidFill>
                  <a:srgbClr val="000088"/>
                </a:solidFill>
              </a:rPr>
              <a:t>&lt;script&gt;</a:t>
            </a:r>
            <a:endParaRPr lang="en-US" dirty="0"/>
          </a:p>
          <a:p>
            <a:r>
              <a:rPr lang="en-US" dirty="0">
                <a:solidFill>
                  <a:srgbClr val="000088"/>
                </a:solidFill>
              </a:rPr>
              <a:t>function</a:t>
            </a:r>
            <a:r>
              <a:rPr lang="en-US" dirty="0"/>
              <a:t> </a:t>
            </a:r>
            <a:r>
              <a:rPr lang="en-US" dirty="0" err="1"/>
              <a:t>sayHello</a:t>
            </a:r>
            <a:r>
              <a:rPr lang="en-US" dirty="0">
                <a:solidFill>
                  <a:srgbClr val="666600"/>
                </a:solidFill>
              </a:rPr>
              <a:t>()</a:t>
            </a:r>
            <a:r>
              <a:rPr lang="en-US" dirty="0"/>
              <a:t> </a:t>
            </a:r>
            <a:r>
              <a:rPr lang="en-US" dirty="0">
                <a:solidFill>
                  <a:srgbClr val="666600"/>
                </a:solidFill>
              </a:rPr>
              <a:t>{</a:t>
            </a:r>
            <a:endParaRPr lang="en-US" dirty="0"/>
          </a:p>
          <a:p>
            <a:r>
              <a:rPr lang="en-US" dirty="0"/>
              <a:t>	</a:t>
            </a:r>
            <a:r>
              <a:rPr lang="en-US" dirty="0" err="1"/>
              <a:t>document</a:t>
            </a:r>
            <a:r>
              <a:rPr lang="en-US" dirty="0" err="1">
                <a:solidFill>
                  <a:srgbClr val="666600"/>
                </a:solidFill>
              </a:rPr>
              <a:t>.</a:t>
            </a:r>
            <a:r>
              <a:rPr lang="en-US" dirty="0" err="1"/>
              <a:t>write</a:t>
            </a:r>
            <a:r>
              <a:rPr lang="en-US" dirty="0">
                <a:solidFill>
                  <a:srgbClr val="666600"/>
                </a:solidFill>
              </a:rPr>
              <a:t>(</a:t>
            </a:r>
            <a:r>
              <a:rPr lang="en-US" dirty="0">
                <a:solidFill>
                  <a:srgbClr val="008800"/>
                </a:solidFill>
              </a:rPr>
              <a:t>"Hello there!"</a:t>
            </a:r>
            <a:r>
              <a:rPr lang="en-US" dirty="0">
                <a:solidFill>
                  <a:srgbClr val="666600"/>
                </a:solidFill>
              </a:rPr>
              <a:t>);</a:t>
            </a:r>
          </a:p>
          <a:p>
            <a:r>
              <a:rPr lang="en-US" dirty="0"/>
              <a:t>	</a:t>
            </a:r>
            <a:r>
              <a:rPr lang="en-US" dirty="0" err="1"/>
              <a:t>document</a:t>
            </a:r>
            <a:r>
              <a:rPr lang="en-US" dirty="0" err="1">
                <a:solidFill>
                  <a:srgbClr val="666600"/>
                </a:solidFill>
              </a:rPr>
              <a:t>.</a:t>
            </a:r>
            <a:r>
              <a:rPr lang="en-US" dirty="0" err="1"/>
              <a:t>write</a:t>
            </a:r>
            <a:r>
              <a:rPr lang="en-US" dirty="0">
                <a:solidFill>
                  <a:srgbClr val="666600"/>
                </a:solidFill>
              </a:rPr>
              <a:t>(</a:t>
            </a:r>
            <a:r>
              <a:rPr lang="en-US" dirty="0">
                <a:solidFill>
                  <a:srgbClr val="008800"/>
                </a:solidFill>
              </a:rPr>
              <a:t>”&lt;</a:t>
            </a:r>
            <a:r>
              <a:rPr lang="en-US" dirty="0" err="1">
                <a:solidFill>
                  <a:srgbClr val="008800"/>
                </a:solidFill>
              </a:rPr>
              <a:t>br</a:t>
            </a:r>
            <a:r>
              <a:rPr lang="en-US" dirty="0">
                <a:solidFill>
                  <a:srgbClr val="008800"/>
                </a:solidFill>
              </a:rPr>
              <a:t>&gt;"</a:t>
            </a:r>
            <a:r>
              <a:rPr lang="en-US" dirty="0">
                <a:solidFill>
                  <a:srgbClr val="666600"/>
                </a:solidFill>
              </a:rPr>
              <a:t>);</a:t>
            </a:r>
          </a:p>
          <a:p>
            <a:r>
              <a:rPr lang="en-US" dirty="0">
                <a:solidFill>
                  <a:srgbClr val="666600"/>
                </a:solidFill>
              </a:rPr>
              <a:t>}</a:t>
            </a:r>
            <a:r>
              <a:rPr lang="en-US" dirty="0"/>
              <a:t> </a:t>
            </a:r>
          </a:p>
          <a:p>
            <a:endParaRPr lang="en-US" dirty="0">
              <a:solidFill>
                <a:srgbClr val="000088"/>
              </a:solidFill>
            </a:endParaRPr>
          </a:p>
          <a:p>
            <a:r>
              <a:rPr lang="en-US" dirty="0">
                <a:solidFill>
                  <a:srgbClr val="000088"/>
                </a:solidFill>
              </a:rPr>
              <a:t>// </a:t>
            </a:r>
            <a:r>
              <a:rPr lang="en-US" dirty="0" err="1">
                <a:solidFill>
                  <a:srgbClr val="000088"/>
                </a:solidFill>
              </a:rPr>
              <a:t>Gọi</a:t>
            </a:r>
            <a:r>
              <a:rPr lang="en-US" dirty="0">
                <a:solidFill>
                  <a:srgbClr val="000088"/>
                </a:solidFill>
              </a:rPr>
              <a:t> </a:t>
            </a:r>
            <a:r>
              <a:rPr lang="en-US" dirty="0" err="1">
                <a:solidFill>
                  <a:srgbClr val="000088"/>
                </a:solidFill>
              </a:rPr>
              <a:t>sayHello</a:t>
            </a:r>
            <a:endParaRPr lang="en-US" dirty="0">
              <a:solidFill>
                <a:srgbClr val="000088"/>
              </a:solidFill>
            </a:endParaRPr>
          </a:p>
          <a:p>
            <a:r>
              <a:rPr lang="en-US" dirty="0" err="1">
                <a:solidFill>
                  <a:srgbClr val="000088"/>
                </a:solidFill>
              </a:rPr>
              <a:t>sayHello</a:t>
            </a:r>
            <a:r>
              <a:rPr lang="en-US" dirty="0">
                <a:solidFill>
                  <a:srgbClr val="000088"/>
                </a:solidFill>
              </a:rPr>
              <a:t>();</a:t>
            </a:r>
          </a:p>
          <a:p>
            <a:endParaRPr lang="en-US" dirty="0">
              <a:solidFill>
                <a:srgbClr val="000088"/>
              </a:solidFill>
            </a:endParaRPr>
          </a:p>
          <a:p>
            <a:r>
              <a:rPr lang="en-US" dirty="0">
                <a:solidFill>
                  <a:srgbClr val="000088"/>
                </a:solidFill>
              </a:rPr>
              <a:t>// </a:t>
            </a:r>
            <a:r>
              <a:rPr lang="en-US" dirty="0" err="1">
                <a:solidFill>
                  <a:srgbClr val="000088"/>
                </a:solidFill>
              </a:rPr>
              <a:t>Gọi</a:t>
            </a:r>
            <a:r>
              <a:rPr lang="en-US" dirty="0">
                <a:solidFill>
                  <a:srgbClr val="000088"/>
                </a:solidFill>
              </a:rPr>
              <a:t> </a:t>
            </a:r>
            <a:r>
              <a:rPr lang="en-US" dirty="0" err="1">
                <a:solidFill>
                  <a:srgbClr val="000088"/>
                </a:solidFill>
              </a:rPr>
              <a:t>sayHello</a:t>
            </a:r>
            <a:endParaRPr lang="en-US" dirty="0">
              <a:solidFill>
                <a:srgbClr val="000088"/>
              </a:solidFill>
            </a:endParaRPr>
          </a:p>
          <a:p>
            <a:r>
              <a:rPr lang="en-US" dirty="0" err="1">
                <a:solidFill>
                  <a:srgbClr val="000088"/>
                </a:solidFill>
              </a:rPr>
              <a:t>sayHello</a:t>
            </a:r>
            <a:r>
              <a:rPr lang="en-US" dirty="0">
                <a:solidFill>
                  <a:srgbClr val="000088"/>
                </a:solidFill>
              </a:rPr>
              <a:t>();</a:t>
            </a:r>
          </a:p>
          <a:p>
            <a:endParaRPr lang="en-US" dirty="0">
              <a:solidFill>
                <a:srgbClr val="000088"/>
              </a:solidFill>
            </a:endParaRPr>
          </a:p>
          <a:p>
            <a:r>
              <a:rPr lang="en-US" dirty="0">
                <a:solidFill>
                  <a:srgbClr val="000088"/>
                </a:solidFill>
              </a:rPr>
              <a:t>&lt;/script&gt;</a:t>
            </a:r>
            <a:endParaRPr lang="en-US" dirty="0"/>
          </a:p>
        </p:txBody>
      </p:sp>
    </p:spTree>
    <p:extLst>
      <p:ext uri="{BB962C8B-B14F-4D97-AF65-F5344CB8AC3E}">
        <p14:creationId xmlns:p14="http://schemas.microsoft.com/office/powerpoint/2010/main" val="248299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Tham</a:t>
            </a:r>
            <a:r>
              <a:rPr lang="en-US" dirty="0"/>
              <a:t> </a:t>
            </a:r>
            <a:r>
              <a:rPr lang="en-US" dirty="0" err="1"/>
              <a:t>số</a:t>
            </a:r>
            <a:r>
              <a:rPr lang="en-US" dirty="0"/>
              <a:t> </a:t>
            </a:r>
            <a:r>
              <a:rPr lang="en-US" dirty="0" err="1"/>
              <a:t>của</a:t>
            </a:r>
            <a:r>
              <a:rPr lang="en-US" dirty="0"/>
              <a:t> </a:t>
            </a:r>
            <a:r>
              <a:rPr lang="en-US" dirty="0" err="1"/>
              <a:t>Hàm</a:t>
            </a:r>
            <a:endParaRPr lang="en-US" dirty="0"/>
          </a:p>
        </p:txBody>
      </p:sp>
      <p:sp>
        <p:nvSpPr>
          <p:cNvPr id="3" name="Content Placeholder 2"/>
          <p:cNvSpPr>
            <a:spLocks noGrp="1"/>
          </p:cNvSpPr>
          <p:nvPr>
            <p:ph idx="1"/>
          </p:nvPr>
        </p:nvSpPr>
        <p:spPr/>
        <p:txBody>
          <a:bodyPr/>
          <a:lstStyle/>
          <a:p>
            <a:pPr marL="547370" indent="-457200">
              <a:spcBef>
                <a:spcPts val="334"/>
              </a:spcBef>
              <a:tabLst>
                <a:tab pos="634365" algn="l"/>
              </a:tabLst>
            </a:pPr>
            <a:r>
              <a:rPr lang="vi-VN" sz="3000" spc="-10" dirty="0">
                <a:cs typeface="Arial"/>
              </a:rPr>
              <a:t>Hàm có thể được truyền vào 1 hoặc nhiều tham số, cách nhau bởi dấu phẩy.</a:t>
            </a:r>
          </a:p>
          <a:p>
            <a:pPr marL="547370" indent="-457200">
              <a:spcBef>
                <a:spcPts val="334"/>
              </a:spcBef>
              <a:tabLst>
                <a:tab pos="634365" algn="l"/>
              </a:tabLst>
            </a:pPr>
            <a:r>
              <a:rPr lang="vi-VN" sz="3000" spc="-10" dirty="0">
                <a:cs typeface="Arial"/>
              </a:rPr>
              <a:t>Những tham số được truyền này có thể được nắm bắt bên trong hàm đó và bất kỳ thao tác nào có thể được thực hiện trên các tham số đó.</a:t>
            </a:r>
            <a:endParaRPr lang="vi-VN" sz="2800" dirty="0">
              <a:cs typeface="Arial"/>
            </a:endParaRPr>
          </a:p>
        </p:txBody>
      </p:sp>
    </p:spTree>
    <p:extLst>
      <p:ext uri="{BB962C8B-B14F-4D97-AF65-F5344CB8AC3E}">
        <p14:creationId xmlns:p14="http://schemas.microsoft.com/office/powerpoint/2010/main" val="161690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Tham</a:t>
            </a:r>
            <a:r>
              <a:rPr lang="en-US" dirty="0"/>
              <a:t> </a:t>
            </a:r>
            <a:r>
              <a:rPr lang="en-US" dirty="0" err="1"/>
              <a:t>số</a:t>
            </a:r>
            <a:r>
              <a:rPr lang="en-US" dirty="0"/>
              <a:t> </a:t>
            </a:r>
            <a:r>
              <a:rPr lang="en-US" dirty="0" err="1"/>
              <a:t>của</a:t>
            </a:r>
            <a:r>
              <a:rPr lang="en-US" dirty="0"/>
              <a:t> </a:t>
            </a:r>
            <a:r>
              <a:rPr lang="en-US" dirty="0" err="1"/>
              <a:t>Hàm</a:t>
            </a:r>
            <a:endParaRPr lang="en-US" dirty="0"/>
          </a:p>
        </p:txBody>
      </p:sp>
      <p:sp>
        <p:nvSpPr>
          <p:cNvPr id="3" name="Content Placeholder 2"/>
          <p:cNvSpPr>
            <a:spLocks noGrp="1"/>
          </p:cNvSpPr>
          <p:nvPr>
            <p:ph idx="1"/>
          </p:nvPr>
        </p:nvSpPr>
        <p:spPr/>
        <p:txBody>
          <a:bodyPr/>
          <a:lstStyle/>
          <a:p>
            <a:pPr marL="547370" indent="-457200">
              <a:spcBef>
                <a:spcPts val="334"/>
              </a:spcBef>
              <a:tabLst>
                <a:tab pos="634365" algn="l"/>
              </a:tabLst>
            </a:pPr>
            <a:r>
              <a:rPr lang="vi-VN" sz="3000" spc="-10" dirty="0">
                <a:cs typeface="Arial"/>
              </a:rPr>
              <a:t>Ví dụ:</a:t>
            </a:r>
            <a:endParaRPr lang="vi-VN" sz="2800" dirty="0">
              <a:cs typeface="Arial"/>
            </a:endParaRPr>
          </a:p>
        </p:txBody>
      </p:sp>
      <p:sp>
        <p:nvSpPr>
          <p:cNvPr id="8" name="Rectangle 7">
            <a:extLst>
              <a:ext uri="{FF2B5EF4-FFF2-40B4-BE49-F238E27FC236}">
                <a16:creationId xmlns:a16="http://schemas.microsoft.com/office/drawing/2014/main" id="{5E323ED6-DEB1-CE45-A39E-652454A70D2F}"/>
              </a:ext>
            </a:extLst>
          </p:cNvPr>
          <p:cNvSpPr/>
          <p:nvPr/>
        </p:nvSpPr>
        <p:spPr>
          <a:xfrm>
            <a:off x="1160905" y="2354282"/>
            <a:ext cx="8389495" cy="3970318"/>
          </a:xfrm>
          <a:prstGeom prst="rect">
            <a:avLst/>
          </a:prstGeom>
        </p:spPr>
        <p:txBody>
          <a:bodyPr wrap="square">
            <a:spAutoFit/>
          </a:bodyPr>
          <a:lstStyle/>
          <a:p>
            <a:r>
              <a:rPr lang="en-US" dirty="0"/>
              <a:t>&lt;script&gt;</a:t>
            </a:r>
          </a:p>
          <a:p>
            <a:r>
              <a:rPr lang="en-US" dirty="0"/>
              <a:t>function </a:t>
            </a:r>
            <a:r>
              <a:rPr lang="en-US" dirty="0" err="1"/>
              <a:t>tongHaiSo</a:t>
            </a:r>
            <a:r>
              <a:rPr lang="en-US" dirty="0"/>
              <a:t>(a, b) {</a:t>
            </a:r>
          </a:p>
          <a:p>
            <a:r>
              <a:rPr lang="en-US" dirty="0"/>
              <a:t>	</a:t>
            </a:r>
            <a:r>
              <a:rPr lang="en-US" dirty="0" err="1"/>
              <a:t>var</a:t>
            </a:r>
            <a:r>
              <a:rPr lang="en-US" dirty="0"/>
              <a:t> tong = </a:t>
            </a:r>
            <a:r>
              <a:rPr lang="en-US" dirty="0" err="1"/>
              <a:t>a+b</a:t>
            </a:r>
            <a:r>
              <a:rPr lang="en-US" dirty="0"/>
              <a:t>;</a:t>
            </a:r>
          </a:p>
          <a:p>
            <a:r>
              <a:rPr lang="en-US" dirty="0"/>
              <a:t>	</a:t>
            </a:r>
            <a:r>
              <a:rPr lang="en-US" dirty="0" err="1"/>
              <a:t>document.write</a:t>
            </a:r>
            <a:r>
              <a:rPr lang="en-US" dirty="0"/>
              <a:t>("Tong </a:t>
            </a:r>
            <a:r>
              <a:rPr lang="en-US" dirty="0" err="1"/>
              <a:t>hai</a:t>
            </a:r>
            <a:r>
              <a:rPr lang="en-US" dirty="0"/>
              <a:t> so " + a + " + " + b + " =  " + tong);</a:t>
            </a:r>
          </a:p>
          <a:p>
            <a:r>
              <a:rPr lang="en-US" dirty="0"/>
              <a:t>	</a:t>
            </a:r>
            <a:r>
              <a:rPr lang="en-US" dirty="0" err="1"/>
              <a:t>document.write</a:t>
            </a:r>
            <a:r>
              <a:rPr lang="en-US" dirty="0"/>
              <a:t>("&lt;</a:t>
            </a:r>
            <a:r>
              <a:rPr lang="en-US" dirty="0" err="1"/>
              <a:t>br</a:t>
            </a:r>
            <a:r>
              <a:rPr lang="en-US" dirty="0"/>
              <a:t>&gt;");</a:t>
            </a:r>
          </a:p>
          <a:p>
            <a:r>
              <a:rPr lang="en-US" dirty="0"/>
              <a:t>} </a:t>
            </a:r>
          </a:p>
          <a:p>
            <a:endParaRPr lang="en-US" dirty="0"/>
          </a:p>
          <a:p>
            <a:r>
              <a:rPr lang="en-US" dirty="0"/>
              <a:t>// </a:t>
            </a:r>
            <a:r>
              <a:rPr lang="en-US" dirty="0" err="1"/>
              <a:t>Tính</a:t>
            </a:r>
            <a:r>
              <a:rPr lang="en-US" dirty="0"/>
              <a:t> </a:t>
            </a:r>
            <a:r>
              <a:rPr lang="en-US" dirty="0" err="1"/>
              <a:t>tổng</a:t>
            </a:r>
            <a:r>
              <a:rPr lang="en-US" dirty="0"/>
              <a:t> 1 </a:t>
            </a:r>
            <a:r>
              <a:rPr lang="en-US" dirty="0" err="1"/>
              <a:t>và</a:t>
            </a:r>
            <a:r>
              <a:rPr lang="en-US" dirty="0"/>
              <a:t> 2</a:t>
            </a:r>
          </a:p>
          <a:p>
            <a:r>
              <a:rPr lang="en-US" dirty="0" err="1"/>
              <a:t>tongHaiSo</a:t>
            </a:r>
            <a:r>
              <a:rPr lang="en-US" dirty="0"/>
              <a:t>(1, 2);</a:t>
            </a:r>
          </a:p>
          <a:p>
            <a:endParaRPr lang="en-US" dirty="0"/>
          </a:p>
          <a:p>
            <a:r>
              <a:rPr lang="en-US" dirty="0"/>
              <a:t>// </a:t>
            </a:r>
            <a:r>
              <a:rPr lang="en-US" dirty="0" err="1"/>
              <a:t>Tính</a:t>
            </a:r>
            <a:r>
              <a:rPr lang="en-US" dirty="0"/>
              <a:t> </a:t>
            </a:r>
            <a:r>
              <a:rPr lang="en-US" dirty="0" err="1"/>
              <a:t>tổng</a:t>
            </a:r>
            <a:r>
              <a:rPr lang="en-US" dirty="0"/>
              <a:t> 10 </a:t>
            </a:r>
            <a:r>
              <a:rPr lang="en-US" dirty="0" err="1"/>
              <a:t>và</a:t>
            </a:r>
            <a:r>
              <a:rPr lang="en-US" dirty="0"/>
              <a:t> 25</a:t>
            </a:r>
          </a:p>
          <a:p>
            <a:r>
              <a:rPr lang="en-US" dirty="0" err="1"/>
              <a:t>tongHaiSo</a:t>
            </a:r>
            <a:r>
              <a:rPr lang="en-US" dirty="0"/>
              <a:t>(10, 25);</a:t>
            </a:r>
          </a:p>
          <a:p>
            <a:endParaRPr lang="en-US" dirty="0"/>
          </a:p>
          <a:p>
            <a:r>
              <a:rPr lang="en-US" dirty="0"/>
              <a:t>&lt;/script&gt;</a:t>
            </a:r>
          </a:p>
        </p:txBody>
      </p:sp>
    </p:spTree>
    <p:extLst>
      <p:ext uri="{BB962C8B-B14F-4D97-AF65-F5344CB8AC3E}">
        <p14:creationId xmlns:p14="http://schemas.microsoft.com/office/powerpoint/2010/main" val="404460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a:t>Tham</a:t>
            </a:r>
            <a:r>
              <a:rPr lang="en-US" dirty="0"/>
              <a:t> </a:t>
            </a:r>
            <a:r>
              <a:rPr lang="en-US" dirty="0" err="1"/>
              <a:t>số</a:t>
            </a:r>
            <a:r>
              <a:rPr lang="en-US" dirty="0"/>
              <a:t> </a:t>
            </a:r>
            <a:r>
              <a:rPr lang="en-US" dirty="0" err="1"/>
              <a:t>của</a:t>
            </a:r>
            <a:r>
              <a:rPr lang="en-US" dirty="0"/>
              <a:t> </a:t>
            </a:r>
            <a:r>
              <a:rPr lang="en-US" dirty="0" err="1"/>
              <a:t>Hàm</a:t>
            </a:r>
            <a:endParaRPr lang="en-US" dirty="0"/>
          </a:p>
        </p:txBody>
      </p:sp>
      <p:sp>
        <p:nvSpPr>
          <p:cNvPr id="3" name="Content Placeholder 2"/>
          <p:cNvSpPr>
            <a:spLocks noGrp="1"/>
          </p:cNvSpPr>
          <p:nvPr>
            <p:ph idx="1"/>
          </p:nvPr>
        </p:nvSpPr>
        <p:spPr/>
        <p:txBody>
          <a:bodyPr/>
          <a:lstStyle/>
          <a:p>
            <a:pPr marL="547370" indent="-457200">
              <a:spcBef>
                <a:spcPts val="334"/>
              </a:spcBef>
              <a:tabLst>
                <a:tab pos="634365" algn="l"/>
              </a:tabLst>
            </a:pPr>
            <a:r>
              <a:rPr lang="vi-VN" sz="3000" spc="-10" dirty="0">
                <a:cs typeface="Arial"/>
              </a:rPr>
              <a:t>Hàm không trả về và có trả về giá trị</a:t>
            </a:r>
            <a:endParaRPr lang="vi-VN" sz="2800" dirty="0">
              <a:cs typeface="Arial"/>
            </a:endParaRPr>
          </a:p>
        </p:txBody>
      </p:sp>
      <p:sp>
        <p:nvSpPr>
          <p:cNvPr id="8" name="Rectangle 7">
            <a:extLst>
              <a:ext uri="{FF2B5EF4-FFF2-40B4-BE49-F238E27FC236}">
                <a16:creationId xmlns:a16="http://schemas.microsoft.com/office/drawing/2014/main" id="{5E323ED6-DEB1-CE45-A39E-652454A70D2F}"/>
              </a:ext>
            </a:extLst>
          </p:cNvPr>
          <p:cNvSpPr/>
          <p:nvPr/>
        </p:nvSpPr>
        <p:spPr>
          <a:xfrm>
            <a:off x="891602" y="2354282"/>
            <a:ext cx="9541552" cy="3970318"/>
          </a:xfrm>
          <a:prstGeom prst="rect">
            <a:avLst/>
          </a:prstGeom>
        </p:spPr>
        <p:txBody>
          <a:bodyPr wrap="square">
            <a:spAutoFit/>
          </a:bodyPr>
          <a:lstStyle/>
          <a:p>
            <a:r>
              <a:rPr lang="en-US" dirty="0"/>
              <a:t>&lt;script&gt;</a:t>
            </a:r>
          </a:p>
          <a:p>
            <a:r>
              <a:rPr lang="en-US" dirty="0" err="1"/>
              <a:t>var</a:t>
            </a:r>
            <a:r>
              <a:rPr lang="en-US" dirty="0"/>
              <a:t> a, b;</a:t>
            </a:r>
          </a:p>
          <a:p>
            <a:endParaRPr lang="en-US" dirty="0"/>
          </a:p>
          <a:p>
            <a:r>
              <a:rPr lang="en-US" dirty="0"/>
              <a:t>function </a:t>
            </a:r>
            <a:r>
              <a:rPr lang="en-US" dirty="0" err="1"/>
              <a:t>tongHaiSo</a:t>
            </a:r>
            <a:r>
              <a:rPr lang="en-US" dirty="0"/>
              <a:t>(</a:t>
            </a:r>
            <a:r>
              <a:rPr lang="en-US" dirty="0" err="1"/>
              <a:t>soA</a:t>
            </a:r>
            <a:r>
              <a:rPr lang="en-US" dirty="0"/>
              <a:t>, </a:t>
            </a:r>
            <a:r>
              <a:rPr lang="en-US" dirty="0" err="1"/>
              <a:t>soB</a:t>
            </a:r>
            <a:r>
              <a:rPr lang="en-US" dirty="0"/>
              <a:t>) {</a:t>
            </a:r>
          </a:p>
          <a:p>
            <a:r>
              <a:rPr lang="en-US" dirty="0"/>
              <a:t>    </a:t>
            </a:r>
            <a:r>
              <a:rPr lang="en-US" dirty="0" err="1"/>
              <a:t>var</a:t>
            </a:r>
            <a:r>
              <a:rPr lang="en-US" dirty="0"/>
              <a:t> tong = </a:t>
            </a:r>
            <a:r>
              <a:rPr lang="en-US" dirty="0" err="1"/>
              <a:t>soA</a:t>
            </a:r>
            <a:r>
              <a:rPr lang="en-US" dirty="0"/>
              <a:t> + </a:t>
            </a:r>
            <a:r>
              <a:rPr lang="en-US" dirty="0" err="1"/>
              <a:t>soB</a:t>
            </a:r>
            <a:r>
              <a:rPr lang="en-US" dirty="0"/>
              <a:t>;</a:t>
            </a:r>
          </a:p>
          <a:p>
            <a:r>
              <a:rPr lang="en-US" dirty="0"/>
              <a:t>    return tong;</a:t>
            </a:r>
          </a:p>
          <a:p>
            <a:r>
              <a:rPr lang="en-US" dirty="0"/>
              <a:t>} </a:t>
            </a:r>
          </a:p>
          <a:p>
            <a:endParaRPr lang="en-US" dirty="0"/>
          </a:p>
          <a:p>
            <a:r>
              <a:rPr lang="en-US" dirty="0"/>
              <a:t>// </a:t>
            </a:r>
            <a:r>
              <a:rPr lang="en-US" dirty="0" err="1"/>
              <a:t>Tính</a:t>
            </a:r>
            <a:r>
              <a:rPr lang="en-US" dirty="0"/>
              <a:t> </a:t>
            </a:r>
            <a:r>
              <a:rPr lang="en-US" dirty="0" err="1"/>
              <a:t>tổng</a:t>
            </a:r>
            <a:r>
              <a:rPr lang="en-US" dirty="0"/>
              <a:t> 1 </a:t>
            </a:r>
            <a:r>
              <a:rPr lang="en-US" dirty="0" err="1"/>
              <a:t>và</a:t>
            </a:r>
            <a:r>
              <a:rPr lang="en-US" dirty="0"/>
              <a:t> 2</a:t>
            </a:r>
          </a:p>
          <a:p>
            <a:r>
              <a:rPr lang="en-US" dirty="0"/>
              <a:t>a = 1, b = 2;</a:t>
            </a:r>
          </a:p>
          <a:p>
            <a:r>
              <a:rPr lang="en-US" dirty="0" err="1"/>
              <a:t>document.write</a:t>
            </a:r>
            <a:r>
              <a:rPr lang="en-US" dirty="0"/>
              <a:t>("Tong </a:t>
            </a:r>
            <a:r>
              <a:rPr lang="en-US" dirty="0" err="1"/>
              <a:t>hai</a:t>
            </a:r>
            <a:r>
              <a:rPr lang="en-US" dirty="0"/>
              <a:t> so " + a + " + " + b + " =  " + </a:t>
            </a:r>
            <a:r>
              <a:rPr lang="en-US" dirty="0" err="1"/>
              <a:t>tongHaiSo</a:t>
            </a:r>
            <a:r>
              <a:rPr lang="en-US" dirty="0"/>
              <a:t>(a, b));</a:t>
            </a:r>
          </a:p>
          <a:p>
            <a:r>
              <a:rPr lang="en-US" dirty="0" err="1"/>
              <a:t>document.write</a:t>
            </a:r>
            <a:r>
              <a:rPr lang="en-US" dirty="0"/>
              <a:t>("&lt;</a:t>
            </a:r>
            <a:r>
              <a:rPr lang="en-US" dirty="0" err="1"/>
              <a:t>br</a:t>
            </a:r>
            <a:r>
              <a:rPr lang="en-US" dirty="0"/>
              <a:t>&gt;")</a:t>
            </a:r>
          </a:p>
          <a:p>
            <a:endParaRPr lang="en-US" dirty="0"/>
          </a:p>
          <a:p>
            <a:r>
              <a:rPr lang="en-US" dirty="0"/>
              <a:t>&lt;/script&gt;</a:t>
            </a:r>
          </a:p>
        </p:txBody>
      </p:sp>
    </p:spTree>
    <p:extLst>
      <p:ext uri="{BB962C8B-B14F-4D97-AF65-F5344CB8AC3E}">
        <p14:creationId xmlns:p14="http://schemas.microsoft.com/office/powerpoint/2010/main" val="2399378601"/>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1_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ài 4 - Kiến trúc máy tính" id="{11ECAC0C-4461-9948-956B-8E477AD48EB4}" vid="{374027A9-09E0-1B40-8E49-9A6D2F28A31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4861</TotalTime>
  <Words>326</Words>
  <Application>Microsoft Macintosh PowerPoint</Application>
  <PresentationFormat>Widescreen</PresentationFormat>
  <Paragraphs>85</Paragraphs>
  <Slides>10</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Wingdings</vt:lpstr>
      <vt:lpstr>cdb2004213l</vt:lpstr>
      <vt:lpstr>1_cdb2004213l</vt:lpstr>
      <vt:lpstr>PowerPoint Presentation</vt:lpstr>
      <vt:lpstr>Mục tiêu</vt:lpstr>
      <vt:lpstr>Nội dung</vt:lpstr>
      <vt:lpstr>Hàm</vt:lpstr>
      <vt:lpstr>Gọi một hàm</vt:lpstr>
      <vt:lpstr>Gọi một Hàm</vt:lpstr>
      <vt:lpstr>Tham số của Hàm</vt:lpstr>
      <vt:lpstr>Tham số của Hàm</vt:lpstr>
      <vt:lpstr>Tham số của Hàm</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Cao Le Thanh</cp:lastModifiedBy>
  <cp:revision>180</cp:revision>
  <dcterms:modified xsi:type="dcterms:W3CDTF">2018-04-19T04:53:38Z</dcterms:modified>
</cp:coreProperties>
</file>