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70" r:id="rId4"/>
    <p:sldId id="271" r:id="rId5"/>
    <p:sldId id="273" r:id="rId6"/>
    <p:sldId id="272" r:id="rId7"/>
    <p:sldId id="274" r:id="rId8"/>
    <p:sldId id="275" r:id="rId9"/>
    <p:sldId id="276" r:id="rId10"/>
    <p:sldId id="277"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0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607CF-BC21-4FC3-8EBF-46D2C2299312}" type="datetimeFigureOut">
              <a:rPr lang="en-US" smtClean="0"/>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F638-50BF-40E0-861A-ED565754FD6E}" type="slidenum">
              <a:rPr lang="en-US" smtClean="0"/>
              <a:t>‹#›</a:t>
            </a:fld>
            <a:endParaRPr lang="en-US"/>
          </a:p>
        </p:txBody>
      </p:sp>
    </p:spTree>
    <p:extLst>
      <p:ext uri="{BB962C8B-B14F-4D97-AF65-F5344CB8AC3E}">
        <p14:creationId xmlns:p14="http://schemas.microsoft.com/office/powerpoint/2010/main" val="47032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10</a:t>
            </a:fld>
            <a:endParaRPr lang="en-US"/>
          </a:p>
        </p:txBody>
      </p:sp>
    </p:spTree>
    <p:extLst>
      <p:ext uri="{BB962C8B-B14F-4D97-AF65-F5344CB8AC3E}">
        <p14:creationId xmlns:p14="http://schemas.microsoft.com/office/powerpoint/2010/main" val="79595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11</a:t>
            </a:fld>
            <a:endParaRPr lang="en-US"/>
          </a:p>
        </p:txBody>
      </p:sp>
    </p:spTree>
    <p:extLst>
      <p:ext uri="{BB962C8B-B14F-4D97-AF65-F5344CB8AC3E}">
        <p14:creationId xmlns:p14="http://schemas.microsoft.com/office/powerpoint/2010/main" val="247283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12</a:t>
            </a:fld>
            <a:endParaRPr lang="en-US"/>
          </a:p>
        </p:txBody>
      </p:sp>
    </p:spTree>
    <p:extLst>
      <p:ext uri="{BB962C8B-B14F-4D97-AF65-F5344CB8AC3E}">
        <p14:creationId xmlns:p14="http://schemas.microsoft.com/office/powerpoint/2010/main" val="1207789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13</a:t>
            </a:fld>
            <a:endParaRPr lang="en-US"/>
          </a:p>
        </p:txBody>
      </p:sp>
    </p:spTree>
    <p:extLst>
      <p:ext uri="{BB962C8B-B14F-4D97-AF65-F5344CB8AC3E}">
        <p14:creationId xmlns:p14="http://schemas.microsoft.com/office/powerpoint/2010/main" val="97502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14</a:t>
            </a:fld>
            <a:endParaRPr lang="en-US"/>
          </a:p>
        </p:txBody>
      </p:sp>
    </p:spTree>
    <p:extLst>
      <p:ext uri="{BB962C8B-B14F-4D97-AF65-F5344CB8AC3E}">
        <p14:creationId xmlns:p14="http://schemas.microsoft.com/office/powerpoint/2010/main" val="1542032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15</a:t>
            </a:fld>
            <a:endParaRPr lang="en-US"/>
          </a:p>
        </p:txBody>
      </p:sp>
    </p:spTree>
    <p:extLst>
      <p:ext uri="{BB962C8B-B14F-4D97-AF65-F5344CB8AC3E}">
        <p14:creationId xmlns:p14="http://schemas.microsoft.com/office/powerpoint/2010/main" val="1286422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16</a:t>
            </a:fld>
            <a:endParaRPr lang="en-US"/>
          </a:p>
        </p:txBody>
      </p:sp>
    </p:spTree>
    <p:extLst>
      <p:ext uri="{BB962C8B-B14F-4D97-AF65-F5344CB8AC3E}">
        <p14:creationId xmlns:p14="http://schemas.microsoft.com/office/powerpoint/2010/main" val="4097931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17</a:t>
            </a:fld>
            <a:endParaRPr lang="en-US"/>
          </a:p>
        </p:txBody>
      </p:sp>
    </p:spTree>
    <p:extLst>
      <p:ext uri="{BB962C8B-B14F-4D97-AF65-F5344CB8AC3E}">
        <p14:creationId xmlns:p14="http://schemas.microsoft.com/office/powerpoint/2010/main" val="542020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12/3/2017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12/3/2017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12/3/2017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vi.wikipedia.org/w/index.php?title=IXP&amp;action=edit&amp;redlink=1" TargetMode="External"/><Relationship Id="rId3" Type="http://schemas.openxmlformats.org/officeDocument/2006/relationships/hyperlink" Target="https://vi.wikipedia.org/wiki/Ti%E1%BA%BFng_Anh" TargetMode="External"/><Relationship Id="rId7" Type="http://schemas.openxmlformats.org/officeDocument/2006/relationships/hyperlink" Target="https://vi.wikipedia.org/w/index.php?title=%C4%90%E1%BB%8Ba_ch%E1%BB%89_lu%E1%BA%ADn_l%C3%BD&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vi.wikipedia.org/wiki/M%E1%BA%A1ng_m%C3%A1y_t%C3%ADnh" TargetMode="External"/><Relationship Id="rId5" Type="http://schemas.openxmlformats.org/officeDocument/2006/relationships/hyperlink" Target="https://vi.wikipedia.org/w/index.php?title=%C4%90%E1%BB%8Ba_ch%E1%BB%89_m%E1%BA%A1ng&amp;action=edit&amp;redlink=1" TargetMode="External"/><Relationship Id="rId10" Type="http://schemas.openxmlformats.org/officeDocument/2006/relationships/hyperlink" Target="https://vi.wikipedia.org/wiki/ADSL" TargetMode="External"/><Relationship Id="rId4" Type="http://schemas.openxmlformats.org/officeDocument/2006/relationships/hyperlink" Target="https://vi.wikipedia.org/wiki/Giao_th%E1%BB%A9c_Internet" TargetMode="External"/><Relationship Id="rId9" Type="http://schemas.openxmlformats.org/officeDocument/2006/relationships/hyperlink" Target="https://vi.wikipedia.org/wiki/I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lient_(computing)" TargetMode="External"/><Relationship Id="rId13" Type="http://schemas.openxmlformats.org/officeDocument/2006/relationships/hyperlink" Target="https://en.wikipedia.org/wiki/JavaScript" TargetMode="External"/><Relationship Id="rId18" Type="http://schemas.openxmlformats.org/officeDocument/2006/relationships/hyperlink" Target="https://en.wikipedia.org/wiki/Local_area_network" TargetMode="External"/><Relationship Id="rId3" Type="http://schemas.openxmlformats.org/officeDocument/2006/relationships/hyperlink" Target="https://en.wikipedia.org/wiki/HTTP" TargetMode="External"/><Relationship Id="rId7" Type="http://schemas.openxmlformats.org/officeDocument/2006/relationships/hyperlink" Target="https://en.wikipedia.org/wiki/Web_page" TargetMode="External"/><Relationship Id="rId12" Type="http://schemas.openxmlformats.org/officeDocument/2006/relationships/hyperlink" Target="https://en.wikipedia.org/wiki/Style_sheet_(web_development)" TargetMode="External"/><Relationship Id="rId17" Type="http://schemas.openxmlformats.org/officeDocument/2006/relationships/hyperlink" Target="https://en.wikipedia.org/wiki/Webcam" TargetMode="External"/><Relationship Id="rId2" Type="http://schemas.openxmlformats.org/officeDocument/2006/relationships/notesSlide" Target="../notesSlides/notesSlide2.xml"/><Relationship Id="rId16" Type="http://schemas.openxmlformats.org/officeDocument/2006/relationships/hyperlink" Target="https://en.wikipedia.org/wiki/Router_(computing)" TargetMode="External"/><Relationship Id="rId1" Type="http://schemas.openxmlformats.org/officeDocument/2006/relationships/slideLayout" Target="../slideLayouts/slideLayout2.xml"/><Relationship Id="rId6" Type="http://schemas.openxmlformats.org/officeDocument/2006/relationships/hyperlink" Target="https://en.wikipedia.org/wiki/Software" TargetMode="External"/><Relationship Id="rId11" Type="http://schemas.openxmlformats.org/officeDocument/2006/relationships/hyperlink" Target="https://en.wikipedia.org/wiki/Image" TargetMode="External"/><Relationship Id="rId5" Type="http://schemas.openxmlformats.org/officeDocument/2006/relationships/hyperlink" Target="https://en.wikipedia.org/wiki/World_Wide_Web" TargetMode="External"/><Relationship Id="rId15" Type="http://schemas.openxmlformats.org/officeDocument/2006/relationships/hyperlink" Target="https://en.wikipedia.org/wiki/Printer_(computing)" TargetMode="External"/><Relationship Id="rId10" Type="http://schemas.openxmlformats.org/officeDocument/2006/relationships/hyperlink" Target="https://en.wikipedia.org/wiki/HTML" TargetMode="External"/><Relationship Id="rId19" Type="http://schemas.openxmlformats.org/officeDocument/2006/relationships/hyperlink" Target="https://en.wikipedia.org/wiki/Operating_system" TargetMode="External"/><Relationship Id="rId4" Type="http://schemas.openxmlformats.org/officeDocument/2006/relationships/hyperlink" Target="https://en.wikipedia.org/wiki/Network_protocol" TargetMode="External"/><Relationship Id="rId9" Type="http://schemas.openxmlformats.org/officeDocument/2006/relationships/hyperlink" Target="https://en.wikipedia.org/wiki/Hypertext_Transfer_Protocol" TargetMode="External"/><Relationship Id="rId14" Type="http://schemas.openxmlformats.org/officeDocument/2006/relationships/hyperlink" Target="https://en.wikipedia.org/wiki/Embedded_syste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bkns.vn/hosting/hosting-cpanel.html" TargetMode="External"/><Relationship Id="rId7" Type="http://schemas.openxmlformats.org/officeDocument/2006/relationships/hyperlink" Target="https://www.bkns.vn/hosting/windows-host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bkns.vn/server/may-chu-ao.html" TargetMode="External"/><Relationship Id="rId5" Type="http://schemas.openxmlformats.org/officeDocument/2006/relationships/hyperlink" Target="https://www.bkns.vn/server/may-chu-dung-rieng.html" TargetMode="External"/><Relationship Id="rId4" Type="http://schemas.openxmlformats.org/officeDocument/2006/relationships/hyperlink" Target="https://www.bkns.vn/server/cho-dat-may-chu.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vi.wikipedia.org/wiki/Hyperlink" TargetMode="External"/><Relationship Id="rId13" Type="http://schemas.openxmlformats.org/officeDocument/2006/relationships/hyperlink" Target="https://vi.wikipedia.org/wiki/Safari" TargetMode="External"/><Relationship Id="rId18" Type="http://schemas.openxmlformats.org/officeDocument/2006/relationships/hyperlink" Target="https://vi.wikipedia.org/wiki/Konqueror" TargetMode="External"/><Relationship Id="rId3" Type="http://schemas.openxmlformats.org/officeDocument/2006/relationships/hyperlink" Target="https://vi.wikipedia.org/wiki/Ph%E1%BA%A7n_m%E1%BB%81m_%E1%BB%A9ng_d%E1%BB%A5ng" TargetMode="External"/><Relationship Id="rId21" Type="http://schemas.openxmlformats.org/officeDocument/2006/relationships/hyperlink" Target="https://vi.wikipedia.org/w/index.php?title=Arachne_(tr%C3%ACnh_duy%E1%BB%87t_web)&amp;action=edit&amp;redlink=1" TargetMode="External"/><Relationship Id="rId7" Type="http://schemas.openxmlformats.org/officeDocument/2006/relationships/hyperlink" Target="https://vi.wikipedia.org/wiki/Intranet" TargetMode="External"/><Relationship Id="rId12" Type="http://schemas.openxmlformats.org/officeDocument/2006/relationships/hyperlink" Target="https://vi.wikipedia.org/wiki/Mozilla_Firefox" TargetMode="External"/><Relationship Id="rId17" Type="http://schemas.openxmlformats.org/officeDocument/2006/relationships/hyperlink" Target="https://vi.wikipedia.org/w/index.php?title=Maxthon&amp;action=edit&amp;redlink=1" TargetMode="External"/><Relationship Id="rId25" Type="http://schemas.openxmlformats.org/officeDocument/2006/relationships/hyperlink" Target="https://vi.wikipedia.org/w/index.php?title=AOL_Explorer&amp;action=edit&amp;redlink=1" TargetMode="External"/><Relationship Id="rId2" Type="http://schemas.openxmlformats.org/officeDocument/2006/relationships/notesSlide" Target="../notesSlides/notesSlide4.xml"/><Relationship Id="rId16" Type="http://schemas.openxmlformats.org/officeDocument/2006/relationships/hyperlink" Target="https://vi.wikipedia.org/wiki/Avant_Browser" TargetMode="External"/><Relationship Id="rId20" Type="http://schemas.openxmlformats.org/officeDocument/2006/relationships/hyperlink" Target="https://vi.wikipedia.org/wiki/Flock_(tr%C3%ACnh_duy%E1%BB%87t_web)" TargetMode="External"/><Relationship Id="rId1" Type="http://schemas.openxmlformats.org/officeDocument/2006/relationships/slideLayout" Target="../slideLayouts/slideLayout2.xml"/><Relationship Id="rId6" Type="http://schemas.openxmlformats.org/officeDocument/2006/relationships/hyperlink" Target="https://vi.wikipedia.org/wiki/World_Wide_Web" TargetMode="External"/><Relationship Id="rId11" Type="http://schemas.openxmlformats.org/officeDocument/2006/relationships/hyperlink" Target="https://vi.wikipedia.org/wiki/Internet_Explorer" TargetMode="External"/><Relationship Id="rId24" Type="http://schemas.openxmlformats.org/officeDocument/2006/relationships/hyperlink" Target="https://vi.wikipedia.org/w/index.php?title=Midori&amp;action=edit&amp;redlink=1" TargetMode="External"/><Relationship Id="rId5" Type="http://schemas.openxmlformats.org/officeDocument/2006/relationships/hyperlink" Target="https://vi.wikipedia.org/wiki/%C4%90%E1%BB%8Ba_ch%E1%BB%89_web" TargetMode="External"/><Relationship Id="rId15" Type="http://schemas.openxmlformats.org/officeDocument/2006/relationships/hyperlink" Target="https://vi.wikipedia.org/wiki/Opera_(tr%C3%ACnh_duy%E1%BB%87t_web)" TargetMode="External"/><Relationship Id="rId23" Type="http://schemas.openxmlformats.org/officeDocument/2006/relationships/hyperlink" Target="https://vi.wikipedia.org/w/index.php?title=K-Meleon&amp;action=edit&amp;redlink=1" TargetMode="External"/><Relationship Id="rId10" Type="http://schemas.openxmlformats.org/officeDocument/2006/relationships/hyperlink" Target="https://vi.wikipedia.org/wiki/M%C3%A1y_t%C3%ADnh_c%C3%A1_nh%C3%A2n" TargetMode="External"/><Relationship Id="rId19" Type="http://schemas.openxmlformats.org/officeDocument/2006/relationships/hyperlink" Target="https://vi.wikipedia.org/w/index.php?title=Lynx_(tr%C3%ACnh_duy%E1%BB%87t)&amp;action=edit&amp;redlink=1" TargetMode="External"/><Relationship Id="rId4" Type="http://schemas.openxmlformats.org/officeDocument/2006/relationships/hyperlink" Target="https://vi.wikipedia.org/wiki/Website" TargetMode="External"/><Relationship Id="rId9" Type="http://schemas.openxmlformats.org/officeDocument/2006/relationships/hyperlink" Target="https://vi.wikipedia.org/wiki/HTML" TargetMode="External"/><Relationship Id="rId14" Type="http://schemas.openxmlformats.org/officeDocument/2006/relationships/hyperlink" Target="https://vi.wikipedia.org/wiki/Google_Chrome" TargetMode="External"/><Relationship Id="rId22" Type="http://schemas.openxmlformats.org/officeDocument/2006/relationships/hyperlink" Target="https://vi.wikipedia.org/w/index.php?title=Epiphany_(tr%C3%ACnh_duy%E1%BB%87t_web)&amp;action=edit&amp;redlink=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um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brackets.io/"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earchmicroservices.techtarget.com/definition/middle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tags/ref_httpmethods.asp" TargetMode="External"/><Relationship Id="rId2" Type="http://schemas.openxmlformats.org/officeDocument/2006/relationships/hyperlink" Target="http://www.codeconquest.com/website/client-side-vs-server-s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hyperlink" Target="https://vi.wikipedia.org/wiki/ASCII" TargetMode="External"/><Relationship Id="rId1" Type="http://schemas.openxmlformats.org/officeDocument/2006/relationships/slideLayout" Target="../slideLayouts/slideLayout2.xml"/><Relationship Id="rId5" Type="http://schemas.openxmlformats.org/officeDocument/2006/relationships/hyperlink" Target="http://www.example.org/" TargetMode="External"/><Relationship Id="rId4" Type="http://schemas.openxmlformats.org/officeDocument/2006/relationships/hyperlink" Target="http://www.example.n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hyperlink" Target="https://vi.wikipedia.org/wiki/ASCII" TargetMode="External"/><Relationship Id="rId1" Type="http://schemas.openxmlformats.org/officeDocument/2006/relationships/slideLayout" Target="../slideLayouts/slideLayout2.xml"/><Relationship Id="rId5" Type="http://schemas.openxmlformats.org/officeDocument/2006/relationships/hyperlink" Target="http://www.example.org/" TargetMode="External"/><Relationship Id="rId4" Type="http://schemas.openxmlformats.org/officeDocument/2006/relationships/hyperlink" Target="http://www.example.ne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vi.wikipedia.org/wiki/.com" TargetMode="External"/><Relationship Id="rId3" Type="http://schemas.openxmlformats.org/officeDocument/2006/relationships/hyperlink" Target="https://vi.wikipedia.org/wiki/T%C3%AAn_mi%E1%BB%81n_c%E1%BA%A5p_cao_nh%E1%BA%A5t" TargetMode="External"/><Relationship Id="rId7" Type="http://schemas.openxmlformats.org/officeDocument/2006/relationships/hyperlink" Target="https://vi.wikipedia.org/w/index.php?title=.cat&amp;action=edit&amp;redlink=1" TargetMode="External"/><Relationship Id="rId12" Type="http://schemas.openxmlformats.org/officeDocument/2006/relationships/hyperlink" Target="https://vi.wikipedia.org/w/index.php?title=.info&amp;action=edit&amp;redlink=1" TargetMode="External"/><Relationship Id="rId2" Type="http://schemas.openxmlformats.org/officeDocument/2006/relationships/hyperlink" Target="https://vi.wikipedia.org/wiki/Ti%E1%BA%BFng_Anh" TargetMode="External"/><Relationship Id="rId1" Type="http://schemas.openxmlformats.org/officeDocument/2006/relationships/slideLayout" Target="../slideLayouts/slideLayout2.xml"/><Relationship Id="rId6" Type="http://schemas.openxmlformats.org/officeDocument/2006/relationships/hyperlink" Target="https://vi.wikipedia.org/w/index.php?title=.biz&amp;action=edit&amp;redlink=1" TargetMode="External"/><Relationship Id="rId11" Type="http://schemas.openxmlformats.org/officeDocument/2006/relationships/hyperlink" Target="https://vi.wikipedia.org/wiki/.gov" TargetMode="External"/><Relationship Id="rId5" Type="http://schemas.openxmlformats.org/officeDocument/2006/relationships/hyperlink" Target="https://vi.wikipedia.org/w/index.php?title=.aero&amp;action=edit&amp;redlink=1" TargetMode="External"/><Relationship Id="rId10" Type="http://schemas.openxmlformats.org/officeDocument/2006/relationships/hyperlink" Target="https://vi.wikipedia.org/wiki/.edu" TargetMode="External"/><Relationship Id="rId4" Type="http://schemas.openxmlformats.org/officeDocument/2006/relationships/hyperlink" Target="https://vi.wikipedia.org/wiki/T%C3%AAn_mi%E1%BB%81n_c%E1%BA%A5p_cao_nh%E1%BA%A5t_d%C3%B9ng_chung#cite_note-1" TargetMode="External"/><Relationship Id="rId9" Type="http://schemas.openxmlformats.org/officeDocument/2006/relationships/hyperlink" Target="https://vi.wikipedia.org/w/index.php?title=.coop&amp;action=edit&amp;redlink=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vi.wikipedia.org/wiki/.net" TargetMode="External"/><Relationship Id="rId3" Type="http://schemas.openxmlformats.org/officeDocument/2006/relationships/hyperlink" Target="https://vi.wikipedia.org/w/index.php?title=.jobs&amp;action=edit&amp;redlink=1" TargetMode="External"/><Relationship Id="rId7" Type="http://schemas.openxmlformats.org/officeDocument/2006/relationships/hyperlink" Target="https://vi.wikipedia.org/w/index.php?title=.name&amp;action=edit&amp;redlink=1" TargetMode="External"/><Relationship Id="rId12" Type="http://schemas.openxmlformats.org/officeDocument/2006/relationships/hyperlink" Target="https://vi.wikipedia.org/w/index.php?title=.travel&amp;action=edit&amp;redlink=1" TargetMode="External"/><Relationship Id="rId2" Type="http://schemas.openxmlformats.org/officeDocument/2006/relationships/hyperlink" Target="https://vi.wikipedia.org/w/index.php?title=.int&amp;action=edit&amp;redlink=1" TargetMode="External"/><Relationship Id="rId1" Type="http://schemas.openxmlformats.org/officeDocument/2006/relationships/slideLayout" Target="../slideLayouts/slideLayout2.xml"/><Relationship Id="rId6" Type="http://schemas.openxmlformats.org/officeDocument/2006/relationships/hyperlink" Target="https://vi.wikipedia.org/w/index.php?title=.museum&amp;action=edit&amp;redlink=1" TargetMode="External"/><Relationship Id="rId11" Type="http://schemas.openxmlformats.org/officeDocument/2006/relationships/hyperlink" Target="https://vi.wikipedia.org/w/index.php?title=.tel&amp;action=edit&amp;redlink=1" TargetMode="External"/><Relationship Id="rId5" Type="http://schemas.openxmlformats.org/officeDocument/2006/relationships/hyperlink" Target="https://vi.wikipedia.org/w/index.php?title=.mobi&amp;action=edit&amp;redlink=1" TargetMode="External"/><Relationship Id="rId10" Type="http://schemas.openxmlformats.org/officeDocument/2006/relationships/hyperlink" Target="https://vi.wikipedia.org/w/index.php?title=.pro&amp;action=edit&amp;redlink=1" TargetMode="External"/><Relationship Id="rId4" Type="http://schemas.openxmlformats.org/officeDocument/2006/relationships/hyperlink" Target="https://vi.wikipedia.org/wiki/.mil" TargetMode="External"/><Relationship Id="rId9" Type="http://schemas.openxmlformats.org/officeDocument/2006/relationships/hyperlink" Target="https://vi.wikipedia.org/wiki/.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3784600" y="1027113"/>
            <a:ext cx="7998884" cy="1752600"/>
          </a:xfrm>
        </p:spPr>
        <p:txBody>
          <a:bodyPr/>
          <a:lstStyle/>
          <a:p>
            <a:r>
              <a:rPr lang="en-US" b="0" dirty="0" smtClean="0">
                <a:effectLst/>
              </a:rPr>
              <a:t>Architecture </a:t>
            </a:r>
            <a:r>
              <a:rPr lang="en-US" b="0" dirty="0">
                <a:effectLst/>
              </a:rPr>
              <a:t>of the websites and web-based application</a:t>
            </a:r>
            <a:endParaRPr lang="en-US" b="0" dirty="0">
              <a:effectLst/>
            </a:endParaRPr>
          </a:p>
        </p:txBody>
      </p:sp>
      <p:sp>
        <p:nvSpPr>
          <p:cNvPr id="3" name="Subtitle 2">
            <a:extLst>
              <a:ext uri="{FF2B5EF4-FFF2-40B4-BE49-F238E27FC236}">
                <a16:creationId xmlns:a16="http://schemas.microsoft.com/office/drawing/2014/main" xmlns=""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Domain &amp; IP address</a:t>
            </a:r>
            <a:endParaRPr lang="en-US" dirty="0"/>
          </a:p>
        </p:txBody>
      </p:sp>
      <p:sp>
        <p:nvSpPr>
          <p:cNvPr id="3" name="Content Placeholder 2"/>
          <p:cNvSpPr>
            <a:spLocks noGrp="1"/>
          </p:cNvSpPr>
          <p:nvPr>
            <p:ph idx="1"/>
          </p:nvPr>
        </p:nvSpPr>
        <p:spPr/>
        <p:txBody>
          <a:bodyPr/>
          <a:lstStyle/>
          <a:p>
            <a:r>
              <a:rPr lang="vi-VN" sz="2000" b="1" dirty="0"/>
              <a:t>Địa chỉ IP</a:t>
            </a:r>
            <a:r>
              <a:rPr lang="vi-VN" sz="2000" dirty="0"/>
              <a:t> (IP là viết tắt của từ </a:t>
            </a:r>
            <a:r>
              <a:rPr lang="vi-VN" sz="2000" dirty="0">
                <a:hlinkClick r:id="rId3" tooltip="Tiếng Anh"/>
              </a:rPr>
              <a:t>tiếng Anh</a:t>
            </a:r>
            <a:r>
              <a:rPr lang="vi-VN" sz="2000" dirty="0"/>
              <a:t>: </a:t>
            </a:r>
            <a:r>
              <a:rPr lang="vi-VN" sz="2000" i="1" dirty="0"/>
              <a:t>Internet Protocol</a:t>
            </a:r>
            <a:r>
              <a:rPr lang="vi-VN" sz="2000" dirty="0"/>
              <a:t> - </a:t>
            </a:r>
            <a:r>
              <a:rPr lang="vi-VN" sz="2000" i="1" dirty="0">
                <a:hlinkClick r:id="rId4" tooltip="Giao thức Internet"/>
              </a:rPr>
              <a:t>giao thức Internet</a:t>
            </a:r>
            <a:r>
              <a:rPr lang="vi-VN" sz="2000" dirty="0"/>
              <a:t>) là một </a:t>
            </a:r>
            <a:r>
              <a:rPr lang="vi-VN" sz="2000" dirty="0">
                <a:hlinkClick r:id="rId5" tooltip="Địa chỉ mạng (trang chưa được viết)"/>
              </a:rPr>
              <a:t>địa chỉ</a:t>
            </a:r>
            <a:r>
              <a:rPr lang="vi-VN" sz="2000" dirty="0"/>
              <a:t> đơn nhất mà những thiết bị điện tử hiện nay đang sử dụng để nhận diện và liên lạc với nhau trên </a:t>
            </a:r>
            <a:r>
              <a:rPr lang="vi-VN" sz="2000" dirty="0">
                <a:hlinkClick r:id="rId6" tooltip="Mạng máy tính"/>
              </a:rPr>
              <a:t>mạng máy tính</a:t>
            </a:r>
            <a:r>
              <a:rPr lang="vi-VN" sz="2000" dirty="0"/>
              <a:t> bằng cách sử dụng </a:t>
            </a:r>
            <a:r>
              <a:rPr lang="vi-VN" sz="2000" dirty="0">
                <a:hlinkClick r:id="rId4" tooltip="Giao thức Internet"/>
              </a:rPr>
              <a:t>giao thức Internet</a:t>
            </a:r>
            <a:r>
              <a:rPr lang="vi-VN" sz="2000" dirty="0" smtClean="0"/>
              <a:t>.</a:t>
            </a:r>
            <a:r>
              <a:rPr lang="en-US" sz="2000" dirty="0" smtClean="0"/>
              <a:t> </a:t>
            </a:r>
          </a:p>
          <a:p>
            <a:pPr lvl="1"/>
            <a:r>
              <a:rPr lang="en-US" sz="1800" dirty="0" err="1"/>
              <a:t>Mỗi</a:t>
            </a:r>
            <a:r>
              <a:rPr lang="en-US" sz="1800" dirty="0"/>
              <a:t> </a:t>
            </a:r>
            <a:r>
              <a:rPr lang="en-US" sz="1800" dirty="0" err="1"/>
              <a:t>địa</a:t>
            </a:r>
            <a:r>
              <a:rPr lang="en-US" sz="1800" dirty="0"/>
              <a:t> </a:t>
            </a:r>
            <a:r>
              <a:rPr lang="en-US" sz="1800" dirty="0" err="1"/>
              <a:t>chỉ</a:t>
            </a:r>
            <a:r>
              <a:rPr lang="en-US" sz="1800" dirty="0"/>
              <a:t> IP </a:t>
            </a:r>
            <a:r>
              <a:rPr lang="en-US" sz="1800" dirty="0" err="1"/>
              <a:t>là</a:t>
            </a:r>
            <a:r>
              <a:rPr lang="en-US" sz="1800" dirty="0"/>
              <a:t> </a:t>
            </a:r>
            <a:r>
              <a:rPr lang="en-US" sz="1800" dirty="0" err="1"/>
              <a:t>duy</a:t>
            </a:r>
            <a:r>
              <a:rPr lang="en-US" sz="1800" dirty="0"/>
              <a:t> </a:t>
            </a:r>
            <a:r>
              <a:rPr lang="en-US" sz="1800" dirty="0" err="1"/>
              <a:t>nhất</a:t>
            </a:r>
            <a:r>
              <a:rPr lang="en-US" sz="1800" dirty="0"/>
              <a:t> </a:t>
            </a:r>
            <a:r>
              <a:rPr lang="en-US" sz="1800" dirty="0" err="1"/>
              <a:t>trong</a:t>
            </a:r>
            <a:r>
              <a:rPr lang="en-US" sz="1800" dirty="0"/>
              <a:t> </a:t>
            </a:r>
            <a:r>
              <a:rPr lang="en-US" sz="1800" dirty="0" err="1"/>
              <a:t>cùng</a:t>
            </a:r>
            <a:r>
              <a:rPr lang="en-US" sz="1800" dirty="0"/>
              <a:t> </a:t>
            </a:r>
            <a:r>
              <a:rPr lang="en-US" sz="1800" dirty="0" err="1"/>
              <a:t>một</a:t>
            </a:r>
            <a:r>
              <a:rPr lang="en-US" sz="1800" dirty="0"/>
              <a:t> </a:t>
            </a:r>
            <a:r>
              <a:rPr lang="en-US" sz="1800" dirty="0" err="1"/>
              <a:t>cấp</a:t>
            </a:r>
            <a:r>
              <a:rPr lang="en-US" sz="1800" dirty="0"/>
              <a:t> </a:t>
            </a:r>
            <a:r>
              <a:rPr lang="en-US" sz="1800" dirty="0" err="1"/>
              <a:t>mạng</a:t>
            </a:r>
            <a:r>
              <a:rPr lang="en-US" sz="1800" dirty="0" smtClean="0"/>
              <a:t>.</a:t>
            </a:r>
          </a:p>
          <a:p>
            <a:pPr lvl="1"/>
            <a:r>
              <a:rPr lang="vi-VN" sz="1800" dirty="0"/>
              <a:t>IP là một </a:t>
            </a:r>
            <a:r>
              <a:rPr lang="vi-VN" sz="1800" dirty="0">
                <a:hlinkClick r:id="rId7" tooltip="Địa chỉ luận lý (trang chưa được viết)"/>
              </a:rPr>
              <a:t>địa chỉ</a:t>
            </a:r>
            <a:r>
              <a:rPr lang="vi-VN" sz="1800" dirty="0"/>
              <a:t> của một máy tính khi tham gia vào mạng nhằm giúp cho các máy tính có thể chuyển thông tin cho nhau một cách chính xác, tránh thất lạc. Có thể coi địa chỉ IP trong mạng máy tính giống như địa chỉ nhà của bạn để nhân viên bưu điện có thể đưa thư đúng cho bạn chứ không phải một người nào khác</a:t>
            </a:r>
            <a:r>
              <a:rPr lang="vi-VN" sz="1800" dirty="0" smtClean="0"/>
              <a:t>.</a:t>
            </a:r>
            <a:endParaRPr lang="en-US" sz="1800" dirty="0" smtClean="0"/>
          </a:p>
          <a:p>
            <a:pPr lvl="1"/>
            <a:r>
              <a:rPr lang="vi-VN" sz="1800" dirty="0"/>
              <a:t>Ở cấp mạng toàn cầu (Internet), một tổ chức đứng ra quản lý cấp phát các dải IP cho các nhà cung cấp dịch vụ kết nối Internet (</a:t>
            </a:r>
            <a:r>
              <a:rPr lang="vi-VN" sz="1800" dirty="0">
                <a:hlinkClick r:id="rId8" tooltip="IXP (trang chưa được viết)"/>
              </a:rPr>
              <a:t>IXP</a:t>
            </a:r>
            <a:r>
              <a:rPr lang="vi-VN" sz="1800" dirty="0"/>
              <a:t>, </a:t>
            </a:r>
            <a:r>
              <a:rPr lang="vi-VN" sz="1800" dirty="0">
                <a:hlinkClick r:id="rId9" tooltip="ISP"/>
              </a:rPr>
              <a:t>ISP</a:t>
            </a:r>
            <a:r>
              <a:rPr lang="vi-VN" sz="1800" dirty="0"/>
              <a:t>) các dải IP để cung cấp cho khách hàng của mình.</a:t>
            </a:r>
          </a:p>
          <a:p>
            <a:pPr lvl="1"/>
            <a:r>
              <a:rPr lang="vi-VN" sz="1800" dirty="0"/>
              <a:t>Ở các cấp mạng nhỏ hơn (WAN), người quản trị mạng cung cấp đến các lớp cho các mạng nhỏ hơn thông qua máy chủ DHCP.</a:t>
            </a:r>
          </a:p>
          <a:p>
            <a:pPr lvl="1"/>
            <a:r>
              <a:rPr lang="vi-VN" sz="1800" dirty="0"/>
              <a:t>Ở các mạng nhỏ hơn nữa (LAN) thì việc quản lý địa chỉ IP nội bộ thường do các modem </a:t>
            </a:r>
            <a:r>
              <a:rPr lang="vi-VN" sz="1800" dirty="0">
                <a:hlinkClick r:id="rId10" tooltip="ADSL"/>
              </a:rPr>
              <a:t>ADSL</a:t>
            </a:r>
            <a:r>
              <a:rPr lang="vi-VN" sz="1800" dirty="0"/>
              <a:t> (có DHCP) gán địa chỉ IP cho từng máy tính (khi thiết đặt chế độ tự động trong hệ điều hành) hoặc do người sử dụng tự thiết đặt.</a:t>
            </a:r>
          </a:p>
          <a:p>
            <a:pPr lvl="1"/>
            <a:endParaRPr lang="vi-VN" sz="1800" dirty="0"/>
          </a:p>
        </p:txBody>
      </p:sp>
    </p:spTree>
    <p:extLst>
      <p:ext uri="{BB962C8B-B14F-4D97-AF65-F5344CB8AC3E}">
        <p14:creationId xmlns:p14="http://schemas.microsoft.com/office/powerpoint/2010/main" val="2380063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Web Server </a:t>
            </a:r>
            <a:r>
              <a:rPr lang="en-US" dirty="0"/>
              <a:t>&amp; hosting</a:t>
            </a:r>
            <a:endParaRPr lang="en-US" dirty="0"/>
          </a:p>
        </p:txBody>
      </p:sp>
      <p:sp>
        <p:nvSpPr>
          <p:cNvPr id="3" name="Content Placeholder 2"/>
          <p:cNvSpPr>
            <a:spLocks noGrp="1"/>
          </p:cNvSpPr>
          <p:nvPr>
            <p:ph idx="1"/>
          </p:nvPr>
        </p:nvSpPr>
        <p:spPr/>
        <p:txBody>
          <a:bodyPr/>
          <a:lstStyle/>
          <a:p>
            <a:r>
              <a:rPr lang="en-US" sz="2000" b="1" dirty="0"/>
              <a:t>Web Server </a:t>
            </a:r>
            <a:r>
              <a:rPr lang="vi-VN" sz="2000" dirty="0"/>
              <a:t> là một hệ thống máy tính xử lý các yêu cầu thông qua </a:t>
            </a:r>
            <a:r>
              <a:rPr lang="vi-VN" sz="2000" dirty="0">
                <a:hlinkClick r:id="rId3" tooltip="HTTP"/>
              </a:rPr>
              <a:t>HTTP</a:t>
            </a:r>
            <a:r>
              <a:rPr lang="vi-VN" sz="2000" dirty="0"/>
              <a:t> , một </a:t>
            </a:r>
            <a:r>
              <a:rPr lang="vi-VN" sz="2000" dirty="0">
                <a:hlinkClick r:id="rId4" tooltip="Giao thức mạng"/>
              </a:rPr>
              <a:t>giao thức mạng</a:t>
            </a:r>
            <a:r>
              <a:rPr lang="vi-VN" sz="2000" dirty="0"/>
              <a:t> cơ bản được sử dụng để phân phối thông tin trên </a:t>
            </a:r>
            <a:r>
              <a:rPr lang="vi-VN" sz="2000" dirty="0">
                <a:hlinkClick r:id="rId5" tooltip="World Wide Web"/>
              </a:rPr>
              <a:t>World Wide Web</a:t>
            </a:r>
            <a:r>
              <a:rPr lang="vi-VN" sz="2000" dirty="0"/>
              <a:t> . Thuật ngữ có thể tham khảo toàn bộ hệ thống, hoặc cụ thể đối với </a:t>
            </a:r>
            <a:r>
              <a:rPr lang="vi-VN" sz="2000" dirty="0">
                <a:hlinkClick r:id="rId6" tooltip="Phần mềm"/>
              </a:rPr>
              <a:t>phần mềm</a:t>
            </a:r>
            <a:r>
              <a:rPr lang="vi-VN" sz="2000" dirty="0"/>
              <a:t> chấp nhận và giám sát các yêu cầu HTTP. </a:t>
            </a:r>
            <a:endParaRPr lang="en-US" sz="2000" baseline="30000" dirty="0"/>
          </a:p>
          <a:p>
            <a:r>
              <a:rPr lang="vi-VN" sz="1800" dirty="0"/>
              <a:t>Chức năng chính của một máy chủ web là để lưu trữ, xử lý và cung cấp </a:t>
            </a:r>
            <a:r>
              <a:rPr lang="vi-VN" sz="1800" dirty="0">
                <a:hlinkClick r:id="rId7" tooltip="trang web"/>
              </a:rPr>
              <a:t>các trang web</a:t>
            </a:r>
            <a:r>
              <a:rPr lang="vi-VN" sz="1800" dirty="0"/>
              <a:t> cho </a:t>
            </a:r>
            <a:r>
              <a:rPr lang="vi-VN" sz="1800" dirty="0">
                <a:hlinkClick r:id="rId8" tooltip="Khách hàng (tính toán)"/>
              </a:rPr>
              <a:t>khách hàng</a:t>
            </a:r>
            <a:r>
              <a:rPr lang="vi-VN" sz="1800" dirty="0"/>
              <a:t> . Giao tiếp giữa máy khách và máy chủ diễn ra bằng cách sử dụng </a:t>
            </a:r>
            <a:r>
              <a:rPr lang="vi-VN" sz="1800" dirty="0">
                <a:hlinkClick r:id="rId9" tooltip="Giao thức truyền siêu văn bản"/>
              </a:rPr>
              <a:t>Giao thức truyền siêu văn bản (HTTP)</a:t>
            </a:r>
            <a:r>
              <a:rPr lang="vi-VN" sz="1800" dirty="0"/>
              <a:t> . Các trang được phân phối thường là các </a:t>
            </a:r>
            <a:r>
              <a:rPr lang="vi-VN" sz="1800" dirty="0">
                <a:hlinkClick r:id="rId10" tooltip="HTML"/>
              </a:rPr>
              <a:t>tài liệu HTML</a:t>
            </a:r>
            <a:r>
              <a:rPr lang="vi-VN" sz="1800" dirty="0"/>
              <a:t> , có thể bao gồm </a:t>
            </a:r>
            <a:r>
              <a:rPr lang="vi-VN" sz="1800" dirty="0">
                <a:hlinkClick r:id="rId11" tooltip="Hình ảnh"/>
              </a:rPr>
              <a:t>hình ảnh</a:t>
            </a:r>
            <a:r>
              <a:rPr lang="vi-VN" sz="1800" dirty="0"/>
              <a:t> , </a:t>
            </a:r>
            <a:r>
              <a:rPr lang="vi-VN" sz="1800" dirty="0">
                <a:hlinkClick r:id="rId12" tooltip="Kiểu trang (phát triển web)"/>
              </a:rPr>
              <a:t>các trang tính</a:t>
            </a:r>
            <a:r>
              <a:rPr lang="vi-VN" sz="1800" dirty="0"/>
              <a:t> và </a:t>
            </a:r>
            <a:r>
              <a:rPr lang="vi-VN" sz="1800" dirty="0">
                <a:hlinkClick r:id="rId13" tooltip="JavaScript"/>
              </a:rPr>
              <a:t>các tập lệnh</a:t>
            </a:r>
            <a:r>
              <a:rPr lang="vi-VN" sz="1800" dirty="0"/>
              <a:t> ngoài nội dung văn bản</a:t>
            </a:r>
            <a:r>
              <a:rPr lang="vi-VN" sz="1800" dirty="0" smtClean="0"/>
              <a:t>.</a:t>
            </a:r>
            <a:endParaRPr lang="en-US" sz="1800" dirty="0" smtClean="0"/>
          </a:p>
          <a:p>
            <a:r>
              <a:rPr lang="vi-VN" sz="1800" dirty="0"/>
              <a:t>Các máy chủ Web không chỉ được sử dụng để phục vụ </a:t>
            </a:r>
            <a:r>
              <a:rPr lang="vi-VN" sz="1800" dirty="0">
                <a:hlinkClick r:id="rId5" tooltip="World Wide Web"/>
              </a:rPr>
              <a:t>World Wide Web</a:t>
            </a:r>
            <a:r>
              <a:rPr lang="vi-VN" sz="1800" dirty="0"/>
              <a:t> . Họ cũng có thể được tìm thấy </a:t>
            </a:r>
            <a:r>
              <a:rPr lang="vi-VN" sz="1800" dirty="0">
                <a:hlinkClick r:id="rId14" tooltip="Hệ thống nhúng"/>
              </a:rPr>
              <a:t>nhúng</a:t>
            </a:r>
            <a:r>
              <a:rPr lang="vi-VN" sz="1800" dirty="0"/>
              <a:t> trong các thiết bị như </a:t>
            </a:r>
            <a:r>
              <a:rPr lang="vi-VN" sz="1800" dirty="0">
                <a:hlinkClick r:id="rId15" tooltip="Máy in (máy tính)"/>
              </a:rPr>
              <a:t>máy in</a:t>
            </a:r>
            <a:r>
              <a:rPr lang="vi-VN" sz="1800" dirty="0"/>
              <a:t> , </a:t>
            </a:r>
            <a:r>
              <a:rPr lang="vi-VN" sz="1800" dirty="0">
                <a:hlinkClick r:id="rId16" tooltip="Router (tính toán)"/>
              </a:rPr>
              <a:t>thiết bị định tuyến</a:t>
            </a:r>
            <a:r>
              <a:rPr lang="vi-VN" sz="1800" dirty="0"/>
              <a:t> , </a:t>
            </a:r>
            <a:r>
              <a:rPr lang="vi-VN" sz="1800" dirty="0">
                <a:hlinkClick r:id="rId17" tooltip="Webcam"/>
              </a:rPr>
              <a:t>webcam</a:t>
            </a:r>
            <a:r>
              <a:rPr lang="vi-VN" sz="1800" dirty="0"/>
              <a:t> và chỉ phục vụ một </a:t>
            </a:r>
            <a:r>
              <a:rPr lang="vi-VN" sz="1800" dirty="0">
                <a:hlinkClick r:id="rId18" tooltip="Mạng lưới khu vực địa phương"/>
              </a:rPr>
              <a:t>mạng nội bộ</a:t>
            </a:r>
            <a:r>
              <a:rPr lang="vi-VN" sz="1800" dirty="0"/>
              <a:t> . Máy chủ web sau đó có thể được sử dụng như một phần của một hệ thống để theo dõi hoặc quản lý thiết bị được đề cập. Điều này thường có nghĩa là không có phần mềm bổ sung nào được cài đặt trên máy tính khách, vì chỉ cần một trình duyệt web (hiện đã có trong hầu hết các </a:t>
            </a:r>
            <a:r>
              <a:rPr lang="vi-VN" sz="1800" dirty="0">
                <a:hlinkClick r:id="rId19" tooltip="Hệ điều hành"/>
              </a:rPr>
              <a:t>hệ điều hành</a:t>
            </a:r>
            <a:r>
              <a:rPr lang="vi-VN" sz="1800" dirty="0"/>
              <a:t> ).</a:t>
            </a:r>
            <a:endParaRPr lang="vi-VN" sz="1800" dirty="0"/>
          </a:p>
        </p:txBody>
      </p:sp>
    </p:spTree>
    <p:extLst>
      <p:ext uri="{BB962C8B-B14F-4D97-AF65-F5344CB8AC3E}">
        <p14:creationId xmlns:p14="http://schemas.microsoft.com/office/powerpoint/2010/main" val="1698282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Web Server </a:t>
            </a:r>
            <a:r>
              <a:rPr lang="en-US" dirty="0"/>
              <a:t>&amp; hosting</a:t>
            </a:r>
            <a:endParaRPr lang="en-US" dirty="0"/>
          </a:p>
        </p:txBody>
      </p:sp>
      <p:sp>
        <p:nvSpPr>
          <p:cNvPr id="3" name="Content Placeholder 2"/>
          <p:cNvSpPr>
            <a:spLocks noGrp="1"/>
          </p:cNvSpPr>
          <p:nvPr>
            <p:ph idx="1"/>
          </p:nvPr>
        </p:nvSpPr>
        <p:spPr/>
        <p:txBody>
          <a:bodyPr/>
          <a:lstStyle/>
          <a:p>
            <a:r>
              <a:rPr lang="vi-VN" sz="2000" b="1" dirty="0"/>
              <a:t>Hosting</a:t>
            </a:r>
            <a:r>
              <a:rPr lang="vi-VN" sz="2000" dirty="0"/>
              <a:t> là dịch vụ lưu trữ dữ và chia sẻ liệu trực tuyến, là không gian trên máy chủ có cài đặt các dịch vụ Internet như world wide web (www), truyền file (FTP), Mail… ,bạn có thể chứa nội </a:t>
            </a:r>
            <a:r>
              <a:rPr lang="vi-VN" sz="2000" dirty="0" smtClean="0"/>
              <a:t>dun</a:t>
            </a:r>
            <a:endParaRPr lang="en-US" sz="2000" dirty="0" smtClean="0"/>
          </a:p>
          <a:p>
            <a:r>
              <a:rPr lang="en-US" sz="2000" b="1" dirty="0" err="1"/>
              <a:t>Các</a:t>
            </a:r>
            <a:r>
              <a:rPr lang="en-US" sz="2000" b="1" dirty="0"/>
              <a:t> </a:t>
            </a:r>
            <a:r>
              <a:rPr lang="en-US" sz="2000" b="1" dirty="0" err="1"/>
              <a:t>loại</a:t>
            </a:r>
            <a:r>
              <a:rPr lang="en-US" sz="2000" b="1" dirty="0"/>
              <a:t> hosting</a:t>
            </a:r>
            <a:endParaRPr lang="en-US" sz="2000" dirty="0"/>
          </a:p>
          <a:p>
            <a:pPr lvl="1"/>
            <a:r>
              <a:rPr lang="en-US" sz="1800" dirty="0" smtClean="0"/>
              <a:t>Shared </a:t>
            </a:r>
            <a:r>
              <a:rPr lang="en-US" sz="1800" dirty="0"/>
              <a:t>hosting: </a:t>
            </a:r>
            <a:r>
              <a:rPr lang="en-US" sz="1800" dirty="0">
                <a:hlinkClick r:id="rId3" tooltip="Chia sẻ host"/>
              </a:rPr>
              <a:t>Chia </a:t>
            </a:r>
            <a:r>
              <a:rPr lang="en-US" sz="1800" dirty="0" err="1">
                <a:hlinkClick r:id="rId3" tooltip="Chia sẻ host"/>
              </a:rPr>
              <a:t>sẻ</a:t>
            </a:r>
            <a:r>
              <a:rPr lang="en-US" sz="1800" dirty="0">
                <a:hlinkClick r:id="rId3" tooltip="Chia sẻ host"/>
              </a:rPr>
              <a:t> </a:t>
            </a:r>
            <a:r>
              <a:rPr lang="en-US" sz="1800" dirty="0" smtClean="0">
                <a:hlinkClick r:id="rId3" tooltip="Chia sẻ host"/>
              </a:rPr>
              <a:t>host</a:t>
            </a:r>
            <a:endParaRPr lang="en-US" sz="1800" dirty="0"/>
          </a:p>
          <a:p>
            <a:pPr lvl="1"/>
            <a:r>
              <a:rPr lang="en-US" sz="1800" dirty="0" smtClean="0"/>
              <a:t>Collocated </a:t>
            </a:r>
            <a:r>
              <a:rPr lang="en-US" sz="1800" dirty="0"/>
              <a:t>hosting: </a:t>
            </a:r>
            <a:r>
              <a:rPr lang="en-US" sz="1800" dirty="0" err="1">
                <a:hlinkClick r:id="rId4" tooltip="Thuê chỗ đặt máy chủ"/>
              </a:rPr>
              <a:t>Thuê</a:t>
            </a:r>
            <a:r>
              <a:rPr lang="en-US" sz="1800" dirty="0">
                <a:hlinkClick r:id="rId4" tooltip="Thuê chỗ đặt máy chủ"/>
              </a:rPr>
              <a:t> </a:t>
            </a:r>
            <a:r>
              <a:rPr lang="en-US" sz="1800" dirty="0" err="1">
                <a:hlinkClick r:id="rId4" tooltip="Thuê chỗ đặt máy chủ"/>
              </a:rPr>
              <a:t>chỗ</a:t>
            </a:r>
            <a:r>
              <a:rPr lang="en-US" sz="1800" dirty="0">
                <a:hlinkClick r:id="rId4" tooltip="Thuê chỗ đặt máy chủ"/>
              </a:rPr>
              <a:t> </a:t>
            </a:r>
            <a:r>
              <a:rPr lang="en-US" sz="1800" dirty="0" err="1">
                <a:hlinkClick r:id="rId4" tooltip="Thuê chỗ đặt máy chủ"/>
              </a:rPr>
              <a:t>đặt</a:t>
            </a:r>
            <a:r>
              <a:rPr lang="en-US" sz="1800" dirty="0">
                <a:hlinkClick r:id="rId4" tooltip="Thuê chỗ đặt máy chủ"/>
              </a:rPr>
              <a:t> </a:t>
            </a:r>
            <a:r>
              <a:rPr lang="en-US" sz="1800" dirty="0" err="1">
                <a:hlinkClick r:id="rId4" tooltip="Thuê chỗ đặt máy chủ"/>
              </a:rPr>
              <a:t>máy</a:t>
            </a:r>
            <a:r>
              <a:rPr lang="en-US" sz="1800" dirty="0">
                <a:hlinkClick r:id="rId4" tooltip="Thuê chỗ đặt máy chủ"/>
              </a:rPr>
              <a:t> </a:t>
            </a:r>
            <a:r>
              <a:rPr lang="en-US" sz="1800" dirty="0" err="1" smtClean="0">
                <a:hlinkClick r:id="rId4" tooltip="Thuê chỗ đặt máy chủ"/>
              </a:rPr>
              <a:t>chủ</a:t>
            </a:r>
            <a:endParaRPr lang="en-US" sz="1800" dirty="0"/>
          </a:p>
          <a:p>
            <a:pPr lvl="1"/>
            <a:r>
              <a:rPr lang="en-US" sz="1800" dirty="0" smtClean="0"/>
              <a:t>Dedicated </a:t>
            </a:r>
            <a:r>
              <a:rPr lang="en-US" sz="1800" dirty="0"/>
              <a:t>Server: </a:t>
            </a:r>
            <a:r>
              <a:rPr lang="en-US" sz="1800" dirty="0" err="1">
                <a:hlinkClick r:id="rId5" tooltip="Máy chủ dùng riêng"/>
              </a:rPr>
              <a:t>Máy</a:t>
            </a:r>
            <a:r>
              <a:rPr lang="en-US" sz="1800" dirty="0">
                <a:hlinkClick r:id="rId5" tooltip="Máy chủ dùng riêng"/>
              </a:rPr>
              <a:t> </a:t>
            </a:r>
            <a:r>
              <a:rPr lang="en-US" sz="1800" dirty="0" err="1">
                <a:hlinkClick r:id="rId5" tooltip="Máy chủ dùng riêng"/>
              </a:rPr>
              <a:t>chủ</a:t>
            </a:r>
            <a:r>
              <a:rPr lang="en-US" sz="1800" dirty="0">
                <a:hlinkClick r:id="rId5" tooltip="Máy chủ dùng riêng"/>
              </a:rPr>
              <a:t> </a:t>
            </a:r>
            <a:r>
              <a:rPr lang="en-US" sz="1800" dirty="0" err="1">
                <a:hlinkClick r:id="rId5" tooltip="Máy chủ dùng riêng"/>
              </a:rPr>
              <a:t>dùng</a:t>
            </a:r>
            <a:r>
              <a:rPr lang="en-US" sz="1800" dirty="0">
                <a:hlinkClick r:id="rId5" tooltip="Máy chủ dùng riêng"/>
              </a:rPr>
              <a:t> </a:t>
            </a:r>
            <a:r>
              <a:rPr lang="en-US" sz="1800" dirty="0" err="1" smtClean="0">
                <a:hlinkClick r:id="rId5" tooltip="Máy chủ dùng riêng"/>
              </a:rPr>
              <a:t>riêng</a:t>
            </a:r>
            <a:endParaRPr lang="en-US" sz="1800" dirty="0"/>
          </a:p>
          <a:p>
            <a:pPr lvl="1"/>
            <a:r>
              <a:rPr lang="en-US" sz="1800" dirty="0" smtClean="0"/>
              <a:t>Virtual </a:t>
            </a:r>
            <a:r>
              <a:rPr lang="en-US" sz="1800" dirty="0"/>
              <a:t>Private Server: VPS </a:t>
            </a:r>
            <a:r>
              <a:rPr lang="en-US" sz="1800" dirty="0" err="1"/>
              <a:t>là</a:t>
            </a:r>
            <a:r>
              <a:rPr lang="en-US" sz="1800" dirty="0"/>
              <a:t> </a:t>
            </a:r>
            <a:r>
              <a:rPr lang="en-US" sz="1800" dirty="0" err="1">
                <a:hlinkClick r:id="rId6" tooltip="Máy chủ ảo"/>
              </a:rPr>
              <a:t>máy</a:t>
            </a:r>
            <a:r>
              <a:rPr lang="en-US" sz="1800" dirty="0">
                <a:hlinkClick r:id="rId6" tooltip="Máy chủ ảo"/>
              </a:rPr>
              <a:t> </a:t>
            </a:r>
            <a:r>
              <a:rPr lang="en-US" sz="1800" dirty="0" err="1">
                <a:hlinkClick r:id="rId6" tooltip="Máy chủ ảo"/>
              </a:rPr>
              <a:t>chủ</a:t>
            </a:r>
            <a:r>
              <a:rPr lang="en-US" sz="1800" dirty="0">
                <a:hlinkClick r:id="rId6" tooltip="Máy chủ ảo"/>
              </a:rPr>
              <a:t> </a:t>
            </a:r>
            <a:r>
              <a:rPr lang="en-US" sz="1800" dirty="0" err="1">
                <a:hlinkClick r:id="rId6" tooltip="Máy chủ ảo"/>
              </a:rPr>
              <a:t>riêng</a:t>
            </a:r>
            <a:r>
              <a:rPr lang="en-US" sz="1800" dirty="0">
                <a:hlinkClick r:id="rId6" tooltip="Máy chủ ảo"/>
              </a:rPr>
              <a:t> </a:t>
            </a:r>
            <a:r>
              <a:rPr lang="en-US" sz="1800" dirty="0" err="1" smtClean="0">
                <a:hlinkClick r:id="rId6" tooltip="Máy chủ ảo"/>
              </a:rPr>
              <a:t>ảo</a:t>
            </a:r>
            <a:r>
              <a:rPr lang="en-US" sz="1800" dirty="0"/>
              <a:t> </a:t>
            </a:r>
            <a:endParaRPr lang="en-US" sz="1800" dirty="0" smtClean="0"/>
          </a:p>
          <a:p>
            <a:r>
              <a:rPr lang="vi-VN" sz="2000" dirty="0"/>
              <a:t> Hệ điều hành (OS) của máy chủ : hiện tại có hai loại OS thông dụng là Linux và Windows.</a:t>
            </a:r>
          </a:p>
          <a:p>
            <a:pPr lvl="1"/>
            <a:r>
              <a:rPr lang="vi-VN" sz="1800" dirty="0"/>
              <a:t> </a:t>
            </a:r>
            <a:r>
              <a:rPr lang="vi-VN" sz="1800" dirty="0" smtClean="0">
                <a:hlinkClick r:id="rId3" tooltip="Hosting Linux"/>
              </a:rPr>
              <a:t>Hosting </a:t>
            </a:r>
            <a:r>
              <a:rPr lang="vi-VN" sz="1800" dirty="0">
                <a:hlinkClick r:id="rId3" tooltip="Hosting Linux"/>
              </a:rPr>
              <a:t>Linux</a:t>
            </a:r>
            <a:r>
              <a:rPr lang="vi-VN" sz="1800" dirty="0"/>
              <a:t>: là Hosting chuyên hỗ trợ ngôn ngữ lập trình PHP, Joomla, các mã nguồn mở…</a:t>
            </a:r>
          </a:p>
          <a:p>
            <a:pPr lvl="1"/>
            <a:r>
              <a:rPr lang="vi-VN" sz="1800" dirty="0"/>
              <a:t> </a:t>
            </a:r>
            <a:r>
              <a:rPr lang="vi-VN" sz="1800" dirty="0" smtClean="0">
                <a:hlinkClick r:id="rId7" tooltip="Hosting Windows"/>
              </a:rPr>
              <a:t>Hosting </a:t>
            </a:r>
            <a:r>
              <a:rPr lang="vi-VN" sz="1800" dirty="0">
                <a:hlinkClick r:id="rId7" tooltip="Hosting Windows"/>
              </a:rPr>
              <a:t>Windows</a:t>
            </a:r>
            <a:r>
              <a:rPr lang="vi-VN" sz="1800" dirty="0"/>
              <a:t>: Hosting Windows chuyên hỗ trợ về ngôn ngữ lập trình ASP, ASP.Net, HTML …. vì các Ngôn ngữ này, chạy chuyên trên Hosting Windows, do vậy khi load Web sẽ hỗ trợ tốt hơn, Hosting Windows có hỗ trợ ngôn ngữ PHP, nhưng chủ yếu, là hỗ trợ chính là ASP …</a:t>
            </a:r>
          </a:p>
          <a:p>
            <a:endParaRPr lang="en-US" sz="2000" dirty="0" smtClean="0"/>
          </a:p>
        </p:txBody>
      </p:sp>
    </p:spTree>
    <p:extLst>
      <p:ext uri="{BB962C8B-B14F-4D97-AF65-F5344CB8AC3E}">
        <p14:creationId xmlns:p14="http://schemas.microsoft.com/office/powerpoint/2010/main" val="44506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Web browser</a:t>
            </a:r>
            <a:endParaRPr lang="en-US" dirty="0"/>
          </a:p>
        </p:txBody>
      </p:sp>
      <p:sp>
        <p:nvSpPr>
          <p:cNvPr id="3" name="Content Placeholder 2"/>
          <p:cNvSpPr>
            <a:spLocks noGrp="1"/>
          </p:cNvSpPr>
          <p:nvPr>
            <p:ph idx="1"/>
          </p:nvPr>
        </p:nvSpPr>
        <p:spPr/>
        <p:txBody>
          <a:bodyPr/>
          <a:lstStyle/>
          <a:p>
            <a:r>
              <a:rPr lang="vi-VN" sz="2000" b="1" dirty="0"/>
              <a:t>Trình duyệt web</a:t>
            </a:r>
            <a:r>
              <a:rPr lang="vi-VN" sz="2000" dirty="0"/>
              <a:t> là một </a:t>
            </a:r>
            <a:r>
              <a:rPr lang="vi-VN" sz="2000" dirty="0">
                <a:hlinkClick r:id="rId3" tooltip="Phần mềm ứng dụng"/>
              </a:rPr>
              <a:t>phần mềm ứng dụng</a:t>
            </a:r>
            <a:r>
              <a:rPr lang="vi-VN" sz="2000" dirty="0"/>
              <a:t> cho phép người sử dụng xem và tương tác với các văn bản, hình ảnh, đoạn phim, nhạc, trò chơi và các thông tin khác ở trên một </a:t>
            </a:r>
            <a:r>
              <a:rPr lang="vi-VN" sz="2000" dirty="0">
                <a:hlinkClick r:id="rId4" tooltip="Website"/>
              </a:rPr>
              <a:t>trang web</a:t>
            </a:r>
            <a:r>
              <a:rPr lang="vi-VN" sz="2000" dirty="0"/>
              <a:t> của một </a:t>
            </a:r>
            <a:r>
              <a:rPr lang="vi-VN" sz="2000" dirty="0">
                <a:hlinkClick r:id="rId5" tooltip="Địa chỉ web"/>
              </a:rPr>
              <a:t>địa chỉ web</a:t>
            </a:r>
            <a:r>
              <a:rPr lang="vi-VN" sz="2000" dirty="0"/>
              <a:t> trên </a:t>
            </a:r>
            <a:r>
              <a:rPr lang="vi-VN" sz="2000" dirty="0">
                <a:hlinkClick r:id="rId6" tooltip="World Wide Web"/>
              </a:rPr>
              <a:t>mạng toàn cầu</a:t>
            </a:r>
            <a:r>
              <a:rPr lang="vi-VN" sz="2000" dirty="0"/>
              <a:t> hoặc </a:t>
            </a:r>
            <a:r>
              <a:rPr lang="vi-VN" sz="2000" dirty="0">
                <a:hlinkClick r:id="rId7" tooltip="Intranet"/>
              </a:rPr>
              <a:t>mạng nội bộ</a:t>
            </a:r>
            <a:r>
              <a:rPr lang="vi-VN" sz="2000" dirty="0"/>
              <a:t>. Văn bản và hình ảnh trên một trang web có thể chứa </a:t>
            </a:r>
            <a:r>
              <a:rPr lang="vi-VN" sz="2000" dirty="0">
                <a:hlinkClick r:id="rId8" tooltip="Hyperlink"/>
              </a:rPr>
              <a:t>siêu liên kết</a:t>
            </a:r>
            <a:r>
              <a:rPr lang="vi-VN" sz="2000" dirty="0"/>
              <a:t> tới các trang web khác của cùng một địa chỉ web hoặc địa chỉ web khác. Trình duyệt web cho phép người sử dụng truy cập các thông tin trên các trang web một cách nhanh chóng và dễ dàng thông qua các liên kết đó. Trình duyệt web đọc định dạng </a:t>
            </a:r>
            <a:r>
              <a:rPr lang="vi-VN" sz="2000" dirty="0">
                <a:hlinkClick r:id="rId9" tooltip="HTML"/>
              </a:rPr>
              <a:t>HTML</a:t>
            </a:r>
            <a:r>
              <a:rPr lang="vi-VN" sz="2000" dirty="0"/>
              <a:t> để hiển thị, do vậy một trang web có thể hiển thị khác nhau trên các trình duyệt khác nhau</a:t>
            </a:r>
            <a:r>
              <a:rPr lang="vi-VN" sz="2000" dirty="0" smtClean="0"/>
              <a:t>.</a:t>
            </a:r>
            <a:endParaRPr lang="en-US" sz="2000" dirty="0" smtClean="0"/>
          </a:p>
          <a:p>
            <a:r>
              <a:rPr lang="en-US" sz="2000" dirty="0" err="1"/>
              <a:t>Một</a:t>
            </a:r>
            <a:r>
              <a:rPr lang="en-US" sz="2000" dirty="0"/>
              <a:t> </a:t>
            </a:r>
            <a:r>
              <a:rPr lang="en-US" sz="2000" dirty="0" err="1"/>
              <a:t>số</a:t>
            </a:r>
            <a:r>
              <a:rPr lang="en-US" sz="2000" dirty="0"/>
              <a:t> </a:t>
            </a:r>
            <a:r>
              <a:rPr lang="en-US" sz="2000" dirty="0" err="1"/>
              <a:t>trình</a:t>
            </a:r>
            <a:r>
              <a:rPr lang="en-US" sz="2000" dirty="0"/>
              <a:t> </a:t>
            </a:r>
            <a:r>
              <a:rPr lang="en-US" sz="2000" dirty="0" err="1"/>
              <a:t>duyệt</a:t>
            </a:r>
            <a:r>
              <a:rPr lang="en-US" sz="2000" dirty="0"/>
              <a:t> web </a:t>
            </a:r>
            <a:r>
              <a:rPr lang="en-US" sz="2000" dirty="0" err="1"/>
              <a:t>hiện</a:t>
            </a:r>
            <a:r>
              <a:rPr lang="en-US" sz="2000" dirty="0"/>
              <a:t> nay </a:t>
            </a:r>
            <a:r>
              <a:rPr lang="en-US" sz="2000" dirty="0" err="1"/>
              <a:t>cho</a:t>
            </a:r>
            <a:r>
              <a:rPr lang="en-US" sz="2000" dirty="0"/>
              <a:t> </a:t>
            </a:r>
            <a:r>
              <a:rPr lang="en-US" sz="2000" dirty="0" err="1">
                <a:hlinkClick r:id="rId10" tooltip="Máy tính cá nhân"/>
              </a:rPr>
              <a:t>máy</a:t>
            </a:r>
            <a:r>
              <a:rPr lang="en-US" sz="2000" dirty="0">
                <a:hlinkClick r:id="rId10" tooltip="Máy tính cá nhân"/>
              </a:rPr>
              <a:t> </a:t>
            </a:r>
            <a:r>
              <a:rPr lang="en-US" sz="2000" dirty="0" err="1">
                <a:hlinkClick r:id="rId10" tooltip="Máy tính cá nhân"/>
              </a:rPr>
              <a:t>tính</a:t>
            </a:r>
            <a:r>
              <a:rPr lang="en-US" sz="2000" dirty="0">
                <a:hlinkClick r:id="rId10" tooltip="Máy tính cá nhân"/>
              </a:rPr>
              <a:t> </a:t>
            </a:r>
            <a:r>
              <a:rPr lang="en-US" sz="2000" dirty="0" err="1">
                <a:hlinkClick r:id="rId10" tooltip="Máy tính cá nhân"/>
              </a:rPr>
              <a:t>cá</a:t>
            </a:r>
            <a:r>
              <a:rPr lang="en-US" sz="2000" dirty="0">
                <a:hlinkClick r:id="rId10" tooltip="Máy tính cá nhân"/>
              </a:rPr>
              <a:t> </a:t>
            </a:r>
            <a:r>
              <a:rPr lang="en-US" sz="2000" dirty="0" err="1">
                <a:hlinkClick r:id="rId10" tooltip="Máy tính cá nhân"/>
              </a:rPr>
              <a:t>nhân</a:t>
            </a:r>
            <a:r>
              <a:rPr lang="en-US" sz="2000" dirty="0"/>
              <a:t> </a:t>
            </a:r>
            <a:r>
              <a:rPr lang="en-US" sz="2000" dirty="0" err="1"/>
              <a:t>bao</a:t>
            </a:r>
            <a:r>
              <a:rPr lang="en-US" sz="2000" dirty="0"/>
              <a:t> </a:t>
            </a:r>
            <a:r>
              <a:rPr lang="en-US" sz="2000" dirty="0" err="1"/>
              <a:t>gồm</a:t>
            </a:r>
            <a:r>
              <a:rPr lang="en-US" sz="2000" dirty="0"/>
              <a:t> </a:t>
            </a:r>
            <a:r>
              <a:rPr lang="en-US" sz="2000" dirty="0">
                <a:hlinkClick r:id="rId11" tooltip="Internet Explorer"/>
              </a:rPr>
              <a:t>Internet Explorer</a:t>
            </a:r>
            <a:r>
              <a:rPr lang="en-US" sz="2000" dirty="0"/>
              <a:t>, </a:t>
            </a:r>
            <a:r>
              <a:rPr lang="en-US" sz="2000" dirty="0">
                <a:hlinkClick r:id="rId12" tooltip="Mozilla Firefox"/>
              </a:rPr>
              <a:t>Mozilla Firefox</a:t>
            </a:r>
            <a:r>
              <a:rPr lang="en-US" sz="2000" dirty="0"/>
              <a:t>, </a:t>
            </a:r>
            <a:r>
              <a:rPr lang="en-US" sz="2000" dirty="0">
                <a:hlinkClick r:id="rId13" tooltip="Safari"/>
              </a:rPr>
              <a:t>Safari</a:t>
            </a:r>
            <a:r>
              <a:rPr lang="en-US" sz="2000" dirty="0"/>
              <a:t>, </a:t>
            </a:r>
            <a:r>
              <a:rPr lang="en-US" sz="2000" dirty="0">
                <a:hlinkClick r:id="rId14" tooltip="Google Chrome"/>
              </a:rPr>
              <a:t>Google </a:t>
            </a:r>
            <a:r>
              <a:rPr lang="en-US" sz="2000" dirty="0" err="1">
                <a:hlinkClick r:id="rId14" tooltip="Google Chrome"/>
              </a:rPr>
              <a:t>Chrome</a:t>
            </a:r>
            <a:r>
              <a:rPr lang="en-US" sz="2000" dirty="0" err="1"/>
              <a:t>,</a:t>
            </a:r>
            <a:r>
              <a:rPr lang="en-US" sz="2000" dirty="0" err="1">
                <a:hlinkClick r:id="rId15" tooltip="Opera (trình duyệt web)"/>
              </a:rPr>
              <a:t>Opera</a:t>
            </a:r>
            <a:r>
              <a:rPr lang="en-US" sz="2000" dirty="0"/>
              <a:t>, </a:t>
            </a:r>
            <a:r>
              <a:rPr lang="en-US" sz="2000" dirty="0">
                <a:hlinkClick r:id="rId16" tooltip="Avant Browser"/>
              </a:rPr>
              <a:t>Avant Browser</a:t>
            </a:r>
            <a:r>
              <a:rPr lang="en-US" sz="2000" dirty="0"/>
              <a:t>, </a:t>
            </a:r>
            <a:r>
              <a:rPr lang="en-US" sz="2000" dirty="0" err="1">
                <a:hlinkClick r:id="rId17" tooltip="Maxthon (trang chưa được viết)"/>
              </a:rPr>
              <a:t>Maxthon</a:t>
            </a:r>
            <a:r>
              <a:rPr lang="en-US" sz="2000" dirty="0"/>
              <a:t>, </a:t>
            </a:r>
            <a:r>
              <a:rPr lang="en-US" sz="2000" dirty="0" err="1">
                <a:hlinkClick r:id="rId18" tooltip="Konqueror"/>
              </a:rPr>
              <a:t>Konqueror</a:t>
            </a:r>
            <a:r>
              <a:rPr lang="en-US" sz="2000" dirty="0"/>
              <a:t>, </a:t>
            </a:r>
            <a:r>
              <a:rPr lang="en-US" sz="2000" dirty="0">
                <a:hlinkClick r:id="rId19" tooltip="Lynx (trình duyệt) (trang chưa được viết)"/>
              </a:rPr>
              <a:t>Lynx</a:t>
            </a:r>
            <a:r>
              <a:rPr lang="en-US" sz="2000" dirty="0"/>
              <a:t>, </a:t>
            </a:r>
            <a:r>
              <a:rPr lang="en-US" sz="2000" dirty="0">
                <a:hlinkClick r:id="rId20" tooltip="Flock (trình duyệt web)"/>
              </a:rPr>
              <a:t>Flock</a:t>
            </a:r>
            <a:r>
              <a:rPr lang="en-US" sz="2000" dirty="0"/>
              <a:t>, </a:t>
            </a:r>
            <a:r>
              <a:rPr lang="en-US" sz="2000" dirty="0" err="1">
                <a:hlinkClick r:id="rId21" tooltip="Arachne (trình duyệt web) (trang chưa được viết)"/>
              </a:rPr>
              <a:t>Arachne</a:t>
            </a:r>
            <a:r>
              <a:rPr lang="en-US" sz="2000" dirty="0"/>
              <a:t>, </a:t>
            </a:r>
            <a:r>
              <a:rPr lang="en-US" sz="2000" dirty="0">
                <a:hlinkClick r:id="rId22" tooltip="Epiphany (trình duyệt web) (trang chưa được viết)"/>
              </a:rPr>
              <a:t>Epiphany</a:t>
            </a:r>
            <a:r>
              <a:rPr lang="en-US" sz="2000" dirty="0"/>
              <a:t>, </a:t>
            </a:r>
            <a:r>
              <a:rPr lang="en-US" sz="2000" dirty="0">
                <a:hlinkClick r:id="rId23" tooltip="K-Meleon (trang chưa được viết)"/>
              </a:rPr>
              <a:t>K-</a:t>
            </a:r>
            <a:r>
              <a:rPr lang="en-US" sz="2000" dirty="0" err="1">
                <a:hlinkClick r:id="rId23" tooltip="K-Meleon (trang chưa được viết)"/>
              </a:rPr>
              <a:t>Meleon</a:t>
            </a:r>
            <a:r>
              <a:rPr lang="en-US" sz="2000" dirty="0"/>
              <a:t>, </a:t>
            </a:r>
            <a:r>
              <a:rPr lang="en-US" sz="2000" dirty="0" err="1">
                <a:hlinkClick r:id="rId24" tooltip="Midori (trang chưa được viết)"/>
              </a:rPr>
              <a:t>Midori</a:t>
            </a:r>
            <a:r>
              <a:rPr lang="en-US" sz="2000" dirty="0" err="1"/>
              <a:t>và</a:t>
            </a:r>
            <a:r>
              <a:rPr lang="en-US" sz="2000" dirty="0"/>
              <a:t> </a:t>
            </a:r>
            <a:r>
              <a:rPr lang="en-US" sz="2000" dirty="0">
                <a:hlinkClick r:id="rId25" tooltip="AOL Explorer (trang chưa được viết)"/>
              </a:rPr>
              <a:t>AOL Explorer</a:t>
            </a:r>
            <a:r>
              <a:rPr lang="en-US" sz="2000" dirty="0"/>
              <a:t>.</a:t>
            </a:r>
          </a:p>
          <a:p>
            <a:r>
              <a:rPr lang="en-US" sz="2000" dirty="0" err="1"/>
              <a:t>Một</a:t>
            </a:r>
            <a:r>
              <a:rPr lang="en-US" sz="2000" dirty="0"/>
              <a:t> </a:t>
            </a:r>
            <a:r>
              <a:rPr lang="en-US" sz="2000" dirty="0" err="1"/>
              <a:t>số</a:t>
            </a:r>
            <a:r>
              <a:rPr lang="en-US" sz="2000" dirty="0"/>
              <a:t> </a:t>
            </a:r>
            <a:r>
              <a:rPr lang="en-US" sz="2000" dirty="0" err="1"/>
              <a:t>trình</a:t>
            </a:r>
            <a:r>
              <a:rPr lang="en-US" sz="2000" dirty="0"/>
              <a:t> </a:t>
            </a:r>
            <a:r>
              <a:rPr lang="en-US" sz="2000" dirty="0" err="1"/>
              <a:t>duyệt</a:t>
            </a:r>
            <a:r>
              <a:rPr lang="en-US" sz="2000" dirty="0"/>
              <a:t> web </a:t>
            </a:r>
            <a:r>
              <a:rPr lang="en-US" sz="2000" dirty="0" err="1"/>
              <a:t>hiện</a:t>
            </a:r>
            <a:r>
              <a:rPr lang="en-US" sz="2000" dirty="0"/>
              <a:t> nay </a:t>
            </a:r>
            <a:r>
              <a:rPr lang="en-US" sz="2000" dirty="0" err="1"/>
              <a:t>cho</a:t>
            </a:r>
            <a:r>
              <a:rPr lang="en-US" sz="2000" dirty="0"/>
              <a:t> </a:t>
            </a:r>
            <a:r>
              <a:rPr lang="en-US" sz="2000" dirty="0" err="1"/>
              <a:t>điện</a:t>
            </a:r>
            <a:r>
              <a:rPr lang="en-US" sz="2000" dirty="0"/>
              <a:t> </a:t>
            </a:r>
            <a:r>
              <a:rPr lang="en-US" sz="2000" dirty="0" err="1"/>
              <a:t>thoại</a:t>
            </a:r>
            <a:r>
              <a:rPr lang="en-US" sz="2000" dirty="0"/>
              <a:t> di </a:t>
            </a:r>
            <a:r>
              <a:rPr lang="en-US" sz="2000" dirty="0" err="1"/>
              <a:t>động</a:t>
            </a:r>
            <a:r>
              <a:rPr lang="en-US" sz="2000" dirty="0"/>
              <a:t> </a:t>
            </a:r>
            <a:r>
              <a:rPr lang="en-US" sz="2000" dirty="0" err="1"/>
              <a:t>bao</a:t>
            </a:r>
            <a:r>
              <a:rPr lang="en-US" sz="2000" dirty="0"/>
              <a:t> </a:t>
            </a:r>
            <a:r>
              <a:rPr lang="en-US" sz="2000" dirty="0" err="1"/>
              <a:t>gồm</a:t>
            </a:r>
            <a:r>
              <a:rPr lang="en-US" sz="2000" dirty="0"/>
              <a:t> </a:t>
            </a:r>
            <a:r>
              <a:rPr lang="en-US" sz="2000" dirty="0">
                <a:hlinkClick r:id="rId12" tooltip="Mozilla Firefox"/>
              </a:rPr>
              <a:t>Mozilla Firefox</a:t>
            </a:r>
            <a:r>
              <a:rPr lang="en-US" sz="2000" dirty="0"/>
              <a:t>, </a:t>
            </a:r>
            <a:r>
              <a:rPr lang="en-US" sz="2000" dirty="0">
                <a:hlinkClick r:id="rId13" tooltip="Safari"/>
              </a:rPr>
              <a:t>Safari</a:t>
            </a:r>
            <a:r>
              <a:rPr lang="en-US" sz="2000" dirty="0"/>
              <a:t>, </a:t>
            </a:r>
            <a:r>
              <a:rPr lang="en-US" sz="2000" dirty="0">
                <a:hlinkClick r:id="rId14" tooltip="Google Chrome"/>
              </a:rPr>
              <a:t>Google Chrome</a:t>
            </a:r>
            <a:r>
              <a:rPr lang="en-US" sz="2000" dirty="0"/>
              <a:t>, </a:t>
            </a:r>
            <a:r>
              <a:rPr lang="en-US" sz="2000" dirty="0">
                <a:hlinkClick r:id="rId15" tooltip="Opera (trình duyệt web)"/>
              </a:rPr>
              <a:t>Opera</a:t>
            </a:r>
            <a:r>
              <a:rPr lang="en-US" sz="2000" dirty="0"/>
              <a:t>, </a:t>
            </a:r>
            <a:r>
              <a:rPr lang="en-US" sz="2000" dirty="0" err="1"/>
              <a:t>UCWeb</a:t>
            </a:r>
            <a:r>
              <a:rPr lang="en-US" sz="2000" dirty="0"/>
              <a:t>.</a:t>
            </a:r>
          </a:p>
          <a:p>
            <a:endParaRPr lang="en-US" sz="2000" dirty="0" smtClean="0"/>
          </a:p>
        </p:txBody>
      </p:sp>
    </p:spTree>
    <p:extLst>
      <p:ext uri="{BB962C8B-B14F-4D97-AF65-F5344CB8AC3E}">
        <p14:creationId xmlns:p14="http://schemas.microsoft.com/office/powerpoint/2010/main" val="3442617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Client-side &amp; Server-side</a:t>
            </a:r>
            <a:endParaRPr lang="en-US" dirty="0"/>
          </a:p>
        </p:txBody>
      </p:sp>
      <p:sp>
        <p:nvSpPr>
          <p:cNvPr id="3" name="Content Placeholder 2"/>
          <p:cNvSpPr>
            <a:spLocks noGrp="1"/>
          </p:cNvSpPr>
          <p:nvPr>
            <p:ph idx="1"/>
          </p:nvPr>
        </p:nvSpPr>
        <p:spPr/>
        <p:txBody>
          <a:bodyPr/>
          <a:lstStyle/>
          <a:p>
            <a:r>
              <a:rPr lang="en-US" sz="2000" b="1" dirty="0"/>
              <a:t>Client-side</a:t>
            </a:r>
            <a:r>
              <a:rPr lang="en-US" sz="2000" dirty="0"/>
              <a:t> </a:t>
            </a:r>
            <a:r>
              <a:rPr lang="vi-VN" sz="2000" dirty="0" smtClean="0"/>
              <a:t>được </a:t>
            </a:r>
            <a:r>
              <a:rPr lang="vi-VN" sz="2000" dirty="0"/>
              <a:t>sử dụng để chạy các kịch bản thường là một trình duyệt. Quá trình xử lý diễn ra trên máy tính người dùng cuối. Mã nguồn được chuyển từ máy chủ web sang máy tính người dùng qua internet và chạy trực tiếp trong trình duyệt.</a:t>
            </a:r>
          </a:p>
          <a:p>
            <a:r>
              <a:rPr lang="vi-VN" sz="2000" dirty="0"/>
              <a:t>Các </a:t>
            </a:r>
            <a:r>
              <a:rPr lang="vi-VN" sz="2000" b="1" dirty="0"/>
              <a:t>môi trường server-side</a:t>
            </a:r>
            <a:r>
              <a:rPr lang="vi-VN" sz="2000" dirty="0"/>
              <a:t> chạy một ngôn ngữ kịch bản là một máy chủ web. Yêu cầu của người dùng được thực hiện bằng cách chạy một kịch bản trực tiếp trên máy chủ web để tạo các trang HTML động. HTML này sau đó được gửi đến trình duyệt của khách hàng. Nó thường được sử dụng để cung cấp các trang web tương tác giao diện với cơ sở dữ liệu hoặc các kho dữ liệu khác trên máy chủ.Điều này khác với kịch bản phía máy khách, ở đó các tập lệnh được điều khiển bởi trình duyệt web đang xem, thường là trong JavaScript. Lợi thế chính của kịch bản phía máy chủ là khả năng tùy biến cao đáp ứng dựa trên yêu cầu của người dùng, quyền truy cập hoặc các truy vấn vào kho dữ liệu.</a:t>
            </a:r>
          </a:p>
          <a:p>
            <a:endParaRPr lang="en-US" sz="2000" dirty="0" smtClean="0"/>
          </a:p>
        </p:txBody>
      </p:sp>
    </p:spTree>
    <p:extLst>
      <p:ext uri="{BB962C8B-B14F-4D97-AF65-F5344CB8AC3E}">
        <p14:creationId xmlns:p14="http://schemas.microsoft.com/office/powerpoint/2010/main" val="4031034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Objectives &amp; master schedule of LP</a:t>
            </a:r>
            <a:endParaRPr lang="en-US" dirty="0"/>
          </a:p>
        </p:txBody>
      </p:sp>
      <p:sp>
        <p:nvSpPr>
          <p:cNvPr id="3" name="Content Placeholder 2"/>
          <p:cNvSpPr>
            <a:spLocks noGrp="1"/>
          </p:cNvSpPr>
          <p:nvPr>
            <p:ph idx="1"/>
          </p:nvPr>
        </p:nvSpPr>
        <p:spPr/>
        <p:txBody>
          <a:bodyPr/>
          <a:lstStyle/>
          <a:p>
            <a:r>
              <a:rPr lang="en-US" sz="2000" dirty="0" err="1" smtClean="0"/>
              <a:t>Mục</a:t>
            </a:r>
            <a:r>
              <a:rPr lang="en-US" sz="2000" dirty="0" smtClean="0"/>
              <a:t> </a:t>
            </a:r>
            <a:r>
              <a:rPr lang="en-US" sz="2000" dirty="0" err="1" smtClean="0"/>
              <a:t>tiêu</a:t>
            </a:r>
            <a:r>
              <a:rPr lang="en-US" sz="2000" dirty="0" smtClean="0"/>
              <a:t> : </a:t>
            </a:r>
          </a:p>
          <a:p>
            <a:pPr lvl="1"/>
            <a:r>
              <a:rPr lang="en-US" dirty="0" err="1" smtClean="0"/>
              <a:t>Làm</a:t>
            </a:r>
            <a:r>
              <a:rPr lang="en-US" dirty="0" smtClean="0"/>
              <a:t> </a:t>
            </a:r>
            <a:r>
              <a:rPr lang="vi-VN" dirty="0" smtClean="0"/>
              <a:t>chủ </a:t>
            </a:r>
            <a:r>
              <a:rPr lang="vi-VN" dirty="0"/>
              <a:t>mã nguồn HTML, CSS</a:t>
            </a:r>
          </a:p>
          <a:p>
            <a:pPr lvl="1"/>
            <a:r>
              <a:rPr lang="vi-VN" dirty="0"/>
              <a:t>Chỉnh sửa giao diện website bất kỳ theo ý muốn</a:t>
            </a:r>
          </a:p>
          <a:p>
            <a:pPr lvl="1"/>
            <a:r>
              <a:rPr lang="en-US" dirty="0" err="1" smtClean="0"/>
              <a:t>Đọc</a:t>
            </a:r>
            <a:r>
              <a:rPr lang="en-US" dirty="0" smtClean="0"/>
              <a:t> </a:t>
            </a:r>
            <a:r>
              <a:rPr lang="vi-VN" dirty="0" smtClean="0"/>
              <a:t>hiểu </a:t>
            </a:r>
            <a:r>
              <a:rPr lang="vi-VN" dirty="0"/>
              <a:t>các thuộc tính, phương thức trong từng đối tượng HTML</a:t>
            </a:r>
          </a:p>
          <a:p>
            <a:pPr lvl="1"/>
            <a:r>
              <a:rPr lang="vi-VN" dirty="0"/>
              <a:t>Các kỹ thuật bắt lỗi (debug) chuyên nghiệp trong lập trình Javascript</a:t>
            </a:r>
          </a:p>
          <a:p>
            <a:pPr lvl="1"/>
            <a:r>
              <a:rPr lang="vi-VN" dirty="0"/>
              <a:t>Hiểu rõ về DOM, JSON, XML, AJAX, XPATH… qua những ví dụ thực tế</a:t>
            </a:r>
          </a:p>
          <a:p>
            <a:pPr lvl="1"/>
            <a:r>
              <a:rPr lang="en-US" dirty="0" err="1" smtClean="0"/>
              <a:t>Biết</a:t>
            </a:r>
            <a:r>
              <a:rPr lang="en-US" dirty="0" smtClean="0"/>
              <a:t> </a:t>
            </a:r>
            <a:r>
              <a:rPr lang="en-US" dirty="0" err="1" smtClean="0"/>
              <a:t>cách</a:t>
            </a:r>
            <a:r>
              <a:rPr lang="en-US" dirty="0" smtClean="0"/>
              <a:t> </a:t>
            </a:r>
            <a:r>
              <a:rPr lang="vi-VN" dirty="0" smtClean="0"/>
              <a:t>xây </a:t>
            </a:r>
            <a:r>
              <a:rPr lang="vi-VN" dirty="0"/>
              <a:t>dựng các đối tượng mới trong </a:t>
            </a:r>
            <a:r>
              <a:rPr lang="vi-VN" dirty="0" smtClean="0"/>
              <a:t>Javascript</a:t>
            </a:r>
            <a:endParaRPr lang="en-US" dirty="0" smtClean="0"/>
          </a:p>
          <a:p>
            <a:pPr lvl="1"/>
            <a:r>
              <a:rPr lang="en-US" dirty="0" err="1" smtClean="0"/>
              <a:t>Biết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framework </a:t>
            </a:r>
            <a:r>
              <a:rPr lang="en-US" dirty="0" err="1" smtClean="0"/>
              <a:t>như</a:t>
            </a:r>
            <a:r>
              <a:rPr lang="en-US" dirty="0" smtClean="0"/>
              <a:t> : bootstrap , </a:t>
            </a:r>
            <a:r>
              <a:rPr lang="en-US" dirty="0" err="1" smtClean="0"/>
              <a:t>jquery</a:t>
            </a:r>
            <a:r>
              <a:rPr lang="en-US" dirty="0" smtClean="0"/>
              <a:t> , …</a:t>
            </a:r>
          </a:p>
          <a:p>
            <a:pPr lvl="1"/>
            <a:r>
              <a:rPr lang="en-US" dirty="0" err="1" smtClean="0"/>
              <a:t>Thiết</a:t>
            </a:r>
            <a:r>
              <a:rPr lang="en-US" dirty="0" smtClean="0"/>
              <a:t> </a:t>
            </a:r>
            <a:r>
              <a:rPr lang="en-US" dirty="0" err="1" smtClean="0"/>
              <a:t>kế</a:t>
            </a:r>
            <a:r>
              <a:rPr lang="en-US" dirty="0" smtClean="0"/>
              <a:t> </a:t>
            </a:r>
            <a:r>
              <a:rPr lang="en-US" dirty="0" err="1" smtClean="0"/>
              <a:t>được</a:t>
            </a:r>
            <a:r>
              <a:rPr lang="en-US" dirty="0" smtClean="0"/>
              <a:t> </a:t>
            </a:r>
            <a:r>
              <a:rPr lang="en-US" dirty="0" err="1" smtClean="0"/>
              <a:t>một</a:t>
            </a:r>
            <a:r>
              <a:rPr lang="en-US" dirty="0" smtClean="0"/>
              <a:t> web site </a:t>
            </a:r>
            <a:r>
              <a:rPr lang="en-US" dirty="0" err="1" smtClean="0"/>
              <a:t>hoàn</a:t>
            </a:r>
            <a:r>
              <a:rPr lang="en-US" dirty="0" smtClean="0"/>
              <a:t> </a:t>
            </a:r>
            <a:r>
              <a:rPr lang="en-US" dirty="0" err="1" smtClean="0"/>
              <a:t>chỉnh</a:t>
            </a:r>
            <a:r>
              <a:rPr lang="en-US" dirty="0" smtClean="0"/>
              <a:t> </a:t>
            </a:r>
            <a:r>
              <a:rPr lang="en-US" dirty="0" err="1" smtClean="0"/>
              <a:t>với</a:t>
            </a:r>
            <a:r>
              <a:rPr lang="en-US" dirty="0" smtClean="0"/>
              <a:t> html , </a:t>
            </a:r>
            <a:r>
              <a:rPr lang="en-US" dirty="0" err="1" smtClean="0"/>
              <a:t>css</a:t>
            </a:r>
            <a:r>
              <a:rPr lang="en-US" dirty="0" smtClean="0"/>
              <a:t> </a:t>
            </a:r>
            <a:r>
              <a:rPr lang="en-US" dirty="0" err="1" smtClean="0"/>
              <a:t>và</a:t>
            </a:r>
            <a:r>
              <a:rPr lang="en-US" dirty="0" smtClean="0"/>
              <a:t> </a:t>
            </a:r>
            <a:r>
              <a:rPr lang="en-US" dirty="0" err="1" smtClean="0"/>
              <a:t>javascript</a:t>
            </a:r>
            <a:endParaRPr lang="vi-VN" dirty="0"/>
          </a:p>
        </p:txBody>
      </p:sp>
    </p:spTree>
    <p:extLst>
      <p:ext uri="{BB962C8B-B14F-4D97-AF65-F5344CB8AC3E}">
        <p14:creationId xmlns:p14="http://schemas.microsoft.com/office/powerpoint/2010/main" val="174824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Objectives &amp; master schedule of LP</a:t>
            </a:r>
            <a:endParaRPr lang="en-US" dirty="0"/>
          </a:p>
        </p:txBody>
      </p:sp>
      <p:sp>
        <p:nvSpPr>
          <p:cNvPr id="3" name="Content Placeholder 2"/>
          <p:cNvSpPr>
            <a:spLocks noGrp="1"/>
          </p:cNvSpPr>
          <p:nvPr>
            <p:ph idx="1"/>
          </p:nvPr>
        </p:nvSpPr>
        <p:spPr/>
        <p:txBody>
          <a:bodyPr/>
          <a:lstStyle/>
          <a:p>
            <a:r>
              <a:rPr lang="en-US" sz="2000" dirty="0" err="1" smtClean="0"/>
              <a:t>Lịch</a:t>
            </a:r>
            <a:r>
              <a:rPr lang="en-US" sz="2000" dirty="0" smtClean="0"/>
              <a:t> </a:t>
            </a:r>
            <a:r>
              <a:rPr lang="en-US" sz="2000" dirty="0" err="1" smtClean="0"/>
              <a:t>trình</a:t>
            </a:r>
            <a:r>
              <a:rPr lang="en-US" sz="2000" dirty="0" smtClean="0"/>
              <a:t> </a:t>
            </a:r>
            <a:r>
              <a:rPr lang="en-US" sz="2000" dirty="0" err="1" smtClean="0"/>
              <a:t>tổng</a:t>
            </a:r>
            <a:r>
              <a:rPr lang="en-US" sz="2000" dirty="0" smtClean="0"/>
              <a:t> </a:t>
            </a:r>
            <a:r>
              <a:rPr lang="en-US" sz="2000" dirty="0" err="1" smtClean="0"/>
              <a:t>thể</a:t>
            </a:r>
            <a:r>
              <a:rPr lang="en-US" sz="2000" dirty="0" smtClean="0"/>
              <a:t> </a:t>
            </a:r>
            <a:r>
              <a:rPr lang="en-US" sz="2000" dirty="0" err="1" smtClean="0"/>
              <a:t>của</a:t>
            </a:r>
            <a:r>
              <a:rPr lang="en-US" sz="2000" dirty="0" smtClean="0"/>
              <a:t> LP2: </a:t>
            </a:r>
          </a:p>
          <a:p>
            <a:pPr lvl="1"/>
            <a:r>
              <a:rPr lang="en-US" sz="1800" dirty="0"/>
              <a:t>HTML - language of the </a:t>
            </a:r>
            <a:r>
              <a:rPr lang="en-US" sz="1800" dirty="0" smtClean="0"/>
              <a:t>web</a:t>
            </a:r>
          </a:p>
          <a:p>
            <a:pPr lvl="1"/>
            <a:r>
              <a:rPr lang="en-US" sz="1800" dirty="0"/>
              <a:t>Styles &amp; </a:t>
            </a:r>
            <a:r>
              <a:rPr lang="en-US" sz="1800" dirty="0" smtClean="0"/>
              <a:t>CSS</a:t>
            </a:r>
          </a:p>
          <a:p>
            <a:pPr lvl="1"/>
            <a:r>
              <a:rPr lang="en-US" sz="1800" dirty="0"/>
              <a:t>HTML layout by tables (table)&amp; blocks (div</a:t>
            </a:r>
            <a:r>
              <a:rPr lang="en-US" sz="1800" dirty="0" smtClean="0"/>
              <a:t>)</a:t>
            </a:r>
          </a:p>
          <a:p>
            <a:pPr lvl="1"/>
            <a:r>
              <a:rPr lang="en-US" sz="1800" dirty="0"/>
              <a:t>HTML </a:t>
            </a:r>
            <a:r>
              <a:rPr lang="en-US" sz="1800" dirty="0" smtClean="0"/>
              <a:t>Hyperlink</a:t>
            </a:r>
          </a:p>
          <a:p>
            <a:pPr lvl="1"/>
            <a:r>
              <a:rPr lang="en-US" sz="1800" dirty="0"/>
              <a:t>HTML </a:t>
            </a:r>
            <a:r>
              <a:rPr lang="en-US" sz="1800" dirty="0" smtClean="0"/>
              <a:t>– forms</a:t>
            </a:r>
          </a:p>
          <a:p>
            <a:pPr lvl="1"/>
            <a:r>
              <a:rPr lang="en-US" sz="1800" dirty="0"/>
              <a:t>JavaScript </a:t>
            </a:r>
            <a:r>
              <a:rPr lang="en-US" sz="1800" dirty="0" smtClean="0"/>
              <a:t>– Introduction</a:t>
            </a:r>
          </a:p>
          <a:p>
            <a:pPr lvl="1"/>
            <a:r>
              <a:rPr lang="en-US" sz="1800" dirty="0"/>
              <a:t>JavaScript - Programming </a:t>
            </a:r>
            <a:r>
              <a:rPr lang="en-US" sz="1800" dirty="0" smtClean="0"/>
              <a:t>structures</a:t>
            </a:r>
          </a:p>
          <a:p>
            <a:pPr lvl="1"/>
            <a:r>
              <a:rPr lang="en-US" sz="1800" dirty="0"/>
              <a:t>Make CV Site better with </a:t>
            </a:r>
            <a:r>
              <a:rPr lang="en-US" sz="1800" dirty="0" smtClean="0"/>
              <a:t>JavaScript</a:t>
            </a:r>
          </a:p>
          <a:p>
            <a:pPr lvl="1"/>
            <a:r>
              <a:rPr lang="en-US" sz="1800" dirty="0"/>
              <a:t>Student </a:t>
            </a:r>
            <a:r>
              <a:rPr lang="en-US" sz="1800" dirty="0" smtClean="0"/>
              <a:t>Products </a:t>
            </a:r>
            <a:endParaRPr lang="en-US" sz="1800" dirty="0"/>
          </a:p>
        </p:txBody>
      </p:sp>
    </p:spTree>
    <p:extLst>
      <p:ext uri="{BB962C8B-B14F-4D97-AF65-F5344CB8AC3E}">
        <p14:creationId xmlns:p14="http://schemas.microsoft.com/office/powerpoint/2010/main" val="306271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Một</a:t>
            </a:r>
            <a:r>
              <a:rPr lang="en-US" dirty="0" smtClean="0"/>
              <a:t> </a:t>
            </a:r>
            <a:r>
              <a:rPr lang="en-US" dirty="0" err="1" smtClean="0"/>
              <a:t>số</a:t>
            </a:r>
            <a:r>
              <a:rPr lang="en-US" dirty="0" smtClean="0"/>
              <a:t> tool </a:t>
            </a:r>
            <a:r>
              <a:rPr lang="en-US" dirty="0" err="1" smtClean="0"/>
              <a:t>hỗ</a:t>
            </a:r>
            <a:r>
              <a:rPr lang="en-US" dirty="0" smtClean="0"/>
              <a:t> </a:t>
            </a:r>
            <a:r>
              <a:rPr lang="en-US" dirty="0" err="1" smtClean="0"/>
              <a:t>trợ</a:t>
            </a:r>
            <a:r>
              <a:rPr lang="en-US" dirty="0" smtClean="0"/>
              <a:t> </a:t>
            </a:r>
            <a:endParaRPr lang="en-US" dirty="0"/>
          </a:p>
        </p:txBody>
      </p:sp>
      <p:sp>
        <p:nvSpPr>
          <p:cNvPr id="4" name="Content Placeholder 3"/>
          <p:cNvSpPr>
            <a:spLocks noGrp="1"/>
          </p:cNvSpPr>
          <p:nvPr>
            <p:ph idx="1"/>
          </p:nvPr>
        </p:nvSpPr>
        <p:spPr/>
        <p:txBody>
          <a:bodyPr/>
          <a:lstStyle/>
          <a:p>
            <a:r>
              <a:rPr lang="en-US" dirty="0" smtClean="0"/>
              <a:t>Sample : online resume</a:t>
            </a:r>
          </a:p>
          <a:p>
            <a:pPr lvl="1"/>
            <a:r>
              <a:rPr lang="en-US" dirty="0" err="1"/>
              <a:t>Nguồn</a:t>
            </a:r>
            <a:r>
              <a:rPr lang="en-US" dirty="0"/>
              <a:t> </a:t>
            </a:r>
            <a:r>
              <a:rPr lang="en-US" dirty="0" err="1"/>
              <a:t>truy</a:t>
            </a:r>
            <a:r>
              <a:rPr lang="en-US" dirty="0"/>
              <a:t> </a:t>
            </a:r>
            <a:r>
              <a:rPr lang="en-US" dirty="0" err="1"/>
              <a:t>cập</a:t>
            </a:r>
            <a:r>
              <a:rPr lang="en-US" dirty="0"/>
              <a:t> : </a:t>
            </a:r>
            <a:r>
              <a:rPr lang="en-US" dirty="0">
                <a:hlinkClick r:id="rId3"/>
              </a:rPr>
              <a:t>https://www.resume.com</a:t>
            </a:r>
            <a:r>
              <a:rPr lang="en-US" dirty="0" smtClean="0">
                <a:hlinkClick r:id="rId3"/>
              </a:rPr>
              <a:t>/</a:t>
            </a:r>
            <a:endParaRPr lang="en-US" dirty="0" smtClean="0"/>
          </a:p>
          <a:p>
            <a:r>
              <a:rPr lang="en-US" dirty="0"/>
              <a:t>Tool : </a:t>
            </a:r>
            <a:r>
              <a:rPr lang="en-US" dirty="0" smtClean="0"/>
              <a:t>brackets</a:t>
            </a:r>
          </a:p>
          <a:p>
            <a:pPr lvl="1"/>
            <a:r>
              <a:rPr lang="en-US" dirty="0" err="1" smtClean="0"/>
              <a:t>Nguồn</a:t>
            </a:r>
            <a:r>
              <a:rPr lang="en-US" dirty="0"/>
              <a:t> download : </a:t>
            </a:r>
            <a:r>
              <a:rPr lang="en-US" dirty="0">
                <a:hlinkClick r:id="rId4"/>
              </a:rPr>
              <a:t>http://brackets.io</a:t>
            </a:r>
            <a:r>
              <a:rPr lang="en-US" dirty="0" smtClean="0">
                <a:hlinkClick r:id="rId4"/>
              </a:rPr>
              <a:t>/</a:t>
            </a:r>
            <a:endParaRPr lang="en-US" dirty="0" smtClean="0"/>
          </a:p>
          <a:p>
            <a:pPr lvl="1"/>
            <a:endParaRPr lang="en-US" dirty="0"/>
          </a:p>
          <a:p>
            <a:pPr lvl="1"/>
            <a:endParaRPr lang="en-US" dirty="0"/>
          </a:p>
        </p:txBody>
      </p:sp>
    </p:spTree>
    <p:extLst>
      <p:ext uri="{BB962C8B-B14F-4D97-AF65-F5344CB8AC3E}">
        <p14:creationId xmlns:p14="http://schemas.microsoft.com/office/powerpoint/2010/main" val="43342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endParaRPr lang="en-US" dirty="0"/>
          </a:p>
        </p:txBody>
      </p:sp>
      <p:sp>
        <p:nvSpPr>
          <p:cNvPr id="4" name="Content Placeholder 3"/>
          <p:cNvSpPr>
            <a:spLocks noGrp="1"/>
          </p:cNvSpPr>
          <p:nvPr>
            <p:ph idx="1"/>
          </p:nvPr>
        </p:nvSpPr>
        <p:spPr/>
        <p:txBody>
          <a:bodyPr/>
          <a:lstStyle/>
          <a:p>
            <a:r>
              <a:rPr lang="en-US" dirty="0" err="1"/>
              <a:t>Định</a:t>
            </a:r>
            <a:r>
              <a:rPr lang="en-US" dirty="0"/>
              <a:t> </a:t>
            </a:r>
            <a:r>
              <a:rPr lang="en-US" dirty="0" err="1"/>
              <a:t>nghĩa</a:t>
            </a:r>
            <a:r>
              <a:rPr lang="en-US" dirty="0"/>
              <a:t> </a:t>
            </a:r>
            <a:r>
              <a:rPr lang="en-US" dirty="0" err="1"/>
              <a:t>về</a:t>
            </a:r>
            <a:r>
              <a:rPr lang="en-US" dirty="0"/>
              <a:t> Web Application </a:t>
            </a:r>
            <a:r>
              <a:rPr lang="en-US" dirty="0" smtClean="0"/>
              <a:t>Architecture</a:t>
            </a:r>
          </a:p>
          <a:p>
            <a:r>
              <a:rPr lang="en-US" sz="1800" dirty="0"/>
              <a:t>Web Application </a:t>
            </a:r>
            <a:r>
              <a:rPr lang="en-US" sz="1800" dirty="0" smtClean="0"/>
              <a:t>Architecture </a:t>
            </a:r>
            <a:r>
              <a:rPr lang="vi-VN" sz="1800" dirty="0" smtClean="0"/>
              <a:t>xác định tương tác giữa các ứng dụng, hệ thống </a:t>
            </a:r>
            <a:r>
              <a:rPr lang="vi-VN" sz="1800" dirty="0" smtClean="0">
                <a:hlinkClick r:id="rId2"/>
              </a:rPr>
              <a:t>trung gian</a:t>
            </a:r>
            <a:r>
              <a:rPr lang="vi-VN" sz="1800" dirty="0" smtClean="0"/>
              <a:t> và cơ sở dữ liệu để đảm bảo nhiều ứng dụng có thể làm việc cùng nhau. Khi người dùng gõ vào một URL và gõ "Go", trình duyệt sẽ tìm thấy máy tính phải đối mặt với Internet mà trang web đang hoạt động và yêu cầu trang cụ thể.</a:t>
            </a:r>
          </a:p>
          <a:p>
            <a:pPr lvl="1"/>
            <a:r>
              <a:rPr lang="vi-VN" sz="1800" dirty="0" smtClean="0"/>
              <a:t>Máy </a:t>
            </a:r>
            <a:r>
              <a:rPr lang="vi-VN" sz="1800" dirty="0"/>
              <a:t>chủ sau đó trả lời bằng cách gửi các tệp tin qua trình duyệt. Sau hành động đó, trình duyệt thực hiện các tệp đó để hiển thị trang yêu cầu cho người dùng. Bây giờ, người dùng sẽ tương tác với trang web. Tất nhiên, tất cả các hành động này được thực hiện chỉ trong vài giây. Nếu không, người dùng sẽ không bận tâm với các trang web.</a:t>
            </a:r>
          </a:p>
          <a:p>
            <a:pPr lvl="1"/>
            <a:r>
              <a:rPr lang="vi-VN" sz="1800" dirty="0"/>
              <a:t>Điều quan trọng ở đây là mã đã được trình duyệt phân tích cú pháp. Mã này rất có thể có hoặc không có hướng dẫn cụ thể cho trình duyệt biết làm thế nào để phản ứng với một phạm vi rộng các đầu vào. Kết quả là kiến ​​trúc ứng dụng web bao gồm tất cả các thành phần con và các nút thay đổi ứng dụng bên ngoài cho toàn bộ ứng dụng phần mềm.</a:t>
            </a:r>
          </a:p>
          <a:p>
            <a:pPr lvl="1"/>
            <a:r>
              <a:rPr lang="vi-VN" sz="1800" dirty="0"/>
              <a:t>Tất nhiên, nó được thiết kế để hoạt động hiệu quả trong khi đáp ứng các nhu cầu và mục đích cụ thể của nó. Kiến trúc ứng dụng Web là rất quan trọng vì phần lớn lưu lượng mạng toàn cầu, và mọi ứng dụng và thiết bị đều sử dụng giao tiếp dựa trên web. Nó đề cập đến quy mô, hiệu quả, mạnh mẽ, và an ninh.</a:t>
            </a:r>
          </a:p>
          <a:p>
            <a:pPr lvl="2"/>
            <a:endParaRPr lang="en-US" sz="1600" dirty="0"/>
          </a:p>
        </p:txBody>
      </p:sp>
    </p:spTree>
    <p:extLst>
      <p:ext uri="{BB962C8B-B14F-4D97-AF65-F5344CB8AC3E}">
        <p14:creationId xmlns:p14="http://schemas.microsoft.com/office/powerpoint/2010/main" val="693668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endParaRPr lang="en-US" dirty="0"/>
          </a:p>
        </p:txBody>
      </p:sp>
      <p:sp>
        <p:nvSpPr>
          <p:cNvPr id="4" name="Content Placeholder 3"/>
          <p:cNvSpPr>
            <a:spLocks noGrp="1"/>
          </p:cNvSpPr>
          <p:nvPr>
            <p:ph idx="1"/>
          </p:nvPr>
        </p:nvSpPr>
        <p:spPr/>
        <p:txBody>
          <a:bodyPr/>
          <a:lstStyle/>
          <a:p>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Web Application </a:t>
            </a:r>
            <a:r>
              <a:rPr lang="en-US" dirty="0" smtClean="0"/>
              <a:t>Architecture</a:t>
            </a:r>
          </a:p>
          <a:p>
            <a:pPr lvl="1"/>
            <a:r>
              <a:rPr lang="vi-VN" sz="2200" dirty="0" smtClean="0"/>
              <a:t>Với </a:t>
            </a:r>
            <a:r>
              <a:rPr lang="vi-VN" sz="2200" dirty="0"/>
              <a:t>các ứng dụng web, bạn có </a:t>
            </a:r>
            <a:r>
              <a:rPr lang="vi-VN" sz="2200" dirty="0">
                <a:hlinkClick r:id="rId2"/>
              </a:rPr>
              <a:t>máy chủ và phía khách hàng</a:t>
            </a:r>
            <a:r>
              <a:rPr lang="vi-VN" sz="2200" dirty="0"/>
              <a:t> . Về bản chất, có hai chương trình chạy đồng thời:</a:t>
            </a:r>
          </a:p>
          <a:p>
            <a:pPr lvl="2"/>
            <a:r>
              <a:rPr lang="vi-VN" dirty="0"/>
              <a:t>Mã </a:t>
            </a:r>
            <a:r>
              <a:rPr lang="vi-VN" dirty="0" smtClean="0"/>
              <a:t>trong </a:t>
            </a:r>
            <a:r>
              <a:rPr lang="vi-VN" dirty="0"/>
              <a:t>trình duyệt và đáp ứng với đầu vào của người dùng</a:t>
            </a:r>
          </a:p>
          <a:p>
            <a:pPr lvl="2"/>
            <a:r>
              <a:rPr lang="vi-VN" dirty="0"/>
              <a:t>Mã hoạt động trên máy chủ và đáp ứng </a:t>
            </a:r>
            <a:r>
              <a:rPr lang="vi-VN" dirty="0">
                <a:hlinkClick r:id="rId3"/>
              </a:rPr>
              <a:t>các yêu cầu HTTP</a:t>
            </a:r>
            <a:endParaRPr lang="vi-VN" dirty="0"/>
          </a:p>
          <a:p>
            <a:endParaRPr lang="en-US" dirty="0"/>
          </a:p>
        </p:txBody>
      </p:sp>
    </p:spTree>
    <p:extLst>
      <p:ext uri="{BB962C8B-B14F-4D97-AF65-F5344CB8AC3E}">
        <p14:creationId xmlns:p14="http://schemas.microsoft.com/office/powerpoint/2010/main" val="210707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endParaRPr lang="en-US" dirty="0"/>
          </a:p>
        </p:txBody>
      </p:sp>
      <p:pic>
        <p:nvPicPr>
          <p:cNvPr id="5" name="Content Placeholder 4"/>
          <p:cNvPicPr>
            <a:picLocks noGrp="1" noChangeAspect="1"/>
          </p:cNvPicPr>
          <p:nvPr>
            <p:ph idx="1"/>
          </p:nvPr>
        </p:nvPicPr>
        <p:blipFill>
          <a:blip r:embed="rId2"/>
          <a:stretch>
            <a:fillRect/>
          </a:stretch>
        </p:blipFill>
        <p:spPr>
          <a:xfrm>
            <a:off x="1865805" y="1181100"/>
            <a:ext cx="8329072" cy="5480225"/>
          </a:xfrm>
          <a:prstGeom prst="rect">
            <a:avLst/>
          </a:prstGeom>
        </p:spPr>
      </p:pic>
    </p:spTree>
    <p:extLst>
      <p:ext uri="{BB962C8B-B14F-4D97-AF65-F5344CB8AC3E}">
        <p14:creationId xmlns:p14="http://schemas.microsoft.com/office/powerpoint/2010/main" val="805628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endParaRPr lang="en-US" dirty="0"/>
          </a:p>
        </p:txBody>
      </p:sp>
      <p:sp>
        <p:nvSpPr>
          <p:cNvPr id="3" name="Content Placeholder 2"/>
          <p:cNvSpPr>
            <a:spLocks noGrp="1"/>
          </p:cNvSpPr>
          <p:nvPr>
            <p:ph idx="1"/>
          </p:nvPr>
        </p:nvSpPr>
        <p:spPr/>
        <p:txBody>
          <a:bodyPr/>
          <a:lstStyle/>
          <a:p>
            <a:r>
              <a:rPr lang="en-US" dirty="0" err="1"/>
              <a:t>Với</a:t>
            </a:r>
            <a:r>
              <a:rPr lang="en-US" dirty="0"/>
              <a:t> </a:t>
            </a:r>
            <a:r>
              <a:rPr lang="en-US" dirty="0" err="1"/>
              <a:t>mã</a:t>
            </a:r>
            <a:r>
              <a:rPr lang="en-US" dirty="0"/>
              <a:t> </a:t>
            </a:r>
            <a:r>
              <a:rPr lang="en-US" dirty="0" err="1"/>
              <a:t>phía</a:t>
            </a:r>
            <a:r>
              <a:rPr lang="en-US" dirty="0"/>
              <a:t> </a:t>
            </a:r>
            <a:r>
              <a:rPr lang="en-US" dirty="0" err="1"/>
              <a:t>máy</a:t>
            </a:r>
            <a:r>
              <a:rPr lang="en-US" dirty="0"/>
              <a:t> </a:t>
            </a:r>
            <a:r>
              <a:rPr lang="en-US" dirty="0" err="1" smtClean="0"/>
              <a:t>chủ,các</a:t>
            </a:r>
            <a:r>
              <a:rPr lang="en-US" dirty="0" smtClean="0"/>
              <a:t> </a:t>
            </a:r>
            <a:r>
              <a:rPr lang="en-US" dirty="0" err="1" smtClean="0"/>
              <a:t>ngôn</a:t>
            </a:r>
            <a:r>
              <a:rPr lang="en-US" dirty="0" smtClean="0"/>
              <a:t> </a:t>
            </a:r>
            <a:r>
              <a:rPr lang="en-US" dirty="0" err="1"/>
              <a:t>ngữ</a:t>
            </a:r>
            <a:r>
              <a:rPr lang="en-US" dirty="0"/>
              <a:t> </a:t>
            </a:r>
            <a:r>
              <a:rPr lang="en-US" dirty="0" err="1"/>
              <a:t>bao</a:t>
            </a:r>
            <a:r>
              <a:rPr lang="en-US" dirty="0"/>
              <a:t> </a:t>
            </a:r>
            <a:r>
              <a:rPr lang="en-US" dirty="0" err="1"/>
              <a:t>gồm</a:t>
            </a:r>
            <a:r>
              <a:rPr lang="en-US" dirty="0"/>
              <a:t>:</a:t>
            </a:r>
          </a:p>
          <a:p>
            <a:pPr lvl="1"/>
            <a:r>
              <a:rPr lang="en-US" dirty="0"/>
              <a:t>Ruby on Rails</a:t>
            </a:r>
          </a:p>
          <a:p>
            <a:pPr lvl="1"/>
            <a:r>
              <a:rPr lang="en-US" dirty="0" smtClean="0"/>
              <a:t>PHP</a:t>
            </a:r>
            <a:endParaRPr lang="en-US" dirty="0"/>
          </a:p>
          <a:p>
            <a:pPr lvl="1"/>
            <a:r>
              <a:rPr lang="en-US" dirty="0"/>
              <a:t>C #</a:t>
            </a:r>
          </a:p>
          <a:p>
            <a:pPr lvl="1"/>
            <a:r>
              <a:rPr lang="en-US" dirty="0"/>
              <a:t>Java</a:t>
            </a:r>
          </a:p>
          <a:p>
            <a:pPr lvl="1"/>
            <a:r>
              <a:rPr lang="en-US" dirty="0"/>
              <a:t>Python</a:t>
            </a:r>
          </a:p>
          <a:p>
            <a:pPr lvl="1"/>
            <a:r>
              <a:rPr lang="en-US" dirty="0" err="1" smtClean="0"/>
              <a:t>Javascript</a:t>
            </a:r>
            <a:endParaRPr lang="en-US" dirty="0" smtClean="0"/>
          </a:p>
          <a:p>
            <a:r>
              <a:rPr lang="vi-VN" dirty="0"/>
              <a:t>Với mã phía máy khách, các ngôn ngữ được sử dụng bao gồm:</a:t>
            </a:r>
          </a:p>
          <a:p>
            <a:pPr lvl="1"/>
            <a:r>
              <a:rPr lang="vi-VN" dirty="0"/>
              <a:t>CSS</a:t>
            </a:r>
          </a:p>
          <a:p>
            <a:pPr lvl="1"/>
            <a:r>
              <a:rPr lang="vi-VN" dirty="0"/>
              <a:t>Javascript</a:t>
            </a:r>
          </a:p>
          <a:p>
            <a:pPr lvl="1"/>
            <a:r>
              <a:rPr lang="vi-VN" dirty="0"/>
              <a:t>HTML</a:t>
            </a:r>
          </a:p>
          <a:p>
            <a:pPr lvl="1"/>
            <a:endParaRPr lang="en-US" dirty="0"/>
          </a:p>
          <a:p>
            <a:endParaRPr lang="en-US" dirty="0"/>
          </a:p>
        </p:txBody>
      </p:sp>
    </p:spTree>
    <p:extLst>
      <p:ext uri="{BB962C8B-B14F-4D97-AF65-F5344CB8AC3E}">
        <p14:creationId xmlns:p14="http://schemas.microsoft.com/office/powerpoint/2010/main" val="2179506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Domain &amp; IP address</a:t>
            </a:r>
            <a:endParaRPr lang="en-US" dirty="0"/>
          </a:p>
        </p:txBody>
      </p:sp>
      <p:sp>
        <p:nvSpPr>
          <p:cNvPr id="3" name="Content Placeholder 2"/>
          <p:cNvSpPr>
            <a:spLocks noGrp="1"/>
          </p:cNvSpPr>
          <p:nvPr>
            <p:ph idx="1"/>
          </p:nvPr>
        </p:nvSpPr>
        <p:spPr/>
        <p:txBody>
          <a:bodyPr/>
          <a:lstStyle/>
          <a:p>
            <a:r>
              <a:rPr lang="vi-VN" b="1" dirty="0" smtClean="0"/>
              <a:t> </a:t>
            </a:r>
            <a:r>
              <a:rPr lang="en-US" b="1" dirty="0" err="1" smtClean="0"/>
              <a:t>Tên</a:t>
            </a:r>
            <a:r>
              <a:rPr lang="en-US" b="1" dirty="0" smtClean="0"/>
              <a:t> </a:t>
            </a:r>
            <a:r>
              <a:rPr lang="vi-VN" b="1" dirty="0" smtClean="0"/>
              <a:t>miền </a:t>
            </a:r>
            <a:r>
              <a:rPr lang="vi-VN" dirty="0" smtClean="0"/>
              <a:t>được </a:t>
            </a:r>
            <a:r>
              <a:rPr lang="vi-VN" dirty="0"/>
              <a:t>tạo thành từ các </a:t>
            </a:r>
            <a:r>
              <a:rPr lang="vi-VN" i="1" dirty="0"/>
              <a:t>nhãn</a:t>
            </a:r>
            <a:r>
              <a:rPr lang="vi-VN" dirty="0"/>
              <a:t> không rỗng phân cách nhau bằng dấu chấm (</a:t>
            </a:r>
            <a:r>
              <a:rPr lang="vi-VN" i="1" dirty="0"/>
              <a:t>.</a:t>
            </a:r>
            <a:r>
              <a:rPr lang="vi-VN" dirty="0"/>
              <a:t>); những nhãn này giới hạn ở các chữ cái </a:t>
            </a:r>
            <a:r>
              <a:rPr lang="vi-VN" dirty="0">
                <a:hlinkClick r:id="rId2" tooltip="ASCII"/>
              </a:rPr>
              <a:t>ASCII</a:t>
            </a:r>
            <a:r>
              <a:rPr lang="vi-VN" dirty="0"/>
              <a:t> từ </a:t>
            </a:r>
            <a:r>
              <a:rPr lang="vi-VN" i="1" dirty="0"/>
              <a:t>a</a:t>
            </a:r>
            <a:r>
              <a:rPr lang="vi-VN" dirty="0"/>
              <a:t> đến </a:t>
            </a:r>
            <a:r>
              <a:rPr lang="vi-VN" i="1" dirty="0"/>
              <a:t>z</a:t>
            </a:r>
            <a:r>
              <a:rPr lang="vi-VN" dirty="0"/>
              <a:t> (không phân biệt hoa thường), chữ số từ </a:t>
            </a:r>
            <a:r>
              <a:rPr lang="vi-VN" i="1" dirty="0"/>
              <a:t>0</a:t>
            </a:r>
            <a:r>
              <a:rPr lang="vi-VN" dirty="0"/>
              <a:t> đến </a:t>
            </a:r>
            <a:r>
              <a:rPr lang="vi-VN" i="1" dirty="0"/>
              <a:t>9</a:t>
            </a:r>
            <a:r>
              <a:rPr lang="vi-VN" dirty="0"/>
              <a:t>, và dấu gạch ngang (</a:t>
            </a:r>
            <a:r>
              <a:rPr lang="vi-VN" i="1" dirty="0"/>
              <a:t>-</a:t>
            </a:r>
            <a:r>
              <a:rPr lang="vi-VN" dirty="0"/>
              <a:t>), kèm theo những giới hạn về chiều dài tên và vị trí dấu gạch ngang. Đó là dấu gạch ngang không được xuất hiện ở đầu hoặc cuối của nhãn, và chiều dài của nhãn nên trong khoảng từ 1 đến 63 và tổng chiều dài của một tên miền không được vượt quá 25</a:t>
            </a:r>
            <a:endParaRPr lang="en-US" dirty="0" smtClean="0"/>
          </a:p>
          <a:p>
            <a:r>
              <a:rPr lang="en-US" dirty="0" err="1" smtClean="0"/>
              <a:t>Ví</a:t>
            </a:r>
            <a:r>
              <a:rPr lang="en-US" dirty="0" smtClean="0"/>
              <a:t> </a:t>
            </a:r>
            <a:r>
              <a:rPr lang="en-US" dirty="0" err="1" smtClean="0"/>
              <a:t>dụ</a:t>
            </a:r>
            <a:r>
              <a:rPr lang="en-US" dirty="0" smtClean="0"/>
              <a:t> :</a:t>
            </a:r>
          </a:p>
          <a:p>
            <a:pPr lvl="1"/>
            <a:r>
              <a:rPr lang="en-US" dirty="0" err="1" smtClean="0"/>
              <a:t>Tại</a:t>
            </a:r>
            <a:r>
              <a:rPr lang="en-US" dirty="0" smtClean="0"/>
              <a:t> </a:t>
            </a:r>
            <a:r>
              <a:rPr lang="en-US" dirty="0" err="1" smtClean="0"/>
              <a:t>máy</a:t>
            </a:r>
            <a:r>
              <a:rPr lang="en-US" dirty="0" smtClean="0"/>
              <a:t> </a:t>
            </a:r>
            <a:r>
              <a:rPr lang="en-US" dirty="0" err="1" smtClean="0"/>
              <a:t>chủ</a:t>
            </a:r>
            <a:r>
              <a:rPr lang="en-US" dirty="0" smtClean="0"/>
              <a:t> </a:t>
            </a:r>
            <a:r>
              <a:rPr lang="en-US" dirty="0" err="1" smtClean="0"/>
              <a:t>địa</a:t>
            </a:r>
            <a:r>
              <a:rPr lang="en-US" dirty="0" smtClean="0"/>
              <a:t> </a:t>
            </a:r>
            <a:r>
              <a:rPr lang="en-US" dirty="0" err="1" smtClean="0"/>
              <a:t>chỉ</a:t>
            </a:r>
            <a:r>
              <a:rPr lang="en-US" dirty="0" smtClean="0"/>
              <a:t> IP 208.77.188.166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site </a:t>
            </a:r>
            <a:r>
              <a:rPr lang="en-US" dirty="0" err="1" smtClean="0"/>
              <a:t>sau</a:t>
            </a:r>
            <a:r>
              <a:rPr lang="en-US" dirty="0" smtClean="0"/>
              <a:t>:</a:t>
            </a:r>
          </a:p>
          <a:p>
            <a:pPr lvl="2"/>
            <a:r>
              <a:rPr lang="en-US" dirty="0" smtClean="0">
                <a:hlinkClick r:id="rId3"/>
              </a:rPr>
              <a:t>www.example.com</a:t>
            </a:r>
            <a:endParaRPr lang="en-US" dirty="0" smtClean="0"/>
          </a:p>
          <a:p>
            <a:pPr lvl="2"/>
            <a:r>
              <a:rPr lang="en-US" dirty="0" smtClean="0">
                <a:hlinkClick r:id="rId4"/>
              </a:rPr>
              <a:t>www.example.net</a:t>
            </a:r>
            <a:endParaRPr lang="en-US" dirty="0" smtClean="0"/>
          </a:p>
          <a:p>
            <a:pPr lvl="2"/>
            <a:r>
              <a:rPr lang="en-US" dirty="0" smtClean="0">
                <a:solidFill>
                  <a:srgbClr val="222222"/>
                </a:solidFill>
                <a:latin typeface="Arial" panose="020B0604020202020204" pitchFamily="34" charset="0"/>
                <a:hlinkClick r:id="rId5"/>
              </a:rPr>
              <a:t>www.example.org</a:t>
            </a:r>
            <a:endParaRPr lang="en-US" dirty="0" smtClean="0">
              <a:solidFill>
                <a:srgbClr val="222222"/>
              </a:solidFill>
              <a:latin typeface="Arial" panose="020B0604020202020204" pitchFamily="34" charset="0"/>
            </a:endParaRPr>
          </a:p>
          <a:p>
            <a:pPr lvl="2"/>
            <a:endParaRPr lang="en-US" dirty="0"/>
          </a:p>
        </p:txBody>
      </p:sp>
    </p:spTree>
    <p:extLst>
      <p:ext uri="{BB962C8B-B14F-4D97-AF65-F5344CB8AC3E}">
        <p14:creationId xmlns:p14="http://schemas.microsoft.com/office/powerpoint/2010/main" val="4210153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Domain &amp; IP address</a:t>
            </a:r>
            <a:endParaRPr lang="en-US" dirty="0"/>
          </a:p>
        </p:txBody>
      </p:sp>
      <p:sp>
        <p:nvSpPr>
          <p:cNvPr id="3" name="Content Placeholder 2"/>
          <p:cNvSpPr>
            <a:spLocks noGrp="1"/>
          </p:cNvSpPr>
          <p:nvPr>
            <p:ph idx="1"/>
          </p:nvPr>
        </p:nvSpPr>
        <p:spPr/>
        <p:txBody>
          <a:bodyPr/>
          <a:lstStyle/>
          <a:p>
            <a:r>
              <a:rPr lang="vi-VN" b="1" dirty="0" smtClean="0"/>
              <a:t> </a:t>
            </a:r>
            <a:r>
              <a:rPr lang="en-US" b="1" dirty="0" err="1" smtClean="0"/>
              <a:t>Tên</a:t>
            </a:r>
            <a:r>
              <a:rPr lang="en-US" b="1" dirty="0" smtClean="0"/>
              <a:t> </a:t>
            </a:r>
            <a:r>
              <a:rPr lang="vi-VN" b="1" dirty="0" smtClean="0"/>
              <a:t>miền </a:t>
            </a:r>
            <a:r>
              <a:rPr lang="vi-VN" dirty="0" smtClean="0"/>
              <a:t>được </a:t>
            </a:r>
            <a:r>
              <a:rPr lang="vi-VN" dirty="0"/>
              <a:t>tạo thành từ các </a:t>
            </a:r>
            <a:r>
              <a:rPr lang="vi-VN" i="1" dirty="0"/>
              <a:t>nhãn</a:t>
            </a:r>
            <a:r>
              <a:rPr lang="vi-VN" dirty="0"/>
              <a:t> không rỗng phân cách nhau bằng dấu chấm (</a:t>
            </a:r>
            <a:r>
              <a:rPr lang="vi-VN" i="1" dirty="0"/>
              <a:t>.</a:t>
            </a:r>
            <a:r>
              <a:rPr lang="vi-VN" dirty="0"/>
              <a:t>); những nhãn này giới hạn ở các chữ cái </a:t>
            </a:r>
            <a:r>
              <a:rPr lang="vi-VN" dirty="0">
                <a:hlinkClick r:id="rId2" tooltip="ASCII"/>
              </a:rPr>
              <a:t>ASCII</a:t>
            </a:r>
            <a:r>
              <a:rPr lang="vi-VN" dirty="0"/>
              <a:t> từ </a:t>
            </a:r>
            <a:r>
              <a:rPr lang="vi-VN" i="1" dirty="0"/>
              <a:t>a</a:t>
            </a:r>
            <a:r>
              <a:rPr lang="vi-VN" dirty="0"/>
              <a:t> đến </a:t>
            </a:r>
            <a:r>
              <a:rPr lang="vi-VN" i="1" dirty="0"/>
              <a:t>z</a:t>
            </a:r>
            <a:r>
              <a:rPr lang="vi-VN" dirty="0"/>
              <a:t> (không phân biệt hoa thường), chữ số từ </a:t>
            </a:r>
            <a:r>
              <a:rPr lang="vi-VN" i="1" dirty="0"/>
              <a:t>0</a:t>
            </a:r>
            <a:r>
              <a:rPr lang="vi-VN" dirty="0"/>
              <a:t> đến </a:t>
            </a:r>
            <a:r>
              <a:rPr lang="vi-VN" i="1" dirty="0"/>
              <a:t>9</a:t>
            </a:r>
            <a:r>
              <a:rPr lang="vi-VN" dirty="0"/>
              <a:t>, và dấu gạch ngang (</a:t>
            </a:r>
            <a:r>
              <a:rPr lang="vi-VN" i="1" dirty="0"/>
              <a:t>-</a:t>
            </a:r>
            <a:r>
              <a:rPr lang="vi-VN" dirty="0"/>
              <a:t>), kèm theo những giới hạn về chiều dài tên và vị trí dấu gạch ngang. Đó là dấu gạch ngang không được xuất hiện ở đầu hoặc cuối của nhãn, và chiều dài của nhãn nên trong khoảng từ 1 đến 63 và tổng chiều dài của một tên miền không được vượt quá 25</a:t>
            </a:r>
            <a:endParaRPr lang="en-US" dirty="0" smtClean="0"/>
          </a:p>
          <a:p>
            <a:r>
              <a:rPr lang="en-US" dirty="0" err="1" smtClean="0"/>
              <a:t>Ví</a:t>
            </a:r>
            <a:r>
              <a:rPr lang="en-US" dirty="0" smtClean="0"/>
              <a:t> </a:t>
            </a:r>
            <a:r>
              <a:rPr lang="en-US" dirty="0" err="1" smtClean="0"/>
              <a:t>dụ</a:t>
            </a:r>
            <a:r>
              <a:rPr lang="en-US" dirty="0" smtClean="0"/>
              <a:t> :</a:t>
            </a:r>
          </a:p>
          <a:p>
            <a:pPr lvl="1"/>
            <a:r>
              <a:rPr lang="en-US" dirty="0" err="1" smtClean="0"/>
              <a:t>Tại</a:t>
            </a:r>
            <a:r>
              <a:rPr lang="en-US" dirty="0" smtClean="0"/>
              <a:t> </a:t>
            </a:r>
            <a:r>
              <a:rPr lang="en-US" dirty="0" err="1" smtClean="0"/>
              <a:t>máy</a:t>
            </a:r>
            <a:r>
              <a:rPr lang="en-US" dirty="0" smtClean="0"/>
              <a:t> </a:t>
            </a:r>
            <a:r>
              <a:rPr lang="en-US" dirty="0" err="1" smtClean="0"/>
              <a:t>chủ</a:t>
            </a:r>
            <a:r>
              <a:rPr lang="en-US" dirty="0" smtClean="0"/>
              <a:t> </a:t>
            </a:r>
            <a:r>
              <a:rPr lang="en-US" dirty="0" err="1" smtClean="0"/>
              <a:t>địa</a:t>
            </a:r>
            <a:r>
              <a:rPr lang="en-US" dirty="0" smtClean="0"/>
              <a:t> </a:t>
            </a:r>
            <a:r>
              <a:rPr lang="en-US" dirty="0" err="1" smtClean="0"/>
              <a:t>chỉ</a:t>
            </a:r>
            <a:r>
              <a:rPr lang="en-US" dirty="0" smtClean="0"/>
              <a:t> IP 208.77.188.166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site </a:t>
            </a:r>
            <a:r>
              <a:rPr lang="en-US" dirty="0" err="1" smtClean="0"/>
              <a:t>sau</a:t>
            </a:r>
            <a:r>
              <a:rPr lang="en-US" dirty="0" smtClean="0"/>
              <a:t>:</a:t>
            </a:r>
          </a:p>
          <a:p>
            <a:pPr lvl="2"/>
            <a:r>
              <a:rPr lang="en-US" dirty="0" smtClean="0">
                <a:hlinkClick r:id="rId3"/>
              </a:rPr>
              <a:t>www.example.com</a:t>
            </a:r>
            <a:endParaRPr lang="en-US" dirty="0" smtClean="0"/>
          </a:p>
          <a:p>
            <a:pPr lvl="2"/>
            <a:r>
              <a:rPr lang="en-US" dirty="0" smtClean="0">
                <a:hlinkClick r:id="rId4"/>
              </a:rPr>
              <a:t>www.example.net</a:t>
            </a:r>
            <a:endParaRPr lang="en-US" dirty="0" smtClean="0"/>
          </a:p>
          <a:p>
            <a:pPr lvl="2"/>
            <a:r>
              <a:rPr lang="en-US" dirty="0" smtClean="0">
                <a:solidFill>
                  <a:srgbClr val="222222"/>
                </a:solidFill>
                <a:latin typeface="Arial" panose="020B0604020202020204" pitchFamily="34" charset="0"/>
                <a:hlinkClick r:id="rId5"/>
              </a:rPr>
              <a:t>www.example.org</a:t>
            </a:r>
            <a:endParaRPr lang="en-US" dirty="0" smtClean="0">
              <a:solidFill>
                <a:srgbClr val="222222"/>
              </a:solidFill>
              <a:latin typeface="Arial" panose="020B0604020202020204" pitchFamily="34" charset="0"/>
            </a:endParaRPr>
          </a:p>
          <a:p>
            <a:pPr lvl="2"/>
            <a:endParaRPr lang="en-US" dirty="0"/>
          </a:p>
        </p:txBody>
      </p:sp>
    </p:spTree>
    <p:extLst>
      <p:ext uri="{BB962C8B-B14F-4D97-AF65-F5344CB8AC3E}">
        <p14:creationId xmlns:p14="http://schemas.microsoft.com/office/powerpoint/2010/main" val="20048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Domain &amp; IP address</a:t>
            </a:r>
            <a:endParaRPr lang="en-US" dirty="0"/>
          </a:p>
        </p:txBody>
      </p:sp>
      <p:sp>
        <p:nvSpPr>
          <p:cNvPr id="3" name="Content Placeholder 2"/>
          <p:cNvSpPr>
            <a:spLocks noGrp="1"/>
          </p:cNvSpPr>
          <p:nvPr>
            <p:ph idx="1"/>
          </p:nvPr>
        </p:nvSpPr>
        <p:spPr/>
        <p:txBody>
          <a:bodyPr/>
          <a:lstStyle/>
          <a:p>
            <a:pPr lvl="1"/>
            <a:r>
              <a:rPr lang="vi-VN" b="1" dirty="0"/>
              <a:t>Tên miền cấp cao nhất dùng chung</a:t>
            </a:r>
            <a:r>
              <a:rPr lang="vi-VN" dirty="0"/>
              <a:t> (</a:t>
            </a:r>
            <a:r>
              <a:rPr lang="vi-VN" dirty="0">
                <a:hlinkClick r:id="rId2" tooltip="Tiếng Anh"/>
              </a:rPr>
              <a:t>tiếng Anh</a:t>
            </a:r>
            <a:r>
              <a:rPr lang="vi-VN" dirty="0"/>
              <a:t>: </a:t>
            </a:r>
            <a:r>
              <a:rPr lang="vi-VN" b="1" dirty="0"/>
              <a:t>generic top-level domain</a:t>
            </a:r>
            <a:r>
              <a:rPr lang="vi-VN" dirty="0"/>
              <a:t>, viết tắt là </a:t>
            </a:r>
            <a:r>
              <a:rPr lang="vi-VN" b="1" dirty="0"/>
              <a:t>gTLD</a:t>
            </a:r>
            <a:r>
              <a:rPr lang="vi-VN" dirty="0"/>
              <a:t>) là một </a:t>
            </a:r>
            <a:r>
              <a:rPr lang="vi-VN" dirty="0">
                <a:hlinkClick r:id="rId3" tooltip="Tên miền cấp cao nhất"/>
              </a:rPr>
              <a:t>tên miền cấp cao nhất</a:t>
            </a:r>
            <a:r>
              <a:rPr lang="vi-VN" dirty="0"/>
              <a:t> được dùng (ít nhất theo lý thuyết) bởi một lớp các tổ chức cụ thể. Những tên miền này có từ 3 ký tự trở lên, và được đặt tên theo loại tổ chức mà chúng đại diện (ví dụ,.com cho tổ chức thương mại (commercial)). Hiện nay có những gTLD sau tồn tại</a:t>
            </a:r>
            <a:r>
              <a:rPr lang="vi-VN" baseline="30000" dirty="0">
                <a:hlinkClick r:id="rId4"/>
              </a:rPr>
              <a:t>[1]</a:t>
            </a:r>
            <a:r>
              <a:rPr lang="vi-VN" dirty="0"/>
              <a:t> </a:t>
            </a:r>
            <a:endParaRPr lang="en-US" dirty="0" smtClean="0"/>
          </a:p>
          <a:p>
            <a:pPr lvl="1"/>
            <a:r>
              <a:rPr lang="vi-VN" dirty="0">
                <a:hlinkClick r:id="rId5" tooltip=".aero (trang chưa được viết)"/>
              </a:rPr>
              <a:t>.aero</a:t>
            </a:r>
            <a:r>
              <a:rPr lang="vi-VN" dirty="0"/>
              <a:t> - dành cho công nghiệp vận tải hàng không</a:t>
            </a:r>
          </a:p>
          <a:p>
            <a:pPr lvl="1"/>
            <a:r>
              <a:rPr lang="vi-VN" dirty="0">
                <a:hlinkClick r:id="rId6" tooltip=".biz (trang chưa được viết)"/>
              </a:rPr>
              <a:t>.biz</a:t>
            </a:r>
            <a:r>
              <a:rPr lang="vi-VN" dirty="0"/>
              <a:t> - dành cho công việc kinh doanh</a:t>
            </a:r>
          </a:p>
          <a:p>
            <a:pPr lvl="1"/>
            <a:r>
              <a:rPr lang="vi-VN" dirty="0">
                <a:hlinkClick r:id="rId7" tooltip=".cat (trang chưa được viết)"/>
              </a:rPr>
              <a:t>.cat</a:t>
            </a:r>
            <a:r>
              <a:rPr lang="vi-VN" dirty="0"/>
              <a:t> - dành cho ngôn ngữ/văn hóa Catalan</a:t>
            </a:r>
          </a:p>
          <a:p>
            <a:pPr lvl="1"/>
            <a:r>
              <a:rPr lang="vi-VN" dirty="0">
                <a:hlinkClick r:id="rId8" tooltip=".com"/>
              </a:rPr>
              <a:t>.com</a:t>
            </a:r>
            <a:r>
              <a:rPr lang="vi-VN" dirty="0"/>
              <a:t> - dành cho các tổ chức thương mại, nhưng không có hạn chế</a:t>
            </a:r>
          </a:p>
          <a:p>
            <a:pPr lvl="1"/>
            <a:r>
              <a:rPr lang="vi-VN" dirty="0">
                <a:hlinkClick r:id="rId9" tooltip=".coop (trang chưa được viết)"/>
              </a:rPr>
              <a:t>.coop</a:t>
            </a:r>
            <a:r>
              <a:rPr lang="vi-VN" dirty="0"/>
              <a:t> - dành cho các tổ chức hợp tác</a:t>
            </a:r>
          </a:p>
          <a:p>
            <a:pPr lvl="1"/>
            <a:r>
              <a:rPr lang="vi-VN" dirty="0">
                <a:hlinkClick r:id="rId10" tooltip=".edu"/>
              </a:rPr>
              <a:t>.edu</a:t>
            </a:r>
            <a:r>
              <a:rPr lang="vi-VN" dirty="0"/>
              <a:t> - dành cho các cơ sở giáo dục sau cấp </a:t>
            </a:r>
            <a:r>
              <a:rPr lang="vi-VN" dirty="0" smtClean="0"/>
              <a:t>2</a:t>
            </a:r>
            <a:endParaRPr lang="en-US" dirty="0" smtClean="0"/>
          </a:p>
          <a:p>
            <a:pPr lvl="1"/>
            <a:r>
              <a:rPr lang="vi-VN" sz="2400" dirty="0">
                <a:hlinkClick r:id="rId11" tooltip=".gov"/>
              </a:rPr>
              <a:t>.gov</a:t>
            </a:r>
            <a:r>
              <a:rPr lang="vi-VN" sz="2400" dirty="0"/>
              <a:t> - dành cho chính phủ và cơ quan đại diện tại Hoa Kỳ</a:t>
            </a:r>
          </a:p>
          <a:p>
            <a:pPr lvl="1"/>
            <a:r>
              <a:rPr lang="vi-VN" sz="2400" dirty="0">
                <a:hlinkClick r:id="rId12" tooltip=".info (trang chưa được viết)"/>
              </a:rPr>
              <a:t>.info</a:t>
            </a:r>
            <a:r>
              <a:rPr lang="vi-VN" sz="2400" dirty="0"/>
              <a:t> - dành cho các trang thông tin, nhưng không có hạn chế</a:t>
            </a:r>
          </a:p>
          <a:p>
            <a:pPr lvl="1"/>
            <a:endParaRPr lang="vi-VN" dirty="0"/>
          </a:p>
        </p:txBody>
      </p:sp>
    </p:spTree>
    <p:extLst>
      <p:ext uri="{BB962C8B-B14F-4D97-AF65-F5344CB8AC3E}">
        <p14:creationId xmlns:p14="http://schemas.microsoft.com/office/powerpoint/2010/main" val="2987255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Domain &amp; IP address</a:t>
            </a:r>
            <a:endParaRPr lang="en-US" dirty="0"/>
          </a:p>
        </p:txBody>
      </p:sp>
      <p:sp>
        <p:nvSpPr>
          <p:cNvPr id="3" name="Content Placeholder 2"/>
          <p:cNvSpPr>
            <a:spLocks noGrp="1"/>
          </p:cNvSpPr>
          <p:nvPr>
            <p:ph idx="1"/>
          </p:nvPr>
        </p:nvSpPr>
        <p:spPr/>
        <p:txBody>
          <a:bodyPr/>
          <a:lstStyle/>
          <a:p>
            <a:pPr lvl="1"/>
            <a:r>
              <a:rPr lang="vi-VN" sz="1800" dirty="0" smtClean="0">
                <a:hlinkClick r:id="rId2" tooltip=".int (trang chưa được viết)"/>
              </a:rPr>
              <a:t>.</a:t>
            </a:r>
            <a:r>
              <a:rPr lang="vi-VN" sz="1800" dirty="0">
                <a:hlinkClick r:id="rId2" tooltip=".int (trang chưa được viết)"/>
              </a:rPr>
              <a:t>int</a:t>
            </a:r>
            <a:r>
              <a:rPr lang="vi-VN" sz="1800" dirty="0"/>
              <a:t> - dành cho các tổ chức quốc tế được thành lập theo hiệp ước</a:t>
            </a:r>
          </a:p>
          <a:p>
            <a:pPr lvl="1"/>
            <a:r>
              <a:rPr lang="vi-VN" sz="1800" dirty="0">
                <a:hlinkClick r:id="rId3" tooltip=".jobs (trang chưa được viết)"/>
              </a:rPr>
              <a:t>.jobs</a:t>
            </a:r>
            <a:r>
              <a:rPr lang="vi-VN" sz="1800" dirty="0"/>
              <a:t> - dành cho các trang liên quan đến việc làm</a:t>
            </a:r>
          </a:p>
          <a:p>
            <a:pPr lvl="1"/>
            <a:r>
              <a:rPr lang="vi-VN" sz="1800" dirty="0">
                <a:hlinkClick r:id="rId4" tooltip=".mil"/>
              </a:rPr>
              <a:t>.mil</a:t>
            </a:r>
            <a:r>
              <a:rPr lang="vi-VN" sz="1800" dirty="0"/>
              <a:t> - dành cho quân đội Hoa Kỳ</a:t>
            </a:r>
          </a:p>
          <a:p>
            <a:pPr lvl="1"/>
            <a:r>
              <a:rPr lang="vi-VN" sz="1800" dirty="0">
                <a:hlinkClick r:id="rId5" tooltip=".mobi (trang chưa được viết)"/>
              </a:rPr>
              <a:t>.mobi</a:t>
            </a:r>
            <a:r>
              <a:rPr lang="vi-VN" sz="1800" dirty="0"/>
              <a:t> - dành cho các trang chuyên về thiết bị di động</a:t>
            </a:r>
          </a:p>
          <a:p>
            <a:pPr lvl="1"/>
            <a:r>
              <a:rPr lang="vi-VN" sz="1800" dirty="0">
                <a:hlinkClick r:id="rId6" tooltip=".museum (trang chưa được viết)"/>
              </a:rPr>
              <a:t>.museum</a:t>
            </a:r>
            <a:r>
              <a:rPr lang="vi-VN" sz="1800" dirty="0"/>
              <a:t> - dành cho các nhà bảo tàng</a:t>
            </a:r>
          </a:p>
          <a:p>
            <a:pPr lvl="1"/>
            <a:r>
              <a:rPr lang="vi-VN" sz="1800" dirty="0">
                <a:hlinkClick r:id="rId7" tooltip=".name (trang chưa được viết)"/>
              </a:rPr>
              <a:t>.name</a:t>
            </a:r>
            <a:r>
              <a:rPr lang="vi-VN" sz="1800" dirty="0"/>
              <a:t> - dành cho dòng họ và cá nhân</a:t>
            </a:r>
          </a:p>
          <a:p>
            <a:pPr lvl="1"/>
            <a:r>
              <a:rPr lang="vi-VN" sz="1800" dirty="0">
                <a:hlinkClick r:id="rId8" tooltip=".net"/>
              </a:rPr>
              <a:t>.net</a:t>
            </a:r>
            <a:r>
              <a:rPr lang="vi-VN" sz="1800" dirty="0"/>
              <a:t> - nguyên thủy dành cho hạ tầng mạng, nay không có hạn chế</a:t>
            </a:r>
          </a:p>
          <a:p>
            <a:pPr lvl="1"/>
            <a:r>
              <a:rPr lang="vi-VN" sz="1800" dirty="0">
                <a:hlinkClick r:id="rId9" tooltip=".org"/>
              </a:rPr>
              <a:t>.org</a:t>
            </a:r>
            <a:r>
              <a:rPr lang="vi-VN" sz="1800" dirty="0"/>
              <a:t> - nguyên thủy dành cho những tổ chức không xác định được rõ thuộc về tên miền dùng chung nào khác, nay không có hạn chế</a:t>
            </a:r>
          </a:p>
          <a:p>
            <a:pPr lvl="1"/>
            <a:r>
              <a:rPr lang="vi-VN" sz="1800" dirty="0">
                <a:hlinkClick r:id="rId10" tooltip=".pro (trang chưa được viết)"/>
              </a:rPr>
              <a:t>.pro</a:t>
            </a:r>
            <a:r>
              <a:rPr lang="vi-VN" sz="1800" dirty="0"/>
              <a:t> - dành cho những tổ chức chuyên nghiệp</a:t>
            </a:r>
          </a:p>
          <a:p>
            <a:pPr lvl="1"/>
            <a:r>
              <a:rPr lang="vi-VN" sz="1800" dirty="0">
                <a:hlinkClick r:id="rId11" tooltip=".tel (trang chưa được viết)"/>
              </a:rPr>
              <a:t>.tel</a:t>
            </a:r>
            <a:r>
              <a:rPr lang="vi-VN" sz="1800" dirty="0"/>
              <a:t> - dành cho những dịch vụ liên quan đến mạng điện thoại và Internet (được thêm ngày 2 tháng 3 năm 2007)</a:t>
            </a:r>
          </a:p>
          <a:p>
            <a:pPr lvl="1"/>
            <a:r>
              <a:rPr lang="vi-VN" sz="1800" dirty="0">
                <a:hlinkClick r:id="rId12" tooltip=".travel (trang chưa được viết)"/>
              </a:rPr>
              <a:t>.travel</a:t>
            </a:r>
            <a:r>
              <a:rPr lang="vi-VN" sz="1800" dirty="0"/>
              <a:t> - dành cho những công ty du lịch, hàng không, chủ khách sạng, cục du khách, v.v</a:t>
            </a:r>
            <a:r>
              <a:rPr lang="vi-VN" sz="1800" dirty="0" smtClean="0"/>
              <a:t>..</a:t>
            </a:r>
            <a:endParaRPr lang="vi-VN" sz="1800" dirty="0"/>
          </a:p>
        </p:txBody>
      </p:sp>
    </p:spTree>
    <p:extLst>
      <p:ext uri="{BB962C8B-B14F-4D97-AF65-F5344CB8AC3E}">
        <p14:creationId xmlns:p14="http://schemas.microsoft.com/office/powerpoint/2010/main" val="3833144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313</Words>
  <Application>Microsoft Office PowerPoint</Application>
  <PresentationFormat>Widescreen</PresentationFormat>
  <Paragraphs>124</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cdb2004213l</vt:lpstr>
      <vt:lpstr>Architecture of the websites and web-based application</vt:lpstr>
      <vt:lpstr>Một số khái niệm</vt:lpstr>
      <vt:lpstr>Một số khái niệm</vt:lpstr>
      <vt:lpstr>Một số khái niệm</vt:lpstr>
      <vt:lpstr>Một số khái niệm</vt:lpstr>
      <vt:lpstr>Domain &amp; IP address</vt:lpstr>
      <vt:lpstr>Domain &amp; IP address</vt:lpstr>
      <vt:lpstr>Domain &amp; IP address</vt:lpstr>
      <vt:lpstr>Domain &amp; IP address</vt:lpstr>
      <vt:lpstr>Domain &amp; IP address</vt:lpstr>
      <vt:lpstr>Web Server &amp; hosting</vt:lpstr>
      <vt:lpstr>Web Server &amp; hosting</vt:lpstr>
      <vt:lpstr>Web browser</vt:lpstr>
      <vt:lpstr>Client-side &amp; Server-side</vt:lpstr>
      <vt:lpstr>Objectives &amp; master schedule of LP</vt:lpstr>
      <vt:lpstr>Objectives &amp; master schedule of LP</vt:lpstr>
      <vt:lpstr>Một số tool hỗ trợ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92</cp:revision>
  <dcterms:modified xsi:type="dcterms:W3CDTF">2017-12-03T13:23:55Z</dcterms:modified>
</cp:coreProperties>
</file>