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98" r:id="rId4"/>
    <p:sldId id="299" r:id="rId5"/>
    <p:sldId id="300" r:id="rId6"/>
    <p:sldId id="296" r:id="rId7"/>
    <p:sldId id="261" r:id="rId8"/>
    <p:sldId id="263" r:id="rId9"/>
    <p:sldId id="275" r:id="rId10"/>
    <p:sldId id="265" r:id="rId11"/>
    <p:sldId id="268" r:id="rId12"/>
    <p:sldId id="269" r:id="rId13"/>
    <p:sldId id="270" r:id="rId14"/>
    <p:sldId id="271" r:id="rId15"/>
    <p:sldId id="273" r:id="rId16"/>
    <p:sldId id="276" r:id="rId17"/>
    <p:sldId id="272" r:id="rId18"/>
    <p:sldId id="295" r:id="rId19"/>
    <p:sldId id="287" r:id="rId20"/>
    <p:sldId id="288" r:id="rId21"/>
    <p:sldId id="289" r:id="rId22"/>
    <p:sldId id="290" r:id="rId23"/>
    <p:sldId id="291" r:id="rId24"/>
    <p:sldId id="292" r:id="rId25"/>
    <p:sldId id="293" r:id="rId26"/>
    <p:sldId id="294" r:id="rId27"/>
    <p:sldId id="344"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63"/>
    <p:restoredTop sz="81703" autoAdjust="0"/>
  </p:normalViewPr>
  <p:slideViewPr>
    <p:cSldViewPr snapToGrid="0">
      <p:cViewPr>
        <p:scale>
          <a:sx n="66" d="100"/>
          <a:sy n="66" d="100"/>
        </p:scale>
        <p:origin x="10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 Le Thanh" userId="S::thanhcl@fasttrack.edu.vn::29178028-ee21-4ae3-9819-74d33cbb41d3" providerId="AD" clId="Web-{2D194EA4-4E94-4CCB-8026-835D6A9B9C88}"/>
    <pc:docChg chg="modSld">
      <pc:chgData name="Cao Le Thanh" userId="S::thanhcl@fasttrack.edu.vn::29178028-ee21-4ae3-9819-74d33cbb41d3" providerId="AD" clId="Web-{2D194EA4-4E94-4CCB-8026-835D6A9B9C88}" dt="2018-07-03T02:49:53.930" v="37" actId="20577"/>
      <pc:docMkLst>
        <pc:docMk/>
      </pc:docMkLst>
      <pc:sldChg chg="modSp">
        <pc:chgData name="Cao Le Thanh" userId="S::thanhcl@fasttrack.edu.vn::29178028-ee21-4ae3-9819-74d33cbb41d3" providerId="AD" clId="Web-{2D194EA4-4E94-4CCB-8026-835D6A9B9C88}" dt="2018-07-03T02:49:53.930" v="36" actId="20577"/>
        <pc:sldMkLst>
          <pc:docMk/>
          <pc:sldMk cId="1401931807" sldId="288"/>
        </pc:sldMkLst>
        <pc:spChg chg="mod">
          <ac:chgData name="Cao Le Thanh" userId="S::thanhcl@fasttrack.edu.vn::29178028-ee21-4ae3-9819-74d33cbb41d3" providerId="AD" clId="Web-{2D194EA4-4E94-4CCB-8026-835D6A9B9C88}" dt="2018-07-03T02:49:53.930" v="36" actId="20577"/>
          <ac:spMkLst>
            <pc:docMk/>
            <pc:sldMk cId="1401931807" sldId="288"/>
            <ac:spMk id="9" creationId="{00000000-0000-0000-0000-000000000000}"/>
          </ac:spMkLst>
        </pc:spChg>
      </pc:sldChg>
    </pc:docChg>
  </pc:docChgLst>
  <pc:docChgLst>
    <pc:chgData name="Cao Le Thanh" userId="29178028-ee21-4ae3-9819-74d33cbb41d3" providerId="ADAL" clId="{05D78FD6-AA85-AC4D-88AB-F81A05474DA4}"/>
    <pc:docChg chg="undo custSel modSld">
      <pc:chgData name="Cao Le Thanh" userId="29178028-ee21-4ae3-9819-74d33cbb41d3" providerId="ADAL" clId="{05D78FD6-AA85-AC4D-88AB-F81A05474DA4}" dt="2018-07-03T02:57:26.915" v="151" actId="20577"/>
      <pc:docMkLst>
        <pc:docMk/>
      </pc:docMkLst>
      <pc:sldChg chg="modSp">
        <pc:chgData name="Cao Le Thanh" userId="29178028-ee21-4ae3-9819-74d33cbb41d3" providerId="ADAL" clId="{05D78FD6-AA85-AC4D-88AB-F81A05474DA4}" dt="2018-07-03T02:51:58.997" v="20" actId="1076"/>
        <pc:sldMkLst>
          <pc:docMk/>
          <pc:sldMk cId="1724230186" sldId="272"/>
        </pc:sldMkLst>
        <pc:spChg chg="mod">
          <ac:chgData name="Cao Le Thanh" userId="29178028-ee21-4ae3-9819-74d33cbb41d3" providerId="ADAL" clId="{05D78FD6-AA85-AC4D-88AB-F81A05474DA4}" dt="2018-07-03T02:51:58.997" v="20" actId="1076"/>
          <ac:spMkLst>
            <pc:docMk/>
            <pc:sldMk cId="1724230186" sldId="272"/>
            <ac:spMk id="9" creationId="{00000000-0000-0000-0000-000000000000}"/>
          </ac:spMkLst>
        </pc:spChg>
      </pc:sldChg>
      <pc:sldChg chg="modSp">
        <pc:chgData name="Cao Le Thanh" userId="29178028-ee21-4ae3-9819-74d33cbb41d3" providerId="ADAL" clId="{05D78FD6-AA85-AC4D-88AB-F81A05474DA4}" dt="2018-07-03T02:51:42.154" v="17" actId="20577"/>
        <pc:sldMkLst>
          <pc:docMk/>
          <pc:sldMk cId="290932305" sldId="276"/>
        </pc:sldMkLst>
        <pc:spChg chg="mod">
          <ac:chgData name="Cao Le Thanh" userId="29178028-ee21-4ae3-9819-74d33cbb41d3" providerId="ADAL" clId="{05D78FD6-AA85-AC4D-88AB-F81A05474DA4}" dt="2018-07-03T02:51:42.154" v="17" actId="20577"/>
          <ac:spMkLst>
            <pc:docMk/>
            <pc:sldMk cId="290932305" sldId="276"/>
            <ac:spMk id="10" creationId="{00000000-0000-0000-0000-000000000000}"/>
          </ac:spMkLst>
        </pc:spChg>
      </pc:sldChg>
      <pc:sldChg chg="modSp">
        <pc:chgData name="Cao Le Thanh" userId="29178028-ee21-4ae3-9819-74d33cbb41d3" providerId="ADAL" clId="{05D78FD6-AA85-AC4D-88AB-F81A05474DA4}" dt="2018-07-03T02:57:26.915" v="151" actId="20577"/>
        <pc:sldMkLst>
          <pc:docMk/>
          <pc:sldMk cId="1401931807" sldId="288"/>
        </pc:sldMkLst>
        <pc:spChg chg="mod">
          <ac:chgData name="Cao Le Thanh" userId="29178028-ee21-4ae3-9819-74d33cbb41d3" providerId="ADAL" clId="{05D78FD6-AA85-AC4D-88AB-F81A05474DA4}" dt="2018-07-03T02:57:26.915" v="151" actId="20577"/>
          <ac:spMkLst>
            <pc:docMk/>
            <pc:sldMk cId="1401931807" sldId="288"/>
            <ac:spMk id="9" creationId="{00000000-0000-0000-0000-000000000000}"/>
          </ac:spMkLst>
        </pc:spChg>
      </pc:sldChg>
      <pc:sldChg chg="modSp">
        <pc:chgData name="Cao Le Thanh" userId="29178028-ee21-4ae3-9819-74d33cbb41d3" providerId="ADAL" clId="{05D78FD6-AA85-AC4D-88AB-F81A05474DA4}" dt="2018-07-03T02:56:59.485" v="146" actId="1076"/>
        <pc:sldMkLst>
          <pc:docMk/>
          <pc:sldMk cId="2931824757" sldId="290"/>
        </pc:sldMkLst>
        <pc:spChg chg="mod">
          <ac:chgData name="Cao Le Thanh" userId="29178028-ee21-4ae3-9819-74d33cbb41d3" providerId="ADAL" clId="{05D78FD6-AA85-AC4D-88AB-F81A05474DA4}" dt="2018-07-03T02:56:59.485" v="146" actId="1076"/>
          <ac:spMkLst>
            <pc:docMk/>
            <pc:sldMk cId="2931824757" sldId="290"/>
            <ac:spMk id="10" creationId="{00000000-0000-0000-0000-000000000000}"/>
          </ac:spMkLst>
        </pc:spChg>
      </pc:sldChg>
      <pc:sldChg chg="modSp">
        <pc:chgData name="Cao Le Thanh" userId="29178028-ee21-4ae3-9819-74d33cbb41d3" providerId="ADAL" clId="{05D78FD6-AA85-AC4D-88AB-F81A05474DA4}" dt="2018-07-03T02:54:16.661" v="61" actId="20577"/>
        <pc:sldMkLst>
          <pc:docMk/>
          <pc:sldMk cId="681914391" sldId="292"/>
        </pc:sldMkLst>
        <pc:spChg chg="mod">
          <ac:chgData name="Cao Le Thanh" userId="29178028-ee21-4ae3-9819-74d33cbb41d3" providerId="ADAL" clId="{05D78FD6-AA85-AC4D-88AB-F81A05474DA4}" dt="2018-07-03T02:54:16.661" v="61" actId="20577"/>
          <ac:spMkLst>
            <pc:docMk/>
            <pc:sldMk cId="681914391" sldId="292"/>
            <ac:spMk id="9" creationId="{00000000-0000-0000-0000-000000000000}"/>
          </ac:spMkLst>
        </pc:spChg>
      </pc:sldChg>
      <pc:sldChg chg="modSp">
        <pc:chgData name="Cao Le Thanh" userId="29178028-ee21-4ae3-9819-74d33cbb41d3" providerId="ADAL" clId="{05D78FD6-AA85-AC4D-88AB-F81A05474DA4}" dt="2018-07-03T02:55:50.407" v="127" actId="20577"/>
        <pc:sldMkLst>
          <pc:docMk/>
          <pc:sldMk cId="1188181375" sldId="294"/>
        </pc:sldMkLst>
        <pc:spChg chg="mod">
          <ac:chgData name="Cao Le Thanh" userId="29178028-ee21-4ae3-9819-74d33cbb41d3" providerId="ADAL" clId="{05D78FD6-AA85-AC4D-88AB-F81A05474DA4}" dt="2018-07-03T02:55:50.407" v="127" actId="20577"/>
          <ac:spMkLst>
            <pc:docMk/>
            <pc:sldMk cId="1188181375" sldId="294"/>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B66C7-8F6B-47B7-8F69-7B0D0E1D9ED7}" type="datetimeFigureOut">
              <a:rPr lang="vi-VN" smtClean="0"/>
              <a:t>06/07/2018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09DC9-C2D1-453D-9823-BBD3B53FB920}" type="slidenum">
              <a:rPr lang="vi-VN" smtClean="0"/>
              <a:t>‹#›</a:t>
            </a:fld>
            <a:endParaRPr lang="vi-VN"/>
          </a:p>
        </p:txBody>
      </p:sp>
    </p:spTree>
    <p:extLst>
      <p:ext uri="{BB962C8B-B14F-4D97-AF65-F5344CB8AC3E}">
        <p14:creationId xmlns:p14="http://schemas.microsoft.com/office/powerpoint/2010/main" val="363800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369915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6</a:t>
            </a:fld>
            <a:endParaRPr lang="en-US"/>
          </a:p>
        </p:txBody>
      </p:sp>
    </p:spTree>
    <p:extLst>
      <p:ext uri="{BB962C8B-B14F-4D97-AF65-F5344CB8AC3E}">
        <p14:creationId xmlns:p14="http://schemas.microsoft.com/office/powerpoint/2010/main" val="418853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18</a:t>
            </a:fld>
            <a:endParaRPr lang="en-US"/>
          </a:p>
        </p:txBody>
      </p:sp>
    </p:spTree>
    <p:extLst>
      <p:ext uri="{BB962C8B-B14F-4D97-AF65-F5344CB8AC3E}">
        <p14:creationId xmlns:p14="http://schemas.microsoft.com/office/powerpoint/2010/main" val="409428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350897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138726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188330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269505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509DC9-C2D1-453D-9823-BBD3B53FB920}" type="slidenum">
              <a:rPr lang="vi-VN" smtClean="0"/>
              <a:t>27</a:t>
            </a:fld>
            <a:endParaRPr lang="vi-VN"/>
          </a:p>
        </p:txBody>
      </p:sp>
    </p:spTree>
    <p:extLst>
      <p:ext uri="{BB962C8B-B14F-4D97-AF65-F5344CB8AC3E}">
        <p14:creationId xmlns:p14="http://schemas.microsoft.com/office/powerpoint/2010/main" val="3429338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7/6/2018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8737600" y="6467476"/>
            <a:ext cx="2844800" cy="365125"/>
          </a:xfrm>
        </p:spPr>
        <p:txBody>
          <a:bodyPr/>
          <a:lstStyle>
            <a:lvl1pPr>
              <a:defRPr sz="1600" b="1">
                <a:solidFill>
                  <a:srgbClr val="002060"/>
                </a:solidFill>
              </a:defRPr>
            </a:lvl1pPr>
          </a:lstStyle>
          <a:p>
            <a:fld id="{48FE5571-560F-4DFC-BA97-61ACA5F7ADE1}" type="slidenum">
              <a:rPr lang="en-US" smtClean="0"/>
              <a:pPr/>
              <a:t>‹#›</a:t>
            </a:fld>
            <a:endParaRPr lang="en-US"/>
          </a:p>
        </p:txBody>
      </p:sp>
    </p:spTree>
    <p:extLst>
      <p:ext uri="{BB962C8B-B14F-4D97-AF65-F5344CB8AC3E}">
        <p14:creationId xmlns:p14="http://schemas.microsoft.com/office/powerpoint/2010/main" val="180865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7/6/2018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7/6/2018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dev.mysql.com/downloads/connector/j/"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dev.mysql.com/downloads/connector/j/"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576470" y="1027113"/>
            <a:ext cx="11207014" cy="1752600"/>
          </a:xfrm>
        </p:spPr>
        <p:txBody>
          <a:bodyPr/>
          <a:lstStyle/>
          <a:p>
            <a:r>
              <a:rPr lang="en-US" dirty="0"/>
              <a:t>Unit 10: </a:t>
            </a:r>
            <a:r>
              <a:rPr lang="en-US" dirty="0" err="1"/>
              <a:t>Làm</a:t>
            </a:r>
            <a:r>
              <a:rPr lang="en-US" dirty="0"/>
              <a:t> </a:t>
            </a:r>
            <a:r>
              <a:rPr lang="en-US" dirty="0" err="1"/>
              <a:t>việc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MySQL</a:t>
            </a:r>
          </a:p>
        </p:txBody>
      </p:sp>
      <p:sp>
        <p:nvSpPr>
          <p:cNvPr id="3" name="Title 1">
            <a:extLst>
              <a:ext uri="{FF2B5EF4-FFF2-40B4-BE49-F238E27FC236}">
                <a16:creationId xmlns:a16="http://schemas.microsoft.com/office/drawing/2014/main" xmlns="" id="{C878662F-EDBC-4C28-B7E4-37015F631B13}"/>
              </a:ext>
            </a:extLst>
          </p:cNvPr>
          <p:cNvSpPr txBox="1">
            <a:spLocks/>
          </p:cNvSpPr>
          <p:nvPr/>
        </p:nvSpPr>
        <p:spPr bwMode="gray">
          <a:xfrm>
            <a:off x="3835400" y="4452102"/>
            <a:ext cx="799888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000" b="1">
                <a:solidFill>
                  <a:schemeClr val="bg1">
                    <a:lumMod val="50000"/>
                  </a:schemeClr>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a:lstStyle>
          <a:p>
            <a:r>
              <a:rPr lang="en-US" dirty="0" err="1">
                <a:solidFill>
                  <a:schemeClr val="bg1">
                    <a:lumMod val="95000"/>
                  </a:schemeClr>
                </a:solidFill>
                <a:effectLst/>
              </a:rPr>
              <a:t>Giảng</a:t>
            </a:r>
            <a:r>
              <a:rPr lang="en-US" dirty="0">
                <a:solidFill>
                  <a:schemeClr val="bg1">
                    <a:lumMod val="95000"/>
                  </a:schemeClr>
                </a:solidFill>
                <a:effectLst/>
              </a:rPr>
              <a:t> </a:t>
            </a:r>
            <a:r>
              <a:rPr lang="en-US" dirty="0" err="1">
                <a:solidFill>
                  <a:schemeClr val="bg1">
                    <a:lumMod val="95000"/>
                  </a:schemeClr>
                </a:solidFill>
                <a:effectLst/>
              </a:rPr>
              <a:t>viên</a:t>
            </a:r>
            <a:r>
              <a:rPr lang="en-US" dirty="0">
                <a:solidFill>
                  <a:schemeClr val="bg1">
                    <a:lumMod val="95000"/>
                  </a:schemeClr>
                </a:solidFill>
                <a:effectLst/>
              </a:rPr>
              <a:t> :Cao Le Thanh</a:t>
            </a:r>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9284812"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Giải nén ZIP file để có file </a:t>
            </a:r>
            <a:r>
              <a:rPr lang="vi-VN" sz="2400" b="1" i="1" kern="0" dirty="0">
                <a:solidFill>
                  <a:srgbClr val="002060"/>
                </a:solidFill>
                <a:latin typeface="Cambria" panose="02040503050406030204" pitchFamily="18" charset="0"/>
              </a:rPr>
              <a:t>mysql-connector-java-….-bin.jar</a:t>
            </a:r>
          </a:p>
        </p:txBody>
      </p:sp>
      <p:pic>
        <p:nvPicPr>
          <p:cNvPr id="12" name="Picture 11">
            <a:extLst>
              <a:ext uri="{FF2B5EF4-FFF2-40B4-BE49-F238E27FC236}">
                <a16:creationId xmlns:a16="http://schemas.microsoft.com/office/drawing/2014/main" xmlns="" id="{B9079D5D-4C8A-8740-A7D3-8AF37461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752" y="2194436"/>
            <a:ext cx="10007600" cy="2755900"/>
          </a:xfrm>
          <a:prstGeom prst="rect">
            <a:avLst/>
          </a:prstGeom>
        </p:spPr>
      </p:pic>
      <p:sp>
        <p:nvSpPr>
          <p:cNvPr id="13" name="Rectangle 12">
            <a:extLst>
              <a:ext uri="{FF2B5EF4-FFF2-40B4-BE49-F238E27FC236}">
                <a16:creationId xmlns:a16="http://schemas.microsoft.com/office/drawing/2014/main" xmlns="" id="{E094A52C-0999-9842-AABF-4A01A1ED9AC5}"/>
              </a:ext>
            </a:extLst>
          </p:cNvPr>
          <p:cNvSpPr/>
          <p:nvPr/>
        </p:nvSpPr>
        <p:spPr>
          <a:xfrm>
            <a:off x="1649187" y="3472547"/>
            <a:ext cx="3363684" cy="397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90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Tạo mới folder trong project, đặt lên là </a:t>
            </a:r>
            <a:r>
              <a:rPr lang="vi-VN" sz="2800" b="1" kern="0" dirty="0">
                <a:solidFill>
                  <a:srgbClr val="002060"/>
                </a:solidFill>
                <a:latin typeface="Cambria" panose="02040503050406030204" pitchFamily="18" charset="0"/>
              </a:rPr>
              <a:t>libs</a:t>
            </a:r>
          </a:p>
        </p:txBody>
      </p:sp>
      <p:pic>
        <p:nvPicPr>
          <p:cNvPr id="9" name="Picture 8"/>
          <p:cNvPicPr>
            <a:picLocks noChangeAspect="1"/>
          </p:cNvPicPr>
          <p:nvPr/>
        </p:nvPicPr>
        <p:blipFill rotWithShape="1">
          <a:blip r:embed="rId2"/>
          <a:srcRect r="50586" b="17708"/>
          <a:stretch/>
        </p:blipFill>
        <p:spPr>
          <a:xfrm>
            <a:off x="3505201" y="1813931"/>
            <a:ext cx="5067535" cy="4744714"/>
          </a:xfrm>
          <a:prstGeom prst="rect">
            <a:avLst/>
          </a:prstGeom>
        </p:spPr>
      </p:pic>
    </p:spTree>
    <p:extLst>
      <p:ext uri="{BB962C8B-B14F-4D97-AF65-F5344CB8AC3E}">
        <p14:creationId xmlns:p14="http://schemas.microsoft.com/office/powerpoint/2010/main" val="1330246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Tạo mới folder trong project, đặt lên là </a:t>
            </a:r>
            <a:r>
              <a:rPr lang="vi-VN" sz="2800" b="1" kern="0" dirty="0">
                <a:solidFill>
                  <a:srgbClr val="002060"/>
                </a:solidFill>
                <a:latin typeface="Cambria" panose="02040503050406030204" pitchFamily="18" charset="0"/>
              </a:rPr>
              <a:t>libs</a:t>
            </a:r>
          </a:p>
        </p:txBody>
      </p:sp>
      <p:pic>
        <p:nvPicPr>
          <p:cNvPr id="10" name="Picture 9"/>
          <p:cNvPicPr>
            <a:picLocks noChangeAspect="1"/>
          </p:cNvPicPr>
          <p:nvPr/>
        </p:nvPicPr>
        <p:blipFill>
          <a:blip r:embed="rId2"/>
          <a:stretch>
            <a:fillRect/>
          </a:stretch>
        </p:blipFill>
        <p:spPr>
          <a:xfrm>
            <a:off x="4838700" y="1467533"/>
            <a:ext cx="3805238" cy="4453097"/>
          </a:xfrm>
          <a:prstGeom prst="rect">
            <a:avLst/>
          </a:prstGeom>
        </p:spPr>
      </p:pic>
    </p:spTree>
    <p:extLst>
      <p:ext uri="{BB962C8B-B14F-4D97-AF65-F5344CB8AC3E}">
        <p14:creationId xmlns:p14="http://schemas.microsoft.com/office/powerpoint/2010/main" val="163273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9704374"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Copy file đã giải nén, paste vào folder </a:t>
            </a:r>
            <a:r>
              <a:rPr lang="vi-VN" sz="2800" b="1" kern="0" dirty="0">
                <a:solidFill>
                  <a:srgbClr val="002060"/>
                </a:solidFill>
                <a:latin typeface="Cambria" panose="02040503050406030204" pitchFamily="18" charset="0"/>
              </a:rPr>
              <a:t>libs</a:t>
            </a:r>
            <a:endParaRPr lang="vi-VN" sz="2800" kern="0" dirty="0">
              <a:solidFill>
                <a:srgbClr val="002060"/>
              </a:solidFill>
              <a:latin typeface="Cambria" panose="02040503050406030204" pitchFamily="18" charset="0"/>
            </a:endParaRPr>
          </a:p>
          <a:p>
            <a:pPr lvl="0">
              <a:defRPr/>
            </a:pPr>
            <a:r>
              <a:rPr lang="vi-VN" sz="2800" kern="0" dirty="0">
                <a:solidFill>
                  <a:srgbClr val="002060"/>
                </a:solidFill>
                <a:latin typeface="Cambria" panose="02040503050406030204" pitchFamily="18" charset="0"/>
              </a:rPr>
              <a:t>Click nút phải chuột, chọn </a:t>
            </a:r>
            <a:r>
              <a:rPr lang="vi-VN" sz="2800" b="1" kern="0" dirty="0">
                <a:solidFill>
                  <a:srgbClr val="002060"/>
                </a:solidFill>
                <a:latin typeface="Cambria" panose="02040503050406030204" pitchFamily="18" charset="0"/>
              </a:rPr>
              <a:t>Build Path</a:t>
            </a:r>
            <a:r>
              <a:rPr lang="vi-VN" sz="2800" kern="0" dirty="0">
                <a:solidFill>
                  <a:srgbClr val="002060"/>
                </a:solidFill>
                <a:latin typeface="Cambria" panose="02040503050406030204" pitchFamily="18" charset="0"/>
              </a:rPr>
              <a:t> -&gt; </a:t>
            </a:r>
            <a:r>
              <a:rPr lang="vi-VN" sz="2800" b="1" kern="0" dirty="0">
                <a:solidFill>
                  <a:srgbClr val="002060"/>
                </a:solidFill>
                <a:latin typeface="Cambria" panose="02040503050406030204" pitchFamily="18" charset="0"/>
              </a:rPr>
              <a:t>Add to Build Path</a:t>
            </a:r>
          </a:p>
        </p:txBody>
      </p:sp>
      <p:pic>
        <p:nvPicPr>
          <p:cNvPr id="9" name="Picture 8"/>
          <p:cNvPicPr>
            <a:picLocks noChangeAspect="1"/>
          </p:cNvPicPr>
          <p:nvPr/>
        </p:nvPicPr>
        <p:blipFill rotWithShape="1">
          <a:blip r:embed="rId2"/>
          <a:srcRect t="32291" r="38287" b="12500"/>
          <a:stretch/>
        </p:blipFill>
        <p:spPr>
          <a:xfrm>
            <a:off x="2179210" y="2558145"/>
            <a:ext cx="8029575" cy="4038600"/>
          </a:xfrm>
          <a:prstGeom prst="rect">
            <a:avLst/>
          </a:prstGeom>
        </p:spPr>
      </p:pic>
    </p:spTree>
    <p:extLst>
      <p:ext uri="{BB962C8B-B14F-4D97-AF65-F5344CB8AC3E}">
        <p14:creationId xmlns:p14="http://schemas.microsoft.com/office/powerpoint/2010/main" val="368949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39" y="1300845"/>
            <a:ext cx="5050731"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Thư viện mysql-connector-java sẽ xuất hiện trong mục </a:t>
            </a:r>
            <a:r>
              <a:rPr lang="vi-VN" sz="2800" b="1" kern="0" dirty="0">
                <a:solidFill>
                  <a:srgbClr val="002060"/>
                </a:solidFill>
                <a:latin typeface="Cambria" panose="02040503050406030204" pitchFamily="18" charset="0"/>
              </a:rPr>
              <a:t>Referenced Libraries</a:t>
            </a:r>
          </a:p>
        </p:txBody>
      </p:sp>
      <p:pic>
        <p:nvPicPr>
          <p:cNvPr id="10" name="Picture 9"/>
          <p:cNvPicPr>
            <a:picLocks noChangeAspect="1"/>
          </p:cNvPicPr>
          <p:nvPr/>
        </p:nvPicPr>
        <p:blipFill>
          <a:blip r:embed="rId2"/>
          <a:stretch>
            <a:fillRect/>
          </a:stretch>
        </p:blipFill>
        <p:spPr>
          <a:xfrm>
            <a:off x="7070270" y="1300845"/>
            <a:ext cx="3695700" cy="5019675"/>
          </a:xfrm>
          <a:prstGeom prst="rect">
            <a:avLst/>
          </a:prstGeom>
        </p:spPr>
      </p:pic>
    </p:spTree>
    <p:extLst>
      <p:ext uri="{BB962C8B-B14F-4D97-AF65-F5344CB8AC3E}">
        <p14:creationId xmlns:p14="http://schemas.microsoft.com/office/powerpoint/2010/main" val="353403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tạo</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r>
                <a:rPr lang="en-US" sz="2400" b="1" dirty="0">
                  <a:latin typeface="Cambria" panose="02040503050406030204" pitchFamily="18" charset="0"/>
                </a:rPr>
                <a:t> </a:t>
              </a:r>
              <a:r>
                <a:rPr lang="en-US" sz="2400" b="1" dirty="0" err="1">
                  <a:latin typeface="Cambria" panose="02040503050406030204" pitchFamily="18" charset="0"/>
                </a:rPr>
                <a:t>và</a:t>
              </a:r>
              <a:r>
                <a:rPr lang="en-US" sz="2400" b="1" dirty="0">
                  <a:latin typeface="Cambria" panose="02040503050406030204" pitchFamily="18" charset="0"/>
                </a:rPr>
                <a:t> </a:t>
              </a:r>
              <a:r>
                <a:rPr lang="en-US" sz="2400" b="1" dirty="0" err="1">
                  <a:latin typeface="Cambria" panose="02040503050406030204" pitchFamily="18" charset="0"/>
                </a:rPr>
                <a:t>kiểm</a:t>
              </a:r>
              <a:r>
                <a:rPr lang="en-US" sz="2400" b="1" dirty="0">
                  <a:latin typeface="Cambria" panose="02040503050406030204" pitchFamily="18" charset="0"/>
                </a:rPr>
                <a:t> </a:t>
              </a:r>
              <a:r>
                <a:rPr lang="en-US" sz="2400" b="1" dirty="0" err="1">
                  <a:latin typeface="Cambria" panose="02040503050406030204" pitchFamily="18" charset="0"/>
                </a:rPr>
                <a:t>tra</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Chạy MySQL server với XAMPP hoặc AMPPS</a:t>
            </a:r>
          </a:p>
        </p:txBody>
      </p:sp>
      <p:pic>
        <p:nvPicPr>
          <p:cNvPr id="10" name="Picture 9"/>
          <p:cNvPicPr>
            <a:picLocks noChangeAspect="1"/>
          </p:cNvPicPr>
          <p:nvPr/>
        </p:nvPicPr>
        <p:blipFill>
          <a:blip r:embed="rId2"/>
          <a:stretch>
            <a:fillRect/>
          </a:stretch>
        </p:blipFill>
        <p:spPr>
          <a:xfrm>
            <a:off x="2819400" y="2231378"/>
            <a:ext cx="6705600" cy="4326490"/>
          </a:xfrm>
          <a:prstGeom prst="rect">
            <a:avLst/>
          </a:prstGeom>
        </p:spPr>
      </p:pic>
      <p:sp>
        <p:nvSpPr>
          <p:cNvPr id="11" name="TextBox 10"/>
          <p:cNvSpPr txBox="1"/>
          <p:nvPr/>
        </p:nvSpPr>
        <p:spPr>
          <a:xfrm>
            <a:off x="4419601" y="1769714"/>
            <a:ext cx="2981265" cy="461665"/>
          </a:xfrm>
          <a:prstGeom prst="rect">
            <a:avLst/>
          </a:prstGeom>
          <a:noFill/>
        </p:spPr>
        <p:txBody>
          <a:bodyPr wrap="none" rtlCol="0">
            <a:spAutoFit/>
          </a:bodyPr>
          <a:lstStyle/>
          <a:p>
            <a:r>
              <a:rPr lang="en-US" sz="2400" b="1">
                <a:solidFill>
                  <a:srgbClr val="FF0000"/>
                </a:solidFill>
                <a:latin typeface="Cambria" panose="02040503050406030204" pitchFamily="18" charset="0"/>
              </a:rPr>
              <a:t>Start Apache, MySql</a:t>
            </a:r>
          </a:p>
        </p:txBody>
      </p:sp>
    </p:spTree>
    <p:extLst>
      <p:ext uri="{BB962C8B-B14F-4D97-AF65-F5344CB8AC3E}">
        <p14:creationId xmlns:p14="http://schemas.microsoft.com/office/powerpoint/2010/main" val="58667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tạo</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r>
                <a:rPr lang="en-US" sz="2400" b="1" dirty="0">
                  <a:latin typeface="Cambria" panose="02040503050406030204" pitchFamily="18" charset="0"/>
                </a:rPr>
                <a:t> </a:t>
              </a:r>
              <a:r>
                <a:rPr lang="en-US" sz="2400" b="1" dirty="0" err="1">
                  <a:latin typeface="Cambria" panose="02040503050406030204" pitchFamily="18" charset="0"/>
                </a:rPr>
                <a:t>và</a:t>
              </a:r>
              <a:r>
                <a:rPr lang="en-US" sz="2400" b="1" dirty="0">
                  <a:latin typeface="Cambria" panose="02040503050406030204" pitchFamily="18" charset="0"/>
                </a:rPr>
                <a:t> </a:t>
              </a:r>
              <a:r>
                <a:rPr lang="en-US" sz="2400" b="1" dirty="0" err="1">
                  <a:latin typeface="Cambria" panose="02040503050406030204" pitchFamily="18" charset="0"/>
                </a:rPr>
                <a:t>kiểm</a:t>
              </a:r>
              <a:r>
                <a:rPr lang="en-US" sz="2400" b="1" dirty="0">
                  <a:latin typeface="Cambria" panose="02040503050406030204" pitchFamily="18" charset="0"/>
                </a:rPr>
                <a:t> </a:t>
              </a:r>
              <a:r>
                <a:rPr lang="en-US" sz="2400" b="1" dirty="0" err="1">
                  <a:latin typeface="Cambria" panose="02040503050406030204" pitchFamily="18" charset="0"/>
                </a:rPr>
                <a:t>tra</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39" y="1300845"/>
            <a:ext cx="9557417"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Viết hàm getConnect, khai báo thông số kết nối tới MySQL</a:t>
            </a:r>
          </a:p>
        </p:txBody>
      </p:sp>
      <p:sp>
        <p:nvSpPr>
          <p:cNvPr id="10" name="Rectangle 9"/>
          <p:cNvSpPr/>
          <p:nvPr/>
        </p:nvSpPr>
        <p:spPr>
          <a:xfrm>
            <a:off x="1712620" y="1758046"/>
            <a:ext cx="8967890" cy="4278094"/>
          </a:xfrm>
          <a:prstGeom prst="rect">
            <a:avLst/>
          </a:prstGeom>
        </p:spPr>
        <p:txBody>
          <a:bodyPr wrap="square">
            <a:spAutoFit/>
          </a:bodyPr>
          <a:lstStyle/>
          <a:p>
            <a:r>
              <a:rPr lang="en-US" sz="1600" b="1" dirty="0">
                <a:solidFill>
                  <a:srgbClr val="7F0055"/>
                </a:solidFill>
                <a:latin typeface="Courier New" panose="02070309020205020404" pitchFamily="49" charset="0"/>
              </a:rPr>
              <a:t>public</a:t>
            </a:r>
            <a:r>
              <a:rPr lang="en-US" sz="1600" b="1" dirty="0">
                <a:solidFill>
                  <a:srgbClr val="000000"/>
                </a:solidFill>
                <a:latin typeface="Courier New" panose="02070309020205020404" pitchFamily="49" charset="0"/>
              </a:rPr>
              <a:t> Connection </a:t>
            </a:r>
            <a:r>
              <a:rPr lang="en-US" sz="1600" b="1" dirty="0" err="1">
                <a:solidFill>
                  <a:srgbClr val="000000"/>
                </a:solidFill>
                <a:latin typeface="Courier New" panose="02070309020205020404" pitchFamily="49" charset="0"/>
              </a:rPr>
              <a:t>getConnect</a:t>
            </a:r>
            <a:r>
              <a:rPr lang="en-US" sz="1600" b="1" dirty="0">
                <a:solidFill>
                  <a:srgbClr val="000000"/>
                </a:solidFill>
                <a:latin typeface="Courier New" panose="02070309020205020404" pitchFamily="49" charset="0"/>
              </a:rPr>
              <a:t>(String </a:t>
            </a:r>
            <a:r>
              <a:rPr lang="en-US" sz="1600" b="1" dirty="0" err="1">
                <a:solidFill>
                  <a:srgbClr val="000000"/>
                </a:solidFill>
                <a:latin typeface="Courier New" panose="02070309020205020404" pitchFamily="49" charset="0"/>
              </a:rPr>
              <a:t>strServer,String</a:t>
            </a:r>
            <a:r>
              <a:rPr lang="en-US" sz="1600" b="1" dirty="0">
                <a:solidFill>
                  <a:srgbClr val="000000"/>
                </a:solidFill>
                <a:latin typeface="Courier New" panose="02070309020205020404" pitchFamily="49" charset="0"/>
              </a:rPr>
              <a:t> </a:t>
            </a:r>
            <a:r>
              <a:rPr lang="en-US" sz="1600" b="1" dirty="0" err="1">
                <a:solidFill>
                  <a:srgbClr val="000000"/>
                </a:solidFill>
                <a:latin typeface="Courier New" panose="02070309020205020404" pitchFamily="49" charset="0"/>
              </a:rPr>
              <a:t>strDatabase</a:t>
            </a:r>
            <a:r>
              <a:rPr lang="en-US" sz="1600" b="1" dirty="0">
                <a:solidFill>
                  <a:srgbClr val="000000"/>
                </a:solidFill>
                <a:latin typeface="Courier New" panose="02070309020205020404" pitchFamily="49" charset="0"/>
              </a:rPr>
              <a:t>,</a:t>
            </a:r>
          </a:p>
          <a:p>
            <a:r>
              <a:rPr lang="en-US" sz="1600" b="1" dirty="0">
                <a:solidFill>
                  <a:srgbClr val="000000"/>
                </a:solidFill>
                <a:latin typeface="Courier New" panose="02070309020205020404" pitchFamily="49" charset="0"/>
              </a:rPr>
              <a:t>				String </a:t>
            </a:r>
            <a:r>
              <a:rPr lang="en-US" sz="1600" b="1" dirty="0" err="1">
                <a:solidFill>
                  <a:srgbClr val="000000"/>
                </a:solidFill>
                <a:latin typeface="Courier New" panose="02070309020205020404" pitchFamily="49" charset="0"/>
              </a:rPr>
              <a:t>strUser,String</a:t>
            </a:r>
            <a:r>
              <a:rPr lang="en-US" sz="1600" b="1" dirty="0">
                <a:solidFill>
                  <a:srgbClr val="000000"/>
                </a:solidFill>
                <a:latin typeface="Courier New" panose="02070309020205020404" pitchFamily="49" charset="0"/>
              </a:rPr>
              <a:t> </a:t>
            </a:r>
            <a:r>
              <a:rPr lang="en-US" sz="1600" b="1" dirty="0" err="1">
                <a:solidFill>
                  <a:srgbClr val="000000"/>
                </a:solidFill>
                <a:latin typeface="Courier New" panose="02070309020205020404" pitchFamily="49" charset="0"/>
              </a:rPr>
              <a:t>strPwd</a:t>
            </a:r>
            <a:r>
              <a:rPr lang="en-US" sz="1600" b="1"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Connection conn=</a:t>
            </a:r>
            <a:r>
              <a:rPr lang="en-US" sz="1600" b="1" dirty="0">
                <a:solidFill>
                  <a:srgbClr val="7F0055"/>
                </a:solidFill>
                <a:latin typeface="Courier New" panose="02070309020205020404" pitchFamily="49" charset="0"/>
              </a:rPr>
              <a:t>null</a:t>
            </a:r>
            <a:r>
              <a:rPr lang="en-US" sz="1600" b="1"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String </a:t>
            </a:r>
            <a:r>
              <a:rPr lang="en-US" sz="1600" dirty="0" err="1">
                <a:solidFill>
                  <a:srgbClr val="000000"/>
                </a:solidFill>
                <a:latin typeface="Courier New" panose="02070309020205020404" pitchFamily="49" charset="0"/>
              </a:rPr>
              <a:t>strConnect</a:t>
            </a:r>
            <a:r>
              <a:rPr lang="en-US" sz="1600" dirty="0">
                <a:solidFill>
                  <a:srgbClr val="000000"/>
                </a:solidFill>
                <a:latin typeface="Courier New" panose="02070309020205020404" pitchFamily="49" charset="0"/>
              </a:rPr>
              <a:t>=</a:t>
            </a:r>
            <a:r>
              <a:rPr lang="en-US" sz="1600" dirty="0">
                <a:solidFill>
                  <a:srgbClr val="2A00FF"/>
                </a:solidFill>
                <a:latin typeface="Courier New" panose="02070309020205020404" pitchFamily="49" charset="0"/>
              </a:rPr>
              <a:t>"</a:t>
            </a:r>
            <a:r>
              <a:rPr lang="en-US" sz="1600" dirty="0" err="1">
                <a:solidFill>
                  <a:srgbClr val="2A00FF"/>
                </a:solidFill>
                <a:latin typeface="Courier New" panose="02070309020205020404" pitchFamily="49" charset="0"/>
              </a:rPr>
              <a:t>jdbc:mysql</a:t>
            </a:r>
            <a:r>
              <a:rPr lang="en-US" sz="1600" dirty="0">
                <a:solidFill>
                  <a:srgbClr val="2A00FF"/>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strServer</a:t>
            </a:r>
            <a:r>
              <a:rPr lang="en-US" sz="1600" dirty="0">
                <a:solidFill>
                  <a:srgbClr val="000000"/>
                </a:solidFill>
                <a:latin typeface="Courier New" panose="02070309020205020404" pitchFamily="49" charset="0"/>
              </a:rPr>
              <a:t>+</a:t>
            </a:r>
            <a:r>
              <a:rPr lang="en-US" sz="1600" dirty="0">
                <a:solidFill>
                  <a:srgbClr val="2A00FF"/>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strDatabase</a:t>
            </a:r>
            <a:r>
              <a:rPr lang="en-US" sz="1600"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Properties pro=</a:t>
            </a:r>
            <a:r>
              <a:rPr lang="en-US" sz="1600" b="1" dirty="0">
                <a:solidFill>
                  <a:srgbClr val="7F0055"/>
                </a:solidFill>
                <a:latin typeface="Courier New" panose="02070309020205020404" pitchFamily="49" charset="0"/>
              </a:rPr>
              <a:t>new</a:t>
            </a:r>
            <a:r>
              <a:rPr lang="en-US" sz="1600" b="1" dirty="0">
                <a:solidFill>
                  <a:srgbClr val="000000"/>
                </a:solidFill>
                <a:latin typeface="Courier New" panose="02070309020205020404" pitchFamily="49" charset="0"/>
              </a:rPr>
              <a:t> Properties();</a:t>
            </a:r>
          </a:p>
          <a:p>
            <a:pPr lvl="1"/>
            <a:r>
              <a:rPr lang="en-US" sz="1600" dirty="0" err="1">
                <a:solidFill>
                  <a:srgbClr val="000000"/>
                </a:solidFill>
                <a:latin typeface="Courier New" panose="02070309020205020404" pitchFamily="49" charset="0"/>
              </a:rPr>
              <a:t>pro.put</a:t>
            </a:r>
            <a:r>
              <a:rPr lang="en-US" sz="1600" dirty="0">
                <a:solidFill>
                  <a:srgbClr val="000000"/>
                </a:solidFill>
                <a:latin typeface="Courier New" panose="02070309020205020404" pitchFamily="49" charset="0"/>
              </a:rPr>
              <a:t>(</a:t>
            </a:r>
            <a:r>
              <a:rPr lang="en-US" sz="1600" dirty="0">
                <a:solidFill>
                  <a:srgbClr val="2A00FF"/>
                </a:solidFill>
                <a:latin typeface="Courier New" panose="02070309020205020404" pitchFamily="49" charset="0"/>
              </a:rPr>
              <a:t>"user"</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strUser</a:t>
            </a:r>
            <a:r>
              <a:rPr lang="en-US" sz="1600" dirty="0">
                <a:solidFill>
                  <a:srgbClr val="000000"/>
                </a:solidFill>
                <a:latin typeface="Courier New" panose="02070309020205020404" pitchFamily="49" charset="0"/>
              </a:rPr>
              <a:t>);</a:t>
            </a:r>
          </a:p>
          <a:p>
            <a:pPr lvl="1"/>
            <a:r>
              <a:rPr lang="en-US" sz="1600" dirty="0" err="1">
                <a:solidFill>
                  <a:srgbClr val="000000"/>
                </a:solidFill>
                <a:latin typeface="Courier New" panose="02070309020205020404" pitchFamily="49" charset="0"/>
              </a:rPr>
              <a:t>pro.put</a:t>
            </a:r>
            <a:r>
              <a:rPr lang="en-US" sz="1600" dirty="0">
                <a:solidFill>
                  <a:srgbClr val="000000"/>
                </a:solidFill>
                <a:latin typeface="Courier New" panose="02070309020205020404" pitchFamily="49" charset="0"/>
              </a:rPr>
              <a:t>(</a:t>
            </a:r>
            <a:r>
              <a:rPr lang="en-US" sz="1600" dirty="0">
                <a:solidFill>
                  <a:srgbClr val="2A00FF"/>
                </a:solidFill>
                <a:latin typeface="Courier New" panose="02070309020205020404" pitchFamily="49" charset="0"/>
              </a:rPr>
              <a:t>"password"</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strPwd</a:t>
            </a:r>
            <a:r>
              <a:rPr lang="en-US" sz="1600" dirty="0">
                <a:solidFill>
                  <a:srgbClr val="000000"/>
                </a:solidFill>
                <a:latin typeface="Courier New" panose="02070309020205020404" pitchFamily="49" charset="0"/>
              </a:rPr>
              <a:t>);</a:t>
            </a:r>
          </a:p>
          <a:p>
            <a:pPr lvl="1"/>
            <a:r>
              <a:rPr lang="en-US" sz="1600" b="1" dirty="0">
                <a:solidFill>
                  <a:srgbClr val="7F0055"/>
                </a:solidFill>
                <a:latin typeface="Courier New" panose="02070309020205020404" pitchFamily="49" charset="0"/>
              </a:rPr>
              <a:t>try </a:t>
            </a:r>
            <a:r>
              <a:rPr lang="en-US" sz="1600"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com.mysql.jdbc.Driver</a:t>
            </a:r>
            <a:r>
              <a:rPr lang="en-US" sz="1600" dirty="0">
                <a:solidFill>
                  <a:srgbClr val="000000"/>
                </a:solidFill>
                <a:latin typeface="Courier New" panose="02070309020205020404" pitchFamily="49" charset="0"/>
              </a:rPr>
              <a:t> driver=</a:t>
            </a:r>
            <a:r>
              <a:rPr lang="en-US" sz="1600" b="1" dirty="0">
                <a:solidFill>
                  <a:srgbClr val="7F0055"/>
                </a:solidFill>
                <a:latin typeface="Courier New" panose="02070309020205020404" pitchFamily="49" charset="0"/>
              </a:rPr>
              <a:t>new</a:t>
            </a:r>
            <a:r>
              <a:rPr lang="en-US" sz="1600" b="1" dirty="0">
                <a:solidFill>
                  <a:srgbClr val="000000"/>
                </a:solidFill>
                <a:latin typeface="Courier New" panose="02070309020205020404" pitchFamily="49" charset="0"/>
              </a:rPr>
              <a:t> Driver();</a:t>
            </a:r>
          </a:p>
          <a:p>
            <a:pPr lvl="1"/>
            <a:r>
              <a:rPr lang="en-US" sz="1600" dirty="0">
                <a:solidFill>
                  <a:srgbClr val="000000"/>
                </a:solidFill>
                <a:latin typeface="Courier New" panose="02070309020205020404" pitchFamily="49" charset="0"/>
              </a:rPr>
              <a:t>    conn=</a:t>
            </a:r>
            <a:r>
              <a:rPr lang="en-US" sz="1600" dirty="0" err="1">
                <a:solidFill>
                  <a:srgbClr val="000000"/>
                </a:solidFill>
                <a:latin typeface="Courier New" panose="02070309020205020404" pitchFamily="49" charset="0"/>
              </a:rPr>
              <a:t>driver.connect</a:t>
            </a:r>
            <a:r>
              <a:rPr lang="en-US" sz="1600" dirty="0">
                <a:solidFill>
                  <a:srgbClr val="000000"/>
                </a:solidFill>
                <a:latin typeface="Courier New" panose="02070309020205020404" pitchFamily="49" charset="0"/>
              </a:rPr>
              <a:t>(</a:t>
            </a:r>
            <a:r>
              <a:rPr lang="en-US" sz="1600" dirty="0" err="1">
                <a:solidFill>
                  <a:srgbClr val="000000"/>
                </a:solidFill>
                <a:latin typeface="Courier New" panose="02070309020205020404" pitchFamily="49" charset="0"/>
              </a:rPr>
              <a:t>strConnect</a:t>
            </a:r>
            <a:r>
              <a:rPr lang="en-US" sz="1600" dirty="0">
                <a:solidFill>
                  <a:srgbClr val="000000"/>
                </a:solidFill>
                <a:latin typeface="Courier New" panose="02070309020205020404" pitchFamily="49" charset="0"/>
              </a:rPr>
              <a:t>, pro);</a:t>
            </a:r>
          </a:p>
          <a:p>
            <a:pPr lvl="1"/>
            <a:r>
              <a:rPr lang="en-US" sz="1600" dirty="0">
                <a:solidFill>
                  <a:srgbClr val="000000"/>
                </a:solidFill>
                <a:latin typeface="Courier New" panose="02070309020205020404" pitchFamily="49" charset="0"/>
              </a:rPr>
              <a:t>}</a:t>
            </a:r>
          </a:p>
          <a:p>
            <a:pPr lvl="1"/>
            <a:r>
              <a:rPr lang="en-US" sz="1600" b="1" dirty="0">
                <a:solidFill>
                  <a:srgbClr val="7F0055"/>
                </a:solidFill>
                <a:latin typeface="Courier New" panose="02070309020205020404" pitchFamily="49" charset="0"/>
              </a:rPr>
              <a:t>catch</a:t>
            </a:r>
            <a:r>
              <a:rPr lang="en-US" sz="1600" b="1" dirty="0">
                <a:solidFill>
                  <a:srgbClr val="000000"/>
                </a:solidFill>
                <a:latin typeface="Courier New" panose="02070309020205020404" pitchFamily="49" charset="0"/>
              </a:rPr>
              <a:t>(</a:t>
            </a:r>
            <a:r>
              <a:rPr lang="en-US" sz="1600" b="1" dirty="0" err="1">
                <a:solidFill>
                  <a:srgbClr val="000000"/>
                </a:solidFill>
                <a:latin typeface="Courier New" panose="02070309020205020404" pitchFamily="49" charset="0"/>
              </a:rPr>
              <a:t>SQLException</a:t>
            </a:r>
            <a:r>
              <a:rPr lang="en-US" sz="1600" b="1" dirty="0">
                <a:solidFill>
                  <a:srgbClr val="000000"/>
                </a:solidFill>
                <a:latin typeface="Courier New" panose="02070309020205020404" pitchFamily="49" charset="0"/>
              </a:rPr>
              <a:t> ex) </a:t>
            </a:r>
            <a:r>
              <a:rPr lang="en-US" sz="1600"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ex.printStackTrace</a:t>
            </a:r>
            <a:r>
              <a:rPr lang="en-US" sz="1600" dirty="0">
                <a:solidFill>
                  <a:srgbClr val="000000"/>
                </a:solidFill>
                <a:latin typeface="Courier New" panose="02070309020205020404" pitchFamily="49" charset="0"/>
              </a:rPr>
              <a:t>();</a:t>
            </a:r>
          </a:p>
          <a:p>
            <a:pPr lvl="1"/>
            <a:r>
              <a:rPr lang="en-US" sz="1600" dirty="0">
                <a:solidFill>
                  <a:srgbClr val="000000"/>
                </a:solidFill>
                <a:latin typeface="Courier New" panose="02070309020205020404" pitchFamily="49" charset="0"/>
              </a:rPr>
              <a:t>}</a:t>
            </a:r>
          </a:p>
          <a:p>
            <a:pPr lvl="1"/>
            <a:r>
              <a:rPr lang="en-US" sz="1600" b="1" dirty="0">
                <a:solidFill>
                  <a:srgbClr val="7F0055"/>
                </a:solidFill>
                <a:latin typeface="Courier New" panose="02070309020205020404" pitchFamily="49" charset="0"/>
              </a:rPr>
              <a:t>return</a:t>
            </a:r>
            <a:r>
              <a:rPr lang="en-US" sz="1600" b="1" dirty="0">
                <a:solidFill>
                  <a:srgbClr val="000000"/>
                </a:solidFill>
                <a:latin typeface="Courier New" panose="02070309020205020404" pitchFamily="49" charset="0"/>
              </a:rPr>
              <a:t> conn;</a:t>
            </a:r>
          </a:p>
          <a:p>
            <a:r>
              <a:rPr lang="en-US" sz="1600" dirty="0">
                <a:solidFill>
                  <a:srgbClr val="00000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29093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tạo</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r>
                <a:rPr lang="en-US" sz="2400" b="1" dirty="0">
                  <a:latin typeface="Cambria" panose="02040503050406030204" pitchFamily="18" charset="0"/>
                </a:rPr>
                <a:t> </a:t>
              </a:r>
              <a:r>
                <a:rPr lang="en-US" sz="2400" b="1" dirty="0" err="1">
                  <a:latin typeface="Cambria" panose="02040503050406030204" pitchFamily="18" charset="0"/>
                </a:rPr>
                <a:t>và</a:t>
              </a:r>
              <a:r>
                <a:rPr lang="en-US" sz="2400" b="1" dirty="0">
                  <a:latin typeface="Cambria" panose="02040503050406030204" pitchFamily="18" charset="0"/>
                </a:rPr>
                <a:t> </a:t>
              </a:r>
              <a:r>
                <a:rPr lang="en-US" sz="2400" b="1" dirty="0" err="1">
                  <a:latin typeface="Cambria" panose="02040503050406030204" pitchFamily="18" charset="0"/>
                </a:rPr>
                <a:t>kiểm</a:t>
              </a:r>
              <a:r>
                <a:rPr lang="en-US" sz="2400" b="1" dirty="0">
                  <a:latin typeface="Cambria" panose="02040503050406030204" pitchFamily="18" charset="0"/>
                </a:rPr>
                <a:t> </a:t>
              </a:r>
              <a:r>
                <a:rPr lang="en-US" sz="2400" b="1" dirty="0" err="1">
                  <a:latin typeface="Cambria" panose="02040503050406030204" pitchFamily="18" charset="0"/>
                </a:rPr>
                <a:t>tra</a:t>
              </a:r>
              <a:r>
                <a:rPr lang="en-US" sz="2400" b="1" dirty="0">
                  <a:latin typeface="Cambria" panose="02040503050406030204" pitchFamily="18" charset="0"/>
                </a:rPr>
                <a:t>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Khởi tạo chuỗi kết nối và kiểm tra kết nối</a:t>
            </a:r>
          </a:p>
        </p:txBody>
      </p:sp>
      <p:sp>
        <p:nvSpPr>
          <p:cNvPr id="9" name="Rectangle 8"/>
          <p:cNvSpPr/>
          <p:nvPr/>
        </p:nvSpPr>
        <p:spPr>
          <a:xfrm>
            <a:off x="1278042" y="2118236"/>
            <a:ext cx="10342668" cy="2585323"/>
          </a:xfrm>
          <a:prstGeom prst="rect">
            <a:avLst/>
          </a:prstGeom>
        </p:spPr>
        <p:txBody>
          <a:bodyPr wrap="square">
            <a:spAutoFit/>
          </a:bodyPr>
          <a:lstStyle/>
          <a:p>
            <a:r>
              <a:rPr lang="en-US" dirty="0">
                <a:solidFill>
                  <a:srgbClr val="000000"/>
                </a:solidFill>
                <a:latin typeface="Courier New" panose="02070309020205020404" pitchFamily="49" charset="0"/>
              </a:rPr>
              <a:t>Connection conn= </a:t>
            </a:r>
            <a:r>
              <a:rPr lang="en-US" dirty="0" err="1">
                <a:solidFill>
                  <a:srgbClr val="000000"/>
                </a:solidFill>
                <a:latin typeface="Courier New" panose="02070309020205020404" pitchFamily="49" charset="0"/>
              </a:rPr>
              <a:t>getConnect</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"localhost"</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”database"</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”user"</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”password"</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(conn!=</a:t>
            </a:r>
            <a:r>
              <a:rPr lang="en-US" b="1" dirty="0">
                <a:solidFill>
                  <a:srgbClr val="7F0055"/>
                </a:solidFill>
                <a:latin typeface="Courier New" panose="02070309020205020404" pitchFamily="49" charset="0"/>
              </a:rPr>
              <a:t>null</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Kết</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nối</a:t>
            </a:r>
            <a:r>
              <a:rPr lang="en-US" i="1" dirty="0">
                <a:solidFill>
                  <a:srgbClr val="2A00FF"/>
                </a:solidFill>
                <a:latin typeface="Courier New" panose="02070309020205020404" pitchFamily="49" charset="0"/>
              </a:rPr>
              <a:t> MYSQL </a:t>
            </a:r>
            <a:r>
              <a:rPr lang="en-US" i="1" dirty="0" err="1">
                <a:solidFill>
                  <a:srgbClr val="2A00FF"/>
                </a:solidFill>
                <a:latin typeface="Courier New" panose="02070309020205020404" pitchFamily="49" charset="0"/>
              </a:rPr>
              <a:t>thành</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công</a:t>
            </a:r>
            <a:r>
              <a:rPr lang="en-US" i="1" dirty="0">
                <a:solidFill>
                  <a:srgbClr val="2A00FF"/>
                </a:solidFill>
                <a:latin typeface="Courier New" panose="02070309020205020404" pitchFamily="49" charset="0"/>
              </a:rPr>
              <a:t>"</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else</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Kết</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nối</a:t>
            </a:r>
            <a:r>
              <a:rPr lang="en-US" i="1" dirty="0">
                <a:solidFill>
                  <a:srgbClr val="2A00FF"/>
                </a:solidFill>
                <a:latin typeface="Courier New" panose="02070309020205020404" pitchFamily="49" charset="0"/>
              </a:rPr>
              <a:t> MYSQL </a:t>
            </a:r>
            <a:r>
              <a:rPr lang="en-US" i="1" dirty="0" err="1">
                <a:solidFill>
                  <a:srgbClr val="2A00FF"/>
                </a:solidFill>
                <a:latin typeface="Courier New" panose="02070309020205020404" pitchFamily="49" charset="0"/>
              </a:rPr>
              <a:t>thất</a:t>
            </a:r>
            <a:r>
              <a:rPr lang="en-US" i="1" dirty="0">
                <a:solidFill>
                  <a:srgbClr val="2A00FF"/>
                </a:solidFill>
                <a:latin typeface="Courier New" panose="02070309020205020404" pitchFamily="49" charset="0"/>
              </a:rPr>
              <a:t> </a:t>
            </a:r>
            <a:r>
              <a:rPr lang="en-US" i="1" dirty="0" err="1">
                <a:solidFill>
                  <a:srgbClr val="2A00FF"/>
                </a:solidFill>
                <a:latin typeface="Courier New" panose="02070309020205020404" pitchFamily="49" charset="0"/>
              </a:rPr>
              <a:t>bại</a:t>
            </a:r>
            <a:r>
              <a:rPr lang="en-US" i="1" dirty="0">
                <a:solidFill>
                  <a:srgbClr val="2A00FF"/>
                </a:solidFill>
                <a:latin typeface="Courier New" panose="02070309020205020404" pitchFamily="49" charset="0"/>
              </a:rPr>
              <a:t>"</a:t>
            </a:r>
            <a:r>
              <a:rPr lang="en-US"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72423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sz="4400" kern="0" dirty="0">
                <a:solidFill>
                  <a:srgbClr val="002060"/>
                </a:solidFill>
                <a:latin typeface="Cambria" panose="02040503050406030204" pitchFamily="18" charset="0"/>
              </a:rPr>
              <a:t>Kết nối MySQL bằng MySql JDBC</a:t>
            </a:r>
            <a:endParaRPr lang="en-US" sz="4400" kern="0" dirty="0">
              <a:solidFill>
                <a:srgbClr val="FF0000"/>
              </a:solidFill>
              <a:latin typeface="Cambria" panose="02040503050406030204" pitchFamily="18" charset="0"/>
            </a:endParaRPr>
          </a:p>
        </p:txBody>
      </p:sp>
      <p:sp>
        <p:nvSpPr>
          <p:cNvPr id="2" name="TextBox 1"/>
          <p:cNvSpPr txBox="1"/>
          <p:nvPr/>
        </p:nvSpPr>
        <p:spPr>
          <a:xfrm>
            <a:off x="5410200" y="1752600"/>
            <a:ext cx="1319592" cy="523220"/>
          </a:xfrm>
          <a:prstGeom prst="rect">
            <a:avLst/>
          </a:prstGeom>
          <a:noFill/>
        </p:spPr>
        <p:txBody>
          <a:bodyPr wrap="none" rtlCol="0">
            <a:spAutoFit/>
          </a:bodyPr>
          <a:lstStyle/>
          <a:p>
            <a:r>
              <a:rPr lang="en-US" sz="2800" b="1" dirty="0" err="1">
                <a:latin typeface="Cambria" panose="02040503050406030204" pitchFamily="18" charset="0"/>
              </a:rPr>
              <a:t>Phần</a:t>
            </a:r>
            <a:r>
              <a:rPr lang="en-US" sz="2800" b="1" dirty="0">
                <a:latin typeface="Cambria" panose="02040503050406030204" pitchFamily="18" charset="0"/>
              </a:rPr>
              <a:t> 3</a:t>
            </a:r>
          </a:p>
        </p:txBody>
      </p:sp>
    </p:spTree>
    <p:extLst>
      <p:ext uri="{BB962C8B-B14F-4D97-AF65-F5344CB8AC3E}">
        <p14:creationId xmlns:p14="http://schemas.microsoft.com/office/powerpoint/2010/main" val="110670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sz="4400" kern="0">
                <a:solidFill>
                  <a:srgbClr val="002060"/>
                </a:solidFill>
                <a:latin typeface="Cambria" panose="02040503050406030204" pitchFamily="18" charset="0"/>
              </a:rPr>
              <a:t>Sử dụng </a:t>
            </a:r>
            <a:r>
              <a:rPr lang="en-US" sz="4400" kern="0">
                <a:solidFill>
                  <a:srgbClr val="FF0000"/>
                </a:solidFill>
                <a:latin typeface="Cambria" panose="02040503050406030204" pitchFamily="18" charset="0"/>
              </a:rPr>
              <a:t>PreparedStatement</a:t>
            </a:r>
            <a:r>
              <a:rPr lang="en-US" sz="4400" kern="0">
                <a:solidFill>
                  <a:srgbClr val="002060"/>
                </a:solidFill>
                <a:latin typeface="Cambria" panose="02040503050406030204" pitchFamily="18" charset="0"/>
              </a:rPr>
              <a:t> để truy vấn dữ liệu trong MySql</a:t>
            </a:r>
            <a:endParaRPr lang="en-US" sz="44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67118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sz="4400" kern="0" dirty="0">
                <a:solidFill>
                  <a:srgbClr val="002060"/>
                </a:solidFill>
                <a:latin typeface="Cambria" panose="02040503050406030204" pitchFamily="18" charset="0"/>
              </a:rPr>
              <a:t>Giới Thiệu JDBC</a:t>
            </a:r>
            <a:endParaRPr lang="en-US" sz="4400" kern="0" dirty="0">
              <a:solidFill>
                <a:srgbClr val="FF0000"/>
              </a:solidFill>
              <a:latin typeface="Cambria" panose="02040503050406030204" pitchFamily="18" charset="0"/>
            </a:endParaRPr>
          </a:p>
        </p:txBody>
      </p:sp>
      <p:sp>
        <p:nvSpPr>
          <p:cNvPr id="2" name="TextBox 1"/>
          <p:cNvSpPr txBox="1"/>
          <p:nvPr/>
        </p:nvSpPr>
        <p:spPr>
          <a:xfrm>
            <a:off x="5410200" y="1752600"/>
            <a:ext cx="1319592" cy="523220"/>
          </a:xfrm>
          <a:prstGeom prst="rect">
            <a:avLst/>
          </a:prstGeom>
          <a:noFill/>
        </p:spPr>
        <p:txBody>
          <a:bodyPr wrap="none" rtlCol="0">
            <a:spAutoFit/>
          </a:bodyPr>
          <a:lstStyle/>
          <a:p>
            <a:r>
              <a:rPr lang="en-US" sz="2800" b="1" dirty="0" err="1">
                <a:latin typeface="Cambria" panose="02040503050406030204" pitchFamily="18" charset="0"/>
              </a:rPr>
              <a:t>Phần</a:t>
            </a:r>
            <a:r>
              <a:rPr lang="en-US" sz="2800" b="1" dirty="0">
                <a:latin typeface="Cambria" panose="02040503050406030204" pitchFamily="18" charset="0"/>
              </a:rPr>
              <a:t> 1</a:t>
            </a:r>
          </a:p>
        </p:txBody>
      </p:sp>
    </p:spTree>
    <p:extLst>
      <p:ext uri="{BB962C8B-B14F-4D97-AF65-F5344CB8AC3E}">
        <p14:creationId xmlns:p14="http://schemas.microsoft.com/office/powerpoint/2010/main" val="2393448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170738"/>
            <a:ext cx="8229600" cy="5975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800" kern="0">
                <a:solidFill>
                  <a:srgbClr val="002060"/>
                </a:solidFill>
                <a:latin typeface="Cambria" panose="02040503050406030204" pitchFamily="18" charset="0"/>
              </a:rPr>
              <a:t>Sử dụng </a:t>
            </a:r>
            <a:r>
              <a:rPr lang="en-US" sz="2800" kern="0">
                <a:solidFill>
                  <a:srgbClr val="FF0000"/>
                </a:solidFill>
                <a:latin typeface="Cambria" panose="02040503050406030204" pitchFamily="18" charset="0"/>
              </a:rPr>
              <a:t>PreparedStatement</a:t>
            </a:r>
            <a:r>
              <a:rPr lang="en-US" sz="2800" kern="0">
                <a:solidFill>
                  <a:srgbClr val="002060"/>
                </a:solidFill>
                <a:latin typeface="Cambria" panose="02040503050406030204" pitchFamily="18" charset="0"/>
              </a:rPr>
              <a:t> </a:t>
            </a:r>
            <a:endParaRPr lang="vi-VN" sz="2800" kern="0">
              <a:solidFill>
                <a:srgbClr val="002060"/>
              </a:solidFill>
              <a:latin typeface="Cambria" panose="02040503050406030204" pitchFamily="18" charset="0"/>
            </a:endParaRPr>
          </a:p>
        </p:txBody>
      </p:sp>
      <p:sp>
        <p:nvSpPr>
          <p:cNvPr id="9" name="Rectangle 8"/>
          <p:cNvSpPr/>
          <p:nvPr/>
        </p:nvSpPr>
        <p:spPr>
          <a:xfrm>
            <a:off x="1617399" y="1955143"/>
            <a:ext cx="9663953" cy="4524315"/>
          </a:xfrm>
          <a:prstGeom prst="rect">
            <a:avLst/>
          </a:prstGeom>
        </p:spPr>
        <p:txBody>
          <a:bodyPr wrap="square" anchor="t">
            <a:spAutoFit/>
          </a:bodyPr>
          <a:lstStyle/>
          <a:p>
            <a:r>
              <a:rPr lang="en-US" b="1" dirty="0">
                <a:solidFill>
                  <a:srgbClr val="7F0055"/>
                </a:solidFill>
                <a:latin typeface="Courier New" panose="02070309020205020404" pitchFamily="49" charset="0"/>
              </a:rPr>
              <a:t>try</a:t>
            </a:r>
            <a:r>
              <a:rPr lang="en-US" b="1" dirty="0">
                <a:solidFill>
                  <a:srgbClr val="000000"/>
                </a:solidFill>
                <a:latin typeface="Courier New" panose="02070309020205020404" pitchFamily="49" charset="0"/>
              </a:rPr>
              <a:t> {</a:t>
            </a:r>
          </a:p>
          <a:p>
            <a:pPr lvl="1"/>
            <a:r>
              <a:rPr lang="en-US" b="1" dirty="0">
                <a:solidFill>
                  <a:srgbClr val="000000"/>
                </a:solidFill>
                <a:latin typeface="Courier New" panose="02070309020205020404" pitchFamily="49" charset="0"/>
                <a:cs typeface="Courier New"/>
              </a:rPr>
              <a:t>String </a:t>
            </a:r>
            <a:r>
              <a:rPr lang="en-US" dirty="0" err="1">
                <a:solidFill>
                  <a:srgbClr val="000000"/>
                </a:solidFill>
                <a:latin typeface="Courier New" panose="02070309020205020404" pitchFamily="49" charset="0"/>
                <a:cs typeface="Courier New"/>
              </a:rPr>
              <a:t>sql</a:t>
            </a:r>
            <a:r>
              <a:rPr lang="en-US" dirty="0">
                <a:solidFill>
                  <a:srgbClr val="000000"/>
                </a:solidFill>
                <a:latin typeface="Courier New" panose="02070309020205020404" pitchFamily="49" charset="0"/>
                <a:cs typeface="Courier New"/>
              </a:rPr>
              <a:t> = "</a:t>
            </a:r>
            <a:r>
              <a:rPr lang="en-US" dirty="0">
                <a:solidFill>
                  <a:srgbClr val="0000C0"/>
                </a:solidFill>
                <a:latin typeface="Courier New" panose="02070309020205020404" pitchFamily="49" charset="0"/>
              </a:rPr>
              <a:t>select * from </a:t>
            </a:r>
            <a:r>
              <a:rPr lang="en-US" dirty="0" err="1">
                <a:solidFill>
                  <a:srgbClr val="0000C0"/>
                </a:solidFill>
                <a:latin typeface="Courier New" panose="02070309020205020404" pitchFamily="49" charset="0"/>
              </a:rPr>
              <a:t>sinhvien</a:t>
            </a:r>
            <a:r>
              <a:rPr lang="en-US" dirty="0">
                <a:solidFill>
                  <a:srgbClr val="0000C0"/>
                </a:solidFill>
                <a:latin typeface="Courier New" panose="02070309020205020404" pitchFamily="49" charset="0"/>
              </a:rPr>
              <a:t> where </a:t>
            </a:r>
            <a:r>
              <a:rPr lang="en-US" dirty="0" err="1">
                <a:solidFill>
                  <a:srgbClr val="0000C0"/>
                </a:solidFill>
                <a:latin typeface="Courier New" panose="02070309020205020404" pitchFamily="49" charset="0"/>
              </a:rPr>
              <a:t>tuoi</a:t>
            </a:r>
            <a:r>
              <a:rPr lang="en-US" dirty="0">
                <a:solidFill>
                  <a:srgbClr val="0000C0"/>
                </a:solidFill>
                <a:latin typeface="Courier New" panose="02070309020205020404" pitchFamily="49" charset="0"/>
              </a:rPr>
              <a:t>=?</a:t>
            </a:r>
            <a:r>
              <a:rPr lang="en-US" dirty="0">
                <a:solidFill>
                  <a:srgbClr val="000000"/>
                </a:solidFill>
                <a:latin typeface="Courier New" panose="02070309020205020404" pitchFamily="49" charset="0"/>
                <a:cs typeface="Courier New"/>
              </a:rPr>
              <a:t>";</a:t>
            </a:r>
          </a:p>
          <a:p>
            <a:pPr lvl="1"/>
            <a:r>
              <a:rPr lang="en-US" dirty="0" err="1">
                <a:solidFill>
                  <a:srgbClr val="000000"/>
                </a:solidFill>
                <a:latin typeface="Courier New" panose="02070309020205020404" pitchFamily="49" charset="0"/>
              </a:rPr>
              <a:t>PreparedStatement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statement</a:t>
            </a:r>
            <a:r>
              <a:rPr lang="en-US" dirty="0">
                <a:solidFill>
                  <a:srgbClr val="000000"/>
                </a:solidFill>
                <a:latin typeface="Courier New" panose="02070309020205020404" pitchFamily="49" charset="0"/>
              </a:rPr>
              <a:t>=</a:t>
            </a:r>
            <a:r>
              <a:rPr lang="en-US" dirty="0" err="1">
                <a:solidFill>
                  <a:srgbClr val="0000C0"/>
                </a:solidFill>
                <a:latin typeface="Courier New" panose="02070309020205020404" pitchFamily="49" charset="0"/>
              </a:rPr>
              <a:t>conn</a:t>
            </a:r>
            <a:r>
              <a:rPr lang="en-US" dirty="0" err="1">
                <a:solidFill>
                  <a:srgbClr val="000000"/>
                </a:solidFill>
                <a:latin typeface="Courier New" panose="02070309020205020404" pitchFamily="49" charset="0"/>
              </a:rPr>
              <a:t>.prepareStatement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sql</a:t>
            </a:r>
            <a:r>
              <a:rPr lang="en-US"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cs typeface="Courier New"/>
            </a:endParaRPr>
          </a:p>
          <a:p>
            <a:pPr lvl="1"/>
            <a:endParaRPr lang="en-US" b="1" dirty="0">
              <a:solidFill>
                <a:srgbClr val="000000"/>
              </a:solidFill>
              <a:latin typeface="Courier New" panose="02070309020205020404" pitchFamily="49" charset="0"/>
            </a:endParaRPr>
          </a:p>
          <a:p>
            <a:pPr lvl="1"/>
            <a:r>
              <a:rPr lang="en-US" b="1" dirty="0" err="1">
                <a:solidFill>
                  <a:srgbClr val="000000"/>
                </a:solidFill>
                <a:latin typeface="Courier New" panose="02070309020205020404" pitchFamily="49" charset="0"/>
              </a:rPr>
              <a:t>statement</a:t>
            </a:r>
            <a:r>
              <a:rPr lang="en-US" dirty="0" err="1">
                <a:solidFill>
                  <a:srgbClr val="000000"/>
                </a:solidFill>
                <a:latin typeface="Courier New" panose="02070309020205020404" pitchFamily="49" charset="0"/>
              </a:rPr>
              <a:t>.setInt</a:t>
            </a:r>
            <a:r>
              <a:rPr lang="en-US" dirty="0">
                <a:solidFill>
                  <a:srgbClr val="000000"/>
                </a:solidFill>
                <a:latin typeface="Courier New" panose="02070309020205020404" pitchFamily="49" charset="0"/>
              </a:rPr>
              <a:t>(1, 19);</a:t>
            </a:r>
            <a:endParaRPr lang="en-US" dirty="0"/>
          </a:p>
          <a:p>
            <a:pPr lvl="1"/>
            <a:endParaRPr lang="en-US" dirty="0">
              <a:latin typeface="Courier New" panose="02070309020205020404" pitchFamily="49" charset="0"/>
            </a:endParaRPr>
          </a:p>
          <a:p>
            <a:pPr lvl="1"/>
            <a:r>
              <a:rPr lang="en-US" dirty="0" err="1">
                <a:solidFill>
                  <a:srgbClr val="000000"/>
                </a:solidFill>
                <a:latin typeface="Courier New" panose="02070309020205020404" pitchFamily="49" charset="0"/>
              </a:rPr>
              <a:t>ResultSet</a:t>
            </a:r>
            <a:r>
              <a:rPr lang="en-US"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result</a:t>
            </a:r>
            <a:r>
              <a:rPr lang="en-US" dirty="0">
                <a:solidFill>
                  <a:srgbClr val="000000"/>
                </a:solidFill>
                <a:latin typeface="Courier New" panose="02070309020205020404" pitchFamily="49" charset="0"/>
              </a:rPr>
              <a:t>=</a:t>
            </a:r>
            <a:r>
              <a:rPr lang="en-US" dirty="0" err="1">
                <a:solidFill>
                  <a:srgbClr val="000000"/>
                </a:solidFill>
                <a:highlight>
                  <a:srgbClr val="D4D4D4"/>
                </a:highlight>
                <a:latin typeface="Courier New" panose="02070309020205020404" pitchFamily="49" charset="0"/>
              </a:rPr>
              <a:t>statement.executeQuery</a:t>
            </a:r>
            <a:r>
              <a:rPr lang="en-US" dirty="0">
                <a:solidFill>
                  <a:srgbClr val="000000"/>
                </a:solidFill>
                <a:highlight>
                  <a:srgbClr val="D4D4D4"/>
                </a:highlight>
                <a:latin typeface="Courier New" panose="02070309020205020404" pitchFamily="49" charset="0"/>
              </a:rPr>
              <a:t>();</a:t>
            </a:r>
          </a:p>
          <a:p>
            <a:pPr lvl="1"/>
            <a:endParaRPr lang="en-US" b="1" dirty="0">
              <a:solidFill>
                <a:srgbClr val="7F0055"/>
              </a:solidFill>
              <a:latin typeface="Courier New" panose="02070309020205020404" pitchFamily="49" charset="0"/>
            </a:endParaRPr>
          </a:p>
          <a:p>
            <a:pPr lvl="1"/>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a:t>
            </a:r>
            <a:r>
              <a:rPr lang="en-US" b="1" dirty="0" err="1">
                <a:solidFill>
                  <a:srgbClr val="0000C0"/>
                </a:solidFill>
                <a:latin typeface="Courier New" panose="02070309020205020404" pitchFamily="49" charset="0"/>
              </a:rPr>
              <a:t>result</a:t>
            </a:r>
            <a:r>
              <a:rPr lang="en-US" b="1" dirty="0" err="1">
                <a:solidFill>
                  <a:srgbClr val="000000"/>
                </a:solidFill>
                <a:latin typeface="Courier New" panose="02070309020205020404" pitchFamily="49" charset="0"/>
              </a:rPr>
              <a:t>.next</a:t>
            </a:r>
            <a:r>
              <a:rPr lang="en-US" b="1" dirty="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a:t>
            </a:r>
          </a:p>
          <a:p>
            <a:pPr lvl="1"/>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t>
            </a:r>
            <a:r>
              <a:rPr lang="en-US" i="1" dirty="0" err="1">
                <a:solidFill>
                  <a:srgbClr val="000000"/>
                </a:solidFill>
                <a:latin typeface="Courier New" panose="02070309020205020404" pitchFamily="49" charset="0"/>
              </a:rPr>
              <a:t>result.getString</a:t>
            </a:r>
            <a:r>
              <a:rPr lang="en-US" i="1" dirty="0">
                <a:solidFill>
                  <a:srgbClr val="000000"/>
                </a:solidFill>
                <a:latin typeface="Courier New" panose="02070309020205020404" pitchFamily="49" charset="0"/>
              </a:rPr>
              <a:t>(</a:t>
            </a:r>
            <a:r>
              <a:rPr lang="en-US" i="1" dirty="0">
                <a:solidFill>
                  <a:srgbClr val="2A00FF"/>
                </a:solidFill>
                <a:latin typeface="Courier New" panose="02070309020205020404" pitchFamily="49" charset="0"/>
              </a:rPr>
              <a:t>"</a:t>
            </a:r>
            <a:r>
              <a:rPr lang="en-US" i="1" dirty="0" err="1">
                <a:solidFill>
                  <a:srgbClr val="2A00FF"/>
                </a:solidFill>
                <a:latin typeface="Courier New" panose="02070309020205020404" pitchFamily="49" charset="0"/>
              </a:rPr>
              <a:t>HoTen</a:t>
            </a:r>
            <a:r>
              <a:rPr lang="en-US" i="1" dirty="0">
                <a:solidFill>
                  <a:srgbClr val="2A00FF"/>
                </a:solidFill>
                <a:latin typeface="Courier New" panose="02070309020205020404" pitchFamily="49" charset="0"/>
              </a:rPr>
              <a:t>"</a:t>
            </a:r>
            <a:r>
              <a:rPr lang="en-US" i="1" dirty="0">
                <a:solidFill>
                  <a:srgbClr val="000000"/>
                </a:solidFill>
                <a:latin typeface="Courier New" panose="02070309020205020404" pitchFamily="49" charset="0"/>
              </a:rPr>
              <a:t>));</a:t>
            </a:r>
          </a:p>
          <a:p>
            <a:pPr lvl="1"/>
            <a:r>
              <a:rPr lang="en-US" dirty="0">
                <a:solidFill>
                  <a:srgbClr val="000000"/>
                </a:solidFill>
                <a:latin typeface="Courier New" panose="02070309020205020404" pitchFamily="49" charset="0"/>
              </a:rPr>
              <a:t>}</a:t>
            </a:r>
          </a:p>
          <a:p>
            <a:pPr lvl="1"/>
            <a:endParaRPr lang="en-US" dirty="0">
              <a:latin typeface="Courier New" panose="02070309020205020404" pitchFamily="49" charset="0"/>
            </a:endParaRPr>
          </a:p>
          <a:p>
            <a:r>
              <a:rPr lang="en-US"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 (Exception e)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40193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sz="4400" kern="0">
                <a:solidFill>
                  <a:srgbClr val="002060"/>
                </a:solidFill>
                <a:latin typeface="Cambria" panose="02040503050406030204" pitchFamily="18" charset="0"/>
              </a:rPr>
              <a:t>Sử dụng </a:t>
            </a:r>
            <a:r>
              <a:rPr lang="en-US" sz="4400" kern="0">
                <a:solidFill>
                  <a:srgbClr val="FF0000"/>
                </a:solidFill>
                <a:latin typeface="Cambria" panose="02040503050406030204" pitchFamily="18" charset="0"/>
              </a:rPr>
              <a:t>PreparedStatement</a:t>
            </a:r>
            <a:r>
              <a:rPr lang="en-US" sz="4400" kern="0">
                <a:solidFill>
                  <a:srgbClr val="002060"/>
                </a:solidFill>
                <a:latin typeface="Cambria" panose="02040503050406030204" pitchFamily="18" charset="0"/>
              </a:rPr>
              <a:t>  để thêm mới dữ liệu trong MySql</a:t>
            </a:r>
            <a:endParaRPr lang="en-US" sz="44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489093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170738"/>
            <a:ext cx="8229600" cy="5975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800" kern="0">
                <a:solidFill>
                  <a:srgbClr val="002060"/>
                </a:solidFill>
                <a:latin typeface="Cambria" panose="02040503050406030204" pitchFamily="18" charset="0"/>
              </a:rPr>
              <a:t>Sử dụng </a:t>
            </a:r>
            <a:r>
              <a:rPr lang="en-US" sz="2800" kern="0">
                <a:solidFill>
                  <a:srgbClr val="FF0000"/>
                </a:solidFill>
                <a:latin typeface="Cambria" panose="02040503050406030204" pitchFamily="18" charset="0"/>
              </a:rPr>
              <a:t>PreparedStatement</a:t>
            </a:r>
            <a:r>
              <a:rPr lang="en-US" sz="2800" kern="0">
                <a:solidFill>
                  <a:srgbClr val="002060"/>
                </a:solidFill>
                <a:latin typeface="Cambria" panose="02040503050406030204" pitchFamily="18" charset="0"/>
              </a:rPr>
              <a:t> </a:t>
            </a:r>
            <a:endParaRPr lang="vi-VN" sz="2800" kern="0">
              <a:solidFill>
                <a:srgbClr val="002060"/>
              </a:solidFill>
              <a:latin typeface="Cambria" panose="02040503050406030204" pitchFamily="18" charset="0"/>
            </a:endParaRPr>
          </a:p>
        </p:txBody>
      </p:sp>
      <p:sp>
        <p:nvSpPr>
          <p:cNvPr id="10" name="Rectangle 9"/>
          <p:cNvSpPr/>
          <p:nvPr/>
        </p:nvSpPr>
        <p:spPr>
          <a:xfrm>
            <a:off x="2029776" y="1872223"/>
            <a:ext cx="8559478" cy="4247317"/>
          </a:xfrm>
          <a:prstGeom prst="rect">
            <a:avLst/>
          </a:prstGeom>
        </p:spPr>
        <p:txBody>
          <a:bodyPr wrap="square">
            <a:spAutoFit/>
          </a:bodyPr>
          <a:lstStyle/>
          <a:p>
            <a:r>
              <a:rPr lang="en-US" b="1" dirty="0">
                <a:solidFill>
                  <a:srgbClr val="7F0055"/>
                </a:solidFill>
                <a:latin typeface="Courier New" panose="02070309020205020404" pitchFamily="49" charset="0"/>
              </a:rPr>
              <a:t>try </a:t>
            </a:r>
            <a:r>
              <a:rPr lang="en-US" dirty="0">
                <a:solidFill>
                  <a:srgbClr val="000000"/>
                </a:solidFill>
                <a:latin typeface="Courier New" panose="02070309020205020404" pitchFamily="49" charset="0"/>
              </a:rPr>
              <a:t>{</a:t>
            </a:r>
          </a:p>
          <a:p>
            <a:pPr lvl="1"/>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sql</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"insert into </a:t>
            </a:r>
            <a:r>
              <a:rPr lang="en-US" dirty="0" err="1">
                <a:solidFill>
                  <a:srgbClr val="2A00FF"/>
                </a:solidFill>
                <a:latin typeface="Courier New" panose="02070309020205020404" pitchFamily="49" charset="0"/>
              </a:rPr>
              <a:t>sinhvien</a:t>
            </a:r>
            <a:r>
              <a:rPr lang="en-US" dirty="0">
                <a:solidFill>
                  <a:srgbClr val="2A00FF"/>
                </a:solidFill>
                <a:latin typeface="Courier New" panose="02070309020205020404" pitchFamily="49" charset="0"/>
              </a:rPr>
              <a:t> values(?,?,?)"</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PreparedStatement</a:t>
            </a:r>
            <a:r>
              <a:rPr lang="en-US" dirty="0">
                <a:solidFill>
                  <a:srgbClr val="000000"/>
                </a:solidFill>
                <a:latin typeface="Courier New" panose="02070309020205020404" pitchFamily="49" charset="0"/>
              </a:rPr>
              <a:t> statement=</a:t>
            </a:r>
            <a:r>
              <a:rPr lang="en-US" dirty="0" err="1">
                <a:solidFill>
                  <a:srgbClr val="000000"/>
                </a:solidFill>
                <a:latin typeface="Courier New" panose="02070309020205020404" pitchFamily="49" charset="0"/>
              </a:rPr>
              <a:t>conn.prepareStatement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sql</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statement.setString</a:t>
            </a:r>
            <a:r>
              <a:rPr lang="en-US" dirty="0">
                <a:solidFill>
                  <a:srgbClr val="000000"/>
                </a:solidFill>
                <a:latin typeface="Courier New" panose="02070309020205020404" pitchFamily="49" charset="0"/>
              </a:rPr>
              <a:t>(1, </a:t>
            </a:r>
            <a:r>
              <a:rPr lang="en-US" dirty="0" err="1">
                <a:solidFill>
                  <a:srgbClr val="0000C0"/>
                </a:solidFill>
                <a:latin typeface="Courier New" panose="02070309020205020404" pitchFamily="49" charset="0"/>
              </a:rPr>
              <a:t>txtMa</a:t>
            </a:r>
            <a:r>
              <a:rPr lang="en-US" dirty="0" err="1">
                <a:solidFill>
                  <a:srgbClr val="000000"/>
                </a:solidFill>
                <a:latin typeface="Courier New" panose="02070309020205020404" pitchFamily="49" charset="0"/>
              </a:rPr>
              <a:t>.getText</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statement.setString</a:t>
            </a:r>
            <a:r>
              <a:rPr lang="en-US" dirty="0">
                <a:solidFill>
                  <a:srgbClr val="000000"/>
                </a:solidFill>
                <a:latin typeface="Courier New" panose="02070309020205020404" pitchFamily="49" charset="0"/>
              </a:rPr>
              <a:t>(2, </a:t>
            </a:r>
            <a:r>
              <a:rPr lang="en-US" dirty="0" err="1">
                <a:solidFill>
                  <a:srgbClr val="0000C0"/>
                </a:solidFill>
                <a:latin typeface="Courier New" panose="02070309020205020404" pitchFamily="49" charset="0"/>
              </a:rPr>
              <a:t>txtTen</a:t>
            </a:r>
            <a:r>
              <a:rPr lang="en-US" dirty="0" err="1">
                <a:solidFill>
                  <a:srgbClr val="000000"/>
                </a:solidFill>
                <a:latin typeface="Courier New" panose="02070309020205020404" pitchFamily="49" charset="0"/>
              </a:rPr>
              <a:t>.getText</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statement.setInt</a:t>
            </a:r>
            <a:r>
              <a:rPr lang="en-US" dirty="0">
                <a:solidFill>
                  <a:srgbClr val="000000"/>
                </a:solidFill>
                <a:latin typeface="Courier New" panose="02070309020205020404" pitchFamily="49" charset="0"/>
              </a:rPr>
              <a:t>(3, </a:t>
            </a:r>
            <a:r>
              <a:rPr lang="en-US" dirty="0" err="1">
                <a:solidFill>
                  <a:srgbClr val="000000"/>
                </a:solidFill>
                <a:latin typeface="Courier New" panose="02070309020205020404" pitchFamily="49" charset="0"/>
              </a:rPr>
              <a:t>Integer.</a:t>
            </a:r>
            <a:r>
              <a:rPr lang="en-US" i="1" dirty="0" err="1">
                <a:solidFill>
                  <a:srgbClr val="000000"/>
                </a:solidFill>
                <a:latin typeface="Courier New" panose="02070309020205020404" pitchFamily="49" charset="0"/>
              </a:rPr>
              <a:t>parseInt</a:t>
            </a:r>
            <a:r>
              <a:rPr lang="en-US" i="1" dirty="0">
                <a:solidFill>
                  <a:srgbClr val="000000"/>
                </a:solidFill>
                <a:latin typeface="Courier New" panose="02070309020205020404" pitchFamily="49" charset="0"/>
              </a:rPr>
              <a:t>(</a:t>
            </a:r>
            <a:r>
              <a:rPr lang="en-US" i="1" dirty="0" err="1">
                <a:solidFill>
                  <a:srgbClr val="0000C0"/>
                </a:solidFill>
                <a:latin typeface="Courier New" panose="02070309020205020404" pitchFamily="49" charset="0"/>
              </a:rPr>
              <a:t>txtTuoi</a:t>
            </a:r>
            <a:r>
              <a:rPr lang="en-US" i="1" dirty="0" err="1">
                <a:solidFill>
                  <a:srgbClr val="000000"/>
                </a:solidFill>
                <a:latin typeface="Courier New" panose="02070309020205020404" pitchFamily="49" charset="0"/>
              </a:rPr>
              <a:t>.getText</a:t>
            </a:r>
            <a:r>
              <a:rPr lang="en-US" i="1" dirty="0">
                <a:solidFill>
                  <a:srgbClr val="000000"/>
                </a:solidFill>
                <a:latin typeface="Courier New" panose="02070309020205020404" pitchFamily="49" charset="0"/>
              </a:rPr>
              <a:t>()));</a:t>
            </a:r>
          </a:p>
          <a:p>
            <a:pPr lvl="1"/>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x = </a:t>
            </a:r>
            <a:r>
              <a:rPr lang="en-US" b="1" dirty="0" err="1">
                <a:solidFill>
                  <a:srgbClr val="000000"/>
                </a:solidFill>
                <a:latin typeface="Courier New" panose="02070309020205020404" pitchFamily="49" charset="0"/>
              </a:rPr>
              <a:t>statement.executeUpdate</a:t>
            </a:r>
            <a:r>
              <a:rPr lang="en-US" b="1" dirty="0">
                <a:solidFill>
                  <a:srgbClr val="000000"/>
                </a:solidFill>
                <a:latin typeface="Courier New" panose="02070309020205020404" pitchFamily="49" charset="0"/>
              </a:rPr>
              <a:t>();</a:t>
            </a:r>
          </a:p>
          <a:p>
            <a:pPr lvl="1"/>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(x &gt; 0)</a:t>
            </a:r>
          </a:p>
          <a:p>
            <a:pPr lvl="1"/>
            <a:r>
              <a:rPr lang="en-US" dirty="0">
                <a:solidFill>
                  <a:srgbClr val="000000"/>
                </a:solidFill>
                <a:latin typeface="Courier New" panose="02070309020205020404" pitchFamily="49" charset="0"/>
              </a:rPr>
              <a:t>{</a:t>
            </a:r>
          </a:p>
          <a:p>
            <a:pPr lvl="1"/>
            <a:r>
              <a:rPr lang="vi-VN" b="1" dirty="0">
                <a:solidFill>
                  <a:srgbClr val="000000"/>
                </a:solidFill>
                <a:latin typeface="Courier New" panose="02070309020205020404" pitchFamily="49" charset="0"/>
              </a:rPr>
              <a:t>    System.out.println(</a:t>
            </a:r>
            <a:r>
              <a:rPr lang="vi-VN" b="1" i="1" dirty="0">
                <a:solidFill>
                  <a:srgbClr val="2A00FF"/>
                </a:solidFill>
                <a:latin typeface="Courier New" panose="02070309020205020404" pitchFamily="49" charset="0"/>
              </a:rPr>
              <a:t>"Lưu </a:t>
            </a:r>
            <a:r>
              <a:rPr lang="en-US" b="1" i="1" dirty="0">
                <a:solidFill>
                  <a:srgbClr val="2A00FF"/>
                </a:solidFill>
                <a:latin typeface="Courier New" panose="02070309020205020404" pitchFamily="49" charset="0"/>
              </a:rPr>
              <a:t>OK</a:t>
            </a:r>
            <a:r>
              <a:rPr lang="vi-VN" b="1" i="1" dirty="0">
                <a:solidFill>
                  <a:srgbClr val="2A00FF"/>
                </a:solidFill>
                <a:latin typeface="Courier New" panose="02070309020205020404" pitchFamily="49" charset="0"/>
              </a:rPr>
              <a:t>"</a:t>
            </a:r>
            <a:r>
              <a:rPr lang="vi-VN" b="1" i="1" dirty="0">
                <a:solidFill>
                  <a:srgbClr val="000000"/>
                </a:solidFill>
                <a:latin typeface="Courier New" panose="02070309020205020404" pitchFamily="49" charset="0"/>
              </a:rPr>
              <a:t>);</a:t>
            </a:r>
          </a:p>
          <a:p>
            <a:pPr lvl="1"/>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(Exception ex) </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93182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sz="4400" kern="0" dirty="0" err="1">
                <a:solidFill>
                  <a:srgbClr val="002060"/>
                </a:solidFill>
                <a:latin typeface="Cambria" panose="02040503050406030204" pitchFamily="18" charset="0"/>
              </a:rPr>
              <a:t>Sử</a:t>
            </a:r>
            <a:r>
              <a:rPr lang="en-US" sz="4400" kern="0" dirty="0">
                <a:solidFill>
                  <a:srgbClr val="002060"/>
                </a:solidFill>
                <a:latin typeface="Cambria" panose="02040503050406030204" pitchFamily="18" charset="0"/>
              </a:rPr>
              <a:t> </a:t>
            </a:r>
            <a:r>
              <a:rPr lang="en-US" sz="4400" kern="0" dirty="0" err="1">
                <a:solidFill>
                  <a:srgbClr val="002060"/>
                </a:solidFill>
                <a:latin typeface="Cambria" panose="02040503050406030204" pitchFamily="18" charset="0"/>
              </a:rPr>
              <a:t>dụng</a:t>
            </a:r>
            <a:r>
              <a:rPr lang="en-US" sz="4400" kern="0" dirty="0">
                <a:solidFill>
                  <a:srgbClr val="002060"/>
                </a:solidFill>
                <a:latin typeface="Cambria" panose="02040503050406030204" pitchFamily="18" charset="0"/>
              </a:rPr>
              <a:t> </a:t>
            </a:r>
            <a:r>
              <a:rPr lang="en-US" sz="4400" kern="0" dirty="0" err="1">
                <a:solidFill>
                  <a:srgbClr val="FF0000"/>
                </a:solidFill>
                <a:latin typeface="Cambria" panose="02040503050406030204" pitchFamily="18" charset="0"/>
              </a:rPr>
              <a:t>PreparedStatement</a:t>
            </a:r>
            <a:r>
              <a:rPr lang="en-US" sz="4400" kern="0" dirty="0">
                <a:solidFill>
                  <a:srgbClr val="002060"/>
                </a:solidFill>
                <a:latin typeface="Cambria" panose="02040503050406030204" pitchFamily="18" charset="0"/>
              </a:rPr>
              <a:t>  </a:t>
            </a:r>
            <a:r>
              <a:rPr lang="en-US" sz="4400" kern="0" dirty="0" err="1">
                <a:solidFill>
                  <a:srgbClr val="002060"/>
                </a:solidFill>
                <a:latin typeface="Cambria" panose="02040503050406030204" pitchFamily="18" charset="0"/>
              </a:rPr>
              <a:t>để</a:t>
            </a:r>
            <a:r>
              <a:rPr lang="en-US" sz="4400" kern="0" dirty="0">
                <a:solidFill>
                  <a:srgbClr val="002060"/>
                </a:solidFill>
                <a:latin typeface="Cambria" panose="02040503050406030204" pitchFamily="18" charset="0"/>
              </a:rPr>
              <a:t> update </a:t>
            </a:r>
            <a:r>
              <a:rPr lang="en-US" sz="4400" kern="0" dirty="0" err="1">
                <a:solidFill>
                  <a:srgbClr val="002060"/>
                </a:solidFill>
                <a:latin typeface="Cambria" panose="02040503050406030204" pitchFamily="18" charset="0"/>
              </a:rPr>
              <a:t>dữ</a:t>
            </a:r>
            <a:r>
              <a:rPr lang="en-US" sz="4400" kern="0" dirty="0">
                <a:solidFill>
                  <a:srgbClr val="002060"/>
                </a:solidFill>
                <a:latin typeface="Cambria" panose="02040503050406030204" pitchFamily="18" charset="0"/>
              </a:rPr>
              <a:t> </a:t>
            </a:r>
            <a:r>
              <a:rPr lang="en-US" sz="4400" kern="0" dirty="0" err="1">
                <a:solidFill>
                  <a:srgbClr val="002060"/>
                </a:solidFill>
                <a:latin typeface="Cambria" panose="02040503050406030204" pitchFamily="18" charset="0"/>
              </a:rPr>
              <a:t>liệu</a:t>
            </a:r>
            <a:r>
              <a:rPr lang="en-US" sz="4400" kern="0" dirty="0">
                <a:solidFill>
                  <a:srgbClr val="002060"/>
                </a:solidFill>
                <a:latin typeface="Cambria" panose="02040503050406030204" pitchFamily="18" charset="0"/>
              </a:rPr>
              <a:t> </a:t>
            </a:r>
            <a:r>
              <a:rPr lang="en-US" sz="4400" kern="0" dirty="0" err="1">
                <a:solidFill>
                  <a:srgbClr val="002060"/>
                </a:solidFill>
                <a:latin typeface="Cambria" panose="02040503050406030204" pitchFamily="18" charset="0"/>
              </a:rPr>
              <a:t>trong</a:t>
            </a:r>
            <a:r>
              <a:rPr lang="en-US" sz="4400" kern="0" dirty="0">
                <a:solidFill>
                  <a:srgbClr val="002060"/>
                </a:solidFill>
                <a:latin typeface="Cambria" panose="02040503050406030204" pitchFamily="18" charset="0"/>
              </a:rPr>
              <a:t> </a:t>
            </a:r>
            <a:r>
              <a:rPr lang="en-US" sz="4400" kern="0" dirty="0" err="1">
                <a:solidFill>
                  <a:srgbClr val="002060"/>
                </a:solidFill>
                <a:latin typeface="Cambria" panose="02040503050406030204" pitchFamily="18" charset="0"/>
              </a:rPr>
              <a:t>MySql</a:t>
            </a:r>
            <a:endParaRPr lang="en-US" sz="44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76167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170738"/>
            <a:ext cx="8229600" cy="5975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800" kern="0">
                <a:solidFill>
                  <a:srgbClr val="002060"/>
                </a:solidFill>
                <a:latin typeface="Cambria" panose="02040503050406030204" pitchFamily="18" charset="0"/>
              </a:rPr>
              <a:t>Sử dụng </a:t>
            </a:r>
            <a:r>
              <a:rPr lang="en-US" sz="2800" kern="0">
                <a:solidFill>
                  <a:srgbClr val="FF0000"/>
                </a:solidFill>
                <a:latin typeface="Cambria" panose="02040503050406030204" pitchFamily="18" charset="0"/>
              </a:rPr>
              <a:t>PreparedStatement</a:t>
            </a:r>
            <a:r>
              <a:rPr lang="en-US" sz="2800" kern="0">
                <a:solidFill>
                  <a:srgbClr val="002060"/>
                </a:solidFill>
                <a:latin typeface="Cambria" panose="02040503050406030204" pitchFamily="18" charset="0"/>
              </a:rPr>
              <a:t> </a:t>
            </a:r>
            <a:endParaRPr lang="vi-VN" sz="2800" kern="0">
              <a:solidFill>
                <a:srgbClr val="002060"/>
              </a:solidFill>
              <a:latin typeface="Cambria" panose="02040503050406030204" pitchFamily="18" charset="0"/>
            </a:endParaRPr>
          </a:p>
        </p:txBody>
      </p:sp>
      <p:sp>
        <p:nvSpPr>
          <p:cNvPr id="9" name="Rectangle 8"/>
          <p:cNvSpPr/>
          <p:nvPr/>
        </p:nvSpPr>
        <p:spPr>
          <a:xfrm>
            <a:off x="1828800" y="1768285"/>
            <a:ext cx="8458200" cy="4247317"/>
          </a:xfrm>
          <a:prstGeom prst="rect">
            <a:avLst/>
          </a:prstGeom>
        </p:spPr>
        <p:txBody>
          <a:bodyPr wrap="square">
            <a:spAutoFit/>
          </a:bodyPr>
          <a:lstStyle/>
          <a:p>
            <a:r>
              <a:rPr lang="en-US" b="1" dirty="0">
                <a:solidFill>
                  <a:srgbClr val="7F0055"/>
                </a:solidFill>
                <a:latin typeface="Courier New" panose="02070309020205020404" pitchFamily="49" charset="0"/>
              </a:rPr>
              <a:t>try</a:t>
            </a:r>
          </a:p>
          <a:p>
            <a:r>
              <a:rPr lang="en-US" dirty="0">
                <a:solidFill>
                  <a:srgbClr val="000000"/>
                </a:solidFill>
                <a:latin typeface="Courier New" panose="02070309020205020404" pitchFamily="49" charset="0"/>
              </a:rPr>
              <a:t>{</a:t>
            </a:r>
          </a:p>
          <a:p>
            <a:pPr lvl="1"/>
            <a:r>
              <a:rPr lang="en-US" dirty="0">
                <a:solidFill>
                  <a:srgbClr val="000000"/>
                </a:solidFill>
                <a:highlight>
                  <a:srgbClr val="D4D4D4"/>
                </a:highlight>
                <a:latin typeface="Courier New" panose="02070309020205020404" pitchFamily="49" charset="0"/>
              </a:rPr>
              <a:t>String </a:t>
            </a:r>
            <a:r>
              <a:rPr lang="en-US" dirty="0" err="1">
                <a:solidFill>
                  <a:srgbClr val="000000"/>
                </a:solidFill>
                <a:highlight>
                  <a:srgbClr val="D4D4D4"/>
                </a:highlight>
                <a:latin typeface="Courier New" panose="02070309020205020404" pitchFamily="49" charset="0"/>
              </a:rPr>
              <a:t>sql</a:t>
            </a:r>
            <a:r>
              <a:rPr lang="en-US" dirty="0">
                <a:solidFill>
                  <a:srgbClr val="000000"/>
                </a:solidFill>
                <a:highlight>
                  <a:srgbClr val="D4D4D4"/>
                </a:highlight>
                <a:latin typeface="Courier New" panose="02070309020205020404" pitchFamily="49" charset="0"/>
              </a:rPr>
              <a:t>=</a:t>
            </a:r>
            <a:r>
              <a:rPr lang="en-US" dirty="0">
                <a:solidFill>
                  <a:srgbClr val="2A00FF"/>
                </a:solidFill>
                <a:highlight>
                  <a:srgbClr val="D4D4D4"/>
                </a:highlight>
                <a:latin typeface="Courier New" panose="02070309020205020404" pitchFamily="49" charset="0"/>
              </a:rPr>
              <a:t>"update </a:t>
            </a:r>
            <a:r>
              <a:rPr lang="en-US" dirty="0" err="1">
                <a:solidFill>
                  <a:srgbClr val="2A00FF"/>
                </a:solidFill>
                <a:highlight>
                  <a:srgbClr val="D4D4D4"/>
                </a:highlight>
                <a:latin typeface="Courier New" panose="02070309020205020404" pitchFamily="49" charset="0"/>
              </a:rPr>
              <a:t>sinhvien</a:t>
            </a:r>
            <a:r>
              <a:rPr lang="en-US" dirty="0">
                <a:solidFill>
                  <a:srgbClr val="2A00FF"/>
                </a:solidFill>
                <a:highlight>
                  <a:srgbClr val="D4D4D4"/>
                </a:highlight>
                <a:latin typeface="Courier New" panose="02070309020205020404" pitchFamily="49" charset="0"/>
              </a:rPr>
              <a:t> set Ten=?,</a:t>
            </a:r>
            <a:r>
              <a:rPr lang="en-US" dirty="0" err="1">
                <a:solidFill>
                  <a:srgbClr val="2A00FF"/>
                </a:solidFill>
                <a:highlight>
                  <a:srgbClr val="D4D4D4"/>
                </a:highlight>
                <a:latin typeface="Courier New" panose="02070309020205020404" pitchFamily="49" charset="0"/>
              </a:rPr>
              <a:t>Tuoi</a:t>
            </a:r>
            <a:r>
              <a:rPr lang="en-US" dirty="0">
                <a:solidFill>
                  <a:srgbClr val="2A00FF"/>
                </a:solidFill>
                <a:highlight>
                  <a:srgbClr val="D4D4D4"/>
                </a:highlight>
                <a:latin typeface="Courier New" panose="02070309020205020404" pitchFamily="49" charset="0"/>
              </a:rPr>
              <a:t>=? where Ma=?"</a:t>
            </a:r>
            <a:r>
              <a:rPr lang="en-US" dirty="0">
                <a:solidFill>
                  <a:srgbClr val="000000"/>
                </a:solidFill>
                <a:highlight>
                  <a:srgbClr val="D4D4D4"/>
                </a:highlight>
                <a:latin typeface="Courier New" panose="02070309020205020404" pitchFamily="49" charset="0"/>
              </a:rPr>
              <a:t>;</a:t>
            </a:r>
          </a:p>
          <a:p>
            <a:pPr lvl="1"/>
            <a:r>
              <a:rPr lang="en-US" dirty="0" err="1">
                <a:solidFill>
                  <a:srgbClr val="000000"/>
                </a:solidFill>
                <a:latin typeface="Courier New" panose="02070309020205020404" pitchFamily="49" charset="0"/>
              </a:rPr>
              <a:t>PreparedStatement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statement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conn.prepareStatement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sql</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statement.setString</a:t>
            </a:r>
            <a:r>
              <a:rPr lang="en-US" dirty="0">
                <a:solidFill>
                  <a:srgbClr val="000000"/>
                </a:solidFill>
                <a:latin typeface="Courier New" panose="02070309020205020404" pitchFamily="49" charset="0"/>
              </a:rPr>
              <a:t>(1, </a:t>
            </a:r>
            <a:r>
              <a:rPr lang="en-US" dirty="0" err="1">
                <a:solidFill>
                  <a:srgbClr val="0000C0"/>
                </a:solidFill>
                <a:latin typeface="Courier New" panose="02070309020205020404" pitchFamily="49" charset="0"/>
              </a:rPr>
              <a:t>txtTen</a:t>
            </a:r>
            <a:r>
              <a:rPr lang="en-US" dirty="0" err="1">
                <a:solidFill>
                  <a:srgbClr val="000000"/>
                </a:solidFill>
                <a:latin typeface="Courier New" panose="02070309020205020404" pitchFamily="49" charset="0"/>
              </a:rPr>
              <a:t>.getText</a:t>
            </a:r>
            <a:r>
              <a:rPr lang="en-US"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statement.setInt</a:t>
            </a:r>
            <a:r>
              <a:rPr lang="en-US" dirty="0">
                <a:solidFill>
                  <a:srgbClr val="000000"/>
                </a:solidFill>
                <a:latin typeface="Courier New" panose="02070309020205020404" pitchFamily="49" charset="0"/>
              </a:rPr>
              <a:t>(2, </a:t>
            </a:r>
            <a:r>
              <a:rPr lang="en-US" dirty="0" err="1">
                <a:solidFill>
                  <a:srgbClr val="000000"/>
                </a:solidFill>
                <a:latin typeface="Courier New" panose="02070309020205020404" pitchFamily="49" charset="0"/>
              </a:rPr>
              <a:t>Integer.</a:t>
            </a:r>
            <a:r>
              <a:rPr lang="en-US" i="1" dirty="0" err="1">
                <a:solidFill>
                  <a:srgbClr val="000000"/>
                </a:solidFill>
                <a:latin typeface="Courier New" panose="02070309020205020404" pitchFamily="49" charset="0"/>
              </a:rPr>
              <a:t>parseInt</a:t>
            </a:r>
            <a:r>
              <a:rPr lang="en-US" i="1" dirty="0">
                <a:solidFill>
                  <a:srgbClr val="000000"/>
                </a:solidFill>
                <a:latin typeface="Courier New" panose="02070309020205020404" pitchFamily="49" charset="0"/>
              </a:rPr>
              <a:t>(</a:t>
            </a:r>
            <a:r>
              <a:rPr lang="en-US" i="1" dirty="0" err="1">
                <a:solidFill>
                  <a:srgbClr val="0000C0"/>
                </a:solidFill>
                <a:latin typeface="Courier New" panose="02070309020205020404" pitchFamily="49" charset="0"/>
              </a:rPr>
              <a:t>txtTuoi</a:t>
            </a:r>
            <a:r>
              <a:rPr lang="en-US" i="1" dirty="0" err="1">
                <a:solidFill>
                  <a:srgbClr val="000000"/>
                </a:solidFill>
                <a:latin typeface="Courier New" panose="02070309020205020404" pitchFamily="49" charset="0"/>
              </a:rPr>
              <a:t>.getText</a:t>
            </a:r>
            <a:r>
              <a:rPr lang="en-US" i="1" dirty="0">
                <a:solidFill>
                  <a:srgbClr val="000000"/>
                </a:solidFill>
                <a:latin typeface="Courier New" panose="02070309020205020404" pitchFamily="49" charset="0"/>
              </a:rPr>
              <a:t>()));</a:t>
            </a:r>
          </a:p>
          <a:p>
            <a:pPr lvl="1"/>
            <a:r>
              <a:rPr lang="en-US" dirty="0" err="1">
                <a:solidFill>
                  <a:srgbClr val="000000"/>
                </a:solidFill>
                <a:latin typeface="Courier New" panose="02070309020205020404" pitchFamily="49" charset="0"/>
              </a:rPr>
              <a:t>statement.setString</a:t>
            </a:r>
            <a:r>
              <a:rPr lang="en-US" dirty="0">
                <a:solidFill>
                  <a:srgbClr val="000000"/>
                </a:solidFill>
                <a:latin typeface="Courier New" panose="02070309020205020404" pitchFamily="49" charset="0"/>
              </a:rPr>
              <a:t>(3, </a:t>
            </a:r>
            <a:r>
              <a:rPr lang="en-US" dirty="0" err="1">
                <a:solidFill>
                  <a:srgbClr val="0000C0"/>
                </a:solidFill>
                <a:latin typeface="Courier New" panose="02070309020205020404" pitchFamily="49" charset="0"/>
              </a:rPr>
              <a:t>txtMa</a:t>
            </a:r>
            <a:r>
              <a:rPr lang="en-US" dirty="0" err="1">
                <a:solidFill>
                  <a:srgbClr val="000000"/>
                </a:solidFill>
                <a:latin typeface="Courier New" panose="02070309020205020404" pitchFamily="49" charset="0"/>
              </a:rPr>
              <a:t>.getText</a:t>
            </a:r>
            <a:r>
              <a:rPr lang="en-US" dirty="0">
                <a:solidFill>
                  <a:srgbClr val="000000"/>
                </a:solidFill>
                <a:latin typeface="Courier New" panose="02070309020205020404" pitchFamily="49" charset="0"/>
              </a:rPr>
              <a:t>());</a:t>
            </a:r>
          </a:p>
          <a:p>
            <a:pPr lvl="1"/>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x = </a:t>
            </a:r>
            <a:r>
              <a:rPr lang="en-US" b="1" dirty="0" err="1">
                <a:solidFill>
                  <a:srgbClr val="000000"/>
                </a:solidFill>
                <a:latin typeface="Courier New" panose="02070309020205020404" pitchFamily="49" charset="0"/>
              </a:rPr>
              <a:t>statement.executeUpdate</a:t>
            </a:r>
            <a:r>
              <a:rPr lang="en-US" b="1" dirty="0">
                <a:solidFill>
                  <a:srgbClr val="000000"/>
                </a:solidFill>
                <a:latin typeface="Courier New" panose="02070309020205020404" pitchFamily="49" charset="0"/>
              </a:rPr>
              <a:t>();</a:t>
            </a:r>
          </a:p>
          <a:p>
            <a:pPr lvl="1"/>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(x &gt; 0) </a:t>
            </a:r>
            <a:r>
              <a:rPr lang="en-US" dirty="0">
                <a:solidFill>
                  <a:srgbClr val="000000"/>
                </a:solidFill>
                <a:latin typeface="Courier New" panose="02070309020205020404" pitchFamily="49" charset="0"/>
              </a:rPr>
              <a:t>{</a:t>
            </a:r>
          </a:p>
          <a:p>
            <a:pPr lvl="1"/>
            <a:r>
              <a:rPr lang="vi-VN" b="1" dirty="0">
                <a:solidFill>
                  <a:srgbClr val="000000"/>
                </a:solidFill>
                <a:latin typeface="Courier New" panose="02070309020205020404" pitchFamily="49" charset="0"/>
              </a:rPr>
              <a:t>    System.out.println(</a:t>
            </a:r>
            <a:r>
              <a:rPr lang="en-US" b="1" i="1" dirty="0">
                <a:solidFill>
                  <a:srgbClr val="2A00FF"/>
                </a:solidFill>
                <a:latin typeface="Courier New" panose="02070309020205020404" pitchFamily="49" charset="0"/>
              </a:rPr>
              <a:t>"</a:t>
            </a:r>
            <a:r>
              <a:rPr lang="en-US" b="1" i="1" dirty="0" err="1">
                <a:solidFill>
                  <a:srgbClr val="2A00FF"/>
                </a:solidFill>
                <a:latin typeface="Courier New" panose="02070309020205020404" pitchFamily="49" charset="0"/>
              </a:rPr>
              <a:t>Cập</a:t>
            </a:r>
            <a:r>
              <a:rPr lang="en-US" b="1" i="1" dirty="0">
                <a:solidFill>
                  <a:srgbClr val="2A00FF"/>
                </a:solidFill>
                <a:latin typeface="Courier New" panose="02070309020205020404" pitchFamily="49" charset="0"/>
              </a:rPr>
              <a:t> </a:t>
            </a:r>
            <a:r>
              <a:rPr lang="en-US" b="1" i="1" dirty="0" err="1">
                <a:solidFill>
                  <a:srgbClr val="2A00FF"/>
                </a:solidFill>
                <a:latin typeface="Courier New" panose="02070309020205020404" pitchFamily="49" charset="0"/>
              </a:rPr>
              <a:t>nhật</a:t>
            </a:r>
            <a:r>
              <a:rPr lang="en-US" b="1" i="1" dirty="0">
                <a:solidFill>
                  <a:srgbClr val="2A00FF"/>
                </a:solidFill>
                <a:latin typeface="Courier New" panose="02070309020205020404" pitchFamily="49" charset="0"/>
              </a:rPr>
              <a:t> OK"</a:t>
            </a:r>
            <a:r>
              <a:rPr lang="en-US" b="1" i="1" dirty="0">
                <a:solidFill>
                  <a:srgbClr val="000000"/>
                </a:solidFill>
                <a:latin typeface="Courier New" panose="02070309020205020404" pitchFamily="49" charset="0"/>
              </a:rPr>
              <a:t>);</a:t>
            </a:r>
          </a:p>
          <a:p>
            <a:pPr lvl="1"/>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(Exception ex) </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68191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sz="4400" kern="0">
                <a:solidFill>
                  <a:srgbClr val="002060"/>
                </a:solidFill>
                <a:latin typeface="Cambria" panose="02040503050406030204" pitchFamily="18" charset="0"/>
              </a:rPr>
              <a:t>Sử dụng </a:t>
            </a:r>
            <a:r>
              <a:rPr lang="en-US" sz="4400" kern="0">
                <a:solidFill>
                  <a:srgbClr val="FF0000"/>
                </a:solidFill>
                <a:latin typeface="Cambria" panose="02040503050406030204" pitchFamily="18" charset="0"/>
              </a:rPr>
              <a:t>PreparedStatement</a:t>
            </a:r>
            <a:r>
              <a:rPr lang="en-US" sz="4400" kern="0">
                <a:solidFill>
                  <a:srgbClr val="002060"/>
                </a:solidFill>
                <a:latin typeface="Cambria" panose="02040503050406030204" pitchFamily="18" charset="0"/>
              </a:rPr>
              <a:t>  để xóa bỏ dữ liệu trong MySql</a:t>
            </a:r>
            <a:endParaRPr lang="en-US" sz="4400" kern="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236000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179210" y="1170738"/>
            <a:ext cx="8229600" cy="5975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800" kern="0">
                <a:solidFill>
                  <a:srgbClr val="002060"/>
                </a:solidFill>
                <a:latin typeface="Cambria" panose="02040503050406030204" pitchFamily="18" charset="0"/>
              </a:rPr>
              <a:t>Sử dụng </a:t>
            </a:r>
            <a:r>
              <a:rPr lang="en-US" sz="2800" kern="0">
                <a:solidFill>
                  <a:srgbClr val="FF0000"/>
                </a:solidFill>
                <a:latin typeface="Cambria" panose="02040503050406030204" pitchFamily="18" charset="0"/>
              </a:rPr>
              <a:t>PreparedStatement</a:t>
            </a:r>
            <a:r>
              <a:rPr lang="en-US" sz="2800" kern="0">
                <a:solidFill>
                  <a:srgbClr val="002060"/>
                </a:solidFill>
                <a:latin typeface="Cambria" panose="02040503050406030204" pitchFamily="18" charset="0"/>
              </a:rPr>
              <a:t> </a:t>
            </a:r>
            <a:endParaRPr lang="vi-VN" sz="2800" kern="0">
              <a:solidFill>
                <a:srgbClr val="002060"/>
              </a:solidFill>
              <a:latin typeface="Cambria" panose="02040503050406030204" pitchFamily="18" charset="0"/>
            </a:endParaRPr>
          </a:p>
        </p:txBody>
      </p:sp>
      <p:sp>
        <p:nvSpPr>
          <p:cNvPr id="10" name="Rectangle 9"/>
          <p:cNvSpPr/>
          <p:nvPr/>
        </p:nvSpPr>
        <p:spPr>
          <a:xfrm>
            <a:off x="1849332" y="2045907"/>
            <a:ext cx="9499986" cy="3416320"/>
          </a:xfrm>
          <a:prstGeom prst="rect">
            <a:avLst/>
          </a:prstGeom>
        </p:spPr>
        <p:txBody>
          <a:bodyPr wrap="square">
            <a:spAutoFit/>
          </a:bodyPr>
          <a:lstStyle/>
          <a:p>
            <a:r>
              <a:rPr lang="en-US" b="1" dirty="0">
                <a:solidFill>
                  <a:srgbClr val="7F0055"/>
                </a:solidFill>
                <a:latin typeface="Courier New" panose="02070309020205020404" pitchFamily="49" charset="0"/>
              </a:rPr>
              <a:t>try </a:t>
            </a:r>
            <a:r>
              <a:rPr lang="en-US" dirty="0">
                <a:solidFill>
                  <a:srgbClr val="000000"/>
                </a:solidFill>
                <a:latin typeface="Courier New" panose="02070309020205020404" pitchFamily="49" charset="0"/>
              </a:rPr>
              <a:t>{</a:t>
            </a:r>
          </a:p>
          <a:p>
            <a:r>
              <a:rPr lang="en-US" dirty="0">
                <a:solidFill>
                  <a:srgbClr val="000000"/>
                </a:solidFill>
                <a:highlight>
                  <a:srgbClr val="D4D4D4"/>
                </a:highlight>
                <a:latin typeface="Courier New" panose="02070309020205020404" pitchFamily="49" charset="0"/>
              </a:rPr>
              <a:t>    String </a:t>
            </a:r>
            <a:r>
              <a:rPr lang="en-US" dirty="0" err="1">
                <a:solidFill>
                  <a:srgbClr val="000000"/>
                </a:solidFill>
                <a:highlight>
                  <a:srgbClr val="D4D4D4"/>
                </a:highlight>
                <a:latin typeface="Courier New" panose="02070309020205020404" pitchFamily="49" charset="0"/>
              </a:rPr>
              <a:t>sql</a:t>
            </a:r>
            <a:r>
              <a:rPr lang="en-US" dirty="0">
                <a:solidFill>
                  <a:srgbClr val="000000"/>
                </a:solidFill>
                <a:highlight>
                  <a:srgbClr val="D4D4D4"/>
                </a:highlight>
                <a:latin typeface="Courier New" panose="02070309020205020404" pitchFamily="49" charset="0"/>
              </a:rPr>
              <a:t>=</a:t>
            </a:r>
            <a:r>
              <a:rPr lang="en-US" dirty="0">
                <a:solidFill>
                  <a:srgbClr val="2A00FF"/>
                </a:solidFill>
                <a:highlight>
                  <a:srgbClr val="D4D4D4"/>
                </a:highlight>
                <a:latin typeface="Courier New" panose="02070309020205020404" pitchFamily="49" charset="0"/>
              </a:rPr>
              <a:t>"delete from </a:t>
            </a:r>
            <a:r>
              <a:rPr lang="en-US" dirty="0" err="1">
                <a:solidFill>
                  <a:srgbClr val="2A00FF"/>
                </a:solidFill>
                <a:highlight>
                  <a:srgbClr val="D4D4D4"/>
                </a:highlight>
                <a:latin typeface="Courier New" panose="02070309020205020404" pitchFamily="49" charset="0"/>
              </a:rPr>
              <a:t>sinhvien</a:t>
            </a:r>
            <a:r>
              <a:rPr lang="en-US" dirty="0">
                <a:solidFill>
                  <a:srgbClr val="2A00FF"/>
                </a:solidFill>
                <a:highlight>
                  <a:srgbClr val="D4D4D4"/>
                </a:highlight>
                <a:latin typeface="Courier New" panose="02070309020205020404" pitchFamily="49" charset="0"/>
              </a:rPr>
              <a:t> where ma=?"</a:t>
            </a:r>
            <a:r>
              <a:rPr lang="en-US" dirty="0">
                <a:solidFill>
                  <a:srgbClr val="000000"/>
                </a:solidFill>
                <a:highlight>
                  <a:srgbClr val="D4D4D4"/>
                </a:highlight>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PreparedStatement</a:t>
            </a:r>
            <a:r>
              <a:rPr lang="en-US"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statement</a:t>
            </a:r>
            <a:r>
              <a:rPr lang="en-US" dirty="0">
                <a:solidFill>
                  <a:srgbClr val="000000"/>
                </a:solidFill>
                <a:latin typeface="Courier New" panose="02070309020205020404" pitchFamily="49" charset="0"/>
              </a:rPr>
              <a:t>=</a:t>
            </a:r>
            <a:r>
              <a:rPr lang="en-US" dirty="0" err="1">
                <a:solidFill>
                  <a:srgbClr val="0000C0"/>
                </a:solidFill>
                <a:latin typeface="Courier New" panose="02070309020205020404" pitchFamily="49" charset="0"/>
              </a:rPr>
              <a:t>conn</a:t>
            </a:r>
            <a:r>
              <a:rPr lang="en-US" dirty="0" err="1">
                <a:solidFill>
                  <a:srgbClr val="000000"/>
                </a:solidFill>
                <a:latin typeface="Courier New" panose="02070309020205020404" pitchFamily="49" charset="0"/>
              </a:rPr>
              <a:t>.prepareStatement</a:t>
            </a:r>
            <a:r>
              <a:rPr lang="en-US" dirty="0">
                <a:solidFill>
                  <a:srgbClr val="000000"/>
                </a:solidFill>
                <a:latin typeface="Courier New" panose="02070309020205020404" pitchFamily="49" charset="0"/>
              </a:rPr>
              <a:t>(</a:t>
            </a:r>
            <a:r>
              <a:rPr lang="en-US" dirty="0" err="1">
                <a:solidFill>
                  <a:srgbClr val="2A00FF"/>
                </a:solidFill>
                <a:latin typeface="Courier New" panose="02070309020205020404" pitchFamily="49" charset="0"/>
              </a:rPr>
              <a:t>sql</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statement.setString</a:t>
            </a:r>
            <a:r>
              <a:rPr lang="en-US" dirty="0">
                <a:solidFill>
                  <a:srgbClr val="000000"/>
                </a:solidFill>
                <a:latin typeface="Courier New" panose="02070309020205020404" pitchFamily="49" charset="0"/>
              </a:rPr>
              <a:t>(1, </a:t>
            </a:r>
            <a:r>
              <a:rPr lang="en-US" dirty="0" err="1">
                <a:solidFill>
                  <a:srgbClr val="0000C0"/>
                </a:solidFill>
                <a:latin typeface="Courier New" panose="02070309020205020404" pitchFamily="49" charset="0"/>
              </a:rPr>
              <a:t>txtMa</a:t>
            </a:r>
            <a:r>
              <a:rPr lang="en-US" dirty="0" err="1">
                <a:solidFill>
                  <a:srgbClr val="000000"/>
                </a:solidFill>
                <a:latin typeface="Courier New" panose="02070309020205020404" pitchFamily="49" charset="0"/>
              </a:rPr>
              <a:t>.getText</a:t>
            </a:r>
            <a:r>
              <a:rPr lang="en-US"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    </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x = </a:t>
            </a:r>
            <a:r>
              <a:rPr lang="en-US" b="1" dirty="0" err="1">
                <a:solidFill>
                  <a:srgbClr val="000000"/>
                </a:solidFill>
                <a:latin typeface="Courier New" panose="02070309020205020404" pitchFamily="49" charset="0"/>
              </a:rPr>
              <a:t>statement.executeUpdate</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    if</a:t>
            </a:r>
            <a:r>
              <a:rPr lang="en-US" b="1" dirty="0">
                <a:solidFill>
                  <a:srgbClr val="000000"/>
                </a:solidFill>
                <a:latin typeface="Courier New" panose="02070309020205020404" pitchFamily="49" charset="0"/>
              </a:rPr>
              <a:t>(x &gt; 0) </a:t>
            </a:r>
            <a:r>
              <a:rPr lang="en-US" dirty="0">
                <a:solidFill>
                  <a:srgbClr val="000000"/>
                </a:solidFill>
                <a:latin typeface="Courier New" panose="02070309020205020404" pitchFamily="49" charset="0"/>
              </a:rPr>
              <a:t>{</a:t>
            </a:r>
          </a:p>
          <a:p>
            <a:r>
              <a:rPr lang="vi-VN" b="1" dirty="0">
                <a:solidFill>
                  <a:srgbClr val="000000"/>
                </a:solidFill>
                <a:latin typeface="Courier New" panose="02070309020205020404" pitchFamily="49" charset="0"/>
              </a:rPr>
              <a:t>        System.out.println(</a:t>
            </a:r>
            <a:r>
              <a:rPr lang="en-US" b="1" i="1" dirty="0">
                <a:solidFill>
                  <a:srgbClr val="2A00FF"/>
                </a:solidFill>
                <a:latin typeface="Courier New" panose="02070309020205020404" pitchFamily="49" charset="0"/>
              </a:rPr>
              <a:t>"</a:t>
            </a:r>
            <a:r>
              <a:rPr lang="en-US" b="1" i="1" dirty="0" err="1">
                <a:solidFill>
                  <a:srgbClr val="2A00FF"/>
                </a:solidFill>
                <a:latin typeface="Courier New" panose="02070309020205020404" pitchFamily="49" charset="0"/>
              </a:rPr>
              <a:t>Xóa</a:t>
            </a:r>
            <a:r>
              <a:rPr lang="en-US" b="1" i="1" dirty="0">
                <a:solidFill>
                  <a:srgbClr val="2A00FF"/>
                </a:solidFill>
                <a:latin typeface="Courier New" panose="02070309020205020404" pitchFamily="49" charset="0"/>
              </a:rPr>
              <a:t> ok"</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catch</a:t>
            </a:r>
            <a:r>
              <a:rPr lang="en-US" b="1" dirty="0">
                <a:solidFill>
                  <a:srgbClr val="000000"/>
                </a:solidFill>
                <a:latin typeface="Courier New" panose="02070309020205020404" pitchFamily="49" charset="0"/>
              </a:rPr>
              <a:t>(Exception ex) </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ex.printStackTrace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18818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47657" y="2982685"/>
            <a:ext cx="1727313" cy="219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25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dirty="0">
                  <a:latin typeface="Cambria" panose="02040503050406030204" pitchFamily="18" charset="0"/>
                </a:rPr>
                <a:t>JDBC </a:t>
              </a:r>
              <a:r>
                <a:rPr lang="en-US" sz="2400" b="1" dirty="0" err="1">
                  <a:latin typeface="Cambria" panose="02040503050406030204" pitchFamily="18" charset="0"/>
                </a:rPr>
                <a:t>là</a:t>
              </a:r>
              <a:r>
                <a:rPr lang="en-US" sz="2400" b="1" dirty="0">
                  <a:latin typeface="Cambria" panose="02040503050406030204" pitchFamily="18" charset="0"/>
                </a:rPr>
                <a:t> </a:t>
              </a:r>
              <a:r>
                <a:rPr lang="en-US" sz="2400" b="1" dirty="0" err="1">
                  <a:latin typeface="Cambria" panose="02040503050406030204" pitchFamily="18" charset="0"/>
                </a:rPr>
                <a:t>gì</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862643" y="1300844"/>
            <a:ext cx="7606342" cy="50136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dirty="0"/>
              <a:t>JDBC - </a:t>
            </a:r>
            <a:r>
              <a:rPr lang="vi-VN" b="1" dirty="0">
                <a:solidFill>
                  <a:srgbClr val="FF0000"/>
                </a:solidFill>
              </a:rPr>
              <a:t>J</a:t>
            </a:r>
            <a:r>
              <a:rPr lang="vi-VN" dirty="0"/>
              <a:t>ava </a:t>
            </a:r>
            <a:r>
              <a:rPr lang="vi-VN" b="1" dirty="0">
                <a:solidFill>
                  <a:srgbClr val="FF0000"/>
                </a:solidFill>
              </a:rPr>
              <a:t>D</a:t>
            </a:r>
            <a:r>
              <a:rPr lang="vi-VN" dirty="0"/>
              <a:t>ata</a:t>
            </a:r>
            <a:r>
              <a:rPr lang="vi-VN" b="1" dirty="0">
                <a:solidFill>
                  <a:srgbClr val="FF0000"/>
                </a:solidFill>
              </a:rPr>
              <a:t>B</a:t>
            </a:r>
            <a:r>
              <a:rPr lang="vi-VN" dirty="0"/>
              <a:t>ase </a:t>
            </a:r>
            <a:r>
              <a:rPr lang="vi-VN" b="1" dirty="0">
                <a:solidFill>
                  <a:srgbClr val="FF0000"/>
                </a:solidFill>
              </a:rPr>
              <a:t>C</a:t>
            </a:r>
            <a:r>
              <a:rPr lang="vi-VN" dirty="0"/>
              <a:t>onnectivity, cho phép các ứng dụng Java kết nối với nhiều cơ sở dữ liệu được cài đặt trên các hệ quản trị cơ sở dữ liệu như MySQL, SQL Server, Oracle, PostgreSQL, …</a:t>
            </a:r>
          </a:p>
          <a:p>
            <a:r>
              <a:rPr lang="vi-VN" dirty="0"/>
              <a:t>JDBC hỗ trợ các chức năng như tạo một kết nối đến một cơ sở dữ liệu, tạo câu lệnh SQL (Structured Query Language), thực thi câu lệnh SQL, xem và thay đổi dữ liệu.</a:t>
            </a:r>
          </a:p>
        </p:txBody>
      </p:sp>
      <p:pic>
        <p:nvPicPr>
          <p:cNvPr id="9" name="Picture 8">
            <a:extLst>
              <a:ext uri="{FF2B5EF4-FFF2-40B4-BE49-F238E27FC236}">
                <a16:creationId xmlns:a16="http://schemas.microsoft.com/office/drawing/2014/main" xmlns="" id="{959C2840-883B-DE40-B831-F9D15115D6ED}"/>
              </a:ext>
            </a:extLst>
          </p:cNvPr>
          <p:cNvPicPr>
            <a:picLocks noChangeAspect="1"/>
          </p:cNvPicPr>
          <p:nvPr/>
        </p:nvPicPr>
        <p:blipFill>
          <a:blip r:embed="rId2"/>
          <a:stretch>
            <a:fillRect/>
          </a:stretch>
        </p:blipFill>
        <p:spPr>
          <a:xfrm>
            <a:off x="8468985" y="1783924"/>
            <a:ext cx="3337531" cy="3597339"/>
          </a:xfrm>
          <a:prstGeom prst="rect">
            <a:avLst/>
          </a:prstGeom>
        </p:spPr>
      </p:pic>
    </p:spTree>
    <p:extLst>
      <p:ext uri="{BB962C8B-B14F-4D97-AF65-F5344CB8AC3E}">
        <p14:creationId xmlns:p14="http://schemas.microsoft.com/office/powerpoint/2010/main" val="311760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Kiến</a:t>
              </a:r>
              <a:r>
                <a:rPr lang="en-US" sz="2400" b="1" dirty="0">
                  <a:latin typeface="Cambria" panose="02040503050406030204" pitchFamily="18" charset="0"/>
                </a:rPr>
                <a:t> </a:t>
              </a:r>
              <a:r>
                <a:rPr lang="en-US" sz="2400" b="1" dirty="0" err="1">
                  <a:latin typeface="Cambria" panose="02040503050406030204" pitchFamily="18" charset="0"/>
                </a:rPr>
                <a:t>trúc</a:t>
              </a:r>
              <a:r>
                <a:rPr lang="en-US" sz="2400" b="1" dirty="0">
                  <a:latin typeface="Cambria" panose="02040503050406030204" pitchFamily="18" charset="0"/>
                </a:rPr>
                <a:t> JDBC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pic>
        <p:nvPicPr>
          <p:cNvPr id="10" name="Picture 9">
            <a:extLst>
              <a:ext uri="{FF2B5EF4-FFF2-40B4-BE49-F238E27FC236}">
                <a16:creationId xmlns:a16="http://schemas.microsoft.com/office/drawing/2014/main" xmlns="" id="{FF3B3D45-32AA-0640-B1A6-F2AAF06B0890}"/>
              </a:ext>
            </a:extLst>
          </p:cNvPr>
          <p:cNvPicPr>
            <a:picLocks noChangeAspect="1"/>
          </p:cNvPicPr>
          <p:nvPr/>
        </p:nvPicPr>
        <p:blipFill>
          <a:blip r:embed="rId2"/>
          <a:stretch>
            <a:fillRect/>
          </a:stretch>
        </p:blipFill>
        <p:spPr>
          <a:xfrm>
            <a:off x="2721327" y="1608521"/>
            <a:ext cx="5658384" cy="4639875"/>
          </a:xfrm>
          <a:prstGeom prst="rect">
            <a:avLst/>
          </a:prstGeom>
        </p:spPr>
      </p:pic>
    </p:spTree>
    <p:extLst>
      <p:ext uri="{BB962C8B-B14F-4D97-AF65-F5344CB8AC3E}">
        <p14:creationId xmlns:p14="http://schemas.microsoft.com/office/powerpoint/2010/main" val="154257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t>Các</a:t>
              </a:r>
              <a:r>
                <a:rPr lang="en-US" sz="2400" b="1" dirty="0"/>
                <a:t> </a:t>
              </a:r>
              <a:r>
                <a:rPr lang="en-US" sz="2400" b="1" dirty="0" err="1"/>
                <a:t>thành</a:t>
              </a:r>
              <a:r>
                <a:rPr lang="en-US" sz="2400" b="1" dirty="0"/>
                <a:t> </a:t>
              </a:r>
              <a:r>
                <a:rPr lang="en-US" sz="2400" b="1" dirty="0" err="1"/>
                <a:t>phần</a:t>
              </a:r>
              <a:r>
                <a:rPr lang="en-US" sz="2400" b="1" dirty="0"/>
                <a:t> JDBC </a:t>
              </a:r>
              <a:r>
                <a:rPr lang="en-US" sz="2400" b="1" dirty="0" err="1"/>
                <a:t>thông</a:t>
              </a:r>
              <a:r>
                <a:rPr lang="en-US" sz="2400" b="1" dirty="0"/>
                <a:t> </a:t>
              </a:r>
              <a:r>
                <a:rPr lang="en-US" sz="2400" b="1" dirty="0" err="1"/>
                <a:t>dụng</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862643" y="1300844"/>
            <a:ext cx="10386202" cy="50136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vi-VN" sz="2400" i="1" dirty="0"/>
              <a:t>DriverManager:</a:t>
            </a:r>
            <a:r>
              <a:rPr lang="vi-VN" sz="2400" dirty="0"/>
              <a:t> Lớp này quản lý một danh sách trình điều khiển cơ sở dữ liệu (database drivers). Lựa chọn trình điều khiển phù hợp từ yêu cầu của ứng dụng java sử dụng giao thức giao tiếp.</a:t>
            </a:r>
          </a:p>
          <a:p>
            <a:r>
              <a:rPr lang="vi-VN" sz="2400" i="1" dirty="0"/>
              <a:t>Connection:</a:t>
            </a:r>
            <a:r>
              <a:rPr lang="vi-VN" sz="2400" dirty="0"/>
              <a:t> Đại diện cho một kết nối đến cơ sở dữ liệu</a:t>
            </a:r>
          </a:p>
          <a:p>
            <a:r>
              <a:rPr lang="vi-VN" sz="2400" i="1" dirty="0"/>
              <a:t>Statement:</a:t>
            </a:r>
            <a:r>
              <a:rPr lang="vi-VN" sz="2400" dirty="0"/>
              <a:t> Đối tượng dùng để thực thi các câu lệnh SQL như câu lệnh thêm dữ liệu (insert), câu lệnh thay đổi dữ liệu (update), câu lệnh xoá dữ liệu (delete), câu lệnh xem dữ liệu (select), …</a:t>
            </a:r>
          </a:p>
          <a:p>
            <a:r>
              <a:rPr lang="vi-VN" sz="2400" i="1" dirty="0"/>
              <a:t>ResultSet:</a:t>
            </a:r>
            <a:r>
              <a:rPr lang="vi-VN" sz="2400" dirty="0"/>
              <a:t> Đối tượng này sẽ chứa dữ liệu sau khi chúng ta thực thi câu lệnh xem dữ liệu. Sử dụng đối tượng này để duyệt qua tất cả dữ liệu được chứa trong ResultSet.</a:t>
            </a:r>
          </a:p>
          <a:p>
            <a:r>
              <a:rPr lang="vi-VN" sz="2400" i="1" dirty="0"/>
              <a:t>SQLException:</a:t>
            </a:r>
            <a:r>
              <a:rPr lang="vi-VN" sz="2400" dirty="0"/>
              <a:t> Lớp này xử lý tất cả những ngoại lệ phát sinh trong quá trình ứng dụng java thao tác với cơ sở dữ liệu.</a:t>
            </a:r>
          </a:p>
        </p:txBody>
      </p:sp>
    </p:spTree>
    <p:extLst>
      <p:ext uri="{BB962C8B-B14F-4D97-AF65-F5344CB8AC3E}">
        <p14:creationId xmlns:p14="http://schemas.microsoft.com/office/powerpoint/2010/main" val="210215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2362200" y="3505201"/>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sz="4400" kern="0" dirty="0">
                <a:solidFill>
                  <a:srgbClr val="002060"/>
                </a:solidFill>
                <a:latin typeface="Cambria" panose="02040503050406030204" pitchFamily="18" charset="0"/>
              </a:rPr>
              <a:t>Tải thư viện kết nối MySQL</a:t>
            </a:r>
            <a:endParaRPr lang="en-US" sz="4400" kern="0" dirty="0">
              <a:solidFill>
                <a:srgbClr val="FF0000"/>
              </a:solidFill>
              <a:latin typeface="Cambria" panose="02040503050406030204" pitchFamily="18" charset="0"/>
            </a:endParaRPr>
          </a:p>
        </p:txBody>
      </p:sp>
      <p:sp>
        <p:nvSpPr>
          <p:cNvPr id="2" name="TextBox 1"/>
          <p:cNvSpPr txBox="1"/>
          <p:nvPr/>
        </p:nvSpPr>
        <p:spPr>
          <a:xfrm>
            <a:off x="5410200" y="1752600"/>
            <a:ext cx="1319592" cy="523220"/>
          </a:xfrm>
          <a:prstGeom prst="rect">
            <a:avLst/>
          </a:prstGeom>
          <a:noFill/>
        </p:spPr>
        <p:txBody>
          <a:bodyPr wrap="none" rtlCol="0">
            <a:spAutoFit/>
          </a:bodyPr>
          <a:lstStyle/>
          <a:p>
            <a:r>
              <a:rPr lang="en-US" sz="2800" b="1" dirty="0" err="1">
                <a:latin typeface="Cambria" panose="02040503050406030204" pitchFamily="18" charset="0"/>
              </a:rPr>
              <a:t>Phần</a:t>
            </a:r>
            <a:r>
              <a:rPr lang="en-US" sz="2800" b="1" dirty="0">
                <a:latin typeface="Cambria" panose="02040503050406030204" pitchFamily="18" charset="0"/>
              </a:rPr>
              <a:t> 2</a:t>
            </a:r>
          </a:p>
        </p:txBody>
      </p:sp>
    </p:spTree>
    <p:extLst>
      <p:ext uri="{BB962C8B-B14F-4D97-AF65-F5344CB8AC3E}">
        <p14:creationId xmlns:p14="http://schemas.microsoft.com/office/powerpoint/2010/main" val="368083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lang="en-US" sz="24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3932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Cách tải driver kết nối</a:t>
            </a:r>
          </a:p>
          <a:p>
            <a:pPr lvl="0">
              <a:defRPr/>
            </a:pPr>
            <a:r>
              <a:rPr lang="vi-VN" sz="2800" kern="0" dirty="0">
                <a:solidFill>
                  <a:srgbClr val="002060"/>
                </a:solidFill>
                <a:latin typeface="Cambria" panose="02040503050406030204" pitchFamily="18" charset="0"/>
              </a:rPr>
              <a:t>Cách tạo kết nối và kiểm tra kết nối</a:t>
            </a:r>
          </a:p>
        </p:txBody>
      </p:sp>
    </p:spTree>
    <p:extLst>
      <p:ext uri="{BB962C8B-B14F-4D97-AF65-F5344CB8AC3E}">
        <p14:creationId xmlns:p14="http://schemas.microsoft.com/office/powerpoint/2010/main" val="217343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7899F051-2E73-CF44-8BDE-FA9F5612DD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9210" y="2270636"/>
            <a:ext cx="7317921" cy="4295480"/>
          </a:xfrm>
          <a:prstGeom prst="rect">
            <a:avLst/>
          </a:prstGeom>
        </p:spPr>
      </p:pic>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Tải driver theo link dưới, click vào Download ZIP file</a:t>
            </a:r>
          </a:p>
        </p:txBody>
      </p:sp>
      <p:sp>
        <p:nvSpPr>
          <p:cNvPr id="13" name="Rectangle 12"/>
          <p:cNvSpPr/>
          <p:nvPr/>
        </p:nvSpPr>
        <p:spPr>
          <a:xfrm>
            <a:off x="3771868" y="1772704"/>
            <a:ext cx="4886787" cy="369332"/>
          </a:xfrm>
          <a:prstGeom prst="rect">
            <a:avLst/>
          </a:prstGeom>
        </p:spPr>
        <p:txBody>
          <a:bodyPr wrap="none">
            <a:spAutoFit/>
          </a:bodyPr>
          <a:lstStyle/>
          <a:p>
            <a:r>
              <a:rPr lang="en-US" dirty="0">
                <a:hlinkClick r:id="rId3"/>
              </a:rPr>
              <a:t>https://dev.mysql.com/downloads/connector/j/</a:t>
            </a:r>
            <a:r>
              <a:rPr lang="en-US" dirty="0"/>
              <a:t> </a:t>
            </a:r>
          </a:p>
        </p:txBody>
      </p:sp>
      <p:sp>
        <p:nvSpPr>
          <p:cNvPr id="11" name="Rectangle 10"/>
          <p:cNvSpPr/>
          <p:nvPr/>
        </p:nvSpPr>
        <p:spPr>
          <a:xfrm>
            <a:off x="8339410" y="4691745"/>
            <a:ext cx="943842" cy="598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9372600" y="4501245"/>
            <a:ext cx="685800" cy="381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7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E0D334C6-6CAF-F443-A1AB-19087B4CDF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527" y="2139045"/>
            <a:ext cx="5712726" cy="4593032"/>
          </a:xfrm>
          <a:prstGeom prst="rect">
            <a:avLst/>
          </a:prstGeom>
        </p:spPr>
      </p:pic>
      <p:grpSp>
        <p:nvGrpSpPr>
          <p:cNvPr id="2" name="Group 1"/>
          <p:cNvGrpSpPr/>
          <p:nvPr/>
        </p:nvGrpSpPr>
        <p:grpSpPr>
          <a:xfrm>
            <a:off x="1828800" y="640445"/>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sz="2400" b="1" dirty="0" err="1">
                  <a:latin typeface="Cambria" panose="02040503050406030204" pitchFamily="18" charset="0"/>
                </a:rPr>
                <a:t>Cách</a:t>
              </a:r>
              <a:r>
                <a:rPr lang="en-US" sz="2400" b="1" dirty="0">
                  <a:latin typeface="Cambria" panose="02040503050406030204" pitchFamily="18" charset="0"/>
                </a:rPr>
                <a:t> </a:t>
              </a:r>
              <a:r>
                <a:rPr lang="en-US" sz="2400" b="1" dirty="0" err="1">
                  <a:latin typeface="Cambria" panose="02040503050406030204" pitchFamily="18" charset="0"/>
                </a:rPr>
                <a:t>tải</a:t>
              </a:r>
              <a:r>
                <a:rPr lang="en-US" sz="2400" b="1" dirty="0">
                  <a:latin typeface="Cambria" panose="02040503050406030204" pitchFamily="18" charset="0"/>
                </a:rPr>
                <a:t> driver </a:t>
              </a:r>
              <a:r>
                <a:rPr lang="en-US" sz="2400" b="1" dirty="0" err="1">
                  <a:latin typeface="Cambria" panose="02040503050406030204" pitchFamily="18" charset="0"/>
                </a:rPr>
                <a:t>kết</a:t>
              </a:r>
              <a:r>
                <a:rPr lang="en-US" sz="2400" b="1" dirty="0">
                  <a:latin typeface="Cambria" panose="02040503050406030204" pitchFamily="18" charset="0"/>
                </a:rPr>
                <a:t> </a:t>
              </a:r>
              <a:r>
                <a:rPr lang="en-US" sz="2400" b="1" dirty="0" err="1">
                  <a:latin typeface="Cambria" panose="02040503050406030204" pitchFamily="18" charset="0"/>
                </a:rPr>
                <a:t>nối</a:t>
              </a:r>
              <a:endParaRPr lang="en-US" sz="24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1" kern="0">
                  <a:solidFill>
                    <a:srgbClr val="000000"/>
                  </a:solidFill>
                  <a:latin typeface="Arial" panose="020B0604020202020204" pitchFamily="34" charset="0"/>
                </a:endParaRPr>
              </a:p>
            </p:txBody>
          </p:sp>
        </p:grpSp>
      </p:grpSp>
      <p:sp>
        <p:nvSpPr>
          <p:cNvPr id="8" name="Content Placeholder 2"/>
          <p:cNvSpPr txBox="1">
            <a:spLocks/>
          </p:cNvSpPr>
          <p:nvPr/>
        </p:nvSpPr>
        <p:spPr bwMode="auto">
          <a:xfrm>
            <a:off x="2019540" y="1300845"/>
            <a:ext cx="8562024" cy="685800"/>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vi-VN" sz="2800" kern="0" dirty="0">
                <a:solidFill>
                  <a:srgbClr val="002060"/>
                </a:solidFill>
                <a:latin typeface="Cambria" panose="02040503050406030204" pitchFamily="18" charset="0"/>
              </a:rPr>
              <a:t>Click vào link </a:t>
            </a:r>
            <a:r>
              <a:rPr lang="vi-VN" sz="2800" b="1" kern="0" dirty="0">
                <a:solidFill>
                  <a:srgbClr val="002060"/>
                </a:solidFill>
                <a:latin typeface="Cambria" panose="02040503050406030204" pitchFamily="18" charset="0"/>
              </a:rPr>
              <a:t>No thanks, just start download.</a:t>
            </a:r>
            <a:r>
              <a:rPr lang="vi-VN" sz="2800" kern="0" dirty="0">
                <a:solidFill>
                  <a:srgbClr val="002060"/>
                </a:solidFill>
                <a:latin typeface="Cambria" panose="02040503050406030204" pitchFamily="18" charset="0"/>
              </a:rPr>
              <a:t> </a:t>
            </a:r>
          </a:p>
        </p:txBody>
      </p:sp>
      <p:sp>
        <p:nvSpPr>
          <p:cNvPr id="13" name="Rectangle 12"/>
          <p:cNvSpPr/>
          <p:nvPr/>
        </p:nvSpPr>
        <p:spPr>
          <a:xfrm>
            <a:off x="3771868" y="1772704"/>
            <a:ext cx="4886787" cy="369332"/>
          </a:xfrm>
          <a:prstGeom prst="rect">
            <a:avLst/>
          </a:prstGeom>
        </p:spPr>
        <p:txBody>
          <a:bodyPr wrap="none">
            <a:spAutoFit/>
          </a:bodyPr>
          <a:lstStyle/>
          <a:p>
            <a:r>
              <a:rPr lang="en-US" dirty="0">
                <a:hlinkClick r:id="rId3"/>
              </a:rPr>
              <a:t>https://dev.mysql.com/downloads/connector/j/</a:t>
            </a:r>
            <a:r>
              <a:rPr lang="en-US" dirty="0"/>
              <a:t> </a:t>
            </a:r>
          </a:p>
        </p:txBody>
      </p:sp>
      <p:sp>
        <p:nvSpPr>
          <p:cNvPr id="10" name="Rectangle 9"/>
          <p:cNvSpPr/>
          <p:nvPr/>
        </p:nvSpPr>
        <p:spPr>
          <a:xfrm>
            <a:off x="2514602" y="6248404"/>
            <a:ext cx="24384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5029202" y="6172204"/>
            <a:ext cx="806612" cy="3048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897579"/>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4205</TotalTime>
  <Words>591</Words>
  <Application>Microsoft Office PowerPoint</Application>
  <PresentationFormat>Widescreen</PresentationFormat>
  <Paragraphs>150</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vt:lpstr>
      <vt:lpstr>Courier New</vt:lpstr>
      <vt:lpstr>Segoe UI</vt:lpstr>
      <vt:lpstr>Wingdings</vt:lpstr>
      <vt:lpstr>cdb2004213l</vt:lpstr>
      <vt:lpstr>Unit 10: Làm việc với cơ sở dữ liệu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Tran Minh Thang</cp:lastModifiedBy>
  <cp:revision>197</cp:revision>
  <cp:lastPrinted>2018-03-26T15:01:42Z</cp:lastPrinted>
  <dcterms:modified xsi:type="dcterms:W3CDTF">2018-07-06T04:48:10Z</dcterms:modified>
</cp:coreProperties>
</file>