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21" r:id="rId3"/>
    <p:sldId id="269" r:id="rId4"/>
    <p:sldId id="322" r:id="rId5"/>
    <p:sldId id="347" r:id="rId6"/>
    <p:sldId id="348" r:id="rId7"/>
    <p:sldId id="326" r:id="rId8"/>
    <p:sldId id="327" r:id="rId9"/>
    <p:sldId id="346" r:id="rId10"/>
    <p:sldId id="349" r:id="rId11"/>
    <p:sldId id="329" r:id="rId12"/>
    <p:sldId id="330" r:id="rId13"/>
    <p:sldId id="350" r:id="rId14"/>
    <p:sldId id="351" r:id="rId15"/>
    <p:sldId id="352" r:id="rId16"/>
    <p:sldId id="337" r:id="rId17"/>
    <p:sldId id="354" r:id="rId18"/>
    <p:sldId id="357" r:id="rId19"/>
    <p:sldId id="359" r:id="rId20"/>
    <p:sldId id="361" r:id="rId21"/>
    <p:sldId id="372" r:id="rId22"/>
    <p:sldId id="363" r:id="rId23"/>
    <p:sldId id="364" r:id="rId24"/>
    <p:sldId id="365" r:id="rId25"/>
    <p:sldId id="367" r:id="rId26"/>
    <p:sldId id="368" r:id="rId27"/>
    <p:sldId id="371" r:id="rId28"/>
    <p:sldId id="373" r:id="rId29"/>
    <p:sldId id="374" r:id="rId30"/>
    <p:sldId id="375" r:id="rId31"/>
    <p:sldId id="376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269"/>
          </p14:sldIdLst>
        </p14:section>
        <p14:section name="1.Cac kieu du lieu co ban" id="{DB0AC4D8-6C65-4724-81DD-B7B3BB027284}">
          <p14:sldIdLst>
            <p14:sldId id="322"/>
          </p14:sldIdLst>
        </p14:section>
        <p14:section name="2. Chuyen doi kieu du lieu" id="{6AC354FD-7BB2-4766-A9C2-CFE9F95152C3}">
          <p14:sldIdLst>
            <p14:sldId id="347"/>
            <p14:sldId id="348"/>
            <p14:sldId id="326"/>
            <p14:sldId id="327"/>
            <p14:sldId id="346"/>
            <p14:sldId id="349"/>
          </p14:sldIdLst>
        </p14:section>
        <p14:section name="3. Cac toan tu" id="{19E765EF-B0A7-4F56-9591-43ED90DBAE20}">
          <p14:sldIdLst>
            <p14:sldId id="329"/>
            <p14:sldId id="330"/>
          </p14:sldIdLst>
        </p14:section>
        <p14:section name="4. Lenh re nhanh" id="{A3E15D5A-8B3F-42C4-90DC-41FAA90D4007}">
          <p14:sldIdLst>
            <p14:sldId id="350"/>
            <p14:sldId id="351"/>
            <p14:sldId id="352"/>
          </p14:sldIdLst>
        </p14:section>
        <p14:section name="5. Lenh lap" id="{330CEACC-1419-4722-B5A5-3F3BC17331D9}">
          <p14:sldIdLst>
            <p14:sldId id="337"/>
            <p14:sldId id="354"/>
            <p14:sldId id="357"/>
            <p14:sldId id="359"/>
            <p14:sldId id="361"/>
            <p14:sldId id="372"/>
          </p14:sldIdLst>
        </p14:section>
        <p14:section name="6 Mang" id="{40181970-0C1A-4C1D-8978-A609CC70C19C}">
          <p14:sldIdLst>
            <p14:sldId id="363"/>
            <p14:sldId id="364"/>
            <p14:sldId id="365"/>
            <p14:sldId id="367"/>
            <p14:sldId id="368"/>
            <p14:sldId id="371"/>
          </p14:sldIdLst>
        </p14:section>
        <p14:section name="7.To chuc chuong trinh Java" id="{88DB5E18-741F-4E16-999D-C02F7EEC7721}">
          <p14:sldIdLst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71265" autoAdjust="0"/>
  </p:normalViewPr>
  <p:slideViewPr>
    <p:cSldViewPr snapToGrid="0">
      <p:cViewPr varScale="1">
        <p:scale>
          <a:sx n="61" d="100"/>
          <a:sy n="61" d="100"/>
        </p:scale>
        <p:origin x="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07/09/2018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và</a:t>
            </a:r>
            <a:r>
              <a:rPr lang="en-US" baseline="0" dirty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433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baseline="0" dirty="0"/>
              <a:t> </a:t>
            </a:r>
            <a:r>
              <a:rPr lang="en-US" baseline="0" dirty="0" err="1"/>
              <a:t>thử</a:t>
            </a:r>
            <a:r>
              <a:rPr lang="en-US" baseline="0" dirty="0"/>
              <a:t> module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tiền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,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thụ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1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22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, so </a:t>
            </a:r>
            <a:r>
              <a:rPr lang="en-US" baseline="0" dirty="0" err="1"/>
              <a:t>sánh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lặp</a:t>
            </a:r>
            <a:r>
              <a:rPr lang="en-US" baseline="0" dirty="0"/>
              <a:t> , ( break &amp; continue)</a:t>
            </a:r>
          </a:p>
          <a:p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https://www.tutorialspoint.com/java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294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970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93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246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7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879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70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endParaRPr lang="en-US" dirty="0"/>
          </a:p>
          <a:p>
            <a:r>
              <a:rPr lang="en-US" dirty="0"/>
              <a:t>https://www.youtube.com/watch?v=9gzmV039Acg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117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baseline="0" dirty="0"/>
              <a:t> </a:t>
            </a:r>
            <a:r>
              <a:rPr lang="en-US" baseline="0" dirty="0" err="1"/>
              <a:t>mạnh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toán </a:t>
            </a:r>
            <a:r>
              <a:rPr lang="en-US" baseline="0" dirty="0" err="1"/>
              <a:t>tử</a:t>
            </a:r>
            <a:r>
              <a:rPr lang="en-US" baseline="0" dirty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865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cú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045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cú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775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9/7/2018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/>
              <a:t>Java coding convention &amp;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Boxing/unboxing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5" y="1751042"/>
            <a:ext cx="8375904" cy="455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52" y="3825675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58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Toán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12" y="1699069"/>
            <a:ext cx="9704831" cy="455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1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toán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" y="1174877"/>
            <a:ext cx="8071104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112" y="2720308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35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(IF)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27" y="1901952"/>
            <a:ext cx="3697097" cy="396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Kết quả hình ảnh cho if java full syntax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0" y="1652016"/>
            <a:ext cx="6215049" cy="41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9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Kết quả hình ảnh cho switch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063" y="1733423"/>
            <a:ext cx="28765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4" y="1521904"/>
            <a:ext cx="6671945" cy="462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9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 :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IF,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swich</a:t>
            </a:r>
            <a:r>
              <a:rPr lang="en-US" dirty="0"/>
              <a:t> case ?</a:t>
            </a:r>
          </a:p>
        </p:txBody>
      </p:sp>
      <p:sp>
        <p:nvSpPr>
          <p:cNvPr id="4" name="AutoShape 2" descr="Kết quả hình ảnh cho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6" y="2898321"/>
            <a:ext cx="21050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29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1" y="1559686"/>
            <a:ext cx="115919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0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3728" y="192024"/>
            <a:ext cx="867664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975" y="1813527"/>
            <a:ext cx="6451600" cy="3559372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Ví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dụ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spc="65" dirty="0">
                <a:latin typeface="Arial"/>
                <a:cs typeface="Arial"/>
              </a:rPr>
              <a:t>int </a:t>
            </a:r>
            <a:r>
              <a:rPr sz="2400" spc="45" dirty="0">
                <a:latin typeface="Arial"/>
                <a:cs typeface="Arial"/>
              </a:rPr>
              <a:t>i </a:t>
            </a:r>
            <a:r>
              <a:rPr sz="2400" spc="24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1;</a:t>
            </a:r>
            <a:endParaRPr sz="2400" dirty="0">
              <a:latin typeface="Arial"/>
              <a:cs typeface="Arial"/>
            </a:endParaRPr>
          </a:p>
          <a:p>
            <a:pPr marL="927100" marR="5080" indent="-457200">
              <a:lnSpc>
                <a:spcPct val="118400"/>
              </a:lnSpc>
              <a:spcBef>
                <a:spcPts val="45"/>
              </a:spcBef>
            </a:pPr>
            <a:r>
              <a:rPr sz="2400" dirty="0">
                <a:latin typeface="Arial"/>
                <a:cs typeface="Arial"/>
              </a:rPr>
              <a:t>while </a:t>
            </a:r>
            <a:r>
              <a:rPr sz="2400" spc="-20" dirty="0">
                <a:latin typeface="Arial"/>
                <a:cs typeface="Arial"/>
              </a:rPr>
              <a:t>(i </a:t>
            </a:r>
            <a:r>
              <a:rPr sz="2400" spc="240" dirty="0">
                <a:latin typeface="Arial"/>
                <a:cs typeface="Arial"/>
              </a:rPr>
              <a:t>&lt; </a:t>
            </a:r>
            <a:r>
              <a:rPr sz="2400" spc="-55" dirty="0">
                <a:latin typeface="Arial"/>
                <a:cs typeface="Arial"/>
              </a:rPr>
              <a:t>20) </a:t>
            </a:r>
            <a:r>
              <a:rPr sz="2400" spc="-80" dirty="0">
                <a:latin typeface="Arial"/>
                <a:cs typeface="Arial"/>
              </a:rPr>
              <a:t>{  </a:t>
            </a:r>
            <a:r>
              <a:rPr sz="2000" spc="-5" dirty="0">
                <a:latin typeface="Arial"/>
                <a:cs typeface="Arial"/>
              </a:rPr>
              <a:t>System.out.println(“Hello </a:t>
            </a:r>
            <a:r>
              <a:rPr sz="2000" spc="20" dirty="0">
                <a:latin typeface="Arial"/>
                <a:cs typeface="Arial"/>
              </a:rPr>
              <a:t>World </a:t>
            </a:r>
            <a:r>
              <a:rPr sz="2000" spc="-30" dirty="0">
                <a:latin typeface="Arial"/>
                <a:cs typeface="Arial"/>
              </a:rPr>
              <a:t>!”);  </a:t>
            </a:r>
            <a:r>
              <a:rPr sz="2000" spc="75" dirty="0">
                <a:latin typeface="Arial"/>
                <a:cs typeface="Arial"/>
              </a:rPr>
              <a:t>i++;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spc="-8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25" dirty="0">
                <a:latin typeface="Arial"/>
                <a:cs typeface="Arial"/>
              </a:rPr>
              <a:t>Diễn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giải:</a:t>
            </a:r>
            <a:endParaRPr sz="2800" dirty="0">
              <a:latin typeface="Arial"/>
              <a:cs typeface="Arial"/>
            </a:endParaRPr>
          </a:p>
          <a:p>
            <a:pPr marL="756285" marR="36512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20" dirty="0">
                <a:latin typeface="Arial"/>
                <a:cs typeface="Arial"/>
              </a:rPr>
              <a:t>Đoạn </a:t>
            </a:r>
            <a:r>
              <a:rPr sz="2400" spc="-30" dirty="0">
                <a:latin typeface="Arial"/>
                <a:cs typeface="Arial"/>
              </a:rPr>
              <a:t>mã </a:t>
            </a:r>
            <a:r>
              <a:rPr sz="2400" spc="20" dirty="0">
                <a:latin typeface="Arial"/>
                <a:cs typeface="Arial"/>
              </a:rPr>
              <a:t>trên </a:t>
            </a:r>
            <a:r>
              <a:rPr sz="2400" spc="-15" dirty="0">
                <a:latin typeface="Arial"/>
                <a:cs typeface="Arial"/>
              </a:rPr>
              <a:t>xuất </a:t>
            </a:r>
            <a:r>
              <a:rPr sz="2400" spc="-45" dirty="0">
                <a:latin typeface="Arial"/>
                <a:cs typeface="Arial"/>
              </a:rPr>
              <a:t>19 </a:t>
            </a:r>
            <a:r>
              <a:rPr sz="2400" spc="55" dirty="0">
                <a:latin typeface="Arial"/>
                <a:cs typeface="Arial"/>
              </a:rPr>
              <a:t>dòng  </a:t>
            </a:r>
            <a:r>
              <a:rPr sz="2400" spc="5" dirty="0">
                <a:latin typeface="Arial"/>
                <a:cs typeface="Arial"/>
              </a:rPr>
              <a:t>Hello </a:t>
            </a:r>
            <a:r>
              <a:rPr sz="2400" spc="25" dirty="0">
                <a:latin typeface="Arial"/>
                <a:cs typeface="Arial"/>
              </a:rPr>
              <a:t>World </a:t>
            </a:r>
            <a:r>
              <a:rPr sz="2400" spc="-40" dirty="0">
                <a:latin typeface="Arial"/>
                <a:cs typeface="Arial"/>
              </a:rPr>
              <a:t>ra </a:t>
            </a:r>
            <a:r>
              <a:rPr sz="2400" spc="-10" dirty="0">
                <a:latin typeface="Arial"/>
                <a:cs typeface="Arial"/>
              </a:rPr>
              <a:t>màn hình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81441" y="1234439"/>
            <a:ext cx="735583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42400" y="1258101"/>
            <a:ext cx="609600" cy="457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42400" y="12581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4"/>
                </a:lnTo>
                <a:lnTo>
                  <a:pt x="356411" y="39041"/>
                </a:lnTo>
                <a:lnTo>
                  <a:pt x="390244" y="66955"/>
                </a:lnTo>
                <a:lnTo>
                  <a:pt x="418158" y="100788"/>
                </a:lnTo>
                <a:lnTo>
                  <a:pt x="439235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0"/>
                </a:lnTo>
                <a:lnTo>
                  <a:pt x="418158" y="356411"/>
                </a:lnTo>
                <a:lnTo>
                  <a:pt x="390244" y="390244"/>
                </a:lnTo>
                <a:lnTo>
                  <a:pt x="356411" y="418158"/>
                </a:lnTo>
                <a:lnTo>
                  <a:pt x="317580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5"/>
                </a:lnTo>
                <a:lnTo>
                  <a:pt x="100788" y="418158"/>
                </a:lnTo>
                <a:lnTo>
                  <a:pt x="66955" y="390244"/>
                </a:lnTo>
                <a:lnTo>
                  <a:pt x="39041" y="356411"/>
                </a:lnTo>
                <a:lnTo>
                  <a:pt x="17964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15904" y="2916935"/>
            <a:ext cx="727456" cy="544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2800" y="2858301"/>
            <a:ext cx="1828800" cy="612775"/>
          </a:xfrm>
          <a:custGeom>
            <a:avLst/>
            <a:gdLst/>
            <a:ahLst/>
            <a:cxnLst/>
            <a:rect l="l" t="t" r="r" b="b"/>
            <a:pathLst>
              <a:path w="1371600" h="612775">
                <a:moveTo>
                  <a:pt x="0" y="306324"/>
                </a:moveTo>
                <a:lnTo>
                  <a:pt x="685800" y="0"/>
                </a:lnTo>
                <a:lnTo>
                  <a:pt x="1371600" y="306324"/>
                </a:lnTo>
                <a:lnTo>
                  <a:pt x="685800" y="612648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64973" y="2999524"/>
            <a:ext cx="5647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55" dirty="0">
                <a:latin typeface="Arial"/>
                <a:cs typeface="Arial"/>
              </a:rPr>
              <a:t>&lt;</a:t>
            </a:r>
            <a:r>
              <a:rPr sz="1800" spc="-9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24800" y="4001288"/>
            <a:ext cx="2844800" cy="612775"/>
          </a:xfrm>
          <a:custGeom>
            <a:avLst/>
            <a:gdLst/>
            <a:ahLst/>
            <a:cxnLst/>
            <a:rect l="l" t="t" r="r" b="b"/>
            <a:pathLst>
              <a:path w="2133600" h="612775">
                <a:moveTo>
                  <a:pt x="0" y="612647"/>
                </a:moveTo>
                <a:lnTo>
                  <a:pt x="426720" y="0"/>
                </a:lnTo>
                <a:lnTo>
                  <a:pt x="2133600" y="0"/>
                </a:lnTo>
                <a:lnTo>
                  <a:pt x="1706880" y="612647"/>
                </a:lnTo>
                <a:lnTo>
                  <a:pt x="0" y="612647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52213" y="4005364"/>
            <a:ext cx="78824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Hello  </a:t>
            </a:r>
            <a:r>
              <a:rPr sz="1800" spc="-175" dirty="0">
                <a:latin typeface="Arial"/>
                <a:cs typeface="Arial"/>
              </a:rPr>
              <a:t>W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6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32800" y="4915699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295400" y="0"/>
                </a:lnTo>
                <a:lnTo>
                  <a:pt x="1325062" y="5987"/>
                </a:lnTo>
                <a:lnTo>
                  <a:pt x="1349282" y="22317"/>
                </a:lnTo>
                <a:lnTo>
                  <a:pt x="1365612" y="46537"/>
                </a:lnTo>
                <a:lnTo>
                  <a:pt x="1371600" y="76200"/>
                </a:lnTo>
                <a:lnTo>
                  <a:pt x="1371600" y="381000"/>
                </a:lnTo>
                <a:lnTo>
                  <a:pt x="1365612" y="410656"/>
                </a:lnTo>
                <a:lnTo>
                  <a:pt x="1349282" y="434878"/>
                </a:lnTo>
                <a:lnTo>
                  <a:pt x="1325062" y="451210"/>
                </a:lnTo>
                <a:lnTo>
                  <a:pt x="12954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41342" y="4979199"/>
            <a:ext cx="41232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40" dirty="0">
                <a:latin typeface="Arial"/>
                <a:cs typeface="Arial"/>
              </a:rPr>
              <a:t>++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46218" y="1716088"/>
            <a:ext cx="2540" cy="368935"/>
          </a:xfrm>
          <a:custGeom>
            <a:avLst/>
            <a:gdLst/>
            <a:ahLst/>
            <a:cxnLst/>
            <a:rect l="l" t="t" r="r" b="b"/>
            <a:pathLst>
              <a:path w="1904" h="368935">
                <a:moveTo>
                  <a:pt x="1536" y="0"/>
                </a:moveTo>
                <a:lnTo>
                  <a:pt x="0" y="36842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87374" y="2008124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380"/>
                </a:moveTo>
                <a:lnTo>
                  <a:pt x="44132" y="7639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6201" y="3471736"/>
            <a:ext cx="2540" cy="518159"/>
          </a:xfrm>
          <a:custGeom>
            <a:avLst/>
            <a:gdLst/>
            <a:ahLst/>
            <a:cxnLst/>
            <a:rect l="l" t="t" r="r" b="b"/>
            <a:pathLst>
              <a:path w="1904" h="518160">
                <a:moveTo>
                  <a:pt x="1549" y="0"/>
                </a:moveTo>
                <a:lnTo>
                  <a:pt x="0" y="51777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87239" y="3913187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266"/>
                </a:moveTo>
                <a:lnTo>
                  <a:pt x="44221" y="76326"/>
                </a:lnTo>
                <a:lnTo>
                  <a:pt x="0" y="0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47200" y="4613935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178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87934" y="4826927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9718" y="3164611"/>
            <a:ext cx="890693" cy="1979930"/>
          </a:xfrm>
          <a:custGeom>
            <a:avLst/>
            <a:gdLst/>
            <a:ahLst/>
            <a:cxnLst/>
            <a:rect l="l" t="t" r="r" b="b"/>
            <a:pathLst>
              <a:path w="668020" h="1979929">
                <a:moveTo>
                  <a:pt x="667512" y="1979676"/>
                </a:moveTo>
                <a:lnTo>
                  <a:pt x="0" y="1979676"/>
                </a:lnTo>
                <a:lnTo>
                  <a:pt x="0" y="0"/>
                </a:lnTo>
                <a:lnTo>
                  <a:pt x="64223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4436" y="3120174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54436" y="3121748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24800" y="2096300"/>
            <a:ext cx="2844800" cy="4572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2057400" y="0"/>
                </a:lnTo>
                <a:lnTo>
                  <a:pt x="2087062" y="5987"/>
                </a:lnTo>
                <a:lnTo>
                  <a:pt x="2111282" y="22317"/>
                </a:lnTo>
                <a:lnTo>
                  <a:pt x="2127612" y="46537"/>
                </a:lnTo>
                <a:lnTo>
                  <a:pt x="2133600" y="76200"/>
                </a:lnTo>
                <a:lnTo>
                  <a:pt x="2133600" y="381000"/>
                </a:lnTo>
                <a:lnTo>
                  <a:pt x="2127612" y="410656"/>
                </a:lnTo>
                <a:lnTo>
                  <a:pt x="2111282" y="434878"/>
                </a:lnTo>
                <a:lnTo>
                  <a:pt x="2087062" y="451210"/>
                </a:lnTo>
                <a:lnTo>
                  <a:pt x="2057400" y="457200"/>
                </a:lnTo>
                <a:lnTo>
                  <a:pt x="76200" y="457200"/>
                </a:lnTo>
                <a:lnTo>
                  <a:pt x="46537" y="451210"/>
                </a:lnTo>
                <a:lnTo>
                  <a:pt x="22317" y="434878"/>
                </a:lnTo>
                <a:lnTo>
                  <a:pt x="5987" y="410656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41292" y="2159799"/>
            <a:ext cx="4106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2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46235" y="2554288"/>
            <a:ext cx="2540" cy="292735"/>
          </a:xfrm>
          <a:custGeom>
            <a:avLst/>
            <a:gdLst/>
            <a:ahLst/>
            <a:cxnLst/>
            <a:rect l="l" t="t" r="r" b="b"/>
            <a:pathLst>
              <a:path w="1904" h="292735">
                <a:moveTo>
                  <a:pt x="1524" y="0"/>
                </a:moveTo>
                <a:lnTo>
                  <a:pt x="0" y="292227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87492" y="2770086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469"/>
                </a:moveTo>
                <a:lnTo>
                  <a:pt x="44056" y="76441"/>
                </a:lnTo>
                <a:lnTo>
                  <a:pt x="0" y="0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391379" y="3370579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tr</a:t>
            </a:r>
            <a:r>
              <a:rPr sz="1800" spc="35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52134" y="2887776"/>
            <a:ext cx="6087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65" dirty="0">
                <a:uFill>
                  <a:solidFill>
                    <a:srgbClr val="4A7EBB"/>
                  </a:solidFill>
                </a:uFill>
                <a:latin typeface="Arial"/>
                <a:cs typeface="Arial"/>
              </a:rPr>
              <a:t>f</a:t>
            </a:r>
            <a:r>
              <a:rPr sz="1800" u="heavy" spc="-60" dirty="0">
                <a:uFill>
                  <a:solidFill>
                    <a:srgbClr val="4A7EBB"/>
                  </a:solidFill>
                </a:uFill>
                <a:latin typeface="Arial"/>
                <a:cs typeface="Arial"/>
              </a:rPr>
              <a:t>a</a:t>
            </a:r>
            <a:r>
              <a:rPr sz="1800" u="heavy" spc="5" dirty="0">
                <a:uFill>
                  <a:solidFill>
                    <a:srgbClr val="4A7EBB"/>
                  </a:solidFill>
                </a:uFill>
                <a:latin typeface="Arial"/>
                <a:cs typeface="Arial"/>
              </a:rPr>
              <a:t>l</a:t>
            </a:r>
            <a:r>
              <a:rPr sz="1800" u="heavy" spc="-200" dirty="0">
                <a:uFill>
                  <a:solidFill>
                    <a:srgbClr val="4A7EBB"/>
                  </a:solidFill>
                </a:uFill>
                <a:latin typeface="Arial"/>
                <a:cs typeface="Arial"/>
              </a:rPr>
              <a:t>s</a:t>
            </a:r>
            <a:r>
              <a:rPr sz="1800" u="heavy" spc="-110" dirty="0">
                <a:uFill>
                  <a:solidFill>
                    <a:srgbClr val="4A7EBB"/>
                  </a:solidFill>
                </a:u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While</a:t>
            </a:r>
          </a:p>
        </p:txBody>
      </p:sp>
    </p:spTree>
    <p:extLst>
      <p:ext uri="{BB962C8B-B14F-4D97-AF65-F5344CB8AC3E}">
        <p14:creationId xmlns:p14="http://schemas.microsoft.com/office/powerpoint/2010/main" val="1842919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3920" y="1565819"/>
            <a:ext cx="6938433" cy="357546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Ví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dụ</a:t>
            </a:r>
            <a:endParaRPr sz="2800" dirty="0">
              <a:latin typeface="Arial"/>
              <a:cs typeface="Arial"/>
            </a:endParaRPr>
          </a:p>
          <a:p>
            <a:pPr marL="469900" marR="3253740">
              <a:lnSpc>
                <a:spcPct val="120000"/>
              </a:lnSpc>
              <a:spcBef>
                <a:spcPts val="20"/>
              </a:spcBef>
            </a:pPr>
            <a:r>
              <a:rPr sz="2400" spc="65" dirty="0">
                <a:latin typeface="Arial"/>
                <a:cs typeface="Arial"/>
              </a:rPr>
              <a:t>int </a:t>
            </a:r>
            <a:r>
              <a:rPr sz="2400" spc="-60" dirty="0">
                <a:latin typeface="Arial"/>
                <a:cs typeface="Arial"/>
              </a:rPr>
              <a:t>so </a:t>
            </a:r>
            <a:r>
              <a:rPr sz="2400" spc="240" dirty="0">
                <a:latin typeface="Arial"/>
                <a:cs typeface="Arial"/>
              </a:rPr>
              <a:t>=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-1;  </a:t>
            </a:r>
            <a:r>
              <a:rPr sz="2400" spc="75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45" dirty="0">
                <a:latin typeface="Arial"/>
                <a:cs typeface="Arial"/>
              </a:rPr>
              <a:t>so </a:t>
            </a:r>
            <a:r>
              <a:rPr sz="2000" spc="200" dirty="0">
                <a:latin typeface="Arial"/>
                <a:cs typeface="Arial"/>
              </a:rPr>
              <a:t>=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scanner.nextDouble();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8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while </a:t>
            </a:r>
            <a:r>
              <a:rPr sz="2400" spc="-65" dirty="0">
                <a:latin typeface="Arial"/>
                <a:cs typeface="Arial"/>
              </a:rPr>
              <a:t>(so </a:t>
            </a:r>
            <a:r>
              <a:rPr sz="2400" spc="240" dirty="0">
                <a:latin typeface="Arial"/>
                <a:cs typeface="Arial"/>
              </a:rPr>
              <a:t>&lt;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0);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25" dirty="0">
                <a:latin typeface="Arial"/>
                <a:cs typeface="Arial"/>
              </a:rPr>
              <a:t>Diễn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giải: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20" dirty="0">
                <a:latin typeface="Arial"/>
                <a:cs typeface="Arial"/>
              </a:rPr>
              <a:t>Đoạn </a:t>
            </a:r>
            <a:r>
              <a:rPr sz="2400" spc="-30" dirty="0">
                <a:latin typeface="Arial"/>
                <a:cs typeface="Arial"/>
              </a:rPr>
              <a:t>mã </a:t>
            </a:r>
            <a:r>
              <a:rPr sz="2400" spc="20" dirty="0">
                <a:latin typeface="Arial"/>
                <a:cs typeface="Arial"/>
              </a:rPr>
              <a:t>trên </a:t>
            </a:r>
            <a:r>
              <a:rPr sz="2400" spc="-10" dirty="0">
                <a:latin typeface="Arial"/>
                <a:cs typeface="Arial"/>
              </a:rPr>
              <a:t>chỉ </a:t>
            </a:r>
            <a:r>
              <a:rPr sz="2400" spc="-5" dirty="0">
                <a:latin typeface="Arial"/>
                <a:cs typeface="Arial"/>
              </a:rPr>
              <a:t>cho </a:t>
            </a:r>
            <a:r>
              <a:rPr sz="2400" spc="20" dirty="0">
                <a:latin typeface="Arial"/>
                <a:cs typeface="Arial"/>
              </a:rPr>
              <a:t>phép </a:t>
            </a:r>
            <a:r>
              <a:rPr sz="2400" spc="-5" dirty="0">
                <a:latin typeface="Arial"/>
                <a:cs typeface="Arial"/>
              </a:rPr>
              <a:t>nhập  </a:t>
            </a:r>
            <a:r>
              <a:rPr sz="2400" spc="-60" dirty="0">
                <a:latin typeface="Arial"/>
                <a:cs typeface="Arial"/>
              </a:rPr>
              <a:t>số </a:t>
            </a:r>
            <a:r>
              <a:rPr sz="2400" dirty="0">
                <a:latin typeface="Arial"/>
                <a:cs typeface="Arial"/>
              </a:rPr>
              <a:t>nguyên </a:t>
            </a:r>
            <a:r>
              <a:rPr sz="2400" spc="-35" dirty="0">
                <a:latin typeface="Arial"/>
                <a:cs typeface="Arial"/>
              </a:rPr>
              <a:t>dương </a:t>
            </a:r>
            <a:r>
              <a:rPr sz="2400" spc="-25" dirty="0">
                <a:latin typeface="Arial"/>
                <a:cs typeface="Arial"/>
              </a:rPr>
              <a:t>từ </a:t>
            </a:r>
            <a:r>
              <a:rPr sz="2400" spc="-20" dirty="0">
                <a:latin typeface="Arial"/>
                <a:cs typeface="Arial"/>
              </a:rPr>
              <a:t>bàn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phím.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91041" y="1272539"/>
            <a:ext cx="735583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52000" y="1295400"/>
            <a:ext cx="609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2000" y="12954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4"/>
                </a:lnTo>
                <a:lnTo>
                  <a:pt x="356411" y="39041"/>
                </a:lnTo>
                <a:lnTo>
                  <a:pt x="390244" y="66955"/>
                </a:lnTo>
                <a:lnTo>
                  <a:pt x="418158" y="100788"/>
                </a:lnTo>
                <a:lnTo>
                  <a:pt x="439235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0"/>
                </a:lnTo>
                <a:lnTo>
                  <a:pt x="418158" y="356411"/>
                </a:lnTo>
                <a:lnTo>
                  <a:pt x="390244" y="390244"/>
                </a:lnTo>
                <a:lnTo>
                  <a:pt x="356411" y="418158"/>
                </a:lnTo>
                <a:lnTo>
                  <a:pt x="317580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5"/>
                </a:lnTo>
                <a:lnTo>
                  <a:pt x="100788" y="418158"/>
                </a:lnTo>
                <a:lnTo>
                  <a:pt x="66955" y="390244"/>
                </a:lnTo>
                <a:lnTo>
                  <a:pt x="39041" y="356411"/>
                </a:lnTo>
                <a:lnTo>
                  <a:pt x="17964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5104" y="5466588"/>
            <a:ext cx="727456" cy="545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400" y="4458704"/>
            <a:ext cx="2844800" cy="658495"/>
          </a:xfrm>
          <a:custGeom>
            <a:avLst/>
            <a:gdLst/>
            <a:ahLst/>
            <a:cxnLst/>
            <a:rect l="l" t="t" r="r" b="b"/>
            <a:pathLst>
              <a:path w="2133600" h="658495">
                <a:moveTo>
                  <a:pt x="0" y="329183"/>
                </a:moveTo>
                <a:lnTo>
                  <a:pt x="1066800" y="0"/>
                </a:lnTo>
                <a:lnTo>
                  <a:pt x="2133600" y="329183"/>
                </a:lnTo>
                <a:lnTo>
                  <a:pt x="1066800" y="658367"/>
                </a:lnTo>
                <a:lnTo>
                  <a:pt x="0" y="329183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64827" y="4622787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Arial"/>
                <a:cs typeface="Arial"/>
              </a:rPr>
              <a:t>Số </a:t>
            </a:r>
            <a:r>
              <a:rPr sz="1800" spc="-155" dirty="0">
                <a:latin typeface="Arial"/>
                <a:cs typeface="Arial"/>
              </a:rPr>
              <a:t>&lt;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37600" y="3352800"/>
            <a:ext cx="2438400" cy="664845"/>
          </a:xfrm>
          <a:custGeom>
            <a:avLst/>
            <a:gdLst/>
            <a:ahLst/>
            <a:cxnLst/>
            <a:rect l="l" t="t" r="r" b="b"/>
            <a:pathLst>
              <a:path w="1828800" h="664845">
                <a:moveTo>
                  <a:pt x="0" y="110744"/>
                </a:moveTo>
                <a:lnTo>
                  <a:pt x="8702" y="67637"/>
                </a:lnTo>
                <a:lnTo>
                  <a:pt x="32435" y="32435"/>
                </a:lnTo>
                <a:lnTo>
                  <a:pt x="67637" y="8702"/>
                </a:lnTo>
                <a:lnTo>
                  <a:pt x="110744" y="0"/>
                </a:lnTo>
                <a:lnTo>
                  <a:pt x="1718056" y="0"/>
                </a:lnTo>
                <a:lnTo>
                  <a:pt x="1761162" y="8702"/>
                </a:lnTo>
                <a:lnTo>
                  <a:pt x="1796364" y="32435"/>
                </a:lnTo>
                <a:lnTo>
                  <a:pt x="1820097" y="67637"/>
                </a:lnTo>
                <a:lnTo>
                  <a:pt x="1828800" y="110744"/>
                </a:lnTo>
                <a:lnTo>
                  <a:pt x="1828800" y="553720"/>
                </a:lnTo>
                <a:lnTo>
                  <a:pt x="1820097" y="596826"/>
                </a:lnTo>
                <a:lnTo>
                  <a:pt x="1796364" y="632028"/>
                </a:lnTo>
                <a:lnTo>
                  <a:pt x="1761162" y="655761"/>
                </a:lnTo>
                <a:lnTo>
                  <a:pt x="1718056" y="664464"/>
                </a:lnTo>
                <a:lnTo>
                  <a:pt x="110744" y="664464"/>
                </a:lnTo>
                <a:lnTo>
                  <a:pt x="67637" y="655761"/>
                </a:lnTo>
                <a:lnTo>
                  <a:pt x="32435" y="632028"/>
                </a:lnTo>
                <a:lnTo>
                  <a:pt x="8702" y="596826"/>
                </a:lnTo>
                <a:lnTo>
                  <a:pt x="0" y="553720"/>
                </a:lnTo>
                <a:lnTo>
                  <a:pt x="0" y="110744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33255" y="3519932"/>
            <a:ext cx="104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Nhập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số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56800" y="4017265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86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97534" y="4369930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29601" y="3685033"/>
            <a:ext cx="491913" cy="1102995"/>
          </a:xfrm>
          <a:custGeom>
            <a:avLst/>
            <a:gdLst/>
            <a:ahLst/>
            <a:cxnLst/>
            <a:rect l="l" t="t" r="r" b="b"/>
            <a:pathLst>
              <a:path w="368934" h="1102995">
                <a:moveTo>
                  <a:pt x="228600" y="1102855"/>
                </a:moveTo>
                <a:lnTo>
                  <a:pt x="0" y="1102855"/>
                </a:lnTo>
                <a:lnTo>
                  <a:pt x="0" y="0"/>
                </a:lnTo>
                <a:lnTo>
                  <a:pt x="368427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9236" y="3640582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0"/>
                </a:moveTo>
                <a:lnTo>
                  <a:pt x="76200" y="4445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56800" y="1752600"/>
            <a:ext cx="0" cy="466090"/>
          </a:xfrm>
          <a:custGeom>
            <a:avLst/>
            <a:gdLst/>
            <a:ahLst/>
            <a:cxnLst/>
            <a:rect l="l" t="t" r="r" b="b"/>
            <a:pathLst>
              <a:path h="466089">
                <a:moveTo>
                  <a:pt x="0" y="0"/>
                </a:moveTo>
                <a:lnTo>
                  <a:pt x="0" y="465963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97534" y="2142363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72179" y="4742179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tr</a:t>
            </a:r>
            <a:r>
              <a:rPr sz="1800" spc="35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60441" y="5046903"/>
            <a:ext cx="6087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f</a:t>
            </a:r>
            <a:r>
              <a:rPr sz="1800" spc="-6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956800" y="5117071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75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97534" y="5397627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7600" y="2231136"/>
            <a:ext cx="2438400" cy="664845"/>
          </a:xfrm>
          <a:custGeom>
            <a:avLst/>
            <a:gdLst/>
            <a:ahLst/>
            <a:cxnLst/>
            <a:rect l="l" t="t" r="r" b="b"/>
            <a:pathLst>
              <a:path w="1828800" h="664844">
                <a:moveTo>
                  <a:pt x="0" y="110744"/>
                </a:moveTo>
                <a:lnTo>
                  <a:pt x="8702" y="67637"/>
                </a:lnTo>
                <a:lnTo>
                  <a:pt x="32435" y="32435"/>
                </a:lnTo>
                <a:lnTo>
                  <a:pt x="67637" y="8702"/>
                </a:lnTo>
                <a:lnTo>
                  <a:pt x="110744" y="0"/>
                </a:lnTo>
                <a:lnTo>
                  <a:pt x="1718056" y="0"/>
                </a:lnTo>
                <a:lnTo>
                  <a:pt x="1761162" y="8702"/>
                </a:lnTo>
                <a:lnTo>
                  <a:pt x="1796364" y="32435"/>
                </a:lnTo>
                <a:lnTo>
                  <a:pt x="1820097" y="67637"/>
                </a:lnTo>
                <a:lnTo>
                  <a:pt x="1828800" y="110744"/>
                </a:lnTo>
                <a:lnTo>
                  <a:pt x="1828800" y="553720"/>
                </a:lnTo>
                <a:lnTo>
                  <a:pt x="1820097" y="596826"/>
                </a:lnTo>
                <a:lnTo>
                  <a:pt x="1796364" y="632028"/>
                </a:lnTo>
                <a:lnTo>
                  <a:pt x="1761162" y="655761"/>
                </a:lnTo>
                <a:lnTo>
                  <a:pt x="1718056" y="664464"/>
                </a:lnTo>
                <a:lnTo>
                  <a:pt x="110744" y="664464"/>
                </a:lnTo>
                <a:lnTo>
                  <a:pt x="67637" y="655761"/>
                </a:lnTo>
                <a:lnTo>
                  <a:pt x="32435" y="632028"/>
                </a:lnTo>
                <a:lnTo>
                  <a:pt x="8702" y="596826"/>
                </a:lnTo>
                <a:lnTo>
                  <a:pt x="0" y="553720"/>
                </a:lnTo>
                <a:lnTo>
                  <a:pt x="0" y="110744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599880" y="2398267"/>
            <a:ext cx="7154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s</a:t>
            </a:r>
            <a:r>
              <a:rPr sz="1800" spc="-140" dirty="0">
                <a:latin typeface="Arial"/>
                <a:cs typeface="Arial"/>
              </a:rPr>
              <a:t>ố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50" dirty="0">
                <a:latin typeface="Arial"/>
                <a:cs typeface="Arial"/>
              </a:rPr>
              <a:t>-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956800" y="2895600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5">
                <a:moveTo>
                  <a:pt x="0" y="0"/>
                </a:moveTo>
                <a:lnTo>
                  <a:pt x="0" y="44462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97534" y="3264027"/>
            <a:ext cx="118533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Do</a:t>
            </a:r>
          </a:p>
        </p:txBody>
      </p:sp>
    </p:spTree>
    <p:extLst>
      <p:ext uri="{BB962C8B-B14F-4D97-AF65-F5344CB8AC3E}">
        <p14:creationId xmlns:p14="http://schemas.microsoft.com/office/powerpoint/2010/main" val="49527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22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4422" y="1002778"/>
            <a:ext cx="7652173" cy="2295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40" dirty="0">
                <a:latin typeface="Arial"/>
                <a:cs typeface="Arial"/>
              </a:rPr>
              <a:t>Cú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pháp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b="1" spc="4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-60" dirty="0">
                <a:latin typeface="Arial"/>
                <a:cs typeface="Arial"/>
              </a:rPr>
              <a:t>(</a:t>
            </a:r>
            <a:r>
              <a:rPr sz="2400" b="1" spc="-60" dirty="0">
                <a:solidFill>
                  <a:srgbClr val="FF3300"/>
                </a:solidFill>
                <a:latin typeface="Arial"/>
                <a:cs typeface="Arial"/>
              </a:rPr>
              <a:t>khởi </a:t>
            </a: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đầu </a:t>
            </a:r>
            <a:r>
              <a:rPr sz="2400" spc="-150" dirty="0">
                <a:latin typeface="Arial"/>
                <a:cs typeface="Arial"/>
              </a:rPr>
              <a:t>;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điều </a:t>
            </a:r>
            <a:r>
              <a:rPr sz="2400" b="1" spc="-40" dirty="0">
                <a:solidFill>
                  <a:srgbClr val="FF3300"/>
                </a:solidFill>
                <a:latin typeface="Arial"/>
                <a:cs typeface="Arial"/>
              </a:rPr>
              <a:t>kiện</a:t>
            </a:r>
            <a:r>
              <a:rPr sz="2400" spc="-40" dirty="0">
                <a:latin typeface="Arial"/>
                <a:cs typeface="Arial"/>
              </a:rPr>
              <a:t>; </a:t>
            </a:r>
            <a:r>
              <a:rPr sz="2400" b="1" spc="-125" dirty="0">
                <a:solidFill>
                  <a:srgbClr val="FF3300"/>
                </a:solidFill>
                <a:latin typeface="Arial"/>
                <a:cs typeface="Arial"/>
              </a:rPr>
              <a:t>bước</a:t>
            </a:r>
            <a:r>
              <a:rPr sz="2400" b="1" spc="1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3300"/>
                </a:solidFill>
                <a:latin typeface="Arial"/>
                <a:cs typeface="Arial"/>
              </a:rPr>
              <a:t>nhảy</a:t>
            </a:r>
            <a:r>
              <a:rPr sz="2400" spc="-50" dirty="0">
                <a:latin typeface="Arial"/>
                <a:cs typeface="Arial"/>
              </a:rPr>
              <a:t>){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220" dirty="0">
                <a:latin typeface="Arial"/>
                <a:cs typeface="Arial"/>
              </a:rPr>
              <a:t>// </a:t>
            </a:r>
            <a:r>
              <a:rPr sz="2000" spc="15" dirty="0">
                <a:latin typeface="Arial"/>
                <a:cs typeface="Arial"/>
              </a:rPr>
              <a:t>công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việc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spc="-8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25" dirty="0">
                <a:latin typeface="Arial"/>
                <a:cs typeface="Arial"/>
              </a:rPr>
              <a:t>Diễn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giải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73311" y="1196353"/>
            <a:ext cx="735583" cy="55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34814" y="1219200"/>
            <a:ext cx="609532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4745" y="1219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4"/>
                </a:lnTo>
                <a:lnTo>
                  <a:pt x="356411" y="39041"/>
                </a:lnTo>
                <a:lnTo>
                  <a:pt x="390244" y="66955"/>
                </a:lnTo>
                <a:lnTo>
                  <a:pt x="418158" y="100788"/>
                </a:lnTo>
                <a:lnTo>
                  <a:pt x="439235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0"/>
                </a:lnTo>
                <a:lnTo>
                  <a:pt x="418158" y="356411"/>
                </a:lnTo>
                <a:lnTo>
                  <a:pt x="390244" y="390244"/>
                </a:lnTo>
                <a:lnTo>
                  <a:pt x="356411" y="418158"/>
                </a:lnTo>
                <a:lnTo>
                  <a:pt x="317580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5"/>
                </a:lnTo>
                <a:lnTo>
                  <a:pt x="100788" y="418158"/>
                </a:lnTo>
                <a:lnTo>
                  <a:pt x="66955" y="390244"/>
                </a:lnTo>
                <a:lnTo>
                  <a:pt x="39041" y="356411"/>
                </a:lnTo>
                <a:lnTo>
                  <a:pt x="17964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77375" y="5923788"/>
            <a:ext cx="727456" cy="545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15545" y="3003500"/>
            <a:ext cx="3048000" cy="658495"/>
          </a:xfrm>
          <a:custGeom>
            <a:avLst/>
            <a:gdLst/>
            <a:ahLst/>
            <a:cxnLst/>
            <a:rect l="l" t="t" r="r" b="b"/>
            <a:pathLst>
              <a:path w="2286000" h="658495">
                <a:moveTo>
                  <a:pt x="0" y="329184"/>
                </a:moveTo>
                <a:lnTo>
                  <a:pt x="1143000" y="0"/>
                </a:lnTo>
                <a:lnTo>
                  <a:pt x="2286000" y="329184"/>
                </a:lnTo>
                <a:lnTo>
                  <a:pt x="1143000" y="658368"/>
                </a:lnTo>
                <a:lnTo>
                  <a:pt x="0" y="329184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40276" y="3167583"/>
            <a:ext cx="11980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Điều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kiện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25145" y="2048866"/>
            <a:ext cx="1828800" cy="582295"/>
          </a:xfrm>
          <a:custGeom>
            <a:avLst/>
            <a:gdLst/>
            <a:ahLst/>
            <a:cxnLst/>
            <a:rect l="l" t="t" r="r" b="b"/>
            <a:pathLst>
              <a:path w="1371600" h="582294">
                <a:moveTo>
                  <a:pt x="0" y="97027"/>
                </a:moveTo>
                <a:lnTo>
                  <a:pt x="7625" y="59257"/>
                </a:lnTo>
                <a:lnTo>
                  <a:pt x="28421" y="28416"/>
                </a:lnTo>
                <a:lnTo>
                  <a:pt x="59262" y="7623"/>
                </a:lnTo>
                <a:lnTo>
                  <a:pt x="97028" y="0"/>
                </a:lnTo>
                <a:lnTo>
                  <a:pt x="1274572" y="0"/>
                </a:lnTo>
                <a:lnTo>
                  <a:pt x="1312337" y="7623"/>
                </a:lnTo>
                <a:lnTo>
                  <a:pt x="1343178" y="28416"/>
                </a:lnTo>
                <a:lnTo>
                  <a:pt x="1363974" y="59257"/>
                </a:lnTo>
                <a:lnTo>
                  <a:pt x="1371600" y="97027"/>
                </a:lnTo>
                <a:lnTo>
                  <a:pt x="1371600" y="485139"/>
                </a:lnTo>
                <a:lnTo>
                  <a:pt x="1363974" y="522905"/>
                </a:lnTo>
                <a:lnTo>
                  <a:pt x="1343178" y="553746"/>
                </a:lnTo>
                <a:lnTo>
                  <a:pt x="1312337" y="574542"/>
                </a:lnTo>
                <a:lnTo>
                  <a:pt x="1274572" y="582167"/>
                </a:lnTo>
                <a:lnTo>
                  <a:pt x="97028" y="582167"/>
                </a:lnTo>
                <a:lnTo>
                  <a:pt x="59262" y="574542"/>
                </a:lnTo>
                <a:lnTo>
                  <a:pt x="28421" y="553746"/>
                </a:lnTo>
                <a:lnTo>
                  <a:pt x="7625" y="522905"/>
                </a:lnTo>
                <a:lnTo>
                  <a:pt x="0" y="485139"/>
                </a:lnTo>
                <a:lnTo>
                  <a:pt x="0" y="97027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68215" y="2174849"/>
            <a:ext cx="11438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Khởi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đầu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61110" y="3332683"/>
            <a:ext cx="1507913" cy="2839720"/>
          </a:xfrm>
          <a:custGeom>
            <a:avLst/>
            <a:gdLst/>
            <a:ahLst/>
            <a:cxnLst/>
            <a:rect l="l" t="t" r="r" b="b"/>
            <a:pathLst>
              <a:path w="1130934" h="2839720">
                <a:moveTo>
                  <a:pt x="901826" y="0"/>
                </a:moveTo>
                <a:lnTo>
                  <a:pt x="1130427" y="0"/>
                </a:lnTo>
                <a:lnTo>
                  <a:pt x="1130427" y="2839516"/>
                </a:lnTo>
                <a:lnTo>
                  <a:pt x="0" y="283951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61109" y="6127746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49"/>
                </a:lnTo>
                <a:lnTo>
                  <a:pt x="76200" y="8889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38563" y="1677200"/>
            <a:ext cx="2540" cy="360045"/>
          </a:xfrm>
          <a:custGeom>
            <a:avLst/>
            <a:gdLst/>
            <a:ahLst/>
            <a:cxnLst/>
            <a:rect l="l" t="t" r="r" b="b"/>
            <a:pathLst>
              <a:path w="1904" h="360044">
                <a:moveTo>
                  <a:pt x="1536" y="0"/>
                </a:moveTo>
                <a:lnTo>
                  <a:pt x="0" y="35989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79738" y="1960703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380"/>
                </a:moveTo>
                <a:lnTo>
                  <a:pt x="44119" y="7639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50587" y="3599179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tr</a:t>
            </a:r>
            <a:r>
              <a:rPr sz="1800" spc="35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71590" y="3001162"/>
            <a:ext cx="6087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f</a:t>
            </a:r>
            <a:r>
              <a:rPr sz="1800" spc="-6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38563" y="3662668"/>
            <a:ext cx="2540" cy="360045"/>
          </a:xfrm>
          <a:custGeom>
            <a:avLst/>
            <a:gdLst/>
            <a:ahLst/>
            <a:cxnLst/>
            <a:rect l="l" t="t" r="r" b="b"/>
            <a:pathLst>
              <a:path w="1904" h="360045">
                <a:moveTo>
                  <a:pt x="1536" y="0"/>
                </a:moveTo>
                <a:lnTo>
                  <a:pt x="0" y="35989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79738" y="3946169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381"/>
                </a:moveTo>
                <a:lnTo>
                  <a:pt x="44119" y="7639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8745" y="4034333"/>
            <a:ext cx="2641600" cy="582295"/>
          </a:xfrm>
          <a:custGeom>
            <a:avLst/>
            <a:gdLst/>
            <a:ahLst/>
            <a:cxnLst/>
            <a:rect l="l" t="t" r="r" b="b"/>
            <a:pathLst>
              <a:path w="1981200" h="582295">
                <a:moveTo>
                  <a:pt x="1884172" y="0"/>
                </a:moveTo>
                <a:lnTo>
                  <a:pt x="97028" y="0"/>
                </a:lnTo>
                <a:lnTo>
                  <a:pt x="59262" y="7623"/>
                </a:lnTo>
                <a:lnTo>
                  <a:pt x="28421" y="28416"/>
                </a:lnTo>
                <a:lnTo>
                  <a:pt x="7625" y="59257"/>
                </a:lnTo>
                <a:lnTo>
                  <a:pt x="0" y="97028"/>
                </a:lnTo>
                <a:lnTo>
                  <a:pt x="0" y="485140"/>
                </a:lnTo>
                <a:lnTo>
                  <a:pt x="7625" y="522905"/>
                </a:lnTo>
                <a:lnTo>
                  <a:pt x="28421" y="553746"/>
                </a:lnTo>
                <a:lnTo>
                  <a:pt x="59262" y="574542"/>
                </a:lnTo>
                <a:lnTo>
                  <a:pt x="97028" y="582168"/>
                </a:lnTo>
                <a:lnTo>
                  <a:pt x="1884172" y="582168"/>
                </a:lnTo>
                <a:lnTo>
                  <a:pt x="1921937" y="574542"/>
                </a:lnTo>
                <a:lnTo>
                  <a:pt x="1952778" y="553746"/>
                </a:lnTo>
                <a:lnTo>
                  <a:pt x="1973574" y="522905"/>
                </a:lnTo>
                <a:lnTo>
                  <a:pt x="1981200" y="485140"/>
                </a:lnTo>
                <a:lnTo>
                  <a:pt x="1981200" y="97028"/>
                </a:lnTo>
                <a:lnTo>
                  <a:pt x="1973574" y="59257"/>
                </a:lnTo>
                <a:lnTo>
                  <a:pt x="1952778" y="28416"/>
                </a:lnTo>
                <a:lnTo>
                  <a:pt x="1921937" y="7623"/>
                </a:lnTo>
                <a:lnTo>
                  <a:pt x="188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18745" y="4034333"/>
            <a:ext cx="2641600" cy="582295"/>
          </a:xfrm>
          <a:custGeom>
            <a:avLst/>
            <a:gdLst/>
            <a:ahLst/>
            <a:cxnLst/>
            <a:rect l="l" t="t" r="r" b="b"/>
            <a:pathLst>
              <a:path w="1981200" h="582295">
                <a:moveTo>
                  <a:pt x="0" y="97028"/>
                </a:moveTo>
                <a:lnTo>
                  <a:pt x="7625" y="59257"/>
                </a:lnTo>
                <a:lnTo>
                  <a:pt x="28421" y="28416"/>
                </a:lnTo>
                <a:lnTo>
                  <a:pt x="59262" y="7623"/>
                </a:lnTo>
                <a:lnTo>
                  <a:pt x="97028" y="0"/>
                </a:lnTo>
                <a:lnTo>
                  <a:pt x="1884172" y="0"/>
                </a:lnTo>
                <a:lnTo>
                  <a:pt x="1921937" y="7623"/>
                </a:lnTo>
                <a:lnTo>
                  <a:pt x="1952778" y="28416"/>
                </a:lnTo>
                <a:lnTo>
                  <a:pt x="1973574" y="59257"/>
                </a:lnTo>
                <a:lnTo>
                  <a:pt x="1981200" y="97028"/>
                </a:lnTo>
                <a:lnTo>
                  <a:pt x="1981200" y="485140"/>
                </a:lnTo>
                <a:lnTo>
                  <a:pt x="1973574" y="522905"/>
                </a:lnTo>
                <a:lnTo>
                  <a:pt x="1952778" y="553746"/>
                </a:lnTo>
                <a:lnTo>
                  <a:pt x="1921937" y="574542"/>
                </a:lnTo>
                <a:lnTo>
                  <a:pt x="1884172" y="582168"/>
                </a:lnTo>
                <a:lnTo>
                  <a:pt x="97028" y="582168"/>
                </a:lnTo>
                <a:lnTo>
                  <a:pt x="59262" y="574542"/>
                </a:lnTo>
                <a:lnTo>
                  <a:pt x="28421" y="553746"/>
                </a:lnTo>
                <a:lnTo>
                  <a:pt x="7625" y="522905"/>
                </a:lnTo>
                <a:lnTo>
                  <a:pt x="0" y="485140"/>
                </a:lnTo>
                <a:lnTo>
                  <a:pt x="0" y="97028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29657" y="4160316"/>
            <a:ext cx="122258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Arial"/>
                <a:cs typeface="Arial"/>
              </a:rPr>
              <a:t>Công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38563" y="2631834"/>
            <a:ext cx="2540" cy="360045"/>
          </a:xfrm>
          <a:custGeom>
            <a:avLst/>
            <a:gdLst/>
            <a:ahLst/>
            <a:cxnLst/>
            <a:rect l="l" t="t" r="r" b="b"/>
            <a:pathLst>
              <a:path w="1904" h="360044">
                <a:moveTo>
                  <a:pt x="1536" y="0"/>
                </a:moveTo>
                <a:lnTo>
                  <a:pt x="0" y="35989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79738" y="2915336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380"/>
                </a:moveTo>
                <a:lnTo>
                  <a:pt x="44119" y="7639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18745" y="4988967"/>
            <a:ext cx="2641600" cy="582295"/>
          </a:xfrm>
          <a:custGeom>
            <a:avLst/>
            <a:gdLst/>
            <a:ahLst/>
            <a:cxnLst/>
            <a:rect l="l" t="t" r="r" b="b"/>
            <a:pathLst>
              <a:path w="1981200" h="582295">
                <a:moveTo>
                  <a:pt x="1884172" y="0"/>
                </a:moveTo>
                <a:lnTo>
                  <a:pt x="97028" y="0"/>
                </a:lnTo>
                <a:lnTo>
                  <a:pt x="59262" y="7623"/>
                </a:lnTo>
                <a:lnTo>
                  <a:pt x="28421" y="28416"/>
                </a:lnTo>
                <a:lnTo>
                  <a:pt x="7625" y="59257"/>
                </a:lnTo>
                <a:lnTo>
                  <a:pt x="0" y="97028"/>
                </a:lnTo>
                <a:lnTo>
                  <a:pt x="0" y="485140"/>
                </a:lnTo>
                <a:lnTo>
                  <a:pt x="7625" y="522905"/>
                </a:lnTo>
                <a:lnTo>
                  <a:pt x="28421" y="553746"/>
                </a:lnTo>
                <a:lnTo>
                  <a:pt x="59262" y="574542"/>
                </a:lnTo>
                <a:lnTo>
                  <a:pt x="97028" y="582168"/>
                </a:lnTo>
                <a:lnTo>
                  <a:pt x="1884172" y="582168"/>
                </a:lnTo>
                <a:lnTo>
                  <a:pt x="1921937" y="574542"/>
                </a:lnTo>
                <a:lnTo>
                  <a:pt x="1952778" y="553746"/>
                </a:lnTo>
                <a:lnTo>
                  <a:pt x="1973574" y="522905"/>
                </a:lnTo>
                <a:lnTo>
                  <a:pt x="1981200" y="485140"/>
                </a:lnTo>
                <a:lnTo>
                  <a:pt x="1981200" y="97028"/>
                </a:lnTo>
                <a:lnTo>
                  <a:pt x="1973574" y="59257"/>
                </a:lnTo>
                <a:lnTo>
                  <a:pt x="1952778" y="28416"/>
                </a:lnTo>
                <a:lnTo>
                  <a:pt x="1921937" y="7623"/>
                </a:lnTo>
                <a:lnTo>
                  <a:pt x="188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18745" y="4988967"/>
            <a:ext cx="2641600" cy="582295"/>
          </a:xfrm>
          <a:custGeom>
            <a:avLst/>
            <a:gdLst/>
            <a:ahLst/>
            <a:cxnLst/>
            <a:rect l="l" t="t" r="r" b="b"/>
            <a:pathLst>
              <a:path w="1981200" h="582295">
                <a:moveTo>
                  <a:pt x="0" y="97028"/>
                </a:moveTo>
                <a:lnTo>
                  <a:pt x="7625" y="59257"/>
                </a:lnTo>
                <a:lnTo>
                  <a:pt x="28421" y="28416"/>
                </a:lnTo>
                <a:lnTo>
                  <a:pt x="59262" y="7623"/>
                </a:lnTo>
                <a:lnTo>
                  <a:pt x="97028" y="0"/>
                </a:lnTo>
                <a:lnTo>
                  <a:pt x="1884172" y="0"/>
                </a:lnTo>
                <a:lnTo>
                  <a:pt x="1921937" y="7623"/>
                </a:lnTo>
                <a:lnTo>
                  <a:pt x="1952778" y="28416"/>
                </a:lnTo>
                <a:lnTo>
                  <a:pt x="1973574" y="59257"/>
                </a:lnTo>
                <a:lnTo>
                  <a:pt x="1981200" y="97028"/>
                </a:lnTo>
                <a:lnTo>
                  <a:pt x="1981200" y="485140"/>
                </a:lnTo>
                <a:lnTo>
                  <a:pt x="1973574" y="522905"/>
                </a:lnTo>
                <a:lnTo>
                  <a:pt x="1952778" y="553746"/>
                </a:lnTo>
                <a:lnTo>
                  <a:pt x="1921937" y="574542"/>
                </a:lnTo>
                <a:lnTo>
                  <a:pt x="1884172" y="582168"/>
                </a:lnTo>
                <a:lnTo>
                  <a:pt x="97028" y="582168"/>
                </a:lnTo>
                <a:lnTo>
                  <a:pt x="59262" y="574542"/>
                </a:lnTo>
                <a:lnTo>
                  <a:pt x="28421" y="553746"/>
                </a:lnTo>
                <a:lnTo>
                  <a:pt x="7625" y="522905"/>
                </a:lnTo>
                <a:lnTo>
                  <a:pt x="0" y="485140"/>
                </a:lnTo>
                <a:lnTo>
                  <a:pt x="0" y="97028"/>
                </a:lnTo>
                <a:close/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60570" y="5114950"/>
            <a:ext cx="135720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Bước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nhảy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338563" y="4617301"/>
            <a:ext cx="2540" cy="360045"/>
          </a:xfrm>
          <a:custGeom>
            <a:avLst/>
            <a:gdLst/>
            <a:ahLst/>
            <a:cxnLst/>
            <a:rect l="l" t="t" r="r" b="b"/>
            <a:pathLst>
              <a:path w="1904" h="360045">
                <a:moveTo>
                  <a:pt x="1536" y="0"/>
                </a:moveTo>
                <a:lnTo>
                  <a:pt x="0" y="35989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79738" y="4900804"/>
            <a:ext cx="118533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88900" y="381"/>
                </a:moveTo>
                <a:lnTo>
                  <a:pt x="44119" y="76390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0745" y="3332684"/>
            <a:ext cx="508000" cy="1947545"/>
          </a:xfrm>
          <a:custGeom>
            <a:avLst/>
            <a:gdLst/>
            <a:ahLst/>
            <a:cxnLst/>
            <a:rect l="l" t="t" r="r" b="b"/>
            <a:pathLst>
              <a:path w="381000" h="1947545">
                <a:moveTo>
                  <a:pt x="381000" y="1947367"/>
                </a:moveTo>
                <a:lnTo>
                  <a:pt x="0" y="1947367"/>
                </a:lnTo>
                <a:lnTo>
                  <a:pt x="0" y="0"/>
                </a:lnTo>
                <a:lnTo>
                  <a:pt x="216026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97181" y="3288233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For</a:t>
            </a:r>
          </a:p>
        </p:txBody>
      </p:sp>
    </p:spTree>
    <p:extLst>
      <p:ext uri="{BB962C8B-B14F-4D97-AF65-F5344CB8AC3E}">
        <p14:creationId xmlns:p14="http://schemas.microsoft.com/office/powerpoint/2010/main" val="380977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6" y="1556657"/>
            <a:ext cx="11406372" cy="5072743"/>
          </a:xfrm>
        </p:spPr>
        <p:txBody>
          <a:bodyPr/>
          <a:lstStyle/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en-US" dirty="0"/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try ..catch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lênh</a:t>
            </a:r>
            <a:r>
              <a:rPr lang="en-US" dirty="0"/>
              <a:t> if, switch case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1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731" y="222572"/>
            <a:ext cx="2032000" cy="46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7663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0815" y="192024"/>
            <a:ext cx="753872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1822" y="3253801"/>
            <a:ext cx="2803145" cy="244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9420" y="3266093"/>
            <a:ext cx="3043267" cy="2296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9503" y="2667000"/>
            <a:ext cx="4775200" cy="3761740"/>
          </a:xfrm>
          <a:custGeom>
            <a:avLst/>
            <a:gdLst/>
            <a:ahLst/>
            <a:cxnLst/>
            <a:rect l="l" t="t" r="r" b="b"/>
            <a:pathLst>
              <a:path w="3581400" h="3761740">
                <a:moveTo>
                  <a:pt x="0" y="0"/>
                </a:moveTo>
                <a:lnTo>
                  <a:pt x="3581400" y="0"/>
                </a:lnTo>
                <a:lnTo>
                  <a:pt x="3581400" y="3055404"/>
                </a:lnTo>
                <a:lnTo>
                  <a:pt x="3526019" y="3055779"/>
                </a:lnTo>
                <a:lnTo>
                  <a:pt x="3471780" y="3056892"/>
                </a:lnTo>
                <a:lnTo>
                  <a:pt x="3418658" y="3058723"/>
                </a:lnTo>
                <a:lnTo>
                  <a:pt x="3366629" y="3061251"/>
                </a:lnTo>
                <a:lnTo>
                  <a:pt x="3315669" y="3064455"/>
                </a:lnTo>
                <a:lnTo>
                  <a:pt x="3265754" y="3068316"/>
                </a:lnTo>
                <a:lnTo>
                  <a:pt x="3216858" y="3072814"/>
                </a:lnTo>
                <a:lnTo>
                  <a:pt x="3168958" y="3077927"/>
                </a:lnTo>
                <a:lnTo>
                  <a:pt x="3122030" y="3083636"/>
                </a:lnTo>
                <a:lnTo>
                  <a:pt x="3076049" y="3089920"/>
                </a:lnTo>
                <a:lnTo>
                  <a:pt x="3030991" y="3096760"/>
                </a:lnTo>
                <a:lnTo>
                  <a:pt x="2986831" y="3104135"/>
                </a:lnTo>
                <a:lnTo>
                  <a:pt x="2943546" y="3112024"/>
                </a:lnTo>
                <a:lnTo>
                  <a:pt x="2901111" y="3120407"/>
                </a:lnTo>
                <a:lnTo>
                  <a:pt x="2859502" y="3129265"/>
                </a:lnTo>
                <a:lnTo>
                  <a:pt x="2818694" y="3138576"/>
                </a:lnTo>
                <a:lnTo>
                  <a:pt x="2778663" y="3148321"/>
                </a:lnTo>
                <a:lnTo>
                  <a:pt x="2739386" y="3158479"/>
                </a:lnTo>
                <a:lnTo>
                  <a:pt x="2700837" y="3169030"/>
                </a:lnTo>
                <a:lnTo>
                  <a:pt x="2662992" y="3179954"/>
                </a:lnTo>
                <a:lnTo>
                  <a:pt x="2625828" y="3191230"/>
                </a:lnTo>
                <a:lnTo>
                  <a:pt x="2589319" y="3202838"/>
                </a:lnTo>
                <a:lnTo>
                  <a:pt x="2518171" y="3226970"/>
                </a:lnTo>
                <a:lnTo>
                  <a:pt x="2449356" y="3252187"/>
                </a:lnTo>
                <a:lnTo>
                  <a:pt x="2382677" y="3278327"/>
                </a:lnTo>
                <a:lnTo>
                  <a:pt x="2317942" y="3305228"/>
                </a:lnTo>
                <a:lnTo>
                  <a:pt x="2254955" y="3332727"/>
                </a:lnTo>
                <a:lnTo>
                  <a:pt x="2193523" y="3360663"/>
                </a:lnTo>
                <a:lnTo>
                  <a:pt x="2133451" y="3388873"/>
                </a:lnTo>
                <a:lnTo>
                  <a:pt x="2074544" y="3417195"/>
                </a:lnTo>
                <a:lnTo>
                  <a:pt x="2016610" y="3445467"/>
                </a:lnTo>
                <a:lnTo>
                  <a:pt x="1959452" y="3473526"/>
                </a:lnTo>
                <a:lnTo>
                  <a:pt x="1931104" y="3487425"/>
                </a:lnTo>
                <a:lnTo>
                  <a:pt x="1874748" y="3514862"/>
                </a:lnTo>
                <a:lnTo>
                  <a:pt x="1818683" y="3541680"/>
                </a:lnTo>
                <a:lnTo>
                  <a:pt x="1762716" y="3567719"/>
                </a:lnTo>
                <a:lnTo>
                  <a:pt x="1706651" y="3592815"/>
                </a:lnTo>
                <a:lnTo>
                  <a:pt x="1650295" y="3616806"/>
                </a:lnTo>
                <a:lnTo>
                  <a:pt x="1593453" y="3639531"/>
                </a:lnTo>
                <a:lnTo>
                  <a:pt x="1535931" y="3660826"/>
                </a:lnTo>
                <a:lnTo>
                  <a:pt x="1477535" y="3680531"/>
                </a:lnTo>
                <a:lnTo>
                  <a:pt x="1418070" y="3698482"/>
                </a:lnTo>
                <a:lnTo>
                  <a:pt x="1357342" y="3714517"/>
                </a:lnTo>
                <a:lnTo>
                  <a:pt x="1295157" y="3728475"/>
                </a:lnTo>
                <a:lnTo>
                  <a:pt x="1231320" y="3740193"/>
                </a:lnTo>
                <a:lnTo>
                  <a:pt x="1165638" y="3749508"/>
                </a:lnTo>
                <a:lnTo>
                  <a:pt x="1097915" y="3756259"/>
                </a:lnTo>
                <a:lnTo>
                  <a:pt x="1027958" y="3760283"/>
                </a:lnTo>
                <a:lnTo>
                  <a:pt x="955571" y="3761418"/>
                </a:lnTo>
                <a:lnTo>
                  <a:pt x="918407" y="3760852"/>
                </a:lnTo>
                <a:lnTo>
                  <a:pt x="842013" y="3757350"/>
                </a:lnTo>
                <a:lnTo>
                  <a:pt x="802736" y="3754374"/>
                </a:lnTo>
                <a:lnTo>
                  <a:pt x="762705" y="3750554"/>
                </a:lnTo>
                <a:lnTo>
                  <a:pt x="721897" y="3745869"/>
                </a:lnTo>
                <a:lnTo>
                  <a:pt x="680288" y="3740301"/>
                </a:lnTo>
                <a:lnTo>
                  <a:pt x="637853" y="3733827"/>
                </a:lnTo>
                <a:lnTo>
                  <a:pt x="594568" y="3726429"/>
                </a:lnTo>
                <a:lnTo>
                  <a:pt x="550408" y="3718085"/>
                </a:lnTo>
                <a:lnTo>
                  <a:pt x="505350" y="3708776"/>
                </a:lnTo>
                <a:lnTo>
                  <a:pt x="459369" y="3698481"/>
                </a:lnTo>
                <a:lnTo>
                  <a:pt x="412441" y="3687180"/>
                </a:lnTo>
                <a:lnTo>
                  <a:pt x="364541" y="3674853"/>
                </a:lnTo>
                <a:lnTo>
                  <a:pt x="315645" y="3661479"/>
                </a:lnTo>
                <a:lnTo>
                  <a:pt x="265730" y="3647038"/>
                </a:lnTo>
                <a:lnTo>
                  <a:pt x="214770" y="3631510"/>
                </a:lnTo>
                <a:lnTo>
                  <a:pt x="162741" y="3614874"/>
                </a:lnTo>
                <a:lnTo>
                  <a:pt x="109619" y="3597111"/>
                </a:lnTo>
                <a:lnTo>
                  <a:pt x="55380" y="3578200"/>
                </a:lnTo>
                <a:lnTo>
                  <a:pt x="0" y="355812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2667000"/>
            <a:ext cx="4775200" cy="3761740"/>
          </a:xfrm>
          <a:custGeom>
            <a:avLst/>
            <a:gdLst/>
            <a:ahLst/>
            <a:cxnLst/>
            <a:rect l="l" t="t" r="r" b="b"/>
            <a:pathLst>
              <a:path w="3581400" h="3761740">
                <a:moveTo>
                  <a:pt x="0" y="0"/>
                </a:moveTo>
                <a:lnTo>
                  <a:pt x="3581400" y="0"/>
                </a:lnTo>
                <a:lnTo>
                  <a:pt x="3581400" y="3055404"/>
                </a:lnTo>
                <a:lnTo>
                  <a:pt x="3526019" y="3055779"/>
                </a:lnTo>
                <a:lnTo>
                  <a:pt x="3471780" y="3056892"/>
                </a:lnTo>
                <a:lnTo>
                  <a:pt x="3418658" y="3058723"/>
                </a:lnTo>
                <a:lnTo>
                  <a:pt x="3366629" y="3061251"/>
                </a:lnTo>
                <a:lnTo>
                  <a:pt x="3315669" y="3064455"/>
                </a:lnTo>
                <a:lnTo>
                  <a:pt x="3265754" y="3068316"/>
                </a:lnTo>
                <a:lnTo>
                  <a:pt x="3216858" y="3072814"/>
                </a:lnTo>
                <a:lnTo>
                  <a:pt x="3168958" y="3077927"/>
                </a:lnTo>
                <a:lnTo>
                  <a:pt x="3122030" y="3083636"/>
                </a:lnTo>
                <a:lnTo>
                  <a:pt x="3076049" y="3089920"/>
                </a:lnTo>
                <a:lnTo>
                  <a:pt x="3030991" y="3096760"/>
                </a:lnTo>
                <a:lnTo>
                  <a:pt x="2986831" y="3104135"/>
                </a:lnTo>
                <a:lnTo>
                  <a:pt x="2943546" y="3112024"/>
                </a:lnTo>
                <a:lnTo>
                  <a:pt x="2901111" y="3120407"/>
                </a:lnTo>
                <a:lnTo>
                  <a:pt x="2859502" y="3129265"/>
                </a:lnTo>
                <a:lnTo>
                  <a:pt x="2818694" y="3138576"/>
                </a:lnTo>
                <a:lnTo>
                  <a:pt x="2778663" y="3148321"/>
                </a:lnTo>
                <a:lnTo>
                  <a:pt x="2739386" y="3158479"/>
                </a:lnTo>
                <a:lnTo>
                  <a:pt x="2700837" y="3169030"/>
                </a:lnTo>
                <a:lnTo>
                  <a:pt x="2662992" y="3179954"/>
                </a:lnTo>
                <a:lnTo>
                  <a:pt x="2625828" y="3191230"/>
                </a:lnTo>
                <a:lnTo>
                  <a:pt x="2589319" y="3202838"/>
                </a:lnTo>
                <a:lnTo>
                  <a:pt x="2518171" y="3226970"/>
                </a:lnTo>
                <a:lnTo>
                  <a:pt x="2449356" y="3252187"/>
                </a:lnTo>
                <a:lnTo>
                  <a:pt x="2382677" y="3278327"/>
                </a:lnTo>
                <a:lnTo>
                  <a:pt x="2317942" y="3305228"/>
                </a:lnTo>
                <a:lnTo>
                  <a:pt x="2254955" y="3332727"/>
                </a:lnTo>
                <a:lnTo>
                  <a:pt x="2193523" y="3360663"/>
                </a:lnTo>
                <a:lnTo>
                  <a:pt x="2133451" y="3388873"/>
                </a:lnTo>
                <a:lnTo>
                  <a:pt x="2074544" y="3417195"/>
                </a:lnTo>
                <a:lnTo>
                  <a:pt x="2016610" y="3445467"/>
                </a:lnTo>
                <a:lnTo>
                  <a:pt x="1959452" y="3473526"/>
                </a:lnTo>
                <a:lnTo>
                  <a:pt x="1931104" y="3487425"/>
                </a:lnTo>
                <a:lnTo>
                  <a:pt x="1874748" y="3514862"/>
                </a:lnTo>
                <a:lnTo>
                  <a:pt x="1818683" y="3541680"/>
                </a:lnTo>
                <a:lnTo>
                  <a:pt x="1762716" y="3567719"/>
                </a:lnTo>
                <a:lnTo>
                  <a:pt x="1706651" y="3592815"/>
                </a:lnTo>
                <a:lnTo>
                  <a:pt x="1650295" y="3616806"/>
                </a:lnTo>
                <a:lnTo>
                  <a:pt x="1593453" y="3639531"/>
                </a:lnTo>
                <a:lnTo>
                  <a:pt x="1535931" y="3660826"/>
                </a:lnTo>
                <a:lnTo>
                  <a:pt x="1477535" y="3680531"/>
                </a:lnTo>
                <a:lnTo>
                  <a:pt x="1418070" y="3698482"/>
                </a:lnTo>
                <a:lnTo>
                  <a:pt x="1357342" y="3714517"/>
                </a:lnTo>
                <a:lnTo>
                  <a:pt x="1295157" y="3728475"/>
                </a:lnTo>
                <a:lnTo>
                  <a:pt x="1231320" y="3740193"/>
                </a:lnTo>
                <a:lnTo>
                  <a:pt x="1165638" y="3749508"/>
                </a:lnTo>
                <a:lnTo>
                  <a:pt x="1097915" y="3756259"/>
                </a:lnTo>
                <a:lnTo>
                  <a:pt x="1027958" y="3760283"/>
                </a:lnTo>
                <a:lnTo>
                  <a:pt x="955571" y="3761418"/>
                </a:lnTo>
                <a:lnTo>
                  <a:pt x="918407" y="3760852"/>
                </a:lnTo>
                <a:lnTo>
                  <a:pt x="842013" y="3757350"/>
                </a:lnTo>
                <a:lnTo>
                  <a:pt x="802736" y="3754374"/>
                </a:lnTo>
                <a:lnTo>
                  <a:pt x="762705" y="3750554"/>
                </a:lnTo>
                <a:lnTo>
                  <a:pt x="721897" y="3745869"/>
                </a:lnTo>
                <a:lnTo>
                  <a:pt x="680288" y="3740301"/>
                </a:lnTo>
                <a:lnTo>
                  <a:pt x="637853" y="3733827"/>
                </a:lnTo>
                <a:lnTo>
                  <a:pt x="594568" y="3726429"/>
                </a:lnTo>
                <a:lnTo>
                  <a:pt x="550408" y="3718085"/>
                </a:lnTo>
                <a:lnTo>
                  <a:pt x="505350" y="3708776"/>
                </a:lnTo>
                <a:lnTo>
                  <a:pt x="459369" y="3698481"/>
                </a:lnTo>
                <a:lnTo>
                  <a:pt x="412441" y="3687180"/>
                </a:lnTo>
                <a:lnTo>
                  <a:pt x="364541" y="3674853"/>
                </a:lnTo>
                <a:lnTo>
                  <a:pt x="315645" y="3661479"/>
                </a:lnTo>
                <a:lnTo>
                  <a:pt x="265730" y="3647038"/>
                </a:lnTo>
                <a:lnTo>
                  <a:pt x="214770" y="3631510"/>
                </a:lnTo>
                <a:lnTo>
                  <a:pt x="162741" y="3614874"/>
                </a:lnTo>
                <a:lnTo>
                  <a:pt x="109619" y="3597111"/>
                </a:lnTo>
                <a:lnTo>
                  <a:pt x="55380" y="3578200"/>
                </a:lnTo>
                <a:lnTo>
                  <a:pt x="0" y="355812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40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5.5 </a:t>
            </a:r>
            <a:r>
              <a:rPr lang="en-US" dirty="0" err="1"/>
              <a:t>Ngắt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Demo &amp; </a:t>
            </a:r>
            <a:r>
              <a:rPr lang="en-US" dirty="0" err="1"/>
              <a:t>disscus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Kết quả hình ảnh cho while loop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16" y="2161953"/>
            <a:ext cx="3317642" cy="40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01" y="2161952"/>
            <a:ext cx="2831182" cy="40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81" y="2161953"/>
            <a:ext cx="2638425" cy="40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78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52305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3615" y="192024"/>
            <a:ext cx="75793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2591" y="281941"/>
            <a:ext cx="902207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0341" y="2064665"/>
            <a:ext cx="6333315" cy="644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1526" y="1580705"/>
            <a:ext cx="10409737" cy="438620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235" marR="17145" indent="-343535">
              <a:lnSpc>
                <a:spcPts val="3030"/>
              </a:lnSpc>
              <a:spcBef>
                <a:spcPts val="4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35" dirty="0">
                <a:latin typeface="Arial"/>
                <a:cs typeface="Arial"/>
              </a:rPr>
              <a:t>Mảng </a:t>
            </a:r>
            <a:r>
              <a:rPr sz="2800" spc="-45" dirty="0">
                <a:latin typeface="Arial"/>
                <a:cs typeface="Arial"/>
              </a:rPr>
              <a:t>là </a:t>
            </a:r>
            <a:r>
              <a:rPr sz="2800" spc="-75" dirty="0">
                <a:latin typeface="Arial"/>
                <a:cs typeface="Arial"/>
              </a:rPr>
              <a:t>cấu </a:t>
            </a:r>
            <a:r>
              <a:rPr sz="2800" spc="30" dirty="0">
                <a:latin typeface="Arial"/>
                <a:cs typeface="Arial"/>
              </a:rPr>
              <a:t>trúc </a:t>
            </a:r>
            <a:r>
              <a:rPr sz="2800" spc="-60" dirty="0">
                <a:latin typeface="Arial"/>
                <a:cs typeface="Arial"/>
              </a:rPr>
              <a:t>lưu </a:t>
            </a:r>
            <a:r>
              <a:rPr sz="2800" spc="-10" dirty="0">
                <a:latin typeface="Arial"/>
                <a:cs typeface="Arial"/>
              </a:rPr>
              <a:t>trữ </a:t>
            </a:r>
            <a:r>
              <a:rPr sz="2800" spc="5" dirty="0">
                <a:latin typeface="Arial"/>
                <a:cs typeface="Arial"/>
              </a:rPr>
              <a:t>nhiều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35" dirty="0">
                <a:latin typeface="Arial"/>
                <a:cs typeface="Arial"/>
              </a:rPr>
              <a:t>tử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5" dirty="0">
                <a:latin typeface="Arial"/>
                <a:cs typeface="Arial"/>
              </a:rPr>
              <a:t>cùng  </a:t>
            </a:r>
            <a:r>
              <a:rPr sz="2800" spc="-10" dirty="0">
                <a:latin typeface="Arial"/>
                <a:cs typeface="Arial"/>
              </a:rPr>
              <a:t>kiểu </a:t>
            </a:r>
            <a:r>
              <a:rPr sz="2800" spc="-75" dirty="0">
                <a:latin typeface="Arial"/>
                <a:cs typeface="Arial"/>
              </a:rPr>
              <a:t>dữ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liệu</a:t>
            </a:r>
            <a:endParaRPr sz="2800" dirty="0">
              <a:latin typeface="Arial"/>
              <a:cs typeface="Arial"/>
            </a:endParaRPr>
          </a:p>
          <a:p>
            <a:pPr marL="6339205" marR="556895">
              <a:lnSpc>
                <a:spcPct val="133000"/>
              </a:lnSpc>
              <a:spcBef>
                <a:spcPts val="800"/>
              </a:spcBef>
            </a:pPr>
            <a:r>
              <a:rPr sz="1800" b="1" spc="-95" dirty="0">
                <a:solidFill>
                  <a:srgbClr val="FF0000"/>
                </a:solidFill>
                <a:latin typeface="Trebuchet MS"/>
                <a:cs typeface="Trebuchet MS"/>
              </a:rPr>
              <a:t>Indices  </a:t>
            </a:r>
            <a:r>
              <a:rPr sz="1800" b="1" spc="-15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b="1" spc="-9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800" b="1" spc="-12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b="1" spc="-13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1800" b="1" spc="-8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b="1" spc="-12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800" b="1" spc="-75" dirty="0">
                <a:solidFill>
                  <a:srgbClr val="FF0000"/>
                </a:solidFill>
                <a:latin typeface="Trebuchet MS"/>
                <a:cs typeface="Trebuchet MS"/>
              </a:rPr>
              <a:t>ts</a:t>
            </a:r>
            <a:endParaRPr sz="1800" dirty="0">
              <a:latin typeface="Trebuchet MS"/>
              <a:cs typeface="Trebuchet MS"/>
            </a:endParaRPr>
          </a:p>
          <a:p>
            <a:pPr marL="356870" marR="5080" indent="-343535">
              <a:lnSpc>
                <a:spcPts val="3030"/>
              </a:lnSpc>
              <a:spcBef>
                <a:spcPts val="15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85" dirty="0">
                <a:latin typeface="Arial"/>
                <a:cs typeface="Arial"/>
              </a:rPr>
              <a:t>Để </a:t>
            </a:r>
            <a:r>
              <a:rPr sz="2800" spc="45" dirty="0">
                <a:latin typeface="Arial"/>
                <a:cs typeface="Arial"/>
              </a:rPr>
              <a:t>truy </a:t>
            </a:r>
            <a:r>
              <a:rPr sz="2800" spc="-15" dirty="0">
                <a:latin typeface="Arial"/>
                <a:cs typeface="Arial"/>
              </a:rPr>
              <a:t>xuất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35" dirty="0">
                <a:latin typeface="Arial"/>
                <a:cs typeface="Arial"/>
              </a:rPr>
              <a:t>từ </a:t>
            </a:r>
            <a:r>
              <a:rPr sz="2800" spc="-75" dirty="0">
                <a:latin typeface="Arial"/>
                <a:cs typeface="Arial"/>
              </a:rPr>
              <a:t>cần </a:t>
            </a:r>
            <a:r>
              <a:rPr sz="2800" spc="50" dirty="0">
                <a:latin typeface="Arial"/>
                <a:cs typeface="Arial"/>
              </a:rPr>
              <a:t>biết </a:t>
            </a:r>
            <a:r>
              <a:rPr sz="2800" spc="-10" dirty="0">
                <a:latin typeface="Arial"/>
                <a:cs typeface="Arial"/>
              </a:rPr>
              <a:t>chỉ </a:t>
            </a:r>
            <a:r>
              <a:rPr sz="2800" spc="-70" dirty="0">
                <a:latin typeface="Arial"/>
                <a:cs typeface="Arial"/>
              </a:rPr>
              <a:t>số </a:t>
            </a:r>
            <a:r>
              <a:rPr sz="2800" spc="-55" dirty="0">
                <a:latin typeface="Arial"/>
                <a:cs typeface="Arial"/>
              </a:rPr>
              <a:t>(index).  </a:t>
            </a:r>
            <a:r>
              <a:rPr sz="2800" spc="-75" dirty="0">
                <a:latin typeface="Arial"/>
                <a:cs typeface="Arial"/>
              </a:rPr>
              <a:t>Chỉ </a:t>
            </a:r>
            <a:r>
              <a:rPr sz="2800" spc="-70" dirty="0">
                <a:latin typeface="Arial"/>
                <a:cs typeface="Arial"/>
              </a:rPr>
              <a:t>số </a:t>
            </a:r>
            <a:r>
              <a:rPr sz="2800" spc="-110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đánh </a:t>
            </a:r>
            <a:r>
              <a:rPr sz="2800" spc="-35" dirty="0">
                <a:latin typeface="Arial"/>
                <a:cs typeface="Arial"/>
              </a:rPr>
              <a:t>từ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0.</a:t>
            </a:r>
            <a:endParaRPr sz="2800" dirty="0">
              <a:latin typeface="Arial"/>
              <a:cs typeface="Arial"/>
            </a:endParaRPr>
          </a:p>
          <a:p>
            <a:pPr marL="356870" indent="-342900">
              <a:lnSpc>
                <a:spcPct val="10000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180" dirty="0">
                <a:latin typeface="Arial"/>
                <a:cs typeface="Arial"/>
              </a:rPr>
              <a:t>Các </a:t>
            </a:r>
            <a:r>
              <a:rPr sz="2800" spc="35" dirty="0">
                <a:latin typeface="Arial"/>
                <a:cs typeface="Arial"/>
              </a:rPr>
              <a:t>thao </a:t>
            </a:r>
            <a:r>
              <a:rPr sz="2800" spc="-25" dirty="0">
                <a:latin typeface="Arial"/>
                <a:cs typeface="Arial"/>
              </a:rPr>
              <a:t>tác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mảng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70" dirty="0">
                <a:latin typeface="Arial"/>
                <a:cs typeface="Arial"/>
              </a:rPr>
              <a:t>Khai</a:t>
            </a:r>
            <a:r>
              <a:rPr sz="2400" spc="-5" dirty="0">
                <a:latin typeface="Arial"/>
                <a:cs typeface="Arial"/>
              </a:rPr>
              <a:t> báo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00" dirty="0">
                <a:latin typeface="Arial"/>
                <a:cs typeface="Arial"/>
              </a:rPr>
              <a:t>Truy </a:t>
            </a:r>
            <a:r>
              <a:rPr sz="2400" spc="-15" dirty="0">
                <a:latin typeface="Arial"/>
                <a:cs typeface="Arial"/>
              </a:rPr>
              <a:t>xuất </a:t>
            </a:r>
            <a:r>
              <a:rPr sz="2400" spc="30" dirty="0">
                <a:latin typeface="Arial"/>
                <a:cs typeface="Arial"/>
              </a:rPr>
              <a:t>(đọc/ghi) </a:t>
            </a:r>
            <a:r>
              <a:rPr sz="2400" dirty="0">
                <a:latin typeface="Arial"/>
                <a:cs typeface="Arial"/>
              </a:rPr>
              <a:t>phần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tử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25" dirty="0">
                <a:latin typeface="Arial"/>
                <a:cs typeface="Arial"/>
              </a:rPr>
              <a:t>Lấy </a:t>
            </a:r>
            <a:r>
              <a:rPr sz="2400" spc="-60" dirty="0">
                <a:latin typeface="Arial"/>
                <a:cs typeface="Arial"/>
              </a:rPr>
              <a:t>số </a:t>
            </a:r>
            <a:r>
              <a:rPr sz="2400" dirty="0">
                <a:latin typeface="Arial"/>
                <a:cs typeface="Arial"/>
              </a:rPr>
              <a:t>phần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tử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9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Duyệt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mảng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25" dirty="0">
                <a:latin typeface="Arial"/>
                <a:cs typeface="Arial"/>
              </a:rPr>
              <a:t>Sắp </a:t>
            </a:r>
            <a:r>
              <a:rPr sz="2400" spc="-35" dirty="0">
                <a:latin typeface="Arial"/>
                <a:cs typeface="Arial"/>
              </a:rPr>
              <a:t>xếp </a:t>
            </a:r>
            <a:r>
              <a:rPr sz="2400" spc="-10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phần </a:t>
            </a:r>
            <a:r>
              <a:rPr sz="2400" spc="-25" dirty="0">
                <a:latin typeface="Arial"/>
                <a:cs typeface="Arial"/>
              </a:rPr>
              <a:t>tử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mảng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30480" y="2300122"/>
            <a:ext cx="636693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47727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0480" y="2255672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50"/>
                </a:lnTo>
                <a:lnTo>
                  <a:pt x="7620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0480" y="2665044"/>
            <a:ext cx="636693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47727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0480" y="2620594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50"/>
                </a:lnTo>
                <a:lnTo>
                  <a:pt x="7620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Mảng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834879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4421" y="1314650"/>
            <a:ext cx="10251440" cy="40222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0" dirty="0">
                <a:latin typeface="Arial"/>
                <a:cs typeface="Arial"/>
              </a:rPr>
              <a:t>Khai </a:t>
            </a:r>
            <a:r>
              <a:rPr sz="2800" spc="-5" dirty="0">
                <a:latin typeface="Arial"/>
                <a:cs typeface="Arial"/>
              </a:rPr>
              <a:t>báo </a:t>
            </a:r>
            <a:r>
              <a:rPr sz="2800" spc="40" dirty="0">
                <a:latin typeface="Arial"/>
                <a:cs typeface="Arial"/>
              </a:rPr>
              <a:t>không </a:t>
            </a:r>
            <a:r>
              <a:rPr sz="2800" spc="-30" dirty="0">
                <a:latin typeface="Arial"/>
                <a:cs typeface="Arial"/>
              </a:rPr>
              <a:t>khởi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tạo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60" dirty="0">
                <a:solidFill>
                  <a:srgbClr val="0000FF"/>
                </a:solidFill>
                <a:latin typeface="Arial"/>
                <a:cs typeface="Arial"/>
              </a:rPr>
              <a:t>int[] </a:t>
            </a:r>
            <a:r>
              <a:rPr sz="2400" spc="-135" dirty="0">
                <a:latin typeface="Arial"/>
                <a:cs typeface="Arial"/>
              </a:rPr>
              <a:t>a; </a:t>
            </a:r>
            <a:r>
              <a:rPr sz="2400" i="1" spc="280" dirty="0">
                <a:solidFill>
                  <a:srgbClr val="00B050"/>
                </a:solidFill>
                <a:latin typeface="Arial"/>
                <a:cs typeface="Arial"/>
              </a:rPr>
              <a:t>// </a:t>
            </a:r>
            <a:r>
              <a:rPr sz="2400" i="1" dirty="0">
                <a:solidFill>
                  <a:srgbClr val="00B050"/>
                </a:solidFill>
                <a:latin typeface="Arial"/>
                <a:cs typeface="Arial"/>
              </a:rPr>
              <a:t>mảng </a:t>
            </a:r>
            <a:r>
              <a:rPr sz="2400" i="1" spc="-155" dirty="0">
                <a:solidFill>
                  <a:srgbClr val="00B050"/>
                </a:solidFill>
                <a:latin typeface="Arial"/>
                <a:cs typeface="Arial"/>
              </a:rPr>
              <a:t>số </a:t>
            </a:r>
            <a:r>
              <a:rPr sz="2400" i="1" spc="-40" dirty="0">
                <a:solidFill>
                  <a:srgbClr val="00B050"/>
                </a:solidFill>
                <a:latin typeface="Arial"/>
                <a:cs typeface="Arial"/>
              </a:rPr>
              <a:t>nguyên </a:t>
            </a:r>
            <a:r>
              <a:rPr sz="2400" i="1" spc="-85" dirty="0">
                <a:solidFill>
                  <a:srgbClr val="00B050"/>
                </a:solidFill>
                <a:latin typeface="Arial"/>
                <a:cs typeface="Arial"/>
              </a:rPr>
              <a:t>chưa </a:t>
            </a:r>
            <a:r>
              <a:rPr sz="2400" i="1" spc="-5" dirty="0">
                <a:solidFill>
                  <a:srgbClr val="00B050"/>
                </a:solidFill>
                <a:latin typeface="Arial"/>
                <a:cs typeface="Arial"/>
              </a:rPr>
              <a:t>biết </a:t>
            </a:r>
            <a:r>
              <a:rPr sz="2400" i="1" spc="-155" dirty="0">
                <a:solidFill>
                  <a:srgbClr val="00B050"/>
                </a:solidFill>
                <a:latin typeface="Arial"/>
                <a:cs typeface="Arial"/>
              </a:rPr>
              <a:t>số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phần</a:t>
            </a:r>
            <a:r>
              <a:rPr sz="2400" i="1" spc="2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B050"/>
                </a:solidFill>
                <a:latin typeface="Arial"/>
                <a:cs typeface="Arial"/>
              </a:rPr>
              <a:t>tử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65" dirty="0">
                <a:latin typeface="Arial"/>
                <a:cs typeface="Arial"/>
              </a:rPr>
              <a:t>int </a:t>
            </a:r>
            <a:r>
              <a:rPr sz="2400" spc="95" dirty="0">
                <a:solidFill>
                  <a:srgbClr val="0000FF"/>
                </a:solidFill>
                <a:latin typeface="Arial"/>
                <a:cs typeface="Arial"/>
              </a:rPr>
              <a:t>b[]</a:t>
            </a:r>
            <a:r>
              <a:rPr sz="2400" spc="95" dirty="0">
                <a:latin typeface="Arial"/>
                <a:cs typeface="Arial"/>
              </a:rPr>
              <a:t>;</a:t>
            </a:r>
            <a:r>
              <a:rPr sz="2400" i="1" spc="95" dirty="0">
                <a:solidFill>
                  <a:srgbClr val="00B050"/>
                </a:solidFill>
                <a:latin typeface="Arial"/>
                <a:cs typeface="Arial"/>
              </a:rPr>
              <a:t>// </a:t>
            </a:r>
            <a:r>
              <a:rPr sz="2400" i="1" dirty="0">
                <a:solidFill>
                  <a:srgbClr val="00B050"/>
                </a:solidFill>
                <a:latin typeface="Arial"/>
                <a:cs typeface="Arial"/>
              </a:rPr>
              <a:t>mảng </a:t>
            </a:r>
            <a:r>
              <a:rPr sz="2400" i="1" spc="-155" dirty="0">
                <a:solidFill>
                  <a:srgbClr val="00B050"/>
                </a:solidFill>
                <a:latin typeface="Arial"/>
                <a:cs typeface="Arial"/>
              </a:rPr>
              <a:t>số </a:t>
            </a:r>
            <a:r>
              <a:rPr sz="2400" i="1" spc="-40" dirty="0">
                <a:solidFill>
                  <a:srgbClr val="00B050"/>
                </a:solidFill>
                <a:latin typeface="Arial"/>
                <a:cs typeface="Arial"/>
              </a:rPr>
              <a:t>nguyên </a:t>
            </a:r>
            <a:r>
              <a:rPr sz="2400" i="1" spc="-85" dirty="0">
                <a:solidFill>
                  <a:srgbClr val="00B050"/>
                </a:solidFill>
                <a:latin typeface="Arial"/>
                <a:cs typeface="Arial"/>
              </a:rPr>
              <a:t>chưa </a:t>
            </a:r>
            <a:r>
              <a:rPr sz="2400" i="1" spc="-5" dirty="0">
                <a:solidFill>
                  <a:srgbClr val="00B050"/>
                </a:solidFill>
                <a:latin typeface="Arial"/>
                <a:cs typeface="Arial"/>
              </a:rPr>
              <a:t>biết </a:t>
            </a:r>
            <a:r>
              <a:rPr sz="2400" i="1" spc="-155" dirty="0">
                <a:solidFill>
                  <a:srgbClr val="00B050"/>
                </a:solidFill>
                <a:latin typeface="Arial"/>
                <a:cs typeface="Arial"/>
              </a:rPr>
              <a:t>số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phần</a:t>
            </a:r>
            <a:r>
              <a:rPr sz="2400" i="1" spc="29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B050"/>
                </a:solidFill>
                <a:latin typeface="Arial"/>
                <a:cs typeface="Arial"/>
              </a:rPr>
              <a:t>tử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String[] </a:t>
            </a:r>
            <a:r>
              <a:rPr sz="2400" spc="-95" dirty="0">
                <a:latin typeface="Arial"/>
                <a:cs typeface="Arial"/>
              </a:rPr>
              <a:t>c </a:t>
            </a:r>
            <a:r>
              <a:rPr sz="2400" spc="240" dirty="0">
                <a:latin typeface="Arial"/>
                <a:cs typeface="Arial"/>
              </a:rPr>
              <a:t>=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new String[5]</a:t>
            </a:r>
            <a:r>
              <a:rPr sz="2400" spc="-20" dirty="0">
                <a:latin typeface="Arial"/>
                <a:cs typeface="Arial"/>
              </a:rPr>
              <a:t>; </a:t>
            </a:r>
            <a:r>
              <a:rPr sz="2400" i="1" spc="280" dirty="0">
                <a:solidFill>
                  <a:srgbClr val="00B050"/>
                </a:solidFill>
                <a:latin typeface="Arial"/>
                <a:cs typeface="Arial"/>
              </a:rPr>
              <a:t>// </a:t>
            </a:r>
            <a:r>
              <a:rPr sz="2400" i="1" dirty="0">
                <a:solidFill>
                  <a:srgbClr val="00B050"/>
                </a:solidFill>
                <a:latin typeface="Arial"/>
                <a:cs typeface="Arial"/>
              </a:rPr>
              <a:t>mảng </a:t>
            </a:r>
            <a:r>
              <a:rPr sz="2400" i="1" spc="-85" dirty="0">
                <a:solidFill>
                  <a:srgbClr val="00B050"/>
                </a:solidFill>
                <a:latin typeface="Arial"/>
                <a:cs typeface="Arial"/>
              </a:rPr>
              <a:t>chứa </a:t>
            </a:r>
            <a:r>
              <a:rPr sz="2400" i="1" spc="-45" dirty="0">
                <a:solidFill>
                  <a:srgbClr val="00B050"/>
                </a:solidFill>
                <a:latin typeface="Arial"/>
                <a:cs typeface="Arial"/>
              </a:rPr>
              <a:t>5</a:t>
            </a:r>
            <a:r>
              <a:rPr sz="2400" i="1" spc="-30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i="1" spc="-30" dirty="0">
                <a:solidFill>
                  <a:srgbClr val="00B050"/>
                </a:solidFill>
                <a:latin typeface="Arial"/>
                <a:cs typeface="Arial"/>
              </a:rPr>
              <a:t>chuỗi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80" dirty="0">
                <a:latin typeface="Arial"/>
                <a:cs typeface="Arial"/>
              </a:rPr>
              <a:t>Khai </a:t>
            </a:r>
            <a:r>
              <a:rPr sz="2800" spc="-5" dirty="0">
                <a:latin typeface="Arial"/>
                <a:cs typeface="Arial"/>
              </a:rPr>
              <a:t>báo </a:t>
            </a:r>
            <a:r>
              <a:rPr sz="2800" spc="-15" dirty="0">
                <a:latin typeface="Arial"/>
                <a:cs typeface="Arial"/>
              </a:rPr>
              <a:t>có </a:t>
            </a:r>
            <a:r>
              <a:rPr sz="2800" spc="-30" dirty="0">
                <a:latin typeface="Arial"/>
                <a:cs typeface="Arial"/>
              </a:rPr>
              <a:t>khởi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tạo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35" dirty="0">
                <a:latin typeface="Arial"/>
                <a:cs typeface="Arial"/>
              </a:rPr>
              <a:t>double[] </a:t>
            </a:r>
            <a:r>
              <a:rPr sz="2400" spc="15" dirty="0">
                <a:latin typeface="Arial"/>
                <a:cs typeface="Arial"/>
              </a:rPr>
              <a:t>d1 </a:t>
            </a:r>
            <a:r>
              <a:rPr sz="2400" spc="240" dirty="0">
                <a:latin typeface="Arial"/>
                <a:cs typeface="Arial"/>
              </a:rPr>
              <a:t>=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double[]{2,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3, 4, 5,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6}</a:t>
            </a:r>
            <a:r>
              <a:rPr sz="2400" spc="-90" dirty="0">
                <a:latin typeface="Arial"/>
                <a:cs typeface="Arial"/>
              </a:rPr>
              <a:t>; </a:t>
            </a:r>
            <a:r>
              <a:rPr sz="2400" i="1" spc="280" dirty="0">
                <a:solidFill>
                  <a:srgbClr val="00B050"/>
                </a:solidFill>
                <a:latin typeface="Arial"/>
                <a:cs typeface="Arial"/>
              </a:rPr>
              <a:t>// </a:t>
            </a:r>
            <a:r>
              <a:rPr sz="2400" i="1" dirty="0">
                <a:solidFill>
                  <a:srgbClr val="00B050"/>
                </a:solidFill>
                <a:latin typeface="Arial"/>
                <a:cs typeface="Arial"/>
              </a:rPr>
              <a:t>mảng</a:t>
            </a:r>
            <a:r>
              <a:rPr sz="2400" i="1" spc="-155" dirty="0">
                <a:solidFill>
                  <a:srgbClr val="00B050"/>
                </a:solidFill>
                <a:latin typeface="Arial"/>
                <a:cs typeface="Arial"/>
              </a:rPr>
              <a:t> số  </a:t>
            </a:r>
            <a:r>
              <a:rPr sz="2400" i="1" spc="-70" dirty="0">
                <a:solidFill>
                  <a:srgbClr val="00B050"/>
                </a:solidFill>
                <a:latin typeface="Arial"/>
                <a:cs typeface="Arial"/>
              </a:rPr>
              <a:t>thực, </a:t>
            </a:r>
            <a:r>
              <a:rPr sz="2400" i="1" spc="-45" dirty="0">
                <a:solidFill>
                  <a:srgbClr val="00B050"/>
                </a:solidFill>
                <a:latin typeface="Arial"/>
                <a:cs typeface="Arial"/>
              </a:rPr>
              <a:t>5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phần </a:t>
            </a:r>
            <a:r>
              <a:rPr sz="2400" i="1" spc="-60" dirty="0">
                <a:solidFill>
                  <a:srgbClr val="00B050"/>
                </a:solidFill>
                <a:latin typeface="Arial"/>
                <a:cs typeface="Arial"/>
              </a:rPr>
              <a:t>tử, </a:t>
            </a:r>
            <a:r>
              <a:rPr sz="2400" i="1" spc="-40" dirty="0">
                <a:solidFill>
                  <a:srgbClr val="00B050"/>
                </a:solidFill>
                <a:latin typeface="Arial"/>
                <a:cs typeface="Arial"/>
              </a:rPr>
              <a:t>đã </a:t>
            </a:r>
            <a:r>
              <a:rPr sz="2400" i="1" spc="-114" dirty="0">
                <a:solidFill>
                  <a:srgbClr val="00B050"/>
                </a:solidFill>
                <a:latin typeface="Arial"/>
                <a:cs typeface="Arial"/>
              </a:rPr>
              <a:t>được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khởi</a:t>
            </a:r>
            <a:r>
              <a:rPr sz="2400" i="1" spc="3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B050"/>
                </a:solidFill>
                <a:latin typeface="Arial"/>
                <a:cs typeface="Arial"/>
              </a:rPr>
              <a:t>tạo</a:t>
            </a:r>
            <a:endParaRPr sz="2400" dirty="0">
              <a:latin typeface="Arial"/>
              <a:cs typeface="Arial"/>
            </a:endParaRPr>
          </a:p>
          <a:p>
            <a:pPr marL="756285" marR="38100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35" dirty="0">
                <a:latin typeface="Arial"/>
                <a:cs typeface="Arial"/>
              </a:rPr>
              <a:t>double[] </a:t>
            </a:r>
            <a:r>
              <a:rPr sz="2400" spc="15" dirty="0">
                <a:latin typeface="Arial"/>
                <a:cs typeface="Arial"/>
              </a:rPr>
              <a:t>d2 </a:t>
            </a:r>
            <a:r>
              <a:rPr sz="2400" spc="240" dirty="0">
                <a:latin typeface="Arial"/>
                <a:cs typeface="Arial"/>
              </a:rPr>
              <a:t>=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{2,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3, 4, 5,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6}</a:t>
            </a:r>
            <a:r>
              <a:rPr sz="2400" spc="-90" dirty="0">
                <a:latin typeface="Arial"/>
                <a:cs typeface="Arial"/>
              </a:rPr>
              <a:t>; </a:t>
            </a:r>
            <a:r>
              <a:rPr sz="2400" i="1" spc="280" dirty="0">
                <a:solidFill>
                  <a:srgbClr val="00B050"/>
                </a:solidFill>
                <a:latin typeface="Arial"/>
                <a:cs typeface="Arial"/>
              </a:rPr>
              <a:t>// </a:t>
            </a:r>
            <a:r>
              <a:rPr sz="2400" i="1" dirty="0">
                <a:solidFill>
                  <a:srgbClr val="00B050"/>
                </a:solidFill>
                <a:latin typeface="Arial"/>
                <a:cs typeface="Arial"/>
              </a:rPr>
              <a:t>mảng </a:t>
            </a:r>
            <a:r>
              <a:rPr sz="2400" i="1" spc="-155" dirty="0">
                <a:solidFill>
                  <a:srgbClr val="00B050"/>
                </a:solidFill>
                <a:latin typeface="Arial"/>
                <a:cs typeface="Arial"/>
              </a:rPr>
              <a:t>số </a:t>
            </a:r>
            <a:r>
              <a:rPr sz="2400" i="1" spc="-70" dirty="0">
                <a:solidFill>
                  <a:srgbClr val="00B050"/>
                </a:solidFill>
                <a:latin typeface="Arial"/>
                <a:cs typeface="Arial"/>
              </a:rPr>
              <a:t>thực, </a:t>
            </a:r>
            <a:r>
              <a:rPr sz="2400" i="1" spc="-45" dirty="0">
                <a:solidFill>
                  <a:srgbClr val="00B050"/>
                </a:solidFill>
                <a:latin typeface="Arial"/>
                <a:cs typeface="Arial"/>
              </a:rPr>
              <a:t>5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phần  </a:t>
            </a:r>
            <a:r>
              <a:rPr sz="2400" i="1" spc="-60" dirty="0">
                <a:solidFill>
                  <a:srgbClr val="00B050"/>
                </a:solidFill>
                <a:latin typeface="Arial"/>
                <a:cs typeface="Arial"/>
              </a:rPr>
              <a:t>tử, </a:t>
            </a:r>
            <a:r>
              <a:rPr sz="2400" i="1" spc="-40" dirty="0">
                <a:solidFill>
                  <a:srgbClr val="00B050"/>
                </a:solidFill>
                <a:latin typeface="Arial"/>
                <a:cs typeface="Arial"/>
              </a:rPr>
              <a:t>đã </a:t>
            </a:r>
            <a:r>
              <a:rPr sz="2400" i="1" spc="-114" dirty="0">
                <a:solidFill>
                  <a:srgbClr val="00B050"/>
                </a:solidFill>
                <a:latin typeface="Arial"/>
                <a:cs typeface="Arial"/>
              </a:rPr>
              <a:t>được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khởi</a:t>
            </a:r>
            <a:r>
              <a:rPr sz="2400" i="1" spc="2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B050"/>
                </a:solidFill>
                <a:latin typeface="Arial"/>
                <a:cs typeface="Arial"/>
              </a:rPr>
              <a:t>tạo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4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76593" y="192024"/>
            <a:ext cx="75793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2639" y="192024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2337" y="192024"/>
            <a:ext cx="757935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1560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422" y="1444987"/>
            <a:ext cx="10679853" cy="317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310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-10" dirty="0">
                <a:latin typeface="Arial"/>
                <a:cs typeface="Arial"/>
              </a:rPr>
              <a:t>chỉ </a:t>
            </a:r>
            <a:r>
              <a:rPr sz="2800" spc="-70" dirty="0">
                <a:latin typeface="Arial"/>
                <a:cs typeface="Arial"/>
              </a:rPr>
              <a:t>số </a:t>
            </a:r>
            <a:r>
              <a:rPr sz="2800" spc="-35" dirty="0">
                <a:latin typeface="Arial"/>
                <a:cs typeface="Arial"/>
              </a:rPr>
              <a:t>(</a:t>
            </a:r>
            <a:r>
              <a:rPr sz="2800" b="1" spc="-35" dirty="0">
                <a:solidFill>
                  <a:srgbClr val="FF5A33"/>
                </a:solidFill>
                <a:latin typeface="Arial"/>
                <a:cs typeface="Arial"/>
              </a:rPr>
              <a:t>index</a:t>
            </a:r>
            <a:r>
              <a:rPr sz="2800" spc="-35" dirty="0">
                <a:latin typeface="Arial"/>
                <a:cs typeface="Arial"/>
              </a:rPr>
              <a:t>)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dirty="0">
                <a:latin typeface="Arial"/>
                <a:cs typeface="Arial"/>
              </a:rPr>
              <a:t>phân </a:t>
            </a:r>
            <a:r>
              <a:rPr sz="2800" spc="50" dirty="0">
                <a:latin typeface="Arial"/>
                <a:cs typeface="Arial"/>
              </a:rPr>
              <a:t>biệt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80" dirty="0">
                <a:latin typeface="Arial"/>
                <a:cs typeface="Arial"/>
              </a:rPr>
              <a:t>tử.  </a:t>
            </a:r>
            <a:r>
              <a:rPr sz="2800" spc="-75" dirty="0">
                <a:latin typeface="Arial"/>
                <a:cs typeface="Arial"/>
              </a:rPr>
              <a:t>Chỉ </a:t>
            </a:r>
            <a:r>
              <a:rPr sz="2800" spc="-70" dirty="0">
                <a:latin typeface="Arial"/>
                <a:cs typeface="Arial"/>
              </a:rPr>
              <a:t>số </a:t>
            </a:r>
            <a:r>
              <a:rPr sz="2800" spc="15" dirty="0">
                <a:latin typeface="Arial"/>
                <a:cs typeface="Arial"/>
              </a:rPr>
              <a:t>mảng </a:t>
            </a:r>
            <a:r>
              <a:rPr sz="2800" spc="25" dirty="0">
                <a:latin typeface="Arial"/>
                <a:cs typeface="Arial"/>
              </a:rPr>
              <a:t>tính </a:t>
            </a:r>
            <a:r>
              <a:rPr sz="2800" spc="-35" dirty="0">
                <a:latin typeface="Arial"/>
                <a:cs typeface="Arial"/>
              </a:rPr>
              <a:t>từ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0.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65" dirty="0"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a[] </a:t>
            </a:r>
            <a:r>
              <a:rPr sz="2400" spc="240" dirty="0">
                <a:latin typeface="Arial"/>
                <a:cs typeface="Arial"/>
              </a:rPr>
              <a:t>= </a:t>
            </a:r>
            <a:r>
              <a:rPr sz="2400" spc="-90" dirty="0">
                <a:latin typeface="Arial"/>
                <a:cs typeface="Arial"/>
              </a:rPr>
              <a:t>{4, </a:t>
            </a:r>
            <a:r>
              <a:rPr sz="2400" spc="-95" dirty="0">
                <a:latin typeface="Arial"/>
                <a:cs typeface="Arial"/>
              </a:rPr>
              <a:t>3, 5,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7};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  <a:tab pos="2938780" algn="l"/>
              </a:tabLst>
            </a:pPr>
            <a:r>
              <a:rPr sz="2400" spc="25" dirty="0">
                <a:latin typeface="Arial"/>
                <a:cs typeface="Arial"/>
              </a:rPr>
              <a:t>a</a:t>
            </a:r>
            <a:r>
              <a:rPr sz="2400" b="1" spc="25" dirty="0">
                <a:solidFill>
                  <a:srgbClr val="FF0000"/>
                </a:solidFill>
                <a:latin typeface="Arial"/>
                <a:cs typeface="Arial"/>
              </a:rPr>
              <a:t>[2] </a:t>
            </a:r>
            <a:r>
              <a:rPr sz="2400" spc="240" dirty="0">
                <a:latin typeface="Arial"/>
                <a:cs typeface="Arial"/>
              </a:rPr>
              <a:t>= </a:t>
            </a:r>
            <a:r>
              <a:rPr sz="2400" spc="25" dirty="0">
                <a:latin typeface="Arial"/>
                <a:cs typeface="Arial"/>
              </a:rPr>
              <a:t>a</a:t>
            </a:r>
            <a:r>
              <a:rPr sz="2400" b="1" spc="25" dirty="0">
                <a:solidFill>
                  <a:srgbClr val="FF5A33"/>
                </a:solidFill>
                <a:latin typeface="Arial"/>
                <a:cs typeface="Arial"/>
              </a:rPr>
              <a:t>[1]</a:t>
            </a:r>
            <a:r>
              <a:rPr sz="2400" b="1" spc="-29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*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4;	</a:t>
            </a:r>
            <a:r>
              <a:rPr sz="2400" spc="265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2400" spc="5" dirty="0">
                <a:solidFill>
                  <a:srgbClr val="00B050"/>
                </a:solidFill>
                <a:latin typeface="Arial"/>
                <a:cs typeface="Arial"/>
              </a:rPr>
              <a:t> 45*4=180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45" dirty="0">
                <a:latin typeface="Arial"/>
                <a:cs typeface="Arial"/>
              </a:rPr>
              <a:t>Sau </a:t>
            </a:r>
            <a:r>
              <a:rPr sz="2400" spc="20" dirty="0">
                <a:latin typeface="Arial"/>
                <a:cs typeface="Arial"/>
              </a:rPr>
              <a:t>phép </a:t>
            </a:r>
            <a:r>
              <a:rPr sz="2400" spc="-5" dirty="0">
                <a:latin typeface="Arial"/>
                <a:cs typeface="Arial"/>
              </a:rPr>
              <a:t>gán </a:t>
            </a:r>
            <a:r>
              <a:rPr sz="2400" spc="-45" dirty="0">
                <a:latin typeface="Arial"/>
                <a:cs typeface="Arial"/>
              </a:rPr>
              <a:t>này </a:t>
            </a:r>
            <a:r>
              <a:rPr sz="2400" spc="10" dirty="0">
                <a:latin typeface="Arial"/>
                <a:cs typeface="Arial"/>
              </a:rPr>
              <a:t>mảng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-90" dirty="0">
                <a:latin typeface="Arial"/>
                <a:cs typeface="Arial"/>
              </a:rPr>
              <a:t>{4, </a:t>
            </a:r>
            <a:r>
              <a:rPr sz="2400" spc="-95" dirty="0">
                <a:latin typeface="Arial"/>
                <a:cs typeface="Arial"/>
              </a:rPr>
              <a:t>3, </a:t>
            </a:r>
            <a:r>
              <a:rPr sz="2400" spc="-80" dirty="0">
                <a:solidFill>
                  <a:srgbClr val="FF5A33"/>
                </a:solidFill>
                <a:latin typeface="Arial"/>
                <a:cs typeface="Arial"/>
              </a:rPr>
              <a:t>12</a:t>
            </a:r>
            <a:r>
              <a:rPr sz="2400" spc="-80" dirty="0">
                <a:latin typeface="Arial"/>
                <a:cs typeface="Arial"/>
              </a:rPr>
              <a:t>,</a:t>
            </a:r>
            <a:r>
              <a:rPr sz="2400" spc="3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7};</a:t>
            </a:r>
            <a:endParaRPr sz="2400" dirty="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310" dirty="0">
                <a:latin typeface="Arial"/>
                <a:cs typeface="Arial"/>
              </a:rPr>
              <a:t>Sử </a:t>
            </a:r>
            <a:r>
              <a:rPr sz="2800" spc="55" dirty="0">
                <a:latin typeface="Arial"/>
                <a:cs typeface="Arial"/>
              </a:rPr>
              <a:t>dụng </a:t>
            </a:r>
            <a:r>
              <a:rPr sz="2800" spc="35" dirty="0">
                <a:latin typeface="Arial"/>
                <a:cs typeface="Arial"/>
              </a:rPr>
              <a:t>thuộc </a:t>
            </a:r>
            <a:r>
              <a:rPr sz="2800" spc="25" dirty="0">
                <a:latin typeface="Arial"/>
                <a:cs typeface="Arial"/>
              </a:rPr>
              <a:t>tính </a:t>
            </a:r>
            <a:r>
              <a:rPr sz="2800" b="1" spc="15" dirty="0">
                <a:solidFill>
                  <a:srgbClr val="FF5A33"/>
                </a:solidFill>
                <a:latin typeface="Arial"/>
                <a:cs typeface="Arial"/>
              </a:rPr>
              <a:t>length </a:t>
            </a:r>
            <a:r>
              <a:rPr sz="2800" spc="-10" dirty="0">
                <a:latin typeface="Arial"/>
                <a:cs typeface="Arial"/>
              </a:rPr>
              <a:t>để </a:t>
            </a:r>
            <a:r>
              <a:rPr sz="2800" spc="-45" dirty="0">
                <a:latin typeface="Arial"/>
                <a:cs typeface="Arial"/>
              </a:rPr>
              <a:t>lấy </a:t>
            </a:r>
            <a:r>
              <a:rPr sz="2800" spc="-70" dirty="0">
                <a:latin typeface="Arial"/>
                <a:cs typeface="Arial"/>
              </a:rPr>
              <a:t>số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35" dirty="0">
                <a:latin typeface="Arial"/>
                <a:cs typeface="Arial"/>
              </a:rPr>
              <a:t>tử </a:t>
            </a:r>
            <a:r>
              <a:rPr sz="2800" spc="-75" dirty="0">
                <a:latin typeface="Arial"/>
                <a:cs typeface="Arial"/>
              </a:rPr>
              <a:t>của  </a:t>
            </a:r>
            <a:r>
              <a:rPr sz="2800" spc="15" dirty="0">
                <a:latin typeface="Arial"/>
                <a:cs typeface="Arial"/>
              </a:rPr>
              <a:t>mảng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a.</a:t>
            </a:r>
            <a:r>
              <a:rPr sz="2400" spc="-5" dirty="0">
                <a:solidFill>
                  <a:srgbClr val="FF5A33"/>
                </a:solidFill>
                <a:latin typeface="Arial"/>
                <a:cs typeface="Arial"/>
              </a:rPr>
              <a:t>length </a:t>
            </a:r>
            <a:r>
              <a:rPr sz="2400" spc="-1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giá </a:t>
            </a:r>
            <a:r>
              <a:rPr sz="2400" spc="75" dirty="0">
                <a:latin typeface="Arial"/>
                <a:cs typeface="Arial"/>
              </a:rPr>
              <a:t>trị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-45" dirty="0">
                <a:latin typeface="Arial"/>
                <a:cs typeface="Arial"/>
              </a:rPr>
              <a:t>9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731" y="222572"/>
            <a:ext cx="2032000" cy="46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9200" y="2438400"/>
            <a:ext cx="5451687" cy="174599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2800" spc="40" dirty="0">
                <a:latin typeface="Arial"/>
                <a:cs typeface="Arial"/>
              </a:rPr>
              <a:t>int[]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100" dirty="0">
                <a:latin typeface="Arial"/>
                <a:cs typeface="Arial"/>
              </a:rPr>
              <a:t>{4, </a:t>
            </a:r>
            <a:r>
              <a:rPr sz="2800" spc="-114" dirty="0">
                <a:latin typeface="Arial"/>
                <a:cs typeface="Arial"/>
              </a:rPr>
              <a:t>3, 5,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9};</a:t>
            </a:r>
            <a:endParaRPr sz="2800">
              <a:latin typeface="Arial"/>
              <a:cs typeface="Arial"/>
            </a:endParaRPr>
          </a:p>
          <a:p>
            <a:pPr marL="496570" marR="88265" indent="-405765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for(int </a:t>
            </a:r>
            <a:r>
              <a:rPr sz="2800" spc="-105" dirty="0">
                <a:latin typeface="Arial"/>
                <a:cs typeface="Arial"/>
              </a:rPr>
              <a:t>i=0; </a:t>
            </a:r>
            <a:r>
              <a:rPr sz="2800" spc="-145" dirty="0">
                <a:latin typeface="Arial"/>
                <a:cs typeface="Arial"/>
              </a:rPr>
              <a:t>i&lt;</a:t>
            </a:r>
            <a:r>
              <a:rPr sz="2800" b="1" spc="-145" dirty="0">
                <a:solidFill>
                  <a:srgbClr val="FF5A33"/>
                </a:solidFill>
                <a:latin typeface="Trebuchet MS"/>
                <a:cs typeface="Trebuchet MS"/>
              </a:rPr>
              <a:t>a.length</a:t>
            </a:r>
            <a:r>
              <a:rPr sz="2800" spc="-145" dirty="0">
                <a:latin typeface="Arial"/>
                <a:cs typeface="Arial"/>
              </a:rPr>
              <a:t>;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i++){  </a:t>
            </a:r>
            <a:r>
              <a:rPr sz="2800" spc="-100" dirty="0">
                <a:latin typeface="Arial"/>
                <a:cs typeface="Arial"/>
              </a:rPr>
              <a:t>System.out.println(</a:t>
            </a:r>
            <a:r>
              <a:rPr sz="2800" b="1" spc="-100" dirty="0">
                <a:solidFill>
                  <a:srgbClr val="FF5A33"/>
                </a:solidFill>
                <a:latin typeface="Trebuchet MS"/>
                <a:cs typeface="Trebuchet MS"/>
              </a:rPr>
              <a:t>a[i]</a:t>
            </a:r>
            <a:r>
              <a:rPr sz="2800" spc="-1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800" spc="-6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800" y="4492028"/>
            <a:ext cx="5007187" cy="174599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2800" spc="40" dirty="0">
                <a:latin typeface="Arial"/>
                <a:cs typeface="Arial"/>
              </a:rPr>
              <a:t>int[]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45" dirty="0">
                <a:latin typeface="Arial"/>
                <a:cs typeface="Arial"/>
              </a:rPr>
              <a:t>= </a:t>
            </a:r>
            <a:r>
              <a:rPr sz="2800" spc="-100" dirty="0">
                <a:latin typeface="Arial"/>
                <a:cs typeface="Arial"/>
              </a:rPr>
              <a:t>{4, </a:t>
            </a:r>
            <a:r>
              <a:rPr sz="2800" spc="-114" dirty="0">
                <a:latin typeface="Arial"/>
                <a:cs typeface="Arial"/>
              </a:rPr>
              <a:t>3, 5,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9};</a:t>
            </a:r>
            <a:endParaRPr sz="2800">
              <a:latin typeface="Arial"/>
              <a:cs typeface="Arial"/>
            </a:endParaRPr>
          </a:p>
          <a:p>
            <a:pPr marL="496570" marR="126364" indent="-405765">
              <a:lnSpc>
                <a:spcPct val="100000"/>
              </a:lnSpc>
            </a:pPr>
            <a:r>
              <a:rPr sz="2800" b="1" spc="-165" dirty="0">
                <a:solidFill>
                  <a:srgbClr val="0000FF"/>
                </a:solidFill>
                <a:latin typeface="Trebuchet MS"/>
                <a:cs typeface="Trebuchet MS"/>
              </a:rPr>
              <a:t>for </a:t>
            </a:r>
            <a:r>
              <a:rPr sz="2800" spc="-140" dirty="0">
                <a:latin typeface="Arial"/>
                <a:cs typeface="Arial"/>
              </a:rPr>
              <a:t>(</a:t>
            </a:r>
            <a:r>
              <a:rPr sz="2800" b="1" spc="-140" dirty="0">
                <a:solidFill>
                  <a:srgbClr val="FF0000"/>
                </a:solidFill>
                <a:latin typeface="Trebuchet MS"/>
                <a:cs typeface="Trebuchet MS"/>
              </a:rPr>
              <a:t>int </a:t>
            </a:r>
            <a:r>
              <a:rPr sz="2800" spc="-190" dirty="0">
                <a:latin typeface="Arial"/>
                <a:cs typeface="Arial"/>
              </a:rPr>
              <a:t>x </a:t>
            </a:r>
            <a:r>
              <a:rPr sz="2800" spc="-30" dirty="0">
                <a:latin typeface="Arial"/>
                <a:cs typeface="Arial"/>
              </a:rPr>
              <a:t>: </a:t>
            </a:r>
            <a:r>
              <a:rPr sz="2800" b="1" spc="-8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800" spc="-85" dirty="0">
                <a:latin typeface="Arial"/>
                <a:cs typeface="Arial"/>
              </a:rPr>
              <a:t>){  </a:t>
            </a:r>
            <a:r>
              <a:rPr sz="2800" spc="-90" dirty="0">
                <a:latin typeface="Arial"/>
                <a:cs typeface="Arial"/>
              </a:rPr>
              <a:t>System.out.println(x);</a:t>
            </a:r>
            <a:endParaRPr sz="2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800" spc="-6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35659" y="5160595"/>
            <a:ext cx="1066924" cy="476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793" y="4782312"/>
            <a:ext cx="2192511" cy="1443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2015" y="5426799"/>
            <a:ext cx="227205" cy="689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6977" y="4782312"/>
            <a:ext cx="1381743" cy="1443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9136" y="5163274"/>
            <a:ext cx="1697863" cy="4738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7392" y="4782312"/>
            <a:ext cx="2885440" cy="14432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1488" y="4782312"/>
            <a:ext cx="1308608" cy="14432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51554" y="3095156"/>
            <a:ext cx="2104981" cy="5950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1855" y="2724911"/>
            <a:ext cx="3265407" cy="1443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55937" y="2724911"/>
            <a:ext cx="1308607" cy="14432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7548" y="3346335"/>
            <a:ext cx="1718733" cy="0"/>
          </a:xfrm>
          <a:custGeom>
            <a:avLst/>
            <a:gdLst/>
            <a:ahLst/>
            <a:cxnLst/>
            <a:rect l="l" t="t" r="r" b="b"/>
            <a:pathLst>
              <a:path w="1289050">
                <a:moveTo>
                  <a:pt x="128871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7532" y="3301885"/>
            <a:ext cx="1016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0"/>
                </a:moveTo>
                <a:lnTo>
                  <a:pt x="0" y="44450"/>
                </a:lnTo>
                <a:lnTo>
                  <a:pt x="7620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6240" y="5400001"/>
            <a:ext cx="1598507" cy="3810"/>
          </a:xfrm>
          <a:custGeom>
            <a:avLst/>
            <a:gdLst/>
            <a:ahLst/>
            <a:cxnLst/>
            <a:rect l="l" t="t" r="r" b="b"/>
            <a:pathLst>
              <a:path w="1198879" h="3810">
                <a:moveTo>
                  <a:pt x="0" y="3733"/>
                </a:moveTo>
                <a:lnTo>
                  <a:pt x="1198346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82250" y="5355793"/>
            <a:ext cx="102447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279" y="88899"/>
                </a:moveTo>
                <a:lnTo>
                  <a:pt x="76339" y="44208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itle 31"/>
          <p:cNvSpPr txBox="1">
            <a:spLocks/>
          </p:cNvSpPr>
          <p:nvPr/>
        </p:nvSpPr>
        <p:spPr>
          <a:xfrm>
            <a:off x="1524000" y="609601"/>
            <a:ext cx="8026400" cy="48736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6.5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415822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834879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421" y="1229605"/>
            <a:ext cx="9298093" cy="1419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Ví </a:t>
            </a:r>
            <a:r>
              <a:rPr sz="2800" spc="50" dirty="0">
                <a:latin typeface="Arial"/>
                <a:cs typeface="Arial"/>
              </a:rPr>
              <a:t>dụ </a:t>
            </a:r>
            <a:r>
              <a:rPr sz="2800" spc="-110" dirty="0">
                <a:latin typeface="Arial"/>
                <a:cs typeface="Arial"/>
              </a:rPr>
              <a:t>sau </a:t>
            </a:r>
            <a:r>
              <a:rPr sz="2800" spc="25" dirty="0">
                <a:latin typeface="Arial"/>
                <a:cs typeface="Arial"/>
              </a:rPr>
              <a:t>tính </a:t>
            </a:r>
            <a:r>
              <a:rPr sz="2800" spc="90" dirty="0">
                <a:latin typeface="Arial"/>
                <a:cs typeface="Arial"/>
              </a:rPr>
              <a:t>tổng </a:t>
            </a:r>
            <a:r>
              <a:rPr sz="2800" spc="-120" dirty="0">
                <a:latin typeface="Arial"/>
                <a:cs typeface="Arial"/>
              </a:rPr>
              <a:t>các </a:t>
            </a:r>
            <a:r>
              <a:rPr sz="2800" spc="-70" dirty="0">
                <a:latin typeface="Arial"/>
                <a:cs typeface="Arial"/>
              </a:rPr>
              <a:t>số </a:t>
            </a:r>
            <a:r>
              <a:rPr sz="2800" spc="-50" dirty="0">
                <a:latin typeface="Arial"/>
                <a:cs typeface="Arial"/>
              </a:rPr>
              <a:t>chẵn </a:t>
            </a:r>
            <a:r>
              <a:rPr sz="2800" spc="-75" dirty="0">
                <a:latin typeface="Arial"/>
                <a:cs typeface="Arial"/>
              </a:rPr>
              <a:t>của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mảng.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125" dirty="0">
                <a:latin typeface="Arial"/>
                <a:cs typeface="Arial"/>
              </a:rPr>
              <a:t>Lấy </a:t>
            </a:r>
            <a:r>
              <a:rPr sz="2400" spc="10" dirty="0">
                <a:latin typeface="Arial"/>
                <a:cs typeface="Arial"/>
              </a:rPr>
              <a:t>từng </a:t>
            </a:r>
            <a:r>
              <a:rPr sz="2400" dirty="0">
                <a:latin typeface="Arial"/>
                <a:cs typeface="Arial"/>
              </a:rPr>
              <a:t>phần </a:t>
            </a:r>
            <a:r>
              <a:rPr sz="2400" spc="-25" dirty="0">
                <a:latin typeface="Arial"/>
                <a:cs typeface="Arial"/>
              </a:rPr>
              <a:t>tử từ </a:t>
            </a:r>
            <a:r>
              <a:rPr sz="2400" spc="10" dirty="0">
                <a:latin typeface="Arial"/>
                <a:cs typeface="Arial"/>
              </a:rPr>
              <a:t>mảng </a:t>
            </a:r>
            <a:r>
              <a:rPr sz="2400" spc="-50" dirty="0">
                <a:latin typeface="Arial"/>
                <a:cs typeface="Arial"/>
              </a:rPr>
              <a:t>với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for-each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Nếu </a:t>
            </a:r>
            <a:r>
              <a:rPr sz="2400" spc="-40" dirty="0">
                <a:latin typeface="Arial"/>
                <a:cs typeface="Arial"/>
              </a:rPr>
              <a:t>là </a:t>
            </a:r>
            <a:r>
              <a:rPr sz="2400" spc="-60" dirty="0">
                <a:latin typeface="Arial"/>
                <a:cs typeface="Arial"/>
              </a:rPr>
              <a:t>số </a:t>
            </a:r>
            <a:r>
              <a:rPr sz="2400" spc="-45" dirty="0">
                <a:latin typeface="Arial"/>
                <a:cs typeface="Arial"/>
              </a:rPr>
              <a:t>chẵn </a:t>
            </a:r>
            <a:r>
              <a:rPr sz="2400" spc="25" dirty="0">
                <a:latin typeface="Arial"/>
                <a:cs typeface="Arial"/>
              </a:rPr>
              <a:t>thì </a:t>
            </a:r>
            <a:r>
              <a:rPr sz="2400" spc="15" dirty="0">
                <a:latin typeface="Arial"/>
                <a:cs typeface="Arial"/>
              </a:rPr>
              <a:t>cộng </a:t>
            </a:r>
            <a:r>
              <a:rPr sz="2400" spc="-50" dirty="0">
                <a:latin typeface="Arial"/>
                <a:cs typeface="Arial"/>
              </a:rPr>
              <a:t>vào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tổng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5320" y="2706100"/>
            <a:ext cx="7722241" cy="3337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0850" y="2586038"/>
            <a:ext cx="8039100" cy="3578225"/>
          </a:xfrm>
          <a:custGeom>
            <a:avLst/>
            <a:gdLst/>
            <a:ahLst/>
            <a:cxnLst/>
            <a:rect l="l" t="t" r="r" b="b"/>
            <a:pathLst>
              <a:path w="6029325" h="3578225">
                <a:moveTo>
                  <a:pt x="0" y="0"/>
                </a:moveTo>
                <a:lnTo>
                  <a:pt x="6029325" y="0"/>
                </a:lnTo>
                <a:lnTo>
                  <a:pt x="6029325" y="3577716"/>
                </a:lnTo>
                <a:lnTo>
                  <a:pt x="0" y="357771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625" y="3652242"/>
            <a:ext cx="1703090" cy="144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77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999727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34879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5841" y="192024"/>
            <a:ext cx="755903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9791" y="1399032"/>
            <a:ext cx="10988415" cy="528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16" y="4937852"/>
            <a:ext cx="1703090" cy="144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8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43777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55201" y="192025"/>
            <a:ext cx="753871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003279" y="2407920"/>
            <a:ext cx="487679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615953" y="609601"/>
            <a:ext cx="8934447" cy="487363"/>
          </a:xfrm>
        </p:spPr>
        <p:txBody>
          <a:bodyPr/>
          <a:lstStyle/>
          <a:p>
            <a:r>
              <a:rPr lang="en-US" dirty="0"/>
              <a:t>7.1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Java &amp;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61" y="3429000"/>
            <a:ext cx="7831839" cy="247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83" y="1229201"/>
            <a:ext cx="6419861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95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08415" y="192023"/>
            <a:ext cx="75184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2031" y="192025"/>
            <a:ext cx="753855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975" y="1234726"/>
            <a:ext cx="8140679" cy="5455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2254" y="5715001"/>
            <a:ext cx="6862233" cy="536575"/>
          </a:xfrm>
          <a:custGeom>
            <a:avLst/>
            <a:gdLst/>
            <a:ahLst/>
            <a:cxnLst/>
            <a:rect l="l" t="t" r="r" b="b"/>
            <a:pathLst>
              <a:path w="5146675" h="536575">
                <a:moveTo>
                  <a:pt x="5057211" y="0"/>
                </a:moveTo>
                <a:lnTo>
                  <a:pt x="2987619" y="0"/>
                </a:lnTo>
                <a:lnTo>
                  <a:pt x="2631278" y="1078"/>
                </a:lnTo>
                <a:lnTo>
                  <a:pt x="2592707" y="17031"/>
                </a:lnTo>
                <a:lnTo>
                  <a:pt x="2565872" y="48152"/>
                </a:lnTo>
                <a:lnTo>
                  <a:pt x="2555808" y="89403"/>
                </a:lnTo>
                <a:lnTo>
                  <a:pt x="2555808" y="312932"/>
                </a:lnTo>
                <a:lnTo>
                  <a:pt x="0" y="365403"/>
                </a:lnTo>
                <a:lnTo>
                  <a:pt x="2555808" y="447044"/>
                </a:lnTo>
                <a:lnTo>
                  <a:pt x="2556887" y="460972"/>
                </a:lnTo>
                <a:lnTo>
                  <a:pt x="2560207" y="474822"/>
                </a:lnTo>
                <a:lnTo>
                  <a:pt x="2581773" y="510043"/>
                </a:lnTo>
                <a:lnTo>
                  <a:pt x="2616828" y="531849"/>
                </a:lnTo>
                <a:lnTo>
                  <a:pt x="2645206" y="536447"/>
                </a:lnTo>
                <a:lnTo>
                  <a:pt x="3635319" y="536447"/>
                </a:lnTo>
                <a:lnTo>
                  <a:pt x="5071139" y="535369"/>
                </a:lnTo>
                <a:lnTo>
                  <a:pt x="5109710" y="519416"/>
                </a:lnTo>
                <a:lnTo>
                  <a:pt x="5136545" y="488295"/>
                </a:lnTo>
                <a:lnTo>
                  <a:pt x="5146608" y="447044"/>
                </a:lnTo>
                <a:lnTo>
                  <a:pt x="5146608" y="312932"/>
                </a:lnTo>
                <a:lnTo>
                  <a:pt x="5145530" y="75475"/>
                </a:lnTo>
                <a:lnTo>
                  <a:pt x="5129580" y="36903"/>
                </a:lnTo>
                <a:lnTo>
                  <a:pt x="5098462" y="10065"/>
                </a:lnTo>
                <a:lnTo>
                  <a:pt x="5071776" y="1180"/>
                </a:lnTo>
                <a:lnTo>
                  <a:pt x="505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2254" y="5715001"/>
            <a:ext cx="6862233" cy="536575"/>
          </a:xfrm>
          <a:custGeom>
            <a:avLst/>
            <a:gdLst/>
            <a:ahLst/>
            <a:cxnLst/>
            <a:rect l="l" t="t" r="r" b="b"/>
            <a:pathLst>
              <a:path w="5146675" h="536575">
                <a:moveTo>
                  <a:pt x="2555808" y="89403"/>
                </a:moveTo>
                <a:lnTo>
                  <a:pt x="2565872" y="48152"/>
                </a:lnTo>
                <a:lnTo>
                  <a:pt x="2592707" y="17031"/>
                </a:lnTo>
                <a:lnTo>
                  <a:pt x="2631278" y="1078"/>
                </a:lnTo>
                <a:lnTo>
                  <a:pt x="2987619" y="0"/>
                </a:lnTo>
                <a:lnTo>
                  <a:pt x="3635319" y="0"/>
                </a:lnTo>
                <a:lnTo>
                  <a:pt x="5057211" y="0"/>
                </a:lnTo>
                <a:lnTo>
                  <a:pt x="5098462" y="10065"/>
                </a:lnTo>
                <a:lnTo>
                  <a:pt x="5129580" y="36903"/>
                </a:lnTo>
                <a:lnTo>
                  <a:pt x="5145530" y="75475"/>
                </a:lnTo>
                <a:lnTo>
                  <a:pt x="5146608" y="312932"/>
                </a:lnTo>
                <a:lnTo>
                  <a:pt x="5146608" y="447044"/>
                </a:lnTo>
                <a:lnTo>
                  <a:pt x="5136545" y="488295"/>
                </a:lnTo>
                <a:lnTo>
                  <a:pt x="5109710" y="519416"/>
                </a:lnTo>
                <a:lnTo>
                  <a:pt x="5071139" y="535369"/>
                </a:lnTo>
                <a:lnTo>
                  <a:pt x="3635319" y="536447"/>
                </a:lnTo>
                <a:lnTo>
                  <a:pt x="2987619" y="536447"/>
                </a:lnTo>
                <a:lnTo>
                  <a:pt x="2645206" y="536447"/>
                </a:lnTo>
                <a:lnTo>
                  <a:pt x="2603955" y="526382"/>
                </a:lnTo>
                <a:lnTo>
                  <a:pt x="2572837" y="499544"/>
                </a:lnTo>
                <a:lnTo>
                  <a:pt x="2556887" y="460972"/>
                </a:lnTo>
                <a:lnTo>
                  <a:pt x="2555808" y="447044"/>
                </a:lnTo>
                <a:lnTo>
                  <a:pt x="0" y="365403"/>
                </a:lnTo>
                <a:lnTo>
                  <a:pt x="2555808" y="312932"/>
                </a:lnTo>
                <a:lnTo>
                  <a:pt x="2555808" y="89403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5232" y="4648200"/>
            <a:ext cx="6429587" cy="683260"/>
          </a:xfrm>
          <a:custGeom>
            <a:avLst/>
            <a:gdLst/>
            <a:ahLst/>
            <a:cxnLst/>
            <a:rect l="l" t="t" r="r" b="b"/>
            <a:pathLst>
              <a:path w="4822190" h="683260">
                <a:moveTo>
                  <a:pt x="4708093" y="0"/>
                </a:moveTo>
                <a:lnTo>
                  <a:pt x="2662885" y="0"/>
                </a:lnTo>
                <a:lnTo>
                  <a:pt x="2334984" y="422"/>
                </a:lnTo>
                <a:lnTo>
                  <a:pt x="2294184" y="11875"/>
                </a:lnTo>
                <a:lnTo>
                  <a:pt x="2261195" y="36658"/>
                </a:lnTo>
                <a:lnTo>
                  <a:pt x="2239122" y="71665"/>
                </a:lnTo>
                <a:lnTo>
                  <a:pt x="2231074" y="113787"/>
                </a:lnTo>
                <a:lnTo>
                  <a:pt x="2231074" y="398276"/>
                </a:lnTo>
                <a:lnTo>
                  <a:pt x="0" y="555379"/>
                </a:lnTo>
                <a:lnTo>
                  <a:pt x="2231074" y="568964"/>
                </a:lnTo>
                <a:lnTo>
                  <a:pt x="2231497" y="578835"/>
                </a:lnTo>
                <a:lnTo>
                  <a:pt x="2233641" y="593110"/>
                </a:lnTo>
                <a:lnTo>
                  <a:pt x="2249882" y="631651"/>
                </a:lnTo>
                <a:lnTo>
                  <a:pt x="2278417" y="661351"/>
                </a:lnTo>
                <a:lnTo>
                  <a:pt x="2316139" y="679097"/>
                </a:lnTo>
                <a:lnTo>
                  <a:pt x="2344856" y="682751"/>
                </a:lnTo>
                <a:lnTo>
                  <a:pt x="3310585" y="682751"/>
                </a:lnTo>
                <a:lnTo>
                  <a:pt x="4717965" y="682329"/>
                </a:lnTo>
                <a:lnTo>
                  <a:pt x="4758765" y="670874"/>
                </a:lnTo>
                <a:lnTo>
                  <a:pt x="4791754" y="646088"/>
                </a:lnTo>
                <a:lnTo>
                  <a:pt x="4813827" y="611081"/>
                </a:lnTo>
                <a:lnTo>
                  <a:pt x="4821874" y="568964"/>
                </a:lnTo>
                <a:lnTo>
                  <a:pt x="4821874" y="398276"/>
                </a:lnTo>
                <a:lnTo>
                  <a:pt x="4821452" y="103914"/>
                </a:lnTo>
                <a:lnTo>
                  <a:pt x="4810000" y="63113"/>
                </a:lnTo>
                <a:lnTo>
                  <a:pt x="4785218" y="30121"/>
                </a:lnTo>
                <a:lnTo>
                  <a:pt x="4750213" y="8048"/>
                </a:lnTo>
                <a:lnTo>
                  <a:pt x="4722732" y="932"/>
                </a:lnTo>
                <a:lnTo>
                  <a:pt x="4708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232" y="4648200"/>
            <a:ext cx="6429587" cy="683260"/>
          </a:xfrm>
          <a:custGeom>
            <a:avLst/>
            <a:gdLst/>
            <a:ahLst/>
            <a:cxnLst/>
            <a:rect l="l" t="t" r="r" b="b"/>
            <a:pathLst>
              <a:path w="4822190" h="683260">
                <a:moveTo>
                  <a:pt x="2231074" y="113787"/>
                </a:moveTo>
                <a:lnTo>
                  <a:pt x="2239122" y="71665"/>
                </a:lnTo>
                <a:lnTo>
                  <a:pt x="2261195" y="36658"/>
                </a:lnTo>
                <a:lnTo>
                  <a:pt x="2294184" y="11875"/>
                </a:lnTo>
                <a:lnTo>
                  <a:pt x="2334984" y="422"/>
                </a:lnTo>
                <a:lnTo>
                  <a:pt x="2662885" y="0"/>
                </a:lnTo>
                <a:lnTo>
                  <a:pt x="3310585" y="0"/>
                </a:lnTo>
                <a:lnTo>
                  <a:pt x="4708093" y="0"/>
                </a:lnTo>
                <a:lnTo>
                  <a:pt x="4750213" y="8048"/>
                </a:lnTo>
                <a:lnTo>
                  <a:pt x="4785218" y="30121"/>
                </a:lnTo>
                <a:lnTo>
                  <a:pt x="4810000" y="63113"/>
                </a:lnTo>
                <a:lnTo>
                  <a:pt x="4821452" y="103914"/>
                </a:lnTo>
                <a:lnTo>
                  <a:pt x="4821874" y="398276"/>
                </a:lnTo>
                <a:lnTo>
                  <a:pt x="4821874" y="568964"/>
                </a:lnTo>
                <a:lnTo>
                  <a:pt x="4813827" y="611081"/>
                </a:lnTo>
                <a:lnTo>
                  <a:pt x="4791754" y="646088"/>
                </a:lnTo>
                <a:lnTo>
                  <a:pt x="4758765" y="670874"/>
                </a:lnTo>
                <a:lnTo>
                  <a:pt x="4717965" y="682329"/>
                </a:lnTo>
                <a:lnTo>
                  <a:pt x="3310585" y="682751"/>
                </a:lnTo>
                <a:lnTo>
                  <a:pt x="2662885" y="682751"/>
                </a:lnTo>
                <a:lnTo>
                  <a:pt x="2344856" y="682751"/>
                </a:lnTo>
                <a:lnTo>
                  <a:pt x="2302736" y="674702"/>
                </a:lnTo>
                <a:lnTo>
                  <a:pt x="2267731" y="652625"/>
                </a:lnTo>
                <a:lnTo>
                  <a:pt x="2242949" y="619633"/>
                </a:lnTo>
                <a:lnTo>
                  <a:pt x="2231497" y="578835"/>
                </a:lnTo>
                <a:lnTo>
                  <a:pt x="2231074" y="568964"/>
                </a:lnTo>
                <a:lnTo>
                  <a:pt x="0" y="555379"/>
                </a:lnTo>
                <a:lnTo>
                  <a:pt x="2231074" y="398276"/>
                </a:lnTo>
                <a:lnTo>
                  <a:pt x="2231074" y="113787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2631" y="3657600"/>
            <a:ext cx="6272107" cy="683260"/>
          </a:xfrm>
          <a:custGeom>
            <a:avLst/>
            <a:gdLst/>
            <a:ahLst/>
            <a:cxnLst/>
            <a:rect l="l" t="t" r="r" b="b"/>
            <a:pathLst>
              <a:path w="4704080" h="683260">
                <a:moveTo>
                  <a:pt x="4703825" y="568964"/>
                </a:moveTo>
                <a:lnTo>
                  <a:pt x="2113025" y="568964"/>
                </a:lnTo>
                <a:lnTo>
                  <a:pt x="2113448" y="578835"/>
                </a:lnTo>
                <a:lnTo>
                  <a:pt x="2124900" y="619633"/>
                </a:lnTo>
                <a:lnTo>
                  <a:pt x="2149682" y="652625"/>
                </a:lnTo>
                <a:lnTo>
                  <a:pt x="2184687" y="674702"/>
                </a:lnTo>
                <a:lnTo>
                  <a:pt x="2226807" y="682751"/>
                </a:lnTo>
                <a:lnTo>
                  <a:pt x="3192536" y="682751"/>
                </a:lnTo>
                <a:lnTo>
                  <a:pt x="4599916" y="682329"/>
                </a:lnTo>
                <a:lnTo>
                  <a:pt x="4640716" y="670874"/>
                </a:lnTo>
                <a:lnTo>
                  <a:pt x="4673705" y="646088"/>
                </a:lnTo>
                <a:lnTo>
                  <a:pt x="4695778" y="611081"/>
                </a:lnTo>
                <a:lnTo>
                  <a:pt x="4703825" y="568964"/>
                </a:lnTo>
                <a:close/>
              </a:path>
              <a:path w="4704080" h="683260">
                <a:moveTo>
                  <a:pt x="4590044" y="0"/>
                </a:moveTo>
                <a:lnTo>
                  <a:pt x="2544836" y="0"/>
                </a:lnTo>
                <a:lnTo>
                  <a:pt x="2216916" y="423"/>
                </a:lnTo>
                <a:lnTo>
                  <a:pt x="2176123" y="11881"/>
                </a:lnTo>
                <a:lnTo>
                  <a:pt x="2143140" y="36667"/>
                </a:lnTo>
                <a:lnTo>
                  <a:pt x="2121072" y="71679"/>
                </a:lnTo>
                <a:lnTo>
                  <a:pt x="2113025" y="113812"/>
                </a:lnTo>
                <a:lnTo>
                  <a:pt x="2113025" y="398276"/>
                </a:lnTo>
                <a:lnTo>
                  <a:pt x="0" y="653497"/>
                </a:lnTo>
                <a:lnTo>
                  <a:pt x="2113025" y="568964"/>
                </a:lnTo>
                <a:lnTo>
                  <a:pt x="4703825" y="568964"/>
                </a:lnTo>
                <a:lnTo>
                  <a:pt x="4703825" y="398276"/>
                </a:lnTo>
                <a:lnTo>
                  <a:pt x="4703402" y="103916"/>
                </a:lnTo>
                <a:lnTo>
                  <a:pt x="4691945" y="63108"/>
                </a:lnTo>
                <a:lnTo>
                  <a:pt x="4667162" y="30117"/>
                </a:lnTo>
                <a:lnTo>
                  <a:pt x="4632160" y="8046"/>
                </a:lnTo>
                <a:lnTo>
                  <a:pt x="4604681" y="932"/>
                </a:lnTo>
                <a:lnTo>
                  <a:pt x="4590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2631" y="3657600"/>
            <a:ext cx="6272107" cy="683260"/>
          </a:xfrm>
          <a:custGeom>
            <a:avLst/>
            <a:gdLst/>
            <a:ahLst/>
            <a:cxnLst/>
            <a:rect l="l" t="t" r="r" b="b"/>
            <a:pathLst>
              <a:path w="4704080" h="683260">
                <a:moveTo>
                  <a:pt x="2113025" y="113812"/>
                </a:moveTo>
                <a:lnTo>
                  <a:pt x="2121072" y="71679"/>
                </a:lnTo>
                <a:lnTo>
                  <a:pt x="2143140" y="36667"/>
                </a:lnTo>
                <a:lnTo>
                  <a:pt x="2176123" y="11881"/>
                </a:lnTo>
                <a:lnTo>
                  <a:pt x="2216916" y="423"/>
                </a:lnTo>
                <a:lnTo>
                  <a:pt x="2544836" y="0"/>
                </a:lnTo>
                <a:lnTo>
                  <a:pt x="3192536" y="0"/>
                </a:lnTo>
                <a:lnTo>
                  <a:pt x="4590044" y="0"/>
                </a:lnTo>
                <a:lnTo>
                  <a:pt x="4632160" y="8046"/>
                </a:lnTo>
                <a:lnTo>
                  <a:pt x="4667162" y="30117"/>
                </a:lnTo>
                <a:lnTo>
                  <a:pt x="4691945" y="63108"/>
                </a:lnTo>
                <a:lnTo>
                  <a:pt x="4703402" y="103916"/>
                </a:lnTo>
                <a:lnTo>
                  <a:pt x="4703825" y="398276"/>
                </a:lnTo>
                <a:lnTo>
                  <a:pt x="4703825" y="568964"/>
                </a:lnTo>
                <a:lnTo>
                  <a:pt x="4695778" y="611081"/>
                </a:lnTo>
                <a:lnTo>
                  <a:pt x="4673705" y="646088"/>
                </a:lnTo>
                <a:lnTo>
                  <a:pt x="4640716" y="670874"/>
                </a:lnTo>
                <a:lnTo>
                  <a:pt x="4599916" y="682329"/>
                </a:lnTo>
                <a:lnTo>
                  <a:pt x="3192536" y="682751"/>
                </a:lnTo>
                <a:lnTo>
                  <a:pt x="2544836" y="682751"/>
                </a:lnTo>
                <a:lnTo>
                  <a:pt x="2226807" y="682751"/>
                </a:lnTo>
                <a:lnTo>
                  <a:pt x="2184687" y="674702"/>
                </a:lnTo>
                <a:lnTo>
                  <a:pt x="2149682" y="652625"/>
                </a:lnTo>
                <a:lnTo>
                  <a:pt x="2124900" y="619633"/>
                </a:lnTo>
                <a:lnTo>
                  <a:pt x="2113448" y="578835"/>
                </a:lnTo>
                <a:lnTo>
                  <a:pt x="2113025" y="568964"/>
                </a:lnTo>
                <a:lnTo>
                  <a:pt x="0" y="653497"/>
                </a:lnTo>
                <a:lnTo>
                  <a:pt x="2113025" y="398276"/>
                </a:lnTo>
                <a:lnTo>
                  <a:pt x="2113025" y="113812"/>
                </a:lnTo>
                <a:close/>
              </a:path>
            </a:pathLst>
          </a:custGeom>
          <a:ln w="25399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45075" y="3753864"/>
            <a:ext cx="2802467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Gọi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</a:t>
            </a:r>
            <a:r>
              <a:rPr sz="1800" spc="-10" dirty="0">
                <a:latin typeface="Calibri"/>
                <a:cs typeface="Calibri"/>
              </a:rPr>
              <a:t>ư</a:t>
            </a:r>
            <a:r>
              <a:rPr sz="1800" dirty="0">
                <a:latin typeface="Calibri"/>
                <a:cs typeface="Calibri"/>
              </a:rPr>
              <a:t>ơng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ứ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ự</a:t>
            </a:r>
            <a:r>
              <a:rPr sz="1800" dirty="0">
                <a:latin typeface="Calibri"/>
                <a:cs typeface="Calibri"/>
              </a:rPr>
              <a:t>c 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ện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</a:t>
            </a:r>
            <a:r>
              <a:rPr sz="1800" spc="-10" dirty="0">
                <a:latin typeface="Calibri"/>
                <a:cs typeface="Calibri"/>
              </a:rPr>
              <a:t>é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ộng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13055" marR="5080" indent="-300990">
              <a:lnSpc>
                <a:spcPct val="100000"/>
              </a:lnSpc>
              <a:spcBef>
                <a:spcPts val="1410"/>
              </a:spcBef>
            </a:pPr>
            <a:r>
              <a:rPr sz="1800" dirty="0">
                <a:latin typeface="Calibri"/>
                <a:cs typeface="Calibri"/>
              </a:rPr>
              <a:t>Gọi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</a:t>
            </a:r>
            <a:r>
              <a:rPr sz="1800" spc="-10" dirty="0">
                <a:latin typeface="Calibri"/>
                <a:cs typeface="Calibri"/>
              </a:rPr>
              <a:t>ư</a:t>
            </a:r>
            <a:r>
              <a:rPr sz="1800" dirty="0">
                <a:latin typeface="Calibri"/>
                <a:cs typeface="Calibri"/>
              </a:rPr>
              <a:t>ơng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ứ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ự</a:t>
            </a:r>
            <a:r>
              <a:rPr sz="1800" dirty="0">
                <a:latin typeface="Calibri"/>
                <a:cs typeface="Calibri"/>
              </a:rPr>
              <a:t>c 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ện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</a:t>
            </a:r>
            <a:r>
              <a:rPr sz="1800" spc="-10" dirty="0">
                <a:latin typeface="Calibri"/>
                <a:cs typeface="Calibri"/>
              </a:rPr>
              <a:t>é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trừ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1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á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ứ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dụng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7.2 </a:t>
            </a:r>
            <a:r>
              <a:rPr lang="en-US" dirty="0" err="1">
                <a:latin typeface="Segoe UI"/>
                <a:cs typeface="Segoe UI"/>
              </a:rPr>
              <a:t>Thiết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kế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thực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2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65515"/>
            <a:ext cx="11023600" cy="4648200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1.Các </a:t>
            </a:r>
            <a:r>
              <a:rPr lang="en-US" sz="3600" spc="-5" dirty="0" err="1">
                <a:cs typeface="Arial"/>
              </a:rPr>
              <a:t>kiểu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dữ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liệu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nguyên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thủy</a:t>
            </a:r>
            <a:endParaRPr lang="vi-VN" sz="3600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2.Chuyển </a:t>
            </a:r>
            <a:r>
              <a:rPr lang="en-US" sz="3600" spc="-5" dirty="0" err="1">
                <a:cs typeface="Arial"/>
              </a:rPr>
              <a:t>đổi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kiểu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dữ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liệu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3.Các toán </a:t>
            </a:r>
            <a:r>
              <a:rPr lang="en-US" sz="3600" spc="-5" dirty="0" err="1">
                <a:cs typeface="Arial"/>
              </a:rPr>
              <a:t>tử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cơ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bản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4.Lệnh </a:t>
            </a:r>
            <a:r>
              <a:rPr lang="en-US" sz="3600" spc="-5" dirty="0" err="1">
                <a:cs typeface="Arial"/>
              </a:rPr>
              <a:t>rẽ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nhánh</a:t>
            </a:r>
            <a:r>
              <a:rPr lang="en-US" sz="3600" spc="-5" dirty="0">
                <a:cs typeface="Arial"/>
              </a:rPr>
              <a:t> ( IF , Switch)</a:t>
            </a: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5. </a:t>
            </a:r>
            <a:r>
              <a:rPr lang="en-US" sz="3600" spc="-5" dirty="0" err="1">
                <a:cs typeface="Arial"/>
              </a:rPr>
              <a:t>Lệnh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lặp</a:t>
            </a:r>
            <a:r>
              <a:rPr lang="en-US" sz="3600" spc="-5" dirty="0">
                <a:cs typeface="Arial"/>
              </a:rPr>
              <a:t> &amp; </a:t>
            </a:r>
            <a:r>
              <a:rPr lang="en-US" sz="3600" spc="-5" dirty="0" err="1">
                <a:cs typeface="Arial"/>
              </a:rPr>
              <a:t>ngắt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6. </a:t>
            </a:r>
            <a:r>
              <a:rPr lang="en-US" sz="3600" spc="-5" dirty="0" err="1">
                <a:cs typeface="Arial"/>
              </a:rPr>
              <a:t>Mảng</a:t>
            </a:r>
            <a:endParaRPr lang="en-US" sz="36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 dirty="0">
                <a:cs typeface="Arial"/>
              </a:rPr>
              <a:t>7.Tổ </a:t>
            </a:r>
            <a:r>
              <a:rPr lang="en-US" sz="3600" spc="-5" dirty="0" err="1">
                <a:cs typeface="Arial"/>
              </a:rPr>
              <a:t>chức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một</a:t>
            </a:r>
            <a:r>
              <a:rPr lang="en-US" sz="3600" spc="-5" dirty="0">
                <a:cs typeface="Arial"/>
              </a:rPr>
              <a:t>  </a:t>
            </a:r>
            <a:r>
              <a:rPr lang="en-US" sz="3600" spc="-5" dirty="0" err="1">
                <a:cs typeface="Arial"/>
              </a:rPr>
              <a:t>chương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5" dirty="0" err="1">
                <a:cs typeface="Arial"/>
              </a:rPr>
              <a:t>trình</a:t>
            </a:r>
            <a:r>
              <a:rPr lang="en-US" sz="3600" spc="-5" dirty="0">
                <a:cs typeface="Arial"/>
              </a:rPr>
              <a:t> java</a:t>
            </a:r>
            <a:endParaRPr lang="en-US" sz="1200" spc="-5" dirty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endParaRPr lang="en-US" sz="120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1" y="1823941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65" y="2363528"/>
            <a:ext cx="10017615" cy="292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057" y="5287925"/>
            <a:ext cx="1703090" cy="144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37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Kết quả hình ảnh cho sum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68" y="2430629"/>
            <a:ext cx="4492624" cy="29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60375" y="177893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33120" lvl="1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>
                <a:cs typeface="Arial"/>
              </a:rPr>
              <a:t>1.Các kiểu dữ liệu nguyên thủy</a:t>
            </a:r>
            <a:endParaRPr lang="vi-VN" sz="3600">
              <a:cs typeface="Arial"/>
            </a:endParaRP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>
                <a:cs typeface="Arial"/>
              </a:rPr>
              <a:t>2.Chuyển đổi kiểu dữ liệu</a:t>
            </a: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>
                <a:cs typeface="Arial"/>
              </a:rPr>
              <a:t>3.Các toán tử cơ bản</a:t>
            </a: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>
                <a:cs typeface="Arial"/>
              </a:rPr>
              <a:t>4.Lệnh rẽ nhánh ( IF , Switch)</a:t>
            </a: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>
                <a:cs typeface="Arial"/>
              </a:rPr>
              <a:t>5. Lệnh lặp &amp; ngắt</a:t>
            </a: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>
                <a:cs typeface="Arial"/>
              </a:rPr>
              <a:t>6. Mảng</a:t>
            </a: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3600" spc="-5">
                <a:cs typeface="Arial"/>
              </a:rPr>
              <a:t>7.Tổ chức một  chương trình java</a:t>
            </a:r>
            <a:endParaRPr lang="en-US" sz="1200" spc="-5">
              <a:cs typeface="Arial"/>
            </a:endParaRPr>
          </a:p>
          <a:p>
            <a:pPr marL="833120" lvl="1" indent="-571500">
              <a:spcBef>
                <a:spcPts val="385"/>
              </a:spcBef>
              <a:buFont typeface="Wingdings" pitchFamily="2" charset="2"/>
              <a:buChar char="v"/>
              <a:tabLst>
                <a:tab pos="656590" algn="l"/>
              </a:tabLs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999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6448" y="1676400"/>
            <a:ext cx="9626008" cy="4648200"/>
          </a:xfrm>
        </p:spPr>
        <p:txBody>
          <a:bodyPr/>
          <a:lstStyle/>
          <a:p>
            <a:endParaRPr lang="en-US" sz="2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49" y="1508578"/>
            <a:ext cx="10504716" cy="498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11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 = 5 ;</a:t>
            </a:r>
          </a:p>
          <a:p>
            <a:pPr marL="0" indent="0">
              <a:buNone/>
            </a:pPr>
            <a:r>
              <a:rPr lang="en-US" dirty="0"/>
              <a:t>   double b = 9.4 ;</a:t>
            </a:r>
          </a:p>
          <a:p>
            <a:pPr marL="0" indent="0">
              <a:buNone/>
            </a:pPr>
            <a:r>
              <a:rPr lang="en-US" dirty="0"/>
              <a:t>   b= a ; //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/>
              <a:t>b ; //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57" y="2556103"/>
            <a:ext cx="6835549" cy="140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45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609601"/>
            <a:ext cx="9038771" cy="487363"/>
          </a:xfrm>
        </p:spPr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:</a:t>
            </a:r>
          </a:p>
          <a:p>
            <a:pPr lvl="1"/>
            <a:r>
              <a:rPr lang="en-US" dirty="0"/>
              <a:t>String a = “3” ;</a:t>
            </a:r>
          </a:p>
          <a:p>
            <a:pPr lvl="1"/>
            <a:r>
              <a:rPr lang="en-US" dirty="0"/>
              <a:t>String b= “4” ;</a:t>
            </a:r>
          </a:p>
          <a:p>
            <a:pPr lvl="1"/>
            <a:r>
              <a:rPr lang="en-US" dirty="0"/>
              <a:t>String c = a+ b ;</a:t>
            </a:r>
          </a:p>
          <a:p>
            <a:pPr lvl="1"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c = “34”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 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  = </a:t>
            </a:r>
            <a:r>
              <a:rPr lang="en-US" dirty="0" err="1"/>
              <a:t>Interger.parseInt</a:t>
            </a:r>
            <a:r>
              <a:rPr lang="en-US" dirty="0"/>
              <a:t>(“3”);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b  = </a:t>
            </a:r>
            <a:r>
              <a:rPr lang="en-US" dirty="0" err="1"/>
              <a:t>Interger.parseInt</a:t>
            </a:r>
            <a:r>
              <a:rPr lang="en-US" dirty="0"/>
              <a:t>(“4”);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c = a + b ;</a:t>
            </a:r>
          </a:p>
          <a:p>
            <a:pPr lvl="1"/>
            <a:r>
              <a:rPr lang="en-US" dirty="0">
                <a:sym typeface="Wingdings" pitchFamily="2" charset="2"/>
              </a:rPr>
              <a:t> c = 7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30" y="1668915"/>
            <a:ext cx="53054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4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32" y="2011680"/>
            <a:ext cx="5705856" cy="397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676400"/>
            <a:ext cx="11230864" cy="4648200"/>
          </a:xfrm>
        </p:spPr>
        <p:txBody>
          <a:bodyPr/>
          <a:lstStyle/>
          <a:p>
            <a:r>
              <a:rPr lang="vi-VN" dirty="0"/>
              <a:t>Xét trường hợp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vi-VN" dirty="0"/>
              <a:t>int a = scanner.nextInt();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vi-VN" dirty="0"/>
              <a:t>hoặc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vi-VN" dirty="0"/>
              <a:t>int a = Integer.parseInt(s);</a:t>
            </a:r>
          </a:p>
          <a:p>
            <a:r>
              <a:rPr lang="vi-VN" dirty="0"/>
              <a:t>Đ</a:t>
            </a:r>
            <a:r>
              <a:rPr lang="en-US" dirty="0"/>
              <a:t>i</a:t>
            </a:r>
            <a:r>
              <a:rPr lang="vi-VN" dirty="0"/>
              <a:t>ều g</a:t>
            </a:r>
            <a:r>
              <a:rPr lang="en-US" dirty="0"/>
              <a:t>ì s</a:t>
            </a:r>
            <a:r>
              <a:rPr lang="vi-VN" dirty="0"/>
              <a:t>ẽ xảy ra khi người d</a:t>
            </a:r>
            <a:r>
              <a:rPr lang="en-US" dirty="0" err="1"/>
              <a:t>ùng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ập 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kh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ải số</a:t>
            </a:r>
            <a:r>
              <a:rPr lang="en-US" dirty="0"/>
              <a:t> </a:t>
            </a:r>
            <a:r>
              <a:rPr lang="vi-VN" dirty="0"/>
              <a:t>hoặc chuỗi s </a:t>
            </a:r>
            <a:r>
              <a:rPr lang="en-US" dirty="0"/>
              <a:t> </a:t>
            </a:r>
            <a:r>
              <a:rPr lang="vi-VN" dirty="0"/>
              <a:t>kh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ải l</a:t>
            </a:r>
            <a:r>
              <a:rPr lang="en-US" dirty="0"/>
              <a:t>à </a:t>
            </a:r>
          </a:p>
          <a:p>
            <a:pPr marL="0" indent="0">
              <a:buNone/>
            </a:pPr>
            <a:r>
              <a:rPr lang="en-US" dirty="0" err="1"/>
              <a:t>chu</a:t>
            </a:r>
            <a:r>
              <a:rPr lang="vi-VN" dirty="0"/>
              <a:t>ỗi chứa</a:t>
            </a:r>
            <a:r>
              <a:rPr lang="en-US" dirty="0"/>
              <a:t> </a:t>
            </a:r>
            <a:r>
              <a:rPr lang="vi-VN" dirty="0"/>
              <a:t>số</a:t>
            </a:r>
            <a:r>
              <a:rPr lang="en-US" dirty="0"/>
              <a:t>!</a:t>
            </a:r>
            <a:endParaRPr lang="vi-VN" dirty="0"/>
          </a:p>
          <a:p>
            <a:r>
              <a:rPr lang="vi-VN" dirty="0"/>
              <a:t>Hãy sử dụng lệnh try…catch để</a:t>
            </a:r>
            <a:r>
              <a:rPr lang="en-US" dirty="0"/>
              <a:t> </a:t>
            </a:r>
            <a:r>
              <a:rPr lang="vi-VN" dirty="0"/>
              <a:t>kiểm soát 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các</a:t>
            </a:r>
            <a:r>
              <a:rPr lang="en-US" dirty="0"/>
              <a:t> l</a:t>
            </a:r>
            <a:r>
              <a:rPr lang="vi-VN" dirty="0"/>
              <a:t>ỗi tr</a:t>
            </a:r>
            <a:r>
              <a:rPr lang="en-US" dirty="0" err="1"/>
              <a:t>ên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08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bọc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(Wrapper)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023600" cy="4953000"/>
          </a:xfrm>
        </p:spPr>
        <p:txBody>
          <a:bodyPr/>
          <a:lstStyle/>
          <a:p>
            <a:r>
              <a:rPr lang="vi-VN" dirty="0"/>
              <a:t>Tương ứng với mỗi 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vi-VN" dirty="0"/>
              <a:t> Java định</a:t>
            </a:r>
          </a:p>
          <a:p>
            <a:pPr marL="0" indent="0">
              <a:buNone/>
            </a:pPr>
            <a:r>
              <a:rPr lang="vi-VN" dirty="0"/>
              <a:t>nghĩa một lớp bao để</a:t>
            </a:r>
            <a:r>
              <a:rPr lang="en-US" dirty="0"/>
              <a:t> </a:t>
            </a:r>
            <a:r>
              <a:rPr lang="vi-VN" dirty="0"/>
              <a:t>bao gi</a:t>
            </a:r>
            <a:r>
              <a:rPr lang="en-US" dirty="0"/>
              <a:t>á </a:t>
            </a:r>
            <a:r>
              <a:rPr lang="en-US" dirty="0" err="1"/>
              <a:t>tr</a:t>
            </a:r>
            <a:r>
              <a:rPr lang="vi-VN" dirty="0"/>
              <a:t>ị của kiểu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vi-VN" dirty="0"/>
              <a:t>tương ứng</a:t>
            </a:r>
            <a:r>
              <a:rPr lang="en-US" dirty="0"/>
              <a:t> </a:t>
            </a:r>
            <a:r>
              <a:rPr lang="vi-VN" dirty="0"/>
              <a:t>gọi l</a:t>
            </a:r>
            <a:r>
              <a:rPr lang="en-US" dirty="0"/>
              <a:t>à l</a:t>
            </a:r>
            <a:r>
              <a:rPr lang="vi-VN" dirty="0"/>
              <a:t>ớp bao kiểu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vi-VN" dirty="0"/>
          </a:p>
          <a:p>
            <a:r>
              <a:rPr lang="en-US" dirty="0"/>
              <a:t>R</a:t>
            </a:r>
            <a:r>
              <a:rPr lang="vi-VN" dirty="0"/>
              <a:t>ất nhiều h</a:t>
            </a:r>
            <a:r>
              <a:rPr lang="en-US" dirty="0" err="1"/>
              <a:t>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 </a:t>
            </a:r>
            <a:r>
              <a:rPr lang="en-US" dirty="0" err="1"/>
              <a:t>ch</a:t>
            </a:r>
            <a:r>
              <a:rPr lang="vi-VN" dirty="0"/>
              <a:t>ỉ l</a:t>
            </a:r>
            <a:r>
              <a:rPr lang="en-US" dirty="0" err="1"/>
              <a:t>àm</a:t>
            </a:r>
            <a:r>
              <a:rPr lang="en-US" dirty="0"/>
              <a:t> vi</a:t>
            </a:r>
            <a:r>
              <a:rPr lang="vi-VN" dirty="0"/>
              <a:t>ệc với đối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tượng m</a:t>
            </a:r>
            <a:r>
              <a:rPr lang="en-US" dirty="0"/>
              <a:t>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vi</a:t>
            </a:r>
            <a:r>
              <a:rPr lang="vi-VN" dirty="0"/>
              <a:t>ệc với kiểu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vi-VN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1466469"/>
            <a:ext cx="4053078" cy="500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85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08" y="2561653"/>
            <a:ext cx="5039106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</a:t>
            </a:r>
            <a:r>
              <a:rPr lang="en-US" dirty="0" err="1"/>
              <a:t>Bao</a:t>
            </a:r>
            <a:r>
              <a:rPr lang="en-US" dirty="0"/>
              <a:t>( Boxing) /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(Unboxing)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26029"/>
            <a:ext cx="11306629" cy="4898571"/>
          </a:xfrm>
        </p:spPr>
        <p:txBody>
          <a:bodyPr/>
          <a:lstStyle/>
          <a:p>
            <a:r>
              <a:rPr lang="en-US" dirty="0"/>
              <a:t>Boxing </a:t>
            </a:r>
            <a:r>
              <a:rPr lang="en-US" dirty="0" err="1"/>
              <a:t>là</a:t>
            </a:r>
            <a:r>
              <a:rPr lang="en-US" dirty="0"/>
              <a:t> vi</a:t>
            </a:r>
            <a:r>
              <a:rPr lang="vi-VN" dirty="0"/>
              <a:t>ệc tạo đối tượng từ lớp bao để bọc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gi</a:t>
            </a:r>
            <a:r>
              <a:rPr lang="en-US" dirty="0"/>
              <a:t>á </a:t>
            </a:r>
            <a:r>
              <a:rPr lang="en-US" dirty="0" err="1"/>
              <a:t>tr</a:t>
            </a:r>
            <a:r>
              <a:rPr lang="vi-VN" dirty="0"/>
              <a:t>ị nguy</a:t>
            </a:r>
            <a:r>
              <a:rPr lang="en-US" dirty="0" err="1"/>
              <a:t>ên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ủy.</a:t>
            </a:r>
          </a:p>
          <a:p>
            <a:r>
              <a:rPr lang="vi-VN" dirty="0"/>
              <a:t>Có 3 cách để bao gi</a:t>
            </a:r>
            <a:r>
              <a:rPr lang="en-US" dirty="0"/>
              <a:t>á </a:t>
            </a:r>
            <a:r>
              <a:rPr lang="en-US" dirty="0" err="1"/>
              <a:t>tr</a:t>
            </a:r>
            <a:r>
              <a:rPr lang="vi-VN" dirty="0"/>
              <a:t>ị nguy</a:t>
            </a:r>
            <a:r>
              <a:rPr lang="en-US" dirty="0" err="1"/>
              <a:t>ên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ủy sau</a:t>
            </a:r>
          </a:p>
          <a:p>
            <a:pPr lvl="1"/>
            <a:r>
              <a:rPr lang="vi-VN" dirty="0"/>
              <a:t> Integer a = Integer.valueOf(5) // bao tường minh</a:t>
            </a:r>
          </a:p>
          <a:p>
            <a:pPr lvl="1"/>
            <a:r>
              <a:rPr lang="en-US" dirty="0"/>
              <a:t>Integer a = new Integer(5) //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</a:t>
            </a:r>
          </a:p>
          <a:p>
            <a:pPr lvl="1"/>
            <a:r>
              <a:rPr lang="pt-BR" dirty="0"/>
              <a:t>nteger a = 5 // bao ng</a:t>
            </a:r>
            <a:r>
              <a:rPr lang="vi-VN" dirty="0"/>
              <a:t>ầm định</a:t>
            </a:r>
          </a:p>
          <a:p>
            <a:endParaRPr lang="vi-VN" dirty="0"/>
          </a:p>
          <a:p>
            <a:r>
              <a:rPr lang="en-US" dirty="0"/>
              <a:t>Unboxing </a:t>
            </a:r>
            <a:r>
              <a:rPr lang="en-US" dirty="0" err="1"/>
              <a:t>là</a:t>
            </a:r>
            <a:r>
              <a:rPr lang="en-US" dirty="0"/>
              <a:t> vi</a:t>
            </a:r>
            <a:r>
              <a:rPr lang="vi-VN" dirty="0"/>
              <a:t>ệc mở lấy gi</a:t>
            </a:r>
            <a:r>
              <a:rPr lang="en-US" dirty="0"/>
              <a:t>á </a:t>
            </a:r>
            <a:r>
              <a:rPr lang="en-US" dirty="0" err="1"/>
              <a:t>tr</a:t>
            </a:r>
            <a:r>
              <a:rPr lang="vi-VN" dirty="0"/>
              <a:t>ị nguy</a:t>
            </a:r>
            <a:r>
              <a:rPr lang="en-US" dirty="0" err="1"/>
              <a:t>ên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ủy từ</a:t>
            </a:r>
          </a:p>
          <a:p>
            <a:pPr marL="0" indent="0">
              <a:buNone/>
            </a:pPr>
            <a:r>
              <a:rPr lang="vi-VN" dirty="0"/>
              <a:t>đối tượng của lớp bao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m</a:t>
            </a:r>
            <a:r>
              <a:rPr lang="vi-VN" dirty="0"/>
              <a:t>ở bao để lấy gi</a:t>
            </a:r>
            <a:r>
              <a:rPr lang="en-US" dirty="0"/>
              <a:t>á </a:t>
            </a:r>
            <a:r>
              <a:rPr lang="en-US" dirty="0" err="1"/>
              <a:t>tr</a:t>
            </a:r>
            <a:r>
              <a:rPr lang="vi-VN" dirty="0"/>
              <a:t>ị nguy</a:t>
            </a:r>
            <a:r>
              <a:rPr lang="en-US" dirty="0" err="1"/>
              <a:t>ên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ủy sau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b = </a:t>
            </a:r>
            <a:r>
              <a:rPr lang="en-US" dirty="0" err="1"/>
              <a:t>a.intValue</a:t>
            </a:r>
            <a:r>
              <a:rPr lang="en-US" dirty="0"/>
              <a:t>() // m</a:t>
            </a:r>
            <a:r>
              <a:rPr lang="vi-VN" dirty="0"/>
              <a:t>ở bao tường minh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b = a; // m</a:t>
            </a:r>
            <a:r>
              <a:rPr lang="vi-VN" dirty="0"/>
              <a:t>ở bao ngầm định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470719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1190</Words>
  <Application>Microsoft Office PowerPoint</Application>
  <PresentationFormat>Widescreen</PresentationFormat>
  <Paragraphs>193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Segoe UI</vt:lpstr>
      <vt:lpstr>Times New Roman</vt:lpstr>
      <vt:lpstr>Trebuchet MS</vt:lpstr>
      <vt:lpstr>Wingdings</vt:lpstr>
      <vt:lpstr>cdb2004213l</vt:lpstr>
      <vt:lpstr>Java coding convention &amp; các cấu trúc lệnh cơ bản </vt:lpstr>
      <vt:lpstr>Mục tiêu bài học</vt:lpstr>
      <vt:lpstr>Nội dung</vt:lpstr>
      <vt:lpstr>1. Các kiểu dữ liệu nguyên thủy</vt:lpstr>
      <vt:lpstr>1.2 Quy luật chuyển đổi kiểu</vt:lpstr>
      <vt:lpstr>2.3 Chuyển đổi kiểu chuỗi sang kiểu cơ bản</vt:lpstr>
      <vt:lpstr>2.4 Kiểm soát lỗi chuyển kiểu</vt:lpstr>
      <vt:lpstr>2.5 Lớp bọc kiểu nguyên thủy (Wrapper) </vt:lpstr>
      <vt:lpstr>2.6 Bao( Boxing) / Mở bao(Unboxing)</vt:lpstr>
      <vt:lpstr>2.7 Boxing/unboxing</vt:lpstr>
      <vt:lpstr>3.1 Toán tử và biểu thức</vt:lpstr>
      <vt:lpstr>3.2 Danh sách các toán tử</vt:lpstr>
      <vt:lpstr>4.1 Lệnh rẽ nhánh (IF)</vt:lpstr>
      <vt:lpstr>4.2 lệnh rẽ nhánh</vt:lpstr>
      <vt:lpstr>4.3 Thảo luận</vt:lpstr>
      <vt:lpstr>5.1 Lệnh lặp</vt:lpstr>
      <vt:lpstr>5.2 While</vt:lpstr>
      <vt:lpstr>5.3 Do</vt:lpstr>
      <vt:lpstr>5.4 For</vt:lpstr>
      <vt:lpstr>PowerPoint Presentation</vt:lpstr>
      <vt:lpstr>5.6 Demo &amp; disscus</vt:lpstr>
      <vt:lpstr>6.1 Mảng</vt:lpstr>
      <vt:lpstr>6.3 Khai báo mảng</vt:lpstr>
      <vt:lpstr>6.3 Truy xuất mảng</vt:lpstr>
      <vt:lpstr>PowerPoint Presentation</vt:lpstr>
      <vt:lpstr>6.6 Ví dụ</vt:lpstr>
      <vt:lpstr>6.7 Thao tác nâng cao</vt:lpstr>
      <vt:lpstr>7.1 Tổ chức chương trinh Java &amp; quy ước</vt:lpstr>
      <vt:lpstr>7.2 Thiết kế thực đơn</vt:lpstr>
      <vt:lpstr>7.4 Quy ước viết code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175</cp:revision>
  <cp:lastPrinted>2018-02-01T01:47:33Z</cp:lastPrinted>
  <dcterms:modified xsi:type="dcterms:W3CDTF">2018-09-07T12:00:05Z</dcterms:modified>
</cp:coreProperties>
</file>