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2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346"/>
          </p14:sldIdLst>
        </p14:section>
        <p14:section name="1 Doi Tuong" id="{FF07A287-C2B5-4A70-8C69-8D2F6499C29A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2 Phuong Thuc" id="{D86C227E-94C7-48A7-B665-52155638DC89}">
          <p14:sldIdLst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3 Pakage" id="{59085A95-EE50-497E-8AD9-6D21233DC080}">
          <p14:sldIdLst>
            <p14:sldId id="367"/>
            <p14:sldId id="368"/>
          </p14:sldIdLst>
        </p14:section>
        <p14:section name="4 dac ta truy xuat" id="{4775ED8E-957B-420B-B9FE-4C18575BD6C5}">
          <p14:sldIdLst>
            <p14:sldId id="369"/>
            <p14:sldId id="370"/>
          </p14:sldIdLst>
        </p14:section>
        <p14:section name="4 Ecapsualation" id="{97AE92BC-8C63-45C7-8985-E941CEA2AB40}">
          <p14:sldIdLst>
            <p14:sldId id="371"/>
            <p14:sldId id="372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8"/>
    <p:restoredTop sz="82411" autoAdjust="0"/>
  </p:normalViewPr>
  <p:slideViewPr>
    <p:cSldViewPr snapToGrid="0">
      <p:cViewPr varScale="1">
        <p:scale>
          <a:sx n="73" d="100"/>
          <a:sy n="73" d="100"/>
        </p:scale>
        <p:origin x="17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31/05/2018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338" y="1027113"/>
            <a:ext cx="9427146" cy="1752600"/>
          </a:xfrm>
        </p:spPr>
        <p:txBody>
          <a:bodyPr/>
          <a:lstStyle/>
          <a:p>
            <a:r>
              <a:rPr lang="en-US" dirty="0"/>
              <a:t>Unit 3 OOP </a:t>
            </a:r>
            <a:r>
              <a:rPr lang="en-US" dirty="0" err="1"/>
              <a:t>phần</a:t>
            </a:r>
            <a:r>
              <a:rPr lang="en-US" dirty="0"/>
              <a:t> 1 :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07585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004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5921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91089" y="192024"/>
            <a:ext cx="800607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4722" y="1658252"/>
            <a:ext cx="10762827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6670" indent="-341630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5" dirty="0">
                <a:latin typeface="Arial"/>
                <a:cs typeface="Arial"/>
              </a:rPr>
              <a:t>Abstraction </a:t>
            </a:r>
            <a:r>
              <a:rPr sz="2800" spc="-45" dirty="0">
                <a:latin typeface="Arial"/>
                <a:cs typeface="Arial"/>
              </a:rPr>
              <a:t>là </a:t>
            </a:r>
            <a:r>
              <a:rPr sz="2800" spc="20" dirty="0">
                <a:latin typeface="Arial"/>
                <a:cs typeface="Arial"/>
              </a:rPr>
              <a:t>công </a:t>
            </a:r>
            <a:r>
              <a:rPr sz="2800" spc="-55" dirty="0">
                <a:latin typeface="Arial"/>
                <a:cs typeface="Arial"/>
              </a:rPr>
              <a:t>việc </a:t>
            </a:r>
            <a:r>
              <a:rPr sz="2800" spc="-110" dirty="0">
                <a:latin typeface="Arial"/>
                <a:cs typeface="Arial"/>
              </a:rPr>
              <a:t>lựa </a:t>
            </a:r>
            <a:r>
              <a:rPr sz="2800" spc="5" dirty="0">
                <a:latin typeface="Arial"/>
                <a:cs typeface="Arial"/>
              </a:rPr>
              <a:t>chọn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35" dirty="0">
                <a:latin typeface="Arial"/>
                <a:cs typeface="Arial"/>
              </a:rPr>
              <a:t>thuộc </a:t>
            </a:r>
            <a:r>
              <a:rPr sz="2800" spc="25" dirty="0">
                <a:latin typeface="Arial"/>
                <a:cs typeface="Arial"/>
              </a:rPr>
              <a:t>tính 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15" dirty="0">
                <a:latin typeface="Arial"/>
                <a:cs typeface="Arial"/>
              </a:rPr>
              <a:t>hành </a:t>
            </a:r>
            <a:r>
              <a:rPr sz="2800" spc="-5" dirty="0">
                <a:latin typeface="Arial"/>
                <a:cs typeface="Arial"/>
              </a:rPr>
              <a:t>vi </a:t>
            </a:r>
            <a:r>
              <a:rPr sz="2800" spc="-75" dirty="0">
                <a:latin typeface="Arial"/>
                <a:cs typeface="Arial"/>
              </a:rPr>
              <a:t>của </a:t>
            </a:r>
            <a:r>
              <a:rPr sz="2800" spc="-40" dirty="0">
                <a:latin typeface="Arial"/>
                <a:cs typeface="Arial"/>
              </a:rPr>
              <a:t>thực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145" dirty="0">
                <a:latin typeface="Arial"/>
                <a:cs typeface="Arial"/>
              </a:rPr>
              <a:t>vừa </a:t>
            </a:r>
            <a:r>
              <a:rPr sz="2800" spc="50" dirty="0">
                <a:latin typeface="Arial"/>
                <a:cs typeface="Arial"/>
              </a:rPr>
              <a:t>đủ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75" dirty="0">
                <a:latin typeface="Arial"/>
                <a:cs typeface="Arial"/>
              </a:rPr>
              <a:t>mô </a:t>
            </a:r>
            <a:r>
              <a:rPr sz="2800" spc="15" dirty="0">
                <a:latin typeface="Arial"/>
                <a:cs typeface="Arial"/>
              </a:rPr>
              <a:t>tả </a:t>
            </a:r>
            <a:r>
              <a:rPr sz="2800" spc="-40" dirty="0">
                <a:latin typeface="Arial"/>
                <a:cs typeface="Arial"/>
              </a:rPr>
              <a:t>thực </a:t>
            </a:r>
            <a:r>
              <a:rPr sz="2800" spc="30" dirty="0">
                <a:latin typeface="Arial"/>
                <a:cs typeface="Arial"/>
              </a:rPr>
              <a:t>thể  </a:t>
            </a:r>
            <a:r>
              <a:rPr sz="2800" spc="80" dirty="0">
                <a:latin typeface="Arial"/>
                <a:cs typeface="Arial"/>
              </a:rPr>
              <a:t>đó </a:t>
            </a:r>
            <a:r>
              <a:rPr sz="2800" spc="70" dirty="0">
                <a:latin typeface="Arial"/>
                <a:cs typeface="Arial"/>
              </a:rPr>
              <a:t>trong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75" dirty="0">
                <a:latin typeface="Arial"/>
                <a:cs typeface="Arial"/>
              </a:rPr>
              <a:t>bối </a:t>
            </a:r>
            <a:r>
              <a:rPr sz="2800" spc="-50" dirty="0">
                <a:latin typeface="Arial"/>
                <a:cs typeface="Arial"/>
              </a:rPr>
              <a:t>cảnh </a:t>
            </a:r>
            <a:r>
              <a:rPr sz="2800" spc="-45" dirty="0">
                <a:latin typeface="Arial"/>
                <a:cs typeface="Arial"/>
              </a:rPr>
              <a:t>cụ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30" dirty="0">
                <a:latin typeface="Arial"/>
                <a:cs typeface="Arial"/>
              </a:rPr>
              <a:t>mà </a:t>
            </a:r>
            <a:r>
              <a:rPr sz="2800" spc="40" dirty="0">
                <a:latin typeface="Arial"/>
                <a:cs typeface="Arial"/>
              </a:rPr>
              <a:t>không </a:t>
            </a:r>
            <a:r>
              <a:rPr sz="2800" spc="5" dirty="0">
                <a:latin typeface="Arial"/>
                <a:cs typeface="Arial"/>
              </a:rPr>
              <a:t>phải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liệt  </a:t>
            </a:r>
            <a:r>
              <a:rPr sz="2800" spc="-85" dirty="0">
                <a:latin typeface="Arial"/>
                <a:cs typeface="Arial"/>
              </a:rPr>
              <a:t>kê </a:t>
            </a:r>
            <a:r>
              <a:rPr sz="2800" spc="65" dirty="0">
                <a:latin typeface="Arial"/>
                <a:cs typeface="Arial"/>
              </a:rPr>
              <a:t>tất </a:t>
            </a:r>
            <a:r>
              <a:rPr sz="2800" spc="-125" dirty="0">
                <a:latin typeface="Arial"/>
                <a:cs typeface="Arial"/>
              </a:rPr>
              <a:t>cả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35" dirty="0">
                <a:latin typeface="Arial"/>
                <a:cs typeface="Arial"/>
              </a:rPr>
              <a:t>thuộc </a:t>
            </a:r>
            <a:r>
              <a:rPr sz="2800" spc="-15" dirty="0">
                <a:latin typeface="Arial"/>
                <a:cs typeface="Arial"/>
              </a:rPr>
              <a:t>tính, hành </a:t>
            </a:r>
            <a:r>
              <a:rPr sz="2800" spc="-5" dirty="0">
                <a:latin typeface="Arial"/>
                <a:cs typeface="Arial"/>
              </a:rPr>
              <a:t>vi </a:t>
            </a:r>
            <a:r>
              <a:rPr sz="2800" spc="-75" dirty="0">
                <a:latin typeface="Arial"/>
                <a:cs typeface="Arial"/>
              </a:rPr>
              <a:t>của </a:t>
            </a:r>
            <a:r>
              <a:rPr sz="2800" spc="-40" dirty="0">
                <a:latin typeface="Arial"/>
                <a:cs typeface="Arial"/>
              </a:rPr>
              <a:t>thực </a:t>
            </a:r>
            <a:r>
              <a:rPr sz="2800" spc="30" dirty="0">
                <a:latin typeface="Arial"/>
                <a:cs typeface="Arial"/>
              </a:rPr>
              <a:t>thể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có.</a:t>
            </a:r>
            <a:endParaRPr sz="2800" dirty="0">
              <a:latin typeface="Arial"/>
              <a:cs typeface="Arial"/>
            </a:endParaRPr>
          </a:p>
          <a:p>
            <a:pPr marL="356235" marR="25209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120" dirty="0">
                <a:latin typeface="Arial"/>
                <a:cs typeface="Arial"/>
              </a:rPr>
              <a:t>Ví </a:t>
            </a:r>
            <a:r>
              <a:rPr sz="2800" spc="-25" dirty="0">
                <a:latin typeface="Arial"/>
                <a:cs typeface="Arial"/>
              </a:rPr>
              <a:t>dụ: </a:t>
            </a:r>
            <a:r>
              <a:rPr sz="2800" spc="125" dirty="0">
                <a:latin typeface="Arial"/>
                <a:cs typeface="Arial"/>
              </a:rPr>
              <a:t>Mô </a:t>
            </a:r>
            <a:r>
              <a:rPr sz="2800" spc="15" dirty="0">
                <a:latin typeface="Arial"/>
                <a:cs typeface="Arial"/>
              </a:rPr>
              <a:t>tả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-30" dirty="0">
                <a:latin typeface="Arial"/>
                <a:cs typeface="Arial"/>
              </a:rPr>
              <a:t>sinh </a:t>
            </a:r>
            <a:r>
              <a:rPr sz="2800" spc="-25" dirty="0">
                <a:latin typeface="Arial"/>
                <a:cs typeface="Arial"/>
              </a:rPr>
              <a:t>viên </a:t>
            </a:r>
            <a:r>
              <a:rPr sz="2800" spc="5" dirty="0">
                <a:latin typeface="Arial"/>
                <a:cs typeface="Arial"/>
              </a:rPr>
              <a:t>ngành </a:t>
            </a:r>
            <a:r>
              <a:rPr sz="2800" spc="-170" dirty="0">
                <a:latin typeface="Arial"/>
                <a:cs typeface="Arial"/>
              </a:rPr>
              <a:t>CNTT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25" dirty="0">
                <a:latin typeface="Arial"/>
                <a:cs typeface="Arial"/>
              </a:rPr>
              <a:t>rất  </a:t>
            </a:r>
            <a:r>
              <a:rPr sz="2800" spc="5" dirty="0">
                <a:latin typeface="Arial"/>
                <a:cs typeface="Arial"/>
              </a:rPr>
              <a:t>nhiều </a:t>
            </a:r>
            <a:r>
              <a:rPr sz="2800" spc="35" dirty="0">
                <a:latin typeface="Arial"/>
                <a:cs typeface="Arial"/>
              </a:rPr>
              <a:t>thuộc </a:t>
            </a:r>
            <a:r>
              <a:rPr sz="2800" spc="25" dirty="0">
                <a:latin typeface="Arial"/>
                <a:cs typeface="Arial"/>
              </a:rPr>
              <a:t>tính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15" dirty="0">
                <a:latin typeface="Arial"/>
                <a:cs typeface="Arial"/>
              </a:rPr>
              <a:t>hành </a:t>
            </a:r>
            <a:r>
              <a:rPr sz="2800" spc="-65" dirty="0">
                <a:latin typeface="Arial"/>
                <a:cs typeface="Arial"/>
              </a:rPr>
              <a:t>vi. </a:t>
            </a:r>
            <a:r>
              <a:rPr sz="2800" spc="-270" dirty="0">
                <a:latin typeface="Arial"/>
                <a:cs typeface="Arial"/>
              </a:rPr>
              <a:t>Ở </a:t>
            </a:r>
            <a:r>
              <a:rPr sz="2800" spc="-35" dirty="0">
                <a:latin typeface="Arial"/>
                <a:cs typeface="Arial"/>
              </a:rPr>
              <a:t>đây </a:t>
            </a:r>
            <a:r>
              <a:rPr sz="2800" spc="10" dirty="0">
                <a:latin typeface="Arial"/>
                <a:cs typeface="Arial"/>
              </a:rPr>
              <a:t>chúng </a:t>
            </a:r>
            <a:r>
              <a:rPr sz="2800" spc="15" dirty="0">
                <a:latin typeface="Arial"/>
                <a:cs typeface="Arial"/>
              </a:rPr>
              <a:t>ta </a:t>
            </a:r>
            <a:r>
              <a:rPr sz="2800" spc="-10" dirty="0">
                <a:latin typeface="Arial"/>
                <a:cs typeface="Arial"/>
              </a:rPr>
              <a:t>chỉ 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80" dirty="0">
                <a:latin typeface="Arial"/>
                <a:cs typeface="Arial"/>
              </a:rPr>
              <a:t>mã, </a:t>
            </a:r>
            <a:r>
              <a:rPr sz="2800" spc="50" dirty="0">
                <a:latin typeface="Arial"/>
                <a:cs typeface="Arial"/>
              </a:rPr>
              <a:t>họ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25" dirty="0">
                <a:latin typeface="Arial"/>
                <a:cs typeface="Arial"/>
              </a:rPr>
              <a:t>tên, </a:t>
            </a:r>
            <a:r>
              <a:rPr sz="2800" spc="-15" dirty="0">
                <a:latin typeface="Arial"/>
                <a:cs typeface="Arial"/>
              </a:rPr>
              <a:t>điểm, </a:t>
            </a:r>
            <a:r>
              <a:rPr sz="2800" spc="5" dirty="0">
                <a:latin typeface="Arial"/>
                <a:cs typeface="Arial"/>
              </a:rPr>
              <a:t>ngành </a:t>
            </a:r>
            <a:r>
              <a:rPr sz="2800" spc="-30" dirty="0">
                <a:latin typeface="Arial"/>
                <a:cs typeface="Arial"/>
              </a:rPr>
              <a:t>mà </a:t>
            </a:r>
            <a:r>
              <a:rPr sz="2800" spc="30" dirty="0">
                <a:latin typeface="Arial"/>
                <a:cs typeface="Arial"/>
              </a:rPr>
              <a:t>thôi,  </a:t>
            </a:r>
            <a:r>
              <a:rPr sz="2800" spc="40" dirty="0">
                <a:latin typeface="Arial"/>
                <a:cs typeface="Arial"/>
              </a:rPr>
              <a:t>không </a:t>
            </a:r>
            <a:r>
              <a:rPr sz="2800" spc="-75" dirty="0">
                <a:latin typeface="Arial"/>
                <a:cs typeface="Arial"/>
              </a:rPr>
              <a:t>cần </a:t>
            </a:r>
            <a:r>
              <a:rPr sz="2800" spc="60" dirty="0">
                <a:latin typeface="Arial"/>
                <a:cs typeface="Arial"/>
              </a:rPr>
              <a:t>thiết </a:t>
            </a:r>
            <a:r>
              <a:rPr sz="2800" spc="5" dirty="0">
                <a:latin typeface="Arial"/>
                <a:cs typeface="Arial"/>
              </a:rPr>
              <a:t>phải </a:t>
            </a:r>
            <a:r>
              <a:rPr sz="2800" spc="75" dirty="0">
                <a:latin typeface="Arial"/>
                <a:cs typeface="Arial"/>
              </a:rPr>
              <a:t>mô </a:t>
            </a:r>
            <a:r>
              <a:rPr sz="2800" spc="15" dirty="0">
                <a:latin typeface="Arial"/>
                <a:cs typeface="Arial"/>
              </a:rPr>
              <a:t>tả </a:t>
            </a:r>
            <a:r>
              <a:rPr sz="2800" strike="sngStrike" spc="-85" dirty="0">
                <a:latin typeface="Arial"/>
                <a:cs typeface="Arial"/>
              </a:rPr>
              <a:t>cao, </a:t>
            </a:r>
            <a:r>
              <a:rPr sz="2800" strike="sngStrike" spc="-35" dirty="0">
                <a:latin typeface="Arial"/>
                <a:cs typeface="Arial"/>
              </a:rPr>
              <a:t>nặng, </a:t>
            </a:r>
            <a:r>
              <a:rPr sz="2800" strike="sngStrike" spc="-30" dirty="0">
                <a:latin typeface="Arial"/>
                <a:cs typeface="Arial"/>
              </a:rPr>
              <a:t>hát, </a:t>
            </a:r>
            <a:r>
              <a:rPr sz="2800" strike="sngStrike" spc="-130" dirty="0">
                <a:latin typeface="Arial"/>
                <a:cs typeface="Arial"/>
              </a:rPr>
              <a:t>cười,  </a:t>
            </a:r>
            <a:r>
              <a:rPr sz="2800" strike="sngStrike" spc="-35" dirty="0">
                <a:latin typeface="Arial"/>
                <a:cs typeface="Arial"/>
              </a:rPr>
              <a:t>nhảy </a:t>
            </a:r>
            <a:r>
              <a:rPr sz="2800" strike="sngStrike" spc="-15" dirty="0">
                <a:latin typeface="Arial"/>
                <a:cs typeface="Arial"/>
              </a:rPr>
              <a:t>cò</a:t>
            </a:r>
            <a:r>
              <a:rPr sz="2800" strike="sngStrike" spc="-5" dirty="0">
                <a:latin typeface="Arial"/>
                <a:cs typeface="Arial"/>
              </a:rPr>
              <a:t> </a:t>
            </a:r>
            <a:r>
              <a:rPr sz="2800" strike="sngStrike" spc="-260" dirty="0">
                <a:latin typeface="Arial"/>
                <a:cs typeface="Arial"/>
              </a:rPr>
              <a:t>cò</a:t>
            </a:r>
            <a:r>
              <a:rPr sz="2800" strike="noStrike" spc="-260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Title 37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1.6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 </a:t>
            </a:r>
            <a:r>
              <a:rPr lang="en-US" dirty="0" err="1"/>
              <a:t>abtraction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150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336" y="1873370"/>
            <a:ext cx="9245600" cy="1524000"/>
          </a:xfrm>
          <a:custGeom>
            <a:avLst/>
            <a:gdLst/>
            <a:ahLst/>
            <a:cxnLst/>
            <a:rect l="l" t="t" r="r" b="b"/>
            <a:pathLst>
              <a:path w="6934200" h="1524000">
                <a:moveTo>
                  <a:pt x="0" y="0"/>
                </a:moveTo>
                <a:lnTo>
                  <a:pt x="6934200" y="0"/>
                </a:lnTo>
                <a:lnTo>
                  <a:pt x="69342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9336" y="1873370"/>
            <a:ext cx="9245600" cy="1524000"/>
          </a:xfrm>
          <a:custGeom>
            <a:avLst/>
            <a:gdLst/>
            <a:ahLst/>
            <a:cxnLst/>
            <a:rect l="l" t="t" r="r" b="b"/>
            <a:pathLst>
              <a:path w="6934200" h="1524000">
                <a:moveTo>
                  <a:pt x="0" y="0"/>
                </a:moveTo>
                <a:lnTo>
                  <a:pt x="6934200" y="0"/>
                </a:lnTo>
                <a:lnTo>
                  <a:pt x="69342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85D8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220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99905" y="192024"/>
            <a:ext cx="75793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336" y="1339970"/>
            <a:ext cx="10972800" cy="5257800"/>
          </a:xfrm>
          <a:custGeom>
            <a:avLst/>
            <a:gdLst/>
            <a:ahLst/>
            <a:cxnLst/>
            <a:rect l="l" t="t" r="r" b="b"/>
            <a:pathLst>
              <a:path w="8229600" h="5257800">
                <a:moveTo>
                  <a:pt x="0" y="0"/>
                </a:moveTo>
                <a:lnTo>
                  <a:pt x="8229600" y="0"/>
                </a:lnTo>
                <a:lnTo>
                  <a:pt x="8229600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99430" y="1442257"/>
            <a:ext cx="46126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70" dirty="0">
                <a:solidFill>
                  <a:srgbClr val="0000CC"/>
                </a:solidFill>
                <a:latin typeface="Arial"/>
                <a:cs typeface="Arial"/>
              </a:rPr>
              <a:t>class</a:t>
            </a:r>
            <a:r>
              <a:rPr sz="26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00" b="1" spc="35" dirty="0">
                <a:solidFill>
                  <a:srgbClr val="FF0000"/>
                </a:solidFill>
                <a:latin typeface="Arial"/>
                <a:cs typeface="Arial"/>
              </a:rPr>
              <a:t>&lt;&lt;ClassName&gt;&gt;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323" y="1601748"/>
            <a:ext cx="167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85" dirty="0">
                <a:latin typeface="Arial"/>
                <a:cs typeface="Arial"/>
              </a:rPr>
              <a:t>{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7533" y="1997936"/>
            <a:ext cx="484378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65" dirty="0">
                <a:solidFill>
                  <a:srgbClr val="0000CC"/>
                </a:solidFill>
                <a:latin typeface="Arial"/>
                <a:cs typeface="Arial"/>
              </a:rPr>
              <a:t>&lt;&lt;type&gt;&gt;</a:t>
            </a:r>
            <a:r>
              <a:rPr sz="2600" b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00" b="1" spc="114" dirty="0">
                <a:solidFill>
                  <a:srgbClr val="FF0000"/>
                </a:solidFill>
                <a:latin typeface="Arial"/>
                <a:cs typeface="Arial"/>
              </a:rPr>
              <a:t>&lt;&lt;field1&gt;&gt;</a:t>
            </a:r>
            <a:r>
              <a:rPr sz="2600" spc="114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spc="-69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spc="140" dirty="0">
                <a:latin typeface="Arial"/>
                <a:cs typeface="Arial"/>
              </a:rPr>
              <a:t>&lt;&lt;type&gt;&gt;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&lt;&lt;fieldN&gt;&gt;;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5272" y="3549770"/>
            <a:ext cx="9238827" cy="2523768"/>
          </a:xfrm>
          <a:prstGeom prst="rect">
            <a:avLst/>
          </a:prstGeom>
          <a:solidFill>
            <a:srgbClr val="EBF1DE"/>
          </a:solidFill>
          <a:ln w="3175">
            <a:solidFill>
              <a:srgbClr val="385D8A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360"/>
              </a:spcBef>
            </a:pPr>
            <a:r>
              <a:rPr sz="2600" b="1" spc="165" dirty="0">
                <a:solidFill>
                  <a:srgbClr val="0000CC"/>
                </a:solidFill>
                <a:latin typeface="Arial"/>
                <a:cs typeface="Arial"/>
              </a:rPr>
              <a:t>&lt;&lt;type&gt;&gt; </a:t>
            </a:r>
            <a:r>
              <a:rPr sz="2600" b="1" spc="45" dirty="0">
                <a:solidFill>
                  <a:srgbClr val="FF0000"/>
                </a:solidFill>
                <a:latin typeface="Arial"/>
                <a:cs typeface="Arial"/>
              </a:rPr>
              <a:t>&lt;&lt;method1&gt;&gt;</a:t>
            </a:r>
            <a:r>
              <a:rPr sz="2600" spc="45" dirty="0">
                <a:latin typeface="Arial"/>
                <a:cs typeface="Arial"/>
              </a:rPr>
              <a:t>(</a:t>
            </a:r>
            <a:r>
              <a:rPr sz="2600" b="1" spc="45" dirty="0">
                <a:solidFill>
                  <a:srgbClr val="00B050"/>
                </a:solidFill>
                <a:latin typeface="Arial"/>
                <a:cs typeface="Arial"/>
              </a:rPr>
              <a:t>[parameters]</a:t>
            </a:r>
            <a:r>
              <a:rPr sz="2600" spc="45" dirty="0">
                <a:latin typeface="Arial"/>
                <a:cs typeface="Arial"/>
              </a:rPr>
              <a:t>)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1160780">
              <a:lnSpc>
                <a:spcPts val="2810"/>
              </a:lnSpc>
            </a:pPr>
            <a:r>
              <a:rPr sz="2600" spc="290" dirty="0">
                <a:latin typeface="Arial"/>
                <a:cs typeface="Arial"/>
              </a:rPr>
              <a:t>// </a:t>
            </a:r>
            <a:r>
              <a:rPr sz="2600" spc="50" dirty="0">
                <a:latin typeface="Arial"/>
                <a:cs typeface="Arial"/>
              </a:rPr>
              <a:t>body </a:t>
            </a:r>
            <a:r>
              <a:rPr sz="2600" spc="60" dirty="0">
                <a:latin typeface="Arial"/>
                <a:cs typeface="Arial"/>
              </a:rPr>
              <a:t>of</a:t>
            </a:r>
            <a:r>
              <a:rPr sz="2600" spc="-42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method</a:t>
            </a:r>
            <a:endParaRPr sz="2600">
              <a:latin typeface="Arial"/>
              <a:cs typeface="Arial"/>
            </a:endParaRPr>
          </a:p>
          <a:p>
            <a:pPr marL="246379">
              <a:lnSpc>
                <a:spcPts val="2495"/>
              </a:lnSpc>
            </a:pPr>
            <a:r>
              <a:rPr sz="2600" spc="-85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246379">
              <a:lnSpc>
                <a:spcPts val="2495"/>
              </a:lnSpc>
            </a:pPr>
            <a:r>
              <a:rPr sz="2600" spc="-69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  <a:p>
            <a:pPr marL="246379">
              <a:lnSpc>
                <a:spcPts val="2810"/>
              </a:lnSpc>
            </a:pPr>
            <a:r>
              <a:rPr sz="2600" spc="140" dirty="0">
                <a:latin typeface="Arial"/>
                <a:cs typeface="Arial"/>
              </a:rPr>
              <a:t>&lt;&lt;type&gt;&gt; </a:t>
            </a:r>
            <a:r>
              <a:rPr sz="2600" spc="40" dirty="0">
                <a:latin typeface="Arial"/>
                <a:cs typeface="Arial"/>
              </a:rPr>
              <a:t>&lt;&lt;methodN&gt;&gt;([parameters])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1160780">
              <a:lnSpc>
                <a:spcPts val="2810"/>
              </a:lnSpc>
            </a:pPr>
            <a:r>
              <a:rPr sz="2600" spc="290" dirty="0">
                <a:latin typeface="Arial"/>
                <a:cs typeface="Arial"/>
              </a:rPr>
              <a:t>// </a:t>
            </a:r>
            <a:r>
              <a:rPr sz="2600" spc="50" dirty="0">
                <a:latin typeface="Arial"/>
                <a:cs typeface="Arial"/>
              </a:rPr>
              <a:t>body </a:t>
            </a:r>
            <a:r>
              <a:rPr sz="2600" spc="60" dirty="0">
                <a:latin typeface="Arial"/>
                <a:cs typeface="Arial"/>
              </a:rPr>
              <a:t>of</a:t>
            </a:r>
            <a:r>
              <a:rPr sz="2600" spc="-42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method</a:t>
            </a:r>
            <a:endParaRPr sz="2600">
              <a:latin typeface="Arial"/>
              <a:cs typeface="Arial"/>
            </a:endParaRPr>
          </a:p>
          <a:p>
            <a:pPr marL="246379">
              <a:lnSpc>
                <a:spcPts val="2810"/>
              </a:lnSpc>
            </a:pPr>
            <a:r>
              <a:rPr sz="2600" spc="-85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881" y="5960811"/>
            <a:ext cx="1676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13145" y="1568571"/>
            <a:ext cx="4580467" cy="640715"/>
          </a:xfrm>
          <a:custGeom>
            <a:avLst/>
            <a:gdLst/>
            <a:ahLst/>
            <a:cxnLst/>
            <a:rect l="l" t="t" r="r" b="b"/>
            <a:pathLst>
              <a:path w="3435350" h="640714">
                <a:moveTo>
                  <a:pt x="3332733" y="0"/>
                </a:moveTo>
                <a:lnTo>
                  <a:pt x="641349" y="0"/>
                </a:lnTo>
                <a:lnTo>
                  <a:pt x="601606" y="8024"/>
                </a:lnTo>
                <a:lnTo>
                  <a:pt x="569150" y="29908"/>
                </a:lnTo>
                <a:lnTo>
                  <a:pt x="547266" y="62364"/>
                </a:lnTo>
                <a:lnTo>
                  <a:pt x="539241" y="102108"/>
                </a:lnTo>
                <a:lnTo>
                  <a:pt x="539241" y="357378"/>
                </a:lnTo>
                <a:lnTo>
                  <a:pt x="0" y="640448"/>
                </a:lnTo>
                <a:lnTo>
                  <a:pt x="539241" y="510540"/>
                </a:lnTo>
                <a:lnTo>
                  <a:pt x="3434841" y="510540"/>
                </a:lnTo>
                <a:lnTo>
                  <a:pt x="3434841" y="102108"/>
                </a:lnTo>
                <a:lnTo>
                  <a:pt x="3426817" y="62364"/>
                </a:lnTo>
                <a:lnTo>
                  <a:pt x="3404933" y="29908"/>
                </a:lnTo>
                <a:lnTo>
                  <a:pt x="3372477" y="8024"/>
                </a:lnTo>
                <a:lnTo>
                  <a:pt x="3332733" y="0"/>
                </a:lnTo>
                <a:close/>
              </a:path>
              <a:path w="3435350" h="640714">
                <a:moveTo>
                  <a:pt x="3434841" y="510540"/>
                </a:moveTo>
                <a:lnTo>
                  <a:pt x="539241" y="510540"/>
                </a:lnTo>
                <a:lnTo>
                  <a:pt x="547266" y="550283"/>
                </a:lnTo>
                <a:lnTo>
                  <a:pt x="569150" y="582739"/>
                </a:lnTo>
                <a:lnTo>
                  <a:pt x="601606" y="604623"/>
                </a:lnTo>
                <a:lnTo>
                  <a:pt x="641349" y="612648"/>
                </a:lnTo>
                <a:lnTo>
                  <a:pt x="3332733" y="612648"/>
                </a:lnTo>
                <a:lnTo>
                  <a:pt x="3372477" y="604623"/>
                </a:lnTo>
                <a:lnTo>
                  <a:pt x="3404933" y="582739"/>
                </a:lnTo>
                <a:lnTo>
                  <a:pt x="3426817" y="550283"/>
                </a:lnTo>
                <a:lnTo>
                  <a:pt x="3434841" y="51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3145" y="1568571"/>
            <a:ext cx="4580467" cy="640715"/>
          </a:xfrm>
          <a:custGeom>
            <a:avLst/>
            <a:gdLst/>
            <a:ahLst/>
            <a:cxnLst/>
            <a:rect l="l" t="t" r="r" b="b"/>
            <a:pathLst>
              <a:path w="3435350" h="640714">
                <a:moveTo>
                  <a:pt x="539241" y="102108"/>
                </a:moveTo>
                <a:lnTo>
                  <a:pt x="547266" y="62364"/>
                </a:lnTo>
                <a:lnTo>
                  <a:pt x="569150" y="29908"/>
                </a:lnTo>
                <a:lnTo>
                  <a:pt x="601606" y="8024"/>
                </a:lnTo>
                <a:lnTo>
                  <a:pt x="641349" y="0"/>
                </a:lnTo>
                <a:lnTo>
                  <a:pt x="1021841" y="0"/>
                </a:lnTo>
                <a:lnTo>
                  <a:pt x="1745741" y="0"/>
                </a:lnTo>
                <a:lnTo>
                  <a:pt x="3332733" y="0"/>
                </a:lnTo>
                <a:lnTo>
                  <a:pt x="3372477" y="8024"/>
                </a:lnTo>
                <a:lnTo>
                  <a:pt x="3404933" y="29908"/>
                </a:lnTo>
                <a:lnTo>
                  <a:pt x="3426817" y="62364"/>
                </a:lnTo>
                <a:lnTo>
                  <a:pt x="3434841" y="102108"/>
                </a:lnTo>
                <a:lnTo>
                  <a:pt x="3434841" y="357378"/>
                </a:lnTo>
                <a:lnTo>
                  <a:pt x="3434841" y="510540"/>
                </a:lnTo>
                <a:lnTo>
                  <a:pt x="3426817" y="550283"/>
                </a:lnTo>
                <a:lnTo>
                  <a:pt x="3404933" y="582739"/>
                </a:lnTo>
                <a:lnTo>
                  <a:pt x="3372477" y="604623"/>
                </a:lnTo>
                <a:lnTo>
                  <a:pt x="3332733" y="612648"/>
                </a:lnTo>
                <a:lnTo>
                  <a:pt x="1745741" y="612648"/>
                </a:lnTo>
                <a:lnTo>
                  <a:pt x="1021841" y="612648"/>
                </a:lnTo>
                <a:lnTo>
                  <a:pt x="641349" y="612648"/>
                </a:lnTo>
                <a:lnTo>
                  <a:pt x="601606" y="604623"/>
                </a:lnTo>
                <a:lnTo>
                  <a:pt x="569150" y="582739"/>
                </a:lnTo>
                <a:lnTo>
                  <a:pt x="547266" y="550283"/>
                </a:lnTo>
                <a:lnTo>
                  <a:pt x="539241" y="510540"/>
                </a:lnTo>
                <a:lnTo>
                  <a:pt x="0" y="640448"/>
                </a:lnTo>
                <a:lnTo>
                  <a:pt x="539241" y="357378"/>
                </a:lnTo>
                <a:lnTo>
                  <a:pt x="539241" y="102108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1173" y="1709793"/>
            <a:ext cx="25205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Khai </a:t>
            </a:r>
            <a:r>
              <a:rPr sz="1800" spc="-85" dirty="0">
                <a:latin typeface="Arial"/>
                <a:cs typeface="Arial"/>
              </a:rPr>
              <a:t>báo </a:t>
            </a:r>
            <a:r>
              <a:rPr sz="1800" spc="-150" dirty="0">
                <a:latin typeface="Arial"/>
                <a:cs typeface="Arial"/>
              </a:rPr>
              <a:t>các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trường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44327" y="2559170"/>
            <a:ext cx="3860800" cy="994410"/>
          </a:xfrm>
          <a:custGeom>
            <a:avLst/>
            <a:gdLst/>
            <a:ahLst/>
            <a:cxnLst/>
            <a:rect l="l" t="t" r="r" b="b"/>
            <a:pathLst>
              <a:path w="2895600" h="994410">
                <a:moveTo>
                  <a:pt x="1206500" y="612648"/>
                </a:moveTo>
                <a:lnTo>
                  <a:pt x="482600" y="612648"/>
                </a:lnTo>
                <a:lnTo>
                  <a:pt x="20561" y="994029"/>
                </a:lnTo>
                <a:lnTo>
                  <a:pt x="1206500" y="612648"/>
                </a:lnTo>
                <a:close/>
              </a:path>
              <a:path w="2895600" h="994410">
                <a:moveTo>
                  <a:pt x="2793492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2793492" y="612648"/>
                </a:lnTo>
                <a:lnTo>
                  <a:pt x="2833235" y="604623"/>
                </a:lnTo>
                <a:lnTo>
                  <a:pt x="2865691" y="582739"/>
                </a:lnTo>
                <a:lnTo>
                  <a:pt x="2887575" y="550283"/>
                </a:lnTo>
                <a:lnTo>
                  <a:pt x="2895600" y="510540"/>
                </a:lnTo>
                <a:lnTo>
                  <a:pt x="2895600" y="102108"/>
                </a:lnTo>
                <a:lnTo>
                  <a:pt x="2887575" y="62364"/>
                </a:lnTo>
                <a:lnTo>
                  <a:pt x="2865691" y="29908"/>
                </a:lnTo>
                <a:lnTo>
                  <a:pt x="2833235" y="8024"/>
                </a:lnTo>
                <a:lnTo>
                  <a:pt x="2793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4327" y="2559170"/>
            <a:ext cx="3860800" cy="994410"/>
          </a:xfrm>
          <a:custGeom>
            <a:avLst/>
            <a:gdLst/>
            <a:ahLst/>
            <a:cxnLst/>
            <a:rect l="l" t="t" r="r" b="b"/>
            <a:pathLst>
              <a:path w="2895600" h="994410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482600" y="0"/>
                </a:lnTo>
                <a:lnTo>
                  <a:pt x="1206500" y="0"/>
                </a:lnTo>
                <a:lnTo>
                  <a:pt x="2793492" y="0"/>
                </a:lnTo>
                <a:lnTo>
                  <a:pt x="2833235" y="8024"/>
                </a:lnTo>
                <a:lnTo>
                  <a:pt x="2865691" y="29908"/>
                </a:lnTo>
                <a:lnTo>
                  <a:pt x="2887575" y="62364"/>
                </a:lnTo>
                <a:lnTo>
                  <a:pt x="2895600" y="102108"/>
                </a:lnTo>
                <a:lnTo>
                  <a:pt x="2895600" y="357378"/>
                </a:lnTo>
                <a:lnTo>
                  <a:pt x="2895600" y="510540"/>
                </a:lnTo>
                <a:lnTo>
                  <a:pt x="2887575" y="550283"/>
                </a:lnTo>
                <a:lnTo>
                  <a:pt x="2865691" y="582739"/>
                </a:lnTo>
                <a:lnTo>
                  <a:pt x="2833235" y="604623"/>
                </a:lnTo>
                <a:lnTo>
                  <a:pt x="2793492" y="612648"/>
                </a:lnTo>
                <a:lnTo>
                  <a:pt x="1206500" y="612648"/>
                </a:lnTo>
                <a:lnTo>
                  <a:pt x="20561" y="994029"/>
                </a:lnTo>
                <a:lnTo>
                  <a:pt x="482600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40"/>
                </a:lnTo>
                <a:lnTo>
                  <a:pt x="0" y="357378"/>
                </a:lnTo>
                <a:lnTo>
                  <a:pt x="0" y="102108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35445" y="2700393"/>
            <a:ext cx="327829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Khai </a:t>
            </a:r>
            <a:r>
              <a:rPr sz="1800" spc="-85" dirty="0">
                <a:latin typeface="Arial"/>
                <a:cs typeface="Arial"/>
              </a:rPr>
              <a:t>báo </a:t>
            </a:r>
            <a:r>
              <a:rPr sz="1800" spc="-150" dirty="0">
                <a:latin typeface="Arial"/>
                <a:cs typeface="Arial"/>
              </a:rPr>
              <a:t>các </a:t>
            </a:r>
            <a:r>
              <a:rPr sz="1800" spc="-100" dirty="0">
                <a:latin typeface="Arial"/>
                <a:cs typeface="Arial"/>
              </a:rPr>
              <a:t>phương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920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755" y="1406106"/>
            <a:ext cx="11074400" cy="5341620"/>
          </a:xfrm>
          <a:custGeom>
            <a:avLst/>
            <a:gdLst/>
            <a:ahLst/>
            <a:cxnLst/>
            <a:rect l="l" t="t" r="r" b="b"/>
            <a:pathLst>
              <a:path w="8305800" h="5341620">
                <a:moveTo>
                  <a:pt x="0" y="0"/>
                </a:moveTo>
                <a:lnTo>
                  <a:pt x="8305800" y="0"/>
                </a:lnTo>
                <a:lnTo>
                  <a:pt x="8305800" y="4338675"/>
                </a:lnTo>
                <a:lnTo>
                  <a:pt x="8243193" y="4338801"/>
                </a:lnTo>
                <a:lnTo>
                  <a:pt x="8181217" y="4339177"/>
                </a:lnTo>
                <a:lnTo>
                  <a:pt x="8119863" y="4339799"/>
                </a:lnTo>
                <a:lnTo>
                  <a:pt x="8059125" y="4340664"/>
                </a:lnTo>
                <a:lnTo>
                  <a:pt x="7998997" y="4341769"/>
                </a:lnTo>
                <a:lnTo>
                  <a:pt x="7939473" y="4343111"/>
                </a:lnTo>
                <a:lnTo>
                  <a:pt x="7880545" y="4344686"/>
                </a:lnTo>
                <a:lnTo>
                  <a:pt x="7822208" y="4346491"/>
                </a:lnTo>
                <a:lnTo>
                  <a:pt x="7764456" y="4348523"/>
                </a:lnTo>
                <a:lnTo>
                  <a:pt x="7707281" y="4350778"/>
                </a:lnTo>
                <a:lnTo>
                  <a:pt x="7650678" y="4353254"/>
                </a:lnTo>
                <a:lnTo>
                  <a:pt x="7594640" y="4355946"/>
                </a:lnTo>
                <a:lnTo>
                  <a:pt x="7539160" y="4358852"/>
                </a:lnTo>
                <a:lnTo>
                  <a:pt x="7484232" y="4361969"/>
                </a:lnTo>
                <a:lnTo>
                  <a:pt x="7429850" y="4365292"/>
                </a:lnTo>
                <a:lnTo>
                  <a:pt x="7376008" y="4368819"/>
                </a:lnTo>
                <a:lnTo>
                  <a:pt x="7322698" y="4372547"/>
                </a:lnTo>
                <a:lnTo>
                  <a:pt x="7269915" y="4376472"/>
                </a:lnTo>
                <a:lnTo>
                  <a:pt x="7217651" y="4380591"/>
                </a:lnTo>
                <a:lnTo>
                  <a:pt x="7165902" y="4384900"/>
                </a:lnTo>
                <a:lnTo>
                  <a:pt x="7114659" y="4389397"/>
                </a:lnTo>
                <a:lnTo>
                  <a:pt x="7063917" y="4394078"/>
                </a:lnTo>
                <a:lnTo>
                  <a:pt x="7013670" y="4398940"/>
                </a:lnTo>
                <a:lnTo>
                  <a:pt x="6963910" y="4403979"/>
                </a:lnTo>
                <a:lnTo>
                  <a:pt x="6914632" y="4409193"/>
                </a:lnTo>
                <a:lnTo>
                  <a:pt x="6865829" y="4414577"/>
                </a:lnTo>
                <a:lnTo>
                  <a:pt x="6817495" y="4420129"/>
                </a:lnTo>
                <a:lnTo>
                  <a:pt x="6769623" y="4425846"/>
                </a:lnTo>
                <a:lnTo>
                  <a:pt x="6722207" y="4431724"/>
                </a:lnTo>
                <a:lnTo>
                  <a:pt x="6675240" y="4437759"/>
                </a:lnTo>
                <a:lnTo>
                  <a:pt x="6628716" y="4443949"/>
                </a:lnTo>
                <a:lnTo>
                  <a:pt x="6582629" y="4450291"/>
                </a:lnTo>
                <a:lnTo>
                  <a:pt x="6536972" y="4456780"/>
                </a:lnTo>
                <a:lnTo>
                  <a:pt x="6491738" y="4463414"/>
                </a:lnTo>
                <a:lnTo>
                  <a:pt x="6446922" y="4470190"/>
                </a:lnTo>
                <a:lnTo>
                  <a:pt x="6402517" y="4477103"/>
                </a:lnTo>
                <a:lnTo>
                  <a:pt x="6358516" y="4484152"/>
                </a:lnTo>
                <a:lnTo>
                  <a:pt x="6314914" y="4491332"/>
                </a:lnTo>
                <a:lnTo>
                  <a:pt x="6271702" y="4498640"/>
                </a:lnTo>
                <a:lnTo>
                  <a:pt x="6228877" y="4506074"/>
                </a:lnTo>
                <a:lnTo>
                  <a:pt x="6186429" y="4513629"/>
                </a:lnTo>
                <a:lnTo>
                  <a:pt x="6144355" y="4521302"/>
                </a:lnTo>
                <a:lnTo>
                  <a:pt x="6102646" y="4529091"/>
                </a:lnTo>
                <a:lnTo>
                  <a:pt x="6061297" y="4536992"/>
                </a:lnTo>
                <a:lnTo>
                  <a:pt x="6020300" y="4545001"/>
                </a:lnTo>
                <a:lnTo>
                  <a:pt x="5979651" y="4553116"/>
                </a:lnTo>
                <a:lnTo>
                  <a:pt x="5939342" y="4561333"/>
                </a:lnTo>
                <a:lnTo>
                  <a:pt x="5899366" y="4569648"/>
                </a:lnTo>
                <a:lnTo>
                  <a:pt x="5859718" y="4578059"/>
                </a:lnTo>
                <a:lnTo>
                  <a:pt x="5820391" y="4586562"/>
                </a:lnTo>
                <a:lnTo>
                  <a:pt x="5781379" y="4595154"/>
                </a:lnTo>
                <a:lnTo>
                  <a:pt x="5742675" y="4603832"/>
                </a:lnTo>
                <a:lnTo>
                  <a:pt x="5704272" y="4612592"/>
                </a:lnTo>
                <a:lnTo>
                  <a:pt x="5666165" y="4621431"/>
                </a:lnTo>
                <a:lnTo>
                  <a:pt x="5628347" y="4630346"/>
                </a:lnTo>
                <a:lnTo>
                  <a:pt x="5590811" y="4639333"/>
                </a:lnTo>
                <a:lnTo>
                  <a:pt x="5553551" y="4648390"/>
                </a:lnTo>
                <a:lnTo>
                  <a:pt x="5479834" y="4666698"/>
                </a:lnTo>
                <a:lnTo>
                  <a:pt x="5407145" y="4685244"/>
                </a:lnTo>
                <a:lnTo>
                  <a:pt x="5335431" y="4704000"/>
                </a:lnTo>
                <a:lnTo>
                  <a:pt x="5264641" y="4722942"/>
                </a:lnTo>
                <a:lnTo>
                  <a:pt x="5194725" y="4742043"/>
                </a:lnTo>
                <a:lnTo>
                  <a:pt x="5125631" y="4761276"/>
                </a:lnTo>
                <a:lnTo>
                  <a:pt x="5057306" y="4780616"/>
                </a:lnTo>
                <a:lnTo>
                  <a:pt x="4989701" y="4800035"/>
                </a:lnTo>
                <a:lnTo>
                  <a:pt x="4922764" y="4819508"/>
                </a:lnTo>
                <a:lnTo>
                  <a:pt x="4856443" y="4839009"/>
                </a:lnTo>
                <a:lnTo>
                  <a:pt x="4790687" y="4858511"/>
                </a:lnTo>
                <a:lnTo>
                  <a:pt x="4725444" y="4877988"/>
                </a:lnTo>
                <a:lnTo>
                  <a:pt x="4660664" y="4897414"/>
                </a:lnTo>
                <a:lnTo>
                  <a:pt x="4596295" y="4916763"/>
                </a:lnTo>
                <a:lnTo>
                  <a:pt x="4564248" y="4926400"/>
                </a:lnTo>
                <a:lnTo>
                  <a:pt x="4532285" y="4936008"/>
                </a:lnTo>
                <a:lnTo>
                  <a:pt x="4468583" y="4955122"/>
                </a:lnTo>
                <a:lnTo>
                  <a:pt x="4405138" y="4974081"/>
                </a:lnTo>
                <a:lnTo>
                  <a:pt x="4341899" y="4992857"/>
                </a:lnTo>
                <a:lnTo>
                  <a:pt x="4278813" y="5011424"/>
                </a:lnTo>
                <a:lnTo>
                  <a:pt x="4215831" y="5029756"/>
                </a:lnTo>
                <a:lnTo>
                  <a:pt x="4152899" y="5047827"/>
                </a:lnTo>
                <a:lnTo>
                  <a:pt x="4089968" y="5065611"/>
                </a:lnTo>
                <a:lnTo>
                  <a:pt x="4026986" y="5083080"/>
                </a:lnTo>
                <a:lnTo>
                  <a:pt x="3963900" y="5100210"/>
                </a:lnTo>
                <a:lnTo>
                  <a:pt x="3900661" y="5116974"/>
                </a:lnTo>
                <a:lnTo>
                  <a:pt x="3837216" y="5133345"/>
                </a:lnTo>
                <a:lnTo>
                  <a:pt x="3773514" y="5149297"/>
                </a:lnTo>
                <a:lnTo>
                  <a:pt x="3709504" y="5164804"/>
                </a:lnTo>
                <a:lnTo>
                  <a:pt x="3645135" y="5179840"/>
                </a:lnTo>
                <a:lnTo>
                  <a:pt x="3580355" y="5194378"/>
                </a:lnTo>
                <a:lnTo>
                  <a:pt x="3515112" y="5208393"/>
                </a:lnTo>
                <a:lnTo>
                  <a:pt x="3449356" y="5221858"/>
                </a:lnTo>
                <a:lnTo>
                  <a:pt x="3383035" y="5234746"/>
                </a:lnTo>
                <a:lnTo>
                  <a:pt x="3316098" y="5247032"/>
                </a:lnTo>
                <a:lnTo>
                  <a:pt x="3248493" y="5258689"/>
                </a:lnTo>
                <a:lnTo>
                  <a:pt x="3180168" y="5269691"/>
                </a:lnTo>
                <a:lnTo>
                  <a:pt x="3111074" y="5280011"/>
                </a:lnTo>
                <a:lnTo>
                  <a:pt x="3041158" y="5289624"/>
                </a:lnTo>
                <a:lnTo>
                  <a:pt x="2970368" y="5298504"/>
                </a:lnTo>
                <a:lnTo>
                  <a:pt x="2898654" y="5306623"/>
                </a:lnTo>
                <a:lnTo>
                  <a:pt x="2825965" y="5313956"/>
                </a:lnTo>
                <a:lnTo>
                  <a:pt x="2752248" y="5320476"/>
                </a:lnTo>
                <a:lnTo>
                  <a:pt x="2677452" y="5326158"/>
                </a:lnTo>
                <a:lnTo>
                  <a:pt x="2601527" y="5330974"/>
                </a:lnTo>
                <a:lnTo>
                  <a:pt x="2563124" y="5333050"/>
                </a:lnTo>
                <a:lnTo>
                  <a:pt x="2524420" y="5334900"/>
                </a:lnTo>
                <a:lnTo>
                  <a:pt x="2485408" y="5336520"/>
                </a:lnTo>
                <a:lnTo>
                  <a:pt x="2446081" y="5337907"/>
                </a:lnTo>
                <a:lnTo>
                  <a:pt x="2406433" y="5339059"/>
                </a:lnTo>
                <a:lnTo>
                  <a:pt x="2366457" y="5339971"/>
                </a:lnTo>
                <a:lnTo>
                  <a:pt x="2326148" y="5340641"/>
                </a:lnTo>
                <a:lnTo>
                  <a:pt x="2285499" y="5341065"/>
                </a:lnTo>
                <a:lnTo>
                  <a:pt x="2244502" y="5341240"/>
                </a:lnTo>
                <a:lnTo>
                  <a:pt x="2203153" y="5341162"/>
                </a:lnTo>
                <a:lnTo>
                  <a:pt x="2161444" y="5340829"/>
                </a:lnTo>
                <a:lnTo>
                  <a:pt x="2119370" y="5340237"/>
                </a:lnTo>
                <a:lnTo>
                  <a:pt x="2076922" y="5339383"/>
                </a:lnTo>
                <a:lnTo>
                  <a:pt x="2034097" y="5338263"/>
                </a:lnTo>
                <a:lnTo>
                  <a:pt x="1990885" y="5336875"/>
                </a:lnTo>
                <a:lnTo>
                  <a:pt x="1947283" y="5335214"/>
                </a:lnTo>
                <a:lnTo>
                  <a:pt x="1903282" y="5333278"/>
                </a:lnTo>
                <a:lnTo>
                  <a:pt x="1858877" y="5331064"/>
                </a:lnTo>
                <a:lnTo>
                  <a:pt x="1814061" y="5328567"/>
                </a:lnTo>
                <a:lnTo>
                  <a:pt x="1768827" y="5325786"/>
                </a:lnTo>
                <a:lnTo>
                  <a:pt x="1723170" y="5322715"/>
                </a:lnTo>
                <a:lnTo>
                  <a:pt x="1677083" y="5319354"/>
                </a:lnTo>
                <a:lnTo>
                  <a:pt x="1630559" y="5315697"/>
                </a:lnTo>
                <a:lnTo>
                  <a:pt x="1583592" y="5311742"/>
                </a:lnTo>
                <a:lnTo>
                  <a:pt x="1536176" y="5307485"/>
                </a:lnTo>
                <a:lnTo>
                  <a:pt x="1488304" y="5302923"/>
                </a:lnTo>
                <a:lnTo>
                  <a:pt x="1439970" y="5298054"/>
                </a:lnTo>
                <a:lnTo>
                  <a:pt x="1391167" y="5292873"/>
                </a:lnTo>
                <a:lnTo>
                  <a:pt x="1341889" y="5287377"/>
                </a:lnTo>
                <a:lnTo>
                  <a:pt x="1292129" y="5281563"/>
                </a:lnTo>
                <a:lnTo>
                  <a:pt x="1241882" y="5275428"/>
                </a:lnTo>
                <a:lnTo>
                  <a:pt x="1191140" y="5268968"/>
                </a:lnTo>
                <a:lnTo>
                  <a:pt x="1139897" y="5262180"/>
                </a:lnTo>
                <a:lnTo>
                  <a:pt x="1088148" y="5255062"/>
                </a:lnTo>
                <a:lnTo>
                  <a:pt x="1035884" y="5247609"/>
                </a:lnTo>
                <a:lnTo>
                  <a:pt x="983101" y="5239818"/>
                </a:lnTo>
                <a:lnTo>
                  <a:pt x="929791" y="5231686"/>
                </a:lnTo>
                <a:lnTo>
                  <a:pt x="875949" y="5223210"/>
                </a:lnTo>
                <a:lnTo>
                  <a:pt x="821567" y="5214387"/>
                </a:lnTo>
                <a:lnTo>
                  <a:pt x="766639" y="5205212"/>
                </a:lnTo>
                <a:lnTo>
                  <a:pt x="711159" y="5195684"/>
                </a:lnTo>
                <a:lnTo>
                  <a:pt x="655121" y="5185798"/>
                </a:lnTo>
                <a:lnTo>
                  <a:pt x="598518" y="5175552"/>
                </a:lnTo>
                <a:lnTo>
                  <a:pt x="541343" y="5164941"/>
                </a:lnTo>
                <a:lnTo>
                  <a:pt x="483591" y="5153964"/>
                </a:lnTo>
                <a:lnTo>
                  <a:pt x="425254" y="5142616"/>
                </a:lnTo>
                <a:lnTo>
                  <a:pt x="366326" y="5130894"/>
                </a:lnTo>
                <a:lnTo>
                  <a:pt x="306802" y="5118795"/>
                </a:lnTo>
                <a:lnTo>
                  <a:pt x="246674" y="5106316"/>
                </a:lnTo>
                <a:lnTo>
                  <a:pt x="185936" y="5093453"/>
                </a:lnTo>
                <a:lnTo>
                  <a:pt x="124582" y="5080203"/>
                </a:lnTo>
                <a:lnTo>
                  <a:pt x="62606" y="5066563"/>
                </a:lnTo>
                <a:lnTo>
                  <a:pt x="0" y="50525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2927" y="228600"/>
            <a:ext cx="676639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34321" y="228600"/>
            <a:ext cx="676639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42950" y="1887572"/>
            <a:ext cx="2279341" cy="189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3948" y="1632955"/>
            <a:ext cx="7162481" cy="4237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7556" y="1558507"/>
            <a:ext cx="3400213" cy="612775"/>
          </a:xfrm>
          <a:custGeom>
            <a:avLst/>
            <a:gdLst/>
            <a:ahLst/>
            <a:cxnLst/>
            <a:rect l="l" t="t" r="r" b="b"/>
            <a:pathLst>
              <a:path w="2550160" h="612775">
                <a:moveTo>
                  <a:pt x="2549867" y="0"/>
                </a:moveTo>
                <a:lnTo>
                  <a:pt x="644867" y="0"/>
                </a:lnTo>
                <a:lnTo>
                  <a:pt x="644867" y="357378"/>
                </a:lnTo>
                <a:lnTo>
                  <a:pt x="0" y="408990"/>
                </a:lnTo>
                <a:lnTo>
                  <a:pt x="644867" y="510540"/>
                </a:lnTo>
                <a:lnTo>
                  <a:pt x="644867" y="612648"/>
                </a:lnTo>
                <a:lnTo>
                  <a:pt x="2549867" y="612648"/>
                </a:lnTo>
                <a:lnTo>
                  <a:pt x="2549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7556" y="1558507"/>
            <a:ext cx="3400213" cy="612775"/>
          </a:xfrm>
          <a:custGeom>
            <a:avLst/>
            <a:gdLst/>
            <a:ahLst/>
            <a:cxnLst/>
            <a:rect l="l" t="t" r="r" b="b"/>
            <a:pathLst>
              <a:path w="2550160" h="612775">
                <a:moveTo>
                  <a:pt x="644867" y="0"/>
                </a:moveTo>
                <a:lnTo>
                  <a:pt x="962367" y="0"/>
                </a:lnTo>
                <a:lnTo>
                  <a:pt x="1438617" y="0"/>
                </a:lnTo>
                <a:lnTo>
                  <a:pt x="2549867" y="0"/>
                </a:lnTo>
                <a:lnTo>
                  <a:pt x="2549867" y="357378"/>
                </a:lnTo>
                <a:lnTo>
                  <a:pt x="2549867" y="510540"/>
                </a:lnTo>
                <a:lnTo>
                  <a:pt x="2549867" y="612648"/>
                </a:lnTo>
                <a:lnTo>
                  <a:pt x="1438617" y="612648"/>
                </a:lnTo>
                <a:lnTo>
                  <a:pt x="962367" y="612648"/>
                </a:lnTo>
                <a:lnTo>
                  <a:pt x="644867" y="612648"/>
                </a:lnTo>
                <a:lnTo>
                  <a:pt x="644867" y="510540"/>
                </a:lnTo>
                <a:lnTo>
                  <a:pt x="0" y="408990"/>
                </a:lnTo>
                <a:lnTo>
                  <a:pt x="644867" y="357378"/>
                </a:lnTo>
                <a:lnTo>
                  <a:pt x="644867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50242" y="1699729"/>
            <a:ext cx="93387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Trường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15022" y="4377907"/>
            <a:ext cx="6283960" cy="612775"/>
          </a:xfrm>
          <a:custGeom>
            <a:avLst/>
            <a:gdLst/>
            <a:ahLst/>
            <a:cxnLst/>
            <a:rect l="l" t="t" r="r" b="b"/>
            <a:pathLst>
              <a:path w="4712970" h="612775">
                <a:moveTo>
                  <a:pt x="4712500" y="0"/>
                </a:moveTo>
                <a:lnTo>
                  <a:pt x="2807500" y="0"/>
                </a:lnTo>
                <a:lnTo>
                  <a:pt x="2807500" y="357378"/>
                </a:lnTo>
                <a:lnTo>
                  <a:pt x="0" y="423506"/>
                </a:lnTo>
                <a:lnTo>
                  <a:pt x="2807500" y="510540"/>
                </a:lnTo>
                <a:lnTo>
                  <a:pt x="2807500" y="612648"/>
                </a:lnTo>
                <a:lnTo>
                  <a:pt x="4712500" y="612648"/>
                </a:lnTo>
                <a:lnTo>
                  <a:pt x="4712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5022" y="4377907"/>
            <a:ext cx="6283960" cy="612775"/>
          </a:xfrm>
          <a:custGeom>
            <a:avLst/>
            <a:gdLst/>
            <a:ahLst/>
            <a:cxnLst/>
            <a:rect l="l" t="t" r="r" b="b"/>
            <a:pathLst>
              <a:path w="4712970" h="612775">
                <a:moveTo>
                  <a:pt x="2807500" y="0"/>
                </a:moveTo>
                <a:lnTo>
                  <a:pt x="3125000" y="0"/>
                </a:lnTo>
                <a:lnTo>
                  <a:pt x="3601250" y="0"/>
                </a:lnTo>
                <a:lnTo>
                  <a:pt x="4712500" y="0"/>
                </a:lnTo>
                <a:lnTo>
                  <a:pt x="4712500" y="357378"/>
                </a:lnTo>
                <a:lnTo>
                  <a:pt x="4712500" y="510540"/>
                </a:lnTo>
                <a:lnTo>
                  <a:pt x="4712500" y="612648"/>
                </a:lnTo>
                <a:lnTo>
                  <a:pt x="3601250" y="612648"/>
                </a:lnTo>
                <a:lnTo>
                  <a:pt x="3125000" y="612648"/>
                </a:lnTo>
                <a:lnTo>
                  <a:pt x="2807500" y="612648"/>
                </a:lnTo>
                <a:lnTo>
                  <a:pt x="2807500" y="510540"/>
                </a:lnTo>
                <a:lnTo>
                  <a:pt x="0" y="423506"/>
                </a:lnTo>
                <a:lnTo>
                  <a:pt x="2807500" y="357378"/>
                </a:lnTo>
                <a:lnTo>
                  <a:pt x="280750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97468" y="4519129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Phương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3556" y="6054304"/>
            <a:ext cx="11464713" cy="369570"/>
          </a:xfrm>
          <a:custGeom>
            <a:avLst/>
            <a:gdLst/>
            <a:ahLst/>
            <a:cxnLst/>
            <a:rect l="l" t="t" r="r" b="b"/>
            <a:pathLst>
              <a:path w="8598535" h="369570">
                <a:moveTo>
                  <a:pt x="0" y="0"/>
                </a:moveTo>
                <a:lnTo>
                  <a:pt x="8598255" y="0"/>
                </a:lnTo>
                <a:lnTo>
                  <a:pt x="8598255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556" y="6072085"/>
            <a:ext cx="1146471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Lớp </a:t>
            </a:r>
            <a:r>
              <a:rPr sz="1800" spc="-105" dirty="0">
                <a:latin typeface="Arial"/>
                <a:cs typeface="Arial"/>
              </a:rPr>
              <a:t>Employee </a:t>
            </a:r>
            <a:r>
              <a:rPr sz="1800" spc="-110" dirty="0">
                <a:latin typeface="Arial"/>
                <a:cs typeface="Arial"/>
              </a:rPr>
              <a:t>có </a:t>
            </a:r>
            <a:r>
              <a:rPr sz="1800" spc="-90" dirty="0">
                <a:latin typeface="Arial"/>
                <a:cs typeface="Arial"/>
              </a:rPr>
              <a:t>2 </a:t>
            </a:r>
            <a:r>
              <a:rPr sz="1800" spc="-45" dirty="0">
                <a:latin typeface="Arial"/>
                <a:cs typeface="Arial"/>
              </a:rPr>
              <a:t>thuộc </a:t>
            </a:r>
            <a:r>
              <a:rPr sz="1800" spc="-30" dirty="0">
                <a:latin typeface="Arial"/>
                <a:cs typeface="Arial"/>
              </a:rPr>
              <a:t>tính </a:t>
            </a:r>
            <a:r>
              <a:rPr sz="1800" spc="-70" dirty="0">
                <a:latin typeface="Arial"/>
                <a:cs typeface="Arial"/>
              </a:rPr>
              <a:t>là </a:t>
            </a:r>
            <a:r>
              <a:rPr sz="1800" spc="-45" dirty="0">
                <a:latin typeface="Arial"/>
                <a:cs typeface="Arial"/>
              </a:rPr>
              <a:t>fullname </a:t>
            </a:r>
            <a:r>
              <a:rPr sz="1800" spc="-130" dirty="0">
                <a:latin typeface="Arial"/>
                <a:cs typeface="Arial"/>
              </a:rPr>
              <a:t>và </a:t>
            </a:r>
            <a:r>
              <a:rPr sz="1800" spc="-90" dirty="0">
                <a:latin typeface="Arial"/>
                <a:cs typeface="Arial"/>
              </a:rPr>
              <a:t>salary </a:t>
            </a:r>
            <a:r>
              <a:rPr sz="1800" spc="-130" dirty="0">
                <a:latin typeface="Arial"/>
                <a:cs typeface="Arial"/>
              </a:rPr>
              <a:t>và </a:t>
            </a:r>
            <a:r>
              <a:rPr sz="1800" spc="-90" dirty="0">
                <a:latin typeface="Arial"/>
                <a:cs typeface="Arial"/>
              </a:rPr>
              <a:t>2 </a:t>
            </a:r>
            <a:r>
              <a:rPr sz="1800" spc="-100" dirty="0">
                <a:latin typeface="Arial"/>
                <a:cs typeface="Arial"/>
              </a:rPr>
              <a:t>phương </a:t>
            </a:r>
            <a:r>
              <a:rPr sz="1800" spc="-60" dirty="0">
                <a:latin typeface="Arial"/>
                <a:cs typeface="Arial"/>
              </a:rPr>
              <a:t>thức </a:t>
            </a:r>
            <a:r>
              <a:rPr sz="1800" spc="-70" dirty="0">
                <a:latin typeface="Arial"/>
                <a:cs typeface="Arial"/>
              </a:rPr>
              <a:t>là </a:t>
            </a:r>
            <a:r>
              <a:rPr sz="1800" spc="-30" dirty="0">
                <a:latin typeface="Arial"/>
                <a:cs typeface="Arial"/>
              </a:rPr>
              <a:t>input() </a:t>
            </a:r>
            <a:r>
              <a:rPr sz="1800" spc="-130" dirty="0">
                <a:latin typeface="Arial"/>
                <a:cs typeface="Arial"/>
              </a:rPr>
              <a:t>và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output()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1.8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9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31073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025" y="1464398"/>
            <a:ext cx="10483427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25" dirty="0">
                <a:latin typeface="Arial"/>
                <a:cs typeface="Arial"/>
              </a:rPr>
              <a:t>Đoạn </a:t>
            </a:r>
            <a:r>
              <a:rPr sz="2800" spc="-30" dirty="0">
                <a:latin typeface="Arial"/>
                <a:cs typeface="Arial"/>
              </a:rPr>
              <a:t>mã </a:t>
            </a:r>
            <a:r>
              <a:rPr sz="2800" spc="-110" dirty="0">
                <a:latin typeface="Arial"/>
                <a:cs typeface="Arial"/>
              </a:rPr>
              <a:t>sau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-55" dirty="0">
                <a:latin typeface="Arial"/>
                <a:cs typeface="Arial"/>
              </a:rPr>
              <a:t>Employee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40" dirty="0">
                <a:latin typeface="Arial"/>
                <a:cs typeface="Arial"/>
              </a:rPr>
              <a:t>tạo </a:t>
            </a:r>
            <a:r>
              <a:rPr sz="2800" spc="110" dirty="0">
                <a:latin typeface="Arial"/>
                <a:cs typeface="Arial"/>
              </a:rPr>
              <a:t>một  </a:t>
            </a:r>
            <a:r>
              <a:rPr sz="2800" spc="-15" dirty="0">
                <a:latin typeface="Arial"/>
                <a:cs typeface="Arial"/>
              </a:rPr>
              <a:t>nhân </a:t>
            </a:r>
            <a:r>
              <a:rPr sz="2800" spc="-25" dirty="0">
                <a:latin typeface="Arial"/>
                <a:cs typeface="Arial"/>
              </a:rPr>
              <a:t>viên </a:t>
            </a:r>
            <a:r>
              <a:rPr sz="2800" spc="-110" dirty="0">
                <a:latin typeface="Arial"/>
                <a:cs typeface="Arial"/>
              </a:rPr>
              <a:t>sau </a:t>
            </a:r>
            <a:r>
              <a:rPr sz="2800" spc="80" dirty="0">
                <a:latin typeface="Arial"/>
                <a:cs typeface="Arial"/>
              </a:rPr>
              <a:t>đó </a:t>
            </a:r>
            <a:r>
              <a:rPr sz="2800" spc="75" dirty="0">
                <a:latin typeface="Arial"/>
                <a:cs typeface="Arial"/>
              </a:rPr>
              <a:t>gọi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-75" dirty="0">
                <a:latin typeface="Arial"/>
                <a:cs typeface="Arial"/>
              </a:rPr>
              <a:t>của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lớp.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500" y="4363615"/>
            <a:ext cx="10565553" cy="22244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latin typeface="Arial"/>
                <a:cs typeface="Arial"/>
              </a:rPr>
              <a:t>Chú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ý: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30" dirty="0">
                <a:latin typeface="Arial"/>
                <a:cs typeface="Arial"/>
              </a:rPr>
              <a:t>Toán </a:t>
            </a:r>
            <a:r>
              <a:rPr sz="2400" spc="-25" dirty="0">
                <a:latin typeface="Arial"/>
                <a:cs typeface="Arial"/>
              </a:rPr>
              <a:t>tử </a:t>
            </a:r>
            <a:r>
              <a:rPr sz="2400" b="1" spc="-5" dirty="0">
                <a:latin typeface="Arial"/>
                <a:cs typeface="Arial"/>
              </a:rPr>
              <a:t>new </a:t>
            </a:r>
            <a:r>
              <a:rPr sz="2400" spc="-90" dirty="0">
                <a:latin typeface="Arial"/>
                <a:cs typeface="Arial"/>
              </a:rPr>
              <a:t>được </a:t>
            </a:r>
            <a:r>
              <a:rPr sz="2400" spc="-190" dirty="0">
                <a:latin typeface="Arial"/>
                <a:cs typeface="Arial"/>
              </a:rPr>
              <a:t>sử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30" dirty="0">
                <a:latin typeface="Arial"/>
                <a:cs typeface="Arial"/>
              </a:rPr>
              <a:t>tạo </a:t>
            </a:r>
            <a:r>
              <a:rPr sz="2400" spc="60" dirty="0">
                <a:latin typeface="Arial"/>
                <a:cs typeface="Arial"/>
              </a:rPr>
              <a:t>đối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65" dirty="0">
                <a:latin typeface="Arial"/>
                <a:cs typeface="Arial"/>
              </a:rPr>
              <a:t>Biến </a:t>
            </a:r>
            <a:r>
              <a:rPr sz="2400" spc="15" dirty="0">
                <a:latin typeface="Arial"/>
                <a:cs typeface="Arial"/>
              </a:rPr>
              <a:t>emp </a:t>
            </a:r>
            <a:r>
              <a:rPr sz="2400" spc="-100" dirty="0">
                <a:latin typeface="Arial"/>
                <a:cs typeface="Arial"/>
              </a:rPr>
              <a:t>chứa </a:t>
            </a:r>
            <a:r>
              <a:rPr sz="2400" spc="25" dirty="0">
                <a:latin typeface="Arial"/>
                <a:cs typeface="Arial"/>
              </a:rPr>
              <a:t>tham </a:t>
            </a:r>
            <a:r>
              <a:rPr sz="2400" spc="-20" dirty="0">
                <a:latin typeface="Arial"/>
                <a:cs typeface="Arial"/>
              </a:rPr>
              <a:t>chiếu </a:t>
            </a:r>
            <a:r>
              <a:rPr sz="2400" spc="10" dirty="0">
                <a:latin typeface="Arial"/>
                <a:cs typeface="Arial"/>
              </a:rPr>
              <a:t>tới </a:t>
            </a:r>
            <a:r>
              <a:rPr sz="2400" spc="60" dirty="0">
                <a:latin typeface="Arial"/>
                <a:cs typeface="Arial"/>
              </a:rPr>
              <a:t>đối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265" dirty="0">
                <a:latin typeface="Arial"/>
                <a:cs typeface="Arial"/>
              </a:rPr>
              <a:t>Sử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5" dirty="0">
                <a:latin typeface="Arial"/>
                <a:cs typeface="Arial"/>
              </a:rPr>
              <a:t>dấu </a:t>
            </a:r>
            <a:r>
              <a:rPr sz="2400" spc="-35" dirty="0">
                <a:latin typeface="Arial"/>
                <a:cs typeface="Arial"/>
              </a:rPr>
              <a:t>chấm </a:t>
            </a:r>
            <a:r>
              <a:rPr sz="2400" spc="-60" dirty="0">
                <a:latin typeface="Arial"/>
                <a:cs typeface="Arial"/>
              </a:rPr>
              <a:t>(</a:t>
            </a:r>
            <a:r>
              <a:rPr sz="2400" b="1" spc="-60" dirty="0">
                <a:latin typeface="Arial"/>
                <a:cs typeface="Arial"/>
              </a:rPr>
              <a:t>.</a:t>
            </a:r>
            <a:r>
              <a:rPr sz="2400" spc="-6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40" dirty="0">
                <a:latin typeface="Arial"/>
                <a:cs typeface="Arial"/>
              </a:rPr>
              <a:t>truy </a:t>
            </a:r>
            <a:r>
              <a:rPr sz="2400" spc="-15" dirty="0">
                <a:latin typeface="Arial"/>
                <a:cs typeface="Arial"/>
              </a:rPr>
              <a:t>xuất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15" dirty="0">
                <a:latin typeface="Arial"/>
                <a:cs typeface="Arial"/>
              </a:rPr>
              <a:t>thành </a:t>
            </a:r>
            <a:r>
              <a:rPr sz="2400" spc="-20" dirty="0">
                <a:latin typeface="Arial"/>
                <a:cs typeface="Arial"/>
              </a:rPr>
              <a:t>viên </a:t>
            </a:r>
            <a:r>
              <a:rPr sz="2400" spc="-65" dirty="0">
                <a:latin typeface="Arial"/>
                <a:cs typeface="Arial"/>
              </a:rPr>
              <a:t>của  </a:t>
            </a:r>
            <a:r>
              <a:rPr sz="2400" spc="-15" dirty="0">
                <a:latin typeface="Arial"/>
                <a:cs typeface="Arial"/>
              </a:rPr>
              <a:t>lớp </a:t>
            </a:r>
            <a:r>
              <a:rPr sz="2400" spc="-20" dirty="0">
                <a:latin typeface="Arial"/>
                <a:cs typeface="Arial"/>
              </a:rPr>
              <a:t>(trường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25" dirty="0">
                <a:latin typeface="Arial"/>
                <a:cs typeface="Arial"/>
              </a:rPr>
              <a:t>phương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thức).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6704" y="2625743"/>
            <a:ext cx="7039285" cy="1654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64283" y="2627249"/>
            <a:ext cx="2498559" cy="1406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1.9 demo</a:t>
            </a:r>
          </a:p>
        </p:txBody>
      </p:sp>
    </p:spTree>
    <p:extLst>
      <p:ext uri="{BB962C8B-B14F-4D97-AF65-F5344CB8AC3E}">
        <p14:creationId xmlns:p14="http://schemas.microsoft.com/office/powerpoint/2010/main" val="193411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521" y="4711253"/>
            <a:ext cx="10261600" cy="182880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80"/>
              </a:spcBef>
            </a:pPr>
            <a:r>
              <a:rPr sz="2400" spc="-120" dirty="0">
                <a:solidFill>
                  <a:srgbClr val="3333FF"/>
                </a:solidFill>
                <a:latin typeface="Arial"/>
                <a:cs typeface="Arial"/>
              </a:rPr>
              <a:t>&lt;&lt;kiểu </a:t>
            </a:r>
            <a:r>
              <a:rPr sz="2400" spc="-20" dirty="0">
                <a:solidFill>
                  <a:srgbClr val="3333FF"/>
                </a:solidFill>
                <a:latin typeface="Arial"/>
                <a:cs typeface="Arial"/>
              </a:rPr>
              <a:t>trả </a:t>
            </a:r>
            <a:r>
              <a:rPr sz="2400" spc="-175" dirty="0">
                <a:solidFill>
                  <a:srgbClr val="3333FF"/>
                </a:solidFill>
                <a:latin typeface="Arial"/>
                <a:cs typeface="Arial"/>
              </a:rPr>
              <a:t>về&gt;&gt;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&lt;&lt;tên 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phương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thức&gt;&gt; </a:t>
            </a:r>
            <a:r>
              <a:rPr sz="2400" spc="-75" dirty="0">
                <a:latin typeface="Arial"/>
                <a:cs typeface="Arial"/>
              </a:rPr>
              <a:t>(</a:t>
            </a:r>
            <a:r>
              <a:rPr sz="2400" spc="-75" dirty="0">
                <a:solidFill>
                  <a:srgbClr val="00B050"/>
                </a:solidFill>
                <a:latin typeface="Arial"/>
                <a:cs typeface="Arial"/>
              </a:rPr>
              <a:t>[danh </a:t>
            </a:r>
            <a:r>
              <a:rPr sz="2400" spc="-180" dirty="0">
                <a:solidFill>
                  <a:srgbClr val="00B050"/>
                </a:solidFill>
                <a:latin typeface="Arial"/>
                <a:cs typeface="Arial"/>
              </a:rPr>
              <a:t>sách </a:t>
            </a:r>
            <a:r>
              <a:rPr sz="2400" spc="-55" dirty="0">
                <a:solidFill>
                  <a:srgbClr val="00B050"/>
                </a:solidFill>
                <a:latin typeface="Arial"/>
                <a:cs typeface="Arial"/>
              </a:rPr>
              <a:t>tham</a:t>
            </a:r>
            <a:r>
              <a:rPr sz="2400" spc="-28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B050"/>
                </a:solidFill>
                <a:latin typeface="Arial"/>
                <a:cs typeface="Arial"/>
              </a:rPr>
              <a:t>số]</a:t>
            </a:r>
            <a:r>
              <a:rPr sz="2400" spc="-9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80"/>
              </a:spcBef>
            </a:pPr>
            <a:r>
              <a:rPr sz="2400" spc="-50" dirty="0"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575"/>
              </a:spcBef>
            </a:pPr>
            <a:r>
              <a:rPr sz="2400" spc="254" dirty="0">
                <a:latin typeface="Arial"/>
                <a:cs typeface="Arial"/>
              </a:rPr>
              <a:t>//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thân </a:t>
            </a:r>
            <a:r>
              <a:rPr sz="2400" spc="-135" dirty="0">
                <a:latin typeface="Arial"/>
                <a:cs typeface="Arial"/>
              </a:rPr>
              <a:t>phương </a:t>
            </a:r>
            <a:r>
              <a:rPr sz="2400" spc="-75" dirty="0">
                <a:latin typeface="Arial"/>
                <a:cs typeface="Arial"/>
              </a:rPr>
              <a:t>thức</a:t>
            </a:r>
            <a:endParaRPr sz="24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9500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2705" y="192024"/>
            <a:ext cx="75793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91343" y="192024"/>
            <a:ext cx="751839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2574" y="1398167"/>
            <a:ext cx="10473267" cy="3313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2555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-45" dirty="0">
                <a:latin typeface="Arial"/>
                <a:cs typeface="Arial"/>
              </a:rPr>
              <a:t>là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75" dirty="0">
                <a:latin typeface="Arial"/>
                <a:cs typeface="Arial"/>
              </a:rPr>
              <a:t>mô-đun </a:t>
            </a:r>
            <a:r>
              <a:rPr sz="2800" spc="-30" dirty="0">
                <a:latin typeface="Arial"/>
                <a:cs typeface="Arial"/>
              </a:rPr>
              <a:t>mã </a:t>
            </a:r>
            <a:r>
              <a:rPr sz="2800" spc="-40" dirty="0">
                <a:latin typeface="Arial"/>
                <a:cs typeface="Arial"/>
              </a:rPr>
              <a:t>thực </a:t>
            </a:r>
            <a:r>
              <a:rPr sz="2800" dirty="0">
                <a:latin typeface="Arial"/>
                <a:cs typeface="Arial"/>
              </a:rPr>
              <a:t>hiện </a:t>
            </a:r>
            <a:r>
              <a:rPr sz="2800" spc="110" dirty="0">
                <a:latin typeface="Arial"/>
                <a:cs typeface="Arial"/>
              </a:rPr>
              <a:t>một  </a:t>
            </a:r>
            <a:r>
              <a:rPr sz="2800" spc="20" dirty="0">
                <a:latin typeface="Arial"/>
                <a:cs typeface="Arial"/>
              </a:rPr>
              <a:t>công </a:t>
            </a:r>
            <a:r>
              <a:rPr sz="2800" spc="-55" dirty="0">
                <a:latin typeface="Arial"/>
                <a:cs typeface="Arial"/>
              </a:rPr>
              <a:t>việc </a:t>
            </a:r>
            <a:r>
              <a:rPr sz="2800" spc="-45" dirty="0">
                <a:latin typeface="Arial"/>
                <a:cs typeface="Arial"/>
              </a:rPr>
              <a:t>cụ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10" dirty="0">
                <a:latin typeface="Arial"/>
                <a:cs typeface="Arial"/>
              </a:rPr>
              <a:t>nào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đó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0" dirty="0">
                <a:latin typeface="Arial"/>
                <a:cs typeface="Arial"/>
              </a:rPr>
              <a:t>Trong </a:t>
            </a:r>
            <a:r>
              <a:rPr sz="2400" spc="-15" dirty="0">
                <a:latin typeface="Arial"/>
                <a:cs typeface="Arial"/>
              </a:rPr>
              <a:t>lớp </a:t>
            </a:r>
            <a:r>
              <a:rPr sz="2400" spc="-45" dirty="0">
                <a:latin typeface="Arial"/>
                <a:cs typeface="Arial"/>
              </a:rPr>
              <a:t>Employee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-45" dirty="0">
                <a:latin typeface="Arial"/>
                <a:cs typeface="Arial"/>
              </a:rPr>
              <a:t>2 </a:t>
            </a:r>
            <a:r>
              <a:rPr sz="2400" spc="-25" dirty="0">
                <a:latin typeface="Arial"/>
                <a:cs typeface="Arial"/>
              </a:rPr>
              <a:t>phương </a:t>
            </a:r>
            <a:r>
              <a:rPr sz="2400" spc="-30" dirty="0">
                <a:latin typeface="Arial"/>
                <a:cs typeface="Arial"/>
              </a:rPr>
              <a:t>thức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20" dirty="0">
                <a:latin typeface="Arial"/>
                <a:cs typeface="Arial"/>
              </a:rPr>
              <a:t>input()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135" dirty="0" err="1">
                <a:latin typeface="Arial"/>
                <a:cs typeface="Arial"/>
              </a:rPr>
              <a:t>và</a:t>
            </a:r>
            <a:r>
              <a:rPr lang="en-US" sz="2400" spc="-13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output()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-35" dirty="0">
                <a:latin typeface="Arial"/>
                <a:cs typeface="Arial"/>
              </a:rPr>
              <a:t>hoặc </a:t>
            </a:r>
            <a:r>
              <a:rPr sz="2800" spc="5" dirty="0">
                <a:latin typeface="Arial"/>
                <a:cs typeface="Arial"/>
              </a:rPr>
              <a:t>nhiều </a:t>
            </a:r>
            <a:r>
              <a:rPr sz="2800" spc="35" dirty="0">
                <a:latin typeface="Arial"/>
                <a:cs typeface="Arial"/>
              </a:rPr>
              <a:t>tham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số</a:t>
            </a:r>
            <a:endParaRPr sz="2800" dirty="0">
              <a:latin typeface="Arial"/>
              <a:cs typeface="Arial"/>
            </a:endParaRPr>
          </a:p>
          <a:p>
            <a:pPr marL="35687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10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-10" dirty="0">
                <a:latin typeface="Arial"/>
                <a:cs typeface="Arial"/>
              </a:rPr>
              <a:t>kiểu </a:t>
            </a:r>
            <a:r>
              <a:rPr sz="2800" spc="20" dirty="0">
                <a:latin typeface="Arial"/>
                <a:cs typeface="Arial"/>
              </a:rPr>
              <a:t>trả </a:t>
            </a:r>
            <a:r>
              <a:rPr sz="2800" spc="-80" dirty="0">
                <a:latin typeface="Arial"/>
                <a:cs typeface="Arial"/>
              </a:rPr>
              <a:t>về </a:t>
            </a:r>
            <a:r>
              <a:rPr sz="2800" spc="-35" dirty="0">
                <a:latin typeface="Arial"/>
                <a:cs typeface="Arial"/>
              </a:rPr>
              <a:t>hoặc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void</a:t>
            </a:r>
            <a:endParaRPr sz="28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800" spc="15" dirty="0">
                <a:latin typeface="Arial"/>
                <a:cs typeface="Arial"/>
              </a:rPr>
              <a:t>(không </a:t>
            </a:r>
            <a:r>
              <a:rPr sz="2800" spc="20" dirty="0">
                <a:latin typeface="Arial"/>
                <a:cs typeface="Arial"/>
              </a:rPr>
              <a:t>trả </a:t>
            </a:r>
            <a:r>
              <a:rPr sz="2800" spc="-80" dirty="0">
                <a:latin typeface="Arial"/>
                <a:cs typeface="Arial"/>
              </a:rPr>
              <a:t>về </a:t>
            </a:r>
            <a:r>
              <a:rPr sz="2800" spc="-10" dirty="0">
                <a:latin typeface="Arial"/>
                <a:cs typeface="Arial"/>
              </a:rPr>
              <a:t>gì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cả)</a:t>
            </a:r>
            <a:endParaRPr sz="28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140" dirty="0">
                <a:latin typeface="Arial"/>
                <a:cs typeface="Arial"/>
              </a:rPr>
              <a:t>Cú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pháp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172705" y="192024"/>
            <a:ext cx="75793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1343" y="192024"/>
            <a:ext cx="751839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979" y="1278292"/>
            <a:ext cx="9685801" cy="5416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2365" y="3499227"/>
            <a:ext cx="8012007" cy="915669"/>
          </a:xfrm>
          <a:custGeom>
            <a:avLst/>
            <a:gdLst/>
            <a:ahLst/>
            <a:cxnLst/>
            <a:rect l="l" t="t" r="r" b="b"/>
            <a:pathLst>
              <a:path w="6009005" h="915670">
                <a:moveTo>
                  <a:pt x="6008941" y="0"/>
                </a:moveTo>
                <a:lnTo>
                  <a:pt x="2046541" y="0"/>
                </a:lnTo>
                <a:lnTo>
                  <a:pt x="2046541" y="444500"/>
                </a:lnTo>
                <a:lnTo>
                  <a:pt x="0" y="915111"/>
                </a:lnTo>
                <a:lnTo>
                  <a:pt x="2046541" y="635000"/>
                </a:lnTo>
                <a:lnTo>
                  <a:pt x="6008941" y="634999"/>
                </a:lnTo>
                <a:lnTo>
                  <a:pt x="6008941" y="0"/>
                </a:lnTo>
                <a:close/>
              </a:path>
              <a:path w="6009005" h="915670">
                <a:moveTo>
                  <a:pt x="6008941" y="634999"/>
                </a:moveTo>
                <a:lnTo>
                  <a:pt x="2046541" y="635000"/>
                </a:lnTo>
                <a:lnTo>
                  <a:pt x="2046541" y="762000"/>
                </a:lnTo>
                <a:lnTo>
                  <a:pt x="6008941" y="762000"/>
                </a:lnTo>
                <a:lnTo>
                  <a:pt x="6008941" y="634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2365" y="3499227"/>
            <a:ext cx="8012007" cy="915669"/>
          </a:xfrm>
          <a:custGeom>
            <a:avLst/>
            <a:gdLst/>
            <a:ahLst/>
            <a:cxnLst/>
            <a:rect l="l" t="t" r="r" b="b"/>
            <a:pathLst>
              <a:path w="6009005" h="915670">
                <a:moveTo>
                  <a:pt x="2046541" y="0"/>
                </a:moveTo>
                <a:lnTo>
                  <a:pt x="2706941" y="0"/>
                </a:lnTo>
                <a:lnTo>
                  <a:pt x="3697541" y="0"/>
                </a:lnTo>
                <a:lnTo>
                  <a:pt x="6008941" y="0"/>
                </a:lnTo>
                <a:lnTo>
                  <a:pt x="6008941" y="444500"/>
                </a:lnTo>
                <a:lnTo>
                  <a:pt x="6008941" y="635000"/>
                </a:lnTo>
                <a:lnTo>
                  <a:pt x="6008941" y="762000"/>
                </a:lnTo>
                <a:lnTo>
                  <a:pt x="3697541" y="762000"/>
                </a:lnTo>
                <a:lnTo>
                  <a:pt x="2706941" y="762000"/>
                </a:lnTo>
                <a:lnTo>
                  <a:pt x="2046541" y="762000"/>
                </a:lnTo>
                <a:lnTo>
                  <a:pt x="2046541" y="635000"/>
                </a:lnTo>
                <a:lnTo>
                  <a:pt x="0" y="915111"/>
                </a:lnTo>
                <a:lnTo>
                  <a:pt x="2046541" y="444500"/>
                </a:lnTo>
                <a:lnTo>
                  <a:pt x="2046541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0871" y="3577966"/>
            <a:ext cx="482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5080" indent="-156845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Kiểu </a:t>
            </a:r>
            <a:r>
              <a:rPr sz="1800" spc="-20" dirty="0">
                <a:latin typeface="Arial"/>
                <a:cs typeface="Arial"/>
              </a:rPr>
              <a:t>trả </a:t>
            </a:r>
            <a:r>
              <a:rPr sz="1800" spc="-105" dirty="0">
                <a:latin typeface="Arial"/>
                <a:cs typeface="Arial"/>
              </a:rPr>
              <a:t>về </a:t>
            </a:r>
            <a:r>
              <a:rPr sz="1800" spc="-70" dirty="0">
                <a:latin typeface="Arial"/>
                <a:cs typeface="Arial"/>
              </a:rPr>
              <a:t>là 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1800" spc="-75" dirty="0">
                <a:latin typeface="Arial"/>
                <a:cs typeface="Arial"/>
              </a:rPr>
              <a:t>nên </a:t>
            </a:r>
            <a:r>
              <a:rPr sz="1800" spc="-40" dirty="0">
                <a:latin typeface="Arial"/>
                <a:cs typeface="Arial"/>
              </a:rPr>
              <a:t>thân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phương  </a:t>
            </a:r>
            <a:r>
              <a:rPr sz="1800" spc="-60" dirty="0">
                <a:latin typeface="Arial"/>
                <a:cs typeface="Arial"/>
              </a:rPr>
              <a:t>thức phải </a:t>
            </a:r>
            <a:r>
              <a:rPr sz="1800" spc="-120" dirty="0">
                <a:latin typeface="Arial"/>
                <a:cs typeface="Arial"/>
              </a:rPr>
              <a:t>chứa </a:t>
            </a:r>
            <a:r>
              <a:rPr sz="1800" spc="-55" dirty="0">
                <a:latin typeface="Arial"/>
                <a:cs typeface="Arial"/>
              </a:rPr>
              <a:t>lệnh 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return </a:t>
            </a:r>
            <a:r>
              <a:rPr sz="1800" b="1" spc="-210" dirty="0">
                <a:solidFill>
                  <a:srgbClr val="FF0000"/>
                </a:solidFill>
                <a:latin typeface="Arial"/>
                <a:cs typeface="Arial"/>
              </a:rPr>
              <a:t>số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thực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4019" y="2110596"/>
            <a:ext cx="8330353" cy="981710"/>
          </a:xfrm>
          <a:custGeom>
            <a:avLst/>
            <a:gdLst/>
            <a:ahLst/>
            <a:cxnLst/>
            <a:rect l="l" t="t" r="r" b="b"/>
            <a:pathLst>
              <a:path w="6247765" h="981710">
                <a:moveTo>
                  <a:pt x="6247701" y="0"/>
                </a:moveTo>
                <a:lnTo>
                  <a:pt x="2132901" y="0"/>
                </a:lnTo>
                <a:lnTo>
                  <a:pt x="2132901" y="444500"/>
                </a:lnTo>
                <a:lnTo>
                  <a:pt x="0" y="981557"/>
                </a:lnTo>
                <a:lnTo>
                  <a:pt x="2132901" y="635000"/>
                </a:lnTo>
                <a:lnTo>
                  <a:pt x="6247701" y="635000"/>
                </a:lnTo>
                <a:lnTo>
                  <a:pt x="6247701" y="0"/>
                </a:lnTo>
                <a:close/>
              </a:path>
              <a:path w="6247765" h="981710">
                <a:moveTo>
                  <a:pt x="6247701" y="635000"/>
                </a:moveTo>
                <a:lnTo>
                  <a:pt x="2132901" y="635000"/>
                </a:lnTo>
                <a:lnTo>
                  <a:pt x="2132901" y="762000"/>
                </a:lnTo>
                <a:lnTo>
                  <a:pt x="6247701" y="762000"/>
                </a:lnTo>
                <a:lnTo>
                  <a:pt x="6247701" y="635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4019" y="2110596"/>
            <a:ext cx="8330353" cy="981710"/>
          </a:xfrm>
          <a:custGeom>
            <a:avLst/>
            <a:gdLst/>
            <a:ahLst/>
            <a:cxnLst/>
            <a:rect l="l" t="t" r="r" b="b"/>
            <a:pathLst>
              <a:path w="6247765" h="981710">
                <a:moveTo>
                  <a:pt x="2132901" y="0"/>
                </a:moveTo>
                <a:lnTo>
                  <a:pt x="2818701" y="0"/>
                </a:lnTo>
                <a:lnTo>
                  <a:pt x="3847401" y="0"/>
                </a:lnTo>
                <a:lnTo>
                  <a:pt x="6247701" y="0"/>
                </a:lnTo>
                <a:lnTo>
                  <a:pt x="6247701" y="444500"/>
                </a:lnTo>
                <a:lnTo>
                  <a:pt x="6247701" y="635000"/>
                </a:lnTo>
                <a:lnTo>
                  <a:pt x="6247701" y="762000"/>
                </a:lnTo>
                <a:lnTo>
                  <a:pt x="3847401" y="762000"/>
                </a:lnTo>
                <a:lnTo>
                  <a:pt x="2818701" y="762000"/>
                </a:lnTo>
                <a:lnTo>
                  <a:pt x="2132901" y="762000"/>
                </a:lnTo>
                <a:lnTo>
                  <a:pt x="2132901" y="635000"/>
                </a:lnTo>
                <a:lnTo>
                  <a:pt x="0" y="981557"/>
                </a:lnTo>
                <a:lnTo>
                  <a:pt x="2132901" y="444500"/>
                </a:lnTo>
                <a:lnTo>
                  <a:pt x="2132901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46873" y="2189337"/>
            <a:ext cx="512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Kiểu </a:t>
            </a:r>
            <a:r>
              <a:rPr sz="1800" spc="-20" dirty="0">
                <a:latin typeface="Arial"/>
                <a:cs typeface="Arial"/>
              </a:rPr>
              <a:t>trả </a:t>
            </a:r>
            <a:r>
              <a:rPr sz="1800" spc="-105" dirty="0">
                <a:latin typeface="Arial"/>
                <a:cs typeface="Arial"/>
              </a:rPr>
              <a:t>về </a:t>
            </a:r>
            <a:r>
              <a:rPr sz="1800" spc="-70" dirty="0">
                <a:latin typeface="Arial"/>
                <a:cs typeface="Arial"/>
              </a:rPr>
              <a:t>là 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75" dirty="0">
                <a:latin typeface="Arial"/>
                <a:cs typeface="Arial"/>
              </a:rPr>
              <a:t>nên </a:t>
            </a:r>
            <a:r>
              <a:rPr sz="1800" spc="-40" dirty="0">
                <a:latin typeface="Arial"/>
                <a:cs typeface="Arial"/>
              </a:rPr>
              <a:t>thân </a:t>
            </a:r>
            <a:r>
              <a:rPr sz="1800" spc="-100" dirty="0">
                <a:latin typeface="Arial"/>
                <a:cs typeface="Arial"/>
              </a:rPr>
              <a:t>phương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1800" b="1" spc="-160" dirty="0">
                <a:solidFill>
                  <a:srgbClr val="FF0000"/>
                </a:solidFill>
                <a:latin typeface="Arial"/>
                <a:cs typeface="Arial"/>
              </a:rPr>
              <a:t>chứa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lệnh 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return 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giá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trị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8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172705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89311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5100" y="1219983"/>
            <a:ext cx="2240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125" dirty="0">
                <a:latin typeface="Arial"/>
                <a:cs typeface="Arial"/>
              </a:rPr>
              <a:t>Mô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hình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5101" y="2756111"/>
            <a:ext cx="157649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Ví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dụ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73366" y="1709784"/>
            <a:ext cx="2759455" cy="104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6393" y="1777855"/>
            <a:ext cx="2229273" cy="5347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Phương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thức  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(thực </a:t>
            </a:r>
            <a:r>
              <a:rPr sz="1600" i="1" spc="-65" dirty="0">
                <a:solidFill>
                  <a:srgbClr val="FFFFFF"/>
                </a:solidFill>
                <a:latin typeface="Arial"/>
                <a:cs typeface="Arial"/>
              </a:rPr>
              <a:t>hiện </a:t>
            </a:r>
            <a:r>
              <a:rPr sz="1600" i="1" spc="-95" dirty="0">
                <a:solidFill>
                  <a:srgbClr val="FFFFFF"/>
                </a:solidFill>
                <a:latin typeface="Arial"/>
                <a:cs typeface="Arial"/>
              </a:rPr>
              <a:t>công</a:t>
            </a:r>
            <a:r>
              <a:rPr sz="1600" i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90" dirty="0">
                <a:solidFill>
                  <a:srgbClr val="FFFFFF"/>
                </a:solidFill>
                <a:latin typeface="Arial"/>
                <a:cs typeface="Arial"/>
              </a:rPr>
              <a:t>việc 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cụ 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thể </a:t>
            </a:r>
            <a:r>
              <a:rPr sz="1600" i="1" spc="-75" dirty="0">
                <a:solidFill>
                  <a:srgbClr val="FFFFFF"/>
                </a:solidFill>
                <a:latin typeface="Arial"/>
                <a:cs typeface="Arial"/>
              </a:rPr>
              <a:t>nào</a:t>
            </a:r>
            <a:r>
              <a:rPr sz="16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đó)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2982" y="1880473"/>
            <a:ext cx="3694176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05995" y="2021696"/>
            <a:ext cx="12742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{Tham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số}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14967" y="1880473"/>
            <a:ext cx="2247391" cy="661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56096" y="2021696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{Kết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quả}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32725" y="3233784"/>
            <a:ext cx="2759455" cy="1002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94074" y="3545696"/>
            <a:ext cx="14342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Math.min()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52342" y="3404472"/>
            <a:ext cx="3694175" cy="661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61991" y="3545696"/>
            <a:ext cx="6790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{a,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74326" y="3404472"/>
            <a:ext cx="2247375" cy="6614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51114" y="3545696"/>
            <a:ext cx="6993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32725" y="4376784"/>
            <a:ext cx="2759455" cy="10027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74874" y="4688696"/>
            <a:ext cx="10727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17796" y="4547472"/>
            <a:ext cx="3728720" cy="6614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88376" y="4688696"/>
            <a:ext cx="219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{fullname,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salary}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2407" y="5595986"/>
            <a:ext cx="2759456" cy="10027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24936" y="5907897"/>
            <a:ext cx="15299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3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2024" y="5766672"/>
            <a:ext cx="3694175" cy="6614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69255" y="5907897"/>
            <a:ext cx="22521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54008" y="5766672"/>
            <a:ext cx="2247392" cy="6614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255615" y="5907897"/>
            <a:ext cx="84751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{Thuế}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54008" y="4547472"/>
            <a:ext cx="2247392" cy="6614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66511" y="4688696"/>
            <a:ext cx="22521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1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78785" y="192024"/>
            <a:ext cx="75793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1" y="192024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87793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91089" y="192024"/>
            <a:ext cx="80060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8186" y="1450021"/>
            <a:ext cx="10629900" cy="50289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203835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Arial"/>
                <a:cs typeface="Arial"/>
              </a:rPr>
              <a:t>Trong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-15" dirty="0">
                <a:latin typeface="Arial"/>
                <a:cs typeface="Arial"/>
              </a:rPr>
              <a:t>lớp có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5" dirty="0">
                <a:latin typeface="Arial"/>
                <a:cs typeface="Arial"/>
              </a:rPr>
              <a:t>nhiều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 </a:t>
            </a:r>
            <a:r>
              <a:rPr sz="2800" spc="5" dirty="0">
                <a:latin typeface="Arial"/>
                <a:cs typeface="Arial"/>
              </a:rPr>
              <a:t>cùng </a:t>
            </a:r>
            <a:r>
              <a:rPr sz="2800" spc="20" dirty="0" err="1">
                <a:latin typeface="Arial"/>
                <a:cs typeface="Arial"/>
              </a:rPr>
              <a:t>tên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5" dirty="0" err="1">
                <a:latin typeface="Arial"/>
                <a:cs typeface="Arial"/>
              </a:rPr>
              <a:t>nhưng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sz="2800" spc="-60" dirty="0" err="1">
                <a:latin typeface="Arial"/>
                <a:cs typeface="Arial"/>
              </a:rPr>
              <a:t>khác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nhau </a:t>
            </a:r>
            <a:r>
              <a:rPr sz="2800" spc="-80" dirty="0">
                <a:latin typeface="Arial"/>
                <a:cs typeface="Arial"/>
              </a:rPr>
              <a:t>về </a:t>
            </a:r>
            <a:r>
              <a:rPr sz="2800" spc="35" dirty="0">
                <a:latin typeface="Arial"/>
                <a:cs typeface="Arial"/>
              </a:rPr>
              <a:t>tham </a:t>
            </a:r>
            <a:r>
              <a:rPr sz="2800" spc="-70" dirty="0">
                <a:latin typeface="Arial"/>
                <a:cs typeface="Arial"/>
              </a:rPr>
              <a:t>số </a:t>
            </a:r>
            <a:r>
              <a:rPr sz="2800" spc="-55" dirty="0">
                <a:latin typeface="Arial"/>
                <a:cs typeface="Arial"/>
              </a:rPr>
              <a:t>(kiểu, </a:t>
            </a:r>
            <a:r>
              <a:rPr sz="2800" spc="-70" dirty="0">
                <a:latin typeface="Arial"/>
                <a:cs typeface="Arial"/>
              </a:rPr>
              <a:t>số  </a:t>
            </a:r>
            <a:r>
              <a:rPr sz="2800" spc="-50" dirty="0">
                <a:latin typeface="Arial"/>
                <a:cs typeface="Arial"/>
              </a:rPr>
              <a:t>lượng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15" dirty="0">
                <a:latin typeface="Arial"/>
                <a:cs typeface="Arial"/>
              </a:rPr>
              <a:t>thứ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tự)</a:t>
            </a:r>
            <a:endParaRPr sz="2800" dirty="0">
              <a:latin typeface="Arial"/>
              <a:cs typeface="Arial"/>
            </a:endParaRPr>
          </a:p>
          <a:p>
            <a:pPr marL="1165225" marR="2992120">
              <a:lnSpc>
                <a:spcPct val="100000"/>
              </a:lnSpc>
              <a:spcBef>
                <a:spcPts val="1240"/>
              </a:spcBef>
            </a:pPr>
            <a:r>
              <a:rPr sz="2400" spc="-65" dirty="0">
                <a:latin typeface="Arial"/>
                <a:cs typeface="Arial"/>
              </a:rPr>
              <a:t>public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60" dirty="0">
                <a:latin typeface="Arial"/>
                <a:cs typeface="Arial"/>
              </a:rPr>
              <a:t>MyClass{  </a:t>
            </a:r>
            <a:endParaRPr lang="en-US" sz="2400" spc="-160" dirty="0">
              <a:latin typeface="Arial"/>
              <a:cs typeface="Arial"/>
            </a:endParaRPr>
          </a:p>
          <a:p>
            <a:pPr marL="1165225" marR="2992120">
              <a:lnSpc>
                <a:spcPct val="100000"/>
              </a:lnSpc>
              <a:spcBef>
                <a:spcPts val="1240"/>
              </a:spcBef>
            </a:pPr>
            <a:r>
              <a:rPr lang="en-US" sz="2400" spc="-75" dirty="0">
                <a:latin typeface="Arial"/>
                <a:cs typeface="Arial"/>
              </a:rPr>
              <a:t>        </a:t>
            </a:r>
            <a:r>
              <a:rPr sz="2400" spc="-75" dirty="0">
                <a:latin typeface="Arial"/>
                <a:cs typeface="Arial"/>
              </a:rPr>
              <a:t>void </a:t>
            </a:r>
            <a:r>
              <a:rPr sz="2400" spc="-120" dirty="0">
                <a:latin typeface="Arial"/>
                <a:cs typeface="Arial"/>
              </a:rPr>
              <a:t>method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lang="en-US" sz="24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{…}</a:t>
            </a:r>
            <a:r>
              <a:rPr lang="en-US" sz="2400" spc="-120" dirty="0">
                <a:latin typeface="Arial"/>
                <a:cs typeface="Arial"/>
              </a:rPr>
              <a:t> </a:t>
            </a:r>
          </a:p>
          <a:p>
            <a:pPr marL="1165225" marR="2992120">
              <a:lnSpc>
                <a:spcPct val="100000"/>
              </a:lnSpc>
              <a:spcBef>
                <a:spcPts val="1240"/>
              </a:spcBef>
            </a:pPr>
            <a:r>
              <a:rPr lang="en-US" sz="2400" spc="-75" dirty="0">
                <a:latin typeface="Arial"/>
                <a:cs typeface="Arial"/>
              </a:rPr>
              <a:t>        </a:t>
            </a:r>
            <a:r>
              <a:rPr sz="2400" spc="-75" dirty="0">
                <a:latin typeface="Arial"/>
                <a:cs typeface="Arial"/>
              </a:rPr>
              <a:t>void </a:t>
            </a:r>
            <a:r>
              <a:rPr sz="2400" spc="-65" dirty="0">
                <a:latin typeface="Arial"/>
                <a:cs typeface="Arial"/>
              </a:rPr>
              <a:t>method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(int</a:t>
            </a:r>
            <a:r>
              <a:rPr sz="2400" b="1" spc="-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0000"/>
                </a:solidFill>
                <a:latin typeface="Arial"/>
                <a:cs typeface="Arial"/>
              </a:rPr>
              <a:t>x)</a:t>
            </a:r>
            <a:r>
              <a:rPr lang="en-US" sz="2400" b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{…}</a:t>
            </a:r>
            <a:endParaRPr lang="en-US" sz="2400" spc="-229" dirty="0">
              <a:latin typeface="Arial"/>
              <a:cs typeface="Arial"/>
            </a:endParaRPr>
          </a:p>
          <a:p>
            <a:pPr marL="1165225" marR="2992120">
              <a:lnSpc>
                <a:spcPct val="100000"/>
              </a:lnSpc>
              <a:spcBef>
                <a:spcPts val="1240"/>
              </a:spcBef>
            </a:pPr>
            <a:r>
              <a:rPr lang="en-US" sz="2400" spc="-75" dirty="0">
                <a:latin typeface="Arial"/>
                <a:cs typeface="Arial"/>
              </a:rPr>
              <a:t>        v</a:t>
            </a:r>
            <a:r>
              <a:rPr sz="2400" spc="-75" dirty="0">
                <a:latin typeface="Arial"/>
                <a:cs typeface="Arial"/>
              </a:rPr>
              <a:t>oid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(float</a:t>
            </a:r>
            <a:r>
              <a:rPr sz="24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0000"/>
                </a:solidFill>
                <a:latin typeface="Arial"/>
                <a:cs typeface="Arial"/>
              </a:rPr>
              <a:t>x)</a:t>
            </a:r>
            <a:r>
              <a:rPr lang="en-US" sz="2400" b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{…}</a:t>
            </a:r>
            <a:endParaRPr lang="en-US" sz="2400" spc="-229" dirty="0">
              <a:latin typeface="Arial"/>
              <a:cs typeface="Arial"/>
            </a:endParaRPr>
          </a:p>
          <a:p>
            <a:pPr marL="1165225" marR="2992120">
              <a:lnSpc>
                <a:spcPct val="100000"/>
              </a:lnSpc>
              <a:spcBef>
                <a:spcPts val="1240"/>
              </a:spcBef>
            </a:pPr>
            <a:r>
              <a:rPr lang="en-US" sz="2400" spc="-229" dirty="0">
                <a:latin typeface="Arial"/>
                <a:cs typeface="Arial"/>
              </a:rPr>
              <a:t>           </a:t>
            </a:r>
            <a:r>
              <a:rPr sz="2400" spc="-75" dirty="0">
                <a:latin typeface="Arial"/>
                <a:cs typeface="Arial"/>
              </a:rPr>
              <a:t>void </a:t>
            </a:r>
            <a:r>
              <a:rPr sz="2400" spc="-65" dirty="0">
                <a:latin typeface="Arial"/>
                <a:cs typeface="Arial"/>
              </a:rPr>
              <a:t>method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(int </a:t>
            </a:r>
            <a:r>
              <a:rPr sz="2400" b="1" spc="-140" dirty="0">
                <a:solidFill>
                  <a:srgbClr val="FF0000"/>
                </a:solidFill>
                <a:latin typeface="Arial"/>
                <a:cs typeface="Arial"/>
              </a:rPr>
              <a:t>x, </a:t>
            </a:r>
            <a:r>
              <a:rPr sz="2400" b="1" spc="-155" dirty="0">
                <a:solidFill>
                  <a:srgbClr val="FF0000"/>
                </a:solidFill>
                <a:latin typeface="Arial"/>
                <a:cs typeface="Arial"/>
              </a:rPr>
              <a:t>double</a:t>
            </a:r>
            <a:r>
              <a:rPr sz="2400" b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0000"/>
                </a:solidFill>
                <a:latin typeface="Arial"/>
                <a:cs typeface="Arial"/>
              </a:rPr>
              <a:t>y)</a:t>
            </a:r>
            <a:r>
              <a:rPr lang="en-US" sz="2400" b="1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{…}</a:t>
            </a:r>
            <a:endParaRPr sz="2400" dirty="0">
              <a:latin typeface="Arial"/>
              <a:cs typeface="Arial"/>
            </a:endParaRPr>
          </a:p>
          <a:p>
            <a:pPr marL="1165225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6235" indent="-342900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60" dirty="0">
                <a:latin typeface="Arial"/>
                <a:cs typeface="Arial"/>
              </a:rPr>
              <a:t>Trong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-100" dirty="0">
                <a:latin typeface="Arial"/>
                <a:cs typeface="Arial"/>
              </a:rPr>
              <a:t>MyClass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-50" dirty="0">
                <a:latin typeface="Arial"/>
                <a:cs typeface="Arial"/>
              </a:rPr>
              <a:t>4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5" dirty="0" err="1">
                <a:latin typeface="Arial"/>
                <a:cs typeface="Arial"/>
              </a:rPr>
              <a:t>cùng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20" dirty="0" err="1">
                <a:latin typeface="Arial"/>
                <a:cs typeface="Arial"/>
              </a:rPr>
              <a:t>tên</a:t>
            </a:r>
            <a:r>
              <a:rPr lang="en-US" sz="2800" spc="195" dirty="0">
                <a:latin typeface="Arial"/>
                <a:cs typeface="Arial"/>
              </a:rPr>
              <a:t> </a:t>
            </a:r>
            <a:r>
              <a:rPr sz="2800" spc="-50" dirty="0" err="1">
                <a:latin typeface="Arial"/>
                <a:cs typeface="Arial"/>
              </a:rPr>
              <a:t>là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method </a:t>
            </a:r>
            <a:r>
              <a:rPr sz="2800" spc="-15" dirty="0">
                <a:latin typeface="Arial"/>
                <a:cs typeface="Arial"/>
              </a:rPr>
              <a:t>nhưng </a:t>
            </a:r>
            <a:r>
              <a:rPr sz="2800" spc="-60" dirty="0">
                <a:latin typeface="Arial"/>
                <a:cs typeface="Arial"/>
              </a:rPr>
              <a:t>khác </a:t>
            </a:r>
            <a:r>
              <a:rPr sz="2800" spc="-15" dirty="0">
                <a:latin typeface="Arial"/>
                <a:cs typeface="Arial"/>
              </a:rPr>
              <a:t>nhau </a:t>
            </a:r>
            <a:r>
              <a:rPr sz="2800" spc="-80" dirty="0">
                <a:latin typeface="Arial"/>
                <a:cs typeface="Arial"/>
              </a:rPr>
              <a:t>về </a:t>
            </a:r>
            <a:r>
              <a:rPr sz="2800" spc="35" dirty="0">
                <a:latin typeface="Arial"/>
                <a:cs typeface="Arial"/>
              </a:rPr>
              <a:t>tham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số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7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65683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4737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89311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5064" y="1277493"/>
            <a:ext cx="649647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5" dirty="0">
                <a:latin typeface="Arial"/>
                <a:cs typeface="Arial"/>
              </a:rPr>
              <a:t>Xét </a:t>
            </a:r>
            <a:r>
              <a:rPr sz="2800" spc="-15" dirty="0">
                <a:latin typeface="Arial"/>
                <a:cs typeface="Arial"/>
              </a:rPr>
              <a:t>trường </a:t>
            </a:r>
            <a:r>
              <a:rPr sz="2800" spc="-2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overload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sau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538" y="3837705"/>
            <a:ext cx="10342033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latin typeface="Arial"/>
                <a:cs typeface="Arial"/>
              </a:rPr>
              <a:t>Với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-20" dirty="0">
                <a:latin typeface="Arial"/>
                <a:cs typeface="Arial"/>
              </a:rPr>
              <a:t>trên, </a:t>
            </a:r>
            <a:r>
              <a:rPr sz="2800" spc="-10" dirty="0">
                <a:latin typeface="Arial"/>
                <a:cs typeface="Arial"/>
              </a:rPr>
              <a:t>bạn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25" dirty="0">
                <a:latin typeface="Arial"/>
                <a:cs typeface="Arial"/>
              </a:rPr>
              <a:t>tính </a:t>
            </a:r>
            <a:r>
              <a:rPr sz="2800" spc="90" dirty="0">
                <a:latin typeface="Arial"/>
                <a:cs typeface="Arial"/>
              </a:rPr>
              <a:t>tổng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35" dirty="0">
                <a:latin typeface="Arial"/>
                <a:cs typeface="Arial"/>
              </a:rPr>
              <a:t>hoặc </a:t>
            </a:r>
            <a:r>
              <a:rPr sz="2800" spc="-50" dirty="0">
                <a:latin typeface="Arial"/>
                <a:cs typeface="Arial"/>
              </a:rPr>
              <a:t>3 </a:t>
            </a:r>
            <a:r>
              <a:rPr sz="2800" spc="-70" dirty="0">
                <a:latin typeface="Arial"/>
                <a:cs typeface="Arial"/>
              </a:rPr>
              <a:t>số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nguyên.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523" y="1863306"/>
            <a:ext cx="7871460" cy="150361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spc="-180" dirty="0">
                <a:latin typeface="Arial"/>
                <a:cs typeface="Arial"/>
              </a:rPr>
              <a:t>class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MayTinh{</a:t>
            </a:r>
            <a:endParaRPr sz="2400">
              <a:latin typeface="Arial"/>
              <a:cs typeface="Arial"/>
            </a:endParaRPr>
          </a:p>
          <a:p>
            <a:pPr marL="492125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int </a:t>
            </a:r>
            <a:r>
              <a:rPr sz="2400" b="1" spc="-125" dirty="0">
                <a:latin typeface="Arial"/>
                <a:cs typeface="Arial"/>
              </a:rPr>
              <a:t>tong(int </a:t>
            </a:r>
            <a:r>
              <a:rPr sz="2400" b="1" spc="-100" dirty="0">
                <a:latin typeface="Arial"/>
                <a:cs typeface="Arial"/>
              </a:rPr>
              <a:t>a, </a:t>
            </a:r>
            <a:r>
              <a:rPr sz="2400" b="1" spc="-90" dirty="0">
                <a:latin typeface="Arial"/>
                <a:cs typeface="Arial"/>
              </a:rPr>
              <a:t>int </a:t>
            </a:r>
            <a:r>
              <a:rPr sz="2400" b="1" spc="-50" dirty="0">
                <a:latin typeface="Arial"/>
                <a:cs typeface="Arial"/>
              </a:rPr>
              <a:t>b)</a:t>
            </a:r>
            <a:r>
              <a:rPr sz="2400" spc="-50" dirty="0">
                <a:latin typeface="Arial"/>
                <a:cs typeface="Arial"/>
              </a:rPr>
              <a:t>{return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10" dirty="0">
                <a:latin typeface="Arial"/>
                <a:cs typeface="Arial"/>
              </a:rPr>
              <a:t>+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b;}</a:t>
            </a:r>
            <a:endParaRPr sz="2400">
              <a:latin typeface="Arial"/>
              <a:cs typeface="Arial"/>
            </a:endParaRPr>
          </a:p>
          <a:p>
            <a:pPr marL="492125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int </a:t>
            </a:r>
            <a:r>
              <a:rPr sz="2400" b="1" spc="-125" dirty="0">
                <a:latin typeface="Arial"/>
                <a:cs typeface="Arial"/>
              </a:rPr>
              <a:t>tong(int </a:t>
            </a:r>
            <a:r>
              <a:rPr sz="2400" b="1" spc="-100" dirty="0">
                <a:latin typeface="Arial"/>
                <a:cs typeface="Arial"/>
              </a:rPr>
              <a:t>a, </a:t>
            </a:r>
            <a:r>
              <a:rPr sz="2400" b="1" spc="-90" dirty="0">
                <a:latin typeface="Arial"/>
                <a:cs typeface="Arial"/>
              </a:rPr>
              <a:t>int </a:t>
            </a:r>
            <a:r>
              <a:rPr sz="2400" b="1" spc="-120" dirty="0">
                <a:latin typeface="Arial"/>
                <a:cs typeface="Arial"/>
              </a:rPr>
              <a:t>b, </a:t>
            </a:r>
            <a:r>
              <a:rPr sz="2400" b="1" spc="-90" dirty="0">
                <a:latin typeface="Arial"/>
                <a:cs typeface="Arial"/>
              </a:rPr>
              <a:t>int </a:t>
            </a:r>
            <a:r>
              <a:rPr sz="2400" b="1" spc="-65" dirty="0">
                <a:latin typeface="Arial"/>
                <a:cs typeface="Arial"/>
              </a:rPr>
              <a:t>c)</a:t>
            </a:r>
            <a:r>
              <a:rPr sz="2400" spc="-65" dirty="0">
                <a:latin typeface="Arial"/>
                <a:cs typeface="Arial"/>
              </a:rPr>
              <a:t>{return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10" dirty="0">
                <a:latin typeface="Arial"/>
                <a:cs typeface="Arial"/>
              </a:rPr>
              <a:t>+ </a:t>
            </a:r>
            <a:r>
              <a:rPr sz="2400" spc="-75" dirty="0">
                <a:latin typeface="Arial"/>
                <a:cs typeface="Arial"/>
              </a:rPr>
              <a:t>b </a:t>
            </a:r>
            <a:r>
              <a:rPr sz="2400" spc="-210" dirty="0">
                <a:latin typeface="Arial"/>
                <a:cs typeface="Arial"/>
              </a:rPr>
              <a:t>+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c;}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9523" y="4911309"/>
            <a:ext cx="7871460" cy="1159292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2084070">
              <a:lnSpc>
                <a:spcPct val="100000"/>
              </a:lnSpc>
              <a:spcBef>
                <a:spcPts val="200"/>
              </a:spcBef>
            </a:pPr>
            <a:r>
              <a:rPr sz="2400" spc="-105" dirty="0">
                <a:latin typeface="Arial"/>
                <a:cs typeface="Arial"/>
              </a:rPr>
              <a:t>MayTinh </a:t>
            </a:r>
            <a:r>
              <a:rPr sz="2400" spc="15" dirty="0">
                <a:latin typeface="Arial"/>
                <a:cs typeface="Arial"/>
              </a:rPr>
              <a:t>mt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85" dirty="0">
                <a:latin typeface="Arial"/>
                <a:cs typeface="Arial"/>
              </a:rPr>
              <a:t>new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MayTinh();  </a:t>
            </a:r>
            <a:endParaRPr lang="en-US" sz="2400" spc="-95" dirty="0">
              <a:latin typeface="Arial"/>
              <a:cs typeface="Arial"/>
            </a:endParaRPr>
          </a:p>
          <a:p>
            <a:pPr marL="91440" marR="2084070">
              <a:lnSpc>
                <a:spcPct val="100000"/>
              </a:lnSpc>
              <a:spcBef>
                <a:spcPts val="200"/>
              </a:spcBef>
            </a:pPr>
            <a:r>
              <a:rPr sz="2400" spc="15" dirty="0" err="1">
                <a:latin typeface="Arial"/>
                <a:cs typeface="Arial"/>
              </a:rPr>
              <a:t>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t1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65" dirty="0">
                <a:latin typeface="Arial"/>
                <a:cs typeface="Arial"/>
              </a:rPr>
              <a:t>mt.tong(5,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7);</a:t>
            </a:r>
            <a:endParaRPr sz="24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int </a:t>
            </a:r>
            <a:r>
              <a:rPr sz="2400" spc="5" dirty="0">
                <a:latin typeface="Arial"/>
                <a:cs typeface="Arial"/>
              </a:rPr>
              <a:t>t2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65" dirty="0">
                <a:latin typeface="Arial"/>
                <a:cs typeface="Arial"/>
              </a:rPr>
              <a:t>mt.tong(5, </a:t>
            </a:r>
            <a:r>
              <a:rPr sz="2400" spc="-100" dirty="0">
                <a:latin typeface="Arial"/>
                <a:cs typeface="Arial"/>
              </a:rPr>
              <a:t>7,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9);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92073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1089" y="192024"/>
            <a:ext cx="800607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621" y="1306247"/>
            <a:ext cx="10189633" cy="227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35" dirty="0">
                <a:latin typeface="Arial"/>
                <a:cs typeface="Arial"/>
              </a:rPr>
              <a:t>Hàm </a:t>
            </a:r>
            <a:r>
              <a:rPr sz="2800" spc="40" dirty="0">
                <a:latin typeface="Arial"/>
                <a:cs typeface="Arial"/>
              </a:rPr>
              <a:t>tạo </a:t>
            </a:r>
            <a:r>
              <a:rPr sz="2800" spc="-45" dirty="0">
                <a:latin typeface="Arial"/>
                <a:cs typeface="Arial"/>
              </a:rPr>
              <a:t>là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-55" dirty="0">
                <a:latin typeface="Arial"/>
                <a:cs typeface="Arial"/>
              </a:rPr>
              <a:t>đặc </a:t>
            </a:r>
            <a:r>
              <a:rPr sz="2800" spc="50" dirty="0">
                <a:latin typeface="Arial"/>
                <a:cs typeface="Arial"/>
              </a:rPr>
              <a:t>biệt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-225" dirty="0">
                <a:latin typeface="Arial"/>
                <a:cs typeface="Arial"/>
              </a:rPr>
              <a:t>sử 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40" dirty="0">
                <a:latin typeface="Arial"/>
                <a:cs typeface="Arial"/>
              </a:rPr>
              <a:t>tạo </a:t>
            </a:r>
            <a:r>
              <a:rPr sz="2800" spc="75" dirty="0">
                <a:latin typeface="Arial"/>
                <a:cs typeface="Arial"/>
              </a:rPr>
              <a:t>đối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tượng.</a:t>
            </a:r>
            <a:endParaRPr sz="280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105" dirty="0">
                <a:latin typeface="Arial"/>
                <a:cs typeface="Arial"/>
              </a:rPr>
              <a:t>Đặc </a:t>
            </a:r>
            <a:r>
              <a:rPr sz="2800" spc="25" dirty="0">
                <a:latin typeface="Arial"/>
                <a:cs typeface="Arial"/>
              </a:rPr>
              <a:t>điểm </a:t>
            </a:r>
            <a:r>
              <a:rPr sz="2800" spc="-75" dirty="0">
                <a:latin typeface="Arial"/>
                <a:cs typeface="Arial"/>
              </a:rPr>
              <a:t>của </a:t>
            </a:r>
            <a:r>
              <a:rPr sz="2800" spc="-10" dirty="0">
                <a:latin typeface="Arial"/>
                <a:cs typeface="Arial"/>
              </a:rPr>
              <a:t>hàm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tạo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70" dirty="0">
                <a:latin typeface="Arial"/>
                <a:cs typeface="Arial"/>
              </a:rPr>
              <a:t>Tên </a:t>
            </a:r>
            <a:r>
              <a:rPr sz="2400" spc="60" dirty="0">
                <a:latin typeface="Arial"/>
                <a:cs typeface="Arial"/>
              </a:rPr>
              <a:t>trùng </a:t>
            </a:r>
            <a:r>
              <a:rPr sz="2400" spc="-55" dirty="0">
                <a:latin typeface="Arial"/>
                <a:cs typeface="Arial"/>
              </a:rPr>
              <a:t>với </a:t>
            </a:r>
            <a:r>
              <a:rPr sz="2400" spc="20" dirty="0">
                <a:latin typeface="Arial"/>
                <a:cs typeface="Arial"/>
              </a:rPr>
              <a:t>tên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lớp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trả </a:t>
            </a:r>
            <a:r>
              <a:rPr sz="2400" spc="-10" dirty="0">
                <a:latin typeface="Arial"/>
                <a:cs typeface="Arial"/>
              </a:rPr>
              <a:t>lại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trị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832" y="3635007"/>
            <a:ext cx="157649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Ví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dụ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9611" y="4160476"/>
            <a:ext cx="6667500" cy="2247265"/>
          </a:xfrm>
          <a:custGeom>
            <a:avLst/>
            <a:gdLst/>
            <a:ahLst/>
            <a:cxnLst/>
            <a:rect l="l" t="t" r="r" b="b"/>
            <a:pathLst>
              <a:path w="5000625" h="2247265">
                <a:moveTo>
                  <a:pt x="0" y="0"/>
                </a:moveTo>
                <a:lnTo>
                  <a:pt x="5000028" y="0"/>
                </a:lnTo>
                <a:lnTo>
                  <a:pt x="5000028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4592" y="4211900"/>
            <a:ext cx="6395720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60955" indent="-4572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05" dirty="0" err="1">
                <a:latin typeface="Arial"/>
                <a:cs typeface="Arial"/>
              </a:rPr>
              <a:t>ChuNhat</a:t>
            </a:r>
            <a:r>
              <a:rPr lang="en-US" sz="2000" spc="-10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{  </a:t>
            </a:r>
            <a:endParaRPr lang="en-US" sz="2000" spc="-105" dirty="0">
              <a:latin typeface="Arial"/>
              <a:cs typeface="Arial"/>
            </a:endParaRPr>
          </a:p>
          <a:p>
            <a:pPr marL="469265" marR="2560955" indent="-457200">
              <a:lnSpc>
                <a:spcPct val="100000"/>
              </a:lnSpc>
              <a:spcBef>
                <a:spcPts val="100"/>
              </a:spcBef>
            </a:pPr>
            <a:r>
              <a:rPr lang="en-US" sz="2000" spc="-105" dirty="0">
                <a:latin typeface="Arial"/>
                <a:cs typeface="Arial"/>
              </a:rPr>
              <a:t>         </a:t>
            </a:r>
            <a:r>
              <a:rPr sz="2000" spc="-60" dirty="0">
                <a:latin typeface="Arial"/>
                <a:cs typeface="Arial"/>
              </a:rPr>
              <a:t>double </a:t>
            </a:r>
            <a:r>
              <a:rPr sz="2000" spc="-65" dirty="0">
                <a:latin typeface="Arial"/>
                <a:cs typeface="Arial"/>
              </a:rPr>
              <a:t>dai,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rong;</a:t>
            </a:r>
            <a:endParaRPr sz="2000" dirty="0">
              <a:latin typeface="Arial"/>
              <a:cs typeface="Arial"/>
            </a:endParaRPr>
          </a:p>
          <a:p>
            <a:pPr marL="927100" marR="5080" indent="-457834">
              <a:lnSpc>
                <a:spcPct val="100000"/>
              </a:lnSpc>
              <a:spcBef>
                <a:spcPts val="5"/>
              </a:spcBef>
            </a:pPr>
            <a:r>
              <a:rPr sz="2000" b="1" spc="-145" dirty="0">
                <a:solidFill>
                  <a:srgbClr val="FF0000"/>
                </a:solidFill>
                <a:latin typeface="Arial"/>
                <a:cs typeface="Arial"/>
              </a:rPr>
              <a:t>public 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ChuNhat</a:t>
            </a:r>
            <a:r>
              <a:rPr sz="2000" spc="-110" dirty="0">
                <a:latin typeface="Arial"/>
                <a:cs typeface="Arial"/>
              </a:rPr>
              <a:t>(double </a:t>
            </a:r>
            <a:r>
              <a:rPr sz="2000" spc="-65" dirty="0">
                <a:latin typeface="Arial"/>
                <a:cs typeface="Arial"/>
              </a:rPr>
              <a:t>dai, </a:t>
            </a:r>
            <a:r>
              <a:rPr sz="2000" spc="-60" dirty="0">
                <a:latin typeface="Arial"/>
                <a:cs typeface="Arial"/>
              </a:rPr>
              <a:t>double </a:t>
            </a:r>
            <a:r>
              <a:rPr sz="2000" spc="-70" dirty="0" err="1">
                <a:latin typeface="Arial"/>
                <a:cs typeface="Arial"/>
              </a:rPr>
              <a:t>rong</a:t>
            </a:r>
            <a:r>
              <a:rPr sz="2000" spc="-70" dirty="0">
                <a:latin typeface="Arial"/>
                <a:cs typeface="Arial"/>
              </a:rPr>
              <a:t>)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{  </a:t>
            </a:r>
            <a:endParaRPr lang="en-US" sz="2000" spc="-70" dirty="0">
              <a:latin typeface="Arial"/>
              <a:cs typeface="Arial"/>
            </a:endParaRPr>
          </a:p>
          <a:p>
            <a:pPr marL="927100" marR="5080" indent="-457834">
              <a:lnSpc>
                <a:spcPct val="100000"/>
              </a:lnSpc>
              <a:spcBef>
                <a:spcPts val="5"/>
              </a:spcBef>
            </a:pPr>
            <a:r>
              <a:rPr lang="en-US" sz="2000" spc="-70" dirty="0">
                <a:latin typeface="Arial"/>
                <a:cs typeface="Arial"/>
              </a:rPr>
              <a:t>        </a:t>
            </a:r>
            <a:r>
              <a:rPr sz="2000" spc="-55" dirty="0" err="1">
                <a:latin typeface="Arial"/>
                <a:cs typeface="Arial"/>
              </a:rPr>
              <a:t>this.dai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=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dai;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60" dirty="0" err="1">
                <a:latin typeface="Arial"/>
                <a:cs typeface="Arial"/>
              </a:rPr>
              <a:t>this.rong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=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rong;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4734" y="5718821"/>
            <a:ext cx="14139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4933" y="6023719"/>
            <a:ext cx="14139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68847" y="5852251"/>
            <a:ext cx="5406813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0" y="0"/>
                </a:moveTo>
                <a:lnTo>
                  <a:pt x="4054703" y="0"/>
                </a:lnTo>
                <a:lnTo>
                  <a:pt x="4054703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8847" y="5834666"/>
            <a:ext cx="5406813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0" y="0"/>
                </a:moveTo>
                <a:lnTo>
                  <a:pt x="4054703" y="0"/>
                </a:lnTo>
                <a:lnTo>
                  <a:pt x="4054703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73834" y="5850914"/>
            <a:ext cx="5146887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Arial"/>
                <a:cs typeface="Arial"/>
              </a:rPr>
              <a:t>ChuNhat </a:t>
            </a:r>
            <a:r>
              <a:rPr sz="2000" spc="-105" dirty="0">
                <a:latin typeface="Arial"/>
                <a:cs typeface="Arial"/>
              </a:rPr>
              <a:t>cn1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ChuNhat(20, </a:t>
            </a:r>
            <a:r>
              <a:rPr sz="2000" spc="-70" dirty="0">
                <a:latin typeface="Arial"/>
                <a:cs typeface="Arial"/>
              </a:rPr>
              <a:t>15);  </a:t>
            </a:r>
            <a:endParaRPr lang="en-US" sz="2000" spc="-7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14" dirty="0" err="1">
                <a:latin typeface="Arial"/>
                <a:cs typeface="Arial"/>
              </a:rPr>
              <a:t>ChuNhat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cn2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ChuNhat(50,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25);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1898" y="3656851"/>
            <a:ext cx="1860973" cy="406522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Lớp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2701" y="36568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0"/>
                </a:moveTo>
                <a:lnTo>
                  <a:pt x="0" y="533399"/>
                </a:lnTo>
                <a:lnTo>
                  <a:pt x="914400" y="533399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738834" y="5318849"/>
            <a:ext cx="1860973" cy="406522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77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70"/>
              </a:spcBef>
            </a:pP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Đối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tượng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19633" y="5318845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0"/>
                </a:moveTo>
                <a:lnTo>
                  <a:pt x="0" y="533399"/>
                </a:lnTo>
                <a:lnTo>
                  <a:pt x="914400" y="533399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8"/>
          <p:cNvSpPr txBox="1"/>
          <p:nvPr/>
        </p:nvSpPr>
        <p:spPr>
          <a:xfrm>
            <a:off x="537212" y="1867558"/>
            <a:ext cx="8343053" cy="410176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Arial"/>
                <a:cs typeface="Arial"/>
              </a:rPr>
              <a:t>Kết </a:t>
            </a:r>
            <a:r>
              <a:rPr sz="2800" spc="25" dirty="0">
                <a:latin typeface="Arial"/>
                <a:cs typeface="Arial"/>
              </a:rPr>
              <a:t>thúc </a:t>
            </a:r>
            <a:r>
              <a:rPr sz="2800" spc="-10" dirty="0">
                <a:latin typeface="Arial"/>
                <a:cs typeface="Arial"/>
              </a:rPr>
              <a:t>bài </a:t>
            </a:r>
            <a:r>
              <a:rPr sz="2800" dirty="0">
                <a:latin typeface="Arial"/>
                <a:cs typeface="Arial"/>
              </a:rPr>
              <a:t>học </a:t>
            </a:r>
            <a:r>
              <a:rPr sz="2800" spc="-55" dirty="0">
                <a:latin typeface="Arial"/>
                <a:cs typeface="Arial"/>
              </a:rPr>
              <a:t>này </a:t>
            </a:r>
            <a:r>
              <a:rPr sz="2800" spc="-10" dirty="0">
                <a:latin typeface="Arial"/>
                <a:cs typeface="Arial"/>
              </a:rPr>
              <a:t>bạn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-45" dirty="0">
                <a:latin typeface="Arial"/>
                <a:cs typeface="Arial"/>
              </a:rPr>
              <a:t>khả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năng</a:t>
            </a: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5" dirty="0">
                <a:latin typeface="Arial"/>
                <a:cs typeface="Arial"/>
              </a:rPr>
              <a:t>Hiểu </a:t>
            </a:r>
            <a:r>
              <a:rPr sz="2400" spc="35" dirty="0">
                <a:latin typeface="Arial"/>
                <a:cs typeface="Arial"/>
              </a:rPr>
              <a:t>rõ </a:t>
            </a:r>
            <a:r>
              <a:rPr sz="2400" spc="-15" dirty="0">
                <a:latin typeface="Arial"/>
                <a:cs typeface="Arial"/>
              </a:rPr>
              <a:t>khái </a:t>
            </a:r>
            <a:r>
              <a:rPr sz="2400" spc="10" dirty="0">
                <a:latin typeface="Arial"/>
                <a:cs typeface="Arial"/>
              </a:rPr>
              <a:t>niệm </a:t>
            </a:r>
            <a:r>
              <a:rPr sz="2400" spc="60" dirty="0">
                <a:latin typeface="Arial"/>
                <a:cs typeface="Arial"/>
              </a:rPr>
              <a:t>đối </a:t>
            </a:r>
            <a:r>
              <a:rPr sz="2400" spc="-20" dirty="0">
                <a:latin typeface="Arial"/>
                <a:cs typeface="Arial"/>
              </a:rPr>
              <a:t>tượng </a:t>
            </a:r>
            <a:r>
              <a:rPr sz="2400" spc="-110" dirty="0">
                <a:latin typeface="Arial"/>
                <a:cs typeface="Arial"/>
              </a:rPr>
              <a:t>và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lớp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110" dirty="0">
                <a:latin typeface="Arial"/>
                <a:cs typeface="Arial"/>
              </a:rPr>
              <a:t>Mô </a:t>
            </a:r>
            <a:r>
              <a:rPr sz="2400" spc="-10" dirty="0">
                <a:latin typeface="Arial"/>
                <a:cs typeface="Arial"/>
              </a:rPr>
              <a:t>hình </a:t>
            </a:r>
            <a:r>
              <a:rPr sz="2400" spc="-25" dirty="0">
                <a:latin typeface="Arial"/>
                <a:cs typeface="Arial"/>
              </a:rPr>
              <a:t>hóa </a:t>
            </a:r>
            <a:r>
              <a:rPr sz="2400" spc="-15" dirty="0">
                <a:latin typeface="Arial"/>
                <a:cs typeface="Arial"/>
              </a:rPr>
              <a:t>lớp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60" dirty="0">
                <a:latin typeface="Arial"/>
                <a:cs typeface="Arial"/>
              </a:rPr>
              <a:t>đối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tượng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5" dirty="0">
                <a:latin typeface="Arial"/>
                <a:cs typeface="Arial"/>
              </a:rPr>
              <a:t>Định </a:t>
            </a:r>
            <a:r>
              <a:rPr sz="2400" spc="-20" dirty="0">
                <a:latin typeface="Arial"/>
                <a:cs typeface="Arial"/>
              </a:rPr>
              <a:t>nghĩa </a:t>
            </a:r>
            <a:r>
              <a:rPr sz="2400" spc="-90" dirty="0">
                <a:latin typeface="Arial"/>
                <a:cs typeface="Arial"/>
              </a:rPr>
              <a:t>được </a:t>
            </a:r>
            <a:r>
              <a:rPr sz="2400" spc="-15" dirty="0">
                <a:latin typeface="Arial"/>
                <a:cs typeface="Arial"/>
              </a:rPr>
              <a:t>lớp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30" dirty="0">
                <a:latin typeface="Arial"/>
                <a:cs typeface="Arial"/>
              </a:rPr>
              <a:t>tạo </a:t>
            </a:r>
            <a:r>
              <a:rPr sz="2400" spc="60" dirty="0">
                <a:latin typeface="Arial"/>
                <a:cs typeface="Arial"/>
              </a:rPr>
              <a:t>đối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tượng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5" dirty="0">
                <a:latin typeface="Arial"/>
                <a:cs typeface="Arial"/>
              </a:rPr>
              <a:t>Định </a:t>
            </a:r>
            <a:r>
              <a:rPr sz="2400" spc="-20" dirty="0">
                <a:latin typeface="Arial"/>
                <a:cs typeface="Arial"/>
              </a:rPr>
              <a:t>nghĩa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trường, </a:t>
            </a:r>
            <a:r>
              <a:rPr sz="2400" spc="-25" dirty="0">
                <a:latin typeface="Arial"/>
                <a:cs typeface="Arial"/>
              </a:rPr>
              <a:t>phương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thức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5" dirty="0">
                <a:latin typeface="Arial"/>
                <a:cs typeface="Arial"/>
              </a:rPr>
              <a:t>Định </a:t>
            </a:r>
            <a:r>
              <a:rPr sz="2400" spc="-20" dirty="0">
                <a:latin typeface="Arial"/>
                <a:cs typeface="Arial"/>
              </a:rPr>
              <a:t>nghĩa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190" dirty="0">
                <a:latin typeface="Arial"/>
                <a:cs typeface="Arial"/>
              </a:rPr>
              <a:t>sử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10" dirty="0">
                <a:latin typeface="Arial"/>
                <a:cs typeface="Arial"/>
              </a:rPr>
              <a:t>hàm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tạo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5" dirty="0">
                <a:latin typeface="Arial"/>
                <a:cs typeface="Arial"/>
              </a:rPr>
              <a:t>Hiểu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190" dirty="0">
                <a:latin typeface="Arial"/>
                <a:cs typeface="Arial"/>
              </a:rPr>
              <a:t>sử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package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265" dirty="0">
                <a:latin typeface="Arial"/>
                <a:cs typeface="Arial"/>
              </a:rPr>
              <a:t>Sử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15" dirty="0">
                <a:latin typeface="Arial"/>
                <a:cs typeface="Arial"/>
              </a:rPr>
              <a:t>thành </a:t>
            </a:r>
            <a:r>
              <a:rPr sz="2400" spc="30" dirty="0">
                <a:latin typeface="Arial"/>
                <a:cs typeface="Arial"/>
              </a:rPr>
              <a:t>thạo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45" dirty="0">
                <a:latin typeface="Arial"/>
                <a:cs typeface="Arial"/>
              </a:rPr>
              <a:t>đặc </a:t>
            </a:r>
            <a:r>
              <a:rPr sz="2400" spc="15" dirty="0">
                <a:latin typeface="Arial"/>
                <a:cs typeface="Arial"/>
              </a:rPr>
              <a:t>tả </a:t>
            </a:r>
            <a:r>
              <a:rPr sz="2400" spc="40" dirty="0">
                <a:latin typeface="Arial"/>
                <a:cs typeface="Arial"/>
              </a:rPr>
              <a:t>truy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xuất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5" dirty="0">
                <a:latin typeface="Arial"/>
                <a:cs typeface="Arial"/>
              </a:rPr>
              <a:t>Hiểu </a:t>
            </a:r>
            <a:r>
              <a:rPr sz="2400" spc="-90" dirty="0">
                <a:latin typeface="Arial"/>
                <a:cs typeface="Arial"/>
              </a:rPr>
              <a:t>được </a:t>
            </a:r>
            <a:r>
              <a:rPr sz="2400" spc="20" dirty="0">
                <a:latin typeface="Arial"/>
                <a:cs typeface="Arial"/>
              </a:rPr>
              <a:t>tính </a:t>
            </a:r>
            <a:r>
              <a:rPr sz="2400" spc="-55" dirty="0">
                <a:latin typeface="Arial"/>
                <a:cs typeface="Arial"/>
              </a:rPr>
              <a:t>che </a:t>
            </a:r>
            <a:r>
              <a:rPr sz="2400" spc="-5" dirty="0">
                <a:latin typeface="Arial"/>
                <a:cs typeface="Arial"/>
              </a:rPr>
              <a:t>dấu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(encapsulation)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010401" y="192024"/>
            <a:ext cx="75793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0737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1089" y="192024"/>
            <a:ext cx="80060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2659" y="1250381"/>
            <a:ext cx="10761133" cy="197938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marR="229235" indent="-342900" algn="just">
              <a:lnSpc>
                <a:spcPct val="100000"/>
              </a:lnSpc>
              <a:spcBef>
                <a:spcPts val="12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 err="1">
                <a:latin typeface="Arial"/>
                <a:cs typeface="Arial"/>
              </a:rPr>
              <a:t>Trong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-15" dirty="0">
                <a:latin typeface="Arial"/>
                <a:cs typeface="Arial"/>
              </a:rPr>
              <a:t>lớp có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40" dirty="0">
                <a:latin typeface="Arial"/>
                <a:cs typeface="Arial"/>
              </a:rPr>
              <a:t>định </a:t>
            </a:r>
            <a:r>
              <a:rPr sz="2800" spc="-25" dirty="0">
                <a:latin typeface="Arial"/>
                <a:cs typeface="Arial"/>
              </a:rPr>
              <a:t>nghĩa </a:t>
            </a:r>
            <a:r>
              <a:rPr sz="2800" spc="5" dirty="0">
                <a:latin typeface="Arial"/>
                <a:cs typeface="Arial"/>
              </a:rPr>
              <a:t>nhiều </a:t>
            </a:r>
            <a:r>
              <a:rPr sz="2800" spc="-10" dirty="0">
                <a:latin typeface="Arial"/>
                <a:cs typeface="Arial"/>
              </a:rPr>
              <a:t>hàm </a:t>
            </a:r>
            <a:r>
              <a:rPr sz="2800" spc="40" dirty="0">
                <a:latin typeface="Arial"/>
                <a:cs typeface="Arial"/>
              </a:rPr>
              <a:t>tạo  </a:t>
            </a:r>
            <a:r>
              <a:rPr sz="2800" spc="-60" dirty="0">
                <a:latin typeface="Arial"/>
                <a:cs typeface="Arial"/>
              </a:rPr>
              <a:t>khác </a:t>
            </a:r>
            <a:r>
              <a:rPr sz="2800" spc="35" dirty="0">
                <a:latin typeface="Arial"/>
                <a:cs typeface="Arial"/>
              </a:rPr>
              <a:t>tham </a:t>
            </a:r>
            <a:r>
              <a:rPr sz="2800" spc="-100" dirty="0">
                <a:latin typeface="Arial"/>
                <a:cs typeface="Arial"/>
              </a:rPr>
              <a:t>số, </a:t>
            </a:r>
            <a:r>
              <a:rPr sz="2800" spc="70" dirty="0">
                <a:latin typeface="Arial"/>
                <a:cs typeface="Arial"/>
              </a:rPr>
              <a:t>mỗi </a:t>
            </a:r>
            <a:r>
              <a:rPr sz="2800" spc="-10" dirty="0">
                <a:latin typeface="Arial"/>
                <a:cs typeface="Arial"/>
              </a:rPr>
              <a:t>hàm </a:t>
            </a:r>
            <a:r>
              <a:rPr sz="2800" spc="40" dirty="0">
                <a:latin typeface="Arial"/>
                <a:cs typeface="Arial"/>
              </a:rPr>
              <a:t>tạo </a:t>
            </a:r>
            <a:r>
              <a:rPr sz="2800" spc="5" dirty="0">
                <a:latin typeface="Arial"/>
                <a:cs typeface="Arial"/>
              </a:rPr>
              <a:t>cung </a:t>
            </a:r>
            <a:r>
              <a:rPr sz="2800" spc="-55" dirty="0">
                <a:latin typeface="Arial"/>
                <a:cs typeface="Arial"/>
              </a:rPr>
              <a:t>cấp </a:t>
            </a:r>
            <a:r>
              <a:rPr sz="2800" spc="-50" dirty="0">
                <a:latin typeface="Arial"/>
                <a:cs typeface="Arial"/>
              </a:rPr>
              <a:t>1 </a:t>
            </a:r>
            <a:r>
              <a:rPr sz="2800" spc="-80" dirty="0">
                <a:latin typeface="Arial"/>
                <a:cs typeface="Arial"/>
              </a:rPr>
              <a:t>cách </a:t>
            </a:r>
            <a:r>
              <a:rPr sz="2800" spc="40" dirty="0">
                <a:latin typeface="Arial"/>
                <a:cs typeface="Arial"/>
              </a:rPr>
              <a:t>tạo  </a:t>
            </a:r>
            <a:r>
              <a:rPr sz="2800" spc="75" dirty="0">
                <a:latin typeface="Arial"/>
                <a:cs typeface="Arial"/>
              </a:rPr>
              <a:t>đối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tượng.</a:t>
            </a:r>
            <a:endParaRPr sz="2800" dirty="0">
              <a:latin typeface="Arial"/>
              <a:cs typeface="Arial"/>
            </a:endParaRPr>
          </a:p>
          <a:p>
            <a:pPr marL="355600" marR="533400" indent="-34290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Nếu </a:t>
            </a:r>
            <a:r>
              <a:rPr sz="2800" spc="40" dirty="0">
                <a:latin typeface="Arial"/>
                <a:cs typeface="Arial"/>
              </a:rPr>
              <a:t>không </a:t>
            </a:r>
            <a:r>
              <a:rPr sz="2800" spc="-15" dirty="0">
                <a:latin typeface="Arial"/>
                <a:cs typeface="Arial"/>
              </a:rPr>
              <a:t>khai </a:t>
            </a:r>
            <a:r>
              <a:rPr sz="2800" spc="-5" dirty="0">
                <a:latin typeface="Arial"/>
                <a:cs typeface="Arial"/>
              </a:rPr>
              <a:t>báo </a:t>
            </a:r>
            <a:r>
              <a:rPr sz="2800" spc="-10" dirty="0">
                <a:latin typeface="Arial"/>
                <a:cs typeface="Arial"/>
              </a:rPr>
              <a:t>hàm </a:t>
            </a:r>
            <a:r>
              <a:rPr sz="2800" spc="40" dirty="0">
                <a:latin typeface="Arial"/>
                <a:cs typeface="Arial"/>
              </a:rPr>
              <a:t>tạo </a:t>
            </a:r>
            <a:r>
              <a:rPr sz="2800" spc="30" dirty="0">
                <a:latin typeface="Arial"/>
                <a:cs typeface="Arial"/>
              </a:rPr>
              <a:t>thì </a:t>
            </a:r>
            <a:r>
              <a:rPr sz="2800" spc="-204" dirty="0">
                <a:latin typeface="Arial"/>
                <a:cs typeface="Arial"/>
              </a:rPr>
              <a:t>Java </a:t>
            </a:r>
            <a:r>
              <a:rPr sz="2800" spc="-35" dirty="0">
                <a:latin typeface="Arial"/>
                <a:cs typeface="Arial"/>
              </a:rPr>
              <a:t>tự </a:t>
            </a:r>
            <a:r>
              <a:rPr sz="2800" spc="70" dirty="0">
                <a:latin typeface="Arial"/>
                <a:cs typeface="Arial"/>
              </a:rPr>
              <a:t>động  </a:t>
            </a:r>
            <a:r>
              <a:rPr sz="2800" spc="5" dirty="0">
                <a:latin typeface="Arial"/>
                <a:cs typeface="Arial"/>
              </a:rPr>
              <a:t>cung </a:t>
            </a:r>
            <a:r>
              <a:rPr sz="2800" spc="-55" dirty="0">
                <a:latin typeface="Arial"/>
                <a:cs typeface="Arial"/>
              </a:rPr>
              <a:t>cấp </a:t>
            </a:r>
            <a:r>
              <a:rPr sz="2800" spc="-10" dirty="0">
                <a:latin typeface="Arial"/>
                <a:cs typeface="Arial"/>
              </a:rPr>
              <a:t>hàm </a:t>
            </a:r>
            <a:r>
              <a:rPr sz="2800" spc="40" dirty="0">
                <a:latin typeface="Arial"/>
                <a:cs typeface="Arial"/>
              </a:rPr>
              <a:t>tạo </a:t>
            </a:r>
            <a:r>
              <a:rPr sz="2800" spc="-55" dirty="0">
                <a:latin typeface="Arial"/>
                <a:cs typeface="Arial"/>
              </a:rPr>
              <a:t>mặc </a:t>
            </a:r>
            <a:r>
              <a:rPr sz="2800" spc="40" dirty="0">
                <a:latin typeface="Arial"/>
                <a:cs typeface="Arial"/>
              </a:rPr>
              <a:t>định </a:t>
            </a:r>
            <a:r>
              <a:rPr sz="2800" spc="15" dirty="0">
                <a:latin typeface="Arial"/>
                <a:cs typeface="Arial"/>
              </a:rPr>
              <a:t>(không </a:t>
            </a:r>
            <a:r>
              <a:rPr sz="2800" spc="35" dirty="0">
                <a:latin typeface="Arial"/>
                <a:cs typeface="Arial"/>
              </a:rPr>
              <a:t>tham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số)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0" y="5791556"/>
            <a:ext cx="5406813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0" y="0"/>
                </a:moveTo>
                <a:lnTo>
                  <a:pt x="4054703" y="0"/>
                </a:lnTo>
                <a:lnTo>
                  <a:pt x="4054703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24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2.8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06C5D80-4C1A-C74E-A71B-E24F3FF0FAF6}"/>
              </a:ext>
            </a:extLst>
          </p:cNvPr>
          <p:cNvSpPr/>
          <p:nvPr/>
        </p:nvSpPr>
        <p:spPr>
          <a:xfrm>
            <a:off x="1319511" y="3229769"/>
            <a:ext cx="6667500" cy="3516642"/>
          </a:xfrm>
          <a:custGeom>
            <a:avLst/>
            <a:gdLst/>
            <a:ahLst/>
            <a:cxnLst/>
            <a:rect l="l" t="t" r="r" b="b"/>
            <a:pathLst>
              <a:path w="5000625" h="2247265">
                <a:moveTo>
                  <a:pt x="0" y="0"/>
                </a:moveTo>
                <a:lnTo>
                  <a:pt x="5000028" y="0"/>
                </a:lnTo>
                <a:lnTo>
                  <a:pt x="5000028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488F50B-44B0-2742-A94C-0274BC569263}"/>
              </a:ext>
            </a:extLst>
          </p:cNvPr>
          <p:cNvSpPr txBox="1"/>
          <p:nvPr/>
        </p:nvSpPr>
        <p:spPr>
          <a:xfrm>
            <a:off x="1455401" y="3322397"/>
            <a:ext cx="6395720" cy="342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 marR="2680335" indent="-457200">
              <a:lnSpc>
                <a:spcPct val="100000"/>
              </a:lnSpc>
              <a:spcBef>
                <a:spcPts val="229"/>
              </a:spcBef>
            </a:pPr>
            <a:r>
              <a:rPr lang="en-US" sz="2000" spc="-55" dirty="0">
                <a:latin typeface="Arial"/>
                <a:cs typeface="Arial"/>
              </a:rPr>
              <a:t>public </a:t>
            </a:r>
            <a:r>
              <a:rPr lang="en-US" sz="2000" spc="-150" dirty="0">
                <a:latin typeface="Arial"/>
                <a:cs typeface="Arial"/>
              </a:rPr>
              <a:t>class </a:t>
            </a:r>
            <a:r>
              <a:rPr lang="en-US" sz="2000" spc="-105" dirty="0" err="1">
                <a:latin typeface="Arial"/>
                <a:cs typeface="Arial"/>
              </a:rPr>
              <a:t>ChuNhat</a:t>
            </a:r>
            <a:r>
              <a:rPr lang="en-US" sz="2000" spc="-105" dirty="0">
                <a:latin typeface="Arial"/>
                <a:cs typeface="Arial"/>
              </a:rPr>
              <a:t> {</a:t>
            </a:r>
          </a:p>
          <a:p>
            <a:pPr marL="553085" marR="2680335" indent="-457200">
              <a:lnSpc>
                <a:spcPct val="100000"/>
              </a:lnSpc>
              <a:spcBef>
                <a:spcPts val="229"/>
              </a:spcBef>
            </a:pPr>
            <a:r>
              <a:rPr lang="en-US" sz="2000" spc="-105" dirty="0">
                <a:latin typeface="Arial"/>
                <a:cs typeface="Arial"/>
              </a:rPr>
              <a:t>        </a:t>
            </a:r>
            <a:r>
              <a:rPr lang="en-US" sz="2000" spc="-60" dirty="0">
                <a:latin typeface="Arial"/>
                <a:cs typeface="Arial"/>
              </a:rPr>
              <a:t>double </a:t>
            </a:r>
            <a:r>
              <a:rPr lang="en-US" sz="2000" spc="-65" dirty="0" err="1">
                <a:latin typeface="Arial"/>
                <a:cs typeface="Arial"/>
              </a:rPr>
              <a:t>dai</a:t>
            </a:r>
            <a:r>
              <a:rPr lang="en-US" sz="2000" spc="-65" dirty="0">
                <a:latin typeface="Arial"/>
                <a:cs typeface="Arial"/>
              </a:rPr>
              <a:t>,</a:t>
            </a:r>
            <a:r>
              <a:rPr lang="en-US" sz="2000" spc="-229" dirty="0">
                <a:latin typeface="Arial"/>
                <a:cs typeface="Arial"/>
              </a:rPr>
              <a:t> </a:t>
            </a:r>
            <a:r>
              <a:rPr lang="en-US" sz="2000" spc="-65" dirty="0" err="1">
                <a:latin typeface="Arial"/>
                <a:cs typeface="Arial"/>
              </a:rPr>
              <a:t>rong</a:t>
            </a:r>
            <a:r>
              <a:rPr lang="en-US" sz="2000" spc="-65" dirty="0">
                <a:latin typeface="Arial"/>
                <a:cs typeface="Arial"/>
              </a:rPr>
              <a:t>;</a:t>
            </a:r>
            <a:endParaRPr lang="en-US" sz="2000" dirty="0">
              <a:latin typeface="Arial"/>
              <a:cs typeface="Arial"/>
            </a:endParaRPr>
          </a:p>
          <a:p>
            <a:pPr marL="1010285" marR="123825" indent="-457200">
              <a:lnSpc>
                <a:spcPct val="100000"/>
              </a:lnSpc>
            </a:pPr>
            <a:r>
              <a:rPr lang="en-US" sz="2000" b="1" spc="-145" dirty="0">
                <a:solidFill>
                  <a:srgbClr val="FF0000"/>
                </a:solidFill>
                <a:latin typeface="Arial"/>
                <a:cs typeface="Arial"/>
              </a:rPr>
              <a:t>public </a:t>
            </a:r>
            <a:r>
              <a:rPr lang="en-US" sz="2000" b="1" spc="-110" dirty="0" err="1">
                <a:solidFill>
                  <a:srgbClr val="FF0000"/>
                </a:solidFill>
                <a:latin typeface="Arial"/>
                <a:cs typeface="Arial"/>
              </a:rPr>
              <a:t>ChuNhat</a:t>
            </a:r>
            <a:r>
              <a:rPr lang="en-US" sz="2000" spc="-110" dirty="0">
                <a:latin typeface="Arial"/>
                <a:cs typeface="Arial"/>
              </a:rPr>
              <a:t>(double </a:t>
            </a:r>
            <a:r>
              <a:rPr lang="en-US" sz="2000" spc="-65" dirty="0" err="1">
                <a:latin typeface="Arial"/>
                <a:cs typeface="Arial"/>
              </a:rPr>
              <a:t>dai</a:t>
            </a:r>
            <a:r>
              <a:rPr lang="en-US" sz="2000" spc="-65" dirty="0">
                <a:latin typeface="Arial"/>
                <a:cs typeface="Arial"/>
              </a:rPr>
              <a:t>, </a:t>
            </a:r>
            <a:r>
              <a:rPr lang="en-US" sz="2000" spc="-60" dirty="0">
                <a:latin typeface="Arial"/>
                <a:cs typeface="Arial"/>
              </a:rPr>
              <a:t>double </a:t>
            </a:r>
            <a:r>
              <a:rPr lang="en-US" sz="2000" spc="-70" dirty="0" err="1">
                <a:latin typeface="Arial"/>
                <a:cs typeface="Arial"/>
              </a:rPr>
              <a:t>rong</a:t>
            </a:r>
            <a:r>
              <a:rPr lang="en-US" sz="2000" spc="-70" dirty="0">
                <a:latin typeface="Arial"/>
                <a:cs typeface="Arial"/>
              </a:rPr>
              <a:t>) {  </a:t>
            </a:r>
            <a:endParaRPr lang="en-US" sz="2000" dirty="0">
              <a:latin typeface="Arial"/>
              <a:cs typeface="Arial"/>
            </a:endParaRPr>
          </a:p>
          <a:p>
            <a:pPr marL="1010285" marR="123825" lvl="0" indent="-457200">
              <a:lnSpc>
                <a:spcPct val="100000"/>
              </a:lnSpc>
              <a:buNone/>
            </a:pPr>
            <a:r>
              <a:rPr lang="en-US" sz="2000" spc="-55" dirty="0">
                <a:latin typeface="Arial"/>
                <a:cs typeface="Arial"/>
              </a:rPr>
              <a:t>        </a:t>
            </a:r>
            <a:r>
              <a:rPr lang="en-US" sz="2000" spc="-55" dirty="0" err="1">
                <a:latin typeface="Arial"/>
                <a:cs typeface="Arial"/>
              </a:rPr>
              <a:t>this.dai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170" dirty="0">
                <a:latin typeface="Arial"/>
                <a:cs typeface="Arial"/>
              </a:rPr>
              <a:t>=</a:t>
            </a:r>
            <a:r>
              <a:rPr lang="en-US" sz="2000" spc="-155" dirty="0">
                <a:latin typeface="Arial"/>
                <a:cs typeface="Arial"/>
              </a:rPr>
              <a:t> </a:t>
            </a:r>
            <a:r>
              <a:rPr lang="en-US" sz="2000" spc="-60" dirty="0" err="1">
                <a:latin typeface="Arial"/>
                <a:cs typeface="Arial"/>
              </a:rPr>
              <a:t>dai</a:t>
            </a:r>
            <a:r>
              <a:rPr lang="en-US" sz="2000" spc="-60" dirty="0">
                <a:latin typeface="Arial"/>
                <a:cs typeface="Arial"/>
              </a:rPr>
              <a:t>;</a:t>
            </a:r>
            <a:endParaRPr lang="en-US" sz="2000" dirty="0">
              <a:latin typeface="Arial"/>
              <a:cs typeface="Arial"/>
            </a:endParaRPr>
          </a:p>
          <a:p>
            <a:pPr marL="1010285">
              <a:lnSpc>
                <a:spcPct val="100000"/>
              </a:lnSpc>
              <a:spcBef>
                <a:spcPts val="5"/>
              </a:spcBef>
            </a:pPr>
            <a:r>
              <a:rPr lang="en-US" sz="2000" spc="-60" dirty="0">
                <a:latin typeface="Arial"/>
                <a:cs typeface="Arial"/>
              </a:rPr>
              <a:t> </a:t>
            </a:r>
            <a:r>
              <a:rPr lang="en-US" sz="2000" spc="-60" dirty="0" err="1">
                <a:latin typeface="Arial"/>
                <a:cs typeface="Arial"/>
              </a:rPr>
              <a:t>this.rong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170" dirty="0">
                <a:latin typeface="Arial"/>
                <a:cs typeface="Arial"/>
              </a:rPr>
              <a:t>=</a:t>
            </a:r>
            <a:r>
              <a:rPr lang="en-US" sz="2000" spc="-155" dirty="0">
                <a:latin typeface="Arial"/>
                <a:cs typeface="Arial"/>
              </a:rPr>
              <a:t> </a:t>
            </a:r>
            <a:r>
              <a:rPr lang="en-US" sz="2000" spc="-65" dirty="0" err="1">
                <a:latin typeface="Arial"/>
                <a:cs typeface="Arial"/>
              </a:rPr>
              <a:t>rong</a:t>
            </a:r>
            <a:r>
              <a:rPr lang="en-US" sz="2000" spc="-65" dirty="0">
                <a:latin typeface="Arial"/>
                <a:cs typeface="Arial"/>
              </a:rPr>
              <a:t>;</a:t>
            </a:r>
            <a:endParaRPr lang="en-US" sz="2000" dirty="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}</a:t>
            </a:r>
          </a:p>
          <a:p>
            <a:pPr marL="1010285" marR="1310640" indent="-457200">
              <a:lnSpc>
                <a:spcPct val="100000"/>
              </a:lnSpc>
            </a:pPr>
            <a:r>
              <a:rPr lang="en-US" sz="2000" b="1" spc="-145" dirty="0">
                <a:solidFill>
                  <a:srgbClr val="FF0000"/>
                </a:solidFill>
                <a:latin typeface="Arial"/>
                <a:cs typeface="Arial"/>
              </a:rPr>
              <a:t>public </a:t>
            </a:r>
            <a:r>
              <a:rPr lang="en-US" sz="2000" b="1" spc="-110" dirty="0" err="1">
                <a:solidFill>
                  <a:srgbClr val="FF0000"/>
                </a:solidFill>
                <a:latin typeface="Arial"/>
                <a:cs typeface="Arial"/>
              </a:rPr>
              <a:t>ChuNhat</a:t>
            </a:r>
            <a:r>
              <a:rPr lang="en-US" sz="2000" spc="-110" dirty="0">
                <a:latin typeface="Arial"/>
                <a:cs typeface="Arial"/>
              </a:rPr>
              <a:t>(double </a:t>
            </a:r>
            <a:r>
              <a:rPr lang="en-US" sz="2000" spc="-90" dirty="0" err="1">
                <a:latin typeface="Arial"/>
                <a:cs typeface="Arial"/>
              </a:rPr>
              <a:t>canh</a:t>
            </a:r>
            <a:r>
              <a:rPr lang="en-US" sz="2000" spc="-90" dirty="0">
                <a:latin typeface="Arial"/>
                <a:cs typeface="Arial"/>
              </a:rPr>
              <a:t>) {</a:t>
            </a:r>
            <a:endParaRPr lang="en-US" sz="2000" dirty="0">
              <a:latin typeface="Arial"/>
              <a:cs typeface="Arial"/>
            </a:endParaRPr>
          </a:p>
          <a:p>
            <a:pPr marL="1010285" marR="1310640" lvl="0" indent="-457200">
              <a:lnSpc>
                <a:spcPct val="100000"/>
              </a:lnSpc>
              <a:buNone/>
            </a:pPr>
            <a:r>
              <a:rPr lang="en-US" sz="2000" spc="-55" dirty="0">
                <a:latin typeface="Arial"/>
                <a:cs typeface="Arial"/>
              </a:rPr>
              <a:t>        </a:t>
            </a:r>
            <a:r>
              <a:rPr lang="en-US" sz="2000" spc="-55" dirty="0" err="1">
                <a:latin typeface="Arial"/>
                <a:cs typeface="Arial"/>
              </a:rPr>
              <a:t>this.dai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170" dirty="0">
                <a:latin typeface="Arial"/>
                <a:cs typeface="Arial"/>
              </a:rPr>
              <a:t>=</a:t>
            </a:r>
            <a:r>
              <a:rPr lang="en-US" sz="2000" spc="-155" dirty="0">
                <a:latin typeface="Arial"/>
                <a:cs typeface="Arial"/>
              </a:rPr>
              <a:t> </a:t>
            </a:r>
            <a:r>
              <a:rPr lang="en-US" sz="2000" spc="-95" dirty="0" err="1">
                <a:latin typeface="Arial"/>
                <a:cs typeface="Arial"/>
              </a:rPr>
              <a:t>canh</a:t>
            </a:r>
            <a:r>
              <a:rPr lang="en-US" sz="2000" spc="-95" dirty="0">
                <a:latin typeface="Arial"/>
                <a:cs typeface="Arial"/>
              </a:rPr>
              <a:t>;</a:t>
            </a:r>
          </a:p>
          <a:p>
            <a:pPr lvl="0"/>
            <a:r>
              <a:rPr lang="en-US" sz="2000" spc="-95" dirty="0">
                <a:solidFill>
                  <a:srgbClr val="000000"/>
                </a:solidFill>
                <a:latin typeface="Arial"/>
              </a:rPr>
              <a:t>                  </a:t>
            </a:r>
            <a:r>
              <a:rPr lang="en-US" sz="2000" spc="-95" dirty="0" err="1">
                <a:solidFill>
                  <a:srgbClr val="000000"/>
                </a:solidFill>
                <a:latin typeface="Arial"/>
              </a:rPr>
              <a:t>this.rong</a:t>
            </a:r>
            <a:r>
              <a:rPr lang="en-US" sz="2000" spc="-95" dirty="0">
                <a:solidFill>
                  <a:srgbClr val="000000"/>
                </a:solidFill>
                <a:latin typeface="Arial"/>
              </a:rPr>
              <a:t> = </a:t>
            </a:r>
            <a:r>
              <a:rPr lang="en-US" sz="2000" spc="-95" dirty="0" err="1">
                <a:solidFill>
                  <a:srgbClr val="000000"/>
                </a:solidFill>
                <a:latin typeface="Arial"/>
              </a:rPr>
              <a:t>canh</a:t>
            </a:r>
            <a:r>
              <a:rPr lang="en-US" sz="2000" spc="-95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lvl="0"/>
            <a:r>
              <a:rPr lang="en-US" sz="2000" spc="-95" dirty="0">
                <a:solidFill>
                  <a:srgbClr val="000000"/>
                </a:solidFill>
                <a:latin typeface="Arial"/>
              </a:rPr>
              <a:t>         }</a:t>
            </a:r>
          </a:p>
          <a:p>
            <a:pPr lvl="0"/>
            <a:r>
              <a:rPr lang="en-US" sz="2000" spc="-95" dirty="0">
                <a:solidFill>
                  <a:srgbClr val="000000"/>
                </a:solidFill>
                <a:latin typeface="Arial"/>
              </a:rPr>
              <a:t>}</a:t>
            </a:r>
            <a:endParaRPr lang="en-US" sz="2000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019F436A-C24C-664B-88CA-84DFE53A806A}"/>
              </a:ext>
            </a:extLst>
          </p:cNvPr>
          <p:cNvSpPr/>
          <p:nvPr/>
        </p:nvSpPr>
        <p:spPr>
          <a:xfrm>
            <a:off x="6168847" y="5852251"/>
            <a:ext cx="5406813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0" y="0"/>
                </a:moveTo>
                <a:lnTo>
                  <a:pt x="4054703" y="0"/>
                </a:lnTo>
                <a:lnTo>
                  <a:pt x="4054703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421EC754-7DD5-2F4C-8FAB-794B7369D55B}"/>
              </a:ext>
            </a:extLst>
          </p:cNvPr>
          <p:cNvSpPr txBox="1"/>
          <p:nvPr/>
        </p:nvSpPr>
        <p:spPr>
          <a:xfrm>
            <a:off x="6273834" y="5868499"/>
            <a:ext cx="5146887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14" dirty="0" err="1">
                <a:latin typeface="Arial"/>
                <a:cs typeface="Arial"/>
              </a:rPr>
              <a:t>ChuNhat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 err="1">
                <a:latin typeface="Arial"/>
                <a:cs typeface="Arial"/>
              </a:rPr>
              <a:t>cn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ChuNhat(20, </a:t>
            </a:r>
            <a:r>
              <a:rPr sz="2000" spc="-70" dirty="0">
                <a:latin typeface="Arial"/>
                <a:cs typeface="Arial"/>
              </a:rPr>
              <a:t>15);  </a:t>
            </a:r>
            <a:endParaRPr lang="en-US" sz="2000" spc="-7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14" dirty="0" err="1">
                <a:latin typeface="Arial"/>
                <a:cs typeface="Arial"/>
              </a:rPr>
              <a:t>ChuNhat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lang="en-US" sz="2000" spc="-105" dirty="0">
                <a:latin typeface="Arial"/>
                <a:cs typeface="Arial"/>
              </a:rPr>
              <a:t>vu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lang="en-US" sz="2000" spc="-100" dirty="0" err="1">
                <a:latin typeface="Arial"/>
                <a:cs typeface="Arial"/>
              </a:rPr>
              <a:t>ChuNhat</a:t>
            </a:r>
            <a:r>
              <a:rPr sz="2000" spc="-100" dirty="0">
                <a:latin typeface="Arial"/>
                <a:cs typeface="Arial"/>
              </a:rPr>
              <a:t>(</a:t>
            </a:r>
            <a:r>
              <a:rPr lang="en-US" sz="2000" spc="-70" dirty="0">
                <a:latin typeface="Arial"/>
                <a:cs typeface="Arial"/>
              </a:rPr>
              <a:t>30</a:t>
            </a:r>
            <a:r>
              <a:rPr sz="2000" spc="-70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5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97331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8844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48576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4525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pc="-110" dirty="0"/>
              <a:t>được </a:t>
            </a:r>
            <a:r>
              <a:rPr spc="-225" dirty="0"/>
              <a:t>sử </a:t>
            </a:r>
            <a:r>
              <a:rPr spc="55" dirty="0"/>
              <a:t>dụng </a:t>
            </a:r>
            <a:r>
              <a:rPr spc="-10" dirty="0"/>
              <a:t>để </a:t>
            </a:r>
            <a:r>
              <a:rPr dirty="0"/>
              <a:t>đại </a:t>
            </a:r>
            <a:r>
              <a:rPr spc="10" dirty="0"/>
              <a:t>diện </a:t>
            </a:r>
            <a:r>
              <a:rPr spc="-5" dirty="0"/>
              <a:t>cho </a:t>
            </a:r>
            <a:r>
              <a:rPr spc="75" dirty="0"/>
              <a:t>đối </a:t>
            </a:r>
            <a:r>
              <a:rPr spc="-25" dirty="0"/>
              <a:t>tượng  </a:t>
            </a:r>
            <a:r>
              <a:rPr dirty="0"/>
              <a:t>hiện</a:t>
            </a:r>
            <a:r>
              <a:rPr spc="-10" dirty="0"/>
              <a:t> </a:t>
            </a:r>
            <a:r>
              <a:rPr spc="-25" dirty="0"/>
              <a:t>tại.</a:t>
            </a:r>
          </a:p>
          <a:p>
            <a:pPr marL="356870" marR="39814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pc="-110" dirty="0"/>
              <a:t>được </a:t>
            </a:r>
            <a:r>
              <a:rPr spc="-225" dirty="0"/>
              <a:t>sử </a:t>
            </a:r>
            <a:r>
              <a:rPr spc="55" dirty="0"/>
              <a:t>dụng </a:t>
            </a:r>
            <a:r>
              <a:rPr spc="70" dirty="0"/>
              <a:t>trong </a:t>
            </a:r>
            <a:r>
              <a:rPr spc="-15" dirty="0"/>
              <a:t>lớp </a:t>
            </a:r>
            <a:r>
              <a:rPr spc="-10" dirty="0"/>
              <a:t>để </a:t>
            </a:r>
            <a:r>
              <a:rPr spc="35" dirty="0"/>
              <a:t>tham </a:t>
            </a:r>
            <a:r>
              <a:rPr spc="-25" dirty="0"/>
              <a:t>chiếu </a:t>
            </a:r>
            <a:r>
              <a:rPr spc="15" dirty="0"/>
              <a:t>tới  </a:t>
            </a:r>
            <a:r>
              <a:rPr spc="-120" dirty="0"/>
              <a:t>các </a:t>
            </a:r>
            <a:r>
              <a:rPr spc="20" dirty="0"/>
              <a:t>thành </a:t>
            </a:r>
            <a:r>
              <a:rPr spc="-25" dirty="0"/>
              <a:t>viên </a:t>
            </a:r>
            <a:r>
              <a:rPr spc="-75" dirty="0"/>
              <a:t>của </a:t>
            </a:r>
            <a:r>
              <a:rPr spc="-15" dirty="0"/>
              <a:t>lớp </a:t>
            </a:r>
            <a:r>
              <a:rPr spc="10" dirty="0"/>
              <a:t>(field </a:t>
            </a:r>
            <a:r>
              <a:rPr spc="-125" dirty="0"/>
              <a:t>và</a:t>
            </a:r>
            <a:r>
              <a:rPr spc="110" dirty="0"/>
              <a:t> </a:t>
            </a:r>
            <a:r>
              <a:rPr spc="35" dirty="0"/>
              <a:t>method)</a:t>
            </a:r>
          </a:p>
          <a:p>
            <a:pPr marL="357505" marR="508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pc="-310" dirty="0"/>
              <a:t>Sử </a:t>
            </a:r>
            <a:r>
              <a:rPr spc="55" dirty="0"/>
              <a:t>dụng </a:t>
            </a:r>
            <a:r>
              <a:rPr b="1" spc="-10" dirty="0">
                <a:latin typeface="Arial"/>
                <a:cs typeface="Arial"/>
              </a:rPr>
              <a:t>this.field </a:t>
            </a:r>
            <a:r>
              <a:rPr spc="-10" dirty="0"/>
              <a:t>để </a:t>
            </a:r>
            <a:r>
              <a:rPr dirty="0"/>
              <a:t>phân </a:t>
            </a:r>
            <a:r>
              <a:rPr spc="50" dirty="0"/>
              <a:t>biệt </a:t>
            </a:r>
            <a:r>
              <a:rPr spc="35" dirty="0"/>
              <a:t>field </a:t>
            </a:r>
            <a:r>
              <a:rPr spc="-60" dirty="0"/>
              <a:t>với </a:t>
            </a:r>
            <a:r>
              <a:rPr spc="-120" dirty="0"/>
              <a:t>các </a:t>
            </a:r>
            <a:r>
              <a:rPr spc="15" dirty="0"/>
              <a:t>biến  </a:t>
            </a:r>
            <a:r>
              <a:rPr spc="-65" dirty="0"/>
              <a:t>cục </a:t>
            </a:r>
            <a:r>
              <a:rPr spc="80" dirty="0"/>
              <a:t>bộ </a:t>
            </a:r>
            <a:r>
              <a:rPr spc="-35" dirty="0"/>
              <a:t>hoặc </a:t>
            </a:r>
            <a:r>
              <a:rPr spc="35" dirty="0"/>
              <a:t>tham </a:t>
            </a:r>
            <a:r>
              <a:rPr spc="-70" dirty="0"/>
              <a:t>số </a:t>
            </a:r>
            <a:r>
              <a:rPr spc="-75" dirty="0"/>
              <a:t>của </a:t>
            </a:r>
            <a:r>
              <a:rPr spc="-30" dirty="0"/>
              <a:t>phương</a:t>
            </a:r>
            <a:r>
              <a:rPr spc="15" dirty="0"/>
              <a:t> </a:t>
            </a:r>
            <a:r>
              <a:rPr spc="-40" dirty="0"/>
              <a:t>thức</a:t>
            </a:r>
          </a:p>
          <a:p>
            <a:pPr marL="1383665" marR="4077335" indent="0">
              <a:lnSpc>
                <a:spcPct val="100000"/>
              </a:lnSpc>
              <a:spcBef>
                <a:spcPts val="1165"/>
              </a:spcBef>
              <a:buNone/>
            </a:pPr>
            <a:r>
              <a:rPr sz="2400" spc="-65" dirty="0"/>
              <a:t>public </a:t>
            </a:r>
            <a:r>
              <a:rPr sz="2400" spc="-180" dirty="0"/>
              <a:t>class</a:t>
            </a:r>
            <a:r>
              <a:rPr sz="2400" spc="-254" dirty="0"/>
              <a:t> </a:t>
            </a:r>
            <a:r>
              <a:rPr sz="2400" spc="-160" dirty="0" err="1"/>
              <a:t>MyClass</a:t>
            </a:r>
            <a:r>
              <a:rPr lang="en-US" sz="2400" spc="-160" dirty="0"/>
              <a:t> </a:t>
            </a:r>
            <a:r>
              <a:rPr sz="2400" spc="-160" dirty="0"/>
              <a:t>{</a:t>
            </a:r>
            <a:endParaRPr lang="en-US" sz="2400" spc="-160" dirty="0"/>
          </a:p>
          <a:p>
            <a:pPr marL="1383665" marR="4077335" indent="0">
              <a:lnSpc>
                <a:spcPct val="100000"/>
              </a:lnSpc>
              <a:spcBef>
                <a:spcPts val="1165"/>
              </a:spcBef>
              <a:buNone/>
            </a:pPr>
            <a:r>
              <a:rPr lang="en-US" spc="-160" dirty="0"/>
              <a:t>         </a:t>
            </a:r>
            <a:r>
              <a:rPr sz="2400" spc="15" dirty="0" err="1"/>
              <a:t>int</a:t>
            </a:r>
            <a:r>
              <a:rPr sz="2400" spc="-135" dirty="0"/>
              <a:t> </a:t>
            </a:r>
            <a:r>
              <a:rPr sz="2400" spc="-25" dirty="0"/>
              <a:t>field;</a:t>
            </a:r>
            <a:endParaRPr sz="2400" dirty="0"/>
          </a:p>
          <a:p>
            <a:pPr marL="1382395" indent="0">
              <a:lnSpc>
                <a:spcPct val="100000"/>
              </a:lnSpc>
              <a:buNone/>
            </a:pPr>
            <a:r>
              <a:rPr lang="en-US" sz="2400" spc="-75" dirty="0"/>
              <a:t>        </a:t>
            </a:r>
            <a:r>
              <a:rPr sz="2400" spc="-75" dirty="0"/>
              <a:t>void </a:t>
            </a:r>
            <a:r>
              <a:rPr sz="2400" spc="-35" dirty="0"/>
              <a:t>method(int</a:t>
            </a:r>
            <a:r>
              <a:rPr sz="2400" spc="-204" dirty="0"/>
              <a:t> </a:t>
            </a:r>
            <a:r>
              <a:rPr sz="2400" spc="-35" dirty="0"/>
              <a:t>field){</a:t>
            </a:r>
            <a:endParaRPr sz="2400" dirty="0"/>
          </a:p>
          <a:p>
            <a:pPr marL="1955800" indent="0">
              <a:lnSpc>
                <a:spcPct val="100000"/>
              </a:lnSpc>
              <a:buNone/>
            </a:pPr>
            <a:r>
              <a:rPr lang="en-US" sz="2400" b="1" spc="-125" dirty="0" err="1">
                <a:latin typeface="Arial"/>
                <a:cs typeface="Arial"/>
              </a:rPr>
              <a:t>this.</a:t>
            </a:r>
            <a:r>
              <a:rPr sz="2400" b="1" spc="-125" dirty="0" err="1">
                <a:latin typeface="Arial"/>
                <a:cs typeface="Arial"/>
              </a:rPr>
              <a:t>field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spc="-210" dirty="0"/>
              <a:t>=</a:t>
            </a:r>
            <a:r>
              <a:rPr sz="2400" spc="-114" dirty="0"/>
              <a:t> </a:t>
            </a:r>
            <a:r>
              <a:rPr sz="2400" spc="-25" dirty="0"/>
              <a:t>field;</a:t>
            </a:r>
            <a:endParaRPr sz="2400" dirty="0">
              <a:latin typeface="Arial"/>
              <a:cs typeface="Arial"/>
            </a:endParaRPr>
          </a:p>
          <a:p>
            <a:pPr marL="1382395" indent="0">
              <a:lnSpc>
                <a:spcPct val="100000"/>
              </a:lnSpc>
              <a:buNone/>
            </a:pPr>
            <a:r>
              <a:rPr lang="en-US" sz="2400" spc="-50" dirty="0"/>
              <a:t>        </a:t>
            </a:r>
            <a:r>
              <a:rPr sz="2400" spc="-50" dirty="0"/>
              <a:t>}</a:t>
            </a:r>
            <a:endParaRPr lang="en-US" sz="2400" spc="-50" dirty="0"/>
          </a:p>
          <a:p>
            <a:pPr marL="1382395" indent="0">
              <a:lnSpc>
                <a:spcPct val="100000"/>
              </a:lnSpc>
              <a:buNone/>
            </a:pPr>
            <a:r>
              <a:rPr lang="en-US" sz="2400" spc="-50" dirty="0"/>
              <a:t>}</a:t>
            </a:r>
            <a:endParaRPr sz="24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</a:p>
        </p:txBody>
      </p:sp>
    </p:spTree>
    <p:extLst>
      <p:ext uri="{BB962C8B-B14F-4D97-AF65-F5344CB8AC3E}">
        <p14:creationId xmlns:p14="http://schemas.microsoft.com/office/powerpoint/2010/main" val="363727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2551010"/>
            <a:ext cx="85344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0"/>
                </a:moveTo>
                <a:lnTo>
                  <a:pt x="6400800" y="0"/>
                </a:lnTo>
                <a:lnTo>
                  <a:pt x="6400800" y="3264763"/>
                </a:lnTo>
                <a:lnTo>
                  <a:pt x="0" y="3264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9972" y="2575398"/>
            <a:ext cx="4568053" cy="28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9269" y="617575"/>
            <a:ext cx="7257913" cy="2825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8882" y="3064255"/>
            <a:ext cx="3778673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2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7200" b="1" spc="-6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0" b="1" spc="-11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15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664" y="3570908"/>
            <a:ext cx="3488944" cy="2616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000" y="2057400"/>
            <a:ext cx="36576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0"/>
                </a:moveTo>
                <a:lnTo>
                  <a:pt x="2743200" y="0"/>
                </a:lnTo>
                <a:lnTo>
                  <a:pt x="27432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000" y="2819400"/>
            <a:ext cx="36576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0" y="0"/>
                </a:moveTo>
                <a:lnTo>
                  <a:pt x="2743200" y="0"/>
                </a:lnTo>
                <a:lnTo>
                  <a:pt x="2743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000" y="3733800"/>
            <a:ext cx="36576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0"/>
                </a:moveTo>
                <a:lnTo>
                  <a:pt x="2743200" y="0"/>
                </a:lnTo>
                <a:lnTo>
                  <a:pt x="27432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1067" y="1511300"/>
          <a:ext cx="3657600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SinhVien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hoTen: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String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diemTB: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double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xepLoai():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String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xuat():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void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nhap():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void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SinhVien()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SinhVien(hoTen,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diemTB)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08000" y="4734344"/>
            <a:ext cx="6299200" cy="1754505"/>
          </a:xfrm>
          <a:custGeom>
            <a:avLst/>
            <a:gdLst/>
            <a:ahLst/>
            <a:cxnLst/>
            <a:rect l="l" t="t" r="r" b="b"/>
            <a:pathLst>
              <a:path w="4724400" h="1754504">
                <a:moveTo>
                  <a:pt x="0" y="0"/>
                </a:moveTo>
                <a:lnTo>
                  <a:pt x="4724400" y="0"/>
                </a:lnTo>
                <a:lnTo>
                  <a:pt x="4724400" y="1754327"/>
                </a:lnTo>
                <a:lnTo>
                  <a:pt x="0" y="1754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000" y="4734344"/>
            <a:ext cx="6299200" cy="1754505"/>
          </a:xfrm>
          <a:custGeom>
            <a:avLst/>
            <a:gdLst/>
            <a:ahLst/>
            <a:cxnLst/>
            <a:rect l="l" t="t" r="r" b="b"/>
            <a:pathLst>
              <a:path w="4724400" h="1754504">
                <a:moveTo>
                  <a:pt x="0" y="0"/>
                </a:moveTo>
                <a:lnTo>
                  <a:pt x="4724400" y="0"/>
                </a:lnTo>
                <a:lnTo>
                  <a:pt x="4724400" y="1754327"/>
                </a:lnTo>
                <a:lnTo>
                  <a:pt x="0" y="17543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1766" y="4752123"/>
            <a:ext cx="5962227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Xây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dựng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lớp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mô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tả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sinh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viên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như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mô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trên. 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Trong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đó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nhap()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cho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phép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nhập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họ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tên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và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điểm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từ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bàn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phím;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xuat()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cho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phép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xuất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họ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tên,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điểm 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và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học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lực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ra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màn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hình;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xepLoai()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dựa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vào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điểm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để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xếp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loại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học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lực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Sử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dụng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2 hàm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tạo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để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tạo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đối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tượng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sinh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54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4422" y="1284023"/>
            <a:ext cx="10587567" cy="219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14" dirty="0">
                <a:latin typeface="Arial"/>
                <a:cs typeface="Arial"/>
              </a:rPr>
              <a:t>Package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-45" dirty="0">
                <a:latin typeface="Arial"/>
                <a:cs typeface="Arial"/>
              </a:rPr>
              <a:t>chia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125" dirty="0">
                <a:latin typeface="Arial"/>
                <a:cs typeface="Arial"/>
              </a:rPr>
              <a:t>class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và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interface </a:t>
            </a:r>
            <a:r>
              <a:rPr sz="2800" spc="20" dirty="0">
                <a:latin typeface="Arial"/>
                <a:cs typeface="Arial"/>
              </a:rPr>
              <a:t>thành </a:t>
            </a:r>
            <a:r>
              <a:rPr sz="2800" spc="10" dirty="0">
                <a:latin typeface="Arial"/>
                <a:cs typeface="Arial"/>
              </a:rPr>
              <a:t>từng </a:t>
            </a:r>
            <a:r>
              <a:rPr sz="2800" spc="75" dirty="0">
                <a:latin typeface="Arial"/>
                <a:cs typeface="Arial"/>
              </a:rPr>
              <a:t>gói </a:t>
            </a:r>
            <a:r>
              <a:rPr sz="2800" spc="-60" dirty="0">
                <a:latin typeface="Arial"/>
                <a:cs typeface="Arial"/>
              </a:rPr>
              <a:t>khác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nhau.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65" dirty="0">
                <a:latin typeface="Arial"/>
                <a:cs typeface="Arial"/>
              </a:rPr>
              <a:t>Việc </a:t>
            </a:r>
            <a:r>
              <a:rPr sz="2400" spc="-5" dirty="0">
                <a:latin typeface="Arial"/>
                <a:cs typeface="Arial"/>
              </a:rPr>
              <a:t>làm </a:t>
            </a:r>
            <a:r>
              <a:rPr sz="2400" spc="-45" dirty="0">
                <a:latin typeface="Arial"/>
                <a:cs typeface="Arial"/>
              </a:rPr>
              <a:t>này </a:t>
            </a:r>
            <a:r>
              <a:rPr sz="2400" spc="-20" dirty="0">
                <a:latin typeface="Arial"/>
                <a:cs typeface="Arial"/>
              </a:rPr>
              <a:t>tương </a:t>
            </a:r>
            <a:r>
              <a:rPr sz="2400" spc="-25" dirty="0">
                <a:latin typeface="Arial"/>
                <a:cs typeface="Arial"/>
              </a:rPr>
              <a:t>tự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20" dirty="0">
                <a:latin typeface="Arial"/>
                <a:cs typeface="Arial"/>
              </a:rPr>
              <a:t>file trên </a:t>
            </a:r>
            <a:r>
              <a:rPr sz="2400" spc="70" dirty="0">
                <a:latin typeface="Arial"/>
                <a:cs typeface="Arial"/>
              </a:rPr>
              <a:t>ổ </a:t>
            </a:r>
            <a:r>
              <a:rPr sz="2400" spc="-45" dirty="0">
                <a:latin typeface="Arial"/>
                <a:cs typeface="Arial"/>
              </a:rPr>
              <a:t>đĩa </a:t>
            </a:r>
            <a:r>
              <a:rPr sz="2400" spc="60" dirty="0">
                <a:latin typeface="Arial"/>
                <a:cs typeface="Arial"/>
              </a:rPr>
              <a:t>trong </a:t>
            </a:r>
            <a:r>
              <a:rPr sz="2400" spc="75" dirty="0">
                <a:latin typeface="Arial"/>
                <a:cs typeface="Arial"/>
              </a:rPr>
              <a:t>đó  </a:t>
            </a:r>
            <a:r>
              <a:rPr sz="2400" spc="-110" dirty="0">
                <a:latin typeface="Arial"/>
                <a:cs typeface="Arial"/>
              </a:rPr>
              <a:t>class </a:t>
            </a:r>
            <a:r>
              <a:rPr sz="2400" spc="-15" dirty="0">
                <a:latin typeface="Arial"/>
                <a:cs typeface="Arial"/>
              </a:rPr>
              <a:t>(file)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45" dirty="0">
                <a:latin typeface="Arial"/>
                <a:cs typeface="Arial"/>
              </a:rPr>
              <a:t>package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(folder)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Ví </a:t>
            </a:r>
            <a:r>
              <a:rPr sz="2800" spc="50" dirty="0">
                <a:latin typeface="Arial"/>
                <a:cs typeface="Arial"/>
              </a:rPr>
              <a:t>dụ </a:t>
            </a:r>
            <a:r>
              <a:rPr sz="2800" spc="-110" dirty="0">
                <a:latin typeface="Arial"/>
                <a:cs typeface="Arial"/>
              </a:rPr>
              <a:t>sau </a:t>
            </a:r>
            <a:r>
              <a:rPr sz="2800" spc="40" dirty="0">
                <a:latin typeface="Arial"/>
                <a:cs typeface="Arial"/>
              </a:rPr>
              <a:t>tạo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-100" dirty="0">
                <a:latin typeface="Arial"/>
                <a:cs typeface="Arial"/>
              </a:rPr>
              <a:t>MyClass </a:t>
            </a:r>
            <a:r>
              <a:rPr sz="2800" spc="35" dirty="0">
                <a:latin typeface="Arial"/>
                <a:cs typeface="Arial"/>
              </a:rPr>
              <a:t>thuộc </a:t>
            </a:r>
            <a:r>
              <a:rPr sz="2800" spc="75" dirty="0" err="1">
                <a:latin typeface="Arial"/>
                <a:cs typeface="Arial"/>
              </a:rPr>
              <a:t>gói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lang="en-US" sz="2800" spc="5" dirty="0" err="1">
                <a:latin typeface="Arial"/>
                <a:cs typeface="Arial"/>
              </a:rPr>
              <a:t>fasttrackse.javacore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060" y="4563695"/>
            <a:ext cx="10668845" cy="17818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Arial"/>
                <a:cs typeface="Arial"/>
              </a:rPr>
              <a:t>Trong </a:t>
            </a:r>
            <a:r>
              <a:rPr sz="2800" spc="-204" dirty="0">
                <a:latin typeface="Arial"/>
                <a:cs typeface="Arial"/>
              </a:rPr>
              <a:t>Java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25" dirty="0">
                <a:latin typeface="Arial"/>
                <a:cs typeface="Arial"/>
              </a:rPr>
              <a:t>rất </a:t>
            </a:r>
            <a:r>
              <a:rPr sz="2800" spc="5" dirty="0">
                <a:latin typeface="Arial"/>
                <a:cs typeface="Arial"/>
              </a:rPr>
              <a:t>nhiều </a:t>
            </a:r>
            <a:r>
              <a:rPr sz="2800" spc="75" dirty="0">
                <a:latin typeface="Arial"/>
                <a:cs typeface="Arial"/>
              </a:rPr>
              <a:t>gói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phân </a:t>
            </a:r>
            <a:r>
              <a:rPr sz="2800" spc="45" dirty="0">
                <a:latin typeface="Arial"/>
                <a:cs typeface="Arial"/>
              </a:rPr>
              <a:t>theo </a:t>
            </a:r>
            <a:r>
              <a:rPr sz="2800" spc="-110" dirty="0">
                <a:latin typeface="Arial"/>
                <a:cs typeface="Arial"/>
              </a:rPr>
              <a:t>chức  </a:t>
            </a:r>
            <a:r>
              <a:rPr sz="2800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35" dirty="0">
                <a:latin typeface="Arial"/>
                <a:cs typeface="Arial"/>
              </a:rPr>
              <a:t>java.util: </a:t>
            </a:r>
            <a:r>
              <a:rPr sz="2400" spc="-100" dirty="0">
                <a:latin typeface="Arial"/>
                <a:cs typeface="Arial"/>
              </a:rPr>
              <a:t>chứa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15" dirty="0">
                <a:latin typeface="Arial"/>
                <a:cs typeface="Arial"/>
              </a:rPr>
              <a:t>lớp </a:t>
            </a:r>
            <a:r>
              <a:rPr sz="2400" spc="30" dirty="0">
                <a:latin typeface="Arial"/>
                <a:cs typeface="Arial"/>
              </a:rPr>
              <a:t>tiện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ích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60" dirty="0">
                <a:latin typeface="Arial"/>
                <a:cs typeface="Arial"/>
              </a:rPr>
              <a:t>java.io: </a:t>
            </a:r>
            <a:r>
              <a:rPr sz="2400" spc="-100" dirty="0">
                <a:latin typeface="Arial"/>
                <a:cs typeface="Arial"/>
              </a:rPr>
              <a:t>chứa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15" dirty="0">
                <a:latin typeface="Arial"/>
                <a:cs typeface="Arial"/>
              </a:rPr>
              <a:t>lớp </a:t>
            </a:r>
            <a:r>
              <a:rPr sz="2400" spc="5" dirty="0">
                <a:latin typeface="Arial"/>
                <a:cs typeface="Arial"/>
              </a:rPr>
              <a:t>vào/ra </a:t>
            </a:r>
            <a:r>
              <a:rPr sz="2400" spc="-60" dirty="0">
                <a:latin typeface="Arial"/>
                <a:cs typeface="Arial"/>
              </a:rPr>
              <a:t>dữ</a:t>
            </a:r>
            <a:r>
              <a:rPr sz="2400" spc="3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60" dirty="0">
                <a:latin typeface="Arial"/>
                <a:cs typeface="Arial"/>
              </a:rPr>
              <a:t>java.lang: </a:t>
            </a:r>
            <a:r>
              <a:rPr sz="2400" spc="-100" dirty="0">
                <a:latin typeface="Arial"/>
                <a:cs typeface="Arial"/>
              </a:rPr>
              <a:t>chứa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15" dirty="0">
                <a:latin typeface="Arial"/>
                <a:cs typeface="Arial"/>
              </a:rPr>
              <a:t>lớp thường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dùng…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799" y="3546236"/>
            <a:ext cx="10063105" cy="786754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 marR="4001770">
              <a:lnSpc>
                <a:spcPct val="100000"/>
              </a:lnSpc>
              <a:spcBef>
                <a:spcPts val="175"/>
              </a:spcBef>
            </a:pPr>
            <a:r>
              <a:rPr lang="en-US" sz="2400" spc="-19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-195" dirty="0">
                <a:solidFill>
                  <a:srgbClr val="FF0000"/>
                </a:solidFill>
                <a:latin typeface="Arial"/>
                <a:cs typeface="Arial"/>
              </a:rPr>
              <a:t>ackage</a:t>
            </a:r>
            <a:r>
              <a:rPr lang="en-US" sz="24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spc="5" dirty="0" err="1">
                <a:latin typeface="Arial"/>
                <a:cs typeface="Arial"/>
              </a:rPr>
              <a:t>fasttrackse.javacore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lang="en-US" sz="2400" spc="-9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0805" marR="4001770">
              <a:lnSpc>
                <a:spcPct val="100000"/>
              </a:lnSpc>
              <a:spcBef>
                <a:spcPts val="175"/>
              </a:spcBef>
            </a:pPr>
            <a:r>
              <a:rPr sz="2400" spc="-80" dirty="0">
                <a:latin typeface="Arial"/>
                <a:cs typeface="Arial"/>
              </a:rPr>
              <a:t>public </a:t>
            </a:r>
            <a:r>
              <a:rPr sz="2400" spc="-210" dirty="0">
                <a:latin typeface="Arial"/>
                <a:cs typeface="Arial"/>
              </a:rPr>
              <a:t>class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245" dirty="0" err="1">
                <a:latin typeface="Arial"/>
                <a:cs typeface="Arial"/>
              </a:rPr>
              <a:t>MyClass</a:t>
            </a:r>
            <a:r>
              <a:rPr lang="en-US" sz="2400" spc="-245" dirty="0">
                <a:latin typeface="Arial"/>
                <a:cs typeface="Arial"/>
              </a:rPr>
              <a:t> </a:t>
            </a:r>
            <a:r>
              <a:rPr sz="2400" spc="-245" dirty="0">
                <a:latin typeface="Arial"/>
                <a:cs typeface="Arial"/>
              </a:rPr>
              <a:t>{…}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Package</a:t>
            </a:r>
          </a:p>
        </p:txBody>
      </p:sp>
    </p:spTree>
    <p:extLst>
      <p:ext uri="{BB962C8B-B14F-4D97-AF65-F5344CB8AC3E}">
        <p14:creationId xmlns:p14="http://schemas.microsoft.com/office/powerpoint/2010/main" val="107628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47201" y="192024"/>
            <a:ext cx="753871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421" y="1336777"/>
            <a:ext cx="10635827" cy="1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75" dirty="0">
                <a:latin typeface="Arial"/>
                <a:cs typeface="Arial"/>
              </a:rPr>
              <a:t>Lệnh </a:t>
            </a:r>
            <a:r>
              <a:rPr sz="2800" spc="95" dirty="0">
                <a:latin typeface="Arial"/>
                <a:cs typeface="Arial"/>
              </a:rPr>
              <a:t>import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0" dirty="0">
                <a:latin typeface="Arial"/>
                <a:cs typeface="Arial"/>
              </a:rPr>
              <a:t>để chỉ </a:t>
            </a:r>
            <a:r>
              <a:rPr sz="2800" spc="-50" dirty="0">
                <a:latin typeface="Arial"/>
                <a:cs typeface="Arial"/>
              </a:rPr>
              <a:t>ra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-30" dirty="0">
                <a:latin typeface="Arial"/>
                <a:cs typeface="Arial"/>
              </a:rPr>
              <a:t>đã </a:t>
            </a:r>
            <a:r>
              <a:rPr sz="2800" spc="-110" dirty="0">
                <a:latin typeface="Arial"/>
                <a:cs typeface="Arial"/>
              </a:rPr>
              <a:t>được  </a:t>
            </a:r>
            <a:r>
              <a:rPr sz="2800" spc="40" dirty="0">
                <a:latin typeface="Arial"/>
                <a:cs typeface="Arial"/>
              </a:rPr>
              <a:t>định </a:t>
            </a:r>
            <a:r>
              <a:rPr sz="2800" spc="-25" dirty="0">
                <a:latin typeface="Arial"/>
                <a:cs typeface="Arial"/>
              </a:rPr>
              <a:t>nghĩa </a:t>
            </a:r>
            <a:r>
              <a:rPr sz="2800" spc="70" dirty="0">
                <a:latin typeface="Arial"/>
                <a:cs typeface="Arial"/>
              </a:rPr>
              <a:t>trong </a:t>
            </a:r>
            <a:r>
              <a:rPr sz="2800" spc="110" dirty="0">
                <a:latin typeface="Arial"/>
                <a:cs typeface="Arial"/>
              </a:rPr>
              <a:t>một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package</a:t>
            </a:r>
            <a:endParaRPr sz="2800">
              <a:latin typeface="Arial"/>
              <a:cs typeface="Arial"/>
            </a:endParaRPr>
          </a:p>
          <a:p>
            <a:pPr marL="355600" marR="10604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80" dirty="0">
                <a:latin typeface="Arial"/>
                <a:cs typeface="Arial"/>
              </a:rPr>
              <a:t>Các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70" dirty="0">
                <a:latin typeface="Arial"/>
                <a:cs typeface="Arial"/>
              </a:rPr>
              <a:t>trong </a:t>
            </a:r>
            <a:r>
              <a:rPr sz="2800" spc="75" dirty="0">
                <a:latin typeface="Arial"/>
                <a:cs typeface="Arial"/>
              </a:rPr>
              <a:t>gói </a:t>
            </a:r>
            <a:r>
              <a:rPr sz="2800" spc="-55" dirty="0">
                <a:latin typeface="Arial"/>
                <a:cs typeface="Arial"/>
              </a:rPr>
              <a:t>java.lang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5" dirty="0">
                <a:latin typeface="Arial"/>
                <a:cs typeface="Arial"/>
              </a:rPr>
              <a:t>cùng </a:t>
            </a:r>
            <a:r>
              <a:rPr sz="2800" spc="40" dirty="0">
                <a:latin typeface="Arial"/>
                <a:cs typeface="Arial"/>
              </a:rPr>
              <a:t>định  </a:t>
            </a:r>
            <a:r>
              <a:rPr sz="2800" spc="-25" dirty="0">
                <a:latin typeface="Arial"/>
                <a:cs typeface="Arial"/>
              </a:rPr>
              <a:t>nghĩa </a:t>
            </a:r>
            <a:r>
              <a:rPr sz="2800" spc="70" dirty="0">
                <a:latin typeface="Arial"/>
                <a:cs typeface="Arial"/>
              </a:rPr>
              <a:t>trong </a:t>
            </a:r>
            <a:r>
              <a:rPr sz="2800" spc="5" dirty="0">
                <a:latin typeface="Arial"/>
                <a:cs typeface="Arial"/>
              </a:rPr>
              <a:t>cùng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75" dirty="0">
                <a:latin typeface="Arial"/>
                <a:cs typeface="Arial"/>
              </a:rPr>
              <a:t>gói </a:t>
            </a:r>
            <a:r>
              <a:rPr sz="2800" spc="-60" dirty="0">
                <a:latin typeface="Arial"/>
                <a:cs typeface="Arial"/>
              </a:rPr>
              <a:t>với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55" dirty="0">
                <a:latin typeface="Arial"/>
                <a:cs typeface="Arial"/>
              </a:rPr>
              <a:t>sẽ 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95" dirty="0">
                <a:latin typeface="Arial"/>
                <a:cs typeface="Arial"/>
              </a:rPr>
              <a:t>import </a:t>
            </a:r>
            <a:r>
              <a:rPr sz="2800" spc="10" dirty="0">
                <a:latin typeface="Arial"/>
                <a:cs typeface="Arial"/>
              </a:rPr>
              <a:t>ngầm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định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3503" y="3402090"/>
            <a:ext cx="7507393" cy="3184204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862580">
              <a:lnSpc>
                <a:spcPct val="100000"/>
              </a:lnSpc>
              <a:spcBef>
                <a:spcPts val="229"/>
              </a:spcBef>
            </a:pPr>
            <a:r>
              <a:rPr sz="2000" spc="-135" dirty="0">
                <a:latin typeface="Arial"/>
                <a:cs typeface="Arial"/>
              </a:rPr>
              <a:t>package </a:t>
            </a:r>
            <a:r>
              <a:rPr lang="en-US" sz="2000" spc="-75" dirty="0" err="1">
                <a:latin typeface="Arial"/>
                <a:cs typeface="Arial"/>
              </a:rPr>
              <a:t>fasttrackse.javacore.practice</a:t>
            </a:r>
            <a:r>
              <a:rPr sz="2000" spc="-75" dirty="0">
                <a:latin typeface="Arial"/>
                <a:cs typeface="Arial"/>
              </a:rPr>
              <a:t>;  </a:t>
            </a:r>
            <a:endParaRPr lang="en-US" sz="2000" spc="-75" dirty="0">
              <a:latin typeface="Arial"/>
              <a:cs typeface="Arial"/>
            </a:endParaRPr>
          </a:p>
          <a:p>
            <a:pPr marL="90805" marR="2862580">
              <a:lnSpc>
                <a:spcPct val="100000"/>
              </a:lnSpc>
              <a:spcBef>
                <a:spcPts val="229"/>
              </a:spcBef>
            </a:pPr>
            <a:endParaRPr lang="en-US" sz="2000" spc="-7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0805" marR="286258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import</a:t>
            </a: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110" dirty="0" err="1">
                <a:solidFill>
                  <a:srgbClr val="FF0000"/>
                </a:solidFill>
                <a:latin typeface="Arial"/>
                <a:cs typeface="Arial"/>
              </a:rPr>
              <a:t>fasttrackse.javacore.MyClass</a:t>
            </a: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;  </a:t>
            </a:r>
            <a:endParaRPr lang="en-US" sz="2000" spc="-1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0805" marR="286258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import 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java.util.Scanner;  </a:t>
            </a:r>
            <a:endParaRPr lang="en-US" sz="2000" spc="-8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0805" marR="2862580">
              <a:lnSpc>
                <a:spcPct val="100000"/>
              </a:lnSpc>
              <a:spcBef>
                <a:spcPts val="229"/>
              </a:spcBef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150" dirty="0">
                <a:latin typeface="Arial"/>
                <a:cs typeface="Arial"/>
              </a:rPr>
              <a:t>class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HelloWorld{</a:t>
            </a:r>
            <a:endParaRPr sz="200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60" dirty="0">
                <a:latin typeface="Arial"/>
                <a:cs typeface="Arial"/>
              </a:rPr>
              <a:t>static void </a:t>
            </a:r>
            <a:r>
              <a:rPr sz="2000" spc="-55" dirty="0">
                <a:latin typeface="Arial"/>
                <a:cs typeface="Arial"/>
              </a:rPr>
              <a:t>main(String[]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args){</a:t>
            </a:r>
            <a:endParaRPr sz="2000" dirty="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000" b="1" spc="-185" dirty="0">
                <a:latin typeface="Arial"/>
                <a:cs typeface="Arial"/>
              </a:rPr>
              <a:t>MyClass </a:t>
            </a:r>
            <a:r>
              <a:rPr sz="2000" spc="-30" dirty="0">
                <a:latin typeface="Arial"/>
                <a:cs typeface="Arial"/>
              </a:rPr>
              <a:t>obj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MyClass();</a:t>
            </a:r>
            <a:endParaRPr sz="2000" dirty="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000" b="1" spc="-185" dirty="0">
                <a:latin typeface="Arial"/>
                <a:cs typeface="Arial"/>
              </a:rPr>
              <a:t>Scanner </a:t>
            </a:r>
            <a:r>
              <a:rPr sz="2000" spc="-110" dirty="0">
                <a:latin typeface="Arial"/>
                <a:cs typeface="Arial"/>
              </a:rPr>
              <a:t>scanner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Scanner(System.in);</a:t>
            </a:r>
            <a:endParaRPr sz="2000" dirty="0">
              <a:latin typeface="Arial"/>
              <a:cs typeface="Arial"/>
            </a:endParaRPr>
          </a:p>
          <a:p>
            <a:pPr marL="549275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Import package</a:t>
            </a:r>
          </a:p>
        </p:txBody>
      </p:sp>
    </p:spTree>
    <p:extLst>
      <p:ext uri="{BB962C8B-B14F-4D97-AF65-F5344CB8AC3E}">
        <p14:creationId xmlns:p14="http://schemas.microsoft.com/office/powerpoint/2010/main" val="2106870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021825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421" y="1248853"/>
            <a:ext cx="10702712" cy="4723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5" dirty="0">
                <a:latin typeface="Arial"/>
                <a:cs typeface="Arial"/>
              </a:rPr>
              <a:t>Đặc </a:t>
            </a:r>
            <a:r>
              <a:rPr sz="2800" spc="15" dirty="0">
                <a:latin typeface="Arial"/>
                <a:cs typeface="Arial"/>
              </a:rPr>
              <a:t>tả </a:t>
            </a:r>
            <a:r>
              <a:rPr sz="2800" spc="45" dirty="0">
                <a:latin typeface="Arial"/>
                <a:cs typeface="Arial"/>
              </a:rPr>
              <a:t>truy </a:t>
            </a:r>
            <a:r>
              <a:rPr sz="2800" spc="-15" dirty="0">
                <a:latin typeface="Arial"/>
                <a:cs typeface="Arial"/>
              </a:rPr>
              <a:t>xuất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40" dirty="0">
                <a:latin typeface="Arial"/>
                <a:cs typeface="Arial"/>
              </a:rPr>
              <a:t>định </a:t>
            </a:r>
            <a:r>
              <a:rPr sz="2800" spc="-25" dirty="0">
                <a:latin typeface="Arial"/>
                <a:cs typeface="Arial"/>
              </a:rPr>
              <a:t>nghĩa </a:t>
            </a:r>
            <a:r>
              <a:rPr sz="2800" spc="-40" dirty="0">
                <a:latin typeface="Arial"/>
                <a:cs typeface="Arial"/>
              </a:rPr>
              <a:t>khả  </a:t>
            </a:r>
            <a:r>
              <a:rPr sz="2800" dirty="0">
                <a:latin typeface="Arial"/>
                <a:cs typeface="Arial"/>
              </a:rPr>
              <a:t>năng </a:t>
            </a:r>
            <a:r>
              <a:rPr sz="2800" spc="-5" dirty="0">
                <a:latin typeface="Arial"/>
                <a:cs typeface="Arial"/>
              </a:rPr>
              <a:t>cho </a:t>
            </a:r>
            <a:r>
              <a:rPr sz="2800" spc="25" dirty="0">
                <a:latin typeface="Arial"/>
                <a:cs typeface="Arial"/>
              </a:rPr>
              <a:t>phép </a:t>
            </a:r>
            <a:r>
              <a:rPr sz="2800" spc="45" dirty="0">
                <a:latin typeface="Arial"/>
                <a:cs typeface="Arial"/>
              </a:rPr>
              <a:t>truy </a:t>
            </a:r>
            <a:r>
              <a:rPr sz="2800" spc="-15" dirty="0">
                <a:latin typeface="Arial"/>
                <a:cs typeface="Arial"/>
              </a:rPr>
              <a:t>xuất </a:t>
            </a:r>
            <a:r>
              <a:rPr sz="2800" dirty="0">
                <a:latin typeface="Arial"/>
                <a:cs typeface="Arial"/>
              </a:rPr>
              <a:t>đến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20" dirty="0">
                <a:latin typeface="Arial"/>
                <a:cs typeface="Arial"/>
              </a:rPr>
              <a:t>thành </a:t>
            </a:r>
            <a:r>
              <a:rPr sz="2800" spc="-25" dirty="0">
                <a:latin typeface="Arial"/>
                <a:cs typeface="Arial"/>
              </a:rPr>
              <a:t>viên </a:t>
            </a:r>
            <a:r>
              <a:rPr sz="2800" spc="-75" dirty="0">
                <a:latin typeface="Arial"/>
                <a:cs typeface="Arial"/>
              </a:rPr>
              <a:t>của  </a:t>
            </a:r>
            <a:r>
              <a:rPr sz="2800" spc="-55" dirty="0">
                <a:latin typeface="Arial"/>
                <a:cs typeface="Arial"/>
              </a:rPr>
              <a:t>lớp. </a:t>
            </a:r>
            <a:r>
              <a:rPr sz="2800" spc="-60" dirty="0">
                <a:latin typeface="Arial"/>
                <a:cs typeface="Arial"/>
              </a:rPr>
              <a:t>Trong </a:t>
            </a:r>
            <a:r>
              <a:rPr sz="2800" spc="-85" dirty="0">
                <a:latin typeface="Arial"/>
                <a:cs typeface="Arial"/>
              </a:rPr>
              <a:t>java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-50" dirty="0">
                <a:latin typeface="Arial"/>
                <a:cs typeface="Arial"/>
              </a:rPr>
              <a:t>4 </a:t>
            </a:r>
            <a:r>
              <a:rPr sz="2800" spc="-55" dirty="0">
                <a:latin typeface="Arial"/>
                <a:cs typeface="Arial"/>
              </a:rPr>
              <a:t>đặc </a:t>
            </a:r>
            <a:r>
              <a:rPr sz="2800" spc="15" dirty="0">
                <a:latin typeface="Arial"/>
                <a:cs typeface="Arial"/>
              </a:rPr>
              <a:t>tả </a:t>
            </a:r>
            <a:r>
              <a:rPr sz="2800" spc="-60" dirty="0">
                <a:latin typeface="Arial"/>
                <a:cs typeface="Arial"/>
              </a:rPr>
              <a:t>khác</a:t>
            </a:r>
            <a:r>
              <a:rPr sz="2800" spc="16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nhau: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private</a:t>
            </a:r>
            <a:r>
              <a:rPr sz="2400" spc="-1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chỉ </a:t>
            </a:r>
            <a:r>
              <a:rPr sz="2400" spc="-90" dirty="0">
                <a:latin typeface="Arial"/>
                <a:cs typeface="Arial"/>
              </a:rPr>
              <a:t>được </a:t>
            </a:r>
            <a:r>
              <a:rPr sz="2400" spc="20" dirty="0">
                <a:latin typeface="Arial"/>
                <a:cs typeface="Arial"/>
              </a:rPr>
              <a:t>phép </a:t>
            </a:r>
            <a:r>
              <a:rPr sz="2400" spc="-190" dirty="0">
                <a:latin typeface="Arial"/>
                <a:cs typeface="Arial"/>
              </a:rPr>
              <a:t>sử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40" dirty="0">
                <a:latin typeface="Arial"/>
                <a:cs typeface="Arial"/>
              </a:rPr>
              <a:t>nội </a:t>
            </a:r>
            <a:r>
              <a:rPr sz="2400" spc="75" dirty="0">
                <a:latin typeface="Arial"/>
                <a:cs typeface="Arial"/>
              </a:rPr>
              <a:t>bộ </a:t>
            </a:r>
            <a:r>
              <a:rPr sz="2400" spc="60" dirty="0">
                <a:latin typeface="Arial"/>
                <a:cs typeface="Arial"/>
              </a:rPr>
              <a:t>trong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2400" spc="-45" dirty="0">
                <a:latin typeface="Arial"/>
                <a:cs typeface="Arial"/>
              </a:rPr>
              <a:t>: </a:t>
            </a:r>
            <a:r>
              <a:rPr sz="2400" spc="15" dirty="0">
                <a:latin typeface="Arial"/>
                <a:cs typeface="Arial"/>
              </a:rPr>
              <a:t>công </a:t>
            </a:r>
            <a:r>
              <a:rPr sz="2400" spc="-15" dirty="0">
                <a:latin typeface="Arial"/>
                <a:cs typeface="Arial"/>
              </a:rPr>
              <a:t>khai hoàn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toàn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{default}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135" dirty="0">
                <a:latin typeface="Arial"/>
                <a:cs typeface="Arial"/>
              </a:rPr>
              <a:t>Là </a:t>
            </a:r>
            <a:r>
              <a:rPr sz="2000" spc="20" dirty="0">
                <a:latin typeface="Arial"/>
                <a:cs typeface="Arial"/>
              </a:rPr>
              <a:t>public </a:t>
            </a:r>
            <a:r>
              <a:rPr sz="2000" spc="55" dirty="0">
                <a:latin typeface="Arial"/>
                <a:cs typeface="Arial"/>
              </a:rPr>
              <a:t>đối </a:t>
            </a:r>
            <a:r>
              <a:rPr sz="2000" spc="-40" dirty="0">
                <a:latin typeface="Arial"/>
                <a:cs typeface="Arial"/>
              </a:rPr>
              <a:t>với </a:t>
            </a:r>
            <a:r>
              <a:rPr sz="2000" spc="-85" dirty="0">
                <a:latin typeface="Arial"/>
                <a:cs typeface="Arial"/>
              </a:rPr>
              <a:t>các </a:t>
            </a:r>
            <a:r>
              <a:rPr sz="2000" spc="-10" dirty="0">
                <a:latin typeface="Arial"/>
                <a:cs typeface="Arial"/>
              </a:rPr>
              <a:t>lớp </a:t>
            </a:r>
            <a:r>
              <a:rPr sz="2000" spc="35" dirty="0">
                <a:latin typeface="Arial"/>
                <a:cs typeface="Arial"/>
              </a:rPr>
              <a:t>truy </a:t>
            </a:r>
            <a:r>
              <a:rPr sz="2000" spc="-10" dirty="0">
                <a:latin typeface="Arial"/>
                <a:cs typeface="Arial"/>
              </a:rPr>
              <a:t>xuất </a:t>
            </a:r>
            <a:r>
              <a:rPr sz="2000" spc="10" dirty="0">
                <a:latin typeface="Arial"/>
                <a:cs typeface="Arial"/>
              </a:rPr>
              <a:t>cùng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gói</a:t>
            </a:r>
            <a:endParaRPr sz="2000">
              <a:latin typeface="Arial"/>
              <a:cs typeface="Arial"/>
            </a:endParaRPr>
          </a:p>
          <a:p>
            <a:pPr marL="1154430" lvl="2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spc="-135" dirty="0">
                <a:latin typeface="Arial"/>
                <a:cs typeface="Arial"/>
              </a:rPr>
              <a:t>Là </a:t>
            </a:r>
            <a:r>
              <a:rPr sz="2000" spc="-5" dirty="0">
                <a:latin typeface="Arial"/>
                <a:cs typeface="Arial"/>
              </a:rPr>
              <a:t>private </a:t>
            </a:r>
            <a:r>
              <a:rPr sz="2000" spc="-40" dirty="0">
                <a:latin typeface="Arial"/>
                <a:cs typeface="Arial"/>
              </a:rPr>
              <a:t>với </a:t>
            </a:r>
            <a:r>
              <a:rPr sz="2000" spc="-85" dirty="0">
                <a:latin typeface="Arial"/>
                <a:cs typeface="Arial"/>
              </a:rPr>
              <a:t>các </a:t>
            </a:r>
            <a:r>
              <a:rPr sz="2000" spc="-10" dirty="0">
                <a:latin typeface="Arial"/>
                <a:cs typeface="Arial"/>
              </a:rPr>
              <a:t>lớp </a:t>
            </a:r>
            <a:r>
              <a:rPr sz="2000" spc="35" dirty="0">
                <a:latin typeface="Arial"/>
                <a:cs typeface="Arial"/>
              </a:rPr>
              <a:t>truy </a:t>
            </a:r>
            <a:r>
              <a:rPr sz="2000" spc="-10" dirty="0">
                <a:latin typeface="Arial"/>
                <a:cs typeface="Arial"/>
              </a:rPr>
              <a:t>xuất </a:t>
            </a:r>
            <a:r>
              <a:rPr sz="2000" spc="-40" dirty="0">
                <a:latin typeface="Arial"/>
                <a:cs typeface="Arial"/>
              </a:rPr>
              <a:t>khác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gói.</a:t>
            </a:r>
            <a:endParaRPr sz="2000">
              <a:latin typeface="Arial"/>
              <a:cs typeface="Arial"/>
            </a:endParaRPr>
          </a:p>
          <a:p>
            <a:pPr marL="756285" marR="616585" lvl="1" indent="-286385">
              <a:lnSpc>
                <a:spcPct val="100000"/>
              </a:lnSpc>
              <a:spcBef>
                <a:spcPts val="57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protected</a:t>
            </a:r>
            <a:r>
              <a:rPr sz="2400" spc="-15" dirty="0">
                <a:latin typeface="Arial"/>
                <a:cs typeface="Arial"/>
              </a:rPr>
              <a:t>: </a:t>
            </a:r>
            <a:r>
              <a:rPr sz="2400" spc="-20" dirty="0">
                <a:latin typeface="Arial"/>
                <a:cs typeface="Arial"/>
              </a:rPr>
              <a:t>tương </a:t>
            </a:r>
            <a:r>
              <a:rPr sz="2400" spc="-25" dirty="0">
                <a:latin typeface="Arial"/>
                <a:cs typeface="Arial"/>
              </a:rPr>
              <a:t>tự </a:t>
            </a:r>
            <a:r>
              <a:rPr sz="2400" dirty="0">
                <a:latin typeface="Arial"/>
                <a:cs typeface="Arial"/>
              </a:rPr>
              <a:t>{default} </a:t>
            </a:r>
            <a:r>
              <a:rPr sz="2400" spc="-15" dirty="0">
                <a:latin typeface="Arial"/>
                <a:cs typeface="Arial"/>
              </a:rPr>
              <a:t>nhưng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20" dirty="0">
                <a:latin typeface="Arial"/>
                <a:cs typeface="Arial"/>
              </a:rPr>
              <a:t>phép </a:t>
            </a:r>
            <a:r>
              <a:rPr sz="2400" spc="-50" dirty="0">
                <a:latin typeface="Arial"/>
                <a:cs typeface="Arial"/>
              </a:rPr>
              <a:t>kế  </a:t>
            </a:r>
            <a:r>
              <a:rPr sz="2400" spc="-35" dirty="0">
                <a:latin typeface="Arial"/>
                <a:cs typeface="Arial"/>
              </a:rPr>
              <a:t>thừa </a:t>
            </a:r>
            <a:r>
              <a:rPr sz="2400" spc="50" dirty="0">
                <a:latin typeface="Arial"/>
                <a:cs typeface="Arial"/>
              </a:rPr>
              <a:t>dù </a:t>
            </a:r>
            <a:r>
              <a:rPr sz="2400" spc="-15" dirty="0">
                <a:latin typeface="Arial"/>
                <a:cs typeface="Arial"/>
              </a:rPr>
              <a:t>lớp </a:t>
            </a:r>
            <a:r>
              <a:rPr sz="2400" spc="-5" dirty="0">
                <a:latin typeface="Arial"/>
                <a:cs typeface="Arial"/>
              </a:rPr>
              <a:t>con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65" dirty="0">
                <a:latin typeface="Arial"/>
                <a:cs typeface="Arial"/>
              </a:rPr>
              <a:t>cha </a:t>
            </a:r>
            <a:r>
              <a:rPr sz="2400" spc="-50" dirty="0">
                <a:latin typeface="Arial"/>
                <a:cs typeface="Arial"/>
              </a:rPr>
              <a:t>khác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gói.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Arial"/>
                <a:cs typeface="Arial"/>
              </a:rPr>
              <a:t>Mức </a:t>
            </a:r>
            <a:r>
              <a:rPr sz="2800" spc="80" dirty="0">
                <a:latin typeface="Arial"/>
                <a:cs typeface="Arial"/>
              </a:rPr>
              <a:t>độ </a:t>
            </a:r>
            <a:r>
              <a:rPr sz="2800" spc="-60" dirty="0">
                <a:latin typeface="Arial"/>
                <a:cs typeface="Arial"/>
              </a:rPr>
              <a:t>che </a:t>
            </a:r>
            <a:r>
              <a:rPr sz="2800" spc="-10" dirty="0">
                <a:latin typeface="Arial"/>
                <a:cs typeface="Arial"/>
              </a:rPr>
              <a:t>dấu </a:t>
            </a:r>
            <a:r>
              <a:rPr sz="2800" spc="35" dirty="0">
                <a:latin typeface="Arial"/>
                <a:cs typeface="Arial"/>
              </a:rPr>
              <a:t>tăng </a:t>
            </a:r>
            <a:r>
              <a:rPr sz="2800" spc="-10" dirty="0">
                <a:latin typeface="Arial"/>
                <a:cs typeface="Arial"/>
              </a:rPr>
              <a:t>dần </a:t>
            </a:r>
            <a:r>
              <a:rPr sz="2800" spc="45" dirty="0">
                <a:latin typeface="Arial"/>
                <a:cs typeface="Arial"/>
              </a:rPr>
              <a:t>theo </a:t>
            </a:r>
            <a:r>
              <a:rPr sz="2800" spc="-25" dirty="0">
                <a:latin typeface="Arial"/>
                <a:cs typeface="Arial"/>
              </a:rPr>
              <a:t>chiều </a:t>
            </a:r>
            <a:r>
              <a:rPr sz="2800" spc="50" dirty="0">
                <a:latin typeface="Arial"/>
                <a:cs typeface="Arial"/>
              </a:rPr>
              <a:t>mũi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tên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5418" y="6162266"/>
            <a:ext cx="1149639" cy="30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1135" y="5964706"/>
            <a:ext cx="1765791" cy="749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3919" y="5964706"/>
            <a:ext cx="680720" cy="749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8879" y="6162787"/>
            <a:ext cx="1857676" cy="303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4831" y="5964706"/>
            <a:ext cx="2489200" cy="749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1007" y="5964706"/>
            <a:ext cx="680703" cy="749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4634" y="6154291"/>
            <a:ext cx="1706085" cy="308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8015" y="5964706"/>
            <a:ext cx="2296143" cy="749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1153" y="5964706"/>
            <a:ext cx="680719" cy="749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16553" y="6168160"/>
            <a:ext cx="1334452" cy="298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02063" y="5964706"/>
            <a:ext cx="1954784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83825" y="5964706"/>
            <a:ext cx="680703" cy="749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3584" y="6098818"/>
            <a:ext cx="1276096" cy="4251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78" y="6287275"/>
            <a:ext cx="885613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0" y="0"/>
                </a:moveTo>
                <a:lnTo>
                  <a:pt x="664044" y="0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2254" y="6220593"/>
            <a:ext cx="153247" cy="133350"/>
          </a:xfrm>
          <a:custGeom>
            <a:avLst/>
            <a:gdLst/>
            <a:ahLst/>
            <a:cxnLst/>
            <a:rect l="l" t="t" r="r" b="b"/>
            <a:pathLst>
              <a:path w="114935" h="133350">
                <a:moveTo>
                  <a:pt x="12" y="0"/>
                </a:moveTo>
                <a:lnTo>
                  <a:pt x="114312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6768" y="6098811"/>
            <a:ext cx="1276096" cy="4251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1547" y="6287275"/>
            <a:ext cx="885613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0" y="0"/>
                </a:moveTo>
                <a:lnTo>
                  <a:pt x="664044" y="0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24540" y="6220593"/>
            <a:ext cx="1524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64879" y="6098811"/>
            <a:ext cx="1276095" cy="425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9151" y="6287275"/>
            <a:ext cx="885613" cy="0"/>
          </a:xfrm>
          <a:custGeom>
            <a:avLst/>
            <a:gdLst/>
            <a:ahLst/>
            <a:cxnLst/>
            <a:rect l="l" t="t" r="r" b="b"/>
            <a:pathLst>
              <a:path w="664209">
                <a:moveTo>
                  <a:pt x="0" y="0"/>
                </a:moveTo>
                <a:lnTo>
                  <a:pt x="664044" y="0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52144" y="6220593"/>
            <a:ext cx="1524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89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294623" y="192024"/>
            <a:ext cx="755904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9439" y="1337931"/>
            <a:ext cx="3413760" cy="2031364"/>
          </a:xfrm>
          <a:custGeom>
            <a:avLst/>
            <a:gdLst/>
            <a:ahLst/>
            <a:cxnLst/>
            <a:rect l="l" t="t" r="r" b="b"/>
            <a:pathLst>
              <a:path w="2560320" h="2031364">
                <a:moveTo>
                  <a:pt x="0" y="0"/>
                </a:moveTo>
                <a:lnTo>
                  <a:pt x="2560320" y="0"/>
                </a:lnTo>
                <a:lnTo>
                  <a:pt x="2560320" y="2031326"/>
                </a:lnTo>
                <a:lnTo>
                  <a:pt x="0" y="2031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14427" y="1516204"/>
            <a:ext cx="258571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7695" indent="-635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package </a:t>
            </a:r>
            <a:r>
              <a:rPr sz="1800" b="1" spc="-80" dirty="0">
                <a:solidFill>
                  <a:srgbClr val="0000CC"/>
                </a:solidFill>
                <a:latin typeface="Arial"/>
                <a:cs typeface="Arial"/>
              </a:rPr>
              <a:t>p1</a:t>
            </a:r>
            <a:r>
              <a:rPr sz="1800" spc="-80" dirty="0">
                <a:latin typeface="Arial"/>
                <a:cs typeface="Arial"/>
              </a:rPr>
              <a:t>;  </a:t>
            </a:r>
            <a:r>
              <a:rPr sz="1800" spc="-50" dirty="0">
                <a:latin typeface="Arial"/>
                <a:cs typeface="Arial"/>
              </a:rPr>
              <a:t>public </a:t>
            </a:r>
            <a:r>
              <a:rPr sz="1800" spc="-135" dirty="0">
                <a:latin typeface="Arial"/>
                <a:cs typeface="Arial"/>
              </a:rPr>
              <a:t>class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A{</a:t>
            </a:r>
            <a:endParaRPr sz="1800" dirty="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public </a:t>
            </a:r>
            <a:r>
              <a:rPr sz="1800" spc="15" dirty="0">
                <a:latin typeface="Arial"/>
                <a:cs typeface="Arial"/>
              </a:rPr>
              <a:t>int </a:t>
            </a:r>
            <a:r>
              <a:rPr sz="1800" spc="-80" dirty="0">
                <a:latin typeface="Arial"/>
                <a:cs typeface="Arial"/>
              </a:rPr>
              <a:t>a; 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protected </a:t>
            </a:r>
            <a:r>
              <a:rPr sz="1800" spc="15" dirty="0">
                <a:latin typeface="Arial"/>
                <a:cs typeface="Arial"/>
              </a:rPr>
              <a:t>int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b;  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private </a:t>
            </a:r>
            <a:r>
              <a:rPr sz="1800" spc="15" dirty="0">
                <a:latin typeface="Arial"/>
                <a:cs typeface="Arial"/>
              </a:rPr>
              <a:t>int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65439" y="3767073"/>
            <a:ext cx="3413760" cy="2585720"/>
          </a:xfrm>
          <a:custGeom>
            <a:avLst/>
            <a:gdLst/>
            <a:ahLst/>
            <a:cxnLst/>
            <a:rect l="l" t="t" r="r" b="b"/>
            <a:pathLst>
              <a:path w="2560320" h="2585720">
                <a:moveTo>
                  <a:pt x="0" y="0"/>
                </a:moveTo>
                <a:lnTo>
                  <a:pt x="2560320" y="0"/>
                </a:lnTo>
                <a:lnTo>
                  <a:pt x="2560320" y="2585326"/>
                </a:lnTo>
                <a:lnTo>
                  <a:pt x="0" y="2585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53441" y="3767073"/>
          <a:ext cx="10347111" cy="28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5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410">
                <a:tc>
                  <a:txBody>
                    <a:bodyPr/>
                    <a:lstStyle/>
                    <a:p>
                      <a:pPr marL="91440" marR="1158240" indent="-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package </a:t>
                      </a:r>
                      <a:r>
                        <a:rPr sz="1800" b="1" spc="-8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p1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;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B{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 marR="1162050" indent="-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package </a:t>
                      </a:r>
                      <a:r>
                        <a:rPr sz="1800" b="1" spc="-8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p2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;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95" dirty="0">
                          <a:latin typeface="Arial"/>
                          <a:cs typeface="Arial"/>
                        </a:rPr>
                        <a:t>C{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package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p3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class </a:t>
                      </a:r>
                      <a:r>
                        <a:rPr sz="1800" spc="-195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b="1" spc="-1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extends</a:t>
                      </a:r>
                      <a:r>
                        <a:rPr sz="1800" b="1" spc="-3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548640">
                        <a:lnSpc>
                          <a:spcPts val="1889"/>
                        </a:lnSpc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A();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1889"/>
                        </a:lnSpc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A();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1889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method(){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48640">
                        <a:lnSpc>
                          <a:spcPts val="1889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method(){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1889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method(){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889"/>
                        </a:lnSpc>
                      </a:pPr>
                      <a:r>
                        <a:rPr sz="1800" b="1" spc="-114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spc="-15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7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005840">
                        <a:lnSpc>
                          <a:spcPts val="1889"/>
                        </a:lnSpc>
                      </a:pPr>
                      <a:r>
                        <a:rPr sz="1800" b="1" spc="-10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x.a </a:t>
                      </a:r>
                      <a:r>
                        <a:rPr sz="1800" b="1" spc="-15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9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5840">
                        <a:lnSpc>
                          <a:spcPts val="1889"/>
                        </a:lnSpc>
                      </a:pPr>
                      <a:r>
                        <a:rPr sz="1800" b="1" spc="-10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x.a </a:t>
                      </a:r>
                      <a:r>
                        <a:rPr sz="1800" b="1" spc="-15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9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1889"/>
                        </a:lnSpc>
                      </a:pPr>
                      <a:r>
                        <a:rPr sz="1800" b="1" spc="-13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sz="1800" b="1" spc="-15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5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05840">
                        <a:lnSpc>
                          <a:spcPts val="1889"/>
                        </a:lnSpc>
                      </a:pPr>
                      <a:r>
                        <a:rPr sz="1800" b="1" spc="-114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x.b </a:t>
                      </a:r>
                      <a:r>
                        <a:rPr sz="1800" b="1" spc="-15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8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ts val="1889"/>
                        </a:lnSpc>
                      </a:pPr>
                      <a:r>
                        <a:rPr sz="1800" strike="sngStrike" spc="-8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x.b </a:t>
                      </a:r>
                      <a:r>
                        <a:rPr sz="1800" strike="sngStrike" spc="-1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trike="sngStrike" spc="-1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trike="sngStrike" spc="-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1889"/>
                        </a:lnSpc>
                      </a:pPr>
                      <a:r>
                        <a:rPr sz="1800" strike="sngStrike" spc="-14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sz="1800" strike="sngStrike" spc="-1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trike="sngStrike" spc="-5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trike="sngStrike" spc="-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06475">
                        <a:lnSpc>
                          <a:spcPts val="1889"/>
                        </a:lnSpc>
                      </a:pPr>
                      <a:r>
                        <a:rPr sz="1800" b="1" spc="-15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x.c </a:t>
                      </a:r>
                      <a:r>
                        <a:rPr sz="1800" b="1" spc="-15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4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ts val="1889"/>
                        </a:lnSpc>
                      </a:pPr>
                      <a:r>
                        <a:rPr sz="1800" strike="sngStrike" spc="-10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x.c </a:t>
                      </a:r>
                      <a:r>
                        <a:rPr sz="1800" strike="sngStrike" spc="-1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trike="sngStrike" spc="-9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trike="sngStrike" spc="-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889"/>
                        </a:lnSpc>
                      </a:pPr>
                      <a:r>
                        <a:rPr sz="1800" strike="sngStrike" spc="-6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d </a:t>
                      </a:r>
                      <a:r>
                        <a:rPr sz="1800" strike="sngStrike" spc="-1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trike="sngStrike" spc="-12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trike="sngStrike" spc="-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23189" algn="ctr">
                        <a:lnSpc>
                          <a:spcPts val="1889"/>
                        </a:lnSpc>
                      </a:pPr>
                      <a:r>
                        <a:rPr sz="1800" strike="sngStrike" spc="-8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x.d </a:t>
                      </a:r>
                      <a:r>
                        <a:rPr sz="1800" strike="sngStrike" spc="-1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trike="sngStrike" spc="-1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trike="sngStrike" spc="-6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ts val="1889"/>
                        </a:lnSpc>
                      </a:pPr>
                      <a:r>
                        <a:rPr sz="1800" strike="sngStrike" spc="-8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x.d </a:t>
                      </a:r>
                      <a:r>
                        <a:rPr sz="1800" strike="sngStrike" spc="-1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trike="sngStrike" spc="-1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trike="sngStrike" spc="-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18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548005">
                        <a:lnSpc>
                          <a:spcPts val="18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18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marL="90805">
                        <a:lnSpc>
                          <a:spcPts val="17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560319" y="2006258"/>
            <a:ext cx="1833033" cy="1760855"/>
          </a:xfrm>
          <a:custGeom>
            <a:avLst/>
            <a:gdLst/>
            <a:ahLst/>
            <a:cxnLst/>
            <a:rect l="l" t="t" r="r" b="b"/>
            <a:pathLst>
              <a:path w="1374775" h="1760854">
                <a:moveTo>
                  <a:pt x="0" y="1760816"/>
                </a:moveTo>
                <a:lnTo>
                  <a:pt x="0" y="0"/>
                </a:lnTo>
                <a:lnTo>
                  <a:pt x="1374267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1076" y="196181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6320" y="303449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8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6320" y="3657601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47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7054" y="3034499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9964" y="2006258"/>
            <a:ext cx="1833033" cy="1760855"/>
          </a:xfrm>
          <a:custGeom>
            <a:avLst/>
            <a:gdLst/>
            <a:ahLst/>
            <a:cxnLst/>
            <a:rect l="l" t="t" r="r" b="b"/>
            <a:pathLst>
              <a:path w="1374775" h="1760854">
                <a:moveTo>
                  <a:pt x="1374266" y="1760816"/>
                </a:moveTo>
                <a:lnTo>
                  <a:pt x="137426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39963" y="196181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50"/>
                </a:lnTo>
                <a:lnTo>
                  <a:pt x="7620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949" y="2733235"/>
            <a:ext cx="205184" cy="6360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US" sz="1600" dirty="0">
                <a:latin typeface="Arial"/>
                <a:cs typeface="Arial"/>
              </a:rPr>
              <a:t>use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5949" y="3034499"/>
            <a:ext cx="205184" cy="54468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46615" y="2468055"/>
            <a:ext cx="452120" cy="837565"/>
          </a:xfrm>
          <a:custGeom>
            <a:avLst/>
            <a:gdLst/>
            <a:ahLst/>
            <a:cxnLst/>
            <a:rect l="l" t="t" r="r" b="b"/>
            <a:pathLst>
              <a:path w="339090" h="837564">
                <a:moveTo>
                  <a:pt x="0" y="0"/>
                </a:moveTo>
                <a:lnTo>
                  <a:pt x="338556" y="0"/>
                </a:lnTo>
                <a:lnTo>
                  <a:pt x="338556" y="837222"/>
                </a:lnTo>
                <a:lnTo>
                  <a:pt x="0" y="8372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41949" y="2555010"/>
            <a:ext cx="205184" cy="671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80" dirty="0">
                <a:latin typeface="Arial"/>
                <a:cs typeface="Arial"/>
              </a:rPr>
              <a:t>extends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74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4422" y="1495032"/>
            <a:ext cx="10612967" cy="2748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3083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45" dirty="0">
                <a:latin typeface="Arial"/>
                <a:cs typeface="Arial"/>
              </a:rPr>
              <a:t>Encapsulation là </a:t>
            </a:r>
            <a:r>
              <a:rPr sz="2800" spc="25" dirty="0">
                <a:latin typeface="Arial"/>
                <a:cs typeface="Arial"/>
              </a:rPr>
              <a:t>tính </a:t>
            </a:r>
            <a:r>
              <a:rPr sz="2800" spc="-60" dirty="0">
                <a:latin typeface="Arial"/>
                <a:cs typeface="Arial"/>
              </a:rPr>
              <a:t>che </a:t>
            </a:r>
            <a:r>
              <a:rPr sz="2800" spc="-10" dirty="0">
                <a:latin typeface="Arial"/>
                <a:cs typeface="Arial"/>
              </a:rPr>
              <a:t>dấu </a:t>
            </a:r>
            <a:r>
              <a:rPr sz="2800" spc="70" dirty="0">
                <a:latin typeface="Arial"/>
                <a:cs typeface="Arial"/>
              </a:rPr>
              <a:t>trong </a:t>
            </a:r>
            <a:r>
              <a:rPr sz="2800" spc="-55" dirty="0">
                <a:latin typeface="Arial"/>
                <a:cs typeface="Arial"/>
              </a:rPr>
              <a:t>hướng </a:t>
            </a:r>
            <a:r>
              <a:rPr sz="2800" spc="75" dirty="0">
                <a:latin typeface="Arial"/>
                <a:cs typeface="Arial"/>
              </a:rPr>
              <a:t>đối  </a:t>
            </a:r>
            <a:r>
              <a:rPr sz="2800" spc="-50" dirty="0">
                <a:latin typeface="Arial"/>
                <a:cs typeface="Arial"/>
              </a:rPr>
              <a:t>tượng.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Nên </a:t>
            </a:r>
            <a:r>
              <a:rPr sz="2400" spc="-55" dirty="0">
                <a:latin typeface="Arial"/>
                <a:cs typeface="Arial"/>
              </a:rPr>
              <a:t>che </a:t>
            </a:r>
            <a:r>
              <a:rPr sz="2400" spc="-5" dirty="0">
                <a:latin typeface="Arial"/>
                <a:cs typeface="Arial"/>
              </a:rPr>
              <a:t>dấu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trường </a:t>
            </a:r>
            <a:r>
              <a:rPr sz="2400" spc="-60" dirty="0">
                <a:latin typeface="Arial"/>
                <a:cs typeface="Arial"/>
              </a:rPr>
              <a:t>dữ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265" dirty="0">
                <a:latin typeface="Arial"/>
                <a:cs typeface="Arial"/>
              </a:rPr>
              <a:t>Sử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25" dirty="0">
                <a:latin typeface="Arial"/>
                <a:cs typeface="Arial"/>
              </a:rPr>
              <a:t>phương </a:t>
            </a:r>
            <a:r>
              <a:rPr sz="2400" spc="-30" dirty="0">
                <a:latin typeface="Arial"/>
                <a:cs typeface="Arial"/>
              </a:rPr>
              <a:t>thức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40" dirty="0">
                <a:latin typeface="Arial"/>
                <a:cs typeface="Arial"/>
              </a:rPr>
              <a:t>truy </a:t>
            </a:r>
            <a:r>
              <a:rPr sz="2400" spc="-15" dirty="0">
                <a:latin typeface="Arial"/>
                <a:cs typeface="Arial"/>
              </a:rPr>
              <a:t>xuất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trường </a:t>
            </a:r>
            <a:r>
              <a:rPr sz="2400" spc="-60" dirty="0">
                <a:latin typeface="Arial"/>
                <a:cs typeface="Arial"/>
              </a:rPr>
              <a:t>dữ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25" dirty="0">
                <a:latin typeface="Arial"/>
                <a:cs typeface="Arial"/>
              </a:rPr>
              <a:t>Mục </a:t>
            </a:r>
            <a:r>
              <a:rPr sz="2800" spc="-30" dirty="0">
                <a:latin typeface="Arial"/>
                <a:cs typeface="Arial"/>
              </a:rPr>
              <a:t>đích </a:t>
            </a:r>
            <a:r>
              <a:rPr sz="2800" spc="-75" dirty="0">
                <a:latin typeface="Arial"/>
                <a:cs typeface="Arial"/>
              </a:rPr>
              <a:t>của </a:t>
            </a:r>
            <a:r>
              <a:rPr sz="2800" spc="-60" dirty="0">
                <a:latin typeface="Arial"/>
                <a:cs typeface="Arial"/>
              </a:rPr>
              <a:t>che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dấu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90" dirty="0">
                <a:latin typeface="Arial"/>
                <a:cs typeface="Arial"/>
              </a:rPr>
              <a:t>Bảo </a:t>
            </a:r>
            <a:r>
              <a:rPr sz="2400" spc="-65" dirty="0">
                <a:latin typeface="Arial"/>
                <a:cs typeface="Arial"/>
              </a:rPr>
              <a:t>vệ </a:t>
            </a:r>
            <a:r>
              <a:rPr sz="2400" spc="-60" dirty="0">
                <a:latin typeface="Arial"/>
                <a:cs typeface="Arial"/>
              </a:rPr>
              <a:t>dữ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20" dirty="0">
                <a:latin typeface="Arial"/>
                <a:cs typeface="Arial"/>
              </a:rPr>
              <a:t>Tăng </a:t>
            </a:r>
            <a:r>
              <a:rPr sz="2400" spc="-70" dirty="0">
                <a:latin typeface="Arial"/>
                <a:cs typeface="Arial"/>
              </a:rPr>
              <a:t>cường </a:t>
            </a:r>
            <a:r>
              <a:rPr sz="2400" spc="-40" dirty="0">
                <a:latin typeface="Arial"/>
                <a:cs typeface="Arial"/>
              </a:rPr>
              <a:t>khả </a:t>
            </a:r>
            <a:r>
              <a:rPr sz="2400" dirty="0">
                <a:latin typeface="Arial"/>
                <a:cs typeface="Arial"/>
              </a:rPr>
              <a:t>năng </a:t>
            </a:r>
            <a:r>
              <a:rPr sz="2400" spc="-40" dirty="0">
                <a:latin typeface="Arial"/>
                <a:cs typeface="Arial"/>
              </a:rPr>
              <a:t>mở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rộng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4467" y="3126903"/>
            <a:ext cx="3755356" cy="2811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</a:t>
            </a:r>
            <a:r>
              <a:rPr lang="en-US" dirty="0" err="1"/>
              <a:t>Encapsualation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8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4421" y="1293991"/>
            <a:ext cx="9661312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Giả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40" dirty="0">
                <a:latin typeface="Arial"/>
                <a:cs typeface="Arial"/>
              </a:rPr>
              <a:t>định </a:t>
            </a:r>
            <a:r>
              <a:rPr sz="2800" spc="-25" dirty="0">
                <a:latin typeface="Arial"/>
                <a:cs typeface="Arial"/>
              </a:rPr>
              <a:t>nghĩa </a:t>
            </a:r>
            <a:r>
              <a:rPr sz="2800" spc="-15" dirty="0">
                <a:latin typeface="Arial"/>
                <a:cs typeface="Arial"/>
              </a:rPr>
              <a:t>lớp </a:t>
            </a:r>
            <a:r>
              <a:rPr sz="2800" spc="-60" dirty="0">
                <a:latin typeface="Arial"/>
                <a:cs typeface="Arial"/>
              </a:rPr>
              <a:t>SinhVien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20" dirty="0">
                <a:latin typeface="Arial"/>
                <a:cs typeface="Arial"/>
              </a:rPr>
              <a:t>công </a:t>
            </a:r>
            <a:r>
              <a:rPr sz="2800" spc="-15" dirty="0">
                <a:latin typeface="Arial"/>
                <a:cs typeface="Arial"/>
              </a:rPr>
              <a:t>khai  </a:t>
            </a:r>
            <a:r>
              <a:rPr sz="2800" spc="-100" dirty="0">
                <a:latin typeface="Arial"/>
                <a:cs typeface="Arial"/>
              </a:rPr>
              <a:t>hoTen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25" dirty="0">
                <a:latin typeface="Arial"/>
                <a:cs typeface="Arial"/>
              </a:rPr>
              <a:t>điểm </a:t>
            </a:r>
            <a:r>
              <a:rPr sz="2800" spc="-65" dirty="0">
                <a:latin typeface="Arial"/>
                <a:cs typeface="Arial"/>
              </a:rPr>
              <a:t>như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sau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949" y="4589664"/>
            <a:ext cx="107061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5654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Arial"/>
                <a:cs typeface="Arial"/>
              </a:rPr>
              <a:t>Khi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50" dirty="0">
                <a:latin typeface="Arial"/>
                <a:cs typeface="Arial"/>
              </a:rPr>
              <a:t>người </a:t>
            </a:r>
            <a:r>
              <a:rPr sz="2800" spc="55" dirty="0">
                <a:latin typeface="Arial"/>
                <a:cs typeface="Arial"/>
              </a:rPr>
              <a:t>dùng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10" dirty="0">
                <a:latin typeface="Arial"/>
                <a:cs typeface="Arial"/>
              </a:rPr>
              <a:t>gán </a:t>
            </a:r>
            <a:r>
              <a:rPr sz="2800" spc="-75" dirty="0">
                <a:latin typeface="Arial"/>
                <a:cs typeface="Arial"/>
              </a:rPr>
              <a:t>dữ </a:t>
            </a:r>
            <a:r>
              <a:rPr sz="2800" spc="5" dirty="0">
                <a:latin typeface="Arial"/>
                <a:cs typeface="Arial"/>
              </a:rPr>
              <a:t>liệu </a:t>
            </a:r>
            <a:r>
              <a:rPr sz="2800" spc="-5" dirty="0">
                <a:latin typeface="Arial"/>
                <a:cs typeface="Arial"/>
              </a:rPr>
              <a:t>cho 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15" dirty="0">
                <a:latin typeface="Arial"/>
                <a:cs typeface="Arial"/>
              </a:rPr>
              <a:t>trường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-80" dirty="0">
                <a:latin typeface="Arial"/>
                <a:cs typeface="Arial"/>
              </a:rPr>
              <a:t>cách </a:t>
            </a:r>
            <a:r>
              <a:rPr sz="2800" spc="45" dirty="0">
                <a:latin typeface="Arial"/>
                <a:cs typeface="Arial"/>
              </a:rPr>
              <a:t>tùy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tiện</a:t>
            </a:r>
            <a:endParaRPr sz="280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25" dirty="0">
                <a:latin typeface="Arial"/>
                <a:cs typeface="Arial"/>
              </a:rPr>
              <a:t>Điều </a:t>
            </a:r>
            <a:r>
              <a:rPr sz="2800" spc="-10" dirty="0">
                <a:latin typeface="Arial"/>
                <a:cs typeface="Arial"/>
              </a:rPr>
              <a:t>gì </a:t>
            </a:r>
            <a:r>
              <a:rPr sz="2800" spc="-155" dirty="0">
                <a:latin typeface="Arial"/>
                <a:cs typeface="Arial"/>
              </a:rPr>
              <a:t>sẽ </a:t>
            </a:r>
            <a:r>
              <a:rPr sz="2800" spc="-100" dirty="0">
                <a:latin typeface="Arial"/>
                <a:cs typeface="Arial"/>
              </a:rPr>
              <a:t>xảy </a:t>
            </a:r>
            <a:r>
              <a:rPr sz="2800" spc="-50" dirty="0">
                <a:latin typeface="Arial"/>
                <a:cs typeface="Arial"/>
              </a:rPr>
              <a:t>ra </a:t>
            </a:r>
            <a:r>
              <a:rPr sz="2800" spc="-15" dirty="0">
                <a:latin typeface="Arial"/>
                <a:cs typeface="Arial"/>
              </a:rPr>
              <a:t>nếu </a:t>
            </a:r>
            <a:r>
              <a:rPr sz="2800" spc="25" dirty="0">
                <a:latin typeface="Arial"/>
                <a:cs typeface="Arial"/>
              </a:rPr>
              <a:t>điểm </a:t>
            </a:r>
            <a:r>
              <a:rPr sz="2800" spc="-20" dirty="0">
                <a:latin typeface="Arial"/>
                <a:cs typeface="Arial"/>
              </a:rPr>
              <a:t>hợp </a:t>
            </a:r>
            <a:r>
              <a:rPr sz="2800" spc="-25" dirty="0">
                <a:latin typeface="Arial"/>
                <a:cs typeface="Arial"/>
              </a:rPr>
              <a:t>lệ </a:t>
            </a:r>
            <a:r>
              <a:rPr sz="2800" spc="-10" dirty="0">
                <a:latin typeface="Arial"/>
                <a:cs typeface="Arial"/>
              </a:rPr>
              <a:t>chỉ </a:t>
            </a:r>
            <a:r>
              <a:rPr sz="2800" spc="-35" dirty="0">
                <a:latin typeface="Arial"/>
                <a:cs typeface="Arial"/>
              </a:rPr>
              <a:t>từ </a:t>
            </a:r>
            <a:r>
              <a:rPr sz="2800" spc="-50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đến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201" y="2634501"/>
            <a:ext cx="3621193" cy="1286249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48005" marR="113030" indent="-457200">
              <a:lnSpc>
                <a:spcPct val="100000"/>
              </a:lnSpc>
              <a:spcBef>
                <a:spcPts val="229"/>
              </a:spcBef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05" dirty="0">
                <a:latin typeface="Arial"/>
                <a:cs typeface="Arial"/>
              </a:rPr>
              <a:t>SinhVien{  </a:t>
            </a: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85" dirty="0">
                <a:latin typeface="Arial"/>
                <a:cs typeface="Arial"/>
              </a:rPr>
              <a:t>String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hoTen;  </a:t>
            </a:r>
            <a:endParaRPr lang="en-US" sz="2000" spc="-125" dirty="0">
              <a:latin typeface="Arial"/>
              <a:cs typeface="Arial"/>
            </a:endParaRPr>
          </a:p>
          <a:p>
            <a:pPr marL="548005" marR="113030" indent="-457200">
              <a:lnSpc>
                <a:spcPct val="100000"/>
              </a:lnSpc>
              <a:spcBef>
                <a:spcPts val="229"/>
              </a:spcBef>
            </a:pPr>
            <a:r>
              <a:rPr lang="en-US" sz="2000" spc="-125" dirty="0">
                <a:latin typeface="Arial"/>
                <a:cs typeface="Arial"/>
              </a:rPr>
              <a:t>        </a:t>
            </a: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60" dirty="0">
                <a:latin typeface="Arial"/>
                <a:cs typeface="Arial"/>
              </a:rPr>
              <a:t>double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diem;</a:t>
            </a:r>
            <a:endParaRPr sz="20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2172831"/>
            <a:ext cx="5953760" cy="218393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35" dirty="0">
                <a:latin typeface="Arial"/>
                <a:cs typeface="Arial"/>
              </a:rPr>
              <a:t>MyClass{</a:t>
            </a:r>
            <a:endParaRPr sz="2000" dirty="0">
              <a:latin typeface="Arial"/>
              <a:cs typeface="Arial"/>
            </a:endParaRPr>
          </a:p>
          <a:p>
            <a:pPr marL="1005840" marR="125730" indent="-457834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60" dirty="0">
                <a:latin typeface="Arial"/>
                <a:cs typeface="Arial"/>
              </a:rPr>
              <a:t>static void </a:t>
            </a:r>
            <a:r>
              <a:rPr sz="2000" spc="-55" dirty="0">
                <a:latin typeface="Arial"/>
                <a:cs typeface="Arial"/>
              </a:rPr>
              <a:t>main(String[]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args){  </a:t>
            </a:r>
            <a:endParaRPr lang="en-US" sz="2000" spc="-110" dirty="0">
              <a:latin typeface="Arial"/>
              <a:cs typeface="Arial"/>
            </a:endParaRPr>
          </a:p>
          <a:p>
            <a:pPr marL="1005840" marR="125730" indent="-457834">
              <a:lnSpc>
                <a:spcPct val="100000"/>
              </a:lnSpc>
            </a:pPr>
            <a:r>
              <a:rPr lang="en-US" sz="2000" spc="-110" dirty="0">
                <a:latin typeface="Arial"/>
                <a:cs typeface="Arial"/>
              </a:rPr>
              <a:t>        </a:t>
            </a:r>
            <a:r>
              <a:rPr sz="2000" spc="-114" dirty="0" err="1">
                <a:latin typeface="Arial"/>
                <a:cs typeface="Arial"/>
              </a:rPr>
              <a:t>SinhVien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sv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SinhVien();  </a:t>
            </a:r>
            <a:endParaRPr lang="en-US" sz="2000" spc="-95" dirty="0">
              <a:latin typeface="Arial"/>
              <a:cs typeface="Arial"/>
            </a:endParaRPr>
          </a:p>
          <a:p>
            <a:pPr marL="1005840" marR="125730" indent="-457834">
              <a:lnSpc>
                <a:spcPct val="100000"/>
              </a:lnSpc>
            </a:pPr>
            <a:r>
              <a:rPr lang="en-US" sz="2000" spc="-95" dirty="0">
                <a:latin typeface="Arial"/>
                <a:cs typeface="Arial"/>
              </a:rPr>
              <a:t>        </a:t>
            </a:r>
            <a:r>
              <a:rPr sz="2000" spc="-195" dirty="0" err="1">
                <a:latin typeface="Arial"/>
                <a:cs typeface="Arial"/>
              </a:rPr>
              <a:t>sv.</a:t>
            </a:r>
            <a:r>
              <a:rPr sz="2000" b="1" spc="-195" dirty="0" err="1">
                <a:latin typeface="Arial"/>
                <a:cs typeface="Arial"/>
              </a:rPr>
              <a:t>hoTen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“Nguyễn </a:t>
            </a:r>
            <a:r>
              <a:rPr sz="2000" spc="-175" dirty="0">
                <a:latin typeface="Arial"/>
                <a:cs typeface="Arial"/>
              </a:rPr>
              <a:t>Văn </a:t>
            </a:r>
            <a:r>
              <a:rPr sz="2000" spc="-95" dirty="0">
                <a:latin typeface="Arial"/>
                <a:cs typeface="Arial"/>
              </a:rPr>
              <a:t>Tèo”;  </a:t>
            </a:r>
            <a:endParaRPr lang="en-US" sz="2000" spc="-95" dirty="0">
              <a:latin typeface="Arial"/>
              <a:cs typeface="Arial"/>
            </a:endParaRPr>
          </a:p>
          <a:p>
            <a:pPr marL="1005840" marR="125730" indent="-457834">
              <a:lnSpc>
                <a:spcPct val="100000"/>
              </a:lnSpc>
            </a:pPr>
            <a:r>
              <a:rPr lang="en-US" sz="2000" spc="-95" dirty="0">
                <a:latin typeface="Arial"/>
                <a:cs typeface="Arial"/>
              </a:rPr>
              <a:t>        </a:t>
            </a:r>
            <a:r>
              <a:rPr sz="2000" spc="-155" dirty="0" err="1">
                <a:latin typeface="Arial"/>
                <a:cs typeface="Arial"/>
              </a:rPr>
              <a:t>sv.</a:t>
            </a:r>
            <a:r>
              <a:rPr sz="2000" b="1" spc="-155" dirty="0" err="1">
                <a:latin typeface="Arial"/>
                <a:cs typeface="Arial"/>
              </a:rPr>
              <a:t>diem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=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trike="sngStrike" spc="-75" dirty="0">
                <a:solidFill>
                  <a:srgbClr val="FF0000"/>
                </a:solidFill>
                <a:latin typeface="Arial"/>
                <a:cs typeface="Arial"/>
              </a:rPr>
              <a:t>20.5</a:t>
            </a:r>
            <a:r>
              <a:rPr sz="2000" strike="noStrike" spc="-75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None </a:t>
            </a:r>
            <a:r>
              <a:rPr lang="en-US" dirty="0" err="1"/>
              <a:t>Encapsualation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8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4422" y="1336777"/>
            <a:ext cx="10684087" cy="41492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3815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latin typeface="Arial"/>
                <a:cs typeface="Arial"/>
              </a:rPr>
              <a:t>Để </a:t>
            </a:r>
            <a:r>
              <a:rPr sz="2800" spc="-60" dirty="0">
                <a:latin typeface="Arial"/>
                <a:cs typeface="Arial"/>
              </a:rPr>
              <a:t>che </a:t>
            </a:r>
            <a:r>
              <a:rPr sz="2800" spc="-10" dirty="0">
                <a:latin typeface="Arial"/>
                <a:cs typeface="Arial"/>
              </a:rPr>
              <a:t>dấu </a:t>
            </a:r>
            <a:r>
              <a:rPr sz="2800" spc="75" dirty="0">
                <a:latin typeface="Arial"/>
                <a:cs typeface="Arial"/>
              </a:rPr>
              <a:t>thông </a:t>
            </a:r>
            <a:r>
              <a:rPr sz="2800" spc="15" dirty="0">
                <a:latin typeface="Arial"/>
                <a:cs typeface="Arial"/>
              </a:rPr>
              <a:t>tin,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5" dirty="0">
                <a:latin typeface="Arial"/>
                <a:cs typeface="Arial"/>
              </a:rPr>
              <a:t>private cho </a:t>
            </a:r>
            <a:r>
              <a:rPr sz="2800" spc="-114" dirty="0">
                <a:latin typeface="Arial"/>
                <a:cs typeface="Arial"/>
              </a:rPr>
              <a:t>các  </a:t>
            </a:r>
            <a:r>
              <a:rPr sz="2800" spc="-15" dirty="0">
                <a:latin typeface="Arial"/>
                <a:cs typeface="Arial"/>
              </a:rPr>
              <a:t>trường </a:t>
            </a:r>
            <a:r>
              <a:rPr sz="2800" spc="-75" dirty="0">
                <a:latin typeface="Arial"/>
                <a:cs typeface="Arial"/>
              </a:rPr>
              <a:t>dữ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liệu.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private </a:t>
            </a:r>
            <a:r>
              <a:rPr sz="2400" spc="30" dirty="0">
                <a:latin typeface="Arial"/>
                <a:cs typeface="Arial"/>
              </a:rPr>
              <a:t>double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diem;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95" dirty="0">
                <a:latin typeface="Arial"/>
                <a:cs typeface="Arial"/>
              </a:rPr>
              <a:t>Bổ </a:t>
            </a:r>
            <a:r>
              <a:rPr sz="2800" spc="-20" dirty="0">
                <a:latin typeface="Arial"/>
                <a:cs typeface="Arial"/>
              </a:rPr>
              <a:t>sung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40" dirty="0">
                <a:latin typeface="Arial"/>
                <a:cs typeface="Arial"/>
              </a:rPr>
              <a:t>getter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10" dirty="0">
                <a:latin typeface="Arial"/>
                <a:cs typeface="Arial"/>
              </a:rPr>
              <a:t>setter để </a:t>
            </a:r>
            <a:r>
              <a:rPr sz="2800" spc="20" dirty="0">
                <a:latin typeface="Arial"/>
                <a:cs typeface="Arial"/>
              </a:rPr>
              <a:t>đọc  </a:t>
            </a:r>
            <a:r>
              <a:rPr sz="2800" spc="50" dirty="0">
                <a:latin typeface="Arial"/>
                <a:cs typeface="Arial"/>
              </a:rPr>
              <a:t>ghi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15" dirty="0">
                <a:latin typeface="Arial"/>
                <a:cs typeface="Arial"/>
              </a:rPr>
              <a:t>trường </a:t>
            </a:r>
            <a:r>
              <a:rPr sz="2800" spc="-30" dirty="0">
                <a:latin typeface="Arial"/>
                <a:cs typeface="Arial"/>
              </a:rPr>
              <a:t>đã </a:t>
            </a:r>
            <a:r>
              <a:rPr sz="2800" spc="-60" dirty="0">
                <a:latin typeface="Arial"/>
                <a:cs typeface="Arial"/>
              </a:rPr>
              <a:t>che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dấu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000" spc="25" dirty="0">
                <a:latin typeface="Arial"/>
                <a:cs typeface="Arial"/>
              </a:rPr>
              <a:t>public </a:t>
            </a:r>
            <a:r>
              <a:rPr sz="2000" spc="30" dirty="0">
                <a:latin typeface="Arial"/>
                <a:cs typeface="Arial"/>
              </a:rPr>
              <a:t>void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setDiem</a:t>
            </a:r>
            <a:r>
              <a:rPr sz="2000" spc="-5" dirty="0">
                <a:latin typeface="Arial"/>
                <a:cs typeface="Arial"/>
              </a:rPr>
              <a:t>(double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diem){</a:t>
            </a:r>
            <a:endParaRPr lang="en-US"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lang="en-US" sz="2000" spc="-5" dirty="0">
                <a:latin typeface="Arial"/>
                <a:cs typeface="Arial"/>
              </a:rPr>
              <a:t>        </a:t>
            </a:r>
            <a:r>
              <a:rPr sz="2000" spc="-5" dirty="0" err="1">
                <a:latin typeface="Arial"/>
                <a:cs typeface="Arial"/>
              </a:rPr>
              <a:t>this.diem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diem;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000" spc="-8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000" spc="25" dirty="0">
                <a:latin typeface="Arial"/>
                <a:cs typeface="Arial"/>
              </a:rPr>
              <a:t>public </a:t>
            </a:r>
            <a:r>
              <a:rPr sz="2000" spc="-15" dirty="0">
                <a:latin typeface="Arial"/>
                <a:cs typeface="Arial"/>
              </a:rPr>
              <a:t>String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-10" dirty="0" err="1">
                <a:solidFill>
                  <a:srgbClr val="FF0000"/>
                </a:solidFill>
                <a:latin typeface="Arial"/>
                <a:cs typeface="Arial"/>
              </a:rPr>
              <a:t>getDiem</a:t>
            </a:r>
            <a:r>
              <a:rPr sz="2000" spc="-10" dirty="0">
                <a:latin typeface="Arial"/>
                <a:cs typeface="Arial"/>
              </a:rPr>
              <a:t>(){</a:t>
            </a:r>
            <a:endParaRPr lang="en-US"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lang="en-US" sz="2000" spc="20" dirty="0">
                <a:latin typeface="Arial"/>
                <a:cs typeface="Arial"/>
              </a:rPr>
              <a:t>        </a:t>
            </a:r>
            <a:r>
              <a:rPr sz="2000" spc="20" dirty="0">
                <a:latin typeface="Arial"/>
                <a:cs typeface="Arial"/>
              </a:rPr>
              <a:t>return</a:t>
            </a:r>
            <a:r>
              <a:rPr sz="2000" spc="-15" dirty="0">
                <a:latin typeface="Arial"/>
                <a:cs typeface="Arial"/>
              </a:rPr>
              <a:t> this.diem;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000" spc="-8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377353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12831" y="192024"/>
            <a:ext cx="75793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212" y="2257419"/>
            <a:ext cx="8343053" cy="2701381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lang="en-US" sz="2400" spc="-15" dirty="0">
                <a:latin typeface="Arial"/>
                <a:cs typeface="Arial"/>
              </a:rPr>
              <a:t>1.Đối </a:t>
            </a:r>
            <a:r>
              <a:rPr lang="en-US" sz="2400" spc="-15" dirty="0" err="1">
                <a:latin typeface="Arial"/>
                <a:cs typeface="Arial"/>
              </a:rPr>
              <a:t>tượng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5" dirty="0" err="1">
                <a:latin typeface="Arial"/>
                <a:cs typeface="Arial"/>
              </a:rPr>
              <a:t>và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5" dirty="0" err="1">
                <a:latin typeface="Arial"/>
                <a:cs typeface="Arial"/>
              </a:rPr>
              <a:t>lớp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lang="en-US" sz="2400" spc="110" dirty="0">
                <a:latin typeface="Arial"/>
                <a:cs typeface="Arial"/>
              </a:rPr>
              <a:t>2.Trường ( field) </a:t>
            </a:r>
            <a:r>
              <a:rPr lang="en-US" sz="2400" spc="110" dirty="0" err="1">
                <a:latin typeface="Arial"/>
                <a:cs typeface="Arial"/>
              </a:rPr>
              <a:t>và</a:t>
            </a:r>
            <a:r>
              <a:rPr lang="en-US" sz="2400" spc="110" dirty="0">
                <a:latin typeface="Arial"/>
                <a:cs typeface="Arial"/>
              </a:rPr>
              <a:t> </a:t>
            </a:r>
            <a:r>
              <a:rPr lang="en-US" sz="2400" spc="110" dirty="0" err="1">
                <a:latin typeface="Arial"/>
                <a:cs typeface="Arial"/>
              </a:rPr>
              <a:t>phương</a:t>
            </a:r>
            <a:r>
              <a:rPr lang="en-US" sz="2400" spc="110" dirty="0">
                <a:latin typeface="Arial"/>
                <a:cs typeface="Arial"/>
              </a:rPr>
              <a:t> </a:t>
            </a:r>
            <a:r>
              <a:rPr lang="en-US" sz="2400" spc="110" dirty="0" err="1">
                <a:latin typeface="Arial"/>
                <a:cs typeface="Arial"/>
              </a:rPr>
              <a:t>thức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lang="en-US" sz="2400" spc="5" dirty="0">
                <a:latin typeface="Arial"/>
                <a:cs typeface="Arial"/>
              </a:rPr>
              <a:t>3.Hàm </a:t>
            </a:r>
            <a:r>
              <a:rPr lang="en-US" sz="2400" spc="5" dirty="0" err="1">
                <a:latin typeface="Arial"/>
                <a:cs typeface="Arial"/>
              </a:rPr>
              <a:t>tạo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lang="en-US" sz="2400" spc="-45" dirty="0">
                <a:latin typeface="Arial"/>
                <a:cs typeface="Arial"/>
              </a:rPr>
              <a:t>4.P</a:t>
            </a:r>
            <a:r>
              <a:rPr sz="2400" spc="-45" dirty="0">
                <a:latin typeface="Arial"/>
                <a:cs typeface="Arial"/>
              </a:rPr>
              <a:t>ackage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lang="en-US" sz="2400" spc="-105" dirty="0">
                <a:latin typeface="Arial"/>
                <a:cs typeface="Arial"/>
              </a:rPr>
              <a:t>5.C</a:t>
            </a:r>
            <a:r>
              <a:rPr sz="2400" spc="-105" dirty="0">
                <a:latin typeface="Arial"/>
                <a:cs typeface="Arial"/>
              </a:rPr>
              <a:t>ác </a:t>
            </a:r>
            <a:r>
              <a:rPr sz="2400" spc="-45" dirty="0">
                <a:latin typeface="Arial"/>
                <a:cs typeface="Arial"/>
              </a:rPr>
              <a:t>đặc </a:t>
            </a:r>
            <a:r>
              <a:rPr sz="2400" spc="15" dirty="0">
                <a:latin typeface="Arial"/>
                <a:cs typeface="Arial"/>
              </a:rPr>
              <a:t>tả </a:t>
            </a:r>
            <a:r>
              <a:rPr sz="2400" spc="40" dirty="0">
                <a:latin typeface="Arial"/>
                <a:cs typeface="Arial"/>
              </a:rPr>
              <a:t>truy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xuất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lang="en-US" sz="2400" spc="-15" dirty="0">
                <a:latin typeface="Arial"/>
                <a:cs typeface="Arial"/>
              </a:rPr>
              <a:t>6.T</a:t>
            </a:r>
            <a:r>
              <a:rPr sz="2400" spc="20" dirty="0">
                <a:latin typeface="Arial"/>
                <a:cs typeface="Arial"/>
              </a:rPr>
              <a:t>ính </a:t>
            </a:r>
            <a:r>
              <a:rPr sz="2400" spc="-55" dirty="0">
                <a:latin typeface="Arial"/>
                <a:cs typeface="Arial"/>
              </a:rPr>
              <a:t>che </a:t>
            </a:r>
            <a:r>
              <a:rPr sz="2400" spc="-5" dirty="0">
                <a:latin typeface="Arial"/>
                <a:cs typeface="Arial"/>
              </a:rPr>
              <a:t>dấu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(encapsulation)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64" y="1823941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788504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8461" y="1325535"/>
            <a:ext cx="3272367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75" dirty="0">
                <a:latin typeface="Arial"/>
                <a:cs typeface="Arial"/>
              </a:rPr>
              <a:t>Chỉ cần </a:t>
            </a:r>
            <a:r>
              <a:rPr sz="2800" spc="40" dirty="0">
                <a:latin typeface="Arial"/>
                <a:cs typeface="Arial"/>
              </a:rPr>
              <a:t>thêm  </a:t>
            </a:r>
            <a:r>
              <a:rPr sz="2800" spc="-30" dirty="0">
                <a:latin typeface="Arial"/>
                <a:cs typeface="Arial"/>
              </a:rPr>
              <a:t>mã </a:t>
            </a:r>
            <a:r>
              <a:rPr sz="2800" spc="-55" dirty="0">
                <a:latin typeface="Arial"/>
                <a:cs typeface="Arial"/>
              </a:rPr>
              <a:t>vào 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 </a:t>
            </a:r>
            <a:r>
              <a:rPr sz="2800" spc="-45" dirty="0">
                <a:latin typeface="Arial"/>
                <a:cs typeface="Arial"/>
              </a:rPr>
              <a:t>setDiem() </a:t>
            </a:r>
            <a:r>
              <a:rPr sz="2800" spc="-10" dirty="0">
                <a:latin typeface="Arial"/>
                <a:cs typeface="Arial"/>
              </a:rPr>
              <a:t>để  </a:t>
            </a:r>
            <a:r>
              <a:rPr sz="2800" spc="-15" dirty="0">
                <a:latin typeface="Arial"/>
                <a:cs typeface="Arial"/>
              </a:rPr>
              <a:t>có những </a:t>
            </a:r>
            <a:r>
              <a:rPr sz="2800" spc="-175" dirty="0">
                <a:latin typeface="Arial"/>
                <a:cs typeface="Arial"/>
              </a:rPr>
              <a:t>xử  </a:t>
            </a:r>
            <a:r>
              <a:rPr sz="2800" spc="-5" dirty="0">
                <a:latin typeface="Arial"/>
                <a:cs typeface="Arial"/>
              </a:rPr>
              <a:t>lý </a:t>
            </a:r>
            <a:r>
              <a:rPr sz="2800" spc="20" dirty="0">
                <a:latin typeface="Arial"/>
                <a:cs typeface="Arial"/>
              </a:rPr>
              <a:t>khi </a:t>
            </a:r>
            <a:r>
              <a:rPr sz="2800" spc="-75" dirty="0">
                <a:latin typeface="Arial"/>
                <a:cs typeface="Arial"/>
              </a:rPr>
              <a:t>dữ </a:t>
            </a:r>
            <a:r>
              <a:rPr sz="2800" spc="5" dirty="0">
                <a:latin typeface="Arial"/>
                <a:cs typeface="Arial"/>
              </a:rPr>
              <a:t>liệu  </a:t>
            </a:r>
            <a:r>
              <a:rPr sz="2800" spc="40" dirty="0">
                <a:latin typeface="Arial"/>
                <a:cs typeface="Arial"/>
              </a:rPr>
              <a:t>không </a:t>
            </a:r>
            <a:r>
              <a:rPr sz="2800" spc="-20" dirty="0">
                <a:latin typeface="Arial"/>
                <a:cs typeface="Arial"/>
              </a:rPr>
              <a:t>hợp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lệ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1" y="1212096"/>
            <a:ext cx="7283873" cy="5603317"/>
          </a:xfrm>
          <a:custGeom>
            <a:avLst/>
            <a:gdLst/>
            <a:ahLst/>
            <a:cxnLst/>
            <a:rect l="l" t="t" r="r" b="b"/>
            <a:pathLst>
              <a:path w="5462905" h="5909309">
                <a:moveTo>
                  <a:pt x="0" y="0"/>
                </a:moveTo>
                <a:lnTo>
                  <a:pt x="5462460" y="0"/>
                </a:lnTo>
                <a:lnTo>
                  <a:pt x="5462460" y="5909310"/>
                </a:lnTo>
                <a:lnTo>
                  <a:pt x="0" y="59093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588" y="1236963"/>
            <a:ext cx="6999393" cy="557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821305" indent="-4572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Arial"/>
                <a:cs typeface="Arial"/>
              </a:rPr>
              <a:t>public </a:t>
            </a:r>
            <a:r>
              <a:rPr spc="-135" dirty="0">
                <a:latin typeface="Arial"/>
                <a:cs typeface="Arial"/>
              </a:rPr>
              <a:t>class </a:t>
            </a:r>
            <a:r>
              <a:rPr spc="-95" dirty="0">
                <a:latin typeface="Arial"/>
                <a:cs typeface="Arial"/>
              </a:rPr>
              <a:t>SinhVien{  </a:t>
            </a:r>
            <a:endParaRPr lang="en-US" spc="-95" dirty="0">
              <a:latin typeface="Arial"/>
              <a:cs typeface="Arial"/>
            </a:endParaRPr>
          </a:p>
          <a:p>
            <a:pPr marL="469265" marR="2821305" indent="-457200">
              <a:lnSpc>
                <a:spcPct val="100000"/>
              </a:lnSpc>
              <a:spcBef>
                <a:spcPts val="100"/>
              </a:spcBef>
            </a:pPr>
            <a:r>
              <a:rPr lang="en-US" b="1" spc="-95" dirty="0">
                <a:solidFill>
                  <a:srgbClr val="FF0000"/>
                </a:solidFill>
                <a:latin typeface="Arial"/>
                <a:cs typeface="Arial"/>
              </a:rPr>
              <a:t>        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private </a:t>
            </a:r>
            <a:r>
              <a:rPr spc="-80" dirty="0">
                <a:latin typeface="Arial"/>
                <a:cs typeface="Arial"/>
              </a:rPr>
              <a:t>String </a:t>
            </a:r>
            <a:r>
              <a:rPr spc="-114" dirty="0">
                <a:latin typeface="Arial"/>
                <a:cs typeface="Arial"/>
              </a:rPr>
              <a:t>hoTen;  </a:t>
            </a:r>
            <a:endParaRPr lang="en-US" spc="-114" dirty="0">
              <a:latin typeface="Arial"/>
              <a:cs typeface="Arial"/>
            </a:endParaRPr>
          </a:p>
          <a:p>
            <a:pPr marL="469265" marR="2821305" indent="-457200">
              <a:lnSpc>
                <a:spcPct val="100000"/>
              </a:lnSpc>
              <a:spcBef>
                <a:spcPts val="100"/>
              </a:spcBef>
            </a:pPr>
            <a:r>
              <a:rPr lang="en-US" b="1" spc="-114" dirty="0">
                <a:solidFill>
                  <a:srgbClr val="FF0000"/>
                </a:solidFill>
                <a:latin typeface="Arial"/>
                <a:cs typeface="Arial"/>
              </a:rPr>
              <a:t>        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private </a:t>
            </a:r>
            <a:r>
              <a:rPr spc="-55" dirty="0">
                <a:latin typeface="Arial"/>
                <a:cs typeface="Arial"/>
              </a:rPr>
              <a:t>double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diem;</a:t>
            </a:r>
            <a:endParaRPr dirty="0">
              <a:latin typeface="Arial"/>
              <a:cs typeface="Arial"/>
            </a:endParaRPr>
          </a:p>
          <a:p>
            <a:pPr marL="926465" marR="1459230" indent="-457200">
              <a:lnSpc>
                <a:spcPct val="100000"/>
              </a:lnSpc>
            </a:pPr>
            <a:r>
              <a:rPr spc="-50" dirty="0">
                <a:latin typeface="Arial"/>
                <a:cs typeface="Arial"/>
              </a:rPr>
              <a:t>public </a:t>
            </a:r>
            <a:r>
              <a:rPr spc="-55" dirty="0">
                <a:latin typeface="Arial"/>
                <a:cs typeface="Arial"/>
              </a:rPr>
              <a:t>void </a:t>
            </a:r>
            <a:r>
              <a:rPr b="1" spc="-120" dirty="0">
                <a:solidFill>
                  <a:srgbClr val="FF0000"/>
                </a:solidFill>
                <a:latin typeface="Arial"/>
                <a:cs typeface="Arial"/>
              </a:rPr>
              <a:t>setHoTen</a:t>
            </a:r>
            <a:r>
              <a:rPr spc="-120" dirty="0">
                <a:latin typeface="Arial"/>
                <a:cs typeface="Arial"/>
              </a:rPr>
              <a:t>(String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hoTen){  </a:t>
            </a:r>
            <a:endParaRPr lang="en-US" spc="-110" dirty="0">
              <a:latin typeface="Arial"/>
              <a:cs typeface="Arial"/>
            </a:endParaRPr>
          </a:p>
          <a:p>
            <a:pPr marL="926465" marR="1459230" indent="-457200">
              <a:lnSpc>
                <a:spcPct val="100000"/>
              </a:lnSpc>
            </a:pPr>
            <a:r>
              <a:rPr lang="en-US" spc="-110" dirty="0">
                <a:latin typeface="Arial"/>
                <a:cs typeface="Arial"/>
              </a:rPr>
              <a:t>        </a:t>
            </a:r>
            <a:r>
              <a:rPr spc="-85" dirty="0" err="1">
                <a:latin typeface="Arial"/>
                <a:cs typeface="Arial"/>
              </a:rPr>
              <a:t>this.hoTen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155" dirty="0">
                <a:latin typeface="Arial"/>
                <a:cs typeface="Arial"/>
              </a:rPr>
              <a:t>=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hoTen;</a:t>
            </a:r>
            <a:endParaRPr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pc="-40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927100" marR="2455545" indent="-457200">
              <a:lnSpc>
                <a:spcPct val="100000"/>
              </a:lnSpc>
            </a:pPr>
            <a:r>
              <a:rPr spc="-50" dirty="0">
                <a:latin typeface="Arial"/>
                <a:cs typeface="Arial"/>
              </a:rPr>
              <a:t>public </a:t>
            </a:r>
            <a:r>
              <a:rPr spc="-80" dirty="0">
                <a:latin typeface="Arial"/>
                <a:cs typeface="Arial"/>
              </a:rPr>
              <a:t>String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b="1" spc="-130" dirty="0">
                <a:solidFill>
                  <a:srgbClr val="FF0000"/>
                </a:solidFill>
                <a:latin typeface="Arial"/>
                <a:cs typeface="Arial"/>
              </a:rPr>
              <a:t>getHoTen</a:t>
            </a:r>
            <a:r>
              <a:rPr spc="-130" dirty="0">
                <a:latin typeface="Arial"/>
                <a:cs typeface="Arial"/>
              </a:rPr>
              <a:t>(){  </a:t>
            </a:r>
            <a:endParaRPr lang="en-US" spc="-130" dirty="0">
              <a:latin typeface="Arial"/>
              <a:cs typeface="Arial"/>
            </a:endParaRPr>
          </a:p>
          <a:p>
            <a:pPr marL="927100" marR="2455545" indent="-457200">
              <a:lnSpc>
                <a:spcPct val="100000"/>
              </a:lnSpc>
            </a:pPr>
            <a:r>
              <a:rPr lang="en-US" spc="-130" dirty="0">
                <a:latin typeface="Arial"/>
                <a:cs typeface="Arial"/>
              </a:rPr>
              <a:t>        </a:t>
            </a:r>
            <a:r>
              <a:rPr spc="-20" dirty="0">
                <a:latin typeface="Arial"/>
                <a:cs typeface="Arial"/>
              </a:rPr>
              <a:t>return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this.hoTen;</a:t>
            </a:r>
            <a:endParaRPr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pc="-40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927100" marR="1544320" indent="-457200">
              <a:lnSpc>
                <a:spcPct val="100000"/>
              </a:lnSpc>
            </a:pPr>
            <a:r>
              <a:rPr spc="-50" dirty="0">
                <a:latin typeface="Arial"/>
                <a:cs typeface="Arial"/>
              </a:rPr>
              <a:t>public </a:t>
            </a:r>
            <a:r>
              <a:rPr spc="-55" dirty="0">
                <a:latin typeface="Arial"/>
                <a:cs typeface="Arial"/>
              </a:rPr>
              <a:t>void </a:t>
            </a:r>
            <a:r>
              <a:rPr b="1" spc="-90" dirty="0">
                <a:solidFill>
                  <a:srgbClr val="FF0000"/>
                </a:solidFill>
                <a:latin typeface="Arial"/>
                <a:cs typeface="Arial"/>
              </a:rPr>
              <a:t>setDiem</a:t>
            </a:r>
            <a:r>
              <a:rPr spc="-90" dirty="0">
                <a:latin typeface="Arial"/>
                <a:cs typeface="Arial"/>
              </a:rPr>
              <a:t>(double </a:t>
            </a:r>
            <a:r>
              <a:rPr spc="-55" dirty="0">
                <a:latin typeface="Arial"/>
                <a:cs typeface="Arial"/>
              </a:rPr>
              <a:t>diem){  </a:t>
            </a:r>
            <a:endParaRPr lang="en-US" spc="-55" dirty="0">
              <a:latin typeface="Arial"/>
              <a:cs typeface="Arial"/>
            </a:endParaRPr>
          </a:p>
          <a:p>
            <a:pPr marL="927100" marR="1544320" indent="-457200">
              <a:lnSpc>
                <a:spcPct val="100000"/>
              </a:lnSpc>
            </a:pPr>
            <a:r>
              <a:rPr lang="en-US" spc="-55" dirty="0">
                <a:solidFill>
                  <a:srgbClr val="0000CC"/>
                </a:solidFill>
                <a:latin typeface="Arial"/>
                <a:cs typeface="Arial"/>
              </a:rPr>
              <a:t>        </a:t>
            </a:r>
            <a:r>
              <a:rPr spc="-35" dirty="0">
                <a:solidFill>
                  <a:srgbClr val="0000CC"/>
                </a:solidFill>
                <a:latin typeface="Arial"/>
                <a:cs typeface="Arial"/>
              </a:rPr>
              <a:t>if(diem </a:t>
            </a:r>
            <a:r>
              <a:rPr spc="-155" dirty="0">
                <a:solidFill>
                  <a:srgbClr val="0000CC"/>
                </a:solidFill>
                <a:latin typeface="Arial"/>
                <a:cs typeface="Arial"/>
              </a:rPr>
              <a:t>&lt; </a:t>
            </a:r>
            <a:r>
              <a:rPr spc="-90" dirty="0">
                <a:solidFill>
                  <a:srgbClr val="0000CC"/>
                </a:solidFill>
                <a:latin typeface="Arial"/>
                <a:cs typeface="Arial"/>
              </a:rPr>
              <a:t>0 </a:t>
            </a:r>
            <a:r>
              <a:rPr spc="355" dirty="0">
                <a:solidFill>
                  <a:srgbClr val="0000CC"/>
                </a:solidFill>
                <a:latin typeface="Arial"/>
                <a:cs typeface="Arial"/>
              </a:rPr>
              <a:t>||</a:t>
            </a:r>
            <a:r>
              <a:rPr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0000CC"/>
                </a:solidFill>
                <a:latin typeface="Arial"/>
                <a:cs typeface="Arial"/>
              </a:rPr>
              <a:t>&gt; </a:t>
            </a:r>
            <a:r>
              <a:rPr spc="-70" dirty="0">
                <a:solidFill>
                  <a:srgbClr val="0000CC"/>
                </a:solidFill>
                <a:latin typeface="Arial"/>
                <a:cs typeface="Arial"/>
              </a:rPr>
              <a:t>10){</a:t>
            </a:r>
            <a:endParaRPr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pc="-50" dirty="0">
                <a:solidFill>
                  <a:srgbClr val="0000CC"/>
                </a:solidFill>
                <a:latin typeface="Arial"/>
                <a:cs typeface="Arial"/>
              </a:rPr>
              <a:t>System.out.println(“Điểm </a:t>
            </a:r>
            <a:r>
              <a:rPr spc="-85" dirty="0">
                <a:solidFill>
                  <a:srgbClr val="0000CC"/>
                </a:solidFill>
                <a:latin typeface="Arial"/>
                <a:cs typeface="Arial"/>
              </a:rPr>
              <a:t>không </a:t>
            </a:r>
            <a:r>
              <a:rPr spc="-60" dirty="0">
                <a:solidFill>
                  <a:srgbClr val="0000CC"/>
                </a:solidFill>
                <a:latin typeface="Arial"/>
                <a:cs typeface="Arial"/>
              </a:rPr>
              <a:t>họp</a:t>
            </a:r>
            <a:r>
              <a:rPr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pc="-10" dirty="0" err="1">
                <a:solidFill>
                  <a:srgbClr val="0000CC"/>
                </a:solidFill>
                <a:latin typeface="Arial"/>
                <a:cs typeface="Arial"/>
              </a:rPr>
              <a:t>lệ</a:t>
            </a:r>
            <a:r>
              <a:rPr spc="-10" dirty="0">
                <a:solidFill>
                  <a:srgbClr val="0000CC"/>
                </a:solidFill>
                <a:latin typeface="Arial"/>
                <a:cs typeface="Arial"/>
              </a:rPr>
              <a:t>”);</a:t>
            </a:r>
            <a:endParaRPr lang="en-US" spc="-10" dirty="0">
              <a:solidFill>
                <a:srgbClr val="0000CC"/>
              </a:solidFill>
              <a:latin typeface="Arial"/>
              <a:cs typeface="Arial"/>
            </a:endParaRPr>
          </a:p>
          <a:p>
            <a:pPr marL="938213">
              <a:lnSpc>
                <a:spcPct val="100000"/>
              </a:lnSpc>
            </a:pPr>
            <a:r>
              <a:rPr lang="en-US" spc="-10" dirty="0">
                <a:solidFill>
                  <a:srgbClr val="0000CC"/>
                </a:solidFill>
                <a:latin typeface="Arial"/>
                <a:cs typeface="Arial"/>
              </a:rPr>
              <a:t>else {</a:t>
            </a:r>
          </a:p>
          <a:p>
            <a:pPr marL="938213">
              <a:lnSpc>
                <a:spcPct val="100000"/>
              </a:lnSpc>
            </a:pPr>
            <a:r>
              <a:rPr lang="en-US" spc="-10" dirty="0">
                <a:solidFill>
                  <a:srgbClr val="0000CC"/>
                </a:solidFill>
                <a:latin typeface="Arial"/>
                <a:cs typeface="Arial"/>
              </a:rPr>
              <a:t>        </a:t>
            </a:r>
            <a:r>
              <a:rPr lang="en-US" spc="-10" dirty="0" err="1">
                <a:solidFill>
                  <a:srgbClr val="0000CC"/>
                </a:solidFill>
                <a:latin typeface="Arial"/>
                <a:cs typeface="Arial"/>
              </a:rPr>
              <a:t>this.direm</a:t>
            </a:r>
            <a:r>
              <a:rPr lang="en-US" spc="-10" dirty="0">
                <a:solidFill>
                  <a:srgbClr val="0000CC"/>
                </a:solidFill>
                <a:latin typeface="Arial"/>
                <a:cs typeface="Arial"/>
              </a:rPr>
              <a:t> = diem</a:t>
            </a:r>
          </a:p>
          <a:p>
            <a:pPr marL="938213">
              <a:lnSpc>
                <a:spcPct val="100000"/>
              </a:lnSpc>
            </a:pPr>
            <a:r>
              <a:rPr lang="en-US" spc="-10" dirty="0">
                <a:solidFill>
                  <a:srgbClr val="0000CC"/>
                </a:solidFill>
                <a:latin typeface="Arial"/>
                <a:cs typeface="Arial"/>
              </a:rPr>
              <a:t>}</a:t>
            </a:r>
          </a:p>
          <a:p>
            <a:pPr marL="45085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}</a:t>
            </a:r>
          </a:p>
          <a:p>
            <a:pPr marL="469900" marR="5080" indent="-457200">
              <a:lnSpc>
                <a:spcPct val="100000"/>
              </a:lnSpc>
            </a:pPr>
            <a:r>
              <a:rPr lang="en-US" spc="-50" dirty="0">
                <a:latin typeface="Arial"/>
                <a:cs typeface="Arial"/>
              </a:rPr>
              <a:t>        public </a:t>
            </a:r>
            <a:r>
              <a:rPr lang="en-US" spc="-80" dirty="0">
                <a:latin typeface="Arial"/>
                <a:cs typeface="Arial"/>
              </a:rPr>
              <a:t>String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b="1" spc="-100" dirty="0" err="1">
                <a:solidFill>
                  <a:srgbClr val="FF0000"/>
                </a:solidFill>
                <a:latin typeface="Arial"/>
                <a:cs typeface="Arial"/>
              </a:rPr>
              <a:t>getDiem</a:t>
            </a:r>
            <a:r>
              <a:rPr lang="en-US" spc="-100" dirty="0">
                <a:latin typeface="Arial"/>
                <a:cs typeface="Arial"/>
              </a:rPr>
              <a:t>() {  </a:t>
            </a:r>
          </a:p>
          <a:p>
            <a:pPr marL="469900" marR="5080" indent="-457200">
              <a:lnSpc>
                <a:spcPct val="100000"/>
              </a:lnSpc>
            </a:pPr>
            <a:r>
              <a:rPr lang="en-US" spc="-100" dirty="0">
                <a:latin typeface="Arial"/>
                <a:cs typeface="Arial"/>
              </a:rPr>
              <a:t>                 </a:t>
            </a:r>
            <a:r>
              <a:rPr lang="en-US" spc="-20" dirty="0">
                <a:latin typeface="Arial"/>
                <a:cs typeface="Arial"/>
              </a:rPr>
              <a:t>return</a:t>
            </a:r>
            <a:r>
              <a:rPr lang="en-US" spc="-95" dirty="0">
                <a:latin typeface="Arial"/>
                <a:cs typeface="Arial"/>
              </a:rPr>
              <a:t> </a:t>
            </a:r>
            <a:r>
              <a:rPr lang="en-US" spc="-45" dirty="0" err="1">
                <a:latin typeface="Arial"/>
                <a:cs typeface="Arial"/>
              </a:rPr>
              <a:t>this.diem</a:t>
            </a:r>
            <a:r>
              <a:rPr lang="en-US" spc="-45" dirty="0">
                <a:latin typeface="Arial"/>
                <a:cs typeface="Arial"/>
              </a:rPr>
              <a:t>;</a:t>
            </a:r>
          </a:p>
          <a:p>
            <a:pPr marL="469900" marR="5080" indent="-457200">
              <a:lnSpc>
                <a:spcPct val="100000"/>
              </a:lnSpc>
            </a:pPr>
            <a:r>
              <a:rPr lang="en-US" spc="-45" dirty="0">
                <a:latin typeface="Arial"/>
                <a:cs typeface="Arial"/>
              </a:rPr>
              <a:t>        }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-40" dirty="0">
                <a:latin typeface="Arial"/>
                <a:cs typeface="Arial"/>
              </a:rPr>
              <a:t>}</a:t>
            </a:r>
            <a:endParaRPr lang="en-US" spc="-1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54692" y="4339198"/>
            <a:ext cx="5203908" cy="2247265"/>
          </a:xfrm>
          <a:custGeom>
            <a:avLst/>
            <a:gdLst/>
            <a:ahLst/>
            <a:cxnLst/>
            <a:rect l="l" t="t" r="r" b="b"/>
            <a:pathLst>
              <a:path w="4591050" h="2247265">
                <a:moveTo>
                  <a:pt x="0" y="0"/>
                </a:moveTo>
                <a:lnTo>
                  <a:pt x="4590999" y="0"/>
                </a:lnTo>
                <a:lnTo>
                  <a:pt x="4590999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71862" y="4398886"/>
            <a:ext cx="493788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35" dirty="0">
                <a:latin typeface="Arial"/>
                <a:cs typeface="Arial"/>
              </a:rPr>
              <a:t>MyClass{</a:t>
            </a:r>
            <a:endParaRPr sz="2000" dirty="0">
              <a:latin typeface="Arial"/>
              <a:cs typeface="Arial"/>
            </a:endParaRPr>
          </a:p>
          <a:p>
            <a:pPr marL="927100" marR="5080" indent="-457834">
              <a:lnSpc>
                <a:spcPct val="100000"/>
              </a:lnSpc>
              <a:spcBef>
                <a:spcPts val="5"/>
              </a:spcBef>
            </a:pPr>
            <a:r>
              <a:rPr sz="2000" spc="-55" dirty="0">
                <a:latin typeface="Arial"/>
                <a:cs typeface="Arial"/>
              </a:rPr>
              <a:t>public </a:t>
            </a:r>
            <a:r>
              <a:rPr sz="2000" spc="-60" dirty="0">
                <a:latin typeface="Arial"/>
                <a:cs typeface="Arial"/>
              </a:rPr>
              <a:t>static void </a:t>
            </a:r>
            <a:r>
              <a:rPr sz="2000" spc="-55" dirty="0">
                <a:latin typeface="Arial"/>
                <a:cs typeface="Arial"/>
              </a:rPr>
              <a:t>main(String[]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args){  </a:t>
            </a:r>
            <a:endParaRPr lang="en-US" sz="2000" spc="-110" dirty="0">
              <a:latin typeface="Arial"/>
              <a:cs typeface="Arial"/>
            </a:endParaRPr>
          </a:p>
          <a:p>
            <a:pPr marL="927100" marR="5080" indent="-457834">
              <a:lnSpc>
                <a:spcPct val="100000"/>
              </a:lnSpc>
              <a:spcBef>
                <a:spcPts val="5"/>
              </a:spcBef>
            </a:pPr>
            <a:r>
              <a:rPr lang="en-US" sz="2000" spc="-110" dirty="0">
                <a:latin typeface="Arial"/>
                <a:cs typeface="Arial"/>
              </a:rPr>
              <a:t>        </a:t>
            </a:r>
            <a:r>
              <a:rPr sz="2000" spc="-114" dirty="0" err="1">
                <a:latin typeface="Arial"/>
                <a:cs typeface="Arial"/>
              </a:rPr>
              <a:t>SinhVien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sv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SinhVien();  </a:t>
            </a:r>
            <a:r>
              <a:rPr sz="2000" spc="-135" dirty="0">
                <a:latin typeface="Arial"/>
                <a:cs typeface="Arial"/>
              </a:rPr>
              <a:t>sv.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setHoTen</a:t>
            </a:r>
            <a:r>
              <a:rPr sz="2000" spc="-135" dirty="0">
                <a:latin typeface="Arial"/>
                <a:cs typeface="Arial"/>
              </a:rPr>
              <a:t>(“Nguyễn </a:t>
            </a:r>
            <a:r>
              <a:rPr sz="2000" spc="-175" dirty="0" err="1">
                <a:latin typeface="Arial"/>
                <a:cs typeface="Arial"/>
              </a:rPr>
              <a:t>Văn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90" dirty="0" err="1">
                <a:latin typeface="Arial"/>
                <a:cs typeface="Arial"/>
              </a:rPr>
              <a:t>Tè</a:t>
            </a:r>
            <a:r>
              <a:rPr lang="en-US" sz="2000" spc="-90" dirty="0" err="1">
                <a:latin typeface="Arial"/>
                <a:cs typeface="Arial"/>
              </a:rPr>
              <a:t>o</a:t>
            </a:r>
            <a:r>
              <a:rPr lang="en-US" sz="2000" spc="-90" dirty="0">
                <a:latin typeface="Arial"/>
                <a:cs typeface="Arial"/>
              </a:rPr>
              <a:t>”</a:t>
            </a:r>
            <a:r>
              <a:rPr sz="2000" spc="-90" dirty="0">
                <a:latin typeface="Arial"/>
                <a:cs typeface="Arial"/>
              </a:rPr>
              <a:t>);  </a:t>
            </a:r>
            <a:r>
              <a:rPr sz="2000" spc="-125" dirty="0">
                <a:latin typeface="Arial"/>
                <a:cs typeface="Arial"/>
              </a:rPr>
              <a:t>sv.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setDiem</a:t>
            </a:r>
            <a:r>
              <a:rPr sz="2000" spc="-125" dirty="0">
                <a:latin typeface="Arial"/>
                <a:cs typeface="Arial"/>
              </a:rPr>
              <a:t>(20);</a:t>
            </a:r>
            <a:endParaRPr lang="en-US" sz="2000" spc="-125" dirty="0">
              <a:latin typeface="Arial"/>
              <a:cs typeface="Arial"/>
            </a:endParaRPr>
          </a:p>
          <a:p>
            <a:pPr marL="927100" marR="5080" indent="-457834">
              <a:lnSpc>
                <a:spcPct val="100000"/>
              </a:lnSpc>
              <a:spcBef>
                <a:spcPts val="5"/>
              </a:spcBef>
            </a:pPr>
            <a:r>
              <a:rPr lang="en-US" sz="2000" spc="-125" dirty="0">
                <a:latin typeface="Arial"/>
                <a:cs typeface="Arial"/>
              </a:rPr>
              <a:t>}</a:t>
            </a:r>
          </a:p>
          <a:p>
            <a:pPr marL="450850" marR="5080" indent="-450850">
              <a:lnSpc>
                <a:spcPct val="100000"/>
              </a:lnSpc>
              <a:spcBef>
                <a:spcPts val="5"/>
              </a:spcBef>
            </a:pPr>
            <a:r>
              <a:rPr lang="en-US" sz="2000" spc="-125" dirty="0">
                <a:latin typeface="Arial"/>
                <a:cs typeface="Arial"/>
              </a:rPr>
              <a:t>}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Che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697402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22847" y="192024"/>
            <a:ext cx="75793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2385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256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40063" y="192024"/>
            <a:ext cx="753871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94975" y="192024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4421" y="1319192"/>
            <a:ext cx="10498667" cy="511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215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204" dirty="0">
                <a:latin typeface="Arial"/>
                <a:cs typeface="Arial"/>
              </a:rPr>
              <a:t>Tên </a:t>
            </a:r>
            <a:r>
              <a:rPr sz="2800" spc="-130" dirty="0">
                <a:latin typeface="Arial"/>
                <a:cs typeface="Arial"/>
              </a:rPr>
              <a:t>(class, </a:t>
            </a:r>
            <a:r>
              <a:rPr sz="2800" dirty="0">
                <a:latin typeface="Arial"/>
                <a:cs typeface="Arial"/>
              </a:rPr>
              <a:t>field, </a:t>
            </a:r>
            <a:r>
              <a:rPr sz="2800" spc="20" dirty="0">
                <a:latin typeface="Arial"/>
                <a:cs typeface="Arial"/>
              </a:rPr>
              <a:t>method, </a:t>
            </a:r>
            <a:r>
              <a:rPr sz="2800" spc="-65" dirty="0">
                <a:latin typeface="Arial"/>
                <a:cs typeface="Arial"/>
              </a:rPr>
              <a:t>package, </a:t>
            </a:r>
            <a:r>
              <a:rPr sz="2800" spc="-25" dirty="0">
                <a:latin typeface="Arial"/>
                <a:cs typeface="Arial"/>
              </a:rPr>
              <a:t>interface,  </a:t>
            </a:r>
            <a:r>
              <a:rPr sz="2800" spc="-40" dirty="0">
                <a:latin typeface="Arial"/>
                <a:cs typeface="Arial"/>
              </a:rPr>
              <a:t>variable)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40" dirty="0">
                <a:latin typeface="Arial"/>
                <a:cs typeface="Arial"/>
              </a:rPr>
              <a:t>đặt </a:t>
            </a:r>
            <a:r>
              <a:rPr sz="2800" spc="45" dirty="0">
                <a:latin typeface="Arial"/>
                <a:cs typeface="Arial"/>
              </a:rPr>
              <a:t>theo </a:t>
            </a:r>
            <a:r>
              <a:rPr sz="2800" spc="50" dirty="0">
                <a:latin typeface="Arial"/>
                <a:cs typeface="Arial"/>
              </a:rPr>
              <a:t>qui </a:t>
            </a:r>
            <a:r>
              <a:rPr sz="2800" spc="-175" dirty="0">
                <a:latin typeface="Arial"/>
                <a:cs typeface="Arial"/>
              </a:rPr>
              <a:t>ước </a:t>
            </a:r>
            <a:r>
              <a:rPr sz="2800" spc="-30" dirty="0">
                <a:latin typeface="Arial"/>
                <a:cs typeface="Arial"/>
              </a:rPr>
              <a:t>(mềm) </a:t>
            </a:r>
            <a:r>
              <a:rPr sz="2800" spc="-65" dirty="0">
                <a:latin typeface="Arial"/>
                <a:cs typeface="Arial"/>
              </a:rPr>
              <a:t>như</a:t>
            </a:r>
            <a:r>
              <a:rPr sz="2800" spc="16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sau: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70" dirty="0">
                <a:latin typeface="Arial"/>
                <a:cs typeface="Arial"/>
              </a:rPr>
              <a:t>Tên </a:t>
            </a:r>
            <a:r>
              <a:rPr sz="2400" spc="-60" dirty="0">
                <a:latin typeface="Arial"/>
                <a:cs typeface="Arial"/>
              </a:rPr>
              <a:t>package: </a:t>
            </a:r>
            <a:r>
              <a:rPr sz="2400" spc="15" dirty="0">
                <a:latin typeface="Arial"/>
                <a:cs typeface="Arial"/>
              </a:rPr>
              <a:t>toàn </a:t>
            </a:r>
            <a:r>
              <a:rPr sz="2400" spc="75" dirty="0">
                <a:latin typeface="Arial"/>
                <a:cs typeface="Arial"/>
              </a:rPr>
              <a:t>bộ </a:t>
            </a:r>
            <a:r>
              <a:rPr sz="2400" spc="-30" dirty="0">
                <a:latin typeface="Arial"/>
                <a:cs typeface="Arial"/>
              </a:rPr>
              <a:t>ký </a:t>
            </a:r>
            <a:r>
              <a:rPr sz="2400" spc="-25" dirty="0">
                <a:latin typeface="Arial"/>
                <a:cs typeface="Arial"/>
              </a:rPr>
              <a:t>tự </a:t>
            </a:r>
            <a:r>
              <a:rPr sz="2400" spc="-15" dirty="0">
                <a:latin typeface="Arial"/>
                <a:cs typeface="Arial"/>
              </a:rPr>
              <a:t>thường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dấu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chấm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30" dirty="0">
                <a:latin typeface="Arial"/>
                <a:cs typeface="Arial"/>
              </a:rPr>
              <a:t>java.util,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com.poly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70" dirty="0">
                <a:latin typeface="Arial"/>
                <a:cs typeface="Arial"/>
              </a:rPr>
              <a:t>Tên </a:t>
            </a:r>
            <a:r>
              <a:rPr sz="2400" spc="-114" dirty="0">
                <a:latin typeface="Arial"/>
                <a:cs typeface="Arial"/>
              </a:rPr>
              <a:t>class, </a:t>
            </a:r>
            <a:r>
              <a:rPr sz="2400" spc="-20" dirty="0">
                <a:latin typeface="Arial"/>
                <a:cs typeface="Arial"/>
              </a:rPr>
              <a:t>interface: </a:t>
            </a:r>
            <a:r>
              <a:rPr sz="2400" spc="-155" dirty="0">
                <a:latin typeface="Arial"/>
                <a:cs typeface="Arial"/>
              </a:rPr>
              <a:t>Các </a:t>
            </a:r>
            <a:r>
              <a:rPr sz="2400" spc="-25" dirty="0">
                <a:latin typeface="Arial"/>
                <a:cs typeface="Arial"/>
              </a:rPr>
              <a:t>từ </a:t>
            </a:r>
            <a:r>
              <a:rPr sz="2400" spc="5" dirty="0">
                <a:latin typeface="Arial"/>
                <a:cs typeface="Arial"/>
              </a:rPr>
              <a:t>phải </a:t>
            </a:r>
            <a:r>
              <a:rPr sz="2400" spc="10" dirty="0">
                <a:latin typeface="Arial"/>
                <a:cs typeface="Arial"/>
              </a:rPr>
              <a:t>viết </a:t>
            </a:r>
            <a:r>
              <a:rPr sz="2400" spc="-25" dirty="0">
                <a:latin typeface="Arial"/>
                <a:cs typeface="Arial"/>
              </a:rPr>
              <a:t>hoa </a:t>
            </a:r>
            <a:r>
              <a:rPr sz="2400" spc="-30" dirty="0">
                <a:latin typeface="Arial"/>
                <a:cs typeface="Arial"/>
              </a:rPr>
              <a:t>ký </a:t>
            </a:r>
            <a:r>
              <a:rPr sz="2400" spc="-25" dirty="0">
                <a:latin typeface="Arial"/>
                <a:cs typeface="Arial"/>
              </a:rPr>
              <a:t>tự</a:t>
            </a:r>
            <a:r>
              <a:rPr sz="2400" spc="5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đầu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90" dirty="0">
                <a:latin typeface="Arial"/>
                <a:cs typeface="Arial"/>
              </a:rPr>
              <a:t>class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mployee{}, </a:t>
            </a:r>
            <a:r>
              <a:rPr sz="2000" spc="-90" dirty="0">
                <a:latin typeface="Arial"/>
                <a:cs typeface="Arial"/>
              </a:rPr>
              <a:t>class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inh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spc="-40" dirty="0">
                <a:latin typeface="Arial"/>
                <a:cs typeface="Arial"/>
              </a:rPr>
              <a:t>ien{}, </a:t>
            </a:r>
            <a:r>
              <a:rPr sz="2000" spc="-90" dirty="0">
                <a:latin typeface="Arial"/>
                <a:cs typeface="Arial"/>
              </a:rPr>
              <a:t>class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inh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hu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hat()</a:t>
            </a:r>
            <a:endParaRPr sz="20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70" dirty="0">
                <a:latin typeface="Arial"/>
                <a:cs typeface="Arial"/>
              </a:rPr>
              <a:t>Tên </a:t>
            </a:r>
            <a:r>
              <a:rPr sz="2400" dirty="0">
                <a:latin typeface="Arial"/>
                <a:cs typeface="Arial"/>
              </a:rPr>
              <a:t>field, </a:t>
            </a:r>
            <a:r>
              <a:rPr sz="2400" spc="20" dirty="0">
                <a:latin typeface="Arial"/>
                <a:cs typeface="Arial"/>
              </a:rPr>
              <a:t>method, </a:t>
            </a:r>
            <a:r>
              <a:rPr sz="2400" spc="-40" dirty="0">
                <a:latin typeface="Arial"/>
                <a:cs typeface="Arial"/>
              </a:rPr>
              <a:t>variable: </a:t>
            </a:r>
            <a:r>
              <a:rPr sz="2400" spc="-155" dirty="0">
                <a:latin typeface="Arial"/>
                <a:cs typeface="Arial"/>
              </a:rPr>
              <a:t>Các </a:t>
            </a:r>
            <a:r>
              <a:rPr sz="2400" spc="-25" dirty="0">
                <a:latin typeface="Arial"/>
                <a:cs typeface="Arial"/>
              </a:rPr>
              <a:t>từ </a:t>
            </a:r>
            <a:r>
              <a:rPr sz="2400" spc="5" dirty="0">
                <a:latin typeface="Arial"/>
                <a:cs typeface="Arial"/>
              </a:rPr>
              <a:t>phải </a:t>
            </a:r>
            <a:r>
              <a:rPr sz="2400" spc="10" dirty="0">
                <a:latin typeface="Arial"/>
                <a:cs typeface="Arial"/>
              </a:rPr>
              <a:t>viết </a:t>
            </a:r>
            <a:r>
              <a:rPr sz="2400" spc="-25" dirty="0">
                <a:latin typeface="Arial"/>
                <a:cs typeface="Arial"/>
              </a:rPr>
              <a:t>hoa </a:t>
            </a:r>
            <a:r>
              <a:rPr sz="2400" spc="-30" dirty="0">
                <a:latin typeface="Arial"/>
                <a:cs typeface="Arial"/>
              </a:rPr>
              <a:t>ký </a:t>
            </a:r>
            <a:r>
              <a:rPr sz="2400" spc="-25" dirty="0">
                <a:latin typeface="Arial"/>
                <a:cs typeface="Arial"/>
              </a:rPr>
              <a:t>tự 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spc="15" dirty="0">
                <a:latin typeface="Arial"/>
                <a:cs typeface="Arial"/>
              </a:rPr>
              <a:t>ngoại </a:t>
            </a:r>
            <a:r>
              <a:rPr sz="2400" spc="-5" dirty="0">
                <a:latin typeface="Arial"/>
                <a:cs typeface="Arial"/>
              </a:rPr>
              <a:t>trừ </a:t>
            </a:r>
            <a:r>
              <a:rPr sz="2400" spc="-25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spc="30" dirty="0">
                <a:latin typeface="Arial"/>
                <a:cs typeface="Arial"/>
              </a:rPr>
              <a:t>tiên </a:t>
            </a:r>
            <a:r>
              <a:rPr sz="2400" spc="5" dirty="0">
                <a:latin typeface="Arial"/>
                <a:cs typeface="Arial"/>
              </a:rPr>
              <a:t>phải </a:t>
            </a:r>
            <a:r>
              <a:rPr sz="2400" spc="10" dirty="0">
                <a:latin typeface="Arial"/>
                <a:cs typeface="Arial"/>
              </a:rPr>
              <a:t>viêt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thường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b="1" spc="-30" dirty="0">
                <a:solidFill>
                  <a:srgbClr val="0000CC"/>
                </a:solidFill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en, </a:t>
            </a:r>
            <a:r>
              <a:rPr sz="2000" spc="-10" dirty="0">
                <a:latin typeface="Arial"/>
                <a:cs typeface="Arial"/>
              </a:rPr>
              <a:t>diem, </a:t>
            </a:r>
            <a:r>
              <a:rPr sz="2000" b="1" spc="1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10" dirty="0">
                <a:latin typeface="Arial"/>
                <a:cs typeface="Arial"/>
              </a:rPr>
              <a:t>ull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ame,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ark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b="1" spc="-4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et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en(),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nput(),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et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iem()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204" dirty="0">
                <a:latin typeface="Arial"/>
                <a:cs typeface="Arial"/>
              </a:rPr>
              <a:t>Tên </a:t>
            </a:r>
            <a:r>
              <a:rPr sz="2800" spc="-135" dirty="0">
                <a:latin typeface="Arial"/>
                <a:cs typeface="Arial"/>
              </a:rPr>
              <a:t>class, </a:t>
            </a:r>
            <a:r>
              <a:rPr sz="2800" spc="35" dirty="0">
                <a:latin typeface="Arial"/>
                <a:cs typeface="Arial"/>
              </a:rPr>
              <a:t>field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35" dirty="0">
                <a:latin typeface="Arial"/>
                <a:cs typeface="Arial"/>
              </a:rPr>
              <a:t>variable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từ</a:t>
            </a:r>
            <a:endParaRPr sz="28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204" dirty="0">
                <a:latin typeface="Arial"/>
                <a:cs typeface="Arial"/>
              </a:rPr>
              <a:t>Tên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70" dirty="0">
                <a:latin typeface="Arial"/>
                <a:cs typeface="Arial"/>
              </a:rPr>
              <a:t>động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từ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9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563361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3968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1152" y="192024"/>
            <a:ext cx="755904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692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4587" y="1423154"/>
            <a:ext cx="5464387" cy="5255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70" dirty="0">
                <a:latin typeface="Arial"/>
                <a:cs typeface="Arial"/>
              </a:rPr>
              <a:t>Khái </a:t>
            </a:r>
            <a:r>
              <a:rPr sz="2600" spc="15" dirty="0">
                <a:latin typeface="Arial"/>
                <a:cs typeface="Arial"/>
              </a:rPr>
              <a:t>niệm </a:t>
            </a:r>
            <a:r>
              <a:rPr sz="2600" spc="-70" dirty="0">
                <a:latin typeface="Arial"/>
                <a:cs typeface="Arial"/>
              </a:rPr>
              <a:t>về </a:t>
            </a:r>
            <a:r>
              <a:rPr sz="2600" spc="70" dirty="0">
                <a:latin typeface="Arial"/>
                <a:cs typeface="Arial"/>
              </a:rPr>
              <a:t>đối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tượng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70" dirty="0">
                <a:latin typeface="Arial"/>
                <a:cs typeface="Arial"/>
              </a:rPr>
              <a:t>Khái </a:t>
            </a:r>
            <a:r>
              <a:rPr sz="2600" spc="15" dirty="0">
                <a:latin typeface="Arial"/>
                <a:cs typeface="Arial"/>
              </a:rPr>
              <a:t>niệm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lớp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125" dirty="0">
                <a:latin typeface="Arial"/>
                <a:cs typeface="Arial"/>
              </a:rPr>
              <a:t>Mô </a:t>
            </a:r>
            <a:r>
              <a:rPr sz="2600" spc="-5" dirty="0">
                <a:latin typeface="Arial"/>
                <a:cs typeface="Arial"/>
              </a:rPr>
              <a:t>hình </a:t>
            </a:r>
            <a:r>
              <a:rPr sz="2600" spc="70" dirty="0">
                <a:latin typeface="Arial"/>
                <a:cs typeface="Arial"/>
              </a:rPr>
              <a:t>đối </a:t>
            </a:r>
            <a:r>
              <a:rPr sz="2600" spc="-15" dirty="0">
                <a:latin typeface="Arial"/>
                <a:cs typeface="Arial"/>
              </a:rPr>
              <a:t>tượng </a:t>
            </a:r>
            <a:r>
              <a:rPr sz="2600" spc="-114" dirty="0">
                <a:latin typeface="Arial"/>
                <a:cs typeface="Arial"/>
              </a:rPr>
              <a:t>và</a:t>
            </a:r>
            <a:r>
              <a:rPr sz="2600" spc="-3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lớp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10" dirty="0">
                <a:latin typeface="Arial"/>
                <a:cs typeface="Arial"/>
              </a:rPr>
              <a:t>Định </a:t>
            </a:r>
            <a:r>
              <a:rPr sz="2600" spc="-15" dirty="0">
                <a:latin typeface="Arial"/>
                <a:cs typeface="Arial"/>
              </a:rPr>
              <a:t>nghĩa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lớp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95" dirty="0">
                <a:latin typeface="Arial"/>
                <a:cs typeface="Arial"/>
              </a:rPr>
              <a:t>Tạo </a:t>
            </a:r>
            <a:r>
              <a:rPr sz="2600" spc="70" dirty="0">
                <a:latin typeface="Arial"/>
                <a:cs typeface="Arial"/>
              </a:rPr>
              <a:t>đối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tượng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10" dirty="0">
                <a:latin typeface="Arial"/>
                <a:cs typeface="Arial"/>
              </a:rPr>
              <a:t>Định </a:t>
            </a:r>
            <a:r>
              <a:rPr sz="2600" spc="-15" dirty="0">
                <a:latin typeface="Arial"/>
                <a:cs typeface="Arial"/>
              </a:rPr>
              <a:t>nghĩa </a:t>
            </a:r>
            <a:r>
              <a:rPr sz="2600" spc="-20" dirty="0">
                <a:latin typeface="Arial"/>
                <a:cs typeface="Arial"/>
              </a:rPr>
              <a:t>phương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thức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Arial"/>
                <a:cs typeface="Arial"/>
              </a:rPr>
              <a:t>Nạp </a:t>
            </a:r>
            <a:r>
              <a:rPr sz="2600" spc="20" dirty="0">
                <a:latin typeface="Arial"/>
                <a:cs typeface="Arial"/>
              </a:rPr>
              <a:t>chồng </a:t>
            </a:r>
            <a:r>
              <a:rPr sz="2600" spc="-20" dirty="0">
                <a:latin typeface="Arial"/>
                <a:cs typeface="Arial"/>
              </a:rPr>
              <a:t>phương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thức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30" dirty="0">
                <a:latin typeface="Arial"/>
                <a:cs typeface="Arial"/>
              </a:rPr>
              <a:t>Hàm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tạo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105" dirty="0">
                <a:latin typeface="Arial"/>
                <a:cs typeface="Arial"/>
              </a:rPr>
              <a:t>Package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95" dirty="0">
                <a:latin typeface="Arial"/>
                <a:cs typeface="Arial"/>
              </a:rPr>
              <a:t>Đặc </a:t>
            </a:r>
            <a:r>
              <a:rPr sz="2600" spc="20" dirty="0">
                <a:latin typeface="Arial"/>
                <a:cs typeface="Arial"/>
              </a:rPr>
              <a:t>tả </a:t>
            </a:r>
            <a:r>
              <a:rPr sz="2600" spc="45" dirty="0">
                <a:latin typeface="Arial"/>
                <a:cs typeface="Arial"/>
              </a:rPr>
              <a:t>truy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xuất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40" dirty="0">
                <a:latin typeface="Arial"/>
                <a:cs typeface="Arial"/>
              </a:rPr>
              <a:t>Encapsulation</a:t>
            </a:r>
            <a:endParaRPr sz="26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5" dirty="0">
                <a:latin typeface="Arial"/>
                <a:cs typeface="Arial"/>
              </a:rPr>
              <a:t>Qui </a:t>
            </a:r>
            <a:r>
              <a:rPr sz="2600" spc="-150" dirty="0">
                <a:latin typeface="Arial"/>
                <a:cs typeface="Arial"/>
              </a:rPr>
              <a:t>ước </a:t>
            </a:r>
            <a:r>
              <a:rPr sz="2600" spc="40" dirty="0">
                <a:latin typeface="Arial"/>
                <a:cs typeface="Arial"/>
              </a:rPr>
              <a:t>đặt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tên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pic>
        <p:nvPicPr>
          <p:cNvPr id="10" name="Picture 2" descr="Kết quả hình ảnh cho summ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12" y="2395188"/>
            <a:ext cx="4492624" cy="29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6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1835" y="3201235"/>
            <a:ext cx="2151859" cy="1412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0835" y="3201235"/>
            <a:ext cx="203200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5931" y="3201235"/>
            <a:ext cx="2133600" cy="1412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2421" y="4907036"/>
            <a:ext cx="2336800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9957" y="4770467"/>
            <a:ext cx="2438400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823" y="5162483"/>
            <a:ext cx="2590800" cy="130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192" y="192024"/>
            <a:ext cx="757935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3823" y="192024"/>
            <a:ext cx="755904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7296" y="1336256"/>
            <a:ext cx="10648545" cy="19152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04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5A33"/>
                </a:solidFill>
                <a:latin typeface="Arial"/>
                <a:cs typeface="Arial"/>
              </a:rPr>
              <a:t>K</a:t>
            </a:r>
            <a:r>
              <a:rPr sz="2250" b="1" spc="-25" dirty="0">
                <a:solidFill>
                  <a:srgbClr val="FF5A33"/>
                </a:solidFill>
                <a:latin typeface="Arial"/>
                <a:cs typeface="Arial"/>
              </a:rPr>
              <a:t>HÁI </a:t>
            </a:r>
            <a:r>
              <a:rPr sz="2250" b="1" spc="50" dirty="0">
                <a:solidFill>
                  <a:srgbClr val="FF5A33"/>
                </a:solidFill>
                <a:latin typeface="Arial"/>
                <a:cs typeface="Arial"/>
              </a:rPr>
              <a:t>NIỆM </a:t>
            </a:r>
            <a:r>
              <a:rPr sz="2250" b="1" spc="-160" dirty="0">
                <a:solidFill>
                  <a:srgbClr val="FF5A33"/>
                </a:solidFill>
                <a:latin typeface="Arial"/>
                <a:cs typeface="Arial"/>
              </a:rPr>
              <a:t>VỀ </a:t>
            </a:r>
            <a:r>
              <a:rPr sz="2250" b="1" spc="20" dirty="0">
                <a:solidFill>
                  <a:srgbClr val="FF5A33"/>
                </a:solidFill>
                <a:latin typeface="Arial"/>
                <a:cs typeface="Arial"/>
              </a:rPr>
              <a:t>ĐỐI</a:t>
            </a:r>
            <a:r>
              <a:rPr sz="2250" b="1" spc="19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FF5A33"/>
                </a:solidFill>
                <a:latin typeface="Arial"/>
                <a:cs typeface="Arial"/>
              </a:rPr>
              <a:t>TƯỢNG</a:t>
            </a:r>
            <a:endParaRPr sz="2250" dirty="0">
              <a:latin typeface="Arial"/>
              <a:cs typeface="Arial"/>
            </a:endParaRPr>
          </a:p>
          <a:p>
            <a:pPr marL="355600" marR="3111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lang="vi-VN" sz="2800" spc="-75" dirty="0">
                <a:latin typeface="Arial"/>
                <a:cs typeface="Arial"/>
              </a:rPr>
              <a:t>Biểu </a:t>
            </a:r>
            <a:r>
              <a:rPr lang="vi-VN" sz="2800" spc="10" dirty="0">
                <a:latin typeface="Arial"/>
                <a:cs typeface="Arial"/>
              </a:rPr>
              <a:t>diễn </a:t>
            </a:r>
            <a:r>
              <a:rPr lang="vi-VN" sz="2800" spc="75" dirty="0">
                <a:latin typeface="Arial"/>
                <a:cs typeface="Arial"/>
              </a:rPr>
              <a:t>đối </a:t>
            </a:r>
            <a:r>
              <a:rPr lang="vi-VN" sz="2800" spc="-25" dirty="0">
                <a:latin typeface="Arial"/>
                <a:cs typeface="Arial"/>
              </a:rPr>
              <a:t>tượng </a:t>
            </a:r>
            <a:r>
              <a:rPr lang="vi-VN" sz="2800" spc="70" dirty="0">
                <a:latin typeface="Arial"/>
                <a:cs typeface="Arial"/>
              </a:rPr>
              <a:t>trong </a:t>
            </a:r>
            <a:r>
              <a:rPr lang="vi-VN" sz="2800" spc="30" dirty="0">
                <a:latin typeface="Arial"/>
                <a:cs typeface="Arial"/>
              </a:rPr>
              <a:t>thế </a:t>
            </a:r>
            <a:r>
              <a:rPr lang="vi-VN" sz="2800" dirty="0">
                <a:latin typeface="Arial"/>
                <a:cs typeface="Arial"/>
              </a:rPr>
              <a:t>giới</a:t>
            </a:r>
            <a:r>
              <a:rPr lang="vi-VN" sz="2800" spc="-160" dirty="0">
                <a:latin typeface="Arial"/>
                <a:cs typeface="Arial"/>
              </a:rPr>
              <a:t> </a:t>
            </a:r>
            <a:r>
              <a:rPr lang="vi-VN" sz="2800" spc="-40" dirty="0">
                <a:latin typeface="Arial"/>
                <a:cs typeface="Arial"/>
              </a:rPr>
              <a:t>thực </a:t>
            </a:r>
          </a:p>
          <a:p>
            <a:pPr marL="355600" marR="3111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100" dirty="0" err="1">
                <a:latin typeface="Arial"/>
                <a:cs typeface="Arial"/>
              </a:rPr>
              <a:t>Mỗi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đối </a:t>
            </a:r>
            <a:r>
              <a:rPr sz="2800" spc="-25" dirty="0">
                <a:latin typeface="Arial"/>
                <a:cs typeface="Arial"/>
              </a:rPr>
              <a:t>tượng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-55" dirty="0">
                <a:latin typeface="Arial"/>
                <a:cs typeface="Arial"/>
              </a:rPr>
              <a:t>đặc </a:t>
            </a:r>
            <a:r>
              <a:rPr sz="2800" spc="15" dirty="0">
                <a:latin typeface="Arial"/>
                <a:cs typeface="Arial"/>
              </a:rPr>
              <a:t>trưng </a:t>
            </a:r>
            <a:r>
              <a:rPr sz="2800" spc="-10" dirty="0">
                <a:latin typeface="Arial"/>
                <a:cs typeface="Arial"/>
              </a:rPr>
              <a:t>bởi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35" dirty="0">
                <a:latin typeface="Arial"/>
                <a:cs typeface="Arial"/>
              </a:rPr>
              <a:t>thuộc </a:t>
            </a:r>
            <a:r>
              <a:rPr sz="2800" spc="25" dirty="0">
                <a:latin typeface="Arial"/>
                <a:cs typeface="Arial"/>
              </a:rPr>
              <a:t>tính  </a:t>
            </a:r>
            <a:r>
              <a:rPr sz="2800" spc="-125" dirty="0">
                <a:latin typeface="Arial"/>
                <a:cs typeface="Arial"/>
              </a:rPr>
              <a:t>và </a:t>
            </a:r>
            <a:r>
              <a:rPr sz="2800" spc="-114" dirty="0">
                <a:latin typeface="Arial"/>
                <a:cs typeface="Arial"/>
              </a:rPr>
              <a:t>các </a:t>
            </a:r>
            <a:r>
              <a:rPr sz="2800" spc="-15" dirty="0">
                <a:latin typeface="Arial"/>
                <a:cs typeface="Arial"/>
              </a:rPr>
              <a:t>hành </a:t>
            </a:r>
            <a:r>
              <a:rPr sz="2800" spc="-5" dirty="0">
                <a:latin typeface="Arial"/>
                <a:cs typeface="Arial"/>
              </a:rPr>
              <a:t>vi </a:t>
            </a:r>
            <a:r>
              <a:rPr sz="2800" spc="20" dirty="0">
                <a:latin typeface="Arial"/>
                <a:cs typeface="Arial"/>
              </a:rPr>
              <a:t>riêng </a:t>
            </a:r>
            <a:r>
              <a:rPr sz="2800" spc="-75" dirty="0">
                <a:latin typeface="Arial"/>
                <a:cs typeface="Arial"/>
              </a:rPr>
              <a:t>của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nó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0" name="Title 9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1.1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0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0099" y="1644918"/>
            <a:ext cx="2946400" cy="148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51825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1905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24376" y="1308567"/>
            <a:ext cx="6469380" cy="402802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5" dirty="0">
                <a:latin typeface="Arial"/>
                <a:cs typeface="Arial"/>
              </a:rPr>
              <a:t>Đặc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điểm</a:t>
            </a:r>
            <a:endParaRPr sz="28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0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Hãng </a:t>
            </a:r>
            <a:r>
              <a:rPr sz="2000" spc="-75" dirty="0">
                <a:latin typeface="Arial"/>
                <a:cs typeface="Arial"/>
              </a:rPr>
              <a:t>sản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xuất</a:t>
            </a:r>
            <a:endParaRPr sz="2000" dirty="0">
              <a:latin typeface="Arial"/>
              <a:cs typeface="Arial"/>
            </a:endParaRPr>
          </a:p>
          <a:p>
            <a:pPr marL="1155065" lvl="1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45" dirty="0">
                <a:latin typeface="Arial"/>
                <a:cs typeface="Arial"/>
              </a:rPr>
              <a:t>Model</a:t>
            </a:r>
            <a:endParaRPr sz="2000" dirty="0">
              <a:latin typeface="Arial"/>
              <a:cs typeface="Arial"/>
            </a:endParaRPr>
          </a:p>
          <a:p>
            <a:pPr marL="1154430" lvl="1" indent="-22796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Năm</a:t>
            </a:r>
          </a:p>
          <a:p>
            <a:pPr marL="1154430" lvl="1" indent="-22796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spc="20" dirty="0">
                <a:latin typeface="Arial"/>
                <a:cs typeface="Arial"/>
              </a:rPr>
              <a:t>Màu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35" dirty="0">
                <a:latin typeface="Arial"/>
                <a:cs typeface="Arial"/>
              </a:rPr>
              <a:t>Hành </a:t>
            </a:r>
            <a:r>
              <a:rPr sz="2800" spc="-5" dirty="0">
                <a:latin typeface="Arial"/>
                <a:cs typeface="Arial"/>
              </a:rPr>
              <a:t>vi </a:t>
            </a:r>
            <a:r>
              <a:rPr sz="2800" spc="-85" dirty="0">
                <a:latin typeface="Arial"/>
                <a:cs typeface="Arial"/>
              </a:rPr>
              <a:t>(Ô </a:t>
            </a:r>
            <a:r>
              <a:rPr sz="2800" spc="110" dirty="0">
                <a:latin typeface="Arial"/>
                <a:cs typeface="Arial"/>
              </a:rPr>
              <a:t>tô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30" dirty="0">
                <a:latin typeface="Arial"/>
                <a:cs typeface="Arial"/>
              </a:rPr>
              <a:t>thể </a:t>
            </a:r>
            <a:r>
              <a:rPr sz="2800" spc="-5" dirty="0">
                <a:latin typeface="Arial"/>
                <a:cs typeface="Arial"/>
              </a:rPr>
              <a:t>làm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gì?)</a:t>
            </a:r>
            <a:endParaRPr sz="28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0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5" dirty="0">
                <a:latin typeface="Arial"/>
                <a:cs typeface="Arial"/>
              </a:rPr>
              <a:t>Khởi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động</a:t>
            </a:r>
            <a:endParaRPr sz="2000" dirty="0">
              <a:latin typeface="Arial"/>
              <a:cs typeface="Arial"/>
            </a:endParaRPr>
          </a:p>
          <a:p>
            <a:pPr marL="1155065" lvl="1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-30" dirty="0">
                <a:latin typeface="Arial"/>
                <a:cs typeface="Arial"/>
              </a:rPr>
              <a:t>Dừng</a:t>
            </a:r>
            <a:endParaRPr sz="2000" dirty="0">
              <a:latin typeface="Arial"/>
              <a:cs typeface="Arial"/>
            </a:endParaRPr>
          </a:p>
          <a:p>
            <a:pPr marL="1155065" lvl="1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-45" dirty="0">
                <a:latin typeface="Arial"/>
                <a:cs typeface="Arial"/>
              </a:rPr>
              <a:t>Phanh</a:t>
            </a:r>
            <a:endParaRPr sz="2000" dirty="0">
              <a:latin typeface="Arial"/>
              <a:cs typeface="Arial"/>
            </a:endParaRPr>
          </a:p>
          <a:p>
            <a:pPr marL="1155065" lvl="1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-55" dirty="0">
                <a:latin typeface="Arial"/>
                <a:cs typeface="Arial"/>
              </a:rPr>
              <a:t>Bật cần </a:t>
            </a:r>
            <a:r>
              <a:rPr sz="2000" spc="30" dirty="0">
                <a:latin typeface="Arial"/>
                <a:cs typeface="Arial"/>
              </a:rPr>
              <a:t>gạt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nước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22007" y="3516210"/>
            <a:ext cx="3755356" cy="28110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8450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527" y="1371626"/>
            <a:ext cx="5587383" cy="3556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5667" y="4935359"/>
            <a:ext cx="3928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>
                <a:latin typeface="Arial"/>
                <a:cs typeface="Arial"/>
              </a:rPr>
              <a:t>Nhóm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b="1" spc="-40" dirty="0">
                <a:solidFill>
                  <a:srgbClr val="1F497D"/>
                </a:solidFill>
                <a:latin typeface="Arial"/>
                <a:cs typeface="Arial"/>
              </a:rPr>
              <a:t>Xe</a:t>
            </a:r>
            <a:r>
              <a:rPr sz="2800" b="1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1F497D"/>
                </a:solidFill>
                <a:latin typeface="Arial"/>
                <a:cs typeface="Arial"/>
              </a:rPr>
              <a:t>ô-tô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06151" y="1371639"/>
            <a:ext cx="5592504" cy="3554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27723" y="4951691"/>
            <a:ext cx="432646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>
                <a:latin typeface="Arial"/>
                <a:cs typeface="Arial"/>
              </a:rPr>
              <a:t>Nhóm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b="1" spc="5" dirty="0">
                <a:solidFill>
                  <a:srgbClr val="1F497D"/>
                </a:solidFill>
                <a:latin typeface="Arial"/>
                <a:cs typeface="Arial"/>
              </a:rPr>
              <a:t>Động</a:t>
            </a:r>
            <a:r>
              <a:rPr sz="28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1F497D"/>
                </a:solidFill>
                <a:latin typeface="Arial"/>
                <a:cs typeface="Arial"/>
              </a:rPr>
              <a:t>vật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Lớp</a:t>
            </a:r>
            <a:r>
              <a:rPr lang="en-US" dirty="0"/>
              <a:t> ( class  )</a:t>
            </a:r>
          </a:p>
        </p:txBody>
      </p:sp>
    </p:spTree>
    <p:extLst>
      <p:ext uri="{BB962C8B-B14F-4D97-AF65-F5344CB8AC3E}">
        <p14:creationId xmlns:p14="http://schemas.microsoft.com/office/powerpoint/2010/main" val="172851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049" y="3245677"/>
            <a:ext cx="7655017" cy="2885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2673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10369" y="192024"/>
            <a:ext cx="75793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6359" y="1420177"/>
            <a:ext cx="10760287" cy="1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380365" indent="-343535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10" dirty="0" err="1">
                <a:latin typeface="Arial"/>
                <a:cs typeface="Arial"/>
              </a:rPr>
              <a:t>Lớp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là </a:t>
            </a:r>
            <a:r>
              <a:rPr sz="2800" spc="110" dirty="0">
                <a:latin typeface="Arial"/>
                <a:cs typeface="Arial"/>
              </a:rPr>
              <a:t>một </a:t>
            </a:r>
            <a:r>
              <a:rPr sz="2800" spc="25" dirty="0">
                <a:latin typeface="Arial"/>
                <a:cs typeface="Arial"/>
              </a:rPr>
              <a:t>khuôn </a:t>
            </a:r>
            <a:r>
              <a:rPr sz="2800" spc="-10" dirty="0">
                <a:latin typeface="Arial"/>
                <a:cs typeface="Arial"/>
              </a:rPr>
              <a:t>mẫu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spc="-225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75" dirty="0">
                <a:latin typeface="Arial"/>
                <a:cs typeface="Arial"/>
              </a:rPr>
              <a:t>mô </a:t>
            </a:r>
            <a:r>
              <a:rPr sz="2800" spc="15" dirty="0">
                <a:latin typeface="Arial"/>
                <a:cs typeface="Arial"/>
              </a:rPr>
              <a:t>tả 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75" dirty="0">
                <a:latin typeface="Arial"/>
                <a:cs typeface="Arial"/>
              </a:rPr>
              <a:t>đối </a:t>
            </a:r>
            <a:r>
              <a:rPr sz="2800" spc="-25" dirty="0">
                <a:latin typeface="Arial"/>
                <a:cs typeface="Arial"/>
              </a:rPr>
              <a:t>tượng </a:t>
            </a:r>
            <a:r>
              <a:rPr sz="2800" spc="5" dirty="0">
                <a:latin typeface="Arial"/>
                <a:cs typeface="Arial"/>
              </a:rPr>
              <a:t>cùng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loại.</a:t>
            </a:r>
            <a:endParaRPr sz="2800" dirty="0">
              <a:latin typeface="Arial"/>
              <a:cs typeface="Arial"/>
            </a:endParaRPr>
          </a:p>
          <a:p>
            <a:pPr marL="35623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110" dirty="0" err="1">
                <a:latin typeface="Arial"/>
                <a:cs typeface="Arial"/>
              </a:rPr>
              <a:t>Lớp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bao </a:t>
            </a:r>
            <a:r>
              <a:rPr sz="2800" spc="80" dirty="0">
                <a:latin typeface="Arial"/>
                <a:cs typeface="Arial"/>
              </a:rPr>
              <a:t>gồm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35" dirty="0">
                <a:latin typeface="Arial"/>
                <a:cs typeface="Arial"/>
              </a:rPr>
              <a:t>thuộc </a:t>
            </a:r>
            <a:r>
              <a:rPr sz="2800" spc="25" dirty="0">
                <a:latin typeface="Arial"/>
                <a:cs typeface="Arial"/>
              </a:rPr>
              <a:t>tính </a:t>
            </a:r>
            <a:r>
              <a:rPr sz="2800" spc="-25" dirty="0">
                <a:latin typeface="Arial"/>
                <a:cs typeface="Arial"/>
              </a:rPr>
              <a:t>(trường </a:t>
            </a:r>
            <a:r>
              <a:rPr sz="2800" spc="-75" dirty="0">
                <a:latin typeface="Arial"/>
                <a:cs typeface="Arial"/>
              </a:rPr>
              <a:t>dữ </a:t>
            </a:r>
            <a:r>
              <a:rPr sz="2800" spc="-15" dirty="0">
                <a:latin typeface="Arial"/>
                <a:cs typeface="Arial"/>
              </a:rPr>
              <a:t>liệu)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và</a:t>
            </a:r>
            <a:endParaRPr sz="28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3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 </a:t>
            </a:r>
            <a:r>
              <a:rPr sz="2800" spc="-35" dirty="0">
                <a:latin typeface="Arial"/>
                <a:cs typeface="Arial"/>
              </a:rPr>
              <a:t>(hàm </a:t>
            </a:r>
            <a:r>
              <a:rPr sz="2800" spc="20" dirty="0">
                <a:latin typeface="Arial"/>
                <a:cs typeface="Arial"/>
              </a:rPr>
              <a:t>thành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viên)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1.3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12037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575553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828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89311" y="192024"/>
            <a:ext cx="75385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8066" y="1307578"/>
            <a:ext cx="5249333" cy="462241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45" dirty="0">
                <a:latin typeface="Arial"/>
                <a:cs typeface="Arial"/>
              </a:rPr>
              <a:t>Thuộc </a:t>
            </a:r>
            <a:r>
              <a:rPr sz="2800" spc="25" dirty="0">
                <a:latin typeface="Arial"/>
                <a:cs typeface="Arial"/>
              </a:rPr>
              <a:t>tính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(field)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5" dirty="0">
                <a:latin typeface="Arial"/>
                <a:cs typeface="Arial"/>
              </a:rPr>
              <a:t>Hãng </a:t>
            </a:r>
            <a:r>
              <a:rPr sz="2400" spc="-95" dirty="0">
                <a:latin typeface="Arial"/>
                <a:cs typeface="Arial"/>
              </a:rPr>
              <a:t>sản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xuất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50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5" dirty="0">
                <a:latin typeface="Arial"/>
                <a:cs typeface="Arial"/>
              </a:rPr>
              <a:t>Năm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20" dirty="0">
                <a:latin typeface="Arial"/>
                <a:cs typeface="Arial"/>
              </a:rPr>
              <a:t>Màu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0" dirty="0">
                <a:latin typeface="Arial"/>
                <a:cs typeface="Arial"/>
              </a:rPr>
              <a:t>Phương </a:t>
            </a:r>
            <a:r>
              <a:rPr sz="2800" spc="-40" dirty="0">
                <a:latin typeface="Arial"/>
                <a:cs typeface="Arial"/>
              </a:rPr>
              <a:t>thức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(method)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75" dirty="0">
                <a:latin typeface="Arial"/>
                <a:cs typeface="Arial"/>
              </a:rPr>
              <a:t>Khởi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động()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5" dirty="0">
                <a:latin typeface="Arial"/>
                <a:cs typeface="Arial"/>
              </a:rPr>
              <a:t>Dừng()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70" dirty="0">
                <a:latin typeface="Arial"/>
                <a:cs typeface="Arial"/>
              </a:rPr>
              <a:t>Phanh()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65" dirty="0">
                <a:latin typeface="Arial"/>
                <a:cs typeface="Arial"/>
              </a:rPr>
              <a:t>Bật cần </a:t>
            </a:r>
            <a:r>
              <a:rPr sz="2400" spc="35" dirty="0">
                <a:latin typeface="Arial"/>
                <a:cs typeface="Arial"/>
              </a:rPr>
              <a:t>gạt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nước()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7375" y="3279445"/>
            <a:ext cx="3963923" cy="29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29575" y="1249420"/>
            <a:ext cx="2946400" cy="2209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0000" y="1682495"/>
            <a:ext cx="4064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774700"/>
                </a:lnTo>
                <a:lnTo>
                  <a:pt x="164377" y="784589"/>
                </a:lnTo>
                <a:lnTo>
                  <a:pt x="197038" y="792662"/>
                </a:lnTo>
                <a:lnTo>
                  <a:pt x="245481" y="798104"/>
                </a:lnTo>
                <a:lnTo>
                  <a:pt x="304800" y="800100"/>
                </a:lnTo>
                <a:lnTo>
                  <a:pt x="245481" y="802095"/>
                </a:lnTo>
                <a:lnTo>
                  <a:pt x="197038" y="807537"/>
                </a:lnTo>
                <a:lnTo>
                  <a:pt x="164377" y="815610"/>
                </a:lnTo>
                <a:lnTo>
                  <a:pt x="152400" y="825500"/>
                </a:lnTo>
                <a:lnTo>
                  <a:pt x="152400" y="1574800"/>
                </a:lnTo>
                <a:lnTo>
                  <a:pt x="140422" y="1584689"/>
                </a:lnTo>
                <a:lnTo>
                  <a:pt x="107761" y="1592762"/>
                </a:lnTo>
                <a:lnTo>
                  <a:pt x="59318" y="1598204"/>
                </a:lnTo>
                <a:lnTo>
                  <a:pt x="0" y="160020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0000" y="3974312"/>
            <a:ext cx="4064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774700"/>
                </a:lnTo>
                <a:lnTo>
                  <a:pt x="164377" y="784589"/>
                </a:lnTo>
                <a:lnTo>
                  <a:pt x="197038" y="792662"/>
                </a:lnTo>
                <a:lnTo>
                  <a:pt x="245481" y="798104"/>
                </a:lnTo>
                <a:lnTo>
                  <a:pt x="304800" y="800100"/>
                </a:lnTo>
                <a:lnTo>
                  <a:pt x="245481" y="802095"/>
                </a:lnTo>
                <a:lnTo>
                  <a:pt x="197038" y="807537"/>
                </a:lnTo>
                <a:lnTo>
                  <a:pt x="164377" y="815610"/>
                </a:lnTo>
                <a:lnTo>
                  <a:pt x="152400" y="825500"/>
                </a:lnTo>
                <a:lnTo>
                  <a:pt x="152400" y="1574800"/>
                </a:lnTo>
                <a:lnTo>
                  <a:pt x="140422" y="1584689"/>
                </a:lnTo>
                <a:lnTo>
                  <a:pt x="107761" y="1592762"/>
                </a:lnTo>
                <a:lnTo>
                  <a:pt x="59318" y="1598204"/>
                </a:lnTo>
                <a:lnTo>
                  <a:pt x="0" y="160020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46567" y="2085887"/>
            <a:ext cx="230832" cy="7829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14" dirty="0">
                <a:latin typeface="Arial"/>
                <a:cs typeface="Arial"/>
              </a:rPr>
              <a:t>Danh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từ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6742" y="4377602"/>
            <a:ext cx="230832" cy="7829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14" dirty="0">
                <a:latin typeface="Arial"/>
                <a:cs typeface="Arial"/>
              </a:rPr>
              <a:t>Động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từ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8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11823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364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7087" y="192024"/>
            <a:ext cx="755904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6926" y="1392938"/>
            <a:ext cx="2970784" cy="3477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7887" y="1418414"/>
            <a:ext cx="2844800" cy="33837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7887" y="1418414"/>
            <a:ext cx="2844800" cy="3383915"/>
          </a:xfrm>
          <a:custGeom>
            <a:avLst/>
            <a:gdLst/>
            <a:ahLst/>
            <a:cxnLst/>
            <a:rect l="l" t="t" r="r" b="b"/>
            <a:pathLst>
              <a:path w="2133600" h="3383915">
                <a:moveTo>
                  <a:pt x="0" y="0"/>
                </a:moveTo>
                <a:lnTo>
                  <a:pt x="2133600" y="0"/>
                </a:lnTo>
                <a:lnTo>
                  <a:pt x="2133600" y="3383737"/>
                </a:lnTo>
                <a:lnTo>
                  <a:pt x="0" y="33837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0991" y="1399032"/>
            <a:ext cx="2962656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71912" y="1538745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latin typeface="Arial"/>
                <a:cs typeface="Arial"/>
              </a:rPr>
              <a:t>Ô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tô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5905" y="2201228"/>
            <a:ext cx="2054013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Năm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Nhà sản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xuất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Màu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Khởi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Dừng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Phanh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8271" y="2883408"/>
            <a:ext cx="3377184" cy="3453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113" y="2909431"/>
            <a:ext cx="3251185" cy="3358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9112" y="2909431"/>
            <a:ext cx="3251200" cy="3359150"/>
          </a:xfrm>
          <a:custGeom>
            <a:avLst/>
            <a:gdLst/>
            <a:ahLst/>
            <a:cxnLst/>
            <a:rect l="l" t="t" r="r" b="b"/>
            <a:pathLst>
              <a:path w="2438400" h="3359150">
                <a:moveTo>
                  <a:pt x="0" y="0"/>
                </a:moveTo>
                <a:lnTo>
                  <a:pt x="2438400" y="0"/>
                </a:lnTo>
                <a:lnTo>
                  <a:pt x="2438400" y="3358730"/>
                </a:lnTo>
                <a:lnTo>
                  <a:pt x="0" y="33587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335" y="2889505"/>
            <a:ext cx="3369056" cy="655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24171" y="3030703"/>
            <a:ext cx="211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Ô tô </a:t>
            </a:r>
            <a:r>
              <a:rPr sz="1800" b="1" spc="-5" dirty="0">
                <a:latin typeface="Arial"/>
                <a:cs typeface="Arial"/>
              </a:rPr>
              <a:t>của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Dũng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616" y="3692272"/>
            <a:ext cx="2371513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Năm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2010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Nhà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SX=Honda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Model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Accord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Màu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Xanh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Khởi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Dừng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Phanh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32926" y="2883408"/>
            <a:ext cx="3478783" cy="34427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93887" y="2909431"/>
            <a:ext cx="3352800" cy="33473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93887" y="2909431"/>
            <a:ext cx="3352800" cy="3347720"/>
          </a:xfrm>
          <a:custGeom>
            <a:avLst/>
            <a:gdLst/>
            <a:ahLst/>
            <a:cxnLst/>
            <a:rect l="l" t="t" r="r" b="b"/>
            <a:pathLst>
              <a:path w="2514600" h="3347720">
                <a:moveTo>
                  <a:pt x="0" y="0"/>
                </a:moveTo>
                <a:lnTo>
                  <a:pt x="2514600" y="0"/>
                </a:lnTo>
                <a:lnTo>
                  <a:pt x="2514600" y="3347326"/>
                </a:lnTo>
                <a:lnTo>
                  <a:pt x="0" y="3347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36991" y="2889518"/>
            <a:ext cx="3470656" cy="6522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45896" y="3029750"/>
            <a:ext cx="184488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Ô tô </a:t>
            </a:r>
            <a:r>
              <a:rPr sz="1800" b="1" spc="-5" dirty="0">
                <a:latin typeface="Arial"/>
                <a:cs typeface="Arial"/>
              </a:rPr>
              <a:t>của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01802" y="3692234"/>
            <a:ext cx="219964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Năm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2012</a:t>
            </a:r>
            <a:endParaRPr sz="18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Nhà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SX=BMW</a:t>
            </a:r>
            <a:endParaRPr sz="18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Model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CS30</a:t>
            </a:r>
            <a:endParaRPr sz="18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Màu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Bạc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Khởi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động</a:t>
            </a:r>
            <a:endParaRPr sz="18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Dừng</a:t>
            </a:r>
            <a:endParaRPr sz="18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Phanh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84713" y="1703846"/>
            <a:ext cx="2353733" cy="1193165"/>
          </a:xfrm>
          <a:custGeom>
            <a:avLst/>
            <a:gdLst/>
            <a:ahLst/>
            <a:cxnLst/>
            <a:rect l="l" t="t" r="r" b="b"/>
            <a:pathLst>
              <a:path w="1765300" h="1193164">
                <a:moveTo>
                  <a:pt x="1764880" y="0"/>
                </a:moveTo>
                <a:lnTo>
                  <a:pt x="0" y="0"/>
                </a:lnTo>
                <a:lnTo>
                  <a:pt x="0" y="119301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5446" y="2820658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2687" y="1703846"/>
            <a:ext cx="2387600" cy="1193165"/>
          </a:xfrm>
          <a:custGeom>
            <a:avLst/>
            <a:gdLst/>
            <a:ahLst/>
            <a:cxnLst/>
            <a:rect l="l" t="t" r="r" b="b"/>
            <a:pathLst>
              <a:path w="1790700" h="1193164">
                <a:moveTo>
                  <a:pt x="0" y="0"/>
                </a:moveTo>
                <a:lnTo>
                  <a:pt x="1790700" y="0"/>
                </a:lnTo>
                <a:lnTo>
                  <a:pt x="1790700" y="119301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11021" y="2820658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93418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2310</Words>
  <Application>Microsoft Macintosh PowerPoint</Application>
  <PresentationFormat>Widescreen</PresentationFormat>
  <Paragraphs>369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cdb2004213l</vt:lpstr>
      <vt:lpstr>Unit 3 OOP phần 1 :Lớp và đối tượng</vt:lpstr>
      <vt:lpstr>Mục tiêu bài học</vt:lpstr>
      <vt:lpstr>Nội dung</vt:lpstr>
      <vt:lpstr>PowerPoint Presentation</vt:lpstr>
      <vt:lpstr>1.2 Đặc điểm của đối tượng</vt:lpstr>
      <vt:lpstr>1.3 Lớp ( class  )</vt:lpstr>
      <vt:lpstr>PowerPoint Presentation</vt:lpstr>
      <vt:lpstr>1.4 Thuộc tính và phương thức</vt:lpstr>
      <vt:lpstr>1.5 Mô hình lớp và đối tượng</vt:lpstr>
      <vt:lpstr>PowerPoint Presentation</vt:lpstr>
      <vt:lpstr>1.7 Định nghĩa class</vt:lpstr>
      <vt:lpstr>1.8 Ví dụ</vt:lpstr>
      <vt:lpstr>1.9 demo</vt:lpstr>
      <vt:lpstr>2.1 Định nghĩa</vt:lpstr>
      <vt:lpstr>2.2 Ví dụ</vt:lpstr>
      <vt:lpstr>2.3 Mô hình</vt:lpstr>
      <vt:lpstr>2.4 Nạp chồng phương thức</vt:lpstr>
      <vt:lpstr>2.5 ví dụ</vt:lpstr>
      <vt:lpstr>2.7 Hàm tạo</vt:lpstr>
      <vt:lpstr>PowerPoint Presentation</vt:lpstr>
      <vt:lpstr>2.10 Từ khóa this</vt:lpstr>
      <vt:lpstr>PowerPoint Presentation</vt:lpstr>
      <vt:lpstr>3.1 Package</vt:lpstr>
      <vt:lpstr>3.2 Import package</vt:lpstr>
      <vt:lpstr>3.3 Đặc tả truy xuất</vt:lpstr>
      <vt:lpstr>3.4 Đặc tả truy xuất</vt:lpstr>
      <vt:lpstr>4.1 Encapsualation</vt:lpstr>
      <vt:lpstr>4.2 None Encapsualation</vt:lpstr>
      <vt:lpstr>4.3 Che dấu thông tin</vt:lpstr>
      <vt:lpstr>4.4 Che dấu thông tin</vt:lpstr>
      <vt:lpstr>4.5 Quy ước đặt tên</vt:lpstr>
      <vt:lpstr>Tổng kết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Cao Le Thanh</cp:lastModifiedBy>
  <cp:revision>172</cp:revision>
  <dcterms:modified xsi:type="dcterms:W3CDTF">2018-05-31T12:49:56Z</dcterms:modified>
</cp:coreProperties>
</file>