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21" r:id="rId3"/>
    <p:sldId id="269" r:id="rId4"/>
    <p:sldId id="303" r:id="rId5"/>
    <p:sldId id="308" r:id="rId6"/>
    <p:sldId id="304" r:id="rId7"/>
    <p:sldId id="305" r:id="rId8"/>
    <p:sldId id="309" r:id="rId9"/>
    <p:sldId id="306" r:id="rId10"/>
    <p:sldId id="307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22" r:id="rId2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060" autoAdjust="0"/>
  </p:normalViewPr>
  <p:slideViewPr>
    <p:cSldViewPr snapToGrid="0">
      <p:cViewPr varScale="1">
        <p:scale>
          <a:sx n="58" d="100"/>
          <a:sy n="58" d="100"/>
        </p:scale>
        <p:origin x="28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B66C7-8F6B-47B7-8F69-7B0D0E1D9ED7}" type="datetimeFigureOut">
              <a:rPr lang="vi-VN" smtClean="0"/>
              <a:t>12/10/2018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09DC9-C2D1-453D-9823-BBD3B53FB92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800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711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	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4911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	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8661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	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3904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9020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7703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2270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815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8877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	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4636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	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0488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	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98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912284" y="333375"/>
            <a:ext cx="78740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89084" y="1027113"/>
            <a:ext cx="5994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10/12/2018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10/12/2018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10/12/2018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10/12/2018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10/12/2018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10/12/2018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10/12/2018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10/12/2018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10/12/2018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10/12/2018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10/12/2018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10/12/2018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1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78662F-EDBC-4C28-B7E4-37015F63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600" y="1027113"/>
            <a:ext cx="7998884" cy="1752600"/>
          </a:xfrm>
        </p:spPr>
        <p:txBody>
          <a:bodyPr/>
          <a:lstStyle/>
          <a:p>
            <a:r>
              <a:rPr lang="en-US" smtClean="0"/>
              <a:t>Giới thiệu kiến thức cơ bản DBMS và cài đặt MySQL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C878662F-EDBC-4C28-B7E4-37015F631B13}"/>
              </a:ext>
            </a:extLst>
          </p:cNvPr>
          <p:cNvSpPr txBox="1">
            <a:spLocks/>
          </p:cNvSpPr>
          <p:nvPr/>
        </p:nvSpPr>
        <p:spPr bwMode="gray">
          <a:xfrm>
            <a:off x="3835400" y="4452102"/>
            <a:ext cx="799888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effectLst/>
              </a:rPr>
              <a:t>Giảng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effectLst/>
              </a:rPr>
              <a:t>viên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/>
              </a:rPr>
              <a:t> :Cao Le Thanh</a:t>
            </a:r>
            <a:endParaRPr lang="en-US" dirty="0">
              <a:solidFill>
                <a:schemeClr val="bg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17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/>
              <a:t>MÔ HÌNH DỮ LIỆU QUAN HỆ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5080">
              <a:spcBef>
                <a:spcPts val="100"/>
              </a:spcBef>
              <a:tabLst>
                <a:tab pos="172720" algn="l"/>
              </a:tabLst>
            </a:pPr>
            <a:r>
              <a:rPr lang="en-US" sz="3200" b="1" smtClean="0">
                <a:cs typeface="Arial"/>
              </a:rPr>
              <a:t>Thuộc tính ( Attribute) </a:t>
            </a:r>
          </a:p>
          <a:p>
            <a:pPr marR="5080" lvl="1">
              <a:spcBef>
                <a:spcPts val="100"/>
              </a:spcBef>
              <a:tabLst>
                <a:tab pos="172720" algn="l"/>
              </a:tabLst>
            </a:pPr>
            <a:r>
              <a:rPr lang="en-US" sz="3000" smtClean="0">
                <a:cs typeface="Arial"/>
              </a:rPr>
              <a:t>Đặc trưng của đối tượng</a:t>
            </a:r>
          </a:p>
          <a:p>
            <a:pPr marR="5080" lvl="1">
              <a:spcBef>
                <a:spcPts val="100"/>
              </a:spcBef>
              <a:tabLst>
                <a:tab pos="172720" algn="l"/>
              </a:tabLst>
            </a:pPr>
            <a:r>
              <a:rPr lang="en-US" sz="3000" smtClean="0">
                <a:cs typeface="Arial"/>
              </a:rPr>
              <a:t>Phân biệt qua tên gọi</a:t>
            </a:r>
          </a:p>
          <a:p>
            <a:pPr marR="5080" lvl="1">
              <a:spcBef>
                <a:spcPts val="100"/>
              </a:spcBef>
              <a:tabLst>
                <a:tab pos="172720" algn="l"/>
              </a:tabLst>
            </a:pPr>
            <a:r>
              <a:rPr lang="en-US" sz="3000" smtClean="0">
                <a:cs typeface="Arial"/>
              </a:rPr>
              <a:t>Thuộc một kiểu dữ liệu nhất định (number , string , date,…)</a:t>
            </a:r>
          </a:p>
          <a:p>
            <a:pPr marR="5080" lvl="1">
              <a:spcBef>
                <a:spcPts val="100"/>
              </a:spcBef>
              <a:tabLst>
                <a:tab pos="172720" algn="l"/>
              </a:tabLst>
            </a:pPr>
            <a:r>
              <a:rPr lang="en-US" sz="3000" smtClean="0">
                <a:cs typeface="Arial"/>
              </a:rPr>
              <a:t>Mỗi thuộc tính chỉ chọn lấy giá trị trong một tập con của kiểu dữ liệu và tập hợp đó gọi là </a:t>
            </a:r>
            <a:r>
              <a:rPr lang="en-US" sz="3000" b="1" u="sng" smtClean="0">
                <a:cs typeface="Arial"/>
              </a:rPr>
              <a:t>miền giá trị </a:t>
            </a:r>
            <a:r>
              <a:rPr lang="en-US" sz="3000" smtClean="0">
                <a:cs typeface="Arial"/>
              </a:rPr>
              <a:t>của thuộc tính đó.</a:t>
            </a:r>
          </a:p>
          <a:p>
            <a:pPr marL="457200" marR="5080" lvl="1" indent="0">
              <a:spcBef>
                <a:spcPts val="100"/>
              </a:spcBef>
              <a:buNone/>
              <a:tabLst>
                <a:tab pos="172720" algn="l"/>
              </a:tabLst>
            </a:pPr>
            <a:r>
              <a:rPr lang="en-US" sz="3000" b="1" smtClean="0">
                <a:cs typeface="Arial"/>
              </a:rPr>
              <a:t>Ví dụ </a:t>
            </a:r>
            <a:r>
              <a:rPr lang="en-US" sz="3000" smtClean="0">
                <a:cs typeface="Arial"/>
              </a:rPr>
              <a:t>: Điểm thi của sinh viên có miền giá trị là số thực từ 0 đến 10.</a:t>
            </a:r>
            <a:endParaRPr lang="vi-VN" sz="3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568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/>
              <a:t>MÔ HÌNH DỮ LIỆU QUAN HỆ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5080">
              <a:spcBef>
                <a:spcPts val="100"/>
              </a:spcBef>
              <a:tabLst>
                <a:tab pos="172720" algn="l"/>
              </a:tabLst>
            </a:pPr>
            <a:r>
              <a:rPr lang="en-US" sz="3200" b="1" smtClean="0">
                <a:cs typeface="Arial"/>
              </a:rPr>
              <a:t>Lược đồ quan hệ</a:t>
            </a:r>
          </a:p>
          <a:p>
            <a:pPr marR="5080" lvl="1">
              <a:spcBef>
                <a:spcPts val="100"/>
              </a:spcBef>
              <a:tabLst>
                <a:tab pos="172720" algn="l"/>
              </a:tabLst>
            </a:pPr>
            <a:r>
              <a:rPr lang="en-US" sz="2800" smtClean="0">
                <a:cs typeface="Arial"/>
              </a:rPr>
              <a:t>Tập tất cả các thuộc tính cần quản lý của một đối tượng cùng với những mối quan hệ giữa chúng.</a:t>
            </a:r>
          </a:p>
          <a:p>
            <a:pPr marL="457200" marR="5080" lvl="1" indent="0">
              <a:spcBef>
                <a:spcPts val="100"/>
              </a:spcBef>
              <a:buNone/>
              <a:tabLst>
                <a:tab pos="172720" algn="l"/>
              </a:tabLst>
            </a:pPr>
            <a:r>
              <a:rPr lang="en-US" sz="2800" b="1" smtClean="0">
                <a:cs typeface="Arial"/>
              </a:rPr>
              <a:t>Ví dụ: </a:t>
            </a:r>
            <a:r>
              <a:rPr lang="en-US" sz="2800" smtClean="0">
                <a:cs typeface="Arial"/>
              </a:rPr>
              <a:t>Ta có lượt đồ quan hệ sinh viên ( đặt tên là SV) với các thuộc tính sau:</a:t>
            </a:r>
          </a:p>
          <a:p>
            <a:pPr marL="457200" marR="5080" lvl="1" indent="0">
              <a:spcBef>
                <a:spcPts val="100"/>
              </a:spcBef>
              <a:buNone/>
              <a:tabLst>
                <a:tab pos="172720" algn="l"/>
              </a:tabLst>
            </a:pPr>
            <a:r>
              <a:rPr lang="en-US" sz="2800">
                <a:cs typeface="Arial"/>
              </a:rPr>
              <a:t>	</a:t>
            </a:r>
            <a:r>
              <a:rPr lang="en-US" sz="2800" b="1" smtClean="0">
                <a:cs typeface="Arial"/>
              </a:rPr>
              <a:t>SV</a:t>
            </a:r>
            <a:r>
              <a:rPr lang="en-US" sz="2800" smtClean="0">
                <a:cs typeface="Arial"/>
              </a:rPr>
              <a:t>(MSSV, 	HoTen, NgaySinh, DiemTB).</a:t>
            </a:r>
            <a:endParaRPr lang="vi-VN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1041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/>
              <a:t>MÔ HÌNH DỮ LIỆU QUAN HỆ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5080">
              <a:spcBef>
                <a:spcPts val="100"/>
              </a:spcBef>
              <a:tabLst>
                <a:tab pos="172720" algn="l"/>
              </a:tabLst>
            </a:pPr>
            <a:r>
              <a:rPr lang="en-US" sz="3200" b="1" smtClean="0">
                <a:cs typeface="Arial"/>
              </a:rPr>
              <a:t>Lược đồ quan hệ</a:t>
            </a:r>
          </a:p>
          <a:p>
            <a:pPr marR="5080" lvl="1">
              <a:spcBef>
                <a:spcPts val="100"/>
              </a:spcBef>
              <a:tabLst>
                <a:tab pos="172720" algn="l"/>
              </a:tabLst>
            </a:pPr>
            <a:r>
              <a:rPr lang="en-US" sz="2800" smtClean="0">
                <a:cs typeface="Arial"/>
              </a:rPr>
              <a:t>Tập tất cả các thuộc tính cần quản lý của một đối tượng cùng với những mối quan hệ giữa chúng.</a:t>
            </a:r>
          </a:p>
          <a:p>
            <a:pPr marL="457200" marR="5080" lvl="1" indent="0">
              <a:spcBef>
                <a:spcPts val="100"/>
              </a:spcBef>
              <a:buNone/>
              <a:tabLst>
                <a:tab pos="172720" algn="l"/>
              </a:tabLst>
            </a:pPr>
            <a:r>
              <a:rPr lang="en-US" sz="2800" b="1" smtClean="0">
                <a:cs typeface="Arial"/>
              </a:rPr>
              <a:t>Ví dụ: </a:t>
            </a:r>
            <a:r>
              <a:rPr lang="en-US" sz="2800" smtClean="0">
                <a:cs typeface="Arial"/>
              </a:rPr>
              <a:t>Ta có lượt đồ quan hệ sinh viên ( đặt tên là SV) với các thuộc tính sau:</a:t>
            </a:r>
          </a:p>
          <a:p>
            <a:pPr marL="457200" marR="5080" lvl="1" indent="0">
              <a:spcBef>
                <a:spcPts val="100"/>
              </a:spcBef>
              <a:buNone/>
              <a:tabLst>
                <a:tab pos="172720" algn="l"/>
              </a:tabLst>
            </a:pPr>
            <a:r>
              <a:rPr lang="en-US" sz="2800">
                <a:cs typeface="Arial"/>
              </a:rPr>
              <a:t>	</a:t>
            </a:r>
            <a:r>
              <a:rPr lang="en-US" sz="2800" b="1" smtClean="0">
                <a:cs typeface="Arial"/>
              </a:rPr>
              <a:t>SV</a:t>
            </a:r>
            <a:r>
              <a:rPr lang="en-US" sz="2800" smtClean="0">
                <a:cs typeface="Arial"/>
              </a:rPr>
              <a:t>(MSSV, 	HoTen, NgaySinh, DiemTB).</a:t>
            </a:r>
            <a:endParaRPr lang="vi-VN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8900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/>
              <a:t>MÔ HÌNH DỮ LIỆU QUAN HỆ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5080">
              <a:spcBef>
                <a:spcPts val="100"/>
              </a:spcBef>
              <a:tabLst>
                <a:tab pos="172720" algn="l"/>
              </a:tabLst>
            </a:pPr>
            <a:r>
              <a:rPr lang="en-US" sz="3200" smtClean="0">
                <a:cs typeface="Arial"/>
              </a:rPr>
              <a:t>Nhiều lược đồ quan hệ cùng nằm trong một hệ thống quản lý được gọi là lược đồ CSDL.</a:t>
            </a:r>
          </a:p>
          <a:p>
            <a:pPr marL="0" marR="5080" indent="0">
              <a:spcBef>
                <a:spcPts val="100"/>
              </a:spcBef>
              <a:spcAft>
                <a:spcPts val="600"/>
              </a:spcAft>
              <a:buNone/>
              <a:tabLst>
                <a:tab pos="172720" algn="l"/>
              </a:tabLst>
            </a:pPr>
            <a:r>
              <a:rPr lang="en-US" sz="3200" b="1" smtClean="0">
                <a:cs typeface="Arial"/>
              </a:rPr>
              <a:t>Ví dụ: </a:t>
            </a:r>
            <a:r>
              <a:rPr lang="en-US" sz="3200" smtClean="0">
                <a:cs typeface="Arial"/>
              </a:rPr>
              <a:t>Lược đồ CSDL để quản lý điểm của sinh viên có thể gồm những LĐQH sau:</a:t>
            </a:r>
          </a:p>
          <a:p>
            <a:pPr marL="0" marR="5080" indent="0">
              <a:spcBef>
                <a:spcPts val="600"/>
              </a:spcBef>
              <a:buNone/>
              <a:tabLst>
                <a:tab pos="172720" algn="l"/>
              </a:tabLst>
            </a:pPr>
            <a:r>
              <a:rPr lang="en-US" sz="3200" b="1" smtClean="0">
                <a:cs typeface="Arial"/>
              </a:rPr>
              <a:t>SV</a:t>
            </a:r>
            <a:r>
              <a:rPr lang="en-US" sz="3200" smtClean="0">
                <a:cs typeface="Arial"/>
              </a:rPr>
              <a:t>( MSSV, HoTen, NgaySinh, DiemTB)</a:t>
            </a:r>
          </a:p>
          <a:p>
            <a:pPr marL="0" marR="5080" indent="0">
              <a:spcBef>
                <a:spcPts val="600"/>
              </a:spcBef>
              <a:buNone/>
              <a:tabLst>
                <a:tab pos="172720" algn="l"/>
              </a:tabLst>
            </a:pPr>
            <a:r>
              <a:rPr lang="en-US" sz="3200" b="1" smtClean="0">
                <a:cs typeface="Arial"/>
              </a:rPr>
              <a:t>LOP</a:t>
            </a:r>
            <a:r>
              <a:rPr lang="en-US" sz="3200" smtClean="0">
                <a:cs typeface="Arial"/>
              </a:rPr>
              <a:t>( MaLop, TenLop, SiSo, MaKhoa)</a:t>
            </a:r>
          </a:p>
          <a:p>
            <a:pPr marL="0" marR="5080" indent="0">
              <a:spcBef>
                <a:spcPts val="600"/>
              </a:spcBef>
              <a:buNone/>
              <a:tabLst>
                <a:tab pos="172720" algn="l"/>
              </a:tabLst>
            </a:pPr>
            <a:r>
              <a:rPr lang="en-US" sz="3200" b="1" smtClean="0">
                <a:cs typeface="Arial"/>
              </a:rPr>
              <a:t>Khoa</a:t>
            </a:r>
            <a:r>
              <a:rPr lang="en-US" sz="3200" smtClean="0">
                <a:cs typeface="Arial"/>
              </a:rPr>
              <a:t>( MaKhoa,TenKhoa)</a:t>
            </a:r>
          </a:p>
          <a:p>
            <a:pPr marL="0" marR="5080" indent="0">
              <a:spcBef>
                <a:spcPts val="600"/>
              </a:spcBef>
              <a:buNone/>
              <a:tabLst>
                <a:tab pos="172720" algn="l"/>
              </a:tabLst>
            </a:pPr>
            <a:r>
              <a:rPr lang="en-US" sz="3200" b="1" smtClean="0">
                <a:cs typeface="Arial"/>
              </a:rPr>
              <a:t>MONHOC</a:t>
            </a:r>
            <a:r>
              <a:rPr lang="en-US" sz="3200" smtClean="0">
                <a:cs typeface="Arial"/>
              </a:rPr>
              <a:t>( MaMH, TenMH, SoTiet )</a:t>
            </a:r>
          </a:p>
          <a:p>
            <a:pPr marL="0" marR="5080" indent="0">
              <a:spcBef>
                <a:spcPts val="600"/>
              </a:spcBef>
              <a:buNone/>
              <a:tabLst>
                <a:tab pos="172720" algn="l"/>
              </a:tabLst>
            </a:pPr>
            <a:r>
              <a:rPr lang="en-US" sz="3200" b="1" smtClean="0">
                <a:cs typeface="Arial"/>
              </a:rPr>
              <a:t>KETQUA</a:t>
            </a:r>
            <a:r>
              <a:rPr lang="en-US" sz="3200" smtClean="0">
                <a:cs typeface="Arial"/>
              </a:rPr>
              <a:t>( MSSV, MaMH , DiemThi )</a:t>
            </a:r>
            <a:endParaRPr lang="vi-VN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47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/>
              <a:t>MÔ HÌNH DỮ LIỆU QUAN HỆ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5080">
              <a:spcBef>
                <a:spcPts val="100"/>
              </a:spcBef>
              <a:tabLst>
                <a:tab pos="172720" algn="l"/>
              </a:tabLst>
            </a:pPr>
            <a:r>
              <a:rPr lang="en-US" sz="3200" b="1" smtClean="0">
                <a:cs typeface="Arial"/>
              </a:rPr>
              <a:t>Primary Key ( Khóa chính )</a:t>
            </a:r>
            <a:endParaRPr lang="en-US" sz="2600" b="1" smtClean="0">
              <a:cs typeface="Arial"/>
            </a:endParaRPr>
          </a:p>
          <a:p>
            <a:pPr marR="5080" lvl="1">
              <a:spcBef>
                <a:spcPts val="100"/>
              </a:spcBef>
              <a:tabLst>
                <a:tab pos="172720" algn="l"/>
              </a:tabLst>
            </a:pPr>
            <a:r>
              <a:rPr lang="en-US" sz="3000" smtClean="0">
                <a:cs typeface="Arial"/>
              </a:rPr>
              <a:t>Là yếu tố chủ yếu cho các CSDL quan hệ.</a:t>
            </a:r>
          </a:p>
          <a:p>
            <a:pPr marR="5080" lvl="1">
              <a:spcBef>
                <a:spcPts val="100"/>
              </a:spcBef>
              <a:tabLst>
                <a:tab pos="172720" algn="l"/>
              </a:tabLst>
            </a:pPr>
            <a:r>
              <a:rPr lang="en-US" sz="3200" smtClean="0"/>
              <a:t>Giá </a:t>
            </a:r>
            <a:r>
              <a:rPr lang="en-US" sz="3200"/>
              <a:t>trị của khóa chính là duy nhất cho mỗi record, nghĩa là không thể tồn tại hai record trùng khóa </a:t>
            </a:r>
            <a:r>
              <a:rPr lang="en-US" sz="3200" smtClean="0"/>
              <a:t>chính</a:t>
            </a:r>
          </a:p>
          <a:p>
            <a:pPr marR="5080" lvl="1">
              <a:spcBef>
                <a:spcPts val="100"/>
              </a:spcBef>
              <a:tabLst>
                <a:tab pos="172720" algn="l"/>
              </a:tabLst>
            </a:pPr>
            <a:r>
              <a:rPr lang="en-US" sz="3200"/>
              <a:t>Khóa chính không thể cho </a:t>
            </a:r>
            <a:r>
              <a:rPr lang="en-US" sz="3200" smtClean="0"/>
              <a:t>phép NULL</a:t>
            </a:r>
          </a:p>
          <a:p>
            <a:pPr marR="5080" lvl="1">
              <a:spcBef>
                <a:spcPts val="100"/>
              </a:spcBef>
              <a:tabLst>
                <a:tab pos="172720" algn="l"/>
              </a:tabLst>
            </a:pPr>
            <a:r>
              <a:rPr lang="en-US" sz="3200"/>
              <a:t>Mỗi bảng chỉ tồn tại duy nhất một khóa chính, </a:t>
            </a:r>
            <a:r>
              <a:rPr lang="en-US" sz="3200" b="1"/>
              <a:t>mỗi khóa chính có thể có nhiều column</a:t>
            </a:r>
            <a:r>
              <a:rPr lang="en-US" sz="3200"/>
              <a:t>.</a:t>
            </a:r>
          </a:p>
          <a:p>
            <a:pPr marL="457200" marR="5080" lvl="1" indent="0">
              <a:spcBef>
                <a:spcPts val="100"/>
              </a:spcBef>
              <a:buNone/>
              <a:tabLst>
                <a:tab pos="172720" algn="l"/>
              </a:tabLst>
            </a:pPr>
            <a:endParaRPr lang="en-US" sz="3000" smtClean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3303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/>
              <a:t>MÔ HÌNH DỮ LIỆU QUAN HỆ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5080">
              <a:spcBef>
                <a:spcPts val="100"/>
              </a:spcBef>
              <a:tabLst>
                <a:tab pos="172720" algn="l"/>
              </a:tabLst>
            </a:pPr>
            <a:r>
              <a:rPr lang="en-US" sz="3200" b="1" smtClean="0">
                <a:cs typeface="Arial"/>
              </a:rPr>
              <a:t>Foreign Key (Khóa ngoại)</a:t>
            </a:r>
            <a:endParaRPr lang="en-US" sz="3200"/>
          </a:p>
          <a:p>
            <a:pPr marR="5080" lvl="1">
              <a:spcBef>
                <a:spcPts val="100"/>
              </a:spcBef>
              <a:tabLst>
                <a:tab pos="172720" algn="l"/>
              </a:tabLst>
            </a:pPr>
            <a:r>
              <a:rPr lang="en-US" sz="3000" smtClean="0"/>
              <a:t>Là một hoặc nhiều cột tham chiếu đến khóa chính của các bảng khác</a:t>
            </a:r>
            <a:endParaRPr lang="en-US" sz="3000"/>
          </a:p>
          <a:p>
            <a:pPr marL="457200" marR="5080" lvl="1" indent="0">
              <a:spcBef>
                <a:spcPts val="100"/>
              </a:spcBef>
              <a:buNone/>
              <a:tabLst>
                <a:tab pos="172720" algn="l"/>
              </a:tabLst>
            </a:pPr>
            <a:endParaRPr lang="en-US" sz="3000" smtClean="0">
              <a:cs typeface="Arial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99250"/>
              </p:ext>
            </p:extLst>
          </p:nvPr>
        </p:nvGraphicFramePr>
        <p:xfrm>
          <a:off x="2238947" y="3193339"/>
          <a:ext cx="7764905" cy="3470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Bitmap Image" r:id="rId4" imgW="10591920" imgH="4734000" progId="Paint.Picture">
                  <p:embed/>
                </p:oleObj>
              </mc:Choice>
              <mc:Fallback>
                <p:oleObj name="Bitmap Image" r:id="rId4" imgW="10591920" imgH="4734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38947" y="3193339"/>
                        <a:ext cx="7764905" cy="3470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0442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/>
              <a:t>HỆ QUẢN TRỊ CSDL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5080">
              <a:spcBef>
                <a:spcPts val="100"/>
              </a:spcBef>
              <a:tabLst>
                <a:tab pos="172720" algn="l"/>
              </a:tabLst>
            </a:pPr>
            <a:r>
              <a:rPr lang="en-US" sz="3200" b="1" smtClean="0">
                <a:cs typeface="Arial"/>
              </a:rPr>
              <a:t>Giới thiệu MySQL</a:t>
            </a:r>
            <a:endParaRPr lang="en-US" sz="3000" smtClean="0"/>
          </a:p>
          <a:p>
            <a:pPr lvl="1"/>
            <a:r>
              <a:rPr lang="vi-VN"/>
              <a:t>MySQL là một RDBMS nhanh và dễ dàng để sử dụng. MySQL đang được sử dụng cho nhiều công việc kinh doanh từ lớn tới nhỏ. </a:t>
            </a:r>
            <a:r>
              <a:rPr lang="vi-VN" smtClean="0"/>
              <a:t>MySQL </a:t>
            </a:r>
            <a:r>
              <a:rPr lang="vi-VN"/>
              <a:t>trở thành khá phổ biến vì nhiều lý do:</a:t>
            </a:r>
          </a:p>
          <a:p>
            <a:pPr lvl="1"/>
            <a:r>
              <a:rPr lang="vi-VN"/>
              <a:t>MySQL là mã ngồn mở. Vì thế, để sử dụng nó, bạn chẳng phải mất một xu nào.</a:t>
            </a:r>
          </a:p>
          <a:p>
            <a:pPr lvl="1"/>
            <a:r>
              <a:rPr lang="vi-VN"/>
              <a:t>MySQL là một chương trình rất mạnh mẽ.</a:t>
            </a:r>
          </a:p>
          <a:p>
            <a:pPr lvl="1"/>
            <a:r>
              <a:rPr lang="vi-VN"/>
              <a:t>MySQL sử dụng một Form chuẩn của ngôn ngữ dữ liệu nổi tiếng là SQL.</a:t>
            </a:r>
          </a:p>
          <a:p>
            <a:pPr lvl="1"/>
            <a:r>
              <a:rPr lang="vi-VN"/>
              <a:t>MySQL làm việc trên nhiều Hệ điều hành và với nhiều ngôn ngữ như PHP, PERL, C, C++, Java, …</a:t>
            </a:r>
          </a:p>
          <a:p>
            <a:pPr lvl="1"/>
            <a:r>
              <a:rPr lang="vi-VN"/>
              <a:t>MySQL làm việc nhanh và khỏe ngay cả với các tập dữ liệu lớn.</a:t>
            </a:r>
          </a:p>
          <a:p>
            <a:pPr lvl="1"/>
            <a:r>
              <a:rPr lang="vi-VN" smtClean="0"/>
              <a:t>MySQL </a:t>
            </a:r>
            <a:r>
              <a:rPr lang="vi-VN"/>
              <a:t>là có thể điều chỉnh. Giấy phép GPL mã nguồn mở cho phép lập trình viên sửa đổi phần mềm MySQL để phù hợp với môi trường cụ thể của họ.</a:t>
            </a:r>
          </a:p>
          <a:p>
            <a:pPr marL="457200" marR="5080" lvl="1" indent="0">
              <a:spcBef>
                <a:spcPts val="100"/>
              </a:spcBef>
              <a:buNone/>
              <a:tabLst>
                <a:tab pos="172720" algn="l"/>
              </a:tabLst>
            </a:pPr>
            <a:endParaRPr lang="en-US" sz="3000" smtClean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3477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/>
              <a:t>CÀI ĐẶT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5080">
              <a:spcBef>
                <a:spcPts val="100"/>
              </a:spcBef>
              <a:tabLst>
                <a:tab pos="172720" algn="l"/>
              </a:tabLst>
            </a:pPr>
            <a:r>
              <a:rPr lang="en-US" sz="3200"/>
              <a:t>Đ</a:t>
            </a:r>
            <a:r>
              <a:rPr lang="vi-VN" sz="3200" smtClean="0"/>
              <a:t>ể </a:t>
            </a:r>
            <a:r>
              <a:rPr lang="vi-VN" sz="3200"/>
              <a:t>cài đặt </a:t>
            </a:r>
            <a:r>
              <a:rPr lang="vi-VN" sz="3200" b="1"/>
              <a:t>MySQL</a:t>
            </a:r>
            <a:r>
              <a:rPr lang="vi-VN" sz="3200"/>
              <a:t> rất đơn giản bạn chỉ cần download một Web Server ảo. Hiện nay có rất nhiều chương trình tạo máy chủ ảo như</a:t>
            </a:r>
            <a:r>
              <a:rPr lang="vi-VN" sz="3200" smtClean="0"/>
              <a:t>:</a:t>
            </a:r>
            <a:endParaRPr lang="en-US" sz="3200" smtClean="0"/>
          </a:p>
          <a:p>
            <a:pPr marR="5080" lvl="1">
              <a:spcBef>
                <a:spcPts val="100"/>
              </a:spcBef>
              <a:tabLst>
                <a:tab pos="172720" algn="l"/>
              </a:tabLst>
            </a:pPr>
            <a:r>
              <a:rPr lang="en-US" sz="3000" smtClean="0">
                <a:cs typeface="Arial"/>
              </a:rPr>
              <a:t>Xampp </a:t>
            </a:r>
          </a:p>
          <a:p>
            <a:pPr marR="5080" lvl="1">
              <a:spcBef>
                <a:spcPts val="100"/>
              </a:spcBef>
              <a:tabLst>
                <a:tab pos="172720" algn="l"/>
              </a:tabLst>
            </a:pPr>
            <a:r>
              <a:rPr lang="en-US" sz="3000" smtClean="0">
                <a:cs typeface="Arial"/>
              </a:rPr>
              <a:t>Ampps</a:t>
            </a:r>
          </a:p>
          <a:p>
            <a:pPr marR="5080" lvl="1">
              <a:spcBef>
                <a:spcPts val="100"/>
              </a:spcBef>
              <a:tabLst>
                <a:tab pos="172720" algn="l"/>
              </a:tabLst>
            </a:pPr>
            <a:r>
              <a:rPr lang="en-US" sz="3000" smtClean="0">
                <a:cs typeface="Arial"/>
              </a:rPr>
              <a:t>Vertrigo</a:t>
            </a:r>
          </a:p>
          <a:p>
            <a:pPr marR="5080" lvl="1">
              <a:spcBef>
                <a:spcPts val="100"/>
              </a:spcBef>
              <a:tabLst>
                <a:tab pos="172720" algn="l"/>
              </a:tabLst>
            </a:pPr>
            <a:r>
              <a:rPr lang="en-US" sz="3000" smtClean="0">
                <a:cs typeface="Arial"/>
              </a:rPr>
              <a:t>…</a:t>
            </a:r>
            <a:endParaRPr lang="en-US" sz="3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1757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/>
              <a:t>CÀI ĐẶT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5080">
              <a:spcBef>
                <a:spcPts val="100"/>
              </a:spcBef>
              <a:tabLst>
                <a:tab pos="172720" algn="l"/>
              </a:tabLst>
            </a:pPr>
            <a:r>
              <a:rPr lang="vi-VN" sz="3200"/>
              <a:t>Sau khi cài đặt xong bạn vào trình duyệt gõ đường </a:t>
            </a:r>
            <a:r>
              <a:rPr lang="vi-VN" sz="3200" smtClean="0"/>
              <a:t>dẫn</a:t>
            </a:r>
            <a:r>
              <a:rPr lang="en-US" sz="3200" smtClean="0"/>
              <a:t> </a:t>
            </a:r>
            <a:r>
              <a:rPr lang="vi-VN" sz="3200" smtClean="0">
                <a:solidFill>
                  <a:srgbClr val="FF0000"/>
                </a:solidFill>
                <a:hlinkClick r:id="rId3"/>
              </a:rPr>
              <a:t>http</a:t>
            </a:r>
            <a:r>
              <a:rPr lang="vi-VN" sz="3200">
                <a:solidFill>
                  <a:srgbClr val="FF0000"/>
                </a:solidFill>
                <a:hlinkClick r:id="rId3"/>
              </a:rPr>
              <a:t>://localhost/phpmyadmin</a:t>
            </a:r>
            <a:r>
              <a:rPr lang="vi-VN" sz="3200" smtClean="0">
                <a:solidFill>
                  <a:srgbClr val="FF0000"/>
                </a:solidFill>
                <a:hlinkClick r:id="rId3"/>
              </a:rPr>
              <a:t>/</a:t>
            </a:r>
            <a:r>
              <a:rPr lang="en-US" sz="3200" smtClean="0">
                <a:solidFill>
                  <a:srgbClr val="FF0000"/>
                </a:solidFill>
              </a:rPr>
              <a:t> </a:t>
            </a:r>
            <a:r>
              <a:rPr lang="en-US" sz="3200" smtClean="0"/>
              <a:t>và sẽ ra giao diện như sau:</a:t>
            </a:r>
            <a:endParaRPr lang="en-US" sz="3200" smtClean="0">
              <a:solidFill>
                <a:srgbClr val="FF0000"/>
              </a:solidFill>
            </a:endParaRPr>
          </a:p>
          <a:p>
            <a:pPr marR="5080">
              <a:spcBef>
                <a:spcPts val="100"/>
              </a:spcBef>
              <a:tabLst>
                <a:tab pos="172720" algn="l"/>
              </a:tabLst>
            </a:pPr>
            <a:endParaRPr lang="en-US" sz="3000">
              <a:solidFill>
                <a:srgbClr val="FF0000"/>
              </a:solidFill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562" y="2727117"/>
            <a:ext cx="8829675" cy="409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80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6448" y="1676400"/>
            <a:ext cx="9626008" cy="4648200"/>
          </a:xfrm>
        </p:spPr>
        <p:txBody>
          <a:bodyPr/>
          <a:lstStyle/>
          <a:p>
            <a:pPr marL="718820" indent="-457200">
              <a:tabLst>
                <a:tab pos="434340" algn="l"/>
              </a:tabLst>
            </a:pPr>
            <a:r>
              <a:rPr lang="en-US" sz="2800" smtClean="0"/>
              <a:t>Học viên cần phải nắm được các khái niệm về DBMS</a:t>
            </a:r>
            <a:endParaRPr lang="en-US" sz="2800"/>
          </a:p>
          <a:p>
            <a:pPr marL="718820" indent="-457200">
              <a:tabLst>
                <a:tab pos="434340" algn="l"/>
              </a:tabLst>
            </a:pPr>
            <a:r>
              <a:rPr lang="en-US" sz="2800" smtClean="0"/>
              <a:t>Hiểu được các lược đồ quan hệ của một CSDL</a:t>
            </a:r>
          </a:p>
          <a:p>
            <a:pPr marL="718820" indent="-457200">
              <a:tabLst>
                <a:tab pos="434340" algn="l"/>
              </a:tabLst>
            </a:pPr>
            <a:r>
              <a:rPr lang="en-US" sz="2800" smtClean="0"/>
              <a:t>Nắm rõ ý nghĩa của khóa chính , khóa phụ </a:t>
            </a:r>
          </a:p>
          <a:p>
            <a:pPr marL="718820" indent="-457200">
              <a:tabLst>
                <a:tab pos="434340" algn="l"/>
              </a:tabLst>
            </a:pPr>
            <a:r>
              <a:rPr lang="en-US" sz="2800" smtClean="0"/>
              <a:t>Cài đặt và sử dụng được MySQL với </a:t>
            </a:r>
            <a:r>
              <a:rPr lang="en-US" sz="2800" b="1" smtClean="0"/>
              <a:t>ampps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099" y="1402611"/>
            <a:ext cx="2293752" cy="3233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11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828" y="1630326"/>
            <a:ext cx="11406372" cy="4694274"/>
          </a:xfrm>
        </p:spPr>
        <p:txBody>
          <a:bodyPr/>
          <a:lstStyle/>
          <a:p>
            <a:pPr marL="833120" lvl="1" indent="-571500">
              <a:lnSpc>
                <a:spcPct val="100000"/>
              </a:lnSpc>
              <a:spcBef>
                <a:spcPts val="1650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200" spc="-5" smtClean="0">
                <a:cs typeface="Arial"/>
              </a:rPr>
              <a:t>Nắm được sơ bộ kiến thức DBMS </a:t>
            </a:r>
            <a:endParaRPr lang="vi-VN" sz="3200" dirty="0">
              <a:cs typeface="Arial"/>
            </a:endParaRPr>
          </a:p>
          <a:p>
            <a:pPr marL="833120" lvl="1" indent="-571500">
              <a:lnSpc>
                <a:spcPct val="100000"/>
              </a:lnSpc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200" spc="-5" smtClean="0">
                <a:cs typeface="Arial"/>
              </a:rPr>
              <a:t>Hiểu được các khái niệm cơ bản như:</a:t>
            </a:r>
          </a:p>
          <a:p>
            <a:pPr marL="1233170" lvl="2" indent="-571500"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2400" smtClean="0"/>
              <a:t>Store , Data , Table , ID , Record , Column , </a:t>
            </a:r>
            <a:br>
              <a:rPr lang="en-US" sz="2400" smtClean="0"/>
            </a:br>
            <a:r>
              <a:rPr lang="en-US" sz="2400" smtClean="0"/>
              <a:t>Primary Key , ….</a:t>
            </a:r>
          </a:p>
          <a:p>
            <a:pPr marL="833120" lvl="1" indent="-571500"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2800" smtClean="0"/>
              <a:t>Cài đặt và sử dụng  được hệ quản trị cơ sở </a:t>
            </a:r>
            <a:br>
              <a:rPr lang="en-US" sz="2800" smtClean="0"/>
            </a:br>
            <a:r>
              <a:rPr lang="en-US" sz="2800" smtClean="0"/>
              <a:t>dữ liệu MySQL</a:t>
            </a:r>
            <a:br>
              <a:rPr lang="en-US" sz="2800" smtClean="0"/>
            </a:br>
            <a:endParaRPr lang="en-US" sz="280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391" y="1945757"/>
            <a:ext cx="2858387" cy="2828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58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33120" lvl="1" indent="-571500">
              <a:lnSpc>
                <a:spcPct val="100000"/>
              </a:lnSpc>
              <a:spcBef>
                <a:spcPts val="1650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5" smtClean="0">
                <a:cs typeface="Arial"/>
              </a:rPr>
              <a:t>Kiến thức về cơ sở dữ liệu</a:t>
            </a:r>
            <a:endParaRPr lang="vi-VN" sz="3600" smtClean="0">
              <a:cs typeface="Arial"/>
            </a:endParaRPr>
          </a:p>
          <a:p>
            <a:pPr marL="833120" lvl="1" indent="-571500">
              <a:lnSpc>
                <a:spcPct val="100000"/>
              </a:lnSpc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5" smtClean="0">
                <a:cs typeface="Arial"/>
              </a:rPr>
              <a:t>Hệ quản trị cơ sở dữ liệu</a:t>
            </a:r>
            <a:endParaRPr lang="vi-VN" sz="3600" dirty="0">
              <a:cs typeface="Arial"/>
            </a:endParaRPr>
          </a:p>
          <a:p>
            <a:pPr marL="833120" lvl="1" indent="-571500">
              <a:lnSpc>
                <a:spcPct val="100000"/>
              </a:lnSpc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5" smtClean="0">
                <a:cs typeface="Arial"/>
              </a:rPr>
              <a:t>Mô hình dữ liệu quan hệ</a:t>
            </a:r>
            <a:endParaRPr lang="vi-VN" sz="3600" dirty="0">
              <a:cs typeface="Arial"/>
            </a:endParaRPr>
          </a:p>
          <a:p>
            <a:pPr marL="833120" lvl="1" indent="-571500">
              <a:lnSpc>
                <a:spcPct val="100000"/>
              </a:lnSpc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10" smtClean="0">
                <a:cs typeface="Arial"/>
              </a:rPr>
              <a:t>Hệ quản trị cơ sở dữ liệu MySQL</a:t>
            </a:r>
            <a:endParaRPr lang="vi-VN" sz="3600" dirty="0">
              <a:cs typeface="Arial"/>
            </a:endParaRPr>
          </a:p>
          <a:p>
            <a:pPr lvl="2">
              <a:buFont typeface="Wingdings" pitchFamily="2" charset="2"/>
              <a:buChar char="v"/>
            </a:pPr>
            <a:endParaRPr lang="en-US" sz="1200" dirty="0"/>
          </a:p>
        </p:txBody>
      </p:sp>
      <p:sp>
        <p:nvSpPr>
          <p:cNvPr id="4" name="AutoShape 2" descr="Kết quả hình ảnh cho agen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932798"/>
            <a:ext cx="3324447" cy="3659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66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/>
              <a:t>DỮ LIỆU VÀ CƠ SỞ DỮ 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b="1" spc="-10" smtClean="0">
                <a:cs typeface="Arial"/>
              </a:rPr>
              <a:t>Dữ liệu </a:t>
            </a:r>
            <a:r>
              <a:rPr lang="en-US" sz="3200" spc="-10" smtClean="0">
                <a:cs typeface="Arial"/>
              </a:rPr>
              <a:t>nghĩa là thông tin và nó là một thành phần vô cùng quan trọng trong bất ký công việc cần thực hiện</a:t>
            </a:r>
          </a:p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spc="-10" smtClean="0">
                <a:cs typeface="Arial"/>
              </a:rPr>
              <a:t>Một </a:t>
            </a:r>
            <a:r>
              <a:rPr lang="en-US" sz="3200" b="1" spc="-10" smtClean="0">
                <a:cs typeface="Arial"/>
              </a:rPr>
              <a:t>cơ sở dữ liệu </a:t>
            </a:r>
            <a:r>
              <a:rPr lang="en-US" sz="3200" spc="-10" smtClean="0">
                <a:cs typeface="Arial"/>
              </a:rPr>
              <a:t>là một tập dữ liệu</a:t>
            </a:r>
          </a:p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endParaRPr lang="en-US" sz="3200" spc="-10">
              <a:cs typeface="Arial"/>
            </a:endParaRPr>
          </a:p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endParaRPr lang="en-US" sz="3200" spc="-10" smtClean="0">
              <a:cs typeface="Arial"/>
            </a:endParaRPr>
          </a:p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endParaRPr lang="en-US" sz="3200" spc="-10">
              <a:cs typeface="Arial"/>
            </a:endParaRPr>
          </a:p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spc="-10" smtClean="0">
                <a:cs typeface="Arial"/>
              </a:rPr>
              <a:t>Vì vậy , </a:t>
            </a:r>
            <a:r>
              <a:rPr lang="en-US" sz="3200" b="1" spc="-10" smtClean="0">
                <a:cs typeface="Arial"/>
              </a:rPr>
              <a:t>CSDL</a:t>
            </a:r>
            <a:r>
              <a:rPr lang="en-US" sz="3200" spc="-10" smtClean="0">
                <a:cs typeface="Arial"/>
              </a:rPr>
              <a:t> là một tập dữ liệu được tổ chức sao cho dễ dàng truy cập, quản lý và cập nhật</a:t>
            </a:r>
            <a:endParaRPr lang="vi-VN" sz="4800" dirty="0">
              <a:cs typeface="Arial"/>
            </a:endParaRPr>
          </a:p>
        </p:txBody>
      </p:sp>
      <p:sp>
        <p:nvSpPr>
          <p:cNvPr id="4" name="Can 3"/>
          <p:cNvSpPr/>
          <p:nvPr/>
        </p:nvSpPr>
        <p:spPr bwMode="auto">
          <a:xfrm>
            <a:off x="4929682" y="3702571"/>
            <a:ext cx="2383436" cy="181381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 bwMode="auto">
          <a:xfrm>
            <a:off x="3072984" y="4609476"/>
            <a:ext cx="1856698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H="1">
            <a:off x="7461980" y="4204360"/>
            <a:ext cx="962492" cy="33253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 flipH="1" flipV="1">
            <a:off x="7461979" y="4609477"/>
            <a:ext cx="962493" cy="24268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61884" y="4161771"/>
            <a:ext cx="1678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Người dùng</a:t>
            </a:r>
            <a:endParaRPr lang="en-US" sz="2000" b="1"/>
          </a:p>
        </p:txBody>
      </p:sp>
      <p:sp>
        <p:nvSpPr>
          <p:cNvPr id="14" name="TextBox 13"/>
          <p:cNvSpPr txBox="1"/>
          <p:nvPr/>
        </p:nvSpPr>
        <p:spPr>
          <a:xfrm>
            <a:off x="8424472" y="3944218"/>
            <a:ext cx="26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Lưu trữ thông tin</a:t>
            </a:r>
            <a:endParaRPr lang="en-US" sz="2000" b="1"/>
          </a:p>
        </p:txBody>
      </p:sp>
      <p:sp>
        <p:nvSpPr>
          <p:cNvPr id="15" name="TextBox 14"/>
          <p:cNvSpPr txBox="1"/>
          <p:nvPr/>
        </p:nvSpPr>
        <p:spPr>
          <a:xfrm>
            <a:off x="8424472" y="4639573"/>
            <a:ext cx="2654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Cho phép truy cập thông tin</a:t>
            </a:r>
            <a:endParaRPr lang="en-US" sz="2000" b="1"/>
          </a:p>
        </p:txBody>
      </p:sp>
      <p:sp>
        <p:nvSpPr>
          <p:cNvPr id="25" name="TextBox 24"/>
          <p:cNvSpPr txBox="1"/>
          <p:nvPr/>
        </p:nvSpPr>
        <p:spPr>
          <a:xfrm>
            <a:off x="5375847" y="4376875"/>
            <a:ext cx="1648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/>
              <a:t>CSDL</a:t>
            </a:r>
            <a:endParaRPr lang="en-US" sz="4000" b="1"/>
          </a:p>
        </p:txBody>
      </p:sp>
    </p:spTree>
    <p:extLst>
      <p:ext uri="{BB962C8B-B14F-4D97-AF65-F5344CB8AC3E}">
        <p14:creationId xmlns:p14="http://schemas.microsoft.com/office/powerpoint/2010/main" val="228356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/>
              <a:t>QUẢN LÝ DỮ 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b="1" spc="-5" smtClean="0">
                <a:cs typeface="Arial"/>
              </a:rPr>
              <a:t>Quản lý dữ liệu </a:t>
            </a:r>
            <a:r>
              <a:rPr lang="en-US" sz="3200" spc="-5" smtClean="0">
                <a:cs typeface="Arial"/>
              </a:rPr>
              <a:t>là xử lý số lượng lớn thông tin, bao gồm sự lưu trữ và thao tác thông tin.</a:t>
            </a:r>
          </a:p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spc="-5" smtClean="0">
                <a:cs typeface="Arial"/>
              </a:rPr>
              <a:t>Có hai cách tiếp cận khác nhau để quản lý dữ liệu: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z="2600" spc="-5" smtClean="0">
                <a:cs typeface="Arial"/>
              </a:rPr>
              <a:t>Các hệ thông file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z="2600" spc="-5" smtClean="0">
                <a:cs typeface="Arial"/>
              </a:rPr>
              <a:t>Các hệ thống </a:t>
            </a:r>
            <a:r>
              <a:rPr lang="en-US" sz="2600" b="1" spc="-5" smtClean="0">
                <a:cs typeface="Arial"/>
              </a:rPr>
              <a:t>CSDL</a:t>
            </a:r>
            <a:endParaRPr lang="vi-VN" sz="26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869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99" y="609601"/>
            <a:ext cx="9526041" cy="571499"/>
          </a:xfrm>
        </p:spPr>
        <p:txBody>
          <a:bodyPr/>
          <a:lstStyle/>
          <a:p>
            <a:r>
              <a:rPr lang="en-US" smtClean="0"/>
              <a:t>HỆ QUẢN TRỊ CƠ SỞ DỮ LIỆU – Các khái 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 indent="-285750">
              <a:spcBef>
                <a:spcPts val="384"/>
              </a:spcBef>
              <a:tabLst>
                <a:tab pos="434340" algn="l"/>
              </a:tabLst>
            </a:pPr>
            <a:r>
              <a:rPr lang="en-US" sz="3200" b="1" spc="-10" smtClean="0">
                <a:cs typeface="Arial"/>
              </a:rPr>
              <a:t>Hệ quản trị cơ sở dữ liệu ( Database Management Systems) </a:t>
            </a:r>
          </a:p>
          <a:p>
            <a:pPr marL="947420" lvl="1">
              <a:spcBef>
                <a:spcPts val="384"/>
              </a:spcBef>
              <a:tabLst>
                <a:tab pos="434340" algn="l"/>
              </a:tabLst>
            </a:pPr>
            <a:r>
              <a:rPr lang="en-US" sz="2600" spc="-10" smtClean="0">
                <a:cs typeface="Arial"/>
              </a:rPr>
              <a:t>Là một tập hợp các chương trình cho phép người dùng định nghĩa, tạo lập, bảo trì các </a:t>
            </a:r>
            <a:r>
              <a:rPr lang="en-US" sz="2600" b="1" spc="-10" smtClean="0">
                <a:cs typeface="Arial"/>
              </a:rPr>
              <a:t>CSDL</a:t>
            </a:r>
            <a:r>
              <a:rPr lang="en-US" sz="2600" spc="-10" smtClean="0">
                <a:cs typeface="Arial"/>
              </a:rPr>
              <a:t> và cung cấp các truy cập điều khiển đến các </a:t>
            </a:r>
            <a:r>
              <a:rPr lang="en-US" sz="2600" b="1" spc="-10" smtClean="0">
                <a:cs typeface="Arial"/>
              </a:rPr>
              <a:t>CSDL</a:t>
            </a:r>
            <a:r>
              <a:rPr lang="en-US" sz="2600" spc="-10" smtClean="0">
                <a:cs typeface="Arial"/>
              </a:rPr>
              <a:t> này.</a:t>
            </a:r>
          </a:p>
          <a:p>
            <a:pPr marL="947420" lvl="1">
              <a:spcBef>
                <a:spcPts val="384"/>
              </a:spcBef>
              <a:tabLst>
                <a:tab pos="434340" algn="l"/>
              </a:tabLst>
            </a:pPr>
            <a:r>
              <a:rPr lang="en-US" sz="2600" b="1" spc="-10" smtClean="0">
                <a:cs typeface="Arial"/>
              </a:rPr>
              <a:t>CSDL</a:t>
            </a:r>
            <a:r>
              <a:rPr lang="en-US" sz="2600" spc="-10" smtClean="0">
                <a:cs typeface="Arial"/>
              </a:rPr>
              <a:t> là một thành phần trong </a:t>
            </a:r>
            <a:r>
              <a:rPr lang="en-US" sz="2600" b="1" spc="-10" smtClean="0">
                <a:cs typeface="Arial"/>
              </a:rPr>
              <a:t>DBMS</a:t>
            </a:r>
            <a:r>
              <a:rPr lang="en-US" sz="2600" spc="-10" smtClean="0">
                <a:cs typeface="Arial"/>
              </a:rPr>
              <a:t>.</a:t>
            </a:r>
          </a:p>
          <a:p>
            <a:pPr marL="947420" lvl="1">
              <a:spcBef>
                <a:spcPts val="384"/>
              </a:spcBef>
              <a:tabLst>
                <a:tab pos="434340" algn="l"/>
              </a:tabLst>
            </a:pPr>
            <a:r>
              <a:rPr lang="en-US" sz="2600" spc="-10" smtClean="0">
                <a:cs typeface="Arial"/>
              </a:rPr>
              <a:t>Các </a:t>
            </a:r>
            <a:r>
              <a:rPr lang="en-US" sz="2600" b="1" spc="-10" smtClean="0">
                <a:cs typeface="Arial"/>
              </a:rPr>
              <a:t>DBMS</a:t>
            </a:r>
            <a:r>
              <a:rPr lang="en-US" sz="2600" spc="-10" smtClean="0">
                <a:cs typeface="Arial"/>
              </a:rPr>
              <a:t> thường gặp là : Oracle, SQL Server , DB2 , MS Access,…</a:t>
            </a:r>
            <a:endParaRPr lang="vi-VN" sz="2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639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9645962" cy="571499"/>
          </a:xfrm>
        </p:spPr>
        <p:txBody>
          <a:bodyPr/>
          <a:lstStyle/>
          <a:p>
            <a:r>
              <a:rPr lang="en-US" smtClean="0"/>
              <a:t>HỆ QUẢN TRỊ CƠ SỞ DỮ LIỆU – Mục đích 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8820" indent="-457200">
              <a:spcBef>
                <a:spcPts val="1655"/>
              </a:spcBef>
              <a:tabLst>
                <a:tab pos="434340" algn="l"/>
              </a:tabLst>
            </a:pPr>
            <a:r>
              <a:rPr lang="en-US" sz="2800" smtClean="0"/>
              <a:t>Cung cấp môi trường và công cụ để lưu trữ và truy xuất dữ liệu 	từ </a:t>
            </a:r>
            <a:r>
              <a:rPr lang="en-US" sz="2800" b="1" smtClean="0"/>
              <a:t>CSDL</a:t>
            </a:r>
            <a:r>
              <a:rPr lang="en-US" sz="2800" smtClean="0"/>
              <a:t> một cách hiệu quả.</a:t>
            </a:r>
          </a:p>
          <a:p>
            <a:pPr marL="718820" indent="-457200">
              <a:spcBef>
                <a:spcPts val="1655"/>
              </a:spcBef>
              <a:tabLst>
                <a:tab pos="434340" algn="l"/>
              </a:tabLst>
            </a:pPr>
            <a:r>
              <a:rPr lang="en-US" sz="2800" smtClean="0"/>
              <a:t>Lưu thông tin về người dùng của </a:t>
            </a:r>
            <a:r>
              <a:rPr lang="en-US" sz="2800" b="1" smtClean="0"/>
              <a:t>DBMS</a:t>
            </a:r>
            <a:r>
              <a:rPr lang="en-US" sz="2800" smtClean="0"/>
              <a:t> và những tác vụ mà người dùng này có thể tương tác với dữ liệu được lưu trữ</a:t>
            </a:r>
          </a:p>
          <a:p>
            <a:pPr marL="261620" indent="0">
              <a:spcBef>
                <a:spcPts val="1655"/>
              </a:spcBef>
              <a:buNone/>
              <a:tabLst>
                <a:tab pos="434340" algn="l"/>
              </a:tabLs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777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/>
              <a:t>HỆ QUẢN TRỊ CƠ SỞ DỮ LIỆU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2648" y="1676400"/>
            <a:ext cx="10157503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>
                <a:latin typeface="Arial (Body)"/>
              </a:rPr>
              <a:t>HỆ QUẢN TRỊ CƠ SỞ DỮ LIỆU – Lợi ích</a:t>
            </a:r>
            <a:endParaRPr lang="en-US" dirty="0">
              <a:latin typeface="Arial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3200" b="1" smtClean="0">
                <a:latin typeface="Arial (Body)"/>
                <a:cs typeface="Calibri"/>
              </a:rPr>
              <a:t>Các lợi ích phổ biến của DBMS:</a:t>
            </a:r>
          </a:p>
          <a:p>
            <a:pPr lvl="1">
              <a:spcBef>
                <a:spcPts val="100"/>
              </a:spcBef>
            </a:pPr>
            <a:r>
              <a:rPr lang="en-US" sz="3000" smtClean="0">
                <a:latin typeface="Arial (Body)"/>
                <a:cs typeface="Calibri"/>
              </a:rPr>
              <a:t>Lưu trữ dữ liệu</a:t>
            </a:r>
          </a:p>
          <a:p>
            <a:pPr lvl="1">
              <a:spcBef>
                <a:spcPts val="100"/>
              </a:spcBef>
            </a:pPr>
            <a:r>
              <a:rPr lang="en-US" sz="3000" smtClean="0">
                <a:latin typeface="Arial (Body)"/>
                <a:cs typeface="Calibri"/>
              </a:rPr>
              <a:t>Định nghĩa dữ liệu</a:t>
            </a:r>
          </a:p>
          <a:p>
            <a:pPr lvl="1">
              <a:spcBef>
                <a:spcPts val="100"/>
              </a:spcBef>
            </a:pPr>
            <a:r>
              <a:rPr lang="en-US" sz="3000" smtClean="0">
                <a:latin typeface="Arial (Body)"/>
                <a:cs typeface="Calibri"/>
              </a:rPr>
              <a:t>Thao tác dữ liệu</a:t>
            </a:r>
          </a:p>
          <a:p>
            <a:pPr lvl="1">
              <a:spcBef>
                <a:spcPts val="100"/>
              </a:spcBef>
            </a:pPr>
            <a:r>
              <a:rPr lang="en-US" sz="3000" smtClean="0">
                <a:latin typeface="Arial (Body)"/>
                <a:cs typeface="Calibri"/>
              </a:rPr>
              <a:t>Bảo mật và toàn vẹn dữ liệu</a:t>
            </a:r>
          </a:p>
          <a:p>
            <a:pPr lvl="1">
              <a:spcBef>
                <a:spcPts val="100"/>
              </a:spcBef>
            </a:pPr>
            <a:r>
              <a:rPr lang="en-US" sz="3000" smtClean="0">
                <a:latin typeface="Arial (Body)"/>
                <a:cs typeface="Calibri"/>
              </a:rPr>
              <a:t>Khôi phục dữ liệu</a:t>
            </a:r>
          </a:p>
          <a:p>
            <a:pPr lvl="1">
              <a:spcBef>
                <a:spcPts val="100"/>
              </a:spcBef>
            </a:pPr>
            <a:r>
              <a:rPr lang="en-US" sz="3000" smtClean="0">
                <a:latin typeface="Arial (Body)"/>
                <a:cs typeface="Calibri"/>
              </a:rPr>
              <a:t>Các ngôn ngữ truy cập </a:t>
            </a:r>
            <a:r>
              <a:rPr lang="en-US" sz="3000" b="1" smtClean="0">
                <a:latin typeface="Arial (Body)"/>
                <a:cs typeface="Calibri"/>
              </a:rPr>
              <a:t>CSDL</a:t>
            </a:r>
            <a:r>
              <a:rPr lang="en-US" sz="3000" smtClean="0">
                <a:latin typeface="Arial (Body)"/>
                <a:cs typeface="Calibri"/>
              </a:rPr>
              <a:t> và giao diện lập trình ứng dụng.</a:t>
            </a:r>
            <a:endParaRPr lang="vi-VN" sz="3000" dirty="0">
              <a:latin typeface="Arial (Body)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568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FSE_Template1" id="{D60A9529-804D-8741-A1C7-2203399C0C7C}" vid="{8444D873-0411-E844-BE10-AFA0413C53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1012</Words>
  <Application>Microsoft Office PowerPoint</Application>
  <PresentationFormat>Widescreen</PresentationFormat>
  <Paragraphs>119</Paragraphs>
  <Slides>19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(Body)</vt:lpstr>
      <vt:lpstr>Calibri</vt:lpstr>
      <vt:lpstr>Wingdings</vt:lpstr>
      <vt:lpstr>cdb2004213l</vt:lpstr>
      <vt:lpstr>Bitmap Image</vt:lpstr>
      <vt:lpstr>Giới thiệu kiến thức cơ bản DBMS và cài đặt MySQL</vt:lpstr>
      <vt:lpstr>Mục tiêu bài học</vt:lpstr>
      <vt:lpstr>Nội dung</vt:lpstr>
      <vt:lpstr>DỮ LIỆU VÀ CƠ SỞ DỮ LIỆU</vt:lpstr>
      <vt:lpstr>QUẢN LÝ DỮ LIỆU</vt:lpstr>
      <vt:lpstr>HỆ QUẢN TRỊ CƠ SỞ DỮ LIỆU – Các khái niệm</vt:lpstr>
      <vt:lpstr>HỆ QUẢN TRỊ CƠ SỞ DỮ LIỆU – Mục đích chính</vt:lpstr>
      <vt:lpstr>HỆ QUẢN TRỊ CƠ SỞ DỮ LIỆU</vt:lpstr>
      <vt:lpstr>HỆ QUẢN TRỊ CƠ SỞ DỮ LIỆU – Lợi ích</vt:lpstr>
      <vt:lpstr>MÔ HÌNH DỮ LIỆU QUAN HỆ</vt:lpstr>
      <vt:lpstr>MÔ HÌNH DỮ LIỆU QUAN HỆ</vt:lpstr>
      <vt:lpstr>MÔ HÌNH DỮ LIỆU QUAN HỆ</vt:lpstr>
      <vt:lpstr>MÔ HÌNH DỮ LIỆU QUAN HỆ</vt:lpstr>
      <vt:lpstr>MÔ HÌNH DỮ LIỆU QUAN HỆ</vt:lpstr>
      <vt:lpstr>MÔ HÌNH DỮ LIỆU QUAN HỆ</vt:lpstr>
      <vt:lpstr>HỆ QUẢN TRỊ CSDL MySQL</vt:lpstr>
      <vt:lpstr>CÀI ĐẶT MYSQL</vt:lpstr>
      <vt:lpstr>CÀI ĐẶT MYSQL</vt:lpstr>
      <vt:lpstr>Tổng kết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LP#0 – Living in Digital World</dc:title>
  <dc:creator>Smile!</dc:creator>
  <cp:lastModifiedBy>Tran Minh Thang</cp:lastModifiedBy>
  <cp:revision>182</cp:revision>
  <dcterms:modified xsi:type="dcterms:W3CDTF">2018-10-12T14:10:42Z</dcterms:modified>
</cp:coreProperties>
</file>