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21" r:id="rId3"/>
    <p:sldId id="269" r:id="rId4"/>
    <p:sldId id="303" r:id="rId5"/>
    <p:sldId id="308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6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22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68060" autoAdjust="0"/>
  </p:normalViewPr>
  <p:slideViewPr>
    <p:cSldViewPr snapToGrid="0">
      <p:cViewPr varScale="1">
        <p:scale>
          <a:sx n="61" d="100"/>
          <a:sy n="61" d="100"/>
        </p:scale>
        <p:origin x="162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11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39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944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781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33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006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36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5192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562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500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43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020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748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6615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053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910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2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70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935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05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93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32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92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157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smtClean="0"/>
              <a:t>Truy vấn MySQL qua Java </a:t>
            </a:r>
            <a:br>
              <a:rPr lang="en-US" smtClean="0"/>
            </a:br>
            <a:r>
              <a:rPr lang="en-US" smtClean="0"/>
              <a:t>với JDBC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JBDC – net , pure Java driver</a:t>
            </a:r>
            <a:endParaRPr lang="en-US" dirty="0">
              <a:latin typeface="Arial (Body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865" y="1319939"/>
            <a:ext cx="3578013" cy="55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1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Type 4 : Propriatary – Protocol Net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600" smtClean="0">
                <a:latin typeface="Arial (Body)"/>
                <a:cs typeface="Calibri"/>
              </a:rPr>
              <a:t>100% java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Truy xuất trực tiếp DBMS theo giao thức độc quyền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Hiệu quả nhất</a:t>
            </a:r>
          </a:p>
        </p:txBody>
      </p:sp>
    </p:spTree>
    <p:extLst>
      <p:ext uri="{BB962C8B-B14F-4D97-AF65-F5344CB8AC3E}">
        <p14:creationId xmlns:p14="http://schemas.microsoft.com/office/powerpoint/2010/main" val="340935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Native protocol – pure Java driver</a:t>
            </a:r>
            <a:endParaRPr lang="en-US" dirty="0">
              <a:latin typeface="Arial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11" y="1388228"/>
            <a:ext cx="7480081" cy="5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7 bước kết nối với JBDC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Nạp driver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Định nghĩa Connection URL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Kết nối CSDL bằng đối tượng Connection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Tạo đối tượng Statement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Thi hành câu truy vấn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Xử lý kết quả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Đóng kết nối</a:t>
            </a:r>
            <a:endParaRPr lang="en-US" sz="2800" smtClean="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08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Câu lệnh 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Ba loại Statement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Statement: thi hành câu lệnh tùy ý tại thời điểm chạy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PreparedStatement: câu lệnh SQL được biên dịch trước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CallableStatement: gọi thủ tục trên DBMS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Sử dụng kết nối connection để tạo câu lệnh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Statement s = con.createStatement(String);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PreparedStatement ps = con.prepareStatement(String);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CallableStatement cs = con.prepareCall(String);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Câu lệnh Statement có thể được sử dụng nhiểu lần cho những tác vụ khác nhau, những câu lệnh SQL không liên quan nhau</a:t>
            </a:r>
          </a:p>
        </p:txBody>
      </p:sp>
    </p:spTree>
    <p:extLst>
      <p:ext uri="{BB962C8B-B14F-4D97-AF65-F5344CB8AC3E}">
        <p14:creationId xmlns:p14="http://schemas.microsoft.com/office/powerpoint/2010/main" val="201283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Thi hành 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Có 3 cách thi hành Statement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executeQuery()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executeUpdate()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execute()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executeQuery()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Dùng để thi hành các câu lệnh truy vấn SELECT … FROM … WHERE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Trả về kết quả truy vấn qua đối tượng ResultSet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ResultSet rs = s.executeQuery(“SELECT * FROM lms_users)</a:t>
            </a:r>
          </a:p>
        </p:txBody>
      </p:sp>
    </p:spTree>
    <p:extLst>
      <p:ext uri="{BB962C8B-B14F-4D97-AF65-F5344CB8AC3E}">
        <p14:creationId xmlns:p14="http://schemas.microsoft.com/office/powerpoint/2010/main" val="321179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Thi hành 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executeUpdate()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Dùng cho câu lệnh cập nhật dữ liệu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Trả về số bản ghi chịu ảnh hưởng bởi câu lệnh UPDATE , INSERT , DELETE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Tra về 0 , có nghĩa 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Không có bản ghi nào chịu ảnh hưởng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Thực thi câu lệnh DDL định nghĩa dữ liệu</a:t>
            </a:r>
          </a:p>
        </p:txBody>
      </p:sp>
    </p:spTree>
    <p:extLst>
      <p:ext uri="{BB962C8B-B14F-4D97-AF65-F5344CB8AC3E}">
        <p14:creationId xmlns:p14="http://schemas.microsoft.com/office/powerpoint/2010/main" val="20547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Thi hành 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e</a:t>
            </a:r>
            <a:r>
              <a:rPr lang="en-US" sz="3200" smtClean="0">
                <a:latin typeface="Arial (Body)"/>
                <a:cs typeface="Calibri"/>
              </a:rPr>
              <a:t>xecute()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Khi không biết rõ câu lệnh là truy vấn hay cập nhật DBMS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Dùng cho các trường hợp thực thi SQL động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Trả về true nếu câu lệnh là truy vấn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Gọi getResultSet() để nhận được kết quả truy vấn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Gọi getUpdatedCount() để biết số bản ghi đã cập nhật</a:t>
            </a:r>
            <a:endParaRPr lang="en-US" sz="2400" smtClean="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06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PreparedStatement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Sử dụng PreparedStatement để tăng hiệu quả thi hành câu lệnh SQL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Câu lệnh SQL sẽ được biên dịch 1 lần trước khi được gọi thi hành nhiều lần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Thay đổi đối số mỗi lần thi hành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endParaRPr lang="en-US" sz="2400" smtClean="0">
              <a:latin typeface="Arial (Body)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21" y="4707772"/>
            <a:ext cx="9568441" cy="16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Callable 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CallableStatement cung cấp câu lệnh gọi thi hành các thủ túc đã cài đặt sẵn trên DBMS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Cú pháp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{ Call procedure_name(arg1, arg2,…) }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{?= call procedure_name arg1, arg2, …}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Dấu ? Thay chỗ cho các đổi số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Các đối số có thể là input (IN parameters), output ( OUT parameters) , hoặc cả 2</a:t>
            </a:r>
          </a:p>
        </p:txBody>
      </p:sp>
    </p:spTree>
    <p:extLst>
      <p:ext uri="{BB962C8B-B14F-4D97-AF65-F5344CB8AC3E}">
        <p14:creationId xmlns:p14="http://schemas.microsoft.com/office/powerpoint/2010/main" val="227405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28" y="1630326"/>
            <a:ext cx="11406372" cy="4694274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endParaRPr lang="en-US" sz="320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Callable Statement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Ví dụ: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2400">
                <a:latin typeface="Arial (Body)"/>
                <a:cs typeface="Calibri"/>
              </a:rPr>
              <a:t>CallableStatement cstms </a:t>
            </a:r>
            <a:r>
              <a:rPr lang="en-US" sz="2400">
                <a:latin typeface="Arial (Body)"/>
                <a:cs typeface="Calibri"/>
              </a:rPr>
              <a:t>= </a:t>
            </a:r>
            <a:r>
              <a:rPr lang="en-US" sz="2400" smtClean="0">
                <a:latin typeface="Arial (Body)"/>
                <a:cs typeface="Calibri"/>
              </a:rPr>
              <a:t>con.prepareCall(“ {Call Proc(?,?)}”);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Truyền đối số IN bằng hàm setxxx() kế thừa từ PreparedStatement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Đăng ký đối số OUT trước khi thi hành thủ tục </a:t>
            </a:r>
            <a:br>
              <a:rPr lang="en-US" sz="2400" smtClean="0">
                <a:latin typeface="Arial (Body)"/>
                <a:cs typeface="Calibri"/>
              </a:rPr>
            </a:br>
            <a:r>
              <a:rPr lang="en-US" sz="2400" smtClean="0">
                <a:latin typeface="Arial (Body)"/>
                <a:cs typeface="Calibri"/>
              </a:rPr>
              <a:t>registerOutParameter(1,Types,VARCHAR);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Đối số INOUT</a:t>
            </a:r>
            <a:br>
              <a:rPr lang="en-US" sz="2400" smtClean="0">
                <a:latin typeface="Arial (Body)"/>
                <a:cs typeface="Calibri"/>
              </a:rPr>
            </a:br>
            <a:r>
              <a:rPr lang="en-US" sz="2400" smtClean="0">
                <a:latin typeface="Arial (Body)"/>
                <a:cs typeface="Calibri"/>
              </a:rPr>
              <a:t>Stmt1.setString(1,”00000”);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Stmt1.registerOutParameter(1,Types,VARCHAR);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Các stored procedure không phù hợp trong môi trường phân tán phức hợp vì nó gắn chặt với 1 DBMS cụ thể</a:t>
            </a:r>
            <a:endParaRPr lang="en-US" sz="240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07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ResultSet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2400" smtClean="0">
                <a:latin typeface="Arial (Body)"/>
                <a:cs typeface="Calibri"/>
              </a:rPr>
              <a:t>ResultSet cho phép truy xuất đến dữ liệu trả về từ kết quả truy vấn database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Truy xuất lần lượt từng trường của bản ghi bằng 1 con trỏ chỉ đến vị trí hiện hành trong ResultSet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Gọi hàm </a:t>
            </a:r>
            <a:r>
              <a:rPr lang="en-US" b="1" smtClean="0">
                <a:latin typeface="Arial (Body)"/>
                <a:cs typeface="Calibri"/>
              </a:rPr>
              <a:t>next() </a:t>
            </a:r>
            <a:r>
              <a:rPr lang="en-US" smtClean="0">
                <a:latin typeface="Arial (Body)"/>
                <a:cs typeface="Calibri"/>
              </a:rPr>
              <a:t>để di chuyển con trỏ hiện hành đến hàng kế tiếp của ResultSet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Next() trả về </a:t>
            </a:r>
            <a:r>
              <a:rPr lang="en-US" b="1" smtClean="0">
                <a:latin typeface="Arial (Body)"/>
                <a:cs typeface="Calibri"/>
              </a:rPr>
              <a:t>TRUE</a:t>
            </a:r>
            <a:r>
              <a:rPr lang="en-US" smtClean="0">
                <a:latin typeface="Arial (Body)"/>
                <a:cs typeface="Calibri"/>
              </a:rPr>
              <a:t> nghĩa là còn kiểu dữ liệu để đọc, ngược lại </a:t>
            </a:r>
            <a:r>
              <a:rPr lang="en-US" b="1" smtClean="0">
                <a:latin typeface="Arial (Body)"/>
                <a:cs typeface="Calibri"/>
              </a:rPr>
              <a:t>norow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Sử dụng cấu trúc lặp sau đây để duyệt 1 ResultSet</a:t>
            </a:r>
            <a:endParaRPr lang="en-US" sz="2200">
              <a:latin typeface="Arial (Body)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83" y="5067300"/>
            <a:ext cx="8167528" cy="16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Xử lý ResultSet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2200" smtClean="0">
                <a:latin typeface="Arial (Body)"/>
                <a:cs typeface="Calibri"/>
              </a:rPr>
              <a:t>Dữ liệu tại mỗi trường của bản ghi được đọc bởi hàm get() theo mẫu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000" smtClean="0">
                <a:latin typeface="Arial (Body)"/>
                <a:cs typeface="Calibri"/>
              </a:rPr>
              <a:t>Type getType(int String)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z="1600" smtClean="0">
                <a:latin typeface="Arial (Body)"/>
                <a:cs typeface="Calibri"/>
              </a:rPr>
              <a:t>Đối số là thứ tự cột – bắt đầu từ 1 hoặc tên cột</a:t>
            </a:r>
          </a:p>
          <a:p>
            <a:pPr marL="1347470" lvl="2">
              <a:spcBef>
                <a:spcPts val="1650"/>
              </a:spcBef>
              <a:tabLst>
                <a:tab pos="434340" algn="l"/>
              </a:tabLst>
            </a:pPr>
            <a:r>
              <a:rPr lang="en-US" sz="1600" smtClean="0">
                <a:latin typeface="Arial (Body)"/>
                <a:cs typeface="Calibri"/>
              </a:rPr>
              <a:t>Kiểu của type có thế là int, double, String , Date, … tùy ý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String isbn = rs.getString(1);// Column 1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Float price = rs.getDouble(“price”); // Column name là price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Lưu ý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ResultSet gắn liền với Connection đến CSDL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Forward only theo mặc định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Chuyển đổi kiểu động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52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ResultSet &amp; Database Metadata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ResultSetMetadata là lớp cung cấp thông tin về bản thân ResultSet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ResultSet rs stmt.excuteQuery(SQLString);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ResultSetMetadata rsmd =rs.getMetaData();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Int numberOfColumns = rsmd.getColumnCount();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getColumnName(int column)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DatabaseMetadata là các lớp cung cấp thông tin về bản thân CSDL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Số table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Cấu trúc các table</a:t>
            </a:r>
          </a:p>
          <a:p>
            <a:pPr marL="54737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Các phiên bản thực thi JBDC driver của các hãng không giống nhau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83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Quản lý Transaction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Tắt Autocommit code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Theo mặc định, JBDC thực thi trọn vẹn (commit) các câu lệnh SQL một khi nó được chuyển đến database , gọi là autocommit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Một số ứng dụng mang đặc điểm transaction – yêu cầu các tác vụ thi hành hoặc cả gói hoặc không gì cả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Tắt chế độ autocommit  để thực hiện quản lý transaction theo đặc điểm của ứng dụng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Lớp connection cung cấp hàm setAutoCommit() để bật tắt chế độ auto-commit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mtClean="0">
                <a:latin typeface="Arial (Body)"/>
                <a:cs typeface="Calibri"/>
              </a:rPr>
              <a:t>Câu lệnh SQL đầu tiên đồng thời bắt đầu 1 transaction , kết thúc câu lệnh commit() hoặc rollback()</a:t>
            </a:r>
            <a:endParaRPr lang="en-US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27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Quản lý Transaction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600" smtClean="0">
                <a:latin typeface="Arial (Body)"/>
                <a:cs typeface="Calibri"/>
              </a:rPr>
              <a:t>Ví dụ: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3200">
                <a:latin typeface="Arial (Body)"/>
                <a:cs typeface="Calibri"/>
              </a:rPr>
              <a:t>c</a:t>
            </a:r>
            <a:r>
              <a:rPr lang="en-US" sz="3200" smtClean="0">
                <a:latin typeface="Arial (Body)"/>
                <a:cs typeface="Calibri"/>
              </a:rPr>
              <a:t>on.setAutoCommit(false);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s = con.createStatement();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s.excuteUpdate(SQLString);</a:t>
            </a:r>
          </a:p>
          <a:p>
            <a:pPr marL="661670" lvl="1" indent="0">
              <a:spcBef>
                <a:spcPts val="1650"/>
              </a:spcBef>
              <a:buNone/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con.commit(); hoặc rollback();</a:t>
            </a:r>
            <a:endParaRPr lang="en-US" sz="320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50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448" y="1676400"/>
            <a:ext cx="9626008" cy="4648200"/>
          </a:xfrm>
        </p:spPr>
        <p:txBody>
          <a:bodyPr/>
          <a:lstStyle/>
          <a:p>
            <a:pPr marL="261620" indent="0">
              <a:buNone/>
              <a:tabLst>
                <a:tab pos="434340" algn="l"/>
              </a:tabLst>
            </a:pPr>
            <a:endParaRPr lang="en-US" sz="320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099" y="1402611"/>
            <a:ext cx="2293752" cy="323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Giới thiệu chung về JDBC</a:t>
            </a: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Trình điều khiển JDBC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Phân loại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Database URL</a:t>
            </a:r>
          </a:p>
          <a:p>
            <a:pPr marL="833120" lvl="1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Các lớp tác vụ cơ bản của JDBC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Statement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Res</a:t>
            </a:r>
          </a:p>
          <a:p>
            <a:pPr marL="833120" lvl="1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Quản lý transaction</a:t>
            </a:r>
          </a:p>
          <a:p>
            <a:pPr marL="833120" lvl="1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smtClean="0">
                <a:cs typeface="Arial"/>
              </a:rPr>
              <a:t>Xử lý đa người dùng</a:t>
            </a:r>
            <a:endParaRPr lang="vi-VN" sz="2400" smtClean="0">
              <a:cs typeface="Arial"/>
            </a:endParaRPr>
          </a:p>
          <a:p>
            <a:pPr lvl="2">
              <a:buFont typeface="Wingdings" pitchFamily="2" charset="2"/>
              <a:buChar char="v"/>
            </a:pPr>
            <a:endParaRPr lang="en-US" sz="24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32798"/>
            <a:ext cx="3324447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GIỚI THIỆU CHUNG VỀ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JBDC là chuẩn kết nối CSDL, cung cấp các interface &amp; class nhằm tạo cơ sở cho các ứng dụng Java tương tác với các hệ quản trị CSDL.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Tập hợp các lớp thực thi theo chuẩn JBDC để tương tác với 1 CSDL , cụ thể gọi là JBDC driver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Phần lớn ý tưởng của JBDC kế thừa từ chuẩn kết nối OBDC của Microsoft</a:t>
            </a:r>
            <a:endParaRPr lang="en-US" sz="3200" spc="-1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Type 1 JDBC/ODCB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/>
              <a:t>Được cung cấp miễn phí bởi Sun-jdk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Arial"/>
              </a:rPr>
              <a:t>Có thể truy xuất bất kỳ DBMS nào được hỗ trợ bởi OBDC driver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Arial"/>
              </a:rPr>
              <a:t>Tính khả chuyển cao nhưng kém hiệu quả</a:t>
            </a:r>
            <a:endParaRPr lang="vi-VN" sz="2800" dirty="0">
              <a:latin typeface="Arial (Body)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69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JBDC – OBDC Bridge, plus OBDC driver</a:t>
            </a:r>
            <a:endParaRPr lang="en-US" dirty="0">
              <a:latin typeface="Arial (Body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656" r="18260"/>
          <a:stretch/>
        </p:blipFill>
        <p:spPr>
          <a:xfrm>
            <a:off x="2727701" y="1243092"/>
            <a:ext cx="5796368" cy="55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Type 2 Native - API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JBDC driver tương tác trực tiếp với database API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1 phần mã Java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800" smtClean="0">
                <a:latin typeface="Arial (Body)"/>
                <a:cs typeface="Calibri"/>
              </a:rPr>
              <a:t>1 phần mã tự nhiên của DBMS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endParaRPr lang="en-US" sz="280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5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Native-API , partly Java driver</a:t>
            </a:r>
            <a:endParaRPr lang="en-US" dirty="0">
              <a:latin typeface="Arial (Body)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2487" y="1350936"/>
            <a:ext cx="5534171" cy="50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Type 3: Open Protocol - Net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mtClean="0">
                <a:latin typeface="Arial (Body)"/>
                <a:cs typeface="Calibri"/>
              </a:rPr>
              <a:t>Tương tác với nhiêu DBMS theo giao ước mở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3000" smtClean="0">
                <a:latin typeface="Arial (Body)"/>
                <a:cs typeface="Calibri"/>
              </a:rPr>
              <a:t>100% Java code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3000" smtClean="0">
                <a:latin typeface="Arial (Body)"/>
                <a:cs typeface="Calibri"/>
              </a:rPr>
              <a:t>Cài đặt driver cả 2 phía client &amp; server</a:t>
            </a:r>
            <a:endParaRPr lang="en-US" sz="300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2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1061</Words>
  <Application>Microsoft Office PowerPoint</Application>
  <PresentationFormat>Widescreen</PresentationFormat>
  <Paragraphs>162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(Body)</vt:lpstr>
      <vt:lpstr>Calibri</vt:lpstr>
      <vt:lpstr>Wingdings</vt:lpstr>
      <vt:lpstr>cdb2004213l</vt:lpstr>
      <vt:lpstr>Truy vấn MySQL qua Java  với JDBC</vt:lpstr>
      <vt:lpstr>Mục tiêu bài học</vt:lpstr>
      <vt:lpstr>Nội dung</vt:lpstr>
      <vt:lpstr>GIỚI THIỆU CHUNG VỀ JDBC</vt:lpstr>
      <vt:lpstr>Type 1 JDBC/ODCB</vt:lpstr>
      <vt:lpstr>JBDC – OBDC Bridge, plus OBDC driver</vt:lpstr>
      <vt:lpstr>Type 2 Native - API</vt:lpstr>
      <vt:lpstr>Native-API , partly Java driver</vt:lpstr>
      <vt:lpstr>Type 3: Open Protocol - Net</vt:lpstr>
      <vt:lpstr>JBDC – net , pure Java driver</vt:lpstr>
      <vt:lpstr>Type 4 : Propriatary – Protocol Net</vt:lpstr>
      <vt:lpstr>Native protocol – pure Java driver</vt:lpstr>
      <vt:lpstr>7 bước kết nối với JBDC</vt:lpstr>
      <vt:lpstr>Câu lệnh Statement</vt:lpstr>
      <vt:lpstr>Thi hành Statement</vt:lpstr>
      <vt:lpstr>Thi hành Statement</vt:lpstr>
      <vt:lpstr>Thi hành Statement</vt:lpstr>
      <vt:lpstr>PreparedStatement</vt:lpstr>
      <vt:lpstr>Callable Statement</vt:lpstr>
      <vt:lpstr>Callable Statement</vt:lpstr>
      <vt:lpstr>ResultSet</vt:lpstr>
      <vt:lpstr>Xử lý ResultSet</vt:lpstr>
      <vt:lpstr>ResultSet &amp; Database Metadata</vt:lpstr>
      <vt:lpstr>Quản lý Transaction</vt:lpstr>
      <vt:lpstr>Quản lý Transaction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303</cp:revision>
  <dcterms:modified xsi:type="dcterms:W3CDTF">2018-01-29T05:25:55Z</dcterms:modified>
</cp:coreProperties>
</file>