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65" r:id="rId3"/>
    <p:sldId id="321" r:id="rId4"/>
    <p:sldId id="347" r:id="rId5"/>
    <p:sldId id="261" r:id="rId6"/>
    <p:sldId id="263" r:id="rId7"/>
    <p:sldId id="264" r:id="rId8"/>
    <p:sldId id="266" r:id="rId9"/>
    <p:sldId id="348" r:id="rId10"/>
    <p:sldId id="349" r:id="rId11"/>
    <p:sldId id="350" r:id="rId12"/>
    <p:sldId id="351" r:id="rId13"/>
    <p:sldId id="352" r:id="rId14"/>
    <p:sldId id="353" r:id="rId15"/>
    <p:sldId id="267" r:id="rId16"/>
    <p:sldId id="268" r:id="rId17"/>
    <p:sldId id="269" r:id="rId18"/>
    <p:sldId id="270" r:id="rId19"/>
    <p:sldId id="271" r:id="rId20"/>
    <p:sldId id="272" r:id="rId21"/>
    <p:sldId id="273" r:id="rId22"/>
    <p:sldId id="274" r:id="rId23"/>
    <p:sldId id="275" r:id="rId24"/>
    <p:sldId id="355" r:id="rId25"/>
    <p:sldId id="356" r:id="rId26"/>
    <p:sldId id="357" r:id="rId27"/>
    <p:sldId id="358" r:id="rId28"/>
    <p:sldId id="359" r:id="rId29"/>
    <p:sldId id="360" r:id="rId30"/>
    <p:sldId id="361" r:id="rId31"/>
    <p:sldId id="362" r:id="rId32"/>
    <p:sldId id="363" r:id="rId33"/>
    <p:sldId id="364" r:id="rId34"/>
    <p:sldId id="365" r:id="rId35"/>
    <p:sldId id="367" r:id="rId36"/>
    <p:sldId id="368" r:id="rId37"/>
    <p:sldId id="369" r:id="rId38"/>
    <p:sldId id="370" r:id="rId39"/>
    <p:sldId id="371" r:id="rId40"/>
    <p:sldId id="372" r:id="rId41"/>
    <p:sldId id="373" r:id="rId42"/>
    <p:sldId id="374" r:id="rId43"/>
    <p:sldId id="375" r:id="rId44"/>
    <p:sldId id="376" r:id="rId45"/>
    <p:sldId id="377" r:id="rId46"/>
    <p:sldId id="379" r:id="rId47"/>
    <p:sldId id="380" r:id="rId48"/>
    <p:sldId id="381" r:id="rId49"/>
    <p:sldId id="382" r:id="rId50"/>
    <p:sldId id="383" r:id="rId51"/>
    <p:sldId id="384" r:id="rId52"/>
    <p:sldId id="385" r:id="rId5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7AA81-FD94-49A7-9CB3-CB30D7B3CB77}" v="1" dt="2018-07-06T08:30:14.642"/>
    <p1510:client id="{757C5723-C16E-41A5-8D83-D435164854EC}" v="2" dt="2018-07-05T10:15:15.301"/>
    <p1510:client id="{5E89C34C-CBAF-49FD-92D8-63C61CE564EE}" v="9" dt="2018-07-05T10:02:23.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Ngo The" userId="S::ffse1703012@st.fasttrack.edu.vn::2afebfd0-de48-45b4-b98d-2a96b5e2082d" providerId="AD" clId="Web-{4213E667-F0AA-4AAF-93E6-D133E38393EC}"/>
    <pc:docChg chg="modSld">
      <pc:chgData name="Toan Ngo The" userId="S::ffse1703012@st.fasttrack.edu.vn::2afebfd0-de48-45b4-b98d-2a96b5e2082d" providerId="AD" clId="Web-{4213E667-F0AA-4AAF-93E6-D133E38393EC}" dt="2018-07-03T07:50:17.461" v="0" actId="1076"/>
      <pc:docMkLst>
        <pc:docMk/>
      </pc:docMkLst>
      <pc:sldChg chg="modSp">
        <pc:chgData name="Toan Ngo The" userId="S::ffse1703012@st.fasttrack.edu.vn::2afebfd0-de48-45b4-b98d-2a96b5e2082d" providerId="AD" clId="Web-{4213E667-F0AA-4AAF-93E6-D133E38393EC}" dt="2018-07-03T07:50:17.461" v="0" actId="1076"/>
        <pc:sldMkLst>
          <pc:docMk/>
          <pc:sldMk cId="2663802521" sldId="273"/>
        </pc:sldMkLst>
        <pc:inkChg chg="mod">
          <ac:chgData name="Toan Ngo The" userId="S::ffse1703012@st.fasttrack.edu.vn::2afebfd0-de48-45b4-b98d-2a96b5e2082d" providerId="AD" clId="Web-{4213E667-F0AA-4AAF-93E6-D133E38393EC}" dt="2018-07-03T07:50:17.461" v="0" actId="1076"/>
          <ac:inkMkLst>
            <pc:docMk/>
            <pc:sldMk cId="2663802521" sldId="273"/>
            <ac:inkMk id="14" creationId="{00000000-0000-0000-0000-000000000000}"/>
          </ac:inkMkLst>
        </pc:inkChg>
      </pc:sldChg>
    </pc:docChg>
  </pc:docChgLst>
  <pc:docChgLst>
    <pc:chgData name="Tran Xuan Ky" userId="S::ffse1701005@st.fasttrack.edu.vn::82072648-62df-4e67-96f7-3984b19e845b" providerId="AD" clId="Web-{905F99F5-12B5-4A92-8571-ED0DE9D583D4}"/>
    <pc:docChg chg="modSld">
      <pc:chgData name="Tran Xuan Ky" userId="S::ffse1701005@st.fasttrack.edu.vn::82072648-62df-4e67-96f7-3984b19e845b" providerId="AD" clId="Web-{905F99F5-12B5-4A92-8571-ED0DE9D583D4}" dt="2018-07-03T09:22:26.085" v="1" actId="1076"/>
      <pc:docMkLst>
        <pc:docMk/>
      </pc:docMkLst>
      <pc:sldChg chg="modSp">
        <pc:chgData name="Tran Xuan Ky" userId="S::ffse1701005@st.fasttrack.edu.vn::82072648-62df-4e67-96f7-3984b19e845b" providerId="AD" clId="Web-{905F99F5-12B5-4A92-8571-ED0DE9D583D4}" dt="2018-07-03T09:22:26.085" v="1" actId="1076"/>
        <pc:sldMkLst>
          <pc:docMk/>
          <pc:sldMk cId="1759206486" sldId="271"/>
        </pc:sldMkLst>
        <pc:spChg chg="mod">
          <ac:chgData name="Tran Xuan Ky" userId="S::ffse1701005@st.fasttrack.edu.vn::82072648-62df-4e67-96f7-3984b19e845b" providerId="AD" clId="Web-{905F99F5-12B5-4A92-8571-ED0DE9D583D4}" dt="2018-07-03T09:22:26.085" v="1" actId="1076"/>
          <ac:spMkLst>
            <pc:docMk/>
            <pc:sldMk cId="1759206486" sldId="271"/>
            <ac:spMk id="16" creationId="{00000000-0000-0000-0000-000000000000}"/>
          </ac:spMkLst>
        </pc:spChg>
      </pc:sldChg>
    </pc:docChg>
  </pc:docChgLst>
  <pc:docChgLst>
    <pc:chgData name="Hung Nguyen Quoc" userId="S::ffse1702016@st.fasttrack.edu.vn::586f6cac-a916-47fc-b4d0-683ac2646189" providerId="AD" clId="Web-{757C5723-C16E-41A5-8D83-D435164854EC}"/>
    <pc:docChg chg="modSld">
      <pc:chgData name="Hung Nguyen Quoc" userId="S::ffse1702016@st.fasttrack.edu.vn::586f6cac-a916-47fc-b4d0-683ac2646189" providerId="AD" clId="Web-{757C5723-C16E-41A5-8D83-D435164854EC}" dt="2018-07-05T10:15:15.301" v="1" actId="1076"/>
      <pc:docMkLst>
        <pc:docMk/>
      </pc:docMkLst>
      <pc:sldChg chg="modSp">
        <pc:chgData name="Hung Nguyen Quoc" userId="S::ffse1702016@st.fasttrack.edu.vn::586f6cac-a916-47fc-b4d0-683ac2646189" providerId="AD" clId="Web-{757C5723-C16E-41A5-8D83-D435164854EC}" dt="2018-07-05T09:31:57.011" v="0" actId="1076"/>
        <pc:sldMkLst>
          <pc:docMk/>
          <pc:sldMk cId="324509359" sldId="381"/>
        </pc:sldMkLst>
        <pc:spChg chg="mod">
          <ac:chgData name="Hung Nguyen Quoc" userId="S::ffse1702016@st.fasttrack.edu.vn::586f6cac-a916-47fc-b4d0-683ac2646189" providerId="AD" clId="Web-{757C5723-C16E-41A5-8D83-D435164854EC}" dt="2018-07-05T09:31:57.011" v="0" actId="1076"/>
          <ac:spMkLst>
            <pc:docMk/>
            <pc:sldMk cId="324509359" sldId="381"/>
            <ac:spMk id="14" creationId="{00000000-0000-0000-0000-000000000000}"/>
          </ac:spMkLst>
        </pc:spChg>
      </pc:sldChg>
      <pc:sldChg chg="modSp">
        <pc:chgData name="Hung Nguyen Quoc" userId="S::ffse1702016@st.fasttrack.edu.vn::586f6cac-a916-47fc-b4d0-683ac2646189" providerId="AD" clId="Web-{757C5723-C16E-41A5-8D83-D435164854EC}" dt="2018-07-05T10:15:15.301" v="1" actId="1076"/>
        <pc:sldMkLst>
          <pc:docMk/>
          <pc:sldMk cId="2861124104" sldId="382"/>
        </pc:sldMkLst>
        <pc:spChg chg="mod">
          <ac:chgData name="Hung Nguyen Quoc" userId="S::ffse1702016@st.fasttrack.edu.vn::586f6cac-a916-47fc-b4d0-683ac2646189" providerId="AD" clId="Web-{757C5723-C16E-41A5-8D83-D435164854EC}" dt="2018-07-05T10:15:15.301" v="1" actId="1076"/>
          <ac:spMkLst>
            <pc:docMk/>
            <pc:sldMk cId="2861124104" sldId="382"/>
            <ac:spMk id="11" creationId="{00000000-0000-0000-0000-000000000000}"/>
          </ac:spMkLst>
        </pc:spChg>
      </pc:sldChg>
    </pc:docChg>
  </pc:docChgLst>
  <pc:docChgLst>
    <pc:chgData name="Toan Ngo The" userId="S::ffse1703012@st.fasttrack.edu.vn::2afebfd0-de48-45b4-b98d-2a96b5e2082d" providerId="AD" clId="Web-{049B0476-C142-49FF-9105-77A4CA7AB18F}"/>
    <pc:docChg chg="modSld">
      <pc:chgData name="Toan Ngo The" userId="S::ffse1703012@st.fasttrack.edu.vn::2afebfd0-de48-45b4-b98d-2a96b5e2082d" providerId="AD" clId="Web-{049B0476-C142-49FF-9105-77A4CA7AB18F}" dt="2018-07-05T07:20:07.587" v="0" actId="1076"/>
      <pc:docMkLst>
        <pc:docMk/>
      </pc:docMkLst>
      <pc:sldChg chg="modSp">
        <pc:chgData name="Toan Ngo The" userId="S::ffse1703012@st.fasttrack.edu.vn::2afebfd0-de48-45b4-b98d-2a96b5e2082d" providerId="AD" clId="Web-{049B0476-C142-49FF-9105-77A4CA7AB18F}" dt="2018-07-05T07:20:07.587" v="0" actId="1076"/>
        <pc:sldMkLst>
          <pc:docMk/>
          <pc:sldMk cId="3832564003" sldId="363"/>
        </pc:sldMkLst>
        <pc:spChg chg="mod">
          <ac:chgData name="Toan Ngo The" userId="S::ffse1703012@st.fasttrack.edu.vn::2afebfd0-de48-45b4-b98d-2a96b5e2082d" providerId="AD" clId="Web-{049B0476-C142-49FF-9105-77A4CA7AB18F}" dt="2018-07-05T07:20:07.587" v="0" actId="1076"/>
          <ac:spMkLst>
            <pc:docMk/>
            <pc:sldMk cId="3832564003" sldId="363"/>
            <ac:spMk id="14" creationId="{00000000-0000-0000-0000-000000000000}"/>
          </ac:spMkLst>
        </pc:spChg>
      </pc:sldChg>
    </pc:docChg>
  </pc:docChgLst>
  <pc:docChgLst>
    <pc:chgData name="Hung Nguyen Quoc" userId="S::ffse1702016@st.fasttrack.edu.vn::586f6cac-a916-47fc-b4d0-683ac2646189" providerId="AD" clId="Web-{914A2497-5682-47ED-BED2-7A7B3B24383E}"/>
    <pc:docChg chg="modSld">
      <pc:chgData name="Hung Nguyen Quoc" userId="S::ffse1702016@st.fasttrack.edu.vn::586f6cac-a916-47fc-b4d0-683ac2646189" providerId="AD" clId="Web-{914A2497-5682-47ED-BED2-7A7B3B24383E}" dt="2018-07-05T02:04:20.868" v="5" actId="1076"/>
      <pc:docMkLst>
        <pc:docMk/>
      </pc:docMkLst>
      <pc:sldChg chg="modSp">
        <pc:chgData name="Hung Nguyen Quoc" userId="S::ffse1702016@st.fasttrack.edu.vn::586f6cac-a916-47fc-b4d0-683ac2646189" providerId="AD" clId="Web-{914A2497-5682-47ED-BED2-7A7B3B24383E}" dt="2018-07-05T02:00:32.790" v="0" actId="1076"/>
        <pc:sldMkLst>
          <pc:docMk/>
          <pc:sldMk cId="2633120557" sldId="264"/>
        </pc:sldMkLst>
        <pc:spChg chg="mod">
          <ac:chgData name="Hung Nguyen Quoc" userId="S::ffse1702016@st.fasttrack.edu.vn::586f6cac-a916-47fc-b4d0-683ac2646189" providerId="AD" clId="Web-{914A2497-5682-47ED-BED2-7A7B3B24383E}" dt="2018-07-05T02:00:32.790" v="0" actId="1076"/>
          <ac:spMkLst>
            <pc:docMk/>
            <pc:sldMk cId="2633120557" sldId="264"/>
            <ac:spMk id="14" creationId="{00000000-0000-0000-0000-000000000000}"/>
          </ac:spMkLst>
        </pc:spChg>
      </pc:sldChg>
      <pc:sldChg chg="modSp">
        <pc:chgData name="Hung Nguyen Quoc" userId="S::ffse1702016@st.fasttrack.edu.vn::586f6cac-a916-47fc-b4d0-683ac2646189" providerId="AD" clId="Web-{914A2497-5682-47ED-BED2-7A7B3B24383E}" dt="2018-07-05T02:04:20.868" v="5" actId="1076"/>
        <pc:sldMkLst>
          <pc:docMk/>
          <pc:sldMk cId="2173260964" sldId="268"/>
        </pc:sldMkLst>
        <pc:spChg chg="mod">
          <ac:chgData name="Hung Nguyen Quoc" userId="S::ffse1702016@st.fasttrack.edu.vn::586f6cac-a916-47fc-b4d0-683ac2646189" providerId="AD" clId="Web-{914A2497-5682-47ED-BED2-7A7B3B24383E}" dt="2018-07-05T02:04:20.868" v="5" actId="1076"/>
          <ac:spMkLst>
            <pc:docMk/>
            <pc:sldMk cId="2173260964" sldId="268"/>
            <ac:spMk id="17" creationId="{00000000-0000-0000-0000-000000000000}"/>
          </ac:spMkLst>
        </pc:spChg>
      </pc:sldChg>
      <pc:sldChg chg="modSp">
        <pc:chgData name="Hung Nguyen Quoc" userId="S::ffse1702016@st.fasttrack.edu.vn::586f6cac-a916-47fc-b4d0-683ac2646189" providerId="AD" clId="Web-{914A2497-5682-47ED-BED2-7A7B3B24383E}" dt="2018-07-05T02:03:51.259" v="3" actId="1076"/>
        <pc:sldMkLst>
          <pc:docMk/>
          <pc:sldMk cId="1452547279" sldId="353"/>
        </pc:sldMkLst>
        <pc:spChg chg="mod">
          <ac:chgData name="Hung Nguyen Quoc" userId="S::ffse1702016@st.fasttrack.edu.vn::586f6cac-a916-47fc-b4d0-683ac2646189" providerId="AD" clId="Web-{914A2497-5682-47ED-BED2-7A7B3B24383E}" dt="2018-07-05T02:03:51.259" v="3" actId="1076"/>
          <ac:spMkLst>
            <pc:docMk/>
            <pc:sldMk cId="1452547279" sldId="353"/>
            <ac:spMk id="11" creationId="{00000000-0000-0000-0000-000000000000}"/>
          </ac:spMkLst>
        </pc:spChg>
      </pc:sldChg>
    </pc:docChg>
  </pc:docChgLst>
  <pc:docChgLst>
    <pc:chgData name="Vu Bui Le Anh" userId="S::ffse1702044@st.fasttrack.edu.vn::2bd5cfa3-c40c-46cb-b030-1dcb3a892a57" providerId="AD" clId="Web-{5E89C34C-CBAF-49FD-92D8-63C61CE564EE}"/>
    <pc:docChg chg="modSld">
      <pc:chgData name="Vu Bui Le Anh" userId="S::ffse1702044@st.fasttrack.edu.vn::2bd5cfa3-c40c-46cb-b030-1dcb3a892a57" providerId="AD" clId="Web-{5E89C34C-CBAF-49FD-92D8-63C61CE564EE}" dt="2018-07-05T10:02:23.265" v="4" actId="20577"/>
      <pc:docMkLst>
        <pc:docMk/>
      </pc:docMkLst>
      <pc:sldChg chg="modSp">
        <pc:chgData name="Vu Bui Le Anh" userId="S::ffse1702044@st.fasttrack.edu.vn::2bd5cfa3-c40c-46cb-b030-1dcb3a892a57" providerId="AD" clId="Web-{5E89C34C-CBAF-49FD-92D8-63C61CE564EE}" dt="2018-07-05T09:51:17.456" v="2" actId="20577"/>
        <pc:sldMkLst>
          <pc:docMk/>
          <pc:sldMk cId="298307553" sldId="369"/>
        </pc:sldMkLst>
        <pc:spChg chg="mod">
          <ac:chgData name="Vu Bui Le Anh" userId="S::ffse1702044@st.fasttrack.edu.vn::2bd5cfa3-c40c-46cb-b030-1dcb3a892a57" providerId="AD" clId="Web-{5E89C34C-CBAF-49FD-92D8-63C61CE564EE}" dt="2018-07-05T09:51:17.456" v="2" actId="20577"/>
          <ac:spMkLst>
            <pc:docMk/>
            <pc:sldMk cId="298307553" sldId="369"/>
            <ac:spMk id="10" creationId="{00000000-0000-0000-0000-000000000000}"/>
          </ac:spMkLst>
        </pc:spChg>
      </pc:sldChg>
    </pc:docChg>
  </pc:docChgLst>
  <pc:docChgLst>
    <pc:chgData name="Cao Le Thanh" userId="S::thanhcl@fasttrack.edu.vn::29178028-ee21-4ae3-9819-74d33cbb41d3" providerId="AD" clId="Web-{E127985C-C35A-4CA6-A9C9-B694B1F55A4C}"/>
    <pc:docChg chg="modSld">
      <pc:chgData name="Cao Le Thanh" userId="S::thanhcl@fasttrack.edu.vn::29178028-ee21-4ae3-9819-74d33cbb41d3" providerId="AD" clId="Web-{E127985C-C35A-4CA6-A9C9-B694B1F55A4C}" dt="2018-07-05T07:42:38.647" v="5" actId="20577"/>
      <pc:docMkLst>
        <pc:docMk/>
      </pc:docMkLst>
      <pc:sldChg chg="modSp">
        <pc:chgData name="Cao Le Thanh" userId="S::thanhcl@fasttrack.edu.vn::29178028-ee21-4ae3-9819-74d33cbb41d3" providerId="AD" clId="Web-{E127985C-C35A-4CA6-A9C9-B694B1F55A4C}" dt="2018-07-05T07:42:38.647" v="4" actId="20577"/>
        <pc:sldMkLst>
          <pc:docMk/>
          <pc:sldMk cId="938350247" sldId="362"/>
        </pc:sldMkLst>
        <pc:spChg chg="mod">
          <ac:chgData name="Cao Le Thanh" userId="S::thanhcl@fasttrack.edu.vn::29178028-ee21-4ae3-9819-74d33cbb41d3" providerId="AD" clId="Web-{E127985C-C35A-4CA6-A9C9-B694B1F55A4C}" dt="2018-07-05T07:42:38.647" v="4" actId="20577"/>
          <ac:spMkLst>
            <pc:docMk/>
            <pc:sldMk cId="938350247" sldId="362"/>
            <ac:spMk id="12" creationId="{00000000-0000-0000-0000-000000000000}"/>
          </ac:spMkLst>
        </pc:spChg>
      </pc:sldChg>
    </pc:docChg>
  </pc:docChgLst>
  <pc:docChgLst>
    <pc:chgData name="Cao Ngoc Khanh" userId="S::ffse1701011@st.fasttrack.edu.vn::ce901764-0812-4247-8c10-f6db9f94a9e6" providerId="AD" clId="Web-{57BD9560-58FE-4BEA-A653-6797F6C30485}"/>
    <pc:docChg chg="modSld">
      <pc:chgData name="Cao Ngoc Khanh" userId="S::ffse1701011@st.fasttrack.edu.vn::ce901764-0812-4247-8c10-f6db9f94a9e6" providerId="AD" clId="Web-{57BD9560-58FE-4BEA-A653-6797F6C30485}" dt="2018-07-05T07:15:01.146" v="0" actId="1076"/>
      <pc:docMkLst>
        <pc:docMk/>
      </pc:docMkLst>
      <pc:sldChg chg="modSp">
        <pc:chgData name="Cao Ngoc Khanh" userId="S::ffse1701011@st.fasttrack.edu.vn::ce901764-0812-4247-8c10-f6db9f94a9e6" providerId="AD" clId="Web-{57BD9560-58FE-4BEA-A653-6797F6C30485}" dt="2018-07-05T07:15:01.146" v="0" actId="1076"/>
        <pc:sldMkLst>
          <pc:docMk/>
          <pc:sldMk cId="938350247" sldId="362"/>
        </pc:sldMkLst>
        <pc:spChg chg="mod">
          <ac:chgData name="Cao Ngoc Khanh" userId="S::ffse1701011@st.fasttrack.edu.vn::ce901764-0812-4247-8c10-f6db9f94a9e6" providerId="AD" clId="Web-{57BD9560-58FE-4BEA-A653-6797F6C30485}" dt="2018-07-05T07:15:01.146" v="0" actId="1076"/>
          <ac:spMkLst>
            <pc:docMk/>
            <pc:sldMk cId="938350247" sldId="362"/>
            <ac:spMk id="12" creationId="{00000000-0000-0000-0000-000000000000}"/>
          </ac:spMkLst>
        </pc:spChg>
      </pc:sldChg>
    </pc:docChg>
  </pc:docChgLst>
  <pc:docChgLst>
    <pc:chgData name="Thach Mai Hoang" userId="S::ffse1702030@st.fasttrack.edu.vn::75cefd41-e711-43c1-9139-bfa7ad5117ea" providerId="AD" clId="Web-{4BA1B9EC-4975-4708-8A87-BB91CDC9DF56}"/>
    <pc:docChg chg="sldOrd">
      <pc:chgData name="Thach Mai Hoang" userId="S::ffse1702030@st.fasttrack.edu.vn::75cefd41-e711-43c1-9139-bfa7ad5117ea" providerId="AD" clId="Web-{4BA1B9EC-4975-4708-8A87-BB91CDC9DF56}" dt="2018-07-05T07:30:13.902" v="0"/>
      <pc:docMkLst>
        <pc:docMk/>
      </pc:docMkLst>
      <pc:sldChg chg="ord">
        <pc:chgData name="Thach Mai Hoang" userId="S::ffse1702030@st.fasttrack.edu.vn::75cefd41-e711-43c1-9139-bfa7ad5117ea" providerId="AD" clId="Web-{4BA1B9EC-4975-4708-8A87-BB91CDC9DF56}" dt="2018-07-05T07:30:13.902" v="0"/>
        <pc:sldMkLst>
          <pc:docMk/>
          <pc:sldMk cId="1144860983" sldId="265"/>
        </pc:sldMkLst>
      </pc:sldChg>
    </pc:docChg>
  </pc:docChgLst>
  <pc:docChgLst>
    <pc:chgData name="Cao Le Thanh" userId="S::thanhcl@fasttrack.edu.vn::29178028-ee21-4ae3-9819-74d33cbb41d3" providerId="AD" clId="Web-{A3917569-8C1D-4741-A8DF-070DD701784C}"/>
    <pc:docChg chg="delSld">
      <pc:chgData name="Cao Le Thanh" userId="S::thanhcl@fasttrack.edu.vn::29178028-ee21-4ae3-9819-74d33cbb41d3" providerId="AD" clId="Web-{A3917569-8C1D-4741-A8DF-070DD701784C}" dt="2018-07-09T07:36:27.173" v="0"/>
      <pc:docMkLst>
        <pc:docMk/>
      </pc:docMkLst>
      <pc:sldChg chg="del">
        <pc:chgData name="Cao Le Thanh" userId="S::thanhcl@fasttrack.edu.vn::29178028-ee21-4ae3-9819-74d33cbb41d3" providerId="AD" clId="Web-{A3917569-8C1D-4741-A8DF-070DD701784C}" dt="2018-07-09T07:36:27.173" v="0"/>
        <pc:sldMkLst>
          <pc:docMk/>
          <pc:sldMk cId="1438365872" sldId="386"/>
        </pc:sldMkLst>
      </pc:sldChg>
    </pc:docChg>
  </pc:docChgLst>
  <pc:docChgLst>
    <pc:chgData name="Cao Ngoc Khanh" userId="S::ffse1701011@st.fasttrack.edu.vn::ce901764-0812-4247-8c10-f6db9f94a9e6" providerId="AD" clId="Web-{64960057-0AD3-4319-9C89-4DF8B32681D1}"/>
    <pc:docChg chg="modSld">
      <pc:chgData name="Cao Ngoc Khanh" userId="S::ffse1701011@st.fasttrack.edu.vn::ce901764-0812-4247-8c10-f6db9f94a9e6" providerId="AD" clId="Web-{64960057-0AD3-4319-9C89-4DF8B32681D1}" dt="2018-07-04T06:50:59.117" v="2" actId="1076"/>
      <pc:docMkLst>
        <pc:docMk/>
      </pc:docMkLst>
      <pc:sldChg chg="modSp">
        <pc:chgData name="Cao Ngoc Khanh" userId="S::ffse1701011@st.fasttrack.edu.vn::ce901764-0812-4247-8c10-f6db9f94a9e6" providerId="AD" clId="Web-{64960057-0AD3-4319-9C89-4DF8B32681D1}" dt="2018-07-04T06:50:59.117" v="2" actId="1076"/>
        <pc:sldMkLst>
          <pc:docMk/>
          <pc:sldMk cId="2173260964" sldId="268"/>
        </pc:sldMkLst>
        <pc:spChg chg="mod">
          <ac:chgData name="Cao Ngoc Khanh" userId="S::ffse1701011@st.fasttrack.edu.vn::ce901764-0812-4247-8c10-f6db9f94a9e6" providerId="AD" clId="Web-{64960057-0AD3-4319-9C89-4DF8B32681D1}" dt="2018-07-04T06:50:59.117" v="2" actId="1076"/>
          <ac:spMkLst>
            <pc:docMk/>
            <pc:sldMk cId="2173260964" sldId="268"/>
            <ac:spMk id="17" creationId="{00000000-0000-0000-0000-000000000000}"/>
          </ac:spMkLst>
        </pc:spChg>
      </pc:sldChg>
    </pc:docChg>
  </pc:docChgLst>
  <pc:docChgLst>
    <pc:chgData name="Thanh Pham Ngoc" userId="S::ffse1702033@st.fasttrack.edu.vn::05be693f-7910-46e3-8c30-291029c58f3c" providerId="AD" clId="Web-{2279D25A-0C01-4CC9-A808-59A28917AF9A}"/>
    <pc:docChg chg="modSld">
      <pc:chgData name="Thanh Pham Ngoc" userId="S::ffse1702033@st.fasttrack.edu.vn::05be693f-7910-46e3-8c30-291029c58f3c" providerId="AD" clId="Web-{2279D25A-0C01-4CC9-A808-59A28917AF9A}" dt="2018-07-03T08:09:26.518" v="0" actId="1076"/>
      <pc:docMkLst>
        <pc:docMk/>
      </pc:docMkLst>
      <pc:sldChg chg="modSp">
        <pc:chgData name="Thanh Pham Ngoc" userId="S::ffse1702033@st.fasttrack.edu.vn::05be693f-7910-46e3-8c30-291029c58f3c" providerId="AD" clId="Web-{2279D25A-0C01-4CC9-A808-59A28917AF9A}" dt="2018-07-03T08:09:26.518" v="0" actId="1076"/>
        <pc:sldMkLst>
          <pc:docMk/>
          <pc:sldMk cId="2867078650" sldId="263"/>
        </pc:sldMkLst>
        <pc:spChg chg="mod">
          <ac:chgData name="Thanh Pham Ngoc" userId="S::ffse1702033@st.fasttrack.edu.vn::05be693f-7910-46e3-8c30-291029c58f3c" providerId="AD" clId="Web-{2279D25A-0C01-4CC9-A808-59A28917AF9A}" dt="2018-07-03T08:09:26.518" v="0" actId="1076"/>
          <ac:spMkLst>
            <pc:docMk/>
            <pc:sldMk cId="2867078650" sldId="263"/>
            <ac:spMk id="15" creationId="{C7848199-5BE6-1449-8582-7CB6E5F91FBE}"/>
          </ac:spMkLst>
        </pc:spChg>
      </pc:sldChg>
    </pc:docChg>
  </pc:docChgLst>
  <pc:docChgLst>
    <pc:chgData name="Cao Ngoc Khanh" userId="S::ffse1701011@st.fasttrack.edu.vn::ce901764-0812-4247-8c10-f6db9f94a9e6" providerId="AD" clId="Web-{EBE7F7AB-F9A1-4C02-856F-DA68F46B3ECD}"/>
    <pc:docChg chg="modSld">
      <pc:chgData name="Cao Ngoc Khanh" userId="S::ffse1701011@st.fasttrack.edu.vn::ce901764-0812-4247-8c10-f6db9f94a9e6" providerId="AD" clId="Web-{EBE7F7AB-F9A1-4C02-856F-DA68F46B3ECD}" dt="2018-07-03T09:17:31.688" v="7" actId="1076"/>
      <pc:docMkLst>
        <pc:docMk/>
      </pc:docMkLst>
      <pc:sldChg chg="modSp">
        <pc:chgData name="Cao Ngoc Khanh" userId="S::ffse1701011@st.fasttrack.edu.vn::ce901764-0812-4247-8c10-f6db9f94a9e6" providerId="AD" clId="Web-{EBE7F7AB-F9A1-4C02-856F-DA68F46B3ECD}" dt="2018-07-03T09:17:31.688" v="7" actId="1076"/>
        <pc:sldMkLst>
          <pc:docMk/>
          <pc:sldMk cId="2173260964" sldId="268"/>
        </pc:sldMkLst>
        <pc:spChg chg="mod">
          <ac:chgData name="Cao Ngoc Khanh" userId="S::ffse1701011@st.fasttrack.edu.vn::ce901764-0812-4247-8c10-f6db9f94a9e6" providerId="AD" clId="Web-{EBE7F7AB-F9A1-4C02-856F-DA68F46B3ECD}" dt="2018-07-03T09:17:31.688" v="7" actId="1076"/>
          <ac:spMkLst>
            <pc:docMk/>
            <pc:sldMk cId="2173260964" sldId="268"/>
            <ac:spMk id="17" creationId="{00000000-0000-0000-0000-000000000000}"/>
          </ac:spMkLst>
        </pc:spChg>
      </pc:sldChg>
      <pc:sldChg chg="modSp">
        <pc:chgData name="Cao Ngoc Khanh" userId="S::ffse1701011@st.fasttrack.edu.vn::ce901764-0812-4247-8c10-f6db9f94a9e6" providerId="AD" clId="Web-{EBE7F7AB-F9A1-4C02-856F-DA68F46B3ECD}" dt="2018-07-03T09:08:28.640" v="4" actId="20577"/>
        <pc:sldMkLst>
          <pc:docMk/>
          <pc:sldMk cId="654226676" sldId="358"/>
        </pc:sldMkLst>
        <pc:spChg chg="mod">
          <ac:chgData name="Cao Ngoc Khanh" userId="S::ffse1701011@st.fasttrack.edu.vn::ce901764-0812-4247-8c10-f6db9f94a9e6" providerId="AD" clId="Web-{EBE7F7AB-F9A1-4C02-856F-DA68F46B3ECD}" dt="2018-07-03T09:08:28.640" v="4" actId="20577"/>
          <ac:spMkLst>
            <pc:docMk/>
            <pc:sldMk cId="654226676" sldId="358"/>
            <ac:spMk id="19" creationId="{00000000-0000-0000-0000-000000000000}"/>
          </ac:spMkLst>
        </pc:spChg>
      </pc:sldChg>
    </pc:docChg>
  </pc:docChgLst>
  <pc:docChgLst>
    <pc:chgData name="Khoa Nguyen Ngoc" userId="S::ffse1702018@st.fasttrack.edu.vn::cf7e6470-f1ea-4ee2-8d58-b6698dbe43cd" providerId="AD" clId="Web-{3964967A-192D-4711-8C55-58F01485516A}"/>
    <pc:docChg chg="addSld delSld modSld">
      <pc:chgData name="Khoa Nguyen Ngoc" userId="S::ffse1702018@st.fasttrack.edu.vn::cf7e6470-f1ea-4ee2-8d58-b6698dbe43cd" providerId="AD" clId="Web-{3964967A-192D-4711-8C55-58F01485516A}" dt="2018-07-03T08:45:45.888" v="3"/>
      <pc:docMkLst>
        <pc:docMk/>
      </pc:docMkLst>
      <pc:sldChg chg="modSp">
        <pc:chgData name="Khoa Nguyen Ngoc" userId="S::ffse1702018@st.fasttrack.edu.vn::cf7e6470-f1ea-4ee2-8d58-b6698dbe43cd" providerId="AD" clId="Web-{3964967A-192D-4711-8C55-58F01485516A}" dt="2018-07-03T08:18:00.578" v="1" actId="1076"/>
        <pc:sldMkLst>
          <pc:docMk/>
          <pc:sldMk cId="2867078650" sldId="263"/>
        </pc:sldMkLst>
        <pc:spChg chg="mod">
          <ac:chgData name="Khoa Nguyen Ngoc" userId="S::ffse1702018@st.fasttrack.edu.vn::cf7e6470-f1ea-4ee2-8d58-b6698dbe43cd" providerId="AD" clId="Web-{3964967A-192D-4711-8C55-58F01485516A}" dt="2018-07-03T08:18:00.578" v="1" actId="1076"/>
          <ac:spMkLst>
            <pc:docMk/>
            <pc:sldMk cId="2867078650" sldId="263"/>
            <ac:spMk id="8" creationId="{9D135F7B-8398-D748-B709-B102E78A12CC}"/>
          </ac:spMkLst>
        </pc:spChg>
      </pc:sldChg>
      <pc:sldChg chg="add del">
        <pc:chgData name="Khoa Nguyen Ngoc" userId="S::ffse1702018@st.fasttrack.edu.vn::cf7e6470-f1ea-4ee2-8d58-b6698dbe43cd" providerId="AD" clId="Web-{3964967A-192D-4711-8C55-58F01485516A}" dt="2018-07-03T08:45:45.888" v="3"/>
        <pc:sldMkLst>
          <pc:docMk/>
          <pc:sldMk cId="2633120557" sldId="264"/>
        </pc:sldMkLst>
      </pc:sldChg>
      <pc:sldChg chg="new">
        <pc:chgData name="Khoa Nguyen Ngoc" userId="S::ffse1702018@st.fasttrack.edu.vn::cf7e6470-f1ea-4ee2-8d58-b6698dbe43cd" providerId="AD" clId="Web-{3964967A-192D-4711-8C55-58F01485516A}" dt="2018-07-03T07:46:34.951" v="0"/>
        <pc:sldMkLst>
          <pc:docMk/>
          <pc:sldMk cId="1438365872" sldId="386"/>
        </pc:sldMkLst>
      </pc:sldChg>
    </pc:docChg>
  </pc:docChgLst>
  <pc:docChgLst>
    <pc:chgData name="Tung Nguyen Le Thanh" userId="S::ffse1702052@st.fasttrack.edu.vn::820ae645-19b1-43f8-a4d5-60b39ce4e8bb" providerId="AD" clId="Web-{4517AA81-FD94-49A7-9CB3-CB30D7B3CB77}"/>
    <pc:docChg chg="modSld">
      <pc:chgData name="Tung Nguyen Le Thanh" userId="S::ffse1702052@st.fasttrack.edu.vn::820ae645-19b1-43f8-a4d5-60b39ce4e8bb" providerId="AD" clId="Web-{4517AA81-FD94-49A7-9CB3-CB30D7B3CB77}" dt="2018-07-06T08:30:14.642" v="0" actId="1076"/>
      <pc:docMkLst>
        <pc:docMk/>
      </pc:docMkLst>
      <pc:sldChg chg="modSp">
        <pc:chgData name="Tung Nguyen Le Thanh" userId="S::ffse1702052@st.fasttrack.edu.vn::820ae645-19b1-43f8-a4d5-60b39ce4e8bb" providerId="AD" clId="Web-{4517AA81-FD94-49A7-9CB3-CB30D7B3CB77}" dt="2018-07-06T08:30:14.642" v="0" actId="1076"/>
        <pc:sldMkLst>
          <pc:docMk/>
          <pc:sldMk cId="1144860983" sldId="265"/>
        </pc:sldMkLst>
        <pc:spChg chg="mod">
          <ac:chgData name="Tung Nguyen Le Thanh" userId="S::ffse1702052@st.fasttrack.edu.vn::820ae645-19b1-43f8-a4d5-60b39ce4e8bb" providerId="AD" clId="Web-{4517AA81-FD94-49A7-9CB3-CB30D7B3CB77}" dt="2018-07-06T08:30:14.642" v="0" actId="1076"/>
          <ac:spMkLst>
            <pc:docMk/>
            <pc:sldMk cId="1144860983" sldId="265"/>
            <ac:spMk id="11" creationId="{00000000-0000-0000-0000-000000000000}"/>
          </ac:spMkLst>
        </pc:spChg>
      </pc:sldChg>
    </pc:docChg>
  </pc:docChgLst>
  <pc:docChgLst>
    <pc:chgData name="Toan Ngo The" userId="S::ffse1703012@st.fasttrack.edu.vn::2afebfd0-de48-45b4-b98d-2a96b5e2082d" providerId="AD" clId="Web-{85773312-E76E-4DDD-BD47-B68A4C72C0C9}"/>
    <pc:docChg chg="modSld">
      <pc:chgData name="Toan Ngo The" userId="S::ffse1703012@st.fasttrack.edu.vn::2afebfd0-de48-45b4-b98d-2a96b5e2082d" providerId="AD" clId="Web-{85773312-E76E-4DDD-BD47-B68A4C72C0C9}" dt="2018-07-03T09:39:38.938" v="7" actId="1076"/>
      <pc:docMkLst>
        <pc:docMk/>
      </pc:docMkLst>
      <pc:sldChg chg="modSp">
        <pc:chgData name="Toan Ngo The" userId="S::ffse1703012@st.fasttrack.edu.vn::2afebfd0-de48-45b4-b98d-2a96b5e2082d" providerId="AD" clId="Web-{85773312-E76E-4DDD-BD47-B68A4C72C0C9}" dt="2018-07-03T09:32:56.375" v="5" actId="1076"/>
        <pc:sldMkLst>
          <pc:docMk/>
          <pc:sldMk cId="2208093726" sldId="267"/>
        </pc:sldMkLst>
        <pc:picChg chg="mod">
          <ac:chgData name="Toan Ngo The" userId="S::ffse1703012@st.fasttrack.edu.vn::2afebfd0-de48-45b4-b98d-2a96b5e2082d" providerId="AD" clId="Web-{85773312-E76E-4DDD-BD47-B68A4C72C0C9}" dt="2018-07-03T09:32:56.375" v="5" actId="1076"/>
          <ac:picMkLst>
            <pc:docMk/>
            <pc:sldMk cId="2208093726" sldId="267"/>
            <ac:picMk id="10" creationId="{00000000-0000-0000-0000-000000000000}"/>
          </ac:picMkLst>
        </pc:picChg>
      </pc:sldChg>
      <pc:sldChg chg="modSp">
        <pc:chgData name="Toan Ngo The" userId="S::ffse1703012@st.fasttrack.edu.vn::2afebfd0-de48-45b4-b98d-2a96b5e2082d" providerId="AD" clId="Web-{85773312-E76E-4DDD-BD47-B68A4C72C0C9}" dt="2018-07-03T09:39:38.938" v="7" actId="1076"/>
        <pc:sldMkLst>
          <pc:docMk/>
          <pc:sldMk cId="3196099072" sldId="270"/>
        </pc:sldMkLst>
        <pc:spChg chg="mod">
          <ac:chgData name="Toan Ngo The" userId="S::ffse1703012@st.fasttrack.edu.vn::2afebfd0-de48-45b4-b98d-2a96b5e2082d" providerId="AD" clId="Web-{85773312-E76E-4DDD-BD47-B68A4C72C0C9}" dt="2018-07-03T09:39:38.938" v="7" actId="1076"/>
          <ac:spMkLst>
            <pc:docMk/>
            <pc:sldMk cId="3196099072" sldId="270"/>
            <ac:spMk id="13" creationId="{00000000-0000-0000-0000-000000000000}"/>
          </ac:spMkLst>
        </pc:spChg>
      </pc:sldChg>
      <pc:sldChg chg="modSp">
        <pc:chgData name="Toan Ngo The" userId="S::ffse1703012@st.fasttrack.edu.vn::2afebfd0-de48-45b4-b98d-2a96b5e2082d" providerId="AD" clId="Web-{85773312-E76E-4DDD-BD47-B68A4C72C0C9}" dt="2018-07-03T09:32:55.281" v="4" actId="1076"/>
        <pc:sldMkLst>
          <pc:docMk/>
          <pc:sldMk cId="150104953" sldId="274"/>
        </pc:sldMkLst>
        <pc:spChg chg="mod">
          <ac:chgData name="Toan Ngo The" userId="S::ffse1703012@st.fasttrack.edu.vn::2afebfd0-de48-45b4-b98d-2a96b5e2082d" providerId="AD" clId="Web-{85773312-E76E-4DDD-BD47-B68A4C72C0C9}" dt="2018-07-03T09:32:55.281" v="4" actId="1076"/>
          <ac:spMkLst>
            <pc:docMk/>
            <pc:sldMk cId="150104953" sldId="274"/>
            <ac:spMk id="15"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5-16T04:39:25.855"/>
    </inkml:context>
    <inkml:brush xml:id="br0">
      <inkml:brushProperty name="width" value="0.08819" units="cm"/>
      <inkml:brushProperty name="height" value="0.35278" units="cm"/>
      <inkml:brushProperty name="color" value="#002060"/>
      <inkml:brushProperty name="tip" value="rectangle"/>
      <inkml:brushProperty name="rasterOp" value="maskPen"/>
    </inkml:brush>
  </inkml:definitions>
  <inkml:trace contextRef="#ctx0" brushRef="#br0">17314 14039,'0'0,"0"25,0 0,0-25,0 25,0 0,0-1,0-24,25 25,-25-25,0 25,0 0,0-25,0 25,0-25,0 24,0-24,0 25,0 0,0-25,0 25,0-25,0 0,0 25,0 0,-25-25,25 24,0 1,0 0,0-25,0 25,-25-25,25 25,0-25,-25 24,25 1,-24 0,24-25,-25 0,25 0,-25 0,25 25,-25-25,25 25,-25-25,25 0,-24 24,24-24,-25 0,0 0,25 25,0-25,-25 0,0 0,1 25,24-25,-25 0,0 0,0 0,25 25,-25-25,25 0,-24 0,-1 25,0-25,25 0,-25 0,0 24,1-24,-1 0,0 0,0 0,0 25,-24-25,24 0,25 0,-50 0,50 0,-25 0,1 0,-1 0,25 0,-50 0,50 0,-25 0,25 0,-24 25,-1-25,25 25,-25-25,25 0,-50 25,26-25,24 0,-25 0,0 0,25 0,-25 0,0 0,1 24,-1 1,0-25,0 0,0 0,1 0,-26 0,25 25,0-25,1 0,-1 25,-25-25,25 0,1 0,-26 0,50 0,-25 25,0-25,0 24,1-24,-1 25,0-25,0 0,0 0,25 0,-24 0,-1 0,0 25,-25-25,50 0,-24 0,24 0,-50 0,25 25,0-25,1 0,-1 0,25 0,-25 0,25 0,-25 0,25 0,0 0,-25 0,1 0,24 0,0 25,-25-25,25 0,-25 0,0 0,25 0,-25 0,25 24,-24-24,24 0,-25 0,0 0,25 0,0 25,0-25,-25 0,25 0,-25 0,1 0,24 25,-25-25,25 0,-25 0,25 0,-25 0,0 0,25 25,0-25,-24 0,24 0,-25 0,0 0,25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5-16T04:39:25.856"/>
    </inkml:context>
    <inkml:brush xml:id="br0">
      <inkml:brushProperty name="width" value="0.08819" units="cm"/>
      <inkml:brushProperty name="height" value="0.35278" units="cm"/>
      <inkml:brushProperty name="color" value="#002060"/>
      <inkml:brushProperty name="tip" value="rectangle"/>
      <inkml:brushProperty name="rasterOp" value="maskPen"/>
    </inkml:brush>
  </inkml:definitions>
  <inkml:trace contextRef="#ctx0" brushRef="#br0">14908 14709,'0'0,"0"0,0 25,0-25,0 25,-25-25,0 0,25 25,0-25,0 24,0-24,-24 0,24 25,0-25,0 0,-25 25,25-25,0 25,0 0,0-25,-25 24,25-24,0 0,-25 25,25 0,-25-25,25 25,0-25,-24 0,24 25,0-25,-25 49,25-49,0 25,0-25,0 25,0 0,-25-25,25 0,0 24,-25-24,25 25,0 0,-25-25,25 0,0 25,-24-25,24 0,0 25,0-25,0 24,0-24,24 0,1 25,0-25,0 0,-25 0,25 0,-25 25,24-25,-24 0,25 0,0 0,25 25,24-25,-49 25,49-25,-24 0,-25 25,-1-25,-24 0,0 0,25 0,-25 0,0 24,25-24,0 0,-25 0,25 0,-25 0,24 0,1 0,0 0,-25 25,25-25,-25 25,25-25,-25 0,24 0,-24 0,50 25,-50-25,25 0,-25 0,25 0,-1 0,-24 0,25 0,-25 25,25-25,-25 0,0 24,25-24,0 0,-25 0,24 0,-24 0,25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5-16T04:47:20.526"/>
    </inkml:context>
    <inkml:brush xml:id="br0">
      <inkml:brushProperty name="width" value="0.05292" units="cm"/>
      <inkml:brushProperty name="height" value="0.05292" units="cm"/>
      <inkml:brushProperty name="color" value="#FF0000"/>
    </inkml:brush>
  </inkml:definitions>
  <inkml:trace contextRef="#ctx0" brushRef="#br0">7070 12030,'-25'0,"0"0,-25 0,50 0,-24 0,-1 0,0 25,-25 0,26-25,-1 25,0-1,0 1,0-25,1 25,-1-25,25 25,-50 0,50-25,-25 49,1-49,-1 0,25 25,-25-25,0 25,25-25,0 25,-25-25,25 25,-24-25,24 24,-25-24,25 0,-25 25,25 0,0-25,0 25,-25-25,25 0,0 25,-25-25,25 24,0 1,0-25,0 25,0-25,0 25,0-25,-24 25,24-1,0-24,-25 0</inkml:trace>
  <inkml:trace contextRef="#ctx0" brushRef="#br0" timeOffset="1">6326 12328,'0'0,"0"25,0 0,0-25,-25 0,25 24,0-24,0 25,0 0,0-25,0 25,0 0,0-25,0 24,0 1,0-25,0 25,0-25,0 25,0 0,0-25,0 24,0-24,0 25,0-25,0 0,0 0,25 0,-1 0,1 0,0 0,0 0,-25 0,25 0,-1 0,-24 0,25 0,-25 0,25 0</inkml:trace>
  <inkml:trace contextRef="#ctx0" brushRef="#br0" timeOffset="2">20167 11807,'0'0,"0"25,0-25,0 25,0-1,24 1,-24 0,0 0,25 24,-25-49,25 50,-25-50,0 25,0-25,0 25,0-1,25-24,-25 25,0 0,25-25,-25 50,24-25,-24-1,0-24,25 50,-25-50,0 25,0-25,25 25,-25-1,0 1,0 0,0 0,25-25,-25 25,0-25,0 24,25 1,-1-25,-24 25,0 0,25-25,-25 25,0-25</inkml:trace>
  <inkml:trace contextRef="#ctx0" brushRef="#br0" timeOffset="3">20191 12526,'0'0,"25"25,50 25,-1-25,-24-1,-1 1,26 0,-1-25,-49 0,0 25,-25-25,0 0,0 0,0-25,0 25,0-25,0 0,0 1,-25 24,25-25,0 25,0-50,0 50,0-25,0 25,0-49,0 49,0-25,0 25,0-25,0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5-16T06:01:59.715"/>
    </inkml:context>
    <inkml:brush xml:id="br0">
      <inkml:brushProperty name="width" value="0.05292" units="cm"/>
      <inkml:brushProperty name="height" value="0.05292" units="cm"/>
      <inkml:brushProperty name="color" value="#FF0000"/>
    </inkml:brush>
  </inkml:definitions>
  <inkml:trace contextRef="#ctx0" brushRef="#br0">20216 12824,'0'0,"0"0,0 0,25 0,0 0,-25 0,25 0,-25 0,49 0,-49 0,25 0,-25 0,25 0,0 0,-1 0,1 0,25 0,-1 0,26 0,-50 0,24 0,-24 0,0 0,0 0,-25 0,24 0,-24 0,0 25,25-25,0 25,-25-25,25 0,0 0,24 0,26 0,-26 0,26 0,-1 0,-24 0,-1 0,1 0,0 0,-1 0,-24 0,0 0,0 0,-1 0,-24 0,25 0,-25 0,0 0,25 0,0 0,0 0,49 0,-24 0,-1 0,26 0,-26 0,26 0,-1 0,1 0,-1 0,-24 0,-1 0,1 0,-1 0,-24 0,0 0,-25 0,25 0,-25 0,25 0,-1 0,1 0,25 0,-25 0,-1 0,1 0,0 0,25 24,-1-24,-24 0,25 25,-1 0,-49-25,25 25,-25 0,0-1,0 1,25-25,-25 25,0-25,0 25,0 0,0-1,0 1,0 0,-50 25,1-1,24-24,-50 0,51 0,-1-25,25 0,-25 0,0 0,0 0,-49 0,0 0,-26 0,26 0,-25 0,24 0,-24 0,50 0,-51-25,26 25,-1 0,1-25,0 25,49 0,0 0,0 0,0 0,25 0,-24 0,-1 0,0 0,-49 0,24 0,0 0,1 0,-26 0,26 0,-26 0,1 0,24 0,26 0,-51 0,25 0,1 0,24 0,0 25,25 0,0-25,-25 25,25-25,-24 24,-1 1,25-25,-25 0,0 0,0 0,-49 0,24-25,1-24,-26 24,1 0,0 0,24 25,25 0,0-24,25-1,0 25,0-25,0 25,0 0,0-25,0 0,25 25,-25-25,0 25,25 0,0 0,-25-24,0 24,0-25,0 0,0 25,0-25,0 25,0-25,25 25,-25-24,0 24,0-25,0 0,0 25,0-25,0 0,0 1,0 24,0-25,0 0,0 25,0-25</inkml:trace>
  <inkml:trace contextRef="#ctx0" brushRef="#br0" timeOffset="1">22597 14362,'-24'-25,"24"0,-25 0,0 1,25-26,-25 25,0-24,25 24,-24 0,-26-25,25 1,0 24,1-49,-51 49,1-50,49 51,-25-26,26 50,24-25,-25 25,25 0,-25 0,25-25,-25 25,25-24,0 24,0-25,0 25,0 0,0 25,-25-1,0 51,25-50,0 24,-24-24,24 25,0-26,0 1,0-25,0 25,0-25,0 25</inkml:trace>
  <inkml:trace contextRef="#ctx0" brushRef="#br0" timeOffset="2">21977 13717,'25'0,"0"0,0 0,49 0,1 0,-1 0,0 0,1 0,-1 0,1 0,-26 0,-24 0,25 0,-26 0,1 0</inkml:trace>
  <inkml:trace contextRef="#ctx0" brushRef="#br0" timeOffset="3">24483 9029,'0'0,"0"0,24 0,-24 0,25 0,0 0,0 0,0 0,-25 0,49 25,1-25,-25 25,24-25,26 0,-51 24,-24-24,25 0,0 0,-25 0,25 25,-25-25,25 25,-1 0,-24-25,25 0,-25 25,25-25,-25 24,25 1,-25-25,0 25,0 0,0 0,-25-1,0 1,0 0,25 0,-24 24,24-49,0 25,0-25,0 25,0-25,0 25,0 0,0-25,0 24,0-24,0 25,0 0,0-25,0 25,0 0,0-1,0 1,0 0,0 0,0 24,-25-24,0 25,25-1,0-24,0 0,0 25,-25-25,25 24,0-49,0 25,0 0,0-25,0 25,0-1,0-24,0 25,0-25,0 50,0-50,0 25,25 24,-25-49,25 50,-25-25,0-1,0-24,0 25,0 0,0 0,0 24,0-49,0 25,-25 25,25-25,0 24,0 1,0-50,0 49,0 1,0-25,0-25,0 25,0-1,0 26,0-25,0-25,0 25,0-1,0 1,0-25,0 25,0 0,0 0,0-25,0 25,0-1,0 1,0-25,0 25,0 0,0-25,0 25,0-1,0 1,0-25,0 25,0 0,0 0,0-25,0 24,-25-24,0 25,25-25,-24 0,24 25,-50-25,0 0,50 0,-24 0,-1 0,0 0,25 0,-25 0,0 0,1 0,-1-25,0 25,0 0,0 0,1-25,24 1,-50 24,50-25,0 25,0 0,0-25,-25 0,25 25,0-25,0 25,0-24,0 24,0-25,0 0,0 0,0 25,0-49,0 24,0 0,-25-25,25 25,0 1,0 24,0-25,0 25,0-25,0 0,0 25,0 0,25-25,-25 25,0 0,0-24,25 24,-25-50,0 50,25-50,-25 26,0 24,25-25,-25 0,0 0,0 25,0-49,0 49,0-25,0 0,0 0,0 0,0 1,0-1,0 0,0 0,0 25,0-25,0 1,0-1,0 0,0 25,0-25,0 0,0 1,0 24,0-50,-25 25,25 0,0 25,0-24,0 24,-25-50,25 50,0-25,0 25,0-25,0 1,0-1,0 25,-25-50,25 50,0-25,0-24,0 49,0-50,0 50,0-50,0 50,0-24,0 24,0-25,0 25,0-25,0 0,0 25,0-25,0 25,0-24,0-1,0 25,0-25,0 25,25 0,0-25,-25 25,25 0,-25 0,0-25,24 25,-24-24,0 24,0-25,25 0,-25 0,0 0,0 1,0 24,0-25,-25 0,1 0,-1 0,0-24,0-1,25 50,-25-49,1 49,24 0,0-25,0 25,0 0,-25-25,25 25,0-25,0 0,0 25,0-24,0 24,0-25,0 25,25 0,-25-25,24 25,1 0,0 0,-25 0,25 0,0 0,-1 0,-24 0,25 0,0 25,-25-25,25 0,-25 0,25 0,-1 0,-24 25,25-25,-25 0</inkml:trace>
  <inkml:trace contextRef="#ctx0" brushRef="#br0" timeOffset="4">24507 13469,'0'0,"0"-25,0 0,0-24,25 24,-25-25,0 1,25-26,-25 26,25 24,-25-25,25 1,24-26,-49 26,0-26,25 26,-25-26,0 1,0 49,0-49,0 49,0 0,25-25,-25 1,0-1,0 25,0-24,0 24,0 0,0 25,0-25,0 25,0-25,0 25,0-24,25-1,-25-25,0 25,0 1,0-1,0 0,0 0,0 0,0 1,24 24,-24 0,0-25,0 25,0-25,0 25,0-25,0 0,0 25,0-24,0 24,0-25,0 25,0-25,0 25,-24 0,-26 0,0 0,1 25,24 0,-25-1,50 1,-24-25,24 25,0-25,-25 0</inkml:trace>
  <inkml:trace contextRef="#ctx0" brushRef="#br0" timeOffset="5">24805 11708,'25'0,"0"0,-25 0,24 0,-24 0,25 0,-25 0,25 25,0-25,-25 0,0 0,25 0,-25 0,0 24,24-24,-24 25,0 0,0-25,0 25,25-25,-25 25,25-25,-25 24,0-24,0 0,0 25,0-25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B66C7-8F6B-47B7-8F69-7B0D0E1D9ED7}" type="datetimeFigureOut">
              <a:rPr lang="vi-VN" smtClean="0"/>
              <a:t>11/07/2018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09DC9-C2D1-453D-9823-BBD3B53FB920}" type="slidenum">
              <a:rPr lang="vi-VN" smtClean="0"/>
              <a:t>‹#›</a:t>
            </a:fld>
            <a:endParaRPr lang="vi-VN"/>
          </a:p>
        </p:txBody>
      </p:sp>
    </p:spTree>
    <p:extLst>
      <p:ext uri="{BB962C8B-B14F-4D97-AF65-F5344CB8AC3E}">
        <p14:creationId xmlns:p14="http://schemas.microsoft.com/office/powerpoint/2010/main" val="363800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230425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27455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337385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35</a:t>
            </a:fld>
            <a:endParaRPr lang="en-US"/>
          </a:p>
        </p:txBody>
      </p:sp>
    </p:spTree>
    <p:extLst>
      <p:ext uri="{BB962C8B-B14F-4D97-AF65-F5344CB8AC3E}">
        <p14:creationId xmlns:p14="http://schemas.microsoft.com/office/powerpoint/2010/main" val="152223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46</a:t>
            </a:fld>
            <a:endParaRPr lang="en-US"/>
          </a:p>
        </p:txBody>
      </p:sp>
    </p:spTree>
    <p:extLst>
      <p:ext uri="{BB962C8B-B14F-4D97-AF65-F5344CB8AC3E}">
        <p14:creationId xmlns:p14="http://schemas.microsoft.com/office/powerpoint/2010/main" val="563446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7/11/2018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8737600" y="6467476"/>
            <a:ext cx="2844800" cy="365125"/>
          </a:xfrm>
        </p:spPr>
        <p:txBody>
          <a:bodyPr/>
          <a:lstStyle>
            <a:lvl1pPr>
              <a:defRPr sz="1600" b="1">
                <a:solidFill>
                  <a:srgbClr val="002060"/>
                </a:solidFill>
              </a:defRPr>
            </a:lvl1pPr>
          </a:lstStyle>
          <a:p>
            <a:fld id="{48FE5571-560F-4DFC-BA97-61ACA5F7ADE1}" type="slidenum">
              <a:rPr lang="en-US" smtClean="0"/>
              <a:pPr/>
              <a:t>‹#›</a:t>
            </a:fld>
            <a:endParaRPr lang="en-US"/>
          </a:p>
        </p:txBody>
      </p:sp>
    </p:spTree>
    <p:extLst>
      <p:ext uri="{BB962C8B-B14F-4D97-AF65-F5344CB8AC3E}">
        <p14:creationId xmlns:p14="http://schemas.microsoft.com/office/powerpoint/2010/main" val="71355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7/11/2018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7/11/2018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7.emf"/><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6.emf"/><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576470" y="1027113"/>
            <a:ext cx="11207014" cy="1752600"/>
          </a:xfrm>
        </p:spPr>
        <p:txBody>
          <a:bodyPr/>
          <a:lstStyle/>
          <a:p>
            <a:r>
              <a:rPr lang="en-US" dirty="0"/>
              <a:t>Unit 1: </a:t>
            </a:r>
            <a:r>
              <a:rPr lang="en-US" dirty="0" err="1"/>
              <a:t>Tạo</a:t>
            </a:r>
            <a:r>
              <a:rPr lang="en-US" dirty="0"/>
              <a:t> </a:t>
            </a:r>
            <a:r>
              <a:rPr lang="en-US" dirty="0" err="1"/>
              <a:t>giao</a:t>
            </a:r>
            <a:r>
              <a:rPr lang="en-US" dirty="0"/>
              <a:t> </a:t>
            </a:r>
            <a:r>
              <a:rPr lang="en-US" dirty="0" err="1"/>
              <a:t>diện</a:t>
            </a:r>
            <a:r>
              <a:rPr lang="en-US" dirty="0"/>
              <a:t> </a:t>
            </a:r>
            <a:r>
              <a:rPr lang="en-US" dirty="0" err="1"/>
              <a:t>cửa</a:t>
            </a:r>
            <a:r>
              <a:rPr lang="en-US" dirty="0"/>
              <a:t> </a:t>
            </a:r>
            <a:r>
              <a:rPr lang="en-US" dirty="0" err="1"/>
              <a:t>sổ</a:t>
            </a:r>
            <a:r>
              <a:rPr lang="en-US" dirty="0"/>
              <a:t> </a:t>
            </a:r>
            <a:r>
              <a:rPr lang="en-US" dirty="0" err="1"/>
              <a:t>với</a:t>
            </a:r>
            <a:r>
              <a:rPr lang="en-US" dirty="0"/>
              <a:t> </a:t>
            </a:r>
            <a:r>
              <a:rPr lang="en-US" dirty="0" err="1"/>
              <a:t>gói</a:t>
            </a:r>
            <a:r>
              <a:rPr lang="en-US" dirty="0"/>
              <a:t> SWING</a:t>
            </a:r>
          </a:p>
        </p:txBody>
      </p:sp>
      <p:sp>
        <p:nvSpPr>
          <p:cNvPr id="3" name="Title 1">
            <a:extLst>
              <a:ext uri="{FF2B5EF4-FFF2-40B4-BE49-F238E27FC236}">
                <a16:creationId xmlns:a16="http://schemas.microsoft.com/office/drawing/2014/main" xmlns="" id="{C878662F-EDBC-4C28-B7E4-37015F631B13}"/>
              </a:ext>
            </a:extLst>
          </p:cNvPr>
          <p:cNvSpPr txBox="1">
            <a:spLocks/>
          </p:cNvSpPr>
          <p:nvPr/>
        </p:nvSpPr>
        <p:spPr bwMode="gray">
          <a:xfrm>
            <a:off x="3835400" y="4452102"/>
            <a:ext cx="799888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000" b="1">
                <a:solidFill>
                  <a:schemeClr val="bg1">
                    <a:lumMod val="50000"/>
                  </a:schemeClr>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US" err="1">
                <a:solidFill>
                  <a:schemeClr val="bg1">
                    <a:lumMod val="95000"/>
                  </a:schemeClr>
                </a:solidFill>
                <a:effectLst/>
              </a:rPr>
              <a:t>Giảng</a:t>
            </a:r>
            <a:r>
              <a:rPr lang="en-US">
                <a:solidFill>
                  <a:schemeClr val="bg1">
                    <a:lumMod val="95000"/>
                  </a:schemeClr>
                </a:solidFill>
                <a:effectLst/>
              </a:rPr>
              <a:t> </a:t>
            </a:r>
            <a:r>
              <a:rPr lang="en-US" err="1">
                <a:solidFill>
                  <a:schemeClr val="bg1">
                    <a:lumMod val="95000"/>
                  </a:schemeClr>
                </a:solidFill>
                <a:effectLst/>
              </a:rPr>
              <a:t>viên</a:t>
            </a:r>
            <a:r>
              <a:rPr lang="en-US">
                <a:solidFill>
                  <a:schemeClr val="bg1">
                    <a:lumMod val="95000"/>
                  </a:schemeClr>
                </a:solidFill>
                <a:effectLst/>
              </a:rPr>
              <a:t> :Cao Le Thanh</a:t>
            </a:r>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253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37237"/>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dirty="0" err="1">
                <a:solidFill>
                  <a:srgbClr val="002060"/>
                </a:solidFill>
                <a:latin typeface="Cambria" panose="02040503050406030204" pitchFamily="18" charset="0"/>
              </a:rPr>
              <a:t>Flowlayout</a:t>
            </a:r>
            <a:endParaRPr lang="en-US" sz="2800" kern="0" dirty="0">
              <a:solidFill>
                <a:srgbClr val="002060"/>
              </a:solidFill>
              <a:latin typeface="Cambria" panose="02040503050406030204" pitchFamily="18" charset="0"/>
            </a:endParaRPr>
          </a:p>
          <a:p>
            <a:pPr lvl="0" algn="just">
              <a:buClr>
                <a:srgbClr val="3DC5C5"/>
              </a:buClr>
              <a:defRPr/>
            </a:pPr>
            <a:r>
              <a:rPr lang="en-US" sz="2800" kern="0" dirty="0" err="1">
                <a:solidFill>
                  <a:srgbClr val="002060"/>
                </a:solidFill>
                <a:latin typeface="Cambria" panose="02040503050406030204" pitchFamily="18" charset="0"/>
              </a:rPr>
              <a:t>Boxlayout</a:t>
            </a:r>
            <a:endParaRPr lang="en-US" sz="2800" kern="0" dirty="0">
              <a:solidFill>
                <a:srgbClr val="002060"/>
              </a:solidFill>
              <a:latin typeface="Cambria" panose="02040503050406030204" pitchFamily="18" charset="0"/>
            </a:endParaRPr>
          </a:p>
          <a:p>
            <a:pPr lvl="0" algn="just">
              <a:buClr>
                <a:srgbClr val="3DC5C5"/>
              </a:buClr>
              <a:defRPr/>
            </a:pPr>
            <a:r>
              <a:rPr lang="en-US" sz="2800" kern="0" dirty="0" err="1">
                <a:solidFill>
                  <a:srgbClr val="002060"/>
                </a:solidFill>
                <a:latin typeface="Cambria" panose="02040503050406030204" pitchFamily="18" charset="0"/>
              </a:rPr>
              <a:t>Borderlayout</a:t>
            </a:r>
            <a:endParaRPr lang="en-US" sz="2800" kern="0" dirty="0">
              <a:solidFill>
                <a:srgbClr val="002060"/>
              </a:solidFill>
              <a:latin typeface="Cambria" panose="02040503050406030204" pitchFamily="18" charset="0"/>
            </a:endParaRPr>
          </a:p>
          <a:p>
            <a:pPr lvl="0" algn="just">
              <a:buClr>
                <a:srgbClr val="3DC5C5"/>
              </a:buClr>
              <a:defRPr/>
            </a:pPr>
            <a:r>
              <a:rPr lang="en-US" sz="2800" b="1" dirty="0" err="1"/>
              <a:t>CardLayout</a:t>
            </a:r>
            <a:endParaRPr lang="en-US" sz="2800" kern="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3144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20612"/>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a:solidFill>
                  <a:srgbClr val="002060"/>
                </a:solidFill>
                <a:latin typeface="Cambria" panose="02040503050406030204" pitchFamily="18" charset="0"/>
              </a:rPr>
              <a:t>Flowlayout</a:t>
            </a:r>
          </a:p>
        </p:txBody>
      </p:sp>
      <p:sp>
        <p:nvSpPr>
          <p:cNvPr id="9" name="Rectangle 8"/>
          <p:cNvSpPr/>
          <p:nvPr/>
        </p:nvSpPr>
        <p:spPr>
          <a:xfrm>
            <a:off x="2274627" y="1768483"/>
            <a:ext cx="8012373" cy="1938992"/>
          </a:xfrm>
          <a:prstGeom prst="rect">
            <a:avLst/>
          </a:prstGeom>
        </p:spPr>
        <p:txBody>
          <a:bodyPr wrap="square">
            <a:spAutoFit/>
          </a:bodyPr>
          <a:lstStyle/>
          <a:p>
            <a:pPr algn="just"/>
            <a:r>
              <a:rPr lang="vi-VN" sz="2400" dirty="0"/>
              <a:t>FlowLayout cho phép add các control trên cùng một dòng, khi nào hết chỗ chứa nó sẽ tự động xuống dòng, ta cũng có thể điều chỉnh hướng xuất hiện của control. Mặc định khi một JPanel được khởi tạo thì bản thân lớp chứa này sẽ có kiểu Layout là FlowLayout. </a:t>
            </a:r>
            <a:endParaRPr lang="en-US" sz="2400" dirty="0"/>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586" y="3936075"/>
            <a:ext cx="57531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666" y="5094438"/>
            <a:ext cx="43529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7315201" y="5399238"/>
            <a:ext cx="3001143" cy="523220"/>
          </a:xfrm>
          <a:prstGeom prst="rect">
            <a:avLst/>
          </a:prstGeom>
          <a:noFill/>
        </p:spPr>
        <p:txBody>
          <a:bodyPr wrap="none" rtlCol="0">
            <a:spAutoFit/>
          </a:bodyPr>
          <a:lstStyle/>
          <a:p>
            <a:r>
              <a:rPr lang="en-US" sz="2800"/>
              <a:t>Resize the Width </a:t>
            </a:r>
          </a:p>
        </p:txBody>
      </p:sp>
      <mc:AlternateContent xmlns:mc="http://schemas.openxmlformats.org/markup-compatibility/2006" xmlns:p14="http://schemas.microsoft.com/office/powerpoint/2010/main">
        <mc:Choice Requires="p14">
          <p:contentPart p14:bwMode="auto" r:id="rId4">
            <p14:nvContentPartPr>
              <p14:cNvPr id="13" name="Ink 12"/>
              <p14:cNvContentPartPr/>
              <p14:nvPr/>
            </p14:nvContentPartPr>
            <p14:xfrm>
              <a:off x="6801600" y="4966878"/>
              <a:ext cx="964800" cy="438120"/>
            </p14:xfrm>
          </p:contentPart>
        </mc:Choice>
        <mc:Fallback xmlns="">
          <p:pic>
            <p:nvPicPr>
              <p:cNvPr id="13" name="Ink 12"/>
              <p:cNvPicPr/>
              <p:nvPr/>
            </p:nvPicPr>
            <p:blipFill>
              <a:blip r:embed="rId5"/>
              <a:stretch>
                <a:fillRect/>
              </a:stretch>
            </p:blipFill>
            <p:spPr>
              <a:xfrm>
                <a:off x="6785760" y="4903518"/>
                <a:ext cx="99612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p14:cNvContentPartPr/>
              <p14:nvPr/>
            </p14:nvContentPartPr>
            <p14:xfrm>
              <a:off x="6774960" y="5208078"/>
              <a:ext cx="375120" cy="312840"/>
            </p14:xfrm>
          </p:contentPart>
        </mc:Choice>
        <mc:Fallback xmlns="">
          <p:pic>
            <p:nvPicPr>
              <p:cNvPr id="14" name="Ink 13"/>
              <p:cNvPicPr/>
              <p:nvPr/>
            </p:nvPicPr>
            <p:blipFill>
              <a:blip r:embed="rId7"/>
              <a:stretch>
                <a:fillRect/>
              </a:stretch>
            </p:blipFill>
            <p:spPr>
              <a:xfrm>
                <a:off x="6759120" y="5144718"/>
                <a:ext cx="406440" cy="439560"/>
              </a:xfrm>
              <a:prstGeom prst="rect">
                <a:avLst/>
              </a:prstGeom>
            </p:spPr>
          </p:pic>
        </mc:Fallback>
      </mc:AlternateContent>
    </p:spTree>
    <p:extLst>
      <p:ext uri="{BB962C8B-B14F-4D97-AF65-F5344CB8AC3E}">
        <p14:creationId xmlns:p14="http://schemas.microsoft.com/office/powerpoint/2010/main" val="12282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5181"/>
            <a:ext cx="4620576" cy="508000"/>
            <a:chOff x="789624" y="1231219"/>
            <a:chExt cx="4620576" cy="508000"/>
          </a:xfrm>
        </p:grpSpPr>
        <p:sp>
          <p:nvSpPr>
            <p:cNvPr id="3" name="AutoShape 52"/>
            <p:cNvSpPr>
              <a:spLocks noChangeArrowheads="1"/>
            </p:cNvSpPr>
            <p:nvPr/>
          </p:nvSpPr>
          <p:spPr bwMode="gray">
            <a:xfrm>
              <a:off x="990600" y="1231219"/>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err="1">
                  <a:latin typeface="Cambria" panose="02040503050406030204" pitchFamily="18" charset="0"/>
                </a:rPr>
                <a:t>Nội</a:t>
              </a:r>
              <a:r>
                <a:rPr lang="en-US" sz="2400" b="1">
                  <a:latin typeface="Cambria" panose="02040503050406030204" pitchFamily="18" charset="0"/>
                </a:rPr>
                <a:t> dung </a:t>
              </a:r>
              <a:r>
                <a:rPr lang="en-US" sz="2400" b="1" err="1">
                  <a:latin typeface="Cambria" panose="02040503050406030204" pitchFamily="18" charset="0"/>
                </a:rPr>
                <a:t>bài</a:t>
              </a:r>
              <a:r>
                <a:rPr lang="en-US" sz="2400" b="1">
                  <a:latin typeface="Cambria" panose="02040503050406030204" pitchFamily="18" charset="0"/>
                </a:rPr>
                <a:t> </a:t>
              </a:r>
              <a:r>
                <a:rPr lang="en-US" sz="2400" b="1" err="1">
                  <a:latin typeface="Cambria" panose="02040503050406030204" pitchFamily="18" charset="0"/>
                </a:rPr>
                <a:t>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386142"/>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err="1">
                <a:solidFill>
                  <a:srgbClr val="002060"/>
                </a:solidFill>
                <a:latin typeface="Cambria" panose="02040503050406030204" pitchFamily="18" charset="0"/>
              </a:rPr>
              <a:t>Flowlayout</a:t>
            </a:r>
            <a:endParaRPr lang="en-US" sz="2800" kern="0">
              <a:solidFill>
                <a:srgbClr val="002060"/>
              </a:solidFill>
              <a:latin typeface="Cambria" panose="02040503050406030204" pitchFamily="18" charset="0"/>
            </a:endParaRPr>
          </a:p>
        </p:txBody>
      </p:sp>
      <p:sp>
        <p:nvSpPr>
          <p:cNvPr id="15" name="Rectangle 14"/>
          <p:cNvSpPr/>
          <p:nvPr/>
        </p:nvSpPr>
        <p:spPr>
          <a:xfrm>
            <a:off x="2179210" y="1968005"/>
            <a:ext cx="8839200" cy="4093428"/>
          </a:xfrm>
          <a:prstGeom prst="rect">
            <a:avLst/>
          </a:prstGeom>
        </p:spPr>
        <p:txBody>
          <a:bodyPr wrap="square">
            <a:spAutoFit/>
          </a:bodyPr>
          <a:lstStyle/>
          <a:p>
            <a:r>
              <a:rPr lang="en-US" sz="2000" dirty="0" err="1">
                <a:solidFill>
                  <a:srgbClr val="000000"/>
                </a:solidFill>
                <a:highlight>
                  <a:srgbClr val="D4D4D4"/>
                </a:highlight>
                <a:latin typeface="Consolas"/>
              </a:rPr>
              <a:t>JPanel</a:t>
            </a:r>
            <a:r>
              <a:rPr lang="en-US" sz="2000" dirty="0">
                <a:solidFill>
                  <a:srgbClr val="000000"/>
                </a:solidFill>
                <a:highlight>
                  <a:srgbClr val="D4D4D4"/>
                </a:highlight>
                <a:latin typeface="Consolas"/>
              </a:rPr>
              <a:t> </a:t>
            </a:r>
            <a:r>
              <a:rPr lang="en-US" sz="2000" dirty="0" err="1">
                <a:solidFill>
                  <a:srgbClr val="000000"/>
                </a:solidFill>
                <a:highlight>
                  <a:srgbClr val="D4D4D4"/>
                </a:highlight>
                <a:latin typeface="Consolas"/>
              </a:rPr>
              <a:t>pnFlow</a:t>
            </a:r>
            <a:r>
              <a:rPr lang="en-US" sz="2000" dirty="0">
                <a:solidFill>
                  <a:srgbClr val="000000"/>
                </a:solidFill>
                <a:highlight>
                  <a:srgbClr val="D4D4D4"/>
                </a:highlight>
                <a:latin typeface="Consolas"/>
              </a:rPr>
              <a:t>=</a:t>
            </a:r>
            <a:r>
              <a:rPr lang="en-US" sz="2000" b="1" dirty="0">
                <a:solidFill>
                  <a:srgbClr val="7F0055"/>
                </a:solidFill>
                <a:highlight>
                  <a:srgbClr val="D4D4D4"/>
                </a:highlight>
                <a:latin typeface="Consolas"/>
              </a:rPr>
              <a:t>new</a:t>
            </a:r>
            <a:r>
              <a:rPr lang="en-US" sz="2000" b="1" dirty="0">
                <a:solidFill>
                  <a:srgbClr val="000000"/>
                </a:solidFill>
                <a:highlight>
                  <a:srgbClr val="D4D4D4"/>
                </a:highlight>
                <a:latin typeface="Consolas"/>
              </a:rPr>
              <a:t> </a:t>
            </a:r>
            <a:r>
              <a:rPr lang="en-US" sz="2000" b="1" dirty="0" err="1">
                <a:solidFill>
                  <a:srgbClr val="000000"/>
                </a:solidFill>
                <a:highlight>
                  <a:srgbClr val="D4D4D4"/>
                </a:highlight>
                <a:latin typeface="Consolas"/>
              </a:rPr>
              <a:t>JPanel</a:t>
            </a:r>
            <a:r>
              <a:rPr lang="en-US" sz="2000" b="1" dirty="0">
                <a:solidFill>
                  <a:srgbClr val="000000"/>
                </a:solidFill>
                <a:highlight>
                  <a:srgbClr val="D4D4D4"/>
                </a:highlight>
                <a:latin typeface="Consolas"/>
              </a:rPr>
              <a:t>();</a:t>
            </a:r>
          </a:p>
          <a:p>
            <a:r>
              <a:rPr lang="en-US" sz="2000" dirty="0">
                <a:solidFill>
                  <a:srgbClr val="000000"/>
                </a:solidFill>
                <a:latin typeface="Consolas"/>
              </a:rPr>
              <a:t>	</a:t>
            </a:r>
            <a:r>
              <a:rPr lang="en-US" sz="2000" dirty="0" err="1">
                <a:solidFill>
                  <a:srgbClr val="000000"/>
                </a:solidFill>
                <a:latin typeface="Consolas"/>
              </a:rPr>
              <a:t>pnFlow.setLayout</a:t>
            </a:r>
            <a:r>
              <a:rPr lang="en-US" sz="2000" dirty="0">
                <a:solidFill>
                  <a:srgbClr val="000000"/>
                </a:solidFill>
                <a:latin typeface="Consolas"/>
              </a:rPr>
              <a:t>(</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FlowLayout</a:t>
            </a:r>
            <a:r>
              <a:rPr lang="en-US" sz="2000" b="1" dirty="0">
                <a:solidFill>
                  <a:srgbClr val="000000"/>
                </a:solidFill>
                <a:latin typeface="Consolas"/>
              </a:rPr>
              <a:t>());</a:t>
            </a:r>
          </a:p>
          <a:p>
            <a:r>
              <a:rPr lang="en-US" sz="2000" dirty="0" err="1">
                <a:solidFill>
                  <a:srgbClr val="000000"/>
                </a:solidFill>
                <a:latin typeface="Consolas"/>
              </a:rPr>
              <a:t>pnFlow.setBackground</a:t>
            </a:r>
            <a:r>
              <a:rPr lang="en-US" sz="2000" dirty="0">
                <a:solidFill>
                  <a:srgbClr val="000000"/>
                </a:solidFill>
                <a:latin typeface="Consolas"/>
              </a:rPr>
              <a:t>(</a:t>
            </a:r>
            <a:r>
              <a:rPr lang="en-US" sz="2000" dirty="0" err="1">
                <a:solidFill>
                  <a:srgbClr val="000000"/>
                </a:solidFill>
                <a:latin typeface="Consolas"/>
              </a:rPr>
              <a:t>Color.</a:t>
            </a:r>
            <a:r>
              <a:rPr lang="en-US" sz="2000" i="1" dirty="0" err="1">
                <a:solidFill>
                  <a:srgbClr val="0000C0"/>
                </a:solidFill>
                <a:latin typeface="Consolas"/>
              </a:rPr>
              <a:t>PINK</a:t>
            </a:r>
            <a:r>
              <a:rPr lang="en-US" sz="2000" i="1" dirty="0">
                <a:solidFill>
                  <a:srgbClr val="000000"/>
                </a:solidFill>
                <a:latin typeface="Consolas"/>
              </a:rPr>
              <a:t>);</a:t>
            </a:r>
          </a:p>
          <a:p>
            <a:r>
              <a:rPr lang="en-US" sz="2000" dirty="0" err="1">
                <a:solidFill>
                  <a:srgbClr val="000000"/>
                </a:solidFill>
                <a:latin typeface="Consolas"/>
              </a:rPr>
              <a:t>JButton</a:t>
            </a:r>
            <a:r>
              <a:rPr lang="en-US" sz="2000" dirty="0">
                <a:solidFill>
                  <a:srgbClr val="000000"/>
                </a:solidFill>
                <a:latin typeface="Consolas"/>
              </a:rPr>
              <a:t> btn1=</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JButton</a:t>
            </a:r>
            <a:r>
              <a:rPr lang="en-US" sz="2000" b="1" dirty="0">
                <a:solidFill>
                  <a:srgbClr val="000000"/>
                </a:solidFill>
                <a:latin typeface="Consolas"/>
              </a:rPr>
              <a:t>(</a:t>
            </a:r>
            <a:r>
              <a:rPr lang="en-US" sz="2000" b="1" dirty="0">
                <a:solidFill>
                  <a:srgbClr val="2A00FF"/>
                </a:solidFill>
                <a:latin typeface="Consolas"/>
              </a:rPr>
              <a:t>"</a:t>
            </a:r>
            <a:r>
              <a:rPr lang="en-US" sz="2000" b="1" dirty="0" err="1">
                <a:solidFill>
                  <a:srgbClr val="2A00FF"/>
                </a:solidFill>
                <a:latin typeface="Consolas"/>
              </a:rPr>
              <a:t>FlowLayout</a:t>
            </a:r>
            <a:r>
              <a:rPr lang="en-US" sz="2000" b="1" dirty="0">
                <a:solidFill>
                  <a:srgbClr val="2A00FF"/>
                </a:solidFill>
                <a:latin typeface="Consolas"/>
              </a:rPr>
              <a:t>"</a:t>
            </a:r>
            <a:r>
              <a:rPr lang="en-US" sz="2000" b="1" dirty="0">
                <a:solidFill>
                  <a:srgbClr val="000000"/>
                </a:solidFill>
                <a:latin typeface="Consolas"/>
              </a:rPr>
              <a:t>);</a:t>
            </a:r>
          </a:p>
          <a:p>
            <a:r>
              <a:rPr lang="en-US" sz="2000" dirty="0" err="1">
                <a:solidFill>
                  <a:srgbClr val="000000"/>
                </a:solidFill>
                <a:latin typeface="Consolas"/>
              </a:rPr>
              <a:t>JButton</a:t>
            </a:r>
            <a:r>
              <a:rPr lang="en-US" sz="2000" dirty="0">
                <a:solidFill>
                  <a:srgbClr val="000000"/>
                </a:solidFill>
                <a:latin typeface="Consolas"/>
              </a:rPr>
              <a:t> btn2=</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JButton</a:t>
            </a:r>
            <a:r>
              <a:rPr lang="en-US" sz="2000" b="1" dirty="0">
                <a:solidFill>
                  <a:srgbClr val="000000"/>
                </a:solidFill>
                <a:latin typeface="Consolas"/>
              </a:rPr>
              <a:t>(</a:t>
            </a:r>
            <a:r>
              <a:rPr lang="en-US" sz="2000" b="1" dirty="0">
                <a:solidFill>
                  <a:srgbClr val="2A00FF"/>
                </a:solidFill>
                <a:latin typeface="Consolas"/>
              </a:rPr>
              <a:t>"Add </a:t>
            </a:r>
            <a:r>
              <a:rPr lang="en-US" sz="2000" b="1" dirty="0" err="1">
                <a:solidFill>
                  <a:srgbClr val="2A00FF"/>
                </a:solidFill>
                <a:latin typeface="Consolas"/>
              </a:rPr>
              <a:t>các</a:t>
            </a:r>
            <a:r>
              <a:rPr lang="en-US" sz="2000" b="1" dirty="0">
                <a:solidFill>
                  <a:srgbClr val="2A00FF"/>
                </a:solidFill>
                <a:latin typeface="Consolas"/>
              </a:rPr>
              <a:t> control"</a:t>
            </a:r>
            <a:r>
              <a:rPr lang="en-US" sz="2000" b="1" dirty="0">
                <a:solidFill>
                  <a:srgbClr val="000000"/>
                </a:solidFill>
                <a:latin typeface="Consolas"/>
              </a:rPr>
              <a:t>);</a:t>
            </a:r>
          </a:p>
          <a:p>
            <a:r>
              <a:rPr lang="en-US" sz="2000" dirty="0" err="1">
                <a:solidFill>
                  <a:srgbClr val="000000"/>
                </a:solidFill>
                <a:latin typeface="Consolas"/>
              </a:rPr>
              <a:t>JButton</a:t>
            </a:r>
            <a:r>
              <a:rPr lang="en-US" sz="2000" dirty="0">
                <a:solidFill>
                  <a:srgbClr val="000000"/>
                </a:solidFill>
                <a:latin typeface="Consolas"/>
              </a:rPr>
              <a:t> btn3=</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JButton</a:t>
            </a:r>
            <a:r>
              <a:rPr lang="en-US" sz="2000" b="1" dirty="0">
                <a:solidFill>
                  <a:srgbClr val="000000"/>
                </a:solidFill>
                <a:latin typeface="Consolas"/>
              </a:rPr>
              <a:t>(</a:t>
            </a:r>
            <a:r>
              <a:rPr lang="en-US" sz="2000" b="1" dirty="0">
                <a:solidFill>
                  <a:srgbClr val="2A00FF"/>
                </a:solidFill>
                <a:latin typeface="Consolas"/>
              </a:rPr>
              <a:t>"</a:t>
            </a:r>
            <a:r>
              <a:rPr lang="en-US" sz="2000" b="1" dirty="0" err="1">
                <a:solidFill>
                  <a:srgbClr val="2A00FF"/>
                </a:solidFill>
                <a:latin typeface="Consolas"/>
              </a:rPr>
              <a:t>Trên</a:t>
            </a:r>
            <a:r>
              <a:rPr lang="en-US" sz="2000" b="1" dirty="0">
                <a:solidFill>
                  <a:srgbClr val="2A00FF"/>
                </a:solidFill>
                <a:latin typeface="Consolas"/>
              </a:rPr>
              <a:t> 1 </a:t>
            </a:r>
            <a:r>
              <a:rPr lang="en-US" sz="2000" b="1" dirty="0" err="1">
                <a:solidFill>
                  <a:srgbClr val="2A00FF"/>
                </a:solidFill>
                <a:latin typeface="Consolas"/>
              </a:rPr>
              <a:t>dòng</a:t>
            </a:r>
            <a:r>
              <a:rPr lang="en-US" sz="2000" b="1" dirty="0">
                <a:solidFill>
                  <a:srgbClr val="2A00FF"/>
                </a:solidFill>
                <a:latin typeface="Consolas"/>
              </a:rPr>
              <a:t>"</a:t>
            </a:r>
            <a:r>
              <a:rPr lang="en-US" sz="2000" b="1" dirty="0">
                <a:solidFill>
                  <a:srgbClr val="000000"/>
                </a:solidFill>
                <a:latin typeface="Consolas"/>
              </a:rPr>
              <a:t>);</a:t>
            </a:r>
          </a:p>
          <a:p>
            <a:r>
              <a:rPr lang="en-US" sz="2000" dirty="0" err="1">
                <a:solidFill>
                  <a:srgbClr val="000000"/>
                </a:solidFill>
                <a:latin typeface="Consolas"/>
              </a:rPr>
              <a:t>JButton</a:t>
            </a:r>
            <a:r>
              <a:rPr lang="en-US" sz="2000" dirty="0">
                <a:solidFill>
                  <a:srgbClr val="000000"/>
                </a:solidFill>
                <a:latin typeface="Consolas"/>
              </a:rPr>
              <a:t> btn4=</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JButton</a:t>
            </a:r>
            <a:r>
              <a:rPr lang="en-US" sz="2000" b="1" dirty="0">
                <a:solidFill>
                  <a:srgbClr val="000000"/>
                </a:solidFill>
                <a:latin typeface="Consolas"/>
              </a:rPr>
              <a:t>(</a:t>
            </a:r>
            <a:r>
              <a:rPr lang="en-US" sz="2000" b="1" dirty="0">
                <a:solidFill>
                  <a:srgbClr val="2A00FF"/>
                </a:solidFill>
                <a:latin typeface="Consolas"/>
              </a:rPr>
              <a:t>"</a:t>
            </a:r>
            <a:r>
              <a:rPr lang="en-US" sz="2000" b="1" dirty="0" err="1">
                <a:solidFill>
                  <a:srgbClr val="2A00FF"/>
                </a:solidFill>
                <a:latin typeface="Consolas"/>
              </a:rPr>
              <a:t>Hết</a:t>
            </a:r>
            <a:r>
              <a:rPr lang="en-US" sz="2000" b="1" dirty="0">
                <a:solidFill>
                  <a:srgbClr val="2A00FF"/>
                </a:solidFill>
                <a:latin typeface="Consolas"/>
              </a:rPr>
              <a:t> </a:t>
            </a:r>
            <a:r>
              <a:rPr lang="en-US" sz="2000" b="1" dirty="0" err="1">
                <a:solidFill>
                  <a:srgbClr val="2A00FF"/>
                </a:solidFill>
                <a:latin typeface="Consolas"/>
              </a:rPr>
              <a:t>chỗ</a:t>
            </a:r>
            <a:r>
              <a:rPr lang="en-US" sz="2000" b="1" dirty="0">
                <a:solidFill>
                  <a:srgbClr val="2A00FF"/>
                </a:solidFill>
                <a:latin typeface="Consolas"/>
              </a:rPr>
              <a:t> </a:t>
            </a:r>
            <a:r>
              <a:rPr lang="en-US" sz="2000" b="1" dirty="0" err="1">
                <a:solidFill>
                  <a:srgbClr val="2A00FF"/>
                </a:solidFill>
                <a:latin typeface="Consolas"/>
              </a:rPr>
              <a:t>chứa</a:t>
            </a:r>
            <a:r>
              <a:rPr lang="en-US" sz="2000" b="1" dirty="0">
                <a:solidFill>
                  <a:srgbClr val="2A00FF"/>
                </a:solidFill>
                <a:latin typeface="Consolas"/>
              </a:rPr>
              <a:t>"</a:t>
            </a:r>
            <a:r>
              <a:rPr lang="en-US" sz="2000" b="1" dirty="0">
                <a:solidFill>
                  <a:srgbClr val="000000"/>
                </a:solidFill>
                <a:latin typeface="Consolas"/>
              </a:rPr>
              <a:t>);</a:t>
            </a:r>
          </a:p>
          <a:p>
            <a:r>
              <a:rPr lang="en-US" sz="2000" dirty="0" err="1">
                <a:solidFill>
                  <a:srgbClr val="000000"/>
                </a:solidFill>
                <a:latin typeface="Consolas"/>
              </a:rPr>
              <a:t>JButton</a:t>
            </a:r>
            <a:r>
              <a:rPr lang="en-US" sz="2000" dirty="0">
                <a:solidFill>
                  <a:srgbClr val="000000"/>
                </a:solidFill>
                <a:latin typeface="Consolas"/>
              </a:rPr>
              <a:t> btn5=</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JButton</a:t>
            </a:r>
            <a:r>
              <a:rPr lang="en-US" sz="2000" b="1" dirty="0">
                <a:solidFill>
                  <a:srgbClr val="000000"/>
                </a:solidFill>
                <a:latin typeface="Consolas"/>
              </a:rPr>
              <a:t>(</a:t>
            </a:r>
            <a:r>
              <a:rPr lang="en-US" sz="2000" b="1" dirty="0">
                <a:solidFill>
                  <a:srgbClr val="2A00FF"/>
                </a:solidFill>
                <a:latin typeface="Consolas"/>
              </a:rPr>
              <a:t>"</a:t>
            </a:r>
            <a:r>
              <a:rPr lang="en-US" sz="2000" b="1" dirty="0" err="1">
                <a:solidFill>
                  <a:srgbClr val="2A00FF"/>
                </a:solidFill>
                <a:latin typeface="Consolas"/>
              </a:rPr>
              <a:t>Thì</a:t>
            </a:r>
            <a:r>
              <a:rPr lang="en-US" sz="2000" b="1" dirty="0">
                <a:solidFill>
                  <a:srgbClr val="2A00FF"/>
                </a:solidFill>
                <a:latin typeface="Consolas"/>
              </a:rPr>
              <a:t> </a:t>
            </a:r>
            <a:r>
              <a:rPr lang="en-US" sz="2000" b="1" dirty="0" err="1">
                <a:solidFill>
                  <a:srgbClr val="2A00FF"/>
                </a:solidFill>
                <a:latin typeface="Consolas"/>
              </a:rPr>
              <a:t>xuống</a:t>
            </a:r>
            <a:r>
              <a:rPr lang="en-US" sz="2000" b="1" dirty="0">
                <a:solidFill>
                  <a:srgbClr val="2A00FF"/>
                </a:solidFill>
                <a:latin typeface="Consolas"/>
              </a:rPr>
              <a:t> </a:t>
            </a:r>
            <a:r>
              <a:rPr lang="en-US" sz="2000" b="1" dirty="0" err="1">
                <a:solidFill>
                  <a:srgbClr val="2A00FF"/>
                </a:solidFill>
                <a:latin typeface="Consolas"/>
              </a:rPr>
              <a:t>dòng</a:t>
            </a:r>
            <a:r>
              <a:rPr lang="en-US" sz="2000" b="1" dirty="0">
                <a:solidFill>
                  <a:srgbClr val="2A00FF"/>
                </a:solidFill>
                <a:latin typeface="Consolas"/>
              </a:rPr>
              <a:t>"</a:t>
            </a:r>
            <a:r>
              <a:rPr lang="en-US" sz="2000" b="1" dirty="0">
                <a:solidFill>
                  <a:srgbClr val="000000"/>
                </a:solidFill>
                <a:latin typeface="Consolas"/>
              </a:rPr>
              <a:t>);</a:t>
            </a:r>
          </a:p>
          <a:p>
            <a:r>
              <a:rPr lang="en-US" sz="2000" dirty="0" err="1">
                <a:solidFill>
                  <a:srgbClr val="000000"/>
                </a:solidFill>
                <a:latin typeface="Consolas"/>
              </a:rPr>
              <a:t>pnFlow.add</a:t>
            </a:r>
            <a:r>
              <a:rPr lang="en-US" sz="2000" dirty="0">
                <a:solidFill>
                  <a:srgbClr val="000000"/>
                </a:solidFill>
                <a:latin typeface="Consolas"/>
              </a:rPr>
              <a:t>(btn1);</a:t>
            </a:r>
            <a:r>
              <a:rPr lang="en-US" sz="2000" dirty="0" err="1">
                <a:solidFill>
                  <a:srgbClr val="000000"/>
                </a:solidFill>
                <a:latin typeface="Consolas"/>
              </a:rPr>
              <a:t>pnFlow.add</a:t>
            </a:r>
            <a:r>
              <a:rPr lang="en-US" sz="2000" dirty="0">
                <a:solidFill>
                  <a:srgbClr val="000000"/>
                </a:solidFill>
                <a:latin typeface="Consolas"/>
              </a:rPr>
              <a:t>(btn2);</a:t>
            </a:r>
          </a:p>
          <a:p>
            <a:r>
              <a:rPr lang="en-US" sz="2000" dirty="0" err="1">
                <a:solidFill>
                  <a:srgbClr val="000000"/>
                </a:solidFill>
                <a:latin typeface="Consolas"/>
              </a:rPr>
              <a:t>pnFlow.add</a:t>
            </a:r>
            <a:r>
              <a:rPr lang="en-US" sz="2000" dirty="0">
                <a:solidFill>
                  <a:srgbClr val="000000"/>
                </a:solidFill>
                <a:latin typeface="Consolas"/>
              </a:rPr>
              <a:t>(btn3);</a:t>
            </a:r>
            <a:r>
              <a:rPr lang="en-US" sz="2000" dirty="0" err="1">
                <a:solidFill>
                  <a:srgbClr val="000000"/>
                </a:solidFill>
                <a:latin typeface="Consolas"/>
              </a:rPr>
              <a:t>pnFlow.add</a:t>
            </a:r>
            <a:r>
              <a:rPr lang="en-US" sz="2000" dirty="0">
                <a:solidFill>
                  <a:srgbClr val="000000"/>
                </a:solidFill>
                <a:latin typeface="Consolas"/>
              </a:rPr>
              <a:t>(btn4);</a:t>
            </a:r>
          </a:p>
          <a:p>
            <a:r>
              <a:rPr lang="en-US" sz="2000" dirty="0" err="1">
                <a:solidFill>
                  <a:srgbClr val="000000"/>
                </a:solidFill>
                <a:latin typeface="Consolas"/>
              </a:rPr>
              <a:t>pnFlow.add</a:t>
            </a:r>
            <a:r>
              <a:rPr lang="en-US" sz="2000" dirty="0">
                <a:solidFill>
                  <a:srgbClr val="000000"/>
                </a:solidFill>
                <a:latin typeface="Consolas"/>
              </a:rPr>
              <a:t>(btn5);</a:t>
            </a:r>
          </a:p>
          <a:p>
            <a:pPr lvl="1"/>
            <a:r>
              <a:rPr lang="en-US" sz="2000" b="1" dirty="0">
                <a:solidFill>
                  <a:srgbClr val="000000"/>
                </a:solidFill>
                <a:latin typeface="Consolas"/>
              </a:rPr>
              <a:t>Container con=</a:t>
            </a:r>
            <a:r>
              <a:rPr lang="en-US" sz="2000" b="1" dirty="0" err="1">
                <a:solidFill>
                  <a:srgbClr val="000000"/>
                </a:solidFill>
                <a:latin typeface="Consolas"/>
              </a:rPr>
              <a:t>getContentPane</a:t>
            </a:r>
            <a:r>
              <a:rPr lang="en-US" sz="2000" b="1" dirty="0">
                <a:solidFill>
                  <a:srgbClr val="000000"/>
                </a:solidFill>
                <a:latin typeface="Consolas"/>
              </a:rPr>
              <a:t>();</a:t>
            </a:r>
          </a:p>
          <a:p>
            <a:pPr lvl="1"/>
            <a:r>
              <a:rPr lang="en-US" sz="2000" b="1" dirty="0" err="1">
                <a:solidFill>
                  <a:srgbClr val="000000"/>
                </a:solidFill>
                <a:latin typeface="Consolas"/>
              </a:rPr>
              <a:t>con.add</a:t>
            </a:r>
            <a:r>
              <a:rPr lang="en-US" sz="2000" b="1" dirty="0">
                <a:solidFill>
                  <a:srgbClr val="000000"/>
                </a:solidFill>
                <a:latin typeface="Consolas"/>
              </a:rPr>
              <a:t>(</a:t>
            </a:r>
            <a:r>
              <a:rPr lang="en-US" sz="2000" b="1" dirty="0" err="1">
                <a:solidFill>
                  <a:srgbClr val="000000"/>
                </a:solidFill>
                <a:latin typeface="Consolas"/>
              </a:rPr>
              <a:t>pnFlow</a:t>
            </a:r>
            <a:r>
              <a:rPr lang="en-US" sz="2000" b="1" dirty="0">
                <a:solidFill>
                  <a:srgbClr val="000000"/>
                </a:solidFill>
                <a:latin typeface="Consolas"/>
              </a:rPr>
              <a:t>);</a:t>
            </a:r>
            <a:endParaRPr lang="en-US" sz="2000" b="1" dirty="0"/>
          </a:p>
        </p:txBody>
      </p:sp>
    </p:spTree>
    <p:extLst>
      <p:ext uri="{BB962C8B-B14F-4D97-AF65-F5344CB8AC3E}">
        <p14:creationId xmlns:p14="http://schemas.microsoft.com/office/powerpoint/2010/main" val="2437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28553"/>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366624"/>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a:solidFill>
                  <a:srgbClr val="002060"/>
                </a:solidFill>
                <a:latin typeface="Cambria" panose="02040503050406030204" pitchFamily="18" charset="0"/>
              </a:rPr>
              <a:t>Flowlayout</a:t>
            </a:r>
          </a:p>
        </p:txBody>
      </p:sp>
      <p:sp>
        <p:nvSpPr>
          <p:cNvPr id="10" name="Rectangle 9"/>
          <p:cNvSpPr/>
          <p:nvPr/>
        </p:nvSpPr>
        <p:spPr>
          <a:xfrm>
            <a:off x="1905000" y="1919214"/>
            <a:ext cx="8839200" cy="3170099"/>
          </a:xfrm>
          <a:prstGeom prst="rect">
            <a:avLst/>
          </a:prstGeom>
        </p:spPr>
        <p:txBody>
          <a:bodyPr wrap="square">
            <a:spAutoFit/>
          </a:bodyPr>
          <a:lstStyle/>
          <a:p>
            <a:r>
              <a:rPr lang="en-US" sz="2400" dirty="0" err="1">
                <a:solidFill>
                  <a:srgbClr val="000000"/>
                </a:solidFill>
                <a:latin typeface="Consolas"/>
              </a:rPr>
              <a:t>pnFlow.setLayout</a:t>
            </a:r>
            <a:r>
              <a:rPr lang="en-US" sz="2400" dirty="0">
                <a:solidFill>
                  <a:srgbClr val="000000"/>
                </a:solidFill>
                <a:latin typeface="Consolas"/>
              </a:rPr>
              <a:t>(</a:t>
            </a:r>
            <a:r>
              <a:rPr lang="en-US" sz="2400" b="1" dirty="0">
                <a:solidFill>
                  <a:srgbClr val="7F0055"/>
                </a:solidFill>
                <a:latin typeface="Consolas"/>
              </a:rPr>
              <a:t>new</a:t>
            </a:r>
            <a:r>
              <a:rPr lang="en-US" sz="2400" b="1" dirty="0">
                <a:solidFill>
                  <a:srgbClr val="000000"/>
                </a:solidFill>
                <a:latin typeface="Consolas"/>
              </a:rPr>
              <a:t> </a:t>
            </a:r>
            <a:r>
              <a:rPr lang="en-US" sz="2400" b="1" dirty="0" err="1">
                <a:solidFill>
                  <a:srgbClr val="000000"/>
                </a:solidFill>
                <a:latin typeface="Consolas"/>
              </a:rPr>
              <a:t>FlowLayout</a:t>
            </a:r>
            <a:r>
              <a:rPr lang="en-US" sz="2400" b="1" dirty="0">
                <a:solidFill>
                  <a:srgbClr val="000000"/>
                </a:solidFill>
                <a:latin typeface="Consolas"/>
              </a:rPr>
              <a:t>());</a:t>
            </a:r>
          </a:p>
          <a:p>
            <a:r>
              <a:rPr lang="en-US" sz="2800" b="1" dirty="0">
                <a:solidFill>
                  <a:srgbClr val="000000"/>
                </a:solidFill>
                <a:latin typeface="Consolas"/>
              </a:rPr>
              <a:t>  Setup </a:t>
            </a:r>
            <a:r>
              <a:rPr lang="en-US" sz="2800" b="1" dirty="0" err="1">
                <a:solidFill>
                  <a:srgbClr val="000000"/>
                </a:solidFill>
                <a:latin typeface="Consolas"/>
              </a:rPr>
              <a:t>FlowLayout</a:t>
            </a:r>
            <a:r>
              <a:rPr lang="en-US" sz="2800" b="1" dirty="0">
                <a:solidFill>
                  <a:srgbClr val="000000"/>
                </a:solidFill>
                <a:latin typeface="Consolas"/>
              </a:rPr>
              <a:t> for </a:t>
            </a:r>
            <a:r>
              <a:rPr lang="en-US" sz="2800" b="1" dirty="0" err="1">
                <a:solidFill>
                  <a:srgbClr val="000000"/>
                </a:solidFill>
                <a:latin typeface="Consolas"/>
              </a:rPr>
              <a:t>pnFlow</a:t>
            </a:r>
            <a:endParaRPr lang="en-US" sz="2800" b="1" dirty="0">
              <a:solidFill>
                <a:srgbClr val="000000"/>
              </a:solidFill>
              <a:latin typeface="Consolas"/>
            </a:endParaRPr>
          </a:p>
          <a:p>
            <a:r>
              <a:rPr lang="en-US" sz="2400" dirty="0" err="1">
                <a:solidFill>
                  <a:srgbClr val="000000"/>
                </a:solidFill>
                <a:latin typeface="Consolas"/>
              </a:rPr>
              <a:t>pnFlow.add</a:t>
            </a:r>
            <a:r>
              <a:rPr lang="en-US" sz="2400" dirty="0">
                <a:solidFill>
                  <a:srgbClr val="000000"/>
                </a:solidFill>
                <a:latin typeface="Consolas"/>
              </a:rPr>
              <a:t>(btn1);</a:t>
            </a:r>
          </a:p>
          <a:p>
            <a:r>
              <a:rPr lang="en-US" sz="2800" b="1" dirty="0">
                <a:solidFill>
                  <a:srgbClr val="000000"/>
                </a:solidFill>
                <a:latin typeface="Consolas"/>
              </a:rPr>
              <a:t>  Add new button into the </a:t>
            </a:r>
            <a:r>
              <a:rPr lang="en-US" sz="2800" b="1" dirty="0" err="1">
                <a:solidFill>
                  <a:srgbClr val="000000"/>
                </a:solidFill>
                <a:latin typeface="Consolas"/>
              </a:rPr>
              <a:t>pnFlow</a:t>
            </a:r>
            <a:endParaRPr lang="en-US" sz="2800" b="1" dirty="0">
              <a:solidFill>
                <a:srgbClr val="000000"/>
              </a:solidFill>
              <a:latin typeface="Consolas"/>
            </a:endParaRPr>
          </a:p>
          <a:p>
            <a:r>
              <a:rPr lang="en-US" sz="2400" dirty="0">
                <a:solidFill>
                  <a:srgbClr val="000000"/>
                </a:solidFill>
                <a:latin typeface="Consolas"/>
              </a:rPr>
              <a:t>Container con=</a:t>
            </a:r>
            <a:r>
              <a:rPr lang="en-US" sz="2400" dirty="0" err="1">
                <a:solidFill>
                  <a:srgbClr val="000000"/>
                </a:solidFill>
                <a:latin typeface="Consolas"/>
              </a:rPr>
              <a:t>getContentPane</a:t>
            </a:r>
            <a:r>
              <a:rPr lang="en-US" sz="2400" dirty="0">
                <a:solidFill>
                  <a:srgbClr val="000000"/>
                </a:solidFill>
                <a:latin typeface="Consolas"/>
              </a:rPr>
              <a:t>();</a:t>
            </a:r>
          </a:p>
          <a:p>
            <a:r>
              <a:rPr lang="en-US" sz="2400" b="1" dirty="0">
                <a:solidFill>
                  <a:srgbClr val="000000"/>
                </a:solidFill>
                <a:latin typeface="Consolas"/>
              </a:rPr>
              <a:t>  get the Window container</a:t>
            </a:r>
          </a:p>
          <a:p>
            <a:r>
              <a:rPr lang="en-US" sz="2400" dirty="0" err="1">
                <a:solidFill>
                  <a:srgbClr val="000000"/>
                </a:solidFill>
                <a:latin typeface="Consolas"/>
              </a:rPr>
              <a:t>con.add</a:t>
            </a:r>
            <a:r>
              <a:rPr lang="en-US" sz="2400" dirty="0">
                <a:solidFill>
                  <a:srgbClr val="000000"/>
                </a:solidFill>
                <a:latin typeface="Consolas"/>
              </a:rPr>
              <a:t>(</a:t>
            </a:r>
            <a:r>
              <a:rPr lang="en-US" sz="2400" dirty="0" err="1">
                <a:solidFill>
                  <a:srgbClr val="000000"/>
                </a:solidFill>
                <a:latin typeface="Consolas"/>
              </a:rPr>
              <a:t>pnFlow</a:t>
            </a:r>
            <a:r>
              <a:rPr lang="en-US" sz="2400" dirty="0">
                <a:solidFill>
                  <a:srgbClr val="000000"/>
                </a:solidFill>
                <a:latin typeface="Consolas"/>
              </a:rPr>
              <a:t>);</a:t>
            </a:r>
          </a:p>
          <a:p>
            <a:r>
              <a:rPr lang="en-US" sz="2400" b="1" dirty="0">
                <a:solidFill>
                  <a:srgbClr val="000000"/>
                </a:solidFill>
                <a:latin typeface="Consolas"/>
              </a:rPr>
              <a:t>  add </a:t>
            </a:r>
            <a:r>
              <a:rPr lang="en-US" sz="2400" b="1" dirty="0" err="1">
                <a:solidFill>
                  <a:srgbClr val="000000"/>
                </a:solidFill>
                <a:latin typeface="Consolas"/>
              </a:rPr>
              <a:t>pnFlow</a:t>
            </a:r>
            <a:r>
              <a:rPr lang="en-US" sz="2400" b="1" dirty="0">
                <a:solidFill>
                  <a:srgbClr val="000000"/>
                </a:solidFill>
                <a:latin typeface="Consolas"/>
              </a:rPr>
              <a:t> panel into the window container</a:t>
            </a:r>
            <a:endParaRPr lang="en-US" sz="2400" b="1" dirty="0"/>
          </a:p>
        </p:txBody>
      </p:sp>
    </p:spTree>
    <p:extLst>
      <p:ext uri="{BB962C8B-B14F-4D97-AF65-F5344CB8AC3E}">
        <p14:creationId xmlns:p14="http://schemas.microsoft.com/office/powerpoint/2010/main" val="223235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5181"/>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86753"/>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err="1">
                <a:solidFill>
                  <a:srgbClr val="002060"/>
                </a:solidFill>
                <a:latin typeface="Cambria" panose="02040503050406030204" pitchFamily="18" charset="0"/>
              </a:rPr>
              <a:t>BoxLayout</a:t>
            </a:r>
            <a:endParaRPr lang="en-US" sz="2800" kern="0">
              <a:solidFill>
                <a:srgbClr val="002060"/>
              </a:solidFill>
              <a:latin typeface="Cambria" panose="02040503050406030204" pitchFamily="18" charset="0"/>
            </a:endParaRPr>
          </a:p>
        </p:txBody>
      </p:sp>
      <p:sp>
        <p:nvSpPr>
          <p:cNvPr id="11" name="Rectangle 10"/>
          <p:cNvSpPr/>
          <p:nvPr/>
        </p:nvSpPr>
        <p:spPr>
          <a:xfrm>
            <a:off x="1247953" y="1713412"/>
            <a:ext cx="8534400" cy="4154984"/>
          </a:xfrm>
          <a:prstGeom prst="rect">
            <a:avLst/>
          </a:prstGeom>
        </p:spPr>
        <p:txBody>
          <a:bodyPr wrap="square">
            <a:spAutoFit/>
          </a:bodyPr>
          <a:lstStyle/>
          <a:p>
            <a:r>
              <a:rPr lang="vi-VN" sz="2400"/>
              <a:t>BoxLayout cho phép add các control </a:t>
            </a:r>
            <a:r>
              <a:rPr lang="en-US" sz="2400" err="1"/>
              <a:t>theo</a:t>
            </a:r>
            <a:r>
              <a:rPr lang="en-US" sz="2400"/>
              <a:t> </a:t>
            </a:r>
            <a:r>
              <a:rPr lang="vi-VN" sz="2400"/>
              <a:t>dòng hoặc cột, tại mỗi vị trí add nó chỉ chấp nhận 1 control, do đó muốn xuất hiện nhiều control tại một vị trí thì bạn nên add vị trí đó là 1 JPanel rồi sau đó add các control khác vào JPanel này</a:t>
            </a:r>
            <a:r>
              <a:rPr lang="en-US" sz="2400"/>
              <a:t>. </a:t>
            </a:r>
          </a:p>
          <a:p>
            <a:r>
              <a:rPr lang="vi-VN" sz="2400" b="1">
                <a:solidFill>
                  <a:srgbClr val="FF0000"/>
                </a:solidFill>
              </a:rPr>
              <a:t>BoxLayout.X_AXIS </a:t>
            </a:r>
            <a:r>
              <a:rPr lang="vi-VN" sz="2400"/>
              <a:t>cho phép add các control theo hướng từ trái qua phải</a:t>
            </a:r>
            <a:r>
              <a:rPr lang="en-US" sz="2400"/>
              <a:t>.</a:t>
            </a:r>
            <a:r>
              <a:rPr lang="vi-VN" sz="2400"/>
              <a:t> </a:t>
            </a:r>
            <a:endParaRPr lang="en-US" sz="2400"/>
          </a:p>
          <a:p>
            <a:r>
              <a:rPr lang="vi-VN" sz="2400" b="1">
                <a:solidFill>
                  <a:srgbClr val="FF0000"/>
                </a:solidFill>
              </a:rPr>
              <a:t>BoxLayout.Y_AXIS</a:t>
            </a:r>
            <a:r>
              <a:rPr lang="vi-VN" sz="2400"/>
              <a:t> cho phép add các control theo hướng từ trên xuống dưới. </a:t>
            </a:r>
            <a:endParaRPr lang="en-US" sz="2400"/>
          </a:p>
          <a:p>
            <a:r>
              <a:rPr lang="vi-VN" sz="2400" b="1"/>
              <a:t>BoxLayout</a:t>
            </a:r>
            <a:r>
              <a:rPr lang="vi-VN" sz="2400"/>
              <a:t> sẽ không tự động xuống dòng khi hết chỗ chứa, tức là các control sẽ bị che khuất nếu như thiếu không gian chứa nó.</a:t>
            </a:r>
            <a:endParaRPr lang="en-US" sz="2400"/>
          </a:p>
        </p:txBody>
      </p:sp>
    </p:spTree>
    <p:extLst>
      <p:ext uri="{BB962C8B-B14F-4D97-AF65-F5344CB8AC3E}">
        <p14:creationId xmlns:p14="http://schemas.microsoft.com/office/powerpoint/2010/main" val="145254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843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err="1">
                  <a:latin typeface="Cambria" panose="02040503050406030204" pitchFamily="18" charset="0"/>
                </a:rPr>
                <a:t>Nội</a:t>
              </a:r>
              <a:r>
                <a:rPr lang="en-US" sz="2400" b="1">
                  <a:latin typeface="Cambria" panose="02040503050406030204" pitchFamily="18" charset="0"/>
                </a:rPr>
                <a:t> dung </a:t>
              </a:r>
              <a:r>
                <a:rPr lang="en-US" sz="2400" b="1" err="1">
                  <a:latin typeface="Cambria" panose="02040503050406030204" pitchFamily="18" charset="0"/>
                </a:rPr>
                <a:t>bài</a:t>
              </a:r>
              <a:r>
                <a:rPr lang="en-US" sz="2400" b="1">
                  <a:latin typeface="Cambria" panose="02040503050406030204" pitchFamily="18" charset="0"/>
                </a:rPr>
                <a:t> </a:t>
              </a:r>
              <a:r>
                <a:rPr lang="en-US" sz="2400" b="1" err="1">
                  <a:latin typeface="Cambria" panose="02040503050406030204" pitchFamily="18" charset="0"/>
                </a:rPr>
                <a:t>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70128"/>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dirty="0" err="1">
                <a:solidFill>
                  <a:srgbClr val="002060"/>
                </a:solidFill>
                <a:latin typeface="Cambria" panose="02040503050406030204" pitchFamily="18" charset="0"/>
              </a:rPr>
              <a:t>BoxLayout</a:t>
            </a:r>
            <a:endParaRPr lang="en-US" sz="2800" kern="0" dirty="0">
              <a:solidFill>
                <a:srgbClr val="002060"/>
              </a:solidFill>
              <a:latin typeface="Cambria" panose="02040503050406030204"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235" y="2415691"/>
            <a:ext cx="4133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731" y="4581526"/>
            <a:ext cx="33718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236" y="2406165"/>
            <a:ext cx="38385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355397" y="1857465"/>
            <a:ext cx="3419526" cy="523220"/>
          </a:xfrm>
          <a:prstGeom prst="rect">
            <a:avLst/>
          </a:prstGeom>
        </p:spPr>
        <p:txBody>
          <a:bodyPr wrap="none">
            <a:spAutoFit/>
          </a:bodyPr>
          <a:lstStyle/>
          <a:p>
            <a:r>
              <a:rPr lang="vi-VN" sz="2800" b="1" dirty="0">
                <a:solidFill>
                  <a:srgbClr val="FF0000"/>
                </a:solidFill>
              </a:rPr>
              <a:t>BoxLayout.X_AXIS</a:t>
            </a:r>
            <a:endParaRPr lang="en-US" dirty="0"/>
          </a:p>
        </p:txBody>
      </p:sp>
      <p:sp>
        <p:nvSpPr>
          <p:cNvPr id="15" name="Rectangle 14"/>
          <p:cNvSpPr/>
          <p:nvPr/>
        </p:nvSpPr>
        <p:spPr>
          <a:xfrm>
            <a:off x="6779759" y="1857465"/>
            <a:ext cx="3419526" cy="523220"/>
          </a:xfrm>
          <a:prstGeom prst="rect">
            <a:avLst/>
          </a:prstGeom>
        </p:spPr>
        <p:txBody>
          <a:bodyPr wrap="none">
            <a:spAutoFit/>
          </a:bodyPr>
          <a:lstStyle/>
          <a:p>
            <a:r>
              <a:rPr lang="vi-VN" sz="2800" b="1">
                <a:solidFill>
                  <a:srgbClr val="FF0000"/>
                </a:solidFill>
              </a:rPr>
              <a:t>BoxLayout.Y_AXIS</a:t>
            </a:r>
            <a:endParaRPr lang="en-US"/>
          </a:p>
        </p:txBody>
      </p:sp>
      <p:sp>
        <p:nvSpPr>
          <p:cNvPr id="16" name="TextBox 15"/>
          <p:cNvSpPr txBox="1"/>
          <p:nvPr/>
        </p:nvSpPr>
        <p:spPr>
          <a:xfrm>
            <a:off x="6360711" y="5080784"/>
            <a:ext cx="3838575" cy="954107"/>
          </a:xfrm>
          <a:prstGeom prst="rect">
            <a:avLst/>
          </a:prstGeom>
          <a:noFill/>
        </p:spPr>
        <p:txBody>
          <a:bodyPr wrap="square" rtlCol="0">
            <a:spAutoFit/>
          </a:bodyPr>
          <a:lstStyle/>
          <a:p>
            <a:r>
              <a:rPr lang="en-US" sz="2800" dirty="0"/>
              <a:t>No wrap row when resize dimension</a:t>
            </a:r>
          </a:p>
        </p:txBody>
      </p:sp>
    </p:spTree>
    <p:extLst>
      <p:ext uri="{BB962C8B-B14F-4D97-AF65-F5344CB8AC3E}">
        <p14:creationId xmlns:p14="http://schemas.microsoft.com/office/powerpoint/2010/main" val="220809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5181"/>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err="1">
                  <a:latin typeface="Cambria" panose="02040503050406030204" pitchFamily="18" charset="0"/>
                </a:rPr>
                <a:t>Nội</a:t>
              </a:r>
              <a:r>
                <a:rPr lang="en-US" sz="2400" b="1">
                  <a:latin typeface="Cambria" panose="02040503050406030204" pitchFamily="18" charset="0"/>
                </a:rPr>
                <a:t> dung </a:t>
              </a:r>
              <a:r>
                <a:rPr lang="en-US" sz="2400" b="1" err="1">
                  <a:latin typeface="Cambria" panose="02040503050406030204" pitchFamily="18" charset="0"/>
                </a:rPr>
                <a:t>bài</a:t>
              </a:r>
              <a:r>
                <a:rPr lang="en-US" sz="2400" b="1">
                  <a:latin typeface="Cambria" panose="02040503050406030204" pitchFamily="18" charset="0"/>
                </a:rPr>
                <a:t> </a:t>
              </a:r>
              <a:r>
                <a:rPr lang="en-US" sz="2400" b="1" err="1">
                  <a:latin typeface="Cambria" panose="02040503050406030204" pitchFamily="18" charset="0"/>
                </a:rPr>
                <a:t>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46997"/>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err="1">
                <a:solidFill>
                  <a:srgbClr val="002060"/>
                </a:solidFill>
                <a:latin typeface="Cambria" panose="02040503050406030204" pitchFamily="18" charset="0"/>
              </a:rPr>
              <a:t>BoxLayout</a:t>
            </a:r>
            <a:endParaRPr lang="en-US" sz="2800" kern="0">
              <a:solidFill>
                <a:srgbClr val="002060"/>
              </a:solidFill>
              <a:latin typeface="Cambria" panose="02040503050406030204" pitchFamily="18" charset="0"/>
            </a:endParaRPr>
          </a:p>
        </p:txBody>
      </p:sp>
      <p:sp>
        <p:nvSpPr>
          <p:cNvPr id="17" name="Rectangle 16"/>
          <p:cNvSpPr/>
          <p:nvPr/>
        </p:nvSpPr>
        <p:spPr>
          <a:xfrm>
            <a:off x="1952445" y="1716452"/>
            <a:ext cx="8382000" cy="4801314"/>
          </a:xfrm>
          <a:prstGeom prst="rect">
            <a:avLst/>
          </a:prstGeom>
        </p:spPr>
        <p:txBody>
          <a:bodyPr wrap="square">
            <a:spAutoFit/>
          </a:bodyPr>
          <a:lstStyle/>
          <a:p>
            <a:r>
              <a:rPr lang="en-US" dirty="0" err="1">
                <a:solidFill>
                  <a:srgbClr val="000000"/>
                </a:solidFill>
                <a:highlight>
                  <a:srgbClr val="D4D4D4"/>
                </a:highlight>
                <a:latin typeface="Consolas"/>
              </a:rPr>
              <a:t>JPanel</a:t>
            </a:r>
            <a:r>
              <a:rPr lang="en-US" dirty="0">
                <a:solidFill>
                  <a:srgbClr val="000000"/>
                </a:solidFill>
                <a:highlight>
                  <a:srgbClr val="D4D4D4"/>
                </a:highlight>
                <a:latin typeface="Consolas"/>
              </a:rPr>
              <a:t> </a:t>
            </a:r>
            <a:r>
              <a:rPr lang="en-US" dirty="0" err="1">
                <a:solidFill>
                  <a:srgbClr val="000000"/>
                </a:solidFill>
                <a:highlight>
                  <a:srgbClr val="D4D4D4"/>
                </a:highlight>
                <a:latin typeface="Consolas"/>
              </a:rPr>
              <a:t>pnBox</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JPanel</a:t>
            </a:r>
            <a:r>
              <a:rPr lang="en-US" b="1" dirty="0">
                <a:solidFill>
                  <a:srgbClr val="000000"/>
                </a:solidFill>
                <a:highlight>
                  <a:srgbClr val="D4D4D4"/>
                </a:highlight>
                <a:latin typeface="Consolas"/>
              </a:rPr>
              <a:t>();</a:t>
            </a:r>
          </a:p>
          <a:p>
            <a:r>
              <a:rPr lang="en-US" dirty="0" err="1">
                <a:solidFill>
                  <a:srgbClr val="000000"/>
                </a:solidFill>
                <a:latin typeface="Consolas"/>
              </a:rPr>
              <a:t>pnBox.setLayout</a:t>
            </a:r>
            <a:r>
              <a:rPr lang="en-US"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BoxLayout</a:t>
            </a:r>
            <a:r>
              <a:rPr lang="en-US" b="1" dirty="0">
                <a:solidFill>
                  <a:srgbClr val="000000"/>
                </a:solidFill>
                <a:latin typeface="Consolas"/>
              </a:rPr>
              <a:t>(</a:t>
            </a:r>
            <a:r>
              <a:rPr lang="en-US" b="1" dirty="0" err="1">
                <a:solidFill>
                  <a:srgbClr val="000000"/>
                </a:solidFill>
                <a:latin typeface="Consolas"/>
              </a:rPr>
              <a:t>pnBox</a:t>
            </a:r>
            <a:r>
              <a:rPr lang="en-US" b="1" dirty="0">
                <a:solidFill>
                  <a:srgbClr val="000000"/>
                </a:solidFill>
                <a:latin typeface="Consolas"/>
              </a:rPr>
              <a:t>, </a:t>
            </a:r>
            <a:r>
              <a:rPr lang="en-US" b="1" dirty="0" err="1">
                <a:solidFill>
                  <a:srgbClr val="000000"/>
                </a:solidFill>
                <a:latin typeface="Consolas"/>
              </a:rPr>
              <a:t>BoxLayout.</a:t>
            </a:r>
            <a:r>
              <a:rPr lang="en-US" b="1" i="1" dirty="0" err="1">
                <a:solidFill>
                  <a:srgbClr val="0000C0"/>
                </a:solidFill>
                <a:latin typeface="Consolas"/>
              </a:rPr>
              <a:t>X_AXIS</a:t>
            </a:r>
            <a:r>
              <a:rPr lang="en-US" b="1" i="1" dirty="0">
                <a:solidFill>
                  <a:srgbClr val="000000"/>
                </a:solidFill>
                <a:latin typeface="Consolas"/>
              </a:rPr>
              <a:t>));</a:t>
            </a:r>
          </a:p>
          <a:p>
            <a:r>
              <a:rPr lang="en-US" dirty="0" err="1">
                <a:solidFill>
                  <a:srgbClr val="000000"/>
                </a:solidFill>
                <a:latin typeface="Consolas"/>
              </a:rPr>
              <a:t>JButton</a:t>
            </a:r>
            <a:r>
              <a:rPr lang="en-US" dirty="0">
                <a:solidFill>
                  <a:srgbClr val="000000"/>
                </a:solidFill>
                <a:latin typeface="Consolas"/>
              </a:rPr>
              <a:t> btn1=</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a:t>
            </a:r>
            <a:r>
              <a:rPr lang="en-US" b="1" dirty="0" err="1">
                <a:solidFill>
                  <a:srgbClr val="2A00FF"/>
                </a:solidFill>
                <a:latin typeface="Consolas"/>
              </a:rPr>
              <a:t>BoxLayout</a:t>
            </a:r>
            <a:r>
              <a:rPr lang="en-US" b="1" dirty="0">
                <a:solidFill>
                  <a:srgbClr val="2A00FF"/>
                </a:solidFill>
                <a:latin typeface="Consolas"/>
              </a:rPr>
              <a:t>"</a:t>
            </a:r>
            <a:r>
              <a:rPr lang="en-US" b="1" dirty="0">
                <a:solidFill>
                  <a:srgbClr val="000000"/>
                </a:solidFill>
                <a:latin typeface="Consolas"/>
              </a:rPr>
              <a:t>);</a:t>
            </a:r>
          </a:p>
          <a:p>
            <a:r>
              <a:rPr lang="en-US" dirty="0">
                <a:solidFill>
                  <a:srgbClr val="000000"/>
                </a:solidFill>
                <a:latin typeface="Consolas"/>
              </a:rPr>
              <a:t>btn1.setForeground(</a:t>
            </a:r>
            <a:r>
              <a:rPr lang="en-US" dirty="0" err="1">
                <a:solidFill>
                  <a:srgbClr val="000000"/>
                </a:solidFill>
                <a:latin typeface="Consolas"/>
              </a:rPr>
              <a:t>Color.</a:t>
            </a:r>
            <a:r>
              <a:rPr lang="en-US" i="1" dirty="0" err="1">
                <a:solidFill>
                  <a:srgbClr val="0000C0"/>
                </a:solidFill>
                <a:latin typeface="Consolas"/>
              </a:rPr>
              <a:t>RED</a:t>
            </a:r>
            <a:r>
              <a:rPr lang="en-US" i="1" dirty="0">
                <a:solidFill>
                  <a:srgbClr val="000000"/>
                </a:solidFill>
                <a:latin typeface="Consolas"/>
              </a:rPr>
              <a:t>);</a:t>
            </a:r>
          </a:p>
          <a:p>
            <a:r>
              <a:rPr lang="fr-FR" dirty="0">
                <a:solidFill>
                  <a:srgbClr val="000000"/>
                </a:solidFill>
                <a:latin typeface="Consolas"/>
              </a:rPr>
              <a:t>Font font=</a:t>
            </a:r>
            <a:r>
              <a:rPr lang="fr-FR" b="1" dirty="0">
                <a:solidFill>
                  <a:srgbClr val="7F0055"/>
                </a:solidFill>
                <a:latin typeface="Consolas"/>
              </a:rPr>
              <a:t>new</a:t>
            </a:r>
            <a:r>
              <a:rPr lang="fr-FR" b="1" dirty="0">
                <a:solidFill>
                  <a:srgbClr val="000000"/>
                </a:solidFill>
                <a:latin typeface="Consolas"/>
              </a:rPr>
              <a:t> Font(</a:t>
            </a:r>
            <a:r>
              <a:rPr lang="fr-FR" b="1" dirty="0">
                <a:solidFill>
                  <a:srgbClr val="2A00FF"/>
                </a:solidFill>
                <a:latin typeface="Consolas"/>
              </a:rPr>
              <a:t>"Arial"</a:t>
            </a:r>
            <a:r>
              <a:rPr lang="fr-FR" b="1" dirty="0">
                <a:solidFill>
                  <a:srgbClr val="000000"/>
                </a:solidFill>
                <a:latin typeface="Consolas"/>
              </a:rPr>
              <a:t>,</a:t>
            </a:r>
            <a:r>
              <a:rPr lang="fr-FR" b="1" dirty="0" err="1">
                <a:solidFill>
                  <a:srgbClr val="000000"/>
                </a:solidFill>
                <a:latin typeface="Consolas"/>
              </a:rPr>
              <a:t>Font.</a:t>
            </a:r>
            <a:r>
              <a:rPr lang="fr-FR" b="1" i="1" dirty="0" err="1">
                <a:solidFill>
                  <a:srgbClr val="0000C0"/>
                </a:solidFill>
                <a:latin typeface="Consolas"/>
              </a:rPr>
              <a:t>BOLD</a:t>
            </a:r>
            <a:r>
              <a:rPr lang="fr-FR" b="1" i="1" dirty="0">
                <a:solidFill>
                  <a:srgbClr val="000000"/>
                </a:solidFill>
                <a:latin typeface="Consolas"/>
              </a:rPr>
              <a:t> | Font.</a:t>
            </a:r>
            <a:r>
              <a:rPr lang="fr-FR" b="1" i="1" dirty="0">
                <a:solidFill>
                  <a:srgbClr val="0000C0"/>
                </a:solidFill>
                <a:latin typeface="Consolas"/>
              </a:rPr>
              <a:t>ITALIC</a:t>
            </a:r>
            <a:r>
              <a:rPr lang="fr-FR" b="1" i="1" dirty="0">
                <a:solidFill>
                  <a:srgbClr val="000000"/>
                </a:solidFill>
                <a:latin typeface="Consolas"/>
              </a:rPr>
              <a:t>,25);</a:t>
            </a:r>
          </a:p>
          <a:p>
            <a:r>
              <a:rPr lang="en-US" sz="2000" dirty="0">
                <a:solidFill>
                  <a:srgbClr val="000000"/>
                </a:solidFill>
                <a:latin typeface="Consolas"/>
              </a:rPr>
              <a:t>btn1.setFont(font);</a:t>
            </a:r>
            <a:r>
              <a:rPr lang="en-US" sz="2000" dirty="0" err="1">
                <a:solidFill>
                  <a:srgbClr val="000000"/>
                </a:solidFill>
                <a:latin typeface="Consolas"/>
              </a:rPr>
              <a:t>pnBox.add</a:t>
            </a:r>
            <a:r>
              <a:rPr lang="en-US" sz="2000" dirty="0">
                <a:solidFill>
                  <a:srgbClr val="000000"/>
                </a:solidFill>
                <a:latin typeface="Consolas"/>
              </a:rPr>
              <a:t>(btn1);</a:t>
            </a:r>
          </a:p>
          <a:p>
            <a:r>
              <a:rPr lang="en-US" sz="2000" dirty="0" err="1">
                <a:solidFill>
                  <a:srgbClr val="000000"/>
                </a:solidFill>
                <a:latin typeface="Consolas"/>
              </a:rPr>
              <a:t>JButton</a:t>
            </a:r>
            <a:r>
              <a:rPr lang="en-US" sz="2000" dirty="0">
                <a:solidFill>
                  <a:srgbClr val="000000"/>
                </a:solidFill>
                <a:latin typeface="Consolas"/>
              </a:rPr>
              <a:t> btn2=</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JButton</a:t>
            </a:r>
            <a:r>
              <a:rPr lang="en-US" sz="2000" b="1" dirty="0">
                <a:solidFill>
                  <a:srgbClr val="000000"/>
                </a:solidFill>
                <a:latin typeface="Consolas"/>
              </a:rPr>
              <a:t>(</a:t>
            </a:r>
            <a:r>
              <a:rPr lang="en-US" sz="2000" b="1" dirty="0">
                <a:solidFill>
                  <a:srgbClr val="2A00FF"/>
                </a:solidFill>
                <a:latin typeface="Consolas"/>
              </a:rPr>
              <a:t>"X_AXIS"</a:t>
            </a:r>
            <a:r>
              <a:rPr lang="en-US" sz="2000" b="1" dirty="0">
                <a:solidFill>
                  <a:srgbClr val="000000"/>
                </a:solidFill>
                <a:latin typeface="Consolas"/>
              </a:rPr>
              <a:t>);</a:t>
            </a:r>
          </a:p>
          <a:p>
            <a:r>
              <a:rPr lang="en-US" sz="2000" dirty="0">
                <a:solidFill>
                  <a:srgbClr val="000000"/>
                </a:solidFill>
                <a:latin typeface="Consolas"/>
              </a:rPr>
              <a:t>btn2.setForeground(</a:t>
            </a:r>
            <a:r>
              <a:rPr lang="en-US" sz="2000" dirty="0" err="1">
                <a:solidFill>
                  <a:srgbClr val="000000"/>
                </a:solidFill>
                <a:latin typeface="Consolas"/>
              </a:rPr>
              <a:t>Color.</a:t>
            </a:r>
            <a:r>
              <a:rPr lang="en-US" sz="2000" i="1" dirty="0" err="1">
                <a:solidFill>
                  <a:srgbClr val="0000C0"/>
                </a:solidFill>
                <a:latin typeface="Consolas"/>
              </a:rPr>
              <a:t>BLUE</a:t>
            </a:r>
            <a:r>
              <a:rPr lang="en-US" sz="2000" i="1" dirty="0">
                <a:solidFill>
                  <a:srgbClr val="000000"/>
                </a:solidFill>
                <a:latin typeface="Consolas"/>
              </a:rPr>
              <a:t>);</a:t>
            </a:r>
          </a:p>
          <a:p>
            <a:r>
              <a:rPr lang="en-US" sz="2000" dirty="0">
                <a:solidFill>
                  <a:srgbClr val="000000"/>
                </a:solidFill>
                <a:latin typeface="Consolas"/>
              </a:rPr>
              <a:t>btn2.setFont(font);</a:t>
            </a:r>
            <a:r>
              <a:rPr lang="en-US" sz="2000" dirty="0" err="1">
                <a:solidFill>
                  <a:srgbClr val="000000"/>
                </a:solidFill>
                <a:latin typeface="Consolas"/>
              </a:rPr>
              <a:t>pnBox.add</a:t>
            </a:r>
            <a:r>
              <a:rPr lang="en-US" sz="2000" dirty="0">
                <a:solidFill>
                  <a:srgbClr val="000000"/>
                </a:solidFill>
                <a:latin typeface="Consolas"/>
              </a:rPr>
              <a:t>(btn2);</a:t>
            </a:r>
          </a:p>
          <a:p>
            <a:r>
              <a:rPr lang="en-US" sz="2000" dirty="0" err="1">
                <a:solidFill>
                  <a:srgbClr val="000000"/>
                </a:solidFill>
                <a:latin typeface="Consolas"/>
              </a:rPr>
              <a:t>JButton</a:t>
            </a:r>
            <a:r>
              <a:rPr lang="en-US" sz="2000" dirty="0">
                <a:solidFill>
                  <a:srgbClr val="000000"/>
                </a:solidFill>
                <a:latin typeface="Consolas"/>
              </a:rPr>
              <a:t> btn3=</a:t>
            </a:r>
            <a:r>
              <a:rPr lang="en-US" sz="2000" b="1" dirty="0">
                <a:solidFill>
                  <a:srgbClr val="7F0055"/>
                </a:solidFill>
                <a:latin typeface="Consolas"/>
              </a:rPr>
              <a:t>new</a:t>
            </a:r>
            <a:r>
              <a:rPr lang="en-US" sz="2000" b="1" dirty="0">
                <a:solidFill>
                  <a:srgbClr val="000000"/>
                </a:solidFill>
                <a:latin typeface="Consolas"/>
              </a:rPr>
              <a:t> </a:t>
            </a:r>
            <a:r>
              <a:rPr lang="en-US" sz="2000" b="1" dirty="0" err="1">
                <a:solidFill>
                  <a:srgbClr val="000000"/>
                </a:solidFill>
                <a:latin typeface="Consolas"/>
              </a:rPr>
              <a:t>JButton</a:t>
            </a:r>
            <a:r>
              <a:rPr lang="en-US" sz="2000" b="1" dirty="0">
                <a:solidFill>
                  <a:srgbClr val="000000"/>
                </a:solidFill>
                <a:latin typeface="Consolas"/>
              </a:rPr>
              <a:t>(</a:t>
            </a:r>
            <a:r>
              <a:rPr lang="en-US" sz="2000" b="1" dirty="0">
                <a:solidFill>
                  <a:srgbClr val="2A00FF"/>
                </a:solidFill>
                <a:latin typeface="Consolas"/>
              </a:rPr>
              <a:t>"Y_AXIS"</a:t>
            </a:r>
            <a:r>
              <a:rPr lang="en-US" sz="2000" b="1" dirty="0">
                <a:solidFill>
                  <a:srgbClr val="000000"/>
                </a:solidFill>
                <a:latin typeface="Consolas"/>
              </a:rPr>
              <a:t>);</a:t>
            </a:r>
          </a:p>
          <a:p>
            <a:r>
              <a:rPr lang="en-US" sz="2000" dirty="0">
                <a:solidFill>
                  <a:srgbClr val="000000"/>
                </a:solidFill>
                <a:latin typeface="Consolas"/>
              </a:rPr>
              <a:t>btn3.setForeground(</a:t>
            </a:r>
            <a:r>
              <a:rPr lang="en-US" sz="2000" dirty="0" err="1">
                <a:solidFill>
                  <a:srgbClr val="000000"/>
                </a:solidFill>
                <a:latin typeface="Consolas"/>
              </a:rPr>
              <a:t>Color.</a:t>
            </a:r>
            <a:r>
              <a:rPr lang="en-US" sz="2000" i="1" dirty="0" err="1">
                <a:solidFill>
                  <a:srgbClr val="0000C0"/>
                </a:solidFill>
                <a:latin typeface="Consolas"/>
              </a:rPr>
              <a:t>ORANGE</a:t>
            </a:r>
            <a:r>
              <a:rPr lang="en-US" sz="2000" i="1" dirty="0">
                <a:solidFill>
                  <a:srgbClr val="000000"/>
                </a:solidFill>
                <a:latin typeface="Consolas"/>
              </a:rPr>
              <a:t>);</a:t>
            </a:r>
          </a:p>
          <a:p>
            <a:r>
              <a:rPr lang="en-US" sz="2000" dirty="0">
                <a:solidFill>
                  <a:srgbClr val="000000"/>
                </a:solidFill>
                <a:latin typeface="Consolas"/>
              </a:rPr>
              <a:t>btn3.setFont(font);</a:t>
            </a:r>
            <a:r>
              <a:rPr lang="en-US" sz="2000" dirty="0" err="1">
                <a:solidFill>
                  <a:srgbClr val="000000"/>
                </a:solidFill>
                <a:latin typeface="Consolas"/>
              </a:rPr>
              <a:t>pnBox.add</a:t>
            </a:r>
            <a:r>
              <a:rPr lang="en-US" sz="2000" dirty="0">
                <a:solidFill>
                  <a:srgbClr val="000000"/>
                </a:solidFill>
                <a:latin typeface="Consolas"/>
              </a:rPr>
              <a:t>(btn3);</a:t>
            </a:r>
          </a:p>
          <a:p>
            <a:endParaRPr lang="en-US" dirty="0">
              <a:latin typeface="Consolas"/>
            </a:endParaRPr>
          </a:p>
          <a:p>
            <a:r>
              <a:rPr lang="en-US" sz="2400" dirty="0">
                <a:solidFill>
                  <a:srgbClr val="000000"/>
                </a:solidFill>
                <a:latin typeface="Consolas"/>
              </a:rPr>
              <a:t>Container con=</a:t>
            </a:r>
            <a:r>
              <a:rPr lang="en-US" sz="2400" dirty="0" err="1">
                <a:solidFill>
                  <a:srgbClr val="000000"/>
                </a:solidFill>
                <a:latin typeface="Consolas"/>
              </a:rPr>
              <a:t>getContentPane</a:t>
            </a:r>
            <a:r>
              <a:rPr lang="en-US" sz="2400" dirty="0">
                <a:solidFill>
                  <a:srgbClr val="000000"/>
                </a:solidFill>
                <a:latin typeface="Consolas"/>
              </a:rPr>
              <a:t>();</a:t>
            </a:r>
          </a:p>
          <a:p>
            <a:r>
              <a:rPr lang="en-US" sz="2400" dirty="0" err="1">
                <a:solidFill>
                  <a:srgbClr val="000000"/>
                </a:solidFill>
                <a:latin typeface="Consolas"/>
              </a:rPr>
              <a:t>con.add</a:t>
            </a:r>
            <a:r>
              <a:rPr lang="en-US" sz="2400" dirty="0">
                <a:solidFill>
                  <a:srgbClr val="000000"/>
                </a:solidFill>
                <a:latin typeface="Consolas"/>
              </a:rPr>
              <a:t>(</a:t>
            </a:r>
            <a:r>
              <a:rPr lang="en-US" sz="2400" dirty="0" err="1">
                <a:solidFill>
                  <a:srgbClr val="000000"/>
                </a:solidFill>
                <a:latin typeface="Consolas"/>
              </a:rPr>
              <a:t>pnBox</a:t>
            </a:r>
            <a:r>
              <a:rPr lang="en-US" sz="2400" dirty="0">
                <a:solidFill>
                  <a:srgbClr val="000000"/>
                </a:solidFill>
                <a:latin typeface="Consolas"/>
              </a:rPr>
              <a:t>);</a:t>
            </a:r>
            <a:endParaRPr lang="en-US" sz="2400" dirty="0"/>
          </a:p>
        </p:txBody>
      </p:sp>
    </p:spTree>
    <p:extLst>
      <p:ext uri="{BB962C8B-B14F-4D97-AF65-F5344CB8AC3E}">
        <p14:creationId xmlns:p14="http://schemas.microsoft.com/office/powerpoint/2010/main" val="217326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5181"/>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86753"/>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err="1">
                <a:solidFill>
                  <a:srgbClr val="002060"/>
                </a:solidFill>
                <a:latin typeface="Cambria" panose="02040503050406030204" pitchFamily="18" charset="0"/>
              </a:rPr>
              <a:t>BoxLayout</a:t>
            </a:r>
            <a:endParaRPr lang="en-US" sz="2800" kern="0">
              <a:solidFill>
                <a:srgbClr val="002060"/>
              </a:solidFill>
              <a:latin typeface="Cambria" panose="02040503050406030204" pitchFamily="18" charset="0"/>
            </a:endParaRPr>
          </a:p>
        </p:txBody>
      </p:sp>
      <p:sp>
        <p:nvSpPr>
          <p:cNvPr id="10" name="Rectangle 9"/>
          <p:cNvSpPr/>
          <p:nvPr/>
        </p:nvSpPr>
        <p:spPr>
          <a:xfrm>
            <a:off x="2003321" y="1868615"/>
            <a:ext cx="8534400" cy="3970318"/>
          </a:xfrm>
          <a:prstGeom prst="rect">
            <a:avLst/>
          </a:prstGeom>
        </p:spPr>
        <p:txBody>
          <a:bodyPr wrap="square">
            <a:spAutoFit/>
          </a:bodyPr>
          <a:lstStyle/>
          <a:p>
            <a:r>
              <a:rPr lang="en-US" dirty="0" err="1">
                <a:solidFill>
                  <a:srgbClr val="000000"/>
                </a:solidFill>
                <a:latin typeface="Consolas"/>
              </a:rPr>
              <a:t>pnBox.setLayout</a:t>
            </a:r>
            <a:r>
              <a:rPr lang="en-US"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BoxLayout</a:t>
            </a:r>
            <a:r>
              <a:rPr lang="en-US" b="1" dirty="0">
                <a:solidFill>
                  <a:srgbClr val="000000"/>
                </a:solidFill>
                <a:latin typeface="Consolas"/>
              </a:rPr>
              <a:t>(</a:t>
            </a:r>
            <a:r>
              <a:rPr lang="en-US" b="1" dirty="0" err="1">
                <a:solidFill>
                  <a:srgbClr val="000000"/>
                </a:solidFill>
                <a:latin typeface="Consolas"/>
              </a:rPr>
              <a:t>pnBox</a:t>
            </a:r>
            <a:r>
              <a:rPr lang="en-US" b="1" dirty="0">
                <a:solidFill>
                  <a:srgbClr val="000000"/>
                </a:solidFill>
                <a:latin typeface="Consolas"/>
              </a:rPr>
              <a:t>, </a:t>
            </a:r>
            <a:r>
              <a:rPr lang="en-US" b="1" dirty="0" err="1">
                <a:solidFill>
                  <a:srgbClr val="000000"/>
                </a:solidFill>
                <a:latin typeface="Consolas"/>
              </a:rPr>
              <a:t>BoxLayout.</a:t>
            </a:r>
            <a:r>
              <a:rPr lang="en-US" b="1" i="1" dirty="0" err="1">
                <a:solidFill>
                  <a:srgbClr val="0000C0"/>
                </a:solidFill>
                <a:latin typeface="Consolas"/>
              </a:rPr>
              <a:t>X_AXIS</a:t>
            </a:r>
            <a:r>
              <a:rPr lang="en-US" b="1" i="1" dirty="0">
                <a:solidFill>
                  <a:srgbClr val="000000"/>
                </a:solidFill>
                <a:latin typeface="Consolas"/>
              </a:rPr>
              <a:t>));</a:t>
            </a:r>
          </a:p>
          <a:p>
            <a:r>
              <a:rPr lang="en-US" b="1" i="1" dirty="0">
                <a:solidFill>
                  <a:srgbClr val="000000"/>
                </a:solidFill>
                <a:latin typeface="Consolas"/>
              </a:rPr>
              <a:t> </a:t>
            </a:r>
            <a:r>
              <a:rPr lang="en-US" sz="2400" b="1" i="1" dirty="0">
                <a:solidFill>
                  <a:srgbClr val="000000"/>
                </a:solidFill>
                <a:latin typeface="Consolas"/>
              </a:rPr>
              <a:t>Setup </a:t>
            </a:r>
            <a:r>
              <a:rPr lang="en-US" sz="2400" b="1" i="1" dirty="0" err="1">
                <a:solidFill>
                  <a:srgbClr val="000000"/>
                </a:solidFill>
                <a:latin typeface="Consolas"/>
              </a:rPr>
              <a:t>BoxLayout</a:t>
            </a:r>
            <a:r>
              <a:rPr lang="en-US" sz="2400" b="1" i="1" dirty="0">
                <a:solidFill>
                  <a:srgbClr val="000000"/>
                </a:solidFill>
                <a:latin typeface="Consolas"/>
              </a:rPr>
              <a:t> for </a:t>
            </a:r>
            <a:r>
              <a:rPr lang="en-US" sz="2400" b="1" i="1" dirty="0" err="1">
                <a:solidFill>
                  <a:srgbClr val="000000"/>
                </a:solidFill>
                <a:latin typeface="Consolas"/>
              </a:rPr>
              <a:t>pnBox</a:t>
            </a:r>
            <a:r>
              <a:rPr lang="en-US" sz="2400" b="1" i="1" dirty="0">
                <a:solidFill>
                  <a:srgbClr val="000000"/>
                </a:solidFill>
                <a:latin typeface="Consolas"/>
              </a:rPr>
              <a:t> with X_AXIS</a:t>
            </a:r>
          </a:p>
          <a:p>
            <a:endParaRPr lang="en-US" b="1" i="1" dirty="0">
              <a:solidFill>
                <a:srgbClr val="000000"/>
              </a:solidFill>
              <a:latin typeface="Consolas"/>
            </a:endParaRPr>
          </a:p>
          <a:p>
            <a:r>
              <a:rPr lang="en-US" sz="2400" dirty="0">
                <a:solidFill>
                  <a:srgbClr val="000000"/>
                </a:solidFill>
                <a:latin typeface="Consolas"/>
              </a:rPr>
              <a:t>btn1.setForeground(</a:t>
            </a:r>
            <a:r>
              <a:rPr lang="en-US" sz="2400" dirty="0" err="1">
                <a:solidFill>
                  <a:srgbClr val="000000"/>
                </a:solidFill>
                <a:latin typeface="Consolas"/>
              </a:rPr>
              <a:t>Color.</a:t>
            </a:r>
            <a:r>
              <a:rPr lang="en-US" sz="2400" i="1" dirty="0" err="1">
                <a:solidFill>
                  <a:srgbClr val="0000C0"/>
                </a:solidFill>
                <a:latin typeface="Consolas"/>
              </a:rPr>
              <a:t>RED</a:t>
            </a:r>
            <a:r>
              <a:rPr lang="en-US" sz="2400" i="1" dirty="0">
                <a:solidFill>
                  <a:srgbClr val="000000"/>
                </a:solidFill>
                <a:latin typeface="Consolas"/>
              </a:rPr>
              <a:t>);</a:t>
            </a:r>
          </a:p>
          <a:p>
            <a:r>
              <a:rPr lang="en-US" sz="2400" i="1" dirty="0">
                <a:solidFill>
                  <a:srgbClr val="000000"/>
                </a:solidFill>
                <a:latin typeface="Consolas"/>
              </a:rPr>
              <a:t> </a:t>
            </a:r>
            <a:r>
              <a:rPr lang="en-US" sz="2400" b="1" i="1" dirty="0">
                <a:solidFill>
                  <a:srgbClr val="000000"/>
                </a:solidFill>
                <a:latin typeface="Consolas"/>
              </a:rPr>
              <a:t>Setup </a:t>
            </a:r>
            <a:r>
              <a:rPr lang="en-US" sz="2400" b="1" i="1" dirty="0" err="1">
                <a:solidFill>
                  <a:srgbClr val="000000"/>
                </a:solidFill>
                <a:latin typeface="Consolas"/>
              </a:rPr>
              <a:t>TextColor</a:t>
            </a:r>
            <a:r>
              <a:rPr lang="en-US" sz="2400" b="1" i="1" dirty="0">
                <a:solidFill>
                  <a:srgbClr val="000000"/>
                </a:solidFill>
                <a:latin typeface="Consolas"/>
              </a:rPr>
              <a:t> for button btn1</a:t>
            </a:r>
          </a:p>
          <a:p>
            <a:endParaRPr lang="fr-FR" dirty="0">
              <a:solidFill>
                <a:srgbClr val="000000"/>
              </a:solidFill>
              <a:latin typeface="Consolas"/>
            </a:endParaRPr>
          </a:p>
          <a:p>
            <a:r>
              <a:rPr lang="fr-FR" dirty="0">
                <a:solidFill>
                  <a:srgbClr val="000000"/>
                </a:solidFill>
                <a:latin typeface="Consolas"/>
              </a:rPr>
              <a:t>Font font=</a:t>
            </a:r>
            <a:r>
              <a:rPr lang="fr-FR" b="1" dirty="0">
                <a:solidFill>
                  <a:srgbClr val="7F0055"/>
                </a:solidFill>
                <a:latin typeface="Consolas"/>
              </a:rPr>
              <a:t>new</a:t>
            </a:r>
            <a:r>
              <a:rPr lang="fr-FR" b="1" dirty="0">
                <a:solidFill>
                  <a:srgbClr val="000000"/>
                </a:solidFill>
                <a:latin typeface="Consolas"/>
              </a:rPr>
              <a:t> Font(</a:t>
            </a:r>
            <a:r>
              <a:rPr lang="fr-FR" b="1" dirty="0">
                <a:solidFill>
                  <a:srgbClr val="2A00FF"/>
                </a:solidFill>
                <a:latin typeface="Consolas"/>
              </a:rPr>
              <a:t>"Arial"</a:t>
            </a:r>
            <a:r>
              <a:rPr lang="fr-FR" b="1" dirty="0">
                <a:solidFill>
                  <a:srgbClr val="000000"/>
                </a:solidFill>
                <a:latin typeface="Consolas"/>
              </a:rPr>
              <a:t>,</a:t>
            </a:r>
            <a:r>
              <a:rPr lang="fr-FR" b="1" dirty="0" err="1">
                <a:solidFill>
                  <a:srgbClr val="000000"/>
                </a:solidFill>
                <a:latin typeface="Consolas"/>
              </a:rPr>
              <a:t>Font.</a:t>
            </a:r>
            <a:r>
              <a:rPr lang="fr-FR" b="1" i="1" dirty="0" err="1">
                <a:solidFill>
                  <a:srgbClr val="0000C0"/>
                </a:solidFill>
                <a:latin typeface="Consolas"/>
              </a:rPr>
              <a:t>BOLD</a:t>
            </a:r>
            <a:r>
              <a:rPr lang="fr-FR" b="1" i="1" dirty="0">
                <a:solidFill>
                  <a:srgbClr val="000000"/>
                </a:solidFill>
                <a:latin typeface="Consolas"/>
              </a:rPr>
              <a:t> | Font.</a:t>
            </a:r>
            <a:r>
              <a:rPr lang="fr-FR" b="1" i="1" dirty="0">
                <a:solidFill>
                  <a:srgbClr val="0000C0"/>
                </a:solidFill>
                <a:latin typeface="Consolas"/>
              </a:rPr>
              <a:t>ITALIC</a:t>
            </a:r>
            <a:r>
              <a:rPr lang="fr-FR" b="1" i="1" dirty="0">
                <a:solidFill>
                  <a:srgbClr val="000000"/>
                </a:solidFill>
                <a:latin typeface="Consolas"/>
              </a:rPr>
              <a:t>,25);</a:t>
            </a:r>
          </a:p>
          <a:p>
            <a:r>
              <a:rPr lang="fr-FR" b="1" i="1" dirty="0">
                <a:solidFill>
                  <a:srgbClr val="000000"/>
                </a:solidFill>
                <a:latin typeface="Consolas"/>
              </a:rPr>
              <a:t>  </a:t>
            </a:r>
            <a:r>
              <a:rPr lang="fr-FR" sz="2400" b="1" i="1" dirty="0" err="1">
                <a:solidFill>
                  <a:srgbClr val="000000"/>
                </a:solidFill>
                <a:latin typeface="Consolas"/>
              </a:rPr>
              <a:t>creat</a:t>
            </a:r>
            <a:r>
              <a:rPr lang="fr-FR" sz="2400" b="1" i="1" dirty="0">
                <a:solidFill>
                  <a:srgbClr val="000000"/>
                </a:solidFill>
                <a:latin typeface="Consolas"/>
              </a:rPr>
              <a:t> font </a:t>
            </a:r>
            <a:r>
              <a:rPr lang="fr-FR" sz="2400" b="1" i="1" dirty="0" err="1">
                <a:solidFill>
                  <a:srgbClr val="000000"/>
                </a:solidFill>
                <a:latin typeface="Consolas"/>
              </a:rPr>
              <a:t>object</a:t>
            </a:r>
            <a:r>
              <a:rPr lang="fr-FR" sz="2400" b="1" i="1" dirty="0">
                <a:solidFill>
                  <a:srgbClr val="000000"/>
                </a:solidFill>
                <a:latin typeface="Consolas"/>
              </a:rPr>
              <a:t> </a:t>
            </a:r>
            <a:r>
              <a:rPr lang="fr-FR" sz="2400" b="1" i="1" dirty="0" err="1">
                <a:solidFill>
                  <a:srgbClr val="000000"/>
                </a:solidFill>
                <a:latin typeface="Consolas"/>
              </a:rPr>
              <a:t>with</a:t>
            </a:r>
            <a:r>
              <a:rPr lang="fr-FR" sz="2400" b="1" i="1" dirty="0">
                <a:solidFill>
                  <a:srgbClr val="000000"/>
                </a:solidFill>
                <a:latin typeface="Consolas"/>
              </a:rPr>
              <a:t> </a:t>
            </a:r>
            <a:r>
              <a:rPr lang="fr-FR" sz="2400" b="1" i="1" dirty="0" err="1">
                <a:solidFill>
                  <a:srgbClr val="000000"/>
                </a:solidFill>
                <a:latin typeface="Consolas"/>
              </a:rPr>
              <a:t>Font.BOLD</a:t>
            </a:r>
            <a:r>
              <a:rPr lang="fr-FR" sz="2400" b="1" i="1" dirty="0">
                <a:solidFill>
                  <a:srgbClr val="000000"/>
                </a:solidFill>
                <a:latin typeface="Consolas"/>
              </a:rPr>
              <a:t> and </a:t>
            </a:r>
            <a:r>
              <a:rPr lang="fr-FR" sz="2400" b="1" i="1" dirty="0" err="1">
                <a:solidFill>
                  <a:srgbClr val="000000"/>
                </a:solidFill>
                <a:latin typeface="Consolas"/>
              </a:rPr>
              <a:t>Font.ITALIC</a:t>
            </a:r>
            <a:endParaRPr lang="fr-FR" sz="2400" b="1" i="1" dirty="0">
              <a:solidFill>
                <a:srgbClr val="000000"/>
              </a:solidFill>
              <a:latin typeface="Consolas"/>
            </a:endParaRPr>
          </a:p>
          <a:p>
            <a:endParaRPr lang="en-US" sz="2800" dirty="0">
              <a:solidFill>
                <a:srgbClr val="000000"/>
              </a:solidFill>
              <a:latin typeface="Consolas"/>
            </a:endParaRPr>
          </a:p>
          <a:p>
            <a:r>
              <a:rPr lang="en-US" sz="2800" dirty="0">
                <a:solidFill>
                  <a:srgbClr val="000000"/>
                </a:solidFill>
                <a:latin typeface="Consolas"/>
              </a:rPr>
              <a:t>btn1.setFont(font);</a:t>
            </a:r>
          </a:p>
          <a:p>
            <a:r>
              <a:rPr lang="en-US" sz="2800" dirty="0">
                <a:solidFill>
                  <a:srgbClr val="000000"/>
                </a:solidFill>
                <a:latin typeface="Consolas"/>
              </a:rPr>
              <a:t> </a:t>
            </a:r>
            <a:r>
              <a:rPr lang="en-US" sz="2800" b="1" dirty="0">
                <a:solidFill>
                  <a:srgbClr val="000000"/>
                </a:solidFill>
                <a:latin typeface="Consolas"/>
              </a:rPr>
              <a:t>setup font for button btn1</a:t>
            </a:r>
            <a:endParaRPr lang="en-US" sz="2400" b="1" dirty="0">
              <a:latin typeface="Consolas"/>
            </a:endParaRPr>
          </a:p>
        </p:txBody>
      </p:sp>
    </p:spTree>
    <p:extLst>
      <p:ext uri="{BB962C8B-B14F-4D97-AF65-F5344CB8AC3E}">
        <p14:creationId xmlns:p14="http://schemas.microsoft.com/office/powerpoint/2010/main" val="241505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5181"/>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66875"/>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err="1">
                <a:solidFill>
                  <a:srgbClr val="002060"/>
                </a:solidFill>
                <a:latin typeface="Cambria" panose="02040503050406030204" pitchFamily="18" charset="0"/>
              </a:rPr>
              <a:t>BorderLayout</a:t>
            </a:r>
            <a:endParaRPr lang="en-US" sz="2800" kern="0">
              <a:solidFill>
                <a:srgbClr val="002060"/>
              </a:solidFill>
              <a:latin typeface="Cambria" panose="02040503050406030204" pitchFamily="18" charset="0"/>
            </a:endParaRPr>
          </a:p>
        </p:txBody>
      </p:sp>
      <p:sp>
        <p:nvSpPr>
          <p:cNvPr id="11" name="Rectangle 10"/>
          <p:cNvSpPr/>
          <p:nvPr/>
        </p:nvSpPr>
        <p:spPr>
          <a:xfrm>
            <a:off x="2188251" y="1779127"/>
            <a:ext cx="8001000" cy="830997"/>
          </a:xfrm>
          <a:prstGeom prst="rect">
            <a:avLst/>
          </a:prstGeom>
        </p:spPr>
        <p:txBody>
          <a:bodyPr wrap="square">
            <a:spAutoFit/>
          </a:bodyPr>
          <a:lstStyle/>
          <a:p>
            <a:r>
              <a:rPr lang="vi-VN" sz="2400"/>
              <a:t>BorderLayout giúp chúng ta hiển thị các control theo 5 vùng</a:t>
            </a:r>
            <a:r>
              <a:rPr lang="en-US" sz="2400"/>
              <a:t>: </a:t>
            </a:r>
            <a:r>
              <a:rPr lang="en-US" sz="2400" b="1"/>
              <a:t>North, South, West, East, Center</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451" y="2733234"/>
            <a:ext cx="25527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1998470" y="4736913"/>
            <a:ext cx="8382000" cy="1938992"/>
          </a:xfrm>
          <a:prstGeom prst="rect">
            <a:avLst/>
          </a:prstGeom>
        </p:spPr>
        <p:txBody>
          <a:bodyPr wrap="square">
            <a:spAutoFit/>
          </a:bodyPr>
          <a:lstStyle/>
          <a:p>
            <a:pPr algn="just"/>
            <a:r>
              <a:rPr lang="vi-VN" sz="2400"/>
              <a:t>Nếu như không có 4 vùng : North, West, South, East. Thì vùng Center sẽ tràn đầy cửa sổ, thông thường khi đưa các control JTable, JTree, ListView, JScrollpane… ta thường đưa vào vùng Center để nó có thể tự co giãn theo kích thước cửa sổ giúp giao diện đẹp hơn.</a:t>
            </a:r>
            <a:endParaRPr lang="en-US" sz="2400"/>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451" y="2710488"/>
            <a:ext cx="2523116"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ight Arrow 14"/>
          <p:cNvSpPr/>
          <p:nvPr/>
        </p:nvSpPr>
        <p:spPr>
          <a:xfrm>
            <a:off x="5388651" y="3461895"/>
            <a:ext cx="12192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196099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20613"/>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a:solidFill>
                  <a:srgbClr val="002060"/>
                </a:solidFill>
                <a:latin typeface="Cambria" panose="02040503050406030204" pitchFamily="18" charset="0"/>
              </a:rPr>
              <a:t>BorderLayout</a:t>
            </a:r>
          </a:p>
        </p:txBody>
      </p:sp>
      <p:sp>
        <p:nvSpPr>
          <p:cNvPr id="16" name="Rectangle 15"/>
          <p:cNvSpPr/>
          <p:nvPr/>
        </p:nvSpPr>
        <p:spPr>
          <a:xfrm>
            <a:off x="2586015" y="1636472"/>
            <a:ext cx="7962331" cy="4647426"/>
          </a:xfrm>
          <a:prstGeom prst="rect">
            <a:avLst/>
          </a:prstGeom>
          <a:noFill/>
        </p:spPr>
        <p:txBody>
          <a:bodyPr wrap="square">
            <a:spAutoFit/>
          </a:bodyPr>
          <a:lstStyle/>
          <a:p>
            <a:r>
              <a:rPr lang="en-US" sz="1600" err="1">
                <a:solidFill>
                  <a:srgbClr val="000000"/>
                </a:solidFill>
                <a:highlight>
                  <a:srgbClr val="D4D4D4"/>
                </a:highlight>
                <a:latin typeface="Consolas"/>
              </a:rPr>
              <a:t>JPanel</a:t>
            </a:r>
            <a:r>
              <a:rPr lang="en-US" sz="1600">
                <a:solidFill>
                  <a:srgbClr val="000000"/>
                </a:solidFill>
                <a:highlight>
                  <a:srgbClr val="D4D4D4"/>
                </a:highlight>
                <a:latin typeface="Consolas"/>
              </a:rPr>
              <a:t> </a:t>
            </a:r>
            <a:r>
              <a:rPr lang="en-US" sz="1600" err="1">
                <a:solidFill>
                  <a:srgbClr val="000000"/>
                </a:solidFill>
                <a:highlight>
                  <a:srgbClr val="D4D4D4"/>
                </a:highlight>
                <a:latin typeface="Consolas"/>
              </a:rPr>
              <a:t>pnBorder</a:t>
            </a:r>
            <a:r>
              <a:rPr lang="en-US" sz="1600">
                <a:solidFill>
                  <a:srgbClr val="000000"/>
                </a:solidFill>
                <a:highlight>
                  <a:srgbClr val="D4D4D4"/>
                </a:highlight>
                <a:latin typeface="Consolas"/>
              </a:rPr>
              <a:t>=</a:t>
            </a:r>
            <a:r>
              <a:rPr lang="en-US" sz="1600" b="1">
                <a:solidFill>
                  <a:srgbClr val="7F0055"/>
                </a:solidFill>
                <a:highlight>
                  <a:srgbClr val="D4D4D4"/>
                </a:highlight>
                <a:latin typeface="Consolas"/>
              </a:rPr>
              <a:t>new</a:t>
            </a:r>
            <a:r>
              <a:rPr lang="en-US" sz="1600" b="1">
                <a:solidFill>
                  <a:srgbClr val="000000"/>
                </a:solidFill>
                <a:highlight>
                  <a:srgbClr val="D4D4D4"/>
                </a:highlight>
                <a:latin typeface="Consolas"/>
              </a:rPr>
              <a:t> </a:t>
            </a:r>
            <a:r>
              <a:rPr lang="en-US" sz="1600" b="1" err="1">
                <a:solidFill>
                  <a:srgbClr val="000000"/>
                </a:solidFill>
                <a:highlight>
                  <a:srgbClr val="D4D4D4"/>
                </a:highlight>
                <a:latin typeface="Consolas"/>
              </a:rPr>
              <a:t>JPanel</a:t>
            </a:r>
            <a:r>
              <a:rPr lang="en-US" sz="1600" b="1">
                <a:solidFill>
                  <a:srgbClr val="000000"/>
                </a:solidFill>
                <a:highlight>
                  <a:srgbClr val="D4D4D4"/>
                </a:highlight>
                <a:latin typeface="Consolas"/>
              </a:rPr>
              <a:t>();</a:t>
            </a:r>
          </a:p>
          <a:p>
            <a:pPr lvl="1"/>
            <a:r>
              <a:rPr lang="en-US" sz="1600" b="1" err="1">
                <a:solidFill>
                  <a:srgbClr val="000000"/>
                </a:solidFill>
                <a:latin typeface="Consolas"/>
              </a:rPr>
              <a:t>pnBorder.setLayout</a:t>
            </a:r>
            <a:r>
              <a:rPr lang="en-US" sz="1600" b="1">
                <a:solidFill>
                  <a:srgbClr val="000000"/>
                </a:solidFill>
                <a:latin typeface="Consolas"/>
              </a:rPr>
              <a:t>(</a:t>
            </a:r>
            <a:r>
              <a:rPr lang="en-US" sz="1600" b="1">
                <a:solidFill>
                  <a:srgbClr val="7F0055"/>
                </a:solidFill>
                <a:latin typeface="Consolas"/>
              </a:rPr>
              <a:t>new</a:t>
            </a:r>
            <a:r>
              <a:rPr lang="en-US" sz="1600" b="1">
                <a:solidFill>
                  <a:srgbClr val="000000"/>
                </a:solidFill>
                <a:latin typeface="Consolas"/>
              </a:rPr>
              <a:t> </a:t>
            </a:r>
            <a:r>
              <a:rPr lang="en-US" sz="1600" b="1" err="1">
                <a:solidFill>
                  <a:srgbClr val="000000"/>
                </a:solidFill>
                <a:latin typeface="Consolas"/>
              </a:rPr>
              <a:t>BorderLayout</a:t>
            </a:r>
            <a:r>
              <a:rPr lang="en-US" sz="1600" b="1">
                <a:solidFill>
                  <a:srgbClr val="000000"/>
                </a:solidFill>
                <a:latin typeface="Consolas"/>
              </a:rPr>
              <a:t>());</a:t>
            </a:r>
          </a:p>
          <a:p>
            <a:r>
              <a:rPr lang="en-US" sz="1600" err="1">
                <a:solidFill>
                  <a:srgbClr val="000000"/>
                </a:solidFill>
                <a:highlight>
                  <a:srgbClr val="D4D4D4"/>
                </a:highlight>
                <a:latin typeface="Consolas"/>
              </a:rPr>
              <a:t>JPanel</a:t>
            </a:r>
            <a:r>
              <a:rPr lang="en-US" sz="1600">
                <a:solidFill>
                  <a:srgbClr val="000000"/>
                </a:solidFill>
                <a:highlight>
                  <a:srgbClr val="D4D4D4"/>
                </a:highlight>
                <a:latin typeface="Consolas"/>
              </a:rPr>
              <a:t> </a:t>
            </a:r>
            <a:r>
              <a:rPr lang="en-US" sz="1600" err="1">
                <a:solidFill>
                  <a:srgbClr val="000000"/>
                </a:solidFill>
                <a:highlight>
                  <a:srgbClr val="D4D4D4"/>
                </a:highlight>
                <a:latin typeface="Consolas"/>
              </a:rPr>
              <a:t>pnNorth</a:t>
            </a:r>
            <a:r>
              <a:rPr lang="en-US" sz="1600">
                <a:solidFill>
                  <a:srgbClr val="000000"/>
                </a:solidFill>
                <a:highlight>
                  <a:srgbClr val="D4D4D4"/>
                </a:highlight>
                <a:latin typeface="Consolas"/>
              </a:rPr>
              <a:t>=</a:t>
            </a:r>
            <a:r>
              <a:rPr lang="en-US" sz="1600" b="1">
                <a:solidFill>
                  <a:srgbClr val="7F0055"/>
                </a:solidFill>
                <a:highlight>
                  <a:srgbClr val="D4D4D4"/>
                </a:highlight>
                <a:latin typeface="Consolas"/>
              </a:rPr>
              <a:t>new</a:t>
            </a:r>
            <a:r>
              <a:rPr lang="en-US" sz="1600" b="1">
                <a:solidFill>
                  <a:srgbClr val="000000"/>
                </a:solidFill>
                <a:highlight>
                  <a:srgbClr val="D4D4D4"/>
                </a:highlight>
                <a:latin typeface="Consolas"/>
              </a:rPr>
              <a:t> </a:t>
            </a:r>
            <a:r>
              <a:rPr lang="en-US" sz="1600" b="1" err="1">
                <a:solidFill>
                  <a:srgbClr val="000000"/>
                </a:solidFill>
                <a:highlight>
                  <a:srgbClr val="D4D4D4"/>
                </a:highlight>
                <a:latin typeface="Consolas"/>
              </a:rPr>
              <a:t>JPanel</a:t>
            </a:r>
            <a:r>
              <a:rPr lang="en-US" sz="1600" b="1">
                <a:solidFill>
                  <a:srgbClr val="000000"/>
                </a:solidFill>
                <a:highlight>
                  <a:srgbClr val="D4D4D4"/>
                </a:highlight>
                <a:latin typeface="Consolas"/>
              </a:rPr>
              <a:t>();</a:t>
            </a:r>
          </a:p>
          <a:p>
            <a:r>
              <a:rPr lang="en-US" sz="1600" err="1">
                <a:solidFill>
                  <a:srgbClr val="000000"/>
                </a:solidFill>
                <a:latin typeface="Consolas"/>
              </a:rPr>
              <a:t>pnNorth.setBackground</a:t>
            </a:r>
            <a:r>
              <a:rPr lang="en-US" sz="1600">
                <a:solidFill>
                  <a:srgbClr val="000000"/>
                </a:solidFill>
                <a:latin typeface="Consolas"/>
              </a:rPr>
              <a:t>(</a:t>
            </a:r>
            <a:r>
              <a:rPr lang="en-US" sz="1600" err="1">
                <a:solidFill>
                  <a:srgbClr val="000000"/>
                </a:solidFill>
                <a:latin typeface="Consolas"/>
              </a:rPr>
              <a:t>Color.</a:t>
            </a:r>
            <a:r>
              <a:rPr lang="en-US" sz="1600" i="1" err="1">
                <a:solidFill>
                  <a:srgbClr val="0000C0"/>
                </a:solidFill>
                <a:latin typeface="Consolas"/>
              </a:rPr>
              <a:t>RED</a:t>
            </a:r>
            <a:r>
              <a:rPr lang="en-US" sz="1600" i="1">
                <a:solidFill>
                  <a:srgbClr val="000000"/>
                </a:solidFill>
                <a:latin typeface="Consolas"/>
              </a:rPr>
              <a:t>);</a:t>
            </a:r>
          </a:p>
          <a:p>
            <a:pPr lvl="1"/>
            <a:r>
              <a:rPr lang="en-US" sz="1600" b="1" err="1">
                <a:solidFill>
                  <a:srgbClr val="000000"/>
                </a:solidFill>
                <a:latin typeface="Consolas"/>
              </a:rPr>
              <a:t>pnBorder.add</a:t>
            </a:r>
            <a:r>
              <a:rPr lang="en-US" sz="1600" b="1">
                <a:solidFill>
                  <a:srgbClr val="000000"/>
                </a:solidFill>
                <a:latin typeface="Consolas"/>
              </a:rPr>
              <a:t>(</a:t>
            </a:r>
            <a:r>
              <a:rPr lang="en-US" sz="1600" b="1" err="1">
                <a:solidFill>
                  <a:srgbClr val="000000"/>
                </a:solidFill>
                <a:latin typeface="Consolas"/>
              </a:rPr>
              <a:t>pnNorth,BorderLayout.</a:t>
            </a:r>
            <a:r>
              <a:rPr lang="en-US" sz="1600" b="1" i="1" err="1">
                <a:solidFill>
                  <a:srgbClr val="0000C0"/>
                </a:solidFill>
                <a:latin typeface="Consolas"/>
              </a:rPr>
              <a:t>NORTH</a:t>
            </a:r>
            <a:r>
              <a:rPr lang="en-US" sz="1600" b="1" i="1">
                <a:solidFill>
                  <a:srgbClr val="000000"/>
                </a:solidFill>
                <a:latin typeface="Consolas"/>
              </a:rPr>
              <a:t>);</a:t>
            </a:r>
            <a:endParaRPr lang="en-US" sz="1600" b="1">
              <a:latin typeface="Consolas"/>
            </a:endParaRPr>
          </a:p>
          <a:p>
            <a:r>
              <a:rPr lang="en-US" sz="1600" err="1">
                <a:solidFill>
                  <a:srgbClr val="000000"/>
                </a:solidFill>
                <a:highlight>
                  <a:srgbClr val="D4D4D4"/>
                </a:highlight>
                <a:latin typeface="Consolas"/>
              </a:rPr>
              <a:t>JPanel</a:t>
            </a:r>
            <a:r>
              <a:rPr lang="en-US" sz="1600">
                <a:solidFill>
                  <a:srgbClr val="000000"/>
                </a:solidFill>
                <a:highlight>
                  <a:srgbClr val="D4D4D4"/>
                </a:highlight>
                <a:latin typeface="Consolas"/>
              </a:rPr>
              <a:t> </a:t>
            </a:r>
            <a:r>
              <a:rPr lang="en-US" sz="1600" err="1">
                <a:solidFill>
                  <a:srgbClr val="000000"/>
                </a:solidFill>
                <a:highlight>
                  <a:srgbClr val="D4D4D4"/>
                </a:highlight>
                <a:latin typeface="Consolas"/>
              </a:rPr>
              <a:t>pnSouth</a:t>
            </a:r>
            <a:r>
              <a:rPr lang="en-US" sz="1600">
                <a:solidFill>
                  <a:srgbClr val="000000"/>
                </a:solidFill>
                <a:highlight>
                  <a:srgbClr val="D4D4D4"/>
                </a:highlight>
                <a:latin typeface="Consolas"/>
              </a:rPr>
              <a:t>=</a:t>
            </a:r>
            <a:r>
              <a:rPr lang="en-US" sz="1600" b="1">
                <a:solidFill>
                  <a:srgbClr val="7F0055"/>
                </a:solidFill>
                <a:highlight>
                  <a:srgbClr val="D4D4D4"/>
                </a:highlight>
                <a:latin typeface="Consolas"/>
              </a:rPr>
              <a:t>new</a:t>
            </a:r>
            <a:r>
              <a:rPr lang="en-US" sz="1600" b="1">
                <a:solidFill>
                  <a:srgbClr val="000000"/>
                </a:solidFill>
                <a:highlight>
                  <a:srgbClr val="D4D4D4"/>
                </a:highlight>
                <a:latin typeface="Consolas"/>
              </a:rPr>
              <a:t> </a:t>
            </a:r>
            <a:r>
              <a:rPr lang="en-US" sz="1600" b="1" err="1">
                <a:solidFill>
                  <a:srgbClr val="000000"/>
                </a:solidFill>
                <a:highlight>
                  <a:srgbClr val="D4D4D4"/>
                </a:highlight>
                <a:latin typeface="Consolas"/>
              </a:rPr>
              <a:t>JPanel</a:t>
            </a:r>
            <a:r>
              <a:rPr lang="en-US" sz="1600" b="1">
                <a:solidFill>
                  <a:srgbClr val="000000"/>
                </a:solidFill>
                <a:highlight>
                  <a:srgbClr val="D4D4D4"/>
                </a:highlight>
                <a:latin typeface="Consolas"/>
              </a:rPr>
              <a:t>();</a:t>
            </a:r>
          </a:p>
          <a:p>
            <a:r>
              <a:rPr lang="en-US" sz="1600" err="1">
                <a:solidFill>
                  <a:srgbClr val="000000"/>
                </a:solidFill>
                <a:latin typeface="Consolas"/>
              </a:rPr>
              <a:t>pnSouth.setBackground</a:t>
            </a:r>
            <a:r>
              <a:rPr lang="en-US" sz="1600">
                <a:solidFill>
                  <a:srgbClr val="000000"/>
                </a:solidFill>
                <a:latin typeface="Consolas"/>
              </a:rPr>
              <a:t>(</a:t>
            </a:r>
            <a:r>
              <a:rPr lang="en-US" sz="1600" err="1">
                <a:solidFill>
                  <a:srgbClr val="000000"/>
                </a:solidFill>
                <a:latin typeface="Consolas"/>
              </a:rPr>
              <a:t>Color.</a:t>
            </a:r>
            <a:r>
              <a:rPr lang="en-US" sz="1600" i="1" err="1">
                <a:solidFill>
                  <a:srgbClr val="0000C0"/>
                </a:solidFill>
                <a:latin typeface="Consolas"/>
              </a:rPr>
              <a:t>RED</a:t>
            </a:r>
            <a:r>
              <a:rPr lang="en-US" sz="1600" i="1">
                <a:solidFill>
                  <a:srgbClr val="000000"/>
                </a:solidFill>
                <a:latin typeface="Consolas"/>
              </a:rPr>
              <a:t>);</a:t>
            </a:r>
          </a:p>
          <a:p>
            <a:pPr lvl="1"/>
            <a:r>
              <a:rPr lang="en-US" sz="1600" b="1" err="1">
                <a:solidFill>
                  <a:srgbClr val="000000"/>
                </a:solidFill>
                <a:latin typeface="Consolas"/>
              </a:rPr>
              <a:t>pnBorder.add</a:t>
            </a:r>
            <a:r>
              <a:rPr lang="en-US" sz="1600" b="1">
                <a:solidFill>
                  <a:srgbClr val="000000"/>
                </a:solidFill>
                <a:latin typeface="Consolas"/>
              </a:rPr>
              <a:t>(</a:t>
            </a:r>
            <a:r>
              <a:rPr lang="en-US" sz="1600" b="1" err="1">
                <a:solidFill>
                  <a:srgbClr val="000000"/>
                </a:solidFill>
                <a:latin typeface="Consolas"/>
              </a:rPr>
              <a:t>pnSouth,BorderLayout.</a:t>
            </a:r>
            <a:r>
              <a:rPr lang="en-US" sz="1600" b="1" i="1" err="1">
                <a:solidFill>
                  <a:srgbClr val="0000C0"/>
                </a:solidFill>
                <a:latin typeface="Consolas"/>
              </a:rPr>
              <a:t>SOUTH</a:t>
            </a:r>
            <a:r>
              <a:rPr lang="en-US" sz="1600" b="1" i="1">
                <a:solidFill>
                  <a:srgbClr val="000000"/>
                </a:solidFill>
                <a:latin typeface="Consolas"/>
              </a:rPr>
              <a:t>);</a:t>
            </a:r>
            <a:endParaRPr lang="en-US" sz="1600" b="1">
              <a:latin typeface="Consolas"/>
            </a:endParaRPr>
          </a:p>
          <a:p>
            <a:r>
              <a:rPr lang="en-US" sz="1600" err="1">
                <a:solidFill>
                  <a:srgbClr val="000000"/>
                </a:solidFill>
                <a:highlight>
                  <a:srgbClr val="D4D4D4"/>
                </a:highlight>
                <a:latin typeface="Consolas"/>
              </a:rPr>
              <a:t>JPanel</a:t>
            </a:r>
            <a:r>
              <a:rPr lang="en-US" sz="1600">
                <a:solidFill>
                  <a:srgbClr val="000000"/>
                </a:solidFill>
                <a:highlight>
                  <a:srgbClr val="D4D4D4"/>
                </a:highlight>
                <a:latin typeface="Consolas"/>
              </a:rPr>
              <a:t> </a:t>
            </a:r>
            <a:r>
              <a:rPr lang="en-US" sz="1600" err="1">
                <a:solidFill>
                  <a:srgbClr val="000000"/>
                </a:solidFill>
                <a:highlight>
                  <a:srgbClr val="D4D4D4"/>
                </a:highlight>
                <a:latin typeface="Consolas"/>
              </a:rPr>
              <a:t>pnWest</a:t>
            </a:r>
            <a:r>
              <a:rPr lang="en-US" sz="1600">
                <a:solidFill>
                  <a:srgbClr val="000000"/>
                </a:solidFill>
                <a:highlight>
                  <a:srgbClr val="D4D4D4"/>
                </a:highlight>
                <a:latin typeface="Consolas"/>
              </a:rPr>
              <a:t>=</a:t>
            </a:r>
            <a:r>
              <a:rPr lang="en-US" sz="1600" b="1">
                <a:solidFill>
                  <a:srgbClr val="7F0055"/>
                </a:solidFill>
                <a:highlight>
                  <a:srgbClr val="D4D4D4"/>
                </a:highlight>
                <a:latin typeface="Consolas"/>
              </a:rPr>
              <a:t>new</a:t>
            </a:r>
            <a:r>
              <a:rPr lang="en-US" sz="1600" b="1">
                <a:solidFill>
                  <a:srgbClr val="000000"/>
                </a:solidFill>
                <a:highlight>
                  <a:srgbClr val="D4D4D4"/>
                </a:highlight>
                <a:latin typeface="Consolas"/>
              </a:rPr>
              <a:t> </a:t>
            </a:r>
            <a:r>
              <a:rPr lang="en-US" sz="1600" b="1" err="1">
                <a:solidFill>
                  <a:srgbClr val="000000"/>
                </a:solidFill>
                <a:highlight>
                  <a:srgbClr val="D4D4D4"/>
                </a:highlight>
                <a:latin typeface="Consolas"/>
              </a:rPr>
              <a:t>JPanel</a:t>
            </a:r>
            <a:r>
              <a:rPr lang="en-US" sz="1600" b="1">
                <a:solidFill>
                  <a:srgbClr val="000000"/>
                </a:solidFill>
                <a:highlight>
                  <a:srgbClr val="D4D4D4"/>
                </a:highlight>
                <a:latin typeface="Consolas"/>
              </a:rPr>
              <a:t>();</a:t>
            </a:r>
          </a:p>
          <a:p>
            <a:r>
              <a:rPr lang="en-US" sz="1600" err="1">
                <a:solidFill>
                  <a:srgbClr val="000000"/>
                </a:solidFill>
                <a:latin typeface="Consolas"/>
              </a:rPr>
              <a:t>pnWest.setBackground</a:t>
            </a:r>
            <a:r>
              <a:rPr lang="en-US" sz="1600">
                <a:solidFill>
                  <a:srgbClr val="000000"/>
                </a:solidFill>
                <a:latin typeface="Consolas"/>
              </a:rPr>
              <a:t>(</a:t>
            </a:r>
            <a:r>
              <a:rPr lang="en-US" sz="1600" err="1">
                <a:solidFill>
                  <a:srgbClr val="000000"/>
                </a:solidFill>
                <a:latin typeface="Consolas"/>
              </a:rPr>
              <a:t>Color.</a:t>
            </a:r>
            <a:r>
              <a:rPr lang="en-US" sz="1600" i="1" err="1">
                <a:solidFill>
                  <a:srgbClr val="0000C0"/>
                </a:solidFill>
                <a:latin typeface="Consolas"/>
              </a:rPr>
              <a:t>BLUE</a:t>
            </a:r>
            <a:r>
              <a:rPr lang="en-US" sz="1600" i="1">
                <a:solidFill>
                  <a:srgbClr val="000000"/>
                </a:solidFill>
                <a:latin typeface="Consolas"/>
              </a:rPr>
              <a:t>);</a:t>
            </a:r>
          </a:p>
          <a:p>
            <a:pPr lvl="1"/>
            <a:r>
              <a:rPr lang="en-US" sz="1600" b="1" err="1">
                <a:solidFill>
                  <a:srgbClr val="000000"/>
                </a:solidFill>
                <a:latin typeface="Consolas"/>
              </a:rPr>
              <a:t>pnBorder.add</a:t>
            </a:r>
            <a:r>
              <a:rPr lang="en-US" sz="1600" b="1">
                <a:solidFill>
                  <a:srgbClr val="000000"/>
                </a:solidFill>
                <a:latin typeface="Consolas"/>
              </a:rPr>
              <a:t>(</a:t>
            </a:r>
            <a:r>
              <a:rPr lang="en-US" sz="1600" b="1" err="1">
                <a:solidFill>
                  <a:srgbClr val="000000"/>
                </a:solidFill>
                <a:latin typeface="Consolas"/>
              </a:rPr>
              <a:t>pnWest,BorderLayout.</a:t>
            </a:r>
            <a:r>
              <a:rPr lang="en-US" sz="1600" b="1" i="1" err="1">
                <a:solidFill>
                  <a:srgbClr val="0000C0"/>
                </a:solidFill>
                <a:latin typeface="Consolas"/>
              </a:rPr>
              <a:t>WEST</a:t>
            </a:r>
            <a:r>
              <a:rPr lang="en-US" sz="1600" b="1" i="1">
                <a:solidFill>
                  <a:srgbClr val="000000"/>
                </a:solidFill>
                <a:latin typeface="Consolas"/>
              </a:rPr>
              <a:t>);</a:t>
            </a:r>
            <a:endParaRPr lang="en-US" sz="1600" b="1">
              <a:latin typeface="Consolas"/>
            </a:endParaRPr>
          </a:p>
          <a:p>
            <a:r>
              <a:rPr lang="en-US" sz="1600" err="1">
                <a:solidFill>
                  <a:srgbClr val="000000"/>
                </a:solidFill>
                <a:highlight>
                  <a:srgbClr val="D4D4D4"/>
                </a:highlight>
                <a:latin typeface="Consolas"/>
              </a:rPr>
              <a:t>JPanel</a:t>
            </a:r>
            <a:r>
              <a:rPr lang="en-US" sz="1600">
                <a:solidFill>
                  <a:srgbClr val="000000"/>
                </a:solidFill>
                <a:highlight>
                  <a:srgbClr val="D4D4D4"/>
                </a:highlight>
                <a:latin typeface="Consolas"/>
              </a:rPr>
              <a:t> </a:t>
            </a:r>
            <a:r>
              <a:rPr lang="en-US" sz="1600" err="1">
                <a:solidFill>
                  <a:srgbClr val="000000"/>
                </a:solidFill>
                <a:highlight>
                  <a:srgbClr val="D4D4D4"/>
                </a:highlight>
                <a:latin typeface="Consolas"/>
              </a:rPr>
              <a:t>pnEast</a:t>
            </a:r>
            <a:r>
              <a:rPr lang="en-US" sz="1600">
                <a:solidFill>
                  <a:srgbClr val="000000"/>
                </a:solidFill>
                <a:highlight>
                  <a:srgbClr val="D4D4D4"/>
                </a:highlight>
                <a:latin typeface="Consolas"/>
              </a:rPr>
              <a:t>=</a:t>
            </a:r>
            <a:r>
              <a:rPr lang="en-US" sz="1600" b="1">
                <a:solidFill>
                  <a:srgbClr val="7F0055"/>
                </a:solidFill>
                <a:highlight>
                  <a:srgbClr val="D4D4D4"/>
                </a:highlight>
                <a:latin typeface="Consolas"/>
              </a:rPr>
              <a:t>new</a:t>
            </a:r>
            <a:r>
              <a:rPr lang="en-US" sz="1600" b="1">
                <a:solidFill>
                  <a:srgbClr val="000000"/>
                </a:solidFill>
                <a:highlight>
                  <a:srgbClr val="D4D4D4"/>
                </a:highlight>
                <a:latin typeface="Consolas"/>
              </a:rPr>
              <a:t> </a:t>
            </a:r>
            <a:r>
              <a:rPr lang="en-US" sz="1600" b="1" err="1">
                <a:solidFill>
                  <a:srgbClr val="000000"/>
                </a:solidFill>
                <a:highlight>
                  <a:srgbClr val="D4D4D4"/>
                </a:highlight>
                <a:latin typeface="Consolas"/>
              </a:rPr>
              <a:t>JPanel</a:t>
            </a:r>
            <a:r>
              <a:rPr lang="en-US" sz="1600" b="1">
                <a:solidFill>
                  <a:srgbClr val="000000"/>
                </a:solidFill>
                <a:highlight>
                  <a:srgbClr val="D4D4D4"/>
                </a:highlight>
                <a:latin typeface="Consolas"/>
              </a:rPr>
              <a:t>();</a:t>
            </a:r>
          </a:p>
          <a:p>
            <a:r>
              <a:rPr lang="en-US" sz="1600" err="1">
                <a:solidFill>
                  <a:srgbClr val="000000"/>
                </a:solidFill>
                <a:latin typeface="Consolas"/>
              </a:rPr>
              <a:t>pnEast.setBackground</a:t>
            </a:r>
            <a:r>
              <a:rPr lang="en-US" sz="1600">
                <a:solidFill>
                  <a:srgbClr val="000000"/>
                </a:solidFill>
                <a:latin typeface="Consolas"/>
              </a:rPr>
              <a:t>(</a:t>
            </a:r>
            <a:r>
              <a:rPr lang="en-US" sz="1600" err="1">
                <a:solidFill>
                  <a:srgbClr val="000000"/>
                </a:solidFill>
                <a:latin typeface="Consolas"/>
              </a:rPr>
              <a:t>Color.</a:t>
            </a:r>
            <a:r>
              <a:rPr lang="en-US" sz="1600" i="1" err="1">
                <a:solidFill>
                  <a:srgbClr val="0000C0"/>
                </a:solidFill>
                <a:latin typeface="Consolas"/>
              </a:rPr>
              <a:t>BLUE</a:t>
            </a:r>
            <a:r>
              <a:rPr lang="en-US" sz="1600" i="1">
                <a:solidFill>
                  <a:srgbClr val="000000"/>
                </a:solidFill>
                <a:latin typeface="Consolas"/>
              </a:rPr>
              <a:t>);</a:t>
            </a:r>
          </a:p>
          <a:p>
            <a:pPr lvl="1"/>
            <a:r>
              <a:rPr lang="en-US" sz="1600" b="1" err="1">
                <a:solidFill>
                  <a:srgbClr val="000000"/>
                </a:solidFill>
                <a:latin typeface="Consolas"/>
              </a:rPr>
              <a:t>pnBorder.add</a:t>
            </a:r>
            <a:r>
              <a:rPr lang="en-US" sz="1600" b="1">
                <a:solidFill>
                  <a:srgbClr val="000000"/>
                </a:solidFill>
                <a:latin typeface="Consolas"/>
              </a:rPr>
              <a:t>(</a:t>
            </a:r>
            <a:r>
              <a:rPr lang="en-US" sz="1600" b="1" err="1">
                <a:solidFill>
                  <a:srgbClr val="000000"/>
                </a:solidFill>
                <a:latin typeface="Consolas"/>
              </a:rPr>
              <a:t>pnEast,BorderLayout.</a:t>
            </a:r>
            <a:r>
              <a:rPr lang="en-US" sz="1600" b="1" i="1" err="1">
                <a:solidFill>
                  <a:srgbClr val="0000C0"/>
                </a:solidFill>
                <a:latin typeface="Consolas"/>
              </a:rPr>
              <a:t>EAST</a:t>
            </a:r>
            <a:r>
              <a:rPr lang="en-US" sz="1600" b="1" i="1">
                <a:solidFill>
                  <a:srgbClr val="000000"/>
                </a:solidFill>
                <a:latin typeface="Consolas"/>
              </a:rPr>
              <a:t>);</a:t>
            </a:r>
            <a:endParaRPr lang="en-US" sz="1600" b="1">
              <a:latin typeface="Consolas"/>
            </a:endParaRPr>
          </a:p>
          <a:p>
            <a:r>
              <a:rPr lang="en-US" sz="1600" err="1">
                <a:solidFill>
                  <a:srgbClr val="000000"/>
                </a:solidFill>
                <a:highlight>
                  <a:srgbClr val="D4D4D4"/>
                </a:highlight>
                <a:latin typeface="Consolas"/>
              </a:rPr>
              <a:t>JPanel</a:t>
            </a:r>
            <a:r>
              <a:rPr lang="en-US" sz="1600">
                <a:solidFill>
                  <a:srgbClr val="000000"/>
                </a:solidFill>
                <a:highlight>
                  <a:srgbClr val="D4D4D4"/>
                </a:highlight>
                <a:latin typeface="Consolas"/>
              </a:rPr>
              <a:t> </a:t>
            </a:r>
            <a:r>
              <a:rPr lang="en-US" sz="1600" err="1">
                <a:solidFill>
                  <a:srgbClr val="000000"/>
                </a:solidFill>
                <a:highlight>
                  <a:srgbClr val="D4D4D4"/>
                </a:highlight>
                <a:latin typeface="Consolas"/>
              </a:rPr>
              <a:t>pnCenter</a:t>
            </a:r>
            <a:r>
              <a:rPr lang="en-US" sz="1600">
                <a:solidFill>
                  <a:srgbClr val="000000"/>
                </a:solidFill>
                <a:highlight>
                  <a:srgbClr val="D4D4D4"/>
                </a:highlight>
                <a:latin typeface="Consolas"/>
              </a:rPr>
              <a:t>=</a:t>
            </a:r>
            <a:r>
              <a:rPr lang="en-US" sz="1600" b="1">
                <a:solidFill>
                  <a:srgbClr val="7F0055"/>
                </a:solidFill>
                <a:highlight>
                  <a:srgbClr val="D4D4D4"/>
                </a:highlight>
                <a:latin typeface="Consolas"/>
              </a:rPr>
              <a:t>new</a:t>
            </a:r>
            <a:r>
              <a:rPr lang="en-US" sz="1600" b="1">
                <a:solidFill>
                  <a:srgbClr val="000000"/>
                </a:solidFill>
                <a:highlight>
                  <a:srgbClr val="D4D4D4"/>
                </a:highlight>
                <a:latin typeface="Consolas"/>
              </a:rPr>
              <a:t> </a:t>
            </a:r>
            <a:r>
              <a:rPr lang="en-US" sz="1600" b="1" err="1">
                <a:solidFill>
                  <a:srgbClr val="000000"/>
                </a:solidFill>
                <a:highlight>
                  <a:srgbClr val="D4D4D4"/>
                </a:highlight>
                <a:latin typeface="Consolas"/>
              </a:rPr>
              <a:t>JPanel</a:t>
            </a:r>
            <a:r>
              <a:rPr lang="en-US" sz="1600" b="1">
                <a:solidFill>
                  <a:srgbClr val="000000"/>
                </a:solidFill>
                <a:highlight>
                  <a:srgbClr val="D4D4D4"/>
                </a:highlight>
                <a:latin typeface="Consolas"/>
              </a:rPr>
              <a:t>();</a:t>
            </a:r>
          </a:p>
          <a:p>
            <a:r>
              <a:rPr lang="en-US" sz="1600" err="1">
                <a:solidFill>
                  <a:srgbClr val="000000"/>
                </a:solidFill>
                <a:latin typeface="Consolas"/>
              </a:rPr>
              <a:t>pnCenter.setBackground</a:t>
            </a:r>
            <a:r>
              <a:rPr lang="en-US" sz="1600">
                <a:solidFill>
                  <a:srgbClr val="000000"/>
                </a:solidFill>
                <a:latin typeface="Consolas"/>
              </a:rPr>
              <a:t>(</a:t>
            </a:r>
            <a:r>
              <a:rPr lang="en-US" sz="1600" err="1">
                <a:solidFill>
                  <a:srgbClr val="000000"/>
                </a:solidFill>
                <a:latin typeface="Consolas"/>
              </a:rPr>
              <a:t>Color.</a:t>
            </a:r>
            <a:r>
              <a:rPr lang="en-US" sz="1600" i="1" err="1">
                <a:solidFill>
                  <a:srgbClr val="0000C0"/>
                </a:solidFill>
                <a:latin typeface="Consolas"/>
              </a:rPr>
              <a:t>YELLOW</a:t>
            </a:r>
            <a:r>
              <a:rPr lang="en-US" sz="1600" i="1">
                <a:solidFill>
                  <a:srgbClr val="000000"/>
                </a:solidFill>
                <a:latin typeface="Consolas"/>
              </a:rPr>
              <a:t>);</a:t>
            </a:r>
          </a:p>
          <a:p>
            <a:pPr lvl="1"/>
            <a:r>
              <a:rPr lang="en-US" sz="1600" b="1" err="1">
                <a:solidFill>
                  <a:srgbClr val="000000"/>
                </a:solidFill>
                <a:latin typeface="Consolas"/>
              </a:rPr>
              <a:t>pnBorder.add</a:t>
            </a:r>
            <a:r>
              <a:rPr lang="en-US" sz="1600" b="1">
                <a:solidFill>
                  <a:srgbClr val="000000"/>
                </a:solidFill>
                <a:latin typeface="Consolas"/>
              </a:rPr>
              <a:t>(</a:t>
            </a:r>
            <a:r>
              <a:rPr lang="en-US" sz="1600" b="1" err="1">
                <a:solidFill>
                  <a:srgbClr val="000000"/>
                </a:solidFill>
                <a:latin typeface="Consolas"/>
              </a:rPr>
              <a:t>pnCenter,BorderLayout.</a:t>
            </a:r>
            <a:r>
              <a:rPr lang="en-US" sz="1600" b="1" i="1" err="1">
                <a:solidFill>
                  <a:srgbClr val="0000C0"/>
                </a:solidFill>
                <a:latin typeface="Consolas"/>
              </a:rPr>
              <a:t>CENTER</a:t>
            </a:r>
            <a:r>
              <a:rPr lang="en-US" sz="1600" b="1" i="1">
                <a:solidFill>
                  <a:srgbClr val="000000"/>
                </a:solidFill>
                <a:latin typeface="Consolas"/>
              </a:rPr>
              <a:t>);</a:t>
            </a:r>
            <a:endParaRPr lang="en-US" sz="1600" b="1">
              <a:latin typeface="Consolas"/>
            </a:endParaRPr>
          </a:p>
          <a:p>
            <a:r>
              <a:rPr lang="en-US" b="1" err="1">
                <a:solidFill>
                  <a:srgbClr val="000000"/>
                </a:solidFill>
                <a:latin typeface="Consolas"/>
              </a:rPr>
              <a:t>getContentPane</a:t>
            </a:r>
            <a:r>
              <a:rPr lang="en-US" b="1">
                <a:solidFill>
                  <a:srgbClr val="000000"/>
                </a:solidFill>
                <a:latin typeface="Consolas"/>
              </a:rPr>
              <a:t>().add(</a:t>
            </a:r>
            <a:r>
              <a:rPr lang="en-US" b="1" err="1">
                <a:solidFill>
                  <a:srgbClr val="000000"/>
                </a:solidFill>
                <a:latin typeface="Consolas"/>
              </a:rPr>
              <a:t>pnBorder</a:t>
            </a:r>
            <a:r>
              <a:rPr lang="en-US" b="1">
                <a:solidFill>
                  <a:srgbClr val="000000"/>
                </a:solidFill>
                <a:latin typeface="Consolas"/>
              </a:rPr>
              <a:t>);</a:t>
            </a:r>
            <a:endParaRPr lang="en-US" b="1"/>
          </a:p>
        </p:txBody>
      </p:sp>
    </p:spTree>
    <p:extLst>
      <p:ext uri="{BB962C8B-B14F-4D97-AF65-F5344CB8AC3E}">
        <p14:creationId xmlns:p14="http://schemas.microsoft.com/office/powerpoint/2010/main" val="175920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8434"/>
            <a:ext cx="4620576" cy="508000"/>
            <a:chOff x="789624" y="1251097"/>
            <a:chExt cx="4620576" cy="508000"/>
          </a:xfrm>
        </p:grpSpPr>
        <p:sp>
          <p:nvSpPr>
            <p:cNvPr id="3" name="AutoShape 52"/>
            <p:cNvSpPr>
              <a:spLocks noChangeArrowheads="1"/>
            </p:cNvSpPr>
            <p:nvPr/>
          </p:nvSpPr>
          <p:spPr bwMode="gray">
            <a:xfrm>
              <a:off x="990600" y="1251097"/>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err="1">
                  <a:latin typeface="Cambria" panose="02040503050406030204" pitchFamily="18" charset="0"/>
                </a:rPr>
                <a:t>Nội</a:t>
              </a:r>
              <a:r>
                <a:rPr lang="en-US" sz="2400" b="1">
                  <a:latin typeface="Cambria" panose="02040503050406030204" pitchFamily="18" charset="0"/>
                </a:rPr>
                <a:t> dung </a:t>
              </a:r>
              <a:r>
                <a:rPr lang="en-US" sz="2400" b="1" err="1">
                  <a:latin typeface="Cambria" panose="02040503050406030204" pitchFamily="18" charset="0"/>
                </a:rPr>
                <a:t>bài</a:t>
              </a:r>
              <a:r>
                <a:rPr lang="en-US" sz="2400" b="1">
                  <a:latin typeface="Cambria" panose="02040503050406030204" pitchFamily="18" charset="0"/>
                </a:rPr>
                <a:t> </a:t>
              </a:r>
              <a:r>
                <a:rPr lang="en-US" sz="2400" b="1" err="1">
                  <a:latin typeface="Cambria" panose="02040503050406030204" pitchFamily="18" charset="0"/>
                </a:rPr>
                <a:t>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1" name="Rectangle 10"/>
          <p:cNvSpPr/>
          <p:nvPr/>
        </p:nvSpPr>
        <p:spPr>
          <a:xfrm>
            <a:off x="1350034" y="1598327"/>
            <a:ext cx="8686800" cy="5262979"/>
          </a:xfrm>
          <a:prstGeom prst="rect">
            <a:avLst/>
          </a:prstGeom>
        </p:spPr>
        <p:txBody>
          <a:bodyPr wrap="square">
            <a:spAutoFit/>
          </a:bodyPr>
          <a:lstStyle/>
          <a:p>
            <a:r>
              <a:rPr lang="en-US" sz="2800" b="1">
                <a:solidFill>
                  <a:srgbClr val="7F0055"/>
                </a:solidFill>
                <a:latin typeface="Consolas"/>
              </a:rPr>
              <a:t>super</a:t>
            </a:r>
            <a:r>
              <a:rPr lang="en-US" sz="2800" b="1">
                <a:solidFill>
                  <a:srgbClr val="000000"/>
                </a:solidFill>
                <a:latin typeface="Consolas"/>
              </a:rPr>
              <a:t>(</a:t>
            </a:r>
            <a:r>
              <a:rPr lang="en-US" sz="2800" b="1">
                <a:solidFill>
                  <a:srgbClr val="2A00FF"/>
                </a:solidFill>
                <a:latin typeface="Consolas"/>
              </a:rPr>
              <a:t>"Demo Windows"</a:t>
            </a:r>
            <a:r>
              <a:rPr lang="en-US" sz="2800" b="1">
                <a:solidFill>
                  <a:srgbClr val="000000"/>
                </a:solidFill>
                <a:latin typeface="Consolas"/>
              </a:rPr>
              <a:t>);</a:t>
            </a:r>
          </a:p>
          <a:p>
            <a:r>
              <a:rPr lang="en-US" sz="3200" b="1">
                <a:solidFill>
                  <a:srgbClr val="000000"/>
                </a:solidFill>
                <a:latin typeface="Consolas"/>
              </a:rPr>
              <a:t>  Use to set title for this window</a:t>
            </a:r>
          </a:p>
          <a:p>
            <a:r>
              <a:rPr lang="en-US" sz="2800" err="1">
                <a:solidFill>
                  <a:srgbClr val="000000"/>
                </a:solidFill>
                <a:highlight>
                  <a:srgbClr val="E8F2FE"/>
                </a:highlight>
                <a:latin typeface="Consolas"/>
              </a:rPr>
              <a:t>setDefaultCloseOperation</a:t>
            </a:r>
            <a:r>
              <a:rPr lang="en-US" sz="2800">
                <a:solidFill>
                  <a:srgbClr val="000000"/>
                </a:solidFill>
                <a:highlight>
                  <a:srgbClr val="E8F2FE"/>
                </a:highlight>
                <a:latin typeface="Consolas"/>
              </a:rPr>
              <a:t>(</a:t>
            </a:r>
            <a:r>
              <a:rPr lang="en-US" sz="2800" i="1">
                <a:solidFill>
                  <a:srgbClr val="0000C0"/>
                </a:solidFill>
                <a:highlight>
                  <a:srgbClr val="E8F2FE"/>
                </a:highlight>
                <a:latin typeface="Consolas"/>
              </a:rPr>
              <a:t>EXIT_ON_CLOSE</a:t>
            </a:r>
            <a:r>
              <a:rPr lang="en-US" sz="2800" i="1">
                <a:solidFill>
                  <a:srgbClr val="000000"/>
                </a:solidFill>
                <a:highlight>
                  <a:srgbClr val="E8F2FE"/>
                </a:highlight>
                <a:latin typeface="Consolas"/>
              </a:rPr>
              <a:t>);</a:t>
            </a:r>
          </a:p>
          <a:p>
            <a:r>
              <a:rPr lang="en-US" sz="2800" b="1">
                <a:solidFill>
                  <a:srgbClr val="000000"/>
                </a:solidFill>
                <a:latin typeface="Consolas"/>
              </a:rPr>
              <a:t>  </a:t>
            </a:r>
            <a:r>
              <a:rPr lang="en-US" sz="3200" b="1">
                <a:solidFill>
                  <a:srgbClr val="000000"/>
                </a:solidFill>
                <a:latin typeface="Consolas"/>
              </a:rPr>
              <a:t>Allow click ‘x’ Top right corner to close the window</a:t>
            </a:r>
          </a:p>
          <a:p>
            <a:r>
              <a:rPr lang="en-US" sz="3200" err="1">
                <a:solidFill>
                  <a:srgbClr val="000000"/>
                </a:solidFill>
                <a:latin typeface="Consolas"/>
              </a:rPr>
              <a:t>ui.setSize</a:t>
            </a:r>
            <a:r>
              <a:rPr lang="en-US" sz="3200">
                <a:solidFill>
                  <a:srgbClr val="000000"/>
                </a:solidFill>
                <a:latin typeface="Consolas"/>
              </a:rPr>
              <a:t>(400, 300);</a:t>
            </a:r>
          </a:p>
          <a:p>
            <a:r>
              <a:rPr lang="en-US" sz="3200">
                <a:solidFill>
                  <a:srgbClr val="000000"/>
                </a:solidFill>
                <a:latin typeface="Consolas"/>
              </a:rPr>
              <a:t>  </a:t>
            </a:r>
            <a:r>
              <a:rPr lang="en-US" sz="3200" b="1">
                <a:solidFill>
                  <a:srgbClr val="000000"/>
                </a:solidFill>
                <a:latin typeface="Consolas"/>
              </a:rPr>
              <a:t>set Width =400 and Height =300</a:t>
            </a:r>
          </a:p>
          <a:p>
            <a:pPr lvl="0"/>
            <a:r>
              <a:rPr lang="en-US" sz="2800" err="1">
                <a:solidFill>
                  <a:srgbClr val="000000"/>
                </a:solidFill>
                <a:highlight>
                  <a:srgbClr val="E8F2FE"/>
                </a:highlight>
                <a:latin typeface="Consolas"/>
              </a:rPr>
              <a:t>ui.setLocationRelativeTo</a:t>
            </a:r>
            <a:r>
              <a:rPr lang="en-US" sz="2800">
                <a:solidFill>
                  <a:srgbClr val="000000"/>
                </a:solidFill>
                <a:highlight>
                  <a:srgbClr val="E8F2FE"/>
                </a:highlight>
                <a:latin typeface="Consolas"/>
              </a:rPr>
              <a:t>(</a:t>
            </a:r>
            <a:r>
              <a:rPr lang="en-US" sz="2800" b="1">
                <a:solidFill>
                  <a:srgbClr val="7F0055"/>
                </a:solidFill>
                <a:highlight>
                  <a:srgbClr val="E8F2FE"/>
                </a:highlight>
                <a:latin typeface="Consolas"/>
              </a:rPr>
              <a:t>null</a:t>
            </a:r>
            <a:r>
              <a:rPr lang="en-US" sz="2800" b="1">
                <a:solidFill>
                  <a:srgbClr val="000000"/>
                </a:solidFill>
                <a:highlight>
                  <a:srgbClr val="E8F2FE"/>
                </a:highlight>
                <a:latin typeface="Consolas"/>
              </a:rPr>
              <a:t>);</a:t>
            </a:r>
          </a:p>
          <a:p>
            <a:pPr lvl="0"/>
            <a:r>
              <a:rPr lang="en-US" sz="2800">
                <a:solidFill>
                  <a:srgbClr val="000000"/>
                </a:solidFill>
                <a:highlight>
                  <a:srgbClr val="E8F2FE"/>
                </a:highlight>
                <a:latin typeface="Consolas"/>
              </a:rPr>
              <a:t>  </a:t>
            </a:r>
            <a:r>
              <a:rPr lang="en-US" sz="2800" b="1">
                <a:solidFill>
                  <a:srgbClr val="000000"/>
                </a:solidFill>
                <a:highlight>
                  <a:srgbClr val="E8F2FE"/>
                </a:highlight>
                <a:latin typeface="Consolas"/>
              </a:rPr>
              <a:t>Display window on desktop center screen</a:t>
            </a:r>
            <a:endParaRPr lang="en-US" sz="2800" b="1">
              <a:solidFill>
                <a:srgbClr val="000000"/>
              </a:solidFill>
              <a:latin typeface="Consolas"/>
            </a:endParaRPr>
          </a:p>
          <a:p>
            <a:r>
              <a:rPr lang="en-US" sz="3200" err="1">
                <a:solidFill>
                  <a:srgbClr val="000000"/>
                </a:solidFill>
                <a:latin typeface="Consolas"/>
              </a:rPr>
              <a:t>ui.setVisible</a:t>
            </a:r>
            <a:r>
              <a:rPr lang="en-US" sz="3200">
                <a:solidFill>
                  <a:srgbClr val="000000"/>
                </a:solidFill>
                <a:latin typeface="Consolas"/>
              </a:rPr>
              <a:t>(</a:t>
            </a:r>
            <a:r>
              <a:rPr lang="en-US" sz="3200" b="1">
                <a:solidFill>
                  <a:srgbClr val="7F0055"/>
                </a:solidFill>
                <a:latin typeface="Consolas"/>
              </a:rPr>
              <a:t>true</a:t>
            </a:r>
            <a:r>
              <a:rPr lang="en-US" sz="3200" b="1">
                <a:solidFill>
                  <a:srgbClr val="000000"/>
                </a:solidFill>
                <a:latin typeface="Consolas"/>
              </a:rPr>
              <a:t>);</a:t>
            </a:r>
          </a:p>
          <a:p>
            <a:r>
              <a:rPr lang="en-US" sz="3200">
                <a:solidFill>
                  <a:srgbClr val="000000"/>
                </a:solidFill>
                <a:latin typeface="Consolas"/>
              </a:rPr>
              <a:t>  </a:t>
            </a:r>
            <a:r>
              <a:rPr lang="en-US" sz="3200" b="1">
                <a:solidFill>
                  <a:srgbClr val="000000"/>
                </a:solidFill>
                <a:latin typeface="Consolas"/>
              </a:rPr>
              <a:t>Show the window</a:t>
            </a:r>
          </a:p>
        </p:txBody>
      </p:sp>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1224"/>
          <a:stretch/>
        </p:blipFill>
        <p:spPr bwMode="auto">
          <a:xfrm>
            <a:off x="7162800" y="1361369"/>
            <a:ext cx="2514600" cy="34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8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500"/>
                                        <p:tgtEl>
                                          <p:spTgt spid="11">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500"/>
                                        <p:tgtEl>
                                          <p:spTgt spid="1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fade">
                                      <p:cBhvr>
                                        <p:cTn id="26" dur="500"/>
                                        <p:tgtEl>
                                          <p:spTgt spid="11">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Effect transition="in" filter="fade">
                                      <p:cBhvr>
                                        <p:cTn id="29" dur="500"/>
                                        <p:tgtEl>
                                          <p:spTgt spid="1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xEl>
                                              <p:pRg st="6" end="6"/>
                                            </p:txEl>
                                          </p:spTgt>
                                        </p:tgtEl>
                                        <p:attrNameLst>
                                          <p:attrName>style.visibility</p:attrName>
                                        </p:attrNameLst>
                                      </p:cBhvr>
                                      <p:to>
                                        <p:strVal val="visible"/>
                                      </p:to>
                                    </p:set>
                                    <p:animEffect transition="in" filter="fade">
                                      <p:cBhvr>
                                        <p:cTn id="34" dur="500"/>
                                        <p:tgtEl>
                                          <p:spTgt spid="11">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Effect transition="in" filter="fade">
                                      <p:cBhvr>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8" end="8"/>
                                            </p:txEl>
                                          </p:spTgt>
                                        </p:tgtEl>
                                        <p:attrNameLst>
                                          <p:attrName>style.visibility</p:attrName>
                                        </p:attrNameLst>
                                      </p:cBhvr>
                                      <p:to>
                                        <p:strVal val="visible"/>
                                      </p:to>
                                    </p:set>
                                    <p:animEffect transition="in" filter="fade">
                                      <p:cBhvr>
                                        <p:cTn id="42" dur="500"/>
                                        <p:tgtEl>
                                          <p:spTgt spid="11">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xEl>
                                              <p:pRg st="9" end="9"/>
                                            </p:txEl>
                                          </p:spTgt>
                                        </p:tgtEl>
                                        <p:attrNameLst>
                                          <p:attrName>style.visibility</p:attrName>
                                        </p:attrNameLst>
                                      </p:cBhvr>
                                      <p:to>
                                        <p:strVal val="visible"/>
                                      </p:to>
                                    </p:set>
                                    <p:animEffect transition="in" filter="fade">
                                      <p:cBhvr>
                                        <p:cTn id="45"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20613"/>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a:solidFill>
                  <a:srgbClr val="002060"/>
                </a:solidFill>
                <a:latin typeface="Cambria" panose="02040503050406030204" pitchFamily="18" charset="0"/>
              </a:rPr>
              <a:t>BorderLayout</a:t>
            </a:r>
          </a:p>
        </p:txBody>
      </p:sp>
      <p:sp>
        <p:nvSpPr>
          <p:cNvPr id="11" name="Rectangle 10"/>
          <p:cNvSpPr/>
          <p:nvPr/>
        </p:nvSpPr>
        <p:spPr>
          <a:xfrm>
            <a:off x="1524001" y="1697761"/>
            <a:ext cx="9143999" cy="4524315"/>
          </a:xfrm>
          <a:prstGeom prst="rect">
            <a:avLst/>
          </a:prstGeom>
          <a:noFill/>
        </p:spPr>
        <p:txBody>
          <a:bodyPr wrap="square">
            <a:spAutoFit/>
          </a:bodyPr>
          <a:lstStyle/>
          <a:p>
            <a:pPr lvl="1"/>
            <a:r>
              <a:rPr lang="en-US" sz="2400" err="1">
                <a:solidFill>
                  <a:srgbClr val="000000"/>
                </a:solidFill>
                <a:latin typeface="Consolas"/>
              </a:rPr>
              <a:t>pnBorder.setLayout</a:t>
            </a:r>
            <a:r>
              <a:rPr lang="en-US" sz="2400">
                <a:solidFill>
                  <a:srgbClr val="000000"/>
                </a:solidFill>
                <a:latin typeface="Consolas"/>
              </a:rPr>
              <a:t>(</a:t>
            </a:r>
            <a:r>
              <a:rPr lang="en-US" sz="2400">
                <a:solidFill>
                  <a:srgbClr val="7F0055"/>
                </a:solidFill>
                <a:latin typeface="Consolas"/>
              </a:rPr>
              <a:t>new</a:t>
            </a:r>
            <a:r>
              <a:rPr lang="en-US" sz="2400">
                <a:solidFill>
                  <a:srgbClr val="000000"/>
                </a:solidFill>
                <a:latin typeface="Consolas"/>
              </a:rPr>
              <a:t> </a:t>
            </a:r>
            <a:r>
              <a:rPr lang="en-US" sz="2400" err="1">
                <a:solidFill>
                  <a:srgbClr val="000000"/>
                </a:solidFill>
                <a:latin typeface="Consolas"/>
              </a:rPr>
              <a:t>BorderLayout</a:t>
            </a:r>
            <a:r>
              <a:rPr lang="en-US" sz="2400">
                <a:solidFill>
                  <a:srgbClr val="000000"/>
                </a:solidFill>
                <a:latin typeface="Consolas"/>
              </a:rPr>
              <a:t>());</a:t>
            </a:r>
          </a:p>
          <a:p>
            <a:pPr lvl="1"/>
            <a:r>
              <a:rPr lang="en-US" sz="2400">
                <a:solidFill>
                  <a:srgbClr val="000000"/>
                </a:solidFill>
                <a:latin typeface="Consolas"/>
              </a:rPr>
              <a:t>  </a:t>
            </a:r>
            <a:r>
              <a:rPr lang="en-US" sz="2400" b="1">
                <a:solidFill>
                  <a:srgbClr val="000000"/>
                </a:solidFill>
                <a:latin typeface="Consolas"/>
              </a:rPr>
              <a:t>Setup </a:t>
            </a:r>
            <a:r>
              <a:rPr lang="en-US" sz="2400" b="1" err="1">
                <a:solidFill>
                  <a:srgbClr val="000000"/>
                </a:solidFill>
                <a:latin typeface="Consolas"/>
              </a:rPr>
              <a:t>BorderLayout</a:t>
            </a:r>
            <a:r>
              <a:rPr lang="en-US" sz="2400" b="1">
                <a:solidFill>
                  <a:srgbClr val="000000"/>
                </a:solidFill>
                <a:latin typeface="Consolas"/>
              </a:rPr>
              <a:t> for </a:t>
            </a:r>
            <a:r>
              <a:rPr lang="en-US" sz="2400" b="1" err="1">
                <a:solidFill>
                  <a:srgbClr val="000000"/>
                </a:solidFill>
                <a:latin typeface="Consolas"/>
              </a:rPr>
              <a:t>pnBorder</a:t>
            </a:r>
            <a:endParaRPr lang="en-US" sz="2400" b="1">
              <a:solidFill>
                <a:srgbClr val="000000"/>
              </a:solidFill>
              <a:latin typeface="Consolas"/>
            </a:endParaRPr>
          </a:p>
          <a:p>
            <a:pPr lvl="1"/>
            <a:r>
              <a:rPr lang="en-US" sz="2400" err="1">
                <a:solidFill>
                  <a:srgbClr val="000000"/>
                </a:solidFill>
                <a:latin typeface="Consolas"/>
              </a:rPr>
              <a:t>pnBorder.add</a:t>
            </a:r>
            <a:r>
              <a:rPr lang="en-US" sz="2400">
                <a:solidFill>
                  <a:srgbClr val="000000"/>
                </a:solidFill>
                <a:latin typeface="Consolas"/>
              </a:rPr>
              <a:t>(</a:t>
            </a:r>
            <a:r>
              <a:rPr lang="en-US" sz="2400" err="1">
                <a:solidFill>
                  <a:srgbClr val="000000"/>
                </a:solidFill>
                <a:latin typeface="Consolas"/>
              </a:rPr>
              <a:t>pnNorth,BorderLayout.</a:t>
            </a:r>
            <a:r>
              <a:rPr lang="en-US" sz="2400" i="1" err="1">
                <a:solidFill>
                  <a:srgbClr val="0000C0"/>
                </a:solidFill>
                <a:latin typeface="Consolas"/>
              </a:rPr>
              <a:t>NORTH</a:t>
            </a:r>
            <a:r>
              <a:rPr lang="en-US" sz="2400" i="1">
                <a:solidFill>
                  <a:srgbClr val="000000"/>
                </a:solidFill>
                <a:latin typeface="Consolas"/>
              </a:rPr>
              <a:t>);</a:t>
            </a:r>
          </a:p>
          <a:p>
            <a:pPr lvl="1"/>
            <a:r>
              <a:rPr lang="en-US" sz="2400" i="1">
                <a:solidFill>
                  <a:srgbClr val="000000"/>
                </a:solidFill>
                <a:latin typeface="Consolas"/>
              </a:rPr>
              <a:t>  </a:t>
            </a:r>
            <a:r>
              <a:rPr lang="en-US" sz="2400" b="1" i="1">
                <a:solidFill>
                  <a:srgbClr val="000000"/>
                </a:solidFill>
                <a:latin typeface="Consolas"/>
              </a:rPr>
              <a:t>Add </a:t>
            </a:r>
            <a:r>
              <a:rPr lang="en-US" sz="2400" b="1" i="1" err="1">
                <a:solidFill>
                  <a:srgbClr val="000000"/>
                </a:solidFill>
                <a:latin typeface="Consolas"/>
              </a:rPr>
              <a:t>pnNorth</a:t>
            </a:r>
            <a:r>
              <a:rPr lang="en-US" sz="2400" b="1" i="1">
                <a:solidFill>
                  <a:srgbClr val="000000"/>
                </a:solidFill>
                <a:latin typeface="Consolas"/>
              </a:rPr>
              <a:t> into the NORTH side</a:t>
            </a:r>
            <a:endParaRPr lang="en-US" sz="2400" b="1">
              <a:latin typeface="Consolas"/>
            </a:endParaRPr>
          </a:p>
          <a:p>
            <a:pPr lvl="1"/>
            <a:r>
              <a:rPr lang="en-US" sz="2400" err="1">
                <a:solidFill>
                  <a:srgbClr val="000000"/>
                </a:solidFill>
                <a:latin typeface="Consolas"/>
              </a:rPr>
              <a:t>pnBorder.add</a:t>
            </a:r>
            <a:r>
              <a:rPr lang="en-US" sz="2400">
                <a:solidFill>
                  <a:srgbClr val="000000"/>
                </a:solidFill>
                <a:latin typeface="Consolas"/>
              </a:rPr>
              <a:t>(</a:t>
            </a:r>
            <a:r>
              <a:rPr lang="en-US" sz="2400" err="1">
                <a:solidFill>
                  <a:srgbClr val="000000"/>
                </a:solidFill>
                <a:latin typeface="Consolas"/>
              </a:rPr>
              <a:t>pnSouth,BorderLayout.</a:t>
            </a:r>
            <a:r>
              <a:rPr lang="en-US" sz="2400" i="1" err="1">
                <a:solidFill>
                  <a:srgbClr val="0000C0"/>
                </a:solidFill>
                <a:latin typeface="Consolas"/>
              </a:rPr>
              <a:t>SOUTH</a:t>
            </a:r>
            <a:r>
              <a:rPr lang="en-US" sz="2400" i="1">
                <a:solidFill>
                  <a:srgbClr val="000000"/>
                </a:solidFill>
                <a:latin typeface="Consolas"/>
              </a:rPr>
              <a:t>);</a:t>
            </a:r>
          </a:p>
          <a:p>
            <a:pPr lvl="1"/>
            <a:r>
              <a:rPr lang="en-US" sz="2400" i="1">
                <a:solidFill>
                  <a:srgbClr val="000000"/>
                </a:solidFill>
                <a:latin typeface="Consolas"/>
              </a:rPr>
              <a:t>  </a:t>
            </a:r>
            <a:r>
              <a:rPr lang="en-US" sz="2400" b="1" i="1">
                <a:solidFill>
                  <a:srgbClr val="000000"/>
                </a:solidFill>
                <a:latin typeface="Consolas"/>
              </a:rPr>
              <a:t>Add </a:t>
            </a:r>
            <a:r>
              <a:rPr lang="en-US" sz="2400" b="1" i="1" err="1">
                <a:solidFill>
                  <a:srgbClr val="000000"/>
                </a:solidFill>
                <a:latin typeface="Consolas"/>
              </a:rPr>
              <a:t>pnSouth</a:t>
            </a:r>
            <a:r>
              <a:rPr lang="en-US" sz="2400" b="1" i="1">
                <a:solidFill>
                  <a:srgbClr val="000000"/>
                </a:solidFill>
                <a:latin typeface="Consolas"/>
              </a:rPr>
              <a:t> into the SOUTH side</a:t>
            </a:r>
            <a:endParaRPr lang="en-US" sz="2400" b="1">
              <a:latin typeface="Consolas"/>
            </a:endParaRPr>
          </a:p>
          <a:p>
            <a:pPr lvl="1"/>
            <a:r>
              <a:rPr lang="en-US" sz="2400" err="1">
                <a:solidFill>
                  <a:srgbClr val="000000"/>
                </a:solidFill>
                <a:latin typeface="Consolas"/>
              </a:rPr>
              <a:t>pnBorder.add</a:t>
            </a:r>
            <a:r>
              <a:rPr lang="en-US" sz="2400">
                <a:solidFill>
                  <a:srgbClr val="000000"/>
                </a:solidFill>
                <a:latin typeface="Consolas"/>
              </a:rPr>
              <a:t>(</a:t>
            </a:r>
            <a:r>
              <a:rPr lang="en-US" sz="2400" err="1">
                <a:solidFill>
                  <a:srgbClr val="000000"/>
                </a:solidFill>
                <a:latin typeface="Consolas"/>
              </a:rPr>
              <a:t>pnWest,BorderLayout.</a:t>
            </a:r>
            <a:r>
              <a:rPr lang="en-US" sz="2400" i="1" err="1">
                <a:solidFill>
                  <a:srgbClr val="0000C0"/>
                </a:solidFill>
                <a:latin typeface="Consolas"/>
              </a:rPr>
              <a:t>WEST</a:t>
            </a:r>
            <a:r>
              <a:rPr lang="en-US" sz="2400" i="1">
                <a:solidFill>
                  <a:srgbClr val="000000"/>
                </a:solidFill>
                <a:latin typeface="Consolas"/>
              </a:rPr>
              <a:t>);</a:t>
            </a:r>
          </a:p>
          <a:p>
            <a:pPr lvl="1"/>
            <a:r>
              <a:rPr lang="en-US" sz="2400" i="1">
                <a:solidFill>
                  <a:srgbClr val="000000"/>
                </a:solidFill>
                <a:latin typeface="Consolas"/>
              </a:rPr>
              <a:t>  </a:t>
            </a:r>
            <a:r>
              <a:rPr lang="en-US" sz="2400" b="1" i="1">
                <a:solidFill>
                  <a:srgbClr val="000000"/>
                </a:solidFill>
                <a:latin typeface="Consolas"/>
              </a:rPr>
              <a:t>Add </a:t>
            </a:r>
            <a:r>
              <a:rPr lang="en-US" sz="2400" b="1" i="1" err="1">
                <a:solidFill>
                  <a:srgbClr val="000000"/>
                </a:solidFill>
                <a:latin typeface="Consolas"/>
              </a:rPr>
              <a:t>pnWest</a:t>
            </a:r>
            <a:r>
              <a:rPr lang="en-US" sz="2400" b="1" i="1">
                <a:solidFill>
                  <a:srgbClr val="000000"/>
                </a:solidFill>
                <a:latin typeface="Consolas"/>
              </a:rPr>
              <a:t> into the WEST side</a:t>
            </a:r>
            <a:endParaRPr lang="en-US" sz="2400" b="1">
              <a:latin typeface="Consolas"/>
            </a:endParaRPr>
          </a:p>
          <a:p>
            <a:pPr lvl="1"/>
            <a:r>
              <a:rPr lang="en-US" sz="2400" err="1">
                <a:solidFill>
                  <a:srgbClr val="000000"/>
                </a:solidFill>
                <a:latin typeface="Consolas"/>
              </a:rPr>
              <a:t>pnBorder.add</a:t>
            </a:r>
            <a:r>
              <a:rPr lang="en-US" sz="2400">
                <a:solidFill>
                  <a:srgbClr val="000000"/>
                </a:solidFill>
                <a:latin typeface="Consolas"/>
              </a:rPr>
              <a:t>(</a:t>
            </a:r>
            <a:r>
              <a:rPr lang="en-US" sz="2400" err="1">
                <a:solidFill>
                  <a:srgbClr val="000000"/>
                </a:solidFill>
                <a:latin typeface="Consolas"/>
              </a:rPr>
              <a:t>pnEast,BorderLayout.</a:t>
            </a:r>
            <a:r>
              <a:rPr lang="en-US" sz="2400" i="1" err="1">
                <a:solidFill>
                  <a:srgbClr val="0000C0"/>
                </a:solidFill>
                <a:latin typeface="Consolas"/>
              </a:rPr>
              <a:t>EAST</a:t>
            </a:r>
            <a:r>
              <a:rPr lang="en-US" sz="2400" i="1">
                <a:solidFill>
                  <a:srgbClr val="000000"/>
                </a:solidFill>
                <a:latin typeface="Consolas"/>
              </a:rPr>
              <a:t>);</a:t>
            </a:r>
          </a:p>
          <a:p>
            <a:pPr lvl="1"/>
            <a:r>
              <a:rPr lang="en-US" sz="2400" i="1">
                <a:solidFill>
                  <a:srgbClr val="000000"/>
                </a:solidFill>
                <a:latin typeface="Consolas"/>
              </a:rPr>
              <a:t>  </a:t>
            </a:r>
            <a:r>
              <a:rPr lang="en-US" sz="2400" b="1" i="1">
                <a:solidFill>
                  <a:srgbClr val="000000"/>
                </a:solidFill>
                <a:latin typeface="Consolas"/>
              </a:rPr>
              <a:t>Add </a:t>
            </a:r>
            <a:r>
              <a:rPr lang="en-US" sz="2400" b="1" i="1" err="1">
                <a:solidFill>
                  <a:srgbClr val="000000"/>
                </a:solidFill>
                <a:latin typeface="Consolas"/>
              </a:rPr>
              <a:t>pnEast</a:t>
            </a:r>
            <a:r>
              <a:rPr lang="en-US" sz="2400" b="1" i="1">
                <a:solidFill>
                  <a:srgbClr val="000000"/>
                </a:solidFill>
                <a:latin typeface="Consolas"/>
              </a:rPr>
              <a:t> into the EAST side</a:t>
            </a:r>
            <a:endParaRPr lang="en-US" sz="2400" b="1">
              <a:latin typeface="Consolas"/>
            </a:endParaRPr>
          </a:p>
          <a:p>
            <a:pPr lvl="1"/>
            <a:r>
              <a:rPr lang="en-US" sz="2400" err="1">
                <a:solidFill>
                  <a:srgbClr val="000000"/>
                </a:solidFill>
                <a:latin typeface="Consolas"/>
              </a:rPr>
              <a:t>pnBorder.add</a:t>
            </a:r>
            <a:r>
              <a:rPr lang="en-US" sz="2400">
                <a:solidFill>
                  <a:srgbClr val="000000"/>
                </a:solidFill>
                <a:latin typeface="Consolas"/>
              </a:rPr>
              <a:t>(</a:t>
            </a:r>
            <a:r>
              <a:rPr lang="en-US" sz="2400" err="1">
                <a:solidFill>
                  <a:srgbClr val="000000"/>
                </a:solidFill>
                <a:latin typeface="Consolas"/>
              </a:rPr>
              <a:t>pnCenter,BorderLayout.</a:t>
            </a:r>
            <a:r>
              <a:rPr lang="en-US" sz="2400" i="1" err="1">
                <a:solidFill>
                  <a:srgbClr val="0000C0"/>
                </a:solidFill>
                <a:latin typeface="Consolas"/>
              </a:rPr>
              <a:t>CENTER</a:t>
            </a:r>
            <a:r>
              <a:rPr lang="en-US" sz="2400" i="1">
                <a:solidFill>
                  <a:srgbClr val="000000"/>
                </a:solidFill>
                <a:latin typeface="Consolas"/>
              </a:rPr>
              <a:t>);</a:t>
            </a:r>
          </a:p>
          <a:p>
            <a:pPr lvl="1"/>
            <a:r>
              <a:rPr lang="en-US" sz="2400" i="1">
                <a:solidFill>
                  <a:srgbClr val="000000"/>
                </a:solidFill>
                <a:latin typeface="Consolas"/>
              </a:rPr>
              <a:t>  </a:t>
            </a:r>
            <a:r>
              <a:rPr lang="en-US" sz="2400" b="1" i="1">
                <a:solidFill>
                  <a:srgbClr val="000000"/>
                </a:solidFill>
                <a:latin typeface="Consolas"/>
              </a:rPr>
              <a:t>Add </a:t>
            </a:r>
            <a:r>
              <a:rPr lang="en-US" sz="2400" b="1" i="1" err="1">
                <a:solidFill>
                  <a:srgbClr val="000000"/>
                </a:solidFill>
                <a:latin typeface="Consolas"/>
              </a:rPr>
              <a:t>pnCenter</a:t>
            </a:r>
            <a:r>
              <a:rPr lang="en-US" sz="2400" b="1" i="1">
                <a:solidFill>
                  <a:srgbClr val="000000"/>
                </a:solidFill>
                <a:latin typeface="Consolas"/>
              </a:rPr>
              <a:t> into the CENTER side</a:t>
            </a:r>
            <a:endParaRPr lang="en-US" sz="2400" b="1">
              <a:latin typeface="Consolas"/>
            </a:endParaRPr>
          </a:p>
        </p:txBody>
      </p:sp>
    </p:spTree>
    <p:extLst>
      <p:ext uri="{BB962C8B-B14F-4D97-AF65-F5344CB8AC3E}">
        <p14:creationId xmlns:p14="http://schemas.microsoft.com/office/powerpoint/2010/main" val="228695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20613"/>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b="1"/>
              <a:t>CardLayout</a:t>
            </a:r>
            <a:endParaRPr lang="en-US" sz="2800" kern="0">
              <a:solidFill>
                <a:srgbClr val="002060"/>
              </a:solidFill>
              <a:latin typeface="Cambria" panose="02040503050406030204" pitchFamily="18" charset="0"/>
            </a:endParaRPr>
          </a:p>
        </p:txBody>
      </p:sp>
      <p:sp>
        <p:nvSpPr>
          <p:cNvPr id="10" name="Rectangle 9"/>
          <p:cNvSpPr/>
          <p:nvPr/>
        </p:nvSpPr>
        <p:spPr>
          <a:xfrm>
            <a:off x="2209800" y="1726276"/>
            <a:ext cx="8024302" cy="2246769"/>
          </a:xfrm>
          <a:prstGeom prst="rect">
            <a:avLst/>
          </a:prstGeom>
        </p:spPr>
        <p:txBody>
          <a:bodyPr wrap="square">
            <a:spAutoFit/>
          </a:bodyPr>
          <a:lstStyle/>
          <a:p>
            <a:pPr algn="just"/>
            <a:r>
              <a:rPr lang="vi-VN" sz="2800"/>
              <a:t>CardLayout cho phép chia sẻ vị trí hiển thị của các control, tức là ứng với cùng 1 vị trí hiển thị đó thì ta có thể cho các control khác hiển thị tại những thời điểm khác nhau, mặc định control được add đầu tiên sẽ hiển thị</a:t>
            </a:r>
            <a:r>
              <a:rPr lang="en-US" sz="2800"/>
              <a:t>.</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551" y="4256797"/>
            <a:ext cx="32099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061" y="4240876"/>
            <a:ext cx="32194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14" name="Ink 13"/>
              <p14:cNvContentPartPr/>
              <p14:nvPr/>
            </p14:nvContentPartPr>
            <p14:xfrm>
              <a:off x="3773065" y="4811238"/>
              <a:ext cx="5170680" cy="330840"/>
            </p14:xfrm>
          </p:contentPart>
        </mc:Choice>
        <mc:Fallback xmlns="">
          <p:pic>
            <p:nvPicPr>
              <p:cNvPr id="14" name="Ink 13"/>
              <p:cNvPicPr/>
              <p:nvPr/>
            </p:nvPicPr>
            <p:blipFill>
              <a:blip r:embed="rId5"/>
              <a:stretch>
                <a:fillRect/>
              </a:stretch>
            </p:blipFill>
            <p:spPr>
              <a:xfrm>
                <a:off x="3763705" y="4801878"/>
                <a:ext cx="5189400" cy="349560"/>
              </a:xfrm>
              <a:prstGeom prst="rect">
                <a:avLst/>
              </a:prstGeom>
            </p:spPr>
          </p:pic>
        </mc:Fallback>
      </mc:AlternateContent>
    </p:spTree>
    <p:extLst>
      <p:ext uri="{BB962C8B-B14F-4D97-AF65-F5344CB8AC3E}">
        <p14:creationId xmlns:p14="http://schemas.microsoft.com/office/powerpoint/2010/main" val="266380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20613"/>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b="1"/>
              <a:t>CardLayout</a:t>
            </a:r>
            <a:endParaRPr lang="en-US" sz="2800" kern="0">
              <a:solidFill>
                <a:srgbClr val="002060"/>
              </a:solidFill>
              <a:latin typeface="Cambria" panose="02040503050406030204" pitchFamily="18" charset="0"/>
            </a:endParaRPr>
          </a:p>
        </p:txBody>
      </p:sp>
      <p:sp>
        <p:nvSpPr>
          <p:cNvPr id="15" name="Rectangle 14"/>
          <p:cNvSpPr/>
          <p:nvPr/>
        </p:nvSpPr>
        <p:spPr>
          <a:xfrm>
            <a:off x="2026810" y="1802475"/>
            <a:ext cx="8534400" cy="4093428"/>
          </a:xfrm>
          <a:prstGeom prst="rect">
            <a:avLst/>
          </a:prstGeom>
        </p:spPr>
        <p:txBody>
          <a:bodyPr wrap="square">
            <a:spAutoFit/>
          </a:bodyPr>
          <a:lstStyle/>
          <a:p>
            <a:r>
              <a:rPr lang="en-US" sz="2000" b="1">
                <a:solidFill>
                  <a:srgbClr val="7F0055"/>
                </a:solidFill>
                <a:latin typeface="Consolas"/>
              </a:rPr>
              <a:t>final</a:t>
            </a:r>
            <a:r>
              <a:rPr lang="en-US" sz="2000" b="1">
                <a:solidFill>
                  <a:srgbClr val="000000"/>
                </a:solidFill>
                <a:latin typeface="Consolas"/>
              </a:rPr>
              <a:t> </a:t>
            </a:r>
            <a:r>
              <a:rPr lang="en-US" sz="2000" b="1" err="1">
                <a:solidFill>
                  <a:srgbClr val="000000"/>
                </a:solidFill>
                <a:highlight>
                  <a:srgbClr val="D4D4D4"/>
                </a:highlight>
                <a:latin typeface="Consolas"/>
              </a:rPr>
              <a:t>JPanel</a:t>
            </a:r>
            <a:r>
              <a:rPr lang="en-US" sz="2000" b="1">
                <a:solidFill>
                  <a:srgbClr val="000000"/>
                </a:solidFill>
                <a:highlight>
                  <a:srgbClr val="D4D4D4"/>
                </a:highlight>
                <a:latin typeface="Consolas"/>
              </a:rPr>
              <a:t> </a:t>
            </a:r>
            <a:r>
              <a:rPr lang="en-US" sz="2000" b="1" err="1">
                <a:solidFill>
                  <a:srgbClr val="000000"/>
                </a:solidFill>
                <a:highlight>
                  <a:srgbClr val="D4D4D4"/>
                </a:highlight>
                <a:latin typeface="Consolas"/>
              </a:rPr>
              <a:t>pnCenter</a:t>
            </a:r>
            <a:r>
              <a:rPr lang="en-US" sz="2000" b="1">
                <a:solidFill>
                  <a:srgbClr val="000000"/>
                </a:solidFill>
                <a:highlight>
                  <a:srgbClr val="D4D4D4"/>
                </a:highlight>
                <a:latin typeface="Consolas"/>
              </a:rPr>
              <a:t>=</a:t>
            </a:r>
            <a:r>
              <a:rPr lang="en-US" sz="2000" b="1">
                <a:solidFill>
                  <a:srgbClr val="7F0055"/>
                </a:solidFill>
                <a:highlight>
                  <a:srgbClr val="D4D4D4"/>
                </a:highlight>
                <a:latin typeface="Consolas"/>
              </a:rPr>
              <a:t>new</a:t>
            </a:r>
            <a:r>
              <a:rPr lang="en-US" sz="2000" b="1">
                <a:solidFill>
                  <a:srgbClr val="000000"/>
                </a:solidFill>
                <a:highlight>
                  <a:srgbClr val="D4D4D4"/>
                </a:highlight>
                <a:latin typeface="Consolas"/>
              </a:rPr>
              <a:t> </a:t>
            </a:r>
            <a:r>
              <a:rPr lang="en-US" sz="2000" b="1" err="1">
                <a:solidFill>
                  <a:srgbClr val="000000"/>
                </a:solidFill>
                <a:highlight>
                  <a:srgbClr val="D4D4D4"/>
                </a:highlight>
                <a:latin typeface="Consolas"/>
              </a:rPr>
              <a:t>JPanel</a:t>
            </a:r>
            <a:r>
              <a:rPr lang="en-US" sz="2000" b="1">
                <a:solidFill>
                  <a:srgbClr val="000000"/>
                </a:solidFill>
                <a:highlight>
                  <a:srgbClr val="D4D4D4"/>
                </a:highlight>
                <a:latin typeface="Consolas"/>
              </a:rPr>
              <a:t>();</a:t>
            </a:r>
          </a:p>
          <a:p>
            <a:r>
              <a:rPr lang="en-US" sz="2000" err="1">
                <a:solidFill>
                  <a:srgbClr val="000000"/>
                </a:solidFill>
                <a:latin typeface="Consolas"/>
              </a:rPr>
              <a:t>pnCenter.setLayout</a:t>
            </a:r>
            <a:r>
              <a:rPr lang="en-US" sz="2000">
                <a:solidFill>
                  <a:srgbClr val="000000"/>
                </a:solidFill>
                <a:latin typeface="Consolas"/>
              </a:rPr>
              <a:t>(</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CardLayout</a:t>
            </a:r>
            <a:r>
              <a:rPr lang="en-US" sz="2000" b="1">
                <a:solidFill>
                  <a:srgbClr val="000000"/>
                </a:solidFill>
                <a:latin typeface="Consolas"/>
              </a:rPr>
              <a:t>());</a:t>
            </a:r>
          </a:p>
          <a:p>
            <a:r>
              <a:rPr lang="en-US" sz="2000" b="1">
                <a:solidFill>
                  <a:srgbClr val="7F0055"/>
                </a:solidFill>
                <a:latin typeface="Consolas"/>
              </a:rPr>
              <a:t>final</a:t>
            </a:r>
            <a:r>
              <a:rPr lang="en-US" sz="2000" b="1">
                <a:solidFill>
                  <a:srgbClr val="000000"/>
                </a:solidFill>
                <a:latin typeface="Consolas"/>
              </a:rPr>
              <a:t> </a:t>
            </a:r>
            <a:r>
              <a:rPr lang="en-US" sz="2000" b="1" err="1">
                <a:solidFill>
                  <a:srgbClr val="000000"/>
                </a:solidFill>
                <a:highlight>
                  <a:srgbClr val="D4D4D4"/>
                </a:highlight>
                <a:latin typeface="Consolas"/>
              </a:rPr>
              <a:t>JPanel</a:t>
            </a:r>
            <a:r>
              <a:rPr lang="en-US" sz="2000" b="1">
                <a:solidFill>
                  <a:srgbClr val="000000"/>
                </a:solidFill>
                <a:highlight>
                  <a:srgbClr val="D4D4D4"/>
                </a:highlight>
                <a:latin typeface="Consolas"/>
              </a:rPr>
              <a:t> pnCard1=</a:t>
            </a:r>
            <a:r>
              <a:rPr lang="en-US" sz="2000" b="1">
                <a:solidFill>
                  <a:srgbClr val="7F0055"/>
                </a:solidFill>
                <a:highlight>
                  <a:srgbClr val="D4D4D4"/>
                </a:highlight>
                <a:latin typeface="Consolas"/>
              </a:rPr>
              <a:t>new</a:t>
            </a:r>
            <a:r>
              <a:rPr lang="en-US" sz="2000" b="1">
                <a:solidFill>
                  <a:srgbClr val="000000"/>
                </a:solidFill>
                <a:highlight>
                  <a:srgbClr val="D4D4D4"/>
                </a:highlight>
                <a:latin typeface="Consolas"/>
              </a:rPr>
              <a:t> </a:t>
            </a:r>
            <a:r>
              <a:rPr lang="en-US" sz="2000" b="1" err="1">
                <a:solidFill>
                  <a:srgbClr val="000000"/>
                </a:solidFill>
                <a:highlight>
                  <a:srgbClr val="D4D4D4"/>
                </a:highlight>
                <a:latin typeface="Consolas"/>
              </a:rPr>
              <a:t>JPanel</a:t>
            </a:r>
            <a:r>
              <a:rPr lang="en-US" sz="2000" b="1">
                <a:solidFill>
                  <a:srgbClr val="000000"/>
                </a:solidFill>
                <a:highlight>
                  <a:srgbClr val="D4D4D4"/>
                </a:highlight>
                <a:latin typeface="Consolas"/>
              </a:rPr>
              <a:t>();</a:t>
            </a:r>
          </a:p>
          <a:p>
            <a:r>
              <a:rPr lang="en-US" sz="2000">
                <a:solidFill>
                  <a:srgbClr val="000000"/>
                </a:solidFill>
                <a:latin typeface="Consolas"/>
              </a:rPr>
              <a:t>pnCard1.setBackground(</a:t>
            </a:r>
            <a:r>
              <a:rPr lang="en-US" sz="2000" err="1">
                <a:solidFill>
                  <a:srgbClr val="000000"/>
                </a:solidFill>
                <a:latin typeface="Consolas"/>
              </a:rPr>
              <a:t>Color.</a:t>
            </a:r>
            <a:r>
              <a:rPr lang="en-US" sz="2000" i="1" err="1">
                <a:solidFill>
                  <a:srgbClr val="0000C0"/>
                </a:solidFill>
                <a:latin typeface="Consolas"/>
              </a:rPr>
              <a:t>LIGHT_GRAY</a:t>
            </a:r>
            <a:r>
              <a:rPr lang="en-US" sz="2000" i="1">
                <a:solidFill>
                  <a:srgbClr val="000000"/>
                </a:solidFill>
                <a:latin typeface="Consolas"/>
              </a:rPr>
              <a:t>);</a:t>
            </a:r>
          </a:p>
          <a:p>
            <a:r>
              <a:rPr lang="en-US" sz="2000" b="1">
                <a:solidFill>
                  <a:srgbClr val="7F0055"/>
                </a:solidFill>
                <a:latin typeface="Consolas"/>
              </a:rPr>
              <a:t>final</a:t>
            </a:r>
            <a:r>
              <a:rPr lang="en-US" sz="2000" b="1">
                <a:solidFill>
                  <a:srgbClr val="000000"/>
                </a:solidFill>
                <a:latin typeface="Consolas"/>
              </a:rPr>
              <a:t> </a:t>
            </a:r>
            <a:r>
              <a:rPr lang="en-US" sz="2000" b="1" err="1">
                <a:solidFill>
                  <a:srgbClr val="000000"/>
                </a:solidFill>
                <a:highlight>
                  <a:srgbClr val="D4D4D4"/>
                </a:highlight>
                <a:latin typeface="Consolas"/>
              </a:rPr>
              <a:t>JPanel</a:t>
            </a:r>
            <a:r>
              <a:rPr lang="en-US" sz="2000" b="1">
                <a:solidFill>
                  <a:srgbClr val="000000"/>
                </a:solidFill>
                <a:highlight>
                  <a:srgbClr val="D4D4D4"/>
                </a:highlight>
                <a:latin typeface="Consolas"/>
              </a:rPr>
              <a:t> pnCard2=</a:t>
            </a:r>
            <a:r>
              <a:rPr lang="en-US" sz="2000" b="1">
                <a:solidFill>
                  <a:srgbClr val="7F0055"/>
                </a:solidFill>
                <a:highlight>
                  <a:srgbClr val="D4D4D4"/>
                </a:highlight>
                <a:latin typeface="Consolas"/>
              </a:rPr>
              <a:t>new</a:t>
            </a:r>
            <a:r>
              <a:rPr lang="en-US" sz="2000" b="1">
                <a:solidFill>
                  <a:srgbClr val="000000"/>
                </a:solidFill>
                <a:highlight>
                  <a:srgbClr val="D4D4D4"/>
                </a:highlight>
                <a:latin typeface="Consolas"/>
              </a:rPr>
              <a:t> </a:t>
            </a:r>
            <a:r>
              <a:rPr lang="en-US" sz="2000" b="1" err="1">
                <a:solidFill>
                  <a:srgbClr val="000000"/>
                </a:solidFill>
                <a:highlight>
                  <a:srgbClr val="D4D4D4"/>
                </a:highlight>
                <a:latin typeface="Consolas"/>
              </a:rPr>
              <a:t>JPanel</a:t>
            </a:r>
            <a:r>
              <a:rPr lang="en-US" sz="2000" b="1">
                <a:solidFill>
                  <a:srgbClr val="000000"/>
                </a:solidFill>
                <a:highlight>
                  <a:srgbClr val="D4D4D4"/>
                </a:highlight>
                <a:latin typeface="Consolas"/>
              </a:rPr>
              <a:t>();</a:t>
            </a:r>
          </a:p>
          <a:p>
            <a:r>
              <a:rPr lang="en-US" sz="2000">
                <a:solidFill>
                  <a:srgbClr val="000000"/>
                </a:solidFill>
                <a:latin typeface="Consolas"/>
              </a:rPr>
              <a:t>pnCard2.setBackground(</a:t>
            </a:r>
            <a:r>
              <a:rPr lang="en-US" sz="2000" err="1">
                <a:solidFill>
                  <a:srgbClr val="000000"/>
                </a:solidFill>
                <a:latin typeface="Consolas"/>
              </a:rPr>
              <a:t>Color.</a:t>
            </a:r>
            <a:r>
              <a:rPr lang="en-US" sz="2000" i="1" err="1">
                <a:solidFill>
                  <a:srgbClr val="0000C0"/>
                </a:solidFill>
                <a:latin typeface="Consolas"/>
              </a:rPr>
              <a:t>PINK</a:t>
            </a:r>
            <a:r>
              <a:rPr lang="en-US" sz="2000" i="1">
                <a:solidFill>
                  <a:srgbClr val="000000"/>
                </a:solidFill>
                <a:latin typeface="Consolas"/>
              </a:rPr>
              <a:t>);</a:t>
            </a:r>
          </a:p>
          <a:p>
            <a:r>
              <a:rPr lang="en-US" sz="2000" err="1">
                <a:solidFill>
                  <a:srgbClr val="000000"/>
                </a:solidFill>
                <a:latin typeface="Consolas"/>
              </a:rPr>
              <a:t>pnCenter.add</a:t>
            </a:r>
            <a:r>
              <a:rPr lang="en-US" sz="2000">
                <a:solidFill>
                  <a:srgbClr val="000000"/>
                </a:solidFill>
                <a:latin typeface="Consolas"/>
              </a:rPr>
              <a:t>(pnCard1,</a:t>
            </a:r>
            <a:r>
              <a:rPr lang="en-US" sz="2000">
                <a:solidFill>
                  <a:srgbClr val="2A00FF"/>
                </a:solidFill>
                <a:latin typeface="Consolas"/>
              </a:rPr>
              <a:t>"mycard1"</a:t>
            </a:r>
            <a:r>
              <a:rPr lang="en-US" sz="2000">
                <a:solidFill>
                  <a:srgbClr val="000000"/>
                </a:solidFill>
                <a:latin typeface="Consolas"/>
              </a:rPr>
              <a:t>);</a:t>
            </a:r>
          </a:p>
          <a:p>
            <a:r>
              <a:rPr lang="en-US" sz="2000" err="1">
                <a:solidFill>
                  <a:srgbClr val="000000"/>
                </a:solidFill>
                <a:latin typeface="Consolas"/>
              </a:rPr>
              <a:t>pnCenter.add</a:t>
            </a:r>
            <a:r>
              <a:rPr lang="en-US" sz="2000">
                <a:solidFill>
                  <a:srgbClr val="000000"/>
                </a:solidFill>
                <a:latin typeface="Consolas"/>
              </a:rPr>
              <a:t>(pnCard2,</a:t>
            </a:r>
            <a:r>
              <a:rPr lang="en-US" sz="2000">
                <a:solidFill>
                  <a:srgbClr val="2A00FF"/>
                </a:solidFill>
                <a:latin typeface="Consolas"/>
              </a:rPr>
              <a:t>"mycard2"</a:t>
            </a:r>
            <a:r>
              <a:rPr lang="en-US" sz="2000">
                <a:solidFill>
                  <a:srgbClr val="000000"/>
                </a:solidFill>
                <a:latin typeface="Consolas"/>
              </a:rPr>
              <a:t>);</a:t>
            </a:r>
          </a:p>
          <a:p>
            <a:r>
              <a:rPr lang="en-US" sz="2000">
                <a:solidFill>
                  <a:srgbClr val="000000"/>
                </a:solidFill>
                <a:latin typeface="Consolas"/>
              </a:rPr>
              <a:t>btnShowCard1.addActionListener(</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ActionListener</a:t>
            </a:r>
            <a:r>
              <a:rPr lang="en-US" sz="2000" b="1">
                <a:solidFill>
                  <a:srgbClr val="000000"/>
                </a:solidFill>
                <a:latin typeface="Consolas"/>
              </a:rPr>
              <a:t>() {</a:t>
            </a:r>
          </a:p>
          <a:p>
            <a:r>
              <a:rPr lang="en-US" sz="2000" b="1">
                <a:solidFill>
                  <a:srgbClr val="7F0055"/>
                </a:solidFill>
                <a:latin typeface="Consolas"/>
              </a:rPr>
              <a:t>public</a:t>
            </a:r>
            <a:r>
              <a:rPr lang="en-US" sz="2000" b="1">
                <a:solidFill>
                  <a:srgbClr val="000000"/>
                </a:solidFill>
                <a:latin typeface="Consolas"/>
              </a:rPr>
              <a:t> </a:t>
            </a:r>
            <a:r>
              <a:rPr lang="en-US" sz="2000" b="1">
                <a:solidFill>
                  <a:srgbClr val="7F0055"/>
                </a:solidFill>
                <a:latin typeface="Consolas"/>
              </a:rPr>
              <a:t>void</a:t>
            </a:r>
            <a:r>
              <a:rPr lang="en-US" sz="2000" b="1">
                <a:solidFill>
                  <a:srgbClr val="000000"/>
                </a:solidFill>
                <a:latin typeface="Consolas"/>
              </a:rPr>
              <a:t> </a:t>
            </a:r>
            <a:r>
              <a:rPr lang="en-US" sz="2000" b="1" err="1">
                <a:solidFill>
                  <a:srgbClr val="000000"/>
                </a:solidFill>
                <a:latin typeface="Consolas"/>
              </a:rPr>
              <a:t>actionPerformed</a:t>
            </a:r>
            <a:r>
              <a:rPr lang="en-US" sz="2000" b="1">
                <a:solidFill>
                  <a:srgbClr val="000000"/>
                </a:solidFill>
                <a:latin typeface="Consolas"/>
              </a:rPr>
              <a:t>(</a:t>
            </a:r>
            <a:r>
              <a:rPr lang="en-US" sz="2000" b="1" err="1">
                <a:solidFill>
                  <a:srgbClr val="000000"/>
                </a:solidFill>
                <a:latin typeface="Consolas"/>
              </a:rPr>
              <a:t>ActionEvent</a:t>
            </a:r>
            <a:r>
              <a:rPr lang="en-US" sz="2000" b="1">
                <a:solidFill>
                  <a:srgbClr val="000000"/>
                </a:solidFill>
                <a:latin typeface="Consolas"/>
              </a:rPr>
              <a:t> arg0) {</a:t>
            </a:r>
          </a:p>
          <a:p>
            <a:r>
              <a:rPr lang="en-US" sz="2000">
                <a:solidFill>
                  <a:srgbClr val="000000"/>
                </a:solidFill>
                <a:latin typeface="Consolas"/>
              </a:rPr>
              <a:t>  </a:t>
            </a:r>
            <a:r>
              <a:rPr lang="en-US" sz="2000" err="1">
                <a:solidFill>
                  <a:srgbClr val="000000"/>
                </a:solidFill>
                <a:latin typeface="Consolas"/>
              </a:rPr>
              <a:t>CardLayout</a:t>
            </a:r>
            <a:r>
              <a:rPr lang="en-US" sz="2000">
                <a:solidFill>
                  <a:srgbClr val="000000"/>
                </a:solidFill>
                <a:latin typeface="Consolas"/>
              </a:rPr>
              <a:t> cl=(</a:t>
            </a:r>
            <a:r>
              <a:rPr lang="en-US" sz="2000" err="1">
                <a:solidFill>
                  <a:srgbClr val="000000"/>
                </a:solidFill>
                <a:latin typeface="Consolas"/>
              </a:rPr>
              <a:t>CardLayout</a:t>
            </a:r>
            <a:r>
              <a:rPr lang="en-US" sz="2000">
                <a:solidFill>
                  <a:srgbClr val="000000"/>
                </a:solidFill>
                <a:latin typeface="Consolas"/>
              </a:rPr>
              <a:t>)</a:t>
            </a:r>
            <a:r>
              <a:rPr lang="en-US" sz="2000" err="1">
                <a:solidFill>
                  <a:srgbClr val="000000"/>
                </a:solidFill>
                <a:latin typeface="Consolas"/>
              </a:rPr>
              <a:t>pnCenter.getLayout</a:t>
            </a:r>
            <a:r>
              <a:rPr lang="en-US" sz="2000">
                <a:solidFill>
                  <a:srgbClr val="000000"/>
                </a:solidFill>
                <a:latin typeface="Consolas"/>
              </a:rPr>
              <a:t>();</a:t>
            </a:r>
          </a:p>
          <a:p>
            <a:r>
              <a:rPr lang="en-US" sz="2000">
                <a:solidFill>
                  <a:srgbClr val="000000"/>
                </a:solidFill>
                <a:latin typeface="Consolas"/>
              </a:rPr>
              <a:t>  </a:t>
            </a:r>
            <a:r>
              <a:rPr lang="en-US" sz="2000" err="1">
                <a:solidFill>
                  <a:srgbClr val="000000"/>
                </a:solidFill>
                <a:latin typeface="Consolas"/>
              </a:rPr>
              <a:t>cl.show</a:t>
            </a:r>
            <a:r>
              <a:rPr lang="en-US" sz="2000">
                <a:solidFill>
                  <a:srgbClr val="000000"/>
                </a:solidFill>
                <a:latin typeface="Consolas"/>
              </a:rPr>
              <a:t>(</a:t>
            </a:r>
            <a:r>
              <a:rPr lang="en-US" sz="2000" err="1">
                <a:solidFill>
                  <a:srgbClr val="000000"/>
                </a:solidFill>
                <a:latin typeface="Consolas"/>
              </a:rPr>
              <a:t>pnCenter</a:t>
            </a:r>
            <a:r>
              <a:rPr lang="en-US" sz="2000">
                <a:solidFill>
                  <a:srgbClr val="000000"/>
                </a:solidFill>
                <a:latin typeface="Consolas"/>
              </a:rPr>
              <a:t>, </a:t>
            </a:r>
            <a:r>
              <a:rPr lang="en-US" sz="2000">
                <a:solidFill>
                  <a:srgbClr val="2A00FF"/>
                </a:solidFill>
                <a:latin typeface="Consolas"/>
              </a:rPr>
              <a:t>"mycard1"</a:t>
            </a:r>
            <a:r>
              <a:rPr lang="en-US" sz="2000">
                <a:solidFill>
                  <a:srgbClr val="000000"/>
                </a:solidFill>
                <a:latin typeface="Consolas"/>
              </a:rPr>
              <a:t>);</a:t>
            </a:r>
          </a:p>
          <a:p>
            <a:r>
              <a:rPr lang="en-US" sz="2000">
                <a:solidFill>
                  <a:srgbClr val="000000"/>
                </a:solidFill>
                <a:latin typeface="Consolas"/>
              </a:rPr>
              <a:t>}});</a:t>
            </a:r>
          </a:p>
        </p:txBody>
      </p:sp>
    </p:spTree>
    <p:extLst>
      <p:ext uri="{BB962C8B-B14F-4D97-AF65-F5344CB8AC3E}">
        <p14:creationId xmlns:p14="http://schemas.microsoft.com/office/powerpoint/2010/main" val="150104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20613"/>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b="1"/>
              <a:t>CardLayout</a:t>
            </a:r>
            <a:endParaRPr lang="en-US" sz="2800" kern="0">
              <a:solidFill>
                <a:srgbClr val="002060"/>
              </a:solidFill>
              <a:latin typeface="Cambria" panose="02040503050406030204" pitchFamily="18" charset="0"/>
            </a:endParaRPr>
          </a:p>
        </p:txBody>
      </p:sp>
      <p:sp>
        <p:nvSpPr>
          <p:cNvPr id="10" name="Rectangle 9"/>
          <p:cNvSpPr/>
          <p:nvPr/>
        </p:nvSpPr>
        <p:spPr>
          <a:xfrm>
            <a:off x="1909667" y="1726275"/>
            <a:ext cx="8534400" cy="3970318"/>
          </a:xfrm>
          <a:prstGeom prst="rect">
            <a:avLst/>
          </a:prstGeom>
        </p:spPr>
        <p:txBody>
          <a:bodyPr wrap="square">
            <a:spAutoFit/>
          </a:bodyPr>
          <a:lstStyle/>
          <a:p>
            <a:r>
              <a:rPr lang="en-US" sz="2400" err="1">
                <a:solidFill>
                  <a:srgbClr val="000000"/>
                </a:solidFill>
                <a:latin typeface="Consolas"/>
              </a:rPr>
              <a:t>pnCenter.setLayout</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CardLayout</a:t>
            </a:r>
            <a:r>
              <a:rPr lang="en-US" sz="2400" b="1">
                <a:solidFill>
                  <a:srgbClr val="000000"/>
                </a:solidFill>
                <a:latin typeface="Consolas"/>
              </a:rPr>
              <a:t>());</a:t>
            </a:r>
          </a:p>
          <a:p>
            <a:r>
              <a:rPr lang="en-US" sz="2400" b="1">
                <a:solidFill>
                  <a:srgbClr val="000000"/>
                </a:solidFill>
                <a:latin typeface="Consolas"/>
              </a:rPr>
              <a:t>  Setup </a:t>
            </a:r>
            <a:r>
              <a:rPr lang="en-US" sz="2400" b="1" err="1">
                <a:solidFill>
                  <a:srgbClr val="000000"/>
                </a:solidFill>
                <a:latin typeface="Consolas"/>
              </a:rPr>
              <a:t>CardLayout</a:t>
            </a:r>
            <a:r>
              <a:rPr lang="en-US" sz="2400" b="1">
                <a:solidFill>
                  <a:srgbClr val="000000"/>
                </a:solidFill>
                <a:latin typeface="Consolas"/>
              </a:rPr>
              <a:t> for </a:t>
            </a:r>
            <a:r>
              <a:rPr lang="en-US" sz="2400" b="1" err="1">
                <a:solidFill>
                  <a:srgbClr val="000000"/>
                </a:solidFill>
                <a:latin typeface="Consolas"/>
              </a:rPr>
              <a:t>pnCenter</a:t>
            </a:r>
            <a:endParaRPr lang="en-US" sz="2400" b="1">
              <a:solidFill>
                <a:srgbClr val="000000"/>
              </a:solidFill>
              <a:latin typeface="Consolas"/>
            </a:endParaRPr>
          </a:p>
          <a:p>
            <a:r>
              <a:rPr lang="en-US" sz="2400" err="1">
                <a:solidFill>
                  <a:srgbClr val="000000"/>
                </a:solidFill>
                <a:latin typeface="Consolas"/>
              </a:rPr>
              <a:t>pnCenter.add</a:t>
            </a:r>
            <a:r>
              <a:rPr lang="en-US" sz="2400">
                <a:solidFill>
                  <a:srgbClr val="000000"/>
                </a:solidFill>
                <a:latin typeface="Consolas"/>
              </a:rPr>
              <a:t>(pnCard1,</a:t>
            </a:r>
            <a:r>
              <a:rPr lang="en-US" sz="2400">
                <a:solidFill>
                  <a:srgbClr val="2A00FF"/>
                </a:solidFill>
                <a:latin typeface="Consolas"/>
              </a:rPr>
              <a:t>"mycard1"</a:t>
            </a:r>
            <a:r>
              <a:rPr lang="en-US" sz="2400">
                <a:solidFill>
                  <a:srgbClr val="000000"/>
                </a:solidFill>
                <a:latin typeface="Consolas"/>
              </a:rPr>
              <a:t>);</a:t>
            </a:r>
          </a:p>
          <a:p>
            <a:r>
              <a:rPr lang="en-US" sz="2400">
                <a:solidFill>
                  <a:srgbClr val="000000"/>
                </a:solidFill>
                <a:latin typeface="Consolas"/>
              </a:rPr>
              <a:t>  </a:t>
            </a:r>
            <a:r>
              <a:rPr lang="en-US" sz="2400" b="1">
                <a:solidFill>
                  <a:srgbClr val="000000"/>
                </a:solidFill>
                <a:latin typeface="Consolas"/>
              </a:rPr>
              <a:t>Add pnCard1 into </a:t>
            </a:r>
            <a:r>
              <a:rPr lang="en-US" sz="2400" b="1" err="1">
                <a:solidFill>
                  <a:srgbClr val="000000"/>
                </a:solidFill>
                <a:latin typeface="Consolas"/>
              </a:rPr>
              <a:t>pnCenter</a:t>
            </a:r>
            <a:r>
              <a:rPr lang="en-US" sz="2400" b="1">
                <a:solidFill>
                  <a:srgbClr val="000000"/>
                </a:solidFill>
                <a:latin typeface="Consolas"/>
              </a:rPr>
              <a:t> with mycard1 name</a:t>
            </a:r>
          </a:p>
          <a:p>
            <a:endParaRPr lang="en-US" sz="2400">
              <a:solidFill>
                <a:srgbClr val="000000"/>
              </a:solidFill>
              <a:latin typeface="Consolas"/>
            </a:endParaRPr>
          </a:p>
          <a:p>
            <a:r>
              <a:rPr lang="en-US" sz="2400" err="1">
                <a:solidFill>
                  <a:srgbClr val="000000"/>
                </a:solidFill>
                <a:latin typeface="Consolas"/>
              </a:rPr>
              <a:t>CardLayout</a:t>
            </a:r>
            <a:r>
              <a:rPr lang="en-US" sz="2400">
                <a:solidFill>
                  <a:srgbClr val="000000"/>
                </a:solidFill>
                <a:latin typeface="Consolas"/>
              </a:rPr>
              <a:t> cl=(</a:t>
            </a:r>
            <a:r>
              <a:rPr lang="en-US" sz="2400" err="1">
                <a:solidFill>
                  <a:srgbClr val="000000"/>
                </a:solidFill>
                <a:latin typeface="Consolas"/>
              </a:rPr>
              <a:t>CardLayout</a:t>
            </a:r>
            <a:r>
              <a:rPr lang="en-US" sz="2400">
                <a:solidFill>
                  <a:srgbClr val="000000"/>
                </a:solidFill>
                <a:latin typeface="Consolas"/>
              </a:rPr>
              <a:t>)</a:t>
            </a:r>
            <a:r>
              <a:rPr lang="en-US" sz="2400" err="1">
                <a:solidFill>
                  <a:srgbClr val="000000"/>
                </a:solidFill>
                <a:latin typeface="Consolas"/>
              </a:rPr>
              <a:t>pnCenter.getLayout</a:t>
            </a:r>
            <a:r>
              <a:rPr lang="en-US" sz="2400">
                <a:solidFill>
                  <a:srgbClr val="000000"/>
                </a:solidFill>
                <a:latin typeface="Consolas"/>
              </a:rPr>
              <a:t>();</a:t>
            </a:r>
          </a:p>
          <a:p>
            <a:r>
              <a:rPr lang="en-US" sz="2400">
                <a:solidFill>
                  <a:srgbClr val="000000"/>
                </a:solidFill>
                <a:latin typeface="Consolas"/>
              </a:rPr>
              <a:t>  </a:t>
            </a:r>
            <a:r>
              <a:rPr lang="en-US" sz="2800" b="1">
                <a:solidFill>
                  <a:srgbClr val="000000"/>
                </a:solidFill>
                <a:latin typeface="Consolas"/>
              </a:rPr>
              <a:t>get </a:t>
            </a:r>
            <a:r>
              <a:rPr lang="en-US" sz="2800" b="1" err="1">
                <a:solidFill>
                  <a:srgbClr val="000000"/>
                </a:solidFill>
                <a:latin typeface="Consolas"/>
              </a:rPr>
              <a:t>CardLayout</a:t>
            </a:r>
            <a:r>
              <a:rPr lang="en-US" sz="2800" b="1">
                <a:solidFill>
                  <a:srgbClr val="000000"/>
                </a:solidFill>
                <a:latin typeface="Consolas"/>
              </a:rPr>
              <a:t> from </a:t>
            </a:r>
            <a:r>
              <a:rPr lang="en-US" sz="2800" b="1" err="1">
                <a:solidFill>
                  <a:srgbClr val="000000"/>
                </a:solidFill>
                <a:latin typeface="Consolas"/>
              </a:rPr>
              <a:t>pnCenter</a:t>
            </a:r>
            <a:endParaRPr lang="en-US" sz="2800" b="1">
              <a:solidFill>
                <a:srgbClr val="000000"/>
              </a:solidFill>
              <a:latin typeface="Consolas"/>
            </a:endParaRPr>
          </a:p>
          <a:p>
            <a:r>
              <a:rPr lang="en-US" sz="2400" err="1">
                <a:solidFill>
                  <a:srgbClr val="000000"/>
                </a:solidFill>
                <a:latin typeface="Consolas"/>
              </a:rPr>
              <a:t>cl.show</a:t>
            </a:r>
            <a:r>
              <a:rPr lang="en-US" sz="2400">
                <a:solidFill>
                  <a:srgbClr val="000000"/>
                </a:solidFill>
                <a:latin typeface="Consolas"/>
              </a:rPr>
              <a:t>(</a:t>
            </a:r>
            <a:r>
              <a:rPr lang="en-US" sz="2400" err="1">
                <a:solidFill>
                  <a:srgbClr val="000000"/>
                </a:solidFill>
                <a:latin typeface="Consolas"/>
              </a:rPr>
              <a:t>pnCenter</a:t>
            </a:r>
            <a:r>
              <a:rPr lang="en-US" sz="2400">
                <a:solidFill>
                  <a:srgbClr val="000000"/>
                </a:solidFill>
                <a:latin typeface="Consolas"/>
              </a:rPr>
              <a:t>, </a:t>
            </a:r>
            <a:r>
              <a:rPr lang="en-US" sz="2400">
                <a:solidFill>
                  <a:srgbClr val="2A00FF"/>
                </a:solidFill>
                <a:latin typeface="Consolas"/>
              </a:rPr>
              <a:t>"mycard1"</a:t>
            </a:r>
            <a:r>
              <a:rPr lang="en-US" sz="2400">
                <a:solidFill>
                  <a:srgbClr val="000000"/>
                </a:solidFill>
                <a:latin typeface="Consolas"/>
              </a:rPr>
              <a:t>);</a:t>
            </a:r>
          </a:p>
          <a:p>
            <a:r>
              <a:rPr lang="en-US" sz="2400">
                <a:solidFill>
                  <a:srgbClr val="000000"/>
                </a:solidFill>
                <a:latin typeface="Consolas"/>
              </a:rPr>
              <a:t> </a:t>
            </a:r>
            <a:r>
              <a:rPr lang="en-US" sz="2800" b="1">
                <a:solidFill>
                  <a:srgbClr val="000000"/>
                </a:solidFill>
                <a:latin typeface="Consolas"/>
              </a:rPr>
              <a:t> Show component with mycard1 name, that we define from above</a:t>
            </a:r>
          </a:p>
        </p:txBody>
      </p:sp>
    </p:spTree>
    <p:extLst>
      <p:ext uri="{BB962C8B-B14F-4D97-AF65-F5344CB8AC3E}">
        <p14:creationId xmlns:p14="http://schemas.microsoft.com/office/powerpoint/2010/main" val="225435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514600" y="2438400"/>
            <a:ext cx="7620000" cy="2514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marL="685800" indent="-685800" algn="l">
              <a:buFont typeface="Wingdings" panose="05000000000000000000" pitchFamily="2" charset="2"/>
              <a:buChar char="ü"/>
              <a:defRPr/>
            </a:pPr>
            <a:r>
              <a:rPr lang="vi-VN" sz="4400" kern="0">
                <a:solidFill>
                  <a:srgbClr val="002060"/>
                </a:solidFill>
                <a:latin typeface="Cambria" panose="02040503050406030204" pitchFamily="18" charset="0"/>
              </a:rPr>
              <a:t>JLabel</a:t>
            </a:r>
          </a:p>
          <a:p>
            <a:pPr marL="685800" indent="-685800" algn="l">
              <a:buFont typeface="Wingdings" panose="05000000000000000000" pitchFamily="2" charset="2"/>
              <a:buChar char="ü"/>
              <a:defRPr/>
            </a:pPr>
            <a:r>
              <a:rPr lang="vi-VN" sz="4400" kern="0">
                <a:solidFill>
                  <a:srgbClr val="002060"/>
                </a:solidFill>
                <a:latin typeface="Cambria" panose="02040503050406030204" pitchFamily="18" charset="0"/>
              </a:rPr>
              <a:t>JTextField</a:t>
            </a:r>
          </a:p>
          <a:p>
            <a:pPr marL="685800" indent="-685800" algn="l">
              <a:buFont typeface="Wingdings" panose="05000000000000000000" pitchFamily="2" charset="2"/>
              <a:buChar char="ü"/>
              <a:defRPr/>
            </a:pPr>
            <a:r>
              <a:rPr lang="vi-VN" sz="4400" kern="0">
                <a:solidFill>
                  <a:srgbClr val="002060"/>
                </a:solidFill>
                <a:latin typeface="Cambria" panose="02040503050406030204" pitchFamily="18" charset="0"/>
              </a:rPr>
              <a:t>Jbutton</a:t>
            </a:r>
          </a:p>
          <a:p>
            <a:pPr marL="685800" indent="-685800" algn="l">
              <a:buFont typeface="Wingdings" panose="05000000000000000000" pitchFamily="2" charset="2"/>
              <a:buChar char="ü"/>
              <a:defRPr/>
            </a:pPr>
            <a:r>
              <a:rPr lang="vi-VN" sz="4400" kern="0">
                <a:solidFill>
                  <a:srgbClr val="002060"/>
                </a:solidFill>
                <a:latin typeface="Cambria" panose="02040503050406030204" pitchFamily="18" charset="0"/>
              </a:rPr>
              <a:t>Các kỹ thuật gán sự kiện</a:t>
            </a:r>
            <a:endParaRPr lang="en-US" sz="4400" kern="0">
              <a:solidFill>
                <a:srgbClr val="002060"/>
              </a:solidFill>
              <a:latin typeface="Cambria" panose="02040503050406030204" pitchFamily="18" charset="0"/>
            </a:endParaRPr>
          </a:p>
        </p:txBody>
      </p:sp>
      <p:sp>
        <p:nvSpPr>
          <p:cNvPr id="2" name="TextBox 1"/>
          <p:cNvSpPr txBox="1"/>
          <p:nvPr/>
        </p:nvSpPr>
        <p:spPr>
          <a:xfrm>
            <a:off x="5410201" y="1752600"/>
            <a:ext cx="1319592" cy="523220"/>
          </a:xfrm>
          <a:prstGeom prst="rect">
            <a:avLst/>
          </a:prstGeom>
          <a:noFill/>
        </p:spPr>
        <p:txBody>
          <a:bodyPr wrap="none" rtlCol="0">
            <a:spAutoFit/>
          </a:bodyPr>
          <a:lstStyle/>
          <a:p>
            <a:r>
              <a:rPr lang="en-US" sz="2800" b="1" err="1">
                <a:latin typeface="Cambria" panose="02040503050406030204" pitchFamily="18" charset="0"/>
              </a:rPr>
              <a:t>Phần</a:t>
            </a:r>
            <a:r>
              <a:rPr lang="en-US" sz="2800" b="1">
                <a:latin typeface="Cambria" panose="02040503050406030204" pitchFamily="18" charset="0"/>
              </a:rPr>
              <a:t> 3</a:t>
            </a:r>
          </a:p>
        </p:txBody>
      </p:sp>
    </p:spTree>
    <p:extLst>
      <p:ext uri="{BB962C8B-B14F-4D97-AF65-F5344CB8AC3E}">
        <p14:creationId xmlns:p14="http://schemas.microsoft.com/office/powerpoint/2010/main" val="374680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20612"/>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685800" indent="-685800">
              <a:buFont typeface="Wingdings" panose="05000000000000000000" pitchFamily="2" charset="2"/>
              <a:buChar char="ü"/>
              <a:defRPr/>
            </a:pPr>
            <a:r>
              <a:rPr lang="vi-VN" sz="2800" kern="0">
                <a:solidFill>
                  <a:srgbClr val="002060"/>
                </a:solidFill>
                <a:latin typeface="Cambria" panose="02040503050406030204" pitchFamily="18" charset="0"/>
              </a:rPr>
              <a:t>JLabel</a:t>
            </a:r>
          </a:p>
          <a:p>
            <a:pPr marL="685800" indent="-685800">
              <a:buFont typeface="Wingdings" panose="05000000000000000000" pitchFamily="2" charset="2"/>
              <a:buChar char="ü"/>
              <a:defRPr/>
            </a:pPr>
            <a:r>
              <a:rPr lang="vi-VN" sz="2800" kern="0">
                <a:solidFill>
                  <a:srgbClr val="002060"/>
                </a:solidFill>
                <a:latin typeface="Cambria" panose="02040503050406030204" pitchFamily="18" charset="0"/>
              </a:rPr>
              <a:t>JTextField</a:t>
            </a:r>
          </a:p>
          <a:p>
            <a:pPr marL="685800" indent="-685800">
              <a:buFont typeface="Wingdings" panose="05000000000000000000" pitchFamily="2" charset="2"/>
              <a:buChar char="ü"/>
              <a:defRPr/>
            </a:pPr>
            <a:r>
              <a:rPr lang="vi-VN" sz="2800" kern="0">
                <a:solidFill>
                  <a:srgbClr val="002060"/>
                </a:solidFill>
                <a:latin typeface="Cambria" panose="02040503050406030204" pitchFamily="18" charset="0"/>
              </a:rPr>
              <a:t>JButton</a:t>
            </a:r>
          </a:p>
          <a:p>
            <a:pPr marL="685800" indent="-685800">
              <a:buFont typeface="Wingdings" panose="05000000000000000000" pitchFamily="2" charset="2"/>
              <a:buChar char="ü"/>
              <a:defRPr/>
            </a:pPr>
            <a:r>
              <a:rPr lang="vi-VN" sz="2800" kern="0">
                <a:solidFill>
                  <a:srgbClr val="002060"/>
                </a:solidFill>
                <a:latin typeface="Cambria" panose="02040503050406030204" pitchFamily="18" charset="0"/>
              </a:rPr>
              <a:t>…</a:t>
            </a:r>
          </a:p>
          <a:p>
            <a:pPr lvl="0">
              <a:defRPr/>
            </a:pPr>
            <a:r>
              <a:rPr lang="vi-VN" sz="2800" kern="0">
                <a:solidFill>
                  <a:srgbClr val="002060"/>
                </a:solidFill>
                <a:latin typeface="Cambria" panose="02040503050406030204" pitchFamily="18" charset="0"/>
              </a:rPr>
              <a:t> Các kỹ thuật gán sự kiện</a:t>
            </a:r>
            <a:endParaRPr lang="en-US" sz="2800" b="1" kern="0">
              <a:solidFill>
                <a:srgbClr val="002060"/>
              </a:solidFill>
              <a:latin typeface="Cambria" panose="02040503050406030204" pitchFamily="18" charset="0"/>
            </a:endParaRPr>
          </a:p>
        </p:txBody>
      </p:sp>
    </p:spTree>
    <p:extLst>
      <p:ext uri="{BB962C8B-B14F-4D97-AF65-F5344CB8AC3E}">
        <p14:creationId xmlns:p14="http://schemas.microsoft.com/office/powerpoint/2010/main" val="356840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9" name="TextBox 8"/>
          <p:cNvSpPr txBox="1"/>
          <p:nvPr/>
        </p:nvSpPr>
        <p:spPr>
          <a:xfrm>
            <a:off x="2274688" y="1269076"/>
            <a:ext cx="1943161" cy="584775"/>
          </a:xfrm>
          <a:prstGeom prst="rect">
            <a:avLst/>
          </a:prstGeom>
          <a:noFill/>
        </p:spPr>
        <p:txBody>
          <a:bodyPr wrap="none" rtlCol="0">
            <a:spAutoFit/>
          </a:bodyPr>
          <a:lstStyle/>
          <a:p>
            <a:pPr marL="457200" indent="-457200">
              <a:buFont typeface="Wingdings" pitchFamily="2" charset="2"/>
              <a:buChar char="Ø"/>
            </a:pPr>
            <a:r>
              <a:rPr lang="en-US" sz="3200" b="1" err="1"/>
              <a:t>JLabel</a:t>
            </a:r>
            <a:endParaRPr lang="en-US" sz="3200" b="1"/>
          </a:p>
        </p:txBody>
      </p:sp>
      <p:sp>
        <p:nvSpPr>
          <p:cNvPr id="10" name="Rectangle 9"/>
          <p:cNvSpPr/>
          <p:nvPr/>
        </p:nvSpPr>
        <p:spPr>
          <a:xfrm>
            <a:off x="1981852" y="2511527"/>
            <a:ext cx="8061278" cy="954107"/>
          </a:xfrm>
          <a:prstGeom prst="rect">
            <a:avLst/>
          </a:prstGeom>
        </p:spPr>
        <p:txBody>
          <a:bodyPr wrap="square">
            <a:spAutoFit/>
          </a:bodyPr>
          <a:lstStyle/>
          <a:p>
            <a:r>
              <a:rPr lang="vi-VN" sz="2800">
                <a:solidFill>
                  <a:srgbClr val="000000"/>
                </a:solidFill>
                <a:highlight>
                  <a:srgbClr val="D4D4D4"/>
                </a:highlight>
                <a:latin typeface="Consolas"/>
              </a:rPr>
              <a:t>JLabel lbl=</a:t>
            </a:r>
            <a:r>
              <a:rPr lang="vi-VN" sz="2800" b="1">
                <a:solidFill>
                  <a:srgbClr val="7F0055"/>
                </a:solidFill>
                <a:highlight>
                  <a:srgbClr val="D4D4D4"/>
                </a:highlight>
                <a:latin typeface="Consolas"/>
              </a:rPr>
              <a:t>new</a:t>
            </a:r>
            <a:r>
              <a:rPr lang="vi-VN" sz="2800" b="1">
                <a:solidFill>
                  <a:srgbClr val="000000"/>
                </a:solidFill>
                <a:highlight>
                  <a:srgbClr val="D4D4D4"/>
                </a:highlight>
                <a:latin typeface="Consolas"/>
              </a:rPr>
              <a:t> JLabel(</a:t>
            </a:r>
            <a:r>
              <a:rPr lang="vi-VN" sz="2800" b="1">
                <a:solidFill>
                  <a:srgbClr val="2A00FF"/>
                </a:solidFill>
                <a:highlight>
                  <a:srgbClr val="D4D4D4"/>
                </a:highlight>
                <a:latin typeface="Consolas"/>
              </a:rPr>
              <a:t>"</a:t>
            </a:r>
            <a:r>
              <a:rPr lang="en-US" sz="2800" b="1" err="1">
                <a:solidFill>
                  <a:srgbClr val="2A00FF"/>
                </a:solidFill>
                <a:highlight>
                  <a:srgbClr val="D4D4D4"/>
                </a:highlight>
                <a:latin typeface="Consolas"/>
              </a:rPr>
              <a:t>Đồng</a:t>
            </a:r>
            <a:r>
              <a:rPr lang="en-US" sz="2800" b="1">
                <a:solidFill>
                  <a:srgbClr val="2A00FF"/>
                </a:solidFill>
                <a:highlight>
                  <a:srgbClr val="D4D4D4"/>
                </a:highlight>
                <a:latin typeface="Consolas"/>
              </a:rPr>
              <a:t> </a:t>
            </a:r>
            <a:r>
              <a:rPr lang="en-US" sz="2800" b="1" err="1">
                <a:solidFill>
                  <a:srgbClr val="2A00FF"/>
                </a:solidFill>
                <a:highlight>
                  <a:srgbClr val="D4D4D4"/>
                </a:highlight>
                <a:latin typeface="Consolas"/>
              </a:rPr>
              <a:t>hồ</a:t>
            </a:r>
            <a:r>
              <a:rPr lang="en-US" sz="2800" b="1">
                <a:solidFill>
                  <a:srgbClr val="2A00FF"/>
                </a:solidFill>
                <a:highlight>
                  <a:srgbClr val="D4D4D4"/>
                </a:highlight>
                <a:latin typeface="Consolas"/>
              </a:rPr>
              <a:t> </a:t>
            </a:r>
            <a:r>
              <a:rPr lang="en-US" sz="2800" b="1" err="1">
                <a:solidFill>
                  <a:srgbClr val="2A00FF"/>
                </a:solidFill>
                <a:highlight>
                  <a:srgbClr val="D4D4D4"/>
                </a:highlight>
                <a:latin typeface="Consolas"/>
              </a:rPr>
              <a:t>nè</a:t>
            </a:r>
            <a:r>
              <a:rPr lang="en-US" sz="2800" b="1">
                <a:solidFill>
                  <a:srgbClr val="2A00FF"/>
                </a:solidFill>
                <a:highlight>
                  <a:srgbClr val="D4D4D4"/>
                </a:highlight>
                <a:latin typeface="Consolas"/>
              </a:rPr>
              <a:t>:</a:t>
            </a:r>
            <a:r>
              <a:rPr lang="vi-VN" sz="2800" b="1">
                <a:solidFill>
                  <a:srgbClr val="2A00FF"/>
                </a:solidFill>
                <a:highlight>
                  <a:srgbClr val="D4D4D4"/>
                </a:highlight>
                <a:latin typeface="Consolas"/>
              </a:rPr>
              <a:t>"</a:t>
            </a:r>
            <a:r>
              <a:rPr lang="vi-VN" sz="2800" b="1">
                <a:solidFill>
                  <a:srgbClr val="000000"/>
                </a:solidFill>
                <a:highlight>
                  <a:srgbClr val="D4D4D4"/>
                </a:highlight>
                <a:latin typeface="Consolas"/>
              </a:rPr>
              <a:t>);</a:t>
            </a:r>
          </a:p>
          <a:p>
            <a:r>
              <a:rPr lang="en-US" sz="2800" err="1">
                <a:solidFill>
                  <a:srgbClr val="000000"/>
                </a:solidFill>
                <a:latin typeface="Consolas"/>
              </a:rPr>
              <a:t>lbl.setForeground</a:t>
            </a:r>
            <a:r>
              <a:rPr lang="en-US" sz="2800">
                <a:solidFill>
                  <a:srgbClr val="000000"/>
                </a:solidFill>
                <a:latin typeface="Consolas"/>
              </a:rPr>
              <a:t>(</a:t>
            </a:r>
            <a:r>
              <a:rPr lang="en-US" sz="2800" err="1">
                <a:solidFill>
                  <a:srgbClr val="000000"/>
                </a:solidFill>
                <a:latin typeface="Consolas"/>
              </a:rPr>
              <a:t>Color.</a:t>
            </a:r>
            <a:r>
              <a:rPr lang="en-US" sz="2800" i="1" err="1">
                <a:solidFill>
                  <a:srgbClr val="0000C0"/>
                </a:solidFill>
                <a:latin typeface="Consolas"/>
              </a:rPr>
              <a:t>RED</a:t>
            </a:r>
            <a:r>
              <a:rPr lang="en-US" sz="2800" i="1">
                <a:solidFill>
                  <a:srgbClr val="000000"/>
                </a:solidFill>
                <a:latin typeface="Consolas"/>
              </a:rPr>
              <a:t>);</a:t>
            </a:r>
            <a:endParaRPr lang="en-US" sz="2800"/>
          </a:p>
        </p:txBody>
      </p:sp>
      <p:sp>
        <p:nvSpPr>
          <p:cNvPr id="11" name="TextBox 10"/>
          <p:cNvSpPr txBox="1"/>
          <p:nvPr/>
        </p:nvSpPr>
        <p:spPr>
          <a:xfrm>
            <a:off x="2944565" y="1878872"/>
            <a:ext cx="4732386" cy="584775"/>
          </a:xfrm>
          <a:prstGeom prst="rect">
            <a:avLst/>
          </a:prstGeom>
          <a:noFill/>
        </p:spPr>
        <p:txBody>
          <a:bodyPr wrap="none" rtlCol="0">
            <a:spAutoFit/>
          </a:bodyPr>
          <a:lstStyle/>
          <a:p>
            <a:r>
              <a:rPr lang="en-US" sz="3200"/>
              <a:t>Display Text, not editable</a:t>
            </a:r>
          </a:p>
        </p:txBody>
      </p:sp>
      <p:sp>
        <p:nvSpPr>
          <p:cNvPr id="12" name="TextBox 11"/>
          <p:cNvSpPr txBox="1"/>
          <p:nvPr/>
        </p:nvSpPr>
        <p:spPr>
          <a:xfrm>
            <a:off x="2370171" y="3859876"/>
            <a:ext cx="4852610" cy="584775"/>
          </a:xfrm>
          <a:prstGeom prst="rect">
            <a:avLst/>
          </a:prstGeom>
          <a:noFill/>
        </p:spPr>
        <p:txBody>
          <a:bodyPr wrap="none" rtlCol="0">
            <a:spAutoFit/>
          </a:bodyPr>
          <a:lstStyle/>
          <a:p>
            <a:r>
              <a:rPr lang="en-US" sz="3200"/>
              <a:t>Could add Icon for </a:t>
            </a:r>
            <a:r>
              <a:rPr lang="en-US" sz="3200" err="1"/>
              <a:t>JLabel</a:t>
            </a:r>
            <a:endParaRPr lang="en-US" sz="3200"/>
          </a:p>
        </p:txBody>
      </p:sp>
      <p:sp>
        <p:nvSpPr>
          <p:cNvPr id="13" name="Rectangle 12"/>
          <p:cNvSpPr/>
          <p:nvPr/>
        </p:nvSpPr>
        <p:spPr>
          <a:xfrm>
            <a:off x="1877765" y="4481045"/>
            <a:ext cx="8610600" cy="954107"/>
          </a:xfrm>
          <a:prstGeom prst="rect">
            <a:avLst/>
          </a:prstGeom>
        </p:spPr>
        <p:txBody>
          <a:bodyPr wrap="square">
            <a:spAutoFit/>
          </a:bodyPr>
          <a:lstStyle/>
          <a:p>
            <a:r>
              <a:rPr lang="en-US" sz="2800" err="1">
                <a:solidFill>
                  <a:srgbClr val="000000"/>
                </a:solidFill>
                <a:latin typeface="Consolas"/>
              </a:rPr>
              <a:t>ImageIcon</a:t>
            </a:r>
            <a:r>
              <a:rPr lang="en-US" sz="2800">
                <a:solidFill>
                  <a:srgbClr val="000000"/>
                </a:solidFill>
                <a:latin typeface="Consolas"/>
              </a:rPr>
              <a:t> icon=</a:t>
            </a:r>
            <a:r>
              <a:rPr lang="en-US" sz="2800" b="1">
                <a:solidFill>
                  <a:srgbClr val="7F0055"/>
                </a:solidFill>
                <a:latin typeface="Consolas"/>
              </a:rPr>
              <a:t>new</a:t>
            </a:r>
            <a:r>
              <a:rPr lang="en-US" sz="2800" b="1">
                <a:solidFill>
                  <a:srgbClr val="000000"/>
                </a:solidFill>
                <a:latin typeface="Consolas"/>
              </a:rPr>
              <a:t> </a:t>
            </a:r>
            <a:r>
              <a:rPr lang="en-US" sz="2800" b="1" err="1">
                <a:solidFill>
                  <a:srgbClr val="000000"/>
                </a:solidFill>
                <a:latin typeface="Consolas"/>
              </a:rPr>
              <a:t>ImageIcon</a:t>
            </a:r>
            <a:r>
              <a:rPr lang="en-US" sz="2800" b="1">
                <a:solidFill>
                  <a:srgbClr val="000000"/>
                </a:solidFill>
                <a:latin typeface="Consolas"/>
              </a:rPr>
              <a:t>(</a:t>
            </a:r>
            <a:r>
              <a:rPr lang="en-US" sz="2800" b="1">
                <a:solidFill>
                  <a:srgbClr val="2A00FF"/>
                </a:solidFill>
                <a:latin typeface="Consolas"/>
              </a:rPr>
              <a:t>"watch2.png"</a:t>
            </a:r>
            <a:r>
              <a:rPr lang="en-US" sz="2800" b="1">
                <a:solidFill>
                  <a:srgbClr val="000000"/>
                </a:solidFill>
                <a:latin typeface="Consolas"/>
              </a:rPr>
              <a:t>);</a:t>
            </a:r>
          </a:p>
          <a:p>
            <a:r>
              <a:rPr lang="en-US" sz="2800" err="1">
                <a:solidFill>
                  <a:srgbClr val="000000"/>
                </a:solidFill>
                <a:latin typeface="Consolas"/>
              </a:rPr>
              <a:t>lbl.setIcon</a:t>
            </a:r>
            <a:r>
              <a:rPr lang="en-US" sz="2800">
                <a:solidFill>
                  <a:srgbClr val="000000"/>
                </a:solidFill>
                <a:latin typeface="Consolas"/>
              </a:rPr>
              <a:t>(icon);</a:t>
            </a:r>
            <a:endParaRPr lang="en-US" sz="280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566" y="5448232"/>
            <a:ext cx="2510879" cy="81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5166" y="3361020"/>
            <a:ext cx="1861043" cy="56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680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6" name="TextBox 15"/>
          <p:cNvSpPr txBox="1"/>
          <p:nvPr/>
        </p:nvSpPr>
        <p:spPr>
          <a:xfrm>
            <a:off x="2378122" y="1177994"/>
            <a:ext cx="2640466" cy="584775"/>
          </a:xfrm>
          <a:prstGeom prst="rect">
            <a:avLst/>
          </a:prstGeom>
          <a:noFill/>
        </p:spPr>
        <p:txBody>
          <a:bodyPr wrap="none" rtlCol="0">
            <a:spAutoFit/>
          </a:bodyPr>
          <a:lstStyle/>
          <a:p>
            <a:pPr marL="457200" indent="-457200">
              <a:buFont typeface="Wingdings" pitchFamily="2" charset="2"/>
              <a:buChar char="Ø"/>
            </a:pPr>
            <a:r>
              <a:rPr lang="en-US" sz="3200" b="1" err="1"/>
              <a:t>JTextField</a:t>
            </a:r>
            <a:endParaRPr lang="en-US" sz="3200" b="1"/>
          </a:p>
        </p:txBody>
      </p:sp>
      <p:sp>
        <p:nvSpPr>
          <p:cNvPr id="17" name="TextBox 16"/>
          <p:cNvSpPr txBox="1"/>
          <p:nvPr/>
        </p:nvSpPr>
        <p:spPr>
          <a:xfrm>
            <a:off x="4953001" y="1214725"/>
            <a:ext cx="4488729" cy="584775"/>
          </a:xfrm>
          <a:prstGeom prst="rect">
            <a:avLst/>
          </a:prstGeom>
          <a:noFill/>
        </p:spPr>
        <p:txBody>
          <a:bodyPr wrap="none" rtlCol="0">
            <a:spAutoFit/>
          </a:bodyPr>
          <a:lstStyle/>
          <a:p>
            <a:r>
              <a:rPr lang="en-US" sz="3200"/>
              <a:t>Display data, Input data</a:t>
            </a: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457" y="3582102"/>
            <a:ext cx="527276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1981200" y="1827775"/>
            <a:ext cx="8305800" cy="1754326"/>
          </a:xfrm>
          <a:prstGeom prst="rect">
            <a:avLst/>
          </a:prstGeom>
        </p:spPr>
        <p:txBody>
          <a:bodyPr wrap="square" anchor="t">
            <a:spAutoFit/>
          </a:bodyPr>
          <a:lstStyle/>
          <a:p>
            <a:r>
              <a:rPr lang="en-US" sz="2400">
                <a:solidFill>
                  <a:srgbClr val="000000"/>
                </a:solidFill>
                <a:latin typeface="Consolas"/>
              </a:rPr>
              <a:t>getContentPane().setLayout(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FlowLayout</a:t>
            </a:r>
            <a:r>
              <a:rPr lang="en-US" sz="2400" b="1">
                <a:solidFill>
                  <a:srgbClr val="000000"/>
                </a:solidFill>
                <a:latin typeface="Consolas"/>
              </a:rPr>
              <a:t>());</a:t>
            </a:r>
          </a:p>
          <a:p>
            <a:r>
              <a:rPr lang="en-US" sz="2800" err="1">
                <a:solidFill>
                  <a:srgbClr val="000000"/>
                </a:solidFill>
                <a:latin typeface="Consolas"/>
              </a:rPr>
              <a:t>JLabel</a:t>
            </a:r>
            <a:r>
              <a:rPr lang="en-US" sz="2800">
                <a:solidFill>
                  <a:srgbClr val="000000"/>
                </a:solidFill>
                <a:latin typeface="Consolas"/>
              </a:rPr>
              <a:t> </a:t>
            </a:r>
            <a:r>
              <a:rPr lang="en-US" sz="2800" err="1">
                <a:solidFill>
                  <a:srgbClr val="000000"/>
                </a:solidFill>
                <a:latin typeface="Consolas"/>
              </a:rPr>
              <a:t>lblTen</a:t>
            </a:r>
            <a:r>
              <a:rPr lang="en-US" sz="2800">
                <a:solidFill>
                  <a:srgbClr val="000000"/>
                </a:solidFill>
                <a:latin typeface="Consolas"/>
              </a:rPr>
              <a:t>=</a:t>
            </a:r>
            <a:r>
              <a:rPr lang="en-US" sz="2800" b="1">
                <a:solidFill>
                  <a:srgbClr val="7F0055"/>
                </a:solidFill>
                <a:latin typeface="Consolas"/>
              </a:rPr>
              <a:t>new</a:t>
            </a:r>
            <a:r>
              <a:rPr lang="en-US" sz="2800" b="1">
                <a:solidFill>
                  <a:srgbClr val="000000"/>
                </a:solidFill>
                <a:latin typeface="Consolas"/>
              </a:rPr>
              <a:t> </a:t>
            </a:r>
            <a:r>
              <a:rPr lang="en-US" sz="2800" b="1" err="1">
                <a:solidFill>
                  <a:srgbClr val="000000"/>
                </a:solidFill>
                <a:latin typeface="Consolas"/>
              </a:rPr>
              <a:t>JLabel</a:t>
            </a:r>
            <a:r>
              <a:rPr lang="en-US" sz="2800" b="1">
                <a:solidFill>
                  <a:srgbClr val="000000"/>
                </a:solidFill>
                <a:latin typeface="Consolas"/>
              </a:rPr>
              <a:t>(</a:t>
            </a:r>
            <a:r>
              <a:rPr lang="en-US" sz="2800" b="1">
                <a:solidFill>
                  <a:srgbClr val="2A00FF"/>
                </a:solidFill>
                <a:latin typeface="Consolas"/>
              </a:rPr>
              <a:t>"</a:t>
            </a:r>
            <a:r>
              <a:rPr lang="en-US" sz="2800" b="1" err="1">
                <a:solidFill>
                  <a:srgbClr val="2A00FF"/>
                </a:solidFill>
                <a:latin typeface="Consolas"/>
              </a:rPr>
              <a:t>Nhập</a:t>
            </a:r>
            <a:r>
              <a:rPr lang="en-US" sz="2800" b="1">
                <a:solidFill>
                  <a:srgbClr val="2A00FF"/>
                </a:solidFill>
                <a:latin typeface="Consolas"/>
              </a:rPr>
              <a:t> </a:t>
            </a:r>
            <a:r>
              <a:rPr lang="en-US" sz="2800" b="1" err="1">
                <a:solidFill>
                  <a:srgbClr val="2A00FF"/>
                </a:solidFill>
                <a:latin typeface="Consolas"/>
              </a:rPr>
              <a:t>tên</a:t>
            </a:r>
            <a:r>
              <a:rPr lang="en-US" sz="2800" b="1">
                <a:solidFill>
                  <a:srgbClr val="2A00FF"/>
                </a:solidFill>
                <a:latin typeface="Consolas"/>
              </a:rPr>
              <a:t>:"</a:t>
            </a:r>
            <a:r>
              <a:rPr lang="en-US" sz="2800" b="1">
                <a:solidFill>
                  <a:srgbClr val="000000"/>
                </a:solidFill>
                <a:latin typeface="Consolas"/>
              </a:rPr>
              <a:t>);</a:t>
            </a:r>
          </a:p>
          <a:p>
            <a:r>
              <a:rPr lang="en-US" sz="2800" err="1">
                <a:solidFill>
                  <a:srgbClr val="000000"/>
                </a:solidFill>
                <a:latin typeface="Consolas"/>
              </a:rPr>
              <a:t>JTextField</a:t>
            </a:r>
            <a:r>
              <a:rPr lang="en-US" sz="2800">
                <a:solidFill>
                  <a:srgbClr val="000000"/>
                </a:solidFill>
                <a:latin typeface="Consolas"/>
              </a:rPr>
              <a:t> </a:t>
            </a:r>
            <a:r>
              <a:rPr lang="en-US" sz="2800" err="1">
                <a:solidFill>
                  <a:srgbClr val="000000"/>
                </a:solidFill>
                <a:latin typeface="Consolas"/>
              </a:rPr>
              <a:t>txtTen</a:t>
            </a:r>
            <a:r>
              <a:rPr lang="en-US" sz="2800">
                <a:solidFill>
                  <a:srgbClr val="000000"/>
                </a:solidFill>
                <a:latin typeface="Consolas"/>
              </a:rPr>
              <a:t>=</a:t>
            </a:r>
            <a:r>
              <a:rPr lang="en-US" sz="2800" b="1">
                <a:solidFill>
                  <a:srgbClr val="7F0055"/>
                </a:solidFill>
                <a:latin typeface="Consolas"/>
              </a:rPr>
              <a:t>new</a:t>
            </a:r>
            <a:r>
              <a:rPr lang="en-US" sz="2800" b="1">
                <a:solidFill>
                  <a:srgbClr val="000000"/>
                </a:solidFill>
                <a:latin typeface="Consolas"/>
              </a:rPr>
              <a:t> </a:t>
            </a:r>
            <a:r>
              <a:rPr lang="en-US" sz="2800" b="1" err="1">
                <a:solidFill>
                  <a:srgbClr val="000000"/>
                </a:solidFill>
                <a:latin typeface="Consolas"/>
              </a:rPr>
              <a:t>JTextField</a:t>
            </a:r>
            <a:r>
              <a:rPr lang="en-US" sz="2800" b="1">
                <a:solidFill>
                  <a:srgbClr val="000000"/>
                </a:solidFill>
                <a:latin typeface="Consolas"/>
              </a:rPr>
              <a:t>(15);</a:t>
            </a:r>
          </a:p>
          <a:p>
            <a:r>
              <a:rPr lang="en-US" sz="2800">
                <a:solidFill>
                  <a:srgbClr val="000000"/>
                </a:solidFill>
                <a:latin typeface="Consolas"/>
              </a:rPr>
              <a:t>add(</a:t>
            </a:r>
            <a:r>
              <a:rPr lang="en-US" sz="2800" err="1">
                <a:solidFill>
                  <a:srgbClr val="000000"/>
                </a:solidFill>
                <a:latin typeface="Consolas"/>
              </a:rPr>
              <a:t>lblTen</a:t>
            </a:r>
            <a:r>
              <a:rPr lang="en-US" sz="2800">
                <a:solidFill>
                  <a:srgbClr val="000000"/>
                </a:solidFill>
                <a:latin typeface="Consolas"/>
              </a:rPr>
              <a:t>);add(</a:t>
            </a:r>
            <a:r>
              <a:rPr lang="en-US" sz="2800" err="1">
                <a:solidFill>
                  <a:srgbClr val="000000"/>
                </a:solidFill>
                <a:latin typeface="Consolas"/>
              </a:rPr>
              <a:t>txtTen</a:t>
            </a:r>
            <a:r>
              <a:rPr lang="en-US" sz="2800">
                <a:solidFill>
                  <a:srgbClr val="000000"/>
                </a:solidFill>
                <a:latin typeface="Consolas"/>
              </a:rPr>
              <a:t>);</a:t>
            </a:r>
            <a:endParaRPr lang="en-US" sz="2800"/>
          </a:p>
        </p:txBody>
      </p:sp>
      <p:sp>
        <p:nvSpPr>
          <p:cNvPr id="20" name="Rectangle 19"/>
          <p:cNvSpPr/>
          <p:nvPr/>
        </p:nvSpPr>
        <p:spPr>
          <a:xfrm>
            <a:off x="2765204" y="5561101"/>
            <a:ext cx="6061275" cy="584775"/>
          </a:xfrm>
          <a:prstGeom prst="rect">
            <a:avLst/>
          </a:prstGeom>
        </p:spPr>
        <p:txBody>
          <a:bodyPr wrap="none">
            <a:spAutoFit/>
          </a:bodyPr>
          <a:lstStyle/>
          <a:p>
            <a:r>
              <a:rPr lang="en-US" sz="3200" err="1">
                <a:solidFill>
                  <a:srgbClr val="000000"/>
                </a:solidFill>
                <a:highlight>
                  <a:srgbClr val="E8F2FE"/>
                </a:highlight>
                <a:latin typeface="Consolas"/>
              </a:rPr>
              <a:t>txtTen.setEditable</a:t>
            </a:r>
            <a:r>
              <a:rPr lang="en-US" sz="3200">
                <a:solidFill>
                  <a:srgbClr val="000000"/>
                </a:solidFill>
                <a:highlight>
                  <a:srgbClr val="E8F2FE"/>
                </a:highlight>
                <a:latin typeface="Consolas"/>
              </a:rPr>
              <a:t>(</a:t>
            </a:r>
            <a:r>
              <a:rPr lang="en-US" sz="3200" b="1">
                <a:solidFill>
                  <a:srgbClr val="7F0055"/>
                </a:solidFill>
                <a:highlight>
                  <a:srgbClr val="E8F2FE"/>
                </a:highlight>
                <a:latin typeface="Consolas"/>
              </a:rPr>
              <a:t>false</a:t>
            </a:r>
            <a:r>
              <a:rPr lang="en-US" sz="3200" b="1">
                <a:solidFill>
                  <a:srgbClr val="000000"/>
                </a:solidFill>
                <a:highlight>
                  <a:srgbClr val="E8F2FE"/>
                </a:highlight>
                <a:latin typeface="Consolas"/>
              </a:rPr>
              <a:t>);</a:t>
            </a:r>
            <a:endParaRPr lang="en-US" sz="3200"/>
          </a:p>
        </p:txBody>
      </p:sp>
      <p:sp>
        <p:nvSpPr>
          <p:cNvPr id="21" name="TextBox 20"/>
          <p:cNvSpPr txBox="1"/>
          <p:nvPr/>
        </p:nvSpPr>
        <p:spPr>
          <a:xfrm>
            <a:off x="2130780" y="4606994"/>
            <a:ext cx="8180104" cy="954107"/>
          </a:xfrm>
          <a:prstGeom prst="rect">
            <a:avLst/>
          </a:prstGeom>
          <a:noFill/>
        </p:spPr>
        <p:txBody>
          <a:bodyPr wrap="square" rtlCol="0">
            <a:spAutoFit/>
          </a:bodyPr>
          <a:lstStyle/>
          <a:p>
            <a:r>
              <a:rPr lang="en-US" sz="2800"/>
              <a:t>If you don’t allow input data, please call </a:t>
            </a:r>
            <a:r>
              <a:rPr lang="en-US" sz="2800" err="1"/>
              <a:t>setEditable</a:t>
            </a:r>
            <a:r>
              <a:rPr lang="en-US" sz="2800"/>
              <a:t> method and take </a:t>
            </a:r>
            <a:r>
              <a:rPr lang="en-US" sz="2800" b="1">
                <a:solidFill>
                  <a:srgbClr val="FF0000"/>
                </a:solidFill>
              </a:rPr>
              <a:t>false</a:t>
            </a:r>
            <a:r>
              <a:rPr lang="en-US" sz="2800">
                <a:solidFill>
                  <a:srgbClr val="FF0000"/>
                </a:solidFill>
              </a:rPr>
              <a:t> </a:t>
            </a:r>
            <a:r>
              <a:rPr lang="en-US" sz="2800"/>
              <a:t>value</a:t>
            </a:r>
          </a:p>
        </p:txBody>
      </p:sp>
    </p:spTree>
    <p:extLst>
      <p:ext uri="{BB962C8B-B14F-4D97-AF65-F5344CB8AC3E}">
        <p14:creationId xmlns:p14="http://schemas.microsoft.com/office/powerpoint/2010/main" val="654226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21146"/>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4" name="TextBox 13"/>
          <p:cNvSpPr txBox="1"/>
          <p:nvPr/>
        </p:nvSpPr>
        <p:spPr>
          <a:xfrm>
            <a:off x="2378122" y="1241352"/>
            <a:ext cx="2640466" cy="584775"/>
          </a:xfrm>
          <a:prstGeom prst="rect">
            <a:avLst/>
          </a:prstGeom>
          <a:noFill/>
        </p:spPr>
        <p:txBody>
          <a:bodyPr wrap="none" rtlCol="0">
            <a:spAutoFit/>
          </a:bodyPr>
          <a:lstStyle/>
          <a:p>
            <a:pPr marL="457200" indent="-457200">
              <a:buFont typeface="Wingdings" pitchFamily="2" charset="2"/>
              <a:buChar char="Ø"/>
            </a:pPr>
            <a:r>
              <a:rPr lang="en-US" sz="3200" b="1" err="1"/>
              <a:t>JTextField</a:t>
            </a:r>
            <a:endParaRPr lang="en-US" sz="3200" b="1"/>
          </a:p>
        </p:txBody>
      </p:sp>
      <p:sp>
        <p:nvSpPr>
          <p:cNvPr id="15" name="Rectangle 14"/>
          <p:cNvSpPr/>
          <p:nvPr/>
        </p:nvSpPr>
        <p:spPr>
          <a:xfrm>
            <a:off x="2186880" y="1800288"/>
            <a:ext cx="8252520" cy="4524315"/>
          </a:xfrm>
          <a:prstGeom prst="rect">
            <a:avLst/>
          </a:prstGeom>
        </p:spPr>
        <p:txBody>
          <a:bodyPr wrap="square">
            <a:spAutoFit/>
          </a:bodyPr>
          <a:lstStyle/>
          <a:p>
            <a:r>
              <a:rPr lang="en-US" sz="3200" b="1"/>
              <a:t>To set Text in code behind for </a:t>
            </a:r>
            <a:r>
              <a:rPr lang="en-US" sz="3200" b="1" err="1"/>
              <a:t>JTextField</a:t>
            </a:r>
            <a:r>
              <a:rPr lang="en-US" sz="3200" b="1"/>
              <a:t>: </a:t>
            </a:r>
          </a:p>
          <a:p>
            <a:r>
              <a:rPr lang="en-US" sz="3200">
                <a:solidFill>
                  <a:srgbClr val="000000"/>
                </a:solidFill>
                <a:latin typeface="Consolas"/>
              </a:rPr>
              <a:t>   </a:t>
            </a:r>
            <a:r>
              <a:rPr lang="en-US" sz="3200" err="1">
                <a:solidFill>
                  <a:srgbClr val="000000"/>
                </a:solidFill>
                <a:latin typeface="Consolas"/>
              </a:rPr>
              <a:t>txtTen.</a:t>
            </a:r>
            <a:r>
              <a:rPr lang="en-US" sz="3200" b="1" err="1">
                <a:solidFill>
                  <a:srgbClr val="000000"/>
                </a:solidFill>
                <a:latin typeface="Consolas"/>
              </a:rPr>
              <a:t>setText</a:t>
            </a:r>
            <a:r>
              <a:rPr lang="en-US" sz="3200">
                <a:solidFill>
                  <a:srgbClr val="000000"/>
                </a:solidFill>
                <a:latin typeface="Consolas"/>
              </a:rPr>
              <a:t>(</a:t>
            </a:r>
            <a:r>
              <a:rPr lang="en-US" sz="3200">
                <a:solidFill>
                  <a:srgbClr val="2A00FF"/>
                </a:solidFill>
                <a:latin typeface="Consolas"/>
              </a:rPr>
              <a:t>"Hello </a:t>
            </a:r>
            <a:r>
              <a:rPr lang="en-US" sz="3200" err="1">
                <a:solidFill>
                  <a:srgbClr val="2A00FF"/>
                </a:solidFill>
                <a:latin typeface="Consolas"/>
              </a:rPr>
              <a:t>Tèo</a:t>
            </a:r>
            <a:r>
              <a:rPr lang="en-US" sz="3200">
                <a:solidFill>
                  <a:srgbClr val="2A00FF"/>
                </a:solidFill>
                <a:latin typeface="Consolas"/>
              </a:rPr>
              <a:t>"</a:t>
            </a:r>
            <a:r>
              <a:rPr lang="en-US" sz="3200">
                <a:solidFill>
                  <a:srgbClr val="000000"/>
                </a:solidFill>
                <a:latin typeface="Consolas"/>
              </a:rPr>
              <a:t>);</a:t>
            </a:r>
          </a:p>
          <a:p>
            <a:r>
              <a:rPr lang="en-US" sz="3200" b="1">
                <a:solidFill>
                  <a:srgbClr val="000000"/>
                </a:solidFill>
                <a:latin typeface="Consolas"/>
              </a:rPr>
              <a:t>To get Text from </a:t>
            </a:r>
            <a:r>
              <a:rPr lang="en-US" sz="3200" b="1" err="1">
                <a:solidFill>
                  <a:srgbClr val="000000"/>
                </a:solidFill>
                <a:latin typeface="Consolas"/>
              </a:rPr>
              <a:t>JTextField</a:t>
            </a:r>
            <a:r>
              <a:rPr lang="en-US" sz="3200" b="1">
                <a:solidFill>
                  <a:srgbClr val="000000"/>
                </a:solidFill>
                <a:latin typeface="Consolas"/>
              </a:rPr>
              <a:t>:</a:t>
            </a:r>
          </a:p>
          <a:p>
            <a:r>
              <a:rPr lang="en-US" sz="3200">
                <a:solidFill>
                  <a:srgbClr val="000000"/>
                </a:solidFill>
                <a:latin typeface="Consolas"/>
              </a:rPr>
              <a:t>   String s=</a:t>
            </a:r>
            <a:r>
              <a:rPr lang="en-US" sz="3200" err="1">
                <a:solidFill>
                  <a:srgbClr val="000000"/>
                </a:solidFill>
                <a:latin typeface="Consolas"/>
              </a:rPr>
              <a:t>txtTen.</a:t>
            </a:r>
            <a:r>
              <a:rPr lang="en-US" sz="3200" b="1" err="1">
                <a:solidFill>
                  <a:srgbClr val="000000"/>
                </a:solidFill>
                <a:latin typeface="Consolas"/>
              </a:rPr>
              <a:t>getText</a:t>
            </a:r>
            <a:r>
              <a:rPr lang="en-US" sz="3200">
                <a:solidFill>
                  <a:srgbClr val="000000"/>
                </a:solidFill>
                <a:latin typeface="Consolas"/>
              </a:rPr>
              <a:t>();</a:t>
            </a:r>
          </a:p>
          <a:p>
            <a:r>
              <a:rPr lang="en-US" sz="3200" b="1">
                <a:solidFill>
                  <a:srgbClr val="000000"/>
                </a:solidFill>
                <a:latin typeface="Consolas"/>
              </a:rPr>
              <a:t>We could convert data:</a:t>
            </a:r>
          </a:p>
          <a:p>
            <a:r>
              <a:rPr lang="en-US" sz="3200" b="1">
                <a:solidFill>
                  <a:srgbClr val="7F0055"/>
                </a:solidFill>
                <a:latin typeface="Consolas"/>
              </a:rPr>
              <a:t>  </a:t>
            </a:r>
            <a:r>
              <a:rPr lang="en-US" sz="3200" b="1" err="1">
                <a:solidFill>
                  <a:srgbClr val="7F0055"/>
                </a:solidFill>
                <a:latin typeface="Consolas"/>
              </a:rPr>
              <a:t>int</a:t>
            </a:r>
            <a:r>
              <a:rPr lang="en-US" sz="3200" b="1">
                <a:solidFill>
                  <a:srgbClr val="000000"/>
                </a:solidFill>
                <a:latin typeface="Consolas"/>
              </a:rPr>
              <a:t> n=</a:t>
            </a:r>
            <a:r>
              <a:rPr lang="en-US" sz="3200" b="1" err="1">
                <a:solidFill>
                  <a:srgbClr val="000000"/>
                </a:solidFill>
                <a:latin typeface="Consolas"/>
              </a:rPr>
              <a:t>Integer.</a:t>
            </a:r>
            <a:r>
              <a:rPr lang="en-US" sz="3200" b="1" i="1" err="1">
                <a:solidFill>
                  <a:srgbClr val="000000"/>
                </a:solidFill>
                <a:latin typeface="Consolas"/>
              </a:rPr>
              <a:t>parseInt</a:t>
            </a:r>
            <a:r>
              <a:rPr lang="en-US" sz="3200" b="1" i="1">
                <a:solidFill>
                  <a:srgbClr val="000000"/>
                </a:solidFill>
                <a:latin typeface="Consolas"/>
              </a:rPr>
              <a:t>(s);</a:t>
            </a:r>
          </a:p>
          <a:p>
            <a:r>
              <a:rPr lang="en-US" sz="3200" b="1">
                <a:solidFill>
                  <a:srgbClr val="7F0055"/>
                </a:solidFill>
                <a:latin typeface="Consolas"/>
              </a:rPr>
              <a:t>  double</a:t>
            </a:r>
            <a:r>
              <a:rPr lang="en-US" sz="3200" b="1">
                <a:solidFill>
                  <a:srgbClr val="000000"/>
                </a:solidFill>
                <a:latin typeface="Consolas"/>
              </a:rPr>
              <a:t> d=</a:t>
            </a:r>
            <a:r>
              <a:rPr lang="en-US" sz="3200" b="1" err="1">
                <a:solidFill>
                  <a:srgbClr val="000000"/>
                </a:solidFill>
                <a:latin typeface="Consolas"/>
              </a:rPr>
              <a:t>Double.</a:t>
            </a:r>
            <a:r>
              <a:rPr lang="en-US" sz="3200" b="1" i="1" err="1">
                <a:solidFill>
                  <a:srgbClr val="000000"/>
                </a:solidFill>
                <a:latin typeface="Consolas"/>
              </a:rPr>
              <a:t>parseDouble</a:t>
            </a:r>
            <a:r>
              <a:rPr lang="en-US" sz="3200" b="1" i="1">
                <a:solidFill>
                  <a:srgbClr val="000000"/>
                </a:solidFill>
                <a:latin typeface="Consolas"/>
              </a:rPr>
              <a:t>(s);</a:t>
            </a:r>
          </a:p>
          <a:p>
            <a:r>
              <a:rPr lang="en-US" sz="3200" b="1">
                <a:solidFill>
                  <a:srgbClr val="7F0055"/>
                </a:solidFill>
                <a:latin typeface="Consolas"/>
              </a:rPr>
              <a:t>  float</a:t>
            </a:r>
            <a:r>
              <a:rPr lang="en-US" sz="3200" b="1">
                <a:solidFill>
                  <a:srgbClr val="000000"/>
                </a:solidFill>
                <a:latin typeface="Consolas"/>
              </a:rPr>
              <a:t> f=</a:t>
            </a:r>
            <a:r>
              <a:rPr lang="en-US" sz="3200" b="1" err="1">
                <a:solidFill>
                  <a:srgbClr val="000000"/>
                </a:solidFill>
                <a:latin typeface="Consolas"/>
              </a:rPr>
              <a:t>Float.</a:t>
            </a:r>
            <a:r>
              <a:rPr lang="en-US" sz="3200" b="1" i="1" err="1">
                <a:solidFill>
                  <a:srgbClr val="000000"/>
                </a:solidFill>
                <a:latin typeface="Consolas"/>
              </a:rPr>
              <a:t>parseFloat</a:t>
            </a:r>
            <a:r>
              <a:rPr lang="en-US" sz="3200" b="1" i="1">
                <a:solidFill>
                  <a:srgbClr val="000000"/>
                </a:solidFill>
                <a:latin typeface="Consolas"/>
              </a:rPr>
              <a:t>(s);</a:t>
            </a:r>
          </a:p>
          <a:p>
            <a:r>
              <a:rPr lang="en-US" sz="3200">
                <a:solidFill>
                  <a:srgbClr val="000000"/>
                </a:solidFill>
                <a:latin typeface="Consolas"/>
              </a:rPr>
              <a:t>To set </a:t>
            </a:r>
            <a:r>
              <a:rPr lang="en-US" sz="3200" err="1">
                <a:solidFill>
                  <a:srgbClr val="000000"/>
                </a:solidFill>
                <a:latin typeface="Consolas"/>
              </a:rPr>
              <a:t>focus:txtTen.</a:t>
            </a:r>
            <a:r>
              <a:rPr lang="en-US" sz="3200" b="1" err="1">
                <a:solidFill>
                  <a:srgbClr val="000000"/>
                </a:solidFill>
                <a:latin typeface="Consolas"/>
              </a:rPr>
              <a:t>requestFocus</a:t>
            </a:r>
            <a:r>
              <a:rPr lang="en-US" sz="3200">
                <a:solidFill>
                  <a:srgbClr val="000000"/>
                </a:solidFill>
                <a:latin typeface="Consolas"/>
              </a:rPr>
              <a:t>();</a:t>
            </a:r>
            <a:endParaRPr lang="en-US" sz="3200"/>
          </a:p>
        </p:txBody>
      </p:sp>
    </p:spTree>
    <p:extLst>
      <p:ext uri="{BB962C8B-B14F-4D97-AF65-F5344CB8AC3E}">
        <p14:creationId xmlns:p14="http://schemas.microsoft.com/office/powerpoint/2010/main" val="532344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21146"/>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0" name="TextBox 9"/>
          <p:cNvSpPr txBox="1"/>
          <p:nvPr/>
        </p:nvSpPr>
        <p:spPr>
          <a:xfrm>
            <a:off x="2378123" y="1253839"/>
            <a:ext cx="2193229" cy="584775"/>
          </a:xfrm>
          <a:prstGeom prst="rect">
            <a:avLst/>
          </a:prstGeom>
          <a:noFill/>
        </p:spPr>
        <p:txBody>
          <a:bodyPr wrap="none" rtlCol="0">
            <a:spAutoFit/>
          </a:bodyPr>
          <a:lstStyle/>
          <a:p>
            <a:pPr marL="457200" indent="-457200">
              <a:buFont typeface="Wingdings" pitchFamily="2" charset="2"/>
              <a:buChar char="Ø"/>
            </a:pPr>
            <a:r>
              <a:rPr lang="fr-FR" sz="3200" b="1" err="1"/>
              <a:t>JButton</a:t>
            </a:r>
            <a:endParaRPr lang="fr-FR" sz="3200" b="1"/>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1" y="1312863"/>
            <a:ext cx="10953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085288" y="1700620"/>
            <a:ext cx="8430313" cy="1077218"/>
          </a:xfrm>
          <a:prstGeom prst="rect">
            <a:avLst/>
          </a:prstGeom>
          <a:noFill/>
        </p:spPr>
        <p:txBody>
          <a:bodyPr wrap="square" rtlCol="0">
            <a:spAutoFit/>
          </a:bodyPr>
          <a:lstStyle/>
          <a:p>
            <a:r>
              <a:rPr lang="en-US" sz="3200"/>
              <a:t>It is very important, attach event to do something that you want.</a:t>
            </a:r>
          </a:p>
        </p:txBody>
      </p:sp>
      <p:sp>
        <p:nvSpPr>
          <p:cNvPr id="13" name="Rectangle 12"/>
          <p:cNvSpPr/>
          <p:nvPr/>
        </p:nvSpPr>
        <p:spPr>
          <a:xfrm>
            <a:off x="2057401" y="2701639"/>
            <a:ext cx="7643439" cy="584775"/>
          </a:xfrm>
          <a:prstGeom prst="rect">
            <a:avLst/>
          </a:prstGeom>
        </p:spPr>
        <p:txBody>
          <a:bodyPr wrap="none">
            <a:spAutoFit/>
          </a:bodyPr>
          <a:lstStyle/>
          <a:p>
            <a:r>
              <a:rPr lang="en-US" sz="3200" err="1">
                <a:solidFill>
                  <a:srgbClr val="000000"/>
                </a:solidFill>
                <a:highlight>
                  <a:srgbClr val="E8F2FE"/>
                </a:highlight>
                <a:latin typeface="Consolas"/>
              </a:rPr>
              <a:t>JButton</a:t>
            </a:r>
            <a:r>
              <a:rPr lang="en-US" sz="3200">
                <a:solidFill>
                  <a:srgbClr val="000000"/>
                </a:solidFill>
                <a:highlight>
                  <a:srgbClr val="E8F2FE"/>
                </a:highlight>
                <a:latin typeface="Consolas"/>
              </a:rPr>
              <a:t> </a:t>
            </a:r>
            <a:r>
              <a:rPr lang="en-US" sz="3200" err="1">
                <a:solidFill>
                  <a:srgbClr val="000000"/>
                </a:solidFill>
                <a:highlight>
                  <a:srgbClr val="E8F2FE"/>
                </a:highlight>
                <a:latin typeface="Consolas"/>
              </a:rPr>
              <a:t>btn</a:t>
            </a:r>
            <a:r>
              <a:rPr lang="en-US" sz="3200">
                <a:solidFill>
                  <a:srgbClr val="000000"/>
                </a:solidFill>
                <a:highlight>
                  <a:srgbClr val="E8F2FE"/>
                </a:highlight>
                <a:latin typeface="Consolas"/>
              </a:rPr>
              <a:t>=</a:t>
            </a:r>
            <a:r>
              <a:rPr lang="en-US" sz="3200" b="1">
                <a:solidFill>
                  <a:srgbClr val="7F0055"/>
                </a:solidFill>
                <a:highlight>
                  <a:srgbClr val="E8F2FE"/>
                </a:highlight>
                <a:latin typeface="Consolas"/>
              </a:rPr>
              <a:t>new</a:t>
            </a:r>
            <a:r>
              <a:rPr lang="en-US" sz="3200" b="1">
                <a:solidFill>
                  <a:srgbClr val="000000"/>
                </a:solidFill>
                <a:highlight>
                  <a:srgbClr val="E8F2FE"/>
                </a:highlight>
                <a:latin typeface="Consolas"/>
              </a:rPr>
              <a:t> </a:t>
            </a:r>
            <a:r>
              <a:rPr lang="en-US" sz="3200" b="1" err="1">
                <a:solidFill>
                  <a:srgbClr val="000000"/>
                </a:solidFill>
                <a:highlight>
                  <a:srgbClr val="E8F2FE"/>
                </a:highlight>
                <a:latin typeface="Consolas"/>
              </a:rPr>
              <a:t>JButton</a:t>
            </a:r>
            <a:r>
              <a:rPr lang="en-US" sz="3200" b="1">
                <a:solidFill>
                  <a:srgbClr val="000000"/>
                </a:solidFill>
                <a:highlight>
                  <a:srgbClr val="E8F2FE"/>
                </a:highlight>
                <a:latin typeface="Consolas"/>
              </a:rPr>
              <a:t>(</a:t>
            </a:r>
            <a:r>
              <a:rPr lang="en-US" sz="3200" b="1">
                <a:solidFill>
                  <a:srgbClr val="2A00FF"/>
                </a:solidFill>
                <a:highlight>
                  <a:srgbClr val="E8F2FE"/>
                </a:highlight>
                <a:latin typeface="Consolas"/>
              </a:rPr>
              <a:t>"Watch"</a:t>
            </a:r>
            <a:r>
              <a:rPr lang="en-US" sz="3200" b="1">
                <a:solidFill>
                  <a:srgbClr val="000000"/>
                </a:solidFill>
                <a:highlight>
                  <a:srgbClr val="E8F2FE"/>
                </a:highlight>
                <a:latin typeface="Consolas"/>
              </a:rPr>
              <a:t>);</a:t>
            </a:r>
            <a:endParaRPr lang="en-US" sz="3200"/>
          </a:p>
        </p:txBody>
      </p:sp>
      <p:sp>
        <p:nvSpPr>
          <p:cNvPr id="16" name="Rectangle 15"/>
          <p:cNvSpPr/>
          <p:nvPr/>
        </p:nvSpPr>
        <p:spPr>
          <a:xfrm>
            <a:off x="2085288" y="3387438"/>
            <a:ext cx="8430313" cy="523220"/>
          </a:xfrm>
          <a:prstGeom prst="rect">
            <a:avLst/>
          </a:prstGeom>
        </p:spPr>
        <p:txBody>
          <a:bodyPr wrap="square">
            <a:spAutoFit/>
          </a:bodyPr>
          <a:lstStyle/>
          <a:p>
            <a:r>
              <a:rPr lang="en-US" sz="2800" err="1">
                <a:solidFill>
                  <a:srgbClr val="000000"/>
                </a:solidFill>
                <a:highlight>
                  <a:srgbClr val="D4D4D4"/>
                </a:highlight>
                <a:latin typeface="Consolas"/>
              </a:rPr>
              <a:t>btn</a:t>
            </a:r>
            <a:r>
              <a:rPr lang="en-US" sz="2800" err="1">
                <a:solidFill>
                  <a:srgbClr val="000000"/>
                </a:solidFill>
                <a:highlight>
                  <a:srgbClr val="E8F2FE"/>
                </a:highlight>
                <a:latin typeface="Consolas"/>
              </a:rPr>
              <a:t>.setIcon</a:t>
            </a:r>
            <a:r>
              <a:rPr lang="en-US" sz="2800">
                <a:solidFill>
                  <a:srgbClr val="000000"/>
                </a:solidFill>
                <a:highlight>
                  <a:srgbClr val="E8F2FE"/>
                </a:highlight>
                <a:latin typeface="Consolas"/>
              </a:rPr>
              <a:t>(</a:t>
            </a:r>
            <a:r>
              <a:rPr lang="en-US" sz="2800" b="1">
                <a:solidFill>
                  <a:srgbClr val="7F0055"/>
                </a:solidFill>
                <a:highlight>
                  <a:srgbClr val="E8F2FE"/>
                </a:highlight>
                <a:latin typeface="Consolas"/>
              </a:rPr>
              <a:t>new</a:t>
            </a:r>
            <a:r>
              <a:rPr lang="en-US" sz="2800" b="1">
                <a:solidFill>
                  <a:srgbClr val="000000"/>
                </a:solidFill>
                <a:highlight>
                  <a:srgbClr val="E8F2FE"/>
                </a:highlight>
                <a:latin typeface="Consolas"/>
              </a:rPr>
              <a:t> </a:t>
            </a:r>
            <a:r>
              <a:rPr lang="en-US" sz="2800" b="1" err="1">
                <a:solidFill>
                  <a:srgbClr val="000000"/>
                </a:solidFill>
                <a:highlight>
                  <a:srgbClr val="E8F2FE"/>
                </a:highlight>
                <a:latin typeface="Consolas"/>
              </a:rPr>
              <a:t>ImageIcon</a:t>
            </a:r>
            <a:r>
              <a:rPr lang="en-US" sz="2800" b="1">
                <a:solidFill>
                  <a:srgbClr val="000000"/>
                </a:solidFill>
                <a:highlight>
                  <a:srgbClr val="E8F2FE"/>
                </a:highlight>
                <a:latin typeface="Consolas"/>
              </a:rPr>
              <a:t>(</a:t>
            </a:r>
            <a:r>
              <a:rPr lang="en-US" sz="2800" b="1">
                <a:solidFill>
                  <a:srgbClr val="2A00FF"/>
                </a:solidFill>
                <a:highlight>
                  <a:srgbClr val="E8F2FE"/>
                </a:highlight>
                <a:latin typeface="Consolas"/>
              </a:rPr>
              <a:t>"mywatch.png"</a:t>
            </a:r>
            <a:r>
              <a:rPr lang="en-US" sz="2800" b="1">
                <a:solidFill>
                  <a:srgbClr val="000000"/>
                </a:solidFill>
                <a:highlight>
                  <a:srgbClr val="E8F2FE"/>
                </a:highlight>
                <a:latin typeface="Consolas"/>
              </a:rPr>
              <a:t>));</a:t>
            </a:r>
            <a:endParaRPr lang="en-US" sz="2800"/>
          </a:p>
        </p:txBody>
      </p:sp>
      <p:sp>
        <p:nvSpPr>
          <p:cNvPr id="17" name="Rectangle 16"/>
          <p:cNvSpPr/>
          <p:nvPr/>
        </p:nvSpPr>
        <p:spPr>
          <a:xfrm>
            <a:off x="1981200" y="4725046"/>
            <a:ext cx="8382000" cy="1938992"/>
          </a:xfrm>
          <a:prstGeom prst="rect">
            <a:avLst/>
          </a:prstGeom>
        </p:spPr>
        <p:txBody>
          <a:bodyPr wrap="square">
            <a:spAutoFit/>
          </a:bodyPr>
          <a:lstStyle/>
          <a:p>
            <a:r>
              <a:rPr lang="en-US" sz="2400" err="1">
                <a:solidFill>
                  <a:srgbClr val="000000"/>
                </a:solidFill>
                <a:latin typeface="Consolas"/>
              </a:rPr>
              <a:t>btn.addActionListener</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ActionListener</a:t>
            </a:r>
            <a:r>
              <a:rPr lang="en-US" sz="2400" b="1">
                <a:solidFill>
                  <a:srgbClr val="000000"/>
                </a:solidFill>
                <a:latin typeface="Consolas"/>
              </a:rPr>
              <a:t>() {</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actionPerformed</a:t>
            </a:r>
            <a:r>
              <a:rPr lang="en-US" sz="2400" b="1">
                <a:solidFill>
                  <a:srgbClr val="000000"/>
                </a:solidFill>
                <a:latin typeface="Consolas"/>
              </a:rPr>
              <a:t>(</a:t>
            </a:r>
            <a:r>
              <a:rPr lang="en-US" sz="2400" b="1" err="1">
                <a:solidFill>
                  <a:srgbClr val="000000"/>
                </a:solidFill>
                <a:latin typeface="Consolas"/>
              </a:rPr>
              <a:t>ActionEvent</a:t>
            </a:r>
            <a:r>
              <a:rPr lang="en-US" sz="2400" b="1">
                <a:solidFill>
                  <a:srgbClr val="000000"/>
                </a:solidFill>
                <a:latin typeface="Consolas"/>
              </a:rPr>
              <a:t> arg0) {</a:t>
            </a:r>
          </a:p>
          <a:p>
            <a:r>
              <a:rPr lang="en-US" sz="2400">
                <a:solidFill>
                  <a:srgbClr val="3F7F5F"/>
                </a:solidFill>
                <a:latin typeface="Consolas"/>
              </a:rPr>
              <a:t>	//do something here </a:t>
            </a:r>
            <a:r>
              <a:rPr lang="en-US" sz="2400">
                <a:solidFill>
                  <a:srgbClr val="3F7F5F"/>
                </a:solidFill>
                <a:latin typeface="Consolas"/>
                <a:sym typeface="Wingdings" pitchFamily="2" charset="2"/>
              </a:rPr>
              <a:t>coding here</a:t>
            </a:r>
            <a:endParaRPr lang="en-US" sz="2400">
              <a:solidFill>
                <a:srgbClr val="3F7F5F"/>
              </a:solidFill>
              <a:latin typeface="Consolas"/>
            </a:endParaRPr>
          </a:p>
          <a:p>
            <a:r>
              <a:rPr lang="en-US" sz="2400">
                <a:solidFill>
                  <a:srgbClr val="000000"/>
                </a:solidFill>
                <a:latin typeface="Consolas"/>
              </a:rPr>
              <a:t>}</a:t>
            </a:r>
          </a:p>
          <a:p>
            <a:r>
              <a:rPr lang="en-US" sz="2400">
                <a:solidFill>
                  <a:srgbClr val="000000"/>
                </a:solidFill>
                <a:latin typeface="Consolas"/>
              </a:rPr>
              <a:t>});</a:t>
            </a:r>
            <a:endParaRPr lang="en-US" sz="2400"/>
          </a:p>
        </p:txBody>
      </p:sp>
      <p:sp>
        <p:nvSpPr>
          <p:cNvPr id="18" name="TextBox 17"/>
          <p:cNvSpPr txBox="1"/>
          <p:nvPr/>
        </p:nvSpPr>
        <p:spPr>
          <a:xfrm>
            <a:off x="3276601" y="5978238"/>
            <a:ext cx="4180953" cy="523220"/>
          </a:xfrm>
          <a:prstGeom prst="rect">
            <a:avLst/>
          </a:prstGeom>
          <a:noFill/>
        </p:spPr>
        <p:txBody>
          <a:bodyPr wrap="none" rtlCol="0">
            <a:spAutoFit/>
          </a:bodyPr>
          <a:lstStyle/>
          <a:p>
            <a:r>
              <a:rPr lang="en-US" sz="2800">
                <a:solidFill>
                  <a:srgbClr val="FF0000"/>
                </a:solidFill>
              </a:rPr>
              <a:t>Add event for this button:</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6" y="4106248"/>
            <a:ext cx="105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133601" y="4073238"/>
            <a:ext cx="4325223" cy="523220"/>
          </a:xfrm>
          <a:prstGeom prst="rect">
            <a:avLst/>
          </a:prstGeom>
        </p:spPr>
        <p:txBody>
          <a:bodyPr wrap="none">
            <a:spAutoFit/>
          </a:bodyPr>
          <a:lstStyle/>
          <a:p>
            <a:r>
              <a:rPr lang="en-US" sz="2800" err="1">
                <a:solidFill>
                  <a:srgbClr val="000000"/>
                </a:solidFill>
                <a:highlight>
                  <a:srgbClr val="E8F2FE"/>
                </a:highlight>
                <a:latin typeface="Consolas"/>
              </a:rPr>
              <a:t>btn.setMnemonic</a:t>
            </a:r>
            <a:r>
              <a:rPr lang="en-US" sz="2800">
                <a:solidFill>
                  <a:srgbClr val="000000"/>
                </a:solidFill>
                <a:highlight>
                  <a:srgbClr val="E8F2FE"/>
                </a:highlight>
                <a:latin typeface="Consolas"/>
              </a:rPr>
              <a:t>(</a:t>
            </a:r>
            <a:r>
              <a:rPr lang="en-US" sz="2800">
                <a:solidFill>
                  <a:srgbClr val="2A00FF"/>
                </a:solidFill>
                <a:highlight>
                  <a:srgbClr val="E8F2FE"/>
                </a:highlight>
                <a:latin typeface="Consolas"/>
              </a:rPr>
              <a:t>'W'</a:t>
            </a:r>
            <a:r>
              <a:rPr lang="en-US" sz="2800">
                <a:solidFill>
                  <a:srgbClr val="000000"/>
                </a:solidFill>
                <a:highlight>
                  <a:srgbClr val="E8F2FE"/>
                </a:highlight>
                <a:latin typeface="Consolas"/>
              </a:rPr>
              <a:t>);</a:t>
            </a:r>
            <a:endParaRPr lang="en-US" sz="2800"/>
          </a:p>
        </p:txBody>
      </p:sp>
      <p:sp>
        <p:nvSpPr>
          <p:cNvPr id="21" name="TextBox 20"/>
          <p:cNvSpPr txBox="1"/>
          <p:nvPr/>
        </p:nvSpPr>
        <p:spPr>
          <a:xfrm>
            <a:off x="7467600" y="4160446"/>
            <a:ext cx="3182281" cy="369332"/>
          </a:xfrm>
          <a:prstGeom prst="rect">
            <a:avLst/>
          </a:prstGeom>
          <a:noFill/>
        </p:spPr>
        <p:txBody>
          <a:bodyPr wrap="none" rtlCol="0">
            <a:spAutoFit/>
          </a:bodyPr>
          <a:lstStyle/>
          <a:p>
            <a:r>
              <a:rPr lang="en-US">
                <a:sym typeface="Wingdings" pitchFamily="2" charset="2"/>
              </a:rPr>
              <a:t></a:t>
            </a:r>
            <a:r>
              <a:rPr lang="en-US" err="1"/>
              <a:t>Alt+W</a:t>
            </a:r>
            <a:r>
              <a:rPr lang="en-US"/>
              <a:t> to call </a:t>
            </a:r>
            <a:r>
              <a:rPr lang="en-US" err="1"/>
              <a:t>btn</a:t>
            </a:r>
            <a:r>
              <a:rPr lang="en-US"/>
              <a:t> command</a:t>
            </a:r>
          </a:p>
        </p:txBody>
      </p:sp>
    </p:spTree>
    <p:extLst>
      <p:ext uri="{BB962C8B-B14F-4D97-AF65-F5344CB8AC3E}">
        <p14:creationId xmlns:p14="http://schemas.microsoft.com/office/powerpoint/2010/main" val="126097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err="1"/>
              <a:t>Mục</a:t>
            </a:r>
            <a:r>
              <a:rPr lang="en-US"/>
              <a:t> </a:t>
            </a:r>
            <a:r>
              <a:rPr lang="en-US" err="1"/>
              <a:t>tiêu</a:t>
            </a:r>
            <a:r>
              <a:rPr lang="en-US"/>
              <a:t> </a:t>
            </a:r>
            <a:r>
              <a:rPr lang="en-US" err="1"/>
              <a:t>bài</a:t>
            </a:r>
            <a:r>
              <a:rPr lang="en-US"/>
              <a:t> </a:t>
            </a:r>
            <a:r>
              <a:rPr lang="en-US" err="1"/>
              <a:t>học</a:t>
            </a:r>
            <a:endParaRPr 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4391" y="1945757"/>
            <a:ext cx="2858387" cy="2828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bject 8"/>
          <p:cNvSpPr txBox="1"/>
          <p:nvPr/>
        </p:nvSpPr>
        <p:spPr>
          <a:xfrm>
            <a:off x="537212" y="1867558"/>
            <a:ext cx="8343053" cy="2239716"/>
          </a:xfrm>
          <a:prstGeom prst="rect">
            <a:avLst/>
          </a:prstGeom>
        </p:spPr>
        <p:txBody>
          <a:bodyPr vert="horz" wrap="square" lIns="0" tIns="99695" rIns="0" bIns="0" rtlCol="0">
            <a:spAutoFit/>
          </a:bodyPr>
          <a:lstStyle/>
          <a:p>
            <a:pPr marL="355600" indent="-342900">
              <a:lnSpc>
                <a:spcPct val="100000"/>
              </a:lnSpc>
              <a:spcBef>
                <a:spcPts val="785"/>
              </a:spcBef>
              <a:buClr>
                <a:srgbClr val="FF5A33"/>
              </a:buClr>
              <a:buFont typeface="Wingdings"/>
              <a:buChar char=""/>
              <a:tabLst>
                <a:tab pos="356235" algn="l"/>
              </a:tabLst>
            </a:pPr>
            <a:r>
              <a:rPr sz="2800" spc="-60">
                <a:latin typeface="Arial"/>
                <a:cs typeface="Arial"/>
              </a:rPr>
              <a:t>Kết </a:t>
            </a:r>
            <a:r>
              <a:rPr sz="2800" spc="25">
                <a:latin typeface="Arial"/>
                <a:cs typeface="Arial"/>
              </a:rPr>
              <a:t>thúc </a:t>
            </a:r>
            <a:r>
              <a:rPr sz="2800" spc="-10">
                <a:latin typeface="Arial"/>
                <a:cs typeface="Arial"/>
              </a:rPr>
              <a:t>bài </a:t>
            </a:r>
            <a:r>
              <a:rPr sz="2800">
                <a:latin typeface="Arial"/>
                <a:cs typeface="Arial"/>
              </a:rPr>
              <a:t>học </a:t>
            </a:r>
            <a:r>
              <a:rPr sz="2800" spc="-55">
                <a:latin typeface="Arial"/>
                <a:cs typeface="Arial"/>
              </a:rPr>
              <a:t>này </a:t>
            </a:r>
            <a:r>
              <a:rPr sz="2800" spc="-10">
                <a:latin typeface="Arial"/>
                <a:cs typeface="Arial"/>
              </a:rPr>
              <a:t>bạn </a:t>
            </a:r>
            <a:r>
              <a:rPr sz="2800" spc="-15">
                <a:latin typeface="Arial"/>
                <a:cs typeface="Arial"/>
              </a:rPr>
              <a:t>có </a:t>
            </a:r>
            <a:r>
              <a:rPr sz="2800" spc="-45">
                <a:latin typeface="Arial"/>
                <a:cs typeface="Arial"/>
              </a:rPr>
              <a:t>khả</a:t>
            </a:r>
            <a:r>
              <a:rPr sz="2800" spc="-40">
                <a:latin typeface="Arial"/>
                <a:cs typeface="Arial"/>
              </a:rPr>
              <a:t> </a:t>
            </a:r>
            <a:r>
              <a:rPr sz="2800">
                <a:latin typeface="Arial"/>
                <a:cs typeface="Arial"/>
              </a:rPr>
              <a:t>năng</a:t>
            </a:r>
          </a:p>
          <a:p>
            <a:pPr marL="756285" lvl="1" indent="-286385">
              <a:lnSpc>
                <a:spcPct val="100000"/>
              </a:lnSpc>
              <a:spcBef>
                <a:spcPts val="595"/>
              </a:spcBef>
              <a:buClr>
                <a:srgbClr val="FF5A33"/>
              </a:buClr>
              <a:buFont typeface="Wingdings"/>
              <a:buChar char=""/>
              <a:tabLst>
                <a:tab pos="756920" algn="l"/>
              </a:tabLst>
            </a:pPr>
            <a:r>
              <a:rPr sz="2400" spc="-15">
                <a:latin typeface="Arial"/>
                <a:cs typeface="Arial"/>
              </a:rPr>
              <a:t>Hiểu </a:t>
            </a:r>
            <a:r>
              <a:rPr sz="2400" spc="35" err="1">
                <a:latin typeface="Arial"/>
                <a:cs typeface="Arial"/>
              </a:rPr>
              <a:t>rõ</a:t>
            </a:r>
            <a:r>
              <a:rPr sz="2400" spc="35">
                <a:latin typeface="Arial"/>
                <a:cs typeface="Arial"/>
              </a:rPr>
              <a:t> </a:t>
            </a:r>
            <a:r>
              <a:rPr lang="en-US" sz="2400" spc="-15" err="1">
                <a:latin typeface="Arial"/>
                <a:cs typeface="Arial"/>
              </a:rPr>
              <a:t>cách</a:t>
            </a:r>
            <a:r>
              <a:rPr lang="en-US" sz="2400" spc="-15">
                <a:latin typeface="Arial"/>
                <a:cs typeface="Arial"/>
              </a:rPr>
              <a:t> </a:t>
            </a:r>
            <a:r>
              <a:rPr lang="en-US" sz="2400" spc="-15" err="1">
                <a:latin typeface="Arial"/>
                <a:cs typeface="Arial"/>
              </a:rPr>
              <a:t>sử</a:t>
            </a:r>
            <a:r>
              <a:rPr lang="en-US" sz="2400" spc="-15">
                <a:latin typeface="Arial"/>
                <a:cs typeface="Arial"/>
              </a:rPr>
              <a:t> </a:t>
            </a:r>
            <a:r>
              <a:rPr lang="en-US" sz="2400" spc="-15" err="1">
                <a:latin typeface="Arial"/>
                <a:cs typeface="Arial"/>
              </a:rPr>
              <a:t>dụng</a:t>
            </a:r>
            <a:r>
              <a:rPr lang="en-US" sz="2400" spc="-15">
                <a:latin typeface="Arial"/>
                <a:cs typeface="Arial"/>
              </a:rPr>
              <a:t> Swing controls</a:t>
            </a:r>
            <a:endParaRPr sz="2400">
              <a:latin typeface="Arial"/>
              <a:cs typeface="Arial"/>
            </a:endParaRPr>
          </a:p>
          <a:p>
            <a:pPr marL="756285" lvl="1" indent="-286385">
              <a:lnSpc>
                <a:spcPct val="100000"/>
              </a:lnSpc>
              <a:spcBef>
                <a:spcPts val="575"/>
              </a:spcBef>
              <a:buClr>
                <a:srgbClr val="FF5A33"/>
              </a:buClr>
              <a:buFont typeface="Wingdings"/>
              <a:buChar char=""/>
              <a:tabLst>
                <a:tab pos="756920" algn="l"/>
              </a:tabLst>
            </a:pPr>
            <a:r>
              <a:rPr lang="en-US" sz="2400" spc="5" err="1">
                <a:latin typeface="Arial"/>
                <a:cs typeface="Arial"/>
              </a:rPr>
              <a:t>Biết</a:t>
            </a:r>
            <a:r>
              <a:rPr lang="en-US" sz="2400" spc="5">
                <a:latin typeface="Arial"/>
                <a:cs typeface="Arial"/>
              </a:rPr>
              <a:t> </a:t>
            </a:r>
            <a:r>
              <a:rPr lang="en-US" sz="2400" spc="5" err="1">
                <a:latin typeface="Arial"/>
                <a:cs typeface="Arial"/>
              </a:rPr>
              <a:t>cách</a:t>
            </a:r>
            <a:r>
              <a:rPr lang="en-US" sz="2400" spc="5">
                <a:latin typeface="Arial"/>
                <a:cs typeface="Arial"/>
              </a:rPr>
              <a:t> </a:t>
            </a:r>
            <a:r>
              <a:rPr lang="en-US" sz="2400" spc="5" err="1">
                <a:latin typeface="Arial"/>
                <a:cs typeface="Arial"/>
              </a:rPr>
              <a:t>sử</a:t>
            </a:r>
            <a:r>
              <a:rPr lang="en-US" sz="2400" spc="5">
                <a:latin typeface="Arial"/>
                <a:cs typeface="Arial"/>
              </a:rPr>
              <a:t> </a:t>
            </a:r>
            <a:r>
              <a:rPr lang="en-US" sz="2400" spc="5" err="1">
                <a:latin typeface="Arial"/>
                <a:cs typeface="Arial"/>
              </a:rPr>
              <a:t>lý</a:t>
            </a:r>
            <a:r>
              <a:rPr lang="en-US" sz="2400" spc="5">
                <a:latin typeface="Arial"/>
                <a:cs typeface="Arial"/>
              </a:rPr>
              <a:t> </a:t>
            </a:r>
            <a:r>
              <a:rPr lang="en-US" sz="2400" spc="5" err="1">
                <a:latin typeface="Arial"/>
                <a:cs typeface="Arial"/>
              </a:rPr>
              <a:t>sự</a:t>
            </a:r>
            <a:r>
              <a:rPr lang="en-US" sz="2400" spc="5">
                <a:latin typeface="Arial"/>
                <a:cs typeface="Arial"/>
              </a:rPr>
              <a:t> </a:t>
            </a:r>
            <a:r>
              <a:rPr lang="en-US" sz="2400" spc="5" err="1">
                <a:latin typeface="Arial"/>
                <a:cs typeface="Arial"/>
              </a:rPr>
              <a:t>kiện</a:t>
            </a:r>
            <a:r>
              <a:rPr lang="en-US" sz="2400" spc="5">
                <a:latin typeface="Arial"/>
                <a:cs typeface="Arial"/>
              </a:rPr>
              <a:t> </a:t>
            </a:r>
            <a:r>
              <a:rPr lang="en-US" sz="2400" spc="5" err="1">
                <a:latin typeface="Arial"/>
                <a:cs typeface="Arial"/>
              </a:rPr>
              <a:t>từ</a:t>
            </a:r>
            <a:r>
              <a:rPr lang="en-US" sz="2400" spc="5">
                <a:latin typeface="Arial"/>
                <a:cs typeface="Arial"/>
              </a:rPr>
              <a:t> </a:t>
            </a:r>
            <a:r>
              <a:rPr lang="en-US" sz="2400" spc="5" err="1">
                <a:latin typeface="Arial"/>
                <a:cs typeface="Arial"/>
              </a:rPr>
              <a:t>các</a:t>
            </a:r>
            <a:r>
              <a:rPr lang="en-US" sz="2400" spc="5">
                <a:latin typeface="Arial"/>
                <a:cs typeface="Arial"/>
              </a:rPr>
              <a:t> controls</a:t>
            </a:r>
          </a:p>
          <a:p>
            <a:pPr marL="756285" lvl="1" indent="-286385">
              <a:spcBef>
                <a:spcPts val="575"/>
              </a:spcBef>
              <a:buClr>
                <a:srgbClr val="FF5A33"/>
              </a:buClr>
              <a:buFont typeface="Wingdings"/>
              <a:buChar char=""/>
              <a:tabLst>
                <a:tab pos="756920" algn="l"/>
              </a:tabLst>
            </a:pPr>
            <a:r>
              <a:rPr lang="vi-VN" sz="2400" spc="110">
                <a:latin typeface="Arial"/>
                <a:cs typeface="Arial"/>
              </a:rPr>
              <a:t>Biết cách dùng layout cơ bản để tạo giao diện chương trình</a:t>
            </a:r>
            <a:endParaRPr lang="vi-VN" sz="2400">
              <a:latin typeface="Arial"/>
              <a:cs typeface="Arial"/>
            </a:endParaRPr>
          </a:p>
        </p:txBody>
      </p:sp>
    </p:spTree>
    <p:extLst>
      <p:ext uri="{BB962C8B-B14F-4D97-AF65-F5344CB8AC3E}">
        <p14:creationId xmlns:p14="http://schemas.microsoft.com/office/powerpoint/2010/main" val="2319584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8678"/>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0" name="TextBox 9"/>
          <p:cNvSpPr txBox="1"/>
          <p:nvPr/>
        </p:nvSpPr>
        <p:spPr>
          <a:xfrm>
            <a:off x="2378122" y="1220589"/>
            <a:ext cx="5745484" cy="584775"/>
          </a:xfrm>
          <a:prstGeom prst="rect">
            <a:avLst/>
          </a:prstGeom>
          <a:noFill/>
        </p:spPr>
        <p:txBody>
          <a:bodyPr wrap="none" rtlCol="0">
            <a:spAutoFit/>
          </a:bodyPr>
          <a:lstStyle/>
          <a:p>
            <a:pPr marL="457200" indent="-457200">
              <a:buFont typeface="Wingdings" pitchFamily="2" charset="2"/>
              <a:buChar char="Ø"/>
            </a:pPr>
            <a:r>
              <a:rPr lang="fr-FR" sz="3200" b="1"/>
              <a:t>Các kỹ thuật xử lý sự kiện</a:t>
            </a:r>
          </a:p>
        </p:txBody>
      </p:sp>
      <p:sp>
        <p:nvSpPr>
          <p:cNvPr id="23" name="TextBox 22"/>
          <p:cNvSpPr txBox="1"/>
          <p:nvPr/>
        </p:nvSpPr>
        <p:spPr>
          <a:xfrm>
            <a:off x="2514601" y="1805363"/>
            <a:ext cx="5405647" cy="1569660"/>
          </a:xfrm>
          <a:prstGeom prst="rect">
            <a:avLst/>
          </a:prstGeom>
          <a:noFill/>
        </p:spPr>
        <p:txBody>
          <a:bodyPr wrap="none" rtlCol="0">
            <a:spAutoFit/>
          </a:bodyPr>
          <a:lstStyle/>
          <a:p>
            <a:pPr marL="457200" indent="-457200">
              <a:buFont typeface="Wingdings" panose="05000000000000000000" pitchFamily="2" charset="2"/>
              <a:buChar char="ü"/>
            </a:pPr>
            <a:r>
              <a:rPr lang="en-US" sz="3200"/>
              <a:t>Inline anonymous listener </a:t>
            </a:r>
          </a:p>
          <a:p>
            <a:pPr marL="457200" indent="-457200">
              <a:buFont typeface="Wingdings" panose="05000000000000000000" pitchFamily="2" charset="2"/>
              <a:buChar char="ü"/>
            </a:pPr>
            <a:r>
              <a:rPr lang="en-US" sz="3200"/>
              <a:t>Listener in variable</a:t>
            </a:r>
          </a:p>
          <a:p>
            <a:pPr marL="457200" indent="-457200">
              <a:buFont typeface="Wingdings" panose="05000000000000000000" pitchFamily="2" charset="2"/>
              <a:buChar char="ü"/>
            </a:pPr>
            <a:r>
              <a:rPr lang="en-US" sz="3200"/>
              <a:t>Listener class</a:t>
            </a:r>
          </a:p>
        </p:txBody>
      </p:sp>
    </p:spTree>
    <p:extLst>
      <p:ext uri="{BB962C8B-B14F-4D97-AF65-F5344CB8AC3E}">
        <p14:creationId xmlns:p14="http://schemas.microsoft.com/office/powerpoint/2010/main" val="799323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6989"/>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1" name="TextBox 10"/>
          <p:cNvSpPr txBox="1"/>
          <p:nvPr/>
        </p:nvSpPr>
        <p:spPr>
          <a:xfrm>
            <a:off x="2378123" y="1268775"/>
            <a:ext cx="5405647" cy="584775"/>
          </a:xfrm>
          <a:prstGeom prst="rect">
            <a:avLst/>
          </a:prstGeom>
          <a:noFill/>
        </p:spPr>
        <p:txBody>
          <a:bodyPr wrap="none" rtlCol="0">
            <a:spAutoFit/>
          </a:bodyPr>
          <a:lstStyle/>
          <a:p>
            <a:pPr marL="457200" indent="-457200">
              <a:buFont typeface="Wingdings" pitchFamily="2" charset="2"/>
              <a:buChar char="Ø"/>
            </a:pPr>
            <a:r>
              <a:rPr lang="en-US" sz="3200"/>
              <a:t>Inline anonymous listener </a:t>
            </a:r>
          </a:p>
        </p:txBody>
      </p:sp>
      <p:sp>
        <p:nvSpPr>
          <p:cNvPr id="12" name="Rectangle 11"/>
          <p:cNvSpPr/>
          <p:nvPr/>
        </p:nvSpPr>
        <p:spPr>
          <a:xfrm>
            <a:off x="1900687" y="2095854"/>
            <a:ext cx="8763000" cy="3046988"/>
          </a:xfrm>
          <a:prstGeom prst="rect">
            <a:avLst/>
          </a:prstGeom>
        </p:spPr>
        <p:txBody>
          <a:bodyPr wrap="square" anchor="t">
            <a:spAutoFit/>
          </a:bodyPr>
          <a:lstStyle/>
          <a:p>
            <a:r>
              <a:rPr lang="en-US" sz="2400" err="1">
                <a:solidFill>
                  <a:srgbClr val="000000"/>
                </a:solidFill>
                <a:latin typeface="Consolas"/>
              </a:rPr>
              <a:t>JButton</a:t>
            </a:r>
            <a:r>
              <a:rPr lang="en-US" sz="2400">
                <a:solidFill>
                  <a:srgbClr val="000000"/>
                </a:solidFill>
                <a:latin typeface="Consolas"/>
              </a:rPr>
              <a:t> btn1=</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JButton</a:t>
            </a:r>
            <a:r>
              <a:rPr lang="en-US" sz="2400" b="1">
                <a:solidFill>
                  <a:srgbClr val="000000"/>
                </a:solidFill>
                <a:latin typeface="Consolas"/>
              </a:rPr>
              <a:t>(</a:t>
            </a:r>
            <a:r>
              <a:rPr lang="en-US" sz="2400" b="1">
                <a:solidFill>
                  <a:srgbClr val="2A00FF"/>
                </a:solidFill>
                <a:latin typeface="Consolas"/>
              </a:rPr>
              <a:t>"Say Hello!"</a:t>
            </a:r>
            <a:r>
              <a:rPr lang="en-US" sz="2400" b="1">
                <a:solidFill>
                  <a:srgbClr val="000000"/>
                </a:solidFill>
                <a:latin typeface="Consolas"/>
              </a:rPr>
              <a:t>);</a:t>
            </a:r>
          </a:p>
          <a:p>
            <a:r>
              <a:rPr lang="en-US" sz="2400">
                <a:solidFill>
                  <a:srgbClr val="000000"/>
                </a:solidFill>
                <a:latin typeface="Consolas"/>
              </a:rPr>
              <a:t>btn1.addActionListener(</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ActionListener</a:t>
            </a:r>
            <a:r>
              <a:rPr lang="en-US" sz="2400" b="1">
                <a:solidFill>
                  <a:srgbClr val="000000"/>
                </a:solidFill>
                <a:latin typeface="Consolas"/>
              </a:rPr>
              <a:t>() </a:t>
            </a:r>
          </a:p>
          <a:p>
            <a:r>
              <a:rPr lang="en-US" sz="2400" b="1">
                <a:solidFill>
                  <a:srgbClr val="000000"/>
                </a:solidFill>
                <a:latin typeface="Consolas"/>
              </a:rPr>
              <a:t>{</a:t>
            </a:r>
          </a:p>
          <a:p>
            <a:r>
              <a:rPr lang="en-US" sz="2400" b="1">
                <a:solidFill>
                  <a:srgbClr val="7F0055"/>
                </a:solidFill>
                <a:latin typeface="Consolas"/>
              </a:rPr>
              <a:t> 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actionPerformed</a:t>
            </a:r>
            <a:r>
              <a:rPr lang="en-US" sz="2400" b="1">
                <a:solidFill>
                  <a:srgbClr val="000000"/>
                </a:solidFill>
                <a:latin typeface="Consolas"/>
              </a:rPr>
              <a:t>(</a:t>
            </a:r>
            <a:r>
              <a:rPr lang="en-US" sz="2400" b="1" err="1">
                <a:solidFill>
                  <a:srgbClr val="000000"/>
                </a:solidFill>
                <a:latin typeface="Consolas"/>
              </a:rPr>
              <a:t>ActionEvent</a:t>
            </a:r>
            <a:r>
              <a:rPr lang="en-US" sz="2400" b="1">
                <a:solidFill>
                  <a:srgbClr val="000000"/>
                </a:solidFill>
                <a:latin typeface="Consolas"/>
              </a:rPr>
              <a:t> arg0)</a:t>
            </a:r>
          </a:p>
          <a:p>
            <a:r>
              <a:rPr lang="en-US" sz="2400" b="1">
                <a:solidFill>
                  <a:srgbClr val="000000"/>
                </a:solidFill>
                <a:latin typeface="Consolas"/>
              </a:rPr>
              <a:t> {</a:t>
            </a:r>
          </a:p>
          <a:p>
            <a:r>
              <a:rPr lang="en-US" sz="2400">
                <a:solidFill>
                  <a:srgbClr val="000000"/>
                </a:solidFill>
                <a:latin typeface="Consolas"/>
              </a:rPr>
              <a:t> </a:t>
            </a:r>
            <a:r>
              <a:rPr lang="en-US" sz="2400" err="1">
                <a:solidFill>
                  <a:srgbClr val="000000"/>
                </a:solidFill>
                <a:latin typeface="Consolas"/>
              </a:rPr>
              <a:t>JOptionPane.</a:t>
            </a:r>
            <a:r>
              <a:rPr lang="en-US" sz="2400" i="1" err="1">
                <a:solidFill>
                  <a:srgbClr val="000000"/>
                </a:solidFill>
                <a:latin typeface="Consolas"/>
              </a:rPr>
              <a:t>showMessageDialog</a:t>
            </a:r>
            <a:r>
              <a:rPr lang="en-US" sz="2400" i="1">
                <a:solidFill>
                  <a:srgbClr val="000000"/>
                </a:solidFill>
                <a:latin typeface="Consolas"/>
              </a:rPr>
              <a:t>(</a:t>
            </a:r>
            <a:r>
              <a:rPr lang="en-US" sz="2400" b="1" i="1">
                <a:solidFill>
                  <a:srgbClr val="7F0055"/>
                </a:solidFill>
                <a:latin typeface="Consolas"/>
              </a:rPr>
              <a:t>null</a:t>
            </a:r>
            <a:r>
              <a:rPr lang="en-US" sz="2400" b="1" i="1">
                <a:solidFill>
                  <a:srgbClr val="000000"/>
                </a:solidFill>
                <a:latin typeface="Consolas"/>
              </a:rPr>
              <a:t>, </a:t>
            </a:r>
            <a:r>
              <a:rPr lang="en-US" sz="2400" b="1" i="1">
                <a:solidFill>
                  <a:srgbClr val="2A00FF"/>
                </a:solidFill>
                <a:latin typeface="Consolas"/>
              </a:rPr>
              <a:t>"Hello </a:t>
            </a:r>
            <a:r>
              <a:rPr lang="en-US" sz="2400" b="1" i="1" err="1">
                <a:solidFill>
                  <a:srgbClr val="2A00FF"/>
                </a:solidFill>
                <a:latin typeface="Consolas"/>
              </a:rPr>
              <a:t>tèo</a:t>
            </a:r>
            <a:r>
              <a:rPr lang="en-US" sz="2400" b="1" i="1">
                <a:solidFill>
                  <a:srgbClr val="2A00FF"/>
                </a:solidFill>
                <a:latin typeface="Consolas"/>
              </a:rPr>
              <a:t>"</a:t>
            </a:r>
            <a:r>
              <a:rPr lang="en-US" sz="2400" b="1" i="1">
                <a:solidFill>
                  <a:srgbClr val="000000"/>
                </a:solidFill>
                <a:latin typeface="Consolas"/>
              </a:rPr>
              <a:t>);</a:t>
            </a:r>
          </a:p>
          <a:p>
            <a:r>
              <a:rPr lang="en-US" sz="2400">
                <a:solidFill>
                  <a:srgbClr val="000000"/>
                </a:solidFill>
                <a:latin typeface="Consolas"/>
              </a:rPr>
              <a:t> }</a:t>
            </a:r>
          </a:p>
          <a:p>
            <a:r>
              <a:rPr lang="en-US" sz="2400">
                <a:solidFill>
                  <a:srgbClr val="000000"/>
                </a:solidFill>
                <a:latin typeface="Consolas"/>
              </a:rPr>
              <a:t>});</a:t>
            </a:r>
            <a:endParaRPr lang="en-US" sz="240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983" y="4856251"/>
            <a:ext cx="297894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350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1" name="TextBox 10"/>
          <p:cNvSpPr txBox="1"/>
          <p:nvPr/>
        </p:nvSpPr>
        <p:spPr>
          <a:xfrm>
            <a:off x="2378123" y="1148240"/>
            <a:ext cx="5405647" cy="584775"/>
          </a:xfrm>
          <a:prstGeom prst="rect">
            <a:avLst/>
          </a:prstGeom>
          <a:noFill/>
        </p:spPr>
        <p:txBody>
          <a:bodyPr wrap="none" rtlCol="0">
            <a:spAutoFit/>
          </a:bodyPr>
          <a:lstStyle/>
          <a:p>
            <a:pPr marL="457200" indent="-457200">
              <a:buFont typeface="Wingdings" pitchFamily="2" charset="2"/>
              <a:buChar char="Ø"/>
            </a:pPr>
            <a:r>
              <a:rPr lang="en-US" sz="3200"/>
              <a:t>Inline anonymous listener </a:t>
            </a:r>
          </a:p>
        </p:txBody>
      </p:sp>
      <p:sp>
        <p:nvSpPr>
          <p:cNvPr id="14" name="Rectangle 13"/>
          <p:cNvSpPr/>
          <p:nvPr/>
        </p:nvSpPr>
        <p:spPr>
          <a:xfrm>
            <a:off x="1967256" y="1852222"/>
            <a:ext cx="8648131" cy="4524315"/>
          </a:xfrm>
          <a:prstGeom prst="rect">
            <a:avLst/>
          </a:prstGeom>
        </p:spPr>
        <p:txBody>
          <a:bodyPr wrap="square">
            <a:spAutoFit/>
          </a:bodyPr>
          <a:lstStyle/>
          <a:p>
            <a:r>
              <a:rPr lang="en-US" sz="2400">
                <a:solidFill>
                  <a:srgbClr val="000000"/>
                </a:solidFill>
                <a:highlight>
                  <a:srgbClr val="D4D4D4"/>
                </a:highlight>
                <a:latin typeface="Consolas"/>
              </a:rPr>
              <a:t>btn1.addMouseListener(</a:t>
            </a:r>
            <a:r>
              <a:rPr lang="en-US" sz="2400" b="1">
                <a:solidFill>
                  <a:srgbClr val="7F0055"/>
                </a:solidFill>
                <a:highlight>
                  <a:srgbClr val="D4D4D4"/>
                </a:highlight>
                <a:latin typeface="Consolas"/>
              </a:rPr>
              <a:t>new</a:t>
            </a:r>
            <a:r>
              <a:rPr lang="en-US" sz="2400" b="1">
                <a:solidFill>
                  <a:srgbClr val="000000"/>
                </a:solidFill>
                <a:highlight>
                  <a:srgbClr val="D4D4D4"/>
                </a:highlight>
                <a:latin typeface="Consolas"/>
              </a:rPr>
              <a:t> </a:t>
            </a:r>
            <a:r>
              <a:rPr lang="en-US" sz="2400" b="1" err="1">
                <a:solidFill>
                  <a:srgbClr val="000000"/>
                </a:solidFill>
                <a:highlight>
                  <a:srgbClr val="D4D4D4"/>
                </a:highlight>
                <a:latin typeface="Consolas"/>
              </a:rPr>
              <a:t>MouseListener</a:t>
            </a:r>
            <a:r>
              <a:rPr lang="en-US" sz="2400" b="1">
                <a:solidFill>
                  <a:srgbClr val="000000"/>
                </a:solidFill>
                <a:highlight>
                  <a:srgbClr val="D4D4D4"/>
                </a:highlight>
                <a:latin typeface="Consolas"/>
              </a:rPr>
              <a:t>() {</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mouseReleased</a:t>
            </a:r>
            <a:r>
              <a:rPr lang="en-US" sz="2400" b="1">
                <a:solidFill>
                  <a:srgbClr val="000000"/>
                </a:solidFill>
                <a:latin typeface="Consolas"/>
              </a:rPr>
              <a:t>(</a:t>
            </a:r>
            <a:r>
              <a:rPr lang="en-US" sz="2400" b="1" err="1">
                <a:solidFill>
                  <a:srgbClr val="000000"/>
                </a:solidFill>
                <a:latin typeface="Consolas"/>
              </a:rPr>
              <a:t>MouseEvent</a:t>
            </a:r>
            <a:r>
              <a:rPr lang="en-US" sz="2400" b="1">
                <a:solidFill>
                  <a:srgbClr val="000000"/>
                </a:solidFill>
                <a:latin typeface="Consolas"/>
              </a:rPr>
              <a:t> arg0) {</a:t>
            </a:r>
          </a:p>
          <a:p>
            <a:r>
              <a:rPr lang="en-US" sz="2400">
                <a:solidFill>
                  <a:srgbClr val="000000"/>
                </a:solidFill>
                <a:latin typeface="Consolas"/>
              </a:rPr>
              <a:t>}</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mousePressed</a:t>
            </a:r>
            <a:r>
              <a:rPr lang="en-US" sz="2400" b="1">
                <a:solidFill>
                  <a:srgbClr val="000000"/>
                </a:solidFill>
                <a:latin typeface="Consolas"/>
              </a:rPr>
              <a:t>(</a:t>
            </a:r>
            <a:r>
              <a:rPr lang="en-US" sz="2400" b="1" err="1">
                <a:solidFill>
                  <a:srgbClr val="000000"/>
                </a:solidFill>
                <a:latin typeface="Consolas"/>
              </a:rPr>
              <a:t>MouseEvent</a:t>
            </a:r>
            <a:r>
              <a:rPr lang="en-US" sz="2400" b="1">
                <a:solidFill>
                  <a:srgbClr val="000000"/>
                </a:solidFill>
                <a:latin typeface="Consolas"/>
              </a:rPr>
              <a:t> arg0) {</a:t>
            </a:r>
          </a:p>
          <a:p>
            <a:r>
              <a:rPr lang="en-US" sz="2400">
                <a:solidFill>
                  <a:srgbClr val="000000"/>
                </a:solidFill>
                <a:latin typeface="Consolas"/>
              </a:rPr>
              <a:t>}</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mouseExited</a:t>
            </a:r>
            <a:r>
              <a:rPr lang="en-US" sz="2400" b="1">
                <a:solidFill>
                  <a:srgbClr val="000000"/>
                </a:solidFill>
                <a:latin typeface="Consolas"/>
              </a:rPr>
              <a:t>(</a:t>
            </a:r>
            <a:r>
              <a:rPr lang="en-US" sz="2400" b="1" err="1">
                <a:solidFill>
                  <a:srgbClr val="000000"/>
                </a:solidFill>
                <a:latin typeface="Consolas"/>
              </a:rPr>
              <a:t>MouseEvent</a:t>
            </a:r>
            <a:r>
              <a:rPr lang="en-US" sz="2400" b="1">
                <a:solidFill>
                  <a:srgbClr val="000000"/>
                </a:solidFill>
                <a:latin typeface="Consolas"/>
              </a:rPr>
              <a:t> arg0) {</a:t>
            </a:r>
          </a:p>
          <a:p>
            <a:r>
              <a:rPr lang="en-US" sz="2400">
                <a:solidFill>
                  <a:srgbClr val="000000"/>
                </a:solidFill>
                <a:latin typeface="Consolas"/>
              </a:rPr>
              <a:t>}</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mouseEntered</a:t>
            </a:r>
            <a:r>
              <a:rPr lang="en-US" sz="2400" b="1">
                <a:solidFill>
                  <a:srgbClr val="000000"/>
                </a:solidFill>
                <a:latin typeface="Consolas"/>
              </a:rPr>
              <a:t>(</a:t>
            </a:r>
            <a:r>
              <a:rPr lang="en-US" sz="2400" b="1" err="1">
                <a:solidFill>
                  <a:srgbClr val="000000"/>
                </a:solidFill>
                <a:latin typeface="Consolas"/>
              </a:rPr>
              <a:t>MouseEvent</a:t>
            </a:r>
            <a:r>
              <a:rPr lang="en-US" sz="2400" b="1">
                <a:solidFill>
                  <a:srgbClr val="000000"/>
                </a:solidFill>
                <a:latin typeface="Consolas"/>
              </a:rPr>
              <a:t> arg0) {</a:t>
            </a:r>
          </a:p>
          <a:p>
            <a:r>
              <a:rPr lang="en-US" sz="2400">
                <a:solidFill>
                  <a:srgbClr val="000000"/>
                </a:solidFill>
                <a:latin typeface="Consolas"/>
              </a:rPr>
              <a:t>}</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mouseClicked</a:t>
            </a:r>
            <a:r>
              <a:rPr lang="en-US" sz="2400" b="1">
                <a:solidFill>
                  <a:srgbClr val="000000"/>
                </a:solidFill>
                <a:latin typeface="Consolas"/>
              </a:rPr>
              <a:t>(</a:t>
            </a:r>
            <a:r>
              <a:rPr lang="en-US" sz="2400" b="1" err="1">
                <a:solidFill>
                  <a:srgbClr val="000000"/>
                </a:solidFill>
                <a:latin typeface="Consolas"/>
              </a:rPr>
              <a:t>MouseEvent</a:t>
            </a:r>
            <a:r>
              <a:rPr lang="en-US" sz="2400" b="1">
                <a:solidFill>
                  <a:srgbClr val="000000"/>
                </a:solidFill>
                <a:latin typeface="Consolas"/>
              </a:rPr>
              <a:t> arg0) {</a:t>
            </a:r>
          </a:p>
          <a:p>
            <a:r>
              <a:rPr lang="en-US" sz="2400">
                <a:solidFill>
                  <a:srgbClr val="000000"/>
                </a:solidFill>
                <a:latin typeface="Consolas"/>
              </a:rPr>
              <a:t>}</a:t>
            </a:r>
          </a:p>
          <a:p>
            <a:r>
              <a:rPr lang="en-US" sz="2400">
                <a:solidFill>
                  <a:srgbClr val="000000"/>
                </a:solidFill>
                <a:latin typeface="Consolas"/>
              </a:rPr>
              <a:t>});</a:t>
            </a:r>
            <a:endParaRPr lang="en-US" sz="2400"/>
          </a:p>
        </p:txBody>
      </p:sp>
    </p:spTree>
    <p:extLst>
      <p:ext uri="{BB962C8B-B14F-4D97-AF65-F5344CB8AC3E}">
        <p14:creationId xmlns:p14="http://schemas.microsoft.com/office/powerpoint/2010/main" val="383256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1" name="TextBox 10"/>
          <p:cNvSpPr txBox="1"/>
          <p:nvPr/>
        </p:nvSpPr>
        <p:spPr>
          <a:xfrm>
            <a:off x="2378123" y="1148240"/>
            <a:ext cx="4084773" cy="584775"/>
          </a:xfrm>
          <a:prstGeom prst="rect">
            <a:avLst/>
          </a:prstGeom>
          <a:noFill/>
        </p:spPr>
        <p:txBody>
          <a:bodyPr wrap="none" rtlCol="0">
            <a:spAutoFit/>
          </a:bodyPr>
          <a:lstStyle/>
          <a:p>
            <a:pPr marL="457200" indent="-457200">
              <a:buFont typeface="Wingdings" pitchFamily="2" charset="2"/>
              <a:buChar char="Ø"/>
            </a:pPr>
            <a:r>
              <a:rPr lang="en-US" sz="3200"/>
              <a:t>Listener in variable</a:t>
            </a:r>
          </a:p>
        </p:txBody>
      </p:sp>
      <p:sp>
        <p:nvSpPr>
          <p:cNvPr id="10" name="Rectangle 9"/>
          <p:cNvSpPr/>
          <p:nvPr/>
        </p:nvSpPr>
        <p:spPr>
          <a:xfrm>
            <a:off x="1828800" y="1641526"/>
            <a:ext cx="8229600" cy="1077218"/>
          </a:xfrm>
          <a:prstGeom prst="rect">
            <a:avLst/>
          </a:prstGeom>
        </p:spPr>
        <p:txBody>
          <a:bodyPr wrap="square">
            <a:spAutoFit/>
          </a:bodyPr>
          <a:lstStyle/>
          <a:p>
            <a:r>
              <a:rPr lang="en-US" sz="3200"/>
              <a:t>Hold a reference to the Listener in a variable </a:t>
            </a:r>
          </a:p>
          <a:p>
            <a:r>
              <a:rPr lang="en-US" sz="3200">
                <a:sym typeface="Wingdings" pitchFamily="2" charset="2"/>
              </a:rPr>
              <a:t>	 could share event</a:t>
            </a:r>
            <a:r>
              <a:rPr lang="en-US" sz="3200"/>
              <a:t> </a:t>
            </a:r>
          </a:p>
        </p:txBody>
      </p:sp>
      <p:sp>
        <p:nvSpPr>
          <p:cNvPr id="12" name="Rectangle 11"/>
          <p:cNvSpPr/>
          <p:nvPr/>
        </p:nvSpPr>
        <p:spPr>
          <a:xfrm>
            <a:off x="1957240" y="2742170"/>
            <a:ext cx="8534400" cy="2308324"/>
          </a:xfrm>
          <a:prstGeom prst="rect">
            <a:avLst/>
          </a:prstGeom>
        </p:spPr>
        <p:txBody>
          <a:bodyPr wrap="square">
            <a:spAutoFit/>
          </a:bodyPr>
          <a:lstStyle/>
          <a:p>
            <a:r>
              <a:rPr lang="en-US" sz="2400" err="1">
                <a:solidFill>
                  <a:srgbClr val="000000"/>
                </a:solidFill>
                <a:latin typeface="Consolas"/>
              </a:rPr>
              <a:t>ActionListener</a:t>
            </a:r>
            <a:r>
              <a:rPr lang="en-US" sz="2400">
                <a:solidFill>
                  <a:srgbClr val="000000"/>
                </a:solidFill>
                <a:latin typeface="Consolas"/>
              </a:rPr>
              <a:t> </a:t>
            </a:r>
            <a:r>
              <a:rPr lang="en-US" sz="2400" err="1">
                <a:solidFill>
                  <a:srgbClr val="000000"/>
                </a:solidFill>
                <a:latin typeface="Consolas"/>
              </a:rPr>
              <a:t>btnClick</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ActionListener</a:t>
            </a:r>
            <a:r>
              <a:rPr lang="en-US" sz="2400" b="1">
                <a:solidFill>
                  <a:srgbClr val="000000"/>
                </a:solidFill>
                <a:latin typeface="Consolas"/>
              </a:rPr>
              <a:t>() </a:t>
            </a:r>
          </a:p>
          <a:p>
            <a:r>
              <a:rPr lang="en-US" sz="2400" b="1">
                <a:solidFill>
                  <a:srgbClr val="000000"/>
                </a:solidFill>
                <a:latin typeface="Consolas"/>
              </a:rPr>
              <a:t>{</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actionPerformed</a:t>
            </a:r>
            <a:r>
              <a:rPr lang="en-US" sz="2400" b="1">
                <a:solidFill>
                  <a:srgbClr val="000000"/>
                </a:solidFill>
                <a:latin typeface="Consolas"/>
              </a:rPr>
              <a:t>(</a:t>
            </a:r>
            <a:r>
              <a:rPr lang="en-US" sz="2400" b="1" err="1">
                <a:solidFill>
                  <a:srgbClr val="000000"/>
                </a:solidFill>
                <a:latin typeface="Consolas"/>
              </a:rPr>
              <a:t>ActionEvent</a:t>
            </a:r>
            <a:r>
              <a:rPr lang="en-US" sz="2400" b="1">
                <a:solidFill>
                  <a:srgbClr val="000000"/>
                </a:solidFill>
                <a:latin typeface="Consolas"/>
              </a:rPr>
              <a:t> arg0) {</a:t>
            </a:r>
          </a:p>
          <a:p>
            <a:r>
              <a:rPr lang="en-US" sz="2400" err="1">
                <a:solidFill>
                  <a:srgbClr val="000000"/>
                </a:solidFill>
                <a:latin typeface="Consolas"/>
              </a:rPr>
              <a:t>JOptionPane.</a:t>
            </a:r>
            <a:r>
              <a:rPr lang="en-US" sz="2400" i="1" err="1">
                <a:solidFill>
                  <a:srgbClr val="000000"/>
                </a:solidFill>
                <a:latin typeface="Consolas"/>
              </a:rPr>
              <a:t>showMessageDialog</a:t>
            </a:r>
            <a:r>
              <a:rPr lang="en-US" sz="2400" i="1">
                <a:solidFill>
                  <a:srgbClr val="000000"/>
                </a:solidFill>
                <a:latin typeface="Consolas"/>
              </a:rPr>
              <a:t>(</a:t>
            </a:r>
            <a:r>
              <a:rPr lang="en-US" sz="2400" b="1" i="1">
                <a:solidFill>
                  <a:srgbClr val="7F0055"/>
                </a:solidFill>
                <a:latin typeface="Consolas"/>
              </a:rPr>
              <a:t>null</a:t>
            </a:r>
            <a:r>
              <a:rPr lang="en-US" sz="2400" b="1" i="1">
                <a:solidFill>
                  <a:srgbClr val="000000"/>
                </a:solidFill>
                <a:latin typeface="Consolas"/>
              </a:rPr>
              <a:t>, </a:t>
            </a:r>
            <a:r>
              <a:rPr lang="en-US" sz="2400" b="1" i="1">
                <a:solidFill>
                  <a:srgbClr val="2A00FF"/>
                </a:solidFill>
                <a:latin typeface="Consolas"/>
              </a:rPr>
              <a:t>"Click!"</a:t>
            </a:r>
            <a:r>
              <a:rPr lang="en-US" sz="2400" b="1" i="1">
                <a:solidFill>
                  <a:srgbClr val="000000"/>
                </a:solidFill>
                <a:latin typeface="Consolas"/>
              </a:rPr>
              <a:t>);</a:t>
            </a:r>
          </a:p>
          <a:p>
            <a:r>
              <a:rPr lang="en-US" sz="2400">
                <a:solidFill>
                  <a:srgbClr val="000000"/>
                </a:solidFill>
                <a:latin typeface="Consolas"/>
              </a:rPr>
              <a:t>}</a:t>
            </a:r>
          </a:p>
          <a:p>
            <a:r>
              <a:rPr lang="en-US" sz="2400">
                <a:solidFill>
                  <a:srgbClr val="000000"/>
                </a:solidFill>
                <a:latin typeface="Consolas"/>
              </a:rPr>
              <a:t>};</a:t>
            </a:r>
            <a:endParaRPr lang="en-US" sz="2400"/>
          </a:p>
        </p:txBody>
      </p:sp>
      <p:sp>
        <p:nvSpPr>
          <p:cNvPr id="13" name="Rectangle 12"/>
          <p:cNvSpPr/>
          <p:nvPr/>
        </p:nvSpPr>
        <p:spPr>
          <a:xfrm>
            <a:off x="2005239" y="5001427"/>
            <a:ext cx="6691255" cy="523220"/>
          </a:xfrm>
          <a:prstGeom prst="rect">
            <a:avLst/>
          </a:prstGeom>
        </p:spPr>
        <p:txBody>
          <a:bodyPr wrap="none">
            <a:spAutoFit/>
          </a:bodyPr>
          <a:lstStyle/>
          <a:p>
            <a:r>
              <a:rPr lang="en-US" sz="2800">
                <a:solidFill>
                  <a:srgbClr val="000000"/>
                </a:solidFill>
                <a:highlight>
                  <a:srgbClr val="E8F2FE"/>
                </a:highlight>
                <a:latin typeface="Consolas"/>
              </a:rPr>
              <a:t>btn1.addActionListener(</a:t>
            </a:r>
            <a:r>
              <a:rPr lang="en-US" sz="2800" err="1">
                <a:solidFill>
                  <a:srgbClr val="000000"/>
                </a:solidFill>
                <a:highlight>
                  <a:srgbClr val="E8F2FE"/>
                </a:highlight>
                <a:latin typeface="Consolas"/>
              </a:rPr>
              <a:t>btnClick</a:t>
            </a:r>
            <a:r>
              <a:rPr lang="en-US" sz="2800">
                <a:solidFill>
                  <a:srgbClr val="000000"/>
                </a:solidFill>
                <a:highlight>
                  <a:srgbClr val="E8F2FE"/>
                </a:highlight>
                <a:latin typeface="Consolas"/>
              </a:rPr>
              <a:t>);</a:t>
            </a:r>
            <a:endParaRPr lang="en-US" sz="2800"/>
          </a:p>
        </p:txBody>
      </p:sp>
      <p:sp>
        <p:nvSpPr>
          <p:cNvPr id="15" name="Rectangle 14"/>
          <p:cNvSpPr/>
          <p:nvPr/>
        </p:nvSpPr>
        <p:spPr>
          <a:xfrm>
            <a:off x="1998067" y="5555187"/>
            <a:ext cx="6691255" cy="523220"/>
          </a:xfrm>
          <a:prstGeom prst="rect">
            <a:avLst/>
          </a:prstGeom>
        </p:spPr>
        <p:txBody>
          <a:bodyPr wrap="none">
            <a:spAutoFit/>
          </a:bodyPr>
          <a:lstStyle/>
          <a:p>
            <a:r>
              <a:rPr lang="en-US" sz="2800">
                <a:solidFill>
                  <a:srgbClr val="000000"/>
                </a:solidFill>
                <a:highlight>
                  <a:srgbClr val="E8F2FE"/>
                </a:highlight>
                <a:latin typeface="Consolas"/>
              </a:rPr>
              <a:t>btn2.addActionListener(</a:t>
            </a:r>
            <a:r>
              <a:rPr lang="en-US" sz="2800" err="1">
                <a:solidFill>
                  <a:srgbClr val="000000"/>
                </a:solidFill>
                <a:highlight>
                  <a:srgbClr val="E8F2FE"/>
                </a:highlight>
                <a:latin typeface="Consolas"/>
              </a:rPr>
              <a:t>btnClick</a:t>
            </a:r>
            <a:r>
              <a:rPr lang="en-US" sz="2800">
                <a:solidFill>
                  <a:srgbClr val="000000"/>
                </a:solidFill>
                <a:highlight>
                  <a:srgbClr val="E8F2FE"/>
                </a:highlight>
                <a:latin typeface="Consolas"/>
              </a:rPr>
              <a:t>);</a:t>
            </a:r>
            <a:endParaRPr lang="en-US" sz="2800"/>
          </a:p>
        </p:txBody>
      </p:sp>
      <p:sp>
        <p:nvSpPr>
          <p:cNvPr id="16" name="TextBox 15"/>
          <p:cNvSpPr txBox="1"/>
          <p:nvPr/>
        </p:nvSpPr>
        <p:spPr>
          <a:xfrm>
            <a:off x="2005239" y="6150868"/>
            <a:ext cx="5040162" cy="523220"/>
          </a:xfrm>
          <a:prstGeom prst="rect">
            <a:avLst/>
          </a:prstGeom>
          <a:noFill/>
        </p:spPr>
        <p:txBody>
          <a:bodyPr wrap="none" rtlCol="0">
            <a:spAutoFit/>
          </a:bodyPr>
          <a:lstStyle/>
          <a:p>
            <a:r>
              <a:rPr lang="en-US" sz="2800"/>
              <a:t>As the same for mouse events</a:t>
            </a:r>
          </a:p>
        </p:txBody>
      </p:sp>
    </p:spTree>
    <p:extLst>
      <p:ext uri="{BB962C8B-B14F-4D97-AF65-F5344CB8AC3E}">
        <p14:creationId xmlns:p14="http://schemas.microsoft.com/office/powerpoint/2010/main" val="335954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1" name="TextBox 10"/>
          <p:cNvSpPr txBox="1"/>
          <p:nvPr/>
        </p:nvSpPr>
        <p:spPr>
          <a:xfrm>
            <a:off x="2378123" y="1148240"/>
            <a:ext cx="3151825" cy="584775"/>
          </a:xfrm>
          <a:prstGeom prst="rect">
            <a:avLst/>
          </a:prstGeom>
          <a:noFill/>
        </p:spPr>
        <p:txBody>
          <a:bodyPr wrap="none" rtlCol="0">
            <a:spAutoFit/>
          </a:bodyPr>
          <a:lstStyle/>
          <a:p>
            <a:pPr marL="457200" indent="-457200">
              <a:buFont typeface="Wingdings" pitchFamily="2" charset="2"/>
              <a:buChar char="Ø"/>
            </a:pPr>
            <a:r>
              <a:rPr lang="en-US" sz="3200"/>
              <a:t>Listener class</a:t>
            </a:r>
          </a:p>
        </p:txBody>
      </p:sp>
      <p:sp>
        <p:nvSpPr>
          <p:cNvPr id="14" name="Rectangle 13"/>
          <p:cNvSpPr/>
          <p:nvPr/>
        </p:nvSpPr>
        <p:spPr>
          <a:xfrm>
            <a:off x="1981200" y="1717964"/>
            <a:ext cx="8610600" cy="3046988"/>
          </a:xfrm>
          <a:prstGeom prst="rect">
            <a:avLst/>
          </a:prstGeom>
        </p:spPr>
        <p:txBody>
          <a:bodyPr wrap="square">
            <a:spAutoFit/>
          </a:bodyPr>
          <a:lstStyle/>
          <a:p>
            <a:r>
              <a:rPr lang="en-US" sz="2400" b="1">
                <a:solidFill>
                  <a:srgbClr val="7F0055"/>
                </a:solidFill>
                <a:latin typeface="Consolas"/>
              </a:rPr>
              <a:t>private</a:t>
            </a:r>
            <a:r>
              <a:rPr lang="en-US" sz="2400" b="1">
                <a:solidFill>
                  <a:srgbClr val="000000"/>
                </a:solidFill>
                <a:latin typeface="Consolas"/>
              </a:rPr>
              <a:t> </a:t>
            </a:r>
            <a:r>
              <a:rPr lang="en-US" sz="2400" b="1">
                <a:solidFill>
                  <a:srgbClr val="7F0055"/>
                </a:solidFill>
                <a:latin typeface="Consolas"/>
              </a:rPr>
              <a:t>class</a:t>
            </a:r>
            <a:r>
              <a:rPr lang="en-US" sz="2400" b="1">
                <a:solidFill>
                  <a:srgbClr val="000000"/>
                </a:solidFill>
                <a:latin typeface="Consolas"/>
              </a:rPr>
              <a:t> </a:t>
            </a:r>
            <a:r>
              <a:rPr lang="en-US" sz="2400" b="1" err="1">
                <a:solidFill>
                  <a:srgbClr val="000000"/>
                </a:solidFill>
                <a:latin typeface="Consolas"/>
              </a:rPr>
              <a:t>MyClick</a:t>
            </a:r>
            <a:r>
              <a:rPr lang="en-US" sz="2400" b="1">
                <a:solidFill>
                  <a:srgbClr val="000000"/>
                </a:solidFill>
                <a:latin typeface="Consolas"/>
              </a:rPr>
              <a:t> </a:t>
            </a:r>
            <a:r>
              <a:rPr lang="en-US" sz="2400" b="1">
                <a:solidFill>
                  <a:srgbClr val="7F0055"/>
                </a:solidFill>
                <a:latin typeface="Consolas"/>
              </a:rPr>
              <a:t>implements</a:t>
            </a:r>
            <a:r>
              <a:rPr lang="en-US" sz="2400" b="1">
                <a:solidFill>
                  <a:srgbClr val="000000"/>
                </a:solidFill>
                <a:latin typeface="Consolas"/>
              </a:rPr>
              <a:t> </a:t>
            </a:r>
            <a:r>
              <a:rPr lang="en-US" sz="2400" b="1" err="1">
                <a:solidFill>
                  <a:srgbClr val="000000"/>
                </a:solidFill>
                <a:latin typeface="Consolas"/>
              </a:rPr>
              <a:t>ActionListener</a:t>
            </a:r>
            <a:endParaRPr lang="en-US" sz="2400" b="1">
              <a:solidFill>
                <a:srgbClr val="000000"/>
              </a:solidFill>
              <a:latin typeface="Consolas"/>
            </a:endParaRPr>
          </a:p>
          <a:p>
            <a:r>
              <a:rPr lang="en-US" sz="2400">
                <a:solidFill>
                  <a:srgbClr val="000000"/>
                </a:solidFill>
                <a:latin typeface="Consolas"/>
              </a:rPr>
              <a:t>{</a:t>
            </a:r>
          </a:p>
          <a:p>
            <a:r>
              <a:rPr lang="en-US" sz="2400">
                <a:solidFill>
                  <a:srgbClr val="646464"/>
                </a:solidFill>
                <a:latin typeface="Consolas"/>
              </a:rPr>
              <a:t>@Override</a:t>
            </a:r>
          </a:p>
          <a:p>
            <a:r>
              <a:rPr lang="en-US" sz="2400" b="1">
                <a:solidFill>
                  <a:srgbClr val="7F0055"/>
                </a:solidFill>
                <a:latin typeface="Consolas"/>
              </a:rPr>
              <a:t>public</a:t>
            </a:r>
            <a:r>
              <a:rPr lang="en-US" sz="2400" b="1">
                <a:solidFill>
                  <a:srgbClr val="000000"/>
                </a:solidFill>
                <a:latin typeface="Consolas"/>
              </a:rPr>
              <a:t> </a:t>
            </a:r>
            <a:r>
              <a:rPr lang="en-US" sz="2400" b="1">
                <a:solidFill>
                  <a:srgbClr val="7F0055"/>
                </a:solidFill>
                <a:latin typeface="Consolas"/>
              </a:rPr>
              <a:t>void</a:t>
            </a:r>
            <a:r>
              <a:rPr lang="en-US" sz="2400" b="1">
                <a:solidFill>
                  <a:srgbClr val="000000"/>
                </a:solidFill>
                <a:latin typeface="Consolas"/>
              </a:rPr>
              <a:t> </a:t>
            </a:r>
            <a:r>
              <a:rPr lang="en-US" sz="2400" b="1" err="1">
                <a:solidFill>
                  <a:srgbClr val="000000"/>
                </a:solidFill>
                <a:latin typeface="Consolas"/>
              </a:rPr>
              <a:t>actionPerformed</a:t>
            </a:r>
            <a:r>
              <a:rPr lang="en-US" sz="2400" b="1">
                <a:solidFill>
                  <a:srgbClr val="000000"/>
                </a:solidFill>
                <a:latin typeface="Consolas"/>
              </a:rPr>
              <a:t>(</a:t>
            </a:r>
            <a:r>
              <a:rPr lang="en-US" sz="2400" b="1" err="1">
                <a:solidFill>
                  <a:srgbClr val="000000"/>
                </a:solidFill>
                <a:latin typeface="Consolas"/>
              </a:rPr>
              <a:t>ActionEvent</a:t>
            </a:r>
            <a:r>
              <a:rPr lang="en-US" sz="2400" b="1">
                <a:solidFill>
                  <a:srgbClr val="000000"/>
                </a:solidFill>
                <a:latin typeface="Consolas"/>
              </a:rPr>
              <a:t> arg0) {</a:t>
            </a:r>
          </a:p>
          <a:p>
            <a:r>
              <a:rPr lang="en-US" sz="2400">
                <a:solidFill>
                  <a:srgbClr val="3F7F5F"/>
                </a:solidFill>
                <a:latin typeface="Consolas"/>
              </a:rPr>
              <a:t>// </a:t>
            </a:r>
            <a:r>
              <a:rPr lang="en-US" sz="2400" b="1">
                <a:solidFill>
                  <a:srgbClr val="7F9FBF"/>
                </a:solidFill>
                <a:latin typeface="Consolas"/>
              </a:rPr>
              <a:t>TODO</a:t>
            </a:r>
            <a:r>
              <a:rPr lang="en-US" sz="2400" b="1">
                <a:solidFill>
                  <a:srgbClr val="3F7F5F"/>
                </a:solidFill>
                <a:latin typeface="Consolas"/>
              </a:rPr>
              <a:t> Auto-generated method stub</a:t>
            </a:r>
          </a:p>
          <a:p>
            <a:r>
              <a:rPr lang="en-US" sz="2400">
                <a:latin typeface="Consolas"/>
              </a:rPr>
              <a:t>   </a:t>
            </a:r>
          </a:p>
          <a:p>
            <a:r>
              <a:rPr lang="en-US" sz="2400">
                <a:solidFill>
                  <a:srgbClr val="000000"/>
                </a:solidFill>
                <a:latin typeface="Consolas"/>
              </a:rPr>
              <a:t>}</a:t>
            </a:r>
          </a:p>
          <a:p>
            <a:r>
              <a:rPr lang="en-US" sz="2400">
                <a:solidFill>
                  <a:srgbClr val="000000"/>
                </a:solidFill>
                <a:latin typeface="Consolas"/>
              </a:rPr>
              <a:t>}</a:t>
            </a:r>
            <a:endParaRPr lang="en-US" sz="2400"/>
          </a:p>
        </p:txBody>
      </p:sp>
      <p:sp>
        <p:nvSpPr>
          <p:cNvPr id="17" name="Rectangle 16"/>
          <p:cNvSpPr/>
          <p:nvPr/>
        </p:nvSpPr>
        <p:spPr>
          <a:xfrm>
            <a:off x="1905000" y="4842164"/>
            <a:ext cx="8458200" cy="523220"/>
          </a:xfrm>
          <a:prstGeom prst="rect">
            <a:avLst/>
          </a:prstGeom>
        </p:spPr>
        <p:txBody>
          <a:bodyPr wrap="square">
            <a:spAutoFit/>
          </a:bodyPr>
          <a:lstStyle/>
          <a:p>
            <a:r>
              <a:rPr lang="en-US" sz="2800">
                <a:solidFill>
                  <a:srgbClr val="000000"/>
                </a:solidFill>
                <a:highlight>
                  <a:srgbClr val="E8F2FE"/>
                </a:highlight>
                <a:latin typeface="Consolas"/>
              </a:rPr>
              <a:t>btn1.addActionListener(</a:t>
            </a:r>
            <a:r>
              <a:rPr lang="en-US" sz="2800" b="1">
                <a:solidFill>
                  <a:srgbClr val="7F0055"/>
                </a:solidFill>
                <a:highlight>
                  <a:srgbClr val="E8F2FE"/>
                </a:highlight>
                <a:latin typeface="Consolas"/>
              </a:rPr>
              <a:t>new</a:t>
            </a:r>
            <a:r>
              <a:rPr lang="en-US" sz="2800" b="1">
                <a:solidFill>
                  <a:srgbClr val="000000"/>
                </a:solidFill>
                <a:highlight>
                  <a:srgbClr val="E8F2FE"/>
                </a:highlight>
                <a:latin typeface="Consolas"/>
              </a:rPr>
              <a:t> </a:t>
            </a:r>
            <a:r>
              <a:rPr lang="en-US" sz="2800" b="1" err="1">
                <a:solidFill>
                  <a:srgbClr val="000000"/>
                </a:solidFill>
                <a:latin typeface="Consolas"/>
              </a:rPr>
              <a:t>MyClick</a:t>
            </a:r>
            <a:r>
              <a:rPr lang="en-US" sz="2800" b="1">
                <a:solidFill>
                  <a:srgbClr val="000000"/>
                </a:solidFill>
                <a:highlight>
                  <a:srgbClr val="E8F2FE"/>
                </a:highlight>
                <a:latin typeface="Consolas"/>
              </a:rPr>
              <a:t>());</a:t>
            </a:r>
            <a:endParaRPr lang="en-US" sz="2800"/>
          </a:p>
        </p:txBody>
      </p:sp>
      <p:sp>
        <p:nvSpPr>
          <p:cNvPr id="18" name="TextBox 17"/>
          <p:cNvSpPr txBox="1"/>
          <p:nvPr/>
        </p:nvSpPr>
        <p:spPr>
          <a:xfrm>
            <a:off x="2819401" y="5643324"/>
            <a:ext cx="6083717" cy="584775"/>
          </a:xfrm>
          <a:prstGeom prst="rect">
            <a:avLst/>
          </a:prstGeom>
          <a:noFill/>
        </p:spPr>
        <p:txBody>
          <a:bodyPr wrap="none" rtlCol="0">
            <a:spAutoFit/>
          </a:bodyPr>
          <a:lstStyle/>
          <a:p>
            <a:r>
              <a:rPr lang="en-US" sz="3200"/>
              <a:t>Could use class event anywhere</a:t>
            </a:r>
          </a:p>
        </p:txBody>
      </p:sp>
    </p:spTree>
    <p:extLst>
      <p:ext uri="{BB962C8B-B14F-4D97-AF65-F5344CB8AC3E}">
        <p14:creationId xmlns:p14="http://schemas.microsoft.com/office/powerpoint/2010/main" val="3371828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814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sz="4400" kern="0">
                <a:solidFill>
                  <a:srgbClr val="002060"/>
                </a:solidFill>
                <a:latin typeface="Cambria" panose="02040503050406030204" pitchFamily="18" charset="0"/>
              </a:rPr>
              <a:t>Border, Border Title</a:t>
            </a:r>
          </a:p>
          <a:p>
            <a:pPr lvl="0">
              <a:defRPr/>
            </a:pPr>
            <a:r>
              <a:rPr lang="vi-VN" sz="4400" kern="0">
                <a:solidFill>
                  <a:srgbClr val="002060"/>
                </a:solidFill>
                <a:latin typeface="Cambria" panose="02040503050406030204" pitchFamily="18" charset="0"/>
              </a:rPr>
              <a:t>JTextArea, JScrollPane</a:t>
            </a:r>
          </a:p>
          <a:p>
            <a:pPr lvl="0">
              <a:defRPr/>
            </a:pPr>
            <a:r>
              <a:rPr lang="vi-VN" sz="4400" kern="0">
                <a:solidFill>
                  <a:srgbClr val="002060"/>
                </a:solidFill>
                <a:latin typeface="Cambria" panose="02040503050406030204" pitchFamily="18" charset="0"/>
              </a:rPr>
              <a:t>JCheckBox,</a:t>
            </a:r>
            <a:endParaRPr lang="en-US" sz="4400" kern="0">
              <a:solidFill>
                <a:srgbClr val="002060"/>
              </a:solidFill>
              <a:latin typeface="Cambria" panose="02040503050406030204" pitchFamily="18" charset="0"/>
            </a:endParaRPr>
          </a:p>
          <a:p>
            <a:pPr lvl="0">
              <a:defRPr/>
            </a:pPr>
            <a:r>
              <a:rPr lang="vi-VN" sz="4400" kern="0">
                <a:solidFill>
                  <a:srgbClr val="002060"/>
                </a:solidFill>
                <a:latin typeface="Cambria" panose="02040503050406030204" pitchFamily="18" charset="0"/>
              </a:rPr>
              <a:t> J</a:t>
            </a:r>
            <a:r>
              <a:rPr lang="en-US" sz="4400" kern="0">
                <a:solidFill>
                  <a:srgbClr val="002060"/>
                </a:solidFill>
                <a:latin typeface="Cambria" panose="02040503050406030204" pitchFamily="18" charset="0"/>
              </a:rPr>
              <a:t>R</a:t>
            </a:r>
            <a:r>
              <a:rPr lang="vi-VN" sz="4400" kern="0">
                <a:solidFill>
                  <a:srgbClr val="002060"/>
                </a:solidFill>
                <a:latin typeface="Cambria" panose="02040503050406030204" pitchFamily="18" charset="0"/>
              </a:rPr>
              <a:t>adioButton</a:t>
            </a:r>
            <a:r>
              <a:rPr lang="en-US" sz="4400" kern="0">
                <a:solidFill>
                  <a:srgbClr val="002060"/>
                </a:solidFill>
                <a:latin typeface="Cambria" panose="02040503050406030204" pitchFamily="18" charset="0"/>
              </a:rPr>
              <a:t>-</a:t>
            </a:r>
            <a:r>
              <a:rPr lang="vi-VN" sz="4400" kern="0">
                <a:solidFill>
                  <a:srgbClr val="002060"/>
                </a:solidFill>
                <a:latin typeface="Cambria" panose="02040503050406030204" pitchFamily="18" charset="0"/>
              </a:rPr>
              <a:t>ButtonGroup</a:t>
            </a:r>
            <a:endParaRPr lang="en-US" sz="4400" kern="0">
              <a:solidFill>
                <a:srgbClr val="002060"/>
              </a:solidFill>
              <a:latin typeface="Cambria" panose="02040503050406030204" pitchFamily="18" charset="0"/>
            </a:endParaRPr>
          </a:p>
        </p:txBody>
      </p:sp>
      <p:sp>
        <p:nvSpPr>
          <p:cNvPr id="2" name="TextBox 1"/>
          <p:cNvSpPr txBox="1"/>
          <p:nvPr/>
        </p:nvSpPr>
        <p:spPr>
          <a:xfrm>
            <a:off x="5410201" y="1752600"/>
            <a:ext cx="1319592" cy="523220"/>
          </a:xfrm>
          <a:prstGeom prst="rect">
            <a:avLst/>
          </a:prstGeom>
          <a:noFill/>
        </p:spPr>
        <p:txBody>
          <a:bodyPr wrap="none" rtlCol="0">
            <a:spAutoFit/>
          </a:bodyPr>
          <a:lstStyle/>
          <a:p>
            <a:r>
              <a:rPr lang="en-US" sz="2800" b="1" err="1">
                <a:latin typeface="Cambria" panose="02040503050406030204" pitchFamily="18" charset="0"/>
              </a:rPr>
              <a:t>Phần</a:t>
            </a:r>
            <a:r>
              <a:rPr lang="en-US" sz="2800" b="1">
                <a:latin typeface="Cambria" panose="02040503050406030204" pitchFamily="18" charset="0"/>
              </a:rPr>
              <a:t> 4</a:t>
            </a:r>
          </a:p>
        </p:txBody>
      </p:sp>
    </p:spTree>
    <p:extLst>
      <p:ext uri="{BB962C8B-B14F-4D97-AF65-F5344CB8AC3E}">
        <p14:creationId xmlns:p14="http://schemas.microsoft.com/office/powerpoint/2010/main" val="919229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Border, Border Title</a:t>
            </a:r>
          </a:p>
        </p:txBody>
      </p:sp>
      <p:pic>
        <p:nvPicPr>
          <p:cNvPr id="9" name="Picture 8"/>
          <p:cNvPicPr>
            <a:picLocks noChangeAspect="1"/>
          </p:cNvPicPr>
          <p:nvPr/>
        </p:nvPicPr>
        <p:blipFill>
          <a:blip r:embed="rId2"/>
          <a:stretch>
            <a:fillRect/>
          </a:stretch>
        </p:blipFill>
        <p:spPr>
          <a:xfrm>
            <a:off x="3886201" y="1870365"/>
            <a:ext cx="4524375" cy="3648075"/>
          </a:xfrm>
          <a:prstGeom prst="rect">
            <a:avLst/>
          </a:prstGeom>
        </p:spPr>
      </p:pic>
    </p:spTree>
    <p:extLst>
      <p:ext uri="{BB962C8B-B14F-4D97-AF65-F5344CB8AC3E}">
        <p14:creationId xmlns:p14="http://schemas.microsoft.com/office/powerpoint/2010/main" val="2008673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Border, Border Title</a:t>
            </a:r>
          </a:p>
        </p:txBody>
      </p:sp>
      <p:sp>
        <p:nvSpPr>
          <p:cNvPr id="10" name="Rectangle 9"/>
          <p:cNvSpPr/>
          <p:nvPr/>
        </p:nvSpPr>
        <p:spPr>
          <a:xfrm>
            <a:off x="2157310" y="1870365"/>
            <a:ext cx="7824890" cy="2246769"/>
          </a:xfrm>
          <a:prstGeom prst="rect">
            <a:avLst/>
          </a:prstGeom>
        </p:spPr>
        <p:txBody>
          <a:bodyPr wrap="square" anchor="t">
            <a:spAutoFit/>
          </a:bodyPr>
          <a:lstStyle/>
          <a:p>
            <a:r>
              <a:rPr lang="en-US" sz="2000">
                <a:solidFill>
                  <a:srgbClr val="000000"/>
                </a:solidFill>
                <a:latin typeface="Courier New" panose="02070309020205020404" pitchFamily="49" charset="0"/>
              </a:rPr>
              <a:t>JPanel pnTable=</a:t>
            </a:r>
            <a:r>
              <a:rPr lang="en-US" sz="2000" b="1">
                <a:solidFill>
                  <a:srgbClr val="7F0055"/>
                </a:solidFill>
                <a:latin typeface="Courier New" panose="02070309020205020404" pitchFamily="49" charset="0"/>
              </a:rPr>
              <a:t>new</a:t>
            </a:r>
            <a:r>
              <a:rPr lang="en-US" sz="2000" b="1">
                <a:solidFill>
                  <a:srgbClr val="000000"/>
                </a:solidFill>
                <a:latin typeface="Courier New" panose="02070309020205020404" pitchFamily="49" charset="0"/>
              </a:rPr>
              <a:t> JPanel();</a:t>
            </a:r>
          </a:p>
          <a:p>
            <a:r>
              <a:rPr lang="en-US" sz="2000">
                <a:solidFill>
                  <a:srgbClr val="000000"/>
                </a:solidFill>
                <a:highlight>
                  <a:srgbClr val="D4D4D4"/>
                </a:highlight>
                <a:latin typeface="Courier New" panose="02070309020205020404" pitchFamily="49" charset="0"/>
              </a:rPr>
              <a:t>Border border=</a:t>
            </a:r>
          </a:p>
          <a:p>
            <a:r>
              <a:rPr lang="en-US" sz="2000">
                <a:solidFill>
                  <a:srgbClr val="000000"/>
                </a:solidFill>
                <a:highlight>
                  <a:srgbClr val="D4D4D4"/>
                </a:highlight>
                <a:latin typeface="Courier New" panose="02070309020205020404" pitchFamily="49" charset="0"/>
              </a:rPr>
              <a:t>	BorderFactory.</a:t>
            </a:r>
            <a:r>
              <a:rPr lang="en-US" sz="2000" i="1">
                <a:solidFill>
                  <a:srgbClr val="000000"/>
                </a:solidFill>
                <a:highlight>
                  <a:srgbClr val="D4D4D4"/>
                </a:highlight>
                <a:latin typeface="Courier New" panose="02070309020205020404" pitchFamily="49" charset="0"/>
              </a:rPr>
              <a:t>createLineBorder(Color.</a:t>
            </a:r>
            <a:r>
              <a:rPr lang="en-US" sz="2000" i="1">
                <a:solidFill>
                  <a:srgbClr val="0000C0"/>
                </a:solidFill>
                <a:highlight>
                  <a:srgbClr val="D4D4D4"/>
                </a:highlight>
                <a:latin typeface="Courier New" panose="02070309020205020404" pitchFamily="49" charset="0"/>
              </a:rPr>
              <a:t>RED</a:t>
            </a:r>
            <a:r>
              <a:rPr lang="en-US" sz="2000" i="1">
                <a:solidFill>
                  <a:srgbClr val="000000"/>
                </a:solidFill>
                <a:highlight>
                  <a:srgbClr val="D4D4D4"/>
                </a:highlight>
                <a:latin typeface="Courier New" panose="02070309020205020404" pitchFamily="49" charset="0"/>
              </a:rPr>
              <a:t>);</a:t>
            </a:r>
          </a:p>
          <a:p>
            <a:r>
              <a:rPr lang="en-US" sz="2000">
                <a:solidFill>
                  <a:srgbClr val="000000"/>
                </a:solidFill>
                <a:latin typeface="Courier New" panose="02070309020205020404" pitchFamily="49" charset="0"/>
              </a:rPr>
              <a:t>TitledBorder borderTitle=</a:t>
            </a:r>
          </a:p>
          <a:p>
            <a:r>
              <a:rPr lang="en-US" sz="2000">
                <a:solidFill>
                  <a:srgbClr val="000000"/>
                </a:solidFill>
                <a:latin typeface="Courier New" panose="02070309020205020404" pitchFamily="49" charset="0"/>
              </a:rPr>
              <a:t>	BorderFactory.</a:t>
            </a:r>
            <a:r>
              <a:rPr lang="en-US" sz="2000" i="1">
                <a:solidFill>
                  <a:srgbClr val="000000"/>
                </a:solidFill>
                <a:latin typeface="Courier New" panose="02070309020205020404" pitchFamily="49" charset="0"/>
              </a:rPr>
              <a:t>createTitledBorder(</a:t>
            </a:r>
          </a:p>
          <a:p>
            <a:r>
              <a:rPr lang="en-US" sz="2000" i="1">
                <a:solidFill>
                  <a:srgbClr val="000000"/>
                </a:solidFill>
                <a:latin typeface="Courier New" panose="02070309020205020404" pitchFamily="49" charset="0"/>
              </a:rPr>
              <a:t>		border, </a:t>
            </a:r>
            <a:r>
              <a:rPr lang="en-US" sz="2000" i="1">
                <a:solidFill>
                  <a:srgbClr val="2A00FF"/>
                </a:solidFill>
                <a:latin typeface="Courier New" panose="02070309020205020404" pitchFamily="49" charset="0"/>
              </a:rPr>
              <a:t>"Danh sách"</a:t>
            </a:r>
            <a:r>
              <a:rPr lang="en-US" sz="2000" i="1">
                <a:solidFill>
                  <a:srgbClr val="000000"/>
                </a:solidFill>
                <a:latin typeface="Courier New" panose="02070309020205020404" pitchFamily="49" charset="0"/>
              </a:rPr>
              <a:t>);</a:t>
            </a:r>
          </a:p>
          <a:p>
            <a:r>
              <a:rPr lang="en-US" sz="2000">
                <a:solidFill>
                  <a:srgbClr val="000000"/>
                </a:solidFill>
                <a:latin typeface="Courier New" panose="02070309020205020404" pitchFamily="49" charset="0"/>
              </a:rPr>
              <a:t>pnTable.setBorder(borderTitle);</a:t>
            </a:r>
          </a:p>
        </p:txBody>
      </p:sp>
    </p:spTree>
    <p:extLst>
      <p:ext uri="{BB962C8B-B14F-4D97-AF65-F5344CB8AC3E}">
        <p14:creationId xmlns:p14="http://schemas.microsoft.com/office/powerpoint/2010/main" val="298307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JTextArea, JScrollPane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200" y="5548695"/>
            <a:ext cx="2380930" cy="97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550166" y="4576868"/>
            <a:ext cx="3304110" cy="523220"/>
          </a:xfrm>
          <a:prstGeom prst="rect">
            <a:avLst/>
          </a:prstGeom>
          <a:noFill/>
        </p:spPr>
        <p:txBody>
          <a:bodyPr wrap="none" rtlCol="0">
            <a:spAutoFit/>
          </a:bodyPr>
          <a:lstStyle/>
          <a:p>
            <a:r>
              <a:rPr lang="en-US" sz="2800">
                <a:solidFill>
                  <a:srgbClr val="FF0000"/>
                </a:solidFill>
              </a:rPr>
              <a:t>Input data multi line</a:t>
            </a:r>
          </a:p>
        </p:txBody>
      </p:sp>
      <p:sp>
        <p:nvSpPr>
          <p:cNvPr id="11" name="Rectangle 10"/>
          <p:cNvSpPr/>
          <p:nvPr/>
        </p:nvSpPr>
        <p:spPr>
          <a:xfrm>
            <a:off x="2209801" y="1789462"/>
            <a:ext cx="8354113" cy="2062103"/>
          </a:xfrm>
          <a:prstGeom prst="rect">
            <a:avLst/>
          </a:prstGeom>
        </p:spPr>
        <p:txBody>
          <a:bodyPr wrap="square">
            <a:spAutoFit/>
          </a:bodyPr>
          <a:lstStyle/>
          <a:p>
            <a:r>
              <a:rPr lang="en-US" sz="3200" err="1">
                <a:solidFill>
                  <a:srgbClr val="000000"/>
                </a:solidFill>
                <a:latin typeface="Consolas"/>
              </a:rPr>
              <a:t>JLabel</a:t>
            </a:r>
            <a:r>
              <a:rPr lang="en-US" sz="3200">
                <a:solidFill>
                  <a:srgbClr val="000000"/>
                </a:solidFill>
                <a:latin typeface="Consolas"/>
              </a:rPr>
              <a:t> </a:t>
            </a:r>
            <a:r>
              <a:rPr lang="en-US" sz="3200" err="1">
                <a:solidFill>
                  <a:srgbClr val="000000"/>
                </a:solidFill>
                <a:latin typeface="Consolas"/>
              </a:rPr>
              <a:t>lblDes</a:t>
            </a:r>
            <a:r>
              <a:rPr lang="en-US" sz="3200">
                <a:solidFill>
                  <a:srgbClr val="000000"/>
                </a:solidFill>
                <a:latin typeface="Consolas"/>
              </a:rPr>
              <a:t>=</a:t>
            </a:r>
            <a:r>
              <a:rPr lang="en-US" sz="3200" b="1">
                <a:solidFill>
                  <a:srgbClr val="7F0055"/>
                </a:solidFill>
                <a:latin typeface="Consolas"/>
              </a:rPr>
              <a:t>new</a:t>
            </a:r>
            <a:r>
              <a:rPr lang="en-US" sz="3200" b="1">
                <a:solidFill>
                  <a:srgbClr val="000000"/>
                </a:solidFill>
                <a:latin typeface="Consolas"/>
              </a:rPr>
              <a:t> </a:t>
            </a:r>
            <a:r>
              <a:rPr lang="en-US" sz="3200" b="1" err="1">
                <a:solidFill>
                  <a:srgbClr val="000000"/>
                </a:solidFill>
                <a:latin typeface="Consolas"/>
              </a:rPr>
              <a:t>JLabel</a:t>
            </a:r>
            <a:r>
              <a:rPr lang="en-US" sz="3200" b="1">
                <a:solidFill>
                  <a:srgbClr val="000000"/>
                </a:solidFill>
                <a:latin typeface="Consolas"/>
              </a:rPr>
              <a:t>(</a:t>
            </a:r>
            <a:r>
              <a:rPr lang="en-US" sz="3200" b="1">
                <a:solidFill>
                  <a:srgbClr val="2A00FF"/>
                </a:solidFill>
                <a:latin typeface="Consolas"/>
              </a:rPr>
              <a:t>"</a:t>
            </a:r>
            <a:r>
              <a:rPr lang="en-US" sz="3200" b="1" err="1">
                <a:solidFill>
                  <a:srgbClr val="2A00FF"/>
                </a:solidFill>
                <a:latin typeface="Consolas"/>
              </a:rPr>
              <a:t>Mô</a:t>
            </a:r>
            <a:r>
              <a:rPr lang="en-US" sz="3200" b="1">
                <a:solidFill>
                  <a:srgbClr val="2A00FF"/>
                </a:solidFill>
                <a:latin typeface="Consolas"/>
              </a:rPr>
              <a:t> </a:t>
            </a:r>
            <a:r>
              <a:rPr lang="en-US" sz="3200" b="1" err="1">
                <a:solidFill>
                  <a:srgbClr val="2A00FF"/>
                </a:solidFill>
                <a:latin typeface="Consolas"/>
              </a:rPr>
              <a:t>tả</a:t>
            </a:r>
            <a:r>
              <a:rPr lang="en-US" sz="3200" b="1">
                <a:solidFill>
                  <a:srgbClr val="2A00FF"/>
                </a:solidFill>
                <a:latin typeface="Consolas"/>
              </a:rPr>
              <a:t>:"</a:t>
            </a:r>
            <a:r>
              <a:rPr lang="en-US" sz="3200" b="1">
                <a:solidFill>
                  <a:srgbClr val="000000"/>
                </a:solidFill>
                <a:latin typeface="Consolas"/>
              </a:rPr>
              <a:t>);</a:t>
            </a:r>
          </a:p>
          <a:p>
            <a:r>
              <a:rPr lang="en-US" sz="3200" err="1">
                <a:solidFill>
                  <a:srgbClr val="000000"/>
                </a:solidFill>
                <a:latin typeface="Consolas"/>
              </a:rPr>
              <a:t>JTextArea</a:t>
            </a:r>
            <a:r>
              <a:rPr lang="en-US" sz="3200">
                <a:solidFill>
                  <a:srgbClr val="000000"/>
                </a:solidFill>
                <a:latin typeface="Consolas"/>
              </a:rPr>
              <a:t> are=</a:t>
            </a:r>
            <a:r>
              <a:rPr lang="en-US" sz="3200" b="1">
                <a:solidFill>
                  <a:srgbClr val="7F0055"/>
                </a:solidFill>
                <a:latin typeface="Consolas"/>
              </a:rPr>
              <a:t>new</a:t>
            </a:r>
            <a:r>
              <a:rPr lang="en-US" sz="3200" b="1">
                <a:solidFill>
                  <a:srgbClr val="000000"/>
                </a:solidFill>
                <a:latin typeface="Consolas"/>
              </a:rPr>
              <a:t> </a:t>
            </a:r>
            <a:r>
              <a:rPr lang="en-US" sz="3200" b="1" err="1">
                <a:solidFill>
                  <a:srgbClr val="000000"/>
                </a:solidFill>
                <a:latin typeface="Consolas"/>
              </a:rPr>
              <a:t>JTextArea</a:t>
            </a:r>
            <a:r>
              <a:rPr lang="en-US" sz="3200" b="1">
                <a:solidFill>
                  <a:srgbClr val="000000"/>
                </a:solidFill>
                <a:latin typeface="Consolas"/>
              </a:rPr>
              <a:t>(5, 15);</a:t>
            </a:r>
          </a:p>
          <a:p>
            <a:r>
              <a:rPr lang="en-US" sz="3200" err="1">
                <a:solidFill>
                  <a:srgbClr val="000000"/>
                </a:solidFill>
                <a:latin typeface="Consolas"/>
              </a:rPr>
              <a:t>JScrollPane</a:t>
            </a:r>
            <a:r>
              <a:rPr lang="en-US" sz="3200">
                <a:solidFill>
                  <a:srgbClr val="000000"/>
                </a:solidFill>
                <a:latin typeface="Consolas"/>
              </a:rPr>
              <a:t> </a:t>
            </a:r>
            <a:r>
              <a:rPr lang="en-US" sz="3200" err="1">
                <a:solidFill>
                  <a:srgbClr val="000000"/>
                </a:solidFill>
                <a:latin typeface="Consolas"/>
              </a:rPr>
              <a:t>sc</a:t>
            </a:r>
            <a:r>
              <a:rPr lang="en-US" sz="3200">
                <a:solidFill>
                  <a:srgbClr val="000000"/>
                </a:solidFill>
                <a:latin typeface="Consolas"/>
              </a:rPr>
              <a:t>=</a:t>
            </a:r>
            <a:r>
              <a:rPr lang="en-US" sz="3200" b="1">
                <a:solidFill>
                  <a:srgbClr val="7F0055"/>
                </a:solidFill>
                <a:latin typeface="Consolas"/>
              </a:rPr>
              <a:t>new</a:t>
            </a:r>
            <a:r>
              <a:rPr lang="en-US" sz="3200" b="1">
                <a:solidFill>
                  <a:srgbClr val="000000"/>
                </a:solidFill>
                <a:latin typeface="Consolas"/>
              </a:rPr>
              <a:t> </a:t>
            </a:r>
            <a:r>
              <a:rPr lang="en-US" sz="3200" b="1" err="1">
                <a:solidFill>
                  <a:srgbClr val="000000"/>
                </a:solidFill>
                <a:latin typeface="Consolas"/>
              </a:rPr>
              <a:t>JScrollPane</a:t>
            </a:r>
            <a:r>
              <a:rPr lang="en-US" sz="3200" b="1">
                <a:solidFill>
                  <a:srgbClr val="000000"/>
                </a:solidFill>
                <a:latin typeface="Consolas"/>
              </a:rPr>
              <a:t>(are);</a:t>
            </a:r>
          </a:p>
          <a:p>
            <a:r>
              <a:rPr lang="en-US" sz="3200">
                <a:solidFill>
                  <a:srgbClr val="000000"/>
                </a:solidFill>
                <a:latin typeface="Consolas"/>
              </a:rPr>
              <a:t>add(</a:t>
            </a:r>
            <a:r>
              <a:rPr lang="en-US" sz="3200" err="1">
                <a:solidFill>
                  <a:srgbClr val="000000"/>
                </a:solidFill>
                <a:latin typeface="Consolas"/>
              </a:rPr>
              <a:t>lblDes</a:t>
            </a:r>
            <a:r>
              <a:rPr lang="en-US" sz="3200">
                <a:solidFill>
                  <a:srgbClr val="000000"/>
                </a:solidFill>
                <a:latin typeface="Consolas"/>
              </a:rPr>
              <a:t>);add(</a:t>
            </a:r>
            <a:r>
              <a:rPr lang="en-US" sz="3200" err="1">
                <a:solidFill>
                  <a:srgbClr val="000000"/>
                </a:solidFill>
                <a:latin typeface="Consolas"/>
              </a:rPr>
              <a:t>sc</a:t>
            </a:r>
            <a:r>
              <a:rPr lang="en-US" sz="3200">
                <a:solidFill>
                  <a:srgbClr val="000000"/>
                </a:solidFill>
                <a:latin typeface="Consolas"/>
              </a:rPr>
              <a:t>);</a:t>
            </a:r>
            <a:endParaRPr lang="en-US" sz="3200"/>
          </a:p>
        </p:txBody>
      </p:sp>
      <p:sp>
        <p:nvSpPr>
          <p:cNvPr id="12" name="Rectangle 11"/>
          <p:cNvSpPr/>
          <p:nvPr/>
        </p:nvSpPr>
        <p:spPr>
          <a:xfrm>
            <a:off x="1735512" y="4195596"/>
            <a:ext cx="8828401" cy="2246769"/>
          </a:xfrm>
          <a:prstGeom prst="rect">
            <a:avLst/>
          </a:prstGeom>
        </p:spPr>
        <p:txBody>
          <a:bodyPr wrap="square">
            <a:spAutoFit/>
          </a:bodyPr>
          <a:lstStyle/>
          <a:p>
            <a:pPr lvl="0"/>
            <a:r>
              <a:rPr lang="en-US" sz="2800" err="1">
                <a:solidFill>
                  <a:srgbClr val="000000"/>
                </a:solidFill>
                <a:latin typeface="Consolas"/>
              </a:rPr>
              <a:t>JTextArea</a:t>
            </a:r>
            <a:r>
              <a:rPr lang="en-US" sz="2800">
                <a:solidFill>
                  <a:srgbClr val="000000"/>
                </a:solidFill>
                <a:latin typeface="Consolas"/>
              </a:rPr>
              <a:t> are=</a:t>
            </a:r>
            <a:r>
              <a:rPr lang="en-US" sz="2800" b="1">
                <a:solidFill>
                  <a:srgbClr val="7F0055"/>
                </a:solidFill>
                <a:latin typeface="Consolas"/>
              </a:rPr>
              <a:t>new</a:t>
            </a:r>
            <a:r>
              <a:rPr lang="en-US" sz="2800" b="1">
                <a:solidFill>
                  <a:srgbClr val="000000"/>
                </a:solidFill>
                <a:latin typeface="Consolas"/>
              </a:rPr>
              <a:t> </a:t>
            </a:r>
            <a:r>
              <a:rPr lang="en-US" sz="2800" b="1" err="1">
                <a:solidFill>
                  <a:srgbClr val="000000"/>
                </a:solidFill>
                <a:latin typeface="Consolas"/>
              </a:rPr>
              <a:t>JTextArea</a:t>
            </a:r>
            <a:r>
              <a:rPr lang="en-US" sz="2800" b="1">
                <a:solidFill>
                  <a:srgbClr val="000000"/>
                </a:solidFill>
                <a:latin typeface="Consolas"/>
              </a:rPr>
              <a:t>(5, 15);</a:t>
            </a:r>
          </a:p>
          <a:p>
            <a:pPr marL="457200" indent="-457200">
              <a:buFont typeface="Wingdings" pitchFamily="2" charset="2"/>
              <a:buChar char="è"/>
            </a:pPr>
            <a:r>
              <a:rPr lang="en-US" sz="2800" b="1">
                <a:solidFill>
                  <a:srgbClr val="000000"/>
                </a:solidFill>
                <a:latin typeface="Consolas"/>
                <a:sym typeface="Wingdings" pitchFamily="2" charset="2"/>
              </a:rPr>
              <a:t>5 rows, 15 columns</a:t>
            </a:r>
          </a:p>
          <a:p>
            <a:pPr lvl="0"/>
            <a:r>
              <a:rPr lang="en-US" sz="2800" b="1">
                <a:solidFill>
                  <a:srgbClr val="000000"/>
                </a:solidFill>
                <a:latin typeface="Consolas"/>
                <a:sym typeface="Wingdings" pitchFamily="2" charset="2"/>
              </a:rPr>
              <a:t>We should use </a:t>
            </a:r>
            <a:r>
              <a:rPr lang="en-US" sz="2800" err="1">
                <a:solidFill>
                  <a:srgbClr val="000000"/>
                </a:solidFill>
                <a:latin typeface="Consolas"/>
              </a:rPr>
              <a:t>JScrollPane</a:t>
            </a:r>
            <a:r>
              <a:rPr lang="en-US" sz="2800">
                <a:solidFill>
                  <a:srgbClr val="000000"/>
                </a:solidFill>
                <a:latin typeface="Consolas"/>
              </a:rPr>
              <a:t> to create Scroll for </a:t>
            </a:r>
            <a:r>
              <a:rPr lang="en-US" sz="2800" err="1">
                <a:solidFill>
                  <a:srgbClr val="000000"/>
                </a:solidFill>
                <a:latin typeface="Consolas"/>
              </a:rPr>
              <a:t>JTextArea</a:t>
            </a:r>
            <a:r>
              <a:rPr lang="en-US" sz="2800">
                <a:solidFill>
                  <a:srgbClr val="000000"/>
                </a:solidFill>
                <a:latin typeface="Consolas"/>
              </a:rPr>
              <a:t> when user input data over limit row or column</a:t>
            </a:r>
            <a:endParaRPr lang="en-US" sz="2800" b="1">
              <a:solidFill>
                <a:srgbClr val="000000"/>
              </a:solidFill>
              <a:latin typeface="Consolas"/>
            </a:endParaRPr>
          </a:p>
        </p:txBody>
      </p:sp>
      <p:sp>
        <p:nvSpPr>
          <p:cNvPr id="13" name="Rectangle 12"/>
          <p:cNvSpPr/>
          <p:nvPr/>
        </p:nvSpPr>
        <p:spPr>
          <a:xfrm>
            <a:off x="1735513" y="4034446"/>
            <a:ext cx="8735113" cy="457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5399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JTextArea, JScrollPane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70365"/>
            <a:ext cx="2380930" cy="97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67000" y="2951627"/>
            <a:ext cx="7010400" cy="1015663"/>
          </a:xfrm>
          <a:prstGeom prst="rect">
            <a:avLst/>
          </a:prstGeom>
        </p:spPr>
        <p:txBody>
          <a:bodyPr wrap="square">
            <a:spAutoFit/>
          </a:bodyPr>
          <a:lstStyle/>
          <a:p>
            <a:r>
              <a:rPr lang="en-US" sz="2000">
                <a:solidFill>
                  <a:srgbClr val="000000"/>
                </a:solidFill>
                <a:latin typeface="Courier New" panose="02070309020205020404" pitchFamily="49" charset="0"/>
              </a:rPr>
              <a:t>JScrollPane sc=</a:t>
            </a:r>
            <a:r>
              <a:rPr lang="en-US" sz="2000" b="1">
                <a:solidFill>
                  <a:srgbClr val="7F0055"/>
                </a:solidFill>
                <a:latin typeface="Courier New" panose="02070309020205020404" pitchFamily="49" charset="0"/>
              </a:rPr>
              <a:t>new</a:t>
            </a:r>
            <a:r>
              <a:rPr lang="en-US" sz="2000" b="1">
                <a:solidFill>
                  <a:srgbClr val="000000"/>
                </a:solidFill>
                <a:latin typeface="Courier New" panose="02070309020205020404" pitchFamily="49" charset="0"/>
              </a:rPr>
              <a:t> JScrollPane(</a:t>
            </a:r>
            <a:r>
              <a:rPr lang="en-US" sz="2000">
                <a:solidFill>
                  <a:srgbClr val="000000"/>
                </a:solidFill>
                <a:latin typeface="Consolas"/>
              </a:rPr>
              <a:t>are</a:t>
            </a:r>
            <a:r>
              <a:rPr lang="en-US" sz="2000" b="1">
                <a:solidFill>
                  <a:srgbClr val="000000"/>
                </a:solidFill>
                <a:latin typeface="Courier New" panose="02070309020205020404" pitchFamily="49" charset="0"/>
              </a:rPr>
              <a:t>, JScrollPane.</a:t>
            </a:r>
            <a:r>
              <a:rPr lang="en-US" sz="2000" b="1" i="1">
                <a:solidFill>
                  <a:srgbClr val="0000C0"/>
                </a:solidFill>
                <a:latin typeface="Courier New" panose="02070309020205020404" pitchFamily="49" charset="0"/>
              </a:rPr>
              <a:t>VERTICAL_SCROLLBAR_ALWAYS</a:t>
            </a:r>
            <a:r>
              <a:rPr lang="en-US" sz="2000" b="1" i="1">
                <a:solidFill>
                  <a:srgbClr val="000000"/>
                </a:solidFill>
                <a:latin typeface="Courier New" panose="02070309020205020404" pitchFamily="49" charset="0"/>
              </a:rPr>
              <a:t>, JScrollPane.</a:t>
            </a:r>
            <a:r>
              <a:rPr lang="en-US" sz="2000" b="1" i="1">
                <a:solidFill>
                  <a:srgbClr val="0000C0"/>
                </a:solidFill>
                <a:latin typeface="Courier New" panose="02070309020205020404" pitchFamily="49" charset="0"/>
              </a:rPr>
              <a:t>HORIZONTAL_SCROLLBAR_ALWAYS</a:t>
            </a:r>
            <a:r>
              <a:rPr lang="en-US" sz="2000" b="1" i="1">
                <a:solidFill>
                  <a:srgbClr val="000000"/>
                </a:solidFill>
                <a:latin typeface="Courier New" panose="02070309020205020404" pitchFamily="49" charset="0"/>
              </a:rPr>
              <a:t>);</a:t>
            </a:r>
          </a:p>
        </p:txBody>
      </p:sp>
    </p:spTree>
    <p:extLst>
      <p:ext uri="{BB962C8B-B14F-4D97-AF65-F5344CB8AC3E}">
        <p14:creationId xmlns:p14="http://schemas.microsoft.com/office/powerpoint/2010/main" val="131671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438400" y="28956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dirty="0">
                <a:solidFill>
                  <a:srgbClr val="002060"/>
                </a:solidFill>
                <a:latin typeface="Cambria" panose="02040503050406030204" pitchFamily="18" charset="0"/>
              </a:rPr>
              <a:t>Giới thiệu gói Swing, lớp JFrame,Jpanel</a:t>
            </a:r>
            <a:endParaRPr lang="en-US" kern="0" dirty="0">
              <a:solidFill>
                <a:srgbClr val="002060"/>
              </a:solidFill>
              <a:latin typeface="Cambria" panose="02040503050406030204" pitchFamily="18" charset="0"/>
            </a:endParaRPr>
          </a:p>
        </p:txBody>
      </p:sp>
      <p:sp>
        <p:nvSpPr>
          <p:cNvPr id="2" name="TextBox 1"/>
          <p:cNvSpPr txBox="1"/>
          <p:nvPr/>
        </p:nvSpPr>
        <p:spPr>
          <a:xfrm>
            <a:off x="5410201" y="1752600"/>
            <a:ext cx="1319592" cy="523220"/>
          </a:xfrm>
          <a:prstGeom prst="rect">
            <a:avLst/>
          </a:prstGeom>
          <a:noFill/>
        </p:spPr>
        <p:txBody>
          <a:bodyPr wrap="none" rtlCol="0">
            <a:spAutoFit/>
          </a:bodyPr>
          <a:lstStyle/>
          <a:p>
            <a:r>
              <a:rPr lang="en-US" sz="2800" b="1" err="1">
                <a:latin typeface="Cambria" panose="02040503050406030204" pitchFamily="18" charset="0"/>
              </a:rPr>
              <a:t>Phần</a:t>
            </a:r>
            <a:r>
              <a:rPr lang="en-US" sz="2800" b="1">
                <a:latin typeface="Cambria" panose="02040503050406030204" pitchFamily="18" charset="0"/>
              </a:rPr>
              <a:t> 1</a:t>
            </a:r>
          </a:p>
        </p:txBody>
      </p:sp>
    </p:spTree>
    <p:extLst>
      <p:ext uri="{BB962C8B-B14F-4D97-AF65-F5344CB8AC3E}">
        <p14:creationId xmlns:p14="http://schemas.microsoft.com/office/powerpoint/2010/main" val="3063334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JTextArea, JScrollPane</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0409" y="1530928"/>
            <a:ext cx="226590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827664" y="2055536"/>
            <a:ext cx="8792539" cy="2677656"/>
          </a:xfrm>
          <a:prstGeom prst="rect">
            <a:avLst/>
          </a:prstGeom>
        </p:spPr>
        <p:txBody>
          <a:bodyPr wrap="square">
            <a:spAutoFit/>
          </a:bodyPr>
          <a:lstStyle/>
          <a:p>
            <a:r>
              <a:rPr lang="en-US" sz="2400" err="1">
                <a:solidFill>
                  <a:srgbClr val="000000"/>
                </a:solidFill>
                <a:latin typeface="Consolas"/>
              </a:rPr>
              <a:t>ImageIcon</a:t>
            </a:r>
            <a:r>
              <a:rPr lang="en-US" sz="2400">
                <a:solidFill>
                  <a:srgbClr val="000000"/>
                </a:solidFill>
                <a:latin typeface="Consolas"/>
              </a:rPr>
              <a:t> </a:t>
            </a:r>
            <a:r>
              <a:rPr lang="en-US" sz="2400" err="1">
                <a:solidFill>
                  <a:srgbClr val="000000"/>
                </a:solidFill>
                <a:latin typeface="Consolas"/>
              </a:rPr>
              <a:t>img</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ImageIcon</a:t>
            </a:r>
            <a:r>
              <a:rPr lang="en-US" sz="2400" b="1">
                <a:solidFill>
                  <a:srgbClr val="000000"/>
                </a:solidFill>
                <a:latin typeface="Consolas"/>
              </a:rPr>
              <a:t>(</a:t>
            </a:r>
            <a:r>
              <a:rPr lang="en-US" sz="2400" b="1">
                <a:solidFill>
                  <a:srgbClr val="2A00FF"/>
                </a:solidFill>
                <a:latin typeface="Consolas"/>
              </a:rPr>
              <a:t>"baby.jpg"</a:t>
            </a:r>
            <a:r>
              <a:rPr lang="en-US" sz="2400" b="1">
                <a:solidFill>
                  <a:srgbClr val="000000"/>
                </a:solidFill>
                <a:latin typeface="Consolas"/>
              </a:rPr>
              <a:t>);</a:t>
            </a:r>
          </a:p>
          <a:p>
            <a:r>
              <a:rPr lang="en-US" sz="2400" err="1">
                <a:solidFill>
                  <a:srgbClr val="000000"/>
                </a:solidFill>
                <a:latin typeface="Consolas"/>
              </a:rPr>
              <a:t>JLabel</a:t>
            </a:r>
            <a:r>
              <a:rPr lang="en-US" sz="2400">
                <a:solidFill>
                  <a:srgbClr val="000000"/>
                </a:solidFill>
                <a:latin typeface="Consolas"/>
              </a:rPr>
              <a:t> </a:t>
            </a:r>
            <a:r>
              <a:rPr lang="en-US" sz="2400" err="1">
                <a:solidFill>
                  <a:srgbClr val="000000"/>
                </a:solidFill>
                <a:latin typeface="Consolas"/>
              </a:rPr>
              <a:t>lblImg</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JLabel</a:t>
            </a:r>
            <a:r>
              <a:rPr lang="en-US" sz="2400" b="1">
                <a:solidFill>
                  <a:srgbClr val="000000"/>
                </a:solidFill>
                <a:latin typeface="Consolas"/>
              </a:rPr>
              <a:t>(</a:t>
            </a:r>
            <a:r>
              <a:rPr lang="en-US" sz="2400" b="1" err="1">
                <a:solidFill>
                  <a:srgbClr val="000000"/>
                </a:solidFill>
                <a:latin typeface="Consolas"/>
              </a:rPr>
              <a:t>img</a:t>
            </a:r>
            <a:r>
              <a:rPr lang="en-US" sz="2400" b="1">
                <a:solidFill>
                  <a:srgbClr val="000000"/>
                </a:solidFill>
                <a:latin typeface="Consolas"/>
              </a:rPr>
              <a:t>);</a:t>
            </a:r>
          </a:p>
          <a:p>
            <a:r>
              <a:rPr lang="en-US" sz="2400" err="1">
                <a:solidFill>
                  <a:srgbClr val="000000"/>
                </a:solidFill>
                <a:latin typeface="Consolas"/>
              </a:rPr>
              <a:t>JScrollPane</a:t>
            </a:r>
            <a:r>
              <a:rPr lang="en-US" sz="2400">
                <a:solidFill>
                  <a:srgbClr val="000000"/>
                </a:solidFill>
                <a:latin typeface="Consolas"/>
              </a:rPr>
              <a:t> </a:t>
            </a:r>
            <a:r>
              <a:rPr lang="en-US" sz="2400" err="1">
                <a:solidFill>
                  <a:srgbClr val="000000"/>
                </a:solidFill>
                <a:latin typeface="Consolas"/>
              </a:rPr>
              <a:t>scimg</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JScrollPane</a:t>
            </a:r>
            <a:r>
              <a:rPr lang="en-US" sz="2400" b="1">
                <a:solidFill>
                  <a:srgbClr val="000000"/>
                </a:solidFill>
                <a:latin typeface="Consolas"/>
              </a:rPr>
              <a:t>(</a:t>
            </a:r>
            <a:r>
              <a:rPr lang="en-US" sz="2400" b="1" err="1">
                <a:solidFill>
                  <a:srgbClr val="000000"/>
                </a:solidFill>
                <a:latin typeface="Consolas"/>
              </a:rPr>
              <a:t>lblImg</a:t>
            </a:r>
            <a:r>
              <a:rPr lang="en-US" sz="2400" b="1">
                <a:solidFill>
                  <a:srgbClr val="000000"/>
                </a:solidFill>
                <a:latin typeface="Consolas"/>
              </a:rPr>
              <a:t>,</a:t>
            </a:r>
          </a:p>
          <a:p>
            <a:r>
              <a:rPr lang="en-US" sz="2400" b="1" err="1">
                <a:solidFill>
                  <a:srgbClr val="000000"/>
                </a:solidFill>
                <a:latin typeface="Consolas"/>
              </a:rPr>
              <a:t>JScrollPane.</a:t>
            </a:r>
            <a:r>
              <a:rPr lang="en-US" sz="2400" b="1" i="1" err="1">
                <a:solidFill>
                  <a:srgbClr val="0000C0"/>
                </a:solidFill>
                <a:latin typeface="Consolas"/>
              </a:rPr>
              <a:t>VERTICAL_SCROLLBAR_ALWAYS</a:t>
            </a:r>
            <a:r>
              <a:rPr lang="en-US" sz="2400" b="1" i="1">
                <a:solidFill>
                  <a:srgbClr val="000000"/>
                </a:solidFill>
                <a:latin typeface="Consolas"/>
              </a:rPr>
              <a:t>,</a:t>
            </a:r>
          </a:p>
          <a:p>
            <a:r>
              <a:rPr lang="en-US" sz="2400" b="1" i="1" err="1">
                <a:solidFill>
                  <a:srgbClr val="000000"/>
                </a:solidFill>
                <a:latin typeface="Consolas"/>
              </a:rPr>
              <a:t>JScrollPane.</a:t>
            </a:r>
            <a:r>
              <a:rPr lang="en-US" sz="2400" b="1" i="1" err="1">
                <a:solidFill>
                  <a:srgbClr val="0000C0"/>
                </a:solidFill>
                <a:latin typeface="Consolas"/>
              </a:rPr>
              <a:t>HORIZONTAL_SCROLLBAR_ALWAYS</a:t>
            </a:r>
            <a:r>
              <a:rPr lang="en-US" sz="2400" b="1" i="1">
                <a:solidFill>
                  <a:srgbClr val="000000"/>
                </a:solidFill>
                <a:latin typeface="Consolas"/>
              </a:rPr>
              <a:t>);</a:t>
            </a:r>
          </a:p>
          <a:p>
            <a:r>
              <a:rPr lang="en-US" sz="2400" err="1">
                <a:solidFill>
                  <a:srgbClr val="000000"/>
                </a:solidFill>
                <a:latin typeface="Consolas"/>
              </a:rPr>
              <a:t>scimg.setPreferredSize</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Dimension(600, 500));</a:t>
            </a:r>
          </a:p>
          <a:p>
            <a:r>
              <a:rPr lang="en-US" sz="2400">
                <a:solidFill>
                  <a:srgbClr val="000000"/>
                </a:solidFill>
                <a:latin typeface="Consolas"/>
              </a:rPr>
              <a:t>add(</a:t>
            </a:r>
            <a:r>
              <a:rPr lang="en-US" sz="2400" err="1">
                <a:solidFill>
                  <a:srgbClr val="000000"/>
                </a:solidFill>
                <a:latin typeface="Consolas"/>
              </a:rPr>
              <a:t>scimg</a:t>
            </a:r>
            <a:r>
              <a:rPr lang="en-US" sz="2400">
                <a:solidFill>
                  <a:srgbClr val="000000"/>
                </a:solidFill>
                <a:latin typeface="Consolas"/>
              </a:rPr>
              <a:t>);</a:t>
            </a:r>
            <a:endParaRPr lang="en-US" sz="2400"/>
          </a:p>
        </p:txBody>
      </p:sp>
      <mc:AlternateContent xmlns:mc="http://schemas.openxmlformats.org/markup-compatibility/2006" xmlns:p14="http://schemas.microsoft.com/office/powerpoint/2010/main">
        <mc:Choice Requires="p14">
          <p:contentPart p14:bwMode="auto" r:id="rId3">
            <p14:nvContentPartPr>
              <p14:cNvPr id="13" name="Ink 12"/>
              <p14:cNvContentPartPr/>
              <p14:nvPr/>
            </p14:nvContentPartPr>
            <p14:xfrm>
              <a:off x="9755818" y="1961968"/>
              <a:ext cx="1804320" cy="1920240"/>
            </p14:xfrm>
          </p:contentPart>
        </mc:Choice>
        <mc:Fallback xmlns="">
          <p:pic>
            <p:nvPicPr>
              <p:cNvPr id="13" name="Ink 12"/>
              <p:cNvPicPr/>
              <p:nvPr/>
            </p:nvPicPr>
            <p:blipFill>
              <a:blip r:embed="rId4"/>
              <a:stretch>
                <a:fillRect/>
              </a:stretch>
            </p:blipFill>
            <p:spPr>
              <a:xfrm>
                <a:off x="9746458" y="1952608"/>
                <a:ext cx="1823040" cy="1938960"/>
              </a:xfrm>
              <a:prstGeom prst="rect">
                <a:avLst/>
              </a:prstGeom>
            </p:spPr>
          </p:pic>
        </mc:Fallback>
      </mc:AlternateContent>
    </p:spTree>
    <p:extLst>
      <p:ext uri="{BB962C8B-B14F-4D97-AF65-F5344CB8AC3E}">
        <p14:creationId xmlns:p14="http://schemas.microsoft.com/office/powerpoint/2010/main" val="2925321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JCheckBox</a:t>
            </a:r>
          </a:p>
        </p:txBody>
      </p:sp>
      <p:sp>
        <p:nvSpPr>
          <p:cNvPr id="9" name="TextBox 8"/>
          <p:cNvSpPr txBox="1"/>
          <p:nvPr/>
        </p:nvSpPr>
        <p:spPr>
          <a:xfrm>
            <a:off x="8511816" y="1524814"/>
            <a:ext cx="3070585" cy="538702"/>
          </a:xfrm>
          <a:prstGeom prst="rect">
            <a:avLst/>
          </a:prstGeom>
          <a:noFill/>
        </p:spPr>
        <p:txBody>
          <a:bodyPr wrap="square" rtlCol="0">
            <a:spAutoFit/>
          </a:bodyPr>
          <a:lstStyle/>
          <a:p>
            <a:r>
              <a:rPr lang="en-US" sz="2800"/>
              <a:t>Make multi choice</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3986" y="2235440"/>
            <a:ext cx="2728415" cy="138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085288" y="1794165"/>
            <a:ext cx="8430313" cy="4370427"/>
          </a:xfrm>
          <a:prstGeom prst="rect">
            <a:avLst/>
          </a:prstGeom>
        </p:spPr>
        <p:txBody>
          <a:bodyPr wrap="square">
            <a:spAutoFit/>
          </a:bodyPr>
          <a:lstStyle/>
          <a:p>
            <a:r>
              <a:rPr lang="en-US" err="1">
                <a:solidFill>
                  <a:srgbClr val="000000"/>
                </a:solidFill>
                <a:highlight>
                  <a:srgbClr val="D4D4D4"/>
                </a:highlight>
                <a:latin typeface="Consolas"/>
              </a:rPr>
              <a:t>JPanel</a:t>
            </a:r>
            <a:r>
              <a:rPr lang="en-US">
                <a:solidFill>
                  <a:srgbClr val="000000"/>
                </a:solidFill>
                <a:highlight>
                  <a:srgbClr val="D4D4D4"/>
                </a:highlight>
                <a:latin typeface="Consolas"/>
              </a:rPr>
              <a:t> </a:t>
            </a:r>
            <a:r>
              <a:rPr lang="en-US" err="1">
                <a:solidFill>
                  <a:srgbClr val="000000"/>
                </a:solidFill>
                <a:highlight>
                  <a:srgbClr val="D4D4D4"/>
                </a:highlight>
                <a:latin typeface="Consolas"/>
              </a:rPr>
              <a:t>pnCheck</a:t>
            </a:r>
            <a:r>
              <a:rPr lang="en-US">
                <a:solidFill>
                  <a:srgbClr val="000000"/>
                </a:solidFill>
                <a:highlight>
                  <a:srgbClr val="D4D4D4"/>
                </a:highlight>
                <a:latin typeface="Consolas"/>
              </a:rPr>
              <a:t>=</a:t>
            </a:r>
            <a:r>
              <a:rPr lang="en-US" b="1">
                <a:solidFill>
                  <a:srgbClr val="7F0055"/>
                </a:solidFill>
                <a:highlight>
                  <a:srgbClr val="D4D4D4"/>
                </a:highlight>
                <a:latin typeface="Consolas"/>
              </a:rPr>
              <a:t>new</a:t>
            </a:r>
            <a:r>
              <a:rPr lang="en-US" b="1">
                <a:solidFill>
                  <a:srgbClr val="000000"/>
                </a:solidFill>
                <a:highlight>
                  <a:srgbClr val="D4D4D4"/>
                </a:highlight>
                <a:latin typeface="Consolas"/>
              </a:rPr>
              <a:t> </a:t>
            </a:r>
            <a:r>
              <a:rPr lang="en-US" b="1" err="1">
                <a:solidFill>
                  <a:srgbClr val="000000"/>
                </a:solidFill>
                <a:highlight>
                  <a:srgbClr val="D4D4D4"/>
                </a:highlight>
                <a:latin typeface="Consolas"/>
              </a:rPr>
              <a:t>JPanel</a:t>
            </a:r>
            <a:r>
              <a:rPr lang="en-US" b="1">
                <a:solidFill>
                  <a:srgbClr val="000000"/>
                </a:solidFill>
                <a:highlight>
                  <a:srgbClr val="D4D4D4"/>
                </a:highlight>
                <a:latin typeface="Consolas"/>
              </a:rPr>
              <a:t>();</a:t>
            </a:r>
          </a:p>
          <a:p>
            <a:r>
              <a:rPr lang="en-US" sz="2000" err="1">
                <a:solidFill>
                  <a:srgbClr val="000000"/>
                </a:solidFill>
                <a:latin typeface="Consolas"/>
              </a:rPr>
              <a:t>pnCheck.setLayout</a:t>
            </a:r>
            <a:r>
              <a:rPr lang="en-US" sz="2000">
                <a:solidFill>
                  <a:srgbClr val="000000"/>
                </a:solidFill>
                <a:latin typeface="Consolas"/>
              </a:rPr>
              <a:t>(</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GridLayout</a:t>
            </a:r>
            <a:r>
              <a:rPr lang="en-US" sz="2000" b="1">
                <a:solidFill>
                  <a:srgbClr val="000000"/>
                </a:solidFill>
                <a:latin typeface="Consolas"/>
              </a:rPr>
              <a:t>(2, 2));</a:t>
            </a:r>
          </a:p>
          <a:p>
            <a:r>
              <a:rPr lang="en-US" sz="2000">
                <a:solidFill>
                  <a:srgbClr val="000000"/>
                </a:solidFill>
                <a:latin typeface="Consolas"/>
              </a:rPr>
              <a:t>Border bor2=</a:t>
            </a:r>
            <a:r>
              <a:rPr lang="en-US" sz="2000" err="1">
                <a:solidFill>
                  <a:srgbClr val="000000"/>
                </a:solidFill>
                <a:latin typeface="Consolas"/>
              </a:rPr>
              <a:t>BorderFactory</a:t>
            </a:r>
            <a:endParaRPr lang="en-US" sz="2000">
              <a:solidFill>
                <a:srgbClr val="000000"/>
              </a:solidFill>
              <a:latin typeface="Consolas"/>
            </a:endParaRPr>
          </a:p>
          <a:p>
            <a:r>
              <a:rPr lang="en-US" sz="2000">
                <a:solidFill>
                  <a:srgbClr val="000000"/>
                </a:solidFill>
                <a:latin typeface="Consolas"/>
              </a:rPr>
              <a:t>  .</a:t>
            </a:r>
            <a:r>
              <a:rPr lang="en-US" sz="2000" i="1" err="1">
                <a:solidFill>
                  <a:srgbClr val="000000"/>
                </a:solidFill>
                <a:latin typeface="Consolas"/>
              </a:rPr>
              <a:t>createEtchedBorder</a:t>
            </a:r>
            <a:r>
              <a:rPr lang="en-US" sz="2000" i="1">
                <a:solidFill>
                  <a:srgbClr val="000000"/>
                </a:solidFill>
                <a:latin typeface="Consolas"/>
              </a:rPr>
              <a:t>(</a:t>
            </a:r>
            <a:r>
              <a:rPr lang="en-US" sz="2000" i="1" err="1">
                <a:solidFill>
                  <a:srgbClr val="000000"/>
                </a:solidFill>
                <a:latin typeface="Consolas"/>
              </a:rPr>
              <a:t>Color.</a:t>
            </a:r>
            <a:r>
              <a:rPr lang="en-US" sz="2000" i="1" err="1">
                <a:solidFill>
                  <a:srgbClr val="0000C0"/>
                </a:solidFill>
                <a:latin typeface="Consolas"/>
              </a:rPr>
              <a:t>BLUE</a:t>
            </a:r>
            <a:r>
              <a:rPr lang="en-US" sz="2000" i="1">
                <a:solidFill>
                  <a:srgbClr val="000000"/>
                </a:solidFill>
                <a:latin typeface="Consolas"/>
              </a:rPr>
              <a:t>, </a:t>
            </a:r>
            <a:r>
              <a:rPr lang="en-US" sz="2000" i="1" err="1">
                <a:solidFill>
                  <a:srgbClr val="000000"/>
                </a:solidFill>
                <a:latin typeface="Consolas"/>
              </a:rPr>
              <a:t>Color.</a:t>
            </a:r>
            <a:r>
              <a:rPr lang="en-US" sz="2000" i="1" err="1">
                <a:solidFill>
                  <a:srgbClr val="0000C0"/>
                </a:solidFill>
                <a:latin typeface="Consolas"/>
              </a:rPr>
              <a:t>RED</a:t>
            </a:r>
            <a:r>
              <a:rPr lang="en-US" sz="2000" i="1">
                <a:solidFill>
                  <a:srgbClr val="000000"/>
                </a:solidFill>
                <a:latin typeface="Consolas"/>
              </a:rPr>
              <a:t>);</a:t>
            </a:r>
          </a:p>
          <a:p>
            <a:r>
              <a:rPr lang="en-US" sz="2000" err="1">
                <a:solidFill>
                  <a:srgbClr val="000000"/>
                </a:solidFill>
                <a:latin typeface="Consolas"/>
              </a:rPr>
              <a:t>TitledBorder</a:t>
            </a:r>
            <a:r>
              <a:rPr lang="en-US" sz="2000">
                <a:solidFill>
                  <a:srgbClr val="000000"/>
                </a:solidFill>
                <a:latin typeface="Consolas"/>
              </a:rPr>
              <a:t> titlebor2=</a:t>
            </a:r>
          </a:p>
          <a:p>
            <a:r>
              <a:rPr lang="en-US" sz="2000" b="1">
                <a:solidFill>
                  <a:srgbClr val="000000"/>
                </a:solidFill>
                <a:latin typeface="Consolas"/>
              </a:rPr>
              <a:t>  </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TitledBorder</a:t>
            </a:r>
            <a:r>
              <a:rPr lang="en-US" sz="2000" b="1">
                <a:solidFill>
                  <a:srgbClr val="000000"/>
                </a:solidFill>
                <a:latin typeface="Consolas"/>
              </a:rPr>
              <a:t>(bor2, </a:t>
            </a:r>
            <a:r>
              <a:rPr lang="en-US" sz="2000" b="1">
                <a:solidFill>
                  <a:srgbClr val="2A00FF"/>
                </a:solidFill>
                <a:latin typeface="Consolas"/>
              </a:rPr>
              <a:t>"</a:t>
            </a:r>
            <a:r>
              <a:rPr lang="en-US" sz="2000" b="1" err="1">
                <a:solidFill>
                  <a:srgbClr val="2A00FF"/>
                </a:solidFill>
                <a:latin typeface="Consolas"/>
              </a:rPr>
              <a:t>Môn</a:t>
            </a:r>
            <a:r>
              <a:rPr lang="en-US" sz="2000" b="1">
                <a:solidFill>
                  <a:srgbClr val="2A00FF"/>
                </a:solidFill>
                <a:latin typeface="Consolas"/>
              </a:rPr>
              <a:t> </a:t>
            </a:r>
            <a:r>
              <a:rPr lang="en-US" sz="2000" b="1" err="1">
                <a:solidFill>
                  <a:srgbClr val="2A00FF"/>
                </a:solidFill>
                <a:latin typeface="Consolas"/>
              </a:rPr>
              <a:t>học</a:t>
            </a:r>
            <a:r>
              <a:rPr lang="en-US" sz="2000" b="1">
                <a:solidFill>
                  <a:srgbClr val="2A00FF"/>
                </a:solidFill>
                <a:latin typeface="Consolas"/>
              </a:rPr>
              <a:t> </a:t>
            </a:r>
            <a:r>
              <a:rPr lang="en-US" sz="2000" b="1" err="1">
                <a:solidFill>
                  <a:srgbClr val="2A00FF"/>
                </a:solidFill>
                <a:latin typeface="Consolas"/>
              </a:rPr>
              <a:t>yêu</a:t>
            </a:r>
            <a:r>
              <a:rPr lang="en-US" sz="2000" b="1">
                <a:solidFill>
                  <a:srgbClr val="2A00FF"/>
                </a:solidFill>
                <a:latin typeface="Consolas"/>
              </a:rPr>
              <a:t> </a:t>
            </a:r>
            <a:r>
              <a:rPr lang="en-US" sz="2000" b="1" err="1">
                <a:solidFill>
                  <a:srgbClr val="2A00FF"/>
                </a:solidFill>
                <a:latin typeface="Consolas"/>
              </a:rPr>
              <a:t>thích</a:t>
            </a:r>
            <a:r>
              <a:rPr lang="en-US" sz="2000" b="1">
                <a:solidFill>
                  <a:srgbClr val="2A00FF"/>
                </a:solidFill>
                <a:latin typeface="Consolas"/>
              </a:rPr>
              <a:t>:"</a:t>
            </a:r>
            <a:r>
              <a:rPr lang="en-US" sz="2000" b="1">
                <a:solidFill>
                  <a:srgbClr val="000000"/>
                </a:solidFill>
                <a:latin typeface="Consolas"/>
              </a:rPr>
              <a:t>);</a:t>
            </a:r>
          </a:p>
          <a:p>
            <a:r>
              <a:rPr lang="en-US" sz="2000" err="1">
                <a:solidFill>
                  <a:srgbClr val="000000"/>
                </a:solidFill>
                <a:latin typeface="Consolas"/>
              </a:rPr>
              <a:t>pnCheck.setBorder</a:t>
            </a:r>
            <a:r>
              <a:rPr lang="en-US" sz="2000">
                <a:solidFill>
                  <a:srgbClr val="000000"/>
                </a:solidFill>
                <a:latin typeface="Consolas"/>
              </a:rPr>
              <a:t>(titlebor2);</a:t>
            </a:r>
          </a:p>
          <a:p>
            <a:r>
              <a:rPr lang="en-US" sz="2000" err="1">
                <a:solidFill>
                  <a:srgbClr val="000000"/>
                </a:solidFill>
                <a:latin typeface="Consolas"/>
              </a:rPr>
              <a:t>JCheckBox</a:t>
            </a:r>
            <a:r>
              <a:rPr lang="en-US" sz="2000">
                <a:solidFill>
                  <a:srgbClr val="000000"/>
                </a:solidFill>
                <a:latin typeface="Consolas"/>
              </a:rPr>
              <a:t> chk1=</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JCheckBox</a:t>
            </a:r>
            <a:r>
              <a:rPr lang="en-US" sz="2000" b="1">
                <a:solidFill>
                  <a:srgbClr val="000000"/>
                </a:solidFill>
                <a:latin typeface="Consolas"/>
              </a:rPr>
              <a:t>(</a:t>
            </a:r>
            <a:r>
              <a:rPr lang="en-US" sz="2000" b="1">
                <a:solidFill>
                  <a:srgbClr val="2A00FF"/>
                </a:solidFill>
                <a:latin typeface="Consolas"/>
              </a:rPr>
              <a:t>"Java"</a:t>
            </a:r>
            <a:r>
              <a:rPr lang="en-US" sz="2000" b="1">
                <a:solidFill>
                  <a:srgbClr val="000000"/>
                </a:solidFill>
                <a:latin typeface="Consolas"/>
              </a:rPr>
              <a:t>);</a:t>
            </a:r>
          </a:p>
          <a:p>
            <a:r>
              <a:rPr lang="en-US" sz="2000" err="1">
                <a:solidFill>
                  <a:srgbClr val="000000"/>
                </a:solidFill>
                <a:latin typeface="Consolas"/>
              </a:rPr>
              <a:t>JCheckBox</a:t>
            </a:r>
            <a:r>
              <a:rPr lang="en-US" sz="2000">
                <a:solidFill>
                  <a:srgbClr val="000000"/>
                </a:solidFill>
                <a:latin typeface="Consolas"/>
              </a:rPr>
              <a:t> chk2=</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JCheckBox</a:t>
            </a:r>
            <a:r>
              <a:rPr lang="en-US" sz="2000" b="1">
                <a:solidFill>
                  <a:srgbClr val="000000"/>
                </a:solidFill>
                <a:latin typeface="Consolas"/>
              </a:rPr>
              <a:t>(</a:t>
            </a:r>
            <a:r>
              <a:rPr lang="en-US" sz="2000" b="1">
                <a:solidFill>
                  <a:srgbClr val="2A00FF"/>
                </a:solidFill>
                <a:latin typeface="Consolas"/>
              </a:rPr>
              <a:t>"F Sharp"</a:t>
            </a:r>
            <a:r>
              <a:rPr lang="en-US" sz="2000" b="1">
                <a:solidFill>
                  <a:srgbClr val="000000"/>
                </a:solidFill>
                <a:latin typeface="Consolas"/>
              </a:rPr>
              <a:t>);</a:t>
            </a:r>
          </a:p>
          <a:p>
            <a:r>
              <a:rPr lang="en-US" sz="2000" err="1">
                <a:solidFill>
                  <a:srgbClr val="000000"/>
                </a:solidFill>
                <a:latin typeface="Consolas"/>
              </a:rPr>
              <a:t>JCheckBox</a:t>
            </a:r>
            <a:r>
              <a:rPr lang="en-US" sz="2000">
                <a:solidFill>
                  <a:srgbClr val="000000"/>
                </a:solidFill>
                <a:latin typeface="Consolas"/>
              </a:rPr>
              <a:t> chk3=</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JCheckBox</a:t>
            </a:r>
            <a:r>
              <a:rPr lang="en-US" sz="2000" b="1">
                <a:solidFill>
                  <a:srgbClr val="000000"/>
                </a:solidFill>
                <a:latin typeface="Consolas"/>
              </a:rPr>
              <a:t>(</a:t>
            </a:r>
            <a:r>
              <a:rPr lang="en-US" sz="2000" b="1">
                <a:solidFill>
                  <a:srgbClr val="2A00FF"/>
                </a:solidFill>
                <a:latin typeface="Consolas"/>
              </a:rPr>
              <a:t>"C Sharp"</a:t>
            </a:r>
            <a:r>
              <a:rPr lang="en-US" sz="2000" b="1">
                <a:solidFill>
                  <a:srgbClr val="000000"/>
                </a:solidFill>
                <a:latin typeface="Consolas"/>
              </a:rPr>
              <a:t>);</a:t>
            </a:r>
          </a:p>
          <a:p>
            <a:r>
              <a:rPr lang="en-US" sz="2000" err="1">
                <a:solidFill>
                  <a:srgbClr val="000000"/>
                </a:solidFill>
                <a:latin typeface="Consolas"/>
              </a:rPr>
              <a:t>JCheckBox</a:t>
            </a:r>
            <a:r>
              <a:rPr lang="en-US" sz="2000">
                <a:solidFill>
                  <a:srgbClr val="000000"/>
                </a:solidFill>
                <a:latin typeface="Consolas"/>
              </a:rPr>
              <a:t> chk4=</a:t>
            </a:r>
            <a:r>
              <a:rPr lang="en-US" sz="2000" b="1">
                <a:solidFill>
                  <a:srgbClr val="7F0055"/>
                </a:solidFill>
                <a:latin typeface="Consolas"/>
              </a:rPr>
              <a:t>new</a:t>
            </a:r>
            <a:r>
              <a:rPr lang="en-US" sz="2000" b="1">
                <a:solidFill>
                  <a:srgbClr val="000000"/>
                </a:solidFill>
                <a:latin typeface="Consolas"/>
              </a:rPr>
              <a:t> </a:t>
            </a:r>
            <a:r>
              <a:rPr lang="en-US" sz="2000" b="1" err="1">
                <a:solidFill>
                  <a:srgbClr val="000000"/>
                </a:solidFill>
                <a:latin typeface="Consolas"/>
              </a:rPr>
              <a:t>JCheckBox</a:t>
            </a:r>
            <a:r>
              <a:rPr lang="en-US" sz="2000" b="1">
                <a:solidFill>
                  <a:srgbClr val="000000"/>
                </a:solidFill>
                <a:latin typeface="Consolas"/>
              </a:rPr>
              <a:t>(</a:t>
            </a:r>
            <a:r>
              <a:rPr lang="en-US" sz="2000" b="1">
                <a:solidFill>
                  <a:srgbClr val="2A00FF"/>
                </a:solidFill>
                <a:latin typeface="Consolas"/>
              </a:rPr>
              <a:t>"Ruby"</a:t>
            </a:r>
            <a:r>
              <a:rPr lang="en-US" sz="2000" b="1">
                <a:solidFill>
                  <a:srgbClr val="000000"/>
                </a:solidFill>
                <a:latin typeface="Consolas"/>
              </a:rPr>
              <a:t>);</a:t>
            </a:r>
          </a:p>
          <a:p>
            <a:r>
              <a:rPr lang="en-US" sz="2000" err="1">
                <a:solidFill>
                  <a:srgbClr val="000000"/>
                </a:solidFill>
                <a:latin typeface="Consolas"/>
              </a:rPr>
              <a:t>pnCheck.add</a:t>
            </a:r>
            <a:r>
              <a:rPr lang="en-US" sz="2000">
                <a:solidFill>
                  <a:srgbClr val="000000"/>
                </a:solidFill>
                <a:latin typeface="Consolas"/>
              </a:rPr>
              <a:t>(chk1);</a:t>
            </a:r>
            <a:r>
              <a:rPr lang="en-US" sz="2000" err="1">
                <a:solidFill>
                  <a:srgbClr val="000000"/>
                </a:solidFill>
                <a:latin typeface="Consolas"/>
              </a:rPr>
              <a:t>pnCheck.add</a:t>
            </a:r>
            <a:r>
              <a:rPr lang="en-US" sz="2000">
                <a:solidFill>
                  <a:srgbClr val="000000"/>
                </a:solidFill>
                <a:latin typeface="Consolas"/>
              </a:rPr>
              <a:t>(chk2);</a:t>
            </a:r>
          </a:p>
          <a:p>
            <a:r>
              <a:rPr lang="en-US" sz="2000" err="1">
                <a:solidFill>
                  <a:srgbClr val="000000"/>
                </a:solidFill>
                <a:latin typeface="Consolas"/>
              </a:rPr>
              <a:t>pnCheck.add</a:t>
            </a:r>
            <a:r>
              <a:rPr lang="en-US" sz="2000">
                <a:solidFill>
                  <a:srgbClr val="000000"/>
                </a:solidFill>
                <a:latin typeface="Consolas"/>
              </a:rPr>
              <a:t>(chk3);</a:t>
            </a:r>
            <a:r>
              <a:rPr lang="en-US" sz="2000" err="1">
                <a:solidFill>
                  <a:srgbClr val="000000"/>
                </a:solidFill>
                <a:latin typeface="Consolas"/>
              </a:rPr>
              <a:t>pnCheck.add</a:t>
            </a:r>
            <a:r>
              <a:rPr lang="en-US" sz="2000">
                <a:solidFill>
                  <a:srgbClr val="000000"/>
                </a:solidFill>
                <a:latin typeface="Consolas"/>
              </a:rPr>
              <a:t>(chk4);</a:t>
            </a:r>
          </a:p>
          <a:p>
            <a:r>
              <a:rPr lang="en-US" sz="2000">
                <a:solidFill>
                  <a:srgbClr val="000000"/>
                </a:solidFill>
                <a:latin typeface="Consolas"/>
              </a:rPr>
              <a:t>add(</a:t>
            </a:r>
            <a:r>
              <a:rPr lang="en-US" sz="2000" err="1">
                <a:solidFill>
                  <a:srgbClr val="000000"/>
                </a:solidFill>
                <a:latin typeface="Consolas"/>
              </a:rPr>
              <a:t>pnCheck</a:t>
            </a:r>
            <a:r>
              <a:rPr lang="en-US" sz="2000">
                <a:solidFill>
                  <a:srgbClr val="000000"/>
                </a:solidFill>
                <a:latin typeface="Consolas"/>
              </a:rPr>
              <a:t>);</a:t>
            </a:r>
            <a:endParaRPr lang="en-US" sz="2000"/>
          </a:p>
        </p:txBody>
      </p:sp>
    </p:spTree>
    <p:extLst>
      <p:ext uri="{BB962C8B-B14F-4D97-AF65-F5344CB8AC3E}">
        <p14:creationId xmlns:p14="http://schemas.microsoft.com/office/powerpoint/2010/main" val="1795588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2"/>
            <a:ext cx="8229600" cy="4865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JCheckBox</a:t>
            </a:r>
          </a:p>
        </p:txBody>
      </p:sp>
      <p:sp>
        <p:nvSpPr>
          <p:cNvPr id="14" name="Rectangle 13"/>
          <p:cNvSpPr/>
          <p:nvPr/>
        </p:nvSpPr>
        <p:spPr>
          <a:xfrm>
            <a:off x="1905001" y="1716000"/>
            <a:ext cx="8430313" cy="3354765"/>
          </a:xfrm>
          <a:prstGeom prst="rect">
            <a:avLst/>
          </a:prstGeom>
        </p:spPr>
        <p:txBody>
          <a:bodyPr wrap="square">
            <a:spAutoFit/>
          </a:bodyPr>
          <a:lstStyle/>
          <a:p>
            <a:r>
              <a:rPr lang="en-US" sz="2400">
                <a:solidFill>
                  <a:srgbClr val="000000"/>
                </a:solidFill>
                <a:latin typeface="Consolas"/>
              </a:rPr>
              <a:t>Set grid layout 2 rows and 2 column</a:t>
            </a:r>
          </a:p>
          <a:p>
            <a:r>
              <a:rPr lang="en-US" sz="2400" err="1">
                <a:solidFill>
                  <a:srgbClr val="000000"/>
                </a:solidFill>
                <a:latin typeface="Consolas"/>
              </a:rPr>
              <a:t>pnCheck.setLayout</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GridLayout</a:t>
            </a:r>
            <a:r>
              <a:rPr lang="en-US" sz="2400" b="1">
                <a:solidFill>
                  <a:srgbClr val="000000"/>
                </a:solidFill>
                <a:latin typeface="Consolas"/>
              </a:rPr>
              <a:t>(2, 2));</a:t>
            </a:r>
          </a:p>
          <a:p>
            <a:r>
              <a:rPr lang="en-US" sz="3200" u="sng">
                <a:solidFill>
                  <a:srgbClr val="000000"/>
                </a:solidFill>
                <a:latin typeface="Consolas"/>
              </a:rPr>
              <a:t>Create </a:t>
            </a:r>
            <a:r>
              <a:rPr lang="en-US" sz="3200" u="sng" err="1">
                <a:solidFill>
                  <a:srgbClr val="000000"/>
                </a:solidFill>
                <a:latin typeface="Consolas"/>
              </a:rPr>
              <a:t>JCheckBox</a:t>
            </a:r>
            <a:r>
              <a:rPr lang="en-US" sz="3200" u="sng">
                <a:solidFill>
                  <a:srgbClr val="000000"/>
                </a:solidFill>
                <a:latin typeface="Consolas"/>
              </a:rPr>
              <a:t>:</a:t>
            </a:r>
          </a:p>
          <a:p>
            <a:r>
              <a:rPr lang="en-US" sz="2800" err="1">
                <a:solidFill>
                  <a:srgbClr val="000000"/>
                </a:solidFill>
                <a:latin typeface="Consolas"/>
              </a:rPr>
              <a:t>JCheckBox</a:t>
            </a:r>
            <a:r>
              <a:rPr lang="en-US" sz="2800">
                <a:solidFill>
                  <a:srgbClr val="000000"/>
                </a:solidFill>
                <a:latin typeface="Consolas"/>
              </a:rPr>
              <a:t> chk1=</a:t>
            </a:r>
            <a:r>
              <a:rPr lang="en-US" sz="2800" b="1">
                <a:solidFill>
                  <a:srgbClr val="7F0055"/>
                </a:solidFill>
                <a:latin typeface="Consolas"/>
              </a:rPr>
              <a:t>new</a:t>
            </a:r>
            <a:r>
              <a:rPr lang="en-US" sz="2800" b="1">
                <a:solidFill>
                  <a:srgbClr val="000000"/>
                </a:solidFill>
                <a:latin typeface="Consolas"/>
              </a:rPr>
              <a:t> </a:t>
            </a:r>
            <a:r>
              <a:rPr lang="en-US" sz="2800" b="1" err="1">
                <a:solidFill>
                  <a:srgbClr val="000000"/>
                </a:solidFill>
                <a:latin typeface="Consolas"/>
              </a:rPr>
              <a:t>JCheckBox</a:t>
            </a:r>
            <a:r>
              <a:rPr lang="en-US" sz="2800" b="1">
                <a:solidFill>
                  <a:srgbClr val="000000"/>
                </a:solidFill>
                <a:latin typeface="Consolas"/>
              </a:rPr>
              <a:t>(</a:t>
            </a:r>
            <a:r>
              <a:rPr lang="en-US" sz="2800" b="1">
                <a:solidFill>
                  <a:srgbClr val="2A00FF"/>
                </a:solidFill>
                <a:latin typeface="Consolas"/>
              </a:rPr>
              <a:t>"Java"</a:t>
            </a:r>
            <a:r>
              <a:rPr lang="en-US" sz="2800" b="1">
                <a:solidFill>
                  <a:srgbClr val="000000"/>
                </a:solidFill>
                <a:latin typeface="Consolas"/>
              </a:rPr>
              <a:t>);</a:t>
            </a:r>
          </a:p>
          <a:p>
            <a:r>
              <a:rPr lang="en-US" sz="2400" u="sng">
                <a:solidFill>
                  <a:srgbClr val="000000"/>
                </a:solidFill>
                <a:latin typeface="Consolas"/>
              </a:rPr>
              <a:t>Add chk1 into the </a:t>
            </a:r>
            <a:r>
              <a:rPr lang="en-US" sz="2400" u="sng" err="1">
                <a:solidFill>
                  <a:srgbClr val="000000"/>
                </a:solidFill>
                <a:latin typeface="Consolas"/>
              </a:rPr>
              <a:t>pnCheck</a:t>
            </a:r>
            <a:r>
              <a:rPr lang="en-US" sz="2400" u="sng">
                <a:solidFill>
                  <a:srgbClr val="000000"/>
                </a:solidFill>
                <a:latin typeface="Consolas"/>
              </a:rPr>
              <a:t>:</a:t>
            </a:r>
          </a:p>
          <a:p>
            <a:r>
              <a:rPr lang="en-US" sz="2800" err="1">
                <a:solidFill>
                  <a:srgbClr val="000000"/>
                </a:solidFill>
                <a:latin typeface="Consolas"/>
              </a:rPr>
              <a:t>pnCheck.add</a:t>
            </a:r>
            <a:r>
              <a:rPr lang="en-US" sz="2800">
                <a:solidFill>
                  <a:srgbClr val="000000"/>
                </a:solidFill>
                <a:latin typeface="Consolas"/>
              </a:rPr>
              <a:t>(chk1);</a:t>
            </a:r>
          </a:p>
          <a:p>
            <a:r>
              <a:rPr lang="en-US" sz="2400" u="sng">
                <a:solidFill>
                  <a:srgbClr val="000000"/>
                </a:solidFill>
                <a:latin typeface="Consolas"/>
              </a:rPr>
              <a:t>Add </a:t>
            </a:r>
            <a:r>
              <a:rPr lang="en-US" sz="2400" u="sng" err="1">
                <a:solidFill>
                  <a:srgbClr val="000000"/>
                </a:solidFill>
                <a:latin typeface="Consolas"/>
              </a:rPr>
              <a:t>pnCheck</a:t>
            </a:r>
            <a:r>
              <a:rPr lang="en-US" sz="2400" u="sng">
                <a:solidFill>
                  <a:srgbClr val="000000"/>
                </a:solidFill>
                <a:latin typeface="Consolas"/>
              </a:rPr>
              <a:t> into the Window:</a:t>
            </a:r>
          </a:p>
          <a:p>
            <a:r>
              <a:rPr lang="en-US" sz="2800">
                <a:solidFill>
                  <a:srgbClr val="000000"/>
                </a:solidFill>
                <a:latin typeface="Consolas"/>
              </a:rPr>
              <a:t>add(</a:t>
            </a:r>
            <a:r>
              <a:rPr lang="en-US" sz="2800" err="1">
                <a:solidFill>
                  <a:srgbClr val="000000"/>
                </a:solidFill>
                <a:latin typeface="Consolas"/>
              </a:rPr>
              <a:t>pnCheck</a:t>
            </a:r>
            <a:r>
              <a:rPr lang="en-US" sz="2800">
                <a:solidFill>
                  <a:srgbClr val="000000"/>
                </a:solidFill>
                <a:latin typeface="Consolas"/>
              </a:rPr>
              <a:t>);</a:t>
            </a:r>
            <a:endParaRPr lang="en-US" sz="2800"/>
          </a:p>
        </p:txBody>
      </p:sp>
      <p:sp>
        <p:nvSpPr>
          <p:cNvPr id="15" name="Rectangle 14"/>
          <p:cNvSpPr/>
          <p:nvPr/>
        </p:nvSpPr>
        <p:spPr>
          <a:xfrm>
            <a:off x="1899313" y="5737454"/>
            <a:ext cx="8229600" cy="400110"/>
          </a:xfrm>
          <a:prstGeom prst="rect">
            <a:avLst/>
          </a:prstGeom>
        </p:spPr>
        <p:txBody>
          <a:bodyPr wrap="square">
            <a:spAutoFit/>
          </a:bodyPr>
          <a:lstStyle/>
          <a:p>
            <a:pPr lvl="0"/>
            <a:r>
              <a:rPr lang="en-US" sz="2000" err="1">
                <a:solidFill>
                  <a:srgbClr val="000000"/>
                </a:solidFill>
                <a:latin typeface="Consolas"/>
              </a:rPr>
              <a:t>BorderFactory.</a:t>
            </a:r>
            <a:r>
              <a:rPr lang="en-US" sz="2000" i="1" err="1">
                <a:solidFill>
                  <a:srgbClr val="000000"/>
                </a:solidFill>
                <a:latin typeface="Consolas"/>
              </a:rPr>
              <a:t>createEtchedBorder</a:t>
            </a:r>
            <a:r>
              <a:rPr lang="en-US" sz="2000" i="1">
                <a:solidFill>
                  <a:srgbClr val="000000"/>
                </a:solidFill>
                <a:latin typeface="Consolas"/>
              </a:rPr>
              <a:t>(</a:t>
            </a:r>
            <a:r>
              <a:rPr lang="en-US" sz="2000" i="1" err="1">
                <a:solidFill>
                  <a:srgbClr val="000000"/>
                </a:solidFill>
                <a:latin typeface="Consolas"/>
              </a:rPr>
              <a:t>Color.</a:t>
            </a:r>
            <a:r>
              <a:rPr lang="en-US" sz="2000" i="1" err="1">
                <a:solidFill>
                  <a:srgbClr val="0000C0"/>
                </a:solidFill>
                <a:latin typeface="Consolas"/>
              </a:rPr>
              <a:t>BLUE</a:t>
            </a:r>
            <a:r>
              <a:rPr lang="en-US" sz="2000" i="1">
                <a:solidFill>
                  <a:srgbClr val="000000"/>
                </a:solidFill>
                <a:latin typeface="Consolas"/>
              </a:rPr>
              <a:t>, </a:t>
            </a:r>
            <a:r>
              <a:rPr lang="en-US" sz="2000" i="1" err="1">
                <a:solidFill>
                  <a:srgbClr val="000000"/>
                </a:solidFill>
                <a:latin typeface="Consolas"/>
              </a:rPr>
              <a:t>Color.</a:t>
            </a:r>
            <a:r>
              <a:rPr lang="en-US" sz="2000" i="1" err="1">
                <a:solidFill>
                  <a:srgbClr val="0000C0"/>
                </a:solidFill>
                <a:latin typeface="Consolas"/>
              </a:rPr>
              <a:t>RED</a:t>
            </a:r>
            <a:r>
              <a:rPr lang="en-US" sz="2000" i="1">
                <a:solidFill>
                  <a:srgbClr val="000000"/>
                </a:solidFill>
                <a:latin typeface="Consolas"/>
              </a:rPr>
              <a:t>);</a:t>
            </a:r>
          </a:p>
        </p:txBody>
      </p:sp>
      <p:sp>
        <p:nvSpPr>
          <p:cNvPr id="16" name="TextBox 15"/>
          <p:cNvSpPr txBox="1"/>
          <p:nvPr/>
        </p:nvSpPr>
        <p:spPr>
          <a:xfrm>
            <a:off x="1948459" y="5157144"/>
            <a:ext cx="6202339" cy="523220"/>
          </a:xfrm>
          <a:prstGeom prst="rect">
            <a:avLst/>
          </a:prstGeom>
          <a:noFill/>
        </p:spPr>
        <p:txBody>
          <a:bodyPr wrap="none" rtlCol="0">
            <a:spAutoFit/>
          </a:bodyPr>
          <a:lstStyle/>
          <a:p>
            <a:r>
              <a:rPr lang="en-US" sz="2800" u="sng"/>
              <a:t>Create border with 2 color: Blue, Red:</a:t>
            </a:r>
          </a:p>
        </p:txBody>
      </p:sp>
      <p:sp>
        <p:nvSpPr>
          <p:cNvPr id="17" name="Rectangle 16"/>
          <p:cNvSpPr/>
          <p:nvPr/>
        </p:nvSpPr>
        <p:spPr>
          <a:xfrm>
            <a:off x="7224193" y="3641836"/>
            <a:ext cx="3111121" cy="1200329"/>
          </a:xfrm>
          <a:prstGeom prst="rect">
            <a:avLst/>
          </a:prstGeom>
          <a:ln>
            <a:solidFill>
              <a:srgbClr val="FF0000"/>
            </a:solidFill>
          </a:ln>
        </p:spPr>
        <p:txBody>
          <a:bodyPr wrap="square">
            <a:spAutoFit/>
          </a:bodyPr>
          <a:lstStyle/>
          <a:p>
            <a:r>
              <a:rPr lang="en-US" b="1">
                <a:solidFill>
                  <a:srgbClr val="7F0055"/>
                </a:solidFill>
                <a:latin typeface="Consolas"/>
              </a:rPr>
              <a:t>if</a:t>
            </a:r>
            <a:r>
              <a:rPr lang="en-US" b="1">
                <a:solidFill>
                  <a:srgbClr val="000000"/>
                </a:solidFill>
                <a:latin typeface="Consolas"/>
              </a:rPr>
              <a:t>(chk1.isSelected())</a:t>
            </a:r>
          </a:p>
          <a:p>
            <a:r>
              <a:rPr lang="en-US">
                <a:solidFill>
                  <a:srgbClr val="000000"/>
                </a:solidFill>
                <a:latin typeface="Consolas"/>
              </a:rPr>
              <a:t>{</a:t>
            </a:r>
          </a:p>
          <a:p>
            <a:r>
              <a:rPr lang="en-US">
                <a:solidFill>
                  <a:srgbClr val="3F7F5F"/>
                </a:solidFill>
                <a:latin typeface="Consolas"/>
              </a:rPr>
              <a:t>//do something</a:t>
            </a:r>
          </a:p>
          <a:p>
            <a:r>
              <a:rPr lang="en-US">
                <a:solidFill>
                  <a:srgbClr val="000000"/>
                </a:solidFill>
                <a:latin typeface="Consolas"/>
              </a:rPr>
              <a:t>}</a:t>
            </a:r>
            <a:endParaRPr lang="en-US"/>
          </a:p>
        </p:txBody>
      </p:sp>
    </p:spTree>
    <p:extLst>
      <p:ext uri="{BB962C8B-B14F-4D97-AF65-F5344CB8AC3E}">
        <p14:creationId xmlns:p14="http://schemas.microsoft.com/office/powerpoint/2010/main" val="239857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2"/>
            <a:ext cx="8229600" cy="505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a:t>
            </a:r>
            <a:r>
              <a:rPr lang="en-US" sz="2800" kern="0">
                <a:solidFill>
                  <a:srgbClr val="002060"/>
                </a:solidFill>
                <a:latin typeface="Cambria" panose="02040503050406030204" pitchFamily="18" charset="0"/>
              </a:rPr>
              <a:t>R</a:t>
            </a:r>
            <a:r>
              <a:rPr lang="vi-VN" sz="2800" kern="0">
                <a:solidFill>
                  <a:srgbClr val="002060"/>
                </a:solidFill>
                <a:latin typeface="Cambria" panose="02040503050406030204" pitchFamily="18" charset="0"/>
              </a:rPr>
              <a:t>adioButton</a:t>
            </a:r>
            <a:r>
              <a:rPr lang="en-US" sz="2800" kern="0">
                <a:solidFill>
                  <a:srgbClr val="002060"/>
                </a:solidFill>
                <a:latin typeface="Cambria" panose="02040503050406030204" pitchFamily="18" charset="0"/>
              </a:rPr>
              <a:t>-</a:t>
            </a:r>
            <a:r>
              <a:rPr lang="vi-VN" sz="2800" kern="0">
                <a:solidFill>
                  <a:srgbClr val="002060"/>
                </a:solidFill>
                <a:latin typeface="Cambria" panose="02040503050406030204" pitchFamily="18" charset="0"/>
              </a:rPr>
              <a:t> ButtonGroup</a:t>
            </a:r>
          </a:p>
        </p:txBody>
      </p:sp>
      <p:sp>
        <p:nvSpPr>
          <p:cNvPr id="9" name="TextBox 8"/>
          <p:cNvSpPr txBox="1"/>
          <p:nvPr/>
        </p:nvSpPr>
        <p:spPr>
          <a:xfrm>
            <a:off x="3786882" y="1645853"/>
            <a:ext cx="3669594" cy="584775"/>
          </a:xfrm>
          <a:prstGeom prst="rect">
            <a:avLst/>
          </a:prstGeom>
          <a:noFill/>
        </p:spPr>
        <p:txBody>
          <a:bodyPr wrap="none" rtlCol="0">
            <a:spAutoFit/>
          </a:bodyPr>
          <a:lstStyle/>
          <a:p>
            <a:r>
              <a:rPr lang="en-US" sz="3200"/>
              <a:t>Make single choice</a:t>
            </a:r>
          </a:p>
        </p:txBody>
      </p:sp>
      <p:sp>
        <p:nvSpPr>
          <p:cNvPr id="10" name="TextBox 9"/>
          <p:cNvSpPr txBox="1"/>
          <p:nvPr/>
        </p:nvSpPr>
        <p:spPr>
          <a:xfrm>
            <a:off x="2148092" y="2216949"/>
            <a:ext cx="8901796" cy="584775"/>
          </a:xfrm>
          <a:prstGeom prst="rect">
            <a:avLst/>
          </a:prstGeom>
          <a:noFill/>
        </p:spPr>
        <p:txBody>
          <a:bodyPr wrap="none" rtlCol="0">
            <a:spAutoFit/>
          </a:bodyPr>
          <a:lstStyle/>
          <a:p>
            <a:r>
              <a:rPr lang="en-US" sz="3200"/>
              <a:t>Must add </a:t>
            </a:r>
            <a:r>
              <a:rPr lang="en-US" sz="3200" b="1" err="1"/>
              <a:t>JRadioButton</a:t>
            </a:r>
            <a:r>
              <a:rPr lang="en-US" sz="3200"/>
              <a:t> into the </a:t>
            </a:r>
            <a:r>
              <a:rPr lang="en-US" sz="3200" b="1" err="1"/>
              <a:t>ButtonGroup</a:t>
            </a:r>
            <a:r>
              <a:rPr lang="en-US" sz="3200" b="1"/>
              <a:t> </a:t>
            </a:r>
            <a:endParaRPr lang="en-US" sz="320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653" y="2830157"/>
            <a:ext cx="2644015" cy="23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889448" y="5209770"/>
            <a:ext cx="5787952" cy="1384995"/>
          </a:xfrm>
          <a:prstGeom prst="rect">
            <a:avLst/>
          </a:prstGeom>
        </p:spPr>
        <p:txBody>
          <a:bodyPr wrap="square">
            <a:spAutoFit/>
          </a:bodyPr>
          <a:lstStyle/>
          <a:p>
            <a:r>
              <a:rPr lang="en-US" sz="2800">
                <a:solidFill>
                  <a:srgbClr val="000000"/>
                </a:solidFill>
                <a:highlight>
                  <a:srgbClr val="E8F2FE"/>
                </a:highlight>
                <a:latin typeface="Consolas"/>
              </a:rPr>
              <a:t>if(rad1.isSelected())</a:t>
            </a:r>
          </a:p>
          <a:p>
            <a:r>
              <a:rPr lang="en-US" sz="2800">
                <a:solidFill>
                  <a:srgbClr val="000000"/>
                </a:solidFill>
                <a:highlight>
                  <a:srgbClr val="E8F2FE"/>
                </a:highlight>
                <a:latin typeface="Consolas"/>
              </a:rPr>
              <a:t>{</a:t>
            </a:r>
          </a:p>
          <a:p>
            <a:r>
              <a:rPr lang="en-US" sz="2800">
                <a:solidFill>
                  <a:srgbClr val="000000"/>
                </a:solidFill>
                <a:highlight>
                  <a:srgbClr val="E8F2FE"/>
                </a:highlight>
                <a:latin typeface="Consolas"/>
              </a:rPr>
              <a:t>}</a:t>
            </a:r>
            <a:endParaRPr lang="en-US" sz="2800"/>
          </a:p>
        </p:txBody>
      </p:sp>
    </p:spTree>
    <p:extLst>
      <p:ext uri="{BB962C8B-B14F-4D97-AF65-F5344CB8AC3E}">
        <p14:creationId xmlns:p14="http://schemas.microsoft.com/office/powerpoint/2010/main" val="3384297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2"/>
            <a:ext cx="8229600" cy="505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a:t>
            </a:r>
            <a:r>
              <a:rPr lang="en-US" sz="2800" kern="0">
                <a:solidFill>
                  <a:srgbClr val="002060"/>
                </a:solidFill>
                <a:latin typeface="Cambria" panose="02040503050406030204" pitchFamily="18" charset="0"/>
              </a:rPr>
              <a:t>R</a:t>
            </a:r>
            <a:r>
              <a:rPr lang="vi-VN" sz="2800" kern="0">
                <a:solidFill>
                  <a:srgbClr val="002060"/>
                </a:solidFill>
                <a:latin typeface="Cambria" panose="02040503050406030204" pitchFamily="18" charset="0"/>
              </a:rPr>
              <a:t>adioButton</a:t>
            </a:r>
            <a:r>
              <a:rPr lang="en-US" sz="2800" kern="0">
                <a:solidFill>
                  <a:srgbClr val="002060"/>
                </a:solidFill>
                <a:latin typeface="Cambria" panose="02040503050406030204" pitchFamily="18" charset="0"/>
              </a:rPr>
              <a:t>-</a:t>
            </a:r>
            <a:r>
              <a:rPr lang="vi-VN" sz="2800" kern="0">
                <a:solidFill>
                  <a:srgbClr val="002060"/>
                </a:solidFill>
                <a:latin typeface="Cambria" panose="02040503050406030204" pitchFamily="18" charset="0"/>
              </a:rPr>
              <a:t> ButtonGroup</a:t>
            </a:r>
          </a:p>
        </p:txBody>
      </p:sp>
      <p:sp>
        <p:nvSpPr>
          <p:cNvPr id="13" name="Rectangle 12"/>
          <p:cNvSpPr/>
          <p:nvPr/>
        </p:nvSpPr>
        <p:spPr>
          <a:xfrm>
            <a:off x="1883451" y="1717965"/>
            <a:ext cx="8382000" cy="4708981"/>
          </a:xfrm>
          <a:prstGeom prst="rect">
            <a:avLst/>
          </a:prstGeom>
        </p:spPr>
        <p:txBody>
          <a:bodyPr wrap="square">
            <a:spAutoFit/>
          </a:bodyPr>
          <a:lstStyle/>
          <a:p>
            <a:r>
              <a:rPr lang="en-US" err="1">
                <a:solidFill>
                  <a:srgbClr val="000000"/>
                </a:solidFill>
                <a:latin typeface="Consolas"/>
              </a:rPr>
              <a:t>JPanel</a:t>
            </a:r>
            <a:r>
              <a:rPr lang="en-US">
                <a:solidFill>
                  <a:srgbClr val="000000"/>
                </a:solidFill>
                <a:latin typeface="Consolas"/>
              </a:rPr>
              <a:t> </a:t>
            </a:r>
            <a:r>
              <a:rPr lang="en-US" err="1">
                <a:solidFill>
                  <a:srgbClr val="000000"/>
                </a:solidFill>
                <a:latin typeface="Consolas"/>
              </a:rPr>
              <a:t>pnGroup</a:t>
            </a:r>
            <a:r>
              <a:rPr lang="en-US">
                <a:solidFill>
                  <a:srgbClr val="000000"/>
                </a:solidFill>
                <a:latin typeface="Consolas"/>
              </a:rPr>
              <a:t>=</a:t>
            </a:r>
            <a:r>
              <a:rPr lang="en-US" b="1">
                <a:solidFill>
                  <a:srgbClr val="7F0055"/>
                </a:solidFill>
                <a:latin typeface="Consolas"/>
              </a:rPr>
              <a:t>new</a:t>
            </a:r>
            <a:r>
              <a:rPr lang="en-US" b="1">
                <a:solidFill>
                  <a:srgbClr val="000000"/>
                </a:solidFill>
                <a:latin typeface="Consolas"/>
              </a:rPr>
              <a:t> </a:t>
            </a:r>
            <a:r>
              <a:rPr lang="en-US" b="1" err="1">
                <a:solidFill>
                  <a:srgbClr val="000000"/>
                </a:solidFill>
                <a:latin typeface="Consolas"/>
              </a:rPr>
              <a:t>JPanel</a:t>
            </a:r>
            <a:r>
              <a:rPr lang="en-US" b="1">
                <a:solidFill>
                  <a:srgbClr val="000000"/>
                </a:solidFill>
                <a:latin typeface="Consolas"/>
              </a:rPr>
              <a:t>();</a:t>
            </a:r>
          </a:p>
          <a:p>
            <a:r>
              <a:rPr lang="en-US" sz="1600" err="1">
                <a:solidFill>
                  <a:srgbClr val="000000"/>
                </a:solidFill>
                <a:latin typeface="Consolas"/>
              </a:rPr>
              <a:t>pnGroup.setLayout</a:t>
            </a:r>
            <a:r>
              <a:rPr lang="en-US" sz="1600">
                <a:solidFill>
                  <a:srgbClr val="000000"/>
                </a:solidFill>
                <a:latin typeface="Consolas"/>
              </a:rPr>
              <a:t>(</a:t>
            </a:r>
            <a:r>
              <a:rPr lang="en-US" sz="1600" b="1">
                <a:solidFill>
                  <a:srgbClr val="7F0055"/>
                </a:solidFill>
                <a:latin typeface="Consolas"/>
              </a:rPr>
              <a:t>new</a:t>
            </a:r>
            <a:r>
              <a:rPr lang="en-US" sz="1600" b="1">
                <a:solidFill>
                  <a:srgbClr val="000000"/>
                </a:solidFill>
                <a:latin typeface="Consolas"/>
              </a:rPr>
              <a:t> </a:t>
            </a:r>
            <a:r>
              <a:rPr lang="en-US" sz="1600" b="1" err="1">
                <a:solidFill>
                  <a:srgbClr val="000000"/>
                </a:solidFill>
                <a:latin typeface="Consolas"/>
              </a:rPr>
              <a:t>BoxLayout</a:t>
            </a:r>
            <a:r>
              <a:rPr lang="en-US" sz="1600" b="1">
                <a:solidFill>
                  <a:srgbClr val="000000"/>
                </a:solidFill>
                <a:latin typeface="Consolas"/>
              </a:rPr>
              <a:t>(</a:t>
            </a:r>
            <a:r>
              <a:rPr lang="en-US" sz="1600" b="1" err="1">
                <a:solidFill>
                  <a:srgbClr val="000000"/>
                </a:solidFill>
                <a:latin typeface="Consolas"/>
              </a:rPr>
              <a:t>pnGroup</a:t>
            </a:r>
            <a:r>
              <a:rPr lang="en-US" sz="1600" b="1">
                <a:solidFill>
                  <a:srgbClr val="000000"/>
                </a:solidFill>
                <a:latin typeface="Consolas"/>
              </a:rPr>
              <a:t>, </a:t>
            </a:r>
            <a:r>
              <a:rPr lang="en-US" sz="1600" b="1" err="1">
                <a:solidFill>
                  <a:srgbClr val="000000"/>
                </a:solidFill>
                <a:latin typeface="Consolas"/>
              </a:rPr>
              <a:t>BoxLayout.</a:t>
            </a:r>
            <a:r>
              <a:rPr lang="en-US" sz="1600" b="1" i="1" err="1">
                <a:solidFill>
                  <a:srgbClr val="0000C0"/>
                </a:solidFill>
                <a:latin typeface="Consolas"/>
              </a:rPr>
              <a:t>Y_AXIS</a:t>
            </a:r>
            <a:r>
              <a:rPr lang="en-US" sz="1600" b="1" i="1">
                <a:solidFill>
                  <a:srgbClr val="000000"/>
                </a:solidFill>
                <a:latin typeface="Consolas"/>
              </a:rPr>
              <a:t>));</a:t>
            </a:r>
          </a:p>
          <a:p>
            <a:r>
              <a:rPr lang="en-US" sz="1600">
                <a:solidFill>
                  <a:srgbClr val="000000"/>
                </a:solidFill>
                <a:latin typeface="Consolas"/>
              </a:rPr>
              <a:t>Border </a:t>
            </a:r>
            <a:r>
              <a:rPr lang="en-US" sz="1600" err="1">
                <a:solidFill>
                  <a:srgbClr val="000000"/>
                </a:solidFill>
                <a:latin typeface="Consolas"/>
              </a:rPr>
              <a:t>bor</a:t>
            </a:r>
            <a:r>
              <a:rPr lang="en-US" sz="1600">
                <a:solidFill>
                  <a:srgbClr val="000000"/>
                </a:solidFill>
                <a:latin typeface="Consolas"/>
              </a:rPr>
              <a:t>=</a:t>
            </a:r>
            <a:r>
              <a:rPr lang="en-US" sz="1600" err="1">
                <a:solidFill>
                  <a:srgbClr val="000000"/>
                </a:solidFill>
                <a:latin typeface="Consolas"/>
              </a:rPr>
              <a:t>BorderFactory.</a:t>
            </a:r>
            <a:r>
              <a:rPr lang="en-US" sz="1600" i="1" err="1">
                <a:solidFill>
                  <a:srgbClr val="000000"/>
                </a:solidFill>
                <a:latin typeface="Consolas"/>
              </a:rPr>
              <a:t>createLineBorder</a:t>
            </a:r>
            <a:r>
              <a:rPr lang="en-US" sz="1600" i="1">
                <a:solidFill>
                  <a:srgbClr val="000000"/>
                </a:solidFill>
                <a:latin typeface="Consolas"/>
              </a:rPr>
              <a:t>(</a:t>
            </a:r>
            <a:r>
              <a:rPr lang="en-US" sz="1600" i="1" err="1">
                <a:solidFill>
                  <a:srgbClr val="000000"/>
                </a:solidFill>
                <a:latin typeface="Consolas"/>
              </a:rPr>
              <a:t>Color.</a:t>
            </a:r>
            <a:r>
              <a:rPr lang="en-US" sz="1600" i="1" err="1">
                <a:solidFill>
                  <a:srgbClr val="0000C0"/>
                </a:solidFill>
                <a:latin typeface="Consolas"/>
              </a:rPr>
              <a:t>RED</a:t>
            </a:r>
            <a:r>
              <a:rPr lang="en-US" sz="1600" i="1">
                <a:solidFill>
                  <a:srgbClr val="000000"/>
                </a:solidFill>
                <a:latin typeface="Consolas"/>
              </a:rPr>
              <a:t>);</a:t>
            </a:r>
          </a:p>
          <a:p>
            <a:r>
              <a:rPr lang="sv-SE">
                <a:solidFill>
                  <a:srgbClr val="000000"/>
                </a:solidFill>
                <a:latin typeface="Consolas"/>
              </a:rPr>
              <a:t>TitledBorder titlebor=</a:t>
            </a:r>
            <a:r>
              <a:rPr lang="sv-SE" b="1">
                <a:solidFill>
                  <a:srgbClr val="7F0055"/>
                </a:solidFill>
                <a:latin typeface="Consolas"/>
              </a:rPr>
              <a:t>new</a:t>
            </a:r>
            <a:r>
              <a:rPr lang="sv-SE" b="1">
                <a:solidFill>
                  <a:srgbClr val="000000"/>
                </a:solidFill>
                <a:latin typeface="Consolas"/>
              </a:rPr>
              <a:t> TitledBorder(bor, </a:t>
            </a:r>
            <a:r>
              <a:rPr lang="sv-SE" b="1">
                <a:solidFill>
                  <a:srgbClr val="2A00FF"/>
                </a:solidFill>
                <a:latin typeface="Consolas"/>
              </a:rPr>
              <a:t>"Chọn nè:"</a:t>
            </a:r>
            <a:r>
              <a:rPr lang="sv-SE" b="1">
                <a:solidFill>
                  <a:srgbClr val="000000"/>
                </a:solidFill>
                <a:latin typeface="Consolas"/>
              </a:rPr>
              <a:t>);</a:t>
            </a:r>
          </a:p>
          <a:p>
            <a:r>
              <a:rPr lang="en-US" err="1">
                <a:solidFill>
                  <a:srgbClr val="000000"/>
                </a:solidFill>
                <a:latin typeface="Consolas"/>
              </a:rPr>
              <a:t>pnGroup.setBorder</a:t>
            </a:r>
            <a:r>
              <a:rPr lang="en-US">
                <a:solidFill>
                  <a:srgbClr val="000000"/>
                </a:solidFill>
                <a:latin typeface="Consolas"/>
              </a:rPr>
              <a:t>(</a:t>
            </a:r>
            <a:r>
              <a:rPr lang="en-US" err="1">
                <a:solidFill>
                  <a:srgbClr val="000000"/>
                </a:solidFill>
                <a:latin typeface="Consolas"/>
              </a:rPr>
              <a:t>titlebor</a:t>
            </a:r>
            <a:r>
              <a:rPr lang="en-US">
                <a:solidFill>
                  <a:srgbClr val="000000"/>
                </a:solidFill>
                <a:latin typeface="Consolas"/>
              </a:rPr>
              <a:t>);</a:t>
            </a:r>
          </a:p>
          <a:p>
            <a:r>
              <a:rPr lang="en-US" err="1">
                <a:solidFill>
                  <a:srgbClr val="000000"/>
                </a:solidFill>
                <a:latin typeface="Consolas"/>
              </a:rPr>
              <a:t>JRadioButton</a:t>
            </a:r>
            <a:r>
              <a:rPr lang="en-US">
                <a:solidFill>
                  <a:srgbClr val="000000"/>
                </a:solidFill>
                <a:latin typeface="Consolas"/>
              </a:rPr>
              <a:t> rad1=</a:t>
            </a:r>
            <a:r>
              <a:rPr lang="en-US" b="1">
                <a:solidFill>
                  <a:srgbClr val="7F0055"/>
                </a:solidFill>
                <a:latin typeface="Consolas"/>
              </a:rPr>
              <a:t>new</a:t>
            </a:r>
            <a:r>
              <a:rPr lang="en-US" b="1">
                <a:solidFill>
                  <a:srgbClr val="000000"/>
                </a:solidFill>
                <a:latin typeface="Consolas"/>
              </a:rPr>
              <a:t> </a:t>
            </a:r>
            <a:r>
              <a:rPr lang="en-US" b="1" err="1">
                <a:solidFill>
                  <a:srgbClr val="000000"/>
                </a:solidFill>
                <a:latin typeface="Consolas"/>
              </a:rPr>
              <a:t>JRadioButton</a:t>
            </a:r>
            <a:r>
              <a:rPr lang="en-US" b="1">
                <a:solidFill>
                  <a:srgbClr val="000000"/>
                </a:solidFill>
                <a:latin typeface="Consolas"/>
              </a:rPr>
              <a:t>(</a:t>
            </a:r>
            <a:r>
              <a:rPr lang="en-US" b="1">
                <a:solidFill>
                  <a:srgbClr val="2A00FF"/>
                </a:solidFill>
                <a:latin typeface="Consolas"/>
              </a:rPr>
              <a:t>"</a:t>
            </a:r>
            <a:r>
              <a:rPr lang="en-US" b="1" err="1">
                <a:solidFill>
                  <a:srgbClr val="2A00FF"/>
                </a:solidFill>
                <a:latin typeface="Consolas"/>
              </a:rPr>
              <a:t>Rất</a:t>
            </a:r>
            <a:r>
              <a:rPr lang="en-US" b="1">
                <a:solidFill>
                  <a:srgbClr val="2A00FF"/>
                </a:solidFill>
                <a:latin typeface="Consolas"/>
              </a:rPr>
              <a:t> </a:t>
            </a:r>
            <a:r>
              <a:rPr lang="en-US" b="1" err="1">
                <a:solidFill>
                  <a:srgbClr val="2A00FF"/>
                </a:solidFill>
                <a:latin typeface="Consolas"/>
              </a:rPr>
              <a:t>hài</a:t>
            </a:r>
            <a:r>
              <a:rPr lang="en-US" b="1">
                <a:solidFill>
                  <a:srgbClr val="2A00FF"/>
                </a:solidFill>
                <a:latin typeface="Consolas"/>
              </a:rPr>
              <a:t> </a:t>
            </a:r>
            <a:r>
              <a:rPr lang="en-US" b="1" err="1">
                <a:solidFill>
                  <a:srgbClr val="2A00FF"/>
                </a:solidFill>
                <a:latin typeface="Consolas"/>
              </a:rPr>
              <a:t>lòng</a:t>
            </a:r>
            <a:r>
              <a:rPr lang="en-US" b="1">
                <a:solidFill>
                  <a:srgbClr val="2A00FF"/>
                </a:solidFill>
                <a:latin typeface="Consolas"/>
              </a:rPr>
              <a:t>"</a:t>
            </a:r>
            <a:r>
              <a:rPr lang="en-US" b="1">
                <a:solidFill>
                  <a:srgbClr val="000000"/>
                </a:solidFill>
                <a:latin typeface="Consolas"/>
              </a:rPr>
              <a:t>);</a:t>
            </a:r>
          </a:p>
          <a:p>
            <a:r>
              <a:rPr lang="en-US" err="1">
                <a:solidFill>
                  <a:srgbClr val="000000"/>
                </a:solidFill>
                <a:latin typeface="Consolas"/>
              </a:rPr>
              <a:t>JRadioButton</a:t>
            </a:r>
            <a:r>
              <a:rPr lang="en-US">
                <a:solidFill>
                  <a:srgbClr val="000000"/>
                </a:solidFill>
                <a:latin typeface="Consolas"/>
              </a:rPr>
              <a:t> rad2=</a:t>
            </a:r>
            <a:r>
              <a:rPr lang="en-US" b="1">
                <a:solidFill>
                  <a:srgbClr val="7F0055"/>
                </a:solidFill>
                <a:latin typeface="Consolas"/>
              </a:rPr>
              <a:t>new</a:t>
            </a:r>
            <a:r>
              <a:rPr lang="en-US" b="1">
                <a:solidFill>
                  <a:srgbClr val="000000"/>
                </a:solidFill>
                <a:latin typeface="Consolas"/>
              </a:rPr>
              <a:t> </a:t>
            </a:r>
            <a:r>
              <a:rPr lang="en-US" b="1" err="1">
                <a:solidFill>
                  <a:srgbClr val="000000"/>
                </a:solidFill>
                <a:latin typeface="Consolas"/>
              </a:rPr>
              <a:t>JRadioButton</a:t>
            </a:r>
            <a:r>
              <a:rPr lang="en-US" b="1">
                <a:solidFill>
                  <a:srgbClr val="000000"/>
                </a:solidFill>
                <a:latin typeface="Consolas"/>
              </a:rPr>
              <a:t>(</a:t>
            </a:r>
            <a:r>
              <a:rPr lang="en-US" b="1">
                <a:solidFill>
                  <a:srgbClr val="2A00FF"/>
                </a:solidFill>
                <a:latin typeface="Consolas"/>
              </a:rPr>
              <a:t>"</a:t>
            </a:r>
            <a:r>
              <a:rPr lang="en-US" b="1" err="1">
                <a:solidFill>
                  <a:srgbClr val="2A00FF"/>
                </a:solidFill>
                <a:latin typeface="Consolas"/>
              </a:rPr>
              <a:t>Hài</a:t>
            </a:r>
            <a:r>
              <a:rPr lang="en-US" b="1">
                <a:solidFill>
                  <a:srgbClr val="2A00FF"/>
                </a:solidFill>
                <a:latin typeface="Consolas"/>
              </a:rPr>
              <a:t> </a:t>
            </a:r>
            <a:r>
              <a:rPr lang="en-US" b="1" err="1">
                <a:solidFill>
                  <a:srgbClr val="2A00FF"/>
                </a:solidFill>
                <a:latin typeface="Consolas"/>
              </a:rPr>
              <a:t>lòng</a:t>
            </a:r>
            <a:r>
              <a:rPr lang="en-US" b="1">
                <a:solidFill>
                  <a:srgbClr val="2A00FF"/>
                </a:solidFill>
                <a:latin typeface="Consolas"/>
              </a:rPr>
              <a:t>"</a:t>
            </a:r>
            <a:r>
              <a:rPr lang="en-US" b="1">
                <a:solidFill>
                  <a:srgbClr val="000000"/>
                </a:solidFill>
                <a:latin typeface="Consolas"/>
              </a:rPr>
              <a:t>);</a:t>
            </a:r>
          </a:p>
          <a:p>
            <a:r>
              <a:rPr lang="en-US" err="1">
                <a:solidFill>
                  <a:srgbClr val="000000"/>
                </a:solidFill>
                <a:latin typeface="Consolas"/>
              </a:rPr>
              <a:t>JRadioButton</a:t>
            </a:r>
            <a:r>
              <a:rPr lang="en-US">
                <a:solidFill>
                  <a:srgbClr val="000000"/>
                </a:solidFill>
                <a:latin typeface="Consolas"/>
              </a:rPr>
              <a:t> rad3=</a:t>
            </a:r>
            <a:r>
              <a:rPr lang="en-US" b="1">
                <a:solidFill>
                  <a:srgbClr val="7F0055"/>
                </a:solidFill>
                <a:latin typeface="Consolas"/>
              </a:rPr>
              <a:t>new</a:t>
            </a:r>
            <a:r>
              <a:rPr lang="en-US" b="1">
                <a:solidFill>
                  <a:srgbClr val="000000"/>
                </a:solidFill>
                <a:latin typeface="Consolas"/>
              </a:rPr>
              <a:t> </a:t>
            </a:r>
            <a:r>
              <a:rPr lang="en-US" b="1" err="1">
                <a:solidFill>
                  <a:srgbClr val="000000"/>
                </a:solidFill>
                <a:latin typeface="Consolas"/>
              </a:rPr>
              <a:t>JRadioButton</a:t>
            </a:r>
            <a:r>
              <a:rPr lang="en-US" b="1">
                <a:solidFill>
                  <a:srgbClr val="000000"/>
                </a:solidFill>
                <a:latin typeface="Consolas"/>
              </a:rPr>
              <a:t>(</a:t>
            </a:r>
            <a:r>
              <a:rPr lang="en-US" b="1">
                <a:solidFill>
                  <a:srgbClr val="2A00FF"/>
                </a:solidFill>
                <a:latin typeface="Consolas"/>
              </a:rPr>
              <a:t>"</a:t>
            </a:r>
            <a:r>
              <a:rPr lang="en-US" b="1" err="1">
                <a:solidFill>
                  <a:srgbClr val="2A00FF"/>
                </a:solidFill>
                <a:latin typeface="Consolas"/>
              </a:rPr>
              <a:t>Tạm</a:t>
            </a:r>
            <a:r>
              <a:rPr lang="en-US" b="1">
                <a:solidFill>
                  <a:srgbClr val="2A00FF"/>
                </a:solidFill>
                <a:latin typeface="Consolas"/>
              </a:rPr>
              <a:t> </a:t>
            </a:r>
            <a:r>
              <a:rPr lang="en-US" b="1" err="1">
                <a:solidFill>
                  <a:srgbClr val="2A00FF"/>
                </a:solidFill>
                <a:latin typeface="Consolas"/>
              </a:rPr>
              <a:t>chấp</a:t>
            </a:r>
            <a:r>
              <a:rPr lang="en-US" b="1">
                <a:solidFill>
                  <a:srgbClr val="2A00FF"/>
                </a:solidFill>
                <a:latin typeface="Consolas"/>
              </a:rPr>
              <a:t> </a:t>
            </a:r>
            <a:r>
              <a:rPr lang="en-US" b="1" err="1">
                <a:solidFill>
                  <a:srgbClr val="2A00FF"/>
                </a:solidFill>
                <a:latin typeface="Consolas"/>
              </a:rPr>
              <a:t>nhận</a:t>
            </a:r>
            <a:r>
              <a:rPr lang="en-US" b="1">
                <a:solidFill>
                  <a:srgbClr val="2A00FF"/>
                </a:solidFill>
                <a:latin typeface="Consolas"/>
              </a:rPr>
              <a:t>"</a:t>
            </a:r>
            <a:r>
              <a:rPr lang="en-US" b="1">
                <a:solidFill>
                  <a:srgbClr val="000000"/>
                </a:solidFill>
                <a:latin typeface="Consolas"/>
              </a:rPr>
              <a:t>);</a:t>
            </a:r>
          </a:p>
          <a:p>
            <a:r>
              <a:rPr lang="en-US" err="1">
                <a:solidFill>
                  <a:srgbClr val="000000"/>
                </a:solidFill>
                <a:latin typeface="Consolas"/>
              </a:rPr>
              <a:t>JRadioButton</a:t>
            </a:r>
            <a:r>
              <a:rPr lang="en-US">
                <a:solidFill>
                  <a:srgbClr val="000000"/>
                </a:solidFill>
                <a:latin typeface="Consolas"/>
              </a:rPr>
              <a:t> rad4=</a:t>
            </a:r>
            <a:r>
              <a:rPr lang="en-US" b="1">
                <a:solidFill>
                  <a:srgbClr val="7F0055"/>
                </a:solidFill>
                <a:latin typeface="Consolas"/>
              </a:rPr>
              <a:t>new</a:t>
            </a:r>
            <a:r>
              <a:rPr lang="en-US" b="1">
                <a:solidFill>
                  <a:srgbClr val="000000"/>
                </a:solidFill>
                <a:latin typeface="Consolas"/>
              </a:rPr>
              <a:t> </a:t>
            </a:r>
            <a:r>
              <a:rPr lang="en-US" b="1" err="1">
                <a:solidFill>
                  <a:srgbClr val="000000"/>
                </a:solidFill>
                <a:latin typeface="Consolas"/>
              </a:rPr>
              <a:t>JRadioButton</a:t>
            </a:r>
            <a:r>
              <a:rPr lang="en-US" b="1">
                <a:solidFill>
                  <a:srgbClr val="000000"/>
                </a:solidFill>
                <a:latin typeface="Consolas"/>
              </a:rPr>
              <a:t>(</a:t>
            </a:r>
            <a:r>
              <a:rPr lang="en-US" b="1">
                <a:solidFill>
                  <a:srgbClr val="2A00FF"/>
                </a:solidFill>
                <a:latin typeface="Consolas"/>
              </a:rPr>
              <a:t>"</a:t>
            </a:r>
            <a:r>
              <a:rPr lang="en-US" b="1" err="1">
                <a:solidFill>
                  <a:srgbClr val="2A00FF"/>
                </a:solidFill>
                <a:latin typeface="Consolas"/>
              </a:rPr>
              <a:t>Không</a:t>
            </a:r>
            <a:r>
              <a:rPr lang="en-US" b="1">
                <a:solidFill>
                  <a:srgbClr val="2A00FF"/>
                </a:solidFill>
                <a:latin typeface="Consolas"/>
              </a:rPr>
              <a:t> </a:t>
            </a:r>
            <a:r>
              <a:rPr lang="en-US" b="1" err="1">
                <a:solidFill>
                  <a:srgbClr val="2A00FF"/>
                </a:solidFill>
                <a:latin typeface="Consolas"/>
              </a:rPr>
              <a:t>chấp</a:t>
            </a:r>
            <a:r>
              <a:rPr lang="en-US" b="1">
                <a:solidFill>
                  <a:srgbClr val="2A00FF"/>
                </a:solidFill>
                <a:latin typeface="Consolas"/>
              </a:rPr>
              <a:t> </a:t>
            </a:r>
            <a:r>
              <a:rPr lang="en-US" b="1" err="1">
                <a:solidFill>
                  <a:srgbClr val="2A00FF"/>
                </a:solidFill>
                <a:latin typeface="Consolas"/>
              </a:rPr>
              <a:t>nhận</a:t>
            </a:r>
            <a:r>
              <a:rPr lang="en-US" b="1">
                <a:solidFill>
                  <a:srgbClr val="2A00FF"/>
                </a:solidFill>
                <a:latin typeface="Consolas"/>
              </a:rPr>
              <a:t>"</a:t>
            </a:r>
            <a:r>
              <a:rPr lang="en-US" b="1">
                <a:solidFill>
                  <a:srgbClr val="000000"/>
                </a:solidFill>
                <a:latin typeface="Consolas"/>
              </a:rPr>
              <a:t>);</a:t>
            </a:r>
          </a:p>
          <a:p>
            <a:endParaRPr lang="en-US">
              <a:solidFill>
                <a:srgbClr val="000000"/>
              </a:solidFill>
              <a:latin typeface="Consolas"/>
            </a:endParaRPr>
          </a:p>
          <a:p>
            <a:r>
              <a:rPr lang="en-US" sz="2400" b="1" err="1">
                <a:solidFill>
                  <a:srgbClr val="FF0000"/>
                </a:solidFill>
                <a:latin typeface="Consolas"/>
              </a:rPr>
              <a:t>ButtonGroup</a:t>
            </a:r>
            <a:r>
              <a:rPr lang="en-US" sz="2400">
                <a:solidFill>
                  <a:srgbClr val="FF0000"/>
                </a:solidFill>
                <a:latin typeface="Consolas"/>
              </a:rPr>
              <a:t> </a:t>
            </a:r>
            <a:r>
              <a:rPr lang="en-US" sz="2400">
                <a:solidFill>
                  <a:srgbClr val="000000"/>
                </a:solidFill>
                <a:latin typeface="Consolas"/>
              </a:rPr>
              <a:t>group=</a:t>
            </a:r>
            <a:r>
              <a:rPr lang="en-US" sz="2400" b="1">
                <a:solidFill>
                  <a:srgbClr val="7F0055"/>
                </a:solidFill>
                <a:latin typeface="Consolas"/>
              </a:rPr>
              <a:t>new</a:t>
            </a:r>
            <a:r>
              <a:rPr lang="en-US" sz="2400" b="1">
                <a:solidFill>
                  <a:srgbClr val="000000"/>
                </a:solidFill>
                <a:latin typeface="Consolas"/>
              </a:rPr>
              <a:t> </a:t>
            </a:r>
            <a:r>
              <a:rPr lang="en-US" sz="2400" b="1" err="1">
                <a:solidFill>
                  <a:srgbClr val="FF0000"/>
                </a:solidFill>
                <a:latin typeface="Consolas"/>
              </a:rPr>
              <a:t>ButtonGroup</a:t>
            </a:r>
            <a:r>
              <a:rPr lang="en-US" sz="2400" b="1">
                <a:solidFill>
                  <a:srgbClr val="000000"/>
                </a:solidFill>
                <a:latin typeface="Consolas"/>
              </a:rPr>
              <a:t>();</a:t>
            </a:r>
          </a:p>
          <a:p>
            <a:r>
              <a:rPr lang="en-US" sz="2000" err="1">
                <a:solidFill>
                  <a:srgbClr val="000000"/>
                </a:solidFill>
                <a:latin typeface="Consolas"/>
              </a:rPr>
              <a:t>group.add</a:t>
            </a:r>
            <a:r>
              <a:rPr lang="en-US" sz="2000">
                <a:solidFill>
                  <a:srgbClr val="000000"/>
                </a:solidFill>
                <a:latin typeface="Consolas"/>
              </a:rPr>
              <a:t>(rad1);</a:t>
            </a:r>
            <a:r>
              <a:rPr lang="en-US" sz="2000" err="1">
                <a:solidFill>
                  <a:srgbClr val="000000"/>
                </a:solidFill>
                <a:latin typeface="Consolas"/>
              </a:rPr>
              <a:t>group.add</a:t>
            </a:r>
            <a:r>
              <a:rPr lang="en-US" sz="2000">
                <a:solidFill>
                  <a:srgbClr val="000000"/>
                </a:solidFill>
                <a:latin typeface="Consolas"/>
              </a:rPr>
              <a:t>(rad2);</a:t>
            </a:r>
          </a:p>
          <a:p>
            <a:r>
              <a:rPr lang="en-US" sz="2000" err="1">
                <a:solidFill>
                  <a:srgbClr val="000000"/>
                </a:solidFill>
                <a:latin typeface="Consolas"/>
              </a:rPr>
              <a:t>group.add</a:t>
            </a:r>
            <a:r>
              <a:rPr lang="en-US" sz="2000">
                <a:solidFill>
                  <a:srgbClr val="000000"/>
                </a:solidFill>
                <a:latin typeface="Consolas"/>
              </a:rPr>
              <a:t>(rad3);</a:t>
            </a:r>
            <a:r>
              <a:rPr lang="en-US" sz="2000" err="1">
                <a:solidFill>
                  <a:srgbClr val="000000"/>
                </a:solidFill>
                <a:latin typeface="Consolas"/>
              </a:rPr>
              <a:t>group.add</a:t>
            </a:r>
            <a:r>
              <a:rPr lang="en-US" sz="2000">
                <a:solidFill>
                  <a:srgbClr val="000000"/>
                </a:solidFill>
                <a:latin typeface="Consolas"/>
              </a:rPr>
              <a:t>(rad4);</a:t>
            </a:r>
          </a:p>
          <a:p>
            <a:r>
              <a:rPr lang="en-US" sz="2000" err="1">
                <a:solidFill>
                  <a:srgbClr val="000000"/>
                </a:solidFill>
                <a:latin typeface="Consolas"/>
              </a:rPr>
              <a:t>pnGroup.add</a:t>
            </a:r>
            <a:r>
              <a:rPr lang="en-US" sz="2000">
                <a:solidFill>
                  <a:srgbClr val="000000"/>
                </a:solidFill>
                <a:latin typeface="Consolas"/>
              </a:rPr>
              <a:t>(rad1);</a:t>
            </a:r>
            <a:r>
              <a:rPr lang="en-US" sz="2000" err="1">
                <a:solidFill>
                  <a:srgbClr val="000000"/>
                </a:solidFill>
                <a:latin typeface="Consolas"/>
              </a:rPr>
              <a:t>pnGroup.add</a:t>
            </a:r>
            <a:r>
              <a:rPr lang="en-US" sz="2000">
                <a:solidFill>
                  <a:srgbClr val="000000"/>
                </a:solidFill>
                <a:latin typeface="Consolas"/>
              </a:rPr>
              <a:t>(rad2);</a:t>
            </a:r>
          </a:p>
          <a:p>
            <a:r>
              <a:rPr lang="en-US" sz="2000" err="1">
                <a:solidFill>
                  <a:srgbClr val="000000"/>
                </a:solidFill>
                <a:latin typeface="Consolas"/>
              </a:rPr>
              <a:t>pnGroup.add</a:t>
            </a:r>
            <a:r>
              <a:rPr lang="en-US" sz="2000">
                <a:solidFill>
                  <a:srgbClr val="000000"/>
                </a:solidFill>
                <a:latin typeface="Consolas"/>
              </a:rPr>
              <a:t>(rad3);</a:t>
            </a:r>
            <a:r>
              <a:rPr lang="en-US" sz="2000" err="1">
                <a:solidFill>
                  <a:srgbClr val="000000"/>
                </a:solidFill>
                <a:latin typeface="Consolas"/>
              </a:rPr>
              <a:t>pnGroup.add</a:t>
            </a:r>
            <a:r>
              <a:rPr lang="en-US" sz="2000">
                <a:solidFill>
                  <a:srgbClr val="000000"/>
                </a:solidFill>
                <a:latin typeface="Consolas"/>
              </a:rPr>
              <a:t>(rad4);</a:t>
            </a:r>
          </a:p>
          <a:p>
            <a:r>
              <a:rPr lang="en-US" sz="2000">
                <a:solidFill>
                  <a:srgbClr val="000000"/>
                </a:solidFill>
                <a:latin typeface="Consolas"/>
              </a:rPr>
              <a:t>add(</a:t>
            </a:r>
            <a:r>
              <a:rPr lang="en-US" sz="2000" err="1">
                <a:solidFill>
                  <a:srgbClr val="000000"/>
                </a:solidFill>
                <a:latin typeface="Consolas"/>
              </a:rPr>
              <a:t>pnGroup</a:t>
            </a:r>
            <a:r>
              <a:rPr lang="en-US" sz="2000">
                <a:solidFill>
                  <a:srgbClr val="000000"/>
                </a:solidFill>
                <a:latin typeface="Consolas"/>
              </a:rPr>
              <a:t>);</a:t>
            </a:r>
            <a:endParaRPr lang="en-US" sz="2000"/>
          </a:p>
        </p:txBody>
      </p:sp>
    </p:spTree>
    <p:extLst>
      <p:ext uri="{BB962C8B-B14F-4D97-AF65-F5344CB8AC3E}">
        <p14:creationId xmlns:p14="http://schemas.microsoft.com/office/powerpoint/2010/main" val="3761387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2"/>
            <a:ext cx="8229600" cy="505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a:t>
            </a:r>
            <a:r>
              <a:rPr lang="en-US" sz="2800" kern="0">
                <a:solidFill>
                  <a:srgbClr val="002060"/>
                </a:solidFill>
                <a:latin typeface="Cambria" panose="02040503050406030204" pitchFamily="18" charset="0"/>
              </a:rPr>
              <a:t>R</a:t>
            </a:r>
            <a:r>
              <a:rPr lang="vi-VN" sz="2800" kern="0">
                <a:solidFill>
                  <a:srgbClr val="002060"/>
                </a:solidFill>
                <a:latin typeface="Cambria" panose="02040503050406030204" pitchFamily="18" charset="0"/>
              </a:rPr>
              <a:t>adioButton</a:t>
            </a:r>
            <a:r>
              <a:rPr lang="en-US" sz="2800" kern="0">
                <a:solidFill>
                  <a:srgbClr val="002060"/>
                </a:solidFill>
                <a:latin typeface="Cambria" panose="02040503050406030204" pitchFamily="18" charset="0"/>
              </a:rPr>
              <a:t>-</a:t>
            </a:r>
            <a:r>
              <a:rPr lang="vi-VN" sz="2800" kern="0">
                <a:solidFill>
                  <a:srgbClr val="002060"/>
                </a:solidFill>
                <a:latin typeface="Cambria" panose="02040503050406030204" pitchFamily="18" charset="0"/>
              </a:rPr>
              <a:t> ButtonGroup</a:t>
            </a:r>
          </a:p>
        </p:txBody>
      </p:sp>
      <p:sp>
        <p:nvSpPr>
          <p:cNvPr id="10" name="Rectangle 9"/>
          <p:cNvSpPr/>
          <p:nvPr/>
        </p:nvSpPr>
        <p:spPr>
          <a:xfrm>
            <a:off x="2057400" y="1686472"/>
            <a:ext cx="8382000" cy="4832092"/>
          </a:xfrm>
          <a:prstGeom prst="rect">
            <a:avLst/>
          </a:prstGeom>
        </p:spPr>
        <p:txBody>
          <a:bodyPr wrap="square">
            <a:spAutoFit/>
          </a:bodyPr>
          <a:lstStyle/>
          <a:p>
            <a:r>
              <a:rPr lang="en-US" sz="2000" u="sng">
                <a:solidFill>
                  <a:srgbClr val="000000"/>
                </a:solidFill>
                <a:latin typeface="Consolas"/>
              </a:rPr>
              <a:t>Create Border with title:</a:t>
            </a:r>
          </a:p>
          <a:p>
            <a:r>
              <a:rPr lang="en-US">
                <a:solidFill>
                  <a:srgbClr val="000000"/>
                </a:solidFill>
                <a:latin typeface="Consolas"/>
              </a:rPr>
              <a:t>Border </a:t>
            </a:r>
            <a:r>
              <a:rPr lang="en-US" b="1" err="1">
                <a:solidFill>
                  <a:srgbClr val="FF0000"/>
                </a:solidFill>
                <a:latin typeface="Consolas"/>
              </a:rPr>
              <a:t>bor</a:t>
            </a:r>
            <a:r>
              <a:rPr lang="en-US">
                <a:solidFill>
                  <a:srgbClr val="000000"/>
                </a:solidFill>
                <a:latin typeface="Consolas"/>
              </a:rPr>
              <a:t>=</a:t>
            </a:r>
            <a:r>
              <a:rPr lang="en-US" err="1">
                <a:solidFill>
                  <a:srgbClr val="000000"/>
                </a:solidFill>
                <a:latin typeface="Consolas"/>
              </a:rPr>
              <a:t>BorderFactory.</a:t>
            </a:r>
            <a:r>
              <a:rPr lang="en-US" i="1" err="1">
                <a:solidFill>
                  <a:srgbClr val="000000"/>
                </a:solidFill>
                <a:latin typeface="Consolas"/>
              </a:rPr>
              <a:t>createLineBorder</a:t>
            </a:r>
            <a:r>
              <a:rPr lang="en-US" i="1">
                <a:solidFill>
                  <a:srgbClr val="000000"/>
                </a:solidFill>
                <a:latin typeface="Consolas"/>
              </a:rPr>
              <a:t>(</a:t>
            </a:r>
            <a:r>
              <a:rPr lang="en-US" i="1" err="1">
                <a:solidFill>
                  <a:srgbClr val="000000"/>
                </a:solidFill>
                <a:latin typeface="Consolas"/>
              </a:rPr>
              <a:t>Color.</a:t>
            </a:r>
            <a:r>
              <a:rPr lang="en-US" i="1" err="1">
                <a:solidFill>
                  <a:srgbClr val="0000C0"/>
                </a:solidFill>
                <a:latin typeface="Consolas"/>
              </a:rPr>
              <a:t>RED</a:t>
            </a:r>
            <a:r>
              <a:rPr lang="en-US" i="1">
                <a:solidFill>
                  <a:srgbClr val="000000"/>
                </a:solidFill>
                <a:latin typeface="Consolas"/>
              </a:rPr>
              <a:t>);</a:t>
            </a:r>
          </a:p>
          <a:p>
            <a:r>
              <a:rPr lang="sv-SE" sz="2000">
                <a:solidFill>
                  <a:srgbClr val="000000"/>
                </a:solidFill>
                <a:latin typeface="Consolas"/>
              </a:rPr>
              <a:t>TitledBorder titlebor=</a:t>
            </a:r>
            <a:r>
              <a:rPr lang="sv-SE" sz="2000" b="1">
                <a:solidFill>
                  <a:srgbClr val="7F0055"/>
                </a:solidFill>
                <a:latin typeface="Consolas"/>
              </a:rPr>
              <a:t>new</a:t>
            </a:r>
            <a:r>
              <a:rPr lang="sv-SE" sz="2000" b="1">
                <a:solidFill>
                  <a:srgbClr val="000000"/>
                </a:solidFill>
                <a:latin typeface="Consolas"/>
              </a:rPr>
              <a:t> TitledBorder</a:t>
            </a:r>
          </a:p>
          <a:p>
            <a:r>
              <a:rPr lang="sv-SE" sz="2000" b="1">
                <a:solidFill>
                  <a:srgbClr val="000000"/>
                </a:solidFill>
                <a:latin typeface="Consolas"/>
              </a:rPr>
              <a:t>				(</a:t>
            </a:r>
            <a:r>
              <a:rPr lang="sv-SE" sz="2000" b="1">
                <a:solidFill>
                  <a:srgbClr val="FF0000"/>
                </a:solidFill>
                <a:latin typeface="Consolas"/>
              </a:rPr>
              <a:t>bor</a:t>
            </a:r>
            <a:r>
              <a:rPr lang="sv-SE" sz="2000" b="1">
                <a:solidFill>
                  <a:srgbClr val="000000"/>
                </a:solidFill>
                <a:latin typeface="Consolas"/>
              </a:rPr>
              <a:t>, </a:t>
            </a:r>
            <a:r>
              <a:rPr lang="sv-SE" sz="2000" b="1">
                <a:solidFill>
                  <a:srgbClr val="2A00FF"/>
                </a:solidFill>
                <a:latin typeface="Consolas"/>
              </a:rPr>
              <a:t>"Chọn nè:"</a:t>
            </a:r>
            <a:r>
              <a:rPr lang="sv-SE" sz="2000" b="1">
                <a:solidFill>
                  <a:srgbClr val="000000"/>
                </a:solidFill>
                <a:latin typeface="Consolas"/>
              </a:rPr>
              <a:t>);</a:t>
            </a:r>
          </a:p>
          <a:p>
            <a:r>
              <a:rPr lang="en-US" sz="2400" err="1">
                <a:solidFill>
                  <a:srgbClr val="000000"/>
                </a:solidFill>
                <a:latin typeface="Consolas"/>
              </a:rPr>
              <a:t>pnGroup.setBorder</a:t>
            </a:r>
            <a:r>
              <a:rPr lang="en-US" sz="2400">
                <a:solidFill>
                  <a:srgbClr val="000000"/>
                </a:solidFill>
                <a:latin typeface="Consolas"/>
              </a:rPr>
              <a:t>(</a:t>
            </a:r>
            <a:r>
              <a:rPr lang="en-US" sz="2400" err="1">
                <a:solidFill>
                  <a:srgbClr val="000000"/>
                </a:solidFill>
                <a:latin typeface="Consolas"/>
              </a:rPr>
              <a:t>titlebor</a:t>
            </a:r>
            <a:r>
              <a:rPr lang="en-US" sz="2400">
                <a:solidFill>
                  <a:srgbClr val="000000"/>
                </a:solidFill>
                <a:latin typeface="Consolas"/>
              </a:rPr>
              <a:t>);</a:t>
            </a:r>
          </a:p>
          <a:p>
            <a:endParaRPr lang="en-US">
              <a:solidFill>
                <a:srgbClr val="000000"/>
              </a:solidFill>
              <a:latin typeface="Consolas"/>
            </a:endParaRPr>
          </a:p>
          <a:p>
            <a:r>
              <a:rPr lang="en-US" sz="2400" u="sng">
                <a:solidFill>
                  <a:srgbClr val="000000"/>
                </a:solidFill>
                <a:latin typeface="Consolas"/>
              </a:rPr>
              <a:t>Define a </a:t>
            </a:r>
            <a:r>
              <a:rPr lang="en-US" sz="2400" u="sng" err="1">
                <a:solidFill>
                  <a:srgbClr val="000000"/>
                </a:solidFill>
                <a:latin typeface="Consolas"/>
              </a:rPr>
              <a:t>buttongroup</a:t>
            </a:r>
            <a:r>
              <a:rPr lang="en-US" sz="2400" u="sng">
                <a:solidFill>
                  <a:srgbClr val="000000"/>
                </a:solidFill>
                <a:latin typeface="Consolas"/>
              </a:rPr>
              <a:t> to add all radio:</a:t>
            </a:r>
          </a:p>
          <a:p>
            <a:r>
              <a:rPr lang="en-US" sz="2400" err="1">
                <a:solidFill>
                  <a:srgbClr val="000000"/>
                </a:solidFill>
                <a:latin typeface="Consolas"/>
              </a:rPr>
              <a:t>ButtonGroup</a:t>
            </a:r>
            <a:r>
              <a:rPr lang="en-US" sz="2400">
                <a:solidFill>
                  <a:srgbClr val="000000"/>
                </a:solidFill>
                <a:latin typeface="Consolas"/>
              </a:rPr>
              <a:t> group=</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ButtonGroup</a:t>
            </a:r>
            <a:r>
              <a:rPr lang="en-US" sz="2400" b="1">
                <a:solidFill>
                  <a:srgbClr val="000000"/>
                </a:solidFill>
                <a:latin typeface="Consolas"/>
              </a:rPr>
              <a:t>();</a:t>
            </a:r>
          </a:p>
          <a:p>
            <a:r>
              <a:rPr lang="en-US" sz="2800" err="1">
                <a:solidFill>
                  <a:srgbClr val="000000"/>
                </a:solidFill>
                <a:latin typeface="Consolas"/>
              </a:rPr>
              <a:t>group.add</a:t>
            </a:r>
            <a:r>
              <a:rPr lang="en-US" sz="2800">
                <a:solidFill>
                  <a:srgbClr val="000000"/>
                </a:solidFill>
                <a:latin typeface="Consolas"/>
              </a:rPr>
              <a:t>(rad1);</a:t>
            </a:r>
          </a:p>
          <a:p>
            <a:r>
              <a:rPr lang="en-US" sz="2800" u="sng">
                <a:solidFill>
                  <a:srgbClr val="000000"/>
                </a:solidFill>
                <a:latin typeface="Consolas"/>
              </a:rPr>
              <a:t>And add all Radio into the </a:t>
            </a:r>
            <a:r>
              <a:rPr lang="en-US" sz="2800" u="sng" err="1">
                <a:solidFill>
                  <a:srgbClr val="000000"/>
                </a:solidFill>
                <a:latin typeface="Consolas"/>
              </a:rPr>
              <a:t>pnGroup</a:t>
            </a:r>
            <a:r>
              <a:rPr lang="en-US" sz="2800" u="sng">
                <a:solidFill>
                  <a:srgbClr val="000000"/>
                </a:solidFill>
                <a:latin typeface="Consolas"/>
              </a:rPr>
              <a:t>:</a:t>
            </a:r>
          </a:p>
          <a:p>
            <a:r>
              <a:rPr lang="en-US" sz="2800" err="1">
                <a:solidFill>
                  <a:srgbClr val="000000"/>
                </a:solidFill>
                <a:latin typeface="Consolas"/>
              </a:rPr>
              <a:t>pnGroup.add</a:t>
            </a:r>
            <a:r>
              <a:rPr lang="en-US" sz="2800">
                <a:solidFill>
                  <a:srgbClr val="000000"/>
                </a:solidFill>
                <a:latin typeface="Consolas"/>
              </a:rPr>
              <a:t>(rad1);</a:t>
            </a:r>
          </a:p>
          <a:p>
            <a:r>
              <a:rPr lang="en-US" sz="2800" u="sng">
                <a:solidFill>
                  <a:srgbClr val="000000"/>
                </a:solidFill>
                <a:latin typeface="Consolas"/>
              </a:rPr>
              <a:t>Add </a:t>
            </a:r>
            <a:r>
              <a:rPr lang="en-US" sz="2800" u="sng" err="1">
                <a:solidFill>
                  <a:srgbClr val="000000"/>
                </a:solidFill>
                <a:latin typeface="Consolas"/>
              </a:rPr>
              <a:t>pnGroupd</a:t>
            </a:r>
            <a:r>
              <a:rPr lang="en-US" sz="2800" u="sng">
                <a:solidFill>
                  <a:srgbClr val="000000"/>
                </a:solidFill>
                <a:latin typeface="Consolas"/>
              </a:rPr>
              <a:t> into the Window:</a:t>
            </a:r>
          </a:p>
          <a:p>
            <a:r>
              <a:rPr lang="en-US" sz="2800">
                <a:solidFill>
                  <a:srgbClr val="000000"/>
                </a:solidFill>
                <a:latin typeface="Consolas"/>
              </a:rPr>
              <a:t>add(</a:t>
            </a:r>
            <a:r>
              <a:rPr lang="en-US" sz="2800" err="1">
                <a:solidFill>
                  <a:srgbClr val="000000"/>
                </a:solidFill>
                <a:latin typeface="Consolas"/>
              </a:rPr>
              <a:t>pnGroup</a:t>
            </a:r>
            <a:r>
              <a:rPr lang="en-US" sz="2800">
                <a:solidFill>
                  <a:srgbClr val="000000"/>
                </a:solidFill>
                <a:latin typeface="Consolas"/>
              </a:rPr>
              <a:t>);</a:t>
            </a:r>
            <a:endParaRPr lang="en-US" sz="2800"/>
          </a:p>
        </p:txBody>
      </p:sp>
    </p:spTree>
    <p:extLst>
      <p:ext uri="{BB962C8B-B14F-4D97-AF65-F5344CB8AC3E}">
        <p14:creationId xmlns:p14="http://schemas.microsoft.com/office/powerpoint/2010/main" val="3219311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814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sz="4400" kern="0">
                <a:solidFill>
                  <a:srgbClr val="002060"/>
                </a:solidFill>
                <a:latin typeface="Cambria" panose="02040503050406030204" pitchFamily="18" charset="0"/>
              </a:rPr>
              <a:t>JCombobox, JList </a:t>
            </a:r>
            <a:endParaRPr lang="en-US" sz="4400" kern="0">
              <a:solidFill>
                <a:srgbClr val="002060"/>
              </a:solidFill>
              <a:latin typeface="Cambria" panose="02040503050406030204" pitchFamily="18" charset="0"/>
            </a:endParaRPr>
          </a:p>
        </p:txBody>
      </p:sp>
      <p:sp>
        <p:nvSpPr>
          <p:cNvPr id="2" name="TextBox 1"/>
          <p:cNvSpPr txBox="1"/>
          <p:nvPr/>
        </p:nvSpPr>
        <p:spPr>
          <a:xfrm>
            <a:off x="5410201" y="1752600"/>
            <a:ext cx="1319592" cy="523220"/>
          </a:xfrm>
          <a:prstGeom prst="rect">
            <a:avLst/>
          </a:prstGeom>
          <a:noFill/>
        </p:spPr>
        <p:txBody>
          <a:bodyPr wrap="none" rtlCol="0">
            <a:spAutoFit/>
          </a:bodyPr>
          <a:lstStyle/>
          <a:p>
            <a:r>
              <a:rPr lang="en-US" sz="2800" b="1" err="1">
                <a:latin typeface="Cambria" panose="02040503050406030204" pitchFamily="18" charset="0"/>
              </a:rPr>
              <a:t>Phần</a:t>
            </a:r>
            <a:r>
              <a:rPr lang="en-US" sz="2800" b="1">
                <a:latin typeface="Cambria" panose="02040503050406030204" pitchFamily="18" charset="0"/>
              </a:rPr>
              <a:t> 5</a:t>
            </a:r>
          </a:p>
        </p:txBody>
      </p:sp>
    </p:spTree>
    <p:extLst>
      <p:ext uri="{BB962C8B-B14F-4D97-AF65-F5344CB8AC3E}">
        <p14:creationId xmlns:p14="http://schemas.microsoft.com/office/powerpoint/2010/main" val="3668403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JCombobox</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205" y="1658189"/>
            <a:ext cx="1981200" cy="204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934296" y="1544351"/>
            <a:ext cx="8200304" cy="2677656"/>
          </a:xfrm>
          <a:prstGeom prst="rect">
            <a:avLst/>
          </a:prstGeom>
        </p:spPr>
        <p:txBody>
          <a:bodyPr wrap="square">
            <a:spAutoFit/>
          </a:bodyPr>
          <a:lstStyle/>
          <a:p>
            <a:r>
              <a:rPr lang="en-US" sz="2800" err="1">
                <a:solidFill>
                  <a:srgbClr val="000000"/>
                </a:solidFill>
                <a:latin typeface="Consolas"/>
              </a:rPr>
              <a:t>JComboBox</a:t>
            </a:r>
            <a:r>
              <a:rPr lang="en-US" sz="2800">
                <a:solidFill>
                  <a:srgbClr val="000000"/>
                </a:solidFill>
                <a:latin typeface="Consolas"/>
              </a:rPr>
              <a:t> </a:t>
            </a:r>
            <a:r>
              <a:rPr lang="en-US" sz="2800" err="1">
                <a:solidFill>
                  <a:srgbClr val="000000"/>
                </a:solidFill>
                <a:latin typeface="Consolas"/>
              </a:rPr>
              <a:t>cbo</a:t>
            </a:r>
            <a:r>
              <a:rPr lang="en-US" sz="2800">
                <a:solidFill>
                  <a:srgbClr val="000000"/>
                </a:solidFill>
                <a:latin typeface="Consolas"/>
              </a:rPr>
              <a:t>=</a:t>
            </a:r>
            <a:r>
              <a:rPr lang="en-US" sz="2800" b="1">
                <a:solidFill>
                  <a:srgbClr val="7F0055"/>
                </a:solidFill>
                <a:latin typeface="Consolas"/>
              </a:rPr>
              <a:t>new</a:t>
            </a:r>
            <a:r>
              <a:rPr lang="en-US" sz="2800" b="1">
                <a:solidFill>
                  <a:srgbClr val="000000"/>
                </a:solidFill>
                <a:latin typeface="Consolas"/>
              </a:rPr>
              <a:t> </a:t>
            </a:r>
            <a:r>
              <a:rPr lang="en-US" sz="2800" b="1" err="1">
                <a:solidFill>
                  <a:srgbClr val="000000"/>
                </a:solidFill>
                <a:latin typeface="Consolas"/>
              </a:rPr>
              <a:t>JComboBox</a:t>
            </a:r>
            <a:r>
              <a:rPr lang="en-US" sz="2800" b="1">
                <a:solidFill>
                  <a:srgbClr val="000000"/>
                </a:solidFill>
                <a:latin typeface="Consolas"/>
              </a:rPr>
              <a:t>();</a:t>
            </a:r>
          </a:p>
          <a:p>
            <a:r>
              <a:rPr lang="en-US" sz="2800" err="1">
                <a:solidFill>
                  <a:srgbClr val="000000"/>
                </a:solidFill>
                <a:latin typeface="Consolas"/>
              </a:rPr>
              <a:t>cbo.addItem</a:t>
            </a:r>
            <a:r>
              <a:rPr lang="en-US" sz="2800">
                <a:solidFill>
                  <a:srgbClr val="000000"/>
                </a:solidFill>
                <a:latin typeface="Consolas"/>
              </a:rPr>
              <a:t>(</a:t>
            </a:r>
            <a:r>
              <a:rPr lang="en-US" sz="2800">
                <a:solidFill>
                  <a:srgbClr val="2A00FF"/>
                </a:solidFill>
                <a:latin typeface="Consolas"/>
              </a:rPr>
              <a:t>"</a:t>
            </a:r>
            <a:r>
              <a:rPr lang="en-US" sz="2800" err="1">
                <a:solidFill>
                  <a:srgbClr val="2A00FF"/>
                </a:solidFill>
                <a:latin typeface="Consolas"/>
              </a:rPr>
              <a:t>Xuất</a:t>
            </a:r>
            <a:r>
              <a:rPr lang="en-US" sz="2800">
                <a:solidFill>
                  <a:srgbClr val="2A00FF"/>
                </a:solidFill>
                <a:latin typeface="Consolas"/>
              </a:rPr>
              <a:t> </a:t>
            </a:r>
            <a:r>
              <a:rPr lang="en-US" sz="2800" err="1">
                <a:solidFill>
                  <a:srgbClr val="2A00FF"/>
                </a:solidFill>
                <a:latin typeface="Consolas"/>
              </a:rPr>
              <a:t>sắc</a:t>
            </a:r>
            <a:r>
              <a:rPr lang="en-US" sz="2800">
                <a:solidFill>
                  <a:srgbClr val="2A00FF"/>
                </a:solidFill>
                <a:latin typeface="Consolas"/>
              </a:rPr>
              <a:t>"</a:t>
            </a:r>
            <a:r>
              <a:rPr lang="en-US" sz="2800">
                <a:solidFill>
                  <a:srgbClr val="000000"/>
                </a:solidFill>
                <a:latin typeface="Consolas"/>
              </a:rPr>
              <a:t>);</a:t>
            </a:r>
          </a:p>
          <a:p>
            <a:r>
              <a:rPr lang="en-US" sz="2800" err="1">
                <a:solidFill>
                  <a:srgbClr val="000000"/>
                </a:solidFill>
                <a:latin typeface="Consolas"/>
              </a:rPr>
              <a:t>cbo.addItem</a:t>
            </a:r>
            <a:r>
              <a:rPr lang="en-US" sz="2800">
                <a:solidFill>
                  <a:srgbClr val="000000"/>
                </a:solidFill>
                <a:latin typeface="Consolas"/>
              </a:rPr>
              <a:t>(</a:t>
            </a:r>
            <a:r>
              <a:rPr lang="en-US" sz="2800">
                <a:solidFill>
                  <a:srgbClr val="2A00FF"/>
                </a:solidFill>
                <a:latin typeface="Consolas"/>
              </a:rPr>
              <a:t>"</a:t>
            </a:r>
            <a:r>
              <a:rPr lang="en-US" sz="2800" err="1">
                <a:solidFill>
                  <a:srgbClr val="2A00FF"/>
                </a:solidFill>
                <a:latin typeface="Consolas"/>
              </a:rPr>
              <a:t>Giỏi</a:t>
            </a:r>
            <a:r>
              <a:rPr lang="en-US" sz="2800">
                <a:solidFill>
                  <a:srgbClr val="2A00FF"/>
                </a:solidFill>
                <a:latin typeface="Consolas"/>
              </a:rPr>
              <a:t>"</a:t>
            </a:r>
            <a:r>
              <a:rPr lang="en-US" sz="2800">
                <a:solidFill>
                  <a:srgbClr val="000000"/>
                </a:solidFill>
                <a:latin typeface="Consolas"/>
              </a:rPr>
              <a:t>);</a:t>
            </a:r>
          </a:p>
          <a:p>
            <a:r>
              <a:rPr lang="en-US" sz="2800" err="1">
                <a:solidFill>
                  <a:srgbClr val="000000"/>
                </a:solidFill>
                <a:latin typeface="Consolas"/>
              </a:rPr>
              <a:t>cbo.addItem</a:t>
            </a:r>
            <a:r>
              <a:rPr lang="en-US" sz="2800">
                <a:solidFill>
                  <a:srgbClr val="000000"/>
                </a:solidFill>
                <a:latin typeface="Consolas"/>
              </a:rPr>
              <a:t>(</a:t>
            </a:r>
            <a:r>
              <a:rPr lang="en-US" sz="2800">
                <a:solidFill>
                  <a:srgbClr val="2A00FF"/>
                </a:solidFill>
                <a:latin typeface="Consolas"/>
              </a:rPr>
              <a:t>"</a:t>
            </a:r>
            <a:r>
              <a:rPr lang="en-US" sz="2800" err="1">
                <a:solidFill>
                  <a:srgbClr val="2A00FF"/>
                </a:solidFill>
                <a:latin typeface="Consolas"/>
              </a:rPr>
              <a:t>Khá</a:t>
            </a:r>
            <a:r>
              <a:rPr lang="en-US" sz="2800">
                <a:solidFill>
                  <a:srgbClr val="2A00FF"/>
                </a:solidFill>
                <a:latin typeface="Consolas"/>
              </a:rPr>
              <a:t>"</a:t>
            </a:r>
            <a:r>
              <a:rPr lang="en-US" sz="2800">
                <a:solidFill>
                  <a:srgbClr val="000000"/>
                </a:solidFill>
                <a:latin typeface="Consolas"/>
              </a:rPr>
              <a:t>);</a:t>
            </a:r>
          </a:p>
          <a:p>
            <a:r>
              <a:rPr lang="en-US" sz="2800" err="1">
                <a:solidFill>
                  <a:srgbClr val="000000"/>
                </a:solidFill>
                <a:latin typeface="Consolas"/>
              </a:rPr>
              <a:t>cbo.addItem</a:t>
            </a:r>
            <a:r>
              <a:rPr lang="en-US" sz="2800">
                <a:solidFill>
                  <a:srgbClr val="000000"/>
                </a:solidFill>
                <a:latin typeface="Consolas"/>
              </a:rPr>
              <a:t>(</a:t>
            </a:r>
            <a:r>
              <a:rPr lang="en-US" sz="2800">
                <a:solidFill>
                  <a:srgbClr val="2A00FF"/>
                </a:solidFill>
                <a:latin typeface="Consolas"/>
              </a:rPr>
              <a:t>"</a:t>
            </a:r>
            <a:r>
              <a:rPr lang="en-US" sz="2800" err="1">
                <a:solidFill>
                  <a:srgbClr val="2A00FF"/>
                </a:solidFill>
                <a:latin typeface="Consolas"/>
              </a:rPr>
              <a:t>Trung</a:t>
            </a:r>
            <a:r>
              <a:rPr lang="en-US" sz="2800">
                <a:solidFill>
                  <a:srgbClr val="2A00FF"/>
                </a:solidFill>
                <a:latin typeface="Consolas"/>
              </a:rPr>
              <a:t> </a:t>
            </a:r>
            <a:r>
              <a:rPr lang="en-US" sz="2800" err="1">
                <a:solidFill>
                  <a:srgbClr val="2A00FF"/>
                </a:solidFill>
                <a:latin typeface="Consolas"/>
              </a:rPr>
              <a:t>bình</a:t>
            </a:r>
            <a:r>
              <a:rPr lang="en-US" sz="2800">
                <a:solidFill>
                  <a:srgbClr val="2A00FF"/>
                </a:solidFill>
                <a:latin typeface="Consolas"/>
              </a:rPr>
              <a:t>"</a:t>
            </a:r>
            <a:r>
              <a:rPr lang="en-US" sz="2800">
                <a:solidFill>
                  <a:srgbClr val="000000"/>
                </a:solidFill>
                <a:latin typeface="Consolas"/>
              </a:rPr>
              <a:t>);</a:t>
            </a:r>
          </a:p>
          <a:p>
            <a:r>
              <a:rPr lang="en-US" sz="2800">
                <a:solidFill>
                  <a:srgbClr val="000000"/>
                </a:solidFill>
                <a:latin typeface="Consolas"/>
              </a:rPr>
              <a:t>add(</a:t>
            </a:r>
            <a:r>
              <a:rPr lang="en-US" sz="2800" err="1">
                <a:solidFill>
                  <a:srgbClr val="000000"/>
                </a:solidFill>
                <a:latin typeface="Consolas"/>
              </a:rPr>
              <a:t>cbo</a:t>
            </a:r>
            <a:r>
              <a:rPr lang="en-US" sz="2800">
                <a:solidFill>
                  <a:srgbClr val="000000"/>
                </a:solidFill>
                <a:latin typeface="Consolas"/>
              </a:rPr>
              <a:t>);</a:t>
            </a:r>
            <a:endParaRPr lang="en-US" sz="2800"/>
          </a:p>
        </p:txBody>
      </p:sp>
      <p:sp>
        <p:nvSpPr>
          <p:cNvPr id="12" name="Rectangle 11"/>
          <p:cNvSpPr/>
          <p:nvPr/>
        </p:nvSpPr>
        <p:spPr>
          <a:xfrm>
            <a:off x="1929748" y="4304062"/>
            <a:ext cx="8062689" cy="2062103"/>
          </a:xfrm>
          <a:prstGeom prst="rect">
            <a:avLst/>
          </a:prstGeom>
        </p:spPr>
        <p:txBody>
          <a:bodyPr wrap="square">
            <a:spAutoFit/>
          </a:bodyPr>
          <a:lstStyle/>
          <a:p>
            <a:r>
              <a:rPr lang="en-US" sz="3200">
                <a:solidFill>
                  <a:srgbClr val="000000"/>
                </a:solidFill>
                <a:latin typeface="Consolas"/>
              </a:rPr>
              <a:t>String </a:t>
            </a:r>
            <a:r>
              <a:rPr lang="en-US" sz="3200" err="1">
                <a:solidFill>
                  <a:srgbClr val="000000"/>
                </a:solidFill>
                <a:latin typeface="Consolas"/>
              </a:rPr>
              <a:t>arr</a:t>
            </a:r>
            <a:r>
              <a:rPr lang="en-US" sz="3200">
                <a:solidFill>
                  <a:srgbClr val="000000"/>
                </a:solidFill>
                <a:latin typeface="Consolas"/>
              </a:rPr>
              <a:t>[]={</a:t>
            </a:r>
            <a:r>
              <a:rPr lang="en-US" sz="3200">
                <a:solidFill>
                  <a:srgbClr val="2A00FF"/>
                </a:solidFill>
                <a:latin typeface="Consolas"/>
              </a:rPr>
              <a:t>"</a:t>
            </a:r>
            <a:r>
              <a:rPr lang="en-US" sz="3200" err="1">
                <a:solidFill>
                  <a:srgbClr val="2A00FF"/>
                </a:solidFill>
                <a:latin typeface="Consolas"/>
              </a:rPr>
              <a:t>Xuất</a:t>
            </a:r>
            <a:r>
              <a:rPr lang="en-US" sz="3200">
                <a:solidFill>
                  <a:srgbClr val="2A00FF"/>
                </a:solidFill>
                <a:latin typeface="Consolas"/>
              </a:rPr>
              <a:t> </a:t>
            </a:r>
            <a:r>
              <a:rPr lang="en-US" sz="3200" err="1">
                <a:solidFill>
                  <a:srgbClr val="2A00FF"/>
                </a:solidFill>
                <a:latin typeface="Consolas"/>
              </a:rPr>
              <a:t>sắc</a:t>
            </a:r>
            <a:r>
              <a:rPr lang="en-US" sz="3200">
                <a:solidFill>
                  <a:srgbClr val="2A00FF"/>
                </a:solidFill>
                <a:latin typeface="Consolas"/>
              </a:rPr>
              <a:t>" </a:t>
            </a:r>
            <a:r>
              <a:rPr lang="en-US" sz="3200">
                <a:solidFill>
                  <a:srgbClr val="000000"/>
                </a:solidFill>
                <a:latin typeface="Consolas"/>
              </a:rPr>
              <a:t>,</a:t>
            </a:r>
            <a:r>
              <a:rPr lang="en-US" sz="3200">
                <a:solidFill>
                  <a:srgbClr val="2A00FF"/>
                </a:solidFill>
                <a:latin typeface="Consolas"/>
              </a:rPr>
              <a:t>"</a:t>
            </a:r>
            <a:r>
              <a:rPr lang="en-US" sz="3200" err="1">
                <a:solidFill>
                  <a:srgbClr val="2A00FF"/>
                </a:solidFill>
                <a:latin typeface="Consolas"/>
              </a:rPr>
              <a:t>Giỏi</a:t>
            </a:r>
            <a:r>
              <a:rPr lang="en-US" sz="3200">
                <a:solidFill>
                  <a:srgbClr val="2A00FF"/>
                </a:solidFill>
                <a:latin typeface="Consolas"/>
              </a:rPr>
              <a:t>" </a:t>
            </a:r>
            <a:r>
              <a:rPr lang="en-US" sz="3200">
                <a:solidFill>
                  <a:srgbClr val="000000"/>
                </a:solidFill>
                <a:latin typeface="Consolas"/>
              </a:rPr>
              <a:t>,</a:t>
            </a:r>
            <a:r>
              <a:rPr lang="en-US" sz="3200">
                <a:solidFill>
                  <a:srgbClr val="2A00FF"/>
                </a:solidFill>
                <a:latin typeface="Consolas"/>
              </a:rPr>
              <a:t>"</a:t>
            </a:r>
            <a:r>
              <a:rPr lang="en-US" sz="3200" err="1">
                <a:solidFill>
                  <a:srgbClr val="2A00FF"/>
                </a:solidFill>
                <a:latin typeface="Consolas"/>
              </a:rPr>
              <a:t>Khá</a:t>
            </a:r>
            <a:r>
              <a:rPr lang="en-US" sz="3200">
                <a:solidFill>
                  <a:srgbClr val="2A00FF"/>
                </a:solidFill>
                <a:latin typeface="Consolas"/>
              </a:rPr>
              <a:t>"</a:t>
            </a:r>
            <a:r>
              <a:rPr lang="en-US" sz="3200">
                <a:solidFill>
                  <a:srgbClr val="000000"/>
                </a:solidFill>
                <a:latin typeface="Consolas"/>
              </a:rPr>
              <a:t>,</a:t>
            </a:r>
            <a:r>
              <a:rPr lang="en-US" sz="3200">
                <a:solidFill>
                  <a:srgbClr val="2A00FF"/>
                </a:solidFill>
                <a:latin typeface="Consolas"/>
              </a:rPr>
              <a:t>"</a:t>
            </a:r>
            <a:r>
              <a:rPr lang="en-US" sz="3200" err="1">
                <a:solidFill>
                  <a:srgbClr val="2A00FF"/>
                </a:solidFill>
                <a:latin typeface="Consolas"/>
              </a:rPr>
              <a:t>Trung</a:t>
            </a:r>
            <a:r>
              <a:rPr lang="en-US" sz="3200">
                <a:solidFill>
                  <a:srgbClr val="2A00FF"/>
                </a:solidFill>
                <a:latin typeface="Consolas"/>
              </a:rPr>
              <a:t> </a:t>
            </a:r>
            <a:r>
              <a:rPr lang="en-US" sz="3200" err="1">
                <a:solidFill>
                  <a:srgbClr val="2A00FF"/>
                </a:solidFill>
                <a:latin typeface="Consolas"/>
              </a:rPr>
              <a:t>bình</a:t>
            </a:r>
            <a:r>
              <a:rPr lang="en-US" sz="3200">
                <a:solidFill>
                  <a:srgbClr val="2A00FF"/>
                </a:solidFill>
                <a:latin typeface="Consolas"/>
              </a:rPr>
              <a:t>"</a:t>
            </a:r>
            <a:r>
              <a:rPr lang="en-US" sz="3200">
                <a:solidFill>
                  <a:srgbClr val="000000"/>
                </a:solidFill>
                <a:latin typeface="Consolas"/>
              </a:rPr>
              <a:t>};</a:t>
            </a:r>
          </a:p>
          <a:p>
            <a:r>
              <a:rPr lang="en-US" sz="3200" err="1">
                <a:solidFill>
                  <a:srgbClr val="000000"/>
                </a:solidFill>
                <a:latin typeface="Consolas"/>
              </a:rPr>
              <a:t>JComboBox</a:t>
            </a:r>
            <a:r>
              <a:rPr lang="en-US" sz="3200">
                <a:solidFill>
                  <a:srgbClr val="000000"/>
                </a:solidFill>
                <a:latin typeface="Consolas"/>
              </a:rPr>
              <a:t> </a:t>
            </a:r>
            <a:r>
              <a:rPr lang="en-US" sz="3200" err="1">
                <a:solidFill>
                  <a:srgbClr val="000000"/>
                </a:solidFill>
                <a:latin typeface="Consolas"/>
              </a:rPr>
              <a:t>cbo</a:t>
            </a:r>
            <a:r>
              <a:rPr lang="en-US" sz="3200">
                <a:solidFill>
                  <a:srgbClr val="000000"/>
                </a:solidFill>
                <a:latin typeface="Consolas"/>
              </a:rPr>
              <a:t>=</a:t>
            </a:r>
            <a:r>
              <a:rPr lang="en-US" sz="3200" b="1">
                <a:solidFill>
                  <a:srgbClr val="7F0055"/>
                </a:solidFill>
                <a:latin typeface="Consolas"/>
              </a:rPr>
              <a:t>new</a:t>
            </a:r>
            <a:r>
              <a:rPr lang="en-US" sz="3200" b="1">
                <a:solidFill>
                  <a:srgbClr val="000000"/>
                </a:solidFill>
                <a:latin typeface="Consolas"/>
              </a:rPr>
              <a:t> </a:t>
            </a:r>
            <a:r>
              <a:rPr lang="en-US" sz="3200" b="1" err="1">
                <a:solidFill>
                  <a:srgbClr val="000000"/>
                </a:solidFill>
                <a:latin typeface="Consolas"/>
              </a:rPr>
              <a:t>JComboBox</a:t>
            </a:r>
            <a:r>
              <a:rPr lang="en-US" sz="3200" b="1">
                <a:solidFill>
                  <a:srgbClr val="000000"/>
                </a:solidFill>
                <a:latin typeface="Consolas"/>
              </a:rPr>
              <a:t>(</a:t>
            </a:r>
            <a:r>
              <a:rPr lang="en-US" sz="3200" b="1" err="1">
                <a:solidFill>
                  <a:srgbClr val="000000"/>
                </a:solidFill>
                <a:latin typeface="Consolas"/>
              </a:rPr>
              <a:t>arr</a:t>
            </a:r>
            <a:r>
              <a:rPr lang="en-US" sz="3200" b="1">
                <a:solidFill>
                  <a:srgbClr val="000000"/>
                </a:solidFill>
                <a:latin typeface="Consolas"/>
              </a:rPr>
              <a:t>);</a:t>
            </a:r>
          </a:p>
          <a:p>
            <a:r>
              <a:rPr lang="en-US" sz="3200">
                <a:solidFill>
                  <a:srgbClr val="000000"/>
                </a:solidFill>
                <a:latin typeface="Consolas"/>
              </a:rPr>
              <a:t>add(</a:t>
            </a:r>
            <a:r>
              <a:rPr lang="en-US" sz="3200" err="1">
                <a:solidFill>
                  <a:srgbClr val="000000"/>
                </a:solidFill>
                <a:latin typeface="Consolas"/>
              </a:rPr>
              <a:t>cbo</a:t>
            </a:r>
            <a:r>
              <a:rPr lang="en-US" sz="3200">
                <a:solidFill>
                  <a:srgbClr val="000000"/>
                </a:solidFill>
                <a:latin typeface="Consolas"/>
              </a:rPr>
              <a:t>);</a:t>
            </a:r>
            <a:endParaRPr lang="en-US" sz="3200"/>
          </a:p>
        </p:txBody>
      </p:sp>
      <p:sp>
        <p:nvSpPr>
          <p:cNvPr id="13" name="Rectangle 12"/>
          <p:cNvSpPr/>
          <p:nvPr/>
        </p:nvSpPr>
        <p:spPr>
          <a:xfrm>
            <a:off x="1524000" y="4222007"/>
            <a:ext cx="9144000" cy="820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4576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JCombobox</a:t>
            </a:r>
          </a:p>
        </p:txBody>
      </p:sp>
      <p:sp>
        <p:nvSpPr>
          <p:cNvPr id="14" name="Rectangle 13"/>
          <p:cNvSpPr/>
          <p:nvPr/>
        </p:nvSpPr>
        <p:spPr>
          <a:xfrm>
            <a:off x="3125745" y="1553325"/>
            <a:ext cx="7696200" cy="3046988"/>
          </a:xfrm>
          <a:prstGeom prst="rect">
            <a:avLst/>
          </a:prstGeom>
        </p:spPr>
        <p:txBody>
          <a:bodyPr wrap="square">
            <a:spAutoFit/>
          </a:bodyPr>
          <a:lstStyle/>
          <a:p>
            <a:r>
              <a:rPr lang="en-US" sz="3200" b="1" err="1">
                <a:solidFill>
                  <a:srgbClr val="7F0055"/>
                </a:solidFill>
                <a:latin typeface="Consolas"/>
              </a:rPr>
              <a:t>int</a:t>
            </a:r>
            <a:r>
              <a:rPr lang="en-US" sz="3200" b="1">
                <a:solidFill>
                  <a:srgbClr val="000000"/>
                </a:solidFill>
                <a:latin typeface="Consolas"/>
              </a:rPr>
              <a:t> n=</a:t>
            </a:r>
            <a:r>
              <a:rPr lang="en-US" sz="3200" b="1" err="1">
                <a:solidFill>
                  <a:srgbClr val="000000"/>
                </a:solidFill>
                <a:highlight>
                  <a:srgbClr val="D4D4D4"/>
                </a:highlight>
                <a:latin typeface="Consolas"/>
              </a:rPr>
              <a:t>cbo.getSelectedIndex</a:t>
            </a:r>
            <a:r>
              <a:rPr lang="en-US" sz="3200" b="1">
                <a:solidFill>
                  <a:srgbClr val="000000"/>
                </a:solidFill>
                <a:highlight>
                  <a:srgbClr val="D4D4D4"/>
                </a:highlight>
                <a:latin typeface="Consolas"/>
              </a:rPr>
              <a:t>();</a:t>
            </a:r>
          </a:p>
          <a:p>
            <a:r>
              <a:rPr lang="en-US" sz="3200" b="1">
                <a:solidFill>
                  <a:srgbClr val="000000"/>
                </a:solidFill>
                <a:highlight>
                  <a:srgbClr val="D4D4D4"/>
                </a:highlight>
                <a:latin typeface="Consolas"/>
              </a:rPr>
              <a:t>n is position that we selected</a:t>
            </a:r>
          </a:p>
          <a:p>
            <a:endParaRPr lang="en-US" sz="3200" b="1">
              <a:solidFill>
                <a:srgbClr val="000000"/>
              </a:solidFill>
              <a:highlight>
                <a:srgbClr val="D4D4D4"/>
              </a:highlight>
              <a:latin typeface="Consolas"/>
            </a:endParaRPr>
          </a:p>
          <a:p>
            <a:r>
              <a:rPr lang="en-US" sz="3200">
                <a:solidFill>
                  <a:srgbClr val="000000"/>
                </a:solidFill>
                <a:latin typeface="Consolas"/>
              </a:rPr>
              <a:t>Object o=</a:t>
            </a:r>
            <a:r>
              <a:rPr lang="en-US" sz="3200" err="1">
                <a:solidFill>
                  <a:srgbClr val="000000"/>
                </a:solidFill>
                <a:highlight>
                  <a:srgbClr val="D4D4D4"/>
                </a:highlight>
                <a:latin typeface="Consolas"/>
              </a:rPr>
              <a:t>cbo.getSelectedItem</a:t>
            </a:r>
            <a:r>
              <a:rPr lang="en-US" sz="3200">
                <a:solidFill>
                  <a:srgbClr val="000000"/>
                </a:solidFill>
                <a:highlight>
                  <a:srgbClr val="D4D4D4"/>
                </a:highlight>
                <a:latin typeface="Consolas"/>
              </a:rPr>
              <a:t>();</a:t>
            </a:r>
          </a:p>
          <a:p>
            <a:r>
              <a:rPr lang="en-US" sz="3200">
                <a:solidFill>
                  <a:srgbClr val="000000"/>
                </a:solidFill>
                <a:highlight>
                  <a:srgbClr val="D4D4D4"/>
                </a:highlight>
                <a:latin typeface="Consolas"/>
              </a:rPr>
              <a:t>We could cast object to valid another type</a:t>
            </a:r>
            <a:endParaRPr lang="en-US" sz="3200"/>
          </a:p>
        </p:txBody>
      </p:sp>
      <p:sp>
        <p:nvSpPr>
          <p:cNvPr id="15" name="Rectangle 14"/>
          <p:cNvSpPr/>
          <p:nvPr/>
        </p:nvSpPr>
        <p:spPr>
          <a:xfrm>
            <a:off x="2590800" y="5060346"/>
            <a:ext cx="6477000" cy="1077218"/>
          </a:xfrm>
          <a:prstGeom prst="rect">
            <a:avLst/>
          </a:prstGeom>
        </p:spPr>
        <p:txBody>
          <a:bodyPr wrap="square">
            <a:spAutoFit/>
          </a:bodyPr>
          <a:lstStyle/>
          <a:p>
            <a:r>
              <a:rPr lang="en-US" sz="3200" err="1">
                <a:solidFill>
                  <a:srgbClr val="000000"/>
                </a:solidFill>
                <a:highlight>
                  <a:srgbClr val="E8F2FE"/>
                </a:highlight>
                <a:latin typeface="Consolas"/>
              </a:rPr>
              <a:t>cbo.setSelectedIndex</a:t>
            </a:r>
            <a:r>
              <a:rPr lang="en-US" sz="3200">
                <a:solidFill>
                  <a:srgbClr val="000000"/>
                </a:solidFill>
                <a:highlight>
                  <a:srgbClr val="E8F2FE"/>
                </a:highlight>
                <a:latin typeface="Consolas"/>
              </a:rPr>
              <a:t>(-1); </a:t>
            </a:r>
          </a:p>
          <a:p>
            <a:r>
              <a:rPr lang="en-US" sz="3200">
                <a:solidFill>
                  <a:srgbClr val="000000"/>
                </a:solidFill>
                <a:highlight>
                  <a:srgbClr val="E8F2FE"/>
                </a:highlight>
                <a:latin typeface="Consolas"/>
              </a:rPr>
              <a:t>To clear selection</a:t>
            </a:r>
            <a:endParaRPr lang="en-US" sz="3200"/>
          </a:p>
        </p:txBody>
      </p:sp>
    </p:spTree>
    <p:extLst>
      <p:ext uri="{BB962C8B-B14F-4D97-AF65-F5344CB8AC3E}">
        <p14:creationId xmlns:p14="http://schemas.microsoft.com/office/powerpoint/2010/main" val="324509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JCombobox</a:t>
            </a:r>
          </a:p>
        </p:txBody>
      </p:sp>
      <p:sp>
        <p:nvSpPr>
          <p:cNvPr id="11" name="Rectangle 10"/>
          <p:cNvSpPr/>
          <p:nvPr/>
        </p:nvSpPr>
        <p:spPr>
          <a:xfrm>
            <a:off x="1766978" y="1943689"/>
            <a:ext cx="7973113" cy="4524315"/>
          </a:xfrm>
          <a:prstGeom prst="rect">
            <a:avLst/>
          </a:prstGeom>
        </p:spPr>
        <p:txBody>
          <a:bodyPr wrap="square">
            <a:spAutoFit/>
          </a:bodyPr>
          <a:lstStyle/>
          <a:p>
            <a:r>
              <a:rPr lang="en-US" sz="2400" b="1">
                <a:solidFill>
                  <a:srgbClr val="7F0055"/>
                </a:solidFill>
                <a:latin typeface="Consolas"/>
              </a:rPr>
              <a:t>class</a:t>
            </a:r>
            <a:r>
              <a:rPr lang="en-US" sz="2400" b="1">
                <a:solidFill>
                  <a:srgbClr val="000000"/>
                </a:solidFill>
                <a:latin typeface="Consolas"/>
              </a:rPr>
              <a:t> Person</a:t>
            </a:r>
          </a:p>
          <a:p>
            <a:r>
              <a:rPr lang="en-US" sz="2400">
                <a:solidFill>
                  <a:srgbClr val="000000"/>
                </a:solidFill>
                <a:latin typeface="Consolas"/>
              </a:rPr>
              <a:t>{</a:t>
            </a:r>
          </a:p>
          <a:p>
            <a:pPr lvl="1"/>
            <a:r>
              <a:rPr lang="en-US" sz="2400" b="1">
                <a:solidFill>
                  <a:srgbClr val="7F0055"/>
                </a:solidFill>
                <a:latin typeface="Consolas"/>
              </a:rPr>
              <a:t>private</a:t>
            </a:r>
            <a:r>
              <a:rPr lang="en-US" sz="2400" b="1">
                <a:solidFill>
                  <a:srgbClr val="000000"/>
                </a:solidFill>
                <a:latin typeface="Consolas"/>
              </a:rPr>
              <a:t> String </a:t>
            </a:r>
            <a:r>
              <a:rPr lang="en-US" sz="2400" b="1">
                <a:solidFill>
                  <a:srgbClr val="0000C0"/>
                </a:solidFill>
                <a:latin typeface="Consolas"/>
              </a:rPr>
              <a:t>Id</a:t>
            </a:r>
            <a:r>
              <a:rPr lang="en-US" sz="2400" b="1">
                <a:solidFill>
                  <a:srgbClr val="000000"/>
                </a:solidFill>
                <a:latin typeface="Consolas"/>
              </a:rPr>
              <a:t>;</a:t>
            </a:r>
          </a:p>
          <a:p>
            <a:pPr lvl="1"/>
            <a:r>
              <a:rPr lang="en-US" sz="2400" b="1">
                <a:solidFill>
                  <a:srgbClr val="7F0055"/>
                </a:solidFill>
                <a:latin typeface="Consolas"/>
              </a:rPr>
              <a:t>private</a:t>
            </a:r>
            <a:r>
              <a:rPr lang="en-US" sz="2400" b="1">
                <a:solidFill>
                  <a:srgbClr val="000000"/>
                </a:solidFill>
                <a:latin typeface="Consolas"/>
              </a:rPr>
              <a:t> String </a:t>
            </a:r>
            <a:r>
              <a:rPr lang="en-US" sz="2400" b="1">
                <a:solidFill>
                  <a:srgbClr val="0000C0"/>
                </a:solidFill>
                <a:latin typeface="Consolas"/>
              </a:rPr>
              <a:t>Name</a:t>
            </a:r>
            <a:r>
              <a:rPr lang="en-US" sz="2400" b="1">
                <a:solidFill>
                  <a:srgbClr val="000000"/>
                </a:solidFill>
                <a:latin typeface="Consolas"/>
              </a:rPr>
              <a:t>;</a:t>
            </a:r>
          </a:p>
          <a:p>
            <a:pPr lvl="1"/>
            <a:r>
              <a:rPr lang="en-US" sz="2400" b="1">
                <a:solidFill>
                  <a:srgbClr val="7F0055"/>
                </a:solidFill>
                <a:latin typeface="Consolas"/>
              </a:rPr>
              <a:t>public</a:t>
            </a:r>
            <a:r>
              <a:rPr lang="en-US" sz="2400" b="1">
                <a:solidFill>
                  <a:srgbClr val="000000"/>
                </a:solidFill>
                <a:latin typeface="Consolas"/>
              </a:rPr>
              <a:t> Person(String </a:t>
            </a:r>
            <a:r>
              <a:rPr lang="en-US" sz="2400" b="1" err="1">
                <a:solidFill>
                  <a:srgbClr val="000000"/>
                </a:solidFill>
                <a:latin typeface="Consolas"/>
              </a:rPr>
              <a:t>id,String</a:t>
            </a:r>
            <a:r>
              <a:rPr lang="en-US" sz="2400" b="1">
                <a:solidFill>
                  <a:srgbClr val="000000"/>
                </a:solidFill>
                <a:latin typeface="Consolas"/>
              </a:rPr>
              <a:t> name)</a:t>
            </a:r>
            <a:r>
              <a:rPr lang="en-US" sz="2400">
                <a:solidFill>
                  <a:srgbClr val="000000"/>
                </a:solidFill>
                <a:latin typeface="Consolas"/>
              </a:rPr>
              <a:t>{</a:t>
            </a:r>
          </a:p>
          <a:p>
            <a:pPr lvl="1"/>
            <a:r>
              <a:rPr lang="en-US" sz="2400">
                <a:solidFill>
                  <a:srgbClr val="0000C0"/>
                </a:solidFill>
                <a:latin typeface="Consolas"/>
              </a:rPr>
              <a:t>Id</a:t>
            </a:r>
            <a:r>
              <a:rPr lang="en-US" sz="2400">
                <a:solidFill>
                  <a:srgbClr val="000000"/>
                </a:solidFill>
                <a:latin typeface="Consolas"/>
              </a:rPr>
              <a:t>=id;</a:t>
            </a:r>
          </a:p>
          <a:p>
            <a:pPr lvl="1"/>
            <a:r>
              <a:rPr lang="en-US" sz="2400">
                <a:solidFill>
                  <a:srgbClr val="0000C0"/>
                </a:solidFill>
                <a:latin typeface="Consolas"/>
              </a:rPr>
              <a:t>Name</a:t>
            </a:r>
            <a:r>
              <a:rPr lang="en-US" sz="2400">
                <a:solidFill>
                  <a:srgbClr val="000000"/>
                </a:solidFill>
                <a:latin typeface="Consolas"/>
              </a:rPr>
              <a:t>=name;</a:t>
            </a:r>
          </a:p>
          <a:p>
            <a:pPr lvl="1"/>
            <a:r>
              <a:rPr lang="en-US" sz="2400">
                <a:solidFill>
                  <a:srgbClr val="000000"/>
                </a:solidFill>
                <a:latin typeface="Consolas"/>
              </a:rPr>
              <a:t>}</a:t>
            </a:r>
          </a:p>
          <a:p>
            <a:pPr lvl="1"/>
            <a:r>
              <a:rPr lang="en-US" sz="2400" b="1">
                <a:solidFill>
                  <a:srgbClr val="7F0055"/>
                </a:solidFill>
                <a:latin typeface="Consolas"/>
              </a:rPr>
              <a:t>public</a:t>
            </a:r>
            <a:r>
              <a:rPr lang="en-US" sz="2400" b="1">
                <a:solidFill>
                  <a:srgbClr val="000000"/>
                </a:solidFill>
                <a:latin typeface="Consolas"/>
              </a:rPr>
              <a:t> String </a:t>
            </a:r>
            <a:r>
              <a:rPr lang="en-US" sz="2400" b="1" err="1">
                <a:solidFill>
                  <a:srgbClr val="000000"/>
                </a:solidFill>
                <a:latin typeface="Consolas"/>
              </a:rPr>
              <a:t>toString</a:t>
            </a:r>
            <a:r>
              <a:rPr lang="en-US" sz="2400" b="1">
                <a:solidFill>
                  <a:srgbClr val="000000"/>
                </a:solidFill>
                <a:latin typeface="Consolas"/>
              </a:rPr>
              <a:t>() {</a:t>
            </a:r>
          </a:p>
          <a:p>
            <a:pPr lvl="1"/>
            <a:r>
              <a:rPr lang="en-US" sz="2400" b="1">
                <a:solidFill>
                  <a:srgbClr val="7F0055"/>
                </a:solidFill>
                <a:latin typeface="Consolas"/>
              </a:rPr>
              <a:t>return</a:t>
            </a:r>
            <a:r>
              <a:rPr lang="en-US" sz="2400" b="1">
                <a:solidFill>
                  <a:srgbClr val="000000"/>
                </a:solidFill>
                <a:latin typeface="Consolas"/>
              </a:rPr>
              <a:t> </a:t>
            </a:r>
            <a:r>
              <a:rPr lang="en-US" sz="2400" b="1">
                <a:solidFill>
                  <a:srgbClr val="0000C0"/>
                </a:solidFill>
                <a:latin typeface="Consolas"/>
              </a:rPr>
              <a:t>Name</a:t>
            </a:r>
            <a:r>
              <a:rPr lang="en-US" sz="2400" b="1">
                <a:solidFill>
                  <a:srgbClr val="000000"/>
                </a:solidFill>
                <a:latin typeface="Consolas"/>
              </a:rPr>
              <a:t>;</a:t>
            </a:r>
          </a:p>
          <a:p>
            <a:pPr lvl="1"/>
            <a:r>
              <a:rPr lang="en-US" sz="2400">
                <a:solidFill>
                  <a:srgbClr val="000000"/>
                </a:solidFill>
                <a:latin typeface="Consolas"/>
              </a:rPr>
              <a:t>}</a:t>
            </a:r>
          </a:p>
          <a:p>
            <a:r>
              <a:rPr lang="en-US" sz="2400">
                <a:solidFill>
                  <a:srgbClr val="000000"/>
                </a:solidFill>
                <a:latin typeface="Consolas"/>
              </a:rPr>
              <a:t>}</a:t>
            </a:r>
            <a:endParaRPr lang="en-US" sz="2400"/>
          </a:p>
        </p:txBody>
      </p:sp>
      <p:sp>
        <p:nvSpPr>
          <p:cNvPr id="12" name="TextBox 11"/>
          <p:cNvSpPr txBox="1"/>
          <p:nvPr/>
        </p:nvSpPr>
        <p:spPr>
          <a:xfrm>
            <a:off x="6679103" y="1641765"/>
            <a:ext cx="4339397" cy="954107"/>
          </a:xfrm>
          <a:prstGeom prst="rect">
            <a:avLst/>
          </a:prstGeom>
          <a:noFill/>
        </p:spPr>
        <p:txBody>
          <a:bodyPr wrap="square" rtlCol="0">
            <a:spAutoFit/>
          </a:bodyPr>
          <a:lstStyle/>
          <a:p>
            <a:r>
              <a:rPr lang="en-US" sz="2800"/>
              <a:t>How to add Array Person to </a:t>
            </a:r>
            <a:r>
              <a:rPr lang="en-US" sz="2800" err="1"/>
              <a:t>JComboBox</a:t>
            </a:r>
            <a:r>
              <a:rPr lang="en-US" sz="2800"/>
              <a:t>?</a:t>
            </a:r>
          </a:p>
        </p:txBody>
      </p:sp>
      <p:pic>
        <p:nvPicPr>
          <p:cNvPr id="1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402" t="48047" r="41252" b="39453"/>
          <a:stretch/>
        </p:blipFill>
        <p:spPr bwMode="auto">
          <a:xfrm>
            <a:off x="8290972" y="3751522"/>
            <a:ext cx="2727528" cy="185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12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843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39454" y="1349639"/>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err="1">
                <a:solidFill>
                  <a:srgbClr val="002060"/>
                </a:solidFill>
                <a:latin typeface="Cambria" panose="02040503050406030204" pitchFamily="18" charset="0"/>
              </a:rPr>
              <a:t>Gói</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tạo</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giao</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diện</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tạo</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cửa</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sổ</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tạo</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lớp</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chứa</a:t>
            </a:r>
            <a:r>
              <a:rPr lang="en-US" sz="2800" kern="0">
                <a:solidFill>
                  <a:srgbClr val="002060"/>
                </a:solidFill>
                <a:latin typeface="Cambria" panose="02040503050406030204" pitchFamily="18" charset="0"/>
              </a:rPr>
              <a:t> control, </a:t>
            </a:r>
            <a:r>
              <a:rPr lang="en-US" sz="2800" kern="0" err="1">
                <a:solidFill>
                  <a:srgbClr val="002060"/>
                </a:solidFill>
                <a:latin typeface="Cambria" panose="02040503050406030204" pitchFamily="18" charset="0"/>
              </a:rPr>
              <a:t>các</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thành</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phần</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liên</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quan</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tới</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giao</a:t>
            </a:r>
            <a:r>
              <a:rPr lang="en-US" sz="2800" kern="0">
                <a:solidFill>
                  <a:srgbClr val="002060"/>
                </a:solidFill>
                <a:latin typeface="Cambria" panose="02040503050406030204" pitchFamily="18" charset="0"/>
              </a:rPr>
              <a:t> </a:t>
            </a:r>
            <a:r>
              <a:rPr lang="en-US" sz="2800" kern="0" err="1">
                <a:solidFill>
                  <a:srgbClr val="002060"/>
                </a:solidFill>
                <a:latin typeface="Cambria" panose="02040503050406030204" pitchFamily="18" charset="0"/>
              </a:rPr>
              <a:t>diện</a:t>
            </a:r>
            <a:endParaRPr lang="en-US" sz="2800" kern="0">
              <a:solidFill>
                <a:srgbClr val="002060"/>
              </a:solidFill>
              <a:latin typeface="Cambria" panose="02040503050406030204" pitchFamily="18" charset="0"/>
            </a:endParaRPr>
          </a:p>
        </p:txBody>
      </p:sp>
    </p:spTree>
    <p:extLst>
      <p:ext uri="{BB962C8B-B14F-4D97-AF65-F5344CB8AC3E}">
        <p14:creationId xmlns:p14="http://schemas.microsoft.com/office/powerpoint/2010/main" val="4286653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JCombobox</a:t>
            </a:r>
          </a:p>
        </p:txBody>
      </p:sp>
      <p:sp>
        <p:nvSpPr>
          <p:cNvPr id="15" name="Rectangle 14"/>
          <p:cNvSpPr/>
          <p:nvPr/>
        </p:nvSpPr>
        <p:spPr>
          <a:xfrm>
            <a:off x="2250743" y="1910070"/>
            <a:ext cx="8001000" cy="3970318"/>
          </a:xfrm>
          <a:prstGeom prst="rect">
            <a:avLst/>
          </a:prstGeom>
        </p:spPr>
        <p:txBody>
          <a:bodyPr wrap="square">
            <a:spAutoFit/>
          </a:bodyPr>
          <a:lstStyle/>
          <a:p>
            <a:r>
              <a:rPr lang="en-US" sz="2800">
                <a:solidFill>
                  <a:srgbClr val="000000"/>
                </a:solidFill>
                <a:latin typeface="Consolas"/>
              </a:rPr>
              <a:t>Person []list={</a:t>
            </a:r>
          </a:p>
          <a:p>
            <a:r>
              <a:rPr lang="en-US" sz="2800" b="1">
                <a:solidFill>
                  <a:srgbClr val="7F0055"/>
                </a:solidFill>
                <a:latin typeface="Consolas"/>
              </a:rPr>
              <a:t>new</a:t>
            </a:r>
            <a:r>
              <a:rPr lang="en-US" sz="2800" b="1">
                <a:solidFill>
                  <a:srgbClr val="000000"/>
                </a:solidFill>
                <a:latin typeface="Consolas"/>
              </a:rPr>
              <a:t> Person(</a:t>
            </a:r>
            <a:r>
              <a:rPr lang="en-US" sz="2800" b="1">
                <a:solidFill>
                  <a:srgbClr val="2A00FF"/>
                </a:solidFill>
                <a:latin typeface="Consolas"/>
              </a:rPr>
              <a:t>"1"</a:t>
            </a:r>
            <a:r>
              <a:rPr lang="en-US" sz="2800" b="1">
                <a:solidFill>
                  <a:srgbClr val="000000"/>
                </a:solidFill>
                <a:latin typeface="Consolas"/>
              </a:rPr>
              <a:t>, </a:t>
            </a:r>
            <a:r>
              <a:rPr lang="en-US" sz="2800" b="1">
                <a:solidFill>
                  <a:srgbClr val="2A00FF"/>
                </a:solidFill>
                <a:latin typeface="Consolas"/>
              </a:rPr>
              <a:t>"</a:t>
            </a:r>
            <a:r>
              <a:rPr lang="en-US" sz="2800" b="1" err="1">
                <a:solidFill>
                  <a:srgbClr val="2A00FF"/>
                </a:solidFill>
                <a:latin typeface="Consolas"/>
              </a:rPr>
              <a:t>Trần</a:t>
            </a:r>
            <a:r>
              <a:rPr lang="en-US" sz="2800" b="1">
                <a:solidFill>
                  <a:srgbClr val="2A00FF"/>
                </a:solidFill>
                <a:latin typeface="Consolas"/>
              </a:rPr>
              <a:t> </a:t>
            </a:r>
            <a:r>
              <a:rPr lang="en-US" sz="2800" b="1" err="1">
                <a:solidFill>
                  <a:srgbClr val="2A00FF"/>
                </a:solidFill>
                <a:latin typeface="Consolas"/>
              </a:rPr>
              <a:t>Thành</a:t>
            </a:r>
            <a:r>
              <a:rPr lang="en-US" sz="2800" b="1">
                <a:solidFill>
                  <a:srgbClr val="2A00FF"/>
                </a:solidFill>
                <a:latin typeface="Consolas"/>
              </a:rPr>
              <a:t> </a:t>
            </a:r>
            <a:r>
              <a:rPr lang="en-US" sz="2800" b="1" err="1">
                <a:solidFill>
                  <a:srgbClr val="2A00FF"/>
                </a:solidFill>
                <a:latin typeface="Consolas"/>
              </a:rPr>
              <a:t>Công</a:t>
            </a:r>
            <a:r>
              <a:rPr lang="en-US" sz="2800" b="1">
                <a:solidFill>
                  <a:srgbClr val="2A00FF"/>
                </a:solidFill>
                <a:latin typeface="Consolas"/>
              </a:rPr>
              <a:t>"</a:t>
            </a:r>
            <a:r>
              <a:rPr lang="en-US" sz="2800" b="1">
                <a:solidFill>
                  <a:srgbClr val="000000"/>
                </a:solidFill>
                <a:latin typeface="Consolas"/>
              </a:rPr>
              <a:t>),</a:t>
            </a:r>
          </a:p>
          <a:p>
            <a:r>
              <a:rPr lang="en-US" sz="2800" b="1">
                <a:solidFill>
                  <a:srgbClr val="7F0055"/>
                </a:solidFill>
                <a:latin typeface="Consolas"/>
              </a:rPr>
              <a:t>new</a:t>
            </a:r>
            <a:r>
              <a:rPr lang="en-US" sz="2800" b="1">
                <a:solidFill>
                  <a:srgbClr val="000000"/>
                </a:solidFill>
                <a:latin typeface="Consolas"/>
              </a:rPr>
              <a:t> Person(</a:t>
            </a:r>
            <a:r>
              <a:rPr lang="en-US" sz="2800" b="1">
                <a:solidFill>
                  <a:srgbClr val="2A00FF"/>
                </a:solidFill>
                <a:latin typeface="Consolas"/>
              </a:rPr>
              <a:t>"2"</a:t>
            </a:r>
            <a:r>
              <a:rPr lang="en-US" sz="2800" b="1">
                <a:solidFill>
                  <a:srgbClr val="000000"/>
                </a:solidFill>
                <a:latin typeface="Consolas"/>
              </a:rPr>
              <a:t>, </a:t>
            </a:r>
            <a:r>
              <a:rPr lang="en-US" sz="2800" b="1">
                <a:solidFill>
                  <a:srgbClr val="2A00FF"/>
                </a:solidFill>
                <a:latin typeface="Consolas"/>
              </a:rPr>
              <a:t>"</a:t>
            </a:r>
            <a:r>
              <a:rPr lang="en-US" sz="2800" b="1" err="1">
                <a:solidFill>
                  <a:srgbClr val="2A00FF"/>
                </a:solidFill>
                <a:latin typeface="Consolas"/>
              </a:rPr>
              <a:t>Nguyễn</a:t>
            </a:r>
            <a:r>
              <a:rPr lang="en-US" sz="2800" b="1">
                <a:solidFill>
                  <a:srgbClr val="2A00FF"/>
                </a:solidFill>
                <a:latin typeface="Consolas"/>
              </a:rPr>
              <a:t> </a:t>
            </a:r>
            <a:r>
              <a:rPr lang="en-US" sz="2800" b="1" err="1">
                <a:solidFill>
                  <a:srgbClr val="2A00FF"/>
                </a:solidFill>
                <a:latin typeface="Consolas"/>
              </a:rPr>
              <a:t>Đại</a:t>
            </a:r>
            <a:r>
              <a:rPr lang="en-US" sz="2800" b="1">
                <a:solidFill>
                  <a:srgbClr val="2A00FF"/>
                </a:solidFill>
                <a:latin typeface="Consolas"/>
              </a:rPr>
              <a:t> </a:t>
            </a:r>
            <a:r>
              <a:rPr lang="en-US" sz="2800" b="1" err="1">
                <a:solidFill>
                  <a:srgbClr val="2A00FF"/>
                </a:solidFill>
                <a:latin typeface="Consolas"/>
              </a:rPr>
              <a:t>Thắng</a:t>
            </a:r>
            <a:r>
              <a:rPr lang="en-US" sz="2800" b="1">
                <a:solidFill>
                  <a:srgbClr val="2A00FF"/>
                </a:solidFill>
                <a:latin typeface="Consolas"/>
              </a:rPr>
              <a:t>"</a:t>
            </a:r>
            <a:r>
              <a:rPr lang="en-US" sz="2800" b="1">
                <a:solidFill>
                  <a:srgbClr val="000000"/>
                </a:solidFill>
                <a:latin typeface="Consolas"/>
              </a:rPr>
              <a:t>),</a:t>
            </a:r>
          </a:p>
          <a:p>
            <a:r>
              <a:rPr lang="en-US" sz="2800" b="1">
                <a:solidFill>
                  <a:srgbClr val="7F0055"/>
                </a:solidFill>
                <a:latin typeface="Consolas"/>
              </a:rPr>
              <a:t>new</a:t>
            </a:r>
            <a:r>
              <a:rPr lang="en-US" sz="2800" b="1">
                <a:solidFill>
                  <a:srgbClr val="000000"/>
                </a:solidFill>
                <a:latin typeface="Consolas"/>
              </a:rPr>
              <a:t> Person(</a:t>
            </a:r>
            <a:r>
              <a:rPr lang="en-US" sz="2800" b="1">
                <a:solidFill>
                  <a:srgbClr val="2A00FF"/>
                </a:solidFill>
                <a:latin typeface="Consolas"/>
              </a:rPr>
              <a:t>"3"</a:t>
            </a:r>
            <a:r>
              <a:rPr lang="en-US" sz="2800" b="1">
                <a:solidFill>
                  <a:srgbClr val="000000"/>
                </a:solidFill>
                <a:latin typeface="Consolas"/>
              </a:rPr>
              <a:t>, </a:t>
            </a:r>
            <a:r>
              <a:rPr lang="en-US" sz="2800" b="1">
                <a:solidFill>
                  <a:srgbClr val="2A00FF"/>
                </a:solidFill>
                <a:latin typeface="Consolas"/>
              </a:rPr>
              <a:t>"</a:t>
            </a:r>
            <a:r>
              <a:rPr lang="en-US" sz="2800" b="1" err="1">
                <a:solidFill>
                  <a:srgbClr val="2A00FF"/>
                </a:solidFill>
                <a:latin typeface="Consolas"/>
              </a:rPr>
              <a:t>Hoàng</a:t>
            </a:r>
            <a:r>
              <a:rPr lang="en-US" sz="2800" b="1">
                <a:solidFill>
                  <a:srgbClr val="2A00FF"/>
                </a:solidFill>
                <a:latin typeface="Consolas"/>
              </a:rPr>
              <a:t> </a:t>
            </a:r>
            <a:r>
              <a:rPr lang="en-US" sz="2800" b="1" err="1">
                <a:solidFill>
                  <a:srgbClr val="2A00FF"/>
                </a:solidFill>
                <a:latin typeface="Consolas"/>
              </a:rPr>
              <a:t>Thành</a:t>
            </a:r>
            <a:r>
              <a:rPr lang="en-US" sz="2800" b="1">
                <a:solidFill>
                  <a:srgbClr val="2A00FF"/>
                </a:solidFill>
                <a:latin typeface="Consolas"/>
              </a:rPr>
              <a:t> </a:t>
            </a:r>
            <a:r>
              <a:rPr lang="en-US" sz="2800" b="1" err="1">
                <a:solidFill>
                  <a:srgbClr val="2A00FF"/>
                </a:solidFill>
                <a:latin typeface="Consolas"/>
              </a:rPr>
              <a:t>Đạt</a:t>
            </a:r>
            <a:r>
              <a:rPr lang="en-US" sz="2800" b="1">
                <a:solidFill>
                  <a:srgbClr val="2A00FF"/>
                </a:solidFill>
                <a:latin typeface="Consolas"/>
              </a:rPr>
              <a:t>"</a:t>
            </a:r>
            <a:r>
              <a:rPr lang="en-US" sz="2800" b="1">
                <a:solidFill>
                  <a:srgbClr val="000000"/>
                </a:solidFill>
                <a:latin typeface="Consolas"/>
              </a:rPr>
              <a:t>)</a:t>
            </a:r>
            <a:r>
              <a:rPr lang="en-US" sz="2800">
                <a:solidFill>
                  <a:srgbClr val="000000"/>
                </a:solidFill>
                <a:latin typeface="Consolas"/>
              </a:rPr>
              <a:t>};</a:t>
            </a:r>
          </a:p>
          <a:p>
            <a:r>
              <a:rPr lang="en-US" sz="2800" err="1">
                <a:solidFill>
                  <a:srgbClr val="000000"/>
                </a:solidFill>
                <a:latin typeface="Consolas"/>
              </a:rPr>
              <a:t>JComboBox</a:t>
            </a:r>
            <a:r>
              <a:rPr lang="en-US" sz="2800">
                <a:solidFill>
                  <a:srgbClr val="000000"/>
                </a:solidFill>
                <a:latin typeface="Consolas"/>
              </a:rPr>
              <a:t> cbo2=</a:t>
            </a:r>
            <a:r>
              <a:rPr lang="en-US" sz="2800" b="1">
                <a:solidFill>
                  <a:srgbClr val="7F0055"/>
                </a:solidFill>
                <a:latin typeface="Consolas"/>
              </a:rPr>
              <a:t>new</a:t>
            </a:r>
            <a:r>
              <a:rPr lang="en-US" sz="2800" b="1">
                <a:solidFill>
                  <a:srgbClr val="000000"/>
                </a:solidFill>
                <a:latin typeface="Consolas"/>
              </a:rPr>
              <a:t> </a:t>
            </a:r>
            <a:r>
              <a:rPr lang="en-US" sz="2800" b="1" err="1">
                <a:solidFill>
                  <a:srgbClr val="000000"/>
                </a:solidFill>
                <a:latin typeface="Consolas"/>
              </a:rPr>
              <a:t>JComboBox</a:t>
            </a:r>
            <a:r>
              <a:rPr lang="en-US" sz="2800" b="1">
                <a:solidFill>
                  <a:srgbClr val="000000"/>
                </a:solidFill>
                <a:latin typeface="Consolas"/>
              </a:rPr>
              <a:t>(list);</a:t>
            </a:r>
          </a:p>
          <a:p>
            <a:r>
              <a:rPr lang="en-US" sz="2800">
                <a:solidFill>
                  <a:srgbClr val="000000"/>
                </a:solidFill>
                <a:latin typeface="Consolas"/>
              </a:rPr>
              <a:t>add(cbo2);</a:t>
            </a:r>
          </a:p>
          <a:p>
            <a:endParaRPr lang="en-US" sz="2800">
              <a:solidFill>
                <a:srgbClr val="000000"/>
              </a:solidFill>
              <a:latin typeface="Consolas"/>
            </a:endParaRPr>
          </a:p>
          <a:p>
            <a:r>
              <a:rPr lang="en-US" sz="2800">
                <a:solidFill>
                  <a:srgbClr val="000000"/>
                </a:solidFill>
                <a:latin typeface="Consolas"/>
              </a:rPr>
              <a:t>We get Person from selected:</a:t>
            </a:r>
          </a:p>
          <a:p>
            <a:r>
              <a:rPr lang="en-US" sz="2800">
                <a:solidFill>
                  <a:srgbClr val="000000"/>
                </a:solidFill>
                <a:highlight>
                  <a:srgbClr val="E8F2FE"/>
                </a:highlight>
                <a:latin typeface="Consolas"/>
              </a:rPr>
              <a:t>Person p=(Person)cbo2.getSelectedItem();</a:t>
            </a:r>
            <a:endParaRPr lang="en-US" sz="2800"/>
          </a:p>
        </p:txBody>
      </p:sp>
    </p:spTree>
    <p:extLst>
      <p:ext uri="{BB962C8B-B14F-4D97-AF65-F5344CB8AC3E}">
        <p14:creationId xmlns:p14="http://schemas.microsoft.com/office/powerpoint/2010/main" val="345868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1"/>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JList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5975" y="1426409"/>
            <a:ext cx="2382472" cy="246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065953" y="1336965"/>
            <a:ext cx="6296713" cy="2554545"/>
          </a:xfrm>
          <a:prstGeom prst="rect">
            <a:avLst/>
          </a:prstGeom>
        </p:spPr>
        <p:txBody>
          <a:bodyPr wrap="square">
            <a:spAutoFit/>
          </a:bodyPr>
          <a:lstStyle/>
          <a:p>
            <a:r>
              <a:rPr lang="en-US" sz="2000">
                <a:solidFill>
                  <a:srgbClr val="000000"/>
                </a:solidFill>
                <a:latin typeface="Consolas"/>
              </a:rPr>
              <a:t>		Person []list={</a:t>
            </a:r>
          </a:p>
          <a:p>
            <a:r>
              <a:rPr lang="en-US" sz="2000" b="1">
                <a:solidFill>
                  <a:srgbClr val="7F0055"/>
                </a:solidFill>
                <a:latin typeface="Consolas"/>
              </a:rPr>
              <a:t>new</a:t>
            </a:r>
            <a:r>
              <a:rPr lang="en-US" sz="2000" b="1">
                <a:solidFill>
                  <a:srgbClr val="000000"/>
                </a:solidFill>
                <a:latin typeface="Consolas"/>
              </a:rPr>
              <a:t> Person(</a:t>
            </a:r>
            <a:r>
              <a:rPr lang="en-US" sz="2000" b="1">
                <a:solidFill>
                  <a:srgbClr val="2A00FF"/>
                </a:solidFill>
                <a:latin typeface="Consolas"/>
              </a:rPr>
              <a:t>"1"</a:t>
            </a:r>
            <a:r>
              <a:rPr lang="en-US" sz="2000" b="1">
                <a:solidFill>
                  <a:srgbClr val="000000"/>
                </a:solidFill>
                <a:latin typeface="Consolas"/>
              </a:rPr>
              <a:t>, </a:t>
            </a:r>
            <a:r>
              <a:rPr lang="en-US" sz="2000" b="1">
                <a:solidFill>
                  <a:srgbClr val="2A00FF"/>
                </a:solidFill>
                <a:latin typeface="Consolas"/>
              </a:rPr>
              <a:t>"</a:t>
            </a:r>
            <a:r>
              <a:rPr lang="en-US" sz="2000" b="1" err="1">
                <a:solidFill>
                  <a:srgbClr val="2A00FF"/>
                </a:solidFill>
                <a:latin typeface="Consolas"/>
              </a:rPr>
              <a:t>Đỗ</a:t>
            </a:r>
            <a:r>
              <a:rPr lang="en-US" sz="2000" b="1">
                <a:solidFill>
                  <a:srgbClr val="2A00FF"/>
                </a:solidFill>
                <a:latin typeface="Consolas"/>
              </a:rPr>
              <a:t> </a:t>
            </a:r>
            <a:r>
              <a:rPr lang="en-US" sz="2000" b="1" err="1">
                <a:solidFill>
                  <a:srgbClr val="2A00FF"/>
                </a:solidFill>
                <a:latin typeface="Consolas"/>
              </a:rPr>
              <a:t>Công</a:t>
            </a:r>
            <a:r>
              <a:rPr lang="en-US" sz="2000" b="1">
                <a:solidFill>
                  <a:srgbClr val="2A00FF"/>
                </a:solidFill>
                <a:latin typeface="Consolas"/>
              </a:rPr>
              <a:t> </a:t>
            </a:r>
            <a:r>
              <a:rPr lang="en-US" sz="2000" b="1" err="1">
                <a:solidFill>
                  <a:srgbClr val="2A00FF"/>
                </a:solidFill>
                <a:latin typeface="Consolas"/>
              </a:rPr>
              <a:t>Thành</a:t>
            </a:r>
            <a:r>
              <a:rPr lang="en-US" sz="2000" b="1">
                <a:solidFill>
                  <a:srgbClr val="2A00FF"/>
                </a:solidFill>
                <a:latin typeface="Consolas"/>
              </a:rPr>
              <a:t>"</a:t>
            </a:r>
            <a:r>
              <a:rPr lang="en-US" sz="2000" b="1">
                <a:solidFill>
                  <a:srgbClr val="000000"/>
                </a:solidFill>
                <a:latin typeface="Consolas"/>
              </a:rPr>
              <a:t>),</a:t>
            </a:r>
          </a:p>
          <a:p>
            <a:r>
              <a:rPr lang="en-US" sz="2000" b="1">
                <a:solidFill>
                  <a:srgbClr val="7F0055"/>
                </a:solidFill>
                <a:latin typeface="Consolas"/>
              </a:rPr>
              <a:t>new</a:t>
            </a:r>
            <a:r>
              <a:rPr lang="en-US" sz="2000" b="1">
                <a:solidFill>
                  <a:srgbClr val="000000"/>
                </a:solidFill>
                <a:latin typeface="Consolas"/>
              </a:rPr>
              <a:t> Person(</a:t>
            </a:r>
            <a:r>
              <a:rPr lang="en-US" sz="2000" b="1">
                <a:solidFill>
                  <a:srgbClr val="2A00FF"/>
                </a:solidFill>
                <a:latin typeface="Consolas"/>
              </a:rPr>
              <a:t>"2"</a:t>
            </a:r>
            <a:r>
              <a:rPr lang="en-US" sz="2000" b="1">
                <a:solidFill>
                  <a:srgbClr val="000000"/>
                </a:solidFill>
                <a:latin typeface="Consolas"/>
              </a:rPr>
              <a:t>, </a:t>
            </a:r>
            <a:r>
              <a:rPr lang="en-US" sz="2000" b="1">
                <a:solidFill>
                  <a:srgbClr val="2A00FF"/>
                </a:solidFill>
                <a:latin typeface="Consolas"/>
              </a:rPr>
              <a:t>"</a:t>
            </a:r>
            <a:r>
              <a:rPr lang="en-US" sz="2000" b="1" err="1">
                <a:solidFill>
                  <a:srgbClr val="2A00FF"/>
                </a:solidFill>
                <a:latin typeface="Consolas"/>
              </a:rPr>
              <a:t>Nguyễn</a:t>
            </a:r>
            <a:r>
              <a:rPr lang="en-US" sz="2000" b="1">
                <a:solidFill>
                  <a:srgbClr val="2A00FF"/>
                </a:solidFill>
                <a:latin typeface="Consolas"/>
              </a:rPr>
              <a:t> </a:t>
            </a:r>
            <a:r>
              <a:rPr lang="en-US" sz="2000" b="1" err="1">
                <a:solidFill>
                  <a:srgbClr val="2A00FF"/>
                </a:solidFill>
                <a:latin typeface="Consolas"/>
              </a:rPr>
              <a:t>Văn</a:t>
            </a:r>
            <a:r>
              <a:rPr lang="en-US" sz="2000" b="1">
                <a:solidFill>
                  <a:srgbClr val="2A00FF"/>
                </a:solidFill>
                <a:latin typeface="Consolas"/>
              </a:rPr>
              <a:t> </a:t>
            </a:r>
            <a:r>
              <a:rPr lang="en-US" sz="2000" b="1" err="1">
                <a:solidFill>
                  <a:srgbClr val="2A00FF"/>
                </a:solidFill>
                <a:latin typeface="Consolas"/>
              </a:rPr>
              <a:t>Hùng</a:t>
            </a:r>
            <a:r>
              <a:rPr lang="en-US" sz="2000" b="1">
                <a:solidFill>
                  <a:srgbClr val="2A00FF"/>
                </a:solidFill>
                <a:latin typeface="Consolas"/>
              </a:rPr>
              <a:t>"</a:t>
            </a:r>
            <a:r>
              <a:rPr lang="en-US" sz="2000" b="1">
                <a:solidFill>
                  <a:srgbClr val="000000"/>
                </a:solidFill>
                <a:latin typeface="Consolas"/>
              </a:rPr>
              <a:t>),</a:t>
            </a:r>
          </a:p>
          <a:p>
            <a:r>
              <a:rPr lang="en-US" sz="2000" b="1">
                <a:solidFill>
                  <a:srgbClr val="7F0055"/>
                </a:solidFill>
                <a:latin typeface="Consolas"/>
              </a:rPr>
              <a:t>new</a:t>
            </a:r>
            <a:r>
              <a:rPr lang="en-US" sz="2000" b="1">
                <a:solidFill>
                  <a:srgbClr val="000000"/>
                </a:solidFill>
                <a:latin typeface="Consolas"/>
              </a:rPr>
              <a:t> Person(</a:t>
            </a:r>
            <a:r>
              <a:rPr lang="en-US" sz="2000" b="1">
                <a:solidFill>
                  <a:srgbClr val="2A00FF"/>
                </a:solidFill>
                <a:latin typeface="Consolas"/>
              </a:rPr>
              <a:t>"3"</a:t>
            </a:r>
            <a:r>
              <a:rPr lang="en-US" sz="2000" b="1">
                <a:solidFill>
                  <a:srgbClr val="000000"/>
                </a:solidFill>
                <a:latin typeface="Consolas"/>
              </a:rPr>
              <a:t>, </a:t>
            </a:r>
            <a:r>
              <a:rPr lang="en-US" sz="2000" b="1">
                <a:solidFill>
                  <a:srgbClr val="2A00FF"/>
                </a:solidFill>
                <a:latin typeface="Consolas"/>
              </a:rPr>
              <a:t>"</a:t>
            </a:r>
            <a:r>
              <a:rPr lang="en-US" sz="2000" b="1" err="1">
                <a:solidFill>
                  <a:srgbClr val="2A00FF"/>
                </a:solidFill>
                <a:latin typeface="Consolas"/>
              </a:rPr>
              <a:t>Trần</a:t>
            </a:r>
            <a:r>
              <a:rPr lang="en-US" sz="2000" b="1">
                <a:solidFill>
                  <a:srgbClr val="2A00FF"/>
                </a:solidFill>
                <a:latin typeface="Consolas"/>
              </a:rPr>
              <a:t> </a:t>
            </a:r>
            <a:r>
              <a:rPr lang="en-US" sz="2000" b="1" err="1">
                <a:solidFill>
                  <a:srgbClr val="2A00FF"/>
                </a:solidFill>
                <a:latin typeface="Consolas"/>
              </a:rPr>
              <a:t>Duy</a:t>
            </a:r>
            <a:r>
              <a:rPr lang="en-US" sz="2000" b="1">
                <a:solidFill>
                  <a:srgbClr val="2A00FF"/>
                </a:solidFill>
                <a:latin typeface="Consolas"/>
              </a:rPr>
              <a:t> </a:t>
            </a:r>
            <a:r>
              <a:rPr lang="en-US" sz="2000" b="1" err="1">
                <a:solidFill>
                  <a:srgbClr val="2A00FF"/>
                </a:solidFill>
                <a:latin typeface="Consolas"/>
              </a:rPr>
              <a:t>Thanh</a:t>
            </a:r>
            <a:r>
              <a:rPr lang="en-US" sz="2000" b="1">
                <a:solidFill>
                  <a:srgbClr val="2A00FF"/>
                </a:solidFill>
                <a:latin typeface="Consolas"/>
              </a:rPr>
              <a:t>"</a:t>
            </a:r>
            <a:r>
              <a:rPr lang="en-US" sz="2000" b="1">
                <a:solidFill>
                  <a:srgbClr val="000000"/>
                </a:solidFill>
                <a:latin typeface="Consolas"/>
              </a:rPr>
              <a:t>),</a:t>
            </a:r>
          </a:p>
          <a:p>
            <a:r>
              <a:rPr lang="en-US" sz="2000" b="1">
                <a:solidFill>
                  <a:srgbClr val="7F0055"/>
                </a:solidFill>
                <a:latin typeface="Consolas"/>
              </a:rPr>
              <a:t>new</a:t>
            </a:r>
            <a:r>
              <a:rPr lang="en-US" sz="2000" b="1">
                <a:solidFill>
                  <a:srgbClr val="000000"/>
                </a:solidFill>
                <a:latin typeface="Consolas"/>
              </a:rPr>
              <a:t> Person(</a:t>
            </a:r>
            <a:r>
              <a:rPr lang="en-US" sz="2000" b="1">
                <a:solidFill>
                  <a:srgbClr val="2A00FF"/>
                </a:solidFill>
                <a:latin typeface="Consolas"/>
              </a:rPr>
              <a:t>"4"</a:t>
            </a:r>
            <a:r>
              <a:rPr lang="en-US" sz="2000" b="1">
                <a:solidFill>
                  <a:srgbClr val="000000"/>
                </a:solidFill>
                <a:latin typeface="Consolas"/>
              </a:rPr>
              <a:t>, </a:t>
            </a:r>
            <a:r>
              <a:rPr lang="en-US" sz="2000" b="1">
                <a:solidFill>
                  <a:srgbClr val="2A00FF"/>
                </a:solidFill>
                <a:latin typeface="Consolas"/>
              </a:rPr>
              <a:t>"</a:t>
            </a:r>
            <a:r>
              <a:rPr lang="en-US" sz="2000" b="1" err="1">
                <a:solidFill>
                  <a:srgbClr val="2A00FF"/>
                </a:solidFill>
                <a:latin typeface="Consolas"/>
              </a:rPr>
              <a:t>Đoàn</a:t>
            </a:r>
            <a:r>
              <a:rPr lang="en-US" sz="2000" b="1">
                <a:solidFill>
                  <a:srgbClr val="2A00FF"/>
                </a:solidFill>
                <a:latin typeface="Consolas"/>
              </a:rPr>
              <a:t> </a:t>
            </a:r>
            <a:r>
              <a:rPr lang="en-US" sz="2000" b="1" err="1">
                <a:solidFill>
                  <a:srgbClr val="2A00FF"/>
                </a:solidFill>
                <a:latin typeface="Consolas"/>
              </a:rPr>
              <a:t>Ái</a:t>
            </a:r>
            <a:r>
              <a:rPr lang="en-US" sz="2000" b="1">
                <a:solidFill>
                  <a:srgbClr val="2A00FF"/>
                </a:solidFill>
                <a:latin typeface="Consolas"/>
              </a:rPr>
              <a:t> </a:t>
            </a:r>
            <a:r>
              <a:rPr lang="en-US" sz="2000" b="1" err="1">
                <a:solidFill>
                  <a:srgbClr val="2A00FF"/>
                </a:solidFill>
                <a:latin typeface="Consolas"/>
              </a:rPr>
              <a:t>Nương</a:t>
            </a:r>
            <a:r>
              <a:rPr lang="en-US" sz="2000" b="1">
                <a:solidFill>
                  <a:srgbClr val="2A00FF"/>
                </a:solidFill>
                <a:latin typeface="Consolas"/>
              </a:rPr>
              <a:t>"</a:t>
            </a:r>
            <a:r>
              <a:rPr lang="en-US" sz="2000" b="1">
                <a:solidFill>
                  <a:srgbClr val="000000"/>
                </a:solidFill>
                <a:latin typeface="Consolas"/>
              </a:rPr>
              <a:t>),</a:t>
            </a:r>
          </a:p>
          <a:p>
            <a:r>
              <a:rPr lang="en-US" sz="2000" b="1">
                <a:solidFill>
                  <a:srgbClr val="7F0055"/>
                </a:solidFill>
                <a:latin typeface="Consolas"/>
              </a:rPr>
              <a:t>…</a:t>
            </a:r>
            <a:endParaRPr lang="vi-VN" sz="2000" b="1">
              <a:solidFill>
                <a:srgbClr val="000000"/>
              </a:solidFill>
              <a:latin typeface="Consolas"/>
            </a:endParaRPr>
          </a:p>
          <a:p>
            <a:r>
              <a:rPr lang="en-US" sz="2000" b="1">
                <a:solidFill>
                  <a:srgbClr val="7F0055"/>
                </a:solidFill>
                <a:latin typeface="Consolas"/>
              </a:rPr>
              <a:t>new</a:t>
            </a:r>
            <a:r>
              <a:rPr lang="en-US" sz="2000" b="1">
                <a:solidFill>
                  <a:srgbClr val="000000"/>
                </a:solidFill>
                <a:latin typeface="Consolas"/>
              </a:rPr>
              <a:t> Person(</a:t>
            </a:r>
            <a:r>
              <a:rPr lang="en-US" sz="2000" b="1">
                <a:solidFill>
                  <a:srgbClr val="2A00FF"/>
                </a:solidFill>
                <a:latin typeface="Consolas"/>
              </a:rPr>
              <a:t>"10"</a:t>
            </a:r>
            <a:r>
              <a:rPr lang="en-US" sz="2000" b="1">
                <a:solidFill>
                  <a:srgbClr val="000000"/>
                </a:solidFill>
                <a:latin typeface="Consolas"/>
              </a:rPr>
              <a:t>, </a:t>
            </a:r>
            <a:r>
              <a:rPr lang="en-US" sz="2000" b="1">
                <a:solidFill>
                  <a:srgbClr val="2A00FF"/>
                </a:solidFill>
                <a:latin typeface="Consolas"/>
              </a:rPr>
              <a:t>"</a:t>
            </a:r>
            <a:r>
              <a:rPr lang="en-US" sz="2000" b="1" err="1">
                <a:solidFill>
                  <a:srgbClr val="2A00FF"/>
                </a:solidFill>
                <a:latin typeface="Consolas"/>
              </a:rPr>
              <a:t>Đào</a:t>
            </a:r>
            <a:r>
              <a:rPr lang="en-US" sz="2000" b="1">
                <a:solidFill>
                  <a:srgbClr val="2A00FF"/>
                </a:solidFill>
                <a:latin typeface="Consolas"/>
              </a:rPr>
              <a:t> </a:t>
            </a:r>
            <a:r>
              <a:rPr lang="en-US" sz="2000" b="1" err="1">
                <a:solidFill>
                  <a:srgbClr val="2A00FF"/>
                </a:solidFill>
                <a:latin typeface="Consolas"/>
              </a:rPr>
              <a:t>Cẩm</a:t>
            </a:r>
            <a:r>
              <a:rPr lang="en-US" sz="2000" b="1">
                <a:solidFill>
                  <a:srgbClr val="2A00FF"/>
                </a:solidFill>
                <a:latin typeface="Consolas"/>
              </a:rPr>
              <a:t> </a:t>
            </a:r>
            <a:r>
              <a:rPr lang="en-US" sz="2000" b="1" err="1">
                <a:solidFill>
                  <a:srgbClr val="2A00FF"/>
                </a:solidFill>
                <a:latin typeface="Consolas"/>
              </a:rPr>
              <a:t>Hằng</a:t>
            </a:r>
            <a:r>
              <a:rPr lang="en-US" sz="2000" b="1">
                <a:solidFill>
                  <a:srgbClr val="2A00FF"/>
                </a:solidFill>
                <a:latin typeface="Consolas"/>
              </a:rPr>
              <a:t>"</a:t>
            </a:r>
            <a:r>
              <a:rPr lang="en-US" sz="2000" b="1">
                <a:solidFill>
                  <a:srgbClr val="000000"/>
                </a:solidFill>
                <a:latin typeface="Consolas"/>
              </a:rPr>
              <a:t>)</a:t>
            </a:r>
          </a:p>
          <a:p>
            <a:r>
              <a:rPr lang="en-US" sz="2000">
                <a:solidFill>
                  <a:srgbClr val="000000"/>
                </a:solidFill>
                <a:latin typeface="Consolas"/>
              </a:rPr>
              <a:t>};</a:t>
            </a:r>
            <a:endParaRPr lang="en-US" sz="2000"/>
          </a:p>
        </p:txBody>
      </p:sp>
      <p:sp>
        <p:nvSpPr>
          <p:cNvPr id="11" name="Rectangle 10"/>
          <p:cNvSpPr/>
          <p:nvPr/>
        </p:nvSpPr>
        <p:spPr>
          <a:xfrm>
            <a:off x="1895901" y="3764708"/>
            <a:ext cx="8534400" cy="2677656"/>
          </a:xfrm>
          <a:prstGeom prst="rect">
            <a:avLst/>
          </a:prstGeom>
        </p:spPr>
        <p:txBody>
          <a:bodyPr wrap="square">
            <a:spAutoFit/>
          </a:bodyPr>
          <a:lstStyle/>
          <a:p>
            <a:r>
              <a:rPr lang="en-US" sz="2400" err="1">
                <a:solidFill>
                  <a:srgbClr val="000000"/>
                </a:solidFill>
                <a:latin typeface="Consolas"/>
              </a:rPr>
              <a:t>JList</a:t>
            </a:r>
            <a:r>
              <a:rPr lang="en-US" sz="2400">
                <a:solidFill>
                  <a:srgbClr val="000000"/>
                </a:solidFill>
                <a:latin typeface="Consolas"/>
              </a:rPr>
              <a:t> </a:t>
            </a:r>
            <a:r>
              <a:rPr lang="en-US" sz="2400" err="1">
                <a:solidFill>
                  <a:srgbClr val="000000"/>
                </a:solidFill>
                <a:latin typeface="Consolas"/>
              </a:rPr>
              <a:t>jl</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JList</a:t>
            </a:r>
            <a:r>
              <a:rPr lang="en-US" sz="2400" b="1">
                <a:solidFill>
                  <a:srgbClr val="000000"/>
                </a:solidFill>
                <a:latin typeface="Consolas"/>
              </a:rPr>
              <a:t>(</a:t>
            </a:r>
            <a:r>
              <a:rPr lang="en-US" sz="2400" b="1">
                <a:solidFill>
                  <a:srgbClr val="000000"/>
                </a:solidFill>
                <a:highlight>
                  <a:srgbClr val="D4D4D4"/>
                </a:highlight>
                <a:latin typeface="Consolas"/>
              </a:rPr>
              <a:t>list);</a:t>
            </a:r>
          </a:p>
          <a:p>
            <a:r>
              <a:rPr lang="en-US" sz="2400" err="1">
                <a:solidFill>
                  <a:srgbClr val="000000"/>
                </a:solidFill>
                <a:latin typeface="Consolas"/>
              </a:rPr>
              <a:t>jl.setSelectionBackground</a:t>
            </a:r>
            <a:r>
              <a:rPr lang="en-US" sz="2400">
                <a:solidFill>
                  <a:srgbClr val="000000"/>
                </a:solidFill>
                <a:latin typeface="Consolas"/>
              </a:rPr>
              <a:t>(</a:t>
            </a:r>
            <a:r>
              <a:rPr lang="en-US" sz="2400" err="1">
                <a:solidFill>
                  <a:srgbClr val="000000"/>
                </a:solidFill>
                <a:latin typeface="Consolas"/>
              </a:rPr>
              <a:t>Color.</a:t>
            </a:r>
            <a:r>
              <a:rPr lang="en-US" sz="2400" i="1" err="1">
                <a:solidFill>
                  <a:srgbClr val="0000C0"/>
                </a:solidFill>
                <a:latin typeface="Consolas"/>
              </a:rPr>
              <a:t>RED</a:t>
            </a:r>
            <a:r>
              <a:rPr lang="en-US" sz="2400" i="1">
                <a:solidFill>
                  <a:srgbClr val="000000"/>
                </a:solidFill>
                <a:latin typeface="Consolas"/>
              </a:rPr>
              <a:t>);</a:t>
            </a:r>
          </a:p>
          <a:p>
            <a:r>
              <a:rPr lang="en-US" sz="2400" err="1">
                <a:solidFill>
                  <a:srgbClr val="000000"/>
                </a:solidFill>
                <a:latin typeface="Consolas"/>
              </a:rPr>
              <a:t>jl.setSelectionForeground</a:t>
            </a:r>
            <a:r>
              <a:rPr lang="en-US" sz="2400">
                <a:solidFill>
                  <a:srgbClr val="000000"/>
                </a:solidFill>
                <a:latin typeface="Consolas"/>
              </a:rPr>
              <a:t>(</a:t>
            </a:r>
            <a:r>
              <a:rPr lang="en-US" sz="2400" err="1">
                <a:solidFill>
                  <a:srgbClr val="000000"/>
                </a:solidFill>
                <a:latin typeface="Consolas"/>
              </a:rPr>
              <a:t>Color.</a:t>
            </a:r>
            <a:r>
              <a:rPr lang="en-US" sz="2400" i="1" err="1">
                <a:solidFill>
                  <a:srgbClr val="0000C0"/>
                </a:solidFill>
                <a:latin typeface="Consolas"/>
              </a:rPr>
              <a:t>WHITE</a:t>
            </a:r>
            <a:r>
              <a:rPr lang="en-US" sz="2400" i="1">
                <a:solidFill>
                  <a:srgbClr val="000000"/>
                </a:solidFill>
                <a:latin typeface="Consolas"/>
              </a:rPr>
              <a:t>);</a:t>
            </a:r>
          </a:p>
          <a:p>
            <a:r>
              <a:rPr lang="en-US" sz="2400" err="1">
                <a:solidFill>
                  <a:srgbClr val="000000"/>
                </a:solidFill>
                <a:latin typeface="Consolas"/>
              </a:rPr>
              <a:t>JScrollPane</a:t>
            </a:r>
            <a:r>
              <a:rPr lang="en-US" sz="2400">
                <a:solidFill>
                  <a:srgbClr val="000000"/>
                </a:solidFill>
                <a:latin typeface="Consolas"/>
              </a:rPr>
              <a:t> </a:t>
            </a:r>
            <a:r>
              <a:rPr lang="en-US" sz="2400" err="1">
                <a:solidFill>
                  <a:srgbClr val="000000"/>
                </a:solidFill>
                <a:latin typeface="Consolas"/>
              </a:rPr>
              <a:t>scjl</a:t>
            </a:r>
            <a:r>
              <a:rPr lang="en-US" sz="2400">
                <a:solidFill>
                  <a:srgbClr val="000000"/>
                </a:solidFill>
                <a:latin typeface="Consolas"/>
              </a:rPr>
              <a:t>=</a:t>
            </a:r>
            <a:r>
              <a:rPr lang="en-US" sz="2400" b="1">
                <a:solidFill>
                  <a:srgbClr val="7F0055"/>
                </a:solidFill>
                <a:latin typeface="Consolas"/>
              </a:rPr>
              <a:t>new</a:t>
            </a:r>
            <a:r>
              <a:rPr lang="en-US" sz="2400" b="1">
                <a:solidFill>
                  <a:srgbClr val="000000"/>
                </a:solidFill>
                <a:latin typeface="Consolas"/>
              </a:rPr>
              <a:t> </a:t>
            </a:r>
            <a:r>
              <a:rPr lang="en-US" sz="2400" b="1" err="1">
                <a:solidFill>
                  <a:srgbClr val="000000"/>
                </a:solidFill>
                <a:latin typeface="Consolas"/>
              </a:rPr>
              <a:t>JScrollPane</a:t>
            </a:r>
            <a:r>
              <a:rPr lang="en-US" sz="2400" b="1">
                <a:solidFill>
                  <a:srgbClr val="000000"/>
                </a:solidFill>
                <a:latin typeface="Consolas"/>
              </a:rPr>
              <a:t>(</a:t>
            </a:r>
            <a:r>
              <a:rPr lang="en-US" sz="2400" b="1" err="1">
                <a:solidFill>
                  <a:srgbClr val="000000"/>
                </a:solidFill>
                <a:latin typeface="Consolas"/>
              </a:rPr>
              <a:t>jl</a:t>
            </a:r>
            <a:r>
              <a:rPr lang="en-US" sz="2400" b="1">
                <a:solidFill>
                  <a:srgbClr val="000000"/>
                </a:solidFill>
                <a:latin typeface="Consolas"/>
              </a:rPr>
              <a:t>,</a:t>
            </a:r>
          </a:p>
          <a:p>
            <a:r>
              <a:rPr lang="en-US" sz="2400" b="1" err="1">
                <a:solidFill>
                  <a:srgbClr val="000000"/>
                </a:solidFill>
                <a:latin typeface="Consolas"/>
              </a:rPr>
              <a:t>JScrollPane.</a:t>
            </a:r>
            <a:r>
              <a:rPr lang="en-US" sz="2400" b="1" i="1" err="1">
                <a:solidFill>
                  <a:srgbClr val="0000C0"/>
                </a:solidFill>
                <a:latin typeface="Consolas"/>
              </a:rPr>
              <a:t>VERTICAL_SCROLLBAR_ALWAYS</a:t>
            </a:r>
            <a:r>
              <a:rPr lang="en-US" sz="2400" b="1" i="1">
                <a:solidFill>
                  <a:srgbClr val="000000"/>
                </a:solidFill>
                <a:latin typeface="Consolas"/>
              </a:rPr>
              <a:t>,</a:t>
            </a:r>
          </a:p>
          <a:p>
            <a:r>
              <a:rPr lang="en-US" sz="2400" b="1" i="1" err="1">
                <a:solidFill>
                  <a:srgbClr val="000000"/>
                </a:solidFill>
                <a:latin typeface="Consolas"/>
              </a:rPr>
              <a:t>JScrollPane.</a:t>
            </a:r>
            <a:r>
              <a:rPr lang="en-US" sz="2400" b="1" i="1" err="1">
                <a:solidFill>
                  <a:srgbClr val="0000C0"/>
                </a:solidFill>
                <a:latin typeface="Consolas"/>
              </a:rPr>
              <a:t>HORIZONTAL_SCROLLBAR_ALWAYS</a:t>
            </a:r>
            <a:r>
              <a:rPr lang="en-US" sz="2400" b="1" i="1">
                <a:solidFill>
                  <a:srgbClr val="000000"/>
                </a:solidFill>
                <a:latin typeface="Consolas"/>
              </a:rPr>
              <a:t>);</a:t>
            </a:r>
          </a:p>
          <a:p>
            <a:r>
              <a:rPr lang="en-US" sz="2400">
                <a:solidFill>
                  <a:srgbClr val="000000"/>
                </a:solidFill>
                <a:latin typeface="Consolas"/>
              </a:rPr>
              <a:t>add(</a:t>
            </a:r>
            <a:r>
              <a:rPr lang="en-US" sz="2400" err="1">
                <a:solidFill>
                  <a:srgbClr val="000000"/>
                </a:solidFill>
                <a:latin typeface="Consolas"/>
              </a:rPr>
              <a:t>scjl</a:t>
            </a:r>
            <a:r>
              <a:rPr lang="en-US" sz="2400">
                <a:solidFill>
                  <a:srgbClr val="000000"/>
                </a:solidFill>
                <a:latin typeface="Consolas"/>
              </a:rPr>
              <a:t>);</a:t>
            </a:r>
            <a:endParaRPr lang="en-US" sz="2400"/>
          </a:p>
        </p:txBody>
      </p:sp>
    </p:spTree>
    <p:extLst>
      <p:ext uri="{BB962C8B-B14F-4D97-AF65-F5344CB8AC3E}">
        <p14:creationId xmlns:p14="http://schemas.microsoft.com/office/powerpoint/2010/main" val="723593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0036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212302"/>
            <a:ext cx="8229600" cy="658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a:solidFill>
                  <a:srgbClr val="002060"/>
                </a:solidFill>
                <a:latin typeface="Cambria" panose="02040503050406030204" pitchFamily="18" charset="0"/>
              </a:rPr>
              <a:t>JList</a:t>
            </a:r>
          </a:p>
        </p:txBody>
      </p:sp>
      <p:sp>
        <p:nvSpPr>
          <p:cNvPr id="12" name="Rectangle 11"/>
          <p:cNvSpPr/>
          <p:nvPr/>
        </p:nvSpPr>
        <p:spPr>
          <a:xfrm>
            <a:off x="4395717" y="1209390"/>
            <a:ext cx="4253087" cy="584775"/>
          </a:xfrm>
          <a:prstGeom prst="rect">
            <a:avLst/>
          </a:prstGeom>
        </p:spPr>
        <p:txBody>
          <a:bodyPr wrap="none">
            <a:spAutoFit/>
          </a:bodyPr>
          <a:lstStyle/>
          <a:p>
            <a:r>
              <a:rPr lang="en-US" sz="3200" err="1">
                <a:solidFill>
                  <a:srgbClr val="000000"/>
                </a:solidFill>
                <a:highlight>
                  <a:srgbClr val="D4D4D4"/>
                </a:highlight>
                <a:latin typeface="Consolas"/>
              </a:rPr>
              <a:t>ListSelectionModel</a:t>
            </a:r>
            <a:endParaRPr lang="en-US" sz="3200"/>
          </a:p>
        </p:txBody>
      </p:sp>
      <p:sp>
        <p:nvSpPr>
          <p:cNvPr id="13" name="Rectangle 12"/>
          <p:cNvSpPr/>
          <p:nvPr/>
        </p:nvSpPr>
        <p:spPr>
          <a:xfrm>
            <a:off x="1981200" y="1758234"/>
            <a:ext cx="8229600" cy="1200329"/>
          </a:xfrm>
          <a:prstGeom prst="rect">
            <a:avLst/>
          </a:prstGeom>
        </p:spPr>
        <p:txBody>
          <a:bodyPr wrap="square">
            <a:spAutoFit/>
          </a:bodyPr>
          <a:lstStyle/>
          <a:p>
            <a:r>
              <a:rPr lang="en-US" sz="2400" err="1">
                <a:solidFill>
                  <a:srgbClr val="000000"/>
                </a:solidFill>
                <a:latin typeface="Consolas"/>
              </a:rPr>
              <a:t>ListSelectionModel.SINGLE_SELECTION</a:t>
            </a:r>
            <a:r>
              <a:rPr lang="en-US" sz="2400">
                <a:solidFill>
                  <a:srgbClr val="000000"/>
                </a:solidFill>
                <a:latin typeface="Consolas"/>
              </a:rPr>
              <a:t>;</a:t>
            </a:r>
          </a:p>
          <a:p>
            <a:r>
              <a:rPr lang="en-US" sz="2400" err="1">
                <a:solidFill>
                  <a:srgbClr val="000000"/>
                </a:solidFill>
                <a:latin typeface="Consolas"/>
              </a:rPr>
              <a:t>ListSelectionModel.SINGLE_INTERVAL_SELECTION</a:t>
            </a:r>
            <a:r>
              <a:rPr lang="en-US" sz="2400">
                <a:solidFill>
                  <a:srgbClr val="000000"/>
                </a:solidFill>
                <a:latin typeface="Consolas"/>
              </a:rPr>
              <a:t>;</a:t>
            </a:r>
          </a:p>
          <a:p>
            <a:r>
              <a:rPr lang="en-US" sz="2400" err="1">
                <a:solidFill>
                  <a:srgbClr val="000000"/>
                </a:solidFill>
                <a:latin typeface="Consolas"/>
              </a:rPr>
              <a:t>ListSelectionModel.MULTIPLE_INTERVAL_SELECTION</a:t>
            </a:r>
            <a:r>
              <a:rPr lang="en-US" sz="2400">
                <a:solidFill>
                  <a:srgbClr val="000000"/>
                </a:solidFill>
                <a:latin typeface="Consolas"/>
              </a:rPr>
              <a:t>;</a:t>
            </a:r>
            <a:endParaRPr lang="en-US" sz="240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398" y="3138468"/>
            <a:ext cx="232170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4281985" y="3149463"/>
            <a:ext cx="6119884" cy="830997"/>
          </a:xfrm>
          <a:prstGeom prst="rect">
            <a:avLst/>
          </a:prstGeom>
        </p:spPr>
        <p:txBody>
          <a:bodyPr wrap="square">
            <a:spAutoFit/>
          </a:bodyPr>
          <a:lstStyle/>
          <a:p>
            <a:r>
              <a:rPr lang="en-US" sz="2400" err="1">
                <a:solidFill>
                  <a:srgbClr val="3F7F5F"/>
                </a:solidFill>
                <a:highlight>
                  <a:srgbClr val="E8F2FE"/>
                </a:highlight>
                <a:latin typeface="Consolas"/>
              </a:rPr>
              <a:t>jl.setSelectionMode</a:t>
            </a:r>
            <a:r>
              <a:rPr lang="en-US" sz="2400">
                <a:solidFill>
                  <a:srgbClr val="3F7F5F"/>
                </a:solidFill>
                <a:highlight>
                  <a:srgbClr val="E8F2FE"/>
                </a:highlight>
                <a:latin typeface="Consolas"/>
              </a:rPr>
              <a:t>(</a:t>
            </a:r>
            <a:r>
              <a:rPr lang="en-US" sz="2400" err="1">
                <a:solidFill>
                  <a:srgbClr val="3F7F5F"/>
                </a:solidFill>
                <a:highlight>
                  <a:srgbClr val="E8F2FE"/>
                </a:highlight>
                <a:latin typeface="Consolas"/>
              </a:rPr>
              <a:t>ListSelectionModel.MULTIPLE_INTERVAL_SELECTION</a:t>
            </a:r>
            <a:r>
              <a:rPr lang="en-US" sz="2400">
                <a:solidFill>
                  <a:srgbClr val="3F7F5F"/>
                </a:solidFill>
                <a:highlight>
                  <a:srgbClr val="E8F2FE"/>
                </a:highlight>
                <a:latin typeface="Consolas"/>
              </a:rPr>
              <a:t>)</a:t>
            </a:r>
            <a:endParaRPr lang="en-US" sz="2400"/>
          </a:p>
        </p:txBody>
      </p:sp>
      <p:sp>
        <p:nvSpPr>
          <p:cNvPr id="16" name="Rectangle 15"/>
          <p:cNvSpPr/>
          <p:nvPr/>
        </p:nvSpPr>
        <p:spPr>
          <a:xfrm>
            <a:off x="4114800" y="4531656"/>
            <a:ext cx="6553200" cy="1569660"/>
          </a:xfrm>
          <a:prstGeom prst="rect">
            <a:avLst/>
          </a:prstGeom>
        </p:spPr>
        <p:txBody>
          <a:bodyPr wrap="square">
            <a:spAutoFit/>
          </a:bodyPr>
          <a:lstStyle/>
          <a:p>
            <a:r>
              <a:rPr lang="en-US" sz="2400" b="1" err="1">
                <a:solidFill>
                  <a:srgbClr val="7F0055"/>
                </a:solidFill>
                <a:latin typeface="Consolas"/>
              </a:rPr>
              <a:t>int</a:t>
            </a:r>
            <a:r>
              <a:rPr lang="en-US" sz="2400" b="1">
                <a:solidFill>
                  <a:srgbClr val="000000"/>
                </a:solidFill>
                <a:latin typeface="Consolas"/>
              </a:rPr>
              <a:t> n=</a:t>
            </a:r>
            <a:r>
              <a:rPr lang="en-US" sz="2400" b="1" err="1">
                <a:solidFill>
                  <a:srgbClr val="000000"/>
                </a:solidFill>
                <a:latin typeface="Consolas"/>
              </a:rPr>
              <a:t>jl.getSelectedIndex</a:t>
            </a:r>
            <a:r>
              <a:rPr lang="en-US" sz="2400" b="1">
                <a:solidFill>
                  <a:srgbClr val="000000"/>
                </a:solidFill>
                <a:latin typeface="Consolas"/>
              </a:rPr>
              <a:t>();</a:t>
            </a:r>
          </a:p>
          <a:p>
            <a:r>
              <a:rPr lang="en-US" sz="2400" b="1" err="1">
                <a:solidFill>
                  <a:srgbClr val="7F0055"/>
                </a:solidFill>
                <a:latin typeface="Consolas"/>
              </a:rPr>
              <a:t>int</a:t>
            </a:r>
            <a:r>
              <a:rPr lang="en-US" sz="2400" b="1">
                <a:solidFill>
                  <a:srgbClr val="000000"/>
                </a:solidFill>
                <a:latin typeface="Consolas"/>
              </a:rPr>
              <a:t> m[]=</a:t>
            </a:r>
            <a:r>
              <a:rPr lang="en-US" sz="2400" b="1" err="1">
                <a:solidFill>
                  <a:srgbClr val="000000"/>
                </a:solidFill>
                <a:latin typeface="Consolas"/>
              </a:rPr>
              <a:t>jl.getSelectedIndices</a:t>
            </a:r>
            <a:r>
              <a:rPr lang="en-US" sz="2400" b="1">
                <a:solidFill>
                  <a:srgbClr val="000000"/>
                </a:solidFill>
                <a:latin typeface="Consolas"/>
              </a:rPr>
              <a:t>();</a:t>
            </a:r>
          </a:p>
          <a:p>
            <a:r>
              <a:rPr lang="en-US" sz="2400">
                <a:solidFill>
                  <a:srgbClr val="000000"/>
                </a:solidFill>
                <a:latin typeface="Consolas"/>
              </a:rPr>
              <a:t>Object o=</a:t>
            </a:r>
            <a:r>
              <a:rPr lang="en-US" sz="2400" err="1">
                <a:solidFill>
                  <a:srgbClr val="000000"/>
                </a:solidFill>
                <a:latin typeface="Consolas"/>
              </a:rPr>
              <a:t>jl.getSelectedValue</a:t>
            </a:r>
            <a:r>
              <a:rPr lang="en-US" sz="2400">
                <a:solidFill>
                  <a:srgbClr val="000000"/>
                </a:solidFill>
                <a:latin typeface="Consolas"/>
              </a:rPr>
              <a:t>();</a:t>
            </a:r>
          </a:p>
          <a:p>
            <a:r>
              <a:rPr lang="en-US" sz="2400">
                <a:solidFill>
                  <a:srgbClr val="000000"/>
                </a:solidFill>
                <a:latin typeface="Consolas"/>
              </a:rPr>
              <a:t>Object </a:t>
            </a:r>
            <a:r>
              <a:rPr lang="en-US" sz="2400" err="1">
                <a:solidFill>
                  <a:srgbClr val="000000"/>
                </a:solidFill>
                <a:latin typeface="Consolas"/>
              </a:rPr>
              <a:t>arr</a:t>
            </a:r>
            <a:r>
              <a:rPr lang="en-US" sz="2400">
                <a:solidFill>
                  <a:srgbClr val="000000"/>
                </a:solidFill>
                <a:latin typeface="Consolas"/>
              </a:rPr>
              <a:t>[]=</a:t>
            </a:r>
            <a:r>
              <a:rPr lang="en-US" sz="2400" err="1">
                <a:solidFill>
                  <a:srgbClr val="000000"/>
                </a:solidFill>
                <a:latin typeface="Consolas"/>
              </a:rPr>
              <a:t>jl.getSelectedValues</a:t>
            </a:r>
            <a:r>
              <a:rPr lang="en-US" sz="2400">
                <a:solidFill>
                  <a:srgbClr val="000000"/>
                </a:solidFill>
                <a:latin typeface="Consolas"/>
              </a:rPr>
              <a:t>();</a:t>
            </a:r>
            <a:endParaRPr lang="en-US" sz="2400"/>
          </a:p>
        </p:txBody>
      </p:sp>
    </p:spTree>
    <p:extLst>
      <p:ext uri="{BB962C8B-B14F-4D97-AF65-F5344CB8AC3E}">
        <p14:creationId xmlns:p14="http://schemas.microsoft.com/office/powerpoint/2010/main" val="336712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843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err="1">
                  <a:latin typeface="Cambria" panose="02040503050406030204" pitchFamily="18" charset="0"/>
                </a:rPr>
                <a:t>Nội</a:t>
              </a:r>
              <a:r>
                <a:rPr lang="en-US" sz="2400" b="1">
                  <a:latin typeface="Cambria" panose="02040503050406030204" pitchFamily="18" charset="0"/>
                </a:rPr>
                <a:t> dung </a:t>
              </a:r>
              <a:r>
                <a:rPr lang="en-US" sz="2400" b="1" err="1">
                  <a:latin typeface="Cambria" panose="02040503050406030204" pitchFamily="18" charset="0"/>
                </a:rPr>
                <a:t>bài</a:t>
              </a:r>
              <a:r>
                <a:rPr lang="en-US" sz="2400" b="1">
                  <a:latin typeface="Cambria" panose="02040503050406030204" pitchFamily="18" charset="0"/>
                </a:rPr>
                <a:t> </a:t>
              </a:r>
              <a:r>
                <a:rPr lang="en-US" sz="2400" b="1" err="1">
                  <a:latin typeface="Cambria" panose="02040503050406030204" pitchFamily="18" charset="0"/>
                </a:rPr>
                <a:t>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9" name="Rectangle 8"/>
          <p:cNvSpPr/>
          <p:nvPr/>
        </p:nvSpPr>
        <p:spPr>
          <a:xfrm>
            <a:off x="5571421" y="3067053"/>
            <a:ext cx="4931158" cy="584775"/>
          </a:xfrm>
          <a:prstGeom prst="rect">
            <a:avLst/>
          </a:prstGeom>
        </p:spPr>
        <p:txBody>
          <a:bodyPr wrap="none">
            <a:spAutoFit/>
          </a:bodyPr>
          <a:lstStyle/>
          <a:p>
            <a:r>
              <a:rPr lang="en-US" sz="3200" b="1">
                <a:solidFill>
                  <a:srgbClr val="7F0055"/>
                </a:solidFill>
                <a:highlight>
                  <a:srgbClr val="E8F2FE"/>
                </a:highlight>
                <a:latin typeface="Consolas"/>
              </a:rPr>
              <a:t>import</a:t>
            </a:r>
            <a:r>
              <a:rPr lang="en-US" sz="3200" b="1">
                <a:solidFill>
                  <a:srgbClr val="000000"/>
                </a:solidFill>
                <a:highlight>
                  <a:srgbClr val="E8F2FE"/>
                </a:highlight>
                <a:latin typeface="Consolas"/>
              </a:rPr>
              <a:t> javax.swing.*;</a:t>
            </a:r>
            <a:endParaRPr lang="en-US" sz="3200"/>
          </a:p>
        </p:txBody>
      </p:sp>
      <p:sp>
        <p:nvSpPr>
          <p:cNvPr id="10" name="Rectangle 9"/>
          <p:cNvSpPr/>
          <p:nvPr/>
        </p:nvSpPr>
        <p:spPr>
          <a:xfrm>
            <a:off x="5571422" y="1314453"/>
            <a:ext cx="4253087" cy="584775"/>
          </a:xfrm>
          <a:prstGeom prst="rect">
            <a:avLst/>
          </a:prstGeom>
        </p:spPr>
        <p:txBody>
          <a:bodyPr wrap="none">
            <a:spAutoFit/>
          </a:bodyPr>
          <a:lstStyle/>
          <a:p>
            <a:r>
              <a:rPr lang="en-US" sz="3200" b="1">
                <a:solidFill>
                  <a:srgbClr val="7F0055"/>
                </a:solidFill>
                <a:highlight>
                  <a:srgbClr val="E8F2FE"/>
                </a:highlight>
                <a:latin typeface="Consolas"/>
              </a:rPr>
              <a:t>import</a:t>
            </a:r>
            <a:r>
              <a:rPr lang="en-US" sz="3200" b="1">
                <a:solidFill>
                  <a:srgbClr val="000000"/>
                </a:solidFill>
                <a:highlight>
                  <a:srgbClr val="E8F2FE"/>
                </a:highlight>
                <a:latin typeface="Consolas"/>
              </a:rPr>
              <a:t> </a:t>
            </a:r>
            <a:r>
              <a:rPr lang="en-US" sz="3200" b="1" err="1">
                <a:solidFill>
                  <a:srgbClr val="000000"/>
                </a:solidFill>
                <a:highlight>
                  <a:srgbClr val="E8F2FE"/>
                </a:highlight>
                <a:latin typeface="Consolas"/>
              </a:rPr>
              <a:t>java.awt</a:t>
            </a:r>
            <a:r>
              <a:rPr lang="en-US" sz="3200" b="1">
                <a:solidFill>
                  <a:srgbClr val="000000"/>
                </a:solidFill>
                <a:highlight>
                  <a:srgbClr val="E8F2FE"/>
                </a:highlight>
                <a:latin typeface="Consolas"/>
              </a:rPr>
              <a:t>.*;</a:t>
            </a:r>
            <a:endParaRPr lang="en-US" sz="3200"/>
          </a:p>
        </p:txBody>
      </p:sp>
      <p:sp>
        <p:nvSpPr>
          <p:cNvPr id="11" name="Rectangle 10"/>
          <p:cNvSpPr/>
          <p:nvPr/>
        </p:nvSpPr>
        <p:spPr>
          <a:xfrm>
            <a:off x="5571421" y="2152653"/>
            <a:ext cx="5609228" cy="584775"/>
          </a:xfrm>
          <a:prstGeom prst="rect">
            <a:avLst/>
          </a:prstGeom>
        </p:spPr>
        <p:txBody>
          <a:bodyPr wrap="none">
            <a:spAutoFit/>
          </a:bodyPr>
          <a:lstStyle/>
          <a:p>
            <a:r>
              <a:rPr lang="en-US" sz="3200" b="1">
                <a:solidFill>
                  <a:srgbClr val="7F0055"/>
                </a:solidFill>
                <a:highlight>
                  <a:srgbClr val="E8F2FE"/>
                </a:highlight>
                <a:latin typeface="Consolas"/>
              </a:rPr>
              <a:t>import</a:t>
            </a:r>
            <a:r>
              <a:rPr lang="en-US" sz="3200" b="1">
                <a:solidFill>
                  <a:srgbClr val="000000"/>
                </a:solidFill>
                <a:highlight>
                  <a:srgbClr val="E8F2FE"/>
                </a:highlight>
                <a:latin typeface="Consolas"/>
              </a:rPr>
              <a:t> java.awt.event.*;</a:t>
            </a:r>
            <a:endParaRPr lang="en-US" sz="320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582" y="4123618"/>
            <a:ext cx="3002927" cy="217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xmlns="" id="{9D135F7B-8398-D748-B709-B102E78A12CC}"/>
              </a:ext>
            </a:extLst>
          </p:cNvPr>
          <p:cNvSpPr txBox="1"/>
          <p:nvPr/>
        </p:nvSpPr>
        <p:spPr>
          <a:xfrm>
            <a:off x="1835535" y="1433076"/>
            <a:ext cx="3692753" cy="369332"/>
          </a:xfrm>
          <a:prstGeom prst="rect">
            <a:avLst/>
          </a:prstGeom>
          <a:noFill/>
        </p:spPr>
        <p:txBody>
          <a:bodyPr wrap="square" rtlCol="0">
            <a:spAutoFit/>
          </a:bodyPr>
          <a:lstStyle/>
          <a:p>
            <a:pPr marL="285750" indent="-285750">
              <a:buFont typeface="Wingdings" pitchFamily="2" charset="2"/>
              <a:buChar char="Ø"/>
            </a:pPr>
            <a:r>
              <a:rPr lang="en-US" b="1" err="1">
                <a:solidFill>
                  <a:schemeClr val="tx2">
                    <a:lumMod val="60000"/>
                    <a:lumOff val="40000"/>
                  </a:schemeClr>
                </a:solidFill>
              </a:rPr>
              <a:t>Gói</a:t>
            </a:r>
            <a:r>
              <a:rPr lang="en-US" b="1">
                <a:solidFill>
                  <a:schemeClr val="tx2">
                    <a:lumMod val="60000"/>
                    <a:lumOff val="40000"/>
                  </a:schemeClr>
                </a:solidFill>
              </a:rPr>
              <a:t> Abstract Window Toolkit</a:t>
            </a:r>
          </a:p>
        </p:txBody>
      </p:sp>
      <p:sp>
        <p:nvSpPr>
          <p:cNvPr id="14" name="TextBox 13">
            <a:extLst>
              <a:ext uri="{FF2B5EF4-FFF2-40B4-BE49-F238E27FC236}">
                <a16:creationId xmlns:a16="http://schemas.microsoft.com/office/drawing/2014/main" xmlns="" id="{EB6C035D-B2BE-3C4F-9F6D-1FB187874C92}"/>
              </a:ext>
            </a:extLst>
          </p:cNvPr>
          <p:cNvSpPr txBox="1"/>
          <p:nvPr/>
        </p:nvSpPr>
        <p:spPr>
          <a:xfrm>
            <a:off x="1878667" y="2260374"/>
            <a:ext cx="3692753" cy="369332"/>
          </a:xfrm>
          <a:prstGeom prst="rect">
            <a:avLst/>
          </a:prstGeom>
          <a:noFill/>
        </p:spPr>
        <p:txBody>
          <a:bodyPr wrap="square" rtlCol="0">
            <a:spAutoFit/>
          </a:bodyPr>
          <a:lstStyle/>
          <a:p>
            <a:pPr marL="285750" indent="-285750">
              <a:buFont typeface="Wingdings" pitchFamily="2" charset="2"/>
              <a:buChar char="Ø"/>
            </a:pPr>
            <a:r>
              <a:rPr lang="en-US" b="1" err="1">
                <a:solidFill>
                  <a:schemeClr val="tx2">
                    <a:lumMod val="60000"/>
                    <a:lumOff val="40000"/>
                  </a:schemeClr>
                </a:solidFill>
              </a:rPr>
              <a:t>Gói</a:t>
            </a:r>
            <a:r>
              <a:rPr lang="en-US" b="1">
                <a:solidFill>
                  <a:schemeClr val="tx2">
                    <a:lumMod val="60000"/>
                    <a:lumOff val="40000"/>
                  </a:schemeClr>
                </a:solidFill>
              </a:rPr>
              <a:t> Event and Listener</a:t>
            </a:r>
          </a:p>
        </p:txBody>
      </p:sp>
      <p:sp>
        <p:nvSpPr>
          <p:cNvPr id="15" name="TextBox 14">
            <a:extLst>
              <a:ext uri="{FF2B5EF4-FFF2-40B4-BE49-F238E27FC236}">
                <a16:creationId xmlns:a16="http://schemas.microsoft.com/office/drawing/2014/main" xmlns="" id="{C7848199-5BE6-1449-8582-7CB6E5F91FBE}"/>
              </a:ext>
            </a:extLst>
          </p:cNvPr>
          <p:cNvSpPr txBox="1"/>
          <p:nvPr/>
        </p:nvSpPr>
        <p:spPr>
          <a:xfrm>
            <a:off x="3000101" y="3177618"/>
            <a:ext cx="3692753" cy="369332"/>
          </a:xfrm>
          <a:prstGeom prst="rect">
            <a:avLst/>
          </a:prstGeom>
          <a:noFill/>
        </p:spPr>
        <p:txBody>
          <a:bodyPr wrap="square" rtlCol="0">
            <a:spAutoFit/>
          </a:bodyPr>
          <a:lstStyle/>
          <a:p>
            <a:pPr marL="285750" indent="-285750">
              <a:buFont typeface="Wingdings" pitchFamily="2" charset="2"/>
              <a:buChar char="Ø"/>
            </a:pPr>
            <a:r>
              <a:rPr lang="en-US" b="1" err="1">
                <a:solidFill>
                  <a:schemeClr val="tx2">
                    <a:lumMod val="60000"/>
                    <a:lumOff val="40000"/>
                  </a:schemeClr>
                </a:solidFill>
              </a:rPr>
              <a:t>Gói</a:t>
            </a:r>
            <a:r>
              <a:rPr lang="en-US" b="1">
                <a:solidFill>
                  <a:schemeClr val="tx2">
                    <a:lumMod val="60000"/>
                    <a:lumOff val="40000"/>
                  </a:schemeClr>
                </a:solidFill>
              </a:rPr>
              <a:t> Java Swing</a:t>
            </a:r>
          </a:p>
        </p:txBody>
      </p:sp>
    </p:spTree>
    <p:extLst>
      <p:ext uri="{BB962C8B-B14F-4D97-AF65-F5344CB8AC3E}">
        <p14:creationId xmlns:p14="http://schemas.microsoft.com/office/powerpoint/2010/main" val="286707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843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err="1">
                  <a:latin typeface="Cambria" panose="02040503050406030204" pitchFamily="18" charset="0"/>
                </a:rPr>
                <a:t>Nội</a:t>
              </a:r>
              <a:r>
                <a:rPr lang="en-US" sz="2400" b="1">
                  <a:latin typeface="Cambria" panose="02040503050406030204" pitchFamily="18" charset="0"/>
                </a:rPr>
                <a:t> dung </a:t>
              </a:r>
              <a:r>
                <a:rPr lang="en-US" sz="2400" b="1" err="1">
                  <a:latin typeface="Cambria" panose="02040503050406030204" pitchFamily="18" charset="0"/>
                </a:rPr>
                <a:t>bài</a:t>
              </a:r>
              <a:r>
                <a:rPr lang="en-US" sz="2400" b="1">
                  <a:latin typeface="Cambria" panose="02040503050406030204" pitchFamily="18" charset="0"/>
                </a:rPr>
                <a:t> </a:t>
              </a:r>
              <a:r>
                <a:rPr lang="en-US" sz="2400" b="1" err="1">
                  <a:latin typeface="Cambria" panose="02040503050406030204" pitchFamily="18" charset="0"/>
                </a:rPr>
                <a:t>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14" name="Rectangle 13"/>
          <p:cNvSpPr/>
          <p:nvPr/>
        </p:nvSpPr>
        <p:spPr>
          <a:xfrm>
            <a:off x="1897335" y="1482998"/>
            <a:ext cx="8686800" cy="5262979"/>
          </a:xfrm>
          <a:prstGeom prst="rect">
            <a:avLst/>
          </a:prstGeom>
        </p:spPr>
        <p:txBody>
          <a:bodyPr wrap="square">
            <a:spAutoFit/>
          </a:bodyPr>
          <a:lstStyle/>
          <a:p>
            <a:r>
              <a:rPr lang="en-US" sz="2800" b="1" dirty="0">
                <a:solidFill>
                  <a:srgbClr val="7F0055"/>
                </a:solidFill>
                <a:latin typeface="Consolas"/>
              </a:rPr>
              <a:t>public</a:t>
            </a:r>
            <a:r>
              <a:rPr lang="en-US" sz="2800" b="1" dirty="0">
                <a:solidFill>
                  <a:srgbClr val="000000"/>
                </a:solidFill>
                <a:latin typeface="Consolas"/>
              </a:rPr>
              <a:t> </a:t>
            </a:r>
            <a:r>
              <a:rPr lang="en-US" sz="2800" b="1" dirty="0">
                <a:solidFill>
                  <a:srgbClr val="7F0055"/>
                </a:solidFill>
                <a:latin typeface="Consolas"/>
              </a:rPr>
              <a:t>class</a:t>
            </a:r>
            <a:r>
              <a:rPr lang="en-US" sz="2800" b="1" dirty="0">
                <a:solidFill>
                  <a:srgbClr val="000000"/>
                </a:solidFill>
                <a:latin typeface="Consolas"/>
              </a:rPr>
              <a:t> </a:t>
            </a:r>
            <a:r>
              <a:rPr lang="en-US" sz="2800" b="1" dirty="0" err="1">
                <a:solidFill>
                  <a:srgbClr val="000000"/>
                </a:solidFill>
                <a:latin typeface="Consolas"/>
              </a:rPr>
              <a:t>MyWindow</a:t>
            </a:r>
            <a:r>
              <a:rPr lang="en-US" sz="2800" b="1" dirty="0">
                <a:solidFill>
                  <a:srgbClr val="000000"/>
                </a:solidFill>
                <a:latin typeface="Consolas"/>
              </a:rPr>
              <a:t> </a:t>
            </a:r>
            <a:r>
              <a:rPr lang="en-US" sz="2800" b="1" dirty="0">
                <a:solidFill>
                  <a:srgbClr val="7F0055"/>
                </a:solidFill>
                <a:latin typeface="Consolas"/>
              </a:rPr>
              <a:t>extends</a:t>
            </a:r>
            <a:r>
              <a:rPr lang="en-US" sz="2800" b="1" dirty="0">
                <a:solidFill>
                  <a:srgbClr val="000000"/>
                </a:solidFill>
                <a:latin typeface="Consolas"/>
              </a:rPr>
              <a:t> </a:t>
            </a:r>
            <a:r>
              <a:rPr lang="en-US" sz="2800" b="1" dirty="0" err="1">
                <a:solidFill>
                  <a:srgbClr val="000000"/>
                </a:solidFill>
                <a:latin typeface="Consolas"/>
              </a:rPr>
              <a:t>JFrame</a:t>
            </a:r>
            <a:r>
              <a:rPr lang="en-US" sz="2800" b="1" dirty="0">
                <a:solidFill>
                  <a:srgbClr val="000000"/>
                </a:solidFill>
                <a:latin typeface="Consolas"/>
              </a:rPr>
              <a:t>{</a:t>
            </a:r>
          </a:p>
          <a:p>
            <a:r>
              <a:rPr lang="en-US" sz="2800" b="1" dirty="0">
                <a:solidFill>
                  <a:srgbClr val="7F0055"/>
                </a:solidFill>
                <a:latin typeface="Consolas"/>
              </a:rPr>
              <a:t>  public</a:t>
            </a:r>
            <a:r>
              <a:rPr lang="en-US" sz="2800" b="1" dirty="0">
                <a:solidFill>
                  <a:srgbClr val="000000"/>
                </a:solidFill>
                <a:latin typeface="Consolas"/>
              </a:rPr>
              <a:t> </a:t>
            </a:r>
            <a:r>
              <a:rPr lang="en-US" sz="2800" b="1" dirty="0" err="1">
                <a:solidFill>
                  <a:srgbClr val="000000"/>
                </a:solidFill>
                <a:latin typeface="Consolas"/>
              </a:rPr>
              <a:t>MyWindow</a:t>
            </a:r>
            <a:r>
              <a:rPr lang="en-US" sz="2800" b="1" dirty="0">
                <a:solidFill>
                  <a:srgbClr val="000000"/>
                </a:solidFill>
                <a:latin typeface="Consolas"/>
              </a:rPr>
              <a:t>()</a:t>
            </a:r>
            <a:r>
              <a:rPr lang="en-US" sz="2800" dirty="0">
                <a:solidFill>
                  <a:srgbClr val="000000"/>
                </a:solidFill>
                <a:latin typeface="Consolas"/>
              </a:rPr>
              <a:t>{</a:t>
            </a:r>
          </a:p>
          <a:p>
            <a:r>
              <a:rPr lang="en-US" sz="2800" b="1" dirty="0">
                <a:solidFill>
                  <a:srgbClr val="7F0055"/>
                </a:solidFill>
                <a:latin typeface="Consolas"/>
              </a:rPr>
              <a:t>   super</a:t>
            </a:r>
            <a:r>
              <a:rPr lang="en-US" sz="2800" b="1" dirty="0">
                <a:solidFill>
                  <a:srgbClr val="000000"/>
                </a:solidFill>
                <a:latin typeface="Consolas"/>
              </a:rPr>
              <a:t>(</a:t>
            </a:r>
            <a:r>
              <a:rPr lang="en-US" sz="2800" b="1" dirty="0">
                <a:solidFill>
                  <a:srgbClr val="2A00FF"/>
                </a:solidFill>
                <a:latin typeface="Consolas"/>
              </a:rPr>
              <a:t>"Demo Windows"</a:t>
            </a:r>
            <a:r>
              <a:rPr lang="en-US" sz="2800" b="1" dirty="0">
                <a:solidFill>
                  <a:srgbClr val="000000"/>
                </a:solidFill>
                <a:latin typeface="Consolas"/>
              </a:rPr>
              <a:t>);</a:t>
            </a:r>
          </a:p>
          <a:p>
            <a:r>
              <a:rPr lang="en-US" sz="2800" dirty="0">
                <a:solidFill>
                  <a:srgbClr val="000000"/>
                </a:solidFill>
                <a:highlight>
                  <a:srgbClr val="E8F2FE"/>
                </a:highlight>
                <a:latin typeface="Consolas"/>
              </a:rPr>
              <a:t>   </a:t>
            </a:r>
            <a:r>
              <a:rPr lang="en-US" sz="2800" dirty="0" err="1">
                <a:solidFill>
                  <a:srgbClr val="000000"/>
                </a:solidFill>
                <a:highlight>
                  <a:srgbClr val="E8F2FE"/>
                </a:highlight>
                <a:latin typeface="Consolas"/>
              </a:rPr>
              <a:t>setDefaultCloseOperation</a:t>
            </a:r>
            <a:r>
              <a:rPr lang="en-US" sz="2800" dirty="0">
                <a:solidFill>
                  <a:srgbClr val="000000"/>
                </a:solidFill>
                <a:highlight>
                  <a:srgbClr val="E8F2FE"/>
                </a:highlight>
                <a:latin typeface="Consolas"/>
              </a:rPr>
              <a:t>(</a:t>
            </a:r>
            <a:r>
              <a:rPr lang="en-US" sz="2800" i="1" dirty="0">
                <a:solidFill>
                  <a:srgbClr val="0000C0"/>
                </a:solidFill>
                <a:highlight>
                  <a:srgbClr val="E8F2FE"/>
                </a:highlight>
                <a:latin typeface="Consolas"/>
              </a:rPr>
              <a:t>EXIT_ON_CLOSE</a:t>
            </a:r>
            <a:r>
              <a:rPr lang="en-US" sz="2800" i="1" dirty="0">
                <a:solidFill>
                  <a:srgbClr val="000000"/>
                </a:solidFill>
                <a:highlight>
                  <a:srgbClr val="E8F2FE"/>
                </a:highlight>
                <a:latin typeface="Consolas"/>
              </a:rPr>
              <a:t>);</a:t>
            </a:r>
            <a:endParaRPr lang="en-US" sz="2800" b="1" dirty="0">
              <a:solidFill>
                <a:srgbClr val="000000"/>
              </a:solidFill>
              <a:latin typeface="Consolas"/>
            </a:endParaRPr>
          </a:p>
          <a:p>
            <a:r>
              <a:rPr lang="en-US" sz="2800" dirty="0">
                <a:solidFill>
                  <a:srgbClr val="000000"/>
                </a:solidFill>
                <a:latin typeface="Consolas"/>
              </a:rPr>
              <a:t>  }</a:t>
            </a:r>
          </a:p>
          <a:p>
            <a:r>
              <a:rPr lang="en-US" sz="2800" b="1" dirty="0">
                <a:solidFill>
                  <a:srgbClr val="7F0055"/>
                </a:solidFill>
                <a:latin typeface="Consolas"/>
              </a:rPr>
              <a:t>  public</a:t>
            </a:r>
            <a:r>
              <a:rPr lang="en-US" sz="2800" b="1" dirty="0">
                <a:solidFill>
                  <a:srgbClr val="000000"/>
                </a:solidFill>
                <a:latin typeface="Consolas"/>
              </a:rPr>
              <a:t> </a:t>
            </a:r>
            <a:r>
              <a:rPr lang="en-US" sz="2800" b="1" dirty="0">
                <a:solidFill>
                  <a:srgbClr val="7F0055"/>
                </a:solidFill>
                <a:latin typeface="Consolas"/>
              </a:rPr>
              <a:t>static</a:t>
            </a:r>
            <a:r>
              <a:rPr lang="en-US" sz="2800" b="1" dirty="0">
                <a:solidFill>
                  <a:srgbClr val="000000"/>
                </a:solidFill>
                <a:latin typeface="Consolas"/>
              </a:rPr>
              <a:t> </a:t>
            </a:r>
            <a:r>
              <a:rPr lang="en-US" sz="2800" b="1" dirty="0">
                <a:solidFill>
                  <a:srgbClr val="7F0055"/>
                </a:solidFill>
                <a:latin typeface="Consolas"/>
              </a:rPr>
              <a:t>void</a:t>
            </a:r>
            <a:r>
              <a:rPr lang="en-US" sz="2800" b="1" dirty="0">
                <a:solidFill>
                  <a:srgbClr val="000000"/>
                </a:solidFill>
                <a:latin typeface="Consolas"/>
              </a:rPr>
              <a:t> main(String[] </a:t>
            </a:r>
            <a:r>
              <a:rPr lang="en-US" sz="2800" b="1" dirty="0" err="1">
                <a:solidFill>
                  <a:srgbClr val="000000"/>
                </a:solidFill>
                <a:latin typeface="Consolas"/>
              </a:rPr>
              <a:t>args</a:t>
            </a:r>
            <a:r>
              <a:rPr lang="en-US" sz="2800" b="1" dirty="0">
                <a:solidFill>
                  <a:srgbClr val="000000"/>
                </a:solidFill>
                <a:latin typeface="Consolas"/>
              </a:rPr>
              <a:t>) {</a:t>
            </a:r>
          </a:p>
          <a:p>
            <a:r>
              <a:rPr lang="en-US" sz="2800" dirty="0">
                <a:solidFill>
                  <a:srgbClr val="000000"/>
                </a:solidFill>
                <a:latin typeface="Consolas"/>
              </a:rPr>
              <a:t>   </a:t>
            </a:r>
            <a:r>
              <a:rPr lang="en-US" sz="2800" dirty="0" err="1">
                <a:solidFill>
                  <a:srgbClr val="000000"/>
                </a:solidFill>
                <a:latin typeface="Consolas"/>
              </a:rPr>
              <a:t>MyWindow</a:t>
            </a:r>
            <a:r>
              <a:rPr lang="en-US" sz="2800" dirty="0">
                <a:solidFill>
                  <a:srgbClr val="000000"/>
                </a:solidFill>
                <a:latin typeface="Consolas"/>
              </a:rPr>
              <a:t> </a:t>
            </a:r>
            <a:r>
              <a:rPr lang="en-US" sz="2800" dirty="0" err="1">
                <a:solidFill>
                  <a:srgbClr val="000000"/>
                </a:solidFill>
                <a:latin typeface="Consolas"/>
              </a:rPr>
              <a:t>ui</a:t>
            </a:r>
            <a:r>
              <a:rPr lang="en-US" sz="2800" dirty="0">
                <a:solidFill>
                  <a:srgbClr val="000000"/>
                </a:solidFill>
                <a:latin typeface="Consolas"/>
              </a:rPr>
              <a:t>=</a:t>
            </a:r>
            <a:r>
              <a:rPr lang="en-US" sz="2800" b="1" dirty="0">
                <a:solidFill>
                  <a:srgbClr val="7F0055"/>
                </a:solidFill>
                <a:latin typeface="Consolas"/>
              </a:rPr>
              <a:t>new</a:t>
            </a:r>
            <a:r>
              <a:rPr lang="en-US" sz="2800" b="1" dirty="0">
                <a:solidFill>
                  <a:srgbClr val="000000"/>
                </a:solidFill>
                <a:latin typeface="Consolas"/>
              </a:rPr>
              <a:t> </a:t>
            </a:r>
            <a:r>
              <a:rPr lang="en-US" sz="2800" b="1" dirty="0" err="1">
                <a:solidFill>
                  <a:srgbClr val="000000"/>
                </a:solidFill>
                <a:latin typeface="Consolas"/>
              </a:rPr>
              <a:t>MyWindow</a:t>
            </a:r>
            <a:r>
              <a:rPr lang="en-US" sz="2800" b="1" dirty="0">
                <a:solidFill>
                  <a:srgbClr val="000000"/>
                </a:solidFill>
                <a:latin typeface="Consolas"/>
              </a:rPr>
              <a:t>();</a:t>
            </a:r>
          </a:p>
          <a:p>
            <a:r>
              <a:rPr lang="en-US" sz="2800" dirty="0">
                <a:solidFill>
                  <a:srgbClr val="000000"/>
                </a:solidFill>
                <a:latin typeface="Consolas"/>
              </a:rPr>
              <a:t>   </a:t>
            </a:r>
            <a:r>
              <a:rPr lang="en-US" sz="2800" dirty="0" err="1">
                <a:solidFill>
                  <a:srgbClr val="000000"/>
                </a:solidFill>
                <a:latin typeface="Consolas"/>
              </a:rPr>
              <a:t>ui.setSize</a:t>
            </a:r>
            <a:r>
              <a:rPr lang="en-US" sz="2800" dirty="0">
                <a:solidFill>
                  <a:srgbClr val="000000"/>
                </a:solidFill>
                <a:latin typeface="Consolas"/>
              </a:rPr>
              <a:t>(400, 300);</a:t>
            </a:r>
          </a:p>
          <a:p>
            <a:r>
              <a:rPr lang="en-US" sz="2800" dirty="0">
                <a:solidFill>
                  <a:srgbClr val="000000"/>
                </a:solidFill>
                <a:highlight>
                  <a:srgbClr val="E8F2FE"/>
                </a:highlight>
                <a:latin typeface="Consolas"/>
              </a:rPr>
              <a:t>   </a:t>
            </a:r>
            <a:r>
              <a:rPr lang="en-US" sz="2800" dirty="0" err="1">
                <a:solidFill>
                  <a:srgbClr val="000000"/>
                </a:solidFill>
                <a:highlight>
                  <a:srgbClr val="E8F2FE"/>
                </a:highlight>
                <a:latin typeface="Consolas"/>
              </a:rPr>
              <a:t>ui.setLocationRelativeTo</a:t>
            </a:r>
            <a:r>
              <a:rPr lang="en-US" sz="2800" dirty="0">
                <a:solidFill>
                  <a:srgbClr val="000000"/>
                </a:solidFill>
                <a:highlight>
                  <a:srgbClr val="E8F2FE"/>
                </a:highlight>
                <a:latin typeface="Consolas"/>
              </a:rPr>
              <a:t>(</a:t>
            </a:r>
            <a:r>
              <a:rPr lang="en-US" sz="2800" b="1" dirty="0">
                <a:solidFill>
                  <a:srgbClr val="7F0055"/>
                </a:solidFill>
                <a:highlight>
                  <a:srgbClr val="E8F2FE"/>
                </a:highlight>
                <a:latin typeface="Consolas"/>
              </a:rPr>
              <a:t>null</a:t>
            </a:r>
            <a:r>
              <a:rPr lang="en-US" sz="2800" b="1" dirty="0">
                <a:solidFill>
                  <a:srgbClr val="000000"/>
                </a:solidFill>
                <a:highlight>
                  <a:srgbClr val="E8F2FE"/>
                </a:highlight>
                <a:latin typeface="Consolas"/>
              </a:rPr>
              <a:t>);</a:t>
            </a:r>
            <a:endParaRPr lang="en-US" sz="2800" dirty="0">
              <a:solidFill>
                <a:srgbClr val="000000"/>
              </a:solidFill>
              <a:latin typeface="Consolas"/>
            </a:endParaRPr>
          </a:p>
          <a:p>
            <a:r>
              <a:rPr lang="en-US" sz="2800" dirty="0">
                <a:solidFill>
                  <a:srgbClr val="000000"/>
                </a:solidFill>
                <a:latin typeface="Consolas"/>
              </a:rPr>
              <a:t>   </a:t>
            </a:r>
            <a:r>
              <a:rPr lang="en-US" sz="2800" dirty="0" err="1">
                <a:solidFill>
                  <a:srgbClr val="000000"/>
                </a:solidFill>
                <a:latin typeface="Consolas"/>
              </a:rPr>
              <a:t>ui.setVisible</a:t>
            </a:r>
            <a:r>
              <a:rPr lang="en-US" sz="2800" dirty="0">
                <a:solidFill>
                  <a:srgbClr val="000000"/>
                </a:solidFill>
                <a:latin typeface="Consolas"/>
              </a:rPr>
              <a:t>(</a:t>
            </a:r>
            <a:r>
              <a:rPr lang="en-US" sz="2800" b="1" dirty="0">
                <a:solidFill>
                  <a:srgbClr val="7F0055"/>
                </a:solidFill>
                <a:latin typeface="Consolas"/>
              </a:rPr>
              <a:t>true</a:t>
            </a:r>
            <a:r>
              <a:rPr lang="en-US" sz="2800" b="1" dirty="0">
                <a:solidFill>
                  <a:srgbClr val="000000"/>
                </a:solidFill>
                <a:latin typeface="Consolas"/>
              </a:rPr>
              <a:t>);</a:t>
            </a:r>
          </a:p>
          <a:p>
            <a:r>
              <a:rPr lang="en-US" sz="2800" dirty="0">
                <a:solidFill>
                  <a:srgbClr val="000000"/>
                </a:solidFill>
                <a:latin typeface="Consolas"/>
              </a:rPr>
              <a:t>  }</a:t>
            </a:r>
          </a:p>
          <a:p>
            <a:r>
              <a:rPr lang="en-US" sz="2800" dirty="0">
                <a:solidFill>
                  <a:srgbClr val="000000"/>
                </a:solidFill>
                <a:latin typeface="Consolas"/>
              </a:rPr>
              <a:t>}</a:t>
            </a:r>
            <a:endParaRPr lang="en-US" sz="2800" dirty="0"/>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0370" y="4911686"/>
            <a:ext cx="2009439" cy="145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12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18434"/>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err="1">
                  <a:latin typeface="Cambria" panose="02040503050406030204" pitchFamily="18" charset="0"/>
                </a:rPr>
                <a:t>Nội</a:t>
              </a:r>
              <a:r>
                <a:rPr lang="en-US" sz="2400" b="1">
                  <a:latin typeface="Cambria" panose="02040503050406030204" pitchFamily="18" charset="0"/>
                </a:rPr>
                <a:t> dung </a:t>
              </a:r>
              <a:r>
                <a:rPr lang="en-US" sz="2400" b="1" err="1">
                  <a:latin typeface="Cambria" panose="02040503050406030204" pitchFamily="18" charset="0"/>
                </a:rPr>
                <a:t>bài</a:t>
              </a:r>
              <a:r>
                <a:rPr lang="en-US" sz="2400" b="1">
                  <a:latin typeface="Cambria" panose="02040503050406030204" pitchFamily="18" charset="0"/>
                </a:rPr>
                <a:t> </a:t>
              </a:r>
              <a:r>
                <a:rPr lang="en-US" sz="2400" b="1" err="1">
                  <a:latin typeface="Cambria" panose="02040503050406030204" pitchFamily="18" charset="0"/>
                </a:rPr>
                <a:t>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TextBox 7"/>
          <p:cNvSpPr txBox="1"/>
          <p:nvPr/>
        </p:nvSpPr>
        <p:spPr>
          <a:xfrm>
            <a:off x="2179210" y="1258956"/>
            <a:ext cx="1664238" cy="523220"/>
          </a:xfrm>
          <a:prstGeom prst="rect">
            <a:avLst/>
          </a:prstGeom>
          <a:noFill/>
        </p:spPr>
        <p:txBody>
          <a:bodyPr wrap="none" rtlCol="0">
            <a:spAutoFit/>
          </a:bodyPr>
          <a:lstStyle/>
          <a:p>
            <a:pPr marL="285750" indent="-285750">
              <a:buFont typeface="Wingdings" panose="05000000000000000000" pitchFamily="2" charset="2"/>
              <a:buChar char="q"/>
            </a:pPr>
            <a:r>
              <a:rPr lang="en-US" sz="2800" b="1" dirty="0" err="1"/>
              <a:t>JPanel</a:t>
            </a:r>
            <a:endParaRPr lang="en-US" b="1" dirty="0"/>
          </a:p>
        </p:txBody>
      </p:sp>
      <p:sp>
        <p:nvSpPr>
          <p:cNvPr id="9" name="Content Placeholder 2">
            <a:extLst>
              <a:ext uri="{FF2B5EF4-FFF2-40B4-BE49-F238E27FC236}">
                <a16:creationId xmlns:a16="http://schemas.microsoft.com/office/drawing/2014/main" xmlns="" id="{F6C02CC6-957A-644E-9BC3-BFE1856A80DC}"/>
              </a:ext>
            </a:extLst>
          </p:cNvPr>
          <p:cNvSpPr txBox="1">
            <a:spLocks/>
          </p:cNvSpPr>
          <p:nvPr/>
        </p:nvSpPr>
        <p:spPr bwMode="auto">
          <a:xfrm>
            <a:off x="2179210" y="1914698"/>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dirty="0" err="1">
                <a:solidFill>
                  <a:srgbClr val="002060"/>
                </a:solidFill>
                <a:latin typeface="Cambria" panose="02040503050406030204" pitchFamily="18" charset="0"/>
              </a:rPr>
              <a:t>Nhóm</a:t>
            </a:r>
            <a:r>
              <a:rPr lang="en-US" sz="2800" kern="0" dirty="0">
                <a:solidFill>
                  <a:srgbClr val="002060"/>
                </a:solidFill>
                <a:latin typeface="Cambria" panose="02040503050406030204" pitchFamily="18" charset="0"/>
              </a:rPr>
              <a:t> </a:t>
            </a:r>
            <a:r>
              <a:rPr lang="en-US" sz="2800" kern="0" dirty="0" err="1">
                <a:solidFill>
                  <a:srgbClr val="002060"/>
                </a:solidFill>
                <a:latin typeface="Cambria" panose="02040503050406030204" pitchFamily="18" charset="0"/>
              </a:rPr>
              <a:t>các</a:t>
            </a:r>
            <a:r>
              <a:rPr lang="en-US" sz="2800" kern="0" dirty="0">
                <a:solidFill>
                  <a:srgbClr val="002060"/>
                </a:solidFill>
                <a:latin typeface="Cambria" panose="02040503050406030204" pitchFamily="18" charset="0"/>
              </a:rPr>
              <a:t> controls </a:t>
            </a:r>
            <a:r>
              <a:rPr lang="en-US" sz="2800" kern="0" dirty="0" err="1">
                <a:solidFill>
                  <a:srgbClr val="002060"/>
                </a:solidFill>
                <a:latin typeface="Cambria" panose="02040503050406030204" pitchFamily="18" charset="0"/>
              </a:rPr>
              <a:t>cùng</a:t>
            </a:r>
            <a:r>
              <a:rPr lang="en-US" sz="2800" kern="0" dirty="0">
                <a:solidFill>
                  <a:srgbClr val="002060"/>
                </a:solidFill>
                <a:latin typeface="Cambria" panose="02040503050406030204" pitchFamily="18" charset="0"/>
              </a:rPr>
              <a:t> </a:t>
            </a:r>
            <a:r>
              <a:rPr lang="en-US" sz="2800" kern="0" dirty="0" err="1">
                <a:solidFill>
                  <a:srgbClr val="002060"/>
                </a:solidFill>
                <a:latin typeface="Cambria" panose="02040503050406030204" pitchFamily="18" charset="0"/>
              </a:rPr>
              <a:t>nhóm</a:t>
            </a:r>
            <a:r>
              <a:rPr lang="en-US" sz="2800" kern="0" dirty="0">
                <a:solidFill>
                  <a:srgbClr val="002060"/>
                </a:solidFill>
                <a:latin typeface="Cambria" panose="02040503050406030204" pitchFamily="18" charset="0"/>
              </a:rPr>
              <a:t> </a:t>
            </a:r>
            <a:r>
              <a:rPr lang="en-US" sz="2800" kern="0" dirty="0" err="1">
                <a:solidFill>
                  <a:srgbClr val="002060"/>
                </a:solidFill>
                <a:latin typeface="Cambria" panose="02040503050406030204" pitchFamily="18" charset="0"/>
              </a:rPr>
              <a:t>chức</a:t>
            </a:r>
            <a:r>
              <a:rPr lang="en-US" sz="2800" kern="0" dirty="0">
                <a:solidFill>
                  <a:srgbClr val="002060"/>
                </a:solidFill>
                <a:latin typeface="Cambria" panose="02040503050406030204" pitchFamily="18" charset="0"/>
              </a:rPr>
              <a:t> </a:t>
            </a:r>
            <a:r>
              <a:rPr lang="en-US" sz="2800" kern="0" dirty="0" err="1">
                <a:solidFill>
                  <a:srgbClr val="002060"/>
                </a:solidFill>
                <a:latin typeface="Cambria" panose="02040503050406030204" pitchFamily="18" charset="0"/>
              </a:rPr>
              <a:t>năng</a:t>
            </a:r>
            <a:endParaRPr lang="en-US" sz="2800" kern="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65368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438400" y="28956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dirty="0">
                <a:solidFill>
                  <a:srgbClr val="002060"/>
                </a:solidFill>
                <a:latin typeface="Cambria" panose="02040503050406030204" pitchFamily="18" charset="0"/>
              </a:rPr>
              <a:t>Các loại Layout Manager quan trọng thường dùng</a:t>
            </a:r>
            <a:endParaRPr lang="en-US" kern="0" dirty="0">
              <a:solidFill>
                <a:srgbClr val="002060"/>
              </a:solidFill>
              <a:latin typeface="Cambria" panose="02040503050406030204" pitchFamily="18" charset="0"/>
            </a:endParaRPr>
          </a:p>
        </p:txBody>
      </p:sp>
      <p:sp>
        <p:nvSpPr>
          <p:cNvPr id="2" name="TextBox 1"/>
          <p:cNvSpPr txBox="1"/>
          <p:nvPr/>
        </p:nvSpPr>
        <p:spPr>
          <a:xfrm>
            <a:off x="5410201" y="1752600"/>
            <a:ext cx="1319592" cy="523220"/>
          </a:xfrm>
          <a:prstGeom prst="rect">
            <a:avLst/>
          </a:prstGeom>
          <a:noFill/>
        </p:spPr>
        <p:txBody>
          <a:bodyPr wrap="none" rtlCol="0">
            <a:spAutoFit/>
          </a:bodyPr>
          <a:lstStyle/>
          <a:p>
            <a:r>
              <a:rPr lang="en-US" sz="2800" b="1" err="1">
                <a:latin typeface="Cambria" panose="02040503050406030204" pitchFamily="18" charset="0"/>
              </a:rPr>
              <a:t>Phần</a:t>
            </a:r>
            <a:r>
              <a:rPr lang="en-US" sz="2800" b="1">
                <a:latin typeface="Cambria" panose="02040503050406030204" pitchFamily="18" charset="0"/>
              </a:rPr>
              <a:t> 2</a:t>
            </a:r>
          </a:p>
        </p:txBody>
      </p:sp>
    </p:spTree>
    <p:extLst>
      <p:ext uri="{BB962C8B-B14F-4D97-AF65-F5344CB8AC3E}">
        <p14:creationId xmlns:p14="http://schemas.microsoft.com/office/powerpoint/2010/main" val="2837792957"/>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1980</Words>
  <Application>Microsoft Office PowerPoint</Application>
  <PresentationFormat>Widescreen</PresentationFormat>
  <Paragraphs>487</Paragraphs>
  <Slides>52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vt:lpstr>
      <vt:lpstr>Consolas</vt:lpstr>
      <vt:lpstr>Courier New</vt:lpstr>
      <vt:lpstr>Segoe UI</vt:lpstr>
      <vt:lpstr>Wingdings</vt:lpstr>
      <vt:lpstr>cdb2004213l</vt:lpstr>
      <vt:lpstr>Unit 1: Tạo giao diện cửa sổ với gói SWING</vt:lpstr>
      <vt:lpstr>PowerPoint Presentation</vt:lpstr>
      <vt:lpstr>Mục tiêu bài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Tran Minh Thang</cp:lastModifiedBy>
  <cp:revision>2</cp:revision>
  <dcterms:modified xsi:type="dcterms:W3CDTF">2018-07-11T04:31:14Z</dcterms:modified>
</cp:coreProperties>
</file>