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1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81640" autoAdjust="0"/>
  </p:normalViewPr>
  <p:slideViewPr>
    <p:cSldViewPr snapToGrid="0">
      <p:cViewPr varScale="1">
        <p:scale>
          <a:sx n="70" d="100"/>
          <a:sy n="70" d="100"/>
        </p:scale>
        <p:origin x="94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Le Thanh" userId="S::thanhcl@fasttrack.edu.vn::29178028-ee21-4ae3-9819-74d33cbb41d3" providerId="AD" clId="Web-{5ACC0F59-9059-444F-BE11-69EAEED75E43}"/>
    <pc:docChg chg="modSld">
      <pc:chgData name="Cao Le Thanh" userId="S::thanhcl@fasttrack.edu.vn::29178028-ee21-4ae3-9819-74d33cbb41d3" providerId="AD" clId="Web-{5ACC0F59-9059-444F-BE11-69EAEED75E43}" dt="2018-07-05T08:12:58.389" v="32" actId="20577"/>
      <pc:docMkLst>
        <pc:docMk/>
      </pc:docMkLst>
      <pc:sldChg chg="modSp">
        <pc:chgData name="Cao Le Thanh" userId="S::thanhcl@fasttrack.edu.vn::29178028-ee21-4ae3-9819-74d33cbb41d3" providerId="AD" clId="Web-{5ACC0F59-9059-444F-BE11-69EAEED75E43}" dt="2018-07-05T08:12:57.311" v="29" actId="20577"/>
        <pc:sldMkLst>
          <pc:docMk/>
          <pc:sldMk cId="433582041" sldId="265"/>
        </pc:sldMkLst>
        <pc:spChg chg="mod">
          <ac:chgData name="Cao Le Thanh" userId="S::thanhcl@fasttrack.edu.vn::29178028-ee21-4ae3-9819-74d33cbb41d3" providerId="AD" clId="Web-{5ACC0F59-9059-444F-BE11-69EAEED75E43}" dt="2018-07-05T08:12:57.311" v="29" actId="20577"/>
          <ac:spMkLst>
            <pc:docMk/>
            <pc:sldMk cId="433582041" sldId="265"/>
            <ac:spMk id="13" creationId="{00000000-0000-0000-0000-000000000000}"/>
          </ac:spMkLst>
        </pc:spChg>
        <pc:spChg chg="mod">
          <ac:chgData name="Cao Le Thanh" userId="S::thanhcl@fasttrack.edu.vn::29178028-ee21-4ae3-9819-74d33cbb41d3" providerId="AD" clId="Web-{5ACC0F59-9059-444F-BE11-69EAEED75E43}" dt="2018-07-05T08:12:42.451" v="22" actId="1076"/>
          <ac:spMkLst>
            <pc:docMk/>
            <pc:sldMk cId="433582041" sldId="265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13/07/2018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7/13/2018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470" y="1027113"/>
            <a:ext cx="11207014" cy="1752600"/>
          </a:xfrm>
        </p:spPr>
        <p:txBody>
          <a:bodyPr/>
          <a:lstStyle/>
          <a:p>
            <a:r>
              <a:rPr lang="en-US" dirty="0"/>
              <a:t>Unit 2: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SWING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D01CEF-3247-7F4C-89BB-224877CE0350}"/>
              </a:ext>
            </a:extLst>
          </p:cNvPr>
          <p:cNvSpPr txBox="1">
            <a:spLocks/>
          </p:cNvSpPr>
          <p:nvPr/>
        </p:nvSpPr>
        <p:spPr bwMode="gray">
          <a:xfrm>
            <a:off x="576470" y="2191884"/>
            <a:ext cx="1120701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600" b="0" kern="0" dirty="0" err="1"/>
              <a:t>Các</a:t>
            </a:r>
            <a:r>
              <a:rPr lang="en-US" sz="3600" b="0" kern="0" dirty="0"/>
              <a:t> controls </a:t>
            </a:r>
            <a:r>
              <a:rPr lang="en-US" sz="3600" b="0" kern="0" dirty="0" err="1"/>
              <a:t>nâng</a:t>
            </a:r>
            <a:r>
              <a:rPr lang="en-US" sz="3600" b="0" kern="0" dirty="0"/>
              <a:t> </a:t>
            </a:r>
            <a:r>
              <a:rPr lang="en-US" sz="3600" b="0" kern="0" dirty="0" err="1"/>
              <a:t>cao</a:t>
            </a:r>
            <a:endParaRPr lang="en-US" sz="3600" b="0" kern="0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2362200" y="3581401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JTree</a:t>
            </a:r>
            <a:endParaRPr lang="en-US" sz="4400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7544" y="2585357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</a:rPr>
              <a:t>Phần</a:t>
            </a:r>
            <a:r>
              <a:rPr lang="en-US" sz="2800" b="1" dirty="0">
                <a:latin typeface="Cambria" panose="02040503050406030204" pitchFamily="18" charset="0"/>
              </a:rPr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1746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JTree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83" y="2198916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51607" y="1660307"/>
            <a:ext cx="807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 control that displays a set of hierarchical data as an outline.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1770973" y="2827921"/>
            <a:ext cx="72195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DefaultMutableTreeNode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root=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"ĐH 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Công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Nghiệp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/>
              </a:rPr>
              <a:t>final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JTree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tree=</a:t>
            </a:r>
            <a:r>
              <a:rPr lang="en-US" sz="2400" b="1" dirty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JTree</a:t>
            </a:r>
            <a:r>
              <a:rPr lang="en-US" sz="24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(root);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795995" y="4063015"/>
            <a:ext cx="67601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cnttNode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Công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Nghệ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 TT"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root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cnttNode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dhth1Node=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Lớp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 ĐHTH1"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cnttNode.add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(dhth1Node);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851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JTree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8201" y="1263611"/>
            <a:ext cx="54717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Handle event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1988710" y="1782886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tree.addMouseListener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MouseListener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mouseReleased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mousePressed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mouseExited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mouseEntered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mouseClicked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 Object o=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tree.getLastSelectedPathComponent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	node=(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DefaultMutableTreeNode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)o;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 node);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00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2362200" y="3581401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JMenuBar-ContextMenu-JToolbar</a:t>
            </a:r>
            <a:endParaRPr lang="en-US" sz="4400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8558" y="2454729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</a:rPr>
              <a:t>Phần</a:t>
            </a:r>
            <a:r>
              <a:rPr lang="en-US" sz="2800" b="1" dirty="0">
                <a:latin typeface="Cambria" panose="02040503050406030204" pitchFamily="18" charset="0"/>
              </a:rPr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13338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JMenuBar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0" t="27734" r="50815" b="32422"/>
          <a:stretch/>
        </p:blipFill>
        <p:spPr bwMode="auto">
          <a:xfrm>
            <a:off x="8067106" y="1833601"/>
            <a:ext cx="2341704" cy="362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373572" y="1915488"/>
            <a:ext cx="6237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JMenuBar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menubar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JMenuBar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setJMenuBar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menubar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mnuFile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"File"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mnuEdit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"Edit"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menubar.add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mnuFile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menubar.add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mnuEdit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mnuFileNew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"New"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mnuFileOpen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"Open"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mnuFileExit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"Exit"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mnuFile.add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mnuFileNew</a:t>
            </a:r>
            <a:r>
              <a:rPr lang="en-US" sz="2000" b="1" dirty="0">
                <a:solidFill>
                  <a:srgbClr val="FF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mnuFile.add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mnuFileOpen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mnuFile.addSeparator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mnuFile.add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mnuFileExit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JMenuBar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3455" y="1643022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Handle event as the same </a:t>
            </a:r>
            <a:r>
              <a:rPr lang="en-US" sz="3200" dirty="0" err="1"/>
              <a:t>JButton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878902" y="2960916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mnuFileExit.addActionListener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arg0) 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exit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972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ContextMenu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6410" y="3341917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PopUpDemo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JPopupMenu 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JMenuItem anItem;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PopUpDemo(){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u="sng">
                <a:solidFill>
                  <a:srgbClr val="0000C0"/>
                </a:solidFill>
                <a:latin typeface="Courier New" panose="02070309020205020404" pitchFamily="49" charset="0"/>
              </a:rPr>
              <a:t>anItem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u="sng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 JMenuItem(</a:t>
            </a:r>
            <a:r>
              <a:rPr lang="en-US" b="1" u="sng">
                <a:solidFill>
                  <a:srgbClr val="2A00FF"/>
                </a:solidFill>
                <a:latin typeface="Courier New" panose="02070309020205020404" pitchFamily="49" charset="0"/>
              </a:rPr>
              <a:t>"Click Me!"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add(</a:t>
            </a:r>
            <a:r>
              <a:rPr lang="en-US" u="sng">
                <a:solidFill>
                  <a:srgbClr val="0000C0"/>
                </a:solidFill>
                <a:latin typeface="Courier New" panose="02070309020205020404" pitchFamily="49" charset="0"/>
              </a:rPr>
              <a:t>anItem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6410" y="2634745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  <a:latin typeface="Cambria" panose="02040503050406030204" pitchFamily="18" charset="0"/>
              </a:rPr>
              <a:t>Bước 1: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</a:rPr>
              <a:t>Tạo 1 Lớp PopUp kế thừa từ JPopupMenu</a:t>
            </a:r>
          </a:p>
        </p:txBody>
      </p:sp>
    </p:spTree>
    <p:extLst>
      <p:ext uri="{BB962C8B-B14F-4D97-AF65-F5344CB8AC3E}">
        <p14:creationId xmlns:p14="http://schemas.microsoft.com/office/powerpoint/2010/main" val="300161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ContextMenu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1429" y="1892787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PopClickListener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MouseAdapter 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mousePressed(</a:t>
            </a:r>
            <a:r>
              <a:rPr lang="en-US" b="1" u="sng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MouseEvent e){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(e.isPopupTrigger())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doPop(e);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mouseReleased(</a:t>
            </a:r>
            <a:r>
              <a:rPr lang="en-US" b="1" u="sng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MouseEvent e){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(e.isPopupTrigger())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doPop(e);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doPop(</a:t>
            </a:r>
            <a:r>
              <a:rPr lang="en-US" b="1" u="sng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MouseEvent e){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PopUpDemo menu = </a:t>
            </a:r>
            <a:r>
              <a:rPr lang="en-US" b="1" u="sng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u="sng">
                <a:solidFill>
                  <a:srgbClr val="000000"/>
                </a:solidFill>
                <a:latin typeface="Courier New" panose="02070309020205020404" pitchFamily="49" charset="0"/>
              </a:rPr>
              <a:t> PopUpDemo();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menu.show(e.getComponent(), e.getX(), e.getY());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45363" y="1176867"/>
            <a:ext cx="494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  <a:latin typeface="Cambria" panose="02040503050406030204" pitchFamily="18" charset="0"/>
              </a:rPr>
              <a:t>Bước 2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</a:rPr>
              <a:t>Tạo 1 Lớp để lắng sự kiện nhấn chuột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7652" y="5170716"/>
            <a:ext cx="187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gọi bước 1 đó</a:t>
            </a:r>
            <a:endParaRPr lang="en-US" b="1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9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ContextMenu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2427516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component</a:t>
            </a:r>
            <a:r>
              <a:rPr lang="en-US" u="sng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.addMouseListener(</a:t>
            </a:r>
            <a:r>
              <a:rPr lang="en-US" b="1" u="sng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b="1" u="sng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PopClickListener());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en-US" sz="2800" b="1"/>
              <a:t>JToolBar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31" y="735322"/>
            <a:ext cx="3148845" cy="168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32" y="3202740"/>
            <a:ext cx="2947987" cy="11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65254" y="1937538"/>
            <a:ext cx="65992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JToolBar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toolBar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JToolBar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nsolas"/>
              </a:rPr>
              <a:t>MyBar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btn1=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"New"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JCheckBox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chk1=</a:t>
            </a:r>
            <a:r>
              <a:rPr lang="en-US" sz="2000" b="1" dirty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JCheckBox</a:t>
            </a:r>
            <a:r>
              <a:rPr lang="en-US" sz="20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Checkme</a:t>
            </a:r>
            <a:r>
              <a:rPr lang="en-US" sz="2000" b="1" dirty="0">
                <a:solidFill>
                  <a:srgbClr val="2A00FF"/>
                </a:solidFill>
                <a:highlight>
                  <a:srgbClr val="F0D8A8"/>
                </a:highlight>
                <a:latin typeface="Consolas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toolBar.add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(btn1);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toolBar.add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chk1);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btn2=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2A00FF"/>
                </a:solidFill>
                <a:latin typeface="Consolas"/>
              </a:rPr>
              <a:t>"Exit"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toolBar.add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(btn2);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add(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toolBar,BorderLayout.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NORTH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7314" y="5195542"/>
            <a:ext cx="6447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Handle event as the same </a:t>
            </a:r>
            <a:r>
              <a:rPr lang="en-US" sz="3200" dirty="0" err="1"/>
              <a:t>JButton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86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2362200" y="3581401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Split Panes, J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4400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901" y="2667000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</a:rPr>
              <a:t>Phần</a:t>
            </a:r>
            <a:r>
              <a:rPr lang="en-US" sz="2800" b="1" dirty="0">
                <a:latin typeface="Cambria" panose="02040503050406030204" pitchFamily="18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251183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2362200" y="3581401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JTabbedPane</a:t>
            </a:r>
            <a:endParaRPr lang="en-US" sz="4400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61216" y="2618014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</a:rPr>
              <a:t>Phần</a:t>
            </a:r>
            <a:r>
              <a:rPr lang="en-US" sz="2800" b="1" dirty="0">
                <a:latin typeface="Cambria" panose="02040503050406030204" pitchFamily="18" charset="0"/>
              </a:rPr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649320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JTabbedPane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49969" y="1829052"/>
            <a:ext cx="81005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/>
              <a:t>JTabbedPane có </a:t>
            </a:r>
            <a:r>
              <a:rPr lang="vi-VN" sz="2800" dirty="0"/>
              <a:t>giao diện đẹp mắt và thân thiện với người </a:t>
            </a:r>
            <a:r>
              <a:rPr lang="vi-VN" sz="2800"/>
              <a:t>sử dụng</a:t>
            </a:r>
            <a:r>
              <a:rPr lang="en-US" sz="2800"/>
              <a:t>, dùng để chia màn hình sử dụng:</a:t>
            </a:r>
            <a:endParaRPr lang="en-US" sz="28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110" y="3338434"/>
            <a:ext cx="31813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36" y="3309860"/>
            <a:ext cx="31813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03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JTabbedPane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1853932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highlight>
                  <a:srgbClr val="D4D4D4"/>
                </a:highlight>
                <a:latin typeface="Consolas"/>
              </a:rPr>
              <a:t>JTabbedPane</a:t>
            </a:r>
            <a:r>
              <a:rPr lang="en-US" sz="2400" dirty="0">
                <a:solidFill>
                  <a:srgbClr val="FF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myTabled</a:t>
            </a:r>
            <a:r>
              <a:rPr lang="en-US" sz="2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24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JTabbedPane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pnTab1=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pnTab1.setBackground(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2400" i="1" dirty="0" err="1">
                <a:solidFill>
                  <a:srgbClr val="0000C0"/>
                </a:solidFill>
                <a:latin typeface="Consolas"/>
              </a:rPr>
              <a:t>BLUE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pnTab1.add(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"Tabbed 1"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pnTab2=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pnTab2.setBackground(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2400" i="1" dirty="0" err="1">
                <a:solidFill>
                  <a:srgbClr val="0000C0"/>
                </a:solidFill>
                <a:latin typeface="Consolas"/>
              </a:rPr>
              <a:t>ORANGE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pnTab2.add(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"Tabbed 2"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/>
              </a:rPr>
              <a:t>myTabled.add</a:t>
            </a:r>
            <a:r>
              <a:rPr lang="en-US" sz="2400" dirty="0">
                <a:solidFill>
                  <a:srgbClr val="FF0000"/>
                </a:solidFill>
                <a:latin typeface="Consolas"/>
              </a:rPr>
              <a:t>(pnTab1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"Tab1"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myTabled.add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(pnTab2,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"Tab2"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Container con=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getContentPane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con.add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myTabled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16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2362200" y="3581401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sz="4400" kern="0" dirty="0">
                <a:solidFill>
                  <a:srgbClr val="002060"/>
                </a:solidFill>
                <a:latin typeface="Cambria" panose="02040503050406030204" pitchFamily="18" charset="0"/>
              </a:rPr>
              <a:t>JOptionPane, JFileChooser</a:t>
            </a:r>
            <a:endParaRPr lang="en-US" sz="4400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0201" y="250371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mbria" panose="02040503050406030204" pitchFamily="18" charset="0"/>
              </a:rPr>
              <a:t>Phần</a:t>
            </a:r>
            <a:r>
              <a:rPr lang="en-US" sz="2800" b="1" dirty="0">
                <a:latin typeface="Cambria" panose="02040503050406030204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403438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JoptionPane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1817916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400" b="1" i="1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i="1" dirty="0" err="1">
                <a:solidFill>
                  <a:srgbClr val="2A00FF"/>
                </a:solidFill>
                <a:latin typeface="Consolas"/>
              </a:rPr>
              <a:t>"Hello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400" b="1" i="1" dirty="0" err="1">
                <a:solidFill>
                  <a:srgbClr val="2A00FF"/>
                </a:solidFill>
                <a:latin typeface="Consolas"/>
              </a:rPr>
              <a:t>Tèo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2400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ret=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b="1" i="1" dirty="0" err="1">
                <a:solidFill>
                  <a:srgbClr val="000000"/>
                </a:solidFill>
                <a:latin typeface="Consolas"/>
              </a:rPr>
              <a:t>showConfirmDialog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/>
              </a:rPr>
              <a:t>Thoát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400" b="1" i="1" dirty="0" err="1">
                <a:solidFill>
                  <a:srgbClr val="2A00FF"/>
                </a:solidFill>
                <a:latin typeface="Consolas"/>
              </a:rPr>
              <a:t>hả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?"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i="1" dirty="0" err="1">
                <a:solidFill>
                  <a:srgbClr val="2A00FF"/>
                </a:solidFill>
                <a:latin typeface="Consolas"/>
              </a:rPr>
              <a:t>Thoát</a:t>
            </a:r>
            <a:r>
              <a:rPr lang="en-US" sz="2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i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b="1" i="1" dirty="0" err="1">
                <a:solidFill>
                  <a:srgbClr val="0000C0"/>
                </a:solidFill>
                <a:latin typeface="Consolas"/>
              </a:rPr>
              <a:t>YES_NO_OPTION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(ret==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b="1" i="1" dirty="0" err="1">
                <a:solidFill>
                  <a:srgbClr val="0000C0"/>
                </a:solidFill>
                <a:latin typeface="Consolas"/>
              </a:rPr>
              <a:t>YES_OPTION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400" b="1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String s=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i="1" dirty="0" err="1">
                <a:solidFill>
                  <a:srgbClr val="2A00FF"/>
                </a:solidFill>
                <a:latin typeface="Consolas"/>
              </a:rPr>
              <a:t>Nhập</a:t>
            </a:r>
            <a:r>
              <a:rPr lang="en-US" sz="2400" i="1" dirty="0">
                <a:solidFill>
                  <a:srgbClr val="2A00FF"/>
                </a:solidFill>
                <a:latin typeface="Consolas"/>
              </a:rPr>
              <a:t> :"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5816"/>
            <a:ext cx="2647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41916"/>
            <a:ext cx="26479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34236"/>
            <a:ext cx="2822292" cy="123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2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JFileChooser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168369"/>
            <a:ext cx="3555388" cy="25355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29777" y="2362695"/>
            <a:ext cx="695244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JFileChooser chooser=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JFileChooser();</a:t>
            </a:r>
          </a:p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(chooser.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showOpenDialog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)==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	JFileChooser.</a:t>
            </a:r>
            <a:r>
              <a:rPr lang="en-US" sz="1600" b="1" i="1">
                <a:solidFill>
                  <a:srgbClr val="0000C0"/>
                </a:solidFill>
                <a:latin typeface="Courier New" panose="02070309020205020404" pitchFamily="49" charset="0"/>
              </a:rPr>
              <a:t>APPROVE_OPTION</a:t>
            </a:r>
            <a:r>
              <a:rPr lang="en-US" sz="1600" b="1" i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i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i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2507333" y="1706705"/>
            <a:ext cx="757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ambria" panose="02040503050406030204" pitchFamily="18" charset="0"/>
              </a:rPr>
              <a:t>Cửa sổ tương tác file: Mở lên để đọc và mở lên để ghi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37" y="3807607"/>
            <a:ext cx="3574386" cy="25490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19600" y="4916783"/>
            <a:ext cx="6736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(chooser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</a:rPr>
              <a:t>.showSaveDialog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)==JFileChooser.</a:t>
            </a:r>
            <a:r>
              <a:rPr lang="en-US" sz="1600" b="1" i="1">
                <a:solidFill>
                  <a:srgbClr val="0000C0"/>
                </a:solidFill>
                <a:latin typeface="Courier New" panose="02070309020205020404" pitchFamily="49" charset="0"/>
              </a:rPr>
              <a:t>APPROVE_OPTION</a:t>
            </a:r>
            <a:r>
              <a:rPr lang="en-US" sz="1600" b="1" i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i="1">
                <a:solidFill>
                  <a:srgbClr val="000000"/>
                </a:solidFill>
                <a:latin typeface="Courier New" panose="02070309020205020404" pitchFamily="49" charset="0"/>
              </a:rPr>
              <a:t>chooser.getSelectedFile().getAbsolutePath());</a:t>
            </a:r>
          </a:p>
          <a:p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6723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JFileChooser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8310" y="1937537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chooser.setFileFilter(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FileFilter() {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getDescription() 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".exe"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accept(File f) 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f.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getAbsolutePath().endsWith(</a:t>
            </a:r>
            <a:r>
              <a:rPr lang="en-US" b="1">
                <a:solidFill>
                  <a:srgbClr val="2A00F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".exe"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8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JFileChooser</a:t>
            </a:r>
            <a:endParaRPr lang="en-US" sz="28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5402" y="1857484"/>
            <a:ext cx="83034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chooser.setFileFilter(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FileFilter() {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String getDescription() 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"docx,txt,xls"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646464"/>
                </a:solidFill>
                <a:latin typeface="Courier New" panose="02070309020205020404" pitchFamily="49" charset="0"/>
              </a:rPr>
              <a:t>@Override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accept(File f) {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f.getAbsolutePath().endsWith(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".txt"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)||f.getAbsolutePath().endsWith(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".docx"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)||f.getAbsolutePath().endsWith(</a:t>
            </a:r>
            <a:r>
              <a:rPr lang="en-US" b="1">
                <a:solidFill>
                  <a:srgbClr val="2A00FF"/>
                </a:solidFill>
                <a:latin typeface="Courier New" panose="02070309020205020404" pitchFamily="49" charset="0"/>
              </a:rPr>
              <a:t>".xlsx"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Split Panes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34296" y="1702010"/>
            <a:ext cx="8200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Chia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màn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hình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theo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hướng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đứng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hoặc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nằm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có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thể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động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nội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dung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bên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màn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hình</a:t>
            </a:r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A snapshot of SplitPane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72039"/>
            <a:ext cx="6019800" cy="3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1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Split Panes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69202" y="1813129"/>
            <a:ext cx="8317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JSplitPane splitPane = 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JSplitPane(JSplitPane.</a:t>
            </a:r>
            <a:r>
              <a:rPr lang="en-US" b="1" i="1">
                <a:solidFill>
                  <a:srgbClr val="0000C0"/>
                </a:solidFill>
                <a:latin typeface="Courier New" panose="02070309020205020404" pitchFamily="49" charset="0"/>
              </a:rPr>
              <a:t>HORIZONTAL_SPLIT</a:t>
            </a:r>
            <a:r>
              <a:rPr lang="en-US" b="1" i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listScrollPane, pictureScrollPane);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splitPane.setOneTouchExpandable(</a:t>
            </a:r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splitPane.</a:t>
            </a:r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setDividerLocation(150);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3F7F5F"/>
                </a:solidFill>
                <a:latin typeface="Courier New" panose="02070309020205020404" pitchFamily="49" charset="0"/>
              </a:rPr>
              <a:t>//Provide minimum sizes for the two components in the split pane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Dimension minimumSize = </a:t>
            </a:r>
            <a:r>
              <a:rPr lang="en-US" b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Dimension(100, 50);</a:t>
            </a:r>
          </a:p>
          <a:p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listScrollPane.setMinimumSize(minimumSize);</a:t>
            </a:r>
          </a:p>
          <a:p>
            <a:r>
              <a:rPr lang="en-US" u="sng">
                <a:solidFill>
                  <a:srgbClr val="000000"/>
                </a:solidFill>
                <a:latin typeface="Courier New" panose="02070309020205020404" pitchFamily="49" charset="0"/>
              </a:rPr>
              <a:t>pictureScrollPane.setMinimumSize(minimumSize);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4296" y="1702009"/>
            <a:ext cx="8200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Hiển thị dữ liệu theo dạng lưới</a:t>
            </a:r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10" name="Picture 2" descr="C:\Users\ainuong\Desktop\Basic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91186"/>
            <a:ext cx="9048058" cy="24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2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58" y="2046517"/>
            <a:ext cx="33909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905000" y="1789402"/>
            <a:ext cx="8458200" cy="501675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DefaultTableModel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000" err="1">
                <a:solidFill>
                  <a:srgbClr val="FF0000"/>
                </a:solidFill>
                <a:highlight>
                  <a:srgbClr val="D4D4D4"/>
                </a:highlight>
                <a:latin typeface="Consolas"/>
              </a:rPr>
              <a:t>dm</a:t>
            </a:r>
            <a:r>
              <a:rPr lang="en-US" sz="20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2000" b="1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DefaultTableModel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dm.addColumn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/>
              </a:rPr>
              <a:t>Mã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dm.addColumn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/>
              </a:rPr>
              <a:t>Tên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	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dm.addColumn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2A00FF"/>
                </a:solidFill>
                <a:latin typeface="Consolas"/>
              </a:rPr>
              <a:t>Tuổi</a:t>
            </a:r>
            <a:r>
              <a:rPr lang="en-US" sz="20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vi-VN" sz="2000" b="1" dirty="0">
                <a:solidFill>
                  <a:srgbClr val="FF0000"/>
                </a:solidFill>
                <a:latin typeface="Consolas"/>
              </a:rPr>
              <a:t>dm</a:t>
            </a:r>
            <a:r>
              <a:rPr lang="vi-VN" sz="2000" dirty="0">
                <a:solidFill>
                  <a:srgbClr val="000000"/>
                </a:solidFill>
                <a:latin typeface="Consolas"/>
              </a:rPr>
              <a:t>.addRow(</a:t>
            </a:r>
            <a:r>
              <a:rPr lang="vi-V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vi-VN" sz="2000" b="1" dirty="0">
                <a:solidFill>
                  <a:srgbClr val="000000"/>
                </a:solidFill>
                <a:latin typeface="Consolas"/>
              </a:rPr>
              <a:t> String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[]{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"112"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"Ngô văn Bắp"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"21"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});</a:t>
            </a:r>
            <a:endParaRPr lang="vi-VN" sz="20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Consolas"/>
              </a:rPr>
              <a:t>dm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.addRow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String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[]{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"113"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"Nguyễn 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Thị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 Tý"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"18"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000" b="1" dirty="0">
              <a:solidFill>
                <a:srgbClr val="000000"/>
              </a:solidFill>
              <a:latin typeface="Consolas"/>
            </a:endParaRPr>
          </a:p>
          <a:p>
            <a:r>
              <a:rPr lang="vi-VN" sz="2000" b="1" dirty="0">
                <a:solidFill>
                  <a:srgbClr val="FF0000"/>
                </a:solidFill>
                <a:latin typeface="Consolas"/>
              </a:rPr>
              <a:t>dm</a:t>
            </a:r>
            <a:r>
              <a:rPr lang="vi-VN" sz="2000" dirty="0">
                <a:solidFill>
                  <a:srgbClr val="000000"/>
                </a:solidFill>
                <a:latin typeface="Consolas"/>
              </a:rPr>
              <a:t>.addRow(</a:t>
            </a:r>
            <a:r>
              <a:rPr lang="vi-VN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vi-VN" sz="2000" b="1" dirty="0">
                <a:solidFill>
                  <a:srgbClr val="000000"/>
                </a:solidFill>
                <a:latin typeface="Consolas"/>
              </a:rPr>
              <a:t> String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[]{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"114"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"Trần Văn Tèo"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vi-VN" b="1" dirty="0">
                <a:solidFill>
                  <a:srgbClr val="2A00FF"/>
                </a:solidFill>
                <a:latin typeface="Consolas"/>
              </a:rPr>
              <a:t>"22"</a:t>
            </a:r>
            <a:r>
              <a:rPr lang="vi-VN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en-US" sz="2000">
              <a:solidFill>
                <a:srgbClr val="000000"/>
              </a:solidFill>
              <a:latin typeface="Consolas"/>
            </a:endParaRPr>
          </a:p>
          <a:p>
            <a:r>
              <a:rPr lang="en-US" sz="2000">
                <a:solidFill>
                  <a:srgbClr val="000000"/>
                </a:solidFill>
                <a:latin typeface="Consolas"/>
              </a:rPr>
              <a:t>JTable tbl=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new JTable(dm);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</a:rPr>
              <a:t>JScrollPane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</a:rPr>
              <a:t>sc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/>
              </a:rPr>
              <a:t>JScrollPane(tbl);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/>
              </a:rPr>
              <a:t>Container con=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getContentPane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con.setLayout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BorderLayout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</a:rPr>
              <a:t>con.add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sc,BorderLayout.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362200" y="2122716"/>
            <a:ext cx="2514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16958" y="2290860"/>
            <a:ext cx="251460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31558" y="2275116"/>
            <a:ext cx="333164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64540" y="3662634"/>
            <a:ext cx="647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305800" y="2613283"/>
            <a:ext cx="76200" cy="11953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799" y="1650157"/>
            <a:ext cx="782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handle event : Mouse, Key from </a:t>
            </a:r>
            <a:r>
              <a:rPr lang="en-US" sz="2800" dirty="0" err="1"/>
              <a:t>JTable</a:t>
            </a:r>
            <a:r>
              <a:rPr lang="en-US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0464" y="2234932"/>
            <a:ext cx="8697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tbl.addMouseListener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MouseListener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mouseReleased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mousePressed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mouseExited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mouseEntered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mouseClicked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MouseEvent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row=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tbl.getSelectedRow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col=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tbl.getSelectedColumn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String s=(String)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tbl.getValueAt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(row, col);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 s);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22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1668059"/>
            <a:ext cx="782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handle event : Mouse, Key from </a:t>
            </a:r>
            <a:r>
              <a:rPr lang="en-US" sz="2800" dirty="0" err="1"/>
              <a:t>JTable</a:t>
            </a:r>
            <a:r>
              <a:rPr lang="en-US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04998" y="2299464"/>
            <a:ext cx="8915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tbl.addKeyListener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KeyListener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keyTyped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arg0)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keyReleased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arg0) {</a:t>
            </a:r>
          </a:p>
          <a:p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row=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tbl.getSelectedRow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col=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tbl.getSelectedColumn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String s=(String)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tbl.getValueAt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(row, col);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JOptionPane.</a:t>
            </a:r>
            <a:r>
              <a:rPr lang="en-US" sz="2400" i="1" dirty="0" err="1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en-US" sz="2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, s);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keyPressed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KeyEvent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arg0) {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05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24116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179210" y="1236054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J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able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2719" y="1809350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dm.setRowCount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(0);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67166" y="1775954"/>
            <a:ext cx="426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Clear all data from </a:t>
            </a:r>
            <a:r>
              <a:rPr lang="en-US" sz="2800" dirty="0" err="1"/>
              <a:t>JTable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055124" y="3656241"/>
            <a:ext cx="84604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dm.addRow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/>
              </a:rPr>
              <a:t>  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String[]{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"ID_002"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"Võ Tòng"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400" b="1" dirty="0">
                <a:solidFill>
                  <a:srgbClr val="2A00FF"/>
                </a:solidFill>
                <a:latin typeface="Consolas"/>
              </a:rPr>
              <a:t>"32"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</a:rPr>
              <a:t>Vector&lt;String&gt;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Vector&lt;String&gt;();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vec.add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"ID_003"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vec.add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/>
              </a:rPr>
              <a:t>Lâm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 Sung"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vec.add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"30"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</a:rPr>
              <a:t>dm.addRow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vec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0370" y="3116682"/>
            <a:ext cx="414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2 Ways to add new Row: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3209" y="2609802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dm.getRowCount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1" y="2615292"/>
            <a:ext cx="418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Get total row from </a:t>
            </a:r>
            <a:r>
              <a:rPr lang="en-US" sz="2800" dirty="0" err="1"/>
              <a:t>JTable</a:t>
            </a:r>
            <a:endParaRPr lang="en-US" sz="2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95070"/>
            <a:ext cx="32575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926171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927</Words>
  <Application>Microsoft Office PowerPoint</Application>
  <PresentationFormat>Widescreen</PresentationFormat>
  <Paragraphs>252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</vt:lpstr>
      <vt:lpstr>Consolas</vt:lpstr>
      <vt:lpstr>Courier New</vt:lpstr>
      <vt:lpstr>Segoe UI</vt:lpstr>
      <vt:lpstr>Wingdings</vt:lpstr>
      <vt:lpstr>cdb2004213l</vt:lpstr>
      <vt:lpstr>Unit 2: Tạo giao diện cửa sổ với gói SWING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Tran Minh Thang</cp:lastModifiedBy>
  <cp:revision>180</cp:revision>
  <cp:lastPrinted>2018-03-26T15:01:42Z</cp:lastPrinted>
  <dcterms:modified xsi:type="dcterms:W3CDTF">2018-07-13T03:19:50Z</dcterms:modified>
</cp:coreProperties>
</file>