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72" r:id="rId6"/>
    <p:sldId id="259" r:id="rId7"/>
    <p:sldId id="261" r:id="rId8"/>
    <p:sldId id="273" r:id="rId9"/>
    <p:sldId id="262" r:id="rId10"/>
    <p:sldId id="274" r:id="rId11"/>
    <p:sldId id="263" r:id="rId12"/>
    <p:sldId id="275" r:id="rId13"/>
    <p:sldId id="276" r:id="rId14"/>
    <p:sldId id="277" r:id="rId15"/>
    <p:sldId id="278" r:id="rId16"/>
    <p:sldId id="279" r:id="rId17"/>
    <p:sldId id="280" r:id="rId18"/>
    <p:sldId id="281" r:id="rId19"/>
    <p:sldId id="282" r:id="rId20"/>
    <p:sldId id="283" r:id="rId21"/>
    <p:sldId id="289" r:id="rId22"/>
    <p:sldId id="290" r:id="rId23"/>
    <p:sldId id="284" r:id="rId24"/>
    <p:sldId id="285" r:id="rId25"/>
    <p:sldId id="286" r:id="rId26"/>
    <p:sldId id="287" r:id="rId27"/>
    <p:sldId id="288" r:id="rId28"/>
    <p:sldId id="291" r:id="rId29"/>
    <p:sldId id="29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FA551B-A603-49CC-A312-D1169273543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F63B-7765-4A24-BE97-3E1607D87D89}" type="slidenum">
              <a:rPr lang="en-US" smtClean="0"/>
              <a:t>‹#›</a:t>
            </a:fld>
            <a:endParaRPr lang="en-US"/>
          </a:p>
        </p:txBody>
      </p:sp>
    </p:spTree>
    <p:extLst>
      <p:ext uri="{BB962C8B-B14F-4D97-AF65-F5344CB8AC3E}">
        <p14:creationId xmlns:p14="http://schemas.microsoft.com/office/powerpoint/2010/main" val="3058778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FA551B-A603-49CC-A312-D1169273543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F63B-7765-4A24-BE97-3E1607D87D89}" type="slidenum">
              <a:rPr lang="en-US" smtClean="0"/>
              <a:t>‹#›</a:t>
            </a:fld>
            <a:endParaRPr lang="en-US"/>
          </a:p>
        </p:txBody>
      </p:sp>
    </p:spTree>
    <p:extLst>
      <p:ext uri="{BB962C8B-B14F-4D97-AF65-F5344CB8AC3E}">
        <p14:creationId xmlns:p14="http://schemas.microsoft.com/office/powerpoint/2010/main" val="249808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FA551B-A603-49CC-A312-D1169273543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F63B-7765-4A24-BE97-3E1607D87D89}" type="slidenum">
              <a:rPr lang="en-US" smtClean="0"/>
              <a:t>‹#›</a:t>
            </a:fld>
            <a:endParaRPr lang="en-US"/>
          </a:p>
        </p:txBody>
      </p:sp>
    </p:spTree>
    <p:extLst>
      <p:ext uri="{BB962C8B-B14F-4D97-AF65-F5344CB8AC3E}">
        <p14:creationId xmlns:p14="http://schemas.microsoft.com/office/powerpoint/2010/main" val="253370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FA551B-A603-49CC-A312-D1169273543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F63B-7765-4A24-BE97-3E1607D87D89}" type="slidenum">
              <a:rPr lang="en-US" smtClean="0"/>
              <a:t>‹#›</a:t>
            </a:fld>
            <a:endParaRPr lang="en-US"/>
          </a:p>
        </p:txBody>
      </p:sp>
    </p:spTree>
    <p:extLst>
      <p:ext uri="{BB962C8B-B14F-4D97-AF65-F5344CB8AC3E}">
        <p14:creationId xmlns:p14="http://schemas.microsoft.com/office/powerpoint/2010/main" val="6221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FA551B-A603-49CC-A312-D11692735435}"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1F63B-7765-4A24-BE97-3E1607D87D89}" type="slidenum">
              <a:rPr lang="en-US" smtClean="0"/>
              <a:t>‹#›</a:t>
            </a:fld>
            <a:endParaRPr lang="en-US"/>
          </a:p>
        </p:txBody>
      </p:sp>
    </p:spTree>
    <p:extLst>
      <p:ext uri="{BB962C8B-B14F-4D97-AF65-F5344CB8AC3E}">
        <p14:creationId xmlns:p14="http://schemas.microsoft.com/office/powerpoint/2010/main" val="53092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FA551B-A603-49CC-A312-D1169273543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1F63B-7765-4A24-BE97-3E1607D87D89}" type="slidenum">
              <a:rPr lang="en-US" smtClean="0"/>
              <a:t>‹#›</a:t>
            </a:fld>
            <a:endParaRPr lang="en-US"/>
          </a:p>
        </p:txBody>
      </p:sp>
    </p:spTree>
    <p:extLst>
      <p:ext uri="{BB962C8B-B14F-4D97-AF65-F5344CB8AC3E}">
        <p14:creationId xmlns:p14="http://schemas.microsoft.com/office/powerpoint/2010/main" val="418829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A551B-A603-49CC-A312-D11692735435}"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1F63B-7765-4A24-BE97-3E1607D87D89}" type="slidenum">
              <a:rPr lang="en-US" smtClean="0"/>
              <a:t>‹#›</a:t>
            </a:fld>
            <a:endParaRPr lang="en-US"/>
          </a:p>
        </p:txBody>
      </p:sp>
    </p:spTree>
    <p:extLst>
      <p:ext uri="{BB962C8B-B14F-4D97-AF65-F5344CB8AC3E}">
        <p14:creationId xmlns:p14="http://schemas.microsoft.com/office/powerpoint/2010/main" val="197551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FA551B-A603-49CC-A312-D11692735435}"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1F63B-7765-4A24-BE97-3E1607D87D89}" type="slidenum">
              <a:rPr lang="en-US" smtClean="0"/>
              <a:t>‹#›</a:t>
            </a:fld>
            <a:endParaRPr lang="en-US"/>
          </a:p>
        </p:txBody>
      </p:sp>
    </p:spTree>
    <p:extLst>
      <p:ext uri="{BB962C8B-B14F-4D97-AF65-F5344CB8AC3E}">
        <p14:creationId xmlns:p14="http://schemas.microsoft.com/office/powerpoint/2010/main" val="283032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A551B-A603-49CC-A312-D11692735435}"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1F63B-7765-4A24-BE97-3E1607D87D89}" type="slidenum">
              <a:rPr lang="en-US" smtClean="0"/>
              <a:t>‹#›</a:t>
            </a:fld>
            <a:endParaRPr lang="en-US"/>
          </a:p>
        </p:txBody>
      </p:sp>
    </p:spTree>
    <p:extLst>
      <p:ext uri="{BB962C8B-B14F-4D97-AF65-F5344CB8AC3E}">
        <p14:creationId xmlns:p14="http://schemas.microsoft.com/office/powerpoint/2010/main" val="170507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FA551B-A603-49CC-A312-D1169273543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1F63B-7765-4A24-BE97-3E1607D87D89}" type="slidenum">
              <a:rPr lang="en-US" smtClean="0"/>
              <a:t>‹#›</a:t>
            </a:fld>
            <a:endParaRPr lang="en-US"/>
          </a:p>
        </p:txBody>
      </p:sp>
    </p:spTree>
    <p:extLst>
      <p:ext uri="{BB962C8B-B14F-4D97-AF65-F5344CB8AC3E}">
        <p14:creationId xmlns:p14="http://schemas.microsoft.com/office/powerpoint/2010/main" val="20785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FA551B-A603-49CC-A312-D11692735435}"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1F63B-7765-4A24-BE97-3E1607D87D89}" type="slidenum">
              <a:rPr lang="en-US" smtClean="0"/>
              <a:t>‹#›</a:t>
            </a:fld>
            <a:endParaRPr lang="en-US"/>
          </a:p>
        </p:txBody>
      </p:sp>
    </p:spTree>
    <p:extLst>
      <p:ext uri="{BB962C8B-B14F-4D97-AF65-F5344CB8AC3E}">
        <p14:creationId xmlns:p14="http://schemas.microsoft.com/office/powerpoint/2010/main" val="58735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A551B-A603-49CC-A312-D11692735435}" type="datetimeFigureOut">
              <a:rPr lang="en-US" smtClean="0"/>
              <a:t>1/19/2018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1F63B-7765-4A24-BE97-3E1607D87D89}" type="slidenum">
              <a:rPr lang="en-US" smtClean="0"/>
              <a:t>‹#›</a:t>
            </a:fld>
            <a:endParaRPr lang="en-US"/>
          </a:p>
        </p:txBody>
      </p:sp>
    </p:spTree>
    <p:extLst>
      <p:ext uri="{BB962C8B-B14F-4D97-AF65-F5344CB8AC3E}">
        <p14:creationId xmlns:p14="http://schemas.microsoft.com/office/powerpoint/2010/main" val="8662021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aterial.io/icon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material-ui.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b="1" smtClean="0">
                <a:latin typeface="Times New Roman" panose="02020603050405020304" pitchFamily="18" charset="0"/>
                <a:cs typeface="Times New Roman" panose="02020603050405020304" pitchFamily="18" charset="0"/>
              </a:rPr>
              <a:t>CĐTN – KTMT &amp; Mạng</a:t>
            </a:r>
            <a:endParaRPr lang="en-US"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37855" y="2388750"/>
            <a:ext cx="6324600"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ĐỀ TÀI: MATERIAL UI</a:t>
            </a:r>
            <a:endParaRPr lang="en-US"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700155" y="4648200"/>
            <a:ext cx="3529445" cy="1077218"/>
          </a:xfrm>
          <a:prstGeom prst="rect">
            <a:avLst/>
          </a:prstGeom>
          <a:noFill/>
        </p:spPr>
        <p:txBody>
          <a:bodyPr wrap="square" rtlCol="0">
            <a:spAutoFit/>
          </a:bodyPr>
          <a:lstStyle/>
          <a:p>
            <a:r>
              <a:rPr lang="en-US" sz="1600" i="1" dirty="0" err="1" smtClean="0">
                <a:latin typeface="Times New Roman" panose="02020603050405020304" pitchFamily="18" charset="0"/>
                <a:cs typeface="Times New Roman" panose="02020603050405020304" pitchFamily="18" charset="0"/>
              </a:rPr>
              <a:t>Nhóm</a:t>
            </a:r>
            <a:r>
              <a:rPr lang="en-US" sz="1600" i="1" dirty="0" smtClean="0">
                <a:latin typeface="Times New Roman" panose="02020603050405020304" pitchFamily="18" charset="0"/>
                <a:cs typeface="Times New Roman" panose="02020603050405020304" pitchFamily="18" charset="0"/>
              </a:rPr>
              <a:t> 2:  </a:t>
            </a:r>
            <a:r>
              <a:rPr lang="en-US" sz="1600" i="1" dirty="0" err="1" smtClean="0">
                <a:latin typeface="Times New Roman" panose="02020603050405020304" pitchFamily="18" charset="0"/>
                <a:cs typeface="Times New Roman" panose="02020603050405020304" pitchFamily="18" charset="0"/>
              </a:rPr>
              <a:t>Nguyễn</a:t>
            </a:r>
            <a:r>
              <a:rPr lang="en-US" sz="1600" i="1" dirty="0" smtClean="0">
                <a:latin typeface="Times New Roman" panose="02020603050405020304" pitchFamily="18" charset="0"/>
                <a:cs typeface="Times New Roman" panose="02020603050405020304" pitchFamily="18" charset="0"/>
              </a:rPr>
              <a:t> </a:t>
            </a:r>
            <a:r>
              <a:rPr lang="en-US" sz="1600" i="1" dirty="0" err="1" smtClean="0">
                <a:latin typeface="Times New Roman" panose="02020603050405020304" pitchFamily="18" charset="0"/>
                <a:cs typeface="Times New Roman" panose="02020603050405020304" pitchFamily="18" charset="0"/>
              </a:rPr>
              <a:t>Thị</a:t>
            </a:r>
            <a:r>
              <a:rPr lang="en-US" sz="1600" i="1" dirty="0" smtClean="0">
                <a:latin typeface="Times New Roman" panose="02020603050405020304" pitchFamily="18" charset="0"/>
                <a:cs typeface="Times New Roman" panose="02020603050405020304" pitchFamily="18" charset="0"/>
              </a:rPr>
              <a:t> </a:t>
            </a:r>
            <a:r>
              <a:rPr lang="en-US" sz="1600" i="1" dirty="0" err="1" smtClean="0">
                <a:latin typeface="Times New Roman" panose="02020603050405020304" pitchFamily="18" charset="0"/>
                <a:cs typeface="Times New Roman" panose="02020603050405020304" pitchFamily="18" charset="0"/>
              </a:rPr>
              <a:t>Ngọc</a:t>
            </a:r>
            <a:r>
              <a:rPr lang="en-US" sz="1600" i="1" dirty="0" smtClean="0">
                <a:latin typeface="Times New Roman" panose="02020603050405020304" pitchFamily="18" charset="0"/>
                <a:cs typeface="Times New Roman" panose="02020603050405020304" pitchFamily="18" charset="0"/>
              </a:rPr>
              <a:t> Anh</a:t>
            </a:r>
          </a:p>
          <a:p>
            <a:pPr lvl="2"/>
            <a:r>
              <a:rPr lang="en-US" sz="1600" i="1" dirty="0" err="1" smtClean="0">
                <a:latin typeface="Times New Roman" panose="02020603050405020304" pitchFamily="18" charset="0"/>
                <a:cs typeface="Times New Roman" panose="02020603050405020304" pitchFamily="18" charset="0"/>
              </a:rPr>
              <a:t>Phạm</a:t>
            </a:r>
            <a:r>
              <a:rPr lang="en-US" sz="1600" i="1" dirty="0" smtClean="0">
                <a:latin typeface="Times New Roman" panose="02020603050405020304" pitchFamily="18" charset="0"/>
                <a:cs typeface="Times New Roman" panose="02020603050405020304" pitchFamily="18" charset="0"/>
              </a:rPr>
              <a:t> </a:t>
            </a:r>
            <a:r>
              <a:rPr lang="en-US" sz="1600" i="1" dirty="0" err="1" smtClean="0">
                <a:latin typeface="Times New Roman" panose="02020603050405020304" pitchFamily="18" charset="0"/>
                <a:cs typeface="Times New Roman" panose="02020603050405020304" pitchFamily="18" charset="0"/>
              </a:rPr>
              <a:t>Hoàng</a:t>
            </a:r>
            <a:r>
              <a:rPr lang="en-US" sz="1600" i="1" dirty="0" smtClean="0">
                <a:latin typeface="Times New Roman" panose="02020603050405020304" pitchFamily="18" charset="0"/>
                <a:cs typeface="Times New Roman" panose="02020603050405020304" pitchFamily="18" charset="0"/>
              </a:rPr>
              <a:t> </a:t>
            </a:r>
            <a:r>
              <a:rPr lang="en-US" sz="1600" i="1" dirty="0" err="1" smtClean="0">
                <a:latin typeface="Times New Roman" panose="02020603050405020304" pitchFamily="18" charset="0"/>
                <a:cs typeface="Times New Roman" panose="02020603050405020304" pitchFamily="18" charset="0"/>
              </a:rPr>
              <a:t>Nhật</a:t>
            </a:r>
            <a:r>
              <a:rPr lang="en-US" sz="1600" i="1" dirty="0" smtClean="0">
                <a:latin typeface="Times New Roman" panose="02020603050405020304" pitchFamily="18" charset="0"/>
                <a:cs typeface="Times New Roman" panose="02020603050405020304" pitchFamily="18" charset="0"/>
              </a:rPr>
              <a:t> Linh</a:t>
            </a:r>
          </a:p>
          <a:p>
            <a:pPr lvl="2"/>
            <a:r>
              <a:rPr lang="en-US" sz="1600" i="1" dirty="0" err="1" smtClean="0">
                <a:latin typeface="Times New Roman" panose="02020603050405020304" pitchFamily="18" charset="0"/>
                <a:cs typeface="Times New Roman" panose="02020603050405020304" pitchFamily="18" charset="0"/>
              </a:rPr>
              <a:t>Nguyễn</a:t>
            </a:r>
            <a:r>
              <a:rPr lang="en-US" sz="1600" i="1" dirty="0" smtClean="0">
                <a:latin typeface="Times New Roman" panose="02020603050405020304" pitchFamily="18" charset="0"/>
                <a:cs typeface="Times New Roman" panose="02020603050405020304" pitchFamily="18" charset="0"/>
              </a:rPr>
              <a:t> </a:t>
            </a:r>
            <a:r>
              <a:rPr lang="en-US" sz="1600" i="1" dirty="0" err="1" smtClean="0">
                <a:latin typeface="Times New Roman" panose="02020603050405020304" pitchFamily="18" charset="0"/>
                <a:cs typeface="Times New Roman" panose="02020603050405020304" pitchFamily="18" charset="0"/>
              </a:rPr>
              <a:t>Thị</a:t>
            </a:r>
            <a:r>
              <a:rPr lang="en-US" sz="1600" i="1" dirty="0" smtClean="0">
                <a:latin typeface="Times New Roman" panose="02020603050405020304" pitchFamily="18" charset="0"/>
                <a:cs typeface="Times New Roman" panose="02020603050405020304" pitchFamily="18" charset="0"/>
              </a:rPr>
              <a:t> </a:t>
            </a:r>
            <a:r>
              <a:rPr lang="en-US" sz="1600" i="1" dirty="0" err="1" smtClean="0">
                <a:latin typeface="Times New Roman" panose="02020603050405020304" pitchFamily="18" charset="0"/>
                <a:cs typeface="Times New Roman" panose="02020603050405020304" pitchFamily="18" charset="0"/>
              </a:rPr>
              <a:t>Ngọc</a:t>
            </a:r>
            <a:endParaRPr lang="en-US" sz="1600" i="1" dirty="0" smtClean="0">
              <a:latin typeface="Times New Roman" panose="02020603050405020304" pitchFamily="18" charset="0"/>
              <a:cs typeface="Times New Roman" panose="02020603050405020304" pitchFamily="18" charset="0"/>
            </a:endParaRPr>
          </a:p>
          <a:p>
            <a:pPr lvl="2"/>
            <a:r>
              <a:rPr lang="en-US" sz="1600" i="1" dirty="0" err="1" smtClean="0">
                <a:latin typeface="Times New Roman" panose="02020603050405020304" pitchFamily="18" charset="0"/>
                <a:cs typeface="Times New Roman" panose="02020603050405020304" pitchFamily="18" charset="0"/>
              </a:rPr>
              <a:t>Đỗ</a:t>
            </a:r>
            <a:r>
              <a:rPr lang="en-US" sz="1600" i="1" dirty="0" smtClean="0">
                <a:latin typeface="Times New Roman" panose="02020603050405020304" pitchFamily="18" charset="0"/>
                <a:cs typeface="Times New Roman" panose="02020603050405020304" pitchFamily="18" charset="0"/>
              </a:rPr>
              <a:t> Thanh </a:t>
            </a:r>
            <a:r>
              <a:rPr lang="en-US" sz="1600" i="1" dirty="0" err="1" smtClean="0">
                <a:latin typeface="Times New Roman" panose="02020603050405020304" pitchFamily="18" charset="0"/>
                <a:cs typeface="Times New Roman" panose="02020603050405020304" pitchFamily="18" charset="0"/>
              </a:rPr>
              <a:t>Bình</a:t>
            </a:r>
            <a:endParaRPr lang="en-US" sz="16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395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Material-UI Layout</a:t>
            </a:r>
          </a:p>
        </p:txBody>
      </p:sp>
      <p:sp>
        <p:nvSpPr>
          <p:cNvPr id="3" name="Content Placeholder 2"/>
          <p:cNvSpPr>
            <a:spLocks noGrp="1"/>
          </p:cNvSpPr>
          <p:nvPr>
            <p:ph idx="1"/>
          </p:nvPr>
        </p:nvSpPr>
        <p:spPr/>
        <p:txBody>
          <a:bodyPr/>
          <a:lstStyle/>
          <a:p>
            <a:r>
              <a:rPr lang="en-US" smtClean="0"/>
              <a:t>Appbar</a:t>
            </a:r>
          </a:p>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538413"/>
            <a:ext cx="76962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522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Material-UI Layout</a:t>
            </a:r>
          </a:p>
        </p:txBody>
      </p:sp>
      <p:sp>
        <p:nvSpPr>
          <p:cNvPr id="6" name="Content Placeholder 5"/>
          <p:cNvSpPr>
            <a:spLocks noGrp="1"/>
          </p:cNvSpPr>
          <p:nvPr>
            <p:ph idx="1"/>
          </p:nvPr>
        </p:nvSpPr>
        <p:spPr/>
        <p:txBody>
          <a:bodyPr/>
          <a:lstStyle/>
          <a:p>
            <a:r>
              <a:rPr lang="en-US" smtClean="0"/>
              <a:t>Grid: dựa trên bố cục 12-column</a:t>
            </a:r>
          </a:p>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00375"/>
            <a:ext cx="79248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287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Material </a:t>
            </a:r>
            <a:r>
              <a:rPr lang="en-US" b="1">
                <a:latin typeface="Times New Roman" panose="02020603050405020304" pitchFamily="18" charset="0"/>
                <a:cs typeface="Times New Roman" panose="02020603050405020304" pitchFamily="18" charset="0"/>
              </a:rPr>
              <a:t>UI Component</a:t>
            </a:r>
            <a:endParaRPr lang="en-US"/>
          </a:p>
        </p:txBody>
      </p:sp>
      <p:sp>
        <p:nvSpPr>
          <p:cNvPr id="3" name="Content Placeholder 2"/>
          <p:cNvSpPr>
            <a:spLocks noGrp="1"/>
          </p:cNvSpPr>
          <p:nvPr>
            <p:ph idx="1"/>
          </p:nvPr>
        </p:nvSpPr>
        <p:spPr/>
        <p:txBody>
          <a:bodyPr/>
          <a:lstStyle/>
          <a:p>
            <a:pPr lvl="1"/>
            <a:r>
              <a:rPr lang="en-US" smtClean="0"/>
              <a:t>Button</a:t>
            </a:r>
          </a:p>
          <a:p>
            <a:pPr lvl="1"/>
            <a:r>
              <a:rPr lang="en-US" smtClean="0"/>
              <a:t>Toogle button</a:t>
            </a:r>
          </a:p>
          <a:p>
            <a:pPr lvl="1"/>
            <a:r>
              <a:rPr lang="en-US" smtClean="0"/>
              <a:t>Dropdown menu</a:t>
            </a:r>
          </a:p>
          <a:p>
            <a:pPr lvl="1"/>
            <a:r>
              <a:rPr lang="en-US" smtClean="0"/>
              <a:t>Forms</a:t>
            </a:r>
          </a:p>
          <a:p>
            <a:pPr lvl="1"/>
            <a:r>
              <a:rPr lang="en-US" smtClean="0"/>
              <a:t>Navbar</a:t>
            </a:r>
          </a:p>
          <a:p>
            <a:pPr lvl="1"/>
            <a:r>
              <a:rPr lang="en-US" smtClean="0"/>
              <a:t>Material Icons</a:t>
            </a:r>
          </a:p>
          <a:p>
            <a:endParaRPr lang="en-US"/>
          </a:p>
        </p:txBody>
      </p:sp>
    </p:spTree>
    <p:extLst>
      <p:ext uri="{BB962C8B-B14F-4D97-AF65-F5344CB8AC3E}">
        <p14:creationId xmlns:p14="http://schemas.microsoft.com/office/powerpoint/2010/main" val="1524539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Button color</a:t>
            </a:r>
            <a:endParaRPr lang="en-US"/>
          </a:p>
        </p:txBody>
      </p:sp>
      <p:pic>
        <p:nvPicPr>
          <p:cNvPr id="8194" name="Picture 2" descr="C:\Users\dotha\Desktop\buttoncolo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543800" cy="5286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749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Button size</a:t>
            </a:r>
            <a:endParaRPr lang="en-US"/>
          </a:p>
        </p:txBody>
      </p:sp>
      <p:pic>
        <p:nvPicPr>
          <p:cNvPr id="9218" name="Picture 2" descr="C:\Users\dotha\Desktop\buttonsiz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9897" y="1981201"/>
            <a:ext cx="7314270" cy="388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53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Button style</a:t>
            </a:r>
            <a:endParaRPr lang="en-US"/>
          </a:p>
        </p:txBody>
      </p:sp>
      <p:pic>
        <p:nvPicPr>
          <p:cNvPr id="10242" name="Picture 2" descr="C:\Users\dotha\Desktop\button sty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48298"/>
            <a:ext cx="7543800" cy="509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128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Toogle button</a:t>
            </a:r>
            <a:endParaRPr lang="en-US"/>
          </a:p>
        </p:txBody>
      </p:sp>
      <p:sp>
        <p:nvSpPr>
          <p:cNvPr id="3" name="Content Placeholder 2"/>
          <p:cNvSpPr>
            <a:spLocks noGrp="1"/>
          </p:cNvSpPr>
          <p:nvPr>
            <p:ph idx="1"/>
          </p:nvPr>
        </p:nvSpPr>
        <p:spPr/>
        <p:txBody>
          <a:bodyPr/>
          <a:lstStyle/>
          <a:p>
            <a:pPr marL="0" indent="0">
              <a:buNone/>
            </a:pPr>
            <a:r>
              <a:rPr lang="en-US" smtClean="0"/>
              <a:t> </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923" y="1447800"/>
            <a:ext cx="8114744"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7957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Dropdown Menu</a:t>
            </a:r>
            <a:endParaRPr lang="en-US"/>
          </a:p>
        </p:txBody>
      </p:sp>
      <p:sp>
        <p:nvSpPr>
          <p:cNvPr id="3" name="Content Placeholder 2"/>
          <p:cNvSpPr>
            <a:spLocks noGrp="1"/>
          </p:cNvSpPr>
          <p:nvPr>
            <p:ph idx="1"/>
          </p:nvPr>
        </p:nvSpPr>
        <p:spPr/>
        <p:txBody>
          <a:bodyPr/>
          <a:lstStyle/>
          <a:p>
            <a:pPr marL="0" indent="0">
              <a:buNone/>
            </a:pPr>
            <a:r>
              <a:rPr lang="en-US" smtClean="0"/>
              <a:t> </a:t>
            </a:r>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96" y="1981200"/>
            <a:ext cx="855740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5562" y="3236934"/>
            <a:ext cx="17716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153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Forms</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5772" y="1219200"/>
            <a:ext cx="4858428" cy="952633"/>
          </a:xfrm>
        </p:spPr>
      </p:pic>
      <p:pic>
        <p:nvPicPr>
          <p:cNvPr id="13314" name="Picture 2" descr="C:\Users\dotha\Desktop\inpu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7593013"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147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Navbar</a:t>
            </a:r>
            <a:endParaRPr lang="en-US"/>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sz="2000" smtClean="0"/>
              <a:t>Default navbar</a:t>
            </a:r>
          </a:p>
          <a:p>
            <a:pPr marL="0" indent="0">
              <a:buNone/>
            </a:pPr>
            <a:endParaRPr lang="en-US" sz="2000"/>
          </a:p>
          <a:p>
            <a:pPr marL="0" indent="0">
              <a:buNone/>
            </a:pPr>
            <a:endParaRPr lang="en-US" sz="2000"/>
          </a:p>
          <a:p>
            <a:pPr marL="0" indent="0">
              <a:buNone/>
            </a:pPr>
            <a:r>
              <a:rPr lang="en-US" sz="2000" smtClean="0"/>
              <a:t>Ngoài default navbar chúng ta có thể chọn 4 màu dưới đây bằng cách thay .navbar-default bằng .navbar-info, .navbar-success ,.navbar-warning, .navbar-danger</a:t>
            </a:r>
            <a:endParaRPr lang="en-US" sz="200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1752600"/>
            <a:ext cx="72961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3505200"/>
            <a:ext cx="72485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9636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Material UI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62000" y="1752600"/>
            <a:ext cx="7543800" cy="3662541"/>
          </a:xfrm>
          <a:prstGeom prst="rect">
            <a:avLst/>
          </a:prstGeom>
          <a:noFill/>
        </p:spPr>
        <p:txBody>
          <a:bodyPr wrap="square" rtlCol="0">
            <a:spAutoFit/>
          </a:bodyPr>
          <a:lstStyle/>
          <a:p>
            <a:pPr algn="just">
              <a:lnSpc>
                <a:spcPct val="150000"/>
              </a:lnSpc>
              <a:spcBef>
                <a:spcPts val="600"/>
              </a:spcBef>
              <a:spcAft>
                <a:spcPts val="600"/>
              </a:spcAft>
            </a:pPr>
            <a:r>
              <a:rPr lang="vi-VN" sz="2000" dirty="0" smtClean="0">
                <a:latin typeface="Times New Roman" panose="02020603050405020304" pitchFamily="18" charset="0"/>
                <a:cs typeface="Times New Roman" panose="02020603050405020304" pitchFamily="18" charset="0"/>
              </a:rPr>
              <a:t>Material UI</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(http://material-ui.com/) là một thư viện các React Component đã được tích </a:t>
            </a:r>
            <a:r>
              <a:rPr lang="vi-VN" sz="2000" smtClean="0">
                <a:latin typeface="Times New Roman" panose="02020603050405020304" pitchFamily="18" charset="0"/>
                <a:cs typeface="Times New Roman" panose="02020603050405020304" pitchFamily="18" charset="0"/>
              </a:rPr>
              <a:t>hợp </a:t>
            </a:r>
            <a:r>
              <a:rPr lang="en-US" sz="2000" smtClean="0">
                <a:latin typeface="Times New Roman" panose="02020603050405020304" pitchFamily="18" charset="0"/>
                <a:cs typeface="Times New Roman" panose="02020603050405020304" pitchFamily="18" charset="0"/>
              </a:rPr>
              <a:t>với </a:t>
            </a:r>
            <a:r>
              <a:rPr lang="vi-VN" sz="2000" smtClean="0">
                <a:latin typeface="Times New Roman" panose="02020603050405020304" pitchFamily="18" charset="0"/>
                <a:cs typeface="Times New Roman" panose="02020603050405020304" pitchFamily="18" charset="0"/>
              </a:rPr>
              <a:t>Google's </a:t>
            </a:r>
            <a:r>
              <a:rPr lang="vi-VN" sz="2000" dirty="0" smtClean="0">
                <a:latin typeface="Times New Roman" panose="02020603050405020304" pitchFamily="18" charset="0"/>
                <a:cs typeface="Times New Roman" panose="02020603050405020304" pitchFamily="18" charset="0"/>
              </a:rPr>
              <a:t>Material Design.</a:t>
            </a:r>
            <a:r>
              <a:rPr lang="en-US" sz="2000" dirty="0" smtClean="0">
                <a:latin typeface="Times New Roman" panose="02020603050405020304" pitchFamily="18" charset="0"/>
                <a:cs typeface="Times New Roman" panose="02020603050405020304" pitchFamily="18" charset="0"/>
              </a:rPr>
              <a:t> Đ</a:t>
            </a:r>
            <a:r>
              <a:rPr lang="vi-VN" sz="2000" dirty="0" smtClean="0">
                <a:latin typeface="Times New Roman" panose="02020603050405020304" pitchFamily="18" charset="0"/>
                <a:cs typeface="Times New Roman" panose="02020603050405020304" pitchFamily="18" charset="0"/>
              </a:rPr>
              <a:t>ược xây dựng nhờ  React và Google's Material Design</a:t>
            </a: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 Do đó mà phần hướng dẫn trên trang chủ của Material UI cũng đã nói nên sử dụng Material UI với</a:t>
            </a:r>
            <a:r>
              <a:rPr lang="en-US" sz="2000" dirty="0" smtClean="0">
                <a:latin typeface="Times New Roman" panose="02020603050405020304" pitchFamily="18" charset="0"/>
                <a:cs typeface="Times New Roman" panose="02020603050405020304" pitchFamily="18" charset="0"/>
              </a:rPr>
              <a:t> React.</a:t>
            </a:r>
          </a:p>
          <a:p>
            <a:pPr algn="just">
              <a:lnSpc>
                <a:spcPct val="150000"/>
              </a:lnSpc>
              <a:spcBef>
                <a:spcPts val="600"/>
              </a:spcBef>
              <a:spcAft>
                <a:spcPts val="600"/>
              </a:spcAft>
            </a:pPr>
            <a:r>
              <a:rPr lang="vi-VN" sz="2400" dirty="0" smtClean="0">
                <a:latin typeface="Times New Roman" panose="02020603050405020304" pitchFamily="18" charset="0"/>
                <a:cs typeface="Times New Roman" panose="02020603050405020304" pitchFamily="18" charset="0"/>
              </a:rPr>
              <a:t/>
            </a:r>
            <a:br>
              <a:rPr lang="vi-VN"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982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lstStyle/>
          <a:p>
            <a:pPr marL="0" indent="0">
              <a:buNone/>
            </a:pPr>
            <a:r>
              <a:rPr lang="en-US"/>
              <a:t> </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0"/>
            <a:ext cx="8991600" cy="624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160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a:t>
            </a:r>
            <a:endParaRPr lang="en-US"/>
          </a:p>
        </p:txBody>
      </p:sp>
      <p:sp>
        <p:nvSpPr>
          <p:cNvPr id="3" name="Content Placeholder 2"/>
          <p:cNvSpPr>
            <a:spLocks noGrp="1"/>
          </p:cNvSpPr>
          <p:nvPr>
            <p:ph idx="1"/>
          </p:nvPr>
        </p:nvSpPr>
        <p:spPr/>
        <p:txBody>
          <a:bodyPr/>
          <a:lstStyle/>
          <a:p>
            <a:pPr marL="0" indent="0">
              <a:buNone/>
            </a:pPr>
            <a:r>
              <a:rPr lang="en-US" smtClean="0"/>
              <a:t> </a:t>
            </a:r>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1"/>
            <a:ext cx="7889508" cy="281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597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a:t>
            </a:r>
            <a:endParaRPr lang="en-US"/>
          </a:p>
        </p:txBody>
      </p:sp>
      <p:sp>
        <p:nvSpPr>
          <p:cNvPr id="3" name="Content Placeholder 2"/>
          <p:cNvSpPr>
            <a:spLocks noGrp="1"/>
          </p:cNvSpPr>
          <p:nvPr>
            <p:ph idx="1"/>
          </p:nvPr>
        </p:nvSpPr>
        <p:spPr/>
        <p:txBody>
          <a:bodyPr/>
          <a:lstStyle/>
          <a:p>
            <a:pPr marL="0" indent="0">
              <a:buNone/>
            </a:pPr>
            <a:r>
              <a:rPr lang="en-US" smtClean="0"/>
              <a:t> </a:t>
            </a:r>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152400"/>
            <a:ext cx="88296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4222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200" smtClean="0"/>
              <a:t>Material Icons</a:t>
            </a:r>
            <a:r>
              <a:rPr lang="en-US" smtClean="0"/>
              <a:t/>
            </a:r>
            <a:br>
              <a:rPr lang="en-US" smtClean="0"/>
            </a:br>
            <a:endParaRPr lang="en-US"/>
          </a:p>
        </p:txBody>
      </p:sp>
      <p:sp>
        <p:nvSpPr>
          <p:cNvPr id="3" name="Content Placeholder 2"/>
          <p:cNvSpPr>
            <a:spLocks noGrp="1"/>
          </p:cNvSpPr>
          <p:nvPr>
            <p:ph idx="1"/>
          </p:nvPr>
        </p:nvSpPr>
        <p:spPr/>
        <p:txBody>
          <a:bodyPr>
            <a:normAutofit lnSpcReduction="10000"/>
          </a:bodyPr>
          <a:lstStyle/>
          <a:p>
            <a:r>
              <a:rPr lang="en-US"/>
              <a:t>Material UI sử dụng bộ icon có tên Material icons (</a:t>
            </a:r>
            <a:r>
              <a:rPr lang="en-US">
                <a:hlinkClick r:id="rId2"/>
              </a:rPr>
              <a:t>https://material.io/icons</a:t>
            </a:r>
            <a:r>
              <a:rPr lang="en-US" smtClean="0">
                <a:hlinkClick r:id="rId2"/>
              </a:rPr>
              <a:t>/</a:t>
            </a:r>
            <a:r>
              <a:rPr lang="en-US" smtClean="0"/>
              <a:t>) với hơn 900 icons</a:t>
            </a:r>
          </a:p>
          <a:p>
            <a:r>
              <a:rPr lang="en-US" smtClean="0"/>
              <a:t>Muốn sử dụng ta cần thêm khai báo :</a:t>
            </a:r>
          </a:p>
          <a:p>
            <a:pPr marL="457200" lvl="1" indent="0">
              <a:buNone/>
            </a:pPr>
            <a:r>
              <a:rPr lang="en-US">
                <a:solidFill>
                  <a:srgbClr val="FF0000"/>
                </a:solidFill>
              </a:rPr>
              <a:t>&lt;link rel="stylesheet" href="https://fonts.googleapis.com/icon?family=Material+Icons</a:t>
            </a:r>
            <a:r>
              <a:rPr lang="en-US" smtClean="0">
                <a:solidFill>
                  <a:srgbClr val="FF0000"/>
                </a:solidFill>
              </a:rPr>
              <a:t>"&gt;</a:t>
            </a:r>
          </a:p>
          <a:p>
            <a:r>
              <a:rPr lang="en-US" smtClean="0"/>
              <a:t>Sử dụng Material icons:</a:t>
            </a:r>
          </a:p>
          <a:p>
            <a:pPr marL="457200" lvl="1" indent="0">
              <a:buNone/>
            </a:pPr>
            <a:r>
              <a:rPr lang="en-US">
                <a:solidFill>
                  <a:srgbClr val="FF0000"/>
                </a:solidFill>
              </a:rPr>
              <a:t>&lt;i class="material-icons</a:t>
            </a:r>
            <a:r>
              <a:rPr lang="en-US" smtClean="0">
                <a:solidFill>
                  <a:srgbClr val="FF0000"/>
                </a:solidFill>
              </a:rPr>
              <a:t>"&gt;Tên icon&lt;/</a:t>
            </a:r>
            <a:r>
              <a:rPr lang="en-US">
                <a:solidFill>
                  <a:srgbClr val="FF0000"/>
                </a:solidFill>
              </a:rPr>
              <a:t>i&gt;</a:t>
            </a:r>
          </a:p>
          <a:p>
            <a:endParaRPr lang="en-US"/>
          </a:p>
        </p:txBody>
      </p:sp>
    </p:spTree>
    <p:extLst>
      <p:ext uri="{BB962C8B-B14F-4D97-AF65-F5344CB8AC3E}">
        <p14:creationId xmlns:p14="http://schemas.microsoft.com/office/powerpoint/2010/main" val="1430664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Material Icons</a:t>
            </a:r>
          </a:p>
        </p:txBody>
      </p:sp>
      <p:pic>
        <p:nvPicPr>
          <p:cNvPr id="16386" name="Picture 2" descr="C:\Users\dotha\Desktop\icons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216422"/>
            <a:ext cx="5638800" cy="544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304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So sánh giữa Bootstrap và Material UI</a:t>
            </a:r>
            <a:endParaRPr lang="en-US"/>
          </a:p>
        </p:txBody>
      </p:sp>
      <p:sp>
        <p:nvSpPr>
          <p:cNvPr id="3" name="Content Placeholder 2"/>
          <p:cNvSpPr>
            <a:spLocks noGrp="1"/>
          </p:cNvSpPr>
          <p:nvPr>
            <p:ph idx="1"/>
          </p:nvPr>
        </p:nvSpPr>
        <p:spPr/>
        <p:txBody>
          <a:bodyPr>
            <a:normAutofit/>
          </a:bodyPr>
          <a:lstStyle/>
          <a:p>
            <a:r>
              <a:rPr lang="en-US" sz="2400" b="1" smtClean="0">
                <a:latin typeface="Times New Roman" pitchFamily="18" charset="0"/>
                <a:cs typeface="Times New Roman" pitchFamily="18" charset="0"/>
              </a:rPr>
              <a:t>Grid</a:t>
            </a:r>
            <a:r>
              <a:rPr lang="en-US" sz="2000" b="1" smtClean="0">
                <a:latin typeface="Times New Roman" pitchFamily="18" charset="0"/>
                <a:cs typeface="Times New Roman" pitchFamily="18" charset="0"/>
              </a:rPr>
              <a:t>:</a:t>
            </a:r>
          </a:p>
          <a:p>
            <a:pPr lvl="1"/>
            <a:r>
              <a:rPr lang="vi-VN" sz="2000">
                <a:latin typeface="Times New Roman" pitchFamily="18" charset="0"/>
                <a:cs typeface="Times New Roman" pitchFamily="18" charset="0"/>
              </a:rPr>
              <a:t>Bootstrap grid chia trang thành 12 cột kích thước bằng nhau. Phụ thuộc vào độ rộng viewport, 4 lớp kích thước khác nhau được áp dụng – rất nhỏ (độ rộng từ 0 tới 768px), nhỏ (768px tới 992px), trung bình (992px tới 1200px), lớn (&gt;1200px).</a:t>
            </a:r>
          </a:p>
          <a:p>
            <a:pPr lvl="1"/>
            <a:r>
              <a:rPr lang="en-US" sz="2000" smtClean="0">
                <a:latin typeface="Times New Roman" pitchFamily="18" charset="0"/>
                <a:cs typeface="Times New Roman" pitchFamily="18" charset="0"/>
              </a:rPr>
              <a:t>Material-UI </a:t>
            </a:r>
            <a:r>
              <a:rPr lang="vi-VN" sz="2000" smtClean="0">
                <a:latin typeface="Times New Roman" pitchFamily="18" charset="0"/>
                <a:cs typeface="Times New Roman" pitchFamily="18" charset="0"/>
              </a:rPr>
              <a:t>cũng </a:t>
            </a:r>
            <a:r>
              <a:rPr lang="vi-VN" sz="2000">
                <a:latin typeface="Times New Roman" pitchFamily="18" charset="0"/>
                <a:cs typeface="Times New Roman" pitchFamily="18" charset="0"/>
              </a:rPr>
              <a:t>có hệ thống grid tương tự, nhưng chỉ có 3 kích thước – phone (0 tới 480px), tablet (480px tới 840px) và desktop (&gt;840px). MDL desktop có 12 cột, tablet có 8 cột và phone có 4 cột</a:t>
            </a:r>
            <a:r>
              <a:rPr lang="vi-VN" sz="2000" smtClean="0">
                <a:latin typeface="Times New Roman" pitchFamily="18" charset="0"/>
                <a:cs typeface="Times New Roman" pitchFamily="18" charset="0"/>
              </a:rPr>
              <a:t>.</a:t>
            </a:r>
            <a:endParaRPr lang="en-US" sz="2000" smtClean="0">
              <a:latin typeface="Times New Roman" pitchFamily="18" charset="0"/>
              <a:cs typeface="Times New Roman" pitchFamily="18" charset="0"/>
            </a:endParaRPr>
          </a:p>
          <a:p>
            <a:pPr lvl="1"/>
            <a:r>
              <a:rPr lang="vi-VN" sz="2000">
                <a:latin typeface="Times New Roman" pitchFamily="18" charset="0"/>
                <a:cs typeface="Times New Roman" pitchFamily="18" charset="0"/>
              </a:rPr>
              <a:t>Bootstrap grid cho phép điều khiển rất nhiều. Bạn có thể offset, ẩn, đặt lại cột, những thứ đáp ứng cho việc thiết kế lại. Trong </a:t>
            </a:r>
            <a:r>
              <a:rPr lang="en-US" sz="2000" smtClean="0">
                <a:latin typeface="Times New Roman" pitchFamily="18" charset="0"/>
                <a:cs typeface="Times New Roman" pitchFamily="18" charset="0"/>
              </a:rPr>
              <a:t>khi Material UI</a:t>
            </a:r>
            <a:r>
              <a:rPr lang="vi-VN" sz="2000" smtClean="0">
                <a:latin typeface="Times New Roman" pitchFamily="18" charset="0"/>
                <a:cs typeface="Times New Roman" pitchFamily="18" charset="0"/>
              </a:rPr>
              <a:t>, phải </a:t>
            </a:r>
            <a:r>
              <a:rPr lang="vi-VN" sz="2000">
                <a:latin typeface="Times New Roman" pitchFamily="18" charset="0"/>
                <a:cs typeface="Times New Roman" pitchFamily="18" charset="0"/>
              </a:rPr>
              <a:t>dùng tới các cột trống (empty column) để đạt được số offset</a:t>
            </a:r>
          </a:p>
          <a:p>
            <a:pPr lvl="1"/>
            <a:endParaRPr lang="en-US"/>
          </a:p>
        </p:txBody>
      </p:sp>
    </p:spTree>
    <p:extLst>
      <p:ext uri="{BB962C8B-B14F-4D97-AF65-F5344CB8AC3E}">
        <p14:creationId xmlns:p14="http://schemas.microsoft.com/office/powerpoint/2010/main" val="1484786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So sánh giữa Bootstrap và Material UI</a:t>
            </a:r>
          </a:p>
        </p:txBody>
      </p:sp>
      <p:sp>
        <p:nvSpPr>
          <p:cNvPr id="3" name="Content Placeholder 2"/>
          <p:cNvSpPr>
            <a:spLocks noGrp="1"/>
          </p:cNvSpPr>
          <p:nvPr>
            <p:ph idx="1"/>
          </p:nvPr>
        </p:nvSpPr>
        <p:spPr/>
        <p:txBody>
          <a:bodyPr>
            <a:normAutofit/>
          </a:bodyPr>
          <a:lstStyle/>
          <a:p>
            <a:r>
              <a:rPr lang="en-US" sz="2400" b="1" smtClean="0">
                <a:latin typeface="Times New Roman" pitchFamily="18" charset="0"/>
                <a:cs typeface="Times New Roman" pitchFamily="18" charset="0"/>
              </a:rPr>
              <a:t>Button</a:t>
            </a:r>
            <a:r>
              <a:rPr lang="en-US" sz="2400" smtClean="0">
                <a:latin typeface="+mj-lt"/>
              </a:rPr>
              <a:t>:</a:t>
            </a:r>
          </a:p>
          <a:p>
            <a:pPr lvl="1"/>
            <a:r>
              <a:rPr lang="vi-VN" sz="2000" smtClean="0">
                <a:latin typeface="+mj-lt"/>
              </a:rPr>
              <a:t>Các </a:t>
            </a:r>
            <a:r>
              <a:rPr lang="vi-VN" sz="2000">
                <a:latin typeface="+mj-lt"/>
              </a:rPr>
              <a:t>button mặc định của Bootstrap có hình chữ nhật và có một loạt các tùy chọn kích thước. Chúng có thể thay đổi màu sắc thông qua CSS hoặc các class sửa đổi (Danger, Warning, Success,…).</a:t>
            </a:r>
            <a:br>
              <a:rPr lang="vi-VN" sz="2000">
                <a:latin typeface="+mj-lt"/>
              </a:rPr>
            </a:br>
            <a:r>
              <a:rPr lang="vi-VN" sz="2000">
                <a:latin typeface="+mj-lt"/>
              </a:rPr>
              <a:t>Một số tính năng độc đáo khác của Bootstrap là việc chia nút (nửa nút hoặc thả xuống một nửa).</a:t>
            </a:r>
          </a:p>
          <a:p>
            <a:pPr lvl="1"/>
            <a:r>
              <a:rPr lang="vi-VN" sz="2000" smtClean="0">
                <a:latin typeface="Times New Roman" pitchFamily="18" charset="0"/>
                <a:cs typeface="Times New Roman" pitchFamily="18" charset="0"/>
              </a:rPr>
              <a:t>M</a:t>
            </a:r>
            <a:r>
              <a:rPr lang="en-US" sz="2000" smtClean="0">
                <a:latin typeface="Times New Roman" pitchFamily="18" charset="0"/>
                <a:cs typeface="Times New Roman" pitchFamily="18" charset="0"/>
              </a:rPr>
              <a:t>aterial UI</a:t>
            </a:r>
            <a:r>
              <a:rPr lang="vi-VN" sz="2000" smtClean="0">
                <a:latin typeface="Times New Roman" pitchFamily="18" charset="0"/>
                <a:cs typeface="Times New Roman" pitchFamily="18" charset="0"/>
              </a:rPr>
              <a:t> </a:t>
            </a:r>
            <a:r>
              <a:rPr lang="vi-VN" sz="2000">
                <a:latin typeface="+mj-lt"/>
              </a:rPr>
              <a:t>cung cấp cả nút hình tròn và hình chữ nhật. Google có một hướng dẫn về cách thức và các tình huống sử dụng nút khác nhau.</a:t>
            </a:r>
            <a:br>
              <a:rPr lang="vi-VN" sz="2000">
                <a:latin typeface="+mj-lt"/>
              </a:rPr>
            </a:br>
            <a:r>
              <a:rPr lang="vi-VN" sz="2000">
                <a:latin typeface="+mj-lt"/>
              </a:rPr>
              <a:t>Tất cả các button trong </a:t>
            </a:r>
            <a:r>
              <a:rPr lang="en-US" sz="2000" smtClean="0">
                <a:latin typeface="Times New Roman" pitchFamily="18" charset="0"/>
                <a:cs typeface="Times New Roman" pitchFamily="18" charset="0"/>
              </a:rPr>
              <a:t>Material</a:t>
            </a:r>
            <a:r>
              <a:rPr lang="vi-VN" sz="2000" smtClean="0">
                <a:latin typeface="+mj-lt"/>
              </a:rPr>
              <a:t> </a:t>
            </a:r>
            <a:r>
              <a:rPr lang="vi-VN" sz="2000">
                <a:latin typeface="+mj-lt"/>
              </a:rPr>
              <a:t>đều hỗ trợ hiệu ứng lượn sóng</a:t>
            </a:r>
          </a:p>
          <a:p>
            <a:endParaRPr lang="en-US"/>
          </a:p>
        </p:txBody>
      </p:sp>
    </p:spTree>
    <p:extLst>
      <p:ext uri="{BB962C8B-B14F-4D97-AF65-F5344CB8AC3E}">
        <p14:creationId xmlns:p14="http://schemas.microsoft.com/office/powerpoint/2010/main" val="3247039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So sánh giữa Bootstrap và Material UI</a:t>
            </a:r>
          </a:p>
        </p:txBody>
      </p:sp>
      <p:sp>
        <p:nvSpPr>
          <p:cNvPr id="3" name="Content Placeholder 2"/>
          <p:cNvSpPr>
            <a:spLocks noGrp="1"/>
          </p:cNvSpPr>
          <p:nvPr>
            <p:ph idx="1"/>
          </p:nvPr>
        </p:nvSpPr>
        <p:spPr/>
        <p:txBody>
          <a:bodyPr>
            <a:normAutofit/>
          </a:bodyPr>
          <a:lstStyle/>
          <a:p>
            <a:r>
              <a:rPr lang="en-US" sz="2400" b="1" smtClean="0">
                <a:latin typeface="Times New Roman" pitchFamily="18" charset="0"/>
                <a:cs typeface="Times New Roman" pitchFamily="18" charset="0"/>
              </a:rPr>
              <a:t>Table:</a:t>
            </a:r>
          </a:p>
          <a:p>
            <a:pPr lvl="1"/>
            <a:r>
              <a:rPr lang="vi-VN" sz="2000" smtClean="0">
                <a:latin typeface="+mj-lt"/>
              </a:rPr>
              <a:t>Bootstrap</a:t>
            </a:r>
            <a:r>
              <a:rPr lang="en-US" sz="2000" smtClean="0">
                <a:latin typeface="+mj-lt"/>
              </a:rPr>
              <a:t> </a:t>
            </a:r>
            <a:r>
              <a:rPr lang="en-US" sz="2000" smtClean="0">
                <a:latin typeface="Times New Roman" pitchFamily="18" charset="0"/>
                <a:cs typeface="Times New Roman" pitchFamily="18" charset="0"/>
              </a:rPr>
              <a:t>sử</a:t>
            </a:r>
            <a:r>
              <a:rPr lang="en-US" sz="2000" smtClean="0">
                <a:latin typeface="+mj-lt"/>
              </a:rPr>
              <a:t> </a:t>
            </a:r>
            <a:r>
              <a:rPr lang="en-US" sz="2000" smtClean="0">
                <a:latin typeface="Times New Roman" pitchFamily="18" charset="0"/>
                <a:cs typeface="Times New Roman" pitchFamily="18" charset="0"/>
              </a:rPr>
              <a:t>dụng</a:t>
            </a:r>
            <a:r>
              <a:rPr lang="vi-VN" sz="2000" smtClean="0">
                <a:latin typeface="+mj-lt"/>
              </a:rPr>
              <a:t> </a:t>
            </a:r>
            <a:r>
              <a:rPr lang="vi-VN" sz="2000">
                <a:latin typeface="+mj-lt"/>
              </a:rPr>
              <a:t>thanh cuộn (scroll bar) </a:t>
            </a:r>
            <a:r>
              <a:rPr lang="vi-VN" sz="2000" smtClean="0">
                <a:latin typeface="+mj-lt"/>
              </a:rPr>
              <a:t>khi </a:t>
            </a:r>
            <a:r>
              <a:rPr lang="vi-VN" sz="2000">
                <a:latin typeface="+mj-lt"/>
              </a:rPr>
              <a:t>bảng không phù hợp về </a:t>
            </a:r>
            <a:r>
              <a:rPr lang="vi-VN" sz="2000" smtClean="0">
                <a:latin typeface="+mj-lt"/>
              </a:rPr>
              <a:t>kích </a:t>
            </a:r>
            <a:r>
              <a:rPr lang="vi-VN" sz="2000">
                <a:latin typeface="+mj-lt"/>
              </a:rPr>
              <a:t>thước với khung hiển thị</a:t>
            </a:r>
            <a:r>
              <a:rPr lang="vi-VN" sz="2000" smtClean="0">
                <a:latin typeface="+mj-lt"/>
              </a:rPr>
              <a:t>.</a:t>
            </a:r>
            <a:endParaRPr lang="en-US" sz="2000" smtClean="0">
              <a:latin typeface="+mj-lt"/>
            </a:endParaRPr>
          </a:p>
          <a:p>
            <a:pPr lvl="1"/>
            <a:r>
              <a:rPr lang="en-US" sz="2000" smtClean="0">
                <a:latin typeface="Times New Roman" pitchFamily="18" charset="0"/>
                <a:cs typeface="Times New Roman" pitchFamily="18" charset="0"/>
              </a:rPr>
              <a:t>Material UI </a:t>
            </a:r>
            <a:r>
              <a:rPr lang="vi-VN" sz="2000" smtClean="0">
                <a:latin typeface="Times New Roman" pitchFamily="18" charset="0"/>
                <a:cs typeface="Times New Roman" pitchFamily="18" charset="0"/>
              </a:rPr>
              <a:t>đã không</a:t>
            </a:r>
            <a:r>
              <a:rPr lang="en-US" sz="2000" smtClean="0">
                <a:latin typeface="Times New Roman" pitchFamily="18" charset="0"/>
                <a:cs typeface="Times New Roman" pitchFamily="18" charset="0"/>
              </a:rPr>
              <a:t> có</a:t>
            </a:r>
            <a:r>
              <a:rPr lang="vi-VN" sz="2000" smtClean="0">
                <a:latin typeface="Times New Roman" pitchFamily="18" charset="0"/>
                <a:cs typeface="Times New Roman" pitchFamily="18" charset="0"/>
              </a:rPr>
              <a:t> </a:t>
            </a:r>
            <a:r>
              <a:rPr lang="vi-VN" sz="2000">
                <a:latin typeface="Times New Roman" pitchFamily="18" charset="0"/>
                <a:cs typeface="Times New Roman" pitchFamily="18" charset="0"/>
              </a:rPr>
              <a:t>khả năng </a:t>
            </a:r>
            <a:r>
              <a:rPr lang="en-US" sz="2000" smtClean="0">
                <a:latin typeface="Times New Roman" pitchFamily="18" charset="0"/>
                <a:cs typeface="Times New Roman" pitchFamily="18" charset="0"/>
              </a:rPr>
              <a:t>trên </a:t>
            </a:r>
            <a:r>
              <a:rPr lang="vi-VN" sz="2000" smtClean="0">
                <a:latin typeface="Times New Roman" pitchFamily="18" charset="0"/>
                <a:cs typeface="Times New Roman" pitchFamily="18" charset="0"/>
              </a:rPr>
              <a:t>nhưng </a:t>
            </a:r>
            <a:r>
              <a:rPr lang="vi-VN" sz="2000">
                <a:latin typeface="Times New Roman" pitchFamily="18" charset="0"/>
                <a:cs typeface="Times New Roman" pitchFamily="18" charset="0"/>
              </a:rPr>
              <a:t>họ lại thêm các style đẹp làm cho bảng bắt mắt hơn.</a:t>
            </a:r>
            <a:endParaRPr lang="en-US" sz="2000" b="1">
              <a:latin typeface="Times New Roman" pitchFamily="18" charset="0"/>
              <a:cs typeface="Times New Roman" pitchFamily="18" charset="0"/>
            </a:endParaRPr>
          </a:p>
        </p:txBody>
      </p:sp>
    </p:spTree>
    <p:extLst>
      <p:ext uri="{BB962C8B-B14F-4D97-AF65-F5344CB8AC3E}">
        <p14:creationId xmlns:p14="http://schemas.microsoft.com/office/powerpoint/2010/main" val="24250804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So sánh giữa Bootstrap và Material UI</a:t>
            </a:r>
          </a:p>
        </p:txBody>
      </p:sp>
      <p:sp>
        <p:nvSpPr>
          <p:cNvPr id="3" name="Content Placeholder 2"/>
          <p:cNvSpPr>
            <a:spLocks noGrp="1"/>
          </p:cNvSpPr>
          <p:nvPr>
            <p:ph idx="1"/>
          </p:nvPr>
        </p:nvSpPr>
        <p:spPr/>
        <p:txBody>
          <a:bodyPr>
            <a:normAutofit/>
          </a:bodyPr>
          <a:lstStyle/>
          <a:p>
            <a:r>
              <a:rPr lang="en-US" sz="2400" b="1" smtClean="0">
                <a:latin typeface="Times New Roman" pitchFamily="18" charset="0"/>
                <a:cs typeface="Times New Roman" pitchFamily="18" charset="0"/>
              </a:rPr>
              <a:t>Navbar</a:t>
            </a:r>
          </a:p>
          <a:p>
            <a:pPr lvl="1"/>
            <a:r>
              <a:rPr lang="vi-VN" sz="2000">
                <a:latin typeface="Times New Roman" pitchFamily="18" charset="0"/>
                <a:cs typeface="Times New Roman" pitchFamily="18" charset="0"/>
              </a:rPr>
              <a:t>Các </a:t>
            </a:r>
            <a:r>
              <a:rPr lang="vi-VN" sz="2000" i="1">
                <a:latin typeface="Times New Roman" pitchFamily="18" charset="0"/>
                <a:cs typeface="Times New Roman" pitchFamily="18" charset="0"/>
              </a:rPr>
              <a:t>header</a:t>
            </a:r>
            <a:r>
              <a:rPr lang="vi-VN" sz="2000">
                <a:latin typeface="Times New Roman" pitchFamily="18" charset="0"/>
                <a:cs typeface="Times New Roman" pitchFamily="18" charset="0"/>
              </a:rPr>
              <a:t> trong Bootstrap được gọi là các </a:t>
            </a:r>
            <a:r>
              <a:rPr lang="vi-VN" sz="2000" i="1">
                <a:latin typeface="Times New Roman" pitchFamily="18" charset="0"/>
                <a:cs typeface="Times New Roman" pitchFamily="18" charset="0"/>
              </a:rPr>
              <a:t>Navbar</a:t>
            </a:r>
            <a:r>
              <a:rPr lang="vi-VN" sz="2000">
                <a:latin typeface="Times New Roman" pitchFamily="18" charset="0"/>
                <a:cs typeface="Times New Roman" pitchFamily="18" charset="0"/>
              </a:rPr>
              <a:t>. Chúng ẩn đi trên hiển thị điện thoại và hiện khi đủ không gian hiển thị. Bên trong thanh điều hướng, bạn có thể để một dãy các thành phần khác nhau, những thứ được định vị </a:t>
            </a:r>
            <a:r>
              <a:rPr lang="vi-VN" sz="2000" i="1">
                <a:latin typeface="Times New Roman" pitchFamily="18" charset="0"/>
                <a:cs typeface="Times New Roman" pitchFamily="18" charset="0"/>
              </a:rPr>
              <a:t>header</a:t>
            </a:r>
            <a:r>
              <a:rPr lang="vi-VN" sz="2000">
                <a:latin typeface="Times New Roman" pitchFamily="18" charset="0"/>
                <a:cs typeface="Times New Roman" pitchFamily="18" charset="0"/>
              </a:rPr>
              <a:t> qua sự trợ giúp của các class.</a:t>
            </a:r>
          </a:p>
          <a:p>
            <a:pPr lvl="1"/>
            <a:r>
              <a:rPr lang="vi-VN" sz="2000">
                <a:latin typeface="Times New Roman" pitchFamily="18" charset="0"/>
                <a:cs typeface="Times New Roman" pitchFamily="18" charset="0"/>
              </a:rPr>
              <a:t>Tương tự, </a:t>
            </a:r>
            <a:r>
              <a:rPr lang="vi-VN" sz="2000" i="1">
                <a:latin typeface="Times New Roman" pitchFamily="18" charset="0"/>
                <a:cs typeface="Times New Roman" pitchFamily="18" charset="0"/>
              </a:rPr>
              <a:t>header</a:t>
            </a:r>
            <a:r>
              <a:rPr lang="vi-VN" sz="2000">
                <a:latin typeface="Times New Roman" pitchFamily="18" charset="0"/>
                <a:cs typeface="Times New Roman" pitchFamily="18" charset="0"/>
              </a:rPr>
              <a:t> của </a:t>
            </a:r>
            <a:r>
              <a:rPr lang="en-US" sz="2000" smtClean="0">
                <a:latin typeface="Times New Roman" pitchFamily="18" charset="0"/>
                <a:cs typeface="Times New Roman" pitchFamily="18" charset="0"/>
              </a:rPr>
              <a:t>Material UI</a:t>
            </a:r>
            <a:r>
              <a:rPr lang="vi-VN" sz="2000" smtClean="0">
                <a:latin typeface="Times New Roman" pitchFamily="18" charset="0"/>
                <a:cs typeface="Times New Roman" pitchFamily="18" charset="0"/>
              </a:rPr>
              <a:t> </a:t>
            </a:r>
            <a:r>
              <a:rPr lang="vi-VN" sz="2000">
                <a:latin typeface="Times New Roman" pitchFamily="18" charset="0"/>
                <a:cs typeface="Times New Roman" pitchFamily="18" charset="0"/>
              </a:rPr>
              <a:t>cũng được ẩn trong các menu và mở rộng khi độ rộng </a:t>
            </a:r>
            <a:r>
              <a:rPr lang="vi-VN" sz="2000" i="1">
                <a:latin typeface="Times New Roman" pitchFamily="18" charset="0"/>
                <a:cs typeface="Times New Roman" pitchFamily="18" charset="0"/>
              </a:rPr>
              <a:t>viewport</a:t>
            </a:r>
            <a:r>
              <a:rPr lang="vi-VN" sz="2000">
                <a:latin typeface="Times New Roman" pitchFamily="18" charset="0"/>
                <a:cs typeface="Times New Roman" pitchFamily="18" charset="0"/>
              </a:rPr>
              <a:t> tăng. Chúng cũng có nhiều kiểu và vị trí khác nhau.</a:t>
            </a:r>
          </a:p>
          <a:p>
            <a:pPr lvl="1"/>
            <a:endParaRPr lang="en-US"/>
          </a:p>
        </p:txBody>
      </p:sp>
    </p:spTree>
    <p:extLst>
      <p:ext uri="{BB962C8B-B14F-4D97-AF65-F5344CB8AC3E}">
        <p14:creationId xmlns:p14="http://schemas.microsoft.com/office/powerpoint/2010/main" val="13270222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b="1" smtClean="0">
                <a:latin typeface="Times New Roman" pitchFamily="18" charset="0"/>
                <a:cs typeface="Times New Roman" pitchFamily="18" charset="0"/>
              </a:rPr>
              <a:t>Icons</a:t>
            </a:r>
          </a:p>
          <a:p>
            <a:pPr lvl="1"/>
            <a:r>
              <a:rPr lang="vi-VN" sz="2200">
                <a:latin typeface="Times New Roman" pitchFamily="18" charset="0"/>
                <a:cs typeface="Times New Roman" pitchFamily="18" charset="0"/>
              </a:rPr>
              <a:t>Trong Bootstrap sử dụng bộ icon Glyphicons. Bộ icon này đã cung cấp cho chúng ta 250 icon khác nhau để lựa chọn. Những icon này đã được đi kèm cùng thư viện CSS của Bootstrap nên để sử dụng được chúng ta không cần khai báo gì thêm ngoài việc khai báo sử dụng Bootstrap.</a:t>
            </a:r>
          </a:p>
          <a:p>
            <a:pPr lvl="1"/>
            <a:r>
              <a:rPr lang="vi-VN" sz="2200">
                <a:latin typeface="Times New Roman" pitchFamily="18" charset="0"/>
                <a:cs typeface="Times New Roman" pitchFamily="18" charset="0"/>
              </a:rPr>
              <a:t>Ngược lại, </a:t>
            </a:r>
            <a:r>
              <a:rPr lang="en-US" sz="2200" smtClean="0">
                <a:latin typeface="Times New Roman" pitchFamily="18" charset="0"/>
                <a:cs typeface="Times New Roman" pitchFamily="18" charset="0"/>
              </a:rPr>
              <a:t>Material UI</a:t>
            </a:r>
            <a:r>
              <a:rPr lang="vi-VN" sz="2200" smtClean="0">
                <a:latin typeface="Times New Roman" pitchFamily="18" charset="0"/>
                <a:cs typeface="Times New Roman" pitchFamily="18" charset="0"/>
              </a:rPr>
              <a:t> </a:t>
            </a:r>
            <a:r>
              <a:rPr lang="vi-VN" sz="2200">
                <a:latin typeface="Times New Roman" pitchFamily="18" charset="0"/>
                <a:cs typeface="Times New Roman" pitchFamily="18" charset="0"/>
              </a:rPr>
              <a:t>lại sử dụng bộ icon có tên là Material Icons. Trong này bao gồm có 800 icons có thể sử dụng. Tuy nhiên để sử dụng được nó cùng với </a:t>
            </a:r>
            <a:r>
              <a:rPr lang="vi-VN" sz="2200" smtClean="0">
                <a:latin typeface="Times New Roman" pitchFamily="18" charset="0"/>
                <a:cs typeface="Times New Roman" pitchFamily="18" charset="0"/>
              </a:rPr>
              <a:t>M</a:t>
            </a:r>
            <a:r>
              <a:rPr lang="en-US" sz="2200" smtClean="0">
                <a:latin typeface="Times New Roman" pitchFamily="18" charset="0"/>
                <a:cs typeface="Times New Roman" pitchFamily="18" charset="0"/>
              </a:rPr>
              <a:t>aterial UI</a:t>
            </a:r>
            <a:r>
              <a:rPr lang="vi-VN" sz="2200" smtClean="0">
                <a:latin typeface="Times New Roman" pitchFamily="18" charset="0"/>
                <a:cs typeface="Times New Roman" pitchFamily="18" charset="0"/>
              </a:rPr>
              <a:t> </a:t>
            </a:r>
            <a:r>
              <a:rPr lang="vi-VN" sz="2200">
                <a:latin typeface="Times New Roman" pitchFamily="18" charset="0"/>
                <a:cs typeface="Times New Roman" pitchFamily="18" charset="0"/>
              </a:rPr>
              <a:t>ta thêm cần khai báo </a:t>
            </a:r>
            <a:r>
              <a:rPr lang="vi-VN" sz="2200" smtClean="0">
                <a:latin typeface="Times New Roman" pitchFamily="18" charset="0"/>
                <a:cs typeface="Times New Roman" pitchFamily="18" charset="0"/>
              </a:rPr>
              <a:t>sau</a:t>
            </a:r>
            <a:r>
              <a:rPr lang="en-US" sz="2200" smtClean="0">
                <a:latin typeface="Times New Roman" pitchFamily="18" charset="0"/>
                <a:cs typeface="Times New Roman" pitchFamily="18" charset="0"/>
              </a:rPr>
              <a:t>:</a:t>
            </a:r>
          </a:p>
          <a:p>
            <a:pPr marL="857250" lvl="2" indent="0">
              <a:buNone/>
            </a:pPr>
            <a:r>
              <a:rPr lang="en-US" sz="2000">
                <a:solidFill>
                  <a:srgbClr val="FF0000"/>
                </a:solidFill>
              </a:rPr>
              <a:t>&lt;link rel="stylesheet" href="https://fonts.googleapis.com/icon?family=Material+Icons"&gt;</a:t>
            </a:r>
          </a:p>
          <a:p>
            <a:pPr lvl="1"/>
            <a:endParaRPr lang="vi-VN" sz="2200">
              <a:latin typeface="Times New Roman" pitchFamily="18" charset="0"/>
              <a:cs typeface="Times New Roman" pitchFamily="18" charset="0"/>
            </a:endParaRPr>
          </a:p>
          <a:p>
            <a:endParaRPr lang="en-US"/>
          </a:p>
        </p:txBody>
      </p:sp>
      <p:sp>
        <p:nvSpPr>
          <p:cNvPr id="4" name="Title 1"/>
          <p:cNvSpPr txBox="1">
            <a:spLocks noGrp="1"/>
          </p:cNvSpPr>
          <p:nvPr>
            <p:ph type="title"/>
          </p:nvPr>
        </p:nvSpPr>
        <p:spPr>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So sánh giữa Bootstrap và Material UI</a:t>
            </a:r>
            <a:endParaRPr lang="en-US"/>
          </a:p>
        </p:txBody>
      </p:sp>
    </p:spTree>
    <p:extLst>
      <p:ext uri="{BB962C8B-B14F-4D97-AF65-F5344CB8AC3E}">
        <p14:creationId xmlns:p14="http://schemas.microsoft.com/office/powerpoint/2010/main" val="1890059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828800"/>
            <a:ext cx="7772400" cy="2646878"/>
          </a:xfrm>
          <a:prstGeom prst="rect">
            <a:avLst/>
          </a:prstGeom>
          <a:noFill/>
        </p:spPr>
        <p:txBody>
          <a:bodyPr wrap="square" rtlCol="0">
            <a:spAutoFit/>
          </a:bodyPr>
          <a:lstStyle/>
          <a:p>
            <a:pPr algn="just">
              <a:lnSpc>
                <a:spcPct val="150000"/>
              </a:lnSpc>
              <a:spcBef>
                <a:spcPts val="600"/>
              </a:spcBef>
              <a:spcAft>
                <a:spcPts val="600"/>
              </a:spcAft>
            </a:pPr>
            <a:r>
              <a:rPr lang="vi-VN" sz="2000" dirty="0">
                <a:latin typeface="Times New Roman" panose="02020603050405020304" pitchFamily="18" charset="0"/>
                <a:cs typeface="Times New Roman" panose="02020603050405020304" pitchFamily="18" charset="0"/>
              </a:rPr>
              <a:t>Material UI </a:t>
            </a:r>
            <a:r>
              <a:rPr lang="en-US" sz="2000" dirty="0" err="1" smtClean="0">
                <a:latin typeface="Times New Roman" panose="02020603050405020304" pitchFamily="18" charset="0"/>
                <a:cs typeface="Times New Roman" panose="02020603050405020304" pitchFamily="18" charset="0"/>
              </a:rPr>
              <a:t>cung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đầy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đủ</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component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web </a:t>
            </a:r>
            <a:r>
              <a:rPr lang="en-US" sz="2000" dirty="0" err="1" smtClean="0">
                <a:latin typeface="Times New Roman" panose="02020603050405020304" pitchFamily="18" charset="0"/>
                <a:cs typeface="Times New Roman" panose="02020603050405020304" pitchFamily="18" charset="0"/>
              </a:rPr>
              <a:t>nhanh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chóng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trang web</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giao diện hoàn toàn mới, với những button, textfield, toogle... được design theo một phong cách </a:t>
            </a:r>
            <a:r>
              <a:rPr lang="vi-VN" sz="2000">
                <a:latin typeface="Times New Roman" panose="02020603050405020304" pitchFamily="18" charset="0"/>
                <a:cs typeface="Times New Roman" panose="02020603050405020304" pitchFamily="18" charset="0"/>
              </a:rPr>
              <a:t>mới </a:t>
            </a:r>
            <a:r>
              <a:rPr lang="vi-VN" sz="2000" smtClean="0">
                <a:latin typeface="Times New Roman" panose="02020603050405020304" pitchFamily="18" charset="0"/>
                <a:cs typeface="Times New Roman" panose="02020603050405020304" pitchFamily="18" charset="0"/>
              </a:rPr>
              <a:t>lạ</a:t>
            </a:r>
            <a:r>
              <a:rPr lang="en-US" sz="200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hlinkClick r:id="rId2"/>
              </a:rPr>
              <a:t>http://material-ui.com/</a:t>
            </a:r>
            <a:endParaRPr lang="vi-VN" sz="2000" dirty="0">
              <a:latin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endParaRPr lang="en-US" sz="24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Material UI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gì</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788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latin typeface="Times New Roman" panose="02020603050405020304" pitchFamily="18" charset="0"/>
                <a:cs typeface="Times New Roman" panose="02020603050405020304" pitchFamily="18" charset="0"/>
              </a:rPr>
              <a:t>Nền tảng được hỗ trợ</a:t>
            </a:r>
            <a:endParaRPr lang="en-US"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62000" y="1524000"/>
            <a:ext cx="7696200" cy="1908215"/>
          </a:xfrm>
          <a:prstGeom prst="rect">
            <a:avLst/>
          </a:prstGeom>
          <a:noFill/>
        </p:spPr>
        <p:txBody>
          <a:bodyPr wrap="square" rtlCol="0">
            <a:spAutoFit/>
          </a:bodyPr>
          <a:lstStyle/>
          <a:p>
            <a:pPr algn="just">
              <a:lnSpc>
                <a:spcPct val="150000"/>
              </a:lnSpc>
              <a:spcBef>
                <a:spcPts val="600"/>
              </a:spcBef>
              <a:spcAft>
                <a:spcPts val="600"/>
              </a:spcAft>
            </a:pPr>
            <a:r>
              <a:rPr lang="en-US" sz="2400" smtClean="0">
                <a:latin typeface="Times New Roman" panose="02020603050405020304" pitchFamily="18" charset="0"/>
                <a:cs typeface="Times New Roman" panose="02020603050405020304" pitchFamily="18" charset="0"/>
              </a:rPr>
              <a:t>-Browse:</a:t>
            </a:r>
          </a:p>
          <a:p>
            <a:pPr algn="just">
              <a:lnSpc>
                <a:spcPct val="150000"/>
              </a:lnSpc>
              <a:spcBef>
                <a:spcPts val="600"/>
              </a:spcBef>
              <a:spcAft>
                <a:spcPts val="600"/>
              </a:spcAft>
            </a:pPr>
            <a:r>
              <a:rPr lang="en-US" sz="2400" smtClean="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Material-UI hỗ trợ phiên bản mới nhất, ổn định của tất cả các trình duyệt</a:t>
            </a:r>
            <a:r>
              <a:rPr lang="en-US" sz="2400" smtClean="0">
                <a:latin typeface="Times New Roman" panose="02020603050405020304" pitchFamily="18" charset="0"/>
                <a:cs typeface="Times New Roman" panose="02020603050405020304" pitchFamily="18" charset="0"/>
              </a:rPr>
              <a:t> phổ biến hiện nay:</a:t>
            </a:r>
            <a:endParaRPr lang="en-US" sz="2400" dirty="0">
              <a:latin typeface="Times New Roman" panose="02020603050405020304" pitchFamily="18" charset="0"/>
              <a:cs typeface="Times New Roman" panose="02020603050405020304" pitchFamily="18" charset="0"/>
            </a:endParaRPr>
          </a:p>
        </p:txBody>
      </p:sp>
      <p:pic>
        <p:nvPicPr>
          <p:cNvPr id="1026" name="Picture 2" descr="C:\Users\dotha\Desktop\brow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581400"/>
            <a:ext cx="4267200" cy="1574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29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latin typeface="Times New Roman" pitchFamily="18" charset="0"/>
                <a:cs typeface="Times New Roman" pitchFamily="18" charset="0"/>
              </a:rPr>
              <a:t>Nền tảng được hỗ trợ</a:t>
            </a:r>
            <a:endParaRPr lang="en-US" sz="3200" b="1">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400" smtClean="0">
                <a:latin typeface="Times New Roman" pitchFamily="18" charset="0"/>
                <a:cs typeface="Times New Roman" pitchFamily="18" charset="0"/>
              </a:rPr>
              <a:t>-Server :</a:t>
            </a:r>
          </a:p>
          <a:p>
            <a:pPr marL="0" indent="0">
              <a:buNone/>
            </a:pPr>
            <a:r>
              <a:rPr lang="en-US" sz="2400">
                <a:latin typeface="Times New Roman" pitchFamily="18" charset="0"/>
                <a:cs typeface="Times New Roman" pitchFamily="18" charset="0"/>
              </a:rPr>
              <a:t> </a:t>
            </a:r>
            <a:r>
              <a:rPr lang="en-US" sz="2400" smtClean="0">
                <a:latin typeface="Times New Roman" pitchFamily="18" charset="0"/>
                <a:cs typeface="Times New Roman" pitchFamily="18" charset="0"/>
              </a:rPr>
              <a:t>H</a:t>
            </a:r>
            <a:r>
              <a:rPr lang="vi-VN" sz="2400" smtClean="0">
                <a:latin typeface="Times New Roman" pitchFamily="18" charset="0"/>
                <a:cs typeface="Times New Roman" pitchFamily="18" charset="0"/>
              </a:rPr>
              <a:t>ỗ </a:t>
            </a:r>
            <a:r>
              <a:rPr lang="vi-VN" sz="2400">
                <a:latin typeface="Times New Roman" pitchFamily="18" charset="0"/>
                <a:cs typeface="Times New Roman" pitchFamily="18" charset="0"/>
              </a:rPr>
              <a:t>trợ các phiên bản </a:t>
            </a:r>
            <a:r>
              <a:rPr lang="vi-VN" sz="2400" smtClean="0">
                <a:latin typeface="Times New Roman" pitchFamily="18" charset="0"/>
                <a:cs typeface="Times New Roman" pitchFamily="18" charset="0"/>
              </a:rPr>
              <a:t>của Node.js</a:t>
            </a:r>
            <a:r>
              <a:rPr lang="en-US" sz="2400" smtClean="0">
                <a:latin typeface="Times New Roman" pitchFamily="18" charset="0"/>
                <a:cs typeface="Times New Roman" pitchFamily="18" charset="0"/>
              </a:rPr>
              <a:t> từ 6.11 đến phiên bản mới nhất</a:t>
            </a: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192886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err="1" smtClean="0">
                <a:latin typeface="Times New Roman" panose="02020603050405020304" pitchFamily="18" charset="0"/>
                <a:cs typeface="Times New Roman" panose="02020603050405020304" pitchFamily="18" charset="0"/>
              </a:rPr>
              <a:t>Cài</a:t>
            </a:r>
            <a:r>
              <a:rPr lang="en-US" sz="3200" smtClean="0">
                <a:latin typeface="Times New Roman" panose="02020603050405020304" pitchFamily="18" charset="0"/>
                <a:cs typeface="Times New Roman" panose="02020603050405020304" pitchFamily="18" charset="0"/>
              </a:rPr>
              <a:t> đặt Material </a:t>
            </a:r>
            <a:r>
              <a:rPr lang="en-US" sz="3200" dirty="0" smtClean="0">
                <a:latin typeface="Times New Roman" panose="02020603050405020304" pitchFamily="18" charset="0"/>
                <a:cs typeface="Times New Roman" panose="02020603050405020304" pitchFamily="18" charset="0"/>
              </a:rPr>
              <a:t>UI</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38200" y="2030063"/>
            <a:ext cx="7620000" cy="1938992"/>
          </a:xfrm>
          <a:prstGeom prst="rect">
            <a:avLst/>
          </a:prstGeom>
          <a:noFill/>
        </p:spPr>
        <p:txBody>
          <a:bodyPr wrap="square" rtlCol="0">
            <a:spAutoFit/>
          </a:bodyPr>
          <a:lstStyle/>
          <a:p>
            <a:r>
              <a:rPr lang="en-US" sz="2400" smtClean="0">
                <a:latin typeface="Times New Roman" panose="02020603050405020304" pitchFamily="18" charset="0"/>
                <a:cs typeface="Times New Roman" panose="02020603050405020304" pitchFamily="18" charset="0"/>
              </a:rPr>
              <a:t>Material UI có sẵn như là 1 npm package</a:t>
            </a:r>
          </a:p>
          <a:p>
            <a:r>
              <a:rPr lang="en-US" sz="2400" smtClean="0">
                <a:latin typeface="Times New Roman" panose="02020603050405020304" pitchFamily="18" charset="0"/>
                <a:cs typeface="Times New Roman" panose="02020603050405020304" pitchFamily="18" charset="0"/>
              </a:rPr>
              <a:t>Để cài đặt Material UI ta gõ dòng lệnh dưới đây vào terminal: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i="1" dirty="0" err="1" smtClean="0">
                <a:solidFill>
                  <a:srgbClr val="FF0000"/>
                </a:solidFill>
                <a:latin typeface="Times New Roman" panose="02020603050405020304" pitchFamily="18" charset="0"/>
                <a:cs typeface="Times New Roman" panose="02020603050405020304" pitchFamily="18" charset="0"/>
              </a:rPr>
              <a:t>npm</a:t>
            </a:r>
            <a:r>
              <a:rPr lang="en-US" sz="2400" i="1" dirty="0" smtClean="0">
                <a:solidFill>
                  <a:srgbClr val="FF0000"/>
                </a:solidFill>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install </a:t>
            </a:r>
            <a:r>
              <a:rPr lang="en-US" sz="2400" i="1" dirty="0" smtClean="0">
                <a:solidFill>
                  <a:srgbClr val="FF0000"/>
                </a:solidFill>
                <a:latin typeface="Times New Roman" panose="02020603050405020304" pitchFamily="18" charset="0"/>
                <a:cs typeface="Times New Roman" panose="02020603050405020304" pitchFamily="18" charset="0"/>
              </a:rPr>
              <a:t>material-</a:t>
            </a:r>
            <a:r>
              <a:rPr lang="en-US" sz="2400" i="1" dirty="0" err="1" smtClean="0">
                <a:solidFill>
                  <a:srgbClr val="FF0000"/>
                </a:solidFill>
                <a:latin typeface="Times New Roman" panose="02020603050405020304" pitchFamily="18" charset="0"/>
                <a:cs typeface="Times New Roman" panose="02020603050405020304" pitchFamily="18" charset="0"/>
              </a:rPr>
              <a:t>ui</a:t>
            </a:r>
            <a:endParaRPr lang="en-US" sz="2400" i="1" dirty="0" smtClean="0">
              <a:solidFill>
                <a:srgbClr val="FF0000"/>
              </a:solidFill>
              <a:latin typeface="Times New Roman" panose="02020603050405020304" pitchFamily="18" charset="0"/>
              <a:cs typeface="Times New Roman" panose="02020603050405020304" pitchFamily="18" charset="0"/>
            </a:endParaRPr>
          </a:p>
          <a:p>
            <a:endParaRPr lang="en-US" sz="24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628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06" y="228600"/>
            <a:ext cx="8229600" cy="1143000"/>
          </a:xfrm>
        </p:spPr>
        <p:txBody>
          <a:bodyPr/>
          <a:lstStyle/>
          <a:p>
            <a:r>
              <a:rPr lang="en-US" smtClean="0"/>
              <a:t>Material-UI Layout</a:t>
            </a:r>
            <a:endParaRPr lang="en-US"/>
          </a:p>
        </p:txBody>
      </p:sp>
      <p:sp>
        <p:nvSpPr>
          <p:cNvPr id="3" name="Content Placeholder 2"/>
          <p:cNvSpPr>
            <a:spLocks noGrp="1"/>
          </p:cNvSpPr>
          <p:nvPr>
            <p:ph idx="1"/>
          </p:nvPr>
        </p:nvSpPr>
        <p:spPr>
          <a:xfrm>
            <a:off x="457200" y="1600200"/>
            <a:ext cx="8229600" cy="4525963"/>
          </a:xfrm>
        </p:spPr>
        <p:txBody>
          <a:bodyPr/>
          <a:lstStyle/>
          <a:p>
            <a:r>
              <a:rPr lang="en-US" smtClean="0"/>
              <a:t>Mobile structure</a:t>
            </a:r>
          </a:p>
          <a:p>
            <a:endParaRPr lang="en-US"/>
          </a:p>
        </p:txBody>
      </p:sp>
      <p:pic>
        <p:nvPicPr>
          <p:cNvPr id="2050" name="Picture 2" descr="C:\Users\dotha\Desktop\mobile 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482" y="2422742"/>
            <a:ext cx="5716587"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24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Material-UI Layout</a:t>
            </a:r>
          </a:p>
        </p:txBody>
      </p:sp>
      <p:sp>
        <p:nvSpPr>
          <p:cNvPr id="3" name="Content Placeholder 2"/>
          <p:cNvSpPr>
            <a:spLocks noGrp="1"/>
          </p:cNvSpPr>
          <p:nvPr>
            <p:ph idx="1"/>
          </p:nvPr>
        </p:nvSpPr>
        <p:spPr/>
        <p:txBody>
          <a:bodyPr/>
          <a:lstStyle/>
          <a:p>
            <a:r>
              <a:rPr lang="en-US" smtClean="0"/>
              <a:t>Table Structure</a:t>
            </a:r>
          </a:p>
          <a:p>
            <a:endParaRPr lang="en-US"/>
          </a:p>
        </p:txBody>
      </p:sp>
      <p:pic>
        <p:nvPicPr>
          <p:cNvPr id="3074" name="Picture 2" descr="C:\Users\dotha\Desktop\tabl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8" y="2695575"/>
            <a:ext cx="5648325"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403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Material-UI Layout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t>Desktop Structure</a:t>
            </a:r>
            <a:endParaRPr lang="en-US"/>
          </a:p>
        </p:txBody>
      </p:sp>
      <p:pic>
        <p:nvPicPr>
          <p:cNvPr id="4098" name="Picture 2" descr="C:\Users\dotha\Desktop\desktopstru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2381250"/>
            <a:ext cx="5038725"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474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TotalTime>
  <Words>769</Words>
  <Application>Microsoft Office PowerPoint</Application>
  <PresentationFormat>On-screen Show (4:3)</PresentationFormat>
  <Paragraphs>85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CĐTN – KTMT &amp; Mạng</vt:lpstr>
      <vt:lpstr>Material UI là gì?</vt:lpstr>
      <vt:lpstr>Material UI là gì?</vt:lpstr>
      <vt:lpstr>Nền tảng được hỗ trợ</vt:lpstr>
      <vt:lpstr>Nền tảng được hỗ trợ</vt:lpstr>
      <vt:lpstr>Cài đặt Material UI</vt:lpstr>
      <vt:lpstr>Material-UI Layout</vt:lpstr>
      <vt:lpstr>Material-UI Layout</vt:lpstr>
      <vt:lpstr>Material-UI Layout</vt:lpstr>
      <vt:lpstr>Material-UI Layout</vt:lpstr>
      <vt:lpstr>Material-UI Layout</vt:lpstr>
      <vt:lpstr>Material UI Component</vt:lpstr>
      <vt:lpstr>Button color</vt:lpstr>
      <vt:lpstr>Button size</vt:lpstr>
      <vt:lpstr>Button style</vt:lpstr>
      <vt:lpstr>Toogle button</vt:lpstr>
      <vt:lpstr>Dropdown Menu</vt:lpstr>
      <vt:lpstr>Forms</vt:lpstr>
      <vt:lpstr>Navbar</vt:lpstr>
      <vt:lpstr>PowerPoint Presentation</vt:lpstr>
      <vt:lpstr>Table</vt:lpstr>
      <vt:lpstr>Table</vt:lpstr>
      <vt:lpstr>Material Icons </vt:lpstr>
      <vt:lpstr>Material Icons</vt:lpstr>
      <vt:lpstr>So sánh giữa Bootstrap và Material UI</vt:lpstr>
      <vt:lpstr>So sánh giữa Bootstrap và Material UI</vt:lpstr>
      <vt:lpstr>So sánh giữa Bootstrap và Material UI</vt:lpstr>
      <vt:lpstr>So sánh giữa Bootstrap và Material UI</vt:lpstr>
      <vt:lpstr>So sánh giữa Bootstrap và Material UI</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CĐTN – MẠNG MÁY TÍNH</dc:title>
  <dc:creator>ismail - [2010]</dc:creator>
  <cp:lastModifiedBy>Binh Do</cp:lastModifiedBy>
  <cp:revision>40</cp:revision>
  <dcterms:created xsi:type="dcterms:W3CDTF">2018-01-17T16:49:11Z</dcterms:created>
  <dcterms:modified xsi:type="dcterms:W3CDTF">2018-01-19T06:26:12Z</dcterms:modified>
</cp:coreProperties>
</file>