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27"/>
  </p:notesMasterIdLst>
  <p:sldIdLst>
    <p:sldId id="256" r:id="rId2"/>
    <p:sldId id="258" r:id="rId3"/>
    <p:sldId id="260" r:id="rId4"/>
    <p:sldId id="262" r:id="rId5"/>
    <p:sldId id="263" r:id="rId6"/>
    <p:sldId id="264" r:id="rId7"/>
    <p:sldId id="285" r:id="rId8"/>
    <p:sldId id="286" r:id="rId9"/>
    <p:sldId id="287"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14" r:id="rId23"/>
    <p:sldId id="315" r:id="rId24"/>
    <p:sldId id="316" r:id="rId25"/>
    <p:sldId id="278"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p:cViewPr varScale="1">
        <p:scale>
          <a:sx n="97" d="100"/>
          <a:sy n="97" d="100"/>
        </p:scale>
        <p:origin x="174"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ADAC5AD-35E1-4041-9699-9418B21A8FC1}" type="doc">
      <dgm:prSet loTypeId="urn:microsoft.com/office/officeart/2005/8/layout/orgChart1#1" loCatId="hierarchy" qsTypeId="urn:microsoft.com/office/officeart/2005/8/quickstyle/simple1#1" qsCatId="simple" csTypeId="urn:microsoft.com/office/officeart/2005/8/colors/accent0_1#1" csCatId="mainScheme" phldr="1"/>
      <dgm:spPr/>
      <dgm:t>
        <a:bodyPr/>
        <a:lstStyle/>
        <a:p>
          <a:endParaRPr lang="en-US"/>
        </a:p>
      </dgm:t>
    </dgm:pt>
    <dgm:pt modelId="{F11103A5-C804-465B-A8C3-222DA3CFB69B}">
      <dgm:prSet phldrT="[Text]"/>
      <dgm:spPr/>
      <dgm:t>
        <a:bodyPr/>
        <a:lstStyle/>
        <a:p>
          <a:pPr algn="ctr"/>
          <a:r>
            <a:rPr lang="vi-VN"/>
            <a:t>Chủ cửa hàng</a:t>
          </a:r>
          <a:endParaRPr lang="en-US"/>
        </a:p>
      </dgm:t>
    </dgm:pt>
    <dgm:pt modelId="{631EDC52-EFDE-428A-900A-CA8534811C59}" type="parTrans" cxnId="{E2E20C9C-6FE9-4910-B147-8D88FC9963A9}">
      <dgm:prSet/>
      <dgm:spPr/>
      <dgm:t>
        <a:bodyPr/>
        <a:lstStyle/>
        <a:p>
          <a:endParaRPr lang="en-US"/>
        </a:p>
      </dgm:t>
    </dgm:pt>
    <dgm:pt modelId="{08301715-8CD2-43C6-BD1C-E89C1C123ECA}" type="sibTrans" cxnId="{E2E20C9C-6FE9-4910-B147-8D88FC9963A9}">
      <dgm:prSet/>
      <dgm:spPr/>
      <dgm:t>
        <a:bodyPr/>
        <a:lstStyle/>
        <a:p>
          <a:endParaRPr lang="en-US"/>
        </a:p>
      </dgm:t>
    </dgm:pt>
    <dgm:pt modelId="{4533B589-2CDC-405E-BF4C-A28F2A9B53DE}">
      <dgm:prSet phldrT="[Text]"/>
      <dgm:spPr/>
      <dgm:t>
        <a:bodyPr/>
        <a:lstStyle/>
        <a:p>
          <a:r>
            <a:rPr lang="vi-VN"/>
            <a:t>Nhân viên bán hàng	</a:t>
          </a:r>
          <a:endParaRPr lang="en-US"/>
        </a:p>
      </dgm:t>
    </dgm:pt>
    <dgm:pt modelId="{3B1A7EE6-0B36-4F0F-8CCA-8D5BCF61516A}" type="parTrans" cxnId="{541C8D6E-FFEB-490C-9D3A-3DBAC9281BA7}">
      <dgm:prSet/>
      <dgm:spPr/>
      <dgm:t>
        <a:bodyPr/>
        <a:lstStyle/>
        <a:p>
          <a:endParaRPr lang="en-US"/>
        </a:p>
      </dgm:t>
    </dgm:pt>
    <dgm:pt modelId="{5DF9F8AC-E5F9-4508-A2F5-E7063E22A3A7}" type="sibTrans" cxnId="{541C8D6E-FFEB-490C-9D3A-3DBAC9281BA7}">
      <dgm:prSet/>
      <dgm:spPr/>
      <dgm:t>
        <a:bodyPr/>
        <a:lstStyle/>
        <a:p>
          <a:endParaRPr lang="en-US"/>
        </a:p>
      </dgm:t>
    </dgm:pt>
    <dgm:pt modelId="{A0E6A12D-4F15-4912-8328-450BAAC356CF}">
      <dgm:prSet phldrT="[Text]"/>
      <dgm:spPr/>
      <dgm:t>
        <a:bodyPr/>
        <a:lstStyle/>
        <a:p>
          <a:r>
            <a:rPr lang="vi-VN"/>
            <a:t>Bộ phận nhập hàng</a:t>
          </a:r>
          <a:endParaRPr lang="en-US"/>
        </a:p>
      </dgm:t>
    </dgm:pt>
    <dgm:pt modelId="{75955AA8-4F06-4296-872E-8B0901E38FAF}" type="parTrans" cxnId="{AC5AAF77-E8E5-4C84-AD8A-36978A81BB64}">
      <dgm:prSet/>
      <dgm:spPr/>
      <dgm:t>
        <a:bodyPr/>
        <a:lstStyle/>
        <a:p>
          <a:endParaRPr lang="en-US"/>
        </a:p>
      </dgm:t>
    </dgm:pt>
    <dgm:pt modelId="{ADC1EB1F-FD4C-47BE-AE98-5C704FA7EB41}" type="sibTrans" cxnId="{AC5AAF77-E8E5-4C84-AD8A-36978A81BB64}">
      <dgm:prSet/>
      <dgm:spPr/>
      <dgm:t>
        <a:bodyPr/>
        <a:lstStyle/>
        <a:p>
          <a:endParaRPr lang="en-US"/>
        </a:p>
      </dgm:t>
    </dgm:pt>
    <dgm:pt modelId="{68D43E02-C2AD-4EAD-A23B-936600DCD694}">
      <dgm:prSet phldrT="[Text]"/>
      <dgm:spPr/>
      <dgm:t>
        <a:bodyPr/>
        <a:lstStyle/>
        <a:p>
          <a:r>
            <a:rPr lang="vi-VN"/>
            <a:t>Nhân viên thanh toán</a:t>
          </a:r>
          <a:endParaRPr lang="en-US"/>
        </a:p>
      </dgm:t>
    </dgm:pt>
    <dgm:pt modelId="{2AA05CCB-AFF5-42AC-B85D-8C8D94BCC80B}" type="parTrans" cxnId="{A9EA7FBD-281D-4E1B-8AE0-50E3CA600128}">
      <dgm:prSet/>
      <dgm:spPr/>
      <dgm:t>
        <a:bodyPr/>
        <a:lstStyle/>
        <a:p>
          <a:endParaRPr lang="en-US"/>
        </a:p>
      </dgm:t>
    </dgm:pt>
    <dgm:pt modelId="{0B87CD52-BEA6-403B-966D-78114821A967}" type="sibTrans" cxnId="{A9EA7FBD-281D-4E1B-8AE0-50E3CA600128}">
      <dgm:prSet/>
      <dgm:spPr/>
      <dgm:t>
        <a:bodyPr/>
        <a:lstStyle/>
        <a:p>
          <a:endParaRPr lang="en-US"/>
        </a:p>
      </dgm:t>
    </dgm:pt>
    <dgm:pt modelId="{7CA4F5E3-A799-4CE2-B9CA-C9F88651B7B2}" type="pres">
      <dgm:prSet presAssocID="{CADAC5AD-35E1-4041-9699-9418B21A8FC1}" presName="hierChild1" presStyleCnt="0">
        <dgm:presLayoutVars>
          <dgm:orgChart val="1"/>
          <dgm:chPref val="1"/>
          <dgm:dir/>
          <dgm:animOne val="branch"/>
          <dgm:animLvl val="lvl"/>
          <dgm:resizeHandles/>
        </dgm:presLayoutVars>
      </dgm:prSet>
      <dgm:spPr/>
      <dgm:t>
        <a:bodyPr/>
        <a:lstStyle/>
        <a:p>
          <a:endParaRPr lang="en-US"/>
        </a:p>
      </dgm:t>
    </dgm:pt>
    <dgm:pt modelId="{6D5BDF2B-DC16-420E-987D-F2FEEE35507A}" type="pres">
      <dgm:prSet presAssocID="{F11103A5-C804-465B-A8C3-222DA3CFB69B}" presName="hierRoot1" presStyleCnt="0">
        <dgm:presLayoutVars>
          <dgm:hierBranch val="init"/>
        </dgm:presLayoutVars>
      </dgm:prSet>
      <dgm:spPr/>
    </dgm:pt>
    <dgm:pt modelId="{C2B55896-AF89-48D7-AF66-3958FEA07578}" type="pres">
      <dgm:prSet presAssocID="{F11103A5-C804-465B-A8C3-222DA3CFB69B}" presName="rootComposite1" presStyleCnt="0"/>
      <dgm:spPr/>
    </dgm:pt>
    <dgm:pt modelId="{BDFF449E-7F10-47FE-BCF1-D65AA922C4A2}" type="pres">
      <dgm:prSet presAssocID="{F11103A5-C804-465B-A8C3-222DA3CFB69B}" presName="rootText1" presStyleLbl="node0" presStyleIdx="0" presStyleCnt="1">
        <dgm:presLayoutVars>
          <dgm:chPref val="3"/>
        </dgm:presLayoutVars>
      </dgm:prSet>
      <dgm:spPr/>
      <dgm:t>
        <a:bodyPr/>
        <a:lstStyle/>
        <a:p>
          <a:endParaRPr lang="en-US"/>
        </a:p>
      </dgm:t>
    </dgm:pt>
    <dgm:pt modelId="{E37296C5-E0F3-4CA0-9D91-8895366909FB}" type="pres">
      <dgm:prSet presAssocID="{F11103A5-C804-465B-A8C3-222DA3CFB69B}" presName="rootConnector1" presStyleLbl="node1" presStyleIdx="0" presStyleCnt="0"/>
      <dgm:spPr/>
      <dgm:t>
        <a:bodyPr/>
        <a:lstStyle/>
        <a:p>
          <a:endParaRPr lang="en-US"/>
        </a:p>
      </dgm:t>
    </dgm:pt>
    <dgm:pt modelId="{FCEF059E-21B0-41E8-B694-4777DD40890C}" type="pres">
      <dgm:prSet presAssocID="{F11103A5-C804-465B-A8C3-222DA3CFB69B}" presName="hierChild2" presStyleCnt="0"/>
      <dgm:spPr/>
    </dgm:pt>
    <dgm:pt modelId="{7FEA9730-91FE-441A-9CCA-5E331CC656EC}" type="pres">
      <dgm:prSet presAssocID="{3B1A7EE6-0B36-4F0F-8CCA-8D5BCF61516A}" presName="Name37" presStyleLbl="parChTrans1D2" presStyleIdx="0" presStyleCnt="3"/>
      <dgm:spPr/>
      <dgm:t>
        <a:bodyPr/>
        <a:lstStyle/>
        <a:p>
          <a:endParaRPr lang="en-US"/>
        </a:p>
      </dgm:t>
    </dgm:pt>
    <dgm:pt modelId="{723E9C50-1B4F-47A8-9CE8-C0A94799A68F}" type="pres">
      <dgm:prSet presAssocID="{4533B589-2CDC-405E-BF4C-A28F2A9B53DE}" presName="hierRoot2" presStyleCnt="0">
        <dgm:presLayoutVars>
          <dgm:hierBranch val="init"/>
        </dgm:presLayoutVars>
      </dgm:prSet>
      <dgm:spPr/>
    </dgm:pt>
    <dgm:pt modelId="{C6BC3327-9EE2-47D1-8E7B-55FD8BCBDA27}" type="pres">
      <dgm:prSet presAssocID="{4533B589-2CDC-405E-BF4C-A28F2A9B53DE}" presName="rootComposite" presStyleCnt="0"/>
      <dgm:spPr/>
    </dgm:pt>
    <dgm:pt modelId="{334328FF-3FFE-4567-8343-9CA1B6089BC5}" type="pres">
      <dgm:prSet presAssocID="{4533B589-2CDC-405E-BF4C-A28F2A9B53DE}" presName="rootText" presStyleLbl="node2" presStyleIdx="0" presStyleCnt="3">
        <dgm:presLayoutVars>
          <dgm:chPref val="3"/>
        </dgm:presLayoutVars>
      </dgm:prSet>
      <dgm:spPr/>
      <dgm:t>
        <a:bodyPr/>
        <a:lstStyle/>
        <a:p>
          <a:endParaRPr lang="en-US"/>
        </a:p>
      </dgm:t>
    </dgm:pt>
    <dgm:pt modelId="{1DED5603-DB34-4438-A997-C23A1C90E2C1}" type="pres">
      <dgm:prSet presAssocID="{4533B589-2CDC-405E-BF4C-A28F2A9B53DE}" presName="rootConnector" presStyleLbl="node2" presStyleIdx="0" presStyleCnt="3"/>
      <dgm:spPr/>
      <dgm:t>
        <a:bodyPr/>
        <a:lstStyle/>
        <a:p>
          <a:endParaRPr lang="en-US"/>
        </a:p>
      </dgm:t>
    </dgm:pt>
    <dgm:pt modelId="{A8A4059C-0319-4D79-BECD-47A73C4D241D}" type="pres">
      <dgm:prSet presAssocID="{4533B589-2CDC-405E-BF4C-A28F2A9B53DE}" presName="hierChild4" presStyleCnt="0"/>
      <dgm:spPr/>
    </dgm:pt>
    <dgm:pt modelId="{DE7EAEB4-11D2-4297-B559-FFE482CEEDCB}" type="pres">
      <dgm:prSet presAssocID="{4533B589-2CDC-405E-BF4C-A28F2A9B53DE}" presName="hierChild5" presStyleCnt="0"/>
      <dgm:spPr/>
    </dgm:pt>
    <dgm:pt modelId="{E0B1C772-9A74-4342-A4B1-763000A9C9AB}" type="pres">
      <dgm:prSet presAssocID="{75955AA8-4F06-4296-872E-8B0901E38FAF}" presName="Name37" presStyleLbl="parChTrans1D2" presStyleIdx="1" presStyleCnt="3"/>
      <dgm:spPr/>
      <dgm:t>
        <a:bodyPr/>
        <a:lstStyle/>
        <a:p>
          <a:endParaRPr lang="en-US"/>
        </a:p>
      </dgm:t>
    </dgm:pt>
    <dgm:pt modelId="{DA283E87-E7BB-44BF-A051-89D66B255BF4}" type="pres">
      <dgm:prSet presAssocID="{A0E6A12D-4F15-4912-8328-450BAAC356CF}" presName="hierRoot2" presStyleCnt="0">
        <dgm:presLayoutVars>
          <dgm:hierBranch val="init"/>
        </dgm:presLayoutVars>
      </dgm:prSet>
      <dgm:spPr/>
    </dgm:pt>
    <dgm:pt modelId="{E37775E9-5BFE-4EB5-828F-52E3555932AE}" type="pres">
      <dgm:prSet presAssocID="{A0E6A12D-4F15-4912-8328-450BAAC356CF}" presName="rootComposite" presStyleCnt="0"/>
      <dgm:spPr/>
    </dgm:pt>
    <dgm:pt modelId="{A5C6E4F1-9361-492A-84E8-DBF797EF8629}" type="pres">
      <dgm:prSet presAssocID="{A0E6A12D-4F15-4912-8328-450BAAC356CF}" presName="rootText" presStyleLbl="node2" presStyleIdx="1" presStyleCnt="3">
        <dgm:presLayoutVars>
          <dgm:chPref val="3"/>
        </dgm:presLayoutVars>
      </dgm:prSet>
      <dgm:spPr/>
      <dgm:t>
        <a:bodyPr/>
        <a:lstStyle/>
        <a:p>
          <a:endParaRPr lang="en-US"/>
        </a:p>
      </dgm:t>
    </dgm:pt>
    <dgm:pt modelId="{ABFBF075-C483-46B8-B7D9-3D88ADBBF695}" type="pres">
      <dgm:prSet presAssocID="{A0E6A12D-4F15-4912-8328-450BAAC356CF}" presName="rootConnector" presStyleLbl="node2" presStyleIdx="1" presStyleCnt="3"/>
      <dgm:spPr/>
      <dgm:t>
        <a:bodyPr/>
        <a:lstStyle/>
        <a:p>
          <a:endParaRPr lang="en-US"/>
        </a:p>
      </dgm:t>
    </dgm:pt>
    <dgm:pt modelId="{8FA7C501-7A10-4A96-9014-584DB634EC79}" type="pres">
      <dgm:prSet presAssocID="{A0E6A12D-4F15-4912-8328-450BAAC356CF}" presName="hierChild4" presStyleCnt="0"/>
      <dgm:spPr/>
    </dgm:pt>
    <dgm:pt modelId="{26DBFF8B-411F-4AE4-8198-DA883D6760AF}" type="pres">
      <dgm:prSet presAssocID="{A0E6A12D-4F15-4912-8328-450BAAC356CF}" presName="hierChild5" presStyleCnt="0"/>
      <dgm:spPr/>
    </dgm:pt>
    <dgm:pt modelId="{891D65A3-0BED-4450-A0C8-D6D217B9D3A7}" type="pres">
      <dgm:prSet presAssocID="{2AA05CCB-AFF5-42AC-B85D-8C8D94BCC80B}" presName="Name37" presStyleLbl="parChTrans1D2" presStyleIdx="2" presStyleCnt="3"/>
      <dgm:spPr/>
      <dgm:t>
        <a:bodyPr/>
        <a:lstStyle/>
        <a:p>
          <a:endParaRPr lang="en-US"/>
        </a:p>
      </dgm:t>
    </dgm:pt>
    <dgm:pt modelId="{DB46D595-7827-4D6E-8B7C-1A2A3606830A}" type="pres">
      <dgm:prSet presAssocID="{68D43E02-C2AD-4EAD-A23B-936600DCD694}" presName="hierRoot2" presStyleCnt="0">
        <dgm:presLayoutVars>
          <dgm:hierBranch val="init"/>
        </dgm:presLayoutVars>
      </dgm:prSet>
      <dgm:spPr/>
    </dgm:pt>
    <dgm:pt modelId="{E4338F2E-7839-4381-8B14-AD18D777294C}" type="pres">
      <dgm:prSet presAssocID="{68D43E02-C2AD-4EAD-A23B-936600DCD694}" presName="rootComposite" presStyleCnt="0"/>
      <dgm:spPr/>
    </dgm:pt>
    <dgm:pt modelId="{ED7EC2B3-48B4-44D2-A605-BD8DED94C2BD}" type="pres">
      <dgm:prSet presAssocID="{68D43E02-C2AD-4EAD-A23B-936600DCD694}" presName="rootText" presStyleLbl="node2" presStyleIdx="2" presStyleCnt="3">
        <dgm:presLayoutVars>
          <dgm:chPref val="3"/>
        </dgm:presLayoutVars>
      </dgm:prSet>
      <dgm:spPr/>
      <dgm:t>
        <a:bodyPr/>
        <a:lstStyle/>
        <a:p>
          <a:endParaRPr lang="en-US"/>
        </a:p>
      </dgm:t>
    </dgm:pt>
    <dgm:pt modelId="{79840523-35AF-40D3-B2F6-C7E4212224DE}" type="pres">
      <dgm:prSet presAssocID="{68D43E02-C2AD-4EAD-A23B-936600DCD694}" presName="rootConnector" presStyleLbl="node2" presStyleIdx="2" presStyleCnt="3"/>
      <dgm:spPr/>
      <dgm:t>
        <a:bodyPr/>
        <a:lstStyle/>
        <a:p>
          <a:endParaRPr lang="en-US"/>
        </a:p>
      </dgm:t>
    </dgm:pt>
    <dgm:pt modelId="{F21D2C79-7D45-4F7F-BAC8-7D38FEECDEB2}" type="pres">
      <dgm:prSet presAssocID="{68D43E02-C2AD-4EAD-A23B-936600DCD694}" presName="hierChild4" presStyleCnt="0"/>
      <dgm:spPr/>
    </dgm:pt>
    <dgm:pt modelId="{E8D2D554-E403-41B0-B057-827437EF40BD}" type="pres">
      <dgm:prSet presAssocID="{68D43E02-C2AD-4EAD-A23B-936600DCD694}" presName="hierChild5" presStyleCnt="0"/>
      <dgm:spPr/>
    </dgm:pt>
    <dgm:pt modelId="{3EAD761D-1633-4193-B4F0-B3049312F431}" type="pres">
      <dgm:prSet presAssocID="{F11103A5-C804-465B-A8C3-222DA3CFB69B}" presName="hierChild3" presStyleCnt="0"/>
      <dgm:spPr/>
    </dgm:pt>
  </dgm:ptLst>
  <dgm:cxnLst>
    <dgm:cxn modelId="{D8607F2E-B406-476A-9CA8-A1A21153344B}" type="presOf" srcId="{2AA05CCB-AFF5-42AC-B85D-8C8D94BCC80B}" destId="{891D65A3-0BED-4450-A0C8-D6D217B9D3A7}" srcOrd="0" destOrd="0" presId="urn:microsoft.com/office/officeart/2005/8/layout/orgChart1#1"/>
    <dgm:cxn modelId="{BACC82C7-BFE2-421E-B044-A6E320C5F69B}" type="presOf" srcId="{68D43E02-C2AD-4EAD-A23B-936600DCD694}" destId="{79840523-35AF-40D3-B2F6-C7E4212224DE}" srcOrd="1" destOrd="0" presId="urn:microsoft.com/office/officeart/2005/8/layout/orgChart1#1"/>
    <dgm:cxn modelId="{F3545885-F73B-4C08-AD4C-B3E64D777227}" type="presOf" srcId="{68D43E02-C2AD-4EAD-A23B-936600DCD694}" destId="{ED7EC2B3-48B4-44D2-A605-BD8DED94C2BD}" srcOrd="0" destOrd="0" presId="urn:microsoft.com/office/officeart/2005/8/layout/orgChart1#1"/>
    <dgm:cxn modelId="{362A9249-2829-4A75-B594-FE563EDA4097}" type="presOf" srcId="{75955AA8-4F06-4296-872E-8B0901E38FAF}" destId="{E0B1C772-9A74-4342-A4B1-763000A9C9AB}" srcOrd="0" destOrd="0" presId="urn:microsoft.com/office/officeart/2005/8/layout/orgChart1#1"/>
    <dgm:cxn modelId="{506160C5-8A35-4C1B-AA36-EB4113952114}" type="presOf" srcId="{A0E6A12D-4F15-4912-8328-450BAAC356CF}" destId="{A5C6E4F1-9361-492A-84E8-DBF797EF8629}" srcOrd="0" destOrd="0" presId="urn:microsoft.com/office/officeart/2005/8/layout/orgChart1#1"/>
    <dgm:cxn modelId="{A9EA7FBD-281D-4E1B-8AE0-50E3CA600128}" srcId="{F11103A5-C804-465B-A8C3-222DA3CFB69B}" destId="{68D43E02-C2AD-4EAD-A23B-936600DCD694}" srcOrd="2" destOrd="0" parTransId="{2AA05CCB-AFF5-42AC-B85D-8C8D94BCC80B}" sibTransId="{0B87CD52-BEA6-403B-966D-78114821A967}"/>
    <dgm:cxn modelId="{8FD732A9-155D-46A1-B258-71A472EB1EAB}" type="presOf" srcId="{F11103A5-C804-465B-A8C3-222DA3CFB69B}" destId="{E37296C5-E0F3-4CA0-9D91-8895366909FB}" srcOrd="1" destOrd="0" presId="urn:microsoft.com/office/officeart/2005/8/layout/orgChart1#1"/>
    <dgm:cxn modelId="{30DE829F-CC15-459E-99BD-7E4648EABE80}" type="presOf" srcId="{4533B589-2CDC-405E-BF4C-A28F2A9B53DE}" destId="{334328FF-3FFE-4567-8343-9CA1B6089BC5}" srcOrd="0" destOrd="0" presId="urn:microsoft.com/office/officeart/2005/8/layout/orgChart1#1"/>
    <dgm:cxn modelId="{DE8D1AB3-DA29-4A4E-8563-B677C3B54D4D}" type="presOf" srcId="{4533B589-2CDC-405E-BF4C-A28F2A9B53DE}" destId="{1DED5603-DB34-4438-A997-C23A1C90E2C1}" srcOrd="1" destOrd="0" presId="urn:microsoft.com/office/officeart/2005/8/layout/orgChart1#1"/>
    <dgm:cxn modelId="{E2E20C9C-6FE9-4910-B147-8D88FC9963A9}" srcId="{CADAC5AD-35E1-4041-9699-9418B21A8FC1}" destId="{F11103A5-C804-465B-A8C3-222DA3CFB69B}" srcOrd="0" destOrd="0" parTransId="{631EDC52-EFDE-428A-900A-CA8534811C59}" sibTransId="{08301715-8CD2-43C6-BD1C-E89C1C123ECA}"/>
    <dgm:cxn modelId="{62621A35-7980-46E3-B42D-AA61AD1BF24E}" type="presOf" srcId="{A0E6A12D-4F15-4912-8328-450BAAC356CF}" destId="{ABFBF075-C483-46B8-B7D9-3D88ADBBF695}" srcOrd="1" destOrd="0" presId="urn:microsoft.com/office/officeart/2005/8/layout/orgChart1#1"/>
    <dgm:cxn modelId="{8D0BAADC-17B8-433D-9643-046DAE18A138}" type="presOf" srcId="{CADAC5AD-35E1-4041-9699-9418B21A8FC1}" destId="{7CA4F5E3-A799-4CE2-B9CA-C9F88651B7B2}" srcOrd="0" destOrd="0" presId="urn:microsoft.com/office/officeart/2005/8/layout/orgChart1#1"/>
    <dgm:cxn modelId="{541C8D6E-FFEB-490C-9D3A-3DBAC9281BA7}" srcId="{F11103A5-C804-465B-A8C3-222DA3CFB69B}" destId="{4533B589-2CDC-405E-BF4C-A28F2A9B53DE}" srcOrd="0" destOrd="0" parTransId="{3B1A7EE6-0B36-4F0F-8CCA-8D5BCF61516A}" sibTransId="{5DF9F8AC-E5F9-4508-A2F5-E7063E22A3A7}"/>
    <dgm:cxn modelId="{399BDD39-FED7-4437-8FFA-6B5B48FF29EB}" type="presOf" srcId="{F11103A5-C804-465B-A8C3-222DA3CFB69B}" destId="{BDFF449E-7F10-47FE-BCF1-D65AA922C4A2}" srcOrd="0" destOrd="0" presId="urn:microsoft.com/office/officeart/2005/8/layout/orgChart1#1"/>
    <dgm:cxn modelId="{E19A89FC-A1D4-415E-9856-91DE483E24B4}" type="presOf" srcId="{3B1A7EE6-0B36-4F0F-8CCA-8D5BCF61516A}" destId="{7FEA9730-91FE-441A-9CCA-5E331CC656EC}" srcOrd="0" destOrd="0" presId="urn:microsoft.com/office/officeart/2005/8/layout/orgChart1#1"/>
    <dgm:cxn modelId="{AC5AAF77-E8E5-4C84-AD8A-36978A81BB64}" srcId="{F11103A5-C804-465B-A8C3-222DA3CFB69B}" destId="{A0E6A12D-4F15-4912-8328-450BAAC356CF}" srcOrd="1" destOrd="0" parTransId="{75955AA8-4F06-4296-872E-8B0901E38FAF}" sibTransId="{ADC1EB1F-FD4C-47BE-AE98-5C704FA7EB41}"/>
    <dgm:cxn modelId="{F6390373-C107-4A3F-8333-090738467DA0}" type="presParOf" srcId="{7CA4F5E3-A799-4CE2-B9CA-C9F88651B7B2}" destId="{6D5BDF2B-DC16-420E-987D-F2FEEE35507A}" srcOrd="0" destOrd="0" presId="urn:microsoft.com/office/officeart/2005/8/layout/orgChart1#1"/>
    <dgm:cxn modelId="{DBD2FA9A-FA50-45E1-9283-0E2C27C2711C}" type="presParOf" srcId="{6D5BDF2B-DC16-420E-987D-F2FEEE35507A}" destId="{C2B55896-AF89-48D7-AF66-3958FEA07578}" srcOrd="0" destOrd="0" presId="urn:microsoft.com/office/officeart/2005/8/layout/orgChart1#1"/>
    <dgm:cxn modelId="{0B19CE9C-404C-4247-A7C3-DCF554195EC3}" type="presParOf" srcId="{C2B55896-AF89-48D7-AF66-3958FEA07578}" destId="{BDFF449E-7F10-47FE-BCF1-D65AA922C4A2}" srcOrd="0" destOrd="0" presId="urn:microsoft.com/office/officeart/2005/8/layout/orgChart1#1"/>
    <dgm:cxn modelId="{3EBCB0D9-29C4-43B3-B501-7308CAD95740}" type="presParOf" srcId="{C2B55896-AF89-48D7-AF66-3958FEA07578}" destId="{E37296C5-E0F3-4CA0-9D91-8895366909FB}" srcOrd="1" destOrd="0" presId="urn:microsoft.com/office/officeart/2005/8/layout/orgChart1#1"/>
    <dgm:cxn modelId="{7577FAE8-3082-4AC8-8D87-E657300D4181}" type="presParOf" srcId="{6D5BDF2B-DC16-420E-987D-F2FEEE35507A}" destId="{FCEF059E-21B0-41E8-B694-4777DD40890C}" srcOrd="1" destOrd="0" presId="urn:microsoft.com/office/officeart/2005/8/layout/orgChart1#1"/>
    <dgm:cxn modelId="{B26EEB18-78E8-44CE-B210-2A9E7B8C271E}" type="presParOf" srcId="{FCEF059E-21B0-41E8-B694-4777DD40890C}" destId="{7FEA9730-91FE-441A-9CCA-5E331CC656EC}" srcOrd="0" destOrd="0" presId="urn:microsoft.com/office/officeart/2005/8/layout/orgChart1#1"/>
    <dgm:cxn modelId="{17B2625E-C064-42B0-A69F-9E88AD6F15FE}" type="presParOf" srcId="{FCEF059E-21B0-41E8-B694-4777DD40890C}" destId="{723E9C50-1B4F-47A8-9CE8-C0A94799A68F}" srcOrd="1" destOrd="0" presId="urn:microsoft.com/office/officeart/2005/8/layout/orgChart1#1"/>
    <dgm:cxn modelId="{3979F605-6194-4CA0-A132-6A1AA2CB9821}" type="presParOf" srcId="{723E9C50-1B4F-47A8-9CE8-C0A94799A68F}" destId="{C6BC3327-9EE2-47D1-8E7B-55FD8BCBDA27}" srcOrd="0" destOrd="0" presId="urn:microsoft.com/office/officeart/2005/8/layout/orgChart1#1"/>
    <dgm:cxn modelId="{FBBBFBEA-0D49-4797-80C1-452B4DD39E04}" type="presParOf" srcId="{C6BC3327-9EE2-47D1-8E7B-55FD8BCBDA27}" destId="{334328FF-3FFE-4567-8343-9CA1B6089BC5}" srcOrd="0" destOrd="0" presId="urn:microsoft.com/office/officeart/2005/8/layout/orgChart1#1"/>
    <dgm:cxn modelId="{F33D7EF4-C76A-4212-9172-537153A1098D}" type="presParOf" srcId="{C6BC3327-9EE2-47D1-8E7B-55FD8BCBDA27}" destId="{1DED5603-DB34-4438-A997-C23A1C90E2C1}" srcOrd="1" destOrd="0" presId="urn:microsoft.com/office/officeart/2005/8/layout/orgChart1#1"/>
    <dgm:cxn modelId="{05EC8527-3FA4-4EAA-B624-50988E3EC990}" type="presParOf" srcId="{723E9C50-1B4F-47A8-9CE8-C0A94799A68F}" destId="{A8A4059C-0319-4D79-BECD-47A73C4D241D}" srcOrd="1" destOrd="0" presId="urn:microsoft.com/office/officeart/2005/8/layout/orgChart1#1"/>
    <dgm:cxn modelId="{88570DEF-F033-49B3-A931-5639EE4073B2}" type="presParOf" srcId="{723E9C50-1B4F-47A8-9CE8-C0A94799A68F}" destId="{DE7EAEB4-11D2-4297-B559-FFE482CEEDCB}" srcOrd="2" destOrd="0" presId="urn:microsoft.com/office/officeart/2005/8/layout/orgChart1#1"/>
    <dgm:cxn modelId="{3297192E-C8A5-41A5-9C6E-C57CE7825E45}" type="presParOf" srcId="{FCEF059E-21B0-41E8-B694-4777DD40890C}" destId="{E0B1C772-9A74-4342-A4B1-763000A9C9AB}" srcOrd="2" destOrd="0" presId="urn:microsoft.com/office/officeart/2005/8/layout/orgChart1#1"/>
    <dgm:cxn modelId="{7767B045-4188-4F48-BCCD-E68DA1202D36}" type="presParOf" srcId="{FCEF059E-21B0-41E8-B694-4777DD40890C}" destId="{DA283E87-E7BB-44BF-A051-89D66B255BF4}" srcOrd="3" destOrd="0" presId="urn:microsoft.com/office/officeart/2005/8/layout/orgChart1#1"/>
    <dgm:cxn modelId="{50C235F5-02A1-44A6-89C6-1FED227A0D62}" type="presParOf" srcId="{DA283E87-E7BB-44BF-A051-89D66B255BF4}" destId="{E37775E9-5BFE-4EB5-828F-52E3555932AE}" srcOrd="0" destOrd="0" presId="urn:microsoft.com/office/officeart/2005/8/layout/orgChart1#1"/>
    <dgm:cxn modelId="{BB2441F5-D6AC-4826-BDA1-3ED776D7ED50}" type="presParOf" srcId="{E37775E9-5BFE-4EB5-828F-52E3555932AE}" destId="{A5C6E4F1-9361-492A-84E8-DBF797EF8629}" srcOrd="0" destOrd="0" presId="urn:microsoft.com/office/officeart/2005/8/layout/orgChart1#1"/>
    <dgm:cxn modelId="{9409930C-DC1B-4D09-8981-9134FDBBFF96}" type="presParOf" srcId="{E37775E9-5BFE-4EB5-828F-52E3555932AE}" destId="{ABFBF075-C483-46B8-B7D9-3D88ADBBF695}" srcOrd="1" destOrd="0" presId="urn:microsoft.com/office/officeart/2005/8/layout/orgChart1#1"/>
    <dgm:cxn modelId="{24B271DD-1FCF-483B-84A5-723567DBA499}" type="presParOf" srcId="{DA283E87-E7BB-44BF-A051-89D66B255BF4}" destId="{8FA7C501-7A10-4A96-9014-584DB634EC79}" srcOrd="1" destOrd="0" presId="urn:microsoft.com/office/officeart/2005/8/layout/orgChart1#1"/>
    <dgm:cxn modelId="{49C8C52F-E99F-4684-9278-41733781F368}" type="presParOf" srcId="{DA283E87-E7BB-44BF-A051-89D66B255BF4}" destId="{26DBFF8B-411F-4AE4-8198-DA883D6760AF}" srcOrd="2" destOrd="0" presId="urn:microsoft.com/office/officeart/2005/8/layout/orgChart1#1"/>
    <dgm:cxn modelId="{3B446F6F-4873-4D90-A7E8-0BCE71975046}" type="presParOf" srcId="{FCEF059E-21B0-41E8-B694-4777DD40890C}" destId="{891D65A3-0BED-4450-A0C8-D6D217B9D3A7}" srcOrd="4" destOrd="0" presId="urn:microsoft.com/office/officeart/2005/8/layout/orgChart1#1"/>
    <dgm:cxn modelId="{A4886207-CF27-4E11-826F-5158F155E897}" type="presParOf" srcId="{FCEF059E-21B0-41E8-B694-4777DD40890C}" destId="{DB46D595-7827-4D6E-8B7C-1A2A3606830A}" srcOrd="5" destOrd="0" presId="urn:microsoft.com/office/officeart/2005/8/layout/orgChart1#1"/>
    <dgm:cxn modelId="{C4B76CF3-86C9-431D-9FDA-5F2D7AD259F7}" type="presParOf" srcId="{DB46D595-7827-4D6E-8B7C-1A2A3606830A}" destId="{E4338F2E-7839-4381-8B14-AD18D777294C}" srcOrd="0" destOrd="0" presId="urn:microsoft.com/office/officeart/2005/8/layout/orgChart1#1"/>
    <dgm:cxn modelId="{498CCD7E-1D70-4D69-934D-1AF6027E7ED7}" type="presParOf" srcId="{E4338F2E-7839-4381-8B14-AD18D777294C}" destId="{ED7EC2B3-48B4-44D2-A605-BD8DED94C2BD}" srcOrd="0" destOrd="0" presId="urn:microsoft.com/office/officeart/2005/8/layout/orgChart1#1"/>
    <dgm:cxn modelId="{F0D5B31C-96A6-4C8C-9446-AF6BF9AE0DE4}" type="presParOf" srcId="{E4338F2E-7839-4381-8B14-AD18D777294C}" destId="{79840523-35AF-40D3-B2F6-C7E4212224DE}" srcOrd="1" destOrd="0" presId="urn:microsoft.com/office/officeart/2005/8/layout/orgChart1#1"/>
    <dgm:cxn modelId="{FA4DB541-6665-4374-B8BD-5127F2910B03}" type="presParOf" srcId="{DB46D595-7827-4D6E-8B7C-1A2A3606830A}" destId="{F21D2C79-7D45-4F7F-BAC8-7D38FEECDEB2}" srcOrd="1" destOrd="0" presId="urn:microsoft.com/office/officeart/2005/8/layout/orgChart1#1"/>
    <dgm:cxn modelId="{CE3EA5E7-A6F1-415A-AE05-A6381EF23DF7}" type="presParOf" srcId="{DB46D595-7827-4D6E-8B7C-1A2A3606830A}" destId="{E8D2D554-E403-41B0-B057-827437EF40BD}" srcOrd="2" destOrd="0" presId="urn:microsoft.com/office/officeart/2005/8/layout/orgChart1#1"/>
    <dgm:cxn modelId="{69AFDE4F-D67E-4B7D-BD1C-13579A5948AE}" type="presParOf" srcId="{6D5BDF2B-DC16-420E-987D-F2FEEE35507A}" destId="{3EAD761D-1633-4193-B4F0-B3049312F431}" srcOrd="2" destOrd="0" presId="urn:microsoft.com/office/officeart/2005/8/layout/orgChar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D65A3-0BED-4450-A0C8-D6D217B9D3A7}">
      <dsp:nvSpPr>
        <dsp:cNvPr id="0" name=""/>
        <dsp:cNvSpPr/>
      </dsp:nvSpPr>
      <dsp:spPr>
        <a:xfrm>
          <a:off x="3429000" y="913274"/>
          <a:ext cx="2208255" cy="383251"/>
        </a:xfrm>
        <a:custGeom>
          <a:avLst/>
          <a:gdLst/>
          <a:ahLst/>
          <a:cxnLst/>
          <a:rect l="0" t="0" r="0" b="0"/>
          <a:pathLst>
            <a:path>
              <a:moveTo>
                <a:pt x="0" y="0"/>
              </a:moveTo>
              <a:lnTo>
                <a:pt x="0" y="191625"/>
              </a:lnTo>
              <a:lnTo>
                <a:pt x="2208255" y="191625"/>
              </a:lnTo>
              <a:lnTo>
                <a:pt x="2208255" y="383251"/>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B1C772-9A74-4342-A4B1-763000A9C9AB}">
      <dsp:nvSpPr>
        <dsp:cNvPr id="0" name=""/>
        <dsp:cNvSpPr/>
      </dsp:nvSpPr>
      <dsp:spPr>
        <a:xfrm>
          <a:off x="3383280" y="913274"/>
          <a:ext cx="91440" cy="383251"/>
        </a:xfrm>
        <a:custGeom>
          <a:avLst/>
          <a:gdLst/>
          <a:ahLst/>
          <a:cxnLst/>
          <a:rect l="0" t="0" r="0" b="0"/>
          <a:pathLst>
            <a:path>
              <a:moveTo>
                <a:pt x="45720" y="0"/>
              </a:moveTo>
              <a:lnTo>
                <a:pt x="45720" y="383251"/>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EA9730-91FE-441A-9CCA-5E331CC656EC}">
      <dsp:nvSpPr>
        <dsp:cNvPr id="0" name=""/>
        <dsp:cNvSpPr/>
      </dsp:nvSpPr>
      <dsp:spPr>
        <a:xfrm>
          <a:off x="1220744" y="913274"/>
          <a:ext cx="2208255" cy="383251"/>
        </a:xfrm>
        <a:custGeom>
          <a:avLst/>
          <a:gdLst/>
          <a:ahLst/>
          <a:cxnLst/>
          <a:rect l="0" t="0" r="0" b="0"/>
          <a:pathLst>
            <a:path>
              <a:moveTo>
                <a:pt x="2208255" y="0"/>
              </a:moveTo>
              <a:lnTo>
                <a:pt x="2208255" y="191625"/>
              </a:lnTo>
              <a:lnTo>
                <a:pt x="0" y="191625"/>
              </a:lnTo>
              <a:lnTo>
                <a:pt x="0" y="383251"/>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FF449E-7F10-47FE-BCF1-D65AA922C4A2}">
      <dsp:nvSpPr>
        <dsp:cNvPr id="0" name=""/>
        <dsp:cNvSpPr/>
      </dsp:nvSpPr>
      <dsp:spPr>
        <a:xfrm>
          <a:off x="2516497" y="772"/>
          <a:ext cx="1825004" cy="912502"/>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vi-VN" sz="2200" kern="1200"/>
            <a:t>Chủ cửa hàng</a:t>
          </a:r>
          <a:endParaRPr lang="en-US" sz="2200" kern="1200"/>
        </a:p>
      </dsp:txBody>
      <dsp:txXfrm>
        <a:off x="2516497" y="772"/>
        <a:ext cx="1825004" cy="912502"/>
      </dsp:txXfrm>
    </dsp:sp>
    <dsp:sp modelId="{334328FF-3FFE-4567-8343-9CA1B6089BC5}">
      <dsp:nvSpPr>
        <dsp:cNvPr id="0" name=""/>
        <dsp:cNvSpPr/>
      </dsp:nvSpPr>
      <dsp:spPr>
        <a:xfrm>
          <a:off x="308241" y="1296525"/>
          <a:ext cx="1825004" cy="912502"/>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vi-VN" sz="2200" kern="1200"/>
            <a:t>Nhân viên bán hàng	</a:t>
          </a:r>
          <a:endParaRPr lang="en-US" sz="2200" kern="1200"/>
        </a:p>
      </dsp:txBody>
      <dsp:txXfrm>
        <a:off x="308241" y="1296525"/>
        <a:ext cx="1825004" cy="912502"/>
      </dsp:txXfrm>
    </dsp:sp>
    <dsp:sp modelId="{A5C6E4F1-9361-492A-84E8-DBF797EF8629}">
      <dsp:nvSpPr>
        <dsp:cNvPr id="0" name=""/>
        <dsp:cNvSpPr/>
      </dsp:nvSpPr>
      <dsp:spPr>
        <a:xfrm>
          <a:off x="2516497" y="1296525"/>
          <a:ext cx="1825004" cy="912502"/>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vi-VN" sz="2200" kern="1200"/>
            <a:t>Bộ phận nhập hàng</a:t>
          </a:r>
          <a:endParaRPr lang="en-US" sz="2200" kern="1200"/>
        </a:p>
      </dsp:txBody>
      <dsp:txXfrm>
        <a:off x="2516497" y="1296525"/>
        <a:ext cx="1825004" cy="912502"/>
      </dsp:txXfrm>
    </dsp:sp>
    <dsp:sp modelId="{ED7EC2B3-48B4-44D2-A605-BD8DED94C2BD}">
      <dsp:nvSpPr>
        <dsp:cNvPr id="0" name=""/>
        <dsp:cNvSpPr/>
      </dsp:nvSpPr>
      <dsp:spPr>
        <a:xfrm>
          <a:off x="4724753" y="1296525"/>
          <a:ext cx="1825004" cy="912502"/>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vi-VN" sz="2200" kern="1200"/>
            <a:t>Nhân viên thanh toán</a:t>
          </a:r>
          <a:endParaRPr lang="en-US" sz="2200" kern="1200"/>
        </a:p>
      </dsp:txBody>
      <dsp:txXfrm>
        <a:off x="4724753" y="1296525"/>
        <a:ext cx="1825004" cy="91250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3525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700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3629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8611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1987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7799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6364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8964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097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5066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5456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srcRect/>
          <a:stretch>
            <a:fill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343850" y="866400"/>
            <a:ext cx="4185600" cy="3693600"/>
          </a:xfrm>
          <a:prstGeom prst="rect">
            <a:avLst/>
          </a:prstGeom>
        </p:spPr>
        <p:txBody>
          <a:bodyPr spcFirstLastPara="1" wrap="square" lIns="0" tIns="0" rIns="0" bIns="0" anchor="t" anchorCtr="0">
            <a:noAutofit/>
          </a:bodyPr>
          <a:lstStyle>
            <a:lvl1pPr marL="457200" lvl="0" indent="-419100" rtl="0">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rtl="0">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rtl="0">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rtl="0">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rtl="0">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rtl="0">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rtl="0">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rtl="0">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spcBef>
                <a:spcPts val="0"/>
              </a:spcBef>
              <a:spcAft>
                <a:spcPts val="0"/>
              </a:spcAft>
              <a:buSzPts val="3000"/>
              <a:buFont typeface="Lexend Deca"/>
              <a:buChar char="■"/>
              <a:defRPr sz="3000">
                <a:latin typeface="Lexend Deca"/>
                <a:ea typeface="Lexend Deca"/>
                <a:cs typeface="Lexend Deca"/>
                <a:sym typeface="Lexend Deca"/>
              </a:defRPr>
            </a:lvl9pPr>
          </a:lstStyle>
          <a:p>
            <a:endParaRPr/>
          </a:p>
        </p:txBody>
      </p:sp>
      <p:sp>
        <p:nvSpPr>
          <p:cNvPr id="20" name="Google Shape;20;p4"/>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pic>
        <p:nvPicPr>
          <p:cNvPr id="34" name="Google Shape;34;p7"/>
          <p:cNvPicPr preferRelativeResize="0"/>
          <p:nvPr/>
        </p:nvPicPr>
        <p:blipFill>
          <a:blip r:embed="rId2"/>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pic>
        <p:nvPicPr>
          <p:cNvPr id="45" name="Google Shape;45;p9"/>
          <p:cNvPicPr preferRelativeResize="0"/>
          <p:nvPr/>
        </p:nvPicPr>
        <p:blipFill>
          <a:blip r:embed="rId2"/>
          <a:stretch>
            <a:fillRect/>
          </a:stretch>
        </p:blipFill>
        <p:spPr>
          <a:xfrm>
            <a:off x="0" y="0"/>
            <a:ext cx="9144000" cy="5143500"/>
          </a:xfrm>
          <a:prstGeom prst="rect">
            <a:avLst/>
          </a:prstGeom>
          <a:noFill/>
          <a:ln>
            <a:noFill/>
          </a:ln>
        </p:spPr>
      </p:pic>
      <p:sp>
        <p:nvSpPr>
          <p:cNvPr id="46" name="Google Shape;46;p9"/>
          <p:cNvSpPr txBox="1">
            <a:spLocks noGrp="1"/>
          </p:cNvSpPr>
          <p:nvPr>
            <p:ph type="body" idx="1"/>
          </p:nvPr>
        </p:nvSpPr>
        <p:spPr>
          <a:xfrm>
            <a:off x="580550" y="4406300"/>
            <a:ext cx="61359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400"/>
              <a:buNone/>
              <a:defRPr sz="1400"/>
            </a:lvl1pPr>
          </a:lstStyle>
          <a:p>
            <a:endParaRPr/>
          </a:p>
        </p:txBody>
      </p:sp>
      <p:sp>
        <p:nvSpPr>
          <p:cNvPr id="47" name="Google Shape;4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3" name="9Slide.vn - 2019"/>
          <p:cNvSpPr txBox="1"/>
          <p:nvPr userDrawn="1"/>
        </p:nvSpPr>
        <p:spPr>
          <a:xfrm>
            <a:off x="0" y="-712232"/>
            <a:ext cx="9144000" cy="369332"/>
          </a:xfrm>
          <a:prstGeom prst="rect">
            <a:avLst/>
          </a:prstGeom>
          <a:noFill/>
        </p:spPr>
        <p:txBody>
          <a:bodyPr vert="horz" rtlCol="0">
            <a:spAutoFit/>
          </a:bodyPr>
          <a:lstStyle/>
          <a:p>
            <a:pPr algn="ctr"/>
            <a:r>
              <a:rPr lang="en-US" sz="1800">
                <a:solidFill>
                  <a:srgbClr val="D7D7D7"/>
                </a:solidFill>
              </a:rPr>
              <a:t>www.9slide.vn</a:t>
            </a:r>
          </a:p>
        </p:txBody>
      </p:sp>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GB"/>
              <a:t>‹#›</a:t>
            </a:fld>
            <a:endParaRPr lang="en-GB"/>
          </a:p>
        </p:txBody>
      </p:sp>
      <p:pic>
        <p:nvPicPr>
          <p:cNvPr id="9" name="Picture 8"/>
          <p:cNvPicPr>
            <a:picLocks noGrp="1" noSelect="1" noRot="1" noMove="1" noResize="1" noEditPoints="1" noAdjustHandles="1" noChangeArrowheads="1" noChangeShapeType="1"/>
          </p:cNvPicPr>
          <p:nvPr userDrawn="1">
            <p:custDataLst>
              <p:tags r:id="rId13"/>
            </p:custDataLst>
          </p:nvPr>
        </p:nvPicPr>
        <p:blipFill>
          <a:blip r:embed="rId14"/>
          <a:stretch>
            <a:fillRect/>
          </a:stretch>
        </p:blipFill>
        <p:spPr>
          <a:xfrm>
            <a:off x="9448799" y="4432300"/>
            <a:ext cx="1343379" cy="711200"/>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17.png"/><Relationship Id="rId11" Type="http://schemas.openxmlformats.org/officeDocument/2006/relationships/image" Target="../media/image10.png"/><Relationship Id="rId5" Type="http://schemas.openxmlformats.org/officeDocument/2006/relationships/image" Target="../media/image16.png"/><Relationship Id="rId10" Type="http://schemas.openxmlformats.org/officeDocument/2006/relationships/image" Target="../media/image20.png"/><Relationship Id="rId4" Type="http://schemas.openxmlformats.org/officeDocument/2006/relationships/image" Target="../media/image15.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2" name="9Slide.vn 3"/>
          <p:cNvPicPr preferRelativeResize="0"/>
          <p:nvPr/>
        </p:nvPicPr>
        <p:blipFill>
          <a:blip r:embed="rId3"/>
          <a:stretch>
            <a:fillRect/>
          </a:stretch>
        </p:blipFill>
        <p:spPr>
          <a:xfrm>
            <a:off x="5320814" y="378324"/>
            <a:ext cx="662500" cy="726550"/>
          </a:xfrm>
          <a:prstGeom prst="rect">
            <a:avLst/>
          </a:prstGeom>
          <a:noFill/>
          <a:ln>
            <a:noFill/>
          </a:ln>
        </p:spPr>
      </p:pic>
      <p:sp>
        <p:nvSpPr>
          <p:cNvPr id="60" name="9Slide.vn 1"/>
          <p:cNvSpPr txBox="1">
            <a:spLocks noGrp="1"/>
          </p:cNvSpPr>
          <p:nvPr>
            <p:ph type="ctrTitle"/>
          </p:nvPr>
        </p:nvSpPr>
        <p:spPr>
          <a:xfrm>
            <a:off x="370179" y="628843"/>
            <a:ext cx="6781800" cy="901065"/>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ltLang="en-GB" sz="4000" dirty="0"/>
              <a:t>BÁO CÁO ĐỒ </a:t>
            </a:r>
            <a:r>
              <a:rPr lang="en-US" altLang="en-GB" sz="4000" dirty="0" smtClean="0"/>
              <a:t>ÁN</a:t>
            </a:r>
            <a:r>
              <a:rPr lang="en-US" altLang="en-GB" sz="4000" smtClean="0"/>
              <a:t/>
            </a:r>
            <a:br>
              <a:rPr lang="en-US" altLang="en-GB" sz="4000" smtClean="0"/>
            </a:br>
            <a:r>
              <a:rPr lang="en-US" altLang="en-GB" sz="4000" smtClean="0"/>
              <a:t>KIỂM ĐỊNH CHẤT LƯỢNG PHẦN MỀM</a:t>
            </a:r>
            <a:endParaRPr lang="en-US" altLang="en-GB" sz="4000" dirty="0"/>
          </a:p>
        </p:txBody>
      </p:sp>
      <p:pic>
        <p:nvPicPr>
          <p:cNvPr id="61" name="9Slide.vn 2"/>
          <p:cNvPicPr preferRelativeResize="0"/>
          <p:nvPr/>
        </p:nvPicPr>
        <p:blipFill>
          <a:blip r:embed="rId4"/>
          <a:stretch>
            <a:fillRect/>
          </a:stretch>
        </p:blipFill>
        <p:spPr>
          <a:xfrm>
            <a:off x="6505275" y="1276350"/>
            <a:ext cx="1782850" cy="2031750"/>
          </a:xfrm>
          <a:prstGeom prst="rect">
            <a:avLst/>
          </a:prstGeom>
          <a:noFill/>
          <a:ln>
            <a:noFill/>
          </a:ln>
        </p:spPr>
      </p:pic>
      <p:pic>
        <p:nvPicPr>
          <p:cNvPr id="63" name="9Slide.vn 4"/>
          <p:cNvPicPr preferRelativeResize="0"/>
          <p:nvPr/>
        </p:nvPicPr>
        <p:blipFill>
          <a:blip r:embed="rId5"/>
          <a:stretch>
            <a:fillRect/>
          </a:stretch>
        </p:blipFill>
        <p:spPr>
          <a:xfrm>
            <a:off x="7593770" y="884611"/>
            <a:ext cx="482075" cy="525200"/>
          </a:xfrm>
          <a:prstGeom prst="rect">
            <a:avLst/>
          </a:prstGeom>
          <a:noFill/>
          <a:ln>
            <a:noFill/>
          </a:ln>
        </p:spPr>
      </p:pic>
      <p:pic>
        <p:nvPicPr>
          <p:cNvPr id="64" name="9Slide.vn 5"/>
          <p:cNvPicPr preferRelativeResize="0"/>
          <p:nvPr/>
        </p:nvPicPr>
        <p:blipFill>
          <a:blip r:embed="rId6"/>
          <a:stretch>
            <a:fillRect/>
          </a:stretch>
        </p:blipFill>
        <p:spPr>
          <a:xfrm>
            <a:off x="5621692" y="4034576"/>
            <a:ext cx="586165" cy="686300"/>
          </a:xfrm>
          <a:prstGeom prst="rect">
            <a:avLst/>
          </a:prstGeom>
          <a:noFill/>
          <a:ln>
            <a:noFill/>
          </a:ln>
        </p:spPr>
      </p:pic>
      <p:pic>
        <p:nvPicPr>
          <p:cNvPr id="65" name="9Slide.vn 6"/>
          <p:cNvPicPr preferRelativeResize="0"/>
          <p:nvPr/>
        </p:nvPicPr>
        <p:blipFill>
          <a:blip r:embed="rId7"/>
          <a:stretch>
            <a:fillRect/>
          </a:stretch>
        </p:blipFill>
        <p:spPr>
          <a:xfrm>
            <a:off x="8404399" y="3624439"/>
            <a:ext cx="321850" cy="448425"/>
          </a:xfrm>
          <a:prstGeom prst="rect">
            <a:avLst/>
          </a:prstGeom>
          <a:noFill/>
          <a:ln>
            <a:noFill/>
          </a:ln>
        </p:spPr>
      </p:pic>
      <p:pic>
        <p:nvPicPr>
          <p:cNvPr id="66" name="9Slide.vn 7"/>
          <p:cNvPicPr preferRelativeResize="0"/>
          <p:nvPr/>
        </p:nvPicPr>
        <p:blipFill>
          <a:blip r:embed="rId7"/>
          <a:stretch>
            <a:fillRect/>
          </a:stretch>
        </p:blipFill>
        <p:spPr>
          <a:xfrm>
            <a:off x="8664593" y="3757882"/>
            <a:ext cx="321850" cy="448425"/>
          </a:xfrm>
          <a:prstGeom prst="rect">
            <a:avLst/>
          </a:prstGeom>
          <a:noFill/>
          <a:ln>
            <a:noFill/>
          </a:ln>
        </p:spPr>
      </p:pic>
      <p:sp>
        <p:nvSpPr>
          <p:cNvPr id="3" name="Text Box 2"/>
          <p:cNvSpPr txBox="1"/>
          <p:nvPr/>
        </p:nvSpPr>
        <p:spPr>
          <a:xfrm>
            <a:off x="152400" y="2182997"/>
            <a:ext cx="5469292" cy="953135"/>
          </a:xfrm>
          <a:prstGeom prst="rect">
            <a:avLst/>
          </a:prstGeom>
          <a:noFill/>
        </p:spPr>
        <p:txBody>
          <a:bodyPr wrap="square" rtlCol="0">
            <a:spAutoFit/>
          </a:bodyPr>
          <a:lstStyle/>
          <a:p>
            <a:r>
              <a:rPr lang="en-US" sz="2800" b="1" i="1">
                <a:solidFill>
                  <a:schemeClr val="bg1"/>
                </a:solidFill>
                <a:latin typeface="Times New Roman" panose="02020603050405020304" charset="0"/>
                <a:cs typeface="Times New Roman" panose="02020603050405020304" charset="0"/>
              </a:rPr>
              <a:t>ĐỀ TÀI: QUẢN LÝ HỆ THỐNG </a:t>
            </a:r>
            <a:r>
              <a:rPr lang="en-US" sz="2800" b="1" i="1" smtClean="0">
                <a:solidFill>
                  <a:schemeClr val="bg1"/>
                </a:solidFill>
                <a:latin typeface="Times New Roman" panose="02020603050405020304" charset="0"/>
                <a:cs typeface="Times New Roman" panose="02020603050405020304" charset="0"/>
              </a:rPr>
              <a:t>SHOP QUẦN ÁO</a:t>
            </a:r>
            <a:endParaRPr lang="en-US" sz="2800" b="1" i="1">
              <a:solidFill>
                <a:schemeClr val="bg1"/>
              </a:solidFill>
              <a:latin typeface="Times New Roman" panose="02020603050405020304" charset="0"/>
              <a:cs typeface="Times New Roman" panose="02020603050405020304" charset="0"/>
            </a:endParaRPr>
          </a:p>
        </p:txBody>
      </p:sp>
      <p:sp>
        <p:nvSpPr>
          <p:cNvPr id="4" name="Text Box 3"/>
          <p:cNvSpPr txBox="1"/>
          <p:nvPr/>
        </p:nvSpPr>
        <p:spPr>
          <a:xfrm>
            <a:off x="888124" y="3757882"/>
            <a:ext cx="3505200" cy="400110"/>
          </a:xfrm>
          <a:prstGeom prst="rect">
            <a:avLst/>
          </a:prstGeom>
          <a:noFill/>
        </p:spPr>
        <p:txBody>
          <a:bodyPr wrap="square" rtlCol="0">
            <a:spAutoFit/>
          </a:bodyPr>
          <a:lstStyle/>
          <a:p>
            <a:r>
              <a:rPr lang="en-US" sz="2000" i="1">
                <a:solidFill>
                  <a:schemeClr val="bg1"/>
                </a:solidFill>
                <a:latin typeface="Times New Roman" panose="02020603050405020304" charset="0"/>
                <a:cs typeface="Times New Roman" panose="02020603050405020304" charset="0"/>
              </a:rPr>
              <a:t>GVHD: </a:t>
            </a:r>
            <a:r>
              <a:rPr lang="en-US" sz="2000" i="1" smtClean="0">
                <a:solidFill>
                  <a:schemeClr val="bg1"/>
                </a:solidFill>
                <a:latin typeface="Times New Roman" panose="02020603050405020304" charset="0"/>
                <a:cs typeface="Times New Roman" panose="02020603050405020304" charset="0"/>
              </a:rPr>
              <a:t>cô </a:t>
            </a:r>
            <a:r>
              <a:rPr lang="en-US" sz="2000" i="1" smtClean="0">
                <a:solidFill>
                  <a:schemeClr val="bg1"/>
                </a:solidFill>
                <a:latin typeface="Times New Roman" panose="02020603050405020304" charset="0"/>
                <a:cs typeface="Times New Roman" panose="02020603050405020304" charset="0"/>
              </a:rPr>
              <a:t>Phan Thị Ngọc Mai</a:t>
            </a:r>
            <a:endParaRPr lang="en-US" sz="2000" i="1">
              <a:solidFill>
                <a:schemeClr val="bg1"/>
              </a:solidFill>
              <a:latin typeface="Times New Roman" panose="02020603050405020304" charset="0"/>
              <a:cs typeface="Times New Roman" panose="02020603050405020304" charset="0"/>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4"/>
          <p:cNvPicPr>
            <a:picLocks noChangeAspect="1"/>
          </p:cNvPicPr>
          <p:nvPr/>
        </p:nvPicPr>
        <p:blipFill>
          <a:blip r:embed="rId2">
            <a:extLst>
              <a:ext uri="{28A0092B-C50C-407E-A947-70E740481C1C}">
                <a14:useLocalDpi xmlns:a14="http://schemas.microsoft.com/office/drawing/2010/main" val="0"/>
              </a:ext>
            </a:extLst>
          </a:blip>
          <a:srcRect l="15385" t="11966" r="14423" b="7692"/>
          <a:stretch>
            <a:fillRect/>
          </a:stretch>
        </p:blipFill>
        <p:spPr>
          <a:xfrm>
            <a:off x="0" y="666750"/>
            <a:ext cx="9144000" cy="4476750"/>
          </a:xfrm>
          <a:prstGeom prst="rect">
            <a:avLst/>
          </a:prstGeom>
          <a:ln>
            <a:noFill/>
          </a:ln>
        </p:spPr>
      </p:pic>
      <p:sp>
        <p:nvSpPr>
          <p:cNvPr id="3" name="9Slide.vn 1"/>
          <p:cNvSpPr txBox="1">
            <a:spLocks noGrp="1"/>
          </p:cNvSpPr>
          <p:nvPr>
            <p:ph type="ctrTitle"/>
          </p:nvPr>
        </p:nvSpPr>
        <p:spPr>
          <a:xfrm>
            <a:off x="96274" y="57150"/>
            <a:ext cx="5104765" cy="546061"/>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sz="3000" dirty="0" err="1" smtClean="0">
                <a:latin typeface="Times New Roman" panose="02020603050405020304" pitchFamily="18" charset="0"/>
                <a:cs typeface="Times New Roman" panose="02020603050405020304" pitchFamily="18" charset="0"/>
              </a:rPr>
              <a:t>Sơ</a:t>
            </a:r>
            <a:r>
              <a:rPr lang="en-US" altLang="en-GB" sz="3000" dirty="0" smtClean="0">
                <a:latin typeface="Times New Roman" panose="02020603050405020304" pitchFamily="18" charset="0"/>
                <a:cs typeface="Times New Roman" panose="02020603050405020304" pitchFamily="18" charset="0"/>
              </a:rPr>
              <a:t> </a:t>
            </a:r>
            <a:r>
              <a:rPr lang="en-US" altLang="en-GB" sz="3000" dirty="0" err="1" smtClean="0">
                <a:latin typeface="Times New Roman" panose="02020603050405020304" pitchFamily="18" charset="0"/>
                <a:cs typeface="Times New Roman" panose="02020603050405020304" pitchFamily="18" charset="0"/>
              </a:rPr>
              <a:t>đồ</a:t>
            </a:r>
            <a:r>
              <a:rPr lang="en-US" altLang="en-GB" sz="3000" dirty="0" smtClean="0">
                <a:latin typeface="Times New Roman" panose="02020603050405020304" pitchFamily="18" charset="0"/>
                <a:cs typeface="Times New Roman" panose="02020603050405020304" pitchFamily="18" charset="0"/>
              </a:rPr>
              <a:t> </a:t>
            </a:r>
            <a:r>
              <a:rPr lang="en-US" altLang="en-GB" sz="3000" dirty="0" err="1" smtClean="0">
                <a:latin typeface="Times New Roman" panose="02020603050405020304" pitchFamily="18" charset="0"/>
                <a:cs typeface="Times New Roman" panose="02020603050405020304" pitchFamily="18" charset="0"/>
              </a:rPr>
              <a:t>dữ</a:t>
            </a:r>
            <a:r>
              <a:rPr lang="en-US" altLang="en-GB" sz="3000" dirty="0" smtClean="0">
                <a:latin typeface="Times New Roman" panose="02020603050405020304" pitchFamily="18" charset="0"/>
                <a:cs typeface="Times New Roman" panose="02020603050405020304" pitchFamily="18" charset="0"/>
              </a:rPr>
              <a:t> </a:t>
            </a:r>
            <a:r>
              <a:rPr lang="en-US" altLang="en-GB" sz="3000" dirty="0" err="1" smtClean="0">
                <a:latin typeface="Times New Roman" panose="02020603050405020304" pitchFamily="18" charset="0"/>
                <a:cs typeface="Times New Roman" panose="02020603050405020304" pitchFamily="18" charset="0"/>
              </a:rPr>
              <a:t>liệu</a:t>
            </a:r>
            <a:r>
              <a:rPr lang="en-US" altLang="en-GB" sz="3000" dirty="0" smtClean="0">
                <a:latin typeface="Times New Roman" panose="02020603050405020304" pitchFamily="18" charset="0"/>
                <a:cs typeface="Times New Roman" panose="02020603050405020304" pitchFamily="18" charset="0"/>
              </a:rPr>
              <a:t> </a:t>
            </a:r>
            <a:r>
              <a:rPr lang="en-US" altLang="en-GB" sz="3000" dirty="0" err="1" smtClean="0">
                <a:latin typeface="Times New Roman" panose="02020603050405020304" pitchFamily="18" charset="0"/>
                <a:cs typeface="Times New Roman" panose="02020603050405020304" pitchFamily="18" charset="0"/>
              </a:rPr>
              <a:t>quan</a:t>
            </a:r>
            <a:r>
              <a:rPr lang="en-US" altLang="en-GB" sz="3000" dirty="0" smtClean="0">
                <a:latin typeface="Times New Roman" panose="02020603050405020304" pitchFamily="18" charset="0"/>
                <a:cs typeface="Times New Roman" panose="02020603050405020304" pitchFamily="18" charset="0"/>
              </a:rPr>
              <a:t> </a:t>
            </a:r>
            <a:r>
              <a:rPr lang="en-US" altLang="en-GB" sz="3000" dirty="0" err="1" smtClean="0">
                <a:latin typeface="Times New Roman" panose="02020603050405020304" pitchFamily="18" charset="0"/>
                <a:cs typeface="Times New Roman" panose="02020603050405020304" pitchFamily="18" charset="0"/>
              </a:rPr>
              <a:t>hệ</a:t>
            </a:r>
            <a:endParaRPr lang="en-GB" sz="3000" dirty="0">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9Slide.vn 1"/>
          <p:cNvSpPr txBox="1">
            <a:spLocks noGrp="1"/>
          </p:cNvSpPr>
          <p:nvPr>
            <p:ph type="ctrTitle"/>
          </p:nvPr>
        </p:nvSpPr>
        <p:spPr>
          <a:xfrm>
            <a:off x="152400" y="676131"/>
            <a:ext cx="8711151" cy="6088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3</a:t>
            </a:r>
            <a:r>
              <a:rPr lang="en-GB" smtClean="0"/>
              <a:t>.KIỂM THỬ HỘP TRẮNG – HỘP ĐEN</a:t>
            </a:r>
            <a:endParaRPr lang="en-GB"/>
          </a:p>
        </p:txBody>
      </p:sp>
      <p:pic>
        <p:nvPicPr>
          <p:cNvPr id="96" name="9Slide.vn 3"/>
          <p:cNvPicPr preferRelativeResize="0"/>
          <p:nvPr/>
        </p:nvPicPr>
        <p:blipFill>
          <a:blip r:embed="rId3"/>
          <a:stretch>
            <a:fillRect/>
          </a:stretch>
        </p:blipFill>
        <p:spPr>
          <a:xfrm>
            <a:off x="5722705" y="2045304"/>
            <a:ext cx="2219340" cy="1159800"/>
          </a:xfrm>
          <a:prstGeom prst="rect">
            <a:avLst/>
          </a:prstGeom>
          <a:noFill/>
          <a:ln>
            <a:noFill/>
          </a:ln>
        </p:spPr>
      </p:pic>
      <p:pic>
        <p:nvPicPr>
          <p:cNvPr id="97" name="9Slide.vn 4"/>
          <p:cNvPicPr preferRelativeResize="0"/>
          <p:nvPr/>
        </p:nvPicPr>
        <p:blipFill>
          <a:blip r:embed="rId4"/>
          <a:stretch>
            <a:fillRect/>
          </a:stretch>
        </p:blipFill>
        <p:spPr>
          <a:xfrm>
            <a:off x="5790680" y="2449022"/>
            <a:ext cx="145275" cy="423000"/>
          </a:xfrm>
          <a:prstGeom prst="rect">
            <a:avLst/>
          </a:prstGeom>
          <a:noFill/>
          <a:ln>
            <a:noFill/>
          </a:ln>
        </p:spPr>
      </p:pic>
      <p:pic>
        <p:nvPicPr>
          <p:cNvPr id="98" name="9Slide.vn 5"/>
          <p:cNvPicPr preferRelativeResize="0"/>
          <p:nvPr/>
        </p:nvPicPr>
        <p:blipFill>
          <a:blip r:embed="rId5"/>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310814533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9Slide.vn 1"/>
          <p:cNvSpPr txBox="1">
            <a:spLocks noGrp="1"/>
          </p:cNvSpPr>
          <p:nvPr>
            <p:ph type="ctrTitle"/>
          </p:nvPr>
        </p:nvSpPr>
        <p:spPr>
          <a:xfrm>
            <a:off x="152400" y="-323850"/>
            <a:ext cx="5211445" cy="952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3</a:t>
            </a:r>
            <a:r>
              <a:rPr lang="en-GB" smtClean="0"/>
              <a:t>.1.Kiểm thử hộp trắng</a:t>
            </a:r>
            <a:endParaRPr lang="en-GB"/>
          </a:p>
        </p:txBody>
      </p:sp>
      <p:pic>
        <p:nvPicPr>
          <p:cNvPr id="96" name="9Slide.vn 3"/>
          <p:cNvPicPr preferRelativeResize="0"/>
          <p:nvPr/>
        </p:nvPicPr>
        <p:blipFill>
          <a:blip r:embed="rId3"/>
          <a:stretch>
            <a:fillRect/>
          </a:stretch>
        </p:blipFill>
        <p:spPr>
          <a:xfrm>
            <a:off x="5722705" y="2045304"/>
            <a:ext cx="2219340" cy="1159800"/>
          </a:xfrm>
          <a:prstGeom prst="rect">
            <a:avLst/>
          </a:prstGeom>
          <a:noFill/>
          <a:ln>
            <a:noFill/>
          </a:ln>
        </p:spPr>
      </p:pic>
      <p:pic>
        <p:nvPicPr>
          <p:cNvPr id="97" name="9Slide.vn 4"/>
          <p:cNvPicPr preferRelativeResize="0"/>
          <p:nvPr/>
        </p:nvPicPr>
        <p:blipFill>
          <a:blip r:embed="rId4"/>
          <a:stretch>
            <a:fillRect/>
          </a:stretch>
        </p:blipFill>
        <p:spPr>
          <a:xfrm>
            <a:off x="5790680" y="2449022"/>
            <a:ext cx="145275" cy="423000"/>
          </a:xfrm>
          <a:prstGeom prst="rect">
            <a:avLst/>
          </a:prstGeom>
          <a:noFill/>
          <a:ln>
            <a:noFill/>
          </a:ln>
        </p:spPr>
      </p:pic>
      <p:pic>
        <p:nvPicPr>
          <p:cNvPr id="98" name="9Slide.vn 5"/>
          <p:cNvPicPr preferRelativeResize="0"/>
          <p:nvPr/>
        </p:nvPicPr>
        <p:blipFill>
          <a:blip r:embed="rId5"/>
          <a:stretch>
            <a:fillRect/>
          </a:stretch>
        </p:blipFill>
        <p:spPr>
          <a:xfrm>
            <a:off x="6336726" y="1237502"/>
            <a:ext cx="1032700" cy="1209125"/>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1974081642"/>
              </p:ext>
            </p:extLst>
          </p:nvPr>
        </p:nvGraphicFramePr>
        <p:xfrm>
          <a:off x="228600" y="1168861"/>
          <a:ext cx="8792512" cy="1078302"/>
        </p:xfrm>
        <a:graphic>
          <a:graphicData uri="http://schemas.openxmlformats.org/drawingml/2006/table">
            <a:tbl>
              <a:tblPr firstRow="1" firstCol="1" bandRow="1">
                <a:tableStyleId>{5C22544A-7EE6-4342-B048-85BDC9FD1C3A}</a:tableStyleId>
              </a:tblPr>
              <a:tblGrid>
                <a:gridCol w="4396256">
                  <a:extLst>
                    <a:ext uri="{9D8B030D-6E8A-4147-A177-3AD203B41FA5}">
                      <a16:colId xmlns:a16="http://schemas.microsoft.com/office/drawing/2014/main" val="347109948"/>
                    </a:ext>
                  </a:extLst>
                </a:gridCol>
                <a:gridCol w="4396256">
                  <a:extLst>
                    <a:ext uri="{9D8B030D-6E8A-4147-A177-3AD203B41FA5}">
                      <a16:colId xmlns:a16="http://schemas.microsoft.com/office/drawing/2014/main" val="2263892942"/>
                    </a:ext>
                  </a:extLst>
                </a:gridCol>
              </a:tblGrid>
              <a:tr h="359434">
                <a:tc>
                  <a:txBody>
                    <a:bodyPr/>
                    <a:lstStyle/>
                    <a:p>
                      <a:pPr marL="0" marR="0" algn="ctr">
                        <a:spcBef>
                          <a:spcPts val="0"/>
                        </a:spcBef>
                        <a:spcAft>
                          <a:spcPts val="0"/>
                        </a:spcAft>
                      </a:pPr>
                      <a:r>
                        <a:rPr lang="vi-VN" sz="1400">
                          <a:effectLst/>
                        </a:rPr>
                        <a:t>Cause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400">
                          <a:effectLst/>
                        </a:rPr>
                        <a:t>Effect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20585466"/>
                  </a:ext>
                </a:extLst>
              </a:tr>
              <a:tr h="359434">
                <a:tc>
                  <a:txBody>
                    <a:bodyPr/>
                    <a:lstStyle/>
                    <a:p>
                      <a:pPr marL="0" marR="0" algn="ctr">
                        <a:spcBef>
                          <a:spcPts val="0"/>
                        </a:spcBef>
                        <a:spcAft>
                          <a:spcPts val="0"/>
                        </a:spcAft>
                      </a:pPr>
                      <a:r>
                        <a:rPr lang="vi-VN" sz="1400">
                          <a:solidFill>
                            <a:schemeClr val="tx1"/>
                          </a:solidFill>
                          <a:effectLst/>
                        </a:rPr>
                        <a:t>C1:Dữ liệu hợp lệ</a:t>
                      </a:r>
                      <a:endParaRPr lang="en-US"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2"/>
                    </a:solidFill>
                  </a:tcPr>
                </a:tc>
                <a:tc>
                  <a:txBody>
                    <a:bodyPr/>
                    <a:lstStyle/>
                    <a:p>
                      <a:pPr marL="0" marR="0" algn="ctr">
                        <a:spcBef>
                          <a:spcPts val="0"/>
                        </a:spcBef>
                        <a:spcAft>
                          <a:spcPts val="0"/>
                        </a:spcAft>
                      </a:pPr>
                      <a:r>
                        <a:rPr lang="vi-VN" sz="1400" b="1">
                          <a:solidFill>
                            <a:schemeClr val="tx1"/>
                          </a:solidFill>
                          <a:effectLst/>
                        </a:rPr>
                        <a:t>E1:False</a:t>
                      </a:r>
                      <a:endParaRPr lang="en-US" sz="11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848412289"/>
                  </a:ext>
                </a:extLst>
              </a:tr>
              <a:tr h="359434">
                <a:tc>
                  <a:txBody>
                    <a:bodyPr/>
                    <a:lstStyle/>
                    <a:p>
                      <a:pPr marL="0" marR="0" algn="ctr">
                        <a:spcBef>
                          <a:spcPts val="0"/>
                        </a:spcBef>
                        <a:spcAft>
                          <a:spcPts val="0"/>
                        </a:spcAft>
                      </a:pPr>
                      <a:r>
                        <a:rPr lang="vi-VN" sz="1400">
                          <a:solidFill>
                            <a:schemeClr val="tx1"/>
                          </a:solidFill>
                          <a:effectLst/>
                        </a:rPr>
                        <a:t>C2:Ràn buộc khóa ngoại HOADON</a:t>
                      </a:r>
                      <a:endParaRPr lang="en-US"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spcBef>
                          <a:spcPts val="0"/>
                        </a:spcBef>
                        <a:spcAft>
                          <a:spcPts val="0"/>
                        </a:spcAft>
                      </a:pPr>
                      <a:r>
                        <a:rPr lang="vi-VN" sz="1400" b="1">
                          <a:effectLst/>
                        </a:rPr>
                        <a:t>E2:True</a:t>
                      </a:r>
                      <a:endParaRPr lang="en-US"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2112972691"/>
                  </a:ext>
                </a:extLst>
              </a:tr>
            </a:tbl>
          </a:graphicData>
        </a:graphic>
      </p:graphicFrame>
      <p:sp>
        <p:nvSpPr>
          <p:cNvPr id="7" name="9Slide.vn 1"/>
          <p:cNvSpPr txBox="1">
            <a:spLocks/>
          </p:cNvSpPr>
          <p:nvPr/>
        </p:nvSpPr>
        <p:spPr>
          <a:xfrm>
            <a:off x="245806" y="819150"/>
            <a:ext cx="5211445" cy="28575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9pPr>
          </a:lstStyle>
          <a:p>
            <a:r>
              <a:rPr lang="en-US" sz="1800" smtClean="0"/>
              <a:t>Sơ đồ nhân quả</a:t>
            </a:r>
            <a:endParaRPr lang="en-GB" sz="1800"/>
          </a:p>
        </p:txBody>
      </p:sp>
      <p:sp>
        <p:nvSpPr>
          <p:cNvPr id="8" name="9Slide.vn 1"/>
          <p:cNvSpPr txBox="1">
            <a:spLocks/>
          </p:cNvSpPr>
          <p:nvPr/>
        </p:nvSpPr>
        <p:spPr>
          <a:xfrm>
            <a:off x="245805" y="2374772"/>
            <a:ext cx="5211445" cy="28575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9pPr>
          </a:lstStyle>
          <a:p>
            <a:r>
              <a:rPr lang="en-US" sz="1800" smtClean="0"/>
              <a:t>Sơ đồ cause - effect</a:t>
            </a:r>
            <a:endParaRPr lang="en-GB" sz="1800"/>
          </a:p>
        </p:txBody>
      </p:sp>
      <p:pic>
        <p:nvPicPr>
          <p:cNvPr id="9" name="Picture 8"/>
          <p:cNvPicPr/>
          <p:nvPr/>
        </p:nvPicPr>
        <p:blipFill>
          <a:blip r:embed="rId6"/>
          <a:stretch>
            <a:fillRect/>
          </a:stretch>
        </p:blipFill>
        <p:spPr>
          <a:xfrm>
            <a:off x="152400" y="2787374"/>
            <a:ext cx="8868712" cy="2356126"/>
          </a:xfrm>
          <a:prstGeom prst="rect">
            <a:avLst/>
          </a:prstGeom>
        </p:spPr>
      </p:pic>
    </p:spTree>
    <p:extLst>
      <p:ext uri="{BB962C8B-B14F-4D97-AF65-F5344CB8AC3E}">
        <p14:creationId xmlns:p14="http://schemas.microsoft.com/office/powerpoint/2010/main" val="309119648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9Slide.vn 1"/>
          <p:cNvSpPr txBox="1">
            <a:spLocks noGrp="1"/>
          </p:cNvSpPr>
          <p:nvPr>
            <p:ph type="ctrTitle"/>
          </p:nvPr>
        </p:nvSpPr>
        <p:spPr>
          <a:xfrm>
            <a:off x="152400" y="-323850"/>
            <a:ext cx="5211445" cy="952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3</a:t>
            </a:r>
            <a:r>
              <a:rPr lang="en-GB" smtClean="0"/>
              <a:t>.1.Kiểm thử hộp trắng</a:t>
            </a:r>
            <a:endParaRPr lang="en-GB"/>
          </a:p>
        </p:txBody>
      </p:sp>
      <p:pic>
        <p:nvPicPr>
          <p:cNvPr id="96" name="9Slide.vn 3"/>
          <p:cNvPicPr preferRelativeResize="0"/>
          <p:nvPr/>
        </p:nvPicPr>
        <p:blipFill>
          <a:blip r:embed="rId3"/>
          <a:stretch>
            <a:fillRect/>
          </a:stretch>
        </p:blipFill>
        <p:spPr>
          <a:xfrm>
            <a:off x="5722705" y="2045304"/>
            <a:ext cx="2219340" cy="1159800"/>
          </a:xfrm>
          <a:prstGeom prst="rect">
            <a:avLst/>
          </a:prstGeom>
          <a:noFill/>
          <a:ln>
            <a:noFill/>
          </a:ln>
        </p:spPr>
      </p:pic>
      <p:pic>
        <p:nvPicPr>
          <p:cNvPr id="97" name="9Slide.vn 4"/>
          <p:cNvPicPr preferRelativeResize="0"/>
          <p:nvPr/>
        </p:nvPicPr>
        <p:blipFill>
          <a:blip r:embed="rId4"/>
          <a:stretch>
            <a:fillRect/>
          </a:stretch>
        </p:blipFill>
        <p:spPr>
          <a:xfrm>
            <a:off x="5790680" y="2449022"/>
            <a:ext cx="145275" cy="423000"/>
          </a:xfrm>
          <a:prstGeom prst="rect">
            <a:avLst/>
          </a:prstGeom>
          <a:noFill/>
          <a:ln>
            <a:noFill/>
          </a:ln>
        </p:spPr>
      </p:pic>
      <p:pic>
        <p:nvPicPr>
          <p:cNvPr id="98" name="9Slide.vn 5"/>
          <p:cNvPicPr preferRelativeResize="0"/>
          <p:nvPr/>
        </p:nvPicPr>
        <p:blipFill>
          <a:blip r:embed="rId5"/>
          <a:stretch>
            <a:fillRect/>
          </a:stretch>
        </p:blipFill>
        <p:spPr>
          <a:xfrm>
            <a:off x="6336726" y="1237502"/>
            <a:ext cx="1032700" cy="1209125"/>
          </a:xfrm>
          <a:prstGeom prst="rect">
            <a:avLst/>
          </a:prstGeom>
          <a:noFill/>
          <a:ln>
            <a:noFill/>
          </a:ln>
        </p:spPr>
      </p:pic>
      <p:sp>
        <p:nvSpPr>
          <p:cNvPr id="7" name="9Slide.vn 1"/>
          <p:cNvSpPr txBox="1">
            <a:spLocks/>
          </p:cNvSpPr>
          <p:nvPr/>
        </p:nvSpPr>
        <p:spPr>
          <a:xfrm>
            <a:off x="245806" y="819150"/>
            <a:ext cx="5211445" cy="28575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9pPr>
          </a:lstStyle>
          <a:p>
            <a:r>
              <a:rPr lang="en-US" sz="1800" smtClean="0"/>
              <a:t>Bảng quyết định</a:t>
            </a:r>
            <a:endParaRPr lang="en-GB" sz="1800"/>
          </a:p>
        </p:txBody>
      </p:sp>
      <p:graphicFrame>
        <p:nvGraphicFramePr>
          <p:cNvPr id="3" name="Table 2"/>
          <p:cNvGraphicFramePr>
            <a:graphicFrameLocks noGrp="1"/>
          </p:cNvGraphicFramePr>
          <p:nvPr>
            <p:extLst>
              <p:ext uri="{D42A27DB-BD31-4B8C-83A1-F6EECF244321}">
                <p14:modId xmlns:p14="http://schemas.microsoft.com/office/powerpoint/2010/main" val="2192118563"/>
              </p:ext>
            </p:extLst>
          </p:nvPr>
        </p:nvGraphicFramePr>
        <p:xfrm>
          <a:off x="152400" y="1295400"/>
          <a:ext cx="8839200" cy="1746250"/>
        </p:xfrm>
        <a:graphic>
          <a:graphicData uri="http://schemas.openxmlformats.org/drawingml/2006/table">
            <a:tbl>
              <a:tblPr firstRow="1" firstCol="1" bandRow="1">
                <a:tableStyleId>{5C22544A-7EE6-4342-B048-85BDC9FD1C3A}</a:tableStyleId>
              </a:tblPr>
              <a:tblGrid>
                <a:gridCol w="2209800">
                  <a:extLst>
                    <a:ext uri="{9D8B030D-6E8A-4147-A177-3AD203B41FA5}">
                      <a16:colId xmlns:a16="http://schemas.microsoft.com/office/drawing/2014/main" val="2672224826"/>
                    </a:ext>
                  </a:extLst>
                </a:gridCol>
                <a:gridCol w="2209800">
                  <a:extLst>
                    <a:ext uri="{9D8B030D-6E8A-4147-A177-3AD203B41FA5}">
                      <a16:colId xmlns:a16="http://schemas.microsoft.com/office/drawing/2014/main" val="1543244874"/>
                    </a:ext>
                  </a:extLst>
                </a:gridCol>
                <a:gridCol w="2209800">
                  <a:extLst>
                    <a:ext uri="{9D8B030D-6E8A-4147-A177-3AD203B41FA5}">
                      <a16:colId xmlns:a16="http://schemas.microsoft.com/office/drawing/2014/main" val="4170670842"/>
                    </a:ext>
                  </a:extLst>
                </a:gridCol>
                <a:gridCol w="2209800">
                  <a:extLst>
                    <a:ext uri="{9D8B030D-6E8A-4147-A177-3AD203B41FA5}">
                      <a16:colId xmlns:a16="http://schemas.microsoft.com/office/drawing/2014/main" val="2428918052"/>
                    </a:ext>
                  </a:extLst>
                </a:gridCol>
              </a:tblGrid>
              <a:tr h="334010">
                <a:tc>
                  <a:txBody>
                    <a:bodyPr/>
                    <a:lstStyle/>
                    <a:p>
                      <a:pPr marL="0" marR="0">
                        <a:spcBef>
                          <a:spcPts val="0"/>
                        </a:spcBef>
                        <a:spcAft>
                          <a:spcPts val="0"/>
                        </a:spcAft>
                      </a:pPr>
                      <a:r>
                        <a:rPr lang="vi-VN" sz="14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TC1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TC2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TC3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38583543"/>
                  </a:ext>
                </a:extLst>
              </a:tr>
              <a:tr h="325755">
                <a:tc>
                  <a:txBody>
                    <a:bodyPr/>
                    <a:lstStyle/>
                    <a:p>
                      <a:pPr marL="0" marR="0">
                        <a:spcBef>
                          <a:spcPts val="0"/>
                        </a:spcBef>
                        <a:spcAft>
                          <a:spcPts val="0"/>
                        </a:spcAft>
                      </a:pPr>
                      <a:r>
                        <a:rPr lang="vi-VN" sz="1400" b="1">
                          <a:solidFill>
                            <a:schemeClr val="tx1"/>
                          </a:solidFill>
                          <a:effectLst/>
                        </a:rPr>
                        <a:t>C1</a:t>
                      </a:r>
                      <a:endParaRPr lang="en-US" sz="11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spcBef>
                          <a:spcPts val="0"/>
                        </a:spcBef>
                        <a:spcAft>
                          <a:spcPts val="0"/>
                        </a:spcAft>
                      </a:pPr>
                      <a:r>
                        <a:rPr lang="vi-VN" sz="1400" b="1">
                          <a:solidFill>
                            <a:schemeClr val="tx1"/>
                          </a:solidFill>
                          <a:effectLst/>
                        </a:rPr>
                        <a:t>N</a:t>
                      </a:r>
                      <a:endParaRPr lang="en-US" sz="11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spcBef>
                          <a:spcPts val="0"/>
                        </a:spcBef>
                        <a:spcAft>
                          <a:spcPts val="0"/>
                        </a:spcAft>
                      </a:pPr>
                      <a:r>
                        <a:rPr lang="vi-VN" sz="1400" b="1">
                          <a:solidFill>
                            <a:schemeClr val="tx1"/>
                          </a:solidFill>
                          <a:effectLst/>
                        </a:rPr>
                        <a:t>Y</a:t>
                      </a:r>
                      <a:endParaRPr lang="en-US" sz="11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spcBef>
                          <a:spcPts val="0"/>
                        </a:spcBef>
                        <a:spcAft>
                          <a:spcPts val="0"/>
                        </a:spcAft>
                      </a:pPr>
                      <a:r>
                        <a:rPr lang="vi-VN" sz="1400" b="1">
                          <a:solidFill>
                            <a:schemeClr val="tx1"/>
                          </a:solidFill>
                          <a:effectLst/>
                        </a:rPr>
                        <a:t>Y</a:t>
                      </a:r>
                      <a:endParaRPr lang="en-US" sz="11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2303076563"/>
                  </a:ext>
                </a:extLst>
              </a:tr>
              <a:tr h="207645">
                <a:tc>
                  <a:txBody>
                    <a:bodyPr/>
                    <a:lstStyle/>
                    <a:p>
                      <a:pPr marL="0" marR="0">
                        <a:spcBef>
                          <a:spcPts val="0"/>
                        </a:spcBef>
                        <a:spcAft>
                          <a:spcPts val="0"/>
                        </a:spcAft>
                      </a:pPr>
                      <a:r>
                        <a:rPr lang="vi-VN" sz="1400" b="1">
                          <a:solidFill>
                            <a:schemeClr val="tx1"/>
                          </a:solidFill>
                          <a:effectLst/>
                        </a:rPr>
                        <a:t>C2</a:t>
                      </a:r>
                      <a:endParaRPr lang="en-US" sz="11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spcBef>
                          <a:spcPts val="0"/>
                        </a:spcBef>
                        <a:spcAft>
                          <a:spcPts val="0"/>
                        </a:spcAft>
                      </a:pPr>
                      <a:r>
                        <a:rPr lang="vi-VN" sz="1400" b="1">
                          <a:solidFill>
                            <a:schemeClr val="tx1"/>
                          </a:solidFill>
                          <a:effectLst/>
                        </a:rPr>
                        <a:t> </a:t>
                      </a:r>
                      <a:endParaRPr lang="en-US" sz="11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spcBef>
                          <a:spcPts val="0"/>
                        </a:spcBef>
                        <a:spcAft>
                          <a:spcPts val="0"/>
                        </a:spcAft>
                      </a:pPr>
                      <a:r>
                        <a:rPr lang="vi-VN" sz="1400" b="1">
                          <a:solidFill>
                            <a:schemeClr val="tx1"/>
                          </a:solidFill>
                          <a:effectLst/>
                        </a:rPr>
                        <a:t>N</a:t>
                      </a:r>
                      <a:endParaRPr lang="en-US" sz="11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spcBef>
                          <a:spcPts val="0"/>
                        </a:spcBef>
                        <a:spcAft>
                          <a:spcPts val="0"/>
                        </a:spcAft>
                      </a:pPr>
                      <a:r>
                        <a:rPr lang="vi-VN" sz="1400" b="1">
                          <a:solidFill>
                            <a:schemeClr val="tx1"/>
                          </a:solidFill>
                          <a:effectLst/>
                        </a:rPr>
                        <a:t>Y</a:t>
                      </a:r>
                      <a:endParaRPr lang="en-US" sz="11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205977098"/>
                  </a:ext>
                </a:extLst>
              </a:tr>
              <a:tr h="40640">
                <a:tc>
                  <a:txBody>
                    <a:bodyPr/>
                    <a:lstStyle/>
                    <a:p>
                      <a:pPr marL="0" marR="0">
                        <a:spcBef>
                          <a:spcPts val="0"/>
                        </a:spcBef>
                        <a:spcAft>
                          <a:spcPts val="0"/>
                        </a:spcAft>
                      </a:pPr>
                      <a:r>
                        <a:rPr lang="vi-VN" sz="1400" b="1">
                          <a:solidFill>
                            <a:schemeClr val="tx1"/>
                          </a:solidFill>
                          <a:effectLst/>
                        </a:rPr>
                        <a:t> </a:t>
                      </a:r>
                      <a:endParaRPr lang="en-US" sz="11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spcBef>
                          <a:spcPts val="0"/>
                        </a:spcBef>
                        <a:spcAft>
                          <a:spcPts val="0"/>
                        </a:spcAft>
                      </a:pPr>
                      <a:r>
                        <a:rPr lang="vi-VN" sz="1400" b="1">
                          <a:solidFill>
                            <a:schemeClr val="tx1"/>
                          </a:solidFill>
                          <a:effectLst/>
                        </a:rPr>
                        <a:t> </a:t>
                      </a:r>
                      <a:endParaRPr lang="en-US" sz="11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spcBef>
                          <a:spcPts val="0"/>
                        </a:spcBef>
                        <a:spcAft>
                          <a:spcPts val="0"/>
                        </a:spcAft>
                      </a:pPr>
                      <a:r>
                        <a:rPr lang="vi-VN" sz="1400" b="1">
                          <a:solidFill>
                            <a:schemeClr val="tx1"/>
                          </a:solidFill>
                          <a:effectLst/>
                        </a:rPr>
                        <a:t> </a:t>
                      </a:r>
                      <a:endParaRPr lang="en-US" sz="11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spcBef>
                          <a:spcPts val="0"/>
                        </a:spcBef>
                        <a:spcAft>
                          <a:spcPts val="0"/>
                        </a:spcAft>
                      </a:pPr>
                      <a:r>
                        <a:rPr lang="vi-VN" sz="1400" b="1">
                          <a:solidFill>
                            <a:schemeClr val="tx1"/>
                          </a:solidFill>
                          <a:effectLst/>
                        </a:rPr>
                        <a:t> </a:t>
                      </a:r>
                      <a:endParaRPr lang="en-US" sz="11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2452147225"/>
                  </a:ext>
                </a:extLst>
              </a:tr>
              <a:tr h="334010">
                <a:tc>
                  <a:txBody>
                    <a:bodyPr/>
                    <a:lstStyle/>
                    <a:p>
                      <a:pPr marL="0" marR="0">
                        <a:spcBef>
                          <a:spcPts val="0"/>
                        </a:spcBef>
                        <a:spcAft>
                          <a:spcPts val="0"/>
                        </a:spcAft>
                      </a:pPr>
                      <a:r>
                        <a:rPr lang="vi-VN" sz="1400" b="1">
                          <a:solidFill>
                            <a:schemeClr val="tx1"/>
                          </a:solidFill>
                          <a:effectLst/>
                        </a:rPr>
                        <a:t>E1</a:t>
                      </a:r>
                      <a:endParaRPr lang="en-US" sz="11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spcBef>
                          <a:spcPts val="0"/>
                        </a:spcBef>
                        <a:spcAft>
                          <a:spcPts val="0"/>
                        </a:spcAft>
                      </a:pPr>
                      <a:r>
                        <a:rPr lang="vi-VN" sz="1400" b="1">
                          <a:solidFill>
                            <a:schemeClr val="tx1"/>
                          </a:solidFill>
                          <a:effectLst/>
                        </a:rPr>
                        <a:t>1</a:t>
                      </a:r>
                      <a:endParaRPr lang="en-US" sz="11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spcBef>
                          <a:spcPts val="0"/>
                        </a:spcBef>
                        <a:spcAft>
                          <a:spcPts val="0"/>
                        </a:spcAft>
                      </a:pPr>
                      <a:r>
                        <a:rPr lang="vi-VN" sz="1400" b="1">
                          <a:solidFill>
                            <a:schemeClr val="tx1"/>
                          </a:solidFill>
                          <a:effectLst/>
                        </a:rPr>
                        <a:t> </a:t>
                      </a:r>
                      <a:endParaRPr lang="en-US" sz="11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spcBef>
                          <a:spcPts val="0"/>
                        </a:spcBef>
                        <a:spcAft>
                          <a:spcPts val="0"/>
                        </a:spcAft>
                      </a:pPr>
                      <a:r>
                        <a:rPr lang="vi-VN" sz="1400" b="1">
                          <a:solidFill>
                            <a:schemeClr val="tx1"/>
                          </a:solidFill>
                          <a:effectLst/>
                        </a:rPr>
                        <a:t>1</a:t>
                      </a:r>
                      <a:endParaRPr lang="en-US" sz="11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246282502"/>
                  </a:ext>
                </a:extLst>
              </a:tr>
              <a:tr h="325755">
                <a:tc>
                  <a:txBody>
                    <a:bodyPr/>
                    <a:lstStyle/>
                    <a:p>
                      <a:pPr marL="0" marR="0">
                        <a:spcBef>
                          <a:spcPts val="0"/>
                        </a:spcBef>
                        <a:spcAft>
                          <a:spcPts val="0"/>
                        </a:spcAft>
                      </a:pPr>
                      <a:r>
                        <a:rPr lang="vi-VN" sz="1400" b="1">
                          <a:solidFill>
                            <a:schemeClr val="tx1"/>
                          </a:solidFill>
                          <a:effectLst/>
                        </a:rPr>
                        <a:t>E2</a:t>
                      </a:r>
                      <a:endParaRPr lang="en-US" sz="11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spcBef>
                          <a:spcPts val="0"/>
                        </a:spcBef>
                        <a:spcAft>
                          <a:spcPts val="0"/>
                        </a:spcAft>
                      </a:pPr>
                      <a:r>
                        <a:rPr lang="vi-VN" sz="1400" b="1">
                          <a:solidFill>
                            <a:schemeClr val="tx1"/>
                          </a:solidFill>
                          <a:effectLst/>
                        </a:rPr>
                        <a:t> </a:t>
                      </a:r>
                      <a:endParaRPr lang="en-US" sz="11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spcBef>
                          <a:spcPts val="0"/>
                        </a:spcBef>
                        <a:spcAft>
                          <a:spcPts val="0"/>
                        </a:spcAft>
                      </a:pPr>
                      <a:r>
                        <a:rPr lang="vi-VN" sz="1400" b="1">
                          <a:solidFill>
                            <a:schemeClr val="tx1"/>
                          </a:solidFill>
                          <a:effectLst/>
                        </a:rPr>
                        <a:t>1</a:t>
                      </a:r>
                      <a:endParaRPr lang="en-US" sz="11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spcBef>
                          <a:spcPts val="0"/>
                        </a:spcBef>
                        <a:spcAft>
                          <a:spcPts val="0"/>
                        </a:spcAft>
                      </a:pPr>
                      <a:r>
                        <a:rPr lang="vi-VN" sz="1400" b="1">
                          <a:solidFill>
                            <a:schemeClr val="tx1"/>
                          </a:solidFill>
                          <a:effectLst/>
                        </a:rPr>
                        <a:t> </a:t>
                      </a:r>
                      <a:endParaRPr lang="en-US" sz="11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183401296"/>
                  </a:ext>
                </a:extLst>
              </a:tr>
            </a:tbl>
          </a:graphicData>
        </a:graphic>
      </p:graphicFrame>
    </p:spTree>
    <p:extLst>
      <p:ext uri="{BB962C8B-B14F-4D97-AF65-F5344CB8AC3E}">
        <p14:creationId xmlns:p14="http://schemas.microsoft.com/office/powerpoint/2010/main" val="318663988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9Slide.vn 1"/>
          <p:cNvSpPr txBox="1">
            <a:spLocks noGrp="1"/>
          </p:cNvSpPr>
          <p:nvPr>
            <p:ph type="ctrTitle"/>
          </p:nvPr>
        </p:nvSpPr>
        <p:spPr>
          <a:xfrm>
            <a:off x="152400" y="-323850"/>
            <a:ext cx="5211445" cy="952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3</a:t>
            </a:r>
            <a:r>
              <a:rPr lang="en-GB" smtClean="0"/>
              <a:t>.1.Kiểm thử hộp trắng</a:t>
            </a:r>
            <a:endParaRPr lang="en-GB"/>
          </a:p>
        </p:txBody>
      </p:sp>
      <p:pic>
        <p:nvPicPr>
          <p:cNvPr id="96" name="9Slide.vn 3"/>
          <p:cNvPicPr preferRelativeResize="0"/>
          <p:nvPr/>
        </p:nvPicPr>
        <p:blipFill>
          <a:blip r:embed="rId3"/>
          <a:stretch>
            <a:fillRect/>
          </a:stretch>
        </p:blipFill>
        <p:spPr>
          <a:xfrm>
            <a:off x="5722705" y="2045304"/>
            <a:ext cx="2219340" cy="1159800"/>
          </a:xfrm>
          <a:prstGeom prst="rect">
            <a:avLst/>
          </a:prstGeom>
          <a:noFill/>
          <a:ln>
            <a:noFill/>
          </a:ln>
        </p:spPr>
      </p:pic>
      <p:pic>
        <p:nvPicPr>
          <p:cNvPr id="97" name="9Slide.vn 4"/>
          <p:cNvPicPr preferRelativeResize="0"/>
          <p:nvPr/>
        </p:nvPicPr>
        <p:blipFill>
          <a:blip r:embed="rId4"/>
          <a:stretch>
            <a:fillRect/>
          </a:stretch>
        </p:blipFill>
        <p:spPr>
          <a:xfrm>
            <a:off x="5790680" y="2449022"/>
            <a:ext cx="145275" cy="423000"/>
          </a:xfrm>
          <a:prstGeom prst="rect">
            <a:avLst/>
          </a:prstGeom>
          <a:noFill/>
          <a:ln>
            <a:noFill/>
          </a:ln>
        </p:spPr>
      </p:pic>
      <p:pic>
        <p:nvPicPr>
          <p:cNvPr id="98" name="9Slide.vn 5"/>
          <p:cNvPicPr preferRelativeResize="0"/>
          <p:nvPr/>
        </p:nvPicPr>
        <p:blipFill>
          <a:blip r:embed="rId5"/>
          <a:stretch>
            <a:fillRect/>
          </a:stretch>
        </p:blipFill>
        <p:spPr>
          <a:xfrm>
            <a:off x="6336726" y="1237502"/>
            <a:ext cx="1032700" cy="1209125"/>
          </a:xfrm>
          <a:prstGeom prst="rect">
            <a:avLst/>
          </a:prstGeom>
          <a:noFill/>
          <a:ln>
            <a:noFill/>
          </a:ln>
        </p:spPr>
      </p:pic>
      <p:sp>
        <p:nvSpPr>
          <p:cNvPr id="7" name="9Slide.vn 1"/>
          <p:cNvSpPr txBox="1">
            <a:spLocks/>
          </p:cNvSpPr>
          <p:nvPr/>
        </p:nvSpPr>
        <p:spPr>
          <a:xfrm>
            <a:off x="245806" y="819150"/>
            <a:ext cx="5211445" cy="28575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9pPr>
          </a:lstStyle>
          <a:p>
            <a:r>
              <a:rPr lang="en-US" sz="1800" smtClean="0"/>
              <a:t>Test-case</a:t>
            </a:r>
            <a:endParaRPr lang="en-GB" sz="1800"/>
          </a:p>
        </p:txBody>
      </p:sp>
      <p:graphicFrame>
        <p:nvGraphicFramePr>
          <p:cNvPr id="2" name="Table 1"/>
          <p:cNvGraphicFramePr>
            <a:graphicFrameLocks noGrp="1"/>
          </p:cNvGraphicFramePr>
          <p:nvPr>
            <p:extLst>
              <p:ext uri="{D42A27DB-BD31-4B8C-83A1-F6EECF244321}">
                <p14:modId xmlns:p14="http://schemas.microsoft.com/office/powerpoint/2010/main" val="1017253772"/>
              </p:ext>
            </p:extLst>
          </p:nvPr>
        </p:nvGraphicFramePr>
        <p:xfrm>
          <a:off x="245806" y="1439272"/>
          <a:ext cx="8745794" cy="2984536"/>
        </p:xfrm>
        <a:graphic>
          <a:graphicData uri="http://schemas.openxmlformats.org/drawingml/2006/table">
            <a:tbl>
              <a:tblPr firstRow="1" firstCol="1" bandRow="1">
                <a:tableStyleId>{5C22544A-7EE6-4342-B048-85BDC9FD1C3A}</a:tableStyleId>
              </a:tblPr>
              <a:tblGrid>
                <a:gridCol w="1144164">
                  <a:extLst>
                    <a:ext uri="{9D8B030D-6E8A-4147-A177-3AD203B41FA5}">
                      <a16:colId xmlns:a16="http://schemas.microsoft.com/office/drawing/2014/main" val="3461997693"/>
                    </a:ext>
                  </a:extLst>
                </a:gridCol>
                <a:gridCol w="1662310">
                  <a:extLst>
                    <a:ext uri="{9D8B030D-6E8A-4147-A177-3AD203B41FA5}">
                      <a16:colId xmlns:a16="http://schemas.microsoft.com/office/drawing/2014/main" val="3179467572"/>
                    </a:ext>
                  </a:extLst>
                </a:gridCol>
                <a:gridCol w="2151875">
                  <a:extLst>
                    <a:ext uri="{9D8B030D-6E8A-4147-A177-3AD203B41FA5}">
                      <a16:colId xmlns:a16="http://schemas.microsoft.com/office/drawing/2014/main" val="1147295505"/>
                    </a:ext>
                  </a:extLst>
                </a:gridCol>
                <a:gridCol w="1224374">
                  <a:extLst>
                    <a:ext uri="{9D8B030D-6E8A-4147-A177-3AD203B41FA5}">
                      <a16:colId xmlns:a16="http://schemas.microsoft.com/office/drawing/2014/main" val="2491532336"/>
                    </a:ext>
                  </a:extLst>
                </a:gridCol>
                <a:gridCol w="1308273">
                  <a:extLst>
                    <a:ext uri="{9D8B030D-6E8A-4147-A177-3AD203B41FA5}">
                      <a16:colId xmlns:a16="http://schemas.microsoft.com/office/drawing/2014/main" val="1128871351"/>
                    </a:ext>
                  </a:extLst>
                </a:gridCol>
                <a:gridCol w="1254798">
                  <a:extLst>
                    <a:ext uri="{9D8B030D-6E8A-4147-A177-3AD203B41FA5}">
                      <a16:colId xmlns:a16="http://schemas.microsoft.com/office/drawing/2014/main" val="2768372519"/>
                    </a:ext>
                  </a:extLst>
                </a:gridCol>
              </a:tblGrid>
              <a:tr h="428536">
                <a:tc>
                  <a:txBody>
                    <a:bodyPr/>
                    <a:lstStyle/>
                    <a:p>
                      <a:pPr marL="0" marR="0">
                        <a:spcBef>
                          <a:spcPts val="0"/>
                        </a:spcBef>
                        <a:spcAft>
                          <a:spcPts val="0"/>
                        </a:spcAft>
                      </a:pPr>
                      <a:r>
                        <a:rPr lang="vi-VN" sz="1400">
                          <a:effectLst/>
                        </a:rPr>
                        <a:t>STT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Tên TestCase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Dữ liệu nhập vào</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Kết quả mong đợi</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Kết quả thực tế</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Tình Trạng</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extLst>
                  <a:ext uri="{0D108BD9-81ED-4DB2-BD59-A6C34878D82A}">
                    <a16:rowId xmlns:a16="http://schemas.microsoft.com/office/drawing/2014/main" val="2473498968"/>
                  </a:ext>
                </a:extLst>
              </a:tr>
              <a:tr h="426000">
                <a:tc>
                  <a:txBody>
                    <a:bodyPr/>
                    <a:lstStyle/>
                    <a:p>
                      <a:pPr marL="0" marR="0">
                        <a:spcBef>
                          <a:spcPts val="0"/>
                        </a:spcBef>
                        <a:spcAft>
                          <a:spcPts val="0"/>
                        </a:spcAft>
                      </a:pPr>
                      <a:r>
                        <a:rPr lang="vi-VN" sz="1400">
                          <a:effectLst/>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TC1_xoaKH1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_maKH=”kh”</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False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E1:False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Passed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extLst>
                  <a:ext uri="{0D108BD9-81ED-4DB2-BD59-A6C34878D82A}">
                    <a16:rowId xmlns:a16="http://schemas.microsoft.com/office/drawing/2014/main" val="116292126"/>
                  </a:ext>
                </a:extLst>
              </a:tr>
              <a:tr h="426000">
                <a:tc>
                  <a:txBody>
                    <a:bodyPr/>
                    <a:lstStyle/>
                    <a:p>
                      <a:pPr marL="0" marR="0">
                        <a:spcBef>
                          <a:spcPts val="0"/>
                        </a:spcBef>
                        <a:spcAft>
                          <a:spcPts val="0"/>
                        </a:spcAft>
                      </a:pPr>
                      <a:r>
                        <a:rPr lang="vi-VN" sz="1400">
                          <a:effectLst/>
                        </a:rPr>
                        <a:t>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TC1_xoaKH2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_maKH=”kh”</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True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E1:False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Failed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extLst>
                  <a:ext uri="{0D108BD9-81ED-4DB2-BD59-A6C34878D82A}">
                    <a16:rowId xmlns:a16="http://schemas.microsoft.com/office/drawing/2014/main" val="2647346668"/>
                  </a:ext>
                </a:extLst>
              </a:tr>
              <a:tr h="426000">
                <a:tc>
                  <a:txBody>
                    <a:bodyPr/>
                    <a:lstStyle/>
                    <a:p>
                      <a:pPr marL="0" marR="0">
                        <a:spcBef>
                          <a:spcPts val="0"/>
                        </a:spcBef>
                        <a:spcAft>
                          <a:spcPts val="0"/>
                        </a:spcAft>
                      </a:pPr>
                      <a:r>
                        <a:rPr lang="vi-VN" sz="1400">
                          <a:effectLst/>
                        </a:rPr>
                        <a:t>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TC2_xoaKH1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_maKH=”KH004”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True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E2:True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Passed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extLst>
                  <a:ext uri="{0D108BD9-81ED-4DB2-BD59-A6C34878D82A}">
                    <a16:rowId xmlns:a16="http://schemas.microsoft.com/office/drawing/2014/main" val="104084037"/>
                  </a:ext>
                </a:extLst>
              </a:tr>
              <a:tr h="426000">
                <a:tc>
                  <a:txBody>
                    <a:bodyPr/>
                    <a:lstStyle/>
                    <a:p>
                      <a:pPr marL="0" marR="0">
                        <a:spcBef>
                          <a:spcPts val="0"/>
                        </a:spcBef>
                        <a:spcAft>
                          <a:spcPts val="0"/>
                        </a:spcAft>
                      </a:pPr>
                      <a:r>
                        <a:rPr lang="vi-VN" sz="1400">
                          <a:effectLst/>
                        </a:rPr>
                        <a:t>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TC2_xoaKH2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_maKH=”KH004”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False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E2:True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Failed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extLst>
                  <a:ext uri="{0D108BD9-81ED-4DB2-BD59-A6C34878D82A}">
                    <a16:rowId xmlns:a16="http://schemas.microsoft.com/office/drawing/2014/main" val="586232936"/>
                  </a:ext>
                </a:extLst>
              </a:tr>
              <a:tr h="426000">
                <a:tc>
                  <a:txBody>
                    <a:bodyPr/>
                    <a:lstStyle/>
                    <a:p>
                      <a:pPr marL="0" marR="0">
                        <a:spcBef>
                          <a:spcPts val="0"/>
                        </a:spcBef>
                        <a:spcAft>
                          <a:spcPts val="0"/>
                        </a:spcAft>
                      </a:pPr>
                      <a:r>
                        <a:rPr lang="vi-VN" sz="1400">
                          <a:effectLst/>
                        </a:rPr>
                        <a:t>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TC3_xoaKH1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_maKH=”KH001”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False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E1:False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Passed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extLst>
                  <a:ext uri="{0D108BD9-81ED-4DB2-BD59-A6C34878D82A}">
                    <a16:rowId xmlns:a16="http://schemas.microsoft.com/office/drawing/2014/main" val="566363115"/>
                  </a:ext>
                </a:extLst>
              </a:tr>
              <a:tr h="426000">
                <a:tc>
                  <a:txBody>
                    <a:bodyPr/>
                    <a:lstStyle/>
                    <a:p>
                      <a:pPr marL="0" marR="0">
                        <a:spcBef>
                          <a:spcPts val="0"/>
                        </a:spcBef>
                        <a:spcAft>
                          <a:spcPts val="0"/>
                        </a:spcAft>
                      </a:pPr>
                      <a:r>
                        <a:rPr lang="vi-VN" sz="1400">
                          <a:effectLst/>
                        </a:rPr>
                        <a:t>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TC3_xoaKH2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_maKH=”KH001”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True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E1:False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tc>
                  <a:txBody>
                    <a:bodyPr/>
                    <a:lstStyle/>
                    <a:p>
                      <a:pPr marL="0" marR="0">
                        <a:spcBef>
                          <a:spcPts val="0"/>
                        </a:spcBef>
                        <a:spcAft>
                          <a:spcPts val="0"/>
                        </a:spcAft>
                      </a:pPr>
                      <a:r>
                        <a:rPr lang="vi-VN" sz="1400">
                          <a:effectLst/>
                        </a:rPr>
                        <a:t>Passed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464" marR="68464" marT="0" marB="0"/>
                </a:tc>
                <a:extLst>
                  <a:ext uri="{0D108BD9-81ED-4DB2-BD59-A6C34878D82A}">
                    <a16:rowId xmlns:a16="http://schemas.microsoft.com/office/drawing/2014/main" val="3068177316"/>
                  </a:ext>
                </a:extLst>
              </a:tr>
            </a:tbl>
          </a:graphicData>
        </a:graphic>
      </p:graphicFrame>
    </p:spTree>
    <p:extLst>
      <p:ext uri="{BB962C8B-B14F-4D97-AF65-F5344CB8AC3E}">
        <p14:creationId xmlns:p14="http://schemas.microsoft.com/office/powerpoint/2010/main" val="307406290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9Slide.vn 1"/>
          <p:cNvSpPr txBox="1">
            <a:spLocks noGrp="1"/>
          </p:cNvSpPr>
          <p:nvPr>
            <p:ph type="ctrTitle"/>
          </p:nvPr>
        </p:nvSpPr>
        <p:spPr>
          <a:xfrm>
            <a:off x="152400" y="-323850"/>
            <a:ext cx="5211445" cy="952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3</a:t>
            </a:r>
            <a:r>
              <a:rPr lang="en-GB" smtClean="0"/>
              <a:t>.2.Kiểm thử hộp đen</a:t>
            </a:r>
            <a:endParaRPr lang="en-GB"/>
          </a:p>
        </p:txBody>
      </p:sp>
      <p:pic>
        <p:nvPicPr>
          <p:cNvPr id="96" name="9Slide.vn 3"/>
          <p:cNvPicPr preferRelativeResize="0"/>
          <p:nvPr/>
        </p:nvPicPr>
        <p:blipFill>
          <a:blip r:embed="rId3"/>
          <a:stretch>
            <a:fillRect/>
          </a:stretch>
        </p:blipFill>
        <p:spPr>
          <a:xfrm>
            <a:off x="5722705" y="2045304"/>
            <a:ext cx="2219340" cy="1159800"/>
          </a:xfrm>
          <a:prstGeom prst="rect">
            <a:avLst/>
          </a:prstGeom>
          <a:noFill/>
          <a:ln>
            <a:noFill/>
          </a:ln>
        </p:spPr>
      </p:pic>
      <p:pic>
        <p:nvPicPr>
          <p:cNvPr id="97" name="9Slide.vn 4"/>
          <p:cNvPicPr preferRelativeResize="0"/>
          <p:nvPr/>
        </p:nvPicPr>
        <p:blipFill>
          <a:blip r:embed="rId4"/>
          <a:stretch>
            <a:fillRect/>
          </a:stretch>
        </p:blipFill>
        <p:spPr>
          <a:xfrm>
            <a:off x="5790680" y="2449022"/>
            <a:ext cx="145275" cy="423000"/>
          </a:xfrm>
          <a:prstGeom prst="rect">
            <a:avLst/>
          </a:prstGeom>
          <a:noFill/>
          <a:ln>
            <a:noFill/>
          </a:ln>
        </p:spPr>
      </p:pic>
      <p:pic>
        <p:nvPicPr>
          <p:cNvPr id="98" name="9Slide.vn 5"/>
          <p:cNvPicPr preferRelativeResize="0"/>
          <p:nvPr/>
        </p:nvPicPr>
        <p:blipFill>
          <a:blip r:embed="rId5"/>
          <a:stretch>
            <a:fillRect/>
          </a:stretch>
        </p:blipFill>
        <p:spPr>
          <a:xfrm>
            <a:off x="6336726" y="1237502"/>
            <a:ext cx="1032700" cy="1209125"/>
          </a:xfrm>
          <a:prstGeom prst="rect">
            <a:avLst/>
          </a:prstGeom>
          <a:noFill/>
          <a:ln>
            <a:noFill/>
          </a:ln>
        </p:spPr>
      </p:pic>
      <p:sp>
        <p:nvSpPr>
          <p:cNvPr id="7" name="9Slide.vn 1"/>
          <p:cNvSpPr txBox="1">
            <a:spLocks/>
          </p:cNvSpPr>
          <p:nvPr/>
        </p:nvSpPr>
        <p:spPr>
          <a:xfrm>
            <a:off x="245805" y="672468"/>
            <a:ext cx="5211445" cy="28575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9pPr>
          </a:lstStyle>
          <a:p>
            <a:r>
              <a:rPr lang="en-US" sz="1800" smtClean="0"/>
              <a:t>Sơ đồ nhân quả</a:t>
            </a:r>
            <a:endParaRPr lang="en-GB" sz="1800"/>
          </a:p>
        </p:txBody>
      </p:sp>
      <p:sp>
        <p:nvSpPr>
          <p:cNvPr id="8" name="9Slide.vn 1"/>
          <p:cNvSpPr txBox="1">
            <a:spLocks/>
          </p:cNvSpPr>
          <p:nvPr/>
        </p:nvSpPr>
        <p:spPr>
          <a:xfrm>
            <a:off x="245804" y="2690410"/>
            <a:ext cx="5211445" cy="28575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9pPr>
          </a:lstStyle>
          <a:p>
            <a:r>
              <a:rPr lang="en-US" sz="1800" smtClean="0"/>
              <a:t>Sơ đồ cause - effect</a:t>
            </a:r>
            <a:endParaRPr lang="en-GB" sz="1800"/>
          </a:p>
        </p:txBody>
      </p:sp>
      <p:graphicFrame>
        <p:nvGraphicFramePr>
          <p:cNvPr id="3" name="Table 2"/>
          <p:cNvGraphicFramePr>
            <a:graphicFrameLocks noGrp="1"/>
          </p:cNvGraphicFramePr>
          <p:nvPr>
            <p:extLst>
              <p:ext uri="{D42A27DB-BD31-4B8C-83A1-F6EECF244321}">
                <p14:modId xmlns:p14="http://schemas.microsoft.com/office/powerpoint/2010/main" val="3608369779"/>
              </p:ext>
            </p:extLst>
          </p:nvPr>
        </p:nvGraphicFramePr>
        <p:xfrm>
          <a:off x="221373" y="953642"/>
          <a:ext cx="8556822" cy="1706880"/>
        </p:xfrm>
        <a:graphic>
          <a:graphicData uri="http://schemas.openxmlformats.org/drawingml/2006/table">
            <a:tbl>
              <a:tblPr firstRow="1" firstCol="1" bandRow="1">
                <a:tableStyleId>{5C22544A-7EE6-4342-B048-85BDC9FD1C3A}</a:tableStyleId>
              </a:tblPr>
              <a:tblGrid>
                <a:gridCol w="4278411">
                  <a:extLst>
                    <a:ext uri="{9D8B030D-6E8A-4147-A177-3AD203B41FA5}">
                      <a16:colId xmlns:a16="http://schemas.microsoft.com/office/drawing/2014/main" val="1947887985"/>
                    </a:ext>
                  </a:extLst>
                </a:gridCol>
                <a:gridCol w="4278411">
                  <a:extLst>
                    <a:ext uri="{9D8B030D-6E8A-4147-A177-3AD203B41FA5}">
                      <a16:colId xmlns:a16="http://schemas.microsoft.com/office/drawing/2014/main" val="2359333605"/>
                    </a:ext>
                  </a:extLst>
                </a:gridCol>
              </a:tblGrid>
              <a:tr h="159189">
                <a:tc>
                  <a:txBody>
                    <a:bodyPr/>
                    <a:lstStyle/>
                    <a:p>
                      <a:pPr marL="0" marR="0">
                        <a:spcBef>
                          <a:spcPts val="0"/>
                        </a:spcBef>
                        <a:spcAft>
                          <a:spcPts val="0"/>
                        </a:spcAft>
                      </a:pPr>
                      <a:r>
                        <a:rPr lang="vi-VN" sz="1400">
                          <a:effectLst/>
                        </a:rPr>
                        <a:t>Cause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Effect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37388017"/>
                  </a:ext>
                </a:extLst>
              </a:tr>
              <a:tr h="318379">
                <a:tc>
                  <a:txBody>
                    <a:bodyPr/>
                    <a:lstStyle/>
                    <a:p>
                      <a:pPr marL="0" marR="0">
                        <a:spcBef>
                          <a:spcPts val="0"/>
                        </a:spcBef>
                        <a:spcAft>
                          <a:spcPts val="0"/>
                        </a:spcAft>
                      </a:pPr>
                      <a:r>
                        <a:rPr lang="vi-VN" sz="1400" b="1">
                          <a:solidFill>
                            <a:schemeClr val="tx2">
                              <a:lumMod val="10000"/>
                            </a:schemeClr>
                          </a:solidFill>
                          <a:effectLst/>
                        </a:rPr>
                        <a:t>C1:Số điện thoại khách hàng khác rỗng</a:t>
                      </a:r>
                      <a:endParaRPr lang="en-US" sz="1100" b="1">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spcBef>
                          <a:spcPts val="0"/>
                        </a:spcBef>
                        <a:spcAft>
                          <a:spcPts val="0"/>
                        </a:spcAft>
                      </a:pPr>
                      <a:r>
                        <a:rPr lang="vi-VN" sz="1400" b="1">
                          <a:solidFill>
                            <a:schemeClr val="tx2">
                              <a:lumMod val="10000"/>
                            </a:schemeClr>
                          </a:solidFill>
                          <a:effectLst/>
                        </a:rPr>
                        <a:t>E1:Tạo hóa đơn thành công, lưu vào cơ sở dữ liệu và in hóa đơn cho khách</a:t>
                      </a:r>
                      <a:endParaRPr lang="en-US" sz="1100" b="1">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848822510"/>
                  </a:ext>
                </a:extLst>
              </a:tr>
              <a:tr h="318379">
                <a:tc>
                  <a:txBody>
                    <a:bodyPr/>
                    <a:lstStyle/>
                    <a:p>
                      <a:pPr marL="0" marR="0">
                        <a:spcBef>
                          <a:spcPts val="0"/>
                        </a:spcBef>
                        <a:spcAft>
                          <a:spcPts val="0"/>
                        </a:spcAft>
                      </a:pPr>
                      <a:r>
                        <a:rPr lang="vi-VN" sz="1400" b="1">
                          <a:solidFill>
                            <a:schemeClr val="tx2">
                              <a:lumMod val="10000"/>
                            </a:schemeClr>
                          </a:solidFill>
                          <a:effectLst/>
                        </a:rPr>
                        <a:t>C2: Danh sách sản phẩm mua khác rỗng</a:t>
                      </a:r>
                      <a:endParaRPr lang="en-US" sz="1100" b="1">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spcBef>
                          <a:spcPts val="0"/>
                        </a:spcBef>
                        <a:spcAft>
                          <a:spcPts val="0"/>
                        </a:spcAft>
                      </a:pPr>
                      <a:r>
                        <a:rPr lang="vi-VN" sz="1400" b="1">
                          <a:solidFill>
                            <a:schemeClr val="tx2">
                              <a:lumMod val="10000"/>
                            </a:schemeClr>
                          </a:solidFill>
                          <a:effectLst/>
                        </a:rPr>
                        <a:t>E2:Thông báo yêu cầu nhập thông tin khách hàng</a:t>
                      </a:r>
                      <a:endParaRPr lang="en-US" sz="1100" b="1">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2806960158"/>
                  </a:ext>
                </a:extLst>
              </a:tr>
              <a:tr h="159189">
                <a:tc>
                  <a:txBody>
                    <a:bodyPr/>
                    <a:lstStyle/>
                    <a:p>
                      <a:pPr marL="0" marR="0">
                        <a:spcBef>
                          <a:spcPts val="0"/>
                        </a:spcBef>
                        <a:spcAft>
                          <a:spcPts val="0"/>
                        </a:spcAft>
                      </a:pPr>
                      <a:r>
                        <a:rPr lang="vi-VN" sz="1400" b="1">
                          <a:solidFill>
                            <a:schemeClr val="tx2">
                              <a:lumMod val="10000"/>
                            </a:schemeClr>
                          </a:solidFill>
                          <a:effectLst/>
                        </a:rPr>
                        <a:t>C3:Tên khách hàng khác rỗng</a:t>
                      </a:r>
                      <a:endParaRPr lang="en-US" sz="1100" b="1">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spcBef>
                          <a:spcPts val="0"/>
                        </a:spcBef>
                        <a:spcAft>
                          <a:spcPts val="0"/>
                        </a:spcAft>
                      </a:pPr>
                      <a:r>
                        <a:rPr lang="vi-VN" sz="1400" b="1">
                          <a:solidFill>
                            <a:schemeClr val="tx2">
                              <a:lumMod val="10000"/>
                            </a:schemeClr>
                          </a:solidFill>
                          <a:effectLst/>
                        </a:rPr>
                        <a:t>E3:Thông báo chưa họn mua sản phẩm</a:t>
                      </a:r>
                      <a:endParaRPr lang="en-US" sz="1100" b="1">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766177539"/>
                  </a:ext>
                </a:extLst>
              </a:tr>
              <a:tr h="318379">
                <a:tc>
                  <a:txBody>
                    <a:bodyPr/>
                    <a:lstStyle/>
                    <a:p>
                      <a:pPr marL="0" marR="0">
                        <a:spcBef>
                          <a:spcPts val="0"/>
                        </a:spcBef>
                        <a:spcAft>
                          <a:spcPts val="0"/>
                        </a:spcAft>
                      </a:pPr>
                      <a:r>
                        <a:rPr lang="vi-VN" sz="1400" b="1">
                          <a:solidFill>
                            <a:schemeClr val="tx2">
                              <a:lumMod val="10000"/>
                            </a:schemeClr>
                          </a:solidFill>
                          <a:effectLst/>
                        </a:rPr>
                        <a:t> </a:t>
                      </a:r>
                      <a:endParaRPr lang="en-US" sz="1100" b="1">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spcBef>
                          <a:spcPts val="0"/>
                        </a:spcBef>
                        <a:spcAft>
                          <a:spcPts val="0"/>
                        </a:spcAft>
                      </a:pPr>
                      <a:r>
                        <a:rPr lang="vi-VN" sz="1400" b="1">
                          <a:solidFill>
                            <a:schemeClr val="tx2">
                              <a:lumMod val="10000"/>
                            </a:schemeClr>
                          </a:solidFill>
                          <a:effectLst/>
                        </a:rPr>
                        <a:t>E4:Hiện errorProvider thông báo Tên khách hàng không được rỗng</a:t>
                      </a:r>
                      <a:endParaRPr lang="en-US" sz="1100" b="1">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4081551934"/>
                  </a:ext>
                </a:extLst>
              </a:tr>
            </a:tbl>
          </a:graphicData>
        </a:graphic>
      </p:graphicFrame>
      <p:pic>
        <p:nvPicPr>
          <p:cNvPr id="11" name="Picture 10"/>
          <p:cNvPicPr/>
          <p:nvPr/>
        </p:nvPicPr>
        <p:blipFill>
          <a:blip r:embed="rId6"/>
          <a:stretch>
            <a:fillRect/>
          </a:stretch>
        </p:blipFill>
        <p:spPr>
          <a:xfrm>
            <a:off x="152400" y="2944382"/>
            <a:ext cx="8657601" cy="2447925"/>
          </a:xfrm>
          <a:prstGeom prst="rect">
            <a:avLst/>
          </a:prstGeom>
        </p:spPr>
      </p:pic>
    </p:spTree>
    <p:extLst>
      <p:ext uri="{BB962C8B-B14F-4D97-AF65-F5344CB8AC3E}">
        <p14:creationId xmlns:p14="http://schemas.microsoft.com/office/powerpoint/2010/main" val="115027154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9Slide.vn 1"/>
          <p:cNvSpPr txBox="1">
            <a:spLocks noGrp="1"/>
          </p:cNvSpPr>
          <p:nvPr>
            <p:ph type="ctrTitle"/>
          </p:nvPr>
        </p:nvSpPr>
        <p:spPr>
          <a:xfrm>
            <a:off x="152400" y="-323850"/>
            <a:ext cx="5211445" cy="952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3</a:t>
            </a:r>
            <a:r>
              <a:rPr lang="en-GB" smtClean="0"/>
              <a:t>.2.Kiểm thử hộp đen</a:t>
            </a:r>
            <a:endParaRPr lang="en-GB"/>
          </a:p>
        </p:txBody>
      </p:sp>
      <p:pic>
        <p:nvPicPr>
          <p:cNvPr id="96" name="9Slide.vn 3"/>
          <p:cNvPicPr preferRelativeResize="0"/>
          <p:nvPr/>
        </p:nvPicPr>
        <p:blipFill>
          <a:blip r:embed="rId3"/>
          <a:stretch>
            <a:fillRect/>
          </a:stretch>
        </p:blipFill>
        <p:spPr>
          <a:xfrm>
            <a:off x="5722705" y="2045304"/>
            <a:ext cx="2219340" cy="1159800"/>
          </a:xfrm>
          <a:prstGeom prst="rect">
            <a:avLst/>
          </a:prstGeom>
          <a:noFill/>
          <a:ln>
            <a:noFill/>
          </a:ln>
        </p:spPr>
      </p:pic>
      <p:pic>
        <p:nvPicPr>
          <p:cNvPr id="97" name="9Slide.vn 4"/>
          <p:cNvPicPr preferRelativeResize="0"/>
          <p:nvPr/>
        </p:nvPicPr>
        <p:blipFill>
          <a:blip r:embed="rId4"/>
          <a:stretch>
            <a:fillRect/>
          </a:stretch>
        </p:blipFill>
        <p:spPr>
          <a:xfrm>
            <a:off x="5790680" y="2449022"/>
            <a:ext cx="145275" cy="423000"/>
          </a:xfrm>
          <a:prstGeom prst="rect">
            <a:avLst/>
          </a:prstGeom>
          <a:noFill/>
          <a:ln>
            <a:noFill/>
          </a:ln>
        </p:spPr>
      </p:pic>
      <p:pic>
        <p:nvPicPr>
          <p:cNvPr id="98" name="9Slide.vn 5"/>
          <p:cNvPicPr preferRelativeResize="0"/>
          <p:nvPr/>
        </p:nvPicPr>
        <p:blipFill>
          <a:blip r:embed="rId5"/>
          <a:stretch>
            <a:fillRect/>
          </a:stretch>
        </p:blipFill>
        <p:spPr>
          <a:xfrm>
            <a:off x="6336726" y="1237502"/>
            <a:ext cx="1032700" cy="1209125"/>
          </a:xfrm>
          <a:prstGeom prst="rect">
            <a:avLst/>
          </a:prstGeom>
          <a:noFill/>
          <a:ln>
            <a:noFill/>
          </a:ln>
        </p:spPr>
      </p:pic>
      <p:sp>
        <p:nvSpPr>
          <p:cNvPr id="7" name="9Slide.vn 1"/>
          <p:cNvSpPr txBox="1">
            <a:spLocks/>
          </p:cNvSpPr>
          <p:nvPr/>
        </p:nvSpPr>
        <p:spPr>
          <a:xfrm>
            <a:off x="245806" y="819150"/>
            <a:ext cx="5211445" cy="28575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9pPr>
          </a:lstStyle>
          <a:p>
            <a:r>
              <a:rPr lang="en-US" sz="1800" smtClean="0"/>
              <a:t>Bảng quyết định</a:t>
            </a:r>
            <a:endParaRPr lang="en-GB" sz="1800"/>
          </a:p>
        </p:txBody>
      </p:sp>
      <p:graphicFrame>
        <p:nvGraphicFramePr>
          <p:cNvPr id="2" name="Table 1"/>
          <p:cNvGraphicFramePr>
            <a:graphicFrameLocks noGrp="1"/>
          </p:cNvGraphicFramePr>
          <p:nvPr>
            <p:extLst>
              <p:ext uri="{D42A27DB-BD31-4B8C-83A1-F6EECF244321}">
                <p14:modId xmlns:p14="http://schemas.microsoft.com/office/powerpoint/2010/main" val="1479051923"/>
              </p:ext>
            </p:extLst>
          </p:nvPr>
        </p:nvGraphicFramePr>
        <p:xfrm>
          <a:off x="265469" y="1344052"/>
          <a:ext cx="8421330" cy="1920240"/>
        </p:xfrm>
        <a:graphic>
          <a:graphicData uri="http://schemas.openxmlformats.org/drawingml/2006/table">
            <a:tbl>
              <a:tblPr firstRow="1" firstCol="1" bandRow="1">
                <a:tableStyleId>{5C22544A-7EE6-4342-B048-85BDC9FD1C3A}</a:tableStyleId>
              </a:tblPr>
              <a:tblGrid>
                <a:gridCol w="1684266">
                  <a:extLst>
                    <a:ext uri="{9D8B030D-6E8A-4147-A177-3AD203B41FA5}">
                      <a16:colId xmlns:a16="http://schemas.microsoft.com/office/drawing/2014/main" val="3617522376"/>
                    </a:ext>
                  </a:extLst>
                </a:gridCol>
                <a:gridCol w="1684266">
                  <a:extLst>
                    <a:ext uri="{9D8B030D-6E8A-4147-A177-3AD203B41FA5}">
                      <a16:colId xmlns:a16="http://schemas.microsoft.com/office/drawing/2014/main" val="1998031677"/>
                    </a:ext>
                  </a:extLst>
                </a:gridCol>
                <a:gridCol w="1684266">
                  <a:extLst>
                    <a:ext uri="{9D8B030D-6E8A-4147-A177-3AD203B41FA5}">
                      <a16:colId xmlns:a16="http://schemas.microsoft.com/office/drawing/2014/main" val="362621049"/>
                    </a:ext>
                  </a:extLst>
                </a:gridCol>
                <a:gridCol w="1684266">
                  <a:extLst>
                    <a:ext uri="{9D8B030D-6E8A-4147-A177-3AD203B41FA5}">
                      <a16:colId xmlns:a16="http://schemas.microsoft.com/office/drawing/2014/main" val="3426738807"/>
                    </a:ext>
                  </a:extLst>
                </a:gridCol>
                <a:gridCol w="1684266">
                  <a:extLst>
                    <a:ext uri="{9D8B030D-6E8A-4147-A177-3AD203B41FA5}">
                      <a16:colId xmlns:a16="http://schemas.microsoft.com/office/drawing/2014/main" val="1376038128"/>
                    </a:ext>
                  </a:extLst>
                </a:gridCol>
              </a:tblGrid>
              <a:tr h="0">
                <a:tc>
                  <a:txBody>
                    <a:bodyPr/>
                    <a:lstStyle/>
                    <a:p>
                      <a:pPr marL="0" marR="0">
                        <a:spcBef>
                          <a:spcPts val="0"/>
                        </a:spcBef>
                        <a:spcAft>
                          <a:spcPts val="0"/>
                        </a:spcAft>
                      </a:pPr>
                      <a:r>
                        <a:rPr lang="vi-VN" sz="14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TC1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TC2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TC3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TC4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9294724"/>
                  </a:ext>
                </a:extLst>
              </a:tr>
              <a:tr h="0">
                <a:tc>
                  <a:txBody>
                    <a:bodyPr/>
                    <a:lstStyle/>
                    <a:p>
                      <a:pPr marL="0" marR="0">
                        <a:spcBef>
                          <a:spcPts val="0"/>
                        </a:spcBef>
                        <a:spcAft>
                          <a:spcPts val="0"/>
                        </a:spcAft>
                      </a:pPr>
                      <a:r>
                        <a:rPr lang="vi-VN" sz="1400">
                          <a:effectLst/>
                        </a:rPr>
                        <a:t>C1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14934539"/>
                  </a:ext>
                </a:extLst>
              </a:tr>
              <a:tr h="0">
                <a:tc>
                  <a:txBody>
                    <a:bodyPr/>
                    <a:lstStyle/>
                    <a:p>
                      <a:pPr marL="0" marR="0">
                        <a:spcBef>
                          <a:spcPts val="0"/>
                        </a:spcBef>
                        <a:spcAft>
                          <a:spcPts val="0"/>
                        </a:spcAft>
                      </a:pPr>
                      <a:r>
                        <a:rPr lang="vi-VN" sz="1400">
                          <a:effectLst/>
                        </a:rPr>
                        <a:t>C2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24321811"/>
                  </a:ext>
                </a:extLst>
              </a:tr>
              <a:tr h="0">
                <a:tc>
                  <a:txBody>
                    <a:bodyPr/>
                    <a:lstStyle/>
                    <a:p>
                      <a:pPr marL="0" marR="0">
                        <a:spcBef>
                          <a:spcPts val="0"/>
                        </a:spcBef>
                        <a:spcAft>
                          <a:spcPts val="0"/>
                        </a:spcAft>
                      </a:pPr>
                      <a:r>
                        <a:rPr lang="vi-VN" sz="1400">
                          <a:effectLst/>
                        </a:rPr>
                        <a:t>C3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90073788"/>
                  </a:ext>
                </a:extLst>
              </a:tr>
              <a:tr h="0">
                <a:tc>
                  <a:txBody>
                    <a:bodyPr/>
                    <a:lstStyle/>
                    <a:p>
                      <a:pPr marL="0" marR="0">
                        <a:spcBef>
                          <a:spcPts val="0"/>
                        </a:spcBef>
                        <a:spcAft>
                          <a:spcPts val="0"/>
                        </a:spcAft>
                      </a:pPr>
                      <a:r>
                        <a:rPr lang="vi-VN" sz="14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80378267"/>
                  </a:ext>
                </a:extLst>
              </a:tr>
              <a:tr h="0">
                <a:tc>
                  <a:txBody>
                    <a:bodyPr/>
                    <a:lstStyle/>
                    <a:p>
                      <a:pPr marL="0" marR="0">
                        <a:spcBef>
                          <a:spcPts val="0"/>
                        </a:spcBef>
                        <a:spcAft>
                          <a:spcPts val="0"/>
                        </a:spcAft>
                      </a:pPr>
                      <a:r>
                        <a:rPr lang="vi-VN" sz="1400">
                          <a:effectLst/>
                        </a:rPr>
                        <a:t>E1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88349309"/>
                  </a:ext>
                </a:extLst>
              </a:tr>
              <a:tr h="0">
                <a:tc>
                  <a:txBody>
                    <a:bodyPr/>
                    <a:lstStyle/>
                    <a:p>
                      <a:pPr marL="0" marR="0">
                        <a:spcBef>
                          <a:spcPts val="0"/>
                        </a:spcBef>
                        <a:spcAft>
                          <a:spcPts val="0"/>
                        </a:spcAft>
                      </a:pPr>
                      <a:r>
                        <a:rPr lang="vi-VN" sz="1400">
                          <a:effectLst/>
                        </a:rPr>
                        <a:t>E2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58498029"/>
                  </a:ext>
                </a:extLst>
              </a:tr>
              <a:tr h="0">
                <a:tc>
                  <a:txBody>
                    <a:bodyPr/>
                    <a:lstStyle/>
                    <a:p>
                      <a:pPr marL="0" marR="0">
                        <a:spcBef>
                          <a:spcPts val="0"/>
                        </a:spcBef>
                        <a:spcAft>
                          <a:spcPts val="0"/>
                        </a:spcAft>
                      </a:pPr>
                      <a:r>
                        <a:rPr lang="vi-VN" sz="1400">
                          <a:effectLst/>
                        </a:rPr>
                        <a:t>E3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29001075"/>
                  </a:ext>
                </a:extLst>
              </a:tr>
              <a:tr h="0">
                <a:tc>
                  <a:txBody>
                    <a:bodyPr/>
                    <a:lstStyle/>
                    <a:p>
                      <a:pPr marL="0" marR="0">
                        <a:spcBef>
                          <a:spcPts val="0"/>
                        </a:spcBef>
                        <a:spcAft>
                          <a:spcPts val="0"/>
                        </a:spcAft>
                      </a:pPr>
                      <a:r>
                        <a:rPr lang="vi-VN" sz="1400">
                          <a:effectLst/>
                        </a:rPr>
                        <a:t>E4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4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69708088"/>
                  </a:ext>
                </a:extLst>
              </a:tr>
            </a:tbl>
          </a:graphicData>
        </a:graphic>
      </p:graphicFrame>
      <p:sp>
        <p:nvSpPr>
          <p:cNvPr id="9" name="9Slide.vn 1"/>
          <p:cNvSpPr txBox="1">
            <a:spLocks/>
          </p:cNvSpPr>
          <p:nvPr/>
        </p:nvSpPr>
        <p:spPr>
          <a:xfrm>
            <a:off x="265469" y="4248150"/>
            <a:ext cx="5211445" cy="28575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9pPr>
          </a:lstStyle>
          <a:p>
            <a:r>
              <a:rPr lang="en-US" sz="1800" smtClean="0"/>
              <a:t>Test-case</a:t>
            </a:r>
            <a:endParaRPr lang="en-GB" sz="1800"/>
          </a:p>
        </p:txBody>
      </p:sp>
    </p:spTree>
    <p:extLst>
      <p:ext uri="{BB962C8B-B14F-4D97-AF65-F5344CB8AC3E}">
        <p14:creationId xmlns:p14="http://schemas.microsoft.com/office/powerpoint/2010/main" val="61552369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6" name="9Slide.vn 3"/>
          <p:cNvPicPr preferRelativeResize="0"/>
          <p:nvPr/>
        </p:nvPicPr>
        <p:blipFill>
          <a:blip r:embed="rId3"/>
          <a:stretch>
            <a:fillRect/>
          </a:stretch>
        </p:blipFill>
        <p:spPr>
          <a:xfrm>
            <a:off x="5722705" y="2045304"/>
            <a:ext cx="2219340" cy="1159800"/>
          </a:xfrm>
          <a:prstGeom prst="rect">
            <a:avLst/>
          </a:prstGeom>
          <a:noFill/>
          <a:ln>
            <a:noFill/>
          </a:ln>
        </p:spPr>
      </p:pic>
      <p:pic>
        <p:nvPicPr>
          <p:cNvPr id="97" name="9Slide.vn 4"/>
          <p:cNvPicPr preferRelativeResize="0"/>
          <p:nvPr/>
        </p:nvPicPr>
        <p:blipFill>
          <a:blip r:embed="rId4"/>
          <a:stretch>
            <a:fillRect/>
          </a:stretch>
        </p:blipFill>
        <p:spPr>
          <a:xfrm>
            <a:off x="5790680" y="2449022"/>
            <a:ext cx="145275" cy="423000"/>
          </a:xfrm>
          <a:prstGeom prst="rect">
            <a:avLst/>
          </a:prstGeom>
          <a:noFill/>
          <a:ln>
            <a:noFill/>
          </a:ln>
        </p:spPr>
      </p:pic>
      <p:pic>
        <p:nvPicPr>
          <p:cNvPr id="98" name="9Slide.vn 5"/>
          <p:cNvPicPr preferRelativeResize="0"/>
          <p:nvPr/>
        </p:nvPicPr>
        <p:blipFill>
          <a:blip r:embed="rId5"/>
          <a:stretch>
            <a:fillRect/>
          </a:stretch>
        </p:blipFill>
        <p:spPr>
          <a:xfrm>
            <a:off x="6336726" y="1237502"/>
            <a:ext cx="1032700" cy="1209125"/>
          </a:xfrm>
          <a:prstGeom prst="rect">
            <a:avLst/>
          </a:prstGeom>
          <a:noFill/>
          <a:ln>
            <a:noFill/>
          </a:ln>
        </p:spPr>
      </p:pic>
      <p:sp>
        <p:nvSpPr>
          <p:cNvPr id="7" name="9Slide.vn 1"/>
          <p:cNvSpPr txBox="1">
            <a:spLocks/>
          </p:cNvSpPr>
          <p:nvPr/>
        </p:nvSpPr>
        <p:spPr>
          <a:xfrm>
            <a:off x="245806" y="819150"/>
            <a:ext cx="5211445" cy="28575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9pPr>
          </a:lstStyle>
          <a:p>
            <a:r>
              <a:rPr lang="en-US" sz="1800" smtClean="0"/>
              <a:t>Test-case</a:t>
            </a:r>
            <a:endParaRPr lang="en-GB" sz="1800"/>
          </a:p>
        </p:txBody>
      </p:sp>
      <p:graphicFrame>
        <p:nvGraphicFramePr>
          <p:cNvPr id="3" name="Table 2"/>
          <p:cNvGraphicFramePr>
            <a:graphicFrameLocks noGrp="1"/>
          </p:cNvGraphicFramePr>
          <p:nvPr>
            <p:extLst>
              <p:ext uri="{D42A27DB-BD31-4B8C-83A1-F6EECF244321}">
                <p14:modId xmlns:p14="http://schemas.microsoft.com/office/powerpoint/2010/main" val="1695946568"/>
              </p:ext>
            </p:extLst>
          </p:nvPr>
        </p:nvGraphicFramePr>
        <p:xfrm>
          <a:off x="0" y="0"/>
          <a:ext cx="9144000" cy="5651500"/>
        </p:xfrm>
        <a:graphic>
          <a:graphicData uri="http://schemas.openxmlformats.org/drawingml/2006/table">
            <a:tbl>
              <a:tblPr firstRow="1" firstCol="1" bandRow="1">
                <a:tableStyleId>{5C22544A-7EE6-4342-B048-85BDC9FD1C3A}</a:tableStyleId>
              </a:tblPr>
              <a:tblGrid>
                <a:gridCol w="1401432">
                  <a:extLst>
                    <a:ext uri="{9D8B030D-6E8A-4147-A177-3AD203B41FA5}">
                      <a16:colId xmlns:a16="http://schemas.microsoft.com/office/drawing/2014/main" val="3403652893"/>
                    </a:ext>
                  </a:extLst>
                </a:gridCol>
                <a:gridCol w="1478687">
                  <a:extLst>
                    <a:ext uri="{9D8B030D-6E8A-4147-A177-3AD203B41FA5}">
                      <a16:colId xmlns:a16="http://schemas.microsoft.com/office/drawing/2014/main" val="3720421537"/>
                    </a:ext>
                  </a:extLst>
                </a:gridCol>
                <a:gridCol w="1448370">
                  <a:extLst>
                    <a:ext uri="{9D8B030D-6E8A-4147-A177-3AD203B41FA5}">
                      <a16:colId xmlns:a16="http://schemas.microsoft.com/office/drawing/2014/main" val="2075196115"/>
                    </a:ext>
                  </a:extLst>
                </a:gridCol>
                <a:gridCol w="1686994">
                  <a:extLst>
                    <a:ext uri="{9D8B030D-6E8A-4147-A177-3AD203B41FA5}">
                      <a16:colId xmlns:a16="http://schemas.microsoft.com/office/drawing/2014/main" val="3340505557"/>
                    </a:ext>
                  </a:extLst>
                </a:gridCol>
                <a:gridCol w="1686994">
                  <a:extLst>
                    <a:ext uri="{9D8B030D-6E8A-4147-A177-3AD203B41FA5}">
                      <a16:colId xmlns:a16="http://schemas.microsoft.com/office/drawing/2014/main" val="4115462024"/>
                    </a:ext>
                  </a:extLst>
                </a:gridCol>
                <a:gridCol w="1441523">
                  <a:extLst>
                    <a:ext uri="{9D8B030D-6E8A-4147-A177-3AD203B41FA5}">
                      <a16:colId xmlns:a16="http://schemas.microsoft.com/office/drawing/2014/main" val="3886153394"/>
                    </a:ext>
                  </a:extLst>
                </a:gridCol>
              </a:tblGrid>
              <a:tr h="140181">
                <a:tc>
                  <a:txBody>
                    <a:bodyPr/>
                    <a:lstStyle/>
                    <a:p>
                      <a:pPr marL="0" marR="0">
                        <a:lnSpc>
                          <a:spcPct val="115000"/>
                        </a:lnSpc>
                        <a:spcBef>
                          <a:spcPts val="0"/>
                        </a:spcBef>
                        <a:spcAft>
                          <a:spcPts val="1000"/>
                        </a:spcAft>
                      </a:pPr>
                      <a:r>
                        <a:rPr lang="en-US" sz="1000">
                          <a:effectLst/>
                        </a:rPr>
                        <a:t>STT</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5193" marR="15193" marT="0" marB="0"/>
                </a:tc>
                <a:tc>
                  <a:txBody>
                    <a:bodyPr/>
                    <a:lstStyle/>
                    <a:p>
                      <a:pPr marL="0" marR="0">
                        <a:lnSpc>
                          <a:spcPct val="115000"/>
                        </a:lnSpc>
                        <a:spcBef>
                          <a:spcPts val="0"/>
                        </a:spcBef>
                        <a:spcAft>
                          <a:spcPts val="1000"/>
                        </a:spcAft>
                      </a:pPr>
                      <a:r>
                        <a:rPr lang="en-US" sz="1000">
                          <a:effectLst/>
                        </a:rPr>
                        <a:t>Tên TestCase</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5193" marR="15193" marT="0" marB="0"/>
                </a:tc>
                <a:tc>
                  <a:txBody>
                    <a:bodyPr/>
                    <a:lstStyle/>
                    <a:p>
                      <a:pPr marL="0" marR="0">
                        <a:lnSpc>
                          <a:spcPct val="115000"/>
                        </a:lnSpc>
                        <a:spcBef>
                          <a:spcPts val="0"/>
                        </a:spcBef>
                        <a:spcAft>
                          <a:spcPts val="1000"/>
                        </a:spcAft>
                      </a:pPr>
                      <a:r>
                        <a:rPr lang="en-US" sz="1000">
                          <a:effectLst/>
                        </a:rPr>
                        <a:t>Bước Thực Hiện</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5193" marR="15193" marT="0" marB="0"/>
                </a:tc>
                <a:tc>
                  <a:txBody>
                    <a:bodyPr/>
                    <a:lstStyle/>
                    <a:p>
                      <a:pPr marL="0" marR="0">
                        <a:lnSpc>
                          <a:spcPct val="115000"/>
                        </a:lnSpc>
                        <a:spcBef>
                          <a:spcPts val="0"/>
                        </a:spcBef>
                        <a:spcAft>
                          <a:spcPts val="1000"/>
                        </a:spcAft>
                      </a:pPr>
                      <a:r>
                        <a:rPr lang="en-US" sz="1000">
                          <a:effectLst/>
                        </a:rPr>
                        <a:t>Kết Quả Mong Đợi</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5193" marR="15193" marT="0" marB="0"/>
                </a:tc>
                <a:tc>
                  <a:txBody>
                    <a:bodyPr/>
                    <a:lstStyle/>
                    <a:p>
                      <a:pPr marL="0" marR="0">
                        <a:lnSpc>
                          <a:spcPct val="115000"/>
                        </a:lnSpc>
                        <a:spcBef>
                          <a:spcPts val="0"/>
                        </a:spcBef>
                        <a:spcAft>
                          <a:spcPts val="1000"/>
                        </a:spcAft>
                      </a:pPr>
                      <a:r>
                        <a:rPr lang="en-US" sz="1000">
                          <a:effectLst/>
                        </a:rPr>
                        <a:t>Kết Quả Thực Tế</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5193" marR="15193" marT="0" marB="0"/>
                </a:tc>
                <a:tc>
                  <a:txBody>
                    <a:bodyPr/>
                    <a:lstStyle/>
                    <a:p>
                      <a:pPr marL="0" marR="0">
                        <a:lnSpc>
                          <a:spcPct val="115000"/>
                        </a:lnSpc>
                        <a:spcBef>
                          <a:spcPts val="0"/>
                        </a:spcBef>
                        <a:spcAft>
                          <a:spcPts val="1000"/>
                        </a:spcAft>
                      </a:pPr>
                      <a:r>
                        <a:rPr lang="en-US" sz="1000">
                          <a:effectLst/>
                        </a:rPr>
                        <a:t>Tình Trạng</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5193" marR="15193" marT="0" marB="0"/>
                </a:tc>
                <a:extLst>
                  <a:ext uri="{0D108BD9-81ED-4DB2-BD59-A6C34878D82A}">
                    <a16:rowId xmlns:a16="http://schemas.microsoft.com/office/drawing/2014/main" val="1639215870"/>
                  </a:ext>
                </a:extLst>
              </a:tr>
              <a:tr h="773463">
                <a:tc>
                  <a:txBody>
                    <a:bodyPr/>
                    <a:lstStyle/>
                    <a:p>
                      <a:pPr marL="0" marR="0">
                        <a:lnSpc>
                          <a:spcPct val="115000"/>
                        </a:lnSpc>
                        <a:spcBef>
                          <a:spcPts val="0"/>
                        </a:spcBef>
                        <a:spcAft>
                          <a:spcPts val="1000"/>
                        </a:spcAft>
                      </a:pPr>
                      <a:r>
                        <a:rPr lang="en-US" sz="1000">
                          <a:effectLst/>
                        </a:rPr>
                        <a:t>1</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5193" marR="15193" marT="0" marB="0"/>
                </a:tc>
                <a:tc>
                  <a:txBody>
                    <a:bodyPr/>
                    <a:lstStyle/>
                    <a:p>
                      <a:pPr marL="0" marR="0">
                        <a:lnSpc>
                          <a:spcPct val="115000"/>
                        </a:lnSpc>
                        <a:spcBef>
                          <a:spcPts val="0"/>
                        </a:spcBef>
                        <a:spcAft>
                          <a:spcPts val="1000"/>
                        </a:spcAft>
                      </a:pPr>
                      <a:r>
                        <a:rPr lang="en-US" sz="1000">
                          <a:effectLst/>
                        </a:rPr>
                        <a:t>TC1</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5193" marR="15193" marT="0" marB="0"/>
                </a:tc>
                <a:tc>
                  <a:txBody>
                    <a:bodyPr/>
                    <a:lstStyle/>
                    <a:p>
                      <a:pPr marL="0" marR="0">
                        <a:lnSpc>
                          <a:spcPct val="115000"/>
                        </a:lnSpc>
                        <a:spcBef>
                          <a:spcPts val="0"/>
                        </a:spcBef>
                        <a:spcAft>
                          <a:spcPts val="1000"/>
                        </a:spcAft>
                      </a:pPr>
                      <a:r>
                        <a:rPr lang="en-US" sz="1000">
                          <a:effectLst/>
                        </a:rPr>
                        <a:t>1.Đăng Nhập Hệ Phần Mềm.</a:t>
                      </a:r>
                    </a:p>
                    <a:p>
                      <a:pPr marL="0" marR="0">
                        <a:lnSpc>
                          <a:spcPct val="115000"/>
                        </a:lnSpc>
                        <a:spcBef>
                          <a:spcPts val="0"/>
                        </a:spcBef>
                        <a:spcAft>
                          <a:spcPts val="1000"/>
                        </a:spcAft>
                      </a:pPr>
                      <a:r>
                        <a:rPr lang="en-US" sz="1000">
                          <a:effectLst/>
                        </a:rPr>
                        <a:t>2.Chọn các sản phẩm cần mua.</a:t>
                      </a:r>
                    </a:p>
                    <a:p>
                      <a:pPr marL="0" marR="0">
                        <a:lnSpc>
                          <a:spcPct val="115000"/>
                        </a:lnSpc>
                        <a:spcBef>
                          <a:spcPts val="0"/>
                        </a:spcBef>
                        <a:spcAft>
                          <a:spcPts val="1000"/>
                        </a:spcAft>
                      </a:pPr>
                      <a:r>
                        <a:rPr lang="en-US" sz="1000">
                          <a:effectLst/>
                        </a:rPr>
                        <a:t>3.Click Thanh Toán</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5193" marR="15193" marT="0" marB="0"/>
                </a:tc>
                <a:tc>
                  <a:txBody>
                    <a:bodyPr/>
                    <a:lstStyle/>
                    <a:p>
                      <a:pPr marL="0" marR="0">
                        <a:lnSpc>
                          <a:spcPct val="115000"/>
                        </a:lnSpc>
                        <a:spcBef>
                          <a:spcPts val="0"/>
                        </a:spcBef>
                        <a:spcAft>
                          <a:spcPts val="1000"/>
                        </a:spcAft>
                      </a:pPr>
                      <a:r>
                        <a:rPr lang="en-US" sz="1000">
                          <a:effectLst/>
                        </a:rPr>
                        <a:t>Hiện hộp thoại yêu cầu nhập thông tin khách hàng</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5193" marR="15193" marT="0" marB="0"/>
                </a:tc>
                <a:tc>
                  <a:txBody>
                    <a:bodyPr/>
                    <a:lstStyle/>
                    <a:p>
                      <a:pPr marL="0" marR="0">
                        <a:lnSpc>
                          <a:spcPct val="115000"/>
                        </a:lnSpc>
                        <a:spcBef>
                          <a:spcPts val="0"/>
                        </a:spcBef>
                        <a:spcAft>
                          <a:spcPts val="1000"/>
                        </a:spcAft>
                      </a:pPr>
                      <a:r>
                        <a:rPr lang="en-US" sz="1000">
                          <a:effectLst/>
                        </a:rPr>
                        <a:t>Hiện hộp thoại yêu cầu nhập thông tin khách hàng</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5193" marR="15193" marT="0" marB="0"/>
                </a:tc>
                <a:tc>
                  <a:txBody>
                    <a:bodyPr/>
                    <a:lstStyle/>
                    <a:p>
                      <a:pPr marL="0" marR="0">
                        <a:lnSpc>
                          <a:spcPct val="115000"/>
                        </a:lnSpc>
                        <a:spcBef>
                          <a:spcPts val="0"/>
                        </a:spcBef>
                        <a:spcAft>
                          <a:spcPts val="1000"/>
                        </a:spcAft>
                      </a:pPr>
                      <a:r>
                        <a:rPr lang="en-US" sz="1000">
                          <a:effectLst/>
                        </a:rPr>
                        <a:t>Passed</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5193" marR="15193" marT="0" marB="0"/>
                </a:tc>
                <a:extLst>
                  <a:ext uri="{0D108BD9-81ED-4DB2-BD59-A6C34878D82A}">
                    <a16:rowId xmlns:a16="http://schemas.microsoft.com/office/drawing/2014/main" val="991784509"/>
                  </a:ext>
                </a:extLst>
              </a:tr>
              <a:tr h="526913">
                <a:tc>
                  <a:txBody>
                    <a:bodyPr/>
                    <a:lstStyle/>
                    <a:p>
                      <a:pPr marL="0" marR="0">
                        <a:lnSpc>
                          <a:spcPct val="115000"/>
                        </a:lnSpc>
                        <a:spcBef>
                          <a:spcPts val="0"/>
                        </a:spcBef>
                        <a:spcAft>
                          <a:spcPts val="1000"/>
                        </a:spcAft>
                      </a:pPr>
                      <a:r>
                        <a:rPr lang="en-US" sz="1000">
                          <a:effectLst/>
                        </a:rPr>
                        <a:t>2</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5193" marR="15193" marT="0" marB="0"/>
                </a:tc>
                <a:tc>
                  <a:txBody>
                    <a:bodyPr/>
                    <a:lstStyle/>
                    <a:p>
                      <a:pPr marL="0" marR="0">
                        <a:lnSpc>
                          <a:spcPct val="115000"/>
                        </a:lnSpc>
                        <a:spcBef>
                          <a:spcPts val="0"/>
                        </a:spcBef>
                        <a:spcAft>
                          <a:spcPts val="1000"/>
                        </a:spcAft>
                      </a:pPr>
                      <a:r>
                        <a:rPr lang="en-US" sz="1000">
                          <a:effectLst/>
                        </a:rPr>
                        <a:t>TC2</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5193" marR="15193" marT="0" marB="0"/>
                </a:tc>
                <a:tc>
                  <a:txBody>
                    <a:bodyPr/>
                    <a:lstStyle/>
                    <a:p>
                      <a:pPr marL="0" marR="0">
                        <a:lnSpc>
                          <a:spcPct val="115000"/>
                        </a:lnSpc>
                        <a:spcBef>
                          <a:spcPts val="0"/>
                        </a:spcBef>
                        <a:spcAft>
                          <a:spcPts val="1000"/>
                        </a:spcAft>
                      </a:pPr>
                      <a:r>
                        <a:rPr lang="en-US" sz="1000">
                          <a:effectLst/>
                        </a:rPr>
                        <a:t>1.Đăng Nhập Hệ Phần Mềm.</a:t>
                      </a:r>
                    </a:p>
                    <a:p>
                      <a:pPr marL="0" marR="0">
                        <a:lnSpc>
                          <a:spcPct val="115000"/>
                        </a:lnSpc>
                        <a:spcBef>
                          <a:spcPts val="0"/>
                        </a:spcBef>
                        <a:spcAft>
                          <a:spcPts val="1000"/>
                        </a:spcAft>
                      </a:pPr>
                      <a:r>
                        <a:rPr lang="en-US" sz="1000">
                          <a:effectLst/>
                        </a:rPr>
                        <a:t>2.Click Thanh Toán</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5193" marR="15193" marT="0" marB="0"/>
                </a:tc>
                <a:tc>
                  <a:txBody>
                    <a:bodyPr/>
                    <a:lstStyle/>
                    <a:p>
                      <a:pPr marL="0" marR="0">
                        <a:lnSpc>
                          <a:spcPct val="115000"/>
                        </a:lnSpc>
                        <a:spcBef>
                          <a:spcPts val="0"/>
                        </a:spcBef>
                        <a:spcAft>
                          <a:spcPts val="1000"/>
                        </a:spcAft>
                      </a:pPr>
                      <a:r>
                        <a:rPr lang="en-US" sz="1000">
                          <a:effectLst/>
                        </a:rPr>
                        <a:t>Hiện hộp thoại yêu cầu chọn mua ản phẩm</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5193" marR="15193" marT="0" marB="0"/>
                </a:tc>
                <a:tc>
                  <a:txBody>
                    <a:bodyPr/>
                    <a:lstStyle/>
                    <a:p>
                      <a:pPr marL="0" marR="0">
                        <a:lnSpc>
                          <a:spcPct val="115000"/>
                        </a:lnSpc>
                        <a:spcBef>
                          <a:spcPts val="0"/>
                        </a:spcBef>
                        <a:spcAft>
                          <a:spcPts val="1000"/>
                        </a:spcAft>
                      </a:pPr>
                      <a:r>
                        <a:rPr lang="en-US" sz="1000">
                          <a:effectLst/>
                        </a:rPr>
                        <a:t>Hiện hộp thoại yêu cầu chọn mua ản phẩm</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5193" marR="15193" marT="0" marB="0"/>
                </a:tc>
                <a:tc>
                  <a:txBody>
                    <a:bodyPr/>
                    <a:lstStyle/>
                    <a:p>
                      <a:pPr marL="0" marR="0">
                        <a:lnSpc>
                          <a:spcPct val="115000"/>
                        </a:lnSpc>
                        <a:spcBef>
                          <a:spcPts val="0"/>
                        </a:spcBef>
                        <a:spcAft>
                          <a:spcPts val="1000"/>
                        </a:spcAft>
                      </a:pPr>
                      <a:r>
                        <a:rPr lang="en-US" sz="1000">
                          <a:effectLst/>
                        </a:rPr>
                        <a:t>Passed</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5193" marR="15193" marT="0" marB="0"/>
                </a:tc>
                <a:extLst>
                  <a:ext uri="{0D108BD9-81ED-4DB2-BD59-A6C34878D82A}">
                    <a16:rowId xmlns:a16="http://schemas.microsoft.com/office/drawing/2014/main" val="1695896347"/>
                  </a:ext>
                </a:extLst>
              </a:tr>
              <a:tr h="1160195">
                <a:tc>
                  <a:txBody>
                    <a:bodyPr/>
                    <a:lstStyle/>
                    <a:p>
                      <a:pPr marL="0" marR="0">
                        <a:lnSpc>
                          <a:spcPct val="115000"/>
                        </a:lnSpc>
                        <a:spcBef>
                          <a:spcPts val="0"/>
                        </a:spcBef>
                        <a:spcAft>
                          <a:spcPts val="1000"/>
                        </a:spcAft>
                      </a:pPr>
                      <a:r>
                        <a:rPr lang="en-US" sz="1000">
                          <a:effectLst/>
                        </a:rPr>
                        <a:t>3</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5193" marR="15193" marT="0" marB="0"/>
                </a:tc>
                <a:tc>
                  <a:txBody>
                    <a:bodyPr/>
                    <a:lstStyle/>
                    <a:p>
                      <a:pPr marL="0" marR="0">
                        <a:lnSpc>
                          <a:spcPct val="115000"/>
                        </a:lnSpc>
                        <a:spcBef>
                          <a:spcPts val="0"/>
                        </a:spcBef>
                        <a:spcAft>
                          <a:spcPts val="1000"/>
                        </a:spcAft>
                      </a:pPr>
                      <a:r>
                        <a:rPr lang="en-US" sz="1000">
                          <a:effectLst/>
                        </a:rPr>
                        <a:t>TC3</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5193" marR="15193" marT="0" marB="0"/>
                </a:tc>
                <a:tc>
                  <a:txBody>
                    <a:bodyPr/>
                    <a:lstStyle/>
                    <a:p>
                      <a:pPr marL="0" marR="0">
                        <a:lnSpc>
                          <a:spcPct val="115000"/>
                        </a:lnSpc>
                        <a:spcBef>
                          <a:spcPts val="0"/>
                        </a:spcBef>
                        <a:spcAft>
                          <a:spcPts val="1000"/>
                        </a:spcAft>
                      </a:pPr>
                      <a:r>
                        <a:rPr lang="en-US" sz="1000">
                          <a:effectLst/>
                        </a:rPr>
                        <a:t>1.Đăng Nhập Hệ Phần Mềm.</a:t>
                      </a:r>
                    </a:p>
                    <a:p>
                      <a:pPr marL="0" marR="0">
                        <a:lnSpc>
                          <a:spcPct val="115000"/>
                        </a:lnSpc>
                        <a:spcBef>
                          <a:spcPts val="0"/>
                        </a:spcBef>
                        <a:spcAft>
                          <a:spcPts val="1000"/>
                        </a:spcAft>
                      </a:pPr>
                      <a:r>
                        <a:rPr lang="en-US" sz="1000">
                          <a:effectLst/>
                        </a:rPr>
                        <a:t>2.Chọn các sản phẩm khách hàng mua</a:t>
                      </a:r>
                    </a:p>
                    <a:p>
                      <a:pPr marL="0" marR="0">
                        <a:lnSpc>
                          <a:spcPct val="115000"/>
                        </a:lnSpc>
                        <a:spcBef>
                          <a:spcPts val="0"/>
                        </a:spcBef>
                        <a:spcAft>
                          <a:spcPts val="1000"/>
                        </a:spcAft>
                      </a:pPr>
                      <a:r>
                        <a:rPr lang="en-US" sz="1000">
                          <a:effectLst/>
                        </a:rPr>
                        <a:t>3.Nhập sđt Khách hàng lần đầu mua</a:t>
                      </a:r>
                    </a:p>
                    <a:p>
                      <a:pPr marL="0" marR="0">
                        <a:lnSpc>
                          <a:spcPct val="115000"/>
                        </a:lnSpc>
                        <a:spcBef>
                          <a:spcPts val="0"/>
                        </a:spcBef>
                        <a:spcAft>
                          <a:spcPts val="1000"/>
                        </a:spcAft>
                      </a:pPr>
                      <a:r>
                        <a:rPr lang="en-US" sz="1000">
                          <a:effectLst/>
                        </a:rPr>
                        <a:t>4.Click Thanh Toán</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5193" marR="15193" marT="0" marB="0"/>
                </a:tc>
                <a:tc>
                  <a:txBody>
                    <a:bodyPr/>
                    <a:lstStyle/>
                    <a:p>
                      <a:pPr marL="0" marR="0">
                        <a:lnSpc>
                          <a:spcPct val="115000"/>
                        </a:lnSpc>
                        <a:spcBef>
                          <a:spcPts val="0"/>
                        </a:spcBef>
                        <a:spcAft>
                          <a:spcPts val="1000"/>
                        </a:spcAft>
                      </a:pPr>
                      <a:r>
                        <a:rPr lang="en-US" sz="1000">
                          <a:effectLst/>
                        </a:rPr>
                        <a:t>Hiện errorProvider thông báo lỗi không được để tên khách hàng rỗng</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5193" marR="15193" marT="0" marB="0"/>
                </a:tc>
                <a:tc>
                  <a:txBody>
                    <a:bodyPr/>
                    <a:lstStyle/>
                    <a:p>
                      <a:pPr marL="0" marR="0">
                        <a:lnSpc>
                          <a:spcPct val="115000"/>
                        </a:lnSpc>
                        <a:spcBef>
                          <a:spcPts val="0"/>
                        </a:spcBef>
                        <a:spcAft>
                          <a:spcPts val="1000"/>
                        </a:spcAft>
                      </a:pPr>
                      <a:r>
                        <a:rPr lang="en-US" sz="1000">
                          <a:effectLst/>
                        </a:rPr>
                        <a:t>Hiện errorProvider thông báo lỗi không được để tên khách hàng rỗng</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5193" marR="15193" marT="0" marB="0"/>
                </a:tc>
                <a:tc>
                  <a:txBody>
                    <a:bodyPr/>
                    <a:lstStyle/>
                    <a:p>
                      <a:pPr marL="0" marR="0">
                        <a:lnSpc>
                          <a:spcPct val="115000"/>
                        </a:lnSpc>
                        <a:spcBef>
                          <a:spcPts val="0"/>
                        </a:spcBef>
                        <a:spcAft>
                          <a:spcPts val="1000"/>
                        </a:spcAft>
                      </a:pPr>
                      <a:r>
                        <a:rPr lang="en-US" sz="1000">
                          <a:effectLst/>
                        </a:rPr>
                        <a:t>Passed</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5193" marR="15193" marT="0" marB="0"/>
                </a:tc>
                <a:extLst>
                  <a:ext uri="{0D108BD9-81ED-4DB2-BD59-A6C34878D82A}">
                    <a16:rowId xmlns:a16="http://schemas.microsoft.com/office/drawing/2014/main" val="2097953291"/>
                  </a:ext>
                </a:extLst>
              </a:tr>
              <a:tr h="1476837">
                <a:tc>
                  <a:txBody>
                    <a:bodyPr/>
                    <a:lstStyle/>
                    <a:p>
                      <a:pPr marL="0" marR="0">
                        <a:lnSpc>
                          <a:spcPct val="115000"/>
                        </a:lnSpc>
                        <a:spcBef>
                          <a:spcPts val="0"/>
                        </a:spcBef>
                        <a:spcAft>
                          <a:spcPts val="1000"/>
                        </a:spcAft>
                      </a:pPr>
                      <a:r>
                        <a:rPr lang="en-US" sz="1000">
                          <a:effectLst/>
                        </a:rPr>
                        <a:t>4</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5193" marR="15193" marT="0" marB="0"/>
                </a:tc>
                <a:tc>
                  <a:txBody>
                    <a:bodyPr/>
                    <a:lstStyle/>
                    <a:p>
                      <a:pPr marL="0" marR="0">
                        <a:lnSpc>
                          <a:spcPct val="115000"/>
                        </a:lnSpc>
                        <a:spcBef>
                          <a:spcPts val="0"/>
                        </a:spcBef>
                        <a:spcAft>
                          <a:spcPts val="1000"/>
                        </a:spcAft>
                      </a:pPr>
                      <a:r>
                        <a:rPr lang="en-US" sz="1000">
                          <a:effectLst/>
                        </a:rPr>
                        <a:t>TC4</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5193" marR="15193" marT="0" marB="0"/>
                </a:tc>
                <a:tc>
                  <a:txBody>
                    <a:bodyPr/>
                    <a:lstStyle/>
                    <a:p>
                      <a:pPr marL="0" marR="0">
                        <a:lnSpc>
                          <a:spcPct val="115000"/>
                        </a:lnSpc>
                        <a:spcBef>
                          <a:spcPts val="0"/>
                        </a:spcBef>
                        <a:spcAft>
                          <a:spcPts val="1000"/>
                        </a:spcAft>
                      </a:pPr>
                      <a:r>
                        <a:rPr lang="en-US" sz="1000">
                          <a:effectLst/>
                        </a:rPr>
                        <a:t>1.Đăng Nhập Hệ Phần Mềm.</a:t>
                      </a:r>
                    </a:p>
                    <a:p>
                      <a:pPr marL="0" marR="0">
                        <a:lnSpc>
                          <a:spcPct val="115000"/>
                        </a:lnSpc>
                        <a:spcBef>
                          <a:spcPts val="0"/>
                        </a:spcBef>
                        <a:spcAft>
                          <a:spcPts val="1000"/>
                        </a:spcAft>
                      </a:pPr>
                      <a:r>
                        <a:rPr lang="en-US" sz="1000">
                          <a:effectLst/>
                        </a:rPr>
                        <a:t>2.Chọn các sản phẩm khách hàng mua</a:t>
                      </a:r>
                    </a:p>
                    <a:p>
                      <a:pPr marL="0" marR="0">
                        <a:lnSpc>
                          <a:spcPct val="115000"/>
                        </a:lnSpc>
                        <a:spcBef>
                          <a:spcPts val="0"/>
                        </a:spcBef>
                        <a:spcAft>
                          <a:spcPts val="1000"/>
                        </a:spcAft>
                      </a:pPr>
                      <a:r>
                        <a:rPr lang="en-US" sz="1000">
                          <a:effectLst/>
                        </a:rPr>
                        <a:t>3.Nhập sđt Khách hàng lần đầu mua</a:t>
                      </a:r>
                    </a:p>
                    <a:p>
                      <a:pPr marL="0" marR="0">
                        <a:lnSpc>
                          <a:spcPct val="115000"/>
                        </a:lnSpc>
                        <a:spcBef>
                          <a:spcPts val="0"/>
                        </a:spcBef>
                        <a:spcAft>
                          <a:spcPts val="1000"/>
                        </a:spcAft>
                      </a:pPr>
                      <a:r>
                        <a:rPr lang="en-US" sz="1000">
                          <a:effectLst/>
                        </a:rPr>
                        <a:t>4.Nhập Thông tin khách hàng.</a:t>
                      </a:r>
                    </a:p>
                    <a:p>
                      <a:pPr marL="0" marR="0">
                        <a:lnSpc>
                          <a:spcPct val="115000"/>
                        </a:lnSpc>
                        <a:spcBef>
                          <a:spcPts val="0"/>
                        </a:spcBef>
                        <a:spcAft>
                          <a:spcPts val="1000"/>
                        </a:spcAft>
                      </a:pPr>
                      <a:r>
                        <a:rPr lang="en-US" sz="1000">
                          <a:effectLst/>
                        </a:rPr>
                        <a:t>5. Click Thanh Toán</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5193" marR="15193" marT="0" marB="0"/>
                </a:tc>
                <a:tc>
                  <a:txBody>
                    <a:bodyPr/>
                    <a:lstStyle/>
                    <a:p>
                      <a:pPr marL="0" marR="0">
                        <a:lnSpc>
                          <a:spcPct val="115000"/>
                        </a:lnSpc>
                        <a:spcBef>
                          <a:spcPts val="0"/>
                        </a:spcBef>
                        <a:spcAft>
                          <a:spcPts val="1000"/>
                        </a:spcAft>
                      </a:pPr>
                      <a:r>
                        <a:rPr lang="en-US" sz="1000">
                          <a:effectLst/>
                        </a:rPr>
                        <a:t>Thông báo Xuất hóa đơn, lưu thông tin hóa đơn vào cơ sở dữ liệu</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5193" marR="15193" marT="0" marB="0"/>
                </a:tc>
                <a:tc>
                  <a:txBody>
                    <a:bodyPr/>
                    <a:lstStyle/>
                    <a:p>
                      <a:pPr marL="0" marR="0">
                        <a:lnSpc>
                          <a:spcPct val="115000"/>
                        </a:lnSpc>
                        <a:spcBef>
                          <a:spcPts val="0"/>
                        </a:spcBef>
                        <a:spcAft>
                          <a:spcPts val="1000"/>
                        </a:spcAft>
                      </a:pPr>
                      <a:r>
                        <a:rPr lang="en-US" sz="1000">
                          <a:effectLst/>
                        </a:rPr>
                        <a:t>Thông báo Xuất hóa đơn, lưu thông tin hóa đơn vào cơ sở dữ liệu</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5193" marR="15193" marT="0" marB="0"/>
                </a:tc>
                <a:tc>
                  <a:txBody>
                    <a:bodyPr/>
                    <a:lstStyle/>
                    <a:p>
                      <a:pPr marL="0" marR="0">
                        <a:lnSpc>
                          <a:spcPct val="115000"/>
                        </a:lnSpc>
                        <a:spcBef>
                          <a:spcPts val="0"/>
                        </a:spcBef>
                        <a:spcAft>
                          <a:spcPts val="1000"/>
                        </a:spcAft>
                      </a:pPr>
                      <a:r>
                        <a:rPr lang="en-US" sz="1000">
                          <a:effectLst/>
                        </a:rPr>
                        <a:t>Passed</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5193" marR="15193" marT="0" marB="0"/>
                </a:tc>
                <a:extLst>
                  <a:ext uri="{0D108BD9-81ED-4DB2-BD59-A6C34878D82A}">
                    <a16:rowId xmlns:a16="http://schemas.microsoft.com/office/drawing/2014/main" val="3712442756"/>
                  </a:ext>
                </a:extLst>
              </a:tr>
            </a:tbl>
          </a:graphicData>
        </a:graphic>
      </p:graphicFrame>
    </p:spTree>
    <p:extLst>
      <p:ext uri="{BB962C8B-B14F-4D97-AF65-F5344CB8AC3E}">
        <p14:creationId xmlns:p14="http://schemas.microsoft.com/office/powerpoint/2010/main" val="277137652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9Slide.vn 1"/>
          <p:cNvSpPr txBox="1">
            <a:spLocks noGrp="1"/>
          </p:cNvSpPr>
          <p:nvPr>
            <p:ph type="ctrTitle"/>
          </p:nvPr>
        </p:nvSpPr>
        <p:spPr>
          <a:xfrm>
            <a:off x="152400" y="0"/>
            <a:ext cx="8711151" cy="6088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mtClean="0"/>
              <a:t>4.DEMO-TC1</a:t>
            </a:r>
            <a:endParaRPr lang="en-GB"/>
          </a:p>
        </p:txBody>
      </p:sp>
      <p:pic>
        <p:nvPicPr>
          <p:cNvPr id="96" name="9Slide.vn 3"/>
          <p:cNvPicPr preferRelativeResize="0"/>
          <p:nvPr/>
        </p:nvPicPr>
        <p:blipFill>
          <a:blip r:embed="rId3"/>
          <a:stretch>
            <a:fillRect/>
          </a:stretch>
        </p:blipFill>
        <p:spPr>
          <a:xfrm>
            <a:off x="5722705" y="2045304"/>
            <a:ext cx="2219340" cy="1159800"/>
          </a:xfrm>
          <a:prstGeom prst="rect">
            <a:avLst/>
          </a:prstGeom>
          <a:noFill/>
          <a:ln>
            <a:noFill/>
          </a:ln>
        </p:spPr>
      </p:pic>
      <p:pic>
        <p:nvPicPr>
          <p:cNvPr id="97" name="9Slide.vn 4"/>
          <p:cNvPicPr preferRelativeResize="0"/>
          <p:nvPr/>
        </p:nvPicPr>
        <p:blipFill>
          <a:blip r:embed="rId4"/>
          <a:stretch>
            <a:fillRect/>
          </a:stretch>
        </p:blipFill>
        <p:spPr>
          <a:xfrm>
            <a:off x="5790680" y="2449022"/>
            <a:ext cx="145275" cy="423000"/>
          </a:xfrm>
          <a:prstGeom prst="rect">
            <a:avLst/>
          </a:prstGeom>
          <a:noFill/>
          <a:ln>
            <a:noFill/>
          </a:ln>
        </p:spPr>
      </p:pic>
      <p:pic>
        <p:nvPicPr>
          <p:cNvPr id="98" name="9Slide.vn 5"/>
          <p:cNvPicPr preferRelativeResize="0"/>
          <p:nvPr/>
        </p:nvPicPr>
        <p:blipFill>
          <a:blip r:embed="rId5"/>
          <a:stretch>
            <a:fillRect/>
          </a:stretch>
        </p:blipFill>
        <p:spPr>
          <a:xfrm>
            <a:off x="6336726" y="1237502"/>
            <a:ext cx="1032700" cy="1209125"/>
          </a:xfrm>
          <a:prstGeom prst="rect">
            <a:avLst/>
          </a:prstGeom>
          <a:noFill/>
          <a:ln>
            <a:noFill/>
          </a:ln>
        </p:spPr>
      </p:pic>
      <p:pic>
        <p:nvPicPr>
          <p:cNvPr id="6" name="Picture 5"/>
          <p:cNvPicPr/>
          <p:nvPr/>
        </p:nvPicPr>
        <p:blipFill>
          <a:blip r:embed="rId6"/>
          <a:stretch>
            <a:fillRect/>
          </a:stretch>
        </p:blipFill>
        <p:spPr>
          <a:xfrm>
            <a:off x="0" y="608852"/>
            <a:ext cx="9144000" cy="4534648"/>
          </a:xfrm>
          <a:prstGeom prst="rect">
            <a:avLst/>
          </a:prstGeom>
        </p:spPr>
      </p:pic>
    </p:spTree>
    <p:extLst>
      <p:ext uri="{BB962C8B-B14F-4D97-AF65-F5344CB8AC3E}">
        <p14:creationId xmlns:p14="http://schemas.microsoft.com/office/powerpoint/2010/main" val="153086335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9Slide.vn 1"/>
          <p:cNvSpPr txBox="1">
            <a:spLocks noGrp="1"/>
          </p:cNvSpPr>
          <p:nvPr>
            <p:ph type="ctrTitle"/>
          </p:nvPr>
        </p:nvSpPr>
        <p:spPr>
          <a:xfrm>
            <a:off x="152400" y="0"/>
            <a:ext cx="8711151" cy="6088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mtClean="0"/>
              <a:t>4.DEMO-TC2</a:t>
            </a:r>
            <a:endParaRPr lang="en-GB"/>
          </a:p>
        </p:txBody>
      </p:sp>
      <p:pic>
        <p:nvPicPr>
          <p:cNvPr id="96" name="9Slide.vn 3"/>
          <p:cNvPicPr preferRelativeResize="0"/>
          <p:nvPr/>
        </p:nvPicPr>
        <p:blipFill>
          <a:blip r:embed="rId3"/>
          <a:stretch>
            <a:fillRect/>
          </a:stretch>
        </p:blipFill>
        <p:spPr>
          <a:xfrm>
            <a:off x="5722705" y="2045304"/>
            <a:ext cx="2219340" cy="1159800"/>
          </a:xfrm>
          <a:prstGeom prst="rect">
            <a:avLst/>
          </a:prstGeom>
          <a:noFill/>
          <a:ln>
            <a:noFill/>
          </a:ln>
        </p:spPr>
      </p:pic>
      <p:pic>
        <p:nvPicPr>
          <p:cNvPr id="97" name="9Slide.vn 4"/>
          <p:cNvPicPr preferRelativeResize="0"/>
          <p:nvPr/>
        </p:nvPicPr>
        <p:blipFill>
          <a:blip r:embed="rId4"/>
          <a:stretch>
            <a:fillRect/>
          </a:stretch>
        </p:blipFill>
        <p:spPr>
          <a:xfrm>
            <a:off x="5790680" y="2449022"/>
            <a:ext cx="145275" cy="423000"/>
          </a:xfrm>
          <a:prstGeom prst="rect">
            <a:avLst/>
          </a:prstGeom>
          <a:noFill/>
          <a:ln>
            <a:noFill/>
          </a:ln>
        </p:spPr>
      </p:pic>
      <p:pic>
        <p:nvPicPr>
          <p:cNvPr id="98" name="9Slide.vn 5"/>
          <p:cNvPicPr preferRelativeResize="0"/>
          <p:nvPr/>
        </p:nvPicPr>
        <p:blipFill>
          <a:blip r:embed="rId5"/>
          <a:stretch>
            <a:fillRect/>
          </a:stretch>
        </p:blipFill>
        <p:spPr>
          <a:xfrm>
            <a:off x="6336726" y="1237502"/>
            <a:ext cx="1032700" cy="1209125"/>
          </a:xfrm>
          <a:prstGeom prst="rect">
            <a:avLst/>
          </a:prstGeom>
          <a:noFill/>
          <a:ln>
            <a:noFill/>
          </a:ln>
        </p:spPr>
      </p:pic>
      <p:pic>
        <p:nvPicPr>
          <p:cNvPr id="9" name="Picture 8"/>
          <p:cNvPicPr/>
          <p:nvPr/>
        </p:nvPicPr>
        <p:blipFill>
          <a:blip r:embed="rId6"/>
          <a:stretch>
            <a:fillRect/>
          </a:stretch>
        </p:blipFill>
        <p:spPr>
          <a:xfrm>
            <a:off x="0" y="608852"/>
            <a:ext cx="9144000" cy="4534648"/>
          </a:xfrm>
          <a:prstGeom prst="rect">
            <a:avLst/>
          </a:prstGeom>
        </p:spPr>
      </p:pic>
    </p:spTree>
    <p:extLst>
      <p:ext uri="{BB962C8B-B14F-4D97-AF65-F5344CB8AC3E}">
        <p14:creationId xmlns:p14="http://schemas.microsoft.com/office/powerpoint/2010/main" val="335883280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9Slide.vn 1"/>
          <p:cNvSpPr txBox="1">
            <a:spLocks noGrp="1"/>
          </p:cNvSpPr>
          <p:nvPr>
            <p:ph type="ctrTitle" idx="4294967295"/>
          </p:nvPr>
        </p:nvSpPr>
        <p:spPr>
          <a:xfrm>
            <a:off x="304800" y="875660"/>
            <a:ext cx="3617400"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sz="3600"/>
              <a:t>Thành viên:</a:t>
            </a:r>
          </a:p>
        </p:txBody>
      </p:sp>
      <p:sp>
        <p:nvSpPr>
          <p:cNvPr id="81" name="9Slide.vn 2"/>
          <p:cNvSpPr txBox="1">
            <a:spLocks noGrp="1"/>
          </p:cNvSpPr>
          <p:nvPr>
            <p:ph type="subTitle" idx="4294967295"/>
          </p:nvPr>
        </p:nvSpPr>
        <p:spPr>
          <a:xfrm>
            <a:off x="381000" y="1804035"/>
            <a:ext cx="5753735" cy="2536190"/>
          </a:xfrm>
          <a:prstGeom prst="rect">
            <a:avLst/>
          </a:prstGeom>
        </p:spPr>
        <p:txBody>
          <a:bodyPr spcFirstLastPara="1" wrap="square" lIns="0" tIns="0" rIns="0" bIns="0" anchor="t" anchorCtr="0">
            <a:noAutofit/>
          </a:bodyPr>
          <a:lstStyle/>
          <a:p>
            <a:pPr marL="285750" lvl="0" indent="-285750" algn="l" rtl="0">
              <a:spcBef>
                <a:spcPts val="600"/>
              </a:spcBef>
              <a:spcAft>
                <a:spcPts val="0"/>
              </a:spcAft>
              <a:buFont typeface="Arial" panose="020B0604020202020204" pitchFamily="34" charset="0"/>
              <a:buChar char="•"/>
            </a:pPr>
            <a:r>
              <a:rPr sz="1800" b="1" smtClean="0"/>
              <a:t>2001181041</a:t>
            </a:r>
            <a:r>
              <a:rPr sz="1800" b="1"/>
              <a:t>	 Dương Văn Đại</a:t>
            </a:r>
          </a:p>
          <a:p>
            <a:pPr marL="285750" lvl="0" indent="-285750" algn="l" rtl="0">
              <a:spcBef>
                <a:spcPts val="600"/>
              </a:spcBef>
              <a:spcAft>
                <a:spcPts val="0"/>
              </a:spcAft>
              <a:buFont typeface="Arial" panose="020B0604020202020204" pitchFamily="34" charset="0"/>
              <a:buChar char="•"/>
            </a:pPr>
            <a:r>
              <a:rPr sz="1800" b="1" smtClean="0">
                <a:sym typeface="+mn-ea"/>
              </a:rPr>
              <a:t>2001180477</a:t>
            </a:r>
            <a:r>
              <a:rPr sz="1800" b="1">
                <a:sym typeface="+mn-ea"/>
              </a:rPr>
              <a:t>	 Dương Thanh </a:t>
            </a:r>
            <a:r>
              <a:rPr sz="1800" b="1" smtClean="0">
                <a:sym typeface="+mn-ea"/>
              </a:rPr>
              <a:t>Côn</a:t>
            </a:r>
            <a:r>
              <a:rPr lang="en-US" sz="1800" b="1" smtClean="0">
                <a:sym typeface="+mn-ea"/>
              </a:rPr>
              <a:t>g</a:t>
            </a:r>
            <a:endParaRPr sz="1800" b="1"/>
          </a:p>
        </p:txBody>
      </p:sp>
      <p:sp>
        <p:nvSpPr>
          <p:cNvPr id="83" name="9Slide.vn 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2</a:t>
            </a:fld>
            <a:endParaRPr lang="en-GB"/>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9Slide.vn 1"/>
          <p:cNvSpPr txBox="1">
            <a:spLocks noGrp="1"/>
          </p:cNvSpPr>
          <p:nvPr>
            <p:ph type="ctrTitle"/>
          </p:nvPr>
        </p:nvSpPr>
        <p:spPr>
          <a:xfrm>
            <a:off x="152400" y="0"/>
            <a:ext cx="8711151" cy="6088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mtClean="0"/>
              <a:t>4.DEMO-TC3</a:t>
            </a:r>
            <a:endParaRPr lang="en-GB"/>
          </a:p>
        </p:txBody>
      </p:sp>
      <p:pic>
        <p:nvPicPr>
          <p:cNvPr id="96" name="9Slide.vn 3"/>
          <p:cNvPicPr preferRelativeResize="0"/>
          <p:nvPr/>
        </p:nvPicPr>
        <p:blipFill>
          <a:blip r:embed="rId3"/>
          <a:stretch>
            <a:fillRect/>
          </a:stretch>
        </p:blipFill>
        <p:spPr>
          <a:xfrm>
            <a:off x="5722705" y="2045304"/>
            <a:ext cx="2219340" cy="1159800"/>
          </a:xfrm>
          <a:prstGeom prst="rect">
            <a:avLst/>
          </a:prstGeom>
          <a:noFill/>
          <a:ln>
            <a:noFill/>
          </a:ln>
        </p:spPr>
      </p:pic>
      <p:pic>
        <p:nvPicPr>
          <p:cNvPr id="97" name="9Slide.vn 4"/>
          <p:cNvPicPr preferRelativeResize="0"/>
          <p:nvPr/>
        </p:nvPicPr>
        <p:blipFill>
          <a:blip r:embed="rId4"/>
          <a:stretch>
            <a:fillRect/>
          </a:stretch>
        </p:blipFill>
        <p:spPr>
          <a:xfrm>
            <a:off x="5790680" y="2449022"/>
            <a:ext cx="145275" cy="423000"/>
          </a:xfrm>
          <a:prstGeom prst="rect">
            <a:avLst/>
          </a:prstGeom>
          <a:noFill/>
          <a:ln>
            <a:noFill/>
          </a:ln>
        </p:spPr>
      </p:pic>
      <p:pic>
        <p:nvPicPr>
          <p:cNvPr id="98" name="9Slide.vn 5"/>
          <p:cNvPicPr preferRelativeResize="0"/>
          <p:nvPr/>
        </p:nvPicPr>
        <p:blipFill>
          <a:blip r:embed="rId5"/>
          <a:stretch>
            <a:fillRect/>
          </a:stretch>
        </p:blipFill>
        <p:spPr>
          <a:xfrm>
            <a:off x="6336726" y="1237502"/>
            <a:ext cx="1032700" cy="1209125"/>
          </a:xfrm>
          <a:prstGeom prst="rect">
            <a:avLst/>
          </a:prstGeom>
          <a:noFill/>
          <a:ln>
            <a:noFill/>
          </a:ln>
        </p:spPr>
      </p:pic>
      <p:pic>
        <p:nvPicPr>
          <p:cNvPr id="7" name="Picture 6"/>
          <p:cNvPicPr/>
          <p:nvPr/>
        </p:nvPicPr>
        <p:blipFill>
          <a:blip r:embed="rId6"/>
          <a:stretch>
            <a:fillRect/>
          </a:stretch>
        </p:blipFill>
        <p:spPr>
          <a:xfrm>
            <a:off x="0" y="631589"/>
            <a:ext cx="9144000" cy="4511911"/>
          </a:xfrm>
          <a:prstGeom prst="rect">
            <a:avLst/>
          </a:prstGeom>
        </p:spPr>
      </p:pic>
    </p:spTree>
    <p:extLst>
      <p:ext uri="{BB962C8B-B14F-4D97-AF65-F5344CB8AC3E}">
        <p14:creationId xmlns:p14="http://schemas.microsoft.com/office/powerpoint/2010/main" val="179988577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9Slide.vn 1"/>
          <p:cNvSpPr txBox="1">
            <a:spLocks noGrp="1"/>
          </p:cNvSpPr>
          <p:nvPr>
            <p:ph type="ctrTitle"/>
          </p:nvPr>
        </p:nvSpPr>
        <p:spPr>
          <a:xfrm>
            <a:off x="152400" y="0"/>
            <a:ext cx="8711151" cy="6088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mtClean="0"/>
              <a:t>4.DEMO-TC4</a:t>
            </a:r>
            <a:endParaRPr lang="en-GB"/>
          </a:p>
        </p:txBody>
      </p:sp>
      <p:pic>
        <p:nvPicPr>
          <p:cNvPr id="96" name="9Slide.vn 3"/>
          <p:cNvPicPr preferRelativeResize="0"/>
          <p:nvPr/>
        </p:nvPicPr>
        <p:blipFill>
          <a:blip r:embed="rId3"/>
          <a:stretch>
            <a:fillRect/>
          </a:stretch>
        </p:blipFill>
        <p:spPr>
          <a:xfrm>
            <a:off x="5722705" y="2045304"/>
            <a:ext cx="2219340" cy="1159800"/>
          </a:xfrm>
          <a:prstGeom prst="rect">
            <a:avLst/>
          </a:prstGeom>
          <a:noFill/>
          <a:ln>
            <a:noFill/>
          </a:ln>
        </p:spPr>
      </p:pic>
      <p:pic>
        <p:nvPicPr>
          <p:cNvPr id="97" name="9Slide.vn 4"/>
          <p:cNvPicPr preferRelativeResize="0"/>
          <p:nvPr/>
        </p:nvPicPr>
        <p:blipFill>
          <a:blip r:embed="rId4"/>
          <a:stretch>
            <a:fillRect/>
          </a:stretch>
        </p:blipFill>
        <p:spPr>
          <a:xfrm>
            <a:off x="5790680" y="2449022"/>
            <a:ext cx="145275" cy="423000"/>
          </a:xfrm>
          <a:prstGeom prst="rect">
            <a:avLst/>
          </a:prstGeom>
          <a:noFill/>
          <a:ln>
            <a:noFill/>
          </a:ln>
        </p:spPr>
      </p:pic>
      <p:pic>
        <p:nvPicPr>
          <p:cNvPr id="98" name="9Slide.vn 5"/>
          <p:cNvPicPr preferRelativeResize="0"/>
          <p:nvPr/>
        </p:nvPicPr>
        <p:blipFill>
          <a:blip r:embed="rId5"/>
          <a:stretch>
            <a:fillRect/>
          </a:stretch>
        </p:blipFill>
        <p:spPr>
          <a:xfrm>
            <a:off x="6336726" y="1237502"/>
            <a:ext cx="1032700" cy="1209125"/>
          </a:xfrm>
          <a:prstGeom prst="rect">
            <a:avLst/>
          </a:prstGeom>
          <a:noFill/>
          <a:ln>
            <a:noFill/>
          </a:ln>
        </p:spPr>
      </p:pic>
      <p:pic>
        <p:nvPicPr>
          <p:cNvPr id="8" name="Picture 7"/>
          <p:cNvPicPr/>
          <p:nvPr/>
        </p:nvPicPr>
        <p:blipFill>
          <a:blip r:embed="rId6"/>
          <a:stretch>
            <a:fillRect/>
          </a:stretch>
        </p:blipFill>
        <p:spPr>
          <a:xfrm>
            <a:off x="0" y="608852"/>
            <a:ext cx="9144000" cy="4534648"/>
          </a:xfrm>
          <a:prstGeom prst="rect">
            <a:avLst/>
          </a:prstGeom>
        </p:spPr>
      </p:pic>
    </p:spTree>
    <p:extLst>
      <p:ext uri="{BB962C8B-B14F-4D97-AF65-F5344CB8AC3E}">
        <p14:creationId xmlns:p14="http://schemas.microsoft.com/office/powerpoint/2010/main" val="152359494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57350"/>
            <a:ext cx="6096000" cy="882650"/>
          </a:xfrm>
        </p:spPr>
        <p:txBody>
          <a:bodyPr/>
          <a:lstStyle/>
          <a:p>
            <a:r>
              <a:rPr lang="en-US" sz="2400"/>
              <a:t> </a:t>
            </a:r>
            <a:r>
              <a:rPr lang="en-US"/>
              <a:t>THIẾT KẾ GIAO DIỆN</a:t>
            </a:r>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85750"/>
            <a:ext cx="3414395" cy="612775"/>
          </a:xfrm>
        </p:spPr>
        <p:txBody>
          <a:bodyPr/>
          <a:lstStyle/>
          <a:p>
            <a:r>
              <a:rPr lang="en-US" sz="2800"/>
              <a:t>GIAO DIỆN WEB</a:t>
            </a:r>
          </a:p>
        </p:txBody>
      </p:sp>
      <p:pic>
        <p:nvPicPr>
          <p:cNvPr id="76" name="Picture 7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035050"/>
            <a:ext cx="7696200" cy="3818316"/>
          </a:xfrm>
          <a:prstGeom prst="rect">
            <a:avLst/>
          </a:prstGeom>
        </p:spPr>
      </p:pic>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3350"/>
            <a:ext cx="4445000" cy="600075"/>
          </a:xfrm>
        </p:spPr>
        <p:txBody>
          <a:bodyPr/>
          <a:lstStyle/>
          <a:p>
            <a:r>
              <a:rPr lang="en-US" sz="2800"/>
              <a:t>GIAO DIỆN WINFORM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743872"/>
            <a:ext cx="8610600" cy="4114800"/>
          </a:xfrm>
          <a:prstGeom prst="rect">
            <a:avLst/>
          </a:prstGeom>
        </p:spPr>
      </p:pic>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9Slide.vn 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25</a:t>
            </a:fld>
            <a:endParaRPr lang="en-GB"/>
          </a:p>
        </p:txBody>
      </p:sp>
      <p:sp>
        <p:nvSpPr>
          <p:cNvPr id="351" name="9Slide.vn 2"/>
          <p:cNvSpPr txBox="1">
            <a:spLocks noGrp="1"/>
          </p:cNvSpPr>
          <p:nvPr>
            <p:ph type="ctrTitle" idx="4294967295"/>
          </p:nvPr>
        </p:nvSpPr>
        <p:spPr>
          <a:xfrm>
            <a:off x="228600" y="133350"/>
            <a:ext cx="5257800" cy="327659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sz="3600" smtClean="0"/>
              <a:t>Cảm ơn thầy cô và các bạn đã lắng nghe bài thuyết trình của nhóm em</a:t>
            </a:r>
            <a:endParaRPr sz="3600"/>
          </a:p>
        </p:txBody>
      </p:sp>
      <p:pic>
        <p:nvPicPr>
          <p:cNvPr id="353" name="9Slide.vn 4"/>
          <p:cNvPicPr preferRelativeResize="0"/>
          <p:nvPr/>
        </p:nvPicPr>
        <p:blipFill>
          <a:blip r:embed="rId3"/>
          <a:stretch>
            <a:fillRect/>
          </a:stretch>
        </p:blipFill>
        <p:spPr>
          <a:xfrm>
            <a:off x="5177220" y="2877897"/>
            <a:ext cx="3171324" cy="1889775"/>
          </a:xfrm>
          <a:prstGeom prst="rect">
            <a:avLst/>
          </a:prstGeom>
          <a:noFill/>
          <a:ln>
            <a:noFill/>
          </a:ln>
        </p:spPr>
      </p:pic>
      <p:pic>
        <p:nvPicPr>
          <p:cNvPr id="354" name="9Slide.vn 5"/>
          <p:cNvPicPr preferRelativeResize="0"/>
          <p:nvPr/>
        </p:nvPicPr>
        <p:blipFill>
          <a:blip r:embed="rId4"/>
          <a:stretch>
            <a:fillRect/>
          </a:stretch>
        </p:blipFill>
        <p:spPr>
          <a:xfrm>
            <a:off x="6553200" y="1962150"/>
            <a:ext cx="548700" cy="1597701"/>
          </a:xfrm>
          <a:prstGeom prst="rect">
            <a:avLst/>
          </a:prstGeom>
          <a:noFill/>
          <a:ln>
            <a:noFill/>
          </a:ln>
        </p:spPr>
      </p:pic>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9Slide.vn 1"/>
          <p:cNvSpPr txBox="1">
            <a:spLocks noGrp="1"/>
          </p:cNvSpPr>
          <p:nvPr>
            <p:ph type="ctrTitle"/>
          </p:nvPr>
        </p:nvSpPr>
        <p:spPr>
          <a:xfrm>
            <a:off x="457201" y="1659550"/>
            <a:ext cx="4932708"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a:t>1.</a:t>
            </a:r>
          </a:p>
          <a:p>
            <a:pPr marL="0" lvl="0" indent="0" algn="l" rtl="0">
              <a:spcBef>
                <a:spcPts val="0"/>
              </a:spcBef>
              <a:spcAft>
                <a:spcPts val="0"/>
              </a:spcAft>
              <a:buNone/>
            </a:pPr>
            <a:r>
              <a:rPr lang="en-GB" dirty="0"/>
              <a:t>KHẢO SÁT HỆ THỐNG</a:t>
            </a:r>
          </a:p>
        </p:txBody>
      </p:sp>
      <p:pic>
        <p:nvPicPr>
          <p:cNvPr id="96" name="9Slide.vn 3"/>
          <p:cNvPicPr preferRelativeResize="0"/>
          <p:nvPr/>
        </p:nvPicPr>
        <p:blipFill>
          <a:blip r:embed="rId3"/>
          <a:stretch>
            <a:fillRect/>
          </a:stretch>
        </p:blipFill>
        <p:spPr>
          <a:xfrm>
            <a:off x="5722705" y="2045304"/>
            <a:ext cx="2219340" cy="1159800"/>
          </a:xfrm>
          <a:prstGeom prst="rect">
            <a:avLst/>
          </a:prstGeom>
          <a:noFill/>
          <a:ln>
            <a:noFill/>
          </a:ln>
        </p:spPr>
      </p:pic>
      <p:pic>
        <p:nvPicPr>
          <p:cNvPr id="97" name="9Slide.vn 4"/>
          <p:cNvPicPr preferRelativeResize="0"/>
          <p:nvPr/>
        </p:nvPicPr>
        <p:blipFill>
          <a:blip r:embed="rId4"/>
          <a:stretch>
            <a:fillRect/>
          </a:stretch>
        </p:blipFill>
        <p:spPr>
          <a:xfrm>
            <a:off x="5790680" y="2449022"/>
            <a:ext cx="145275" cy="423000"/>
          </a:xfrm>
          <a:prstGeom prst="rect">
            <a:avLst/>
          </a:prstGeom>
          <a:noFill/>
          <a:ln>
            <a:noFill/>
          </a:ln>
        </p:spPr>
      </p:pic>
      <p:pic>
        <p:nvPicPr>
          <p:cNvPr id="98" name="9Slide.vn 5"/>
          <p:cNvPicPr preferRelativeResize="0"/>
          <p:nvPr/>
        </p:nvPicPr>
        <p:blipFill>
          <a:blip r:embed="rId5"/>
          <a:stretch>
            <a:fillRect/>
          </a:stretch>
        </p:blipFill>
        <p:spPr>
          <a:xfrm>
            <a:off x="6336726" y="1237502"/>
            <a:ext cx="1032700" cy="1209125"/>
          </a:xfrm>
          <a:prstGeom prst="rect">
            <a:avLst/>
          </a:prstGeom>
          <a:noFill/>
          <a:ln>
            <a:noFill/>
          </a:ln>
        </p:spPr>
      </p:pic>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9Slide.vn 1"/>
          <p:cNvPicPr preferRelativeResize="0"/>
          <p:nvPr/>
        </p:nvPicPr>
        <p:blipFill>
          <a:blip r:embed="rId3"/>
          <a:stretch>
            <a:fillRect/>
          </a:stretch>
        </p:blipFill>
        <p:spPr>
          <a:xfrm>
            <a:off x="5210416" y="2211062"/>
            <a:ext cx="2017495" cy="1209250"/>
          </a:xfrm>
          <a:prstGeom prst="rect">
            <a:avLst/>
          </a:prstGeom>
          <a:noFill/>
          <a:ln>
            <a:noFill/>
          </a:ln>
        </p:spPr>
      </p:pic>
      <p:sp>
        <p:nvSpPr>
          <p:cNvPr id="111" name="9Slide.vn 2"/>
          <p:cNvSpPr txBox="1">
            <a:spLocks noGrp="1"/>
          </p:cNvSpPr>
          <p:nvPr>
            <p:ph type="ctrTitle" idx="4294967295"/>
          </p:nvPr>
        </p:nvSpPr>
        <p:spPr>
          <a:xfrm>
            <a:off x="304800" y="285750"/>
            <a:ext cx="3332480" cy="64325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3600"/>
              <a:t>Nêu bài toán</a:t>
            </a:r>
          </a:p>
        </p:txBody>
      </p:sp>
      <p:sp>
        <p:nvSpPr>
          <p:cNvPr id="112" name="9Slide.vn 3"/>
          <p:cNvSpPr txBox="1">
            <a:spLocks noGrp="1"/>
          </p:cNvSpPr>
          <p:nvPr>
            <p:ph type="subTitle" idx="4294967295"/>
          </p:nvPr>
        </p:nvSpPr>
        <p:spPr>
          <a:xfrm>
            <a:off x="381000" y="928370"/>
            <a:ext cx="3900170" cy="4054475"/>
          </a:xfrm>
          <a:prstGeom prst="rect">
            <a:avLst/>
          </a:prstGeom>
        </p:spPr>
        <p:txBody>
          <a:bodyPr spcFirstLastPara="1" wrap="square" lIns="0" tIns="0" rIns="0" bIns="0" anchor="t" anchorCtr="0">
            <a:noAutofit/>
          </a:bodyPr>
          <a:lstStyle/>
          <a:p>
            <a:pPr marL="0" lvl="0" indent="0" algn="just" rtl="0">
              <a:spcBef>
                <a:spcPts val="600"/>
              </a:spcBef>
              <a:spcAft>
                <a:spcPts val="0"/>
              </a:spcAft>
              <a:buNone/>
            </a:pPr>
            <a:r>
              <a:rPr lang="en-GB" sz="1700"/>
              <a:t>Quản lý shop thời trang là hoạt động của một cửa hàng dù lớn hay nhỏ, nhân viên phải thực hiện các công việc liên quan đến nhập, xuất quần áo.... Điều này gây ảnh hưởng rất nhiều đến hiệu quả và thời gian làm việc. Bên cạnh đó, số người biết đến cửa hàng không lớn, chỉ trong quy mô nhỏ. Do vậy, việc sử dụng Website để bán hàng và giới thiệu cửa hàng là điều cần thiết để phát triển cửa hàng lớn mạnh hơn.</a:t>
            </a:r>
          </a:p>
        </p:txBody>
      </p:sp>
      <p:sp>
        <p:nvSpPr>
          <p:cNvPr id="113" name="9Slide.vn 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4</a:t>
            </a:fld>
            <a:endParaRPr lang="en-GB"/>
          </a:p>
        </p:txBody>
      </p:sp>
      <p:pic>
        <p:nvPicPr>
          <p:cNvPr id="114" name="9Slide.vn 5"/>
          <p:cNvPicPr preferRelativeResize="0"/>
          <p:nvPr/>
        </p:nvPicPr>
        <p:blipFill>
          <a:blip r:embed="rId4"/>
          <a:stretch>
            <a:fillRect/>
          </a:stretch>
        </p:blipFill>
        <p:spPr>
          <a:xfrm>
            <a:off x="4386955" y="1434470"/>
            <a:ext cx="481900" cy="555275"/>
          </a:xfrm>
          <a:prstGeom prst="rect">
            <a:avLst/>
          </a:prstGeom>
          <a:noFill/>
          <a:ln>
            <a:noFill/>
          </a:ln>
        </p:spPr>
      </p:pic>
      <p:pic>
        <p:nvPicPr>
          <p:cNvPr id="115" name="9Slide.vn 6"/>
          <p:cNvPicPr preferRelativeResize="0"/>
          <p:nvPr/>
        </p:nvPicPr>
        <p:blipFill>
          <a:blip r:embed="rId5"/>
          <a:stretch>
            <a:fillRect/>
          </a:stretch>
        </p:blipFill>
        <p:spPr>
          <a:xfrm>
            <a:off x="4569684" y="1556163"/>
            <a:ext cx="481900" cy="555275"/>
          </a:xfrm>
          <a:prstGeom prst="rect">
            <a:avLst/>
          </a:prstGeom>
          <a:noFill/>
          <a:ln>
            <a:noFill/>
          </a:ln>
        </p:spPr>
      </p:pic>
      <p:pic>
        <p:nvPicPr>
          <p:cNvPr id="116" name="9Slide.vn 7"/>
          <p:cNvPicPr preferRelativeResize="0"/>
          <p:nvPr/>
        </p:nvPicPr>
        <p:blipFill>
          <a:blip r:embed="rId6"/>
          <a:stretch>
            <a:fillRect/>
          </a:stretch>
        </p:blipFill>
        <p:spPr>
          <a:xfrm>
            <a:off x="5654025" y="2170138"/>
            <a:ext cx="1111472" cy="961913"/>
          </a:xfrm>
          <a:prstGeom prst="rect">
            <a:avLst/>
          </a:prstGeom>
          <a:noFill/>
          <a:ln>
            <a:noFill/>
          </a:ln>
        </p:spPr>
      </p:pic>
      <p:pic>
        <p:nvPicPr>
          <p:cNvPr id="117" name="9Slide.vn 8"/>
          <p:cNvPicPr preferRelativeResize="0"/>
          <p:nvPr/>
        </p:nvPicPr>
        <p:blipFill>
          <a:blip r:embed="rId6"/>
          <a:stretch>
            <a:fillRect/>
          </a:stretch>
        </p:blipFill>
        <p:spPr>
          <a:xfrm>
            <a:off x="5654025" y="1777572"/>
            <a:ext cx="1111472" cy="961913"/>
          </a:xfrm>
          <a:prstGeom prst="rect">
            <a:avLst/>
          </a:prstGeom>
          <a:noFill/>
          <a:ln>
            <a:noFill/>
          </a:ln>
        </p:spPr>
      </p:pic>
      <p:pic>
        <p:nvPicPr>
          <p:cNvPr id="118" name="9Slide.vn 9"/>
          <p:cNvPicPr preferRelativeResize="0"/>
          <p:nvPr/>
        </p:nvPicPr>
        <p:blipFill>
          <a:blip r:embed="rId7"/>
          <a:stretch>
            <a:fillRect/>
          </a:stretch>
        </p:blipFill>
        <p:spPr>
          <a:xfrm>
            <a:off x="5587011" y="756240"/>
            <a:ext cx="1245500" cy="799942"/>
          </a:xfrm>
          <a:prstGeom prst="rect">
            <a:avLst/>
          </a:prstGeom>
          <a:noFill/>
          <a:ln>
            <a:noFill/>
          </a:ln>
        </p:spPr>
      </p:pic>
      <p:pic>
        <p:nvPicPr>
          <p:cNvPr id="119" name="9Slide.vn 10"/>
          <p:cNvPicPr preferRelativeResize="0"/>
          <p:nvPr/>
        </p:nvPicPr>
        <p:blipFill>
          <a:blip r:embed="rId8"/>
          <a:stretch>
            <a:fillRect/>
          </a:stretch>
        </p:blipFill>
        <p:spPr>
          <a:xfrm>
            <a:off x="7380302" y="1666762"/>
            <a:ext cx="848475" cy="555275"/>
          </a:xfrm>
          <a:prstGeom prst="rect">
            <a:avLst/>
          </a:prstGeom>
          <a:noFill/>
          <a:ln>
            <a:noFill/>
          </a:ln>
        </p:spPr>
      </p:pic>
      <p:cxnSp>
        <p:nvCxnSpPr>
          <p:cNvPr id="120" name="9Slide.vn 11"/>
          <p:cNvCxnSpPr/>
          <p:nvPr/>
        </p:nvCxnSpPr>
        <p:spPr>
          <a:xfrm>
            <a:off x="6958825" y="3257288"/>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21" name="9Slide.vn 12"/>
          <p:cNvCxnSpPr/>
          <p:nvPr/>
        </p:nvCxnSpPr>
        <p:spPr>
          <a:xfrm>
            <a:off x="4910575" y="2035238"/>
            <a:ext cx="559800" cy="323100"/>
          </a:xfrm>
          <a:prstGeom prst="straightConnector1">
            <a:avLst/>
          </a:prstGeom>
          <a:noFill/>
          <a:ln w="19050" cap="rnd" cmpd="sng">
            <a:solidFill>
              <a:schemeClr val="accent6"/>
            </a:solidFill>
            <a:prstDash val="dash"/>
            <a:round/>
            <a:headEnd type="none" w="med" len="med"/>
            <a:tailEnd type="none" w="med" len="med"/>
          </a:ln>
        </p:spPr>
      </p:cxnSp>
      <p:pic>
        <p:nvPicPr>
          <p:cNvPr id="122" name="9Slide.vn 13"/>
          <p:cNvPicPr preferRelativeResize="0"/>
          <p:nvPr/>
        </p:nvPicPr>
        <p:blipFill>
          <a:blip r:embed="rId9"/>
          <a:stretch>
            <a:fillRect/>
          </a:stretch>
        </p:blipFill>
        <p:spPr>
          <a:xfrm>
            <a:off x="7703038" y="1370716"/>
            <a:ext cx="190716" cy="555275"/>
          </a:xfrm>
          <a:prstGeom prst="rect">
            <a:avLst/>
          </a:prstGeom>
          <a:noFill/>
          <a:ln>
            <a:noFill/>
          </a:ln>
        </p:spPr>
      </p:pic>
      <p:cxnSp>
        <p:nvCxnSpPr>
          <p:cNvPr id="123" name="9Slide.vn 14"/>
          <p:cNvCxnSpPr/>
          <p:nvPr/>
        </p:nvCxnSpPr>
        <p:spPr>
          <a:xfrm flipH="1">
            <a:off x="4637575" y="3181088"/>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24" name="9Slide.vn 15"/>
          <p:cNvCxnSpPr/>
          <p:nvPr/>
        </p:nvCxnSpPr>
        <p:spPr>
          <a:xfrm flipH="1">
            <a:off x="6910225" y="2111438"/>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25" name="9Slide.vn 16"/>
          <p:cNvPicPr preferRelativeResize="0"/>
          <p:nvPr/>
        </p:nvPicPr>
        <p:blipFill>
          <a:blip r:embed="rId10"/>
          <a:stretch>
            <a:fillRect/>
          </a:stretch>
        </p:blipFill>
        <p:spPr>
          <a:xfrm>
            <a:off x="4422863" y="2732996"/>
            <a:ext cx="1019495" cy="1122001"/>
          </a:xfrm>
          <a:prstGeom prst="rect">
            <a:avLst/>
          </a:prstGeom>
          <a:noFill/>
          <a:ln>
            <a:noFill/>
          </a:ln>
        </p:spPr>
      </p:pic>
      <p:pic>
        <p:nvPicPr>
          <p:cNvPr id="126" name="9Slide.vn 17"/>
          <p:cNvPicPr preferRelativeResize="0"/>
          <p:nvPr/>
        </p:nvPicPr>
        <p:blipFill>
          <a:blip r:embed="rId11"/>
          <a:stretch>
            <a:fillRect/>
          </a:stretch>
        </p:blipFill>
        <p:spPr>
          <a:xfrm>
            <a:off x="7660716" y="3287994"/>
            <a:ext cx="430025" cy="599150"/>
          </a:xfrm>
          <a:prstGeom prst="rect">
            <a:avLst/>
          </a:prstGeom>
          <a:noFill/>
          <a:ln>
            <a:noFill/>
          </a:ln>
        </p:spPr>
      </p:pic>
      <p:pic>
        <p:nvPicPr>
          <p:cNvPr id="127" name="9Slide.vn 18"/>
          <p:cNvPicPr preferRelativeResize="0"/>
          <p:nvPr/>
        </p:nvPicPr>
        <p:blipFill>
          <a:blip r:embed="rId12"/>
          <a:stretch>
            <a:fillRect/>
          </a:stretch>
        </p:blipFill>
        <p:spPr>
          <a:xfrm>
            <a:off x="8034133" y="3448355"/>
            <a:ext cx="430025" cy="599150"/>
          </a:xfrm>
          <a:prstGeom prst="rect">
            <a:avLst/>
          </a:prstGeom>
          <a:noFill/>
          <a:ln>
            <a:noFill/>
          </a:ln>
        </p:spPr>
      </p:pic>
      <p:sp>
        <p:nvSpPr>
          <p:cNvPr id="128" name="9Slide.vn 19"/>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9Slide.vn 1"/>
          <p:cNvSpPr txBox="1">
            <a:spLocks noGrp="1"/>
          </p:cNvSpPr>
          <p:nvPr>
            <p:ph type="body" idx="1"/>
          </p:nvPr>
        </p:nvSpPr>
        <p:spPr>
          <a:xfrm>
            <a:off x="381000" y="895350"/>
            <a:ext cx="2840990" cy="41275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b="1"/>
              <a:t>Cơ cấu</a:t>
            </a:r>
          </a:p>
          <a:p>
            <a:pPr marL="0" lvl="0" indent="0" algn="just" rtl="0">
              <a:spcBef>
                <a:spcPts val="600"/>
              </a:spcBef>
              <a:spcAft>
                <a:spcPts val="0"/>
              </a:spcAft>
              <a:buNone/>
            </a:pPr>
            <a:r>
              <a:rPr sz="1700"/>
              <a:t>Chủ cửa hàng: Chịu trách nhiệm về việc bán hàng, nhập hàng, quản lý doanh thu của cửa hàng.</a:t>
            </a:r>
          </a:p>
        </p:txBody>
      </p:sp>
      <p:sp>
        <p:nvSpPr>
          <p:cNvPr id="134" name="9Slide.vn 2"/>
          <p:cNvSpPr txBox="1">
            <a:spLocks noGrp="1"/>
          </p:cNvSpPr>
          <p:nvPr>
            <p:ph type="title"/>
          </p:nvPr>
        </p:nvSpPr>
        <p:spPr>
          <a:xfrm>
            <a:off x="381000" y="209550"/>
            <a:ext cx="6098540" cy="61404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a:t>Hiện trạng và cơ cấu tổ chức</a:t>
            </a:r>
          </a:p>
        </p:txBody>
      </p:sp>
      <p:sp>
        <p:nvSpPr>
          <p:cNvPr id="135" name="9Slide.vn 3"/>
          <p:cNvSpPr txBox="1">
            <a:spLocks noGrp="1"/>
          </p:cNvSpPr>
          <p:nvPr>
            <p:ph type="body" idx="2"/>
          </p:nvPr>
        </p:nvSpPr>
        <p:spPr>
          <a:xfrm>
            <a:off x="3733800" y="823595"/>
            <a:ext cx="3858260" cy="419989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b="1"/>
              <a:t>Hiện trạng</a:t>
            </a:r>
          </a:p>
          <a:p>
            <a:pPr marL="0" lvl="0" indent="0" algn="l" rtl="0">
              <a:spcBef>
                <a:spcPts val="600"/>
              </a:spcBef>
              <a:spcAft>
                <a:spcPts val="0"/>
              </a:spcAft>
              <a:buNone/>
            </a:pPr>
            <a:r>
              <a:rPr sz="1700"/>
              <a:t>Nhập sản phẩm mới cho cửa hàng: Khi cửa hàng nhập 1 loại quần áo mới về thì chủ cửa hàng chịu trách nhiệm cập nhật thông tin sản phẩm(Loại sản phẩm, số lượng, giá cả....).</a:t>
            </a:r>
          </a:p>
          <a:p>
            <a:pPr marL="0" lvl="0" indent="0" algn="l" rtl="0">
              <a:spcBef>
                <a:spcPts val="600"/>
              </a:spcBef>
              <a:spcAft>
                <a:spcPts val="0"/>
              </a:spcAft>
              <a:buNone/>
            </a:pPr>
            <a:r>
              <a:rPr sz="1700"/>
              <a:t>Bán hàng: Khi có khách hàng tới mua quần áo thì chủ cửa hàng cung cấp các thông tin về sản phẩm, thông tin giá cả và cung cấp sản phẩm cho khách hàng khi đồng ý bán.</a:t>
            </a:r>
          </a:p>
        </p:txBody>
      </p:sp>
      <p:sp>
        <p:nvSpPr>
          <p:cNvPr id="136" name="9Slide.vn 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5</a:t>
            </a:fld>
            <a:endParaRPr lang="en-GB"/>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9Slide.vn 1"/>
          <p:cNvSpPr txBox="1">
            <a:spLocks noGrp="1"/>
          </p:cNvSpPr>
          <p:nvPr>
            <p:ph type="title"/>
          </p:nvPr>
        </p:nvSpPr>
        <p:spPr>
          <a:xfrm>
            <a:off x="457200" y="209550"/>
            <a:ext cx="6405880" cy="70167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a:t>Giới thiệu về hệ thống</a:t>
            </a:r>
          </a:p>
        </p:txBody>
      </p:sp>
      <p:sp>
        <p:nvSpPr>
          <p:cNvPr id="145" name="9Slide.vn 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6</a:t>
            </a:fld>
            <a:endParaRPr lang="en-GB"/>
          </a:p>
        </p:txBody>
      </p:sp>
      <p:graphicFrame>
        <p:nvGraphicFramePr>
          <p:cNvPr id="2" name="Diagram 1"/>
          <p:cNvGraphicFramePr/>
          <p:nvPr>
            <p:extLst>
              <p:ext uri="{D42A27DB-BD31-4B8C-83A1-F6EECF244321}">
                <p14:modId xmlns:p14="http://schemas.microsoft.com/office/powerpoint/2010/main" val="2188769529"/>
              </p:ext>
            </p:extLst>
          </p:nvPr>
        </p:nvGraphicFramePr>
        <p:xfrm>
          <a:off x="1219200" y="1657350"/>
          <a:ext cx="6858000" cy="220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7150"/>
            <a:ext cx="5047615" cy="545465"/>
          </a:xfrm>
        </p:spPr>
        <p:txBody>
          <a:bodyPr/>
          <a:lstStyle/>
          <a:p>
            <a:r>
              <a:rPr lang="en-US" sz="2400"/>
              <a:t>Hệ thống quản lý shop bao gồm:</a:t>
            </a:r>
          </a:p>
        </p:txBody>
      </p:sp>
      <p:sp>
        <p:nvSpPr>
          <p:cNvPr id="10" name="Text Box 9"/>
          <p:cNvSpPr txBox="1"/>
          <p:nvPr/>
        </p:nvSpPr>
        <p:spPr>
          <a:xfrm>
            <a:off x="315595" y="667385"/>
            <a:ext cx="8609965" cy="1214755"/>
          </a:xfrm>
          <a:prstGeom prst="rect">
            <a:avLst/>
          </a:prstGeom>
          <a:noFill/>
        </p:spPr>
        <p:txBody>
          <a:bodyPr wrap="square" rtlCol="0">
            <a:spAutoFit/>
          </a:bodyPr>
          <a:lstStyle/>
          <a:p>
            <a:r>
              <a:rPr lang="en-US" sz="1700" b="1" i="1">
                <a:solidFill>
                  <a:schemeClr val="bg1"/>
                </a:solidFill>
              </a:rPr>
              <a:t>Chủ cửa hàng:</a:t>
            </a:r>
          </a:p>
          <a:p>
            <a:r>
              <a:rPr lang="en-US">
                <a:solidFill>
                  <a:schemeClr val="bg1"/>
                </a:solidFill>
              </a:rPr>
              <a:t>Là người quản lý cửa hàng, người đứng đầu cửa hàng, có quyền hạn cao nhất trong cửa hàng. Chủ cửa hàng cùng bộ phận nhập hàng sẽ là những người liên hệ trực tiếp với các nhà cung cấp để nhập sản phẩm. Chủ cửa hàng sẽ quản lý nhân viên, quản lý doanh thu của cửa hàng, quản lý việc nhập xuất sản phẩm của cửa hàng.</a:t>
            </a:r>
          </a:p>
        </p:txBody>
      </p:sp>
      <p:sp>
        <p:nvSpPr>
          <p:cNvPr id="11" name="Text Box 10"/>
          <p:cNvSpPr txBox="1"/>
          <p:nvPr/>
        </p:nvSpPr>
        <p:spPr>
          <a:xfrm>
            <a:off x="315595" y="1987550"/>
            <a:ext cx="8610600" cy="783590"/>
          </a:xfrm>
          <a:prstGeom prst="rect">
            <a:avLst/>
          </a:prstGeom>
          <a:noFill/>
        </p:spPr>
        <p:txBody>
          <a:bodyPr wrap="square" rtlCol="0">
            <a:spAutoFit/>
          </a:bodyPr>
          <a:lstStyle/>
          <a:p>
            <a:r>
              <a:rPr lang="en-US" sz="1700" b="1" i="1">
                <a:solidFill>
                  <a:schemeClr val="bg1"/>
                </a:solidFill>
              </a:rPr>
              <a:t>Nhân viên bán hàng:</a:t>
            </a:r>
          </a:p>
          <a:p>
            <a:r>
              <a:rPr lang="en-US">
                <a:solidFill>
                  <a:schemeClr val="bg1"/>
                </a:solidFill>
              </a:rPr>
              <a:t>Có nhiệm vụ hướng dẫn khách hàng tìm kiếm sản phẩm cho phù hợp, tính tiền số sản phẩm mà khách đã mua và lập hóa đơn bán hàng.</a:t>
            </a:r>
          </a:p>
        </p:txBody>
      </p:sp>
      <p:sp>
        <p:nvSpPr>
          <p:cNvPr id="12" name="Text Box 11"/>
          <p:cNvSpPr txBox="1"/>
          <p:nvPr/>
        </p:nvSpPr>
        <p:spPr>
          <a:xfrm>
            <a:off x="316230" y="2876550"/>
            <a:ext cx="8621395" cy="1214755"/>
          </a:xfrm>
          <a:prstGeom prst="rect">
            <a:avLst/>
          </a:prstGeom>
          <a:noFill/>
        </p:spPr>
        <p:txBody>
          <a:bodyPr wrap="square" rtlCol="0">
            <a:spAutoFit/>
          </a:bodyPr>
          <a:lstStyle/>
          <a:p>
            <a:r>
              <a:rPr lang="en-US" sz="1700" b="1" i="1">
                <a:solidFill>
                  <a:schemeClr val="bg1"/>
                </a:solidFill>
              </a:rPr>
              <a:t>Bộ phận kế toán:</a:t>
            </a:r>
          </a:p>
          <a:p>
            <a:r>
              <a:rPr lang="en-US">
                <a:solidFill>
                  <a:schemeClr val="bg1"/>
                </a:solidFill>
              </a:rPr>
              <a:t>Quản lý các hóa đơn mua hàng của khách hàng. Dựa vào đó, có thể thống kê doanh thu, số lượng từng sản phẩm đã bán, số lượng tồn kho. Việc này sẽ được thống kê theo từng thời kỳ như theo tháng, theo quý, theo năm. Với các thông tin này sẽ được chủ cửa hàng lưu trữ lại để đưa ra các quyết định kinh doanh cho phù hợp, phát triển bền vững cửa hàng.</a:t>
            </a:r>
          </a:p>
        </p:txBody>
      </p:sp>
      <p:sp>
        <p:nvSpPr>
          <p:cNvPr id="13" name="Text Box 12"/>
          <p:cNvSpPr txBox="1"/>
          <p:nvPr/>
        </p:nvSpPr>
        <p:spPr>
          <a:xfrm>
            <a:off x="316230" y="4223385"/>
            <a:ext cx="8522970" cy="783590"/>
          </a:xfrm>
          <a:prstGeom prst="rect">
            <a:avLst/>
          </a:prstGeom>
          <a:noFill/>
        </p:spPr>
        <p:txBody>
          <a:bodyPr wrap="square" rtlCol="0">
            <a:spAutoFit/>
          </a:bodyPr>
          <a:lstStyle/>
          <a:p>
            <a:r>
              <a:rPr lang="en-US" sz="1700" b="1" i="1">
                <a:solidFill>
                  <a:schemeClr val="bg1"/>
                </a:solidFill>
              </a:rPr>
              <a:t>Bộ phận nhập hàng:</a:t>
            </a:r>
          </a:p>
          <a:p>
            <a:r>
              <a:rPr lang="en-US">
                <a:solidFill>
                  <a:schemeClr val="bg1"/>
                </a:solidFill>
              </a:rPr>
              <a:t>Có nhiệm vụ quản lý việc nhập sản phẩm và kiểm tra sản phẩm của cửa hàng. Khi sản phẩm nào đó hết, bộ phận nhập hàng sẽ lập phiếu nhập hàng</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heel(1)">
                                      <p:cBhvr>
                                        <p:cTn id="17" dur="2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heel(1)">
                                      <p:cBhvr>
                                        <p:cTn id="2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9Slide.vn 1"/>
          <p:cNvSpPr txBox="1">
            <a:spLocks noGrp="1"/>
          </p:cNvSpPr>
          <p:nvPr>
            <p:ph type="ctrTitle"/>
          </p:nvPr>
        </p:nvSpPr>
        <p:spPr>
          <a:xfrm>
            <a:off x="381000" y="1200150"/>
            <a:ext cx="5211445" cy="1905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t>2</a:t>
            </a:r>
            <a:r>
              <a:rPr lang="en-GB"/>
              <a:t>.</a:t>
            </a:r>
          </a:p>
          <a:p>
            <a:pPr marL="0" lvl="0" indent="0" algn="l" rtl="0">
              <a:spcBef>
                <a:spcPts val="0"/>
              </a:spcBef>
              <a:spcAft>
                <a:spcPts val="0"/>
              </a:spcAft>
              <a:buNone/>
            </a:pPr>
            <a:r>
              <a:rPr lang="en-GB"/>
              <a:t>PHÂN TÍCH THIẾT KẾ HỆ THỐNG</a:t>
            </a:r>
          </a:p>
        </p:txBody>
      </p:sp>
      <p:pic>
        <p:nvPicPr>
          <p:cNvPr id="96" name="9Slide.vn 3"/>
          <p:cNvPicPr preferRelativeResize="0"/>
          <p:nvPr/>
        </p:nvPicPr>
        <p:blipFill>
          <a:blip r:embed="rId3"/>
          <a:stretch>
            <a:fillRect/>
          </a:stretch>
        </p:blipFill>
        <p:spPr>
          <a:xfrm>
            <a:off x="5722705" y="2045304"/>
            <a:ext cx="2219340" cy="1159800"/>
          </a:xfrm>
          <a:prstGeom prst="rect">
            <a:avLst/>
          </a:prstGeom>
          <a:noFill/>
          <a:ln>
            <a:noFill/>
          </a:ln>
        </p:spPr>
      </p:pic>
      <p:pic>
        <p:nvPicPr>
          <p:cNvPr id="97" name="9Slide.vn 4"/>
          <p:cNvPicPr preferRelativeResize="0"/>
          <p:nvPr/>
        </p:nvPicPr>
        <p:blipFill>
          <a:blip r:embed="rId4"/>
          <a:stretch>
            <a:fillRect/>
          </a:stretch>
        </p:blipFill>
        <p:spPr>
          <a:xfrm>
            <a:off x="5790680" y="2449022"/>
            <a:ext cx="145275" cy="423000"/>
          </a:xfrm>
          <a:prstGeom prst="rect">
            <a:avLst/>
          </a:prstGeom>
          <a:noFill/>
          <a:ln>
            <a:noFill/>
          </a:ln>
        </p:spPr>
      </p:pic>
      <p:pic>
        <p:nvPicPr>
          <p:cNvPr id="98" name="9Slide.vn 5"/>
          <p:cNvPicPr preferRelativeResize="0"/>
          <p:nvPr/>
        </p:nvPicPr>
        <p:blipFill>
          <a:blip r:embed="rId5"/>
          <a:stretch>
            <a:fillRect/>
          </a:stretch>
        </p:blipFill>
        <p:spPr>
          <a:xfrm>
            <a:off x="6336726" y="1237502"/>
            <a:ext cx="1032700" cy="1209125"/>
          </a:xfrm>
          <a:prstGeom prst="rect">
            <a:avLst/>
          </a:prstGeom>
          <a:noFill/>
          <a:ln>
            <a:noFill/>
          </a:ln>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9Slide.vn 2"/>
          <p:cNvSpPr txBox="1">
            <a:spLocks noGrp="1"/>
          </p:cNvSpPr>
          <p:nvPr>
            <p:ph type="ctrTitle" idx="4294967295"/>
          </p:nvPr>
        </p:nvSpPr>
        <p:spPr>
          <a:xfrm>
            <a:off x="304800" y="285750"/>
            <a:ext cx="5640070" cy="44386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sz="2400"/>
              <a:t>SƠ ĐỒ USE CASE NGHIỆP VỤ</a:t>
            </a:r>
          </a:p>
        </p:txBody>
      </p:sp>
      <p:sp>
        <p:nvSpPr>
          <p:cNvPr id="113" name="9Slide.vn 4"/>
          <p:cNvSpPr txBox="1">
            <a:spLocks noGrp="1"/>
          </p:cNvSpPr>
          <p:nvPr>
            <p:ph type="sldNum" idx="12"/>
          </p:nvPr>
        </p:nvSpPr>
        <p:spPr>
          <a:xfrm>
            <a:off x="8495030" y="4749800"/>
            <a:ext cx="534035" cy="393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endParaRPr lang="en-GB"/>
          </a:p>
        </p:txBody>
      </p:sp>
      <p:pic>
        <p:nvPicPr>
          <p:cNvPr id="3" name="Picture 3"/>
          <p:cNvPicPr>
            <a:picLocks noChangeAspect="1"/>
          </p:cNvPicPr>
          <p:nvPr/>
        </p:nvPicPr>
        <p:blipFill>
          <a:blip r:embed="rId3"/>
          <a:stretch>
            <a:fillRect/>
          </a:stretch>
        </p:blipFill>
        <p:spPr>
          <a:xfrm>
            <a:off x="0" y="895350"/>
            <a:ext cx="9144000" cy="4248150"/>
          </a:xfrm>
          <a:prstGeom prst="rect">
            <a:avLst/>
          </a:prstGeom>
        </p:spPr>
      </p:pic>
    </p:spTree>
  </p:cSld>
  <p:clrMapOvr>
    <a:masterClrMapping/>
  </p:clrMapOvr>
  <p:transition>
    <p:random/>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HAPE_LOCKS" val="1983"/>
</p:tagLst>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474</TotalTime>
  <Words>1031</Words>
  <Application>Microsoft Office PowerPoint</Application>
  <PresentationFormat>On-screen Show (16:9)</PresentationFormat>
  <Paragraphs>229</Paragraphs>
  <Slides>25</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Lexend Deca</vt:lpstr>
      <vt:lpstr>Muli</vt:lpstr>
      <vt:lpstr>Times New Roman</vt:lpstr>
      <vt:lpstr>Aliena template</vt:lpstr>
      <vt:lpstr>BÁO CÁO ĐỒ ÁN KIỂM ĐỊNH CHẤT LƯỢNG PHẦN MỀM</vt:lpstr>
      <vt:lpstr>Thành viên:</vt:lpstr>
      <vt:lpstr>1. KHẢO SÁT HỆ THỐNG</vt:lpstr>
      <vt:lpstr>Nêu bài toán</vt:lpstr>
      <vt:lpstr>Hiện trạng và cơ cấu tổ chức</vt:lpstr>
      <vt:lpstr>Giới thiệu về hệ thống</vt:lpstr>
      <vt:lpstr>Hệ thống quản lý shop bao gồm:</vt:lpstr>
      <vt:lpstr>2. PHÂN TÍCH THIẾT KẾ HỆ THỐNG</vt:lpstr>
      <vt:lpstr>SƠ ĐỒ USE CASE NGHIỆP VỤ</vt:lpstr>
      <vt:lpstr>Sơ đồ dữ liệu quan hệ</vt:lpstr>
      <vt:lpstr>3.KIỂM THỬ HỘP TRẮNG – HỘP ĐEN</vt:lpstr>
      <vt:lpstr>3.1.Kiểm thử hộp trắng</vt:lpstr>
      <vt:lpstr>3.1.Kiểm thử hộp trắng</vt:lpstr>
      <vt:lpstr>3.1.Kiểm thử hộp trắng</vt:lpstr>
      <vt:lpstr>3.2.Kiểm thử hộp đen</vt:lpstr>
      <vt:lpstr>3.2.Kiểm thử hộp đen</vt:lpstr>
      <vt:lpstr>PowerPoint Presentation</vt:lpstr>
      <vt:lpstr>4.DEMO-TC1</vt:lpstr>
      <vt:lpstr>4.DEMO-TC2</vt:lpstr>
      <vt:lpstr>4.DEMO-TC3</vt:lpstr>
      <vt:lpstr>4.DEMO-TC4</vt:lpstr>
      <vt:lpstr> THIẾT KẾ GIAO DIỆN</vt:lpstr>
      <vt:lpstr>GIAO DIỆN WEB</vt:lpstr>
      <vt:lpstr>GIAO DIỆN WINFORM</vt:lpstr>
      <vt:lpstr>Cảm ơn thầy cô và các bạn đã lắng nghe bài thuyết trình của nhóm em</vt:lpstr>
    </vt:vector>
  </TitlesOfParts>
  <Manager>9Slide.vn</Manager>
  <Company>9Slide.vn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Khanh Xinh</dc:creator>
  <dc:description>9Slide.vn</dc:description>
  <cp:lastModifiedBy>PC</cp:lastModifiedBy>
  <cp:revision>64</cp:revision>
  <dcterms:created xsi:type="dcterms:W3CDTF">2021-06-01T04:29:00Z</dcterms:created>
  <dcterms:modified xsi:type="dcterms:W3CDTF">2021-06-16T02:38:02Z</dcterms:modified>
  <cp:category>9Slide.vn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