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3" r:id="rId4"/>
    <p:sldId id="284" r:id="rId5"/>
    <p:sldId id="274" r:id="rId6"/>
    <p:sldId id="285" r:id="rId7"/>
    <p:sldId id="276" r:id="rId8"/>
    <p:sldId id="288" r:id="rId9"/>
    <p:sldId id="278" r:id="rId10"/>
    <p:sldId id="290" r:id="rId11"/>
    <p:sldId id="263" r:id="rId12"/>
    <p:sldId id="262" r:id="rId13"/>
    <p:sldId id="269" r:id="rId14"/>
    <p:sldId id="293" r:id="rId15"/>
    <p:sldId id="286" r:id="rId16"/>
    <p:sldId id="287" r:id="rId17"/>
    <p:sldId id="281" r:id="rId18"/>
    <p:sldId id="294" r:id="rId19"/>
    <p:sldId id="282" r:id="rId20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9B34C-F2F5-4EAD-843C-0469BC0093AC}" v="593" dt="2021-07-04T04:07:53.233"/>
    <p1510:client id="{0BCCB517-EAC3-497C-9C02-CDB037F2BBEB}" v="1" dt="2021-07-04T09:45:03.882"/>
    <p1510:client id="{0C3DD7BC-F91C-4333-AB7F-F849C3A2F542}" v="3333" dt="2021-07-04T08:58:09.069"/>
    <p1510:client id="{0DF565F2-B40C-4616-A386-999B06D17BAE}" v="370" dt="2021-07-06T08:08:37.150"/>
    <p1510:client id="{224DCFA9-7DB1-4F62-8A2F-BE3BDA2CE0C6}" v="24" dt="2021-07-05T09:57:04.830"/>
    <p1510:client id="{72B6F658-6ECF-4FB3-98ED-F26FE93D39BE}" v="34" dt="2021-07-07T08:25:28.593"/>
    <p1510:client id="{8548461C-3B94-4762-BD79-394D1CDD252B}" v="9" dt="2021-07-04T15:16:59.043"/>
    <p1510:client id="{8C249214-B0F8-4E97-A794-D3583C15C5E1}" v="171" dt="2021-07-06T15:58:11.547"/>
    <p1510:client id="{931051AA-EA6C-4506-BC73-915919716FC9}" v="85" dt="2021-07-04T10:05:53.909"/>
    <p1510:client id="{A2632D3E-97B1-421A-AFFB-9FA66C91F2F1}" v="66" dt="2021-07-06T08:58:17.850"/>
    <p1510:client id="{B4F78232-093B-4313-A4E4-06495422EECA}" v="522" dt="2021-07-04T08:30:41.121"/>
    <p1510:client id="{BDA6391E-39F6-4C9A-B66E-BD572C9AEC31}" v="1368" dt="2021-07-04T09:43:53.493"/>
    <p1510:client id="{CDE74E09-3B70-48CB-9735-95E3C4394AE5}" v="115" dt="2021-07-06T09:04:00.411"/>
    <p1510:client id="{D92040E1-8C0F-4683-80D7-0D04321B536A}" v="128" dt="2021-07-07T08:16:39.696"/>
    <p1510:client id="{EE90EA5C-0089-437C-8AD3-64E8E56769D3}" v="8" dt="2021-07-05T07:21:30.502"/>
    <p1510:client id="{F83397A7-AEBF-4AE3-AEF3-2CDF51B0B02D}" v="280" dt="2021-07-06T15:42:08.773"/>
    <p1510:client id="{F9A1E506-2661-48C0-95DE-A294ED628BFB}" v="3479" dt="2021-07-06T08:38:53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7DD9F-8158-4B05-9BB2-28AC282606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2E9780-2365-4C63-97C5-4D83BA3D51E0}">
      <dgm:prSet/>
      <dgm:spPr/>
      <dgm:t>
        <a:bodyPr/>
        <a:lstStyle/>
        <a:p>
          <a:r>
            <a:rPr lang="vi-VN"/>
            <a:t>1. Đặt vấn đề</a:t>
          </a:r>
          <a:endParaRPr lang="en-US"/>
        </a:p>
      </dgm:t>
    </dgm:pt>
    <dgm:pt modelId="{F92FCC43-BD2D-42C5-9505-13EE02CE40FD}" type="parTrans" cxnId="{00E5705B-A78F-4F8B-A6D2-7D77B8DE2EC6}">
      <dgm:prSet/>
      <dgm:spPr/>
      <dgm:t>
        <a:bodyPr/>
        <a:lstStyle/>
        <a:p>
          <a:endParaRPr lang="en-US"/>
        </a:p>
      </dgm:t>
    </dgm:pt>
    <dgm:pt modelId="{CF403EE1-8291-4702-9516-3657EC6C0564}" type="sibTrans" cxnId="{00E5705B-A78F-4F8B-A6D2-7D77B8DE2EC6}">
      <dgm:prSet/>
      <dgm:spPr/>
      <dgm:t>
        <a:bodyPr/>
        <a:lstStyle/>
        <a:p>
          <a:endParaRPr lang="en-US"/>
        </a:p>
      </dgm:t>
    </dgm:pt>
    <dgm:pt modelId="{5D651529-BC73-4FC4-A0EB-1CA35C76A7BC}">
      <dgm:prSet/>
      <dgm:spPr/>
      <dgm:t>
        <a:bodyPr/>
        <a:lstStyle/>
        <a:p>
          <a:r>
            <a:rPr lang="vi-VN"/>
            <a:t>2. Các kiến thức tài chính liên quan</a:t>
          </a:r>
          <a:endParaRPr lang="en-US"/>
        </a:p>
      </dgm:t>
    </dgm:pt>
    <dgm:pt modelId="{6A612468-AB75-4F3C-82F0-1EC4ABD25B3D}" type="parTrans" cxnId="{1A219039-1359-41B3-BFCA-E9C920E0EDD8}">
      <dgm:prSet/>
      <dgm:spPr/>
      <dgm:t>
        <a:bodyPr/>
        <a:lstStyle/>
        <a:p>
          <a:endParaRPr lang="en-US"/>
        </a:p>
      </dgm:t>
    </dgm:pt>
    <dgm:pt modelId="{A9D01BB1-9D61-43C6-BCF9-ADF11C5D0C5C}" type="sibTrans" cxnId="{1A219039-1359-41B3-BFCA-E9C920E0EDD8}">
      <dgm:prSet/>
      <dgm:spPr/>
      <dgm:t>
        <a:bodyPr/>
        <a:lstStyle/>
        <a:p>
          <a:endParaRPr lang="en-US"/>
        </a:p>
      </dgm:t>
    </dgm:pt>
    <dgm:pt modelId="{FC32891F-86DB-4CC6-8614-EF76F3B63483}">
      <dgm:prSet/>
      <dgm:spPr/>
      <dgm:t>
        <a:bodyPr/>
        <a:lstStyle/>
        <a:p>
          <a:r>
            <a:rPr lang="vi-VN"/>
            <a:t>3. Xử lý dữ liệu</a:t>
          </a:r>
          <a:endParaRPr lang="en-US"/>
        </a:p>
      </dgm:t>
    </dgm:pt>
    <dgm:pt modelId="{71241744-1A17-4BF2-AEB0-5E89B63DD5BF}" type="parTrans" cxnId="{0DEC9BD7-4080-4F95-ABB9-7F476B02E099}">
      <dgm:prSet/>
      <dgm:spPr/>
      <dgm:t>
        <a:bodyPr/>
        <a:lstStyle/>
        <a:p>
          <a:endParaRPr lang="en-US"/>
        </a:p>
      </dgm:t>
    </dgm:pt>
    <dgm:pt modelId="{8EA945CB-2A7B-4FC7-B51E-E312F79FFC40}" type="sibTrans" cxnId="{0DEC9BD7-4080-4F95-ABB9-7F476B02E099}">
      <dgm:prSet/>
      <dgm:spPr/>
      <dgm:t>
        <a:bodyPr/>
        <a:lstStyle/>
        <a:p>
          <a:endParaRPr lang="en-US"/>
        </a:p>
      </dgm:t>
    </dgm:pt>
    <dgm:pt modelId="{73164BF4-E9F3-42FE-B3F2-933D64BF9ED3}">
      <dgm:prSet/>
      <dgm:spPr/>
      <dgm:t>
        <a:bodyPr/>
        <a:lstStyle/>
        <a:p>
          <a:r>
            <a:rPr lang="vi-VN"/>
            <a:t>4. Các phương pháp sử dụng</a:t>
          </a:r>
          <a:endParaRPr lang="en-US"/>
        </a:p>
      </dgm:t>
    </dgm:pt>
    <dgm:pt modelId="{467BBEBD-A22D-43E5-B39A-B7723821D133}" type="parTrans" cxnId="{9F9B718C-52DD-469F-94A9-08E18EBF33B3}">
      <dgm:prSet/>
      <dgm:spPr/>
      <dgm:t>
        <a:bodyPr/>
        <a:lstStyle/>
        <a:p>
          <a:endParaRPr lang="en-US"/>
        </a:p>
      </dgm:t>
    </dgm:pt>
    <dgm:pt modelId="{C06E4A79-171C-4BBA-8537-17FC0ED071C6}" type="sibTrans" cxnId="{9F9B718C-52DD-469F-94A9-08E18EBF33B3}">
      <dgm:prSet/>
      <dgm:spPr/>
      <dgm:t>
        <a:bodyPr/>
        <a:lstStyle/>
        <a:p>
          <a:endParaRPr lang="en-US"/>
        </a:p>
      </dgm:t>
    </dgm:pt>
    <dgm:pt modelId="{C3C42FA3-7719-4DCD-BDEC-757B06398CE7}">
      <dgm:prSet/>
      <dgm:spPr/>
      <dgm:t>
        <a:bodyPr/>
        <a:lstStyle/>
        <a:p>
          <a:r>
            <a:rPr lang="vi-VN"/>
            <a:t>5. Quá trình thực hiện</a:t>
          </a:r>
          <a:endParaRPr lang="en-US"/>
        </a:p>
      </dgm:t>
    </dgm:pt>
    <dgm:pt modelId="{F8EF55AD-82B3-463E-AA29-0BECD08F9705}" type="parTrans" cxnId="{226A4807-3C77-467D-AD3E-4185133871C5}">
      <dgm:prSet/>
      <dgm:spPr/>
      <dgm:t>
        <a:bodyPr/>
        <a:lstStyle/>
        <a:p>
          <a:endParaRPr lang="en-US"/>
        </a:p>
      </dgm:t>
    </dgm:pt>
    <dgm:pt modelId="{0BD44968-3B0A-4574-B468-F3F8016EE1DE}" type="sibTrans" cxnId="{226A4807-3C77-467D-AD3E-4185133871C5}">
      <dgm:prSet/>
      <dgm:spPr/>
      <dgm:t>
        <a:bodyPr/>
        <a:lstStyle/>
        <a:p>
          <a:endParaRPr lang="en-US"/>
        </a:p>
      </dgm:t>
    </dgm:pt>
    <dgm:pt modelId="{FAC06DD9-1577-4898-B9D5-61EDABD2C520}">
      <dgm:prSet/>
      <dgm:spPr/>
      <dgm:t>
        <a:bodyPr/>
        <a:lstStyle/>
        <a:p>
          <a:r>
            <a:rPr lang="vi-VN"/>
            <a:t>6. Sản phẩm - Demo</a:t>
          </a:r>
          <a:endParaRPr lang="en-US"/>
        </a:p>
      </dgm:t>
    </dgm:pt>
    <dgm:pt modelId="{7D93694A-5FF4-47C3-B92C-7FD0D07629D1}" type="parTrans" cxnId="{DF7BD42A-BD84-4472-BF2F-057890C25011}">
      <dgm:prSet/>
      <dgm:spPr/>
      <dgm:t>
        <a:bodyPr/>
        <a:lstStyle/>
        <a:p>
          <a:endParaRPr lang="en-US"/>
        </a:p>
      </dgm:t>
    </dgm:pt>
    <dgm:pt modelId="{72177648-FC9D-44A7-A9D1-2E53657A360B}" type="sibTrans" cxnId="{DF7BD42A-BD84-4472-BF2F-057890C25011}">
      <dgm:prSet/>
      <dgm:spPr/>
      <dgm:t>
        <a:bodyPr/>
        <a:lstStyle/>
        <a:p>
          <a:endParaRPr lang="en-US"/>
        </a:p>
      </dgm:t>
    </dgm:pt>
    <dgm:pt modelId="{D32BAD03-7C6C-41C1-9920-46A42DF36846}">
      <dgm:prSet/>
      <dgm:spPr/>
      <dgm:t>
        <a:bodyPr/>
        <a:lstStyle/>
        <a:p>
          <a:r>
            <a:rPr lang="vi-VN"/>
            <a:t>7. Tổng kết</a:t>
          </a:r>
          <a:endParaRPr lang="en-US"/>
        </a:p>
      </dgm:t>
    </dgm:pt>
    <dgm:pt modelId="{19645B02-913C-494E-B1D8-877A9ACA17EA}" type="parTrans" cxnId="{C4060465-254A-4E49-BC60-3E75517AFD3F}">
      <dgm:prSet/>
      <dgm:spPr/>
      <dgm:t>
        <a:bodyPr/>
        <a:lstStyle/>
        <a:p>
          <a:endParaRPr lang="en-US"/>
        </a:p>
      </dgm:t>
    </dgm:pt>
    <dgm:pt modelId="{D4646351-2C19-49AE-816D-EE2234CFDE68}" type="sibTrans" cxnId="{C4060465-254A-4E49-BC60-3E75517AFD3F}">
      <dgm:prSet/>
      <dgm:spPr/>
      <dgm:t>
        <a:bodyPr/>
        <a:lstStyle/>
        <a:p>
          <a:endParaRPr lang="en-US"/>
        </a:p>
      </dgm:t>
    </dgm:pt>
    <dgm:pt modelId="{BD42EE1B-E2CC-4A22-975B-58E0728B3046}" type="pres">
      <dgm:prSet presAssocID="{3997DD9F-8158-4B05-9BB2-28AC282606DF}" presName="linear" presStyleCnt="0">
        <dgm:presLayoutVars>
          <dgm:animLvl val="lvl"/>
          <dgm:resizeHandles val="exact"/>
        </dgm:presLayoutVars>
      </dgm:prSet>
      <dgm:spPr/>
    </dgm:pt>
    <dgm:pt modelId="{43018306-A968-49CE-8BCE-232F707CE681}" type="pres">
      <dgm:prSet presAssocID="{6A2E9780-2365-4C63-97C5-4D83BA3D51E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185B733-2CBD-41CD-ABCB-DE863686A7DE}" type="pres">
      <dgm:prSet presAssocID="{CF403EE1-8291-4702-9516-3657EC6C0564}" presName="spacer" presStyleCnt="0"/>
      <dgm:spPr/>
    </dgm:pt>
    <dgm:pt modelId="{79B178D5-E9C6-47A4-A8F7-85A3F674028B}" type="pres">
      <dgm:prSet presAssocID="{5D651529-BC73-4FC4-A0EB-1CA35C76A7B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7F4609A-2185-4083-822E-EC8FD6D47241}" type="pres">
      <dgm:prSet presAssocID="{A9D01BB1-9D61-43C6-BCF9-ADF11C5D0C5C}" presName="spacer" presStyleCnt="0"/>
      <dgm:spPr/>
    </dgm:pt>
    <dgm:pt modelId="{5B45E9BB-435F-42C4-B275-732BEE91DC0D}" type="pres">
      <dgm:prSet presAssocID="{FC32891F-86DB-4CC6-8614-EF76F3B634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B336779-EA74-4E87-A991-93299D22A952}" type="pres">
      <dgm:prSet presAssocID="{8EA945CB-2A7B-4FC7-B51E-E312F79FFC40}" presName="spacer" presStyleCnt="0"/>
      <dgm:spPr/>
    </dgm:pt>
    <dgm:pt modelId="{075403F5-2B1A-4D32-B95A-06A70CB62DD3}" type="pres">
      <dgm:prSet presAssocID="{73164BF4-E9F3-42FE-B3F2-933D64BF9ED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19A6B63-1268-4D34-9F85-E04D42CE1528}" type="pres">
      <dgm:prSet presAssocID="{C06E4A79-171C-4BBA-8537-17FC0ED071C6}" presName="spacer" presStyleCnt="0"/>
      <dgm:spPr/>
    </dgm:pt>
    <dgm:pt modelId="{B1846FD6-D5EB-465D-AE1A-F0E61177895C}" type="pres">
      <dgm:prSet presAssocID="{C3C42FA3-7719-4DCD-BDEC-757B06398CE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53EF1F8-51BD-4D2D-A4F8-DCAA020DAD01}" type="pres">
      <dgm:prSet presAssocID="{0BD44968-3B0A-4574-B468-F3F8016EE1DE}" presName="spacer" presStyleCnt="0"/>
      <dgm:spPr/>
    </dgm:pt>
    <dgm:pt modelId="{46AE0A5E-C133-4410-BC75-DDFB6AE53FC0}" type="pres">
      <dgm:prSet presAssocID="{FAC06DD9-1577-4898-B9D5-61EDABD2C52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F130E4A-A94C-4557-8D57-521A2794DC74}" type="pres">
      <dgm:prSet presAssocID="{72177648-FC9D-44A7-A9D1-2E53657A360B}" presName="spacer" presStyleCnt="0"/>
      <dgm:spPr/>
    </dgm:pt>
    <dgm:pt modelId="{996DF208-3B3D-46C2-A9D2-8D4CC11CB0D2}" type="pres">
      <dgm:prSet presAssocID="{D32BAD03-7C6C-41C1-9920-46A42DF3684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85BD502-A0C9-4C76-87E7-DAB45A6611D9}" type="presOf" srcId="{D32BAD03-7C6C-41C1-9920-46A42DF36846}" destId="{996DF208-3B3D-46C2-A9D2-8D4CC11CB0D2}" srcOrd="0" destOrd="0" presId="urn:microsoft.com/office/officeart/2005/8/layout/vList2"/>
    <dgm:cxn modelId="{226A4807-3C77-467D-AD3E-4185133871C5}" srcId="{3997DD9F-8158-4B05-9BB2-28AC282606DF}" destId="{C3C42FA3-7719-4DCD-BDEC-757B06398CE7}" srcOrd="4" destOrd="0" parTransId="{F8EF55AD-82B3-463E-AA29-0BECD08F9705}" sibTransId="{0BD44968-3B0A-4574-B468-F3F8016EE1DE}"/>
    <dgm:cxn modelId="{CD950211-5B98-4BBD-8F15-530AF61E07D3}" type="presOf" srcId="{73164BF4-E9F3-42FE-B3F2-933D64BF9ED3}" destId="{075403F5-2B1A-4D32-B95A-06A70CB62DD3}" srcOrd="0" destOrd="0" presId="urn:microsoft.com/office/officeart/2005/8/layout/vList2"/>
    <dgm:cxn modelId="{DF7BD42A-BD84-4472-BF2F-057890C25011}" srcId="{3997DD9F-8158-4B05-9BB2-28AC282606DF}" destId="{FAC06DD9-1577-4898-B9D5-61EDABD2C520}" srcOrd="5" destOrd="0" parTransId="{7D93694A-5FF4-47C3-B92C-7FD0D07629D1}" sibTransId="{72177648-FC9D-44A7-A9D1-2E53657A360B}"/>
    <dgm:cxn modelId="{0C92A72B-B3B3-4383-8B52-20E286E1D6AB}" type="presOf" srcId="{FAC06DD9-1577-4898-B9D5-61EDABD2C520}" destId="{46AE0A5E-C133-4410-BC75-DDFB6AE53FC0}" srcOrd="0" destOrd="0" presId="urn:microsoft.com/office/officeart/2005/8/layout/vList2"/>
    <dgm:cxn modelId="{C1F0BD30-B11C-4684-BBF1-6174BA215F9D}" type="presOf" srcId="{3997DD9F-8158-4B05-9BB2-28AC282606DF}" destId="{BD42EE1B-E2CC-4A22-975B-58E0728B3046}" srcOrd="0" destOrd="0" presId="urn:microsoft.com/office/officeart/2005/8/layout/vList2"/>
    <dgm:cxn modelId="{1A219039-1359-41B3-BFCA-E9C920E0EDD8}" srcId="{3997DD9F-8158-4B05-9BB2-28AC282606DF}" destId="{5D651529-BC73-4FC4-A0EB-1CA35C76A7BC}" srcOrd="1" destOrd="0" parTransId="{6A612468-AB75-4F3C-82F0-1EC4ABD25B3D}" sibTransId="{A9D01BB1-9D61-43C6-BCF9-ADF11C5D0C5C}"/>
    <dgm:cxn modelId="{00E5705B-A78F-4F8B-A6D2-7D77B8DE2EC6}" srcId="{3997DD9F-8158-4B05-9BB2-28AC282606DF}" destId="{6A2E9780-2365-4C63-97C5-4D83BA3D51E0}" srcOrd="0" destOrd="0" parTransId="{F92FCC43-BD2D-42C5-9505-13EE02CE40FD}" sibTransId="{CF403EE1-8291-4702-9516-3657EC6C0564}"/>
    <dgm:cxn modelId="{C4060465-254A-4E49-BC60-3E75517AFD3F}" srcId="{3997DD9F-8158-4B05-9BB2-28AC282606DF}" destId="{D32BAD03-7C6C-41C1-9920-46A42DF36846}" srcOrd="6" destOrd="0" parTransId="{19645B02-913C-494E-B1D8-877A9ACA17EA}" sibTransId="{D4646351-2C19-49AE-816D-EE2234CFDE68}"/>
    <dgm:cxn modelId="{9F9B718C-52DD-469F-94A9-08E18EBF33B3}" srcId="{3997DD9F-8158-4B05-9BB2-28AC282606DF}" destId="{73164BF4-E9F3-42FE-B3F2-933D64BF9ED3}" srcOrd="3" destOrd="0" parTransId="{467BBEBD-A22D-43E5-B39A-B7723821D133}" sibTransId="{C06E4A79-171C-4BBA-8537-17FC0ED071C6}"/>
    <dgm:cxn modelId="{7B5950AB-D744-487F-A8BD-C9787E17B089}" type="presOf" srcId="{C3C42FA3-7719-4DCD-BDEC-757B06398CE7}" destId="{B1846FD6-D5EB-465D-AE1A-F0E61177895C}" srcOrd="0" destOrd="0" presId="urn:microsoft.com/office/officeart/2005/8/layout/vList2"/>
    <dgm:cxn modelId="{2FD0A9D6-D16C-4581-B965-7D7FE64A5F1B}" type="presOf" srcId="{FC32891F-86DB-4CC6-8614-EF76F3B63483}" destId="{5B45E9BB-435F-42C4-B275-732BEE91DC0D}" srcOrd="0" destOrd="0" presId="urn:microsoft.com/office/officeart/2005/8/layout/vList2"/>
    <dgm:cxn modelId="{0DEC9BD7-4080-4F95-ABB9-7F476B02E099}" srcId="{3997DD9F-8158-4B05-9BB2-28AC282606DF}" destId="{FC32891F-86DB-4CC6-8614-EF76F3B63483}" srcOrd="2" destOrd="0" parTransId="{71241744-1A17-4BF2-AEB0-5E89B63DD5BF}" sibTransId="{8EA945CB-2A7B-4FC7-B51E-E312F79FFC40}"/>
    <dgm:cxn modelId="{D5E73DE9-609F-4ADE-9927-9D466FF97858}" type="presOf" srcId="{5D651529-BC73-4FC4-A0EB-1CA35C76A7BC}" destId="{79B178D5-E9C6-47A4-A8F7-85A3F674028B}" srcOrd="0" destOrd="0" presId="urn:microsoft.com/office/officeart/2005/8/layout/vList2"/>
    <dgm:cxn modelId="{AC89D8F6-4361-4FA3-A1E6-266146448F46}" type="presOf" srcId="{6A2E9780-2365-4C63-97C5-4D83BA3D51E0}" destId="{43018306-A968-49CE-8BCE-232F707CE681}" srcOrd="0" destOrd="0" presId="urn:microsoft.com/office/officeart/2005/8/layout/vList2"/>
    <dgm:cxn modelId="{98A86DFE-C6EE-47E9-8A57-FE7DEB3AAE3E}" type="presParOf" srcId="{BD42EE1B-E2CC-4A22-975B-58E0728B3046}" destId="{43018306-A968-49CE-8BCE-232F707CE681}" srcOrd="0" destOrd="0" presId="urn:microsoft.com/office/officeart/2005/8/layout/vList2"/>
    <dgm:cxn modelId="{13114D21-FC4F-46AA-BFA1-D3D98035EE65}" type="presParOf" srcId="{BD42EE1B-E2CC-4A22-975B-58E0728B3046}" destId="{A185B733-2CBD-41CD-ABCB-DE863686A7DE}" srcOrd="1" destOrd="0" presId="urn:microsoft.com/office/officeart/2005/8/layout/vList2"/>
    <dgm:cxn modelId="{6C9F06C8-C740-4A40-9902-9BBA3DAB98EC}" type="presParOf" srcId="{BD42EE1B-E2CC-4A22-975B-58E0728B3046}" destId="{79B178D5-E9C6-47A4-A8F7-85A3F674028B}" srcOrd="2" destOrd="0" presId="urn:microsoft.com/office/officeart/2005/8/layout/vList2"/>
    <dgm:cxn modelId="{4801F1E5-CC28-445F-915C-36FBDF9193BD}" type="presParOf" srcId="{BD42EE1B-E2CC-4A22-975B-58E0728B3046}" destId="{77F4609A-2185-4083-822E-EC8FD6D47241}" srcOrd="3" destOrd="0" presId="urn:microsoft.com/office/officeart/2005/8/layout/vList2"/>
    <dgm:cxn modelId="{7B4E8EED-3A58-412D-9612-84FEF4EECDBF}" type="presParOf" srcId="{BD42EE1B-E2CC-4A22-975B-58E0728B3046}" destId="{5B45E9BB-435F-42C4-B275-732BEE91DC0D}" srcOrd="4" destOrd="0" presId="urn:microsoft.com/office/officeart/2005/8/layout/vList2"/>
    <dgm:cxn modelId="{E09B11A6-C5BC-4240-9A85-E9284192F2CB}" type="presParOf" srcId="{BD42EE1B-E2CC-4A22-975B-58E0728B3046}" destId="{3B336779-EA74-4E87-A991-93299D22A952}" srcOrd="5" destOrd="0" presId="urn:microsoft.com/office/officeart/2005/8/layout/vList2"/>
    <dgm:cxn modelId="{87D9AFF8-419C-4F1B-B0F3-B8CD085C254E}" type="presParOf" srcId="{BD42EE1B-E2CC-4A22-975B-58E0728B3046}" destId="{075403F5-2B1A-4D32-B95A-06A70CB62DD3}" srcOrd="6" destOrd="0" presId="urn:microsoft.com/office/officeart/2005/8/layout/vList2"/>
    <dgm:cxn modelId="{72B6990E-A379-4BEA-BAC1-3B432281B557}" type="presParOf" srcId="{BD42EE1B-E2CC-4A22-975B-58E0728B3046}" destId="{819A6B63-1268-4D34-9F85-E04D42CE1528}" srcOrd="7" destOrd="0" presId="urn:microsoft.com/office/officeart/2005/8/layout/vList2"/>
    <dgm:cxn modelId="{45D40F69-93CC-4759-9D72-4D112D05B14D}" type="presParOf" srcId="{BD42EE1B-E2CC-4A22-975B-58E0728B3046}" destId="{B1846FD6-D5EB-465D-AE1A-F0E61177895C}" srcOrd="8" destOrd="0" presId="urn:microsoft.com/office/officeart/2005/8/layout/vList2"/>
    <dgm:cxn modelId="{A1D59153-FA9E-4DC6-8DF7-CC3666909B19}" type="presParOf" srcId="{BD42EE1B-E2CC-4A22-975B-58E0728B3046}" destId="{C53EF1F8-51BD-4D2D-A4F8-DCAA020DAD01}" srcOrd="9" destOrd="0" presId="urn:microsoft.com/office/officeart/2005/8/layout/vList2"/>
    <dgm:cxn modelId="{DD27DEDA-9A1F-4E22-B682-AD25BFDF11DF}" type="presParOf" srcId="{BD42EE1B-E2CC-4A22-975B-58E0728B3046}" destId="{46AE0A5E-C133-4410-BC75-DDFB6AE53FC0}" srcOrd="10" destOrd="0" presId="urn:microsoft.com/office/officeart/2005/8/layout/vList2"/>
    <dgm:cxn modelId="{502ADAE0-0993-4D59-B078-6197C4D190A1}" type="presParOf" srcId="{BD42EE1B-E2CC-4A22-975B-58E0728B3046}" destId="{0F130E4A-A94C-4557-8D57-521A2794DC74}" srcOrd="11" destOrd="0" presId="urn:microsoft.com/office/officeart/2005/8/layout/vList2"/>
    <dgm:cxn modelId="{D0BD5F4E-EA96-4D31-8A29-69DD97D979B9}" type="presParOf" srcId="{BD42EE1B-E2CC-4A22-975B-58E0728B3046}" destId="{996DF208-3B3D-46C2-A9D2-8D4CC11CB0D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97DD9F-8158-4B05-9BB2-28AC282606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2E9780-2365-4C63-97C5-4D83BA3D51E0}">
      <dgm:prSet/>
      <dgm:spPr/>
      <dgm:t>
        <a:bodyPr/>
        <a:lstStyle/>
        <a:p>
          <a:pPr rtl="0"/>
          <a:r>
            <a:rPr lang="vi-VN"/>
            <a:t>1. Phương pháp Monte-Carlo</a:t>
          </a:r>
        </a:p>
      </dgm:t>
    </dgm:pt>
    <dgm:pt modelId="{F92FCC43-BD2D-42C5-9505-13EE02CE40FD}" type="parTrans" cxnId="{00E5705B-A78F-4F8B-A6D2-7D77B8DE2EC6}">
      <dgm:prSet/>
      <dgm:spPr/>
      <dgm:t>
        <a:bodyPr/>
        <a:lstStyle/>
        <a:p>
          <a:endParaRPr lang="en-US"/>
        </a:p>
      </dgm:t>
    </dgm:pt>
    <dgm:pt modelId="{CF403EE1-8291-4702-9516-3657EC6C0564}" type="sibTrans" cxnId="{00E5705B-A78F-4F8B-A6D2-7D77B8DE2EC6}">
      <dgm:prSet/>
      <dgm:spPr/>
      <dgm:t>
        <a:bodyPr/>
        <a:lstStyle/>
        <a:p>
          <a:endParaRPr lang="en-US"/>
        </a:p>
      </dgm:t>
    </dgm:pt>
    <dgm:pt modelId="{5D651529-BC73-4FC4-A0EB-1CA35C76A7BC}">
      <dgm:prSet/>
      <dgm:spPr/>
      <dgm:t>
        <a:bodyPr/>
        <a:lstStyle/>
        <a:p>
          <a:pPr rtl="0"/>
          <a:r>
            <a:rPr lang="vi-VN"/>
            <a:t>2. </a:t>
          </a:r>
          <a:r>
            <a:rPr lang="vi-VN" err="1"/>
            <a:t>Đường</a:t>
          </a:r>
          <a:r>
            <a:rPr lang="vi-VN"/>
            <a:t> biên </a:t>
          </a:r>
          <a:r>
            <a:rPr lang="vi-VN" err="1"/>
            <a:t>hiệu</a:t>
          </a:r>
          <a:r>
            <a:rPr lang="vi-VN"/>
            <a:t> </a:t>
          </a:r>
          <a:r>
            <a:rPr lang="vi-VN" err="1"/>
            <a:t>quả</a:t>
          </a:r>
          <a:r>
            <a:rPr lang="vi-VN"/>
            <a:t> (The </a:t>
          </a:r>
          <a:r>
            <a:rPr lang="vi-VN" err="1"/>
            <a:t>Efficient</a:t>
          </a:r>
          <a:r>
            <a:rPr lang="vi-VN"/>
            <a:t> Frontier)</a:t>
          </a:r>
        </a:p>
      </dgm:t>
    </dgm:pt>
    <dgm:pt modelId="{6A612468-AB75-4F3C-82F0-1EC4ABD25B3D}" type="parTrans" cxnId="{1A219039-1359-41B3-BFCA-E9C920E0EDD8}">
      <dgm:prSet/>
      <dgm:spPr/>
      <dgm:t>
        <a:bodyPr/>
        <a:lstStyle/>
        <a:p>
          <a:endParaRPr lang="en-US"/>
        </a:p>
      </dgm:t>
    </dgm:pt>
    <dgm:pt modelId="{A9D01BB1-9D61-43C6-BCF9-ADF11C5D0C5C}" type="sibTrans" cxnId="{1A219039-1359-41B3-BFCA-E9C920E0EDD8}">
      <dgm:prSet/>
      <dgm:spPr/>
      <dgm:t>
        <a:bodyPr/>
        <a:lstStyle/>
        <a:p>
          <a:endParaRPr lang="en-US"/>
        </a:p>
      </dgm:t>
    </dgm:pt>
    <dgm:pt modelId="{2502F4E2-A00B-4E6C-86EA-34CB4C93EAE3}">
      <dgm:prSet phldr="0"/>
      <dgm:spPr/>
      <dgm:t>
        <a:bodyPr/>
        <a:lstStyle/>
        <a:p>
          <a:pPr rtl="0"/>
          <a:r>
            <a:rPr lang="vi-VN"/>
            <a:t>3. Sharpe Ratio</a:t>
          </a:r>
        </a:p>
      </dgm:t>
    </dgm:pt>
    <dgm:pt modelId="{346AA64B-F940-4F91-9E8F-BBE543F234FD}" type="parTrans" cxnId="{91CD3385-8E22-4822-8B05-2752A497DA83}">
      <dgm:prSet/>
      <dgm:spPr/>
    </dgm:pt>
    <dgm:pt modelId="{95811A82-4EB7-4731-88AD-885916E1F8CE}" type="sibTrans" cxnId="{91CD3385-8E22-4822-8B05-2752A497DA83}">
      <dgm:prSet/>
      <dgm:spPr/>
    </dgm:pt>
    <dgm:pt modelId="{BD42EE1B-E2CC-4A22-975B-58E0728B3046}" type="pres">
      <dgm:prSet presAssocID="{3997DD9F-8158-4B05-9BB2-28AC282606DF}" presName="linear" presStyleCnt="0">
        <dgm:presLayoutVars>
          <dgm:animLvl val="lvl"/>
          <dgm:resizeHandles val="exact"/>
        </dgm:presLayoutVars>
      </dgm:prSet>
      <dgm:spPr/>
    </dgm:pt>
    <dgm:pt modelId="{43018306-A968-49CE-8BCE-232F707CE681}" type="pres">
      <dgm:prSet presAssocID="{6A2E9780-2365-4C63-97C5-4D83BA3D51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85B733-2CBD-41CD-ABCB-DE863686A7DE}" type="pres">
      <dgm:prSet presAssocID="{CF403EE1-8291-4702-9516-3657EC6C0564}" presName="spacer" presStyleCnt="0"/>
      <dgm:spPr/>
    </dgm:pt>
    <dgm:pt modelId="{79B178D5-E9C6-47A4-A8F7-85A3F674028B}" type="pres">
      <dgm:prSet presAssocID="{5D651529-BC73-4FC4-A0EB-1CA35C76A7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E8F99B-D517-46E5-B24A-3ED178B88DFB}" type="pres">
      <dgm:prSet presAssocID="{A9D01BB1-9D61-43C6-BCF9-ADF11C5D0C5C}" presName="spacer" presStyleCnt="0"/>
      <dgm:spPr/>
    </dgm:pt>
    <dgm:pt modelId="{6C195B47-86F9-4CDB-AF92-92486EC6A1C4}" type="pres">
      <dgm:prSet presAssocID="{2502F4E2-A00B-4E6C-86EA-34CB4C93EA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7C1E20-FB4B-4192-96FC-DDE5FA227FA3}" type="presOf" srcId="{2502F4E2-A00B-4E6C-86EA-34CB4C93EAE3}" destId="{6C195B47-86F9-4CDB-AF92-92486EC6A1C4}" srcOrd="0" destOrd="0" presId="urn:microsoft.com/office/officeart/2005/8/layout/vList2"/>
    <dgm:cxn modelId="{C1F0BD30-B11C-4684-BBF1-6174BA215F9D}" type="presOf" srcId="{3997DD9F-8158-4B05-9BB2-28AC282606DF}" destId="{BD42EE1B-E2CC-4A22-975B-58E0728B3046}" srcOrd="0" destOrd="0" presId="urn:microsoft.com/office/officeart/2005/8/layout/vList2"/>
    <dgm:cxn modelId="{1A219039-1359-41B3-BFCA-E9C920E0EDD8}" srcId="{3997DD9F-8158-4B05-9BB2-28AC282606DF}" destId="{5D651529-BC73-4FC4-A0EB-1CA35C76A7BC}" srcOrd="1" destOrd="0" parTransId="{6A612468-AB75-4F3C-82F0-1EC4ABD25B3D}" sibTransId="{A9D01BB1-9D61-43C6-BCF9-ADF11C5D0C5C}"/>
    <dgm:cxn modelId="{00E5705B-A78F-4F8B-A6D2-7D77B8DE2EC6}" srcId="{3997DD9F-8158-4B05-9BB2-28AC282606DF}" destId="{6A2E9780-2365-4C63-97C5-4D83BA3D51E0}" srcOrd="0" destOrd="0" parTransId="{F92FCC43-BD2D-42C5-9505-13EE02CE40FD}" sibTransId="{CF403EE1-8291-4702-9516-3657EC6C0564}"/>
    <dgm:cxn modelId="{0EB47650-A0F1-42B8-83B8-E4A74C840ED0}" type="presOf" srcId="{5D651529-BC73-4FC4-A0EB-1CA35C76A7BC}" destId="{79B178D5-E9C6-47A4-A8F7-85A3F674028B}" srcOrd="0" destOrd="0" presId="urn:microsoft.com/office/officeart/2005/8/layout/vList2"/>
    <dgm:cxn modelId="{91CD3385-8E22-4822-8B05-2752A497DA83}" srcId="{3997DD9F-8158-4B05-9BB2-28AC282606DF}" destId="{2502F4E2-A00B-4E6C-86EA-34CB4C93EAE3}" srcOrd="2" destOrd="0" parTransId="{346AA64B-F940-4F91-9E8F-BBE543F234FD}" sibTransId="{95811A82-4EB7-4731-88AD-885916E1F8CE}"/>
    <dgm:cxn modelId="{670015EF-8BC0-4A77-A6DB-B5CC264599BA}" type="presOf" srcId="{6A2E9780-2365-4C63-97C5-4D83BA3D51E0}" destId="{43018306-A968-49CE-8BCE-232F707CE681}" srcOrd="0" destOrd="0" presId="urn:microsoft.com/office/officeart/2005/8/layout/vList2"/>
    <dgm:cxn modelId="{12FC6B92-7AEB-4C14-A6A6-2DDF0FCC8408}" type="presParOf" srcId="{BD42EE1B-E2CC-4A22-975B-58E0728B3046}" destId="{43018306-A968-49CE-8BCE-232F707CE681}" srcOrd="0" destOrd="0" presId="urn:microsoft.com/office/officeart/2005/8/layout/vList2"/>
    <dgm:cxn modelId="{01411F47-F2A7-41B5-94B1-09FDDBADB876}" type="presParOf" srcId="{BD42EE1B-E2CC-4A22-975B-58E0728B3046}" destId="{A185B733-2CBD-41CD-ABCB-DE863686A7DE}" srcOrd="1" destOrd="0" presId="urn:microsoft.com/office/officeart/2005/8/layout/vList2"/>
    <dgm:cxn modelId="{E9DB7E9E-D463-45D5-BAC0-1E753720DCA8}" type="presParOf" srcId="{BD42EE1B-E2CC-4A22-975B-58E0728B3046}" destId="{79B178D5-E9C6-47A4-A8F7-85A3F674028B}" srcOrd="2" destOrd="0" presId="urn:microsoft.com/office/officeart/2005/8/layout/vList2"/>
    <dgm:cxn modelId="{73F9D491-DF73-40E1-B1E8-47CD99878475}" type="presParOf" srcId="{BD42EE1B-E2CC-4A22-975B-58E0728B3046}" destId="{22E8F99B-D517-46E5-B24A-3ED178B88DFB}" srcOrd="3" destOrd="0" presId="urn:microsoft.com/office/officeart/2005/8/layout/vList2"/>
    <dgm:cxn modelId="{9AEEC241-927A-4427-AEC8-7EE57659F5BE}" type="presParOf" srcId="{BD42EE1B-E2CC-4A22-975B-58E0728B3046}" destId="{6C195B47-86F9-4CDB-AF92-92486EC6A1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8306-A968-49CE-8BCE-232F707CE681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1. Đặt vấn đề</a:t>
          </a:r>
          <a:endParaRPr lang="en-US" sz="2700" kern="1200"/>
        </a:p>
      </dsp:txBody>
      <dsp:txXfrm>
        <a:off x="30842" y="76052"/>
        <a:ext cx="6567120" cy="570116"/>
      </dsp:txXfrm>
    </dsp:sp>
    <dsp:sp modelId="{79B178D5-E9C6-47A4-A8F7-85A3F674028B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2. Các kiến thức tài chính liên quan</a:t>
          </a:r>
          <a:endParaRPr lang="en-US" sz="2700" kern="1200"/>
        </a:p>
      </dsp:txBody>
      <dsp:txXfrm>
        <a:off x="30842" y="785612"/>
        <a:ext cx="6567120" cy="570116"/>
      </dsp:txXfrm>
    </dsp:sp>
    <dsp:sp modelId="{5B45E9BB-435F-42C4-B275-732BEE91DC0D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3. Xử lý dữ liệu</a:t>
          </a:r>
          <a:endParaRPr lang="en-US" sz="2700" kern="1200"/>
        </a:p>
      </dsp:txBody>
      <dsp:txXfrm>
        <a:off x="30842" y="1495172"/>
        <a:ext cx="6567120" cy="570116"/>
      </dsp:txXfrm>
    </dsp:sp>
    <dsp:sp modelId="{075403F5-2B1A-4D32-B95A-06A70CB62DD3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4. Các phương pháp sử dụng</a:t>
          </a:r>
          <a:endParaRPr lang="en-US" sz="2700" kern="1200"/>
        </a:p>
      </dsp:txBody>
      <dsp:txXfrm>
        <a:off x="30842" y="2204732"/>
        <a:ext cx="6567120" cy="570116"/>
      </dsp:txXfrm>
    </dsp:sp>
    <dsp:sp modelId="{B1846FD6-D5EB-465D-AE1A-F0E61177895C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5. Quá trình thực hiện</a:t>
          </a:r>
          <a:endParaRPr lang="en-US" sz="2700" kern="1200"/>
        </a:p>
      </dsp:txBody>
      <dsp:txXfrm>
        <a:off x="30842" y="2914292"/>
        <a:ext cx="6567120" cy="570116"/>
      </dsp:txXfrm>
    </dsp:sp>
    <dsp:sp modelId="{46AE0A5E-C133-4410-BC75-DDFB6AE53FC0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6. Sản phẩm - Demo</a:t>
          </a:r>
          <a:endParaRPr lang="en-US" sz="2700" kern="1200"/>
        </a:p>
      </dsp:txBody>
      <dsp:txXfrm>
        <a:off x="30842" y="3623852"/>
        <a:ext cx="6567120" cy="570116"/>
      </dsp:txXfrm>
    </dsp:sp>
    <dsp:sp modelId="{996DF208-3B3D-46C2-A9D2-8D4CC11CB0D2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/>
            <a:t>7. Tổng kết</a:t>
          </a:r>
          <a:endParaRPr lang="en-US" sz="2700" kern="1200"/>
        </a:p>
      </dsp:txBody>
      <dsp:txXfrm>
        <a:off x="30842" y="4333412"/>
        <a:ext cx="6567120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18306-A968-49CE-8BCE-232F707CE681}">
      <dsp:nvSpPr>
        <dsp:cNvPr id="0" name=""/>
        <dsp:cNvSpPr/>
      </dsp:nvSpPr>
      <dsp:spPr>
        <a:xfrm>
          <a:off x="0" y="27821"/>
          <a:ext cx="5662365" cy="13127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1. Phương pháp Monte-Carlo</a:t>
          </a:r>
        </a:p>
      </dsp:txBody>
      <dsp:txXfrm>
        <a:off x="64083" y="91904"/>
        <a:ext cx="5534199" cy="1184574"/>
      </dsp:txXfrm>
    </dsp:sp>
    <dsp:sp modelId="{79B178D5-E9C6-47A4-A8F7-85A3F674028B}">
      <dsp:nvSpPr>
        <dsp:cNvPr id="0" name=""/>
        <dsp:cNvSpPr/>
      </dsp:nvSpPr>
      <dsp:spPr>
        <a:xfrm>
          <a:off x="0" y="1438481"/>
          <a:ext cx="5662365" cy="131274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2. </a:t>
          </a:r>
          <a:r>
            <a:rPr lang="vi-VN" sz="3400" kern="1200" err="1"/>
            <a:t>Đường</a:t>
          </a:r>
          <a:r>
            <a:rPr lang="vi-VN" sz="3400" kern="1200"/>
            <a:t> biên </a:t>
          </a:r>
          <a:r>
            <a:rPr lang="vi-VN" sz="3400" kern="1200" err="1"/>
            <a:t>hiệu</a:t>
          </a:r>
          <a:r>
            <a:rPr lang="vi-VN" sz="3400" kern="1200"/>
            <a:t> </a:t>
          </a:r>
          <a:r>
            <a:rPr lang="vi-VN" sz="3400" kern="1200" err="1"/>
            <a:t>quả</a:t>
          </a:r>
          <a:r>
            <a:rPr lang="vi-VN" sz="3400" kern="1200"/>
            <a:t> (The </a:t>
          </a:r>
          <a:r>
            <a:rPr lang="vi-VN" sz="3400" kern="1200" err="1"/>
            <a:t>Efficient</a:t>
          </a:r>
          <a:r>
            <a:rPr lang="vi-VN" sz="3400" kern="1200"/>
            <a:t> Frontier)</a:t>
          </a:r>
        </a:p>
      </dsp:txBody>
      <dsp:txXfrm>
        <a:off x="64083" y="1502564"/>
        <a:ext cx="5534199" cy="1184574"/>
      </dsp:txXfrm>
    </dsp:sp>
    <dsp:sp modelId="{6C195B47-86F9-4CDB-AF92-92486EC6A1C4}">
      <dsp:nvSpPr>
        <dsp:cNvPr id="0" name=""/>
        <dsp:cNvSpPr/>
      </dsp:nvSpPr>
      <dsp:spPr>
        <a:xfrm>
          <a:off x="0" y="2849141"/>
          <a:ext cx="5662365" cy="13127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400" kern="1200"/>
            <a:t>3. Sharpe Ratio</a:t>
          </a:r>
        </a:p>
      </dsp:txBody>
      <dsp:txXfrm>
        <a:off x="64083" y="2913224"/>
        <a:ext cx="5534199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FE8F45-5902-4205-8701-9E4693AC1343}" type="datetime1">
              <a:rPr lang="vi-VN" smtClean="0">
                <a:latin typeface="Arial" panose="020B0604020202020204" pitchFamily="34" charset="0"/>
              </a:rPr>
              <a:t>07/07/2021</a:t>
            </a:fld>
            <a:endParaRPr lang="vi-VN">
              <a:latin typeface="Arial" panose="020B0604020202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vi-VN">
                <a:latin typeface="Arial" panose="020B0604020202020204" pitchFamily="34" charset="0"/>
              </a:rPr>
              <a:t>‹#›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5T09:47:30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5619 8167 8121 0 0,'-38'2'-2120'0'0,"-22"10"-825"0"0,5 6 2089 0 0,34-6-1336 0 0,19-3 2184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5T09:47:30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5619 8167 8121 0 0,'-38'2'-2120'0'0,"-22"10"-825"0"0,5 6 2089 0 0,34-6-1336 0 0,19-3 2184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05T09:47:30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5619 8167 8121 0 0,'-38'2'-2120'0'0,"-22"10"-825"0"0,5 6 2089 0 0,34-6-1336 0 0,19-3 2184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894A6-3B2E-4F23-A3F6-26AFBE11AD25}" type="datetime1">
              <a:rPr lang="vi-VN" smtClean="0"/>
              <a:pPr/>
              <a:t>07/07/2021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3C37BE-C303-496D-B5CD-85F2937540FC}" type="slidenum">
              <a:rPr lang="vi-VN" noProof="0" smtClean="0"/>
              <a:pPr/>
              <a:t>‹#›</a:t>
            </a:fld>
            <a:endParaRPr lang="vi-VN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sz="1200" b="1">
                <a:cs typeface="Arial" pitchFamily="34" charset="0"/>
              </a:rPr>
              <a:t>LƯU Ý: </a:t>
            </a:r>
            <a:r>
              <a:rPr lang="vi-VN" sz="1200" err="1">
                <a:cs typeface="Arial" pitchFamily="34" charset="0"/>
              </a:rPr>
              <a:t>Bạn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muốn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khác</a:t>
            </a:r>
            <a:r>
              <a:rPr lang="vi-VN" sz="1200">
                <a:cs typeface="Arial" pitchFamily="34" charset="0"/>
              </a:rPr>
              <a:t> trên trang </a:t>
            </a:r>
            <a:r>
              <a:rPr lang="vi-VN" sz="1200" err="1">
                <a:cs typeface="Arial" pitchFamily="34" charset="0"/>
              </a:rPr>
              <a:t>chiếu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này</a:t>
            </a:r>
            <a:r>
              <a:rPr lang="vi-VN" sz="1200">
                <a:cs typeface="Arial" pitchFamily="34" charset="0"/>
              </a:rPr>
              <a:t>? </a:t>
            </a:r>
            <a:r>
              <a:rPr lang="vi-VN" sz="1200" err="1">
                <a:cs typeface="Arial" pitchFamily="34" charset="0"/>
              </a:rPr>
              <a:t>Chọn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và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xóa</a:t>
            </a:r>
            <a:r>
              <a:rPr lang="vi-VN" sz="1200">
                <a:cs typeface="Arial" pitchFamily="34" charset="0"/>
              </a:rPr>
              <a:t>. Bây </a:t>
            </a:r>
            <a:r>
              <a:rPr lang="vi-VN" sz="1200" err="1">
                <a:cs typeface="Arial" pitchFamily="34" charset="0"/>
              </a:rPr>
              <a:t>giờ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bấm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vào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biểu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tượng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trong </a:t>
            </a:r>
            <a:r>
              <a:rPr lang="vi-VN" sz="1200" err="1">
                <a:cs typeface="Arial" pitchFamily="34" charset="0"/>
              </a:rPr>
              <a:t>chỗ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dành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sẵn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để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chèn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ảnh</a:t>
            </a:r>
            <a:r>
              <a:rPr lang="vi-VN" sz="1200">
                <a:cs typeface="Arial" pitchFamily="34" charset="0"/>
              </a:rPr>
              <a:t> </a:t>
            </a:r>
            <a:r>
              <a:rPr lang="vi-VN" sz="1200" err="1">
                <a:cs typeface="Arial" pitchFamily="34" charset="0"/>
              </a:rPr>
              <a:t>của</a:t>
            </a:r>
            <a:r>
              <a:rPr lang="vi-VN" sz="1200">
                <a:cs typeface="Arial" pitchFamily="34" charset="0"/>
              </a:rPr>
              <a:t> riêng </a:t>
            </a:r>
            <a:r>
              <a:rPr lang="vi-VN" sz="1200" err="1">
                <a:cs typeface="Arial" pitchFamily="34" charset="0"/>
              </a:rPr>
              <a:t>bạn</a:t>
            </a:r>
            <a:r>
              <a:rPr lang="vi-VN" sz="1200">
                <a:cs typeface="Arial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966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468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351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6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7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59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8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6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g chiếu Tiêu đề có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ờng nối Thẳng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Nhóm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Đường nối Thẳng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ờng nối Thẳng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Hình chữ nhật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>
              <a:latin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11" name="Chỗ dành sẵn cho Hình ảnh 10" title="Chỗ dành sẵn trống để thêm một hình ảnh. Bấm vào chỗ dành sẵn, rồi chọn hình ảnh mà bạn muốn thêm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endParaRPr lang="vi-VN" noProof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pic>
        <p:nvPicPr>
          <p:cNvPr id="10" name="Hình ảnh 9" title="Tab dải băng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ade.vndirect.com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ctrTitle"/>
          </p:nvPr>
        </p:nvSpPr>
        <p:spPr>
          <a:xfrm>
            <a:off x="119412" y="2037691"/>
            <a:ext cx="5679053" cy="1433323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ctr"/>
            <a:r>
              <a:rPr lang="en-US" sz="3200" b="1" cap="none">
                <a:solidFill>
                  <a:schemeClr val="accent4"/>
                </a:solidFill>
                <a:latin typeface="Arial"/>
                <a:ea typeface="Microsoft YaHei"/>
                <a:cs typeface="Arial"/>
              </a:rPr>
              <a:t>TỐI ƯU HÓA DANH MỤC </a:t>
            </a:r>
            <a:br>
              <a:rPr lang="en-US" sz="3200" b="1" cap="none">
                <a:solidFill>
                  <a:schemeClr val="accent4"/>
                </a:solidFill>
                <a:latin typeface="Arial"/>
                <a:ea typeface="Microsoft YaHei"/>
                <a:cs typeface="Arial"/>
              </a:rPr>
            </a:br>
            <a:r>
              <a:rPr lang="en-US" sz="3200" b="1" cap="none">
                <a:solidFill>
                  <a:schemeClr val="accent4"/>
                </a:solidFill>
                <a:latin typeface="Arial"/>
                <a:ea typeface="Microsoft YaHei"/>
                <a:cs typeface="Arial"/>
              </a:rPr>
              <a:t>ĐẦU TƯ</a:t>
            </a:r>
            <a:endParaRPr lang="vi-VN" sz="3200" b="1">
              <a:solidFill>
                <a:schemeClr val="accent4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" name="Tiêu đề phụ 6"/>
          <p:cNvSpPr>
            <a:spLocks noGrp="1"/>
          </p:cNvSpPr>
          <p:nvPr>
            <p:ph type="subTitle" idx="1"/>
          </p:nvPr>
        </p:nvSpPr>
        <p:spPr>
          <a:xfrm>
            <a:off x="456694" y="3476169"/>
            <a:ext cx="4986867" cy="2154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rgbClr val="D39D47"/>
              </a:buClr>
            </a:pPr>
            <a:r>
              <a:rPr lang="en-US">
                <a:latin typeface="Arial"/>
                <a:cs typeface="Arial"/>
              </a:rPr>
              <a:t>Thành </a:t>
            </a:r>
            <a:r>
              <a:rPr lang="en-US" err="1">
                <a:latin typeface="Arial"/>
                <a:cs typeface="Arial"/>
              </a:rPr>
              <a:t>viên</a:t>
            </a:r>
            <a:r>
              <a:rPr lang="en-US">
                <a:latin typeface="Arial"/>
                <a:cs typeface="Arial"/>
              </a:rPr>
              <a:t>: </a:t>
            </a:r>
            <a:endParaRPr lang="vi-VN">
              <a:latin typeface="Arial"/>
              <a:cs typeface="Arial"/>
            </a:endParaRPr>
          </a:p>
          <a:p>
            <a:pPr>
              <a:spcAft>
                <a:spcPts val="600"/>
              </a:spcAft>
              <a:buClr>
                <a:srgbClr val="D39D47"/>
              </a:buClr>
            </a:pPr>
            <a:r>
              <a:rPr lang="en-US">
                <a:latin typeface="Arial"/>
                <a:cs typeface="Arial"/>
              </a:rPr>
              <a:t>1. Nguyễn Thành Công (</a:t>
            </a:r>
            <a:r>
              <a:rPr lang="en-US" i="1" err="1">
                <a:latin typeface="Arial"/>
                <a:cs typeface="Arial"/>
              </a:rPr>
              <a:t>Nhóm</a:t>
            </a:r>
            <a:r>
              <a:rPr lang="en-US" i="1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trưởng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>
              <a:spcAft>
                <a:spcPts val="600"/>
              </a:spcAft>
              <a:buClr>
                <a:srgbClr val="D39D47"/>
              </a:buClr>
            </a:pPr>
            <a:r>
              <a:rPr lang="en-US">
                <a:latin typeface="Arial"/>
                <a:cs typeface="Arial"/>
              </a:rPr>
              <a:t>2. Lưu Thị Thu </a:t>
            </a:r>
            <a:r>
              <a:rPr lang="en-US" err="1">
                <a:latin typeface="Arial"/>
                <a:cs typeface="Arial"/>
              </a:rPr>
              <a:t>Hiền</a:t>
            </a:r>
            <a:endParaRPr lang="en-US">
              <a:latin typeface="Arial"/>
              <a:cs typeface="Arial"/>
            </a:endParaRPr>
          </a:p>
          <a:p>
            <a:pPr>
              <a:spcAft>
                <a:spcPts val="600"/>
              </a:spcAft>
              <a:buClr>
                <a:srgbClr val="D39D47"/>
              </a:buClr>
            </a:pPr>
            <a:r>
              <a:rPr lang="en-US">
                <a:latin typeface="Arial"/>
                <a:cs typeface="Arial"/>
              </a:rPr>
              <a:t>3. Nguyễn Thị </a:t>
            </a:r>
            <a:r>
              <a:rPr lang="en-US" err="1">
                <a:latin typeface="Arial"/>
                <a:cs typeface="Arial"/>
              </a:rPr>
              <a:t>Là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3C783D8-7788-444C-878C-F99A5B493E2C}"/>
              </a:ext>
            </a:extLst>
          </p:cNvPr>
          <p:cNvSpPr txBox="1"/>
          <p:nvPr/>
        </p:nvSpPr>
        <p:spPr>
          <a:xfrm>
            <a:off x="458951" y="1811178"/>
            <a:ext cx="1499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vi-VN" b="1">
                <a:latin typeface="Tahoma"/>
                <a:ea typeface="Tahoma"/>
                <a:cs typeface="Tahoma"/>
              </a:rPr>
              <a:t>ĐỀ TÀI: </a:t>
            </a:r>
          </a:p>
        </p:txBody>
      </p:sp>
      <p:pic>
        <p:nvPicPr>
          <p:cNvPr id="11" name="Hình ảnh 11" descr="Ảnh có chứa văn bản, xanh lục&#10;&#10;Mô tả được tự động tạo">
            <a:extLst>
              <a:ext uri="{FF2B5EF4-FFF2-40B4-BE49-F238E27FC236}">
                <a16:creationId xmlns:a16="http://schemas.microsoft.com/office/drawing/2014/main" id="{34D5B78D-A0B4-46F7-81D4-2516127672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6726" r="26726"/>
          <a:stretch/>
        </p:blipFill>
        <p:spPr>
          <a:xfrm>
            <a:off x="5386879" y="1230446"/>
            <a:ext cx="6754989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rtlCol="0" anchor="ctr">
            <a:normAutofit/>
          </a:bodyPr>
          <a:lstStyle/>
          <a:p>
            <a:r>
              <a:rPr lang="vi-VN" sz="4400" err="1">
                <a:latin typeface="Tahoma"/>
                <a:ea typeface="Tahoma"/>
                <a:cs typeface="Tahoma"/>
              </a:rPr>
              <a:t>Các</a:t>
            </a:r>
            <a:r>
              <a:rPr lang="vi-VN" sz="4400">
                <a:latin typeface="Tahoma"/>
                <a:ea typeface="Tahoma"/>
                <a:cs typeface="Tahoma"/>
              </a:rPr>
              <a:t> phương </a:t>
            </a:r>
            <a:r>
              <a:rPr lang="vi-VN" sz="4400" err="1">
                <a:latin typeface="Tahoma"/>
                <a:ea typeface="Tahoma"/>
                <a:cs typeface="Tahoma"/>
              </a:rPr>
              <a:t>pháp</a:t>
            </a:r>
            <a:r>
              <a:rPr lang="vi-VN" sz="4400">
                <a:latin typeface="Tahoma"/>
                <a:ea typeface="Tahoma"/>
                <a:cs typeface="Tahoma"/>
              </a:rPr>
              <a:t> </a:t>
            </a:r>
            <a:r>
              <a:rPr lang="vi-VN" sz="4400" err="1">
                <a:latin typeface="Tahoma"/>
                <a:ea typeface="Tahoma"/>
                <a:cs typeface="Tahoma"/>
              </a:rPr>
              <a:t>sử</a:t>
            </a:r>
            <a:r>
              <a:rPr lang="vi-VN" sz="4400">
                <a:latin typeface="Tahoma"/>
                <a:ea typeface="Tahoma"/>
                <a:cs typeface="Tahoma"/>
              </a:rPr>
              <a:t> </a:t>
            </a:r>
            <a:r>
              <a:rPr lang="vi-VN" sz="4400" err="1">
                <a:latin typeface="Tahoma"/>
                <a:ea typeface="Tahoma"/>
                <a:cs typeface="Tahoma"/>
              </a:rPr>
              <a:t>dụng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ỗ dành sẵn cho Nội dung 13">
            <a:extLst>
              <a:ext uri="{FF2B5EF4-FFF2-40B4-BE49-F238E27FC236}">
                <a16:creationId xmlns:a16="http://schemas.microsoft.com/office/drawing/2014/main" id="{715529CC-B423-4E57-B454-EE570968E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13386"/>
              </p:ext>
            </p:extLst>
          </p:nvPr>
        </p:nvGraphicFramePr>
        <p:xfrm>
          <a:off x="5868615" y="1117091"/>
          <a:ext cx="5662365" cy="418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20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  <a:latin typeface="Times"/>
                <a:cs typeface="Times"/>
              </a:rPr>
              <a:t>Phương </a:t>
            </a:r>
            <a:r>
              <a:rPr lang="en-US" sz="4000" dirty="0" err="1">
                <a:solidFill>
                  <a:schemeClr val="tx1"/>
                </a:solidFill>
                <a:latin typeface="Times"/>
                <a:cs typeface="Times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"/>
                <a:cs typeface="Times"/>
              </a:rPr>
              <a:t> Monte Carlo (Monte Carlo Simulation)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ADEE4-2587-45F9-9AFC-C8A0C8611FA7}"/>
              </a:ext>
            </a:extLst>
          </p:cNvPr>
          <p:cNvSpPr txBox="1"/>
          <p:nvPr/>
        </p:nvSpPr>
        <p:spPr>
          <a:xfrm>
            <a:off x="6755769" y="1033390"/>
            <a:ext cx="4855037" cy="4825409"/>
          </a:xfrm>
          <a:prstGeom prst="rect">
            <a:avLst/>
          </a:prstGeom>
          <a:ln w="57150">
            <a:noFill/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Được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sử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dụng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mô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hình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xác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suất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quả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nhau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quá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trình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không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thể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dễ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dàng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đoán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do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sự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can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thiệp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của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biến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ngẫu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nhiên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.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accent2">
                  <a:lumMod val="50000"/>
                </a:schemeClr>
              </a:solidFill>
              <a:latin typeface="Times"/>
              <a:cs typeface="Times"/>
            </a:endParaRP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phân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tích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dữ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giá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quá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khứ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, ta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thể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xác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định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độ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lệch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chuẩn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và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biến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động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giá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trung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bình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chứng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khoán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nền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tảng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bản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của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phương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pháp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Monte Carlo.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accent2">
                  <a:lumMod val="50000"/>
                </a:schemeClr>
              </a:solidFill>
              <a:latin typeface="Times"/>
              <a:cs typeface="Times"/>
            </a:endParaRPr>
          </a:p>
          <a:p>
            <a:pPr marL="571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: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bỏ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qua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mọi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thứ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không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được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bao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gồm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trong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chuyển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động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giá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(xu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hướng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vĩ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mô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lãnh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đạo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công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ty,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sự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cường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hóa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yếu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tố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chu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);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nói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 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cách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khác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nó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giả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định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thị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trường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hoàn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toàn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hiệu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quả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. 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chemeClr val="accent2">
                  <a:lumMod val="50000"/>
                </a:schemeClr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7184" y="609600"/>
            <a:ext cx="8154939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Đường biên hiệu quả (The Efficient Frontier)  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85167" y="1443947"/>
            <a:ext cx="4940587" cy="3887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en-US" sz="1400" dirty="0">
                <a:latin typeface="Arial"/>
              </a:rPr>
            </a:br>
            <a:endParaRPr lang="en-US" sz="14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/>
                <a:cs typeface="Arial"/>
              </a:rPr>
              <a:t>Efficient Frontier</a:t>
            </a:r>
            <a:r>
              <a:rPr lang="en-US" sz="1400" dirty="0">
                <a:latin typeface="Arial"/>
                <a:cs typeface="Arial"/>
              </a:rPr>
              <a:t>- </a:t>
            </a:r>
            <a:r>
              <a:rPr lang="en-US" sz="1400" dirty="0" err="1">
                <a:latin typeface="Arial"/>
                <a:cs typeface="Arial"/>
              </a:rPr>
              <a:t>Đường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biên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hiệu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quả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là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đường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biểu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diễn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tập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hợp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các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danh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mục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đầu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tư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tối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ưu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mang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lại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lợi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nhuận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kỳ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vọng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cao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nhất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cho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một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mức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rủi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nhất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định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hoặc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mức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rủi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thấp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nhất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cho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mức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lợi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nhuận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dự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kiến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nhất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định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Arial"/>
                <a:ea typeface="+mn-lt"/>
                <a:cs typeface="+mn-lt"/>
              </a:rPr>
              <a:t>Các </a:t>
            </a:r>
            <a:r>
              <a:rPr lang="en-US" sz="1400" dirty="0" err="1">
                <a:latin typeface="Arial"/>
                <a:ea typeface="+mn-lt"/>
                <a:cs typeface="+mn-lt"/>
              </a:rPr>
              <a:t>danh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mục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đầu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tư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nằm</a:t>
            </a:r>
            <a:r>
              <a:rPr lang="en-US" sz="1400" dirty="0">
                <a:latin typeface="Arial"/>
                <a:ea typeface="+mn-lt"/>
                <a:cs typeface="+mn-lt"/>
              </a:rPr>
              <a:t> ở </a:t>
            </a:r>
            <a:r>
              <a:rPr lang="en-US" sz="1400" dirty="0" err="1">
                <a:latin typeface="Arial"/>
                <a:ea typeface="+mn-lt"/>
                <a:cs typeface="+mn-lt"/>
              </a:rPr>
              <a:t>phía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bên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phải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của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đường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biên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hiệu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quả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có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mức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độ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rủi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ro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cao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cùng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với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lợi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nhuận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ky</a:t>
            </a:r>
            <a:r>
              <a:rPr lang="en-US" sz="1400" dirty="0">
                <a:latin typeface="Arial"/>
                <a:ea typeface="+mn-lt"/>
                <a:cs typeface="+mn-lt"/>
              </a:rPr>
              <a:t>̀ </a:t>
            </a:r>
            <a:r>
              <a:rPr lang="en-US" sz="1400" dirty="0" err="1">
                <a:latin typeface="Arial"/>
                <a:ea typeface="+mn-lt"/>
                <a:cs typeface="+mn-lt"/>
              </a:rPr>
              <a:t>vọng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cao</a:t>
            </a:r>
            <a:r>
              <a:rPr lang="en-US" sz="1400" dirty="0">
                <a:latin typeface="Arial"/>
                <a:ea typeface="+mn-lt"/>
                <a:cs typeface="+mn-lt"/>
              </a:rPr>
              <a:t>, </a:t>
            </a:r>
            <a:r>
              <a:rPr lang="en-US" sz="1400" dirty="0" err="1">
                <a:latin typeface="Arial"/>
                <a:ea typeface="+mn-lt"/>
                <a:cs typeface="+mn-lt"/>
              </a:rPr>
              <a:t>phù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hợp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cho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các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nhà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đầu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tư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chấp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nhận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rủi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ro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cao</a:t>
            </a:r>
            <a:r>
              <a:rPr lang="en-US" sz="1400" dirty="0">
                <a:latin typeface="Arial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latin typeface="Arial"/>
                <a:ea typeface="+mn-lt"/>
                <a:cs typeface="+mn-lt"/>
              </a:rPr>
              <a:t>Ngược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lại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các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danh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mục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đầu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tư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nằm</a:t>
            </a:r>
            <a:r>
              <a:rPr lang="en-US" sz="1400" dirty="0">
                <a:latin typeface="Arial"/>
                <a:ea typeface="+mn-lt"/>
                <a:cs typeface="+mn-lt"/>
              </a:rPr>
              <a:t> ở </a:t>
            </a:r>
            <a:r>
              <a:rPr lang="en-US" sz="1400" dirty="0" err="1">
                <a:latin typeface="Arial"/>
                <a:ea typeface="+mn-lt"/>
                <a:cs typeface="+mn-lt"/>
              </a:rPr>
              <a:t>phía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bên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trái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của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đường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biên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hiệu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quả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sẽ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phù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hợp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cho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các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nhà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đầu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tư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không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thích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rủi</a:t>
            </a:r>
            <a:r>
              <a:rPr lang="en-US" sz="1400" dirty="0">
                <a:latin typeface="Arial"/>
                <a:ea typeface="+mn-lt"/>
                <a:cs typeface="+mn-lt"/>
              </a:rPr>
              <a:t> ro.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A322C71-F848-4A64-8902-5DADA6F564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16973" y="1891973"/>
            <a:ext cx="4602747" cy="34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vi-VN"/>
              <a:t>Tỉ lệ Sharpe (</a:t>
            </a:r>
            <a:r>
              <a:rPr lang="vi-VN">
                <a:ea typeface="+mj-lt"/>
                <a:cs typeface="+mj-lt"/>
              </a:rPr>
              <a:t>Sharpe Ratio</a:t>
            </a:r>
            <a:r>
              <a:rPr lang="vi-VN"/>
              <a:t>)  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90523" y="1719622"/>
            <a:ext cx="4919472" cy="4625106"/>
          </a:xfrm>
        </p:spPr>
        <p:txBody>
          <a:bodyPr vert="horz" lIns="0" tIns="45720" rIns="0" bIns="45720" rtlCol="0" anchor="t">
            <a:normAutofit/>
          </a:bodyPr>
          <a:lstStyle/>
          <a:p>
            <a:pPr marL="305435" indent="-305435"/>
            <a:endParaRPr lang="vi-VN">
              <a:latin typeface="Arial"/>
              <a:cs typeface="Arial"/>
            </a:endParaRPr>
          </a:p>
          <a:p>
            <a:pPr marL="305435" indent="-305435"/>
            <a:endParaRPr lang="vi-VN">
              <a:latin typeface="Arial"/>
              <a:cs typeface="Arial"/>
            </a:endParaRPr>
          </a:p>
          <a:p>
            <a:pPr marL="305435" indent="-305435"/>
            <a:r>
              <a:rPr lang="vi-VN" dirty="0" err="1">
                <a:latin typeface="Arial"/>
                <a:cs typeface="Arial"/>
              </a:rPr>
              <a:t>là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thước</a:t>
            </a:r>
            <a:r>
              <a:rPr lang="vi-VN" dirty="0">
                <a:latin typeface="Arial"/>
                <a:cs typeface="Arial"/>
              </a:rPr>
              <a:t> đo xem </a:t>
            </a:r>
            <a:r>
              <a:rPr lang="vi-VN" dirty="0" err="1">
                <a:latin typeface="Arial"/>
                <a:cs typeface="Arial"/>
              </a:rPr>
              <a:t>lợi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nhuận</a:t>
            </a:r>
            <a:r>
              <a:rPr lang="vi-VN" dirty="0">
                <a:latin typeface="Arial"/>
                <a:cs typeface="Arial"/>
              </a:rPr>
              <a:t> thu </a:t>
            </a:r>
            <a:r>
              <a:rPr lang="vi-VN" dirty="0" err="1">
                <a:latin typeface="Arial"/>
                <a:cs typeface="Arial"/>
              </a:rPr>
              <a:t>được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là</a:t>
            </a:r>
            <a:r>
              <a:rPr lang="vi-VN" dirty="0">
                <a:latin typeface="Arial"/>
                <a:cs typeface="Arial"/>
              </a:rPr>
              <a:t> bao nhiêu trên 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 đơn </a:t>
            </a:r>
            <a:r>
              <a:rPr lang="vi-VN" dirty="0" err="1">
                <a:latin typeface="Arial"/>
                <a:cs typeface="Arial"/>
              </a:rPr>
              <a:t>vị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rủi</a:t>
            </a:r>
            <a:r>
              <a:rPr lang="vi-VN" dirty="0">
                <a:latin typeface="Arial"/>
                <a:cs typeface="Arial"/>
              </a:rPr>
              <a:t> ro khi </a:t>
            </a:r>
            <a:r>
              <a:rPr lang="vi-VN" dirty="0" err="1">
                <a:latin typeface="Arial"/>
                <a:cs typeface="Arial"/>
              </a:rPr>
              <a:t>đầu</a:t>
            </a:r>
            <a:r>
              <a:rPr lang="vi-VN" dirty="0">
                <a:latin typeface="Arial"/>
                <a:cs typeface="Arial"/>
              </a:rPr>
              <a:t> tư </a:t>
            </a:r>
            <a:r>
              <a:rPr lang="vi-VN" dirty="0" err="1">
                <a:latin typeface="Arial"/>
                <a:cs typeface="Arial"/>
              </a:rPr>
              <a:t>vào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tài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sản</a:t>
            </a:r>
            <a:r>
              <a:rPr lang="vi-VN" dirty="0">
                <a:latin typeface="Arial"/>
                <a:cs typeface="Arial"/>
              </a:rPr>
              <a:t> hay </a:t>
            </a:r>
            <a:r>
              <a:rPr lang="vi-VN" dirty="0" err="1">
                <a:latin typeface="Arial"/>
                <a:cs typeface="Arial"/>
              </a:rPr>
              <a:t>đầu</a:t>
            </a:r>
            <a:r>
              <a:rPr lang="vi-VN" dirty="0">
                <a:latin typeface="Arial"/>
                <a:cs typeface="Arial"/>
              </a:rPr>
              <a:t> tư theo </a:t>
            </a:r>
            <a:r>
              <a:rPr lang="vi-VN" dirty="0" err="1">
                <a:latin typeface="Arial"/>
                <a:cs typeface="Arial"/>
              </a:rPr>
              <a:t>một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chiến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lược</a:t>
            </a:r>
            <a:r>
              <a:rPr lang="vi-VN" dirty="0">
                <a:latin typeface="Arial"/>
                <a:cs typeface="Arial"/>
              </a:rPr>
              <a:t> kinh doanh.</a:t>
            </a:r>
            <a:endParaRPr lang="vi-VN" dirty="0">
              <a:latin typeface="Tahoma"/>
              <a:ea typeface="Tahoma"/>
              <a:cs typeface="Tahoma"/>
            </a:endParaRPr>
          </a:p>
          <a:p>
            <a:pPr marL="305435" indent="-305435"/>
            <a:r>
              <a:rPr lang="vi-VN" dirty="0" err="1">
                <a:latin typeface="Arial"/>
                <a:cs typeface="Arial"/>
              </a:rPr>
              <a:t>Tỷ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lệ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này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càng</a:t>
            </a:r>
            <a:r>
              <a:rPr lang="vi-VN" dirty="0">
                <a:latin typeface="Arial"/>
                <a:cs typeface="Arial"/>
              </a:rPr>
              <a:t> cao </a:t>
            </a:r>
            <a:r>
              <a:rPr lang="vi-VN" dirty="0" err="1">
                <a:latin typeface="Arial"/>
                <a:cs typeface="Arial"/>
              </a:rPr>
              <a:t>càng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tốt</a:t>
            </a:r>
            <a:r>
              <a:rPr lang="vi-VN" dirty="0">
                <a:latin typeface="Arial"/>
                <a:cs typeface="Arial"/>
              </a:rPr>
              <a:t>. Khi </a:t>
            </a:r>
            <a:r>
              <a:rPr lang="vi-VN" dirty="0" err="1">
                <a:latin typeface="Arial"/>
                <a:cs typeface="Arial"/>
              </a:rPr>
              <a:t>lựa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chọn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đầu</a:t>
            </a:r>
            <a:r>
              <a:rPr lang="vi-VN" dirty="0">
                <a:latin typeface="Arial"/>
                <a:cs typeface="Arial"/>
              </a:rPr>
              <a:t> tư </a:t>
            </a:r>
            <a:r>
              <a:rPr lang="vi-VN" dirty="0" err="1">
                <a:latin typeface="Arial"/>
                <a:cs typeface="Arial"/>
              </a:rPr>
              <a:t>giữa</a:t>
            </a:r>
            <a:r>
              <a:rPr lang="vi-VN" dirty="0">
                <a:latin typeface="Arial"/>
                <a:cs typeface="Arial"/>
              </a:rPr>
              <a:t> hai </a:t>
            </a:r>
            <a:r>
              <a:rPr lang="vi-VN" dirty="0" err="1">
                <a:latin typeface="Arial"/>
                <a:cs typeface="Arial"/>
              </a:rPr>
              <a:t>tài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sản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chiến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lược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nhà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đầu</a:t>
            </a:r>
            <a:r>
              <a:rPr lang="vi-VN" dirty="0">
                <a:latin typeface="Arial"/>
                <a:cs typeface="Arial"/>
              </a:rPr>
              <a:t> tư </a:t>
            </a:r>
            <a:r>
              <a:rPr lang="vi-VN" dirty="0" err="1">
                <a:latin typeface="Arial"/>
                <a:cs typeface="Arial"/>
              </a:rPr>
              <a:t>thường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lựa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chọn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tài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sản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chiến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lược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có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tỉ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lệ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Sharpe</a:t>
            </a:r>
            <a:r>
              <a:rPr lang="vi-VN" dirty="0">
                <a:latin typeface="Arial"/>
                <a:cs typeface="Arial"/>
              </a:rPr>
              <a:t> cao hơn. </a:t>
            </a:r>
            <a:endParaRPr lang="vi-V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839D5D0-2F4E-44B3-BF84-F98474B0A5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7894" y="2074698"/>
            <a:ext cx="5419185" cy="2692879"/>
          </a:xfrm>
        </p:spPr>
      </p:pic>
    </p:spTree>
    <p:extLst>
      <p:ext uri="{BB962C8B-B14F-4D97-AF65-F5344CB8AC3E}">
        <p14:creationId xmlns:p14="http://schemas.microsoft.com/office/powerpoint/2010/main" val="319330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0FBC-2D13-47D7-AD0D-46AFC166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618" y="5001901"/>
            <a:ext cx="8596668" cy="1513914"/>
          </a:xfrm>
        </p:spPr>
        <p:txBody>
          <a:bodyPr>
            <a:normAutofit/>
          </a:bodyPr>
          <a:lstStyle/>
          <a:p>
            <a:r>
              <a:rPr lang="en-US" sz="4400">
                <a:latin typeface="Arial"/>
                <a:cs typeface="Arial"/>
              </a:rPr>
              <a:t>QUY TRÌNH THỰC HIỆN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C9EDC-D2D7-47D6-9AF8-9ADBFE4F9174}"/>
              </a:ext>
            </a:extLst>
          </p:cNvPr>
          <p:cNvSpPr/>
          <p:nvPr/>
        </p:nvSpPr>
        <p:spPr>
          <a:xfrm>
            <a:off x="994913" y="901460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7B2E3-AFE0-48F7-8717-C9C01B2F949C}"/>
              </a:ext>
            </a:extLst>
          </p:cNvPr>
          <p:cNvSpPr txBox="1"/>
          <p:nvPr/>
        </p:nvSpPr>
        <p:spPr>
          <a:xfrm>
            <a:off x="1086928" y="120194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cap="all">
                <a:latin typeface="Arial"/>
                <a:ea typeface="+mn-lt"/>
                <a:cs typeface="Arial"/>
              </a:rPr>
              <a:t>NHẬP CÁC THƯ VIỆN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6563B-B951-4AC4-BD75-0168E31E8521}"/>
              </a:ext>
            </a:extLst>
          </p:cNvPr>
          <p:cNvSpPr/>
          <p:nvPr/>
        </p:nvSpPr>
        <p:spPr>
          <a:xfrm>
            <a:off x="8456761" y="901459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1146F-98D8-41BB-8CA9-6641CA844B1E}"/>
              </a:ext>
            </a:extLst>
          </p:cNvPr>
          <p:cNvSpPr/>
          <p:nvPr/>
        </p:nvSpPr>
        <p:spPr>
          <a:xfrm>
            <a:off x="4790534" y="2957421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cap="all">
                <a:latin typeface="Arial"/>
                <a:ea typeface="+mn-lt"/>
                <a:cs typeface="Arial"/>
              </a:rPr>
              <a:t>DÙNG SHARPE RATIO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6354A-0AAD-4523-B8E5-8651E2F81E55}"/>
              </a:ext>
            </a:extLst>
          </p:cNvPr>
          <p:cNvSpPr/>
          <p:nvPr/>
        </p:nvSpPr>
        <p:spPr>
          <a:xfrm>
            <a:off x="4790535" y="901460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1E82E-9A36-4961-A29C-BC79571CE1A5}"/>
              </a:ext>
            </a:extLst>
          </p:cNvPr>
          <p:cNvSpPr txBox="1"/>
          <p:nvPr/>
        </p:nvSpPr>
        <p:spPr>
          <a:xfrm>
            <a:off x="4705574" y="1130063"/>
            <a:ext cx="2708965" cy="541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cap="all">
                <a:latin typeface="Arial"/>
                <a:ea typeface="+mn-lt"/>
                <a:cs typeface="Arial"/>
              </a:rPr>
              <a:t>CHỌN CÁC MÃ CỔ PHIẾU VÀ TẠO KHUNG DỮ LIỆU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9684-738B-410A-8FCB-AED81A145E8F}"/>
              </a:ext>
            </a:extLst>
          </p:cNvPr>
          <p:cNvSpPr txBox="1"/>
          <p:nvPr/>
        </p:nvSpPr>
        <p:spPr>
          <a:xfrm>
            <a:off x="8496575" y="957532"/>
            <a:ext cx="2704517" cy="710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cap="all">
                <a:latin typeface="Arial"/>
                <a:cs typeface="Arial"/>
              </a:rPr>
              <a:t>TíNH</a:t>
            </a:r>
            <a:r>
              <a:rPr lang="en-US" sz="1300" cap="all">
                <a:latin typeface="Arial"/>
                <a:ea typeface="+mn-lt"/>
                <a:cs typeface="Arial"/>
              </a:rPr>
              <a:t> TOÁN LỢI NHUẬN, ĐỘ RỦI RO CỦA TỪNG DANH MỤC (DÙNG MONTE CARLO)</a:t>
            </a:r>
            <a:endParaRPr lang="en-US" sz="1300">
              <a:latin typeface="Arial"/>
              <a:cs typeface="Arial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08E2056-2A42-42FD-AABF-EDDF02843BAA}"/>
              </a:ext>
            </a:extLst>
          </p:cNvPr>
          <p:cNvSpPr/>
          <p:nvPr/>
        </p:nvSpPr>
        <p:spPr>
          <a:xfrm>
            <a:off x="3723362" y="1173854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13752F0-51C5-472A-A1AE-F5AEFDF0DFBD}"/>
              </a:ext>
            </a:extLst>
          </p:cNvPr>
          <p:cNvSpPr/>
          <p:nvPr/>
        </p:nvSpPr>
        <p:spPr>
          <a:xfrm>
            <a:off x="7475852" y="1130721"/>
            <a:ext cx="977660" cy="488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216A450-55C7-471E-8465-5A42DA440DE1}"/>
              </a:ext>
            </a:extLst>
          </p:cNvPr>
          <p:cNvSpPr/>
          <p:nvPr/>
        </p:nvSpPr>
        <p:spPr>
          <a:xfrm>
            <a:off x="9475880" y="1975614"/>
            <a:ext cx="488830" cy="977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F57FD89-69B8-4EBB-B43F-C2573E6B5587}"/>
              </a:ext>
            </a:extLst>
          </p:cNvPr>
          <p:cNvSpPr/>
          <p:nvPr/>
        </p:nvSpPr>
        <p:spPr>
          <a:xfrm>
            <a:off x="7474055" y="3113000"/>
            <a:ext cx="977660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7BF165-EA4B-4062-BC44-267309AC9039}"/>
              </a:ext>
            </a:extLst>
          </p:cNvPr>
          <p:cNvSpPr/>
          <p:nvPr/>
        </p:nvSpPr>
        <p:spPr>
          <a:xfrm>
            <a:off x="8499893" y="2957421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9ECEA-7B0A-4BFD-A32C-7AA9E5E562E5}"/>
              </a:ext>
            </a:extLst>
          </p:cNvPr>
          <p:cNvSpPr txBox="1"/>
          <p:nvPr/>
        </p:nvSpPr>
        <p:spPr>
          <a:xfrm>
            <a:off x="8591910" y="3243532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cap="all">
                <a:latin typeface="Arial"/>
                <a:ea typeface="+mn-lt"/>
                <a:cs typeface="Arial"/>
              </a:rPr>
              <a:t>DÙNG </a:t>
            </a:r>
            <a:r>
              <a:rPr lang="en-US" sz="1700" cap="all" err="1">
                <a:latin typeface="Arial"/>
                <a:ea typeface="+mn-lt"/>
                <a:cs typeface="Arial"/>
              </a:rPr>
              <a:t>đường</a:t>
            </a:r>
            <a:r>
              <a:rPr lang="en-US" sz="1700" cap="all">
                <a:latin typeface="Arial"/>
                <a:ea typeface="+mn-lt"/>
                <a:cs typeface="Arial"/>
              </a:rPr>
              <a:t> </a:t>
            </a:r>
            <a:r>
              <a:rPr lang="en-US" sz="1700" cap="all" err="1">
                <a:latin typeface="Arial"/>
                <a:ea typeface="+mn-lt"/>
                <a:cs typeface="Arial"/>
              </a:rPr>
              <a:t>biên</a:t>
            </a:r>
            <a:r>
              <a:rPr lang="en-US" sz="1700" cap="all">
                <a:latin typeface="Arial"/>
                <a:ea typeface="+mn-lt"/>
                <a:cs typeface="Arial"/>
              </a:rPr>
              <a:t> </a:t>
            </a:r>
            <a:r>
              <a:rPr lang="en-US" sz="1700" cap="all" err="1">
                <a:latin typeface="Arial"/>
                <a:ea typeface="+mn-lt"/>
                <a:cs typeface="Arial"/>
              </a:rPr>
              <a:t>hiệu</a:t>
            </a:r>
            <a:r>
              <a:rPr lang="en-US" sz="1700" cap="all">
                <a:latin typeface="Arial"/>
                <a:ea typeface="+mn-lt"/>
                <a:cs typeface="Arial"/>
              </a:rPr>
              <a:t> </a:t>
            </a:r>
            <a:r>
              <a:rPr lang="en-US" sz="1700" cap="all" err="1">
                <a:latin typeface="Arial"/>
                <a:ea typeface="+mn-lt"/>
                <a:cs typeface="Arial"/>
              </a:rPr>
              <a:t>quả</a:t>
            </a:r>
            <a:endParaRPr lang="en-US" sz="1700" err="1">
              <a:latin typeface="Arial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8912A7-7862-4C99-9950-F2D3CB330810}"/>
              </a:ext>
            </a:extLst>
          </p:cNvPr>
          <p:cNvSpPr/>
          <p:nvPr/>
        </p:nvSpPr>
        <p:spPr>
          <a:xfrm>
            <a:off x="994911" y="2957420"/>
            <a:ext cx="2616678" cy="948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24C59F-9B5D-4454-8058-BCB064BCFA90}"/>
              </a:ext>
            </a:extLst>
          </p:cNvPr>
          <p:cNvSpPr txBox="1"/>
          <p:nvPr/>
        </p:nvSpPr>
        <p:spPr>
          <a:xfrm>
            <a:off x="4853796" y="3301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all">
                <a:latin typeface="Arial"/>
                <a:ea typeface="+mn-lt"/>
                <a:cs typeface="Arial"/>
              </a:rPr>
              <a:t>DÙNG SHARPE RATIO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2A2D25-972C-4395-BF6F-33514FC35585}"/>
              </a:ext>
            </a:extLst>
          </p:cNvPr>
          <p:cNvSpPr txBox="1"/>
          <p:nvPr/>
        </p:nvSpPr>
        <p:spPr>
          <a:xfrm>
            <a:off x="918124" y="3028513"/>
            <a:ext cx="28339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cap="all">
                <a:latin typeface="Arial"/>
                <a:cs typeface="Arial"/>
              </a:rPr>
              <a:t>ĐƯA RA DANH MỤC CÓ ĐỘ RỦI RO THẤP NHẤT, CÓ SHARPE RATIO CAO NHẤT.</a:t>
            </a:r>
            <a:endParaRPr lang="en-US" sz="1200">
              <a:latin typeface="Arial"/>
              <a:ea typeface="+mn-lt"/>
              <a:cs typeface="Arial"/>
            </a:endParaRPr>
          </a:p>
          <a:p>
            <a:pPr algn="l"/>
            <a:endParaRPr lang="en-US">
              <a:latin typeface="Arial"/>
              <a:cs typeface="Arial"/>
            </a:endParaRP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927CCE0-8C31-4798-8EAD-B4E5B933C3E7}"/>
              </a:ext>
            </a:extLst>
          </p:cNvPr>
          <p:cNvSpPr/>
          <p:nvPr/>
        </p:nvSpPr>
        <p:spPr>
          <a:xfrm>
            <a:off x="3606545" y="3242396"/>
            <a:ext cx="977660" cy="4888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1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êu đề 1">
            <a:extLst>
              <a:ext uri="{FF2B5EF4-FFF2-40B4-BE49-F238E27FC236}">
                <a16:creationId xmlns:a16="http://schemas.microsoft.com/office/drawing/2014/main" id="{6F908E1A-638C-4FDD-A720-D319FBA4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4" y="2196359"/>
            <a:ext cx="7124675" cy="2818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Đường</a:t>
            </a:r>
            <a:r>
              <a:rPr lang="en-US" sz="1400" dirty="0">
                <a:solidFill>
                  <a:schemeClr val="tx1"/>
                </a:solidFill>
              </a:rPr>
              <a:t> link </a:t>
            </a:r>
            <a:r>
              <a:rPr lang="en-US" sz="1400" dirty="0" err="1">
                <a:solidFill>
                  <a:schemeClr val="tx1"/>
                </a:solidFill>
              </a:rPr>
              <a:t>truy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cập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https://share.streamlit.io/thanhcong1321/project_team_8/main/portfolio_optimization.py?fbclid=IwAR0C0U2Lh0yRJ9T2AyIvgbT164JCQfSblvHlBix3xqgKV_capZ0hQnvzTuw</a:t>
            </a:r>
            <a:br>
              <a:rPr lang="en-US" sz="1400" kern="1200" dirty="0"/>
            </a:br>
            <a:br>
              <a:rPr lang="en-US" sz="1400" kern="1200" dirty="0"/>
            </a:b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Giao </a:t>
            </a:r>
            <a:r>
              <a:rPr lang="en-US" sz="1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diện</a:t>
            </a:r>
            <a: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1400" kern="1200" dirty="0"/>
            </a:br>
            <a:br>
              <a:rPr lang="en-US" sz="1400" kern="1200" dirty="0"/>
            </a:br>
            <a:br>
              <a:rPr lang="en-US" sz="1400" kern="1200" dirty="0"/>
            </a:br>
            <a:br>
              <a:rPr lang="en-US" sz="1400" kern="1200" dirty="0"/>
            </a:br>
            <a:endParaRPr lang="en-US" sz="1400" kern="120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FC7EABE9-1C0B-4F15-8531-A1FF9339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27" y="1720190"/>
            <a:ext cx="5077782" cy="411963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6C88D04-8F70-4F7E-9A67-A54D7A61F709}"/>
              </a:ext>
            </a:extLst>
          </p:cNvPr>
          <p:cNvSpPr txBox="1"/>
          <p:nvPr/>
        </p:nvSpPr>
        <p:spPr>
          <a:xfrm>
            <a:off x="914400" y="813759"/>
            <a:ext cx="64525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chemeClr val="accent1"/>
                </a:solidFill>
                <a:latin typeface="Times"/>
                <a:cs typeface="Times"/>
              </a:rPr>
              <a:t>GIAO DIỆN SẢN PHẨM</a:t>
            </a:r>
            <a:br>
              <a:rPr lang="en-US" dirty="0">
                <a:latin typeface="Trebuchet MS"/>
              </a:rPr>
            </a:b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64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0B646D-57A5-4AAF-9228-401C0C14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269084" cy="4110007"/>
          </a:xfrm>
        </p:spPr>
        <p:txBody>
          <a:bodyPr/>
          <a:lstStyle/>
          <a:p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Giao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diện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với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các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chỉ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dẫn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rất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rõ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ràng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và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dễ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 </a:t>
            </a:r>
            <a:r>
              <a:rPr lang="vi-VN" sz="3000" dirty="0" err="1">
                <a:solidFill>
                  <a:schemeClr val="tx1"/>
                </a:solidFill>
                <a:latin typeface="Tahoma"/>
                <a:ea typeface="Tahoma"/>
                <a:cs typeface="Tahoma"/>
              </a:rPr>
              <a:t>hiểu</a:t>
            </a:r>
            <a:r>
              <a:rPr lang="vi-VN" sz="3000" dirty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.</a:t>
            </a:r>
          </a:p>
        </p:txBody>
      </p:sp>
      <p:pic>
        <p:nvPicPr>
          <p:cNvPr id="3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F90CAFC9-F45A-4D6B-9DFA-4AFE0841E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834" y="604595"/>
            <a:ext cx="5633048" cy="52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9642-CFBD-45C2-939F-FA8D6DAD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TỔNG KẾT, HẠN CHẾ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2809-5294-42D9-9F94-2AC48638D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693" y="1412966"/>
            <a:ext cx="4184035" cy="38807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TỔNG KẾT: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 </a:t>
            </a:r>
            <a:r>
              <a:rPr lang="en-US" dirty="0" err="1"/>
              <a:t>đưa</a:t>
            </a:r>
            <a:r>
              <a:rPr lang="en-US" dirty="0"/>
              <a:t> ra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9C2B0-B0ED-4A42-A01C-FA2EDB244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0046" y="1412966"/>
            <a:ext cx="4184034" cy="3880773"/>
          </a:xfrm>
        </p:spPr>
        <p:txBody>
          <a:bodyPr/>
          <a:lstStyle/>
          <a:p>
            <a:pPr marL="305435" indent="-305435"/>
            <a:r>
              <a:rPr lang="en-US"/>
              <a:t>HẠN CHẾ: </a:t>
            </a:r>
            <a:r>
              <a:rPr lang="en-US">
                <a:ea typeface="+mn-lt"/>
                <a:cs typeface="+mn-lt"/>
              </a:rPr>
              <a:t>Thị </a:t>
            </a:r>
            <a:r>
              <a:rPr lang="en-US" err="1">
                <a:ea typeface="+mn-lt"/>
                <a:cs typeface="+mn-lt"/>
              </a:rPr>
              <a:t>trường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chứng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khoán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chịu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rất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nhiều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động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không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báo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được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vẫn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có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khả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túng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Hơn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nữa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cầu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từng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đầu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rất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nhau</a:t>
            </a:r>
            <a:r>
              <a:rPr lang="en-US">
                <a:ea typeface="+mn-lt"/>
                <a:cs typeface="+mn-lt"/>
              </a:rPr>
              <a:t>. </a:t>
            </a:r>
            <a:r>
              <a:rPr lang="en-US" err="1">
                <a:ea typeface="+mn-lt"/>
                <a:cs typeface="+mn-lt"/>
              </a:rPr>
              <a:t>Vậy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mục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đầu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sản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phẩm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nhóm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đưa</a:t>
            </a:r>
            <a:r>
              <a:rPr lang="en-US">
                <a:ea typeface="+mn-lt"/>
                <a:cs typeface="+mn-lt"/>
              </a:rPr>
              <a:t> ra </a:t>
            </a:r>
            <a:r>
              <a:rPr lang="en-US" err="1">
                <a:ea typeface="+mn-lt"/>
                <a:cs typeface="+mn-lt"/>
              </a:rPr>
              <a:t>chỉ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chất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khảo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không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khuyến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khích</a:t>
            </a:r>
            <a:r>
              <a:rPr lang="en-US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85470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095F-2EC2-4934-BEEC-D2F4B8FC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 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64358C-837C-48FD-80AA-11AE08AA6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42100" y="377798"/>
            <a:ext cx="6156388" cy="61092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A209-2C23-4F67-BF46-BAEBA4253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649" y="2174966"/>
            <a:ext cx="4184034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danh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mục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đầu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tối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ưu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tỷ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lệ</a:t>
            </a:r>
            <a:r>
              <a:rPr lang="en-US" sz="2400" dirty="0">
                <a:ea typeface="+mn-lt"/>
                <a:cs typeface="+mn-lt"/>
              </a:rPr>
              <a:t> Sharpe </a:t>
            </a:r>
            <a:r>
              <a:rPr lang="en-US" sz="2400" dirty="0" err="1">
                <a:ea typeface="+mn-lt"/>
                <a:cs typeface="+mn-lt"/>
              </a:rPr>
              <a:t>cao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nhất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nằm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cách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khá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xa</a:t>
            </a:r>
            <a:r>
              <a:rPr lang="en-US" sz="2400" dirty="0">
                <a:ea typeface="+mn-lt"/>
                <a:cs typeface="+mn-lt"/>
              </a:rPr>
              <a:t> so </a:t>
            </a:r>
            <a:r>
              <a:rPr lang="en-US" sz="2400" dirty="0" err="1">
                <a:ea typeface="+mn-lt"/>
                <a:cs typeface="+mn-lt"/>
              </a:rPr>
              <a:t>với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mục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đầu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có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rủi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thấp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nhất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1D30-580B-452D-9088-A2383B90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21" y="2372343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THANK YOU!</a:t>
            </a:r>
            <a:br>
              <a:rPr lang="en-US" sz="6000"/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8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êu đề 12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rtlCol="0" anchor="ctr">
            <a:normAutofit/>
          </a:bodyPr>
          <a:lstStyle/>
          <a:p>
            <a:r>
              <a:rPr lang="vi-VN" sz="4400">
                <a:latin typeface="Tahoma"/>
                <a:ea typeface="Tahoma"/>
                <a:cs typeface="Tahoma"/>
              </a:rPr>
              <a:t>Nội dung chính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ỗ dành sẵn cho Nội dung 13">
            <a:extLst>
              <a:ext uri="{FF2B5EF4-FFF2-40B4-BE49-F238E27FC236}">
                <a16:creationId xmlns:a16="http://schemas.microsoft.com/office/drawing/2014/main" id="{715529CC-B423-4E57-B454-EE570968E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32615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67DCB4-664E-4A03-B75F-95B97DE0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ahoma"/>
                <a:ea typeface="Tahoma"/>
                <a:cs typeface="Tahoma"/>
              </a:rPr>
              <a:t>Đặt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vấn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86FEF4-7946-4B6F-98A5-4DC1287B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0394"/>
            <a:ext cx="8596668" cy="4140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err="1">
                <a:latin typeface="Arial"/>
                <a:cs typeface="Arial"/>
              </a:rPr>
              <a:t>Hiện</a:t>
            </a:r>
            <a:r>
              <a:rPr lang="vi-VN">
                <a:latin typeface="Arial"/>
                <a:cs typeface="Arial"/>
              </a:rPr>
              <a:t> nay, </a:t>
            </a:r>
            <a:r>
              <a:rPr lang="vi-VN" err="1">
                <a:latin typeface="Arial"/>
                <a:cs typeface="Arial"/>
              </a:rPr>
              <a:t>thị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trường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chứng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khoán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ngày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càng</a:t>
            </a:r>
            <a:r>
              <a:rPr lang="vi-VN">
                <a:latin typeface="Arial"/>
                <a:cs typeface="Arial"/>
              </a:rPr>
              <a:t> sôi </a:t>
            </a:r>
            <a:r>
              <a:rPr lang="vi-VN" err="1">
                <a:latin typeface="Arial"/>
                <a:cs typeface="Arial"/>
              </a:rPr>
              <a:t>động</a:t>
            </a:r>
            <a:r>
              <a:rPr lang="vi-VN">
                <a:latin typeface="Arial"/>
                <a:cs typeface="Arial"/>
              </a:rPr>
              <a:t>, thu </a:t>
            </a:r>
            <a:r>
              <a:rPr lang="vi-VN" err="1">
                <a:latin typeface="Arial"/>
                <a:cs typeface="Arial"/>
              </a:rPr>
              <a:t>hút</a:t>
            </a:r>
            <a:r>
              <a:rPr lang="vi-VN">
                <a:latin typeface="Arial"/>
                <a:cs typeface="Arial"/>
              </a:rPr>
              <a:t> đông </a:t>
            </a:r>
            <a:r>
              <a:rPr lang="vi-VN" err="1">
                <a:latin typeface="Arial"/>
                <a:cs typeface="Arial"/>
              </a:rPr>
              <a:t>đảo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nhà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tư tham gia</a:t>
            </a:r>
          </a:p>
          <a:p>
            <a:r>
              <a:rPr lang="vi-VN">
                <a:latin typeface="Arial"/>
                <a:cs typeface="Arial"/>
              </a:rPr>
              <a:t>Trong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tư, </a:t>
            </a:r>
            <a:r>
              <a:rPr lang="vi-VN" err="1">
                <a:latin typeface="Arial"/>
                <a:cs typeface="Arial"/>
              </a:rPr>
              <a:t>lợi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nhuận</a:t>
            </a:r>
            <a:r>
              <a:rPr lang="vi-VN">
                <a:latin typeface="Arial"/>
                <a:cs typeface="Arial"/>
              </a:rPr>
              <a:t> luôn </a:t>
            </a:r>
            <a:r>
              <a:rPr lang="vi-VN" err="1">
                <a:latin typeface="Arial"/>
                <a:cs typeface="Arial"/>
              </a:rPr>
              <a:t>gắn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liền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với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rủi</a:t>
            </a:r>
            <a:r>
              <a:rPr lang="vi-VN">
                <a:latin typeface="Arial"/>
                <a:cs typeface="Arial"/>
              </a:rPr>
              <a:t> ro, </a:t>
            </a:r>
            <a:r>
              <a:rPr lang="vi-VN" err="1">
                <a:latin typeface="Arial"/>
                <a:cs typeface="Arial"/>
              </a:rPr>
              <a:t>kỳ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vọng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lợi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nhuận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càng</a:t>
            </a:r>
            <a:r>
              <a:rPr lang="vi-VN">
                <a:latin typeface="Arial"/>
                <a:cs typeface="Arial"/>
              </a:rPr>
              <a:t> cao </a:t>
            </a:r>
            <a:r>
              <a:rPr lang="vi-VN" err="1">
                <a:latin typeface="Arial"/>
                <a:cs typeface="Arial"/>
              </a:rPr>
              <a:t>thì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rủi</a:t>
            </a:r>
            <a:r>
              <a:rPr lang="vi-VN">
                <a:latin typeface="Arial"/>
                <a:cs typeface="Arial"/>
              </a:rPr>
              <a:t> ro </a:t>
            </a:r>
            <a:r>
              <a:rPr lang="vi-VN" err="1">
                <a:latin typeface="Arial"/>
                <a:cs typeface="Arial"/>
              </a:rPr>
              <a:t>càng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lớn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Một</a:t>
            </a:r>
            <a:r>
              <a:rPr lang="vi-VN">
                <a:latin typeface="Arial"/>
                <a:cs typeface="Arial"/>
              </a:rPr>
              <a:t> trong </a:t>
            </a:r>
            <a:r>
              <a:rPr lang="vi-VN" err="1">
                <a:latin typeface="Arial"/>
                <a:cs typeface="Arial"/>
              </a:rPr>
              <a:t>những</a:t>
            </a:r>
            <a:r>
              <a:rPr lang="vi-VN">
                <a:latin typeface="Arial"/>
                <a:cs typeface="Arial"/>
              </a:rPr>
              <a:t> phương </a:t>
            </a:r>
            <a:r>
              <a:rPr lang="vi-VN" err="1">
                <a:latin typeface="Arial"/>
                <a:cs typeface="Arial"/>
              </a:rPr>
              <a:t>pháp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giúp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giảm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thiểu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rủi</a:t>
            </a:r>
            <a:r>
              <a:rPr lang="vi-VN">
                <a:latin typeface="Arial"/>
                <a:cs typeface="Arial"/>
              </a:rPr>
              <a:t> ro </a:t>
            </a:r>
            <a:r>
              <a:rPr lang="vi-VN" err="1">
                <a:latin typeface="Arial"/>
                <a:cs typeface="Arial"/>
              </a:rPr>
              <a:t>là</a:t>
            </a:r>
            <a:r>
              <a:rPr lang="vi-VN">
                <a:latin typeface="Arial"/>
                <a:cs typeface="Arial"/>
              </a:rPr>
              <a:t> xây </a:t>
            </a:r>
            <a:r>
              <a:rPr lang="vi-VN" err="1">
                <a:latin typeface="Arial"/>
                <a:cs typeface="Arial"/>
              </a:rPr>
              <a:t>dựng</a:t>
            </a:r>
            <a:r>
              <a:rPr lang="vi-VN">
                <a:latin typeface="Arial"/>
                <a:cs typeface="Arial"/>
              </a:rPr>
              <a:t> danh </a:t>
            </a:r>
            <a:r>
              <a:rPr lang="vi-VN" err="1">
                <a:latin typeface="Arial"/>
                <a:cs typeface="Arial"/>
              </a:rPr>
              <a:t>mục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tư đa </a:t>
            </a:r>
            <a:r>
              <a:rPr lang="vi-VN" err="1">
                <a:latin typeface="Arial"/>
                <a:cs typeface="Arial"/>
              </a:rPr>
              <a:t>dạng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tối</a:t>
            </a:r>
            <a:r>
              <a:rPr lang="vi-VN">
                <a:latin typeface="Arial"/>
                <a:cs typeface="Arial"/>
              </a:rPr>
              <a:t> ưu</a:t>
            </a:r>
          </a:p>
          <a:p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44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B2D76-0D94-49C5-B41B-3644F60A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7069"/>
          </a:xfrm>
        </p:spPr>
        <p:txBody>
          <a:bodyPr/>
          <a:lstStyle/>
          <a:p>
            <a:r>
              <a:rPr lang="vi-VN" err="1">
                <a:latin typeface="Tahoma"/>
                <a:ea typeface="Tahoma"/>
                <a:cs typeface="Tahoma"/>
              </a:rPr>
              <a:t>Phát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biểu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bài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toán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DE085C1-2988-4C52-9418-3F75A74A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8493"/>
            <a:ext cx="8596668" cy="4772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vi-VN">
              <a:latin typeface="Arial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vào</a:t>
            </a:r>
            <a:r>
              <a:rPr lang="vi-VN">
                <a:latin typeface="Arial"/>
                <a:cs typeface="Arial"/>
              </a:rPr>
              <a:t>: Danh </a:t>
            </a:r>
            <a:r>
              <a:rPr lang="vi-VN" err="1">
                <a:latin typeface="Arial"/>
                <a:cs typeface="Arial"/>
              </a:rPr>
              <a:t>mục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tư</a:t>
            </a:r>
            <a:endParaRPr lang="vi-VN">
              <a:cs typeface="Arial" panose="020B0604020202020204" pitchFamily="34" charset="0"/>
            </a:endParaRPr>
          </a:p>
          <a:p>
            <a:pPr lvl="1"/>
            <a:r>
              <a:rPr lang="vi-VN" sz="1400">
                <a:latin typeface="Arial"/>
                <a:cs typeface="Arial"/>
              </a:rPr>
              <a:t>Danh </a:t>
            </a:r>
            <a:r>
              <a:rPr lang="vi-VN" sz="1400" err="1">
                <a:latin typeface="Arial"/>
                <a:cs typeface="Arial"/>
              </a:rPr>
              <a:t>mục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 tư </a:t>
            </a:r>
            <a:r>
              <a:rPr lang="vi-VN" sz="1400" err="1">
                <a:latin typeface="Arial"/>
                <a:cs typeface="Arial"/>
              </a:rPr>
              <a:t>là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một</a:t>
            </a:r>
            <a:r>
              <a:rPr lang="vi-VN" sz="1400">
                <a:latin typeface="Arial"/>
                <a:cs typeface="Arial"/>
              </a:rPr>
              <a:t> danh </a:t>
            </a:r>
            <a:r>
              <a:rPr lang="vi-VN" sz="1400" err="1">
                <a:latin typeface="Arial"/>
                <a:cs typeface="Arial"/>
              </a:rPr>
              <a:t>mục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tổng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hợp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các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sản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phẩm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 tư </a:t>
            </a:r>
            <a:r>
              <a:rPr lang="vi-VN" sz="1400" err="1">
                <a:latin typeface="Arial"/>
                <a:cs typeface="Arial"/>
              </a:rPr>
              <a:t>thuộc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nhiều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lĩnh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vực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khác</a:t>
            </a:r>
            <a:r>
              <a:rPr lang="vi-VN" sz="1400">
                <a:latin typeface="Arial"/>
                <a:cs typeface="Arial"/>
              </a:rPr>
              <a:t> nhau</a:t>
            </a:r>
          </a:p>
          <a:p>
            <a:pPr lvl="1"/>
            <a:r>
              <a:rPr lang="vi-VN" sz="1400" err="1">
                <a:latin typeface="Arial"/>
                <a:ea typeface="+mn-lt"/>
                <a:cs typeface="Arial"/>
              </a:rPr>
              <a:t>Ví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dụ</a:t>
            </a:r>
            <a:r>
              <a:rPr lang="vi-VN" sz="1400">
                <a:latin typeface="Arial"/>
                <a:ea typeface="+mn-lt"/>
                <a:cs typeface="Arial"/>
              </a:rPr>
              <a:t>: </a:t>
            </a:r>
            <a:r>
              <a:rPr lang="vi-VN" sz="1400" err="1">
                <a:latin typeface="Arial"/>
                <a:ea typeface="+mn-lt"/>
                <a:cs typeface="Arial"/>
              </a:rPr>
              <a:t>Bạn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có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khoản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đầu</a:t>
            </a:r>
            <a:r>
              <a:rPr lang="vi-VN" sz="1400">
                <a:latin typeface="Arial"/>
                <a:ea typeface="+mn-lt"/>
                <a:cs typeface="Arial"/>
              </a:rPr>
              <a:t> tư </a:t>
            </a:r>
            <a:r>
              <a:rPr lang="vi-VN" sz="1400" err="1">
                <a:latin typeface="Arial"/>
                <a:ea typeface="+mn-lt"/>
                <a:cs typeface="Arial"/>
              </a:rPr>
              <a:t>vào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cổ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phiếu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của</a:t>
            </a:r>
            <a:r>
              <a:rPr lang="vi-VN" sz="1400">
                <a:latin typeface="Arial"/>
                <a:ea typeface="+mn-lt"/>
                <a:cs typeface="Arial"/>
              </a:rPr>
              <a:t> 3 công ty: Ngân </a:t>
            </a:r>
            <a:r>
              <a:rPr lang="vi-VN" sz="1400" err="1">
                <a:latin typeface="Arial"/>
                <a:ea typeface="+mn-lt"/>
                <a:cs typeface="Arial"/>
              </a:rPr>
              <a:t>hàng</a:t>
            </a:r>
            <a:r>
              <a:rPr lang="vi-VN" sz="1400">
                <a:latin typeface="Arial"/>
                <a:ea typeface="+mn-lt"/>
                <a:cs typeface="Arial"/>
              </a:rPr>
              <a:t> BIDV (BID), </a:t>
            </a:r>
            <a:r>
              <a:rPr lang="vi-VN" sz="1400" err="1">
                <a:latin typeface="Arial"/>
                <a:ea typeface="+mn-lt"/>
                <a:cs typeface="Arial"/>
              </a:rPr>
              <a:t>Tập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đoàn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Bảo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Việt</a:t>
            </a:r>
            <a:r>
              <a:rPr lang="vi-VN" sz="1400">
                <a:latin typeface="Arial"/>
                <a:ea typeface="+mn-lt"/>
                <a:cs typeface="Arial"/>
              </a:rPr>
              <a:t> (BVH), </a:t>
            </a:r>
            <a:r>
              <a:rPr lang="vi-VN" sz="1400" err="1">
                <a:latin typeface="Arial"/>
                <a:ea typeface="+mn-lt"/>
                <a:cs typeface="Arial"/>
              </a:rPr>
              <a:t>Nhà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máy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Hòa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Phát</a:t>
            </a:r>
            <a:r>
              <a:rPr lang="vi-VN" sz="1400">
                <a:latin typeface="Arial"/>
                <a:ea typeface="+mn-lt"/>
                <a:cs typeface="Arial"/>
              </a:rPr>
              <a:t> (HPG) </a:t>
            </a:r>
            <a:r>
              <a:rPr lang="vi-VN" sz="1400" err="1">
                <a:latin typeface="Arial"/>
                <a:ea typeface="+mn-lt"/>
                <a:cs typeface="Arial"/>
              </a:rPr>
              <a:t>thì</a:t>
            </a:r>
            <a:r>
              <a:rPr lang="vi-VN" sz="1400">
                <a:latin typeface="Arial"/>
                <a:ea typeface="+mn-lt"/>
                <a:cs typeface="Arial"/>
              </a:rPr>
              <a:t> 3 </a:t>
            </a:r>
            <a:r>
              <a:rPr lang="vi-VN" sz="1400" err="1">
                <a:latin typeface="Arial"/>
                <a:ea typeface="+mn-lt"/>
                <a:cs typeface="Arial"/>
              </a:rPr>
              <a:t>mã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cố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phiếu</a:t>
            </a:r>
            <a:r>
              <a:rPr lang="vi-VN" sz="1400">
                <a:latin typeface="Arial"/>
                <a:ea typeface="+mn-lt"/>
                <a:cs typeface="Arial"/>
              </a:rPr>
              <a:t> BID, BVH </a:t>
            </a:r>
            <a:r>
              <a:rPr lang="vi-VN" sz="1400" err="1">
                <a:latin typeface="Arial"/>
                <a:ea typeface="+mn-lt"/>
                <a:cs typeface="Arial"/>
              </a:rPr>
              <a:t>và</a:t>
            </a:r>
            <a:r>
              <a:rPr lang="vi-VN" sz="1400">
                <a:latin typeface="Arial"/>
                <a:ea typeface="+mn-lt"/>
                <a:cs typeface="Arial"/>
              </a:rPr>
              <a:t> HPG </a:t>
            </a:r>
            <a:r>
              <a:rPr lang="vi-VN" sz="1400" err="1">
                <a:latin typeface="Arial"/>
                <a:ea typeface="+mn-lt"/>
                <a:cs typeface="Arial"/>
              </a:rPr>
              <a:t>sẽ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tạo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thành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một</a:t>
            </a:r>
            <a:r>
              <a:rPr lang="vi-VN" sz="1400">
                <a:latin typeface="Arial"/>
                <a:ea typeface="+mn-lt"/>
                <a:cs typeface="Arial"/>
              </a:rPr>
              <a:t> danh </a:t>
            </a:r>
            <a:r>
              <a:rPr lang="vi-VN" sz="1400" err="1">
                <a:latin typeface="Arial"/>
                <a:ea typeface="+mn-lt"/>
                <a:cs typeface="Arial"/>
              </a:rPr>
              <a:t>mục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đầu</a:t>
            </a:r>
            <a:r>
              <a:rPr lang="vi-VN" sz="1400">
                <a:latin typeface="Arial"/>
                <a:ea typeface="+mn-lt"/>
                <a:cs typeface="Arial"/>
              </a:rPr>
              <a:t> tư </a:t>
            </a:r>
            <a:r>
              <a:rPr lang="vi-VN" sz="1400" err="1">
                <a:latin typeface="Arial"/>
                <a:ea typeface="+mn-lt"/>
                <a:cs typeface="Arial"/>
              </a:rPr>
              <a:t>của</a:t>
            </a:r>
            <a:r>
              <a:rPr lang="vi-VN" sz="1400">
                <a:latin typeface="Arial"/>
                <a:ea typeface="+mn-lt"/>
                <a:cs typeface="Arial"/>
              </a:rPr>
              <a:t> </a:t>
            </a:r>
            <a:r>
              <a:rPr lang="vi-VN" sz="1400" err="1">
                <a:latin typeface="Arial"/>
                <a:ea typeface="+mn-lt"/>
                <a:cs typeface="Arial"/>
              </a:rPr>
              <a:t>bạn</a:t>
            </a:r>
            <a:endParaRPr lang="vi-VN" sz="1400">
              <a:latin typeface="Arial"/>
              <a:ea typeface="+mn-lt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ra: </a:t>
            </a:r>
            <a:r>
              <a:rPr lang="vi-VN" err="1">
                <a:latin typeface="Arial"/>
                <a:cs typeface="Arial"/>
              </a:rPr>
              <a:t>Tối</a:t>
            </a:r>
            <a:r>
              <a:rPr lang="vi-VN">
                <a:latin typeface="Arial"/>
                <a:cs typeface="Arial"/>
              </a:rPr>
              <a:t> ưu </a:t>
            </a:r>
            <a:r>
              <a:rPr lang="vi-VN" err="1">
                <a:latin typeface="Arial"/>
                <a:cs typeface="Arial"/>
              </a:rPr>
              <a:t>hóa</a:t>
            </a:r>
            <a:r>
              <a:rPr lang="vi-VN">
                <a:latin typeface="Arial"/>
                <a:cs typeface="Arial"/>
              </a:rPr>
              <a:t> danh </a:t>
            </a:r>
            <a:r>
              <a:rPr lang="vi-VN" err="1">
                <a:latin typeface="Arial"/>
                <a:cs typeface="Arial"/>
              </a:rPr>
              <a:t>mục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đầu</a:t>
            </a:r>
            <a:r>
              <a:rPr lang="vi-VN">
                <a:latin typeface="Arial"/>
                <a:cs typeface="Arial"/>
              </a:rPr>
              <a:t> tư</a:t>
            </a:r>
          </a:p>
          <a:p>
            <a:pPr lvl="1"/>
            <a:r>
              <a:rPr lang="vi-VN" sz="1400" err="1">
                <a:latin typeface="Arial"/>
                <a:cs typeface="Arial"/>
              </a:rPr>
              <a:t>Xác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định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tỷ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trọng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 </a:t>
            </a:r>
            <a:r>
              <a:rPr lang="vi-VN" sz="1400" err="1">
                <a:latin typeface="Arial"/>
                <a:cs typeface="Arial"/>
              </a:rPr>
              <a:t>vào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các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cổ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phiếu</a:t>
            </a:r>
            <a:r>
              <a:rPr lang="vi-VN" sz="1400">
                <a:latin typeface="Arial"/>
                <a:cs typeface="Arial"/>
              </a:rPr>
              <a:t> trong danh </a:t>
            </a:r>
            <a:r>
              <a:rPr lang="vi-VN" sz="1400" err="1">
                <a:latin typeface="Arial"/>
                <a:cs typeface="Arial"/>
              </a:rPr>
              <a:t>mục</a:t>
            </a:r>
            <a:r>
              <a:rPr lang="vi-VN" sz="1400">
                <a:latin typeface="Arial"/>
                <a:cs typeface="Arial"/>
              </a:rPr>
              <a:t>, phân </a:t>
            </a:r>
            <a:r>
              <a:rPr lang="vi-VN" sz="1400" err="1">
                <a:latin typeface="Arial"/>
                <a:cs typeface="Arial"/>
              </a:rPr>
              <a:t>bổ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 sao cho </a:t>
            </a:r>
            <a:r>
              <a:rPr lang="vi-VN" sz="1400" err="1">
                <a:latin typeface="Arial"/>
                <a:cs typeface="Arial"/>
              </a:rPr>
              <a:t>tối</a:t>
            </a:r>
            <a:r>
              <a:rPr lang="vi-VN" sz="1400">
                <a:latin typeface="Arial"/>
                <a:cs typeface="Arial"/>
              </a:rPr>
              <a:t> ưu </a:t>
            </a:r>
            <a:r>
              <a:rPr lang="vi-VN" sz="1400" err="1">
                <a:latin typeface="Arial"/>
                <a:cs typeface="Arial"/>
              </a:rPr>
              <a:t>nhất</a:t>
            </a:r>
            <a:r>
              <a:rPr lang="vi-VN" sz="1400">
                <a:latin typeface="Arial"/>
                <a:cs typeface="Arial"/>
              </a:rPr>
              <a:t>,  </a:t>
            </a:r>
            <a:r>
              <a:rPr lang="vi-VN" sz="1400" err="1">
                <a:latin typeface="Arial"/>
                <a:cs typeface="Arial"/>
              </a:rPr>
              <a:t>hạn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chế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rủi</a:t>
            </a:r>
            <a:r>
              <a:rPr lang="vi-VN" sz="1400">
                <a:latin typeface="Arial"/>
                <a:cs typeface="Arial"/>
              </a:rPr>
              <a:t> ro </a:t>
            </a:r>
            <a:r>
              <a:rPr lang="vi-VN" sz="1400" err="1">
                <a:latin typeface="Arial"/>
                <a:cs typeface="Arial"/>
              </a:rPr>
              <a:t>thấp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nhất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đồng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thời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đạt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lợi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nhuận</a:t>
            </a:r>
            <a:r>
              <a:rPr lang="vi-VN" sz="1400">
                <a:latin typeface="Arial"/>
                <a:cs typeface="Arial"/>
              </a:rPr>
              <a:t> cao </a:t>
            </a:r>
            <a:r>
              <a:rPr lang="vi-VN" sz="1400" err="1">
                <a:latin typeface="Arial"/>
                <a:cs typeface="Arial"/>
              </a:rPr>
              <a:t>nhất</a:t>
            </a:r>
            <a:r>
              <a:rPr lang="vi-VN" sz="1400">
                <a:latin typeface="Arial"/>
                <a:cs typeface="Arial"/>
              </a:rPr>
              <a:t>.</a:t>
            </a:r>
            <a:endParaRPr lang="en-US" sz="1400">
              <a:latin typeface="Arial"/>
              <a:ea typeface="+mn-lt"/>
              <a:cs typeface="+mn-lt"/>
            </a:endParaRPr>
          </a:p>
          <a:p>
            <a:pPr lvl="1"/>
            <a:r>
              <a:rPr lang="vi-VN" sz="1400" err="1">
                <a:latin typeface="Arial"/>
                <a:cs typeface="Arial"/>
              </a:rPr>
              <a:t>Ví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dụ</a:t>
            </a:r>
            <a:r>
              <a:rPr lang="vi-VN" sz="1400">
                <a:latin typeface="Arial"/>
                <a:cs typeface="Arial"/>
              </a:rPr>
              <a:t>: </a:t>
            </a:r>
            <a:r>
              <a:rPr lang="vi-VN" sz="1400" err="1">
                <a:latin typeface="Arial"/>
                <a:cs typeface="Arial"/>
              </a:rPr>
              <a:t>Với</a:t>
            </a:r>
            <a:r>
              <a:rPr lang="vi-VN" sz="1400">
                <a:latin typeface="Arial"/>
                <a:cs typeface="Arial"/>
              </a:rPr>
              <a:t> danh </a:t>
            </a:r>
            <a:r>
              <a:rPr lang="vi-VN" sz="1400" err="1">
                <a:latin typeface="Arial"/>
                <a:cs typeface="Arial"/>
              </a:rPr>
              <a:t>mục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 như trên </a:t>
            </a:r>
            <a:r>
              <a:rPr lang="vi-VN" sz="1400" err="1">
                <a:latin typeface="Arial"/>
                <a:cs typeface="Arial"/>
              </a:rPr>
              <a:t>gồm</a:t>
            </a:r>
            <a:r>
              <a:rPr lang="vi-VN" sz="1400">
                <a:latin typeface="Arial"/>
                <a:cs typeface="Arial"/>
              </a:rPr>
              <a:t> 3 </a:t>
            </a:r>
            <a:r>
              <a:rPr lang="vi-VN" sz="1400" err="1">
                <a:latin typeface="Arial"/>
                <a:cs typeface="Arial"/>
              </a:rPr>
              <a:t>mã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cổ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phiếu</a:t>
            </a:r>
            <a:r>
              <a:rPr lang="vi-VN" sz="1400">
                <a:latin typeface="Arial"/>
                <a:cs typeface="Arial"/>
              </a:rPr>
              <a:t> BID, BVH </a:t>
            </a:r>
            <a:r>
              <a:rPr lang="vi-VN" sz="1400" err="1">
                <a:latin typeface="Arial"/>
                <a:cs typeface="Arial"/>
              </a:rPr>
              <a:t>và</a:t>
            </a:r>
            <a:r>
              <a:rPr lang="vi-VN" sz="1400">
                <a:latin typeface="Arial"/>
                <a:cs typeface="Arial"/>
              </a:rPr>
              <a:t> HPG, </a:t>
            </a:r>
            <a:r>
              <a:rPr lang="vi-VN" sz="1400" err="1">
                <a:latin typeface="Arial"/>
                <a:cs typeface="Arial"/>
              </a:rPr>
              <a:t>bạn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sẽ</a:t>
            </a:r>
            <a:r>
              <a:rPr lang="vi-VN" sz="1400">
                <a:latin typeface="Arial"/>
                <a:cs typeface="Arial"/>
              </a:rPr>
              <a:t> phân chia </a:t>
            </a:r>
            <a:r>
              <a:rPr lang="vi-VN" sz="1400" err="1">
                <a:latin typeface="Arial"/>
                <a:cs typeface="Arial"/>
              </a:rPr>
              <a:t>khoản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 </a:t>
            </a:r>
            <a:r>
              <a:rPr lang="vi-VN" sz="1400" err="1">
                <a:latin typeface="Arial"/>
                <a:cs typeface="Arial"/>
              </a:rPr>
              <a:t>của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mình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tỷ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trọng</a:t>
            </a:r>
            <a:r>
              <a:rPr lang="vi-VN" sz="1400">
                <a:latin typeface="Arial"/>
                <a:cs typeface="Arial"/>
              </a:rPr>
              <a:t> sao cho </a:t>
            </a:r>
            <a:r>
              <a:rPr lang="vi-VN" sz="1400" err="1">
                <a:latin typeface="Arial"/>
                <a:cs typeface="Arial"/>
              </a:rPr>
              <a:t>tối</a:t>
            </a:r>
            <a:r>
              <a:rPr lang="vi-VN" sz="1400">
                <a:latin typeface="Arial"/>
                <a:cs typeface="Arial"/>
              </a:rPr>
              <a:t> ưu </a:t>
            </a:r>
            <a:r>
              <a:rPr lang="vi-VN" sz="1400" err="1">
                <a:latin typeface="Arial"/>
                <a:cs typeface="Arial"/>
              </a:rPr>
              <a:t>nhất</a:t>
            </a:r>
            <a:r>
              <a:rPr lang="vi-VN" sz="1400">
                <a:latin typeface="Arial"/>
                <a:cs typeface="Arial"/>
              </a:rPr>
              <a:t>, </a:t>
            </a:r>
            <a:r>
              <a:rPr lang="vi-VN" sz="1400" err="1">
                <a:latin typeface="Arial"/>
                <a:cs typeface="Arial"/>
              </a:rPr>
              <a:t>ví</a:t>
            </a:r>
            <a:r>
              <a:rPr lang="vi-VN" sz="1400">
                <a:latin typeface="Arial"/>
                <a:cs typeface="Arial"/>
              </a:rPr>
              <a:t> </a:t>
            </a:r>
            <a:r>
              <a:rPr lang="vi-VN" sz="1400" err="1">
                <a:latin typeface="Arial"/>
                <a:cs typeface="Arial"/>
              </a:rPr>
              <a:t>dụ</a:t>
            </a:r>
            <a:r>
              <a:rPr lang="vi-VN" sz="1400">
                <a:latin typeface="Arial"/>
                <a:cs typeface="Arial"/>
              </a:rPr>
              <a:t> 30%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 </a:t>
            </a:r>
            <a:r>
              <a:rPr lang="vi-VN" sz="1400" err="1">
                <a:latin typeface="Arial"/>
                <a:cs typeface="Arial"/>
              </a:rPr>
              <a:t>vào</a:t>
            </a:r>
            <a:r>
              <a:rPr lang="vi-VN" sz="1400">
                <a:latin typeface="Arial"/>
                <a:cs typeface="Arial"/>
              </a:rPr>
              <a:t> BID, 50%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 </a:t>
            </a:r>
            <a:r>
              <a:rPr lang="vi-VN" sz="1400" err="1">
                <a:latin typeface="Arial"/>
                <a:cs typeface="Arial"/>
              </a:rPr>
              <a:t>vào</a:t>
            </a:r>
            <a:r>
              <a:rPr lang="vi-VN" sz="1400">
                <a:latin typeface="Arial"/>
                <a:cs typeface="Arial"/>
              </a:rPr>
              <a:t> BVH </a:t>
            </a:r>
            <a:r>
              <a:rPr lang="vi-VN" sz="1400" err="1">
                <a:latin typeface="Arial"/>
                <a:cs typeface="Arial"/>
              </a:rPr>
              <a:t>và</a:t>
            </a:r>
            <a:r>
              <a:rPr lang="vi-VN" sz="1400">
                <a:latin typeface="Arial"/>
                <a:cs typeface="Arial"/>
              </a:rPr>
              <a:t> 20% 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 tư </a:t>
            </a:r>
            <a:r>
              <a:rPr lang="vi-VN" sz="1400" err="1">
                <a:latin typeface="Arial"/>
                <a:cs typeface="Arial"/>
              </a:rPr>
              <a:t>vào</a:t>
            </a:r>
            <a:r>
              <a:rPr lang="vi-VN" sz="1400">
                <a:latin typeface="Arial"/>
                <a:cs typeface="Arial"/>
              </a:rPr>
              <a:t> HPG</a:t>
            </a:r>
          </a:p>
          <a:p>
            <a:r>
              <a:rPr lang="vi-VN">
                <a:latin typeface="Arial"/>
                <a:cs typeface="Arial"/>
              </a:rPr>
              <a:t>Vai </a:t>
            </a:r>
            <a:r>
              <a:rPr lang="vi-VN" err="1">
                <a:latin typeface="Arial"/>
                <a:cs typeface="Arial"/>
              </a:rPr>
              <a:t>trò</a:t>
            </a:r>
            <a:r>
              <a:rPr lang="vi-VN">
                <a:latin typeface="Arial"/>
                <a:cs typeface="Arial"/>
              </a:rPr>
              <a:t>: </a:t>
            </a:r>
          </a:p>
          <a:p>
            <a:pPr marL="0" indent="0">
              <a:buNone/>
            </a:pPr>
            <a:r>
              <a:rPr lang="vi-VN" sz="1400">
                <a:latin typeface="Arial"/>
                <a:cs typeface="Arial"/>
              </a:rPr>
              <a:t>     </a:t>
            </a:r>
            <a:r>
              <a:rPr lang="vi-VN" sz="1400" err="1">
                <a:latin typeface="Arial"/>
                <a:cs typeface="Arial"/>
              </a:rPr>
              <a:t>Giúp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các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nhà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đầu</a:t>
            </a:r>
            <a:r>
              <a:rPr lang="vi-VN" sz="1400">
                <a:latin typeface="Arial"/>
                <a:cs typeface="Arial"/>
              </a:rPr>
              <a:t> tư </a:t>
            </a:r>
            <a:r>
              <a:rPr lang="vi-VN" sz="1400" err="1">
                <a:latin typeface="Arial"/>
                <a:cs typeface="Arial"/>
              </a:rPr>
              <a:t>dễ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dàng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kiểm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soát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cổ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phiếu</a:t>
            </a:r>
            <a:r>
              <a:rPr lang="vi-VN" sz="1400">
                <a:latin typeface="Arial"/>
                <a:cs typeface="Arial"/>
              </a:rPr>
              <a:t> đang </a:t>
            </a:r>
            <a:r>
              <a:rPr lang="vi-VN" sz="1400" err="1">
                <a:latin typeface="Arial"/>
                <a:cs typeface="Arial"/>
              </a:rPr>
              <a:t>nắm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giữ</a:t>
            </a:r>
            <a:r>
              <a:rPr lang="vi-VN" sz="1400">
                <a:latin typeface="Arial"/>
                <a:cs typeface="Arial"/>
              </a:rPr>
              <a:t>, theo </a:t>
            </a:r>
            <a:r>
              <a:rPr lang="vi-VN" sz="1400" err="1">
                <a:latin typeface="Arial"/>
                <a:cs typeface="Arial"/>
              </a:rPr>
              <a:t>dõi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và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điều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chỉnh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kịp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thời</a:t>
            </a:r>
            <a:r>
              <a:rPr lang="vi-VN" sz="1400">
                <a:latin typeface="Arial"/>
                <a:cs typeface="Arial"/>
              </a:rPr>
              <a:t>, </a:t>
            </a:r>
            <a:r>
              <a:rPr lang="vi-VN" sz="1400" err="1">
                <a:latin typeface="Arial"/>
                <a:cs typeface="Arial"/>
              </a:rPr>
              <a:t>đảm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bảo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lợi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nhuận</a:t>
            </a:r>
            <a:r>
              <a:rPr lang="vi-VN" sz="1400">
                <a:latin typeface="Arial"/>
                <a:cs typeface="Arial"/>
              </a:rPr>
              <a:t>, </a:t>
            </a:r>
            <a:r>
              <a:rPr lang="vi-VN" sz="1400" err="1">
                <a:latin typeface="Arial"/>
                <a:cs typeface="Arial"/>
              </a:rPr>
              <a:t>hạn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chế</a:t>
            </a:r>
            <a:r>
              <a:rPr lang="vi-VN" sz="140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rủi</a:t>
            </a:r>
            <a:r>
              <a:rPr lang="vi-VN" sz="1400">
                <a:latin typeface="Arial"/>
                <a:cs typeface="Arial"/>
              </a:rPr>
              <a:t> ro</a:t>
            </a:r>
          </a:p>
          <a:p>
            <a:pPr marL="457200" lvl="1" indent="0">
              <a:buNone/>
            </a:pPr>
            <a:endParaRPr lang="vi-VN" sz="14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7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911168D-90AE-4768-BC0B-38484D0F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vi-VN" err="1">
                <a:latin typeface="Tahoma"/>
                <a:ea typeface="Tahoma"/>
                <a:cs typeface="Tahoma"/>
              </a:rPr>
              <a:t>Các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kiến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thức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tài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chính</a:t>
            </a:r>
            <a:r>
              <a:rPr lang="vi-VN">
                <a:latin typeface="Tahoma"/>
                <a:ea typeface="Tahoma"/>
                <a:cs typeface="Tahoma"/>
              </a:rPr>
              <a:t> liên quan</a:t>
            </a:r>
            <a:br>
              <a:rPr lang="en-US"/>
            </a:br>
            <a:endParaRPr lang="vi-VN">
              <a:latin typeface="Tahoma"/>
              <a:ea typeface="Tahoma"/>
              <a:cs typeface="Tahoma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AF9135-EA0E-4270-8AAA-C09EDEB1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0" y="1360047"/>
            <a:ext cx="6341016" cy="460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khoán</a:t>
            </a:r>
            <a:r>
              <a:rPr lang="vi-VN">
                <a:latin typeface="Arial"/>
                <a:ea typeface="Tahoma"/>
                <a:cs typeface="Tahoma"/>
              </a:rPr>
              <a:t> </a:t>
            </a:r>
            <a:r>
              <a:rPr lang="vi-VN" err="1">
                <a:latin typeface="Arial"/>
                <a:ea typeface="Tahoma"/>
                <a:cs typeface="Tahoma"/>
              </a:rPr>
              <a:t>là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bằng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xác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nhận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quyền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và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lợi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ích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hợp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pháp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của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người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sở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hữu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đối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với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tài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sản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hoặc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phần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vốn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của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tổ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phát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hành</a:t>
            </a:r>
            <a:endParaRPr lang="vi-VN">
              <a:latin typeface="Arial"/>
              <a:ea typeface="Tahoma"/>
              <a:cs typeface="Tahoma"/>
            </a:endParaRPr>
          </a:p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khoán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được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thể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hiện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dưới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dạng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chỉ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bút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toán</a:t>
            </a:r>
            <a:r>
              <a:rPr lang="vi-VN">
                <a:latin typeface="Arial"/>
                <a:ea typeface="Tahoma"/>
                <a:cs typeface="Tahoma"/>
              </a:rPr>
              <a:t> ghi </a:t>
            </a:r>
            <a:r>
              <a:rPr lang="vi-VN" err="1">
                <a:latin typeface="Arial"/>
                <a:ea typeface="Tahoma"/>
                <a:cs typeface="Tahoma"/>
              </a:rPr>
              <a:t>sổ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hoặc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dữ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liệu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điện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tử</a:t>
            </a:r>
            <a:endParaRPr lang="vi-VN">
              <a:latin typeface="Arial"/>
              <a:ea typeface="Tahoma"/>
              <a:cs typeface="Tahoma"/>
            </a:endParaRPr>
          </a:p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Gồm</a:t>
            </a:r>
            <a:r>
              <a:rPr lang="vi-VN">
                <a:latin typeface="Arial"/>
                <a:ea typeface="Tahoma"/>
                <a:cs typeface="Tahoma"/>
              </a:rPr>
              <a:t> 5 </a:t>
            </a:r>
            <a:r>
              <a:rPr lang="vi-VN" err="1">
                <a:latin typeface="Arial"/>
                <a:ea typeface="Tahoma"/>
                <a:cs typeface="Tahoma"/>
              </a:rPr>
              <a:t>loại</a:t>
            </a:r>
            <a:r>
              <a:rPr lang="vi-VN">
                <a:latin typeface="Arial"/>
                <a:ea typeface="Tahoma"/>
                <a:cs typeface="Tahoma"/>
              </a:rPr>
              <a:t>:</a:t>
            </a: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Cổ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phiếu</a:t>
            </a:r>
            <a:endParaRPr lang="vi-VN">
              <a:latin typeface="Arial"/>
              <a:ea typeface="Tahoma"/>
              <a:cs typeface="Tahoma"/>
            </a:endParaRP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Trái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phiếu</a:t>
            </a:r>
            <a:endParaRPr lang="vi-VN">
              <a:latin typeface="Arial"/>
              <a:ea typeface="Tahoma"/>
              <a:cs typeface="Tahoma"/>
            </a:endParaRP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chỉ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quỹ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đầu</a:t>
            </a:r>
            <a:r>
              <a:rPr lang="vi-VN">
                <a:latin typeface="Arial"/>
                <a:ea typeface="Tahoma"/>
                <a:cs typeface="Tahoma"/>
              </a:rPr>
              <a:t> tư</a:t>
            </a: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Các</a:t>
            </a:r>
            <a:r>
              <a:rPr lang="vi-VN">
                <a:latin typeface="Arial"/>
                <a:ea typeface="Tahoma"/>
                <a:cs typeface="Tahoma"/>
              </a:rPr>
              <a:t> công </a:t>
            </a:r>
            <a:r>
              <a:rPr lang="vi-VN" err="1">
                <a:latin typeface="Arial"/>
                <a:ea typeface="Tahoma"/>
                <a:cs typeface="Tahoma"/>
              </a:rPr>
              <a:t>cụ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chuyển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đổi</a:t>
            </a:r>
            <a:endParaRPr lang="vi-VN">
              <a:latin typeface="Arial"/>
              <a:ea typeface="Tahoma"/>
              <a:cs typeface="Tahoma"/>
            </a:endParaRP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Các</a:t>
            </a:r>
            <a:r>
              <a:rPr lang="vi-VN">
                <a:latin typeface="Arial"/>
                <a:ea typeface="Tahoma"/>
                <a:cs typeface="Tahoma"/>
              </a:rPr>
              <a:t> công </a:t>
            </a:r>
            <a:r>
              <a:rPr lang="vi-VN" err="1">
                <a:latin typeface="Arial"/>
                <a:ea typeface="Tahoma"/>
                <a:cs typeface="Tahoma"/>
              </a:rPr>
              <a:t>cụ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phái</a:t>
            </a:r>
            <a:r>
              <a:rPr lang="vi-VN">
                <a:latin typeface="Arial"/>
                <a:ea typeface="Tahoma"/>
                <a:cs typeface="Tahoma"/>
              </a:rPr>
              <a:t> sinh</a:t>
            </a:r>
          </a:p>
          <a:p>
            <a:pPr marL="305435" indent="-305435"/>
            <a:endParaRPr lang="vi-VN"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14:cNvPr>
              <p14:cNvContentPartPr/>
              <p14:nvPr/>
            </p14:nvContentPartPr>
            <p14:xfrm>
              <a:off x="5056386" y="3821112"/>
              <a:ext cx="66675" cy="285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51" y="3794654"/>
                <a:ext cx="103968" cy="8096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Hộp Văn bản 1">
            <a:extLst>
              <a:ext uri="{FF2B5EF4-FFF2-40B4-BE49-F238E27FC236}">
                <a16:creationId xmlns:a16="http://schemas.microsoft.com/office/drawing/2014/main" id="{8D14EBF6-7DFE-48AB-B8DF-6827211345D9}"/>
              </a:ext>
            </a:extLst>
          </p:cNvPr>
          <p:cNvSpPr txBox="1"/>
          <p:nvPr/>
        </p:nvSpPr>
        <p:spPr>
          <a:xfrm>
            <a:off x="5058936" y="524107"/>
            <a:ext cx="349590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Chứng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khoán</a:t>
            </a:r>
            <a:endParaRPr lang="vi-VN" sz="320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56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911168D-90AE-4768-BC0B-38484D0F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vi-VN" err="1">
                <a:latin typeface="Tahoma"/>
                <a:ea typeface="Tahoma"/>
                <a:cs typeface="Tahoma"/>
              </a:rPr>
              <a:t>Các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kiến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thức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tài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chính</a:t>
            </a:r>
            <a:r>
              <a:rPr lang="vi-VN">
                <a:latin typeface="Tahoma"/>
                <a:ea typeface="Tahoma"/>
                <a:cs typeface="Tahoma"/>
              </a:rPr>
              <a:t> liên quan</a:t>
            </a:r>
            <a:br>
              <a:rPr lang="en-US"/>
            </a:br>
            <a:endParaRPr lang="vi-VN">
              <a:latin typeface="Tahoma"/>
              <a:ea typeface="Tahoma"/>
              <a:cs typeface="Tahoma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AF9135-EA0E-4270-8AAA-C09EDEB1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821" y="1564487"/>
            <a:ext cx="6341016" cy="4752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vi-VN" err="1">
                <a:latin typeface="Arial"/>
                <a:ea typeface="+mn-lt"/>
                <a:cs typeface="Arial"/>
              </a:rPr>
              <a:t>Cổ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phiếu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là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một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loại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được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phát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hành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dưới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dạng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chỉ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hoặc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bút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toán</a:t>
            </a:r>
            <a:r>
              <a:rPr lang="vi-VN">
                <a:latin typeface="Arial"/>
                <a:ea typeface="+mn-lt"/>
                <a:cs typeface="Arial"/>
              </a:rPr>
              <a:t> ghi </a:t>
            </a:r>
            <a:r>
              <a:rPr lang="vi-VN" err="1">
                <a:latin typeface="Arial"/>
                <a:ea typeface="+mn-lt"/>
                <a:cs typeface="Arial"/>
              </a:rPr>
              <a:t>sổ</a:t>
            </a:r>
            <a:r>
              <a:rPr lang="vi-VN">
                <a:latin typeface="Arial"/>
                <a:ea typeface="+mn-lt"/>
                <a:cs typeface="Arial"/>
              </a:rPr>
              <a:t>, </a:t>
            </a:r>
            <a:r>
              <a:rPr lang="vi-VN" err="1">
                <a:latin typeface="Arial"/>
                <a:ea typeface="+mn-lt"/>
                <a:cs typeface="Arial"/>
              </a:rPr>
              <a:t>xác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nhận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quyền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sở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hữu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và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lợi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ích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hợp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pháp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của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người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sở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hữu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cổ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phiếu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đối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với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tài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sản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hoặc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vốn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của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một</a:t>
            </a:r>
            <a:r>
              <a:rPr lang="vi-VN">
                <a:latin typeface="Arial"/>
                <a:ea typeface="+mn-lt"/>
                <a:cs typeface="Arial"/>
              </a:rPr>
              <a:t> công ty </a:t>
            </a:r>
            <a:r>
              <a:rPr lang="vi-VN" err="1">
                <a:latin typeface="Arial"/>
                <a:ea typeface="+mn-lt"/>
                <a:cs typeface="Arial"/>
              </a:rPr>
              <a:t>cổ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phần</a:t>
            </a:r>
            <a:r>
              <a:rPr lang="vi-VN">
                <a:latin typeface="Arial"/>
                <a:ea typeface="+mn-lt"/>
                <a:cs typeface="Arial"/>
              </a:rPr>
              <a:t>. </a:t>
            </a:r>
            <a:endParaRPr lang="vi-VN">
              <a:latin typeface="Tahoma"/>
              <a:ea typeface="Tahoma"/>
              <a:cs typeface="Tahoma"/>
            </a:endParaRPr>
          </a:p>
          <a:p>
            <a:pPr marL="305435" indent="-305435"/>
            <a:r>
              <a:rPr lang="vi-VN" err="1">
                <a:latin typeface="Tahoma"/>
                <a:ea typeface="Tahoma"/>
                <a:cs typeface="Tahoma"/>
              </a:rPr>
              <a:t>Có</a:t>
            </a:r>
            <a:r>
              <a:rPr lang="vi-VN">
                <a:latin typeface="Tahoma"/>
                <a:ea typeface="Tahoma"/>
                <a:cs typeface="Tahoma"/>
              </a:rPr>
              <a:t> 2 </a:t>
            </a:r>
            <a:r>
              <a:rPr lang="vi-VN" err="1">
                <a:latin typeface="Tahoma"/>
                <a:ea typeface="Tahoma"/>
                <a:cs typeface="Tahoma"/>
              </a:rPr>
              <a:t>loại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biến</a:t>
            </a:r>
            <a:r>
              <a:rPr lang="vi-VN">
                <a:latin typeface="Tahoma"/>
                <a:ea typeface="Tahoma"/>
                <a:cs typeface="Tahoma"/>
              </a:rPr>
              <a:t>: </a:t>
            </a:r>
          </a:p>
          <a:p>
            <a:pPr marL="705485" lvl="1" indent="-305435"/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thường</a:t>
            </a:r>
            <a:r>
              <a:rPr lang="vi-VN">
                <a:latin typeface="Tahoma"/>
                <a:ea typeface="Tahoma"/>
                <a:cs typeface="Tahoma"/>
              </a:rPr>
              <a:t> </a:t>
            </a:r>
            <a:endParaRPr lang="vi-VN">
              <a:latin typeface="Arial" panose="020B0604020202020204" pitchFamily="34" charset="0"/>
              <a:ea typeface="Tahoma"/>
              <a:cs typeface="Arial" panose="020B0604020202020204" pitchFamily="34" charset="0"/>
            </a:endParaRPr>
          </a:p>
          <a:p>
            <a:pPr marL="705485" lvl="1" indent="-305435"/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phổ</a:t>
            </a:r>
            <a:r>
              <a:rPr lang="vi-VN">
                <a:latin typeface="Tahoma"/>
                <a:ea typeface="Tahoma"/>
                <a:cs typeface="Tahoma"/>
              </a:rPr>
              <a:t> thông</a:t>
            </a:r>
            <a:endParaRPr lang="vi-VN">
              <a:latin typeface="Arial"/>
              <a:cs typeface="Arial"/>
            </a:endParaRPr>
          </a:p>
          <a:p>
            <a:pPr marL="0" indent="0">
              <a:buNone/>
            </a:pP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14:cNvPr>
              <p14:cNvContentPartPr/>
              <p14:nvPr/>
            </p14:nvContentPartPr>
            <p14:xfrm>
              <a:off x="5056386" y="3821112"/>
              <a:ext cx="66675" cy="285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51" y="3794654"/>
                <a:ext cx="103968" cy="8096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Hộp Văn bản 1">
            <a:extLst>
              <a:ext uri="{FF2B5EF4-FFF2-40B4-BE49-F238E27FC236}">
                <a16:creationId xmlns:a16="http://schemas.microsoft.com/office/drawing/2014/main" id="{8D14EBF6-7DFE-48AB-B8DF-6827211345D9}"/>
              </a:ext>
            </a:extLst>
          </p:cNvPr>
          <p:cNvSpPr txBox="1"/>
          <p:nvPr/>
        </p:nvSpPr>
        <p:spPr>
          <a:xfrm>
            <a:off x="5058936" y="524107"/>
            <a:ext cx="498273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Cổ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phiếu</a:t>
            </a:r>
          </a:p>
        </p:txBody>
      </p:sp>
    </p:spTree>
    <p:extLst>
      <p:ext uri="{BB962C8B-B14F-4D97-AF65-F5344CB8AC3E}">
        <p14:creationId xmlns:p14="http://schemas.microsoft.com/office/powerpoint/2010/main" val="132578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032199A-B6A9-4C86-8E77-E27A36AD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endParaRPr lang="vi-VN" sz="1400">
              <a:latin typeface="Tahoma"/>
              <a:ea typeface="Tahoma"/>
              <a:cs typeface="Tahoma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31AFD9-B2C3-4BE3-B71A-2D14FBDB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Trái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phiếu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là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một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loại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khoán</a:t>
            </a:r>
            <a:r>
              <a:rPr lang="vi-VN">
                <a:latin typeface="Arial"/>
                <a:ea typeface="Tahoma"/>
                <a:cs typeface="Tahoma"/>
              </a:rPr>
              <a:t> quy </a:t>
            </a:r>
            <a:r>
              <a:rPr lang="vi-VN" err="1">
                <a:latin typeface="Arial"/>
                <a:ea typeface="Tahoma"/>
                <a:cs typeface="Tahoma"/>
              </a:rPr>
              <a:t>định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nghĩa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vụ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của</a:t>
            </a:r>
            <a:r>
              <a:rPr lang="vi-VN">
                <a:latin typeface="Arial"/>
                <a:ea typeface="Tahoma"/>
                <a:cs typeface="Tahoma"/>
              </a:rPr>
              <a:t> công ty </a:t>
            </a:r>
            <a:r>
              <a:rPr lang="vi-VN" err="1">
                <a:latin typeface="Arial"/>
                <a:ea typeface="Tahoma"/>
                <a:cs typeface="Tahoma"/>
              </a:rPr>
              <a:t>phát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hành</a:t>
            </a:r>
            <a:r>
              <a:rPr lang="vi-VN">
                <a:latin typeface="Arial"/>
                <a:ea typeface="Tahoma"/>
                <a:cs typeface="Tahoma"/>
              </a:rPr>
              <a:t> (</a:t>
            </a:r>
            <a:r>
              <a:rPr lang="vi-VN" err="1">
                <a:latin typeface="Arial"/>
                <a:ea typeface="Tahoma"/>
                <a:cs typeface="Tahoma"/>
              </a:rPr>
              <a:t>người</a:t>
            </a:r>
            <a:r>
              <a:rPr lang="vi-VN">
                <a:latin typeface="Arial"/>
                <a:ea typeface="Tahoma"/>
                <a:cs typeface="Tahoma"/>
              </a:rPr>
              <a:t> vay </a:t>
            </a:r>
            <a:r>
              <a:rPr lang="vi-VN" err="1">
                <a:latin typeface="Arial"/>
                <a:ea typeface="Tahoma"/>
                <a:cs typeface="Tahoma"/>
              </a:rPr>
              <a:t>tiền</a:t>
            </a:r>
            <a:r>
              <a:rPr lang="vi-VN">
                <a:latin typeface="Arial"/>
                <a:ea typeface="Tahoma"/>
                <a:cs typeface="Tahoma"/>
              </a:rPr>
              <a:t>) </a:t>
            </a:r>
            <a:r>
              <a:rPr lang="vi-VN" err="1">
                <a:latin typeface="Arial"/>
                <a:ea typeface="Tahoma"/>
                <a:cs typeface="Tahoma"/>
              </a:rPr>
              <a:t>phải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trả</a:t>
            </a:r>
            <a:r>
              <a:rPr lang="vi-VN">
                <a:latin typeface="Arial"/>
                <a:ea typeface="Tahoma"/>
                <a:cs typeface="Tahoma"/>
              </a:rPr>
              <a:t> cho </a:t>
            </a:r>
            <a:r>
              <a:rPr lang="vi-VN" err="1">
                <a:latin typeface="Arial"/>
                <a:ea typeface="Tahoma"/>
                <a:cs typeface="Tahoma"/>
              </a:rPr>
              <a:t>người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nắm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giữ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trái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phiếu</a:t>
            </a:r>
            <a:r>
              <a:rPr lang="vi-VN">
                <a:latin typeface="Arial"/>
                <a:ea typeface="Tahoma"/>
                <a:cs typeface="Tahoma"/>
              </a:rPr>
              <a:t> (</a:t>
            </a:r>
            <a:r>
              <a:rPr lang="vi-VN" err="1">
                <a:latin typeface="Arial"/>
                <a:ea typeface="Tahoma"/>
                <a:cs typeface="Tahoma"/>
              </a:rPr>
              <a:t>người</a:t>
            </a:r>
            <a:r>
              <a:rPr lang="vi-VN">
                <a:latin typeface="Arial"/>
                <a:ea typeface="Tahoma"/>
                <a:cs typeface="Tahoma"/>
              </a:rPr>
              <a:t> cho vay) </a:t>
            </a:r>
            <a:r>
              <a:rPr lang="vi-VN" err="1">
                <a:latin typeface="Arial"/>
                <a:ea typeface="Tahoma"/>
                <a:cs typeface="Tahoma"/>
              </a:rPr>
              <a:t>một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khoản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tiền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xác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định</a:t>
            </a:r>
            <a:endParaRPr lang="vi-VN">
              <a:latin typeface="Arial"/>
              <a:ea typeface="Tahoma"/>
              <a:cs typeface="Tahoma"/>
            </a:endParaRPr>
          </a:p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Có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xác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định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khoảng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thời</a:t>
            </a:r>
            <a:r>
              <a:rPr lang="vi-VN">
                <a:latin typeface="Arial"/>
                <a:ea typeface="Tahoma"/>
                <a:cs typeface="Tahoma"/>
              </a:rPr>
              <a:t> gian </a:t>
            </a:r>
            <a:r>
              <a:rPr lang="vi-VN" err="1">
                <a:latin typeface="Arial"/>
                <a:ea typeface="Tahoma"/>
                <a:cs typeface="Tahoma"/>
              </a:rPr>
              <a:t>cụ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thể</a:t>
            </a:r>
            <a:endParaRPr lang="vi-VN">
              <a:latin typeface="Arial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r>
              <a:rPr lang="vi-VN">
                <a:latin typeface="Arial"/>
                <a:ea typeface="Tahoma"/>
                <a:cs typeface="Tahoma"/>
              </a:rPr>
              <a:t>Công ty </a:t>
            </a:r>
            <a:r>
              <a:rPr lang="vi-VN" err="1">
                <a:latin typeface="Arial"/>
                <a:ea typeface="Tahoma"/>
                <a:cs typeface="Tahoma"/>
              </a:rPr>
              <a:t>phát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hành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phải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hoàn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trả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khoản</a:t>
            </a:r>
            <a:r>
              <a:rPr lang="vi-VN">
                <a:latin typeface="Arial"/>
                <a:ea typeface="Tahoma"/>
                <a:cs typeface="Tahoma"/>
              </a:rPr>
              <a:t> cho vay ban </a:t>
            </a:r>
            <a:r>
              <a:rPr lang="vi-VN" err="1">
                <a:latin typeface="Arial"/>
                <a:ea typeface="Tahoma"/>
                <a:cs typeface="Tahoma"/>
              </a:rPr>
              <a:t>đầu</a:t>
            </a:r>
            <a:r>
              <a:rPr lang="vi-VN">
                <a:latin typeface="Arial"/>
                <a:ea typeface="Tahoma"/>
                <a:cs typeface="Tahoma"/>
              </a:rPr>
              <a:t> khi </a:t>
            </a:r>
            <a:r>
              <a:rPr lang="vi-VN" err="1">
                <a:latin typeface="Arial"/>
                <a:ea typeface="Tahoma"/>
                <a:cs typeface="Tahoma"/>
              </a:rPr>
              <a:t>nó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đáo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hạn</a:t>
            </a:r>
            <a:r>
              <a:rPr lang="vi-VN">
                <a:latin typeface="Arial"/>
                <a:ea typeface="Tahoma"/>
                <a:cs typeface="Tahoma"/>
              </a:rPr>
              <a:t> </a:t>
            </a:r>
            <a:endParaRPr lang="vi-VN">
              <a:latin typeface="Arial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885B981-BB9E-4031-B7AA-59BACDC801A6}"/>
              </a:ext>
            </a:extLst>
          </p:cNvPr>
          <p:cNvSpPr txBox="1"/>
          <p:nvPr/>
        </p:nvSpPr>
        <p:spPr>
          <a:xfrm>
            <a:off x="5058936" y="524107"/>
            <a:ext cx="498273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Trái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phiếu</a:t>
            </a:r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B2D8BAE7-E2DA-42D9-BBE5-A7C0215FF2F0}"/>
              </a:ext>
            </a:extLst>
          </p:cNvPr>
          <p:cNvSpPr txBox="1">
            <a:spLocks/>
          </p:cNvSpPr>
          <p:nvPr/>
        </p:nvSpPr>
        <p:spPr>
          <a:xfrm>
            <a:off x="1196350" y="13315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err="1">
                <a:latin typeface="Tahoma"/>
                <a:ea typeface="Tahoma"/>
                <a:cs typeface="Tahoma"/>
              </a:rPr>
              <a:t>Các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kiến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thức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tài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chính</a:t>
            </a:r>
            <a:r>
              <a:rPr lang="vi-VN">
                <a:latin typeface="Tahoma"/>
                <a:ea typeface="Tahoma"/>
                <a:cs typeface="Tahoma"/>
              </a:rPr>
              <a:t> liên quan</a:t>
            </a:r>
            <a:br>
              <a:rPr lang="en-US"/>
            </a:br>
            <a:endParaRPr lang="vi-VN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989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911168D-90AE-4768-BC0B-38484D0F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vi-VN" err="1">
                <a:latin typeface="Tahoma"/>
                <a:ea typeface="Tahoma"/>
                <a:cs typeface="Tahoma"/>
              </a:rPr>
              <a:t>Các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kiến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thức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tài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chính</a:t>
            </a:r>
            <a:r>
              <a:rPr lang="vi-VN">
                <a:latin typeface="Tahoma"/>
                <a:ea typeface="Tahoma"/>
                <a:cs typeface="Tahoma"/>
              </a:rPr>
              <a:t> liên quan</a:t>
            </a:r>
            <a:br>
              <a:rPr lang="en-US"/>
            </a:br>
            <a:endParaRPr lang="vi-VN">
              <a:latin typeface="Tahoma"/>
              <a:ea typeface="Tahoma"/>
              <a:cs typeface="Tahoma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AF9135-EA0E-4270-8AAA-C09EDEB1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821" y="1564487"/>
            <a:ext cx="6341016" cy="4752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vi-VN" err="1">
                <a:latin typeface="Arial"/>
                <a:ea typeface="+mn-lt"/>
                <a:cs typeface="Arial"/>
              </a:rPr>
              <a:t>Thị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trường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 hay </a:t>
            </a:r>
            <a:r>
              <a:rPr lang="vi-VN" err="1">
                <a:latin typeface="Arial"/>
                <a:ea typeface="+mn-lt"/>
                <a:cs typeface="Arial"/>
              </a:rPr>
              <a:t>sàn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là</a:t>
            </a:r>
            <a:r>
              <a:rPr lang="vi-VN">
                <a:latin typeface="Arial"/>
                <a:ea typeface="+mn-lt"/>
                <a:cs typeface="Arial"/>
              </a:rPr>
              <a:t> nơi </a:t>
            </a:r>
            <a:r>
              <a:rPr lang="vi-VN" err="1">
                <a:latin typeface="Arial"/>
                <a:ea typeface="+mn-lt"/>
                <a:cs typeface="Arial"/>
              </a:rPr>
              <a:t>phát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hành</a:t>
            </a:r>
            <a:r>
              <a:rPr lang="vi-VN">
                <a:latin typeface="Arial"/>
                <a:ea typeface="+mn-lt"/>
                <a:cs typeface="Arial"/>
              </a:rPr>
              <a:t> giao </a:t>
            </a:r>
            <a:r>
              <a:rPr lang="vi-VN" err="1">
                <a:latin typeface="Arial"/>
                <a:ea typeface="+mn-lt"/>
                <a:cs typeface="Arial"/>
              </a:rPr>
              <a:t>dịch</a:t>
            </a:r>
            <a:r>
              <a:rPr lang="vi-VN">
                <a:latin typeface="Arial"/>
                <a:ea typeface="+mn-lt"/>
                <a:cs typeface="Arial"/>
              </a:rPr>
              <a:t> mua </a:t>
            </a:r>
            <a:r>
              <a:rPr lang="vi-VN" err="1">
                <a:latin typeface="Arial"/>
                <a:ea typeface="+mn-lt"/>
                <a:cs typeface="Arial"/>
              </a:rPr>
              <a:t>bán</a:t>
            </a:r>
            <a:r>
              <a:rPr lang="vi-VN">
                <a:latin typeface="Arial"/>
                <a:ea typeface="+mn-lt"/>
                <a:cs typeface="Arial"/>
              </a:rPr>
              <a:t>, trao </a:t>
            </a:r>
            <a:r>
              <a:rPr lang="vi-VN" err="1">
                <a:latin typeface="Arial"/>
                <a:ea typeface="+mn-lt"/>
                <a:cs typeface="Arial"/>
              </a:rPr>
              <a:t>đổi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các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loại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cổ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phiếu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và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được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thực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hiện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chủ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yếu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tại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sở</a:t>
            </a:r>
            <a:r>
              <a:rPr lang="vi-VN">
                <a:latin typeface="Arial"/>
                <a:ea typeface="+mn-lt"/>
                <a:cs typeface="Arial"/>
              </a:rPr>
              <a:t> giao </a:t>
            </a:r>
            <a:r>
              <a:rPr lang="vi-VN" err="1">
                <a:latin typeface="Arial"/>
                <a:ea typeface="+mn-lt"/>
                <a:cs typeface="Arial"/>
              </a:rPr>
              <a:t>dịch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hoặc</a:t>
            </a:r>
            <a:r>
              <a:rPr lang="vi-VN">
                <a:latin typeface="Arial"/>
                <a:ea typeface="+mn-lt"/>
                <a:cs typeface="Arial"/>
              </a:rPr>
              <a:t> thông qua </a:t>
            </a:r>
            <a:r>
              <a:rPr lang="vi-VN" err="1">
                <a:latin typeface="Arial"/>
                <a:ea typeface="+mn-lt"/>
                <a:cs typeface="Arial"/>
              </a:rPr>
              <a:t>các</a:t>
            </a:r>
            <a:r>
              <a:rPr lang="vi-VN">
                <a:latin typeface="Arial"/>
                <a:ea typeface="+mn-lt"/>
                <a:cs typeface="Arial"/>
              </a:rPr>
              <a:t> công ty môi </a:t>
            </a:r>
            <a:r>
              <a:rPr lang="vi-VN" err="1">
                <a:latin typeface="Arial"/>
                <a:ea typeface="+mn-lt"/>
                <a:cs typeface="Arial"/>
              </a:rPr>
              <a:t>giới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chứng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khoán</a:t>
            </a:r>
            <a:r>
              <a:rPr lang="vi-VN">
                <a:latin typeface="Arial"/>
                <a:ea typeface="+mn-lt"/>
                <a:cs typeface="Arial"/>
              </a:rPr>
              <a:t>. </a:t>
            </a:r>
            <a:endParaRPr lang="vi-VN">
              <a:latin typeface="Arial"/>
              <a:ea typeface="Tahoma"/>
              <a:cs typeface="Tahoma"/>
            </a:endParaRPr>
          </a:p>
          <a:p>
            <a:pPr marL="305435" indent="-305435"/>
            <a:r>
              <a:rPr lang="vi-VN" err="1">
                <a:latin typeface="Arial"/>
                <a:ea typeface="Tahoma"/>
                <a:cs typeface="Tahoma"/>
              </a:rPr>
              <a:t>Có</a:t>
            </a:r>
            <a:r>
              <a:rPr lang="vi-VN">
                <a:latin typeface="Arial"/>
                <a:ea typeface="Tahoma"/>
                <a:cs typeface="Tahoma"/>
              </a:rPr>
              <a:t> 2 </a:t>
            </a:r>
            <a:r>
              <a:rPr lang="vi-VN" err="1">
                <a:latin typeface="Arial"/>
                <a:ea typeface="Tahoma"/>
                <a:cs typeface="Tahoma"/>
              </a:rPr>
              <a:t>loại</a:t>
            </a:r>
            <a:r>
              <a:rPr lang="vi-VN">
                <a:latin typeface="Arial"/>
                <a:ea typeface="Tahoma"/>
                <a:cs typeface="Tahoma"/>
              </a:rPr>
              <a:t>: </a:t>
            </a: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Thị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trường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khoán</a:t>
            </a:r>
            <a:r>
              <a:rPr lang="vi-VN">
                <a:latin typeface="Arial"/>
                <a:ea typeface="Tahoma"/>
                <a:cs typeface="Tahoma"/>
              </a:rPr>
              <a:t> sơ </a:t>
            </a:r>
            <a:r>
              <a:rPr lang="vi-VN" err="1">
                <a:latin typeface="Arial"/>
                <a:ea typeface="Tahoma"/>
                <a:cs typeface="Tahoma"/>
              </a:rPr>
              <a:t>cấp</a:t>
            </a:r>
            <a:endParaRPr lang="vi-VN">
              <a:latin typeface="Arial"/>
              <a:ea typeface="Tahoma"/>
              <a:cs typeface="Tahoma"/>
            </a:endParaRPr>
          </a:p>
          <a:p>
            <a:pPr marL="705485" lvl="1" indent="-305435"/>
            <a:r>
              <a:rPr lang="vi-VN" err="1">
                <a:latin typeface="Arial"/>
                <a:ea typeface="Tahoma"/>
                <a:cs typeface="Tahoma"/>
              </a:rPr>
              <a:t>Thị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trường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chứng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khoán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thứ</a:t>
            </a:r>
            <a:r>
              <a:rPr lang="vi-VN">
                <a:latin typeface="Arial"/>
                <a:ea typeface="Tahoma"/>
                <a:cs typeface="Tahoma"/>
              </a:rPr>
              <a:t> </a:t>
            </a:r>
            <a:r>
              <a:rPr lang="vi-VN" err="1">
                <a:latin typeface="Arial"/>
                <a:ea typeface="Tahoma"/>
                <a:cs typeface="Tahoma"/>
              </a:rPr>
              <a:t>cấp</a:t>
            </a:r>
            <a:endParaRPr lang="vi-VN">
              <a:latin typeface="Arial"/>
              <a:ea typeface="Tahoma"/>
              <a:cs typeface="Tahoma"/>
            </a:endParaRPr>
          </a:p>
          <a:p>
            <a:pPr marL="0" indent="0">
              <a:buNone/>
            </a:pP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14:cNvPr>
              <p14:cNvContentPartPr/>
              <p14:nvPr/>
            </p14:nvContentPartPr>
            <p14:xfrm>
              <a:off x="5056386" y="3821112"/>
              <a:ext cx="66675" cy="2857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5DFD3-4BA7-4991-8A00-C3D678FDF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551" y="3794654"/>
                <a:ext cx="103968" cy="8096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Hộp Văn bản 1">
            <a:extLst>
              <a:ext uri="{FF2B5EF4-FFF2-40B4-BE49-F238E27FC236}">
                <a16:creationId xmlns:a16="http://schemas.microsoft.com/office/drawing/2014/main" id="{8D14EBF6-7DFE-48AB-B8DF-6827211345D9}"/>
              </a:ext>
            </a:extLst>
          </p:cNvPr>
          <p:cNvSpPr txBox="1"/>
          <p:nvPr/>
        </p:nvSpPr>
        <p:spPr>
          <a:xfrm>
            <a:off x="5058936" y="524107"/>
            <a:ext cx="498273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Thị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trường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chứng</a:t>
            </a:r>
            <a:r>
              <a:rPr lang="vi-VN" sz="32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vi-VN" sz="3200" err="1">
                <a:solidFill>
                  <a:schemeClr val="accent1"/>
                </a:solidFill>
                <a:latin typeface="Arial"/>
                <a:cs typeface="Arial"/>
              </a:rPr>
              <a:t>khoán</a:t>
            </a:r>
          </a:p>
        </p:txBody>
      </p:sp>
    </p:spTree>
    <p:extLst>
      <p:ext uri="{BB962C8B-B14F-4D97-AF65-F5344CB8AC3E}">
        <p14:creationId xmlns:p14="http://schemas.microsoft.com/office/powerpoint/2010/main" val="334767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DD3741-DA19-4F70-8D8C-58EF596A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ahoma"/>
                <a:ea typeface="Tahoma"/>
                <a:cs typeface="Tahoma"/>
              </a:rPr>
              <a:t>Xử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lý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dữ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liệu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73AF2E-B00C-41A8-AC09-AF6FCDE0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2" y="1491516"/>
            <a:ext cx="8596668" cy="4512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vi-VN" err="1">
                <a:latin typeface="Tahoma"/>
                <a:ea typeface="Tahoma"/>
                <a:cs typeface="Tahoma"/>
              </a:rPr>
              <a:t>Website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crawl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dữ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liệu</a:t>
            </a:r>
            <a:r>
              <a:rPr lang="vi-VN">
                <a:latin typeface="Tahoma"/>
                <a:ea typeface="Tahoma"/>
                <a:cs typeface="Tahoma"/>
              </a:rPr>
              <a:t>: </a:t>
            </a:r>
            <a:r>
              <a:rPr lang="vi-VN">
                <a:latin typeface="Tahoma"/>
                <a:ea typeface="Tahoma"/>
                <a:cs typeface="Tahoma"/>
                <a:hlinkClick r:id="rId2"/>
              </a:rPr>
              <a:t>https://trade.vndirect.com.vn/</a:t>
            </a:r>
            <a:r>
              <a:rPr lang="vi-VN">
                <a:latin typeface="Tahoma"/>
                <a:ea typeface="Tahoma"/>
                <a:cs typeface="Tahoma"/>
              </a:rPr>
              <a:t>    </a:t>
            </a:r>
          </a:p>
          <a:p>
            <a:pPr marL="305435" indent="-305435"/>
            <a:r>
              <a:rPr lang="vi-VN">
                <a:latin typeface="Tahoma"/>
                <a:ea typeface="Tahoma"/>
                <a:cs typeface="Tahoma"/>
              </a:rPr>
              <a:t>Thư </a:t>
            </a:r>
            <a:r>
              <a:rPr lang="vi-VN" err="1">
                <a:latin typeface="Tahoma"/>
                <a:ea typeface="Tahoma"/>
                <a:cs typeface="Tahoma"/>
              </a:rPr>
              <a:t>viện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sử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dụng</a:t>
            </a:r>
            <a:r>
              <a:rPr lang="vi-VN">
                <a:latin typeface="Tahoma"/>
                <a:ea typeface="Tahoma"/>
                <a:cs typeface="Tahoma"/>
              </a:rPr>
              <a:t>: </a:t>
            </a:r>
            <a:r>
              <a:rPr lang="vi-VN" err="1">
                <a:latin typeface="Tahoma"/>
                <a:ea typeface="Tahoma"/>
                <a:cs typeface="Tahoma"/>
              </a:rPr>
              <a:t>vnquant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pakage</a:t>
            </a:r>
            <a:endParaRPr lang="vi-VN">
              <a:latin typeface="Tahoma"/>
              <a:ea typeface="Tahoma"/>
              <a:cs typeface="Tahoma"/>
            </a:endParaRPr>
          </a:p>
          <a:p>
            <a:pPr marL="305435" indent="-305435"/>
            <a:r>
              <a:rPr lang="vi-VN">
                <a:latin typeface="Arial"/>
                <a:ea typeface="+mn-lt"/>
                <a:cs typeface="Arial"/>
              </a:rPr>
              <a:t>Cho </a:t>
            </a:r>
            <a:r>
              <a:rPr lang="vi-VN" err="1">
                <a:latin typeface="Arial"/>
                <a:ea typeface="+mn-lt"/>
                <a:cs typeface="Arial"/>
              </a:rPr>
              <a:t>phép</a:t>
            </a:r>
            <a:r>
              <a:rPr lang="vi-VN">
                <a:latin typeface="Arial"/>
                <a:ea typeface="+mn-lt"/>
                <a:cs typeface="Arial"/>
              </a:rPr>
              <a:t> truy </a:t>
            </a:r>
            <a:r>
              <a:rPr lang="vi-VN" err="1">
                <a:latin typeface="Arial"/>
                <a:ea typeface="+mn-lt"/>
                <a:cs typeface="Arial"/>
              </a:rPr>
              <a:t>vấn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dữ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liệu</a:t>
            </a:r>
            <a:r>
              <a:rPr lang="vi-VN">
                <a:latin typeface="Arial"/>
                <a:ea typeface="+mn-lt"/>
                <a:cs typeface="Arial"/>
              </a:rPr>
              <a:t> trong </a:t>
            </a:r>
            <a:r>
              <a:rPr lang="vi-VN" err="1">
                <a:latin typeface="Arial"/>
                <a:ea typeface="+mn-lt"/>
                <a:cs typeface="Arial"/>
              </a:rPr>
              <a:t>khoảng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thời</a:t>
            </a:r>
            <a:r>
              <a:rPr lang="vi-VN">
                <a:latin typeface="Arial"/>
                <a:ea typeface="+mn-lt"/>
                <a:cs typeface="Arial"/>
              </a:rPr>
              <a:t> gian </a:t>
            </a:r>
            <a:r>
              <a:rPr lang="vi-VN" err="1">
                <a:latin typeface="Arial"/>
                <a:ea typeface="+mn-lt"/>
                <a:cs typeface="Arial"/>
              </a:rPr>
              <a:t>cụ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thể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với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ngày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bắt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đầu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và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ngày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kết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thúc</a:t>
            </a:r>
            <a:r>
              <a:rPr lang="vi-VN">
                <a:latin typeface="Arial"/>
                <a:ea typeface="+mn-lt"/>
                <a:cs typeface="Arial"/>
              </a:rPr>
              <a:t> mong </a:t>
            </a:r>
            <a:r>
              <a:rPr lang="vi-VN" err="1">
                <a:latin typeface="Arial"/>
                <a:ea typeface="+mn-lt"/>
                <a:cs typeface="Arial"/>
              </a:rPr>
              <a:t>muốn</a:t>
            </a:r>
            <a:r>
              <a:rPr lang="vi-VN">
                <a:latin typeface="Arial"/>
                <a:ea typeface="+mn-lt"/>
                <a:cs typeface="Arial"/>
              </a:rPr>
              <a:t>. </a:t>
            </a:r>
            <a:endParaRPr lang="vi-VN">
              <a:latin typeface="Tahoma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5435" indent="-305435"/>
            <a:r>
              <a:rPr lang="vi-VN">
                <a:latin typeface="Tahoma"/>
                <a:ea typeface="Tahoma"/>
                <a:cs typeface="Tahoma"/>
              </a:rPr>
              <a:t>Truy </a:t>
            </a:r>
            <a:r>
              <a:rPr lang="vi-VN" err="1">
                <a:latin typeface="Tahoma"/>
                <a:ea typeface="Tahoma"/>
                <a:cs typeface="Tahoma"/>
              </a:rPr>
              <a:t>vấn</a:t>
            </a:r>
            <a:r>
              <a:rPr lang="vi-VN">
                <a:latin typeface="Tahoma"/>
                <a:ea typeface="Tahoma"/>
                <a:cs typeface="Tahoma"/>
              </a:rPr>
              <a:t> </a:t>
            </a:r>
            <a:r>
              <a:rPr lang="vi-VN" err="1">
                <a:latin typeface="Tahoma"/>
                <a:ea typeface="Tahoma"/>
                <a:cs typeface="Tahoma"/>
              </a:rPr>
              <a:t>giá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theo </a:t>
            </a:r>
            <a:r>
              <a:rPr lang="vi-VN" err="1">
                <a:latin typeface="Tahoma"/>
                <a:ea typeface="Tahoma"/>
                <a:cs typeface="Tahoma"/>
              </a:rPr>
              <a:t>ngày</a:t>
            </a:r>
            <a:r>
              <a:rPr lang="vi-VN">
                <a:latin typeface="Tahoma"/>
                <a:ea typeface="Tahoma"/>
                <a:cs typeface="Tahoma"/>
              </a:rPr>
              <a:t>, </a:t>
            </a:r>
            <a:r>
              <a:rPr lang="vi-VN" err="1">
                <a:latin typeface="Tahoma"/>
                <a:ea typeface="Tahoma"/>
                <a:cs typeface="Tahoma"/>
              </a:rPr>
              <a:t>khoảng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thời</a:t>
            </a:r>
            <a:r>
              <a:rPr lang="vi-VN">
                <a:latin typeface="Tahoma"/>
                <a:ea typeface="Tahoma"/>
                <a:cs typeface="Tahoma"/>
              </a:rPr>
              <a:t> gian, theo </a:t>
            </a:r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hoặc</a:t>
            </a:r>
            <a:r>
              <a:rPr lang="vi-VN">
                <a:latin typeface="Tahoma"/>
                <a:ea typeface="Tahoma"/>
                <a:cs typeface="Tahoma"/>
              </a:rPr>
              <a:t> danh </a:t>
            </a:r>
            <a:r>
              <a:rPr lang="vi-VN" err="1">
                <a:latin typeface="Tahoma"/>
                <a:ea typeface="Tahoma"/>
                <a:cs typeface="Tahoma"/>
              </a:rPr>
              <a:t>sách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endParaRPr lang="vi-VN" err="1">
              <a:latin typeface="Tahoma" panose="020B0604030504040204" pitchFamily="34" charset="0"/>
              <a:ea typeface="Tahoma" panose="020B0604030504040204" pitchFamily="34" charset="0"/>
              <a:cs typeface="Tahoma"/>
            </a:endParaRPr>
          </a:p>
          <a:p>
            <a:pPr marL="305435" indent="-305435"/>
            <a:r>
              <a:rPr lang="vi-VN" err="1">
                <a:latin typeface="Tahoma"/>
                <a:ea typeface="Tahoma"/>
                <a:cs typeface="Tahoma"/>
              </a:rPr>
              <a:t>Các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giá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trị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cổ</a:t>
            </a:r>
            <a:r>
              <a:rPr lang="vi-VN">
                <a:latin typeface="Tahoma"/>
                <a:ea typeface="Tahoma"/>
                <a:cs typeface="Tahoma"/>
              </a:rPr>
              <a:t> </a:t>
            </a:r>
            <a:r>
              <a:rPr lang="vi-VN" err="1">
                <a:latin typeface="Tahoma"/>
                <a:ea typeface="Tahoma"/>
                <a:cs typeface="Tahoma"/>
              </a:rPr>
              <a:t>phiếu</a:t>
            </a:r>
            <a:r>
              <a:rPr lang="vi-VN">
                <a:latin typeface="Tahoma"/>
                <a:ea typeface="Tahoma"/>
                <a:cs typeface="Tahoma"/>
              </a:rPr>
              <a:t> quan tâm:</a:t>
            </a:r>
          </a:p>
          <a:p>
            <a:pPr marL="400050" indent="0">
              <a:buNone/>
            </a:pPr>
            <a:r>
              <a:rPr lang="vi-VN" sz="1600">
                <a:latin typeface="Arial"/>
                <a:ea typeface="+mn-lt"/>
                <a:cs typeface="Arial"/>
              </a:rPr>
              <a:t>+</a:t>
            </a:r>
            <a:r>
              <a:rPr lang="vi-VN" sz="1600" err="1">
                <a:latin typeface="Arial"/>
                <a:ea typeface="+mn-lt"/>
                <a:cs typeface="Arial"/>
              </a:rPr>
              <a:t>high</a:t>
            </a:r>
            <a:r>
              <a:rPr lang="vi-VN" sz="1600">
                <a:latin typeface="Arial"/>
                <a:ea typeface="+mn-lt"/>
                <a:cs typeface="Arial"/>
              </a:rPr>
              <a:t>: </a:t>
            </a:r>
            <a:r>
              <a:rPr lang="vi-VN" sz="1600" err="1">
                <a:latin typeface="Arial"/>
                <a:ea typeface="+mn-lt"/>
                <a:cs typeface="Arial"/>
              </a:rPr>
              <a:t>giá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trị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cổ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phiếu</a:t>
            </a:r>
            <a:r>
              <a:rPr lang="vi-VN" sz="1600">
                <a:latin typeface="Arial"/>
                <a:ea typeface="+mn-lt"/>
                <a:cs typeface="Arial"/>
              </a:rPr>
              <a:t> cao </a:t>
            </a:r>
            <a:r>
              <a:rPr lang="vi-VN" sz="1600" err="1">
                <a:latin typeface="Arial"/>
                <a:ea typeface="+mn-lt"/>
                <a:cs typeface="Arial"/>
              </a:rPr>
              <a:t>nhất</a:t>
            </a:r>
            <a:r>
              <a:rPr lang="vi-VN" sz="1600">
                <a:latin typeface="Arial"/>
                <a:ea typeface="+mn-lt"/>
                <a:cs typeface="Arial"/>
              </a:rPr>
              <a:t> trong </a:t>
            </a:r>
            <a:r>
              <a:rPr lang="vi-VN" sz="1600" err="1">
                <a:latin typeface="Arial"/>
                <a:ea typeface="+mn-lt"/>
                <a:cs typeface="Arial"/>
              </a:rPr>
              <a:t>ngày</a:t>
            </a:r>
            <a:r>
              <a:rPr lang="vi-VN" sz="1600">
                <a:latin typeface="Arial"/>
                <a:ea typeface="+mn-lt"/>
                <a:cs typeface="Arial"/>
              </a:rPr>
              <a:t> </a:t>
            </a:r>
            <a:endParaRPr lang="vi-VN" sz="1600">
              <a:latin typeface="Arial"/>
              <a:ea typeface="Tahoma"/>
              <a:cs typeface="Tahoma"/>
            </a:endParaRPr>
          </a:p>
          <a:p>
            <a:pPr marL="400050" indent="0">
              <a:buNone/>
            </a:pPr>
            <a:r>
              <a:rPr lang="vi-VN" sz="1600">
                <a:latin typeface="Arial"/>
                <a:ea typeface="+mn-lt"/>
                <a:cs typeface="Arial"/>
              </a:rPr>
              <a:t>+</a:t>
            </a:r>
            <a:r>
              <a:rPr lang="vi-VN" sz="1600" err="1">
                <a:latin typeface="Arial"/>
                <a:ea typeface="+mn-lt"/>
                <a:cs typeface="Arial"/>
              </a:rPr>
              <a:t>low</a:t>
            </a:r>
            <a:r>
              <a:rPr lang="vi-VN" sz="1600">
                <a:latin typeface="Arial"/>
                <a:ea typeface="+mn-lt"/>
                <a:cs typeface="Arial"/>
              </a:rPr>
              <a:t>: </a:t>
            </a:r>
            <a:r>
              <a:rPr lang="vi-VN" sz="1600" err="1">
                <a:latin typeface="Arial"/>
                <a:ea typeface="+mn-lt"/>
                <a:cs typeface="Arial"/>
              </a:rPr>
              <a:t>giá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trị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cổ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phiểu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thấp</a:t>
            </a:r>
            <a:r>
              <a:rPr lang="vi-VN" sz="1600">
                <a:latin typeface="Arial"/>
                <a:ea typeface="+mn-lt"/>
                <a:cs typeface="Arial"/>
              </a:rPr>
              <a:t> </a:t>
            </a:r>
            <a:r>
              <a:rPr lang="vi-VN" sz="1600" err="1">
                <a:latin typeface="Arial"/>
                <a:ea typeface="+mn-lt"/>
                <a:cs typeface="Arial"/>
              </a:rPr>
              <a:t>nhất</a:t>
            </a:r>
            <a:r>
              <a:rPr lang="vi-VN" sz="1600">
                <a:latin typeface="Arial"/>
                <a:ea typeface="+mn-lt"/>
                <a:cs typeface="Arial"/>
              </a:rPr>
              <a:t> trong </a:t>
            </a:r>
            <a:r>
              <a:rPr lang="vi-VN" sz="1600" err="1">
                <a:latin typeface="Arial"/>
                <a:ea typeface="+mn-lt"/>
                <a:cs typeface="Arial"/>
              </a:rPr>
              <a:t>ngày</a:t>
            </a:r>
            <a:r>
              <a:rPr lang="vi-VN" sz="1600">
                <a:latin typeface="Arial"/>
                <a:ea typeface="+mn-lt"/>
                <a:cs typeface="Arial"/>
              </a:rPr>
              <a:t> </a:t>
            </a:r>
            <a:endParaRPr lang="vi-VN" sz="1600">
              <a:latin typeface="Arial"/>
              <a:cs typeface="Arial"/>
            </a:endParaRPr>
          </a:p>
          <a:p>
            <a:pPr marL="457200" lvl="1" indent="0" algn="just">
              <a:buNone/>
            </a:pPr>
            <a:r>
              <a:rPr lang="vi-VN">
                <a:latin typeface="Arial"/>
                <a:ea typeface="+mn-lt"/>
                <a:cs typeface="Arial"/>
              </a:rPr>
              <a:t>+</a:t>
            </a:r>
            <a:r>
              <a:rPr lang="vi-VN" err="1">
                <a:latin typeface="Arial"/>
                <a:ea typeface="+mn-lt"/>
                <a:cs typeface="Arial"/>
              </a:rPr>
              <a:t>open</a:t>
            </a:r>
            <a:r>
              <a:rPr lang="vi-VN">
                <a:latin typeface="Arial"/>
                <a:ea typeface="+mn-lt"/>
                <a:cs typeface="Arial"/>
              </a:rPr>
              <a:t>: </a:t>
            </a:r>
            <a:r>
              <a:rPr lang="vi-VN" err="1">
                <a:latin typeface="Arial"/>
                <a:ea typeface="+mn-lt"/>
                <a:cs typeface="Arial"/>
              </a:rPr>
              <a:t>giá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mở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cửa</a:t>
            </a:r>
            <a:r>
              <a:rPr lang="vi-VN">
                <a:latin typeface="Arial"/>
                <a:ea typeface="+mn-lt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 marL="419735" lvl="1" indent="0">
              <a:buNone/>
            </a:pPr>
            <a:r>
              <a:rPr lang="vi-VN">
                <a:latin typeface="Arial"/>
                <a:ea typeface="+mn-lt"/>
                <a:cs typeface="Arial"/>
              </a:rPr>
              <a:t>+</a:t>
            </a:r>
            <a:r>
              <a:rPr lang="vi-VN" err="1">
                <a:latin typeface="Arial"/>
                <a:ea typeface="+mn-lt"/>
                <a:cs typeface="Arial"/>
              </a:rPr>
              <a:t>close</a:t>
            </a:r>
            <a:r>
              <a:rPr lang="vi-VN">
                <a:latin typeface="Arial"/>
                <a:ea typeface="+mn-lt"/>
                <a:cs typeface="Arial"/>
              </a:rPr>
              <a:t>: </a:t>
            </a:r>
            <a:r>
              <a:rPr lang="vi-VN" err="1">
                <a:latin typeface="Arial"/>
                <a:ea typeface="+mn-lt"/>
                <a:cs typeface="Arial"/>
              </a:rPr>
              <a:t>giá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đóng</a:t>
            </a:r>
            <a:r>
              <a:rPr lang="vi-VN">
                <a:latin typeface="Arial"/>
                <a:ea typeface="+mn-lt"/>
                <a:cs typeface="Arial"/>
              </a:rPr>
              <a:t> </a:t>
            </a:r>
            <a:r>
              <a:rPr lang="vi-VN" err="1">
                <a:latin typeface="Arial"/>
                <a:ea typeface="+mn-lt"/>
                <a:cs typeface="Arial"/>
              </a:rPr>
              <a:t>cửa</a:t>
            </a:r>
            <a:r>
              <a:rPr lang="vi-VN">
                <a:latin typeface="Arial"/>
                <a:ea typeface="+mn-lt"/>
                <a:cs typeface="Arial"/>
              </a:rPr>
              <a:t> </a:t>
            </a:r>
            <a:endParaRPr lang="vi-V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07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TỐI ƯU HÓA DANH MỤC  ĐẦU TƯ</vt:lpstr>
      <vt:lpstr>Nội dung chính</vt:lpstr>
      <vt:lpstr>Đặt vấn đề</vt:lpstr>
      <vt:lpstr>Phát biểu bài toán</vt:lpstr>
      <vt:lpstr>Các kiến thức tài chính liên quan </vt:lpstr>
      <vt:lpstr>Các kiến thức tài chính liên quan </vt:lpstr>
      <vt:lpstr>PowerPoint Presentation</vt:lpstr>
      <vt:lpstr>Các kiến thức tài chính liên quan </vt:lpstr>
      <vt:lpstr>Xử lý dữ liệu</vt:lpstr>
      <vt:lpstr>Các phương pháp sử dụng</vt:lpstr>
      <vt:lpstr>Phương pháp Monte Carlo (Monte Carlo Simulation)</vt:lpstr>
      <vt:lpstr>Đường biên hiệu quả (The Efficient Frontier)  </vt:lpstr>
      <vt:lpstr>Tỉ lệ Sharpe (Sharpe Ratio)  </vt:lpstr>
      <vt:lpstr>PowerPoint Presentation</vt:lpstr>
      <vt:lpstr>Đường link truy cập https://share.streamlit.io/thanhcong1321/project_team_8/main/portfolio_optimization.py?fbclid=IwAR0C0U2Lh0yRJ9T2AyIvgbT164JCQfSblvHlBix3xqgKV_capZ0hQnvzTuw  Giao diện:    </vt:lpstr>
      <vt:lpstr>Giao diện với các chỉ dẫn rất rõ ràng và dễ hiểu.</vt:lpstr>
      <vt:lpstr>TỔNG KẾT, HẠN CHẾ </vt:lpstr>
      <vt:lpstr>Ví dụ: 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có  Bố trí Ảnh</dc:title>
  <dc:creator/>
  <cp:revision>37</cp:revision>
  <dcterms:created xsi:type="dcterms:W3CDTF">2021-07-04T03:16:08Z</dcterms:created>
  <dcterms:modified xsi:type="dcterms:W3CDTF">2021-07-07T08:29:20Z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