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2" roundtripDataSignature="AMtx7mj6lJTAo90OeRyq6evsTpInDtKJ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73DC4A-AB3A-4C3C-A445-649034B8CEEA}">
  <a:tblStyle styleId="{C473DC4A-AB3A-4C3C-A445-649034B8C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customschemas.google.com/relationships/presentationmetadata" Target="meta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f181c547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cf181c547_1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f181c547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cf181c547_1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f181c547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cf181c547_1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f181c547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cf181c547_1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f181c547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cf181c547_1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f181c547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5cf181c547_1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f181c547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cf181c547_1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f181c547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cf181c547_1_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f181c547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cf181c547_1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181c547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cf181c547_1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cf181c547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cf181c547_1_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f181c547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cf181c547_1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cf181c547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cf181c547_1_4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f181c547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5cf181c547_1_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f181c547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5cf181c547_1_4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cf181c547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cf181c547_1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f181c547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5cf181c547_1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f181c547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5cf181c547_1_5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cf181c547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5cf181c547_1_5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cf181c547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cf181c547_1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f181c547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5cf181c547_1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f181c547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cf181c547_1_5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f181c547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cf181c547_1_5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cf181c547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cf181c547_1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f181c547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5cf181c547_1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f181c547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cf181c547_1_6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cf181c547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5cf181c547_1_6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cf181c547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5cf181c547_1_6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cf181c547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5cf181c547_1_6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f181c547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cf181c547_1_6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f181c54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cf181c547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cf181c547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5cf181c547_1_6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cf181c547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5cf181c547_1_6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cf181c547_1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5cf181c547_1_7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cf181c547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5cf181c547_1_7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cf181c547_1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5cf181c547_1_7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cf181c547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5cf181c547_1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cf181c54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5cf181c547_1_8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cf181c547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5cf181c547_1_8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cf181c547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5cf181c547_1_8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cf181c547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5cf181c547_1_8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f181c54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cf181c547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cf181c547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5cf181c547_1_8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f181c547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5cf181c547_1_8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cf181c547_1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5cf181c547_1_8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f181c547_1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5cf181c547_1_9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cf181c547_1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5cf181c547_1_9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cf181c547_1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5cf181c547_1_9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cf1d4b81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5cf1d4b816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cf59ed4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5cf59ed40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cf59ed4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5cf59ed40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cf59ed4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5cf59ed40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f181c547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cf181c547_1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cf59ed4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5cf59ed40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cf59ed4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5cf59ed40e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cf59ed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5cf59ed40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cf59ed4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5cf59ed40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cf59ed40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5cf59ed40e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cf82133c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5cf82133c6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f181c54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cf181c547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f181c547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cf181c547_1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f181c547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cf181c547_1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hyperlink" Target="https://docs.docker.com/docker-hub/repos/" TargetMode="External"/><Relationship Id="rId9" Type="http://schemas.openxmlformats.org/officeDocument/2006/relationships/hyperlink" Target="https://docs.docker.com/docker-hub/webhooks/" TargetMode="External"/><Relationship Id="rId5" Type="http://schemas.openxmlformats.org/officeDocument/2006/relationships/hyperlink" Target="https://docs.docker.com/docker-hub/orgs/" TargetMode="External"/><Relationship Id="rId6" Type="http://schemas.openxmlformats.org/officeDocument/2006/relationships/hyperlink" Target="https://docs.docker.com/docker-hub/official_images/" TargetMode="External"/><Relationship Id="rId7" Type="http://schemas.openxmlformats.org/officeDocument/2006/relationships/hyperlink" Target="https://docs.docker.com/docker-hub/publish/customer_faq/" TargetMode="External"/><Relationship Id="rId8" Type="http://schemas.openxmlformats.org/officeDocument/2006/relationships/hyperlink" Target="https://docs.docker.com/docker-hub/builds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hyperlink" Target="http://hub.docker.com/explore/" TargetMode="External"/><Relationship Id="rId5" Type="http://schemas.openxmlformats.org/officeDocument/2006/relationships/hyperlink" Target="http://hub.docker.com/explore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hyperlink" Target="https://docs.docker.com/v17.12/engine/reference/commandline/search/" TargetMode="External"/><Relationship Id="rId11" Type="http://schemas.openxmlformats.org/officeDocument/2006/relationships/hyperlink" Target="https://docs.docker.com/v17.12/engine/reference/commandline/push/" TargetMode="External"/><Relationship Id="rId10" Type="http://schemas.openxmlformats.org/officeDocument/2006/relationships/hyperlink" Target="https://docs.docker.com/v17.12/engine/reference/commandline/push/" TargetMode="External"/><Relationship Id="rId9" Type="http://schemas.openxmlformats.org/officeDocument/2006/relationships/hyperlink" Target="https://docs.docker.com/v17.12/engine/reference/commandline/login/" TargetMode="External"/><Relationship Id="rId5" Type="http://schemas.openxmlformats.org/officeDocument/2006/relationships/hyperlink" Target="https://docs.docker.com/v17.12/engine/reference/commandline/search/" TargetMode="External"/><Relationship Id="rId6" Type="http://schemas.openxmlformats.org/officeDocument/2006/relationships/hyperlink" Target="https://docs.docker.com/v17.12/engine/reference/commandline/pull/" TargetMode="External"/><Relationship Id="rId7" Type="http://schemas.openxmlformats.org/officeDocument/2006/relationships/hyperlink" Target="https://docs.docker.com/v17.12/engine/reference/commandline/pull/" TargetMode="External"/><Relationship Id="rId8" Type="http://schemas.openxmlformats.org/officeDocument/2006/relationships/hyperlink" Target="https://docs.docker.com/v17.12/engine/reference/commandline/login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hyperlink" Target="https://docs.docker.com/install/#serve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29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hyperlink" Target="http://localhost:80" TargetMode="External"/><Relationship Id="rId5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8022" y="1221545"/>
            <a:ext cx="2502428" cy="49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flipH="1" rot="10800000">
            <a:off x="0" y="585788"/>
            <a:ext cx="12192000" cy="195260"/>
          </a:xfrm>
          <a:prstGeom prst="rect">
            <a:avLst/>
          </a:prstGeom>
          <a:solidFill>
            <a:srgbClr val="121E3A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580" y="-264341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0450" y="1334750"/>
            <a:ext cx="6858000" cy="69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48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RESEARCH TOPIC: DOCKER</a:t>
            </a:r>
            <a:endParaRPr sz="4800">
              <a:solidFill>
                <a:srgbClr val="FFF2CC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 rot="-166">
            <a:off x="323100" y="4563334"/>
            <a:ext cx="3357504" cy="515754"/>
          </a:xfrm>
          <a:prstGeom prst="flowChartTermina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      </a:t>
            </a:r>
            <a:r>
              <a:rPr b="1" lang="vi-VN" sz="2000">
                <a:solidFill>
                  <a:srgbClr val="FFF2CC"/>
                </a:solidFill>
              </a:rPr>
              <a:t> </a:t>
            </a:r>
            <a:r>
              <a:rPr b="1" lang="vi-VN" sz="2000">
                <a:solidFill>
                  <a:srgbClr val="1155CC"/>
                </a:solidFill>
              </a:rPr>
              <a:t>HO NGOC DINH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 rot="-166">
            <a:off x="4971300" y="4639534"/>
            <a:ext cx="3357504" cy="515754"/>
          </a:xfrm>
          <a:prstGeom prst="flowChartTermina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000">
                <a:solidFill>
                  <a:srgbClr val="1155CC"/>
                </a:solidFill>
              </a:rPr>
              <a:t>VU PHAM THANH HUY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 rot="-166">
            <a:off x="323100" y="5553934"/>
            <a:ext cx="3357504" cy="515754"/>
          </a:xfrm>
          <a:prstGeom prst="flowChartTermina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  </a:t>
            </a:r>
            <a:r>
              <a:rPr b="1" lang="vi-VN" sz="1900">
                <a:solidFill>
                  <a:srgbClr val="1155CC"/>
                </a:solidFill>
              </a:rPr>
              <a:t>TRUONG THANH DANH</a:t>
            </a:r>
            <a:endParaRPr b="1" sz="1900">
              <a:solidFill>
                <a:srgbClr val="1155CC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 rot="-166">
            <a:off x="4971300" y="5553934"/>
            <a:ext cx="3357504" cy="515754"/>
          </a:xfrm>
          <a:prstGeom prst="flowChartTermina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000"/>
              <a:t>    </a:t>
            </a:r>
            <a:r>
              <a:rPr b="1" lang="vi-VN" sz="2000">
                <a:solidFill>
                  <a:srgbClr val="1155CC"/>
                </a:solidFill>
              </a:rPr>
              <a:t>NGUYEN QUOC HUY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3355803" y="4408886"/>
            <a:ext cx="1920219" cy="1857428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810000" y="4915300"/>
            <a:ext cx="936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375" y="4718850"/>
            <a:ext cx="1405051" cy="12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730000" y="2611150"/>
            <a:ext cx="5238900" cy="15240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/>
              <a:t>Team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/>
              <a:t>PHOENIX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f181c547_1_267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5cf181c547_1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5cf181c547_1_267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2: Run the installer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Double click on the download installer file to start the installation Wizard.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5cf181c547_1_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275" y="2517500"/>
            <a:ext cx="7241450" cy="40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5cf181c547_1_267"/>
          <p:cNvSpPr txBox="1"/>
          <p:nvPr/>
        </p:nvSpPr>
        <p:spPr>
          <a:xfrm>
            <a:off x="2619623" y="2632880"/>
            <a:ext cx="28416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f181c547_1_28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5cf181c547_1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5cf181c547_1_285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3: Configuration Settings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Click OK to start the installation. Wait for the installation to complete.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5cf181c547_1_285"/>
          <p:cNvSpPr txBox="1"/>
          <p:nvPr/>
        </p:nvSpPr>
        <p:spPr>
          <a:xfrm>
            <a:off x="2619623" y="2632880"/>
            <a:ext cx="28416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5cf181c547_1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50" y="1525050"/>
            <a:ext cx="6692800" cy="4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f181c547_1_30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5cf181c547_1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5cf181c547_1_303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3: Configuration Settings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Once the installation completes, click on Close to complete the installation.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5cf181c547_1_303"/>
          <p:cNvSpPr txBox="1"/>
          <p:nvPr/>
        </p:nvSpPr>
        <p:spPr>
          <a:xfrm>
            <a:off x="2619623" y="2632880"/>
            <a:ext cx="28416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5cf181c547_1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300" y="1711500"/>
            <a:ext cx="7645399" cy="43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f181c547_1_33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5cf181c547_1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5cf181c547_1_333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4: Run Docker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                               Click OK to enable Hyper-V for Docker.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5cf181c547_1_333"/>
          <p:cNvSpPr txBox="1"/>
          <p:nvPr/>
        </p:nvSpPr>
        <p:spPr>
          <a:xfrm>
            <a:off x="2619623" y="2632880"/>
            <a:ext cx="28416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cf181c547_1_33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5cf181c547_1_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758" y="1771475"/>
            <a:ext cx="9812084" cy="31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5cf181c547_1_333"/>
          <p:cNvSpPr txBox="1"/>
          <p:nvPr/>
        </p:nvSpPr>
        <p:spPr>
          <a:xfrm>
            <a:off x="1635367" y="2093225"/>
            <a:ext cx="345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cf181c547_1_350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5cf181c547_1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5cf181c547_1_350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4: Run docker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Once the installation completes run Docker by double clicking the icon create on the desktop of from start menu.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5cf181c547_1_35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cf181c547_1_35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g5cf181c547_1_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475" y="2332725"/>
            <a:ext cx="3866350" cy="38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5cf181c547_1_350"/>
          <p:cNvSpPr txBox="1"/>
          <p:nvPr/>
        </p:nvSpPr>
        <p:spPr>
          <a:xfrm>
            <a:off x="5249950" y="3057625"/>
            <a:ext cx="53919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You will see a Docker icon appear on your windows taskbar.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f181c547_1_36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5cf181c547_1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5cf181c547_1_36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5: Check the version of Docker Installed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Open Powershell or command prompt and enter the command: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$ Docker version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Then, you will see something like this.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5cf181c547_1_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200" y="2697725"/>
            <a:ext cx="8645826" cy="3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f181c547_1_380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II. </a:t>
            </a: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components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5cf181c547_1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5cf181c547_1_380"/>
          <p:cNvSpPr/>
          <p:nvPr/>
        </p:nvSpPr>
        <p:spPr>
          <a:xfrm>
            <a:off x="8087150" y="1913025"/>
            <a:ext cx="595800" cy="3720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cf181c547_1_380"/>
          <p:cNvSpPr/>
          <p:nvPr/>
        </p:nvSpPr>
        <p:spPr>
          <a:xfrm>
            <a:off x="2307925" y="2016375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-VN" sz="2400"/>
              <a:t>Docker engine.</a:t>
            </a:r>
            <a:endParaRPr sz="2400"/>
          </a:p>
        </p:txBody>
      </p:sp>
      <p:sp>
        <p:nvSpPr>
          <p:cNvPr id="276" name="Google Shape;276;g5cf181c547_1_380"/>
          <p:cNvSpPr/>
          <p:nvPr/>
        </p:nvSpPr>
        <p:spPr>
          <a:xfrm>
            <a:off x="2307950" y="2762375"/>
            <a:ext cx="5779200" cy="4041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2. Docker client and server.</a:t>
            </a:r>
            <a:endParaRPr sz="2400"/>
          </a:p>
        </p:txBody>
      </p:sp>
      <p:sp>
        <p:nvSpPr>
          <p:cNvPr id="277" name="Google Shape;277;g5cf181c547_1_380"/>
          <p:cNvSpPr/>
          <p:nvPr/>
        </p:nvSpPr>
        <p:spPr>
          <a:xfrm>
            <a:off x="2308000" y="3508375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3. REST API.</a:t>
            </a:r>
            <a:endParaRPr sz="2400"/>
          </a:p>
        </p:txBody>
      </p:sp>
      <p:sp>
        <p:nvSpPr>
          <p:cNvPr id="278" name="Google Shape;278;g5cf181c547_1_380"/>
          <p:cNvSpPr/>
          <p:nvPr/>
        </p:nvSpPr>
        <p:spPr>
          <a:xfrm>
            <a:off x="2289150" y="4269850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4. Images, Containers, Data volumes.</a:t>
            </a:r>
            <a:endParaRPr sz="2400"/>
          </a:p>
        </p:txBody>
      </p:sp>
      <p:sp>
        <p:nvSpPr>
          <p:cNvPr id="279" name="Google Shape;279;g5cf181c547_1_380"/>
          <p:cNvSpPr/>
          <p:nvPr/>
        </p:nvSpPr>
        <p:spPr>
          <a:xfrm>
            <a:off x="2308000" y="5032375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5. Networks, registries.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f181c547_1_39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0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engine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5cf181c547_1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5cf181c547_1_39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engine is a Client - Server application with these major component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Server: Daemon process( long- running program).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REST API : helps program can talk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             to the daemon and instruct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             it what to do.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Client:  CLI ( command line interface)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        uses REST API to control or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        interact with Daemon through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             scripting or direct CLI commands.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5cf181c547_1_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000" y="2001200"/>
            <a:ext cx="4846476" cy="3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f181c547_1_408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Daemon (server)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g5cf181c547_1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5cf181c547_1_408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Listens for Docker API request and manager object.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Can also communicate with other daemons to manage service.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Creates and manages Docker objects such as images, containers, networks, 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cf181c547_1_42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Client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5cf181c547_1_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5cf181c547_1_424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primary way that many Docker users interact with Docker.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client uses the Docker API to sends these commands to Docker Daemon, when you use command such as </a:t>
            </a:r>
            <a:r>
              <a:rPr lang="vi-VN" sz="2400">
                <a:solidFill>
                  <a:srgbClr val="21B3E1"/>
                </a:solidFill>
                <a:latin typeface="Calibri"/>
                <a:ea typeface="Calibri"/>
                <a:cs typeface="Calibri"/>
                <a:sym typeface="Calibri"/>
              </a:rPr>
              <a:t>‘docker run’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communicate with more than one daemon.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2129153" y="2119903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vi-VN" sz="1800">
                <a:solidFill>
                  <a:schemeClr val="dk1"/>
                </a:solidFill>
              </a:rPr>
              <a:t>II. </a:t>
            </a:r>
            <a:r>
              <a:rPr b="1" lang="vi-VN" sz="1800">
                <a:solidFill>
                  <a:schemeClr val="dk1"/>
                </a:solidFill>
              </a:rPr>
              <a:t>Docker Components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-2443798" y="1249998"/>
            <a:ext cx="4824413" cy="4770438"/>
          </a:xfrm>
          <a:custGeom>
            <a:rect b="b" l="l" r="r" t="t"/>
            <a:pathLst>
              <a:path extrusionOk="0" h="21600" w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flipH="1" rot="5400000">
            <a:off x="-2015331" y="1685766"/>
            <a:ext cx="4032250" cy="3929063"/>
          </a:xfrm>
          <a:custGeom>
            <a:rect b="b" l="l" r="r" t="t"/>
            <a:pathLst>
              <a:path extrusionOk="0" h="21600" w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394268" y="3839088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vi-VN" sz="1800">
                <a:solidFill>
                  <a:schemeClr val="dk1"/>
                </a:solidFill>
              </a:rPr>
              <a:t>IV.</a:t>
            </a:r>
            <a:r>
              <a:rPr b="1" i="0" lang="vi-V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Docker Architecture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489393" y="2995648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vi-VN" sz="1800">
                <a:solidFill>
                  <a:schemeClr val="dk1"/>
                </a:solidFill>
              </a:rPr>
              <a:t>III. Distribution tools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534403" y="1396553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vi-VN" sz="1800">
                <a:solidFill>
                  <a:schemeClr val="dk1"/>
                </a:solidFill>
              </a:rPr>
              <a:t>I. Concept  &amp; Install Docker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1153403" y="1460053"/>
            <a:ext cx="381000" cy="381000"/>
            <a:chOff x="2078" y="1680"/>
            <a:chExt cx="1615" cy="1615"/>
          </a:xfrm>
        </p:grpSpPr>
        <p:sp>
          <p:nvSpPr>
            <p:cNvPr id="107" name="Google Shape;107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53" y="1855"/>
              <a:ext cx="1265" cy="126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334" y="1936"/>
              <a:ext cx="1097" cy="1104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2017718" y="4758738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vi-VN" sz="1800">
                <a:solidFill>
                  <a:schemeClr val="dk1"/>
                </a:solidFill>
              </a:rPr>
              <a:t>V. Cheat sheet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1753578" y="2170540"/>
            <a:ext cx="375574" cy="375338"/>
            <a:chOff x="2078" y="1680"/>
            <a:chExt cx="1592" cy="1591"/>
          </a:xfrm>
        </p:grpSpPr>
        <p:sp>
          <p:nvSpPr>
            <p:cNvPr id="117" name="Google Shape;117;p2"/>
            <p:cNvSpPr/>
            <p:nvPr/>
          </p:nvSpPr>
          <p:spPr>
            <a:xfrm>
              <a:off x="2078" y="1680"/>
              <a:ext cx="1500" cy="1500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170" y="1771"/>
              <a:ext cx="1500" cy="150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253" y="1855"/>
              <a:ext cx="1200" cy="12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254" y="1856"/>
              <a:ext cx="1200" cy="12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4" y="1936"/>
              <a:ext cx="1200" cy="1200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37" y="1939"/>
              <a:ext cx="1200" cy="12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2092190" y="3071853"/>
            <a:ext cx="375574" cy="375338"/>
            <a:chOff x="2078" y="1680"/>
            <a:chExt cx="1592" cy="1591"/>
          </a:xfrm>
        </p:grpSpPr>
        <p:sp>
          <p:nvSpPr>
            <p:cNvPr id="124" name="Google Shape;124;p2"/>
            <p:cNvSpPr/>
            <p:nvPr/>
          </p:nvSpPr>
          <p:spPr>
            <a:xfrm>
              <a:off x="2078" y="1680"/>
              <a:ext cx="1500" cy="1500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70" y="1771"/>
              <a:ext cx="1500" cy="150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253" y="1855"/>
              <a:ext cx="1200" cy="12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54" y="1856"/>
              <a:ext cx="1200" cy="12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34" y="1936"/>
              <a:ext cx="1200" cy="1200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37" y="1939"/>
              <a:ext cx="1200" cy="12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2030115" y="3877203"/>
            <a:ext cx="375574" cy="375338"/>
            <a:chOff x="2078" y="1680"/>
            <a:chExt cx="1592" cy="1591"/>
          </a:xfrm>
        </p:grpSpPr>
        <p:sp>
          <p:nvSpPr>
            <p:cNvPr id="131" name="Google Shape;131;p2"/>
            <p:cNvSpPr/>
            <p:nvPr/>
          </p:nvSpPr>
          <p:spPr>
            <a:xfrm>
              <a:off x="2078" y="1680"/>
              <a:ext cx="1500" cy="1500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170" y="1771"/>
              <a:ext cx="1500" cy="150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3" y="1855"/>
              <a:ext cx="1200" cy="12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254" y="1856"/>
              <a:ext cx="1200" cy="12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4" y="1936"/>
              <a:ext cx="1200" cy="1200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37" y="1939"/>
              <a:ext cx="1200" cy="12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1642153" y="4778278"/>
            <a:ext cx="375574" cy="375338"/>
            <a:chOff x="2078" y="1680"/>
            <a:chExt cx="1592" cy="1591"/>
          </a:xfrm>
        </p:grpSpPr>
        <p:sp>
          <p:nvSpPr>
            <p:cNvPr id="138" name="Google Shape;138;p2"/>
            <p:cNvSpPr/>
            <p:nvPr/>
          </p:nvSpPr>
          <p:spPr>
            <a:xfrm>
              <a:off x="2078" y="1680"/>
              <a:ext cx="1500" cy="1500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170" y="1771"/>
              <a:ext cx="1500" cy="150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253" y="1855"/>
              <a:ext cx="1200" cy="12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254" y="1856"/>
              <a:ext cx="1200" cy="12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34" y="1936"/>
              <a:ext cx="1200" cy="1200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37" y="1939"/>
              <a:ext cx="1200" cy="12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27578" y="5589578"/>
            <a:ext cx="375574" cy="375338"/>
            <a:chOff x="2078" y="1680"/>
            <a:chExt cx="1592" cy="1591"/>
          </a:xfrm>
        </p:grpSpPr>
        <p:sp>
          <p:nvSpPr>
            <p:cNvPr id="145" name="Google Shape;145;p2"/>
            <p:cNvSpPr/>
            <p:nvPr/>
          </p:nvSpPr>
          <p:spPr>
            <a:xfrm>
              <a:off x="2078" y="1680"/>
              <a:ext cx="1500" cy="1500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170" y="1771"/>
              <a:ext cx="1500" cy="1500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253" y="1855"/>
              <a:ext cx="1200" cy="12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254" y="1856"/>
              <a:ext cx="1200" cy="12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334" y="1936"/>
              <a:ext cx="1200" cy="1200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337" y="1939"/>
              <a:ext cx="1200" cy="1200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"/>
          <p:cNvSpPr/>
          <p:nvPr/>
        </p:nvSpPr>
        <p:spPr>
          <a:xfrm>
            <a:off x="1262018" y="5589563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vi-VN" sz="1800">
                <a:solidFill>
                  <a:schemeClr val="dk1"/>
                </a:solidFill>
              </a:rPr>
              <a:t>VI. Demo for web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f181c547_1_43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REST API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5cf181c547_1_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5cf181c547_1_43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provides an API for interacting with the Docker Daemon.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Accessed by an HTTP client such as </a:t>
            </a:r>
            <a:r>
              <a:rPr b="1"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 </a:t>
            </a: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curl</a:t>
            </a: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the HTTP library which is part of most modern programming languages.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f181c547_1_441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Docker images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5cf181c547_1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5cf181c547_1_441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A read-only template with instruction for creating a docker container</a:t>
            </a:r>
            <a:endParaRPr sz="2400">
              <a:solidFill>
                <a:srgbClr val="21B3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your images, you create a dockerfile with sample syntax for defining steps to create image and run 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f181c547_1_450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Docker Container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g5cf181c547_1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5cf181c547_1_450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A containers is a runnable instance of an image. You can create, start, stop,...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connect a container to one or more network, attach storage to 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is defined by its image  as well as any configuration options you provide to 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f181c547_1_457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Docker Data Volumes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5cf181c547_1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5cf181c547_1_457"/>
          <p:cNvSpPr txBox="1"/>
          <p:nvPr/>
        </p:nvSpPr>
        <p:spPr>
          <a:xfrm>
            <a:off x="847250" y="1162125"/>
            <a:ext cx="10673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Volumes  are stored in part of the host filesystem which is managed by Docker.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Volumes are the best way to persist data in Docker.  When you mount the volume into a container, this directory is what is mounted into the container.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use cases for bind mounts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configuration files from the host machine to containers.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source code or build artifacts between  a development environment on  the Docker host and a container.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file or directory structure of the Docker host is guaranteed to be consistent with the bind mounts the containers require.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f181c547_1_468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Docker  network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5cf181c547_1_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5cf181c547_1_468"/>
          <p:cNvSpPr txBox="1"/>
          <p:nvPr/>
        </p:nvSpPr>
        <p:spPr>
          <a:xfrm>
            <a:off x="1041600" y="1038425"/>
            <a:ext cx="63267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5cf181c547_1_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00" y="1040300"/>
            <a:ext cx="59525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5cf181c547_1_468"/>
          <p:cNvSpPr txBox="1"/>
          <p:nvPr/>
        </p:nvSpPr>
        <p:spPr>
          <a:xfrm>
            <a:off x="1272200" y="6069500"/>
            <a:ext cx="5707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5cf181c547_1_468"/>
          <p:cNvSpPr txBox="1"/>
          <p:nvPr/>
        </p:nvSpPr>
        <p:spPr>
          <a:xfrm>
            <a:off x="6668825" y="1370800"/>
            <a:ext cx="50460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When we set up Docker, the following settings will be made: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Virtual docker() bridge will be created.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find a subnet which is not used on the host and assign an address to docker().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cf181c547_1_481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Docker network.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5cf181c547_1_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5cf181c547_1_481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Default networks: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will create three default network cards: bridge - host - none.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also have different network drives for alternating other virtualized algae background.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g5cf181c547_1_4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388" y="3757450"/>
            <a:ext cx="8653225" cy="23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f181c547_1_51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Docker network.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5cf181c547_1_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5cf181c547_1_514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User-defined networks: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We can define network ranges that are suitable for our work.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Each network container can communication with other containers in the same network.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cf181c547_1_52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Registries.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g5cf181c547_1_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5cf181c547_1_52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A Docker Registry stores images.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hub is a public registry that anyone can use, and Docker is configured to look for images on Docker Hub by default.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When you use the Docker run and docker pull commands, the required images are pulled  from your configured registry.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With Docker Datacenter, it includes Docker Trusted Registry.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f181c547_1_529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III. Distribution tools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g5cf181c547_1_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5cf181c547_1_529"/>
          <p:cNvSpPr/>
          <p:nvPr/>
        </p:nvSpPr>
        <p:spPr>
          <a:xfrm>
            <a:off x="8087150" y="1913025"/>
            <a:ext cx="595800" cy="3720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5cf181c547_1_529"/>
          <p:cNvSpPr/>
          <p:nvPr/>
        </p:nvSpPr>
        <p:spPr>
          <a:xfrm>
            <a:off x="2307925" y="2016375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-VN" sz="2400"/>
              <a:t>Docker hub</a:t>
            </a:r>
            <a:endParaRPr sz="2400"/>
          </a:p>
        </p:txBody>
      </p:sp>
      <p:sp>
        <p:nvSpPr>
          <p:cNvPr id="370" name="Google Shape;370;g5cf181c547_1_529"/>
          <p:cNvSpPr/>
          <p:nvPr/>
        </p:nvSpPr>
        <p:spPr>
          <a:xfrm>
            <a:off x="2307950" y="2762375"/>
            <a:ext cx="5779200" cy="4041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2. Use official repositories.</a:t>
            </a:r>
            <a:endParaRPr sz="2400"/>
          </a:p>
        </p:txBody>
      </p:sp>
      <p:sp>
        <p:nvSpPr>
          <p:cNvPr id="371" name="Google Shape;371;g5cf181c547_1_529"/>
          <p:cNvSpPr/>
          <p:nvPr/>
        </p:nvSpPr>
        <p:spPr>
          <a:xfrm>
            <a:off x="2308000" y="3508375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3.Docker command</a:t>
            </a:r>
            <a:endParaRPr sz="2400"/>
          </a:p>
        </p:txBody>
      </p:sp>
      <p:sp>
        <p:nvSpPr>
          <p:cNvPr id="372" name="Google Shape;372;g5cf181c547_1_529"/>
          <p:cNvSpPr/>
          <p:nvPr/>
        </p:nvSpPr>
        <p:spPr>
          <a:xfrm>
            <a:off x="2289150" y="4269850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4. Docker compose</a:t>
            </a:r>
            <a:endParaRPr sz="2400"/>
          </a:p>
        </p:txBody>
      </p:sp>
      <p:sp>
        <p:nvSpPr>
          <p:cNvPr id="373" name="Google Shape;373;g5cf181c547_1_529"/>
          <p:cNvSpPr/>
          <p:nvPr/>
        </p:nvSpPr>
        <p:spPr>
          <a:xfrm>
            <a:off x="2308000" y="5032375"/>
            <a:ext cx="5779200" cy="428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5. Other Public Reponsitories.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cf181c547_1_54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Hub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5cf181c547_1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5cf181c547_1_54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hub is a cloud-based registry service.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It allows you to link to code repositories, build your images and test them, stores manually pushed images.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It provides a centralized resource for container image discovery, distribution and change management, and workflow automation throughout the development pipeline</a:t>
            </a:r>
            <a:r>
              <a:rPr lang="vi-VN" sz="1200">
                <a:solidFill>
                  <a:srgbClr val="33444C"/>
                </a:solidFill>
              </a:rPr>
              <a:t>.</a:t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romanU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/>
          <p:nvPr/>
        </p:nvSpPr>
        <p:spPr>
          <a:xfrm>
            <a:off x="8087150" y="1913025"/>
            <a:ext cx="595800" cy="3720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730050" y="2168775"/>
            <a:ext cx="5357100" cy="8574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-VN" sz="2400"/>
              <a:t>What is Docker?</a:t>
            </a:r>
            <a:endParaRPr sz="2400"/>
          </a:p>
        </p:txBody>
      </p:sp>
      <p:sp>
        <p:nvSpPr>
          <p:cNvPr id="160" name="Google Shape;160;p3"/>
          <p:cNvSpPr/>
          <p:nvPr/>
        </p:nvSpPr>
        <p:spPr>
          <a:xfrm>
            <a:off x="2730050" y="3371975"/>
            <a:ext cx="5357100" cy="8574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2. Advantages &amp; disadvantages</a:t>
            </a:r>
            <a:endParaRPr sz="2400"/>
          </a:p>
        </p:txBody>
      </p:sp>
      <p:sp>
        <p:nvSpPr>
          <p:cNvPr id="161" name="Google Shape;161;p3"/>
          <p:cNvSpPr/>
          <p:nvPr/>
        </p:nvSpPr>
        <p:spPr>
          <a:xfrm>
            <a:off x="2730050" y="4575175"/>
            <a:ext cx="5357100" cy="8574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3. Install &amp; run Docker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cf181c547_1_550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Hub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5cf181c547_1_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5cf181c547_1_550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Log in to Docker Hub and Docker Cloud using Docker 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5cf181c547_1_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50" y="1969075"/>
            <a:ext cx="6692899" cy="346820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5cf181c547_1_550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cf181c547_1_56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Hub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g5cf181c547_1_5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5cf181c547_1_566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Hub provides the following major features: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Repositories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: Push and pull container images.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Teams &amp; Organizations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: Manage access to private repositories of container images.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Official Images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: Pull and use high-quality container images provided by Docker.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Publisher Images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: Pull and use high-quality container images provided by external vendors. 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Builds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: Automatically build container images from GitHub and Bitbucket and push them to Docker Hub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Webhooks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: Trigger actions after a successful push to a repository to integrate Docker Hub with other services.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cf181c547_1_57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official  repositories.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g5cf181c547_1_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5cf181c547_1_576"/>
          <p:cNvSpPr txBox="1"/>
          <p:nvPr/>
        </p:nvSpPr>
        <p:spPr>
          <a:xfrm>
            <a:off x="795650" y="102897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Hub contains a number of</a:t>
            </a:r>
            <a:r>
              <a:rPr lang="vi-VN" sz="2400">
                <a:solidFill>
                  <a:srgbClr val="33444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Official Repositories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These are public, certified repositories from vendors and contributors to Docker. 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With Official Repositories you know you’re using an optimized and up-to-date image that was built by experts to power your applications.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5cf181c547_1_576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cf181c547_1_58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Docker command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g5cf181c547_1_5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5cf181c547_1_586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itself provides access to Docker Hub services via the</a:t>
            </a:r>
            <a:r>
              <a:rPr lang="vi-VN" sz="2400">
                <a:solidFill>
                  <a:srgbClr val="33444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search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vi-VN" sz="2400">
                <a:solidFill>
                  <a:srgbClr val="33444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pull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vi-VN" sz="2400">
                <a:solidFill>
                  <a:srgbClr val="33444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/>
              </a:rPr>
              <a:t> </a:t>
            </a: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login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, and</a:t>
            </a:r>
            <a:r>
              <a:rPr lang="vi-VN" sz="2400">
                <a:solidFill>
                  <a:srgbClr val="33444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 </a:t>
            </a:r>
            <a:r>
              <a:rPr lang="vi-VN" sz="2400" u="sng">
                <a:solidFill>
                  <a:srgbClr val="0090C8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push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 commands.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5cf181c547_1_586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cf181c547_1_59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Docker compose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g5cf181c547_1_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5cf181c547_1_596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E2E2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Compose is a tool for defining and running multi-container Docker applications.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docker compose: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On desktop systems like Docker Desktop for Mac and Windows, Docker Compose is included as part of those desktop installs.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On Linux systems, first install the</a:t>
            </a:r>
            <a:r>
              <a:rPr lang="vi-VN" sz="2400">
                <a:solidFill>
                  <a:srgbClr val="33444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for your OS as described on the Get Docker page, then come back here for instructions on installing Compose on Linux systems.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 To run Compose as a non-root user, see Manage Docker as a non-root user.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5cf181c547_1_596"/>
          <p:cNvSpPr txBox="1"/>
          <p:nvPr/>
        </p:nvSpPr>
        <p:spPr>
          <a:xfrm>
            <a:off x="-83025" y="900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cf181c547_1_607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Docker compose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5cf181c547_1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5cf181c547_1_607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The feature of Compose that make is effective are: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Multiple isolated environments on a single host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 volume data when containers are created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recreate containers that have changed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and moving a composition between environments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5cf181c547_1_607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f181c547_1_62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rgbClr val="EDF9FF"/>
                </a:solidFill>
                <a:latin typeface="Calibri"/>
                <a:ea typeface="Calibri"/>
                <a:cs typeface="Calibri"/>
                <a:sym typeface="Calibri"/>
              </a:rPr>
              <a:t>5. Other Public Repositories:</a:t>
            </a:r>
            <a:endParaRPr b="1" sz="4400">
              <a:solidFill>
                <a:srgbClr val="EDF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g5cf181c547_1_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5cf181c547_1_624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Other companies host paid online Docker registries for public use.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Amazon Elastic Container registry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 Google Container Registry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Azure Container Registry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CoreOS Quay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Private Docker Registry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5cf181c547_1_624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cf181c547_1_63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IV. Docker Architectures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g5cf181c547_1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5cf181c547_1_635"/>
          <p:cNvSpPr/>
          <p:nvPr/>
        </p:nvSpPr>
        <p:spPr>
          <a:xfrm>
            <a:off x="8087150" y="1913025"/>
            <a:ext cx="595800" cy="3720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5cf181c547_1_635"/>
          <p:cNvSpPr/>
          <p:nvPr/>
        </p:nvSpPr>
        <p:spPr>
          <a:xfrm>
            <a:off x="2730050" y="2321175"/>
            <a:ext cx="5357100" cy="9771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-VN" sz="2400"/>
              <a:t>Structure</a:t>
            </a:r>
            <a:endParaRPr sz="2400"/>
          </a:p>
        </p:txBody>
      </p:sp>
      <p:sp>
        <p:nvSpPr>
          <p:cNvPr id="445" name="Google Shape;445;g5cf181c547_1_635"/>
          <p:cNvSpPr/>
          <p:nvPr/>
        </p:nvSpPr>
        <p:spPr>
          <a:xfrm>
            <a:off x="2729975" y="3981575"/>
            <a:ext cx="5357100" cy="8574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2.Distinguish between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Docker &amp; VMs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cf181c547_1_64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DF9FF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rgbClr val="EDF9FF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b="1" sz="4400">
              <a:solidFill>
                <a:srgbClr val="EDF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g5cf181c547_1_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5cf181c547_1_646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uses a client- server architecture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consists of 3 main components: Client , host, Registry(Hub)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Daemon: listens for the Docker client through API or CLI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Client:  Control most workflow of Docker Daemon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registry:  store images.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5cf181c547_1_646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g5cf181c547_1_6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25" y="1089075"/>
            <a:ext cx="9415050" cy="37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5cf181c547_1_646"/>
          <p:cNvSpPr txBox="1"/>
          <p:nvPr/>
        </p:nvSpPr>
        <p:spPr>
          <a:xfrm>
            <a:off x="1102200" y="1237148"/>
            <a:ext cx="36945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cf181c547_1_66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DF9FF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rgbClr val="EDF9FF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b="1" sz="4400">
              <a:solidFill>
                <a:srgbClr val="EDF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g5cf181c547_1_6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5cf181c547_1_664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Example “Docker run &lt;image_name&gt; command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cf181c547_1_664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5cf181c547_1_664"/>
          <p:cNvSpPr txBox="1"/>
          <p:nvPr/>
        </p:nvSpPr>
        <p:spPr>
          <a:xfrm>
            <a:off x="1102200" y="1237148"/>
            <a:ext cx="36945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g5cf181c547_1_6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300" y="1717625"/>
            <a:ext cx="9337400" cy="48526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5cf181c547_1_664"/>
          <p:cNvSpPr txBox="1"/>
          <p:nvPr/>
        </p:nvSpPr>
        <p:spPr>
          <a:xfrm>
            <a:off x="1628465" y="1566043"/>
            <a:ext cx="39600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f181c547_1_89"/>
          <p:cNvSpPr/>
          <p:nvPr/>
        </p:nvSpPr>
        <p:spPr>
          <a:xfrm>
            <a:off x="0" y="3140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36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docker?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cf181c547_1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5cf181c547_1_89"/>
          <p:cNvSpPr txBox="1"/>
          <p:nvPr/>
        </p:nvSpPr>
        <p:spPr>
          <a:xfrm>
            <a:off x="851350" y="1977000"/>
            <a:ext cx="112470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vi-VN" sz="3000">
                <a:solidFill>
                  <a:schemeClr val="dk1"/>
                </a:solidFill>
              </a:rPr>
              <a:t> Docker</a:t>
            </a:r>
            <a:r>
              <a:rPr lang="vi-VN" sz="3000">
                <a:solidFill>
                  <a:schemeClr val="dk1"/>
                </a:solidFill>
              </a:rPr>
              <a:t> is the platform that provides tools and services.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vi-VN" sz="3000">
                <a:solidFill>
                  <a:schemeClr val="dk1"/>
                </a:solidFill>
              </a:rPr>
              <a:t> Developer can execute and run applications with containers.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vi-VN" sz="3000">
                <a:solidFill>
                  <a:schemeClr val="dk1"/>
                </a:solidFill>
              </a:rPr>
              <a:t> It provides ways to build, deploy and run application easily on       the virtualization platform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>
                <a:solidFill>
                  <a:schemeClr val="dk1"/>
                </a:solidFill>
              </a:rPr>
              <a:t>                      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>
                <a:solidFill>
                  <a:schemeClr val="dk1"/>
                </a:solidFill>
              </a:rPr>
              <a:t>                      </a:t>
            </a:r>
            <a:r>
              <a:rPr b="1" lang="vi-VN" sz="3000">
                <a:solidFill>
                  <a:schemeClr val="dk1"/>
                </a:solidFill>
              </a:rPr>
              <a:t> “ Build once, run anywhere” </a:t>
            </a:r>
            <a:r>
              <a:rPr b="1" lang="vi-VN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cf181c547_1_678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rgbClr val="EDF9FF"/>
                </a:solidFill>
                <a:latin typeface="Calibri"/>
                <a:ea typeface="Calibri"/>
                <a:cs typeface="Calibri"/>
                <a:sym typeface="Calibri"/>
              </a:rPr>
              <a:t>2. Distinguish between Docker and VMs</a:t>
            </a:r>
            <a:endParaRPr b="1" sz="4400">
              <a:solidFill>
                <a:srgbClr val="EDF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5cf181c547_1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5cf181c547_1_678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5cf181c547_1_678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5cf181c547_1_678"/>
          <p:cNvSpPr txBox="1"/>
          <p:nvPr/>
        </p:nvSpPr>
        <p:spPr>
          <a:xfrm>
            <a:off x="1102200" y="1237148"/>
            <a:ext cx="36945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5cf181c547_1_678"/>
          <p:cNvSpPr txBox="1"/>
          <p:nvPr/>
        </p:nvSpPr>
        <p:spPr>
          <a:xfrm>
            <a:off x="1628465" y="1566043"/>
            <a:ext cx="39600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g5cf181c547_1_6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50" y="1303275"/>
            <a:ext cx="11331300" cy="47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5cf181c547_1_67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cf181c547_1_69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rgbClr val="EDF9FF"/>
                </a:solidFill>
                <a:latin typeface="Calibri"/>
                <a:ea typeface="Calibri"/>
                <a:cs typeface="Calibri"/>
                <a:sym typeface="Calibri"/>
              </a:rPr>
              <a:t>2. Distinguish between Docker and VMs</a:t>
            </a:r>
            <a:endParaRPr b="1" sz="4400">
              <a:solidFill>
                <a:srgbClr val="EDF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g5cf181c547_1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5cf181c547_1_693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5cf181c547_1_693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cf181c547_1_693"/>
          <p:cNvSpPr txBox="1"/>
          <p:nvPr/>
        </p:nvSpPr>
        <p:spPr>
          <a:xfrm>
            <a:off x="1102200" y="1237148"/>
            <a:ext cx="36945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5cf181c547_1_693"/>
          <p:cNvSpPr txBox="1"/>
          <p:nvPr/>
        </p:nvSpPr>
        <p:spPr>
          <a:xfrm>
            <a:off x="1628465" y="1566043"/>
            <a:ext cx="39600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5cf181c547_1_69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0" name="Google Shape;490;g5cf181c547_1_693"/>
          <p:cNvGraphicFramePr/>
          <p:nvPr/>
        </p:nvGraphicFramePr>
        <p:xfrm>
          <a:off x="952500" y="14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{C473DC4A-AB3A-4C3C-A445-649034B8CEEA}</a:tableStyleId>
              </a:tblPr>
              <a:tblGrid>
                <a:gridCol w="3429000"/>
                <a:gridCol w="3429000"/>
                <a:gridCol w="3429000"/>
              </a:tblGrid>
              <a:tr h="124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2400"/>
                        <a:t>The basis of compare between Docker vs VMS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2400"/>
                        <a:t>Docker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2400"/>
                        <a:t>Virtual Machine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11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Boot time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Dockers can boot in seconds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It often takes minutes for VMs to boot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1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Execution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Makes use of execution engine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Makes use of a hypervision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60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Memory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More memory efficient as no space need to virtualize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/>
                        <a:t>less memory efficient as the entire OS needs to be loaded before starting the service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cf181c547_1_710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rgbClr val="EDF9FF"/>
                </a:solidFill>
                <a:latin typeface="Calibri"/>
                <a:ea typeface="Calibri"/>
                <a:cs typeface="Calibri"/>
                <a:sym typeface="Calibri"/>
              </a:rPr>
              <a:t>2. Distinguish between Docker and VMs</a:t>
            </a:r>
            <a:endParaRPr b="1" sz="4400">
              <a:solidFill>
                <a:srgbClr val="EDF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g5cf181c547_1_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5cf181c547_1_710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cf181c547_1_710"/>
          <p:cNvSpPr txBox="1"/>
          <p:nvPr/>
        </p:nvSpPr>
        <p:spPr>
          <a:xfrm>
            <a:off x="1468300" y="2300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5cf181c547_1_710"/>
          <p:cNvSpPr txBox="1"/>
          <p:nvPr/>
        </p:nvSpPr>
        <p:spPr>
          <a:xfrm>
            <a:off x="1102200" y="1237148"/>
            <a:ext cx="36945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5cf181c547_1_710"/>
          <p:cNvSpPr txBox="1"/>
          <p:nvPr/>
        </p:nvSpPr>
        <p:spPr>
          <a:xfrm>
            <a:off x="1628465" y="1566043"/>
            <a:ext cx="39600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5cf181c547_1_71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2" name="Google Shape;502;g5cf181c547_1_710"/>
          <p:cNvGraphicFramePr/>
          <p:nvPr/>
        </p:nvGraphicFramePr>
        <p:xfrm>
          <a:off x="952500" y="14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{C473DC4A-AB3A-4C3C-A445-649034B8CEEA}</a:tableStyleId>
              </a:tblPr>
              <a:tblGrid>
                <a:gridCol w="3429000"/>
                <a:gridCol w="3429000"/>
                <a:gridCol w="3429000"/>
              </a:tblGrid>
              <a:tr h="53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The basis of compare between Docker vs VMS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Docker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VIrtual Machine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12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Isolation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No provision for isolation of system and hence are more prone to adversities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Efficient isolation mechanism and hence interference possibility</a:t>
                      </a:r>
                      <a:r>
                        <a:rPr lang="vi-VN" sz="1800"/>
                        <a:t> is less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2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Ease of deployment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Deploying through dockers is extremely easy as only one image, containerized, can be used across different operating systems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 Deploying in VMs is a comparatively lengthy process where separate instances are responsible for the execution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2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Ease of usage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Docker have comparatively complex usage mechanism which consists of both third party and docker managed tools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The tools associated with a VM are comparatively easier to use and simpler to work with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cf181c547_1_73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V. Docker Cheat sheet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g5cf181c547_1_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5cf181c547_1_736"/>
          <p:cNvSpPr/>
          <p:nvPr/>
        </p:nvSpPr>
        <p:spPr>
          <a:xfrm>
            <a:off x="6944150" y="1913025"/>
            <a:ext cx="595800" cy="3720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5cf181c547_1_736"/>
          <p:cNvSpPr/>
          <p:nvPr/>
        </p:nvSpPr>
        <p:spPr>
          <a:xfrm>
            <a:off x="3813675" y="2244975"/>
            <a:ext cx="3130500" cy="8658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1.Run</a:t>
            </a:r>
            <a:endParaRPr sz="2400"/>
          </a:p>
        </p:txBody>
      </p:sp>
      <p:sp>
        <p:nvSpPr>
          <p:cNvPr id="511" name="Google Shape;511;g5cf181c547_1_736"/>
          <p:cNvSpPr/>
          <p:nvPr/>
        </p:nvSpPr>
        <p:spPr>
          <a:xfrm>
            <a:off x="3813650" y="3327875"/>
            <a:ext cx="3130500" cy="8658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2.Build</a:t>
            </a:r>
            <a:endParaRPr sz="2400"/>
          </a:p>
        </p:txBody>
      </p:sp>
      <p:sp>
        <p:nvSpPr>
          <p:cNvPr id="512" name="Google Shape;512;g5cf181c547_1_736"/>
          <p:cNvSpPr/>
          <p:nvPr/>
        </p:nvSpPr>
        <p:spPr>
          <a:xfrm>
            <a:off x="3794850" y="4516750"/>
            <a:ext cx="3130500" cy="7914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4. Remove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cf181c547_1_768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g5cf181c547_1_7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5cf181c547_1_768"/>
          <p:cNvSpPr txBox="1"/>
          <p:nvPr/>
        </p:nvSpPr>
        <p:spPr>
          <a:xfrm>
            <a:off x="1041600" y="11146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To create and run a container: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run --name container_name docker_image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Other useful flags: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-d:  Detach container on start (Running in background)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- rm:  Remove container once it stops.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-p :  Publish host IP and host port to the container port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-v: Define and share volume  across containers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-- read-only:  Sets containers to be read only.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cf181c547_1_78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Build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g5cf181c547_1_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5cf181c547_1_784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To pull an image from the Registry, define image_name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pull image_name: tag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To build an image from your Dockerfile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build -t image_name: tag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If you don’t want your container to auto use: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create --name container_name image_name: tag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Start and stop container commands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start container_name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stop container_name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cf181c547_1_81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Remove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g5cf181c547_1_8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5cf181c547_1_81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To remove one or more container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rm container_name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To remove one or more image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docker rmi image_name</a:t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cf181c547_1_821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V. Demo for web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g5cf181c547_1_8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5cf181c547_1_821"/>
          <p:cNvSpPr/>
          <p:nvPr/>
        </p:nvSpPr>
        <p:spPr>
          <a:xfrm>
            <a:off x="8087150" y="1913025"/>
            <a:ext cx="595800" cy="37209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5cf181c547_1_821"/>
          <p:cNvSpPr/>
          <p:nvPr/>
        </p:nvSpPr>
        <p:spPr>
          <a:xfrm>
            <a:off x="3821550" y="2549775"/>
            <a:ext cx="4265700" cy="9963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-VN" sz="2400"/>
              <a:t>Environment</a:t>
            </a:r>
            <a:endParaRPr sz="2400"/>
          </a:p>
        </p:txBody>
      </p:sp>
      <p:sp>
        <p:nvSpPr>
          <p:cNvPr id="542" name="Google Shape;542;g5cf181c547_1_821"/>
          <p:cNvSpPr/>
          <p:nvPr/>
        </p:nvSpPr>
        <p:spPr>
          <a:xfrm>
            <a:off x="3821375" y="4181025"/>
            <a:ext cx="4265700" cy="10428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2. Install and run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Web app.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cf181c547_1_84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8" name="Google Shape;548;g5cf181c547_1_8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5cf181c547_1_846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20571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Docker: Docker version 18.09.2, build 6247962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20571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Docker compose: docker-compose version 1.23.2, build 1110ad01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20571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Docker machine: docker-machine.exe version 0.16.1, build cce350d7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571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571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Windows 10: Windows Pro 64-bit (10.0, Build 17763)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cf181c547_1_85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5" name="Google Shape;555;g5cf181c547_1_8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5cf181c547_1_853"/>
          <p:cNvSpPr txBox="1"/>
          <p:nvPr/>
        </p:nvSpPr>
        <p:spPr>
          <a:xfrm>
            <a:off x="521350" y="109517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20571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Windows 10: Windows Pro 64-bit (10.0, Build 17763)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g5cf181c547_1_8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875" y="2647675"/>
            <a:ext cx="10326251" cy="325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f181c547_1_10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Advantages and Disadvantages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5cf181c547_1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5cf181c547_1_105"/>
          <p:cNvSpPr txBox="1"/>
          <p:nvPr/>
        </p:nvSpPr>
        <p:spPr>
          <a:xfrm>
            <a:off x="860800" y="1391075"/>
            <a:ext cx="9412200" cy="5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❖"/>
            </a:pPr>
            <a:r>
              <a:rPr lang="vi-VN" sz="3600"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vi-VN" sz="2800">
                <a:solidFill>
                  <a:schemeClr val="dk1"/>
                </a:solidFill>
              </a:rPr>
              <a:t>Docker products an API for container management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Fast application deployment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Transferables across machines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Sharing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Parallel test program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Share and archive – Setup projects for teams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cf181c547_1_870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AutoNum type="arabicPeriod"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g5cf181c547_1_8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5cf181c547_1_870"/>
          <p:cNvSpPr txBox="1"/>
          <p:nvPr/>
        </p:nvSpPr>
        <p:spPr>
          <a:xfrm>
            <a:off x="521350" y="109517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Webserver: Nginx 1.17.1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PHP: 7.2-fpm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MySql: 5.7.22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f181c547_1_88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g5cf181c547_1_8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5cf181c547_1_883"/>
          <p:cNvSpPr txBox="1"/>
          <p:nvPr/>
        </p:nvSpPr>
        <p:spPr>
          <a:xfrm>
            <a:off x="521350" y="109517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Downloading Laravel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git clone https://github.com/huynguyen1310/board.git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Google Shape;572;g5cf181c547_1_8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475" y="2157775"/>
            <a:ext cx="7718801" cy="4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5cf181c547_1_883"/>
          <p:cNvSpPr txBox="1"/>
          <p:nvPr/>
        </p:nvSpPr>
        <p:spPr>
          <a:xfrm>
            <a:off x="2030068" y="2316790"/>
            <a:ext cx="32793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cf181c547_1_89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g5cf181c547_1_8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5cf181c547_1_896"/>
          <p:cNvSpPr txBox="1"/>
          <p:nvPr/>
        </p:nvSpPr>
        <p:spPr>
          <a:xfrm>
            <a:off x="521350" y="109517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 File: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Roboto"/>
              <a:buChar char="➢"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docker-compose.yml: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defines our web server, database, and application service.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Roboto"/>
              <a:buChar char="➢"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dockerfile: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 enables you to create custom images that you can use to install the software require by your application.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Roboto"/>
              <a:buChar char="➢"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nginx/config.d/app.conf: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you can modify the Nginx service to use PHP-FPM as the FastCGI server to server dynamic content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Roboto"/>
              <a:buChar char="➢"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mysql/my.cnf: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this is the file that you bind-mounted to /etc/mysql/my.cnf inside the container.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cf181c547_1_908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g5cf181c547_1_9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5cf181c547_1_908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 File:  docker-compose.yml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PHP service: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5cf181c547_1_908"/>
          <p:cNvSpPr txBox="1"/>
          <p:nvPr/>
        </p:nvSpPr>
        <p:spPr>
          <a:xfrm>
            <a:off x="6886375" y="2067625"/>
            <a:ext cx="4200000" cy="4143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Some explanation: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version 3: version of docker-compose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context : dockerfile directory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dockerfile:  describes which image will be used be service,...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working_dir:  where the app code will be inside the container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volumes:  mount directory on host into /var/www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g5cf181c547_1_9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50" y="2118875"/>
            <a:ext cx="5994225" cy="4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cf181c547_1_923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g5cf181c547_1_9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5cf181c547_1_923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 File:  docker-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compose.yml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Web server service: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5cf181c547_1_923"/>
          <p:cNvSpPr txBox="1"/>
          <p:nvPr/>
        </p:nvSpPr>
        <p:spPr>
          <a:xfrm>
            <a:off x="6886375" y="2067625"/>
            <a:ext cx="4200000" cy="4143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Some explanation: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port - 80:80 : map port 80 on the virtual machine to port on the container.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" name="Google Shape;598;g5cf181c547_1_9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225" y="2327000"/>
            <a:ext cx="5639999" cy="3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cf181c547_1_93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4" name="Google Shape;604;g5cf181c547_1_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5cf181c547_1_934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 File:  docker-compose.yml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Data service: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5cf181c547_1_934"/>
          <p:cNvSpPr txBox="1"/>
          <p:nvPr/>
        </p:nvSpPr>
        <p:spPr>
          <a:xfrm>
            <a:off x="6886375" y="2067625"/>
            <a:ext cx="4200000" cy="4143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Some explanation: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image:mysql:  5.7.22 :  mysql service version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dbdata:/var/lib/mysql :  create a name volume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environment :  Environment variable.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We used laravel as the database, root as username, secret as the password.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g5cf181c547_1_9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00" y="2166175"/>
            <a:ext cx="5638800" cy="4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cf1d4b816_3_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3" name="Google Shape;613;g5cf1d4b816_3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g5cf1d4b816_3_2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DockerFile:  dockerfile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g5cf1d4b816_3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325" y="1738010"/>
            <a:ext cx="4965550" cy="4687541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5cf1d4b816_3_2"/>
          <p:cNvSpPr/>
          <p:nvPr/>
        </p:nvSpPr>
        <p:spPr>
          <a:xfrm>
            <a:off x="1078350" y="1750038"/>
            <a:ext cx="4019400" cy="46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g5cf1d4b816_3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000" y="1812825"/>
            <a:ext cx="3972100" cy="454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cf59ed40e_0_2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3" name="Google Shape;623;g5cf59ed40e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5cf59ed40e_0_25"/>
          <p:cNvSpPr txBox="1"/>
          <p:nvPr/>
        </p:nvSpPr>
        <p:spPr>
          <a:xfrm>
            <a:off x="502425" y="1066550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DockerFile:  dockerfile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g5cf59ed40e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50" y="1643075"/>
            <a:ext cx="410050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g5cf59ed40e_0_25"/>
          <p:cNvSpPr txBox="1"/>
          <p:nvPr/>
        </p:nvSpPr>
        <p:spPr>
          <a:xfrm>
            <a:off x="4594650" y="1472275"/>
            <a:ext cx="7300800" cy="4314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Dockerfile creates an images on top of the php:7.2-fpm Docker image.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file also installs the prerequisite packages for Laravel mcrypt, pdo_mysql, mbstring, and imagick with composer.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RUN directive specifies the commands to update, install, and configure settings.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Creating a dedicated user and group with restricted permissions mitigates the inherent vulnerability.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EXPOSE command exposes a  port in the container  for the php-fpm server.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CMD specifies the command that should run once the container is created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f59ed40e_0_3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g5cf59ed40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g5cf59ed40e_0_36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DockerFile: Configuring Nginx: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To configure Nginx, you will create an app.conf file with the service configuration in the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~/nginx/conf.d/ 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folder.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Next, create the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app.conf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configuration file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cf59ed40e_0_4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g5cf59ed40e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5cf59ed40e_0_45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DockerFile: Configuring Nginx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571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1" name="Google Shape;641;g5cf59ed40e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75" y="1646075"/>
            <a:ext cx="5416350" cy="481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5cf59ed40e_0_45"/>
          <p:cNvSpPr txBox="1"/>
          <p:nvPr/>
        </p:nvSpPr>
        <p:spPr>
          <a:xfrm>
            <a:off x="6586550" y="1777725"/>
            <a:ext cx="5300700" cy="4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The server block defines the configuration for the Nginx  web server with the following directives: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b="1" lang="vi-VN" sz="2400"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: This directive defines the port on which the server will listen to incoming requests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b="1" lang="vi-VN" sz="2400">
                <a:latin typeface="Calibri"/>
                <a:ea typeface="Calibri"/>
                <a:cs typeface="Calibri"/>
                <a:sym typeface="Calibri"/>
              </a:rPr>
              <a:t>error_log and access_log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: these directives define the files for writing logs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b="1" lang="vi-VN" sz="2400"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: This directive sets the root folder path, forming the complete path to any requested file on the local file system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f181c547_1_179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Advantages and Disadvantages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5cf181c547_1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5cf181c547_1_179"/>
          <p:cNvSpPr txBox="1"/>
          <p:nvPr/>
        </p:nvSpPr>
        <p:spPr>
          <a:xfrm>
            <a:off x="860800" y="1391075"/>
            <a:ext cx="9412200" cy="5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❖"/>
            </a:pPr>
            <a:r>
              <a:rPr lang="vi-VN" sz="3600">
                <a:latin typeface="Calibri"/>
                <a:ea typeface="Calibri"/>
                <a:cs typeface="Calibri"/>
                <a:sym typeface="Calibri"/>
              </a:rPr>
              <a:t>Disa</a:t>
            </a:r>
            <a:r>
              <a:rPr lang="vi-VN" sz="3600">
                <a:latin typeface="Calibri"/>
                <a:ea typeface="Calibri"/>
                <a:cs typeface="Calibri"/>
                <a:sym typeface="Calibri"/>
              </a:rPr>
              <a:t>dvantages: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vi-VN" sz="2800">
                <a:solidFill>
                  <a:schemeClr val="dk1"/>
                </a:solidFill>
              </a:rPr>
              <a:t>Containers don’t work at bare-metal rates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The containers ecosystems is split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Data storage is intricate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10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</a:pPr>
            <a:r>
              <a:rPr lang="vi-VN" sz="2800">
                <a:solidFill>
                  <a:schemeClr val="dk1"/>
                </a:solidFill>
              </a:rPr>
              <a:t>Graphical application do not operate well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cf59ed40e_0_5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g5cf59ed40e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5cf59ed40e_0_54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Creating the DockerFile: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Configuring mySQL.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you will create the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my.cnf </a:t>
            </a: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file in the mysql folder.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This is the file that you bind-mounted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/etc/mysql/my.cnf inside the container.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In the file, add the following code to enable the query log and set the log file location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0" name="Google Shape;650;g5cf59ed40e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88" y="3981450"/>
            <a:ext cx="75914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cf59ed40e_0_6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g5cf59ed40e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5cf59ed40e_0_65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Running the Containers and Modifying Environment Settings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Make a copy of the .env.example file that Laravel includes by default and name copy .env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$cp .env.example .env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Start all of the containers, create the volumes and set up and connect the networks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$docker-compose up -d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-VN" sz="1100">
                <a:solidFill>
                  <a:srgbClr val="323232"/>
                </a:solidFill>
                <a:highlight>
                  <a:srgbClr val="FFFFFF"/>
                </a:highlight>
              </a:rPr>
              <a:t> 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g5cf59ed40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25" y="4310075"/>
            <a:ext cx="10526476" cy="13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cf59ed40e_0_7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g5cf59ed40e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5cf59ed40e_0_75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Running the Containers and Modifying Environment Settings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Update the .env file, find the block that specifies DB_CONNECTION and update it to reflect the specifics of your setup.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-VN" sz="1100">
                <a:solidFill>
                  <a:srgbClr val="323232"/>
                </a:solidFill>
                <a:highlight>
                  <a:srgbClr val="FFFFFF"/>
                </a:highlight>
              </a:rPr>
              <a:t> 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g5cf59ed40e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525" y="2576525"/>
            <a:ext cx="7567750" cy="2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cf59ed40e_0_97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g5cf59ed40e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5cf59ed40e_0_97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Running the Containers and Modifying Environment Settings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Use Docker’s composer image to mount the directories  that you will need for your Laravel project.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Avoid the overhead of installing Composer globally: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$docker run --rm -v /$(pwd):/app composer install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Set the application key for the Laravel application with the php artisan key:generate command.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$docker-compose exec app php artisan key:generate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439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-VN" sz="1100">
                <a:solidFill>
                  <a:srgbClr val="323232"/>
                </a:solidFill>
                <a:highlight>
                  <a:srgbClr val="FFFFFF"/>
                </a:highlight>
              </a:rPr>
              <a:t> 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cf59ed40e_0_104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g5cf59ed40e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5cf59ed40e_0_104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Running the Containers and Modifying Environment Settings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To cache these settings into a file, which will boost your application’s load speed, run: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$docker-compose exec app php artisan config:cache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Configuration settings will be loaded into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/var/www/bootstrap/cache/config.php on the container.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1" name="Google Shape;681;g5cf59ed40e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00" y="4075350"/>
            <a:ext cx="93686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cf82133c6_1_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Install and run Web app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g5cf82133c6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5cf82133c6_1_6"/>
          <p:cNvSpPr txBox="1"/>
          <p:nvPr/>
        </p:nvSpPr>
        <p:spPr>
          <a:xfrm>
            <a:off x="502425" y="1133725"/>
            <a:ext cx="10262400" cy="532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Running the Containers and Modifying Environment Settings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test the connection to MySQL by running the Laravel artisan migrate command, which creates migrations table in the database from inside the container: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vi-VN" sz="24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$docker-compose exec app php artisan migrate</a:t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439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-VN" sz="1100">
                <a:solidFill>
                  <a:srgbClr val="323232"/>
                </a:solidFill>
                <a:highlight>
                  <a:srgbClr val="FFFFFF"/>
                </a:highlight>
              </a:rPr>
              <a:t>  </a:t>
            </a:r>
            <a:endParaRPr sz="24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400"/>
              <a:buFont typeface="Calibri"/>
              <a:buChar char="➢"/>
            </a:pP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As final step, visit </a:t>
            </a:r>
            <a:r>
              <a:rPr lang="vi-V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http://localhost:80</a:t>
            </a:r>
            <a:r>
              <a:rPr lang="vi-VN" sz="2400">
                <a:solidFill>
                  <a:srgbClr val="33444C"/>
                </a:solidFill>
                <a:latin typeface="Calibri"/>
                <a:ea typeface="Calibri"/>
                <a:cs typeface="Calibri"/>
                <a:sym typeface="Calibri"/>
              </a:rPr>
              <a:t> in the browser. You will see the following home page for your Laravel application.</a:t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44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g5cf82133c6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425" y="3534300"/>
            <a:ext cx="4210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4"/>
          <p:cNvGrpSpPr/>
          <p:nvPr/>
        </p:nvGrpSpPr>
        <p:grpSpPr>
          <a:xfrm>
            <a:off x="891250" y="361115"/>
            <a:ext cx="10324500" cy="6155400"/>
            <a:chOff x="891250" y="266699"/>
            <a:chExt cx="10324500" cy="6155400"/>
          </a:xfrm>
        </p:grpSpPr>
        <p:sp>
          <p:nvSpPr>
            <p:cNvPr id="695" name="Google Shape;695;p4"/>
            <p:cNvSpPr/>
            <p:nvPr/>
          </p:nvSpPr>
          <p:spPr>
            <a:xfrm>
              <a:off x="891250" y="266699"/>
              <a:ext cx="10324500" cy="6155400"/>
            </a:xfrm>
            <a:prstGeom prst="rect">
              <a:avLst/>
            </a:prstGeom>
            <a:solidFill>
              <a:srgbClr val="121E3A">
                <a:alpha val="6863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t/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"/>
            <p:cNvSpPr txBox="1"/>
            <p:nvPr/>
          </p:nvSpPr>
          <p:spPr>
            <a:xfrm>
              <a:off x="1506461" y="636608"/>
              <a:ext cx="9094200" cy="53592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7" name="Google Shape;697;p4"/>
          <p:cNvSpPr txBox="1"/>
          <p:nvPr/>
        </p:nvSpPr>
        <p:spPr>
          <a:xfrm>
            <a:off x="2372811" y="856523"/>
            <a:ext cx="10326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"/>
          <p:cNvSpPr txBox="1"/>
          <p:nvPr/>
        </p:nvSpPr>
        <p:spPr>
          <a:xfrm>
            <a:off x="3590666" y="1579797"/>
            <a:ext cx="5194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hank you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"/>
          <p:cNvSpPr txBox="1"/>
          <p:nvPr/>
        </p:nvSpPr>
        <p:spPr>
          <a:xfrm>
            <a:off x="2734956" y="1248937"/>
            <a:ext cx="31797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___</a:t>
            </a:r>
            <a:endParaRPr sz="1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"/>
          <p:cNvSpPr txBox="1"/>
          <p:nvPr/>
        </p:nvSpPr>
        <p:spPr>
          <a:xfrm>
            <a:off x="5406136" y="2626815"/>
            <a:ext cx="51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"/>
          <p:cNvSpPr txBox="1"/>
          <p:nvPr/>
        </p:nvSpPr>
        <p:spPr>
          <a:xfrm>
            <a:off x="6058465" y="1248937"/>
            <a:ext cx="31797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___</a:t>
            </a:r>
            <a:endParaRPr sz="1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"/>
          <p:cNvSpPr txBox="1"/>
          <p:nvPr/>
        </p:nvSpPr>
        <p:spPr>
          <a:xfrm>
            <a:off x="4156449" y="3146887"/>
            <a:ext cx="158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"/>
          <p:cNvSpPr txBox="1"/>
          <p:nvPr/>
        </p:nvSpPr>
        <p:spPr>
          <a:xfrm>
            <a:off x="4926915" y="3271905"/>
            <a:ext cx="10326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"/>
          <p:cNvSpPr txBox="1"/>
          <p:nvPr/>
        </p:nvSpPr>
        <p:spPr>
          <a:xfrm>
            <a:off x="6317379" y="4385269"/>
            <a:ext cx="5194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ttention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f181c547_1_116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5cf181c547_1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5cf181c547_1_116"/>
          <p:cNvSpPr txBox="1"/>
          <p:nvPr/>
        </p:nvSpPr>
        <p:spPr>
          <a:xfrm>
            <a:off x="1041600" y="1010050"/>
            <a:ext cx="102624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Docker installer can be downloaded from </a:t>
            </a:r>
            <a:r>
              <a:rPr lang="vi-V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 Store</a:t>
            </a: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Enter Docker store: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5cf181c547_1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25" y="2326751"/>
            <a:ext cx="11331325" cy="289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5cf181c547_1_116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f181c547_1_235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5cf181c547_1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5cf181c547_1_235"/>
          <p:cNvSpPr txBox="1"/>
          <p:nvPr/>
        </p:nvSpPr>
        <p:spPr>
          <a:xfrm>
            <a:off x="1041600" y="1010050"/>
            <a:ext cx="102624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Docker installer can be downloaded from </a:t>
            </a:r>
            <a:r>
              <a:rPr lang="vi-V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 Store</a:t>
            </a:r>
            <a:r>
              <a:rPr lang="vi-V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Login to download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5cf181c547_1_235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5cf181c547_1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25" y="2109425"/>
            <a:ext cx="4610100" cy="45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5cf181c547_1_235"/>
          <p:cNvSpPr txBox="1"/>
          <p:nvPr/>
        </p:nvSpPr>
        <p:spPr>
          <a:xfrm>
            <a:off x="4117925" y="2248607"/>
            <a:ext cx="30000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f181c547_1_252"/>
          <p:cNvSpPr/>
          <p:nvPr/>
        </p:nvSpPr>
        <p:spPr>
          <a:xfrm>
            <a:off x="0" y="266700"/>
            <a:ext cx="12192000" cy="685800"/>
          </a:xfrm>
          <a:prstGeom prst="rect">
            <a:avLst/>
          </a:prstGeom>
          <a:solidFill>
            <a:srgbClr val="121E3A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vi-V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Install &amp; run Docker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5cf181c547_1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900" y="-175817"/>
            <a:ext cx="29591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5cf181c547_1_252"/>
          <p:cNvSpPr txBox="1"/>
          <p:nvPr/>
        </p:nvSpPr>
        <p:spPr>
          <a:xfrm>
            <a:off x="1041600" y="1038425"/>
            <a:ext cx="102624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Docker installer can be downloaded from </a:t>
            </a:r>
            <a:r>
              <a:rPr lang="vi-V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 Store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 only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Ready to download</a:t>
            </a:r>
            <a:r>
              <a:rPr lang="vi-VN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5cf181c547_1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73" y="2379063"/>
            <a:ext cx="10930304" cy="3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5cf181c547_1_252"/>
          <p:cNvSpPr txBox="1"/>
          <p:nvPr/>
        </p:nvSpPr>
        <p:spPr>
          <a:xfrm>
            <a:off x="2158825" y="278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2018-04-09T15:50:15Z</dcterms:created>
  <dc:creator>Vu Duc Huy</dc:creator>
</cp:coreProperties>
</file>