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2"/>
  </p:sldMasterIdLst>
  <p:notesMasterIdLst>
    <p:notesMasterId r:id="rId27"/>
  </p:notesMasterIdLst>
  <p:sldIdLst>
    <p:sldId id="256" r:id="rId3"/>
    <p:sldId id="258" r:id="rId4"/>
    <p:sldId id="271" r:id="rId5"/>
    <p:sldId id="270" r:id="rId6"/>
    <p:sldId id="259" r:id="rId7"/>
    <p:sldId id="260" r:id="rId8"/>
    <p:sldId id="272" r:id="rId9"/>
    <p:sldId id="273" r:id="rId10"/>
    <p:sldId id="274" r:id="rId11"/>
    <p:sldId id="275" r:id="rId12"/>
    <p:sldId id="277" r:id="rId13"/>
    <p:sldId id="276" r:id="rId14"/>
    <p:sldId id="278" r:id="rId15"/>
    <p:sldId id="279" r:id="rId16"/>
    <p:sldId id="28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00" autoAdjust="0"/>
  </p:normalViewPr>
  <p:slideViewPr>
    <p:cSldViewPr>
      <p:cViewPr varScale="1">
        <p:scale>
          <a:sx n="66" d="100"/>
          <a:sy n="66" d="100"/>
        </p:scale>
        <p:origin x="-22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3/30/13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03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3/30/13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3/30/13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3/30/13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3/30/13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3/30/13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3/30/13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3/30/13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3/30/13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3/30/13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3/30/13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3/30/13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3/30/13</a:t>
            </a:fld>
            <a:endParaRPr lang="en-US" sz="12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 dirty="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 dirty="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Systems Analysis and Design with UML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</a:t>
            </a:r>
            <a:r>
              <a:rPr lang="en-US" dirty="0" err="1" smtClean="0"/>
              <a:t>Đào</a:t>
            </a:r>
            <a:r>
              <a:rPr lang="en-US" dirty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SDLC: 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7251192" cy="4663440"/>
          </a:xfrm>
        </p:spPr>
        <p:txBody>
          <a:bodyPr>
            <a:normAutofit/>
          </a:bodyPr>
          <a:lstStyle/>
          <a:p>
            <a:r>
              <a:rPr lang="en-US" dirty="0" smtClean="0"/>
              <a:t>System construction: built and tested to ensure it performs as designed.</a:t>
            </a:r>
          </a:p>
          <a:p>
            <a:r>
              <a:rPr lang="en-US" dirty="0" smtClean="0"/>
              <a:t>Install new system, turn off old system</a:t>
            </a:r>
          </a:p>
          <a:p>
            <a:r>
              <a:rPr lang="en-US" dirty="0" smtClean="0"/>
              <a:t>Parallel or Phased convention</a:t>
            </a:r>
          </a:p>
          <a:p>
            <a:r>
              <a:rPr lang="en-US" dirty="0" smtClean="0"/>
              <a:t>Develop training plan to teach users how to use new system</a:t>
            </a:r>
          </a:p>
          <a:p>
            <a:r>
              <a:rPr lang="en-US" dirty="0" smtClean="0"/>
              <a:t>Support plan for the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71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Systems Development Methodologies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7251192" cy="4663440"/>
          </a:xfrm>
        </p:spPr>
        <p:txBody>
          <a:bodyPr>
            <a:normAutofit/>
          </a:bodyPr>
          <a:lstStyle/>
          <a:p>
            <a:r>
              <a:rPr lang="en-US" dirty="0"/>
              <a:t>Structured Design</a:t>
            </a:r>
          </a:p>
          <a:p>
            <a:r>
              <a:rPr lang="en-US" dirty="0"/>
              <a:t>Rapid Application Development</a:t>
            </a:r>
          </a:p>
          <a:p>
            <a:r>
              <a:rPr lang="en-US" dirty="0"/>
              <a:t>Agile Development</a:t>
            </a:r>
          </a:p>
          <a:p>
            <a:r>
              <a:rPr lang="en-US" dirty="0" smtClean="0"/>
              <a:t>Select Methodology</a:t>
            </a:r>
          </a:p>
        </p:txBody>
      </p:sp>
    </p:spTree>
    <p:extLst>
      <p:ext uri="{BB962C8B-B14F-4D97-AF65-F5344CB8AC3E}">
        <p14:creationId xmlns:p14="http://schemas.microsoft.com/office/powerpoint/2010/main" val="1164163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Object-Oriented System Analysis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7251192" cy="4663440"/>
          </a:xfrm>
        </p:spPr>
        <p:txBody>
          <a:bodyPr>
            <a:normAutofit/>
          </a:bodyPr>
          <a:lstStyle/>
          <a:p>
            <a:r>
              <a:rPr lang="en-US" dirty="0" smtClean="0"/>
              <a:t>A</a:t>
            </a:r>
          </a:p>
          <a:p>
            <a:r>
              <a:rPr lang="en-US" dirty="0" smtClean="0"/>
              <a:t>B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32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Unified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7251192" cy="4663440"/>
          </a:xfrm>
        </p:spPr>
        <p:txBody>
          <a:bodyPr>
            <a:normAutofit/>
          </a:bodyPr>
          <a:lstStyle/>
          <a:p>
            <a:r>
              <a:rPr lang="en-US" dirty="0" smtClean="0"/>
              <a:t>A</a:t>
            </a:r>
          </a:p>
          <a:p>
            <a:r>
              <a:rPr lang="en-US" dirty="0" smtClean="0"/>
              <a:t>B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95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Unified Modeling Language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1600200"/>
            <a:ext cx="6934200" cy="4434840"/>
          </a:xfrm>
        </p:spPr>
        <p:txBody>
          <a:bodyPr numCol="1">
            <a:normAutofit/>
          </a:bodyPr>
          <a:lstStyle/>
          <a:p>
            <a:r>
              <a:rPr lang="en-US" dirty="0" smtClean="0"/>
              <a:t>A</a:t>
            </a:r>
          </a:p>
          <a:p>
            <a:r>
              <a:rPr lang="en-US" dirty="0" smtClean="0"/>
              <a:t>B</a:t>
            </a:r>
            <a:br>
              <a:rPr lang="en-US" dirty="0" smtClean="0"/>
            </a:br>
            <a:r>
              <a:rPr lang="en-US" dirty="0" smtClean="0"/>
              <a:t>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69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Team Roles and Skills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1600200"/>
            <a:ext cx="6934200" cy="4434840"/>
          </a:xfrm>
        </p:spPr>
        <p:txBody>
          <a:bodyPr numCol="1">
            <a:normAutofit/>
          </a:bodyPr>
          <a:lstStyle/>
          <a:p>
            <a:r>
              <a:rPr lang="en-US" dirty="0" smtClean="0"/>
              <a:t>A</a:t>
            </a:r>
          </a:p>
          <a:p>
            <a:r>
              <a:rPr lang="en-US" dirty="0" smtClean="0"/>
              <a:t>B</a:t>
            </a:r>
            <a:br>
              <a:rPr lang="en-US" dirty="0" smtClean="0"/>
            </a:br>
            <a:r>
              <a:rPr lang="en-US" dirty="0" smtClean="0"/>
              <a:t>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47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Wrap-up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Summarize important points.</a:t>
            </a:r>
          </a:p>
          <a:p>
            <a:r>
              <a:rPr lang="en-US" dirty="0" smtClean="0"/>
              <a:t>Allow time for questions.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2: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the intended outcomes for this training session.</a:t>
            </a:r>
          </a:p>
          <a:p>
            <a:r>
              <a:rPr lang="en-US" dirty="0" smtClean="0"/>
              <a:t>Each objective should be concise, contain a verb, and have measurable results.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2: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Add text here.</a:t>
            </a:r>
          </a:p>
          <a:p>
            <a:r>
              <a:rPr lang="en-US" dirty="0" smtClean="0"/>
              <a:t>To add a picture, chart, or other content in the right column, click the appropriate icon.</a:t>
            </a:r>
          </a:p>
          <a:p>
            <a:r>
              <a:rPr lang="en-US" dirty="0" smtClean="0"/>
              <a:t>To add a slide, click the </a:t>
            </a:r>
            <a:r>
              <a:rPr lang="en-US" b="1" dirty="0" smtClean="0"/>
              <a:t>Slides</a:t>
            </a:r>
            <a:r>
              <a:rPr lang="en-US" dirty="0" smtClean="0"/>
              <a:t> tab, then click the </a:t>
            </a:r>
            <a:r>
              <a:rPr lang="en-US" b="1" dirty="0" smtClean="0"/>
              <a:t>New Slide </a:t>
            </a:r>
            <a:r>
              <a:rPr lang="en-US" dirty="0" smtClean="0"/>
              <a:t>gallery.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2: Wrap-up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Summarize important points.</a:t>
            </a:r>
          </a:p>
          <a:p>
            <a:r>
              <a:rPr lang="en-US" dirty="0" smtClean="0"/>
              <a:t>Allow time for questions.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 smtClean="0"/>
          </a:p>
          <a:p>
            <a:pPr lvl="1"/>
            <a:r>
              <a:rPr lang="en-US" dirty="0" smtClean="0"/>
              <a:t>Systems Development Life Cycle - SDLC</a:t>
            </a:r>
            <a:endParaRPr lang="en-US" dirty="0" smtClean="0"/>
          </a:p>
          <a:p>
            <a:pPr lvl="1"/>
            <a:r>
              <a:rPr lang="en-US" dirty="0" smtClean="0"/>
              <a:t>Object-Oriented Systems Analysis and Design(OOSAD)</a:t>
            </a:r>
          </a:p>
          <a:p>
            <a:pPr lvl="1"/>
            <a:r>
              <a:rPr lang="en-US" dirty="0" smtClean="0"/>
              <a:t>The Unified Process</a:t>
            </a:r>
          </a:p>
          <a:p>
            <a:pPr lvl="1"/>
            <a:r>
              <a:rPr lang="en-US" dirty="0" smtClean="0"/>
              <a:t>The Unified Modeling Language</a:t>
            </a:r>
            <a:endParaRPr lang="en-US" dirty="0" smtClean="0"/>
          </a:p>
          <a:p>
            <a:pPr lvl="1"/>
            <a:r>
              <a:rPr lang="en-US" dirty="0" smtClean="0"/>
              <a:t>Project Team Roles and Skills</a:t>
            </a: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the intended outcomes for this training session.</a:t>
            </a:r>
          </a:p>
          <a:p>
            <a:r>
              <a:rPr lang="en-US" dirty="0" smtClean="0"/>
              <a:t>Each objective should be concise, contain a verb, and have measurable results.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Add text here.</a:t>
            </a:r>
          </a:p>
          <a:p>
            <a:r>
              <a:rPr lang="en-US" dirty="0" smtClean="0"/>
              <a:t>To add a picture, chart, or other content in the right column, click the appropriate icon.</a:t>
            </a:r>
          </a:p>
          <a:p>
            <a:r>
              <a:rPr lang="en-US" dirty="0" smtClean="0"/>
              <a:t>To add a slide, click the </a:t>
            </a:r>
            <a:r>
              <a:rPr lang="en-US" b="1" dirty="0" smtClean="0"/>
              <a:t>Slides</a:t>
            </a:r>
            <a:r>
              <a:rPr lang="en-US" dirty="0" smtClean="0"/>
              <a:t> tab, then click the </a:t>
            </a:r>
            <a:r>
              <a:rPr lang="en-US" b="1" dirty="0" smtClean="0"/>
              <a:t>New Slide </a:t>
            </a:r>
            <a:r>
              <a:rPr lang="en-US" dirty="0" smtClean="0"/>
              <a:t>gallery.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3: Wrap-up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Summarize important points.</a:t>
            </a:r>
          </a:p>
          <a:p>
            <a:r>
              <a:rPr lang="en-US" dirty="0" smtClean="0"/>
              <a:t>Allow time for questions.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important points from each lesson.</a:t>
            </a:r>
          </a:p>
          <a:p>
            <a:r>
              <a:rPr lang="en-US" dirty="0" smtClean="0"/>
              <a:t>Provide resources for more information about the subject.</a:t>
            </a:r>
          </a:p>
          <a:p>
            <a:pPr lvl="1"/>
            <a:r>
              <a:rPr lang="en-US" dirty="0" smtClean="0"/>
              <a:t>List resources on this slide.</a:t>
            </a:r>
          </a:p>
          <a:p>
            <a:pPr lvl="1"/>
            <a:r>
              <a:rPr lang="en-US" dirty="0" smtClean="0"/>
              <a:t>Provide handouts with additional resource material.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a quiz or challenge to assess how much information participants learned.</a:t>
            </a:r>
          </a:p>
          <a:p>
            <a:r>
              <a:rPr lang="en-US" dirty="0" smtClean="0"/>
              <a:t>Survey participants to see if they found the training beneficial.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 </a:t>
            </a:r>
            <a:r>
              <a:rPr lang="en-US" dirty="0" smtClean="0"/>
              <a:t>1: </a:t>
            </a:r>
            <a:r>
              <a:rPr lang="en-US" dirty="0" smtClean="0"/>
              <a:t> Start Project </a:t>
            </a:r>
            <a:endParaRPr lang="en-US" dirty="0" smtClean="0"/>
          </a:p>
          <a:p>
            <a:pPr lvl="1"/>
            <a:r>
              <a:rPr lang="en-US" dirty="0" smtClean="0"/>
              <a:t>Project Initiation</a:t>
            </a:r>
          </a:p>
          <a:p>
            <a:pPr lvl="1"/>
            <a:r>
              <a:rPr lang="en-US" dirty="0" smtClean="0"/>
              <a:t>Project Manger</a:t>
            </a:r>
          </a:p>
          <a:p>
            <a:pPr lvl="1"/>
            <a:r>
              <a:rPr lang="en-US" dirty="0" smtClean="0"/>
              <a:t>Requirements Determination</a:t>
            </a:r>
            <a:endParaRPr lang="en-US" dirty="0" smtClean="0"/>
          </a:p>
          <a:p>
            <a:r>
              <a:rPr lang="en-US" dirty="0" smtClean="0"/>
              <a:t>Lesson 2: </a:t>
            </a:r>
            <a:r>
              <a:rPr lang="en-US" dirty="0" smtClean="0"/>
              <a:t> Analysis Modeling</a:t>
            </a:r>
            <a:endParaRPr lang="en-US" dirty="0" smtClean="0"/>
          </a:p>
          <a:p>
            <a:pPr lvl="1"/>
            <a:r>
              <a:rPr lang="en-US" dirty="0" smtClean="0"/>
              <a:t>Functional Modeling</a:t>
            </a:r>
          </a:p>
          <a:p>
            <a:pPr lvl="1"/>
            <a:r>
              <a:rPr lang="en-US" dirty="0" smtClean="0"/>
              <a:t>Structural Modeling</a:t>
            </a:r>
          </a:p>
          <a:p>
            <a:pPr lvl="1"/>
            <a:r>
              <a:rPr lang="en-US" dirty="0" err="1" smtClean="0"/>
              <a:t>Bahavioral</a:t>
            </a:r>
            <a:r>
              <a:rPr lang="en-US" dirty="0" smtClean="0"/>
              <a:t> Modeling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9371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 </a:t>
            </a:r>
            <a:r>
              <a:rPr lang="en-US" dirty="0" smtClean="0"/>
              <a:t>3</a:t>
            </a:r>
            <a:r>
              <a:rPr lang="en-US" dirty="0"/>
              <a:t>:  Design </a:t>
            </a:r>
            <a:r>
              <a:rPr lang="en-US" dirty="0" smtClean="0"/>
              <a:t>Modeling</a:t>
            </a:r>
          </a:p>
          <a:p>
            <a:pPr lvl="1"/>
            <a:r>
              <a:rPr lang="en-US" dirty="0" smtClean="0"/>
              <a:t>Moving on to Design</a:t>
            </a:r>
          </a:p>
          <a:p>
            <a:pPr lvl="1"/>
            <a:r>
              <a:rPr lang="en-US" dirty="0" smtClean="0"/>
              <a:t>Class and Method Design</a:t>
            </a:r>
          </a:p>
          <a:p>
            <a:pPr lvl="1"/>
            <a:r>
              <a:rPr lang="en-US" dirty="0" smtClean="0"/>
              <a:t>Data Management Layer Design</a:t>
            </a:r>
          </a:p>
          <a:p>
            <a:pPr lvl="1"/>
            <a:r>
              <a:rPr lang="en-US" dirty="0" smtClean="0"/>
              <a:t>Human-Computer Interaction Layer Design</a:t>
            </a:r>
          </a:p>
          <a:p>
            <a:pPr lvl="1"/>
            <a:r>
              <a:rPr lang="en-US" dirty="0" smtClean="0"/>
              <a:t>Physical Architecture Layer Design</a:t>
            </a:r>
            <a:endParaRPr lang="en-US" dirty="0" smtClean="0"/>
          </a:p>
          <a:p>
            <a:r>
              <a:rPr lang="en-US" dirty="0" smtClean="0"/>
              <a:t>Lesson </a:t>
            </a:r>
            <a:r>
              <a:rPr lang="en-US" dirty="0" smtClean="0"/>
              <a:t>4:  Construction, Installation, Operation</a:t>
            </a:r>
            <a:endParaRPr lang="en-US" dirty="0" smtClean="0"/>
          </a:p>
          <a:p>
            <a:pPr lvl="1"/>
            <a:r>
              <a:rPr lang="en-US" dirty="0" smtClean="0"/>
              <a:t>Construction</a:t>
            </a:r>
          </a:p>
          <a:p>
            <a:pPr lvl="1"/>
            <a:r>
              <a:rPr lang="en-US" dirty="0" smtClean="0"/>
              <a:t>Installation and Operations.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488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 smtClean="0">
                <a:solidFill>
                  <a:srgbClr val="800000"/>
                </a:solidFill>
                <a:latin typeface="+mj-lt"/>
              </a:rPr>
              <a:t>Introduction: </a:t>
            </a:r>
            <a:br>
              <a:rPr lang="en-US" sz="3200" dirty="0" smtClean="0">
                <a:solidFill>
                  <a:srgbClr val="800000"/>
                </a:solidFill>
                <a:latin typeface="+mj-lt"/>
              </a:rPr>
            </a:br>
            <a:r>
              <a:rPr lang="en-US" sz="3200" dirty="0" smtClean="0">
                <a:solidFill>
                  <a:srgbClr val="800000"/>
                </a:solidFill>
                <a:latin typeface="+mj-lt"/>
              </a:rPr>
              <a:t>Systems Development Life Cycle</a:t>
            </a:r>
            <a:endParaRPr lang="en-US" sz="3200" dirty="0" smtClean="0">
              <a:solidFill>
                <a:srgbClr val="80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rocess </a:t>
            </a:r>
            <a:r>
              <a:rPr lang="en-US" dirty="0"/>
              <a:t>of understanding how an </a:t>
            </a:r>
            <a:r>
              <a:rPr lang="en-US" dirty="0" smtClean="0"/>
              <a:t>information </a:t>
            </a:r>
            <a:r>
              <a:rPr lang="en-US" dirty="0"/>
              <a:t>system (IS) can support business needs by designing a system, building it, and delivering it to users </a:t>
            </a:r>
            <a:endParaRPr lang="en-US" dirty="0"/>
          </a:p>
          <a:p>
            <a:r>
              <a:rPr lang="en-US" dirty="0" smtClean="0"/>
              <a:t>4 </a:t>
            </a:r>
            <a:r>
              <a:rPr lang="en-US" dirty="0"/>
              <a:t>fundamental </a:t>
            </a:r>
            <a:r>
              <a:rPr lang="en-US" i="1" dirty="0" smtClean="0">
                <a:solidFill>
                  <a:srgbClr val="800000"/>
                </a:solidFill>
              </a:rPr>
              <a:t>phases</a:t>
            </a:r>
            <a:r>
              <a:rPr lang="en-US" i="1" dirty="0" smtClean="0"/>
              <a:t>:</a:t>
            </a:r>
          </a:p>
          <a:p>
            <a:pPr marL="640080" indent="-237744">
              <a:buSzPct val="50000"/>
              <a:buFont typeface="Courier New"/>
              <a:buChar char="o"/>
            </a:pPr>
            <a:r>
              <a:rPr lang="en-US" sz="2800" dirty="0" smtClean="0"/>
              <a:t>Planning</a:t>
            </a:r>
          </a:p>
          <a:p>
            <a:pPr marL="640080" indent="-237744">
              <a:buSzPct val="50000"/>
              <a:buFont typeface="Courier New"/>
              <a:buChar char="o"/>
            </a:pPr>
            <a:r>
              <a:rPr lang="en-US" sz="2800" dirty="0" smtClean="0"/>
              <a:t>Analysis</a:t>
            </a:r>
          </a:p>
          <a:p>
            <a:pPr marL="640080" indent="-237744">
              <a:buSzPct val="50000"/>
              <a:buFont typeface="Courier New"/>
              <a:buChar char="o"/>
            </a:pPr>
            <a:r>
              <a:rPr lang="en-US" sz="2800" dirty="0" smtClean="0"/>
              <a:t>Design</a:t>
            </a:r>
          </a:p>
          <a:p>
            <a:pPr marL="640080" indent="-237744">
              <a:buSzPct val="50000"/>
              <a:buFont typeface="Courier New"/>
              <a:buChar char="o"/>
            </a:pPr>
            <a:r>
              <a:rPr lang="en-US" sz="2800" dirty="0" smtClean="0"/>
              <a:t>Implementation</a:t>
            </a:r>
          </a:p>
          <a:p>
            <a:pPr marL="82296" indent="0">
              <a:buNone/>
            </a:pPr>
            <a:r>
              <a:rPr lang="en-US" i="1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SDLC</a:t>
            </a:r>
            <a:r>
              <a:rPr lang="en-US" dirty="0" smtClean="0"/>
              <a:t>: </a:t>
            </a:r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7251192" cy="4663440"/>
          </a:xfrm>
        </p:spPr>
        <p:txBody>
          <a:bodyPr/>
          <a:lstStyle/>
          <a:p>
            <a:r>
              <a:rPr lang="en-US" dirty="0" smtClean="0"/>
              <a:t>Why need new Information System?</a:t>
            </a:r>
          </a:p>
          <a:p>
            <a:r>
              <a:rPr lang="en-US" dirty="0" smtClean="0"/>
              <a:t>Identify the system’s business value to organization - </a:t>
            </a:r>
            <a:r>
              <a:rPr lang="en-US" dirty="0"/>
              <a:t>how will it lower costs or increase revenues? </a:t>
            </a:r>
          </a:p>
          <a:p>
            <a:r>
              <a:rPr lang="en-US" dirty="0" smtClean="0"/>
              <a:t>System Request: </a:t>
            </a:r>
            <a:r>
              <a:rPr lang="en-US" b="1" dirty="0" smtClean="0"/>
              <a:t> </a:t>
            </a:r>
            <a:r>
              <a:rPr lang="en-US" dirty="0"/>
              <a:t>business need </a:t>
            </a:r>
            <a:r>
              <a:rPr lang="en-US" dirty="0"/>
              <a:t>f</a:t>
            </a:r>
            <a:r>
              <a:rPr lang="en-US" dirty="0" smtClean="0"/>
              <a:t>rom departments users.</a:t>
            </a:r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easibility analysis:  </a:t>
            </a:r>
          </a:p>
          <a:p>
            <a:pPr marL="813816" indent="-457200">
              <a:buSzPct val="60000"/>
              <a:buFont typeface="Courier New"/>
              <a:buChar char="o"/>
            </a:pPr>
            <a:r>
              <a:rPr lang="en-US" dirty="0" smtClean="0"/>
              <a:t>Can we build it?</a:t>
            </a:r>
          </a:p>
          <a:p>
            <a:pPr marL="813816" indent="-457200">
              <a:buSzPct val="60000"/>
              <a:buFont typeface="Courier New"/>
              <a:buChar char="o"/>
            </a:pPr>
            <a:r>
              <a:rPr lang="en-US" dirty="0" smtClean="0"/>
              <a:t>Will it provide business value?</a:t>
            </a:r>
          </a:p>
          <a:p>
            <a:pPr marL="813816" indent="-457200">
              <a:buSzPct val="60000"/>
              <a:buFont typeface="Courier New"/>
              <a:buChar char="o"/>
            </a:pPr>
            <a:r>
              <a:rPr lang="en-US" dirty="0" smtClean="0"/>
              <a:t>If we build it, will it be used?</a:t>
            </a:r>
          </a:p>
          <a:p>
            <a:pPr marL="813816" indent="-457200">
              <a:buSzPct val="70000"/>
              <a:buFont typeface="Wingdings" charset="2"/>
              <a:buChar char="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SDLC: </a:t>
            </a:r>
            <a:r>
              <a:rPr lang="en-US" dirty="0" smtClean="0"/>
              <a:t>Analysis – 3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7251192" cy="4663440"/>
          </a:xfrm>
        </p:spPr>
        <p:txBody>
          <a:bodyPr>
            <a:normAutofit/>
          </a:bodyPr>
          <a:lstStyle/>
          <a:p>
            <a:r>
              <a:rPr lang="en-US" dirty="0" smtClean="0"/>
              <a:t>An analysis strategy: </a:t>
            </a:r>
            <a:r>
              <a:rPr lang="en-US" dirty="0"/>
              <a:t>analysis of the current </a:t>
            </a:r>
            <a:r>
              <a:rPr lang="en-US" dirty="0" smtClean="0"/>
              <a:t>system, its problem and ways to design a new one. </a:t>
            </a:r>
            <a:endParaRPr lang="en-US" dirty="0"/>
          </a:p>
          <a:p>
            <a:r>
              <a:rPr lang="en-US" dirty="0" smtClean="0"/>
              <a:t>Requirements Gathering:  develop new system concept and model</a:t>
            </a:r>
          </a:p>
          <a:p>
            <a:r>
              <a:rPr lang="en-US" dirty="0" smtClean="0"/>
              <a:t>System Proposal Document send for approved.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7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SDLC: 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7251192" cy="4663440"/>
          </a:xfrm>
        </p:spPr>
        <p:txBody>
          <a:bodyPr>
            <a:normAutofit/>
          </a:bodyPr>
          <a:lstStyle/>
          <a:p>
            <a:r>
              <a:rPr lang="en-US" dirty="0" smtClean="0"/>
              <a:t>Design strategy:  </a:t>
            </a:r>
            <a:r>
              <a:rPr lang="en-US" dirty="0" smtClean="0"/>
              <a:t>new system – which part </a:t>
            </a:r>
            <a:r>
              <a:rPr lang="en-US" dirty="0" smtClean="0"/>
              <a:t>self-develop, outsource, buy existing software package</a:t>
            </a:r>
          </a:p>
          <a:p>
            <a:r>
              <a:rPr lang="en-US" dirty="0" smtClean="0"/>
              <a:t>Basic architecture design:  Hardware, software, network infrastructure</a:t>
            </a:r>
          </a:p>
          <a:p>
            <a:r>
              <a:rPr lang="en-US" dirty="0" smtClean="0"/>
              <a:t>Interface design: Forms, Reports..</a:t>
            </a:r>
            <a:r>
              <a:rPr lang="en-US" dirty="0" err="1"/>
              <a:t>e</a:t>
            </a:r>
            <a:r>
              <a:rPr lang="en-US" dirty="0" err="1" smtClean="0"/>
              <a:t>tc</a:t>
            </a:r>
            <a:endParaRPr lang="en-US" dirty="0" smtClean="0"/>
          </a:p>
          <a:p>
            <a:r>
              <a:rPr lang="en-US" dirty="0" smtClean="0"/>
              <a:t>Database and file specifications: what data, where to store</a:t>
            </a:r>
          </a:p>
          <a:p>
            <a:r>
              <a:rPr lang="en-US" dirty="0" smtClean="0"/>
              <a:t>Program design: what each program will do.</a:t>
            </a:r>
          </a:p>
          <a:p>
            <a:r>
              <a:rPr lang="en-US" dirty="0" smtClean="0"/>
              <a:t>Result: System specification for implementation.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094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SDLC: 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7251192" cy="4663440"/>
          </a:xfrm>
        </p:spPr>
        <p:txBody>
          <a:bodyPr>
            <a:normAutofit/>
          </a:bodyPr>
          <a:lstStyle/>
          <a:p>
            <a:r>
              <a:rPr lang="en-US" dirty="0" smtClean="0"/>
              <a:t>Program design: what each program will do.</a:t>
            </a:r>
          </a:p>
          <a:p>
            <a:r>
              <a:rPr lang="en-US" dirty="0" smtClean="0"/>
              <a:t>Result: System specification for implementation.</a:t>
            </a:r>
          </a:p>
          <a:p>
            <a:r>
              <a:rPr lang="en-US" dirty="0" smtClean="0"/>
              <a:t>Reexamined and revised feasibility analysis and project plan.</a:t>
            </a:r>
          </a:p>
          <a:p>
            <a:r>
              <a:rPr lang="en-US" dirty="0" smtClean="0"/>
              <a:t>Wait to approval: Terminate or continue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36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C100822959990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TC100822959990</Template>
  <TotalTime>0</TotalTime>
  <Words>736</Words>
  <Application>Microsoft Macintosh PowerPoint</Application>
  <PresentationFormat>On-screen Show (4:3)</PresentationFormat>
  <Paragraphs>141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TC100822959990</vt:lpstr>
      <vt:lpstr>Systems Analysis and Design with UML</vt:lpstr>
      <vt:lpstr>Training Outline</vt:lpstr>
      <vt:lpstr>Training Outline</vt:lpstr>
      <vt:lpstr>Training Outline</vt:lpstr>
      <vt:lpstr>Introduction:  Systems Development Life Cycle</vt:lpstr>
      <vt:lpstr>SDLC: Planning</vt:lpstr>
      <vt:lpstr>SDLC: Analysis – 3 steps</vt:lpstr>
      <vt:lpstr>SDLC:  Design</vt:lpstr>
      <vt:lpstr>SDLC:  Design</vt:lpstr>
      <vt:lpstr>SDLC:  Implementation</vt:lpstr>
      <vt:lpstr>Systems Development Methodologies </vt:lpstr>
      <vt:lpstr>Object-Oriented System Analysis and Design</vt:lpstr>
      <vt:lpstr>The Unified Process</vt:lpstr>
      <vt:lpstr>The Unified Modeling Language </vt:lpstr>
      <vt:lpstr>Project Team Roles and Skills </vt:lpstr>
      <vt:lpstr>Lesson 1: Wrap-up</vt:lpstr>
      <vt:lpstr>Lesson 2: Objectives</vt:lpstr>
      <vt:lpstr>Lesson 2: Content</vt:lpstr>
      <vt:lpstr>Lesson 2: Wrap-up</vt:lpstr>
      <vt:lpstr>Lesson 3: Objectives</vt:lpstr>
      <vt:lpstr>Lesson 3: Content</vt:lpstr>
      <vt:lpstr>Lesson 3: Wrap-up</vt:lpstr>
      <vt:lpstr>Summary of Training</vt:lpstr>
      <vt:lpstr>Assessment and Evaluation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presentation: General</dc:title>
  <dc:creator/>
  <cp:keywords/>
  <cp:lastModifiedBy/>
  <cp:revision>1</cp:revision>
  <dcterms:modified xsi:type="dcterms:W3CDTF">2013-03-30T10:05:35Z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