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72" r:id="rId9"/>
    <p:sldId id="301" r:id="rId10"/>
    <p:sldId id="278" r:id="rId11"/>
    <p:sldId id="280" r:id="rId12"/>
    <p:sldId id="302" r:id="rId13"/>
    <p:sldId id="264" r:id="rId14"/>
    <p:sldId id="303" r:id="rId15"/>
    <p:sldId id="304" r:id="rId16"/>
    <p:sldId id="305" r:id="rId17"/>
    <p:sldId id="310" r:id="rId18"/>
    <p:sldId id="307" r:id="rId19"/>
    <p:sldId id="308" r:id="rId20"/>
    <p:sldId id="309" r:id="rId21"/>
    <p:sldId id="311" r:id="rId22"/>
    <p:sldId id="276" r:id="rId23"/>
    <p:sldId id="314" r:id="rId24"/>
    <p:sldId id="315" r:id="rId25"/>
    <p:sldId id="275" r:id="rId26"/>
    <p:sldId id="313" r:id="rId27"/>
    <p:sldId id="316" r:id="rId28"/>
    <p:sldId id="317" r:id="rId29"/>
    <p:sldId id="318" r:id="rId30"/>
    <p:sldId id="319" r:id="rId31"/>
    <p:sldId id="320" r:id="rId32"/>
    <p:sldId id="267" r:id="rId33"/>
    <p:sldId id="273" r:id="rId34"/>
  </p:sldIdLst>
  <p:sldSz cx="9144000" cy="5143500" type="screen16x9"/>
  <p:notesSz cx="6858000" cy="9144000"/>
  <p:embeddedFontLst>
    <p:embeddedFont>
      <p:font typeface="Anaheim" panose="020B0604020202020204" charset="0"/>
      <p:regular r:id="rId36"/>
    </p:embeddedFont>
    <p:embeddedFont>
      <p:font typeface="Barlow Condensed ExtraBold" panose="020B0604020202020204" charset="0"/>
      <p:bold r:id="rId37"/>
      <p:boldItalic r:id="rId38"/>
    </p:embeddedFont>
    <p:embeddedFont>
      <p:font typeface="Overpass Mono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anh Dat" initials="NTD" lastIdx="1" clrIdx="0">
    <p:extLst>
      <p:ext uri="{19B8F6BF-5375-455C-9EA6-DF929625EA0E}">
        <p15:presenceInfo xmlns:p15="http://schemas.microsoft.com/office/powerpoint/2012/main" userId="e59fee343a5e22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FA349-8A18-44BA-B52F-3B369FF65CD0}" v="30" dt="2021-05-06T15:38:28.181"/>
  </p1510:revLst>
</p1510:revInfo>
</file>

<file path=ppt/tableStyles.xml><?xml version="1.0" encoding="utf-8"?>
<a:tblStyleLst xmlns:a="http://schemas.openxmlformats.org/drawingml/2006/main" def="{F525BC18-C3AE-4048-8340-60EB720C4E6A}">
  <a:tblStyle styleId="{F525BC18-C3AE-4048-8340-60EB720C4E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A183A8-7103-486A-8671-E8B2FD69E3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7T07:43:23.179" idx="1">
    <p:pos x="4373" y="1013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60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5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33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73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css-tricks.com/dom/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etbootstra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23400" y="1216410"/>
            <a:ext cx="8520600" cy="121703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lvl="0"/>
            <a:r>
              <a:rPr lang="vi-VN" sz="6000" dirty="0" err="1">
                <a:solidFill>
                  <a:schemeClr val="accent2"/>
                </a:solidFill>
              </a:rPr>
              <a:t>Tìm</a:t>
            </a:r>
            <a:r>
              <a:rPr lang="vi-VN" sz="6000" dirty="0">
                <a:solidFill>
                  <a:schemeClr val="accent2"/>
                </a:solidFill>
              </a:rPr>
              <a:t> </a:t>
            </a:r>
            <a:r>
              <a:rPr lang="vi-VN" sz="6000" dirty="0" err="1">
                <a:solidFill>
                  <a:schemeClr val="accent2"/>
                </a:solidFill>
              </a:rPr>
              <a:t>hiểu</a:t>
            </a:r>
            <a:r>
              <a:rPr lang="vi-VN" sz="6000" dirty="0">
                <a:solidFill>
                  <a:schemeClr val="accent2"/>
                </a:solidFill>
              </a:rPr>
              <a:t> </a:t>
            </a:r>
            <a:r>
              <a:rPr lang="vi-VN" sz="6000" dirty="0" err="1">
                <a:solidFill>
                  <a:schemeClr val="accent2"/>
                </a:solidFill>
              </a:rPr>
              <a:t>về</a:t>
            </a:r>
            <a:r>
              <a:rPr lang="vi-VN" sz="6000" dirty="0">
                <a:solidFill>
                  <a:schemeClr val="accent2"/>
                </a:solidFill>
              </a:rPr>
              <a:t> </a:t>
            </a:r>
            <a:r>
              <a:rPr lang="vi-VN" sz="6000" dirty="0" err="1">
                <a:solidFill>
                  <a:schemeClr val="accent2"/>
                </a:solidFill>
              </a:rPr>
              <a:t>React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2970131" y="2433449"/>
            <a:ext cx="4467899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Tên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thành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 viên :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Nguyễn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Thành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Đạt</a:t>
            </a:r>
            <a:endParaRPr lang="vi-VN" dirty="0">
              <a:solidFill>
                <a:schemeClr val="bg1">
                  <a:lumMod val="95000"/>
                </a:schemeClr>
              </a:solidFill>
            </a:endParaRPr>
          </a:p>
          <a:p>
            <a:pPr marL="342900">
              <a:buFont typeface="Wingdings" panose="05000000000000000000" pitchFamily="2" charset="2"/>
              <a:buChar char="Ø"/>
            </a:pP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Trần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Hoàng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 Minh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Trương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Quốc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 Huy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Hàng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 Minh Sơn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Trần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Đức</a:t>
            </a:r>
            <a:r>
              <a:rPr lang="vi-VN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vi-VN" dirty="0" err="1">
                <a:solidFill>
                  <a:schemeClr val="bg1">
                    <a:lumMod val="95000"/>
                  </a:schemeClr>
                </a:solidFill>
              </a:rPr>
              <a:t>Tín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286796" y="1973025"/>
            <a:ext cx="3276104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dirty="0" err="1"/>
              <a:t>React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trăm công ty </a:t>
            </a:r>
            <a:r>
              <a:rPr lang="vi-VN" dirty="0" err="1"/>
              <a:t>lớn</a:t>
            </a:r>
            <a:r>
              <a:rPr lang="vi-VN" dirty="0"/>
              <a:t> trên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, bao </a:t>
            </a:r>
            <a:r>
              <a:rPr lang="vi-VN" dirty="0" err="1"/>
              <a:t>gồm</a:t>
            </a:r>
            <a:r>
              <a:rPr lang="vi-VN" dirty="0"/>
              <a:t> </a:t>
            </a:r>
            <a:r>
              <a:rPr lang="vi-VN" dirty="0" err="1"/>
              <a:t>Netflix</a:t>
            </a:r>
            <a:r>
              <a:rPr lang="vi-VN" dirty="0"/>
              <a:t>, </a:t>
            </a:r>
            <a:r>
              <a:rPr lang="vi-VN" dirty="0" err="1"/>
              <a:t>Airbnb</a:t>
            </a:r>
            <a:r>
              <a:rPr lang="vi-VN" dirty="0"/>
              <a:t>, </a:t>
            </a:r>
            <a:r>
              <a:rPr lang="vi-VN" dirty="0" err="1"/>
              <a:t>American</a:t>
            </a:r>
            <a:r>
              <a:rPr lang="vi-VN" dirty="0"/>
              <a:t> Express, </a:t>
            </a:r>
            <a:r>
              <a:rPr lang="vi-VN" dirty="0" err="1"/>
              <a:t>Facebook</a:t>
            </a:r>
            <a:r>
              <a:rPr lang="vi-VN" dirty="0"/>
              <a:t>, </a:t>
            </a:r>
            <a:r>
              <a:rPr lang="vi-VN" dirty="0" err="1"/>
              <a:t>WhatsAppp</a:t>
            </a:r>
            <a:r>
              <a:rPr lang="vi-VN" dirty="0"/>
              <a:t>, </a:t>
            </a:r>
            <a:r>
              <a:rPr lang="vi-VN" dirty="0" err="1"/>
              <a:t>eBy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 </a:t>
            </a:r>
            <a:r>
              <a:rPr lang="vi-VN" dirty="0" err="1"/>
              <a:t>Instagram</a:t>
            </a:r>
            <a:r>
              <a:rPr lang="vi-VN" dirty="0"/>
              <a:t>.</a:t>
            </a:r>
          </a:p>
          <a:p>
            <a:pPr marL="0" lvl="0" indent="0">
              <a:buNone/>
            </a:pPr>
            <a:r>
              <a:rPr lang="vi-VN" dirty="0"/>
              <a:t>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cho </a:t>
            </a:r>
            <a:r>
              <a:rPr lang="vi-VN" dirty="0" err="1"/>
              <a:t>thấy</a:t>
            </a:r>
            <a:r>
              <a:rPr lang="vi-VN" dirty="0"/>
              <a:t> công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lợi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tranh 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</a:p>
          <a:p>
            <a:pPr marL="0" lvl="0" indent="0">
              <a:buNone/>
            </a:pPr>
            <a:endParaRPr lang="vi-V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452573" y="1066997"/>
            <a:ext cx="456461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React?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Forms in React Native, The right way 😎 - DEV Community">
            <a:extLst>
              <a:ext uri="{FF2B5EF4-FFF2-40B4-BE49-F238E27FC236}">
                <a16:creationId xmlns:a16="http://schemas.microsoft.com/office/drawing/2014/main" id="{07C21240-77AA-437C-A389-B3985FF8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55" y="1239582"/>
            <a:ext cx="2735063" cy="172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React?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297055"/>
            <a:ext cx="6409325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dirty="0" err="1"/>
              <a:t>React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thư </a:t>
            </a:r>
            <a:r>
              <a:rPr lang="vi-VN" dirty="0" err="1"/>
              <a:t>viện</a:t>
            </a:r>
            <a:r>
              <a:rPr lang="vi-VN" dirty="0"/>
              <a:t> GUI 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JavaScript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;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UI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“V” trong mô </a:t>
            </a:r>
            <a:r>
              <a:rPr lang="vi-VN" dirty="0" err="1"/>
              <a:t>hình</a:t>
            </a:r>
            <a:r>
              <a:rPr lang="vi-VN" dirty="0"/>
              <a:t> MVC (</a:t>
            </a:r>
            <a:r>
              <a:rPr lang="vi-VN" dirty="0" err="1"/>
              <a:t>Model-View-Controller</a:t>
            </a:r>
            <a:r>
              <a:rPr lang="vi-VN" dirty="0"/>
              <a:t>).</a:t>
            </a:r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303746" y="2808746"/>
            <a:ext cx="3974747" cy="808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4000" dirty="0" err="1">
                <a:solidFill>
                  <a:schemeClr val="dk2"/>
                </a:solidFill>
                <a:latin typeface="Overpass Mono" panose="020B0604020202020204" charset="0"/>
              </a:rPr>
              <a:t>Dễ</a:t>
            </a:r>
            <a:r>
              <a:rPr lang="en-US" sz="4000" dirty="0">
                <a:solidFill>
                  <a:schemeClr val="dk2"/>
                </a:solidFill>
                <a:latin typeface="Overpass Mono" panose="020B0604020202020204" charset="0"/>
              </a:rPr>
              <a:t> </a:t>
            </a:r>
            <a:r>
              <a:rPr lang="en-US" sz="4000" dirty="0" err="1">
                <a:solidFill>
                  <a:schemeClr val="dk2"/>
                </a:solidFill>
                <a:latin typeface="Overpass Mono" panose="020B0604020202020204" charset="0"/>
              </a:rPr>
              <a:t>sử</a:t>
            </a:r>
            <a:r>
              <a:rPr lang="en-US" sz="4000" dirty="0">
                <a:solidFill>
                  <a:schemeClr val="dk2"/>
                </a:solidFill>
                <a:latin typeface="Overpass Mono" panose="020B0604020202020204" charset="0"/>
              </a:rPr>
              <a:t> </a:t>
            </a:r>
            <a:r>
              <a:rPr lang="en-US" sz="4000" dirty="0" err="1">
                <a:solidFill>
                  <a:schemeClr val="dk2"/>
                </a:solidFill>
                <a:latin typeface="Overpass Mono" panose="020B0604020202020204" charset="0"/>
              </a:rPr>
              <a:t>dụng</a:t>
            </a:r>
            <a:endParaRPr lang="en-US" sz="4000" dirty="0">
              <a:solidFill>
                <a:schemeClr val="dk2"/>
              </a:solidFill>
              <a:latin typeface="Overpass Mono" panose="020B0604020202020204" charset="0"/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66;p51">
            <a:extLst>
              <a:ext uri="{FF2B5EF4-FFF2-40B4-BE49-F238E27FC236}">
                <a16:creationId xmlns:a16="http://schemas.microsoft.com/office/drawing/2014/main" id="{0F26DF79-1C42-4BFB-87F6-0574017A1758}"/>
              </a:ext>
            </a:extLst>
          </p:cNvPr>
          <p:cNvGrpSpPr/>
          <p:nvPr/>
        </p:nvGrpSpPr>
        <p:grpSpPr>
          <a:xfrm rot="5400000">
            <a:off x="3141564" y="964241"/>
            <a:ext cx="1037697" cy="7320827"/>
            <a:chOff x="7397009" y="1731193"/>
            <a:chExt cx="1781706" cy="3419867"/>
          </a:xfrm>
        </p:grpSpPr>
        <p:sp>
          <p:nvSpPr>
            <p:cNvPr id="13" name="Google Shape;867;p51">
              <a:extLst>
                <a:ext uri="{FF2B5EF4-FFF2-40B4-BE49-F238E27FC236}">
                  <a16:creationId xmlns:a16="http://schemas.microsoft.com/office/drawing/2014/main" id="{2A177829-DD76-4CD9-B280-EAC4940C7B51}"/>
                </a:ext>
              </a:extLst>
            </p:cNvPr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8;p51">
              <a:extLst>
                <a:ext uri="{FF2B5EF4-FFF2-40B4-BE49-F238E27FC236}">
                  <a16:creationId xmlns:a16="http://schemas.microsoft.com/office/drawing/2014/main" id="{2BE0F189-0AF7-4C79-A8DB-F143FEF096D5}"/>
                </a:ext>
              </a:extLst>
            </p:cNvPr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9;p51">
              <a:extLst>
                <a:ext uri="{FF2B5EF4-FFF2-40B4-BE49-F238E27FC236}">
                  <a16:creationId xmlns:a16="http://schemas.microsoft.com/office/drawing/2014/main" id="{D005A2EB-8FAE-4039-A73F-73076B1A76A1}"/>
                </a:ext>
              </a:extLst>
            </p:cNvPr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0;p51">
              <a:extLst>
                <a:ext uri="{FF2B5EF4-FFF2-40B4-BE49-F238E27FC236}">
                  <a16:creationId xmlns:a16="http://schemas.microsoft.com/office/drawing/2014/main" id="{45716F7B-F27B-4AF1-ABD1-C3FA1EB077A3}"/>
                </a:ext>
              </a:extLst>
            </p:cNvPr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1;p51">
              <a:extLst>
                <a:ext uri="{FF2B5EF4-FFF2-40B4-BE49-F238E27FC236}">
                  <a16:creationId xmlns:a16="http://schemas.microsoft.com/office/drawing/2014/main" id="{40BCBD2B-1DDB-482F-B65A-07450E39A79A}"/>
                </a:ext>
              </a:extLst>
            </p:cNvPr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2;p51">
              <a:extLst>
                <a:ext uri="{FF2B5EF4-FFF2-40B4-BE49-F238E27FC236}">
                  <a16:creationId xmlns:a16="http://schemas.microsoft.com/office/drawing/2014/main" id="{908E5EC1-246E-467B-A33E-C04D15CE43E8}"/>
                </a:ext>
              </a:extLst>
            </p:cNvPr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3;p51">
              <a:extLst>
                <a:ext uri="{FF2B5EF4-FFF2-40B4-BE49-F238E27FC236}">
                  <a16:creationId xmlns:a16="http://schemas.microsoft.com/office/drawing/2014/main" id="{4524ADC9-BE23-46C4-B1C2-AE4791CFDB09}"/>
                </a:ext>
              </a:extLst>
            </p:cNvPr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4;p51">
              <a:extLst>
                <a:ext uri="{FF2B5EF4-FFF2-40B4-BE49-F238E27FC236}">
                  <a16:creationId xmlns:a16="http://schemas.microsoft.com/office/drawing/2014/main" id="{9CD02714-F247-4A62-8EED-ABA3CDAB1B77}"/>
                </a:ext>
              </a:extLst>
            </p:cNvPr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5;p51">
              <a:extLst>
                <a:ext uri="{FF2B5EF4-FFF2-40B4-BE49-F238E27FC236}">
                  <a16:creationId xmlns:a16="http://schemas.microsoft.com/office/drawing/2014/main" id="{082FDB01-7ED8-41E5-AF9F-461C200FF404}"/>
                </a:ext>
              </a:extLst>
            </p:cNvPr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6;p51">
              <a:extLst>
                <a:ext uri="{FF2B5EF4-FFF2-40B4-BE49-F238E27FC236}">
                  <a16:creationId xmlns:a16="http://schemas.microsoft.com/office/drawing/2014/main" id="{72B5926A-223B-43F9-952F-FE9F8A50A2B9}"/>
                </a:ext>
              </a:extLst>
            </p:cNvPr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7;p51">
              <a:extLst>
                <a:ext uri="{FF2B5EF4-FFF2-40B4-BE49-F238E27FC236}">
                  <a16:creationId xmlns:a16="http://schemas.microsoft.com/office/drawing/2014/main" id="{39B45969-0DEB-4EA2-8186-C85AF3802043}"/>
                </a:ext>
              </a:extLst>
            </p:cNvPr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8;p51">
              <a:extLst>
                <a:ext uri="{FF2B5EF4-FFF2-40B4-BE49-F238E27FC236}">
                  <a16:creationId xmlns:a16="http://schemas.microsoft.com/office/drawing/2014/main" id="{48E2952E-AD3D-46F9-9834-F23C6F105C0E}"/>
                </a:ext>
              </a:extLst>
            </p:cNvPr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9;p51">
              <a:extLst>
                <a:ext uri="{FF2B5EF4-FFF2-40B4-BE49-F238E27FC236}">
                  <a16:creationId xmlns:a16="http://schemas.microsoft.com/office/drawing/2014/main" id="{6EFB2C52-B3A6-4C66-8699-84E0BDE788B1}"/>
                </a:ext>
              </a:extLst>
            </p:cNvPr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880;p51">
              <a:extLst>
                <a:ext uri="{FF2B5EF4-FFF2-40B4-BE49-F238E27FC236}">
                  <a16:creationId xmlns:a16="http://schemas.microsoft.com/office/drawing/2014/main" id="{19DC8720-1A40-4941-A5E8-0C7A6C436ABD}"/>
                </a:ext>
              </a:extLst>
            </p:cNvPr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1;p51">
              <a:extLst>
                <a:ext uri="{FF2B5EF4-FFF2-40B4-BE49-F238E27FC236}">
                  <a16:creationId xmlns:a16="http://schemas.microsoft.com/office/drawing/2014/main" id="{F379653B-F24B-4893-96BB-EF3A40A9B6FC}"/>
                </a:ext>
              </a:extLst>
            </p:cNvPr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2;p51">
              <a:extLst>
                <a:ext uri="{FF2B5EF4-FFF2-40B4-BE49-F238E27FC236}">
                  <a16:creationId xmlns:a16="http://schemas.microsoft.com/office/drawing/2014/main" id="{88563C53-82CB-4EF6-9537-60F54DA98662}"/>
                </a:ext>
              </a:extLst>
            </p:cNvPr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3;p51">
              <a:extLst>
                <a:ext uri="{FF2B5EF4-FFF2-40B4-BE49-F238E27FC236}">
                  <a16:creationId xmlns:a16="http://schemas.microsoft.com/office/drawing/2014/main" id="{2085DDD1-C100-4524-970A-D009EB93779F}"/>
                </a:ext>
              </a:extLst>
            </p:cNvPr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4;p51">
              <a:extLst>
                <a:ext uri="{FF2B5EF4-FFF2-40B4-BE49-F238E27FC236}">
                  <a16:creationId xmlns:a16="http://schemas.microsoft.com/office/drawing/2014/main" id="{5E2BD654-EE79-4051-8273-24801CC3449C}"/>
                </a:ext>
              </a:extLst>
            </p:cNvPr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5;p51">
              <a:extLst>
                <a:ext uri="{FF2B5EF4-FFF2-40B4-BE49-F238E27FC236}">
                  <a16:creationId xmlns:a16="http://schemas.microsoft.com/office/drawing/2014/main" id="{26735F32-614F-4250-89FB-424002B4703A}"/>
                </a:ext>
              </a:extLst>
            </p:cNvPr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6;p51">
              <a:extLst>
                <a:ext uri="{FF2B5EF4-FFF2-40B4-BE49-F238E27FC236}">
                  <a16:creationId xmlns:a16="http://schemas.microsoft.com/office/drawing/2014/main" id="{2A8294CF-4EEB-4F05-8F49-087A23CE6909}"/>
                </a:ext>
              </a:extLst>
            </p:cNvPr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7;p51">
              <a:extLst>
                <a:ext uri="{FF2B5EF4-FFF2-40B4-BE49-F238E27FC236}">
                  <a16:creationId xmlns:a16="http://schemas.microsoft.com/office/drawing/2014/main" id="{B180156E-8B06-4A68-979D-BD8BFD0DB0AF}"/>
                </a:ext>
              </a:extLst>
            </p:cNvPr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8;p51">
              <a:extLst>
                <a:ext uri="{FF2B5EF4-FFF2-40B4-BE49-F238E27FC236}">
                  <a16:creationId xmlns:a16="http://schemas.microsoft.com/office/drawing/2014/main" id="{B43170C0-1049-4E6B-9773-834590E1E4A8}"/>
                </a:ext>
              </a:extLst>
            </p:cNvPr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89;p51">
              <a:extLst>
                <a:ext uri="{FF2B5EF4-FFF2-40B4-BE49-F238E27FC236}">
                  <a16:creationId xmlns:a16="http://schemas.microsoft.com/office/drawing/2014/main" id="{152D7C3E-4B71-42A9-95F5-49251F0BE52D}"/>
                </a:ext>
              </a:extLst>
            </p:cNvPr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0;p51">
              <a:extLst>
                <a:ext uri="{FF2B5EF4-FFF2-40B4-BE49-F238E27FC236}">
                  <a16:creationId xmlns:a16="http://schemas.microsoft.com/office/drawing/2014/main" id="{C8528EC7-9E03-4ED4-A423-736120BEEE8D}"/>
                </a:ext>
              </a:extLst>
            </p:cNvPr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1;p51">
              <a:extLst>
                <a:ext uri="{FF2B5EF4-FFF2-40B4-BE49-F238E27FC236}">
                  <a16:creationId xmlns:a16="http://schemas.microsoft.com/office/drawing/2014/main" id="{5602FCEA-4EA3-4848-A84E-1F22B4303232}"/>
                </a:ext>
              </a:extLst>
            </p:cNvPr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2;p51">
              <a:extLst>
                <a:ext uri="{FF2B5EF4-FFF2-40B4-BE49-F238E27FC236}">
                  <a16:creationId xmlns:a16="http://schemas.microsoft.com/office/drawing/2014/main" id="{FC057C97-083F-4FAD-84C5-8C767D85329A}"/>
                </a:ext>
              </a:extLst>
            </p:cNvPr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3;p51">
              <a:extLst>
                <a:ext uri="{FF2B5EF4-FFF2-40B4-BE49-F238E27FC236}">
                  <a16:creationId xmlns:a16="http://schemas.microsoft.com/office/drawing/2014/main" id="{33CDC5F8-D48A-43B1-A289-20468C0165A6}"/>
                </a:ext>
              </a:extLst>
            </p:cNvPr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48445E5-F304-4A5B-A863-68EF024E65D4}"/>
              </a:ext>
            </a:extLst>
          </p:cNvPr>
          <p:cNvSpPr/>
          <p:nvPr/>
        </p:nvSpPr>
        <p:spPr>
          <a:xfrm>
            <a:off x="2762109" y="2686660"/>
            <a:ext cx="2497359" cy="1037700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oogle Shape;727;p47">
            <a:extLst>
              <a:ext uri="{FF2B5EF4-FFF2-40B4-BE49-F238E27FC236}">
                <a16:creationId xmlns:a16="http://schemas.microsoft.com/office/drawing/2014/main" id="{750433DA-D364-4B2B-8B4F-085F551916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1241" r="15108"/>
          <a:stretch/>
        </p:blipFill>
        <p:spPr>
          <a:xfrm>
            <a:off x="7320825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8CB2272-A180-4A45-A319-89EDF464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React?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9D35AE9-C6D6-40E0-A43F-B5C93ED22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67551" y="2818501"/>
            <a:ext cx="5004004" cy="1037700"/>
          </a:xfrm>
        </p:spPr>
        <p:txBody>
          <a:bodyPr/>
          <a:lstStyle/>
          <a:p>
            <a:r>
              <a:rPr lang="vi-VN" dirty="0" err="1"/>
              <a:t>React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components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năng. </a:t>
            </a:r>
            <a:r>
              <a:rPr lang="vi-VN" dirty="0" err="1"/>
              <a:t>Tính</a:t>
            </a:r>
            <a:r>
              <a:rPr lang="vi-VN" dirty="0"/>
              <a:t> năng </a:t>
            </a:r>
            <a:r>
              <a:rPr lang="vi-VN" dirty="0" err="1"/>
              <a:t>tái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component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lợi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viên.</a:t>
            </a:r>
          </a:p>
          <a:p>
            <a:endParaRPr lang="en-US" dirty="0"/>
          </a:p>
        </p:txBody>
      </p:sp>
      <p:sp>
        <p:nvSpPr>
          <p:cNvPr id="6" name="Google Shape;864;p51">
            <a:extLst>
              <a:ext uri="{FF2B5EF4-FFF2-40B4-BE49-F238E27FC236}">
                <a16:creationId xmlns:a16="http://schemas.microsoft.com/office/drawing/2014/main" id="{5A9F4F37-2BBD-4258-A60C-0A13F12A3FB5}"/>
              </a:ext>
            </a:extLst>
          </p:cNvPr>
          <p:cNvSpPr txBox="1">
            <a:spLocks/>
          </p:cNvSpPr>
          <p:nvPr/>
        </p:nvSpPr>
        <p:spPr>
          <a:xfrm flipH="1">
            <a:off x="352981" y="1471902"/>
            <a:ext cx="4146398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3200" dirty="0">
                <a:solidFill>
                  <a:schemeClr val="dk2"/>
                </a:solidFill>
              </a:rPr>
              <a:t> </a:t>
            </a:r>
            <a:r>
              <a:rPr lang="fr-FR" sz="3200" dirty="0" err="1">
                <a:solidFill>
                  <a:schemeClr val="dk2"/>
                </a:solidFill>
              </a:rPr>
              <a:t>Hỗ</a:t>
            </a:r>
            <a:r>
              <a:rPr lang="fr-FR" sz="3200" dirty="0">
                <a:solidFill>
                  <a:schemeClr val="dk2"/>
                </a:solidFill>
              </a:rPr>
              <a:t> </a:t>
            </a:r>
            <a:r>
              <a:rPr lang="fr-FR" sz="3200" dirty="0" err="1">
                <a:solidFill>
                  <a:schemeClr val="dk2"/>
                </a:solidFill>
              </a:rPr>
              <a:t>trợ</a:t>
            </a:r>
            <a:r>
              <a:rPr lang="fr-FR" sz="3200" dirty="0">
                <a:solidFill>
                  <a:schemeClr val="dk2"/>
                </a:solidFill>
              </a:rPr>
              <a:t> </a:t>
            </a:r>
            <a:r>
              <a:rPr lang="fr-FR" sz="3200" dirty="0" err="1">
                <a:solidFill>
                  <a:schemeClr val="dk2"/>
                </a:solidFill>
              </a:rPr>
              <a:t>Reusable</a:t>
            </a:r>
            <a:r>
              <a:rPr lang="fr-FR" sz="3200" dirty="0">
                <a:solidFill>
                  <a:schemeClr val="dk2"/>
                </a:solidFill>
              </a:rPr>
              <a:t> Component </a:t>
            </a:r>
            <a:r>
              <a:rPr lang="fr-FR" sz="3200" dirty="0" err="1">
                <a:solidFill>
                  <a:schemeClr val="dk2"/>
                </a:solidFill>
              </a:rPr>
              <a:t>trong</a:t>
            </a:r>
            <a:r>
              <a:rPr lang="fr-FR" sz="3200" dirty="0">
                <a:solidFill>
                  <a:schemeClr val="dk2"/>
                </a:solidFill>
              </a:rPr>
              <a:t> Java</a:t>
            </a:r>
            <a:endParaRPr lang="en-US" sz="3200" dirty="0">
              <a:solidFill>
                <a:schemeClr val="dk2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98F9EB19-BDDB-4FAB-90FE-1C206C6F8813}"/>
              </a:ext>
            </a:extLst>
          </p:cNvPr>
          <p:cNvSpPr/>
          <p:nvPr/>
        </p:nvSpPr>
        <p:spPr>
          <a:xfrm>
            <a:off x="7320824" y="4652963"/>
            <a:ext cx="1823176" cy="4905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oogle Shape;443;p35">
            <a:extLst>
              <a:ext uri="{FF2B5EF4-FFF2-40B4-BE49-F238E27FC236}">
                <a16:creationId xmlns:a16="http://schemas.microsoft.com/office/drawing/2014/main" id="{3EA4778C-4F32-485C-9FCB-14F532B4C589}"/>
              </a:ext>
            </a:extLst>
          </p:cNvPr>
          <p:cNvGrpSpPr/>
          <p:nvPr/>
        </p:nvGrpSpPr>
        <p:grpSpPr>
          <a:xfrm>
            <a:off x="7325473" y="11032"/>
            <a:ext cx="2428766" cy="2123775"/>
            <a:chOff x="10" y="1500450"/>
            <a:chExt cx="2428766" cy="2123775"/>
          </a:xfrm>
        </p:grpSpPr>
        <p:sp>
          <p:nvSpPr>
            <p:cNvPr id="41" name="Google Shape;444;p35">
              <a:extLst>
                <a:ext uri="{FF2B5EF4-FFF2-40B4-BE49-F238E27FC236}">
                  <a16:creationId xmlns:a16="http://schemas.microsoft.com/office/drawing/2014/main" id="{6A3C2629-1EDF-486A-B50E-26AF05E4130F}"/>
                </a:ext>
              </a:extLst>
            </p:cNvPr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5;p35">
              <a:extLst>
                <a:ext uri="{FF2B5EF4-FFF2-40B4-BE49-F238E27FC236}">
                  <a16:creationId xmlns:a16="http://schemas.microsoft.com/office/drawing/2014/main" id="{FE821750-A8C5-4E52-99DD-D2971BBD9B3A}"/>
                </a:ext>
              </a:extLst>
            </p:cNvPr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6;p35">
              <a:extLst>
                <a:ext uri="{FF2B5EF4-FFF2-40B4-BE49-F238E27FC236}">
                  <a16:creationId xmlns:a16="http://schemas.microsoft.com/office/drawing/2014/main" id="{ACF16928-3CB4-47F8-B0BD-620FB883A35C}"/>
                </a:ext>
              </a:extLst>
            </p:cNvPr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7;p35">
              <a:extLst>
                <a:ext uri="{FF2B5EF4-FFF2-40B4-BE49-F238E27FC236}">
                  <a16:creationId xmlns:a16="http://schemas.microsoft.com/office/drawing/2014/main" id="{4089AC66-FA37-494C-BA9B-4B0C7BEE79CD}"/>
                </a:ext>
              </a:extLst>
            </p:cNvPr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7807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9A197721-47FC-4C0F-8F98-64C84A0D3C45}"/>
              </a:ext>
            </a:extLst>
          </p:cNvPr>
          <p:cNvSpPr/>
          <p:nvPr/>
        </p:nvSpPr>
        <p:spPr>
          <a:xfrm>
            <a:off x="4572000" y="1269737"/>
            <a:ext cx="4571834" cy="1037700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864;p51">
            <a:extLst>
              <a:ext uri="{FF2B5EF4-FFF2-40B4-BE49-F238E27FC236}">
                <a16:creationId xmlns:a16="http://schemas.microsoft.com/office/drawing/2014/main" id="{B1C39D69-A94C-4A7F-8F3C-FE459C70BAF8}"/>
              </a:ext>
            </a:extLst>
          </p:cNvPr>
          <p:cNvSpPr txBox="1">
            <a:spLocks/>
          </p:cNvSpPr>
          <p:nvPr/>
        </p:nvSpPr>
        <p:spPr>
          <a:xfrm flipH="1">
            <a:off x="4478330" y="1269737"/>
            <a:ext cx="4146398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3200" dirty="0">
                <a:solidFill>
                  <a:schemeClr val="dk2"/>
                </a:solidFill>
              </a:rPr>
              <a:t> </a:t>
            </a:r>
            <a:r>
              <a:rPr lang="vi-VN" sz="3200" dirty="0" err="1">
                <a:solidFill>
                  <a:schemeClr val="dk2"/>
                </a:solidFill>
              </a:rPr>
              <a:t>Viết</a:t>
            </a:r>
            <a:r>
              <a:rPr lang="vi-VN" sz="3200" dirty="0">
                <a:solidFill>
                  <a:schemeClr val="dk2"/>
                </a:solidFill>
              </a:rPr>
              <a:t> </a:t>
            </a:r>
            <a:r>
              <a:rPr lang="vi-VN" sz="3200" dirty="0" err="1">
                <a:solidFill>
                  <a:schemeClr val="dk2"/>
                </a:solidFill>
              </a:rPr>
              <a:t>component</a:t>
            </a:r>
            <a:r>
              <a:rPr lang="vi-VN" sz="3200" dirty="0">
                <a:solidFill>
                  <a:schemeClr val="dk2"/>
                </a:solidFill>
              </a:rPr>
              <a:t> </a:t>
            </a:r>
            <a:r>
              <a:rPr lang="vi-VN" sz="3200" dirty="0" err="1">
                <a:solidFill>
                  <a:schemeClr val="dk2"/>
                </a:solidFill>
              </a:rPr>
              <a:t>dễ</a:t>
            </a:r>
            <a:r>
              <a:rPr lang="vi-VN" sz="3200" dirty="0">
                <a:solidFill>
                  <a:schemeClr val="dk2"/>
                </a:solidFill>
              </a:rPr>
              <a:t> </a:t>
            </a:r>
            <a:r>
              <a:rPr lang="vi-VN" sz="3200" dirty="0" err="1">
                <a:solidFill>
                  <a:schemeClr val="dk2"/>
                </a:solidFill>
              </a:rPr>
              <a:t>dàng</a:t>
            </a:r>
            <a:r>
              <a:rPr lang="vi-VN" sz="3200" dirty="0">
                <a:solidFill>
                  <a:schemeClr val="dk2"/>
                </a:solidFill>
              </a:rPr>
              <a:t> hơn</a:t>
            </a:r>
            <a:endParaRPr lang="en-US" sz="3200" dirty="0">
              <a:solidFill>
                <a:schemeClr val="dk2"/>
              </a:solidFill>
            </a:endParaRPr>
          </a:p>
        </p:txBody>
      </p:sp>
      <p:sp>
        <p:nvSpPr>
          <p:cNvPr id="23" name="Tiêu đề 1">
            <a:extLst>
              <a:ext uri="{FF2B5EF4-FFF2-40B4-BE49-F238E27FC236}">
                <a16:creationId xmlns:a16="http://schemas.microsoft.com/office/drawing/2014/main" id="{4C67CF43-2C26-481D-830B-2DB4441C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</p:spPr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React?</a:t>
            </a:r>
          </a:p>
        </p:txBody>
      </p:sp>
      <p:pic>
        <p:nvPicPr>
          <p:cNvPr id="25" name="Google Shape;682;p45">
            <a:extLst>
              <a:ext uri="{FF2B5EF4-FFF2-40B4-BE49-F238E27FC236}">
                <a16:creationId xmlns:a16="http://schemas.microsoft.com/office/drawing/2014/main" id="{6DA7C302-D0DD-487A-A73B-EA2D7F4206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7646" y="2258723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21CF32EE-7C49-402A-93DF-844B20773C15}"/>
              </a:ext>
            </a:extLst>
          </p:cNvPr>
          <p:cNvSpPr/>
          <p:nvPr/>
        </p:nvSpPr>
        <p:spPr>
          <a:xfrm>
            <a:off x="1038316" y="4406350"/>
            <a:ext cx="970694" cy="4051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êu đề phụ 2">
            <a:extLst>
              <a:ext uri="{FF2B5EF4-FFF2-40B4-BE49-F238E27FC236}">
                <a16:creationId xmlns:a16="http://schemas.microsoft.com/office/drawing/2014/main" id="{1E400860-D792-4D00-91B7-89283538B7CC}"/>
              </a:ext>
            </a:extLst>
          </p:cNvPr>
          <p:cNvSpPr txBox="1">
            <a:spLocks/>
          </p:cNvSpPr>
          <p:nvPr/>
        </p:nvSpPr>
        <p:spPr>
          <a:xfrm flipH="1">
            <a:off x="2182049" y="2681190"/>
            <a:ext cx="5004004" cy="1037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 err="1">
                <a:solidFill>
                  <a:schemeClr val="bg1"/>
                </a:solidFill>
              </a:rPr>
              <a:t>React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component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dễ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viết</a:t>
            </a:r>
            <a:r>
              <a:rPr lang="vi-VN" dirty="0">
                <a:solidFill>
                  <a:schemeClr val="bg1"/>
                </a:solidFill>
              </a:rPr>
              <a:t> hơn </a:t>
            </a:r>
            <a:r>
              <a:rPr lang="vi-VN" dirty="0" err="1">
                <a:solidFill>
                  <a:schemeClr val="bg1"/>
                </a:solidFill>
              </a:rPr>
              <a:t>vì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sử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dụng</a:t>
            </a:r>
            <a:r>
              <a:rPr lang="vi-VN" dirty="0">
                <a:solidFill>
                  <a:schemeClr val="bg1"/>
                </a:solidFill>
              </a:rPr>
              <a:t> </a:t>
            </a:r>
            <a:r>
              <a:rPr lang="vi-VN" b="1" dirty="0">
                <a:solidFill>
                  <a:schemeClr val="bg1"/>
                </a:solidFill>
              </a:rPr>
              <a:t>JSX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vi-VN" dirty="0" err="1">
                <a:solidFill>
                  <a:schemeClr val="bg1"/>
                </a:solidFill>
              </a:rPr>
              <a:t>mở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rộng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cú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pháp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tùy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chọn</a:t>
            </a:r>
            <a:r>
              <a:rPr lang="vi-VN" dirty="0">
                <a:solidFill>
                  <a:schemeClr val="bg1"/>
                </a:solidFill>
              </a:rPr>
              <a:t> cho </a:t>
            </a:r>
            <a:r>
              <a:rPr lang="vi-VN" dirty="0" err="1">
                <a:solidFill>
                  <a:schemeClr val="bg1"/>
                </a:solidFill>
              </a:rPr>
              <a:t>JavaScript</a:t>
            </a:r>
            <a:r>
              <a:rPr lang="vi-VN" dirty="0">
                <a:solidFill>
                  <a:schemeClr val="bg1"/>
                </a:solidFill>
              </a:rPr>
              <a:t> cho </a:t>
            </a:r>
            <a:r>
              <a:rPr lang="vi-VN" dirty="0" err="1">
                <a:solidFill>
                  <a:schemeClr val="bg1"/>
                </a:solidFill>
              </a:rPr>
              <a:t>phép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bạn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kết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hợp</a:t>
            </a:r>
            <a:r>
              <a:rPr lang="vi-VN" dirty="0">
                <a:solidFill>
                  <a:schemeClr val="bg1"/>
                </a:solidFill>
              </a:rPr>
              <a:t> HTML </a:t>
            </a:r>
            <a:r>
              <a:rPr lang="vi-VN" dirty="0" err="1">
                <a:solidFill>
                  <a:schemeClr val="bg1"/>
                </a:solidFill>
              </a:rPr>
              <a:t>với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JavaScript</a:t>
            </a:r>
            <a:r>
              <a:rPr lang="vi-VN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vi-VN" dirty="0">
                <a:solidFill>
                  <a:schemeClr val="bg1"/>
                </a:solidFill>
              </a:rPr>
              <a:t>JSX </a:t>
            </a:r>
            <a:r>
              <a:rPr lang="vi-VN" dirty="0" err="1">
                <a:solidFill>
                  <a:schemeClr val="bg1"/>
                </a:solidFill>
              </a:rPr>
              <a:t>là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một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sự</a:t>
            </a:r>
            <a:r>
              <a:rPr lang="vi-VN" dirty="0">
                <a:solidFill>
                  <a:schemeClr val="bg1"/>
                </a:solidFill>
              </a:rPr>
              <a:t> pha </a:t>
            </a:r>
            <a:r>
              <a:rPr lang="vi-VN" dirty="0" err="1">
                <a:solidFill>
                  <a:schemeClr val="bg1"/>
                </a:solidFill>
              </a:rPr>
              <a:t>trộn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tuyệt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vời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của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JavaScript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và</a:t>
            </a:r>
            <a:r>
              <a:rPr lang="vi-VN" dirty="0">
                <a:solidFill>
                  <a:schemeClr val="bg1"/>
                </a:solidFill>
              </a:rPr>
              <a:t> </a:t>
            </a:r>
            <a:r>
              <a:rPr lang="vi-VN" b="1" dirty="0">
                <a:solidFill>
                  <a:schemeClr val="bg1"/>
                </a:solidFill>
              </a:rPr>
              <a:t>HTML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vi-VN" dirty="0" err="1">
                <a:solidFill>
                  <a:schemeClr val="bg1"/>
                </a:solidFill>
              </a:rPr>
              <a:t>Nó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làm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rõ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toàn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bộ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quá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trình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viết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cấu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trúc</a:t>
            </a:r>
            <a:r>
              <a:rPr lang="vi-VN" dirty="0">
                <a:solidFill>
                  <a:schemeClr val="bg1"/>
                </a:solidFill>
              </a:rPr>
              <a:t> trang </a:t>
            </a:r>
            <a:r>
              <a:rPr lang="vi-VN" dirty="0" err="1">
                <a:solidFill>
                  <a:schemeClr val="bg1"/>
                </a:solidFill>
              </a:rPr>
              <a:t>web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vi-VN" dirty="0" err="1">
                <a:solidFill>
                  <a:schemeClr val="bg1"/>
                </a:solidFill>
              </a:rPr>
              <a:t>Ngoài</a:t>
            </a:r>
            <a:r>
              <a:rPr lang="vi-VN" dirty="0">
                <a:solidFill>
                  <a:schemeClr val="bg1"/>
                </a:solidFill>
              </a:rPr>
              <a:t> ra, </a:t>
            </a:r>
            <a:r>
              <a:rPr lang="vi-VN" dirty="0" err="1">
                <a:solidFill>
                  <a:schemeClr val="bg1"/>
                </a:solidFill>
              </a:rPr>
              <a:t>phần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mở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rộng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cũng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giúp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render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nhiều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lựa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chọn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dễ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dàng</a:t>
            </a:r>
            <a:r>
              <a:rPr lang="vi-VN" dirty="0">
                <a:solidFill>
                  <a:schemeClr val="bg1"/>
                </a:solidFill>
              </a:rPr>
              <a:t> hơn.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1">
            <a:extLst>
              <a:ext uri="{FF2B5EF4-FFF2-40B4-BE49-F238E27FC236}">
                <a16:creationId xmlns:a16="http://schemas.microsoft.com/office/drawing/2014/main" id="{41558F6B-8039-41F6-B21E-E3C07D4CE6EF}"/>
              </a:ext>
            </a:extLst>
          </p:cNvPr>
          <p:cNvSpPr txBox="1">
            <a:spLocks/>
          </p:cNvSpPr>
          <p:nvPr/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React?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9BF5CE-40E4-4075-976D-891BC2387F06}"/>
              </a:ext>
            </a:extLst>
          </p:cNvPr>
          <p:cNvSpPr/>
          <p:nvPr/>
        </p:nvSpPr>
        <p:spPr>
          <a:xfrm>
            <a:off x="4052728" y="1269737"/>
            <a:ext cx="5091106" cy="1037700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864;p51">
            <a:extLst>
              <a:ext uri="{FF2B5EF4-FFF2-40B4-BE49-F238E27FC236}">
                <a16:creationId xmlns:a16="http://schemas.microsoft.com/office/drawing/2014/main" id="{65B9E963-962C-49AE-97C6-3C1551F3D0AE}"/>
              </a:ext>
            </a:extLst>
          </p:cNvPr>
          <p:cNvSpPr txBox="1">
            <a:spLocks/>
          </p:cNvSpPr>
          <p:nvPr/>
        </p:nvSpPr>
        <p:spPr>
          <a:xfrm flipH="1">
            <a:off x="4052728" y="1269737"/>
            <a:ext cx="45720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3200" dirty="0">
                <a:solidFill>
                  <a:schemeClr val="dk2"/>
                </a:solidFill>
              </a:rPr>
              <a:t> </a:t>
            </a:r>
            <a:r>
              <a:rPr lang="vi-VN" sz="3200" dirty="0" err="1">
                <a:solidFill>
                  <a:schemeClr val="dk2"/>
                </a:solidFill>
              </a:rPr>
              <a:t>Hiệu</a:t>
            </a:r>
            <a:r>
              <a:rPr lang="vi-VN" sz="3200" dirty="0">
                <a:solidFill>
                  <a:schemeClr val="dk2"/>
                </a:solidFill>
              </a:rPr>
              <a:t> </a:t>
            </a:r>
            <a:r>
              <a:rPr lang="vi-VN" sz="3200" dirty="0" err="1">
                <a:solidFill>
                  <a:schemeClr val="dk2"/>
                </a:solidFill>
              </a:rPr>
              <a:t>suất</a:t>
            </a:r>
            <a:r>
              <a:rPr lang="vi-VN" sz="3200" dirty="0">
                <a:solidFill>
                  <a:schemeClr val="dk2"/>
                </a:solidFill>
              </a:rPr>
              <a:t> </a:t>
            </a:r>
            <a:r>
              <a:rPr lang="vi-VN" sz="3200" dirty="0" err="1">
                <a:solidFill>
                  <a:schemeClr val="dk2"/>
                </a:solidFill>
              </a:rPr>
              <a:t>tốt</a:t>
            </a:r>
            <a:r>
              <a:rPr lang="vi-VN" sz="3200" dirty="0">
                <a:solidFill>
                  <a:schemeClr val="dk2"/>
                </a:solidFill>
              </a:rPr>
              <a:t> hơn </a:t>
            </a:r>
            <a:r>
              <a:rPr lang="vi-VN" sz="3200" dirty="0" err="1">
                <a:solidFill>
                  <a:schemeClr val="dk2"/>
                </a:solidFill>
              </a:rPr>
              <a:t>với</a:t>
            </a:r>
            <a:r>
              <a:rPr lang="vi-VN" sz="3200" dirty="0">
                <a:solidFill>
                  <a:schemeClr val="dk2"/>
                </a:solidFill>
              </a:rPr>
              <a:t> </a:t>
            </a:r>
            <a:r>
              <a:rPr lang="vi-VN" sz="3200" dirty="0" err="1">
                <a:solidFill>
                  <a:schemeClr val="dk2"/>
                </a:solidFill>
              </a:rPr>
              <a:t>Virtual</a:t>
            </a:r>
            <a:r>
              <a:rPr lang="vi-VN" sz="3200" dirty="0">
                <a:solidFill>
                  <a:schemeClr val="dk2"/>
                </a:solidFill>
              </a:rPr>
              <a:t> DOM</a:t>
            </a:r>
            <a:endParaRPr lang="en-US" sz="3200" dirty="0">
              <a:solidFill>
                <a:schemeClr val="dk2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ED1A9ED-5A34-4A6A-8271-EF3791439949}"/>
              </a:ext>
            </a:extLst>
          </p:cNvPr>
          <p:cNvSpPr/>
          <p:nvPr/>
        </p:nvSpPr>
        <p:spPr>
          <a:xfrm>
            <a:off x="4052728" y="241616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 err="1">
                <a:solidFill>
                  <a:schemeClr val="bg1"/>
                </a:solidFill>
              </a:rPr>
              <a:t>React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sẽ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cập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nhật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hiệu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quả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quá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trình</a:t>
            </a:r>
            <a:r>
              <a:rPr lang="vi-VN" dirty="0">
                <a:solidFill>
                  <a:schemeClr val="bg1"/>
                </a:solidFill>
              </a:rPr>
              <a:t> </a:t>
            </a:r>
            <a:r>
              <a:rPr lang="vi-VN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</a:t>
            </a:r>
            <a:r>
              <a:rPr lang="vi-VN" dirty="0">
                <a:solidFill>
                  <a:schemeClr val="bg1"/>
                </a:solidFill>
              </a:rPr>
              <a:t> (</a:t>
            </a:r>
            <a:r>
              <a:rPr lang="vi-VN" dirty="0" err="1">
                <a:solidFill>
                  <a:schemeClr val="bg1"/>
                </a:solidFill>
              </a:rPr>
              <a:t>Document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Object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Model</a:t>
            </a:r>
            <a:r>
              <a:rPr lang="vi-VN" dirty="0">
                <a:solidFill>
                  <a:schemeClr val="bg1"/>
                </a:solidFill>
              </a:rPr>
              <a:t> – Mô </a:t>
            </a:r>
            <a:r>
              <a:rPr lang="vi-VN" dirty="0" err="1">
                <a:solidFill>
                  <a:schemeClr val="bg1"/>
                </a:solidFill>
              </a:rPr>
              <a:t>hình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đối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tượng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tài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liệu</a:t>
            </a:r>
            <a:r>
              <a:rPr lang="vi-VN" dirty="0">
                <a:solidFill>
                  <a:schemeClr val="bg1"/>
                </a:solidFill>
              </a:rPr>
              <a:t>). Như </a:t>
            </a:r>
            <a:r>
              <a:rPr lang="vi-VN" dirty="0" err="1">
                <a:solidFill>
                  <a:schemeClr val="bg1"/>
                </a:solidFill>
              </a:rPr>
              <a:t>bạn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thể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biết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vi-VN" dirty="0" err="1">
                <a:solidFill>
                  <a:schemeClr val="bg1"/>
                </a:solidFill>
              </a:rPr>
              <a:t>quá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trình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này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thể</a:t>
            </a:r>
            <a:r>
              <a:rPr lang="vi-VN" dirty="0">
                <a:solidFill>
                  <a:schemeClr val="bg1"/>
                </a:solidFill>
              </a:rPr>
              <a:t> gây ra </a:t>
            </a:r>
            <a:r>
              <a:rPr lang="vi-VN" dirty="0" err="1">
                <a:solidFill>
                  <a:schemeClr val="bg1"/>
                </a:solidFill>
              </a:rPr>
              <a:t>nhiều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thất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vọng</a:t>
            </a:r>
            <a:r>
              <a:rPr lang="vi-VN" dirty="0">
                <a:solidFill>
                  <a:schemeClr val="bg1"/>
                </a:solidFill>
              </a:rPr>
              <a:t> trong </a:t>
            </a:r>
            <a:r>
              <a:rPr lang="vi-VN" dirty="0" err="1">
                <a:solidFill>
                  <a:schemeClr val="bg1"/>
                </a:solidFill>
              </a:rPr>
              <a:t>các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dự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án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ứng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dụng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dựa</a:t>
            </a:r>
            <a:r>
              <a:rPr lang="vi-VN" dirty="0">
                <a:solidFill>
                  <a:schemeClr val="bg1"/>
                </a:solidFill>
              </a:rPr>
              <a:t> trên </a:t>
            </a:r>
            <a:r>
              <a:rPr lang="vi-VN" dirty="0" err="1">
                <a:solidFill>
                  <a:schemeClr val="bg1"/>
                </a:solidFill>
              </a:rPr>
              <a:t>web</a:t>
            </a:r>
            <a:r>
              <a:rPr lang="vi-VN" dirty="0">
                <a:solidFill>
                  <a:schemeClr val="bg1"/>
                </a:solidFill>
              </a:rPr>
              <a:t>. May </a:t>
            </a:r>
            <a:r>
              <a:rPr lang="vi-VN" dirty="0" err="1">
                <a:solidFill>
                  <a:schemeClr val="bg1"/>
                </a:solidFill>
              </a:rPr>
              <a:t>mắn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là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React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sử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dụng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virtual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DOMs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vi-VN" dirty="0" err="1">
                <a:solidFill>
                  <a:schemeClr val="bg1"/>
                </a:solidFill>
              </a:rPr>
              <a:t>vì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vậy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bạn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thể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tránh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được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vấn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đề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này</a:t>
            </a:r>
            <a:r>
              <a:rPr lang="vi-VN" dirty="0">
                <a:solidFill>
                  <a:schemeClr val="bg1"/>
                </a:solidFill>
              </a:rPr>
              <a:t>.</a:t>
            </a:r>
          </a:p>
          <a:p>
            <a:r>
              <a:rPr lang="vi-VN" dirty="0">
                <a:solidFill>
                  <a:schemeClr val="bg1"/>
                </a:solidFill>
              </a:rPr>
              <a:t>Công </a:t>
            </a:r>
            <a:r>
              <a:rPr lang="vi-VN" dirty="0" err="1">
                <a:solidFill>
                  <a:schemeClr val="bg1"/>
                </a:solidFill>
              </a:rPr>
              <a:t>cụ</a:t>
            </a:r>
            <a:r>
              <a:rPr lang="vi-VN" dirty="0">
                <a:solidFill>
                  <a:schemeClr val="bg1"/>
                </a:solidFill>
              </a:rPr>
              <a:t> cho </a:t>
            </a:r>
            <a:r>
              <a:rPr lang="vi-VN" dirty="0" err="1">
                <a:solidFill>
                  <a:schemeClr val="bg1"/>
                </a:solidFill>
              </a:rPr>
              <a:t>phép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bạn</a:t>
            </a:r>
            <a:r>
              <a:rPr lang="vi-VN" dirty="0">
                <a:solidFill>
                  <a:schemeClr val="bg1"/>
                </a:solidFill>
              </a:rPr>
              <a:t> xây </a:t>
            </a:r>
            <a:r>
              <a:rPr lang="vi-VN" dirty="0" err="1">
                <a:solidFill>
                  <a:schemeClr val="bg1"/>
                </a:solidFill>
              </a:rPr>
              <a:t>dựng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các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virtual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DOMs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và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host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chúng</a:t>
            </a:r>
            <a:r>
              <a:rPr lang="vi-VN" dirty="0">
                <a:solidFill>
                  <a:schemeClr val="bg1"/>
                </a:solidFill>
              </a:rPr>
              <a:t> trong </a:t>
            </a:r>
            <a:r>
              <a:rPr lang="vi-VN" dirty="0" err="1">
                <a:solidFill>
                  <a:schemeClr val="bg1"/>
                </a:solidFill>
              </a:rPr>
              <a:t>bộ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nhớ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vi-VN" dirty="0" err="1">
                <a:solidFill>
                  <a:schemeClr val="bg1"/>
                </a:solidFill>
              </a:rPr>
              <a:t>Nhờ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vậy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vi-VN" dirty="0" err="1">
                <a:solidFill>
                  <a:schemeClr val="bg1"/>
                </a:solidFill>
              </a:rPr>
              <a:t>mỗi</a:t>
            </a:r>
            <a:r>
              <a:rPr lang="vi-VN" dirty="0">
                <a:solidFill>
                  <a:schemeClr val="bg1"/>
                </a:solidFill>
              </a:rPr>
              <a:t> khi </a:t>
            </a:r>
            <a:r>
              <a:rPr lang="vi-VN" dirty="0" err="1">
                <a:solidFill>
                  <a:schemeClr val="bg1"/>
                </a:solidFill>
              </a:rPr>
              <a:t>có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sự</a:t>
            </a:r>
            <a:r>
              <a:rPr lang="vi-VN" dirty="0">
                <a:solidFill>
                  <a:schemeClr val="bg1"/>
                </a:solidFill>
              </a:rPr>
              <a:t> thay </a:t>
            </a:r>
            <a:r>
              <a:rPr lang="vi-VN" dirty="0" err="1">
                <a:solidFill>
                  <a:schemeClr val="bg1"/>
                </a:solidFill>
              </a:rPr>
              <a:t>đổi</a:t>
            </a:r>
            <a:r>
              <a:rPr lang="vi-VN" dirty="0">
                <a:solidFill>
                  <a:schemeClr val="bg1"/>
                </a:solidFill>
              </a:rPr>
              <a:t> trong DOM </a:t>
            </a:r>
            <a:r>
              <a:rPr lang="vi-VN" dirty="0" err="1">
                <a:solidFill>
                  <a:schemeClr val="bg1"/>
                </a:solidFill>
              </a:rPr>
              <a:t>thực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tế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vi-VN" dirty="0" err="1">
                <a:solidFill>
                  <a:schemeClr val="bg1"/>
                </a:solidFill>
              </a:rPr>
              <a:t>thì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virtual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sẽ</a:t>
            </a:r>
            <a:r>
              <a:rPr lang="vi-VN" dirty="0">
                <a:solidFill>
                  <a:schemeClr val="bg1"/>
                </a:solidFill>
              </a:rPr>
              <a:t> thay </a:t>
            </a:r>
            <a:r>
              <a:rPr lang="vi-VN" dirty="0" err="1">
                <a:solidFill>
                  <a:schemeClr val="bg1"/>
                </a:solidFill>
              </a:rPr>
              <a:t>đổi</a:t>
            </a:r>
            <a:r>
              <a:rPr lang="vi-VN" dirty="0">
                <a:solidFill>
                  <a:schemeClr val="bg1"/>
                </a:solidFill>
              </a:rPr>
              <a:t> ngay </a:t>
            </a:r>
            <a:r>
              <a:rPr lang="vi-VN" dirty="0" err="1">
                <a:solidFill>
                  <a:schemeClr val="bg1"/>
                </a:solidFill>
              </a:rPr>
              <a:t>lập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tức</a:t>
            </a:r>
            <a:r>
              <a:rPr lang="vi-VN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8" name="Picture 4" descr="How to Use a href in HTML [+ Examples]">
            <a:extLst>
              <a:ext uri="{FF2B5EF4-FFF2-40B4-BE49-F238E27FC236}">
                <a16:creationId xmlns:a16="http://schemas.microsoft.com/office/drawing/2014/main" id="{1C2E70F6-BF53-41F0-8A3D-3942D64E3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6" y="3561007"/>
            <a:ext cx="2115801" cy="15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81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5281D15F-2482-4E2B-A0ED-F75F7EBCAA1A}"/>
              </a:ext>
            </a:extLst>
          </p:cNvPr>
          <p:cNvSpPr/>
          <p:nvPr/>
        </p:nvSpPr>
        <p:spPr>
          <a:xfrm>
            <a:off x="118470" y="3346975"/>
            <a:ext cx="4985816" cy="1453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B99A34EB-B3F4-4163-9605-D309A72F29BF}"/>
              </a:ext>
            </a:extLst>
          </p:cNvPr>
          <p:cNvSpPr/>
          <p:nvPr/>
        </p:nvSpPr>
        <p:spPr>
          <a:xfrm>
            <a:off x="166" y="1823716"/>
            <a:ext cx="4571834" cy="1037700"/>
          </a:xfrm>
          <a:prstGeom prst="rect">
            <a:avLst/>
          </a:prstGeom>
          <a:solidFill>
            <a:srgbClr val="383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êu đề 1">
            <a:extLst>
              <a:ext uri="{FF2B5EF4-FFF2-40B4-BE49-F238E27FC236}">
                <a16:creationId xmlns:a16="http://schemas.microsoft.com/office/drawing/2014/main" id="{EAF7F07F-AABE-4F11-B998-40F2E166E81B}"/>
              </a:ext>
            </a:extLst>
          </p:cNvPr>
          <p:cNvSpPr txBox="1">
            <a:spLocks/>
          </p:cNvSpPr>
          <p:nvPr/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React?</a:t>
            </a:r>
          </a:p>
        </p:txBody>
      </p:sp>
      <p:sp>
        <p:nvSpPr>
          <p:cNvPr id="27" name="Google Shape;864;p51">
            <a:extLst>
              <a:ext uri="{FF2B5EF4-FFF2-40B4-BE49-F238E27FC236}">
                <a16:creationId xmlns:a16="http://schemas.microsoft.com/office/drawing/2014/main" id="{7224722C-2A1B-4CE2-BF21-E1FC3A08EAFE}"/>
              </a:ext>
            </a:extLst>
          </p:cNvPr>
          <p:cNvSpPr txBox="1">
            <a:spLocks/>
          </p:cNvSpPr>
          <p:nvPr/>
        </p:nvSpPr>
        <p:spPr>
          <a:xfrm flipH="1">
            <a:off x="201569" y="1823716"/>
            <a:ext cx="45720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fr-FR" sz="3200" dirty="0">
                <a:solidFill>
                  <a:schemeClr val="dk2"/>
                </a:solidFill>
              </a:rPr>
              <a:t> </a:t>
            </a:r>
            <a:r>
              <a:rPr lang="vi-VN" sz="3200" dirty="0">
                <a:solidFill>
                  <a:schemeClr val="dk2"/>
                </a:solidFill>
              </a:rPr>
              <a:t>Thân </a:t>
            </a:r>
            <a:r>
              <a:rPr lang="vi-VN" sz="3200" dirty="0" err="1">
                <a:solidFill>
                  <a:schemeClr val="dk2"/>
                </a:solidFill>
              </a:rPr>
              <a:t>thiện</a:t>
            </a:r>
            <a:r>
              <a:rPr lang="vi-VN" sz="3200" dirty="0">
                <a:solidFill>
                  <a:schemeClr val="dk2"/>
                </a:solidFill>
              </a:rPr>
              <a:t> </a:t>
            </a:r>
            <a:r>
              <a:rPr lang="vi-VN" sz="3200" dirty="0" err="1">
                <a:solidFill>
                  <a:schemeClr val="dk2"/>
                </a:solidFill>
              </a:rPr>
              <a:t>với</a:t>
            </a:r>
            <a:r>
              <a:rPr lang="vi-VN" sz="3200" dirty="0">
                <a:solidFill>
                  <a:schemeClr val="dk2"/>
                </a:solidFill>
              </a:rPr>
              <a:t> SEO</a:t>
            </a:r>
            <a:endParaRPr lang="en-US" sz="3200" dirty="0">
              <a:solidFill>
                <a:schemeClr val="dk2"/>
              </a:solidFill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A21E4B03-9311-4801-9BB2-40F0A31FCAF8}"/>
              </a:ext>
            </a:extLst>
          </p:cNvPr>
          <p:cNvSpPr/>
          <p:nvPr/>
        </p:nvSpPr>
        <p:spPr>
          <a:xfrm>
            <a:off x="250291" y="3476309"/>
            <a:ext cx="47221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React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cho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phép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bạn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tạo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giao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diện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người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dùng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có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thể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được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truy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cập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trên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các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công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cụ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tìm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kiếm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khác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nhau.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Tính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năng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này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là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một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lợi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thế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rất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lớn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vì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không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phải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tất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cả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các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khung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JavaScript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đều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thân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thiện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chemeClr val="accent4"/>
                </a:solidFill>
                <a:latin typeface="Overpass Mono" panose="020B0604020202020204" charset="0"/>
              </a:rPr>
              <a:t>với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 </a:t>
            </a:r>
            <a:r>
              <a:rPr lang="vi-VN" b="1" dirty="0">
                <a:solidFill>
                  <a:schemeClr val="accent4"/>
                </a:solidFill>
                <a:latin typeface="Overpass Mono" panose="020B0604020202020204" charset="0"/>
              </a:rPr>
              <a:t>SEO</a:t>
            </a:r>
            <a:r>
              <a:rPr lang="vi-VN" dirty="0">
                <a:solidFill>
                  <a:schemeClr val="accent4"/>
                </a:solidFill>
                <a:latin typeface="Overpass Mono" panose="020B0604020202020204" charset="0"/>
              </a:rPr>
              <a:t>.</a:t>
            </a:r>
            <a:endParaRPr lang="en-US" b="1" dirty="0">
              <a:solidFill>
                <a:schemeClr val="accent4"/>
              </a:solidFill>
              <a:latin typeface="Overpass Mono" panose="020B0604020202020204" charset="0"/>
            </a:endParaRPr>
          </a:p>
        </p:txBody>
      </p:sp>
      <p:pic>
        <p:nvPicPr>
          <p:cNvPr id="2050" name="Picture 2" descr="11 Best HTML &amp; CSS Code Editors for 2021">
            <a:extLst>
              <a:ext uri="{FF2B5EF4-FFF2-40B4-BE49-F238E27FC236}">
                <a16:creationId xmlns:a16="http://schemas.microsoft.com/office/drawing/2014/main" id="{13BAC058-A252-40F8-93E3-45321F92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96" y="3252164"/>
            <a:ext cx="2979343" cy="189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1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vi-VN" dirty="0" err="1"/>
              <a:t>React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như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?</a:t>
            </a:r>
            <a:endParaRPr lang="en-US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20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9ADCEF2-656D-4725-849B-4514E5D6ABD6}"/>
              </a:ext>
            </a:extLst>
          </p:cNvPr>
          <p:cNvSpPr/>
          <p:nvPr/>
        </p:nvSpPr>
        <p:spPr>
          <a:xfrm>
            <a:off x="2286000" y="201941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React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tạo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ra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một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DOM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ảo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.</a:t>
            </a:r>
          </a:p>
          <a:p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Khi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trạng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thái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thay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đổi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trong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một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component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,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trước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tiên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nó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chạy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một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thuật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toán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"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khác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biệt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(</a:t>
            </a:r>
            <a:r>
              <a:rPr lang="vi-VN" b="1" dirty="0" err="1">
                <a:solidFill>
                  <a:srgbClr val="212121"/>
                </a:solidFill>
                <a:latin typeface="Overpass Mono" panose="020B0604020202020204" charset="0"/>
              </a:rPr>
              <a:t>diffing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)",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xác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định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những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gì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đã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thay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đổi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trong DOM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ảo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.</a:t>
            </a:r>
          </a:p>
          <a:p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Bước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thứ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hai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là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điều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chỉnh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(</a:t>
            </a:r>
            <a:r>
              <a:rPr lang="vi-VN" b="1" dirty="0" err="1">
                <a:solidFill>
                  <a:srgbClr val="212121"/>
                </a:solidFill>
                <a:latin typeface="Overpass Mono" panose="020B0604020202020204" charset="0"/>
              </a:rPr>
              <a:t>reconciliation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), nơi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nó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cập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nhật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DOM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với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kết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quả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của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khác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 </a:t>
            </a:r>
            <a:r>
              <a:rPr lang="vi-VN" dirty="0" err="1">
                <a:solidFill>
                  <a:srgbClr val="212121"/>
                </a:solidFill>
                <a:latin typeface="Overpass Mono" panose="020B0604020202020204" charset="0"/>
              </a:rPr>
              <a:t>biệt</a:t>
            </a:r>
            <a:r>
              <a:rPr lang="vi-VN" dirty="0">
                <a:solidFill>
                  <a:srgbClr val="212121"/>
                </a:solidFill>
                <a:latin typeface="Overpass Mono" panose="020B0604020202020204" charset="0"/>
              </a:rPr>
              <a:t>.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903B716-D66A-42FF-A618-32B0004A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9" y="135239"/>
            <a:ext cx="9059441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75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BFCE4F15-8827-4AF1-BD87-F7694F30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9" y="135239"/>
            <a:ext cx="9059441" cy="981541"/>
          </a:xfrm>
          <a:prstGeom prst="rect">
            <a:avLst/>
          </a:prstGeom>
        </p:spPr>
      </p:pic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1442F7D5-E406-4629-B79E-F2BA143789B6}"/>
              </a:ext>
            </a:extLst>
          </p:cNvPr>
          <p:cNvSpPr/>
          <p:nvPr/>
        </p:nvSpPr>
        <p:spPr>
          <a:xfrm>
            <a:off x="2331052" y="2174790"/>
            <a:ext cx="45770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 err="1">
                <a:latin typeface="Overpass Mono" panose="020B0604020202020204" charset="0"/>
              </a:rPr>
              <a:t>Cú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pháp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trong</a:t>
            </a:r>
            <a:r>
              <a:rPr lang="en-US" dirty="0">
                <a:latin typeface="Overpass Mono" panose="020B0604020202020204" charset="0"/>
              </a:rPr>
              <a:t> HTML code </a:t>
            </a:r>
            <a:r>
              <a:rPr lang="en-US" dirty="0" err="1">
                <a:latin typeface="Overpass Mono" panose="020B0604020202020204" charset="0"/>
              </a:rPr>
              <a:t>rất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giống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với</a:t>
            </a:r>
            <a:r>
              <a:rPr lang="en-US" dirty="0">
                <a:latin typeface="Overpass Mono" panose="020B0604020202020204" charset="0"/>
              </a:rPr>
              <a:t> XML components.</a:t>
            </a:r>
          </a:p>
          <a:p>
            <a:pPr>
              <a:buFontTx/>
              <a:buChar char="-"/>
            </a:pPr>
            <a:r>
              <a:rPr lang="en-US" dirty="0" err="1">
                <a:latin typeface="Overpass Mono" panose="020B0604020202020204" charset="0"/>
              </a:rPr>
              <a:t>Thay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vì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sử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dụng</a:t>
            </a:r>
            <a:r>
              <a:rPr lang="en-US" dirty="0">
                <a:latin typeface="Overpass Mono" panose="020B0604020202020204" charset="0"/>
              </a:rPr>
              <a:t> DOM class </a:t>
            </a:r>
            <a:r>
              <a:rPr lang="en-US" dirty="0" err="1">
                <a:latin typeface="Overpass Mono" panose="020B0604020202020204" charset="0"/>
              </a:rPr>
              <a:t>truyền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thống</a:t>
            </a:r>
            <a:r>
              <a:rPr lang="en-US" dirty="0">
                <a:latin typeface="Overpass Mono" panose="020B0604020202020204" charset="0"/>
              </a:rPr>
              <a:t>, React </a:t>
            </a:r>
            <a:r>
              <a:rPr lang="en-US" dirty="0" err="1">
                <a:latin typeface="Overpass Mono" panose="020B0604020202020204" charset="0"/>
              </a:rPr>
              <a:t>sử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dụng</a:t>
            </a:r>
            <a:r>
              <a:rPr lang="en-US" dirty="0">
                <a:latin typeface="Overpass Mono" panose="020B0604020202020204" charset="0"/>
              </a:rPr>
              <a:t> </a:t>
            </a:r>
            <a:r>
              <a:rPr lang="en-US" b="1" dirty="0" err="1">
                <a:latin typeface="Overpass Mono" panose="020B0604020202020204" charset="0"/>
              </a:rPr>
              <a:t>className</a:t>
            </a:r>
            <a:r>
              <a:rPr lang="en-US" dirty="0">
                <a:latin typeface="Overpass Mon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15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BFCE4F15-8827-4AF1-BD87-F7694F30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9" y="135239"/>
            <a:ext cx="9059441" cy="981541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0EFAF1C-F107-4B2D-ADE7-6BBD96F99FAB}"/>
              </a:ext>
            </a:extLst>
          </p:cNvPr>
          <p:cNvSpPr/>
          <p:nvPr/>
        </p:nvSpPr>
        <p:spPr>
          <a:xfrm>
            <a:off x="2262639" y="1928950"/>
            <a:ext cx="47855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Overpass Mono" panose="020B0604020202020204" charset="0"/>
              </a:rPr>
              <a:t>Tạo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đại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diện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của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nút</a:t>
            </a:r>
            <a:r>
              <a:rPr lang="en-US" dirty="0">
                <a:latin typeface="Overpass Mono" panose="020B0604020202020204" charset="0"/>
              </a:rPr>
              <a:t> DOM </a:t>
            </a:r>
            <a:r>
              <a:rPr lang="en-US" dirty="0" err="1">
                <a:latin typeface="Overpass Mono" panose="020B0604020202020204" charset="0"/>
              </a:rPr>
              <a:t>thông</a:t>
            </a:r>
            <a:r>
              <a:rPr lang="en-US" dirty="0">
                <a:latin typeface="Overpass Mono" panose="020B0604020202020204" charset="0"/>
              </a:rPr>
              <a:t> qua </a:t>
            </a:r>
            <a:r>
              <a:rPr lang="en-US" dirty="0" err="1">
                <a:latin typeface="Overpass Mono" panose="020B0604020202020204" charset="0"/>
              </a:rPr>
              <a:t>tạo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hàm</a:t>
            </a:r>
            <a:r>
              <a:rPr lang="en-US" dirty="0">
                <a:latin typeface="Overpass Mono" panose="020B0604020202020204" charset="0"/>
              </a:rPr>
              <a:t> </a:t>
            </a:r>
            <a:r>
              <a:rPr lang="en-US" b="1" dirty="0">
                <a:latin typeface="Overpass Mono" panose="020B0604020202020204" charset="0"/>
              </a:rPr>
              <a:t>Element</a:t>
            </a:r>
            <a:r>
              <a:rPr lang="en-US" dirty="0">
                <a:latin typeface="Overpass Mono" panose="020B0604020202020204" charset="0"/>
              </a:rPr>
              <a:t> </a:t>
            </a:r>
            <a:r>
              <a:rPr lang="en-US" dirty="0" err="1">
                <a:latin typeface="Overpass Mono" panose="020B0604020202020204" charset="0"/>
              </a:rPr>
              <a:t>trong</a:t>
            </a:r>
            <a:r>
              <a:rPr lang="en-US" dirty="0">
                <a:latin typeface="Overpass Mono" panose="020B0604020202020204" charset="0"/>
              </a:rPr>
              <a:t> React. </a:t>
            </a:r>
            <a:r>
              <a:rPr lang="en-US" dirty="0" err="1">
                <a:latin typeface="Overpass Mono" panose="020B0604020202020204" charset="0"/>
              </a:rPr>
              <a:t>Đây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là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một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ví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dụ</a:t>
            </a:r>
            <a:r>
              <a:rPr lang="en-US" dirty="0">
                <a:latin typeface="Overpass Mono" panose="020B060402020202020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Overpass Mono" panose="020B060402020202020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B219B3D-B443-432F-864E-A6D9DA0A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77" y="2571750"/>
            <a:ext cx="4959119" cy="1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1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095778" y="2162325"/>
            <a:ext cx="2257923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US" dirty="0">
                <a:latin typeface="Overpass Mono" panose="020B0604020202020204" charset="0"/>
                <a:cs typeface="Times New Roman" panose="02020603050405020304" pitchFamily="18" charset="0"/>
              </a:rPr>
              <a:t>React </a:t>
            </a:r>
            <a:r>
              <a:rPr lang="en-US" dirty="0" err="1">
                <a:latin typeface="Overpass Mono" panose="020B060402020202020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Overpass Mono" panose="020B0604020202020204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Overpass Mono" panose="020B060402020202020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638140" y="2162325"/>
            <a:ext cx="4078696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React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thế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nào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?</a:t>
            </a:r>
            <a:endParaRPr lang="en-US" dirty="0">
              <a:latin typeface="Overpass Mon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0" y="3587039"/>
            <a:ext cx="2163900" cy="109596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US" sz="2000" dirty="0" err="1">
                <a:latin typeface="Overpass Mono" panose="020B0604020202020204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Overpass Mono" panose="020B0604020202020204" charset="0"/>
                <a:cs typeface="Times New Roman" panose="02020603050405020304" pitchFamily="18" charset="0"/>
              </a:rPr>
              <a:t>sao</a:t>
            </a:r>
            <a:r>
              <a:rPr lang="en-US" sz="2000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Overpass Mono" panose="020B060402020202020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Overpass Mono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Overpass Mono" panose="020B0604020202020204" charset="0"/>
                <a:cs typeface="Times New Roman" panose="02020603050405020304" pitchFamily="18" charset="0"/>
              </a:rPr>
              <a:t> React?</a:t>
            </a: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071976" y="3587039"/>
            <a:ext cx="3054326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D2225D14-266B-4BBD-9DB9-9171C59E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087" y="3000162"/>
            <a:ext cx="1034540" cy="258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59F3FE-20C3-49E4-980E-2B50A56E5B8B}"/>
              </a:ext>
            </a:extLst>
          </p:cNvPr>
          <p:cNvSpPr txBox="1">
            <a:spLocks/>
          </p:cNvSpPr>
          <p:nvPr/>
        </p:nvSpPr>
        <p:spPr>
          <a:xfrm>
            <a:off x="2161103" y="1171506"/>
            <a:ext cx="4701654" cy="3905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Overpass Mono" panose="020B0604020202020204" charset="0"/>
              </a:rPr>
              <a:t>Ví</a:t>
            </a:r>
            <a:r>
              <a:rPr lang="en-US" dirty="0">
                <a:latin typeface="Overpass Mono" panose="020B0604020202020204" charset="0"/>
              </a:rPr>
              <a:t> </a:t>
            </a:r>
            <a:r>
              <a:rPr lang="en-US" dirty="0" err="1">
                <a:latin typeface="Overpass Mono" panose="020B0604020202020204" charset="0"/>
              </a:rPr>
              <a:t>dụ</a:t>
            </a:r>
            <a:r>
              <a:rPr lang="en-US" dirty="0">
                <a:latin typeface="Overpass Mono" panose="020B0604020202020204" charset="0"/>
              </a:rPr>
              <a:t>: </a:t>
            </a:r>
          </a:p>
          <a:p>
            <a:endParaRPr lang="en-US" dirty="0">
              <a:latin typeface="Overpass Mono" panose="020B0604020202020204" charset="0"/>
            </a:endParaRPr>
          </a:p>
          <a:p>
            <a:endParaRPr lang="en-US" dirty="0">
              <a:latin typeface="Overpass Mono" panose="020B0604020202020204" charset="0"/>
            </a:endParaRPr>
          </a:p>
          <a:p>
            <a:endParaRPr lang="en-US" dirty="0">
              <a:latin typeface="Overpass Mono" panose="020B0604020202020204" charset="0"/>
            </a:endParaRPr>
          </a:p>
          <a:p>
            <a:endParaRPr lang="en-US" dirty="0">
              <a:latin typeface="Overpass Mono" panose="020B0604020202020204" charset="0"/>
            </a:endParaRPr>
          </a:p>
          <a:p>
            <a:endParaRPr lang="en-US" dirty="0">
              <a:latin typeface="Overpass Mono" panose="020B0604020202020204" charset="0"/>
            </a:endParaRPr>
          </a:p>
          <a:p>
            <a:endParaRPr lang="en-US" dirty="0">
              <a:latin typeface="Overpass Mono" panose="020B0604020202020204" charset="0"/>
            </a:endParaRPr>
          </a:p>
          <a:p>
            <a:endParaRPr lang="en-US" dirty="0">
              <a:latin typeface="Overpass Mono" panose="020B0604020202020204" charset="0"/>
            </a:endParaRPr>
          </a:p>
          <a:p>
            <a:endParaRPr lang="en-US" dirty="0">
              <a:latin typeface="Overpass Mono" panose="020B0604020202020204" charset="0"/>
            </a:endParaRPr>
          </a:p>
          <a:p>
            <a:endParaRPr lang="en-US" dirty="0">
              <a:latin typeface="Overpass Mono" panose="020B0604020202020204" charset="0"/>
            </a:endParaRPr>
          </a:p>
          <a:p>
            <a:r>
              <a:rPr lang="vi-VN" dirty="0" err="1">
                <a:latin typeface="Overpass Mono" panose="020B0604020202020204" charset="0"/>
              </a:rPr>
              <a:t>Để</a:t>
            </a:r>
            <a:r>
              <a:rPr lang="vi-VN" dirty="0">
                <a:latin typeface="Overpass Mono" panose="020B0604020202020204" charset="0"/>
              </a:rPr>
              <a:t> chia </a:t>
            </a:r>
            <a:r>
              <a:rPr lang="vi-VN" dirty="0" err="1">
                <a:latin typeface="Overpass Mono" panose="020B0604020202020204" charset="0"/>
              </a:rPr>
              <a:t>nhỏ</a:t>
            </a:r>
            <a:r>
              <a:rPr lang="vi-VN" dirty="0">
                <a:latin typeface="Overpass Mono" panose="020B0604020202020204" charset="0"/>
              </a:rPr>
              <a:t>, đây </a:t>
            </a:r>
            <a:r>
              <a:rPr lang="vi-VN" dirty="0" err="1">
                <a:latin typeface="Overpass Mono" panose="020B0604020202020204" charset="0"/>
              </a:rPr>
              <a:t>là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một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số</a:t>
            </a:r>
            <a:r>
              <a:rPr lang="vi-VN" dirty="0">
                <a:latin typeface="Overpass Mono" panose="020B0604020202020204" charset="0"/>
              </a:rPr>
              <a:t> lưu ý liên quan </a:t>
            </a:r>
            <a:r>
              <a:rPr lang="vi-VN" dirty="0" err="1">
                <a:latin typeface="Overpass Mono" panose="020B0604020202020204" charset="0"/>
              </a:rPr>
              <a:t>đến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thẻ</a:t>
            </a:r>
            <a:r>
              <a:rPr lang="vi-VN" dirty="0">
                <a:latin typeface="Overpass Mono" panose="020B0604020202020204" charset="0"/>
              </a:rPr>
              <a:t> HTML ở trên:</a:t>
            </a:r>
          </a:p>
          <a:p>
            <a:r>
              <a:rPr lang="vi-VN" dirty="0">
                <a:latin typeface="Overpass Mono" panose="020B0604020202020204" charset="0"/>
              </a:rPr>
              <a:t>&lt;</a:t>
            </a:r>
            <a:r>
              <a:rPr lang="vi-VN" b="1" dirty="0" err="1">
                <a:latin typeface="Overpass Mono" panose="020B0604020202020204" charset="0"/>
              </a:rPr>
              <a:t>MyCounter</a:t>
            </a:r>
            <a:r>
              <a:rPr lang="vi-VN" dirty="0">
                <a:latin typeface="Overpass Mono" panose="020B0604020202020204" charset="0"/>
              </a:rPr>
              <a:t>&gt; </a:t>
            </a:r>
            <a:r>
              <a:rPr lang="vi-VN" dirty="0" err="1">
                <a:latin typeface="Overpass Mono" panose="020B0604020202020204" charset="0"/>
              </a:rPr>
              <a:t>được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gọi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là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Số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đếm</a:t>
            </a:r>
            <a:r>
              <a:rPr lang="vi-VN" dirty="0">
                <a:latin typeface="Overpass Mono" panose="020B0604020202020204" charset="0"/>
              </a:rPr>
              <a:t>, </a:t>
            </a:r>
            <a:r>
              <a:rPr lang="vi-VN" dirty="0" err="1">
                <a:latin typeface="Overpass Mono" panose="020B0604020202020204" charset="0"/>
              </a:rPr>
              <a:t>hiển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thị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biểu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thức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số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là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giá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trị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của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nó</a:t>
            </a:r>
            <a:r>
              <a:rPr lang="vi-VN" dirty="0">
                <a:latin typeface="Overpass Mono" panose="020B0604020202020204" charset="0"/>
              </a:rPr>
              <a:t>.</a:t>
            </a:r>
          </a:p>
          <a:p>
            <a:r>
              <a:rPr lang="vi-VN" b="1" dirty="0" err="1">
                <a:latin typeface="Overpass Mono" panose="020B0604020202020204" charset="0"/>
              </a:rPr>
              <a:t>GameScores</a:t>
            </a:r>
            <a:r>
              <a:rPr lang="vi-VN" dirty="0">
                <a:latin typeface="Overpass Mono" panose="020B0604020202020204" charset="0"/>
              </a:rPr>
              <a:t> </a:t>
            </a:r>
            <a:r>
              <a:rPr lang="vi-VN" dirty="0" err="1">
                <a:latin typeface="Overpass Mono" panose="020B0604020202020204" charset="0"/>
              </a:rPr>
              <a:t>là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một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đối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tượng</a:t>
            </a:r>
            <a:r>
              <a:rPr lang="vi-VN" dirty="0">
                <a:latin typeface="Overpass Mono" panose="020B0604020202020204" charset="0"/>
              </a:rPr>
              <a:t> theo </a:t>
            </a:r>
            <a:r>
              <a:rPr lang="vi-VN" dirty="0" err="1">
                <a:latin typeface="Overpass Mono" panose="020B0604020202020204" charset="0"/>
              </a:rPr>
              <a:t>nghĩa</a:t>
            </a:r>
            <a:r>
              <a:rPr lang="vi-VN" dirty="0">
                <a:latin typeface="Overpass Mono" panose="020B0604020202020204" charset="0"/>
              </a:rPr>
              <a:t> đen </a:t>
            </a:r>
            <a:r>
              <a:rPr lang="vi-VN" dirty="0" err="1">
                <a:latin typeface="Overpass Mono" panose="020B0604020202020204" charset="0"/>
              </a:rPr>
              <a:t>có</a:t>
            </a:r>
            <a:r>
              <a:rPr lang="vi-VN" dirty="0">
                <a:latin typeface="Overpass Mono" panose="020B0604020202020204" charset="0"/>
              </a:rPr>
              <a:t> hai </a:t>
            </a:r>
            <a:r>
              <a:rPr lang="vi-VN" dirty="0" err="1">
                <a:latin typeface="Overpass Mono" panose="020B0604020202020204" charset="0"/>
              </a:rPr>
              <a:t>cặp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giá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trị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prop</a:t>
            </a:r>
            <a:r>
              <a:rPr lang="vi-VN" dirty="0">
                <a:latin typeface="Overpass Mono" panose="020B0604020202020204" charset="0"/>
              </a:rPr>
              <a:t>.</a:t>
            </a:r>
          </a:p>
          <a:p>
            <a:r>
              <a:rPr lang="vi-VN" dirty="0">
                <a:latin typeface="Overpass Mono" panose="020B0604020202020204" charset="0"/>
              </a:rPr>
              <a:t>&lt;</a:t>
            </a:r>
            <a:r>
              <a:rPr lang="vi-VN" b="1" dirty="0" err="1">
                <a:latin typeface="Overpass Mono" panose="020B0604020202020204" charset="0"/>
              </a:rPr>
              <a:t>DashboardUnit</a:t>
            </a:r>
            <a:r>
              <a:rPr lang="vi-VN" dirty="0">
                <a:latin typeface="Overpass Mono" panose="020B0604020202020204" charset="0"/>
              </a:rPr>
              <a:t>&gt; </a:t>
            </a:r>
            <a:r>
              <a:rPr lang="vi-VN" dirty="0" err="1">
                <a:latin typeface="Overpass Mono" panose="020B0604020202020204" charset="0"/>
              </a:rPr>
              <a:t>là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khối</a:t>
            </a:r>
            <a:r>
              <a:rPr lang="vi-VN" dirty="0">
                <a:latin typeface="Overpass Mono" panose="020B0604020202020204" charset="0"/>
              </a:rPr>
              <a:t> </a:t>
            </a:r>
            <a:r>
              <a:rPr lang="vi-VN" b="1" dirty="0">
                <a:latin typeface="Overpass Mono" panose="020B0604020202020204" charset="0"/>
              </a:rPr>
              <a:t>XML</a:t>
            </a:r>
            <a:r>
              <a:rPr lang="vi-VN" dirty="0">
                <a:latin typeface="Overpass Mono" panose="020B0604020202020204" charset="0"/>
              </a:rPr>
              <a:t> </a:t>
            </a:r>
            <a:r>
              <a:rPr lang="vi-VN" dirty="0" err="1">
                <a:latin typeface="Overpass Mono" panose="020B0604020202020204" charset="0"/>
              </a:rPr>
              <a:t>được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render</a:t>
            </a:r>
            <a:r>
              <a:rPr lang="vi-VN" dirty="0">
                <a:latin typeface="Overpass Mono" panose="020B0604020202020204" charset="0"/>
              </a:rPr>
              <a:t> trên trang.</a:t>
            </a:r>
          </a:p>
          <a:p>
            <a:r>
              <a:rPr lang="vi-VN" b="1" dirty="0" err="1">
                <a:latin typeface="Overpass Mono" panose="020B0604020202020204" charset="0"/>
              </a:rPr>
              <a:t>scores</a:t>
            </a:r>
            <a:r>
              <a:rPr lang="vi-VN" b="1" dirty="0">
                <a:latin typeface="Overpass Mono" panose="020B0604020202020204" charset="0"/>
              </a:rPr>
              <a:t>={</a:t>
            </a:r>
            <a:r>
              <a:rPr lang="vi-VN" b="1" dirty="0" err="1">
                <a:latin typeface="Overpass Mono" panose="020B0604020202020204" charset="0"/>
              </a:rPr>
              <a:t>GameScores</a:t>
            </a:r>
            <a:r>
              <a:rPr lang="vi-VN" b="1" dirty="0">
                <a:latin typeface="Overpass Mono" panose="020B0604020202020204" charset="0"/>
              </a:rPr>
              <a:t>}</a:t>
            </a:r>
            <a:r>
              <a:rPr lang="vi-VN" dirty="0">
                <a:latin typeface="Overpass Mono" panose="020B0604020202020204" charset="0"/>
              </a:rPr>
              <a:t>}: </a:t>
            </a:r>
            <a:r>
              <a:rPr lang="vi-VN" dirty="0" err="1">
                <a:latin typeface="Overpass Mono" panose="020B0604020202020204" charset="0"/>
              </a:rPr>
              <a:t>thuộc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tính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điểm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nhận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được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giá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trị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từ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GameScores</a:t>
            </a:r>
            <a:r>
              <a:rPr lang="vi-VN" dirty="0">
                <a:latin typeface="Overpass Mono" panose="020B0604020202020204" charset="0"/>
              </a:rPr>
              <a:t>, </a:t>
            </a:r>
            <a:r>
              <a:rPr lang="vi-VN" dirty="0" err="1">
                <a:latin typeface="Overpass Mono" panose="020B0604020202020204" charset="0"/>
              </a:rPr>
              <a:t>đã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được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xác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định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trước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đó</a:t>
            </a:r>
            <a:r>
              <a:rPr lang="vi-VN" dirty="0">
                <a:latin typeface="Overpass Mono" panose="020B060402020202020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C8A680E-4AC9-47AA-85F5-589E3C72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02" y="1530648"/>
            <a:ext cx="4753631" cy="127262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A365153A-9C03-4D69-B8DB-97AB2C0A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9" y="135239"/>
            <a:ext cx="9059441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7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react 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918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cài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react</a:t>
            </a:r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React.js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CDN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tag </a:t>
            </a:r>
            <a:r>
              <a:rPr lang="en-US" altLang="en-US" dirty="0">
                <a:solidFill>
                  <a:schemeClr val="bg1"/>
                </a:solidFill>
                <a:latin typeface="Arial Unicode MS"/>
                <a:cs typeface="Arial" panose="020B0604020202020204" pitchFamily="34" charset="0"/>
              </a:rPr>
              <a:t>&lt;script&gt;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Trực tiếp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React.js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Bằng lệnh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7"/>
          <p:cNvGrpSpPr/>
          <p:nvPr/>
        </p:nvGrpSpPr>
        <p:grpSpPr>
          <a:xfrm>
            <a:off x="6919921" y="1718967"/>
            <a:ext cx="526759" cy="584845"/>
            <a:chOff x="5415892" y="1465405"/>
            <a:chExt cx="526759" cy="584845"/>
          </a:xfrm>
        </p:grpSpPr>
        <p:sp>
          <p:nvSpPr>
            <p:cNvPr id="735" name="Google Shape;735;p47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7"/>
          <p:cNvGrpSpPr/>
          <p:nvPr/>
        </p:nvGrpSpPr>
        <p:grpSpPr>
          <a:xfrm>
            <a:off x="3665910" y="1717552"/>
            <a:ext cx="441580" cy="586260"/>
            <a:chOff x="4668125" y="1463989"/>
            <a:chExt cx="441580" cy="586260"/>
          </a:xfrm>
        </p:grpSpPr>
        <p:sp>
          <p:nvSpPr>
            <p:cNvPr id="740" name="Google Shape;740;p47"/>
            <p:cNvSpPr/>
            <p:nvPr/>
          </p:nvSpPr>
          <p:spPr>
            <a:xfrm>
              <a:off x="4668125" y="1463989"/>
              <a:ext cx="441580" cy="313735"/>
            </a:xfrm>
            <a:custGeom>
              <a:avLst/>
              <a:gdLst/>
              <a:ahLst/>
              <a:cxnLst/>
              <a:rect l="l" t="t" r="r" b="b"/>
              <a:pathLst>
                <a:path w="11229" h="7978" extrusionOk="0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718697" y="1899438"/>
              <a:ext cx="339965" cy="150811"/>
            </a:xfrm>
            <a:custGeom>
              <a:avLst/>
              <a:gdLst/>
              <a:ahLst/>
              <a:cxnLst/>
              <a:rect l="l" t="t" r="r" b="b"/>
              <a:pathLst>
                <a:path w="8645" h="3835" extrusionOk="0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803915" y="1791254"/>
              <a:ext cx="169530" cy="190608"/>
            </a:xfrm>
            <a:custGeom>
              <a:avLst/>
              <a:gdLst/>
              <a:ahLst/>
              <a:cxnLst/>
              <a:rect l="l" t="t" r="r" b="b"/>
              <a:pathLst>
                <a:path w="4311" h="4847" extrusionOk="0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2">
            <a:extLst>
              <a:ext uri="{FF2B5EF4-FFF2-40B4-BE49-F238E27FC236}">
                <a16:creationId xmlns:a16="http://schemas.microsoft.com/office/drawing/2014/main" id="{6A98701D-49E9-49FE-947F-D7BF7747448F}"/>
              </a:ext>
            </a:extLst>
          </p:cNvPr>
          <p:cNvSpPr txBox="1">
            <a:spLocks/>
          </p:cNvSpPr>
          <p:nvPr/>
        </p:nvSpPr>
        <p:spPr>
          <a:xfrm>
            <a:off x="-333722" y="236574"/>
            <a:ext cx="6092518" cy="44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react</a:t>
            </a:r>
          </a:p>
        </p:txBody>
      </p:sp>
      <p:sp>
        <p:nvSpPr>
          <p:cNvPr id="9" name="Google Shape;724;p47">
            <a:extLst>
              <a:ext uri="{FF2B5EF4-FFF2-40B4-BE49-F238E27FC236}">
                <a16:creationId xmlns:a16="http://schemas.microsoft.com/office/drawing/2014/main" id="{98F58E2C-3B02-403A-B5F1-E6E12A5462F3}"/>
              </a:ext>
            </a:extLst>
          </p:cNvPr>
          <p:cNvSpPr txBox="1">
            <a:spLocks/>
          </p:cNvSpPr>
          <p:nvPr/>
        </p:nvSpPr>
        <p:spPr>
          <a:xfrm>
            <a:off x="5109464" y="140164"/>
            <a:ext cx="2592854" cy="58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2800" dirty="0" err="1">
                <a:solidFill>
                  <a:schemeClr val="bg2"/>
                </a:solidFill>
              </a:rPr>
              <a:t>Trực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tiếp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B5726114-E60C-45DF-9852-102B7EA20D73}"/>
              </a:ext>
            </a:extLst>
          </p:cNvPr>
          <p:cNvSpPr/>
          <p:nvPr/>
        </p:nvSpPr>
        <p:spPr>
          <a:xfrm>
            <a:off x="2100486" y="1129692"/>
            <a:ext cx="3425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 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cs typeface="Arial" panose="020B0604020202020204" pitchFamily="34" charset="0"/>
              </a:rPr>
              <a:t>index.html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ACBFAA7-96A0-44AC-B12B-23C3290E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77" y="1371701"/>
            <a:ext cx="4648235" cy="37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2">
            <a:extLst>
              <a:ext uri="{FF2B5EF4-FFF2-40B4-BE49-F238E27FC236}">
                <a16:creationId xmlns:a16="http://schemas.microsoft.com/office/drawing/2014/main" id="{6A98701D-49E9-49FE-947F-D7BF7747448F}"/>
              </a:ext>
            </a:extLst>
          </p:cNvPr>
          <p:cNvSpPr txBox="1">
            <a:spLocks/>
          </p:cNvSpPr>
          <p:nvPr/>
        </p:nvSpPr>
        <p:spPr>
          <a:xfrm>
            <a:off x="-333722" y="236574"/>
            <a:ext cx="6092518" cy="44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react</a:t>
            </a:r>
          </a:p>
        </p:txBody>
      </p:sp>
      <p:sp>
        <p:nvSpPr>
          <p:cNvPr id="9" name="Google Shape;724;p47">
            <a:extLst>
              <a:ext uri="{FF2B5EF4-FFF2-40B4-BE49-F238E27FC236}">
                <a16:creationId xmlns:a16="http://schemas.microsoft.com/office/drawing/2014/main" id="{98F58E2C-3B02-403A-B5F1-E6E12A5462F3}"/>
              </a:ext>
            </a:extLst>
          </p:cNvPr>
          <p:cNvSpPr txBox="1">
            <a:spLocks/>
          </p:cNvSpPr>
          <p:nvPr/>
        </p:nvSpPr>
        <p:spPr>
          <a:xfrm>
            <a:off x="5109464" y="140164"/>
            <a:ext cx="2592854" cy="58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2800" dirty="0" err="1">
                <a:solidFill>
                  <a:schemeClr val="bg2"/>
                </a:solidFill>
              </a:rPr>
              <a:t>Trực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tiếp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12A343-6EC7-4CC4-AB24-C3FD49DD4CD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75871" y="1224231"/>
            <a:ext cx="4800713" cy="2585323"/>
          </a:xfrm>
          <a:prstGeom prst="rect">
            <a:avLst/>
          </a:prstGeom>
          <a:solidFill>
            <a:srgbClr val="FFF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cs typeface="Arial" panose="020B0604020202020204" pitchFamily="34" charset="0"/>
              </a:rPr>
              <a:t>&lt;div id="root"&gt;&lt;/div&gt;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React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load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cs typeface="Arial" panose="020B0604020202020204" pitchFamily="34" charset="0"/>
              </a:rPr>
              <a:t>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cs typeface="Arial" panose="020B0604020202020204" pitchFamily="34" charset="0"/>
              </a:rPr>
              <a:t>react.development.j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cs typeface="Arial" panose="020B0604020202020204" pitchFamily="34" charset="0"/>
              </a:rPr>
              <a:t>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cs typeface="Arial" panose="020B0604020202020204" pitchFamily="34" charset="0"/>
              </a:rPr>
              <a:t>react-dom.development.js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 file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cs typeface="Arial" panose="020B0604020202020204" pitchFamily="34" charset="0"/>
              </a:rPr>
              <a:t>babel.min.js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cs typeface="Arial" panose="020B0604020202020204" pitchFamily="34" charset="0"/>
              </a:rPr>
              <a:t>JSX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XML 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cs typeface="Arial" panose="020B0604020202020204" pitchFamily="34" charset="0"/>
              </a:rPr>
              <a:t>&lt;h1&gt;Hello, world!&lt;/h1&gt;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React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JSX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cs typeface="Arial" panose="020B0604020202020204" pitchFamily="34" charset="0"/>
              </a:rPr>
              <a:t>&lt;script&gt;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(production)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cs typeface="Arial" panose="020B0604020202020204" pitchFamily="34" charset="0"/>
              </a:rPr>
              <a:t>babel.min.js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nhé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 file HTML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thôi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dung React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click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cs typeface="Arial" panose="020B0604020202020204" pitchFamily="34" charset="0"/>
              </a:rPr>
              <a:t>index.html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2813418-296A-4314-A3F0-26C609C0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43" y="3878328"/>
            <a:ext cx="4800713" cy="9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2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Bước 1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buNone/>
            </a:pPr>
            <a:r>
              <a:rPr lang="vi-VN" sz="1400" dirty="0" err="1">
                <a:latin typeface="+mn-lt"/>
              </a:rPr>
              <a:t>Cài</a:t>
            </a:r>
            <a:r>
              <a:rPr lang="vi-VN" sz="1400" dirty="0">
                <a:latin typeface="+mn-lt"/>
              </a:rPr>
              <a:t> </a:t>
            </a:r>
            <a:r>
              <a:rPr lang="vi-VN" sz="1400" dirty="0" err="1">
                <a:latin typeface="+mn-lt"/>
              </a:rPr>
              <a:t>đặt</a:t>
            </a:r>
            <a:r>
              <a:rPr lang="vi-VN" sz="1400" dirty="0">
                <a:latin typeface="+mn-lt"/>
              </a:rPr>
              <a:t> môi </a:t>
            </a:r>
            <a:r>
              <a:rPr lang="vi-VN" sz="1400" dirty="0" err="1">
                <a:latin typeface="+mn-lt"/>
              </a:rPr>
              <a:t>trường</a:t>
            </a:r>
            <a:r>
              <a:rPr lang="vi-VN" sz="1400" dirty="0">
                <a:latin typeface="+mn-lt"/>
              </a:rPr>
              <a:t> Node.js</a:t>
            </a:r>
            <a:endParaRPr lang="vi-VN" sz="1100" dirty="0"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+mn-lt"/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vi-VN" sz="2200" dirty="0" err="1">
                <a:solidFill>
                  <a:schemeClr val="dk2"/>
                </a:solidFill>
              </a:rPr>
              <a:t>Bước</a:t>
            </a:r>
            <a:r>
              <a:rPr lang="vi-VN" sz="2200" dirty="0">
                <a:solidFill>
                  <a:schemeClr val="dk2"/>
                </a:solidFill>
              </a:rPr>
              <a:t> </a:t>
            </a:r>
            <a:r>
              <a:rPr lang="en-US" sz="2200" dirty="0">
                <a:solidFill>
                  <a:schemeClr val="dk2"/>
                </a:solidFill>
              </a:rPr>
              <a:t>2</a:t>
            </a:r>
            <a:endParaRPr lang="vi-VN"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 err="1">
                <a:latin typeface="+mj-lt"/>
              </a:rPr>
              <a:t>Cài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đặt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bộ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cài</a:t>
            </a:r>
            <a:r>
              <a:rPr lang="en-US" sz="1400" dirty="0">
                <a:latin typeface="+mj-lt"/>
              </a:rPr>
              <a:t> app React</a:t>
            </a:r>
            <a:endParaRPr sz="14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+mj-lt"/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vi-VN" sz="2200" dirty="0" err="1">
                <a:solidFill>
                  <a:schemeClr val="dk2"/>
                </a:solidFill>
              </a:rPr>
              <a:t>Bước</a:t>
            </a:r>
            <a:r>
              <a:rPr lang="vi-VN" sz="2200" dirty="0">
                <a:solidFill>
                  <a:schemeClr val="dk2"/>
                </a:solidFill>
              </a:rPr>
              <a:t> </a:t>
            </a:r>
            <a:r>
              <a:rPr lang="en-US" sz="2200" dirty="0">
                <a:solidFill>
                  <a:schemeClr val="dk2"/>
                </a:solidFill>
              </a:rPr>
              <a:t>3</a:t>
            </a:r>
            <a:endParaRPr lang="vi-VN"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err="1"/>
              <a:t>Tạo</a:t>
            </a:r>
            <a:r>
              <a:rPr lang="en-US" sz="1600" dirty="0"/>
              <a:t> project React.js</a:t>
            </a:r>
            <a:endParaRPr sz="12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vi-VN" sz="2200" dirty="0" err="1">
                <a:solidFill>
                  <a:schemeClr val="dk2"/>
                </a:solidFill>
              </a:rPr>
              <a:t>Bước</a:t>
            </a:r>
            <a:r>
              <a:rPr lang="vi-VN" sz="2200" dirty="0">
                <a:solidFill>
                  <a:schemeClr val="dk2"/>
                </a:solidFill>
              </a:rPr>
              <a:t> </a:t>
            </a:r>
            <a:r>
              <a:rPr lang="en-US" sz="2200" dirty="0">
                <a:solidFill>
                  <a:schemeClr val="dk2"/>
                </a:solidFill>
              </a:rPr>
              <a:t>4</a:t>
            </a:r>
            <a:endParaRPr lang="vi-VN"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Bằng lệnh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" name="Tiêu đề 2">
            <a:extLst>
              <a:ext uri="{FF2B5EF4-FFF2-40B4-BE49-F238E27FC236}">
                <a16:creationId xmlns:a16="http://schemas.microsoft.com/office/drawing/2014/main" id="{D49F84F1-BB93-4A28-BAA5-550D0DD60B09}"/>
              </a:ext>
            </a:extLst>
          </p:cNvPr>
          <p:cNvSpPr txBox="1">
            <a:spLocks/>
          </p:cNvSpPr>
          <p:nvPr/>
        </p:nvSpPr>
        <p:spPr>
          <a:xfrm>
            <a:off x="-333722" y="236574"/>
            <a:ext cx="6092518" cy="44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react: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2">
            <a:extLst>
              <a:ext uri="{FF2B5EF4-FFF2-40B4-BE49-F238E27FC236}">
                <a16:creationId xmlns:a16="http://schemas.microsoft.com/office/drawing/2014/main" id="{9F2BD287-C9CB-420F-8047-790A45F63C6E}"/>
              </a:ext>
            </a:extLst>
          </p:cNvPr>
          <p:cNvSpPr txBox="1">
            <a:spLocks/>
          </p:cNvSpPr>
          <p:nvPr/>
        </p:nvSpPr>
        <p:spPr>
          <a:xfrm>
            <a:off x="-333722" y="236574"/>
            <a:ext cx="6092518" cy="44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react</a:t>
            </a:r>
          </a:p>
        </p:txBody>
      </p:sp>
      <p:sp>
        <p:nvSpPr>
          <p:cNvPr id="5" name="Google Shape;724;p47">
            <a:extLst>
              <a:ext uri="{FF2B5EF4-FFF2-40B4-BE49-F238E27FC236}">
                <a16:creationId xmlns:a16="http://schemas.microsoft.com/office/drawing/2014/main" id="{705ECF76-E266-4A1D-B4CD-6E92BD6D36AF}"/>
              </a:ext>
            </a:extLst>
          </p:cNvPr>
          <p:cNvSpPr txBox="1">
            <a:spLocks/>
          </p:cNvSpPr>
          <p:nvPr/>
        </p:nvSpPr>
        <p:spPr>
          <a:xfrm>
            <a:off x="1565329" y="680793"/>
            <a:ext cx="24813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Bằng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lệnh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C82F2D-3515-42A5-937B-16A413F8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695;p46">
            <a:extLst>
              <a:ext uri="{FF2B5EF4-FFF2-40B4-BE49-F238E27FC236}">
                <a16:creationId xmlns:a16="http://schemas.microsoft.com/office/drawing/2014/main" id="{36FE45EA-EAA3-41C0-8B59-11D795803B86}"/>
              </a:ext>
            </a:extLst>
          </p:cNvPr>
          <p:cNvSpPr txBox="1">
            <a:spLocks/>
          </p:cNvSpPr>
          <p:nvPr/>
        </p:nvSpPr>
        <p:spPr>
          <a:xfrm flipH="1">
            <a:off x="1736396" y="1205193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200" dirty="0" err="1">
                <a:solidFill>
                  <a:schemeClr val="dk2"/>
                </a:solidFill>
              </a:rPr>
              <a:t>Bước</a:t>
            </a:r>
            <a:r>
              <a:rPr lang="vi-VN" sz="2200" dirty="0">
                <a:solidFill>
                  <a:schemeClr val="dk2"/>
                </a:solidFill>
              </a:rPr>
              <a:t> 1</a:t>
            </a:r>
            <a:r>
              <a:rPr lang="en-US" sz="2200" dirty="0">
                <a:solidFill>
                  <a:schemeClr val="dk2"/>
                </a:solidFill>
              </a:rPr>
              <a:t>:</a:t>
            </a:r>
            <a:endParaRPr lang="vi-VN" sz="2200" dirty="0">
              <a:solidFill>
                <a:schemeClr val="dk2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877E20C-35D4-4DFC-8F57-A2D4B838A462}"/>
              </a:ext>
            </a:extLst>
          </p:cNvPr>
          <p:cNvSpPr/>
          <p:nvPr/>
        </p:nvSpPr>
        <p:spPr>
          <a:xfrm>
            <a:off x="1862172" y="1608543"/>
            <a:ext cx="5079259" cy="353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1" name="Google Shape;696;p46">
            <a:extLst>
              <a:ext uri="{FF2B5EF4-FFF2-40B4-BE49-F238E27FC236}">
                <a16:creationId xmlns:a16="http://schemas.microsoft.com/office/drawing/2014/main" id="{B20F089F-11ED-4C53-B841-1CF6CC2AA7EB}"/>
              </a:ext>
            </a:extLst>
          </p:cNvPr>
          <p:cNvSpPr txBox="1">
            <a:spLocks/>
          </p:cNvSpPr>
          <p:nvPr/>
        </p:nvSpPr>
        <p:spPr>
          <a:xfrm flipH="1">
            <a:off x="2989992" y="1231889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vi-VN" sz="1400">
                <a:latin typeface="+mn-lt"/>
              </a:rPr>
              <a:t>Cài đặt môi trường Node.js</a:t>
            </a:r>
            <a:endParaRPr lang="vi-VN" sz="1100">
              <a:latin typeface="+mn-lt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naheim"/>
              <a:buNone/>
            </a:pPr>
            <a:endParaRPr lang="vi-VN" sz="1400" dirty="0">
              <a:latin typeface="+mn-lt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9507F303-0A34-4C01-94E9-8C59B805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93" y="1619627"/>
            <a:ext cx="5035820" cy="35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2">
            <a:extLst>
              <a:ext uri="{FF2B5EF4-FFF2-40B4-BE49-F238E27FC236}">
                <a16:creationId xmlns:a16="http://schemas.microsoft.com/office/drawing/2014/main" id="{9F2BD287-C9CB-420F-8047-790A45F63C6E}"/>
              </a:ext>
            </a:extLst>
          </p:cNvPr>
          <p:cNvSpPr txBox="1">
            <a:spLocks/>
          </p:cNvSpPr>
          <p:nvPr/>
        </p:nvSpPr>
        <p:spPr>
          <a:xfrm>
            <a:off x="-333722" y="236574"/>
            <a:ext cx="6092518" cy="44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react</a:t>
            </a:r>
          </a:p>
        </p:txBody>
      </p:sp>
      <p:sp>
        <p:nvSpPr>
          <p:cNvPr id="5" name="Google Shape;724;p47">
            <a:extLst>
              <a:ext uri="{FF2B5EF4-FFF2-40B4-BE49-F238E27FC236}">
                <a16:creationId xmlns:a16="http://schemas.microsoft.com/office/drawing/2014/main" id="{705ECF76-E266-4A1D-B4CD-6E92BD6D36AF}"/>
              </a:ext>
            </a:extLst>
          </p:cNvPr>
          <p:cNvSpPr txBox="1">
            <a:spLocks/>
          </p:cNvSpPr>
          <p:nvPr/>
        </p:nvSpPr>
        <p:spPr>
          <a:xfrm>
            <a:off x="1565329" y="680793"/>
            <a:ext cx="24813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Bằng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lệnh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C82F2D-3515-42A5-937B-16A413F8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695;p46">
            <a:extLst>
              <a:ext uri="{FF2B5EF4-FFF2-40B4-BE49-F238E27FC236}">
                <a16:creationId xmlns:a16="http://schemas.microsoft.com/office/drawing/2014/main" id="{36FE45EA-EAA3-41C0-8B59-11D795803B86}"/>
              </a:ext>
            </a:extLst>
          </p:cNvPr>
          <p:cNvSpPr txBox="1">
            <a:spLocks/>
          </p:cNvSpPr>
          <p:nvPr/>
        </p:nvSpPr>
        <p:spPr>
          <a:xfrm flipH="1">
            <a:off x="1736396" y="1205193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200" dirty="0" err="1">
                <a:solidFill>
                  <a:schemeClr val="dk2"/>
                </a:solidFill>
              </a:rPr>
              <a:t>Bước</a:t>
            </a:r>
            <a:r>
              <a:rPr lang="vi-VN" sz="2200" dirty="0">
                <a:solidFill>
                  <a:schemeClr val="dk2"/>
                </a:solidFill>
              </a:rPr>
              <a:t> </a:t>
            </a:r>
            <a:r>
              <a:rPr lang="en-US" sz="2200" dirty="0">
                <a:solidFill>
                  <a:schemeClr val="dk2"/>
                </a:solidFill>
              </a:rPr>
              <a:t>2:</a:t>
            </a:r>
            <a:endParaRPr lang="vi-VN" sz="2200" dirty="0">
              <a:solidFill>
                <a:schemeClr val="dk2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877E20C-35D4-4DFC-8F57-A2D4B838A462}"/>
              </a:ext>
            </a:extLst>
          </p:cNvPr>
          <p:cNvSpPr/>
          <p:nvPr/>
        </p:nvSpPr>
        <p:spPr>
          <a:xfrm>
            <a:off x="1828800" y="1608543"/>
            <a:ext cx="5079259" cy="353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C5C0D9F-A95C-4B6F-8FEB-1FA740D30DFE}"/>
              </a:ext>
            </a:extLst>
          </p:cNvPr>
          <p:cNvSpPr/>
          <p:nvPr/>
        </p:nvSpPr>
        <p:spPr>
          <a:xfrm>
            <a:off x="2974059" y="1190945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cài</a:t>
            </a:r>
            <a:r>
              <a:rPr lang="en-US" dirty="0">
                <a:solidFill>
                  <a:schemeClr val="bg1"/>
                </a:solidFill>
              </a:rPr>
              <a:t> app React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3FFCDE-A916-45A3-93DA-FD7DCC61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894" y="1697440"/>
            <a:ext cx="3737693" cy="1692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ổ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cmd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186075A-1270-4C8D-9DD9-B5FA6349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79658"/>
            <a:ext cx="5012514" cy="261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2">
            <a:extLst>
              <a:ext uri="{FF2B5EF4-FFF2-40B4-BE49-F238E27FC236}">
                <a16:creationId xmlns:a16="http://schemas.microsoft.com/office/drawing/2014/main" id="{9F2BD287-C9CB-420F-8047-790A45F63C6E}"/>
              </a:ext>
            </a:extLst>
          </p:cNvPr>
          <p:cNvSpPr txBox="1">
            <a:spLocks/>
          </p:cNvSpPr>
          <p:nvPr/>
        </p:nvSpPr>
        <p:spPr>
          <a:xfrm>
            <a:off x="-333722" y="236574"/>
            <a:ext cx="6092518" cy="44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react</a:t>
            </a:r>
          </a:p>
        </p:txBody>
      </p:sp>
      <p:sp>
        <p:nvSpPr>
          <p:cNvPr id="5" name="Google Shape;724;p47">
            <a:extLst>
              <a:ext uri="{FF2B5EF4-FFF2-40B4-BE49-F238E27FC236}">
                <a16:creationId xmlns:a16="http://schemas.microsoft.com/office/drawing/2014/main" id="{705ECF76-E266-4A1D-B4CD-6E92BD6D36AF}"/>
              </a:ext>
            </a:extLst>
          </p:cNvPr>
          <p:cNvSpPr txBox="1">
            <a:spLocks/>
          </p:cNvSpPr>
          <p:nvPr/>
        </p:nvSpPr>
        <p:spPr>
          <a:xfrm>
            <a:off x="1565329" y="680793"/>
            <a:ext cx="24813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Bằng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lệnh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C82F2D-3515-42A5-937B-16A413F8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695;p46">
            <a:extLst>
              <a:ext uri="{FF2B5EF4-FFF2-40B4-BE49-F238E27FC236}">
                <a16:creationId xmlns:a16="http://schemas.microsoft.com/office/drawing/2014/main" id="{36FE45EA-EAA3-41C0-8B59-11D795803B86}"/>
              </a:ext>
            </a:extLst>
          </p:cNvPr>
          <p:cNvSpPr txBox="1">
            <a:spLocks/>
          </p:cNvSpPr>
          <p:nvPr/>
        </p:nvSpPr>
        <p:spPr>
          <a:xfrm flipH="1">
            <a:off x="1736396" y="1205193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200" dirty="0" err="1">
                <a:solidFill>
                  <a:schemeClr val="dk2"/>
                </a:solidFill>
              </a:rPr>
              <a:t>Bước</a:t>
            </a:r>
            <a:r>
              <a:rPr lang="vi-VN" sz="2200" dirty="0">
                <a:solidFill>
                  <a:schemeClr val="dk2"/>
                </a:solidFill>
              </a:rPr>
              <a:t> </a:t>
            </a:r>
            <a:r>
              <a:rPr lang="en-US" sz="2200" dirty="0">
                <a:solidFill>
                  <a:schemeClr val="dk2"/>
                </a:solidFill>
              </a:rPr>
              <a:t>3:</a:t>
            </a:r>
            <a:endParaRPr lang="vi-VN" sz="2200" dirty="0">
              <a:solidFill>
                <a:schemeClr val="dk2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877E20C-35D4-4DFC-8F57-A2D4B838A462}"/>
              </a:ext>
            </a:extLst>
          </p:cNvPr>
          <p:cNvSpPr/>
          <p:nvPr/>
        </p:nvSpPr>
        <p:spPr>
          <a:xfrm>
            <a:off x="1828800" y="1608543"/>
            <a:ext cx="5079259" cy="353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vi-VN"/>
              <a:t>Chạy lệnh tạo project với tên react-project (tên project tùy ý) như bên dưới.</a:t>
            </a:r>
            <a:endParaRPr lang="en-US" dirty="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C5C0D9F-A95C-4B6F-8FEB-1FA740D30DFE}"/>
              </a:ext>
            </a:extLst>
          </p:cNvPr>
          <p:cNvSpPr/>
          <p:nvPr/>
        </p:nvSpPr>
        <p:spPr>
          <a:xfrm>
            <a:off x="2974059" y="1190945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project React.js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3FFCDE-A916-45A3-93DA-FD7DCC61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894" y="1674357"/>
            <a:ext cx="464541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vi-VN" dirty="0"/>
              <a:t>Ta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lượt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: </a:t>
            </a:r>
            <a:r>
              <a:rPr lang="vi-VN" dirty="0" err="1"/>
              <a:t>trỏ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ổ </a:t>
            </a:r>
            <a:r>
              <a:rPr lang="vi-VN" dirty="0" err="1"/>
              <a:t>đĩa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219B8B5D-22DC-4EA7-8DD8-0DA4CDAA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86" y="1889801"/>
            <a:ext cx="5010601" cy="1363899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732005C1-B1F9-4759-9279-AEF8ADCE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894" y="3340554"/>
            <a:ext cx="4626266" cy="1692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lệh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 Unicode MS"/>
              </a:rPr>
              <a:t>react-project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ý)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A7B051CB-9325-445E-B84C-002DACBB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59" y="3675247"/>
            <a:ext cx="4993028" cy="8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2">
            <a:extLst>
              <a:ext uri="{FF2B5EF4-FFF2-40B4-BE49-F238E27FC236}">
                <a16:creationId xmlns:a16="http://schemas.microsoft.com/office/drawing/2014/main" id="{9F2BD287-C9CB-420F-8047-790A45F63C6E}"/>
              </a:ext>
            </a:extLst>
          </p:cNvPr>
          <p:cNvSpPr txBox="1">
            <a:spLocks/>
          </p:cNvSpPr>
          <p:nvPr/>
        </p:nvSpPr>
        <p:spPr>
          <a:xfrm>
            <a:off x="-333722" y="236574"/>
            <a:ext cx="6092518" cy="44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react</a:t>
            </a:r>
          </a:p>
        </p:txBody>
      </p:sp>
      <p:sp>
        <p:nvSpPr>
          <p:cNvPr id="5" name="Google Shape;724;p47">
            <a:extLst>
              <a:ext uri="{FF2B5EF4-FFF2-40B4-BE49-F238E27FC236}">
                <a16:creationId xmlns:a16="http://schemas.microsoft.com/office/drawing/2014/main" id="{705ECF76-E266-4A1D-B4CD-6E92BD6D36AF}"/>
              </a:ext>
            </a:extLst>
          </p:cNvPr>
          <p:cNvSpPr txBox="1">
            <a:spLocks/>
          </p:cNvSpPr>
          <p:nvPr/>
        </p:nvSpPr>
        <p:spPr>
          <a:xfrm>
            <a:off x="1565329" y="680793"/>
            <a:ext cx="24813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Bằng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lệnh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C82F2D-3515-42A5-937B-16A413F8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695;p46">
            <a:extLst>
              <a:ext uri="{FF2B5EF4-FFF2-40B4-BE49-F238E27FC236}">
                <a16:creationId xmlns:a16="http://schemas.microsoft.com/office/drawing/2014/main" id="{36FE45EA-EAA3-41C0-8B59-11D795803B86}"/>
              </a:ext>
            </a:extLst>
          </p:cNvPr>
          <p:cNvSpPr txBox="1">
            <a:spLocks/>
          </p:cNvSpPr>
          <p:nvPr/>
        </p:nvSpPr>
        <p:spPr>
          <a:xfrm flipH="1">
            <a:off x="1736396" y="1205193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200" dirty="0" err="1">
                <a:solidFill>
                  <a:schemeClr val="dk2"/>
                </a:solidFill>
              </a:rPr>
              <a:t>Bước</a:t>
            </a:r>
            <a:r>
              <a:rPr lang="vi-VN" sz="2200" dirty="0">
                <a:solidFill>
                  <a:schemeClr val="dk2"/>
                </a:solidFill>
              </a:rPr>
              <a:t> </a:t>
            </a:r>
            <a:r>
              <a:rPr lang="en-US" sz="2200" dirty="0">
                <a:solidFill>
                  <a:schemeClr val="dk2"/>
                </a:solidFill>
              </a:rPr>
              <a:t>3:</a:t>
            </a:r>
            <a:endParaRPr lang="vi-VN" sz="2200" dirty="0">
              <a:solidFill>
                <a:schemeClr val="dk2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877E20C-35D4-4DFC-8F57-A2D4B838A462}"/>
              </a:ext>
            </a:extLst>
          </p:cNvPr>
          <p:cNvSpPr/>
          <p:nvPr/>
        </p:nvSpPr>
        <p:spPr>
          <a:xfrm>
            <a:off x="1828800" y="1608543"/>
            <a:ext cx="5079259" cy="353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vi-VN"/>
              <a:t>Chạy lệnh tạo project với tên react-project (tên project tùy ý) như bên dưới.</a:t>
            </a:r>
            <a:endParaRPr lang="en-US" dirty="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C5C0D9F-A95C-4B6F-8FEB-1FA740D30DFE}"/>
              </a:ext>
            </a:extLst>
          </p:cNvPr>
          <p:cNvSpPr/>
          <p:nvPr/>
        </p:nvSpPr>
        <p:spPr>
          <a:xfrm>
            <a:off x="2974059" y="1190945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project React.js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5C0141A-FFFD-4CE7-A650-01E77C6D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9412"/>
            <a:ext cx="5079259" cy="34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1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16173" y="2110101"/>
            <a:ext cx="434294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dirty="0" err="1"/>
              <a:t>Reactjs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thư </a:t>
            </a:r>
            <a:r>
              <a:rPr lang="vi-VN" dirty="0" err="1"/>
              <a:t>viện</a:t>
            </a:r>
            <a:r>
              <a:rPr lang="vi-VN" dirty="0"/>
              <a:t> </a:t>
            </a:r>
            <a:r>
              <a:rPr lang="vi-VN" dirty="0" err="1"/>
              <a:t>javascript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nhắm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tái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React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nên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năm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đây.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54151" y="114075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GIỚI THIỆU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2">
            <a:extLst>
              <a:ext uri="{FF2B5EF4-FFF2-40B4-BE49-F238E27FC236}">
                <a16:creationId xmlns:a16="http://schemas.microsoft.com/office/drawing/2014/main" id="{9F2BD287-C9CB-420F-8047-790A45F63C6E}"/>
              </a:ext>
            </a:extLst>
          </p:cNvPr>
          <p:cNvSpPr txBox="1">
            <a:spLocks/>
          </p:cNvSpPr>
          <p:nvPr/>
        </p:nvSpPr>
        <p:spPr>
          <a:xfrm>
            <a:off x="-333722" y="236574"/>
            <a:ext cx="6092518" cy="44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react</a:t>
            </a:r>
          </a:p>
        </p:txBody>
      </p:sp>
      <p:sp>
        <p:nvSpPr>
          <p:cNvPr id="5" name="Google Shape;724;p47">
            <a:extLst>
              <a:ext uri="{FF2B5EF4-FFF2-40B4-BE49-F238E27FC236}">
                <a16:creationId xmlns:a16="http://schemas.microsoft.com/office/drawing/2014/main" id="{705ECF76-E266-4A1D-B4CD-6E92BD6D36AF}"/>
              </a:ext>
            </a:extLst>
          </p:cNvPr>
          <p:cNvSpPr txBox="1">
            <a:spLocks/>
          </p:cNvSpPr>
          <p:nvPr/>
        </p:nvSpPr>
        <p:spPr>
          <a:xfrm>
            <a:off x="1565329" y="680793"/>
            <a:ext cx="24813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Bằng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lệnh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C82F2D-3515-42A5-937B-16A413F8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695;p46">
            <a:extLst>
              <a:ext uri="{FF2B5EF4-FFF2-40B4-BE49-F238E27FC236}">
                <a16:creationId xmlns:a16="http://schemas.microsoft.com/office/drawing/2014/main" id="{36FE45EA-EAA3-41C0-8B59-11D795803B86}"/>
              </a:ext>
            </a:extLst>
          </p:cNvPr>
          <p:cNvSpPr txBox="1">
            <a:spLocks/>
          </p:cNvSpPr>
          <p:nvPr/>
        </p:nvSpPr>
        <p:spPr>
          <a:xfrm flipH="1">
            <a:off x="1736396" y="1205193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200" dirty="0" err="1">
                <a:solidFill>
                  <a:schemeClr val="dk2"/>
                </a:solidFill>
              </a:rPr>
              <a:t>Bước</a:t>
            </a:r>
            <a:r>
              <a:rPr lang="vi-VN" sz="2200" dirty="0">
                <a:solidFill>
                  <a:schemeClr val="dk2"/>
                </a:solidFill>
              </a:rPr>
              <a:t> </a:t>
            </a:r>
            <a:r>
              <a:rPr lang="en-US" sz="2200" dirty="0">
                <a:solidFill>
                  <a:schemeClr val="dk2"/>
                </a:solidFill>
              </a:rPr>
              <a:t>4:</a:t>
            </a:r>
            <a:endParaRPr lang="vi-VN" sz="2200" dirty="0">
              <a:solidFill>
                <a:schemeClr val="dk2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877E20C-35D4-4DFC-8F57-A2D4B838A462}"/>
              </a:ext>
            </a:extLst>
          </p:cNvPr>
          <p:cNvSpPr/>
          <p:nvPr/>
        </p:nvSpPr>
        <p:spPr>
          <a:xfrm>
            <a:off x="1828800" y="1608543"/>
            <a:ext cx="5079259" cy="353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vi-VN"/>
              <a:t>Chạy lệnh tạo project với tên react-project (tên project tùy ý) như bên dưới.</a:t>
            </a:r>
            <a:endParaRPr lang="en-US" dirty="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C5C0D9F-A95C-4B6F-8FEB-1FA740D30DFE}"/>
              </a:ext>
            </a:extLst>
          </p:cNvPr>
          <p:cNvSpPr/>
          <p:nvPr/>
        </p:nvSpPr>
        <p:spPr>
          <a:xfrm>
            <a:off x="2974059" y="1190945"/>
            <a:ext cx="1657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lệnh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chạy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49B263-52DC-4BC2-AA91-29C0DB31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242" y="1659713"/>
            <a:ext cx="4872350" cy="184666"/>
          </a:xfrm>
          <a:prstGeom prst="rect">
            <a:avLst/>
          </a:prstGeom>
          <a:solidFill>
            <a:srgbClr val="FFF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react-project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cmd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5D04996-966A-44BF-9BA3-A16D1102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42" y="1928408"/>
            <a:ext cx="4872351" cy="75258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7BA22865-AFBD-4523-BEE9-B1711F39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242" y="2698484"/>
            <a:ext cx="4331720" cy="184666"/>
          </a:xfrm>
          <a:prstGeom prst="rect">
            <a:avLst/>
          </a:prstGeom>
          <a:solidFill>
            <a:srgbClr val="FFF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Thực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thi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chạy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project React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bằng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lệnh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8836E91B-1D51-436F-9B94-495876F42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243" y="2883150"/>
            <a:ext cx="4872350" cy="21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7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2">
            <a:extLst>
              <a:ext uri="{FF2B5EF4-FFF2-40B4-BE49-F238E27FC236}">
                <a16:creationId xmlns:a16="http://schemas.microsoft.com/office/drawing/2014/main" id="{9F2BD287-C9CB-420F-8047-790A45F63C6E}"/>
              </a:ext>
            </a:extLst>
          </p:cNvPr>
          <p:cNvSpPr txBox="1">
            <a:spLocks/>
          </p:cNvSpPr>
          <p:nvPr/>
        </p:nvSpPr>
        <p:spPr>
          <a:xfrm>
            <a:off x="-333722" y="236574"/>
            <a:ext cx="6092518" cy="44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cài</a:t>
            </a:r>
            <a:r>
              <a:rPr lang="en-US" sz="3600" dirty="0"/>
              <a:t> </a:t>
            </a:r>
            <a:r>
              <a:rPr lang="en-US" sz="3600" dirty="0" err="1"/>
              <a:t>đặt</a:t>
            </a:r>
            <a:r>
              <a:rPr lang="en-US" sz="3600" dirty="0"/>
              <a:t> react</a:t>
            </a:r>
          </a:p>
        </p:txBody>
      </p:sp>
      <p:sp>
        <p:nvSpPr>
          <p:cNvPr id="5" name="Google Shape;724;p47">
            <a:extLst>
              <a:ext uri="{FF2B5EF4-FFF2-40B4-BE49-F238E27FC236}">
                <a16:creationId xmlns:a16="http://schemas.microsoft.com/office/drawing/2014/main" id="{705ECF76-E266-4A1D-B4CD-6E92BD6D36AF}"/>
              </a:ext>
            </a:extLst>
          </p:cNvPr>
          <p:cNvSpPr txBox="1">
            <a:spLocks/>
          </p:cNvSpPr>
          <p:nvPr/>
        </p:nvSpPr>
        <p:spPr>
          <a:xfrm>
            <a:off x="1565329" y="680793"/>
            <a:ext cx="24813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Bằng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lệnh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C82F2D-3515-42A5-937B-16A413F8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695;p46">
            <a:extLst>
              <a:ext uri="{FF2B5EF4-FFF2-40B4-BE49-F238E27FC236}">
                <a16:creationId xmlns:a16="http://schemas.microsoft.com/office/drawing/2014/main" id="{36FE45EA-EAA3-41C0-8B59-11D795803B86}"/>
              </a:ext>
            </a:extLst>
          </p:cNvPr>
          <p:cNvSpPr txBox="1">
            <a:spLocks/>
          </p:cNvSpPr>
          <p:nvPr/>
        </p:nvSpPr>
        <p:spPr>
          <a:xfrm flipH="1">
            <a:off x="1736396" y="1205193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200" dirty="0" err="1">
                <a:solidFill>
                  <a:schemeClr val="dk2"/>
                </a:solidFill>
              </a:rPr>
              <a:t>Bước</a:t>
            </a:r>
            <a:r>
              <a:rPr lang="vi-VN" sz="2200" dirty="0">
                <a:solidFill>
                  <a:schemeClr val="dk2"/>
                </a:solidFill>
              </a:rPr>
              <a:t> </a:t>
            </a:r>
            <a:r>
              <a:rPr lang="en-US" sz="2200" dirty="0">
                <a:solidFill>
                  <a:schemeClr val="dk2"/>
                </a:solidFill>
              </a:rPr>
              <a:t>4:</a:t>
            </a:r>
            <a:endParaRPr lang="vi-VN" sz="2200" dirty="0">
              <a:solidFill>
                <a:schemeClr val="dk2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877E20C-35D4-4DFC-8F57-A2D4B838A462}"/>
              </a:ext>
            </a:extLst>
          </p:cNvPr>
          <p:cNvSpPr/>
          <p:nvPr/>
        </p:nvSpPr>
        <p:spPr>
          <a:xfrm>
            <a:off x="1828800" y="1608543"/>
            <a:ext cx="5079259" cy="3534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C5C0D9F-A95C-4B6F-8FEB-1FA740D30DFE}"/>
              </a:ext>
            </a:extLst>
          </p:cNvPr>
          <p:cNvSpPr/>
          <p:nvPr/>
        </p:nvSpPr>
        <p:spPr>
          <a:xfrm>
            <a:off x="2974059" y="1190945"/>
            <a:ext cx="1657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lệnh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chạy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7AE0EC-32B0-4B53-944A-54D0E59F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242" y="1649412"/>
            <a:ext cx="4892374" cy="5078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React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cs typeface="Arial" panose="020B0604020202020204" pitchFamily="34" charset="0"/>
              </a:rPr>
              <a:t>http://localhost:3000/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7F05D5F-C69D-4F37-888C-F1CCDE85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31" y="2250429"/>
            <a:ext cx="4882496" cy="27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51397" y="2832983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4000" dirty="0" err="1"/>
              <a:t>Sản</a:t>
            </a:r>
            <a:r>
              <a:rPr lang="en-US" sz="4000" dirty="0"/>
              <a:t> </a:t>
            </a:r>
            <a:r>
              <a:rPr lang="en-US" sz="4000" dirty="0" err="1"/>
              <a:t>phẩm</a:t>
            </a:r>
            <a:r>
              <a:rPr lang="en-US" sz="4000" dirty="0"/>
              <a:t> </a:t>
            </a:r>
            <a:r>
              <a:rPr lang="en-US" sz="4000" dirty="0" err="1"/>
              <a:t>minh</a:t>
            </a:r>
            <a:r>
              <a:rPr lang="en-US" sz="4000" dirty="0"/>
              <a:t> </a:t>
            </a:r>
            <a:r>
              <a:rPr lang="en-US" sz="4000" dirty="0" err="1"/>
              <a:t>họa</a:t>
            </a:r>
            <a:r>
              <a:rPr lang="en-US" sz="4000" dirty="0"/>
              <a:t> </a:t>
            </a:r>
            <a:r>
              <a:rPr lang="en-US" sz="4000" dirty="0" err="1"/>
              <a:t>kèm</a:t>
            </a:r>
            <a:r>
              <a:rPr lang="en-US" sz="4000" dirty="0"/>
              <a:t> </a:t>
            </a:r>
            <a:r>
              <a:rPr lang="en-US" sz="4000" dirty="0" err="1"/>
              <a:t>theo</a:t>
            </a:r>
            <a:endParaRPr sz="4000"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FOR WATCHING</a:t>
            </a:r>
            <a:endParaRPr sz="6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dirty="0"/>
              <a:t>React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210412" y="2007756"/>
            <a:ext cx="5515396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vi-VN" b="1" dirty="0" err="1">
                <a:latin typeface="Overpass Mono" panose="020B0604020202020204" charset="0"/>
                <a:cs typeface="Times New Roman" panose="02020603050405020304" pitchFamily="18" charset="0"/>
              </a:rPr>
              <a:t>React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 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thư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viện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phổ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xây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dựng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giao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diện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(UI).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Nó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tốc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phản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hồi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tuyệt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vời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khi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user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nhập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phương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pháp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render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trang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web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Components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công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cụ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này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bởi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Facebook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Nó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ra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mắt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công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cụ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mã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nguồn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mở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Overpass Mono" panose="020B0604020202020204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latin typeface="Overpass Mono" panose="020B0604020202020204" charset="0"/>
                <a:cs typeface="Times New Roman" panose="02020603050405020304" pitchFamily="18" charset="0"/>
              </a:rPr>
              <a:t> năm 2013.</a:t>
            </a:r>
            <a:r>
              <a:rPr lang="vi-VN" sz="1100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Hiện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tại</a:t>
            </a:r>
            <a:r>
              <a:rPr lang="vi-VN" dirty="0">
                <a:latin typeface="Overpass Mono" panose="020B0604020202020204" charset="0"/>
              </a:rPr>
              <a:t>, </a:t>
            </a:r>
            <a:r>
              <a:rPr lang="vi-VN" dirty="0" err="1">
                <a:latin typeface="Overpass Mono" panose="020B0604020202020204" charset="0"/>
              </a:rPr>
              <a:t>nó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đã</a:t>
            </a:r>
            <a:r>
              <a:rPr lang="vi-VN" dirty="0">
                <a:latin typeface="Overpass Mono" panose="020B0604020202020204" charset="0"/>
              </a:rPr>
              <a:t> đi </a:t>
            </a:r>
            <a:r>
              <a:rPr lang="vi-VN" dirty="0" err="1">
                <a:latin typeface="Overpass Mono" panose="020B0604020202020204" charset="0"/>
              </a:rPr>
              <a:t>trước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các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đối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thủ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chính</a:t>
            </a:r>
            <a:r>
              <a:rPr lang="vi-VN" dirty="0">
                <a:latin typeface="Overpass Mono" panose="020B0604020202020204" charset="0"/>
              </a:rPr>
              <a:t> như </a:t>
            </a:r>
            <a:r>
              <a:rPr lang="vi-VN" b="1" dirty="0" err="1">
                <a:solidFill>
                  <a:srgbClr val="6747C7"/>
                </a:solidFill>
                <a:latin typeface="Overpass Mono" panose="020B0604020202020204" charset="0"/>
                <a:hlinkClick r:id="rId3"/>
              </a:rPr>
              <a:t>Angular</a:t>
            </a:r>
            <a:r>
              <a:rPr lang="vi-VN" dirty="0">
                <a:latin typeface="Overpass Mono" panose="020B0604020202020204" charset="0"/>
              </a:rPr>
              <a:t> </a:t>
            </a:r>
            <a:r>
              <a:rPr lang="vi-VN" dirty="0" err="1">
                <a:latin typeface="Overpass Mono" panose="020B0604020202020204" charset="0"/>
              </a:rPr>
              <a:t>và</a:t>
            </a:r>
            <a:r>
              <a:rPr lang="vi-VN" dirty="0">
                <a:latin typeface="Overpass Mono" panose="020B0604020202020204" charset="0"/>
              </a:rPr>
              <a:t> </a:t>
            </a:r>
            <a:r>
              <a:rPr lang="vi-VN" b="1" dirty="0" err="1">
                <a:solidFill>
                  <a:srgbClr val="6747C7"/>
                </a:solidFill>
                <a:latin typeface="Overpass Mono" panose="020B0604020202020204" charset="0"/>
                <a:hlinkClick r:id="rId4"/>
              </a:rPr>
              <a:t>Bootstrap</a:t>
            </a:r>
            <a:r>
              <a:rPr lang="vi-VN" dirty="0">
                <a:latin typeface="Overpass Mono" panose="020B0604020202020204" charset="0"/>
              </a:rPr>
              <a:t>, hai thư </a:t>
            </a:r>
            <a:r>
              <a:rPr lang="vi-VN" dirty="0" err="1">
                <a:latin typeface="Overpass Mono" panose="020B0604020202020204" charset="0"/>
              </a:rPr>
              <a:t>viện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JavaScript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bán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chạy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nhất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thời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bấy</a:t>
            </a:r>
            <a:r>
              <a:rPr lang="vi-VN" dirty="0">
                <a:latin typeface="Overpass Mono" panose="020B0604020202020204" charset="0"/>
              </a:rPr>
              <a:t> </a:t>
            </a:r>
            <a:r>
              <a:rPr lang="vi-VN" dirty="0" err="1">
                <a:latin typeface="Overpass Mono" panose="020B0604020202020204" charset="0"/>
              </a:rPr>
              <a:t>giờ</a:t>
            </a:r>
            <a:r>
              <a:rPr lang="vi-VN" dirty="0">
                <a:latin typeface="Overpass Mono" panose="020B0604020202020204" charset="0"/>
              </a:rPr>
              <a:t>.</a:t>
            </a:r>
            <a:endParaRPr lang="en-US" dirty="0">
              <a:latin typeface="Overpass Mon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48925" y="1160821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React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520535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/>
            <a:r>
              <a:rPr lang="en" dirty="0"/>
              <a:t>“</a:t>
            </a:r>
            <a:r>
              <a:rPr lang="vi-VN" dirty="0" err="1"/>
              <a:t>React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(UI)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“</a:t>
            </a:r>
            <a:r>
              <a:rPr lang="vi-VN" dirty="0" err="1"/>
              <a:t>components</a:t>
            </a:r>
            <a:r>
              <a:rPr lang="vi-VN" dirty="0"/>
              <a:t>”.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522894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825397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1786355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792024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1819719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08408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489530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52535" y="119761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Dễ sử dụng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537173" y="1221351"/>
            <a:ext cx="2401541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Tối ưu 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81980" y="1646196"/>
            <a:ext cx="2163900" cy="113705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vi-VN" dirty="0" err="1"/>
              <a:t>Mỗi</a:t>
            </a:r>
            <a:r>
              <a:rPr lang="vi-VN" dirty="0"/>
              <a:t> khi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, thay </a:t>
            </a:r>
            <a:r>
              <a:rPr lang="vi-VN" dirty="0" err="1"/>
              <a:t>vì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nguyên trang,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React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component</a:t>
            </a:r>
            <a:r>
              <a:rPr lang="vi-VN" dirty="0"/>
              <a:t>  liên quan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Phổ biến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4"/>
            <a:ext cx="2163900" cy="115961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hầu</a:t>
            </a:r>
            <a:r>
              <a:rPr lang="vi-VN" dirty="0"/>
              <a:t>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component</a:t>
            </a:r>
            <a:r>
              <a:rPr lang="vi-VN" dirty="0"/>
              <a:t> 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chia </a:t>
            </a:r>
            <a:r>
              <a:rPr lang="vi-VN" dirty="0" err="1"/>
              <a:t>sẻ</a:t>
            </a:r>
            <a:r>
              <a:rPr lang="vi-VN" dirty="0"/>
              <a:t>,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Nhanh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4"/>
            <a:ext cx="2163900" cy="104614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/>
              <a:t>C</a:t>
            </a:r>
            <a:r>
              <a:rPr lang="vi-VN" dirty="0"/>
              <a:t>ho </a:t>
            </a:r>
            <a:r>
              <a:rPr lang="vi-VN" dirty="0" err="1"/>
              <a:t>tốc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tuyệt</a:t>
            </a:r>
            <a:r>
              <a:rPr lang="vi-VN" dirty="0"/>
              <a:t> </a:t>
            </a:r>
            <a:r>
              <a:rPr lang="vi-VN" dirty="0" err="1"/>
              <a:t>vời</a:t>
            </a:r>
            <a:r>
              <a:rPr lang="vi-VN" dirty="0"/>
              <a:t> khi </a:t>
            </a:r>
            <a:r>
              <a:rPr lang="vi-VN" dirty="0" err="1"/>
              <a:t>user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render</a:t>
            </a:r>
            <a:r>
              <a:rPr lang="vi-VN" dirty="0"/>
              <a:t> trang </a:t>
            </a:r>
            <a:r>
              <a:rPr lang="vi-VN" dirty="0" err="1"/>
              <a:t>web</a:t>
            </a:r>
            <a:r>
              <a:rPr lang="en" dirty="0"/>
              <a:t>.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522894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528572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494349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792023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4089749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495199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528572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825397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4123122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489530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1786780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1819719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117444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5912" y="162337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vi-VN" dirty="0" err="1"/>
              <a:t>React</a:t>
            </a:r>
            <a:r>
              <a:rPr lang="vi-VN" dirty="0"/>
              <a:t> chia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trang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riêng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component</a:t>
            </a:r>
            <a:r>
              <a:rPr lang="vi-VN" dirty="0"/>
              <a:t>,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ở </a:t>
            </a:r>
            <a:r>
              <a:rPr lang="vi-VN" dirty="0" err="1"/>
              <a:t>nhiều</a:t>
            </a:r>
            <a:r>
              <a:rPr lang="vi-VN" dirty="0"/>
              <a:t> nơi.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684851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654022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679360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682646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 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Do không </a:t>
            </a:r>
            <a:r>
              <a:rPr lang="vi-VN" dirty="0" err="1"/>
              <a:t>viết</a:t>
            </a:r>
            <a:r>
              <a:rPr lang="vi-VN" dirty="0"/>
              <a:t> trên </a:t>
            </a:r>
            <a:r>
              <a:rPr lang="vi-VN" dirty="0" err="1"/>
              <a:t>nền</a:t>
            </a:r>
            <a:r>
              <a:rPr lang="vi-VN" dirty="0"/>
              <a:t> HTML nên không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PHP </a:t>
            </a:r>
            <a:r>
              <a:rPr lang="vi-VN" dirty="0" err="1"/>
              <a:t>được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Khác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427165" y="2283125"/>
            <a:ext cx="280327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gần</a:t>
            </a:r>
            <a:r>
              <a:rPr lang="vi-VN" dirty="0"/>
              <a:t> như không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React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Windows,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Node.js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thêm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library</a:t>
            </a:r>
            <a:r>
              <a:rPr lang="vi-VN" dirty="0"/>
              <a:t> như </a:t>
            </a:r>
            <a:r>
              <a:rPr lang="vi-VN" dirty="0" err="1"/>
              <a:t>babel</a:t>
            </a:r>
            <a:r>
              <a:rPr lang="vi-VN" dirty="0"/>
              <a:t> hay </a:t>
            </a:r>
            <a:r>
              <a:rPr lang="vi-VN" dirty="0" err="1"/>
              <a:t>webpack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Phức tạp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230435" y="2283125"/>
            <a:ext cx="2970131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 err="1"/>
              <a:t>Các</a:t>
            </a:r>
            <a:r>
              <a:rPr lang="vi-VN" dirty="0"/>
              <a:t> JS </a:t>
            </a:r>
            <a:r>
              <a:rPr lang="vi-VN" dirty="0" err="1"/>
              <a:t>library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xài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. Do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module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react-xxxx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thay </a:t>
            </a:r>
            <a:r>
              <a:rPr lang="vi-VN" dirty="0" err="1"/>
              <a:t>thế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776808" y="1528450"/>
            <a:ext cx="2010084" cy="754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Nhiều thay đổi</a:t>
            </a:r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1855491" y="3859795"/>
            <a:ext cx="2010084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React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Ajax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1938975" y="332999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Ajax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4911458" y="3859795"/>
            <a:ext cx="3291444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xúc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quen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thư </a:t>
            </a:r>
            <a:r>
              <a:rPr lang="vi-VN" dirty="0" err="1"/>
              <a:t>viện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như </a:t>
            </a:r>
            <a:r>
              <a:rPr lang="vi-VN" dirty="0" err="1"/>
              <a:t>jQuery</a:t>
            </a:r>
            <a:r>
              <a:rPr lang="vi-VN" dirty="0"/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5407099" y="3329838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 học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React?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6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1647</Words>
  <Application>Microsoft Office PowerPoint</Application>
  <PresentationFormat>Trình chiếu Trên màn hình (16:9)</PresentationFormat>
  <Paragraphs>156</Paragraphs>
  <Slides>33</Slides>
  <Notes>18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43" baseType="lpstr">
      <vt:lpstr>Anaheim</vt:lpstr>
      <vt:lpstr>Nunito Light</vt:lpstr>
      <vt:lpstr>Wingdings</vt:lpstr>
      <vt:lpstr>Times New Roman</vt:lpstr>
      <vt:lpstr>Arial Unicode MS</vt:lpstr>
      <vt:lpstr>Raleway Thin</vt:lpstr>
      <vt:lpstr>Barlow Condensed ExtraBold</vt:lpstr>
      <vt:lpstr>Arial</vt:lpstr>
      <vt:lpstr>Overpass Mono</vt:lpstr>
      <vt:lpstr>Programming Lesson by Slidesgo</vt:lpstr>
      <vt:lpstr>Tìm hiểu về React</vt:lpstr>
      <vt:lpstr>Tìm hiểu về React</vt:lpstr>
      <vt:lpstr>GIỚI THIỆU</vt:lpstr>
      <vt:lpstr>React là gì?</vt:lpstr>
      <vt:lpstr>React là gì?</vt:lpstr>
      <vt:lpstr>Bản trình bày PowerPoint</vt:lpstr>
      <vt:lpstr>Điểm mạnh của React</vt:lpstr>
      <vt:lpstr>Điểm yếu của react </vt:lpstr>
      <vt:lpstr>Tại sao nên sử dụng React?</vt:lpstr>
      <vt:lpstr>Tại sao nên sử dụng React?</vt:lpstr>
      <vt:lpstr>Tại sao nên sử dụng React?</vt:lpstr>
      <vt:lpstr>Tại sao nên sử dụng React?</vt:lpstr>
      <vt:lpstr>Tại sao nên sử dụng React?</vt:lpstr>
      <vt:lpstr>Bản trình bày PowerPoint</vt:lpstr>
      <vt:lpstr>Bản trình bày PowerPoint</vt:lpstr>
      <vt:lpstr>React hoạt động như thế nào?</vt:lpstr>
      <vt:lpstr>Bản trình bày PowerPoint</vt:lpstr>
      <vt:lpstr>Bản trình bày PowerPoint</vt:lpstr>
      <vt:lpstr>Bản trình bày PowerPoint</vt:lpstr>
      <vt:lpstr>Bản trình bày PowerPoint</vt:lpstr>
      <vt:lpstr>Cách cài đặt react </vt:lpstr>
      <vt:lpstr>Cách cài đặt react</vt:lpstr>
      <vt:lpstr>Bản trình bày PowerPoint</vt:lpstr>
      <vt:lpstr>Bản trình bày PowerPoint</vt:lpstr>
      <vt:lpstr>Bước 1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Demo</vt:lpstr>
      <vt:lpstr>THANK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React</dc:title>
  <dc:creator>Nguyen Thanh Dat</dc:creator>
  <cp:lastModifiedBy>Nguyen Thanh Dat</cp:lastModifiedBy>
  <cp:revision>41</cp:revision>
  <dcterms:modified xsi:type="dcterms:W3CDTF">2021-05-07T00:59:32Z</dcterms:modified>
</cp:coreProperties>
</file>