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4" r:id="rId5"/>
    <p:sldId id="265" r:id="rId6"/>
    <p:sldId id="268" r:id="rId7"/>
    <p:sldId id="306" r:id="rId8"/>
    <p:sldId id="269" r:id="rId9"/>
    <p:sldId id="307" r:id="rId10"/>
    <p:sldId id="270" r:id="rId11"/>
    <p:sldId id="261" r:id="rId12"/>
    <p:sldId id="262" r:id="rId13"/>
    <p:sldId id="263"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3" d="100"/>
          <a:sy n="103" d="100"/>
        </p:scale>
        <p:origin x="8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2154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93961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3391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1858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2248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136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7441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56923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4089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1960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52264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lIns="109728" tIns="109728" rIns="109728" bIns="91440" anchor="ctr"/>
          <a:lstStyle>
            <a:lvl1pPr algn="r">
              <a:defRPr sz="1000" i="0">
                <a:solidFill>
                  <a:schemeClr val="tx2">
                    <a:alpha val="85000"/>
                  </a:schemeClr>
                </a:solidFill>
              </a:defRPr>
            </a:lvl1pPr>
          </a:lstStyle>
          <a:p>
            <a:fld id="{11008460-8B2F-4AAA-A4E2-10730069204C}" type="datetimeFigureOut">
              <a:rPr lang="en-US" smtClean="0"/>
              <a:pPr/>
              <a:t>4/14/2023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lIns="109728" tIns="109728" rIns="109728" bIns="9144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lIns="109728" tIns="109728" rIns="109728" bIns="9144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41271921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14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4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4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4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4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195A83-AA4F-FE4B-AFEA-5A5576C39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B6798B-D282-478F-9DE2-98C42071F73A}"/>
              </a:ext>
            </a:extLst>
          </p:cNvPr>
          <p:cNvPicPr>
            <a:picLocks noChangeAspect="1"/>
          </p:cNvPicPr>
          <p:nvPr/>
        </p:nvPicPr>
        <p:blipFill rotWithShape="1">
          <a:blip r:embed="rId2"/>
          <a:srcRect t="8425" b="7305"/>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5D46AEE3-40D1-42D1-A7BC-6DFEC62B2AF0}"/>
              </a:ext>
            </a:extLst>
          </p:cNvPr>
          <p:cNvSpPr>
            <a:spLocks noGrp="1"/>
          </p:cNvSpPr>
          <p:nvPr>
            <p:ph type="ctrTitle"/>
          </p:nvPr>
        </p:nvSpPr>
        <p:spPr>
          <a:xfrm>
            <a:off x="4521389" y="1826096"/>
            <a:ext cx="3149221" cy="2142699"/>
          </a:xfrm>
        </p:spPr>
        <p:txBody>
          <a:bodyPr anchor="b">
            <a:normAutofit/>
          </a:bodyPr>
          <a:lstStyle/>
          <a:p>
            <a:pPr algn="ctr">
              <a:lnSpc>
                <a:spcPct val="104000"/>
              </a:lnSpc>
            </a:pPr>
            <a:r>
              <a:rPr lang="en-US" sz="4000"/>
              <a:t>BÁO CÁO PROJECT</a:t>
            </a:r>
            <a:endParaRPr lang="vi-VN" sz="4000"/>
          </a:p>
        </p:txBody>
      </p:sp>
      <p:sp>
        <p:nvSpPr>
          <p:cNvPr id="3" name="Tiêu đề phụ 2">
            <a:extLst>
              <a:ext uri="{FF2B5EF4-FFF2-40B4-BE49-F238E27FC236}">
                <a16:creationId xmlns:a16="http://schemas.microsoft.com/office/drawing/2014/main" id="{CA4B2B02-10CA-43B3-8446-D9CAD41ECE67}"/>
              </a:ext>
            </a:extLst>
          </p:cNvPr>
          <p:cNvSpPr>
            <a:spLocks noGrp="1"/>
          </p:cNvSpPr>
          <p:nvPr>
            <p:ph type="subTitle" idx="1"/>
          </p:nvPr>
        </p:nvSpPr>
        <p:spPr>
          <a:xfrm>
            <a:off x="4642513" y="4196605"/>
            <a:ext cx="2906973" cy="948601"/>
          </a:xfrm>
        </p:spPr>
        <p:txBody>
          <a:bodyPr anchor="t">
            <a:normAutofit/>
          </a:bodyPr>
          <a:lstStyle/>
          <a:p>
            <a:pPr algn="ctr"/>
            <a:r>
              <a:rPr lang="en-US">
                <a:latin typeface="+mj-lt"/>
              </a:rPr>
              <a:t>MÔN XỬ LÝ ẢNH</a:t>
            </a:r>
            <a:endParaRPr lang="vi-VN">
              <a:latin typeface="+mj-lt"/>
            </a:endParaRPr>
          </a:p>
        </p:txBody>
      </p:sp>
      <p:sp>
        <p:nvSpPr>
          <p:cNvPr id="13"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6"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5199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DE833752-1F32-CF72-5012-D31B4FD9E890}"/>
              </a:ext>
            </a:extLst>
          </p:cNvPr>
          <p:cNvSpPr txBox="1">
            <a:spLocks/>
          </p:cNvSpPr>
          <p:nvPr/>
        </p:nvSpPr>
        <p:spPr>
          <a:xfrm>
            <a:off x="920090" y="206118"/>
            <a:ext cx="9076329" cy="1064277"/>
          </a:xfrm>
          <a:prstGeom prst="rect">
            <a:avLst/>
          </a:prstGeom>
        </p:spPr>
        <p:txBody>
          <a:bodyPr lIns="109728" tIns="109728" rIns="109728" bIns="91440" anchor="ctr"/>
          <a:lstStyle>
            <a:lvl1pPr algn="l" defTabSz="914400" rtl="0" eaLnBrk="1" latinLnBrk="0" hangingPunct="1">
              <a:lnSpc>
                <a:spcPct val="114000"/>
              </a:lnSpc>
              <a:spcBef>
                <a:spcPct val="0"/>
              </a:spcBef>
              <a:buNone/>
              <a:defRPr sz="4000" kern="1200">
                <a:solidFill>
                  <a:schemeClr val="tx2"/>
                </a:solidFill>
                <a:latin typeface="+mj-lt"/>
                <a:ea typeface="+mj-ea"/>
                <a:cs typeface="+mj-cs"/>
              </a:defRPr>
            </a:lvl1pPr>
          </a:lstStyle>
          <a:p>
            <a:r>
              <a:rPr lang="en-US"/>
              <a:t>CÁC BƯỚC THỰC HIỆN</a:t>
            </a:r>
            <a:endParaRPr lang="vi-VN" dirty="0"/>
          </a:p>
        </p:txBody>
      </p:sp>
      <p:pic>
        <p:nvPicPr>
          <p:cNvPr id="10" name="Picture 9" descr="A beach with clear blue water&#10;&#10;Description automatically generated with low confidence">
            <a:extLst>
              <a:ext uri="{FF2B5EF4-FFF2-40B4-BE49-F238E27FC236}">
                <a16:creationId xmlns:a16="http://schemas.microsoft.com/office/drawing/2014/main" id="{9287E2FE-A8DB-B04F-2C95-957FA79B0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3835" y="1691748"/>
            <a:ext cx="7384330" cy="4153686"/>
          </a:xfrm>
          <a:prstGeom prst="rect">
            <a:avLst/>
          </a:prstGeom>
        </p:spPr>
      </p:pic>
    </p:spTree>
    <p:extLst>
      <p:ext uri="{BB962C8B-B14F-4D97-AF65-F5344CB8AC3E}">
        <p14:creationId xmlns:p14="http://schemas.microsoft.com/office/powerpoint/2010/main" val="3817263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944D6C-5372-4254-9F9B-1DE155D7C73F}"/>
              </a:ext>
            </a:extLst>
          </p:cNvPr>
          <p:cNvSpPr>
            <a:spLocks noGrp="1"/>
          </p:cNvSpPr>
          <p:nvPr>
            <p:ph type="ctrTitle"/>
          </p:nvPr>
        </p:nvSpPr>
        <p:spPr/>
        <p:txBody>
          <a:bodyPr/>
          <a:lstStyle/>
          <a:p>
            <a:r>
              <a:rPr lang="en-US" sz="6000"/>
              <a:t>KẾT LUẬN</a:t>
            </a:r>
            <a:endParaRPr lang="vi-VN" sz="6000"/>
          </a:p>
        </p:txBody>
      </p:sp>
    </p:spTree>
    <p:extLst>
      <p:ext uri="{BB962C8B-B14F-4D97-AF65-F5344CB8AC3E}">
        <p14:creationId xmlns:p14="http://schemas.microsoft.com/office/powerpoint/2010/main" val="129540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E6EC14-3BDE-47A1-A3A8-FD88FAECCB94}"/>
              </a:ext>
            </a:extLst>
          </p:cNvPr>
          <p:cNvSpPr>
            <a:spLocks noGrp="1"/>
          </p:cNvSpPr>
          <p:nvPr>
            <p:ph type="title"/>
          </p:nvPr>
        </p:nvSpPr>
        <p:spPr>
          <a:xfrm>
            <a:off x="966743" y="300182"/>
            <a:ext cx="9076329" cy="1064277"/>
          </a:xfrm>
        </p:spPr>
        <p:txBody>
          <a:bodyPr/>
          <a:lstStyle/>
          <a:p>
            <a:r>
              <a:rPr lang="en-US" dirty="0"/>
              <a:t>KẾT LUẬN</a:t>
            </a:r>
            <a:endParaRPr lang="vi-VN" dirty="0"/>
          </a:p>
        </p:txBody>
      </p:sp>
      <p:sp>
        <p:nvSpPr>
          <p:cNvPr id="3" name="Chỗ dành sẵn cho Nội dung 2">
            <a:extLst>
              <a:ext uri="{FF2B5EF4-FFF2-40B4-BE49-F238E27FC236}">
                <a16:creationId xmlns:a16="http://schemas.microsoft.com/office/drawing/2014/main" id="{9E8C0889-C5BE-4292-9670-628C44F115FD}"/>
              </a:ext>
            </a:extLst>
          </p:cNvPr>
          <p:cNvSpPr>
            <a:spLocks noGrp="1"/>
          </p:cNvSpPr>
          <p:nvPr>
            <p:ph idx="1"/>
          </p:nvPr>
        </p:nvSpPr>
        <p:spPr>
          <a:xfrm>
            <a:off x="966743" y="1364459"/>
            <a:ext cx="10024718" cy="4533954"/>
          </a:xfrm>
        </p:spPr>
        <p:txBody>
          <a:bodyPr/>
          <a:lstStyle/>
          <a:p>
            <a:r>
              <a:rPr lang="vi-VN" dirty="0"/>
              <a:t>Watermarking là một công nghệ quan trọng trong xử lý ảnh, cho phép chèn thông tin bản quyền hoặc đánh dấu trên các tệp ảnh.</a:t>
            </a:r>
          </a:p>
          <a:p>
            <a:r>
              <a:rPr lang="vi-VN" dirty="0"/>
              <a:t>Có nhiều phương pháp khác nhau để thực hiện watermarking, bao gồm phương pháp phân tán, phương pháp truyền thống, phương pháp dựa trên đồ thị và phương pháp dựa trên phức hợp Fourier.</a:t>
            </a:r>
          </a:p>
          <a:p>
            <a:r>
              <a:rPr lang="vi-VN" dirty="0"/>
              <a:t>Mỗi phương pháp watermasking có những ưu điểm và hạn chế riêng, và cần được lựa chọn và áp dụng phù hợp với mục đích sử dụng.</a:t>
            </a:r>
          </a:p>
          <a:p>
            <a:r>
              <a:rPr lang="vi-VN" dirty="0"/>
              <a:t>Watermarking cũng có thể được sử dụng trong nhiều lĩnh vực khác nhau ngoài xử lý ảnh, như chứng thực tài liệu, bảo vệ dữ liệu và bản quyền.</a:t>
            </a:r>
          </a:p>
          <a:p>
            <a:r>
              <a:rPr lang="vi-VN" dirty="0"/>
              <a:t>Tuy nhiên, việc áp dụng watermarking cần được thực hiện cẩn thận và có tính toàn vẹn, để tránh làm mất chất lượng ảnh và giảm hiệu quả của nó.</a:t>
            </a:r>
          </a:p>
          <a:p>
            <a:r>
              <a:rPr lang="vi-VN" dirty="0"/>
              <a:t>Vì vậy, việc nghiên cứu và áp dụng watermarking đòi hỏi sự cân nhắc kỹ lưỡng và sự chuyên môn của các chuyên gia.</a:t>
            </a:r>
          </a:p>
        </p:txBody>
      </p:sp>
    </p:spTree>
    <p:extLst>
      <p:ext uri="{BB962C8B-B14F-4D97-AF65-F5344CB8AC3E}">
        <p14:creationId xmlns:p14="http://schemas.microsoft.com/office/powerpoint/2010/main" val="950033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31" name="Freeform: Shape 3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36" name="Rectangle 35">
            <a:extLst>
              <a:ext uri="{FF2B5EF4-FFF2-40B4-BE49-F238E27FC236}">
                <a16:creationId xmlns:a16="http://schemas.microsoft.com/office/drawing/2014/main" id="{AB5EEF03-B0BA-454B-B285-4886785C2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18203713-916D-4649-A1A7-BE4EA8EBE6F9}"/>
              </a:ext>
            </a:extLst>
          </p:cNvPr>
          <p:cNvSpPr>
            <a:spLocks noGrp="1"/>
          </p:cNvSpPr>
          <p:nvPr>
            <p:ph type="title"/>
          </p:nvPr>
        </p:nvSpPr>
        <p:spPr>
          <a:xfrm>
            <a:off x="6093157" y="1205038"/>
            <a:ext cx="4992091" cy="2541335"/>
          </a:xfrm>
        </p:spPr>
        <p:txBody>
          <a:bodyPr vert="horz" lIns="91440" tIns="45720" rIns="91440" bIns="45720" rtlCol="0" anchor="b">
            <a:normAutofit/>
          </a:bodyPr>
          <a:lstStyle/>
          <a:p>
            <a:pPr algn="ctr">
              <a:lnSpc>
                <a:spcPct val="100000"/>
              </a:lnSpc>
            </a:pPr>
            <a:r>
              <a:rPr lang="en-US" sz="4400"/>
              <a:t>THANK YOU</a:t>
            </a:r>
          </a:p>
        </p:txBody>
      </p:sp>
      <p:pic>
        <p:nvPicPr>
          <p:cNvPr id="5" name="Hình ảnh 4" descr="Ảnh có chứa cây, hoa&#10;&#10;Mô tả được tạo tự động">
            <a:extLst>
              <a:ext uri="{FF2B5EF4-FFF2-40B4-BE49-F238E27FC236}">
                <a16:creationId xmlns:a16="http://schemas.microsoft.com/office/drawing/2014/main" id="{FF11250F-24E1-472A-B79E-F5BADA4B0050}"/>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42187" r="7344" b="-2"/>
          <a:stretch/>
        </p:blipFill>
        <p:spPr>
          <a:xfrm>
            <a:off x="1106752" y="812057"/>
            <a:ext cx="3876811" cy="5127565"/>
          </a:xfrm>
          <a:custGeom>
            <a:avLst/>
            <a:gdLst/>
            <a:ahLst/>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p:spPr>
      </p:pic>
      <p:sp>
        <p:nvSpPr>
          <p:cNvPr id="38" name="Freeform: Shape 37">
            <a:extLst>
              <a:ext uri="{FF2B5EF4-FFF2-40B4-BE49-F238E27FC236}">
                <a16:creationId xmlns:a16="http://schemas.microsoft.com/office/drawing/2014/main" id="{B17C82BA-B31E-489C-9E34-F04CE45263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985" y="722659"/>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1271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E74C95-AED2-4994-95DE-E0C7D8905ECE}"/>
              </a:ext>
            </a:extLst>
          </p:cNvPr>
          <p:cNvSpPr>
            <a:spLocks noGrp="1"/>
          </p:cNvSpPr>
          <p:nvPr>
            <p:ph type="ctrTitle"/>
          </p:nvPr>
        </p:nvSpPr>
        <p:spPr/>
        <p:txBody>
          <a:bodyPr/>
          <a:lstStyle/>
          <a:p>
            <a:r>
              <a:rPr lang="en-US" sz="7200" dirty="0"/>
              <a:t> WATERMAKING</a:t>
            </a:r>
            <a:endParaRPr lang="vi-VN" sz="7200" dirty="0"/>
          </a:p>
        </p:txBody>
      </p:sp>
      <p:sp>
        <p:nvSpPr>
          <p:cNvPr id="3" name="Tiêu đề phụ 2">
            <a:extLst>
              <a:ext uri="{FF2B5EF4-FFF2-40B4-BE49-F238E27FC236}">
                <a16:creationId xmlns:a16="http://schemas.microsoft.com/office/drawing/2014/main" id="{50DF743A-E773-4610-95BF-3A867AF06A3A}"/>
              </a:ext>
            </a:extLst>
          </p:cNvPr>
          <p:cNvSpPr>
            <a:spLocks noGrp="1"/>
          </p:cNvSpPr>
          <p:nvPr>
            <p:ph type="subTitle" idx="1"/>
          </p:nvPr>
        </p:nvSpPr>
        <p:spPr>
          <a:xfrm>
            <a:off x="966745" y="3949332"/>
            <a:ext cx="10565892" cy="2541336"/>
          </a:xfrm>
        </p:spPr>
        <p:txBody>
          <a:bodyPr>
            <a:normAutofit/>
          </a:bodyPr>
          <a:lstStyle/>
          <a:p>
            <a:r>
              <a:rPr lang="en-US" sz="2800" dirty="0"/>
              <a:t>GVHD: </a:t>
            </a:r>
            <a:r>
              <a:rPr lang="en-US" sz="2800" dirty="0" err="1"/>
              <a:t>NguyễN</a:t>
            </a:r>
            <a:r>
              <a:rPr lang="en-US" sz="2800" dirty="0"/>
              <a:t> </a:t>
            </a:r>
            <a:r>
              <a:rPr lang="en-US" sz="2800" dirty="0" err="1"/>
              <a:t>đình</a:t>
            </a:r>
            <a:r>
              <a:rPr lang="en-US" sz="2800" dirty="0"/>
              <a:t> </a:t>
            </a:r>
            <a:r>
              <a:rPr lang="en-US" sz="2800" dirty="0" err="1"/>
              <a:t>cường</a:t>
            </a:r>
            <a:endParaRPr lang="en-US" sz="2800" dirty="0"/>
          </a:p>
          <a:p>
            <a:r>
              <a:rPr lang="en-US" sz="2800" dirty="0"/>
              <a:t>SINH VIÊN </a:t>
            </a:r>
            <a:r>
              <a:rPr lang="en-US" sz="2800" dirty="0" err="1"/>
              <a:t>Thực</a:t>
            </a:r>
            <a:r>
              <a:rPr lang="en-US" sz="2800" dirty="0"/>
              <a:t> </a:t>
            </a:r>
            <a:r>
              <a:rPr lang="en-US" sz="2800" dirty="0" err="1"/>
              <a:t>hiện</a:t>
            </a:r>
            <a:r>
              <a:rPr lang="en-US" sz="2800" dirty="0"/>
              <a:t>: Nguyễn THÀNH ĐẠT	61134514</a:t>
            </a:r>
            <a:endParaRPr lang="vi-VN" sz="2800" dirty="0"/>
          </a:p>
        </p:txBody>
      </p:sp>
    </p:spTree>
    <p:extLst>
      <p:ext uri="{BB962C8B-B14F-4D97-AF65-F5344CB8AC3E}">
        <p14:creationId xmlns:p14="http://schemas.microsoft.com/office/powerpoint/2010/main" val="44614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8A6583-703F-4E3A-BE2C-5FEFBFC1D7D4}"/>
              </a:ext>
            </a:extLst>
          </p:cNvPr>
          <p:cNvSpPr>
            <a:spLocks noGrp="1"/>
          </p:cNvSpPr>
          <p:nvPr>
            <p:ph type="ctrTitle"/>
          </p:nvPr>
        </p:nvSpPr>
        <p:spPr/>
        <p:txBody>
          <a:bodyPr/>
          <a:lstStyle/>
          <a:p>
            <a:r>
              <a:rPr lang="en-US"/>
              <a:t>LÝ THUYẾT VỀ MẠNG NEURAL</a:t>
            </a:r>
            <a:endParaRPr lang="vi-VN"/>
          </a:p>
        </p:txBody>
      </p:sp>
      <p:sp>
        <p:nvSpPr>
          <p:cNvPr id="3" name="Tiêu đề phụ 2">
            <a:extLst>
              <a:ext uri="{FF2B5EF4-FFF2-40B4-BE49-F238E27FC236}">
                <a16:creationId xmlns:a16="http://schemas.microsoft.com/office/drawing/2014/main" id="{3B9A485F-9F71-4908-9CAF-6BB232FCBCBE}"/>
              </a:ext>
            </a:extLst>
          </p:cNvPr>
          <p:cNvSpPr>
            <a:spLocks noGrp="1"/>
          </p:cNvSpPr>
          <p:nvPr>
            <p:ph type="subTitle" idx="1"/>
          </p:nvPr>
        </p:nvSpPr>
        <p:spPr>
          <a:xfrm>
            <a:off x="966745" y="3949332"/>
            <a:ext cx="7744993" cy="2636195"/>
          </a:xfrm>
        </p:spPr>
        <p:txBody>
          <a:bodyPr>
            <a:normAutofit/>
          </a:bodyPr>
          <a:lstStyle/>
          <a:p>
            <a:pPr marL="457200" indent="-457200">
              <a:buAutoNum type="arabicPeriod"/>
            </a:pPr>
            <a:r>
              <a:rPr lang="en-US" dirty="0"/>
              <a:t>GIỚI THIỆU WATERMAKING</a:t>
            </a:r>
          </a:p>
          <a:p>
            <a:pPr marL="457200" indent="-457200">
              <a:buAutoNum type="arabicPeriod"/>
            </a:pPr>
            <a:r>
              <a:rPr lang="en-US" dirty="0"/>
              <a:t>CÁC LOẠI WATERMAKING</a:t>
            </a:r>
          </a:p>
          <a:p>
            <a:pPr marL="457200" indent="-457200">
              <a:buAutoNum type="arabicPeriod"/>
            </a:pPr>
            <a:r>
              <a:rPr lang="en-US" dirty="0"/>
              <a:t>ỨNG DỤNG</a:t>
            </a:r>
          </a:p>
          <a:p>
            <a:pPr marL="457200" indent="-457200">
              <a:buAutoNum type="arabicPeriod"/>
            </a:pPr>
            <a:r>
              <a:rPr lang="en-US" dirty="0"/>
              <a:t>CÁC BƯỚC THỰC HIỆN VÀ DEMO</a:t>
            </a:r>
          </a:p>
          <a:p>
            <a:pPr marL="457200" indent="-457200">
              <a:buAutoNum type="arabicPeriod"/>
            </a:pPr>
            <a:r>
              <a:rPr lang="en-US" dirty="0"/>
              <a:t>KẾT LUẬN</a:t>
            </a:r>
            <a:endParaRPr lang="vi-VN" dirty="0"/>
          </a:p>
        </p:txBody>
      </p:sp>
    </p:spTree>
    <p:extLst>
      <p:ext uri="{BB962C8B-B14F-4D97-AF65-F5344CB8AC3E}">
        <p14:creationId xmlns:p14="http://schemas.microsoft.com/office/powerpoint/2010/main" val="263435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550A04-00F1-4370-BA7A-4E35FF858C68}"/>
              </a:ext>
            </a:extLst>
          </p:cNvPr>
          <p:cNvSpPr>
            <a:spLocks noGrp="1"/>
          </p:cNvSpPr>
          <p:nvPr>
            <p:ph type="title"/>
          </p:nvPr>
        </p:nvSpPr>
        <p:spPr/>
        <p:txBody>
          <a:bodyPr/>
          <a:lstStyle/>
          <a:p>
            <a:r>
              <a:rPr lang="en-US" dirty="0"/>
              <a:t>KHÁI NIỆM MẠNG  WATERMAKING</a:t>
            </a:r>
            <a:endParaRPr lang="vi-VN" dirty="0"/>
          </a:p>
        </p:txBody>
      </p:sp>
      <p:sp>
        <p:nvSpPr>
          <p:cNvPr id="3" name="Chỗ dành sẵn cho Nội dung 2">
            <a:extLst>
              <a:ext uri="{FF2B5EF4-FFF2-40B4-BE49-F238E27FC236}">
                <a16:creationId xmlns:a16="http://schemas.microsoft.com/office/drawing/2014/main" id="{97FA17F9-E945-4D2A-A2E4-983FBDEBA688}"/>
              </a:ext>
            </a:extLst>
          </p:cNvPr>
          <p:cNvSpPr>
            <a:spLocks noGrp="1"/>
          </p:cNvSpPr>
          <p:nvPr>
            <p:ph idx="1"/>
          </p:nvPr>
        </p:nvSpPr>
        <p:spPr>
          <a:xfrm>
            <a:off x="966744" y="2023864"/>
            <a:ext cx="9076329" cy="4263379"/>
          </a:xfrm>
        </p:spPr>
        <p:txBody>
          <a:bodyPr/>
          <a:lstStyle/>
          <a:p>
            <a:r>
              <a:rPr lang="vi-VN" sz="2400" dirty="0"/>
              <a:t>Watermasking (hoặc watermarking) trong xử lý ảnh là một kỹ thuật được sử dụng để bảo vệ quyền sở hữu trí tuệ của những tác giả hoặc nhà sản xuất ảnh. Kỹ thuật này cho phép nhúng thông tin nhận dạng vào ảnh để đánh dấu bản quyền của người tạo ra ảnh.</a:t>
            </a:r>
          </a:p>
          <a:p>
            <a:r>
              <a:rPr lang="vi-VN" sz="2400" dirty="0"/>
              <a:t>Thông thường, thông tin nhận dạng này được nhúng vào trong ảnh bằng cách thêm một đoạn văn bản, một logo hoặc một hình ảnh nhỏ ở góc trên hoặc dưới của ảnh. Khi người dùng xem hoặc sử dụng ảnh đó, họ sẽ nhận ra thông tin nhận dạng và hiểu rằng ảnh đó là của một tác giả hoặc nhà sản xuất nào đó.</a:t>
            </a:r>
          </a:p>
        </p:txBody>
      </p:sp>
    </p:spTree>
    <p:extLst>
      <p:ext uri="{BB962C8B-B14F-4D97-AF65-F5344CB8AC3E}">
        <p14:creationId xmlns:p14="http://schemas.microsoft.com/office/powerpoint/2010/main" val="283512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C25EAA0-8A7F-47E5-B622-BBAD0B9EED0D}"/>
              </a:ext>
            </a:extLst>
          </p:cNvPr>
          <p:cNvSpPr>
            <a:spLocks noGrp="1"/>
          </p:cNvSpPr>
          <p:nvPr>
            <p:ph type="title"/>
          </p:nvPr>
        </p:nvSpPr>
        <p:spPr>
          <a:xfrm>
            <a:off x="966744" y="203808"/>
            <a:ext cx="9076329" cy="1064277"/>
          </a:xfrm>
        </p:spPr>
        <p:txBody>
          <a:bodyPr/>
          <a:lstStyle/>
          <a:p>
            <a:r>
              <a:rPr lang="en-US" dirty="0"/>
              <a:t>CÁC LOẠI WATERMASKING</a:t>
            </a:r>
            <a:endParaRPr lang="vi-VN" dirty="0"/>
          </a:p>
        </p:txBody>
      </p:sp>
      <p:sp>
        <p:nvSpPr>
          <p:cNvPr id="3" name="Chỗ dành sẵn cho Nội dung 2">
            <a:extLst>
              <a:ext uri="{FF2B5EF4-FFF2-40B4-BE49-F238E27FC236}">
                <a16:creationId xmlns:a16="http://schemas.microsoft.com/office/drawing/2014/main" id="{CA33CC86-4D8C-4F25-99E6-E32F58954B34}"/>
              </a:ext>
            </a:extLst>
          </p:cNvPr>
          <p:cNvSpPr>
            <a:spLocks noGrp="1"/>
          </p:cNvSpPr>
          <p:nvPr>
            <p:ph idx="1"/>
          </p:nvPr>
        </p:nvSpPr>
        <p:spPr>
          <a:xfrm>
            <a:off x="849817" y="1100592"/>
            <a:ext cx="10841440" cy="4078652"/>
          </a:xfrm>
        </p:spPr>
        <p:txBody>
          <a:bodyPr/>
          <a:lstStyle/>
          <a:p>
            <a:r>
              <a:rPr lang="vi-VN" sz="2300" dirty="0"/>
              <a:t>Watermarking ẩn: Thông tin bản quyền được nhúng vào ảnh bằng cách thay đổi dữ liệu pixel một cách không dễ phát hiện. Các phương pháp watermarking ẩn bao gồm: DCT-based, wavelet-based, SVD-based và các phương pháp khác.</a:t>
            </a:r>
          </a:p>
          <a:p>
            <a:r>
              <a:rPr lang="vi-VN" sz="2300" dirty="0"/>
              <a:t>Watermarking dấu nổi: Watermark được nhúng vào ảnh bằng cách thêm một lớp dấu nổi (overlay) lên trên ảnh gốc. Điều này làm cho watermark trở nên rõ ràng hơn, tuy nhiên, nó cũng dễ bị phát hiện hơn so với các phương pháp watermarking ẩn.</a:t>
            </a:r>
          </a:p>
          <a:p>
            <a:r>
              <a:rPr lang="vi-VN" sz="2300" dirty="0"/>
              <a:t>Watermarking màu nổi: Thông tin bản quyền được nhúng vào ảnh bằng cách thay đổi các giá trị màu sắc của ảnh. Các phương pháp watermarking màu nổi bao gồm: LSB (Least Significant Bit), DCT-based, và các phương pháp khác.</a:t>
            </a:r>
          </a:p>
          <a:p>
            <a:r>
              <a:rPr lang="vi-VN" sz="2300" dirty="0"/>
              <a:t>Watermarking số lượng: Thông tin bản quyền được nhúng vào ảnh bằng cách thay đổi số lượng các đối tượng trong ảnh. Ví dụ, số lượng cây trong hình ảnh có thể được thay đổi để chứa thông tin watermark.</a:t>
            </a:r>
          </a:p>
        </p:txBody>
      </p:sp>
    </p:spTree>
    <p:extLst>
      <p:ext uri="{BB962C8B-B14F-4D97-AF65-F5344CB8AC3E}">
        <p14:creationId xmlns:p14="http://schemas.microsoft.com/office/powerpoint/2010/main" val="71973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153573-FE09-4375-BCAE-FE91614B6CB8}"/>
              </a:ext>
            </a:extLst>
          </p:cNvPr>
          <p:cNvSpPr>
            <a:spLocks noGrp="1"/>
          </p:cNvSpPr>
          <p:nvPr>
            <p:ph type="title"/>
          </p:nvPr>
        </p:nvSpPr>
        <p:spPr>
          <a:xfrm>
            <a:off x="1050719" y="297115"/>
            <a:ext cx="9076329" cy="1064277"/>
          </a:xfrm>
        </p:spPr>
        <p:txBody>
          <a:bodyPr/>
          <a:lstStyle/>
          <a:p>
            <a:r>
              <a:rPr lang="en-US" dirty="0"/>
              <a:t>ỨNG DỤNG WATERMARKING</a:t>
            </a:r>
            <a:endParaRPr lang="vi-VN" dirty="0"/>
          </a:p>
        </p:txBody>
      </p:sp>
      <p:sp>
        <p:nvSpPr>
          <p:cNvPr id="3" name="Chỗ dành sẵn cho Nội dung 2">
            <a:extLst>
              <a:ext uri="{FF2B5EF4-FFF2-40B4-BE49-F238E27FC236}">
                <a16:creationId xmlns:a16="http://schemas.microsoft.com/office/drawing/2014/main" id="{5F0825AC-2652-4C79-B9CD-03AC1FA44193}"/>
              </a:ext>
            </a:extLst>
          </p:cNvPr>
          <p:cNvSpPr>
            <a:spLocks noGrp="1"/>
          </p:cNvSpPr>
          <p:nvPr>
            <p:ph idx="1"/>
          </p:nvPr>
        </p:nvSpPr>
        <p:spPr>
          <a:xfrm>
            <a:off x="845446" y="1603922"/>
            <a:ext cx="10285974" cy="3650155"/>
          </a:xfrm>
        </p:spPr>
        <p:txBody>
          <a:bodyPr/>
          <a:lstStyle/>
          <a:p>
            <a:r>
              <a:rPr lang="vi-VN" sz="2400" dirty="0"/>
              <a:t>Bảo vệ quyền sở hữu trí tuệ: Watermarking được sử dụng để bảo vệ ảnh và các tài liệu độc quyền khác của các nhà sản xuất và tác giả khỏi việc sao chép trái phép, phân phối trái phép hoặc sử dụng trái phép.</a:t>
            </a:r>
          </a:p>
          <a:p>
            <a:r>
              <a:rPr lang="vi-VN" sz="2400" dirty="0"/>
              <a:t>Theo dõi nguồn gốc và xác thực: Watermarking có thể giúp theo dõi nguồn gốc của ảnh và xác thực tính hợp pháp của ảnh đó. Điều này có thể được áp dụng trong các lĩnh vực như quảng cáo, chứng nhận sản phẩm, và bảo mật tài liệu.</a:t>
            </a:r>
          </a:p>
          <a:p>
            <a:r>
              <a:rPr lang="vi-VN" sz="2400" dirty="0"/>
              <a:t>Chống sao chép: Watermarking cũng có thể được sử dụng để ngăn chặn việc sao chép không đúng cách, bằng cách nhúng các đặc trưng độc đáo vào trong ảnh.</a:t>
            </a:r>
          </a:p>
        </p:txBody>
      </p:sp>
    </p:spTree>
    <p:extLst>
      <p:ext uri="{BB962C8B-B14F-4D97-AF65-F5344CB8AC3E}">
        <p14:creationId xmlns:p14="http://schemas.microsoft.com/office/powerpoint/2010/main" val="88103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153573-FE09-4375-BCAE-FE91614B6CB8}"/>
              </a:ext>
            </a:extLst>
          </p:cNvPr>
          <p:cNvSpPr>
            <a:spLocks noGrp="1"/>
          </p:cNvSpPr>
          <p:nvPr>
            <p:ph type="title"/>
          </p:nvPr>
        </p:nvSpPr>
        <p:spPr>
          <a:xfrm>
            <a:off x="1050719" y="297115"/>
            <a:ext cx="9076329" cy="1064277"/>
          </a:xfrm>
        </p:spPr>
        <p:txBody>
          <a:bodyPr/>
          <a:lstStyle/>
          <a:p>
            <a:r>
              <a:rPr lang="en-US" dirty="0"/>
              <a:t>ỨNG DỤNG WATERMARKING</a:t>
            </a:r>
            <a:endParaRPr lang="vi-VN" dirty="0"/>
          </a:p>
        </p:txBody>
      </p:sp>
      <p:sp>
        <p:nvSpPr>
          <p:cNvPr id="3" name="Chỗ dành sẵn cho Nội dung 2">
            <a:extLst>
              <a:ext uri="{FF2B5EF4-FFF2-40B4-BE49-F238E27FC236}">
                <a16:creationId xmlns:a16="http://schemas.microsoft.com/office/drawing/2014/main" id="{5F0825AC-2652-4C79-B9CD-03AC1FA44193}"/>
              </a:ext>
            </a:extLst>
          </p:cNvPr>
          <p:cNvSpPr>
            <a:spLocks noGrp="1"/>
          </p:cNvSpPr>
          <p:nvPr>
            <p:ph idx="1"/>
          </p:nvPr>
        </p:nvSpPr>
        <p:spPr>
          <a:xfrm>
            <a:off x="817455" y="1603922"/>
            <a:ext cx="9959402" cy="4283694"/>
          </a:xfrm>
        </p:spPr>
        <p:txBody>
          <a:bodyPr/>
          <a:lstStyle/>
          <a:p>
            <a:r>
              <a:rPr lang="vi-VN" sz="2400" dirty="0"/>
              <a:t>Điều chỉnh quyền riêng tư: Watermarking có thể được sử dụng để đảm bảo quyền riêng tư của người dùng, bằng cách ẩn thông tin cá nhân như tên, địa chỉ và số điện thoại trong ảnh.</a:t>
            </a:r>
          </a:p>
          <a:p>
            <a:r>
              <a:rPr lang="vi-VN" sz="2400" dirty="0"/>
              <a:t>Tăng tính toàn vẹn của ảnh: Watermarking cũng có thể được sử dụng để tăng tính toàn vẹn của ảnh bằng cách nhúng các thông tin như ngày tạo, tên tác giả và mã định danh vào trong ảnh.</a:t>
            </a:r>
          </a:p>
          <a:p>
            <a:r>
              <a:rPr lang="vi-VN" sz="2400" dirty="0"/>
              <a:t>Tăng tính thẩm mỹ của ảnh: Watermarking có thể được sử dụng để tạo các hiệu ứng thẩm mỹ trên ảnh, giúp nó trở nên độc đáo và thu hút hơn.</a:t>
            </a:r>
          </a:p>
        </p:txBody>
      </p:sp>
    </p:spTree>
    <p:extLst>
      <p:ext uri="{BB962C8B-B14F-4D97-AF65-F5344CB8AC3E}">
        <p14:creationId xmlns:p14="http://schemas.microsoft.com/office/powerpoint/2010/main" val="105391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153573-FE09-4375-BCAE-FE91614B6CB8}"/>
              </a:ext>
            </a:extLst>
          </p:cNvPr>
          <p:cNvSpPr>
            <a:spLocks noGrp="1"/>
          </p:cNvSpPr>
          <p:nvPr>
            <p:ph type="title"/>
          </p:nvPr>
        </p:nvSpPr>
        <p:spPr>
          <a:xfrm>
            <a:off x="920090" y="206118"/>
            <a:ext cx="9076329" cy="1064277"/>
          </a:xfrm>
        </p:spPr>
        <p:txBody>
          <a:bodyPr/>
          <a:lstStyle/>
          <a:p>
            <a:r>
              <a:rPr lang="en-US" dirty="0"/>
              <a:t>CÁC BƯỚC THỰC HIỆN</a:t>
            </a:r>
            <a:endParaRPr lang="vi-VN" dirty="0"/>
          </a:p>
        </p:txBody>
      </p:sp>
      <p:sp>
        <p:nvSpPr>
          <p:cNvPr id="8" name="TextBox 7">
            <a:extLst>
              <a:ext uri="{FF2B5EF4-FFF2-40B4-BE49-F238E27FC236}">
                <a16:creationId xmlns:a16="http://schemas.microsoft.com/office/drawing/2014/main" id="{FF00F033-C748-6110-7194-EF40A9E03CDF}"/>
              </a:ext>
            </a:extLst>
          </p:cNvPr>
          <p:cNvSpPr txBox="1"/>
          <p:nvPr/>
        </p:nvSpPr>
        <p:spPr>
          <a:xfrm>
            <a:off x="920091" y="1699603"/>
            <a:ext cx="5536694" cy="3833998"/>
          </a:xfrm>
          <a:prstGeom prst="rect">
            <a:avLst/>
          </a:prstGeom>
          <a:noFill/>
        </p:spPr>
        <p:txBody>
          <a:bodyPr wrap="square">
            <a:spAutoFit/>
          </a:bodyPr>
          <a:lstStyle/>
          <a:p>
            <a:pPr lvl="0" algn="just">
              <a:lnSpc>
                <a:spcPct val="150000"/>
              </a:lnSpc>
              <a:buSzPts val="1300"/>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bị</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watermasking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SzPts val="1300"/>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PIL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pip:</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Python.</a:t>
            </a:r>
          </a:p>
          <a:p>
            <a:pPr lvl="0" algn="just">
              <a:lnSpc>
                <a:spcPct val="150000"/>
              </a:lnSpc>
              <a:buSzPts val="1300"/>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watermasking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PIL: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gn="just">
              <a:lnSpc>
                <a:spcPct val="115000"/>
              </a:lnSpc>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watermasking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10" name="Picture 9" descr="A beach with clear blue water&#10;&#10;Description automatically generated with low confidence">
            <a:extLst>
              <a:ext uri="{FF2B5EF4-FFF2-40B4-BE49-F238E27FC236}">
                <a16:creationId xmlns:a16="http://schemas.microsoft.com/office/drawing/2014/main" id="{031D4C32-9C81-7DCB-DE0A-5CA52AB60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118" y="1791092"/>
            <a:ext cx="4157559" cy="3030865"/>
          </a:xfrm>
          <a:prstGeom prst="rect">
            <a:avLst/>
          </a:prstGeom>
        </p:spPr>
      </p:pic>
    </p:spTree>
    <p:extLst>
      <p:ext uri="{BB962C8B-B14F-4D97-AF65-F5344CB8AC3E}">
        <p14:creationId xmlns:p14="http://schemas.microsoft.com/office/powerpoint/2010/main" val="270366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153573-FE09-4375-BCAE-FE91614B6CB8}"/>
              </a:ext>
            </a:extLst>
          </p:cNvPr>
          <p:cNvSpPr>
            <a:spLocks noGrp="1"/>
          </p:cNvSpPr>
          <p:nvPr>
            <p:ph type="title"/>
          </p:nvPr>
        </p:nvSpPr>
        <p:spPr>
          <a:xfrm>
            <a:off x="920090" y="206118"/>
            <a:ext cx="9076329" cy="1064277"/>
          </a:xfrm>
        </p:spPr>
        <p:txBody>
          <a:bodyPr/>
          <a:lstStyle/>
          <a:p>
            <a:r>
              <a:rPr lang="en-US" dirty="0"/>
              <a:t>CÁC BƯỚC THỰC HIỆN</a:t>
            </a:r>
            <a:endParaRPr lang="vi-VN" dirty="0"/>
          </a:p>
        </p:txBody>
      </p:sp>
      <p:sp>
        <p:nvSpPr>
          <p:cNvPr id="8" name="TextBox 7">
            <a:extLst>
              <a:ext uri="{FF2B5EF4-FFF2-40B4-BE49-F238E27FC236}">
                <a16:creationId xmlns:a16="http://schemas.microsoft.com/office/drawing/2014/main" id="{FF00F033-C748-6110-7194-EF40A9E03CDF}"/>
              </a:ext>
            </a:extLst>
          </p:cNvPr>
          <p:cNvSpPr txBox="1"/>
          <p:nvPr/>
        </p:nvSpPr>
        <p:spPr>
          <a:xfrm>
            <a:off x="439323" y="1205081"/>
            <a:ext cx="10737203" cy="4983544"/>
          </a:xfrm>
          <a:prstGeom prst="rect">
            <a:avLst/>
          </a:prstGeom>
          <a:noFill/>
        </p:spPr>
        <p:txBody>
          <a:bodyPr wrap="square">
            <a:spAutoFit/>
          </a:bodyPr>
          <a:lstStyle/>
          <a:p>
            <a:pPr lvl="0" algn="just">
              <a:lnSpc>
                <a:spcPct val="150000"/>
              </a:lnSpc>
              <a:buSzPts val="1300"/>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watermasking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trắng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đen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"Copyright":</a:t>
            </a:r>
          </a:p>
          <a:p>
            <a:pPr marL="457200" algn="just">
              <a:lnSpc>
                <a:spcPct val="150000"/>
              </a:lnSpc>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suốt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0. Sau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ImageDraw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watermarking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Trong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watermarking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"Copyright"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(fill=(0,0,0))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suốt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50% (fill=(0, 0, 0, 128)).</a:t>
            </a:r>
          </a:p>
          <a:p>
            <a:pPr lvl="0" algn="just">
              <a:lnSpc>
                <a:spcPct val="150000"/>
              </a:lnSpc>
              <a:buSzPts val="1300"/>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watermasking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watermarking sang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watermarking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100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watermarking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suốt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watermarking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vừa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watermarking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Screen,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watermarking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lvl="0" algn="l">
              <a:lnSpc>
                <a:spcPct val="150000"/>
              </a:lnSpc>
              <a:buSzPts val="1300"/>
            </a:pPr>
            <a:r>
              <a:rPr lang="en-US" sz="18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watermasking</a:t>
            </a:r>
            <a:r>
              <a:rPr lang="en-US"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watermarking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315604179"/>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213B3A"/>
      </a:dk2>
      <a:lt2>
        <a:srgbClr val="E2E7E8"/>
      </a:lt2>
      <a:accent1>
        <a:srgbClr val="C49791"/>
      </a:accent1>
      <a:accent2>
        <a:srgbClr val="BA9E7F"/>
      </a:accent2>
      <a:accent3>
        <a:srgbClr val="A7A57E"/>
      </a:accent3>
      <a:accent4>
        <a:srgbClr val="97AB75"/>
      </a:accent4>
      <a:accent5>
        <a:srgbClr val="8CAD83"/>
      </a:accent5>
      <a:accent6>
        <a:srgbClr val="78AF83"/>
      </a:accent6>
      <a:hlink>
        <a:srgbClr val="598C93"/>
      </a:hlink>
      <a:folHlink>
        <a:srgbClr val="7F7F7F"/>
      </a:folHlink>
    </a:clrScheme>
    <a:fontScheme name="Goudy">
      <a:majorFont>
        <a:latin typeface="Constantia"/>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123</TotalTime>
  <Words>1124</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Constantia</vt:lpstr>
      <vt:lpstr>Goudy Old Style</vt:lpstr>
      <vt:lpstr>Source Sans Pro</vt:lpstr>
      <vt:lpstr>Times New Roman</vt:lpstr>
      <vt:lpstr>MarrakeshVTI</vt:lpstr>
      <vt:lpstr>BÁO CÁO PROJECT</vt:lpstr>
      <vt:lpstr> WATERMAKING</vt:lpstr>
      <vt:lpstr>LÝ THUYẾT VỀ MẠNG NEURAL</vt:lpstr>
      <vt:lpstr>KHÁI NIỆM MẠNG  WATERMAKING</vt:lpstr>
      <vt:lpstr>CÁC LOẠI WATERMASKING</vt:lpstr>
      <vt:lpstr>ỨNG DỤNG WATERMARKING</vt:lpstr>
      <vt:lpstr>ỨNG DỤNG WATERMARKING</vt:lpstr>
      <vt:lpstr>CÁC BƯỚC THỰC HIỆN</vt:lpstr>
      <vt:lpstr>CÁC BƯỚC THỰC HIỆN</vt:lpstr>
      <vt:lpstr>PowerPoint Presentation</vt:lpstr>
      <vt:lpstr>KẾT LUẬN</vt:lpstr>
      <vt:lpstr>KẾT LUẬN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Hồng Nhung Lê Thị</dc:creator>
  <cp:lastModifiedBy>Nguyễn Thành Đạt</cp:lastModifiedBy>
  <cp:revision>39</cp:revision>
  <dcterms:created xsi:type="dcterms:W3CDTF">2021-08-30T02:26:42Z</dcterms:created>
  <dcterms:modified xsi:type="dcterms:W3CDTF">2023-04-14T07:23:12Z</dcterms:modified>
</cp:coreProperties>
</file>