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2"/>
  </p:notesMasterIdLst>
  <p:sldIdLst>
    <p:sldId id="256" r:id="rId2"/>
    <p:sldId id="257" r:id="rId3"/>
    <p:sldId id="264" r:id="rId4"/>
    <p:sldId id="272" r:id="rId5"/>
    <p:sldId id="274" r:id="rId6"/>
    <p:sldId id="259" r:id="rId7"/>
    <p:sldId id="260" r:id="rId8"/>
    <p:sldId id="263" r:id="rId9"/>
    <p:sldId id="268" r:id="rId10"/>
    <p:sldId id="290" r:id="rId11"/>
    <p:sldId id="286" r:id="rId12"/>
    <p:sldId id="294" r:id="rId13"/>
    <p:sldId id="287" r:id="rId14"/>
    <p:sldId id="279" r:id="rId15"/>
    <p:sldId id="288" r:id="rId16"/>
    <p:sldId id="289" r:id="rId17"/>
    <p:sldId id="291" r:id="rId18"/>
    <p:sldId id="292" r:id="rId19"/>
    <p:sldId id="293" r:id="rId20"/>
    <p:sldId id="280" r:id="rId2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Helvetica Neue" panose="020B0604020202020204" charset="0"/>
      <p:regular r:id="rId27"/>
      <p:bold r:id="rId28"/>
      <p:italic r:id="rId29"/>
      <p:boldItalic r:id="rId30"/>
    </p:embeddedFont>
    <p:embeddedFont>
      <p:font typeface="Nixie One" panose="020B0604020202020204" charset="0"/>
      <p:regular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D8ACEA5-C042-4B64-87DC-C20C936200B5}">
  <a:tblStyle styleId="{AD8ACEA5-C042-4B64-87DC-C20C936200B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38" autoAdjust="0"/>
  </p:normalViewPr>
  <p:slideViewPr>
    <p:cSldViewPr snapToGrid="0">
      <p:cViewPr varScale="1">
        <p:scale>
          <a:sx n="108" d="100"/>
          <a:sy n="108" d="100"/>
        </p:scale>
        <p:origin x="730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"/>
          <p:cNvSpPr/>
          <p:nvPr/>
        </p:nvSpPr>
        <p:spPr>
          <a:xfrm rot="10800000" flipH="1">
            <a:off x="66674" y="31354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 rot="10800000" flipH="1">
            <a:off x="828675" y="35165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 rot="10800000" flipH="1">
            <a:off x="761999" y="8779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 rot="10800000" flipH="1">
            <a:off x="793851" y="4692801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rot="10800000" flipH="1">
            <a:off x="733424" y="39360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 rot="10800000" flipH="1">
            <a:off x="738525" y="1008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/>
          <p:nvPr/>
        </p:nvSpPr>
        <p:spPr>
          <a:xfrm rot="10800000" flipH="1">
            <a:off x="-291325" y="4148475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10800000" flipH="1">
            <a:off x="420725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 rot="10800000" flipH="1">
            <a:off x="-94969" y="619169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4"/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92" name="Google Shape;92;p4"/>
          <p:cNvSpPr/>
          <p:nvPr/>
        </p:nvSpPr>
        <p:spPr>
          <a:xfrm rot="10800000" flipH="1">
            <a:off x="-123826" y="28115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 rot="10800000" flipH="1">
            <a:off x="638175" y="3192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/>
          <p:nvPr/>
        </p:nvSpPr>
        <p:spPr>
          <a:xfrm rot="10800000" flipH="1">
            <a:off x="752474" y="120180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"/>
          <p:cNvSpPr/>
          <p:nvPr/>
        </p:nvSpPr>
        <p:spPr>
          <a:xfrm rot="10800000" flipH="1">
            <a:off x="657225" y="4380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" name="Google Shape;96;p4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7" name="Google Shape;97;p4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4"/>
          <p:cNvSpPr/>
          <p:nvPr/>
        </p:nvSpPr>
        <p:spPr>
          <a:xfrm>
            <a:off x="203100" y="30227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" name="Google Shape;100;p4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1" name="Google Shape;101;p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4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10" name="Google Shape;110;p4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4"/>
          <p:cNvSpPr/>
          <p:nvPr/>
        </p:nvSpPr>
        <p:spPr>
          <a:xfrm rot="10800000" flipH="1">
            <a:off x="542924" y="36121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"/>
          <p:cNvSpPr/>
          <p:nvPr/>
        </p:nvSpPr>
        <p:spPr>
          <a:xfrm rot="10800000" flipH="1">
            <a:off x="729000" y="424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"/>
          <p:cNvSpPr/>
          <p:nvPr/>
        </p:nvSpPr>
        <p:spPr>
          <a:xfrm rot="10800000" flipH="1">
            <a:off x="-115052" y="3996025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"/>
          <p:cNvSpPr/>
          <p:nvPr/>
        </p:nvSpPr>
        <p:spPr>
          <a:xfrm rot="10800000" flipH="1">
            <a:off x="411200" y="2586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"/>
          <p:cNvSpPr/>
          <p:nvPr/>
        </p:nvSpPr>
        <p:spPr>
          <a:xfrm>
            <a:off x="828838" y="38432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4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20" name="Google Shape;120;p4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144926" y="4214500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8" name="Google Shape;128;p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6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6" name="Google Shape;176;p6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6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6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6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" name="Google Shape;180;p6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81" name="Google Shape;181;p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6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" name="Google Shape;184;p6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85" name="Google Shape;185;p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" name="Google Shape;193;p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94" name="Google Shape;194;p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" name="Google Shape;198;p6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6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6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6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6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" name="Google Shape;203;p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4" name="Google Shape;204;p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" name="Google Shape;210;p6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8" name="Google Shape;218;p7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7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7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7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8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8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8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8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8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9" name="Google Shape;249;p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50" name="Google Shape;250;p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" name="Google Shape;252;p8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" name="Google Shape;253;p8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54" name="Google Shape;254;p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" name="Google Shape;262;p8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63" name="Google Shape;263;p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" name="Google Shape;267;p8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8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8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8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8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" name="Google Shape;272;p8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73" name="Google Shape;273;p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9" name="Google Shape;279;p8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6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Kho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OLAP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AA96-F3B0-4B7A-9829-96EC653DC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993" y="-50669"/>
            <a:ext cx="7560156" cy="1418726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Đẩy dữ liệu từ CSDL tác nghiệp vào Data warehouse bằng ứng dụng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58D0F8-DC62-45D7-904B-50D1F95A44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8C39C3-24E1-405C-8203-FB6D17E1224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3514" y="1368056"/>
            <a:ext cx="8995426" cy="347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62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E44F9-13A5-443C-AE6C-D30D69BCE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4588" y="-128643"/>
            <a:ext cx="6730816" cy="1489609"/>
          </a:xfrm>
        </p:spPr>
        <p:txBody>
          <a:bodyPr/>
          <a:lstStyle/>
          <a:p>
            <a:r>
              <a:rPr lang="en-US" sz="4800">
                <a:latin typeface="Times New Roman" panose="02020603050405020304" pitchFamily="18" charset="0"/>
                <a:cs typeface="Times New Roman" panose="02020603050405020304" pitchFamily="18" charset="0"/>
              </a:rPr>
              <a:t>	Làm sạch dữ liệu </a:t>
            </a:r>
            <a:br>
              <a:rPr lang="en-US" sz="4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>
                <a:latin typeface="Times New Roman" panose="02020603050405020304" pitchFamily="18" charset="0"/>
                <a:cs typeface="Times New Roman" panose="02020603050405020304" pitchFamily="18" charset="0"/>
              </a:rPr>
              <a:t>bằng A-Tool trên Excel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2BDB38-2F26-4E22-98ED-7C56FEFDF9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3B5593-1D2E-4273-81EE-7101553579A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-4387307" y="2145490"/>
            <a:ext cx="4095165" cy="28890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882AC3-966C-404D-B020-9D7316FE1B9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-7066711" y="2145490"/>
            <a:ext cx="4095165" cy="28890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99E7FF-1954-481B-8FDF-9FA40529F6F3}"/>
              </a:ext>
            </a:extLst>
          </p:cNvPr>
          <p:cNvSpPr txBox="1"/>
          <p:nvPr/>
        </p:nvSpPr>
        <p:spPr>
          <a:xfrm>
            <a:off x="-4387307" y="1360659"/>
            <a:ext cx="4095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 1: A-Tools </a:t>
            </a:r>
            <a:r>
              <a:rPr 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SQL Builder</a:t>
            </a:r>
          </a:p>
          <a:p>
            <a:r>
              <a:rPr 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Bước 2: Chọn lọc dữ liệu theo yêu cầu</a:t>
            </a:r>
            <a:endParaRPr lang="en-US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1491BC-336E-4976-BB05-F6C4131D4A86}"/>
              </a:ext>
            </a:extLst>
          </p:cNvPr>
          <p:cNvSpPr txBox="1"/>
          <p:nvPr/>
        </p:nvSpPr>
        <p:spPr>
          <a:xfrm>
            <a:off x="-6596605" y="1606880"/>
            <a:ext cx="3154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 3:Xuất dữ liệu vào bảng excel</a:t>
            </a:r>
          </a:p>
        </p:txBody>
      </p:sp>
      <p:grpSp>
        <p:nvGrpSpPr>
          <p:cNvPr id="9" name="Google Shape;1180;p39">
            <a:extLst>
              <a:ext uri="{FF2B5EF4-FFF2-40B4-BE49-F238E27FC236}">
                <a16:creationId xmlns:a16="http://schemas.microsoft.com/office/drawing/2014/main" id="{F42E1597-FA7D-4499-88D1-F3CFC68341F9}"/>
              </a:ext>
            </a:extLst>
          </p:cNvPr>
          <p:cNvGrpSpPr/>
          <p:nvPr/>
        </p:nvGrpSpPr>
        <p:grpSpPr>
          <a:xfrm>
            <a:off x="8198870" y="275641"/>
            <a:ext cx="727415" cy="776644"/>
            <a:chOff x="1147762" y="1131887"/>
            <a:chExt cx="5137150" cy="4619626"/>
          </a:xfrm>
        </p:grpSpPr>
        <p:sp>
          <p:nvSpPr>
            <p:cNvPr id="10" name="Google Shape;1181;p39">
              <a:extLst>
                <a:ext uri="{FF2B5EF4-FFF2-40B4-BE49-F238E27FC236}">
                  <a16:creationId xmlns:a16="http://schemas.microsoft.com/office/drawing/2014/main" id="{85D7DEDB-1A97-4D00-8115-9531B3736EE4}"/>
                </a:ext>
              </a:extLst>
            </p:cNvPr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82;p39">
              <a:extLst>
                <a:ext uri="{FF2B5EF4-FFF2-40B4-BE49-F238E27FC236}">
                  <a16:creationId xmlns:a16="http://schemas.microsoft.com/office/drawing/2014/main" id="{94BDE80D-FEDC-4EB2-870B-47BC8A240E37}"/>
                </a:ext>
              </a:extLst>
            </p:cNvPr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183;p39">
              <a:extLst>
                <a:ext uri="{FF2B5EF4-FFF2-40B4-BE49-F238E27FC236}">
                  <a16:creationId xmlns:a16="http://schemas.microsoft.com/office/drawing/2014/main" id="{EADFAB52-7B38-4C6D-B7BB-1848D48D6FEF}"/>
                </a:ext>
              </a:extLst>
            </p:cNvPr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9590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066 -0.00432 L 0.56059 -0.0132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063" y="-46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889 0.00154 L 0.5368 -0.0361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85" y="-18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4.93827E-7 L 1.30521 -0.03889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260" y="-194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0.01512 L 1.31145 -0.0327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573" y="-8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74C1C-E13F-4D26-9B95-FC6B57DBB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411" y="-113414"/>
            <a:ext cx="7283709" cy="1461256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4800">
                <a:latin typeface="Times New Roman" panose="02020603050405020304" pitchFamily="18" charset="0"/>
                <a:cs typeface="Times New Roman" panose="02020603050405020304" pitchFamily="18" charset="0"/>
              </a:rPr>
              <a:t>Đẩy dữ liệu từ Excel vào </a:t>
            </a:r>
            <a:br>
              <a:rPr lang="en-US" sz="4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>
                <a:latin typeface="Times New Roman" panose="02020603050405020304" pitchFamily="18" charset="0"/>
                <a:cs typeface="Times New Roman" panose="02020603050405020304" pitchFamily="18" charset="0"/>
              </a:rPr>
              <a:t>Data warehouse bằng tool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C80FE0-14B6-4946-B5A5-155E0F4794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FFEC8E-6A23-4C04-A845-02C3AF8154C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33" y="1605871"/>
            <a:ext cx="8770103" cy="317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43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A0BDD-063A-42F4-BD29-28F988754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9770" y="-85061"/>
            <a:ext cx="6688286" cy="1353879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Đẩy dữ liệu từ Excel vào 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warehouse bằng ứng dụng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649A1D-A2EA-4FE6-A46F-46F22E1C6A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FC4658-E93B-46F1-BCCC-8E5F2DE936D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9144" y="1268818"/>
            <a:ext cx="8808912" cy="351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060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34"/>
          <p:cNvSpPr/>
          <p:nvPr/>
        </p:nvSpPr>
        <p:spPr>
          <a:xfrm>
            <a:off x="13557" y="623777"/>
            <a:ext cx="9066648" cy="4437320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34"/>
          <p:cNvSpPr txBox="1">
            <a:spLocks noGrp="1"/>
          </p:cNvSpPr>
          <p:nvPr>
            <p:ph type="body" idx="4294967295"/>
          </p:nvPr>
        </p:nvSpPr>
        <p:spPr>
          <a:xfrm>
            <a:off x="1625725" y="-129063"/>
            <a:ext cx="4980638" cy="74904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19BB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diện ứng dụng</a:t>
            </a:r>
            <a:endParaRPr sz="4400" b="1">
              <a:solidFill>
                <a:srgbClr val="19BBD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63" name="Google Shape;563;p34"/>
          <p:cNvGrpSpPr/>
          <p:nvPr/>
        </p:nvGrpSpPr>
        <p:grpSpPr>
          <a:xfrm>
            <a:off x="707161" y="503826"/>
            <a:ext cx="318996" cy="307211"/>
            <a:chOff x="2583325" y="2972875"/>
            <a:chExt cx="462850" cy="445750"/>
          </a:xfrm>
        </p:grpSpPr>
        <p:sp>
          <p:nvSpPr>
            <p:cNvPr id="564" name="Google Shape;564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6" name="Google Shape;566;p3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9" name="Google Shape;931;p39">
            <a:extLst>
              <a:ext uri="{FF2B5EF4-FFF2-40B4-BE49-F238E27FC236}">
                <a16:creationId xmlns:a16="http://schemas.microsoft.com/office/drawing/2014/main" id="{5FFB5E4A-4071-4557-996A-75FA1F9E9D0F}"/>
              </a:ext>
            </a:extLst>
          </p:cNvPr>
          <p:cNvGrpSpPr/>
          <p:nvPr/>
        </p:nvGrpSpPr>
        <p:grpSpPr>
          <a:xfrm>
            <a:off x="8436839" y="22352"/>
            <a:ext cx="531628" cy="541450"/>
            <a:chOff x="9878272" y="2682320"/>
            <a:chExt cx="720199" cy="719767"/>
          </a:xfrm>
        </p:grpSpPr>
        <p:sp>
          <p:nvSpPr>
            <p:cNvPr id="10" name="Google Shape;932;p39">
              <a:extLst>
                <a:ext uri="{FF2B5EF4-FFF2-40B4-BE49-F238E27FC236}">
                  <a16:creationId xmlns:a16="http://schemas.microsoft.com/office/drawing/2014/main" id="{A6C7CFEC-579B-4683-A422-B5B7F8C2786A}"/>
                </a:ext>
              </a:extLst>
            </p:cNvPr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933;p39">
              <a:extLst>
                <a:ext uri="{FF2B5EF4-FFF2-40B4-BE49-F238E27FC236}">
                  <a16:creationId xmlns:a16="http://schemas.microsoft.com/office/drawing/2014/main" id="{EC7B6D52-C932-4607-A8AB-15E994AD67BA}"/>
                </a:ext>
              </a:extLst>
            </p:cNvPr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934;p39">
              <a:extLst>
                <a:ext uri="{FF2B5EF4-FFF2-40B4-BE49-F238E27FC236}">
                  <a16:creationId xmlns:a16="http://schemas.microsoft.com/office/drawing/2014/main" id="{E9AEFFE1-E0D1-40BB-8092-EBD34F82BBC7}"/>
                </a:ext>
              </a:extLst>
            </p:cNvPr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1882097C-492C-4FEC-8989-6FF95831803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04036" y="856089"/>
            <a:ext cx="8286307" cy="33260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F6A521-B02D-4303-8E2E-C312493D23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5" name="Google Shape;562;p34">
            <a:extLst>
              <a:ext uri="{FF2B5EF4-FFF2-40B4-BE49-F238E27FC236}">
                <a16:creationId xmlns:a16="http://schemas.microsoft.com/office/drawing/2014/main" id="{C57A5B1B-6EB0-47FF-B770-FEE8AC83CCBA}"/>
              </a:ext>
            </a:extLst>
          </p:cNvPr>
          <p:cNvSpPr txBox="1">
            <a:spLocks/>
          </p:cNvSpPr>
          <p:nvPr/>
        </p:nvSpPr>
        <p:spPr>
          <a:xfrm>
            <a:off x="2080729" y="148728"/>
            <a:ext cx="6302525" cy="749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2400" b="1">
                <a:solidFill>
                  <a:srgbClr val="19BB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Thống kê số l</a:t>
            </a:r>
            <a:r>
              <a:rPr lang="vi-VN" sz="2400" b="1">
                <a:solidFill>
                  <a:srgbClr val="19BB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b="1">
                <a:solidFill>
                  <a:srgbClr val="19BB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ợng các sản phẩm </a:t>
            </a:r>
          </a:p>
          <a:p>
            <a:pPr marL="0" indent="0">
              <a:buFont typeface="Muli"/>
              <a:buNone/>
            </a:pPr>
            <a:r>
              <a:rPr lang="en-US" sz="2400" b="1">
                <a:solidFill>
                  <a:srgbClr val="19BB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đ</a:t>
            </a:r>
            <a:r>
              <a:rPr lang="vi-VN" sz="2400" b="1">
                <a:solidFill>
                  <a:srgbClr val="19BB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b="1">
                <a:solidFill>
                  <a:srgbClr val="19BB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 bán qua từng tháng</a:t>
            </a:r>
          </a:p>
        </p:txBody>
      </p:sp>
      <p:grpSp>
        <p:nvGrpSpPr>
          <p:cNvPr id="6" name="Google Shape;563;p34">
            <a:extLst>
              <a:ext uri="{FF2B5EF4-FFF2-40B4-BE49-F238E27FC236}">
                <a16:creationId xmlns:a16="http://schemas.microsoft.com/office/drawing/2014/main" id="{B0CAC0F2-D254-47BA-B213-A3839190F34D}"/>
              </a:ext>
            </a:extLst>
          </p:cNvPr>
          <p:cNvGrpSpPr/>
          <p:nvPr/>
        </p:nvGrpSpPr>
        <p:grpSpPr>
          <a:xfrm>
            <a:off x="859561" y="656226"/>
            <a:ext cx="318996" cy="307211"/>
            <a:chOff x="2583325" y="2972875"/>
            <a:chExt cx="462850" cy="445750"/>
          </a:xfrm>
        </p:grpSpPr>
        <p:sp>
          <p:nvSpPr>
            <p:cNvPr id="7" name="Google Shape;564;p34">
              <a:extLst>
                <a:ext uri="{FF2B5EF4-FFF2-40B4-BE49-F238E27FC236}">
                  <a16:creationId xmlns:a16="http://schemas.microsoft.com/office/drawing/2014/main" id="{0B3F0677-AD43-461B-8B83-27C772F7C8E5}"/>
                </a:ext>
              </a:extLst>
            </p:cNvPr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65;p34">
              <a:extLst>
                <a:ext uri="{FF2B5EF4-FFF2-40B4-BE49-F238E27FC236}">
                  <a16:creationId xmlns:a16="http://schemas.microsoft.com/office/drawing/2014/main" id="{DB1AFD78-2E2B-4769-BE57-B6D281BC0E3C}"/>
                </a:ext>
              </a:extLst>
            </p:cNvPr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1094;p39">
            <a:extLst>
              <a:ext uri="{FF2B5EF4-FFF2-40B4-BE49-F238E27FC236}">
                <a16:creationId xmlns:a16="http://schemas.microsoft.com/office/drawing/2014/main" id="{093FFECF-64F6-469A-B8CD-C42BD4B9087C}"/>
              </a:ext>
            </a:extLst>
          </p:cNvPr>
          <p:cNvGrpSpPr/>
          <p:nvPr/>
        </p:nvGrpSpPr>
        <p:grpSpPr>
          <a:xfrm>
            <a:off x="8656686" y="103691"/>
            <a:ext cx="445629" cy="399565"/>
            <a:chOff x="9878975" y="4425243"/>
            <a:chExt cx="719918" cy="645502"/>
          </a:xfrm>
        </p:grpSpPr>
        <p:sp>
          <p:nvSpPr>
            <p:cNvPr id="26" name="Google Shape;1095;p39">
              <a:extLst>
                <a:ext uri="{FF2B5EF4-FFF2-40B4-BE49-F238E27FC236}">
                  <a16:creationId xmlns:a16="http://schemas.microsoft.com/office/drawing/2014/main" id="{C20E3C51-2A4D-4075-9EBF-73AC7DBA2002}"/>
                </a:ext>
              </a:extLst>
            </p:cNvPr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1096;p39">
              <a:extLst>
                <a:ext uri="{FF2B5EF4-FFF2-40B4-BE49-F238E27FC236}">
                  <a16:creationId xmlns:a16="http://schemas.microsoft.com/office/drawing/2014/main" id="{19D19DC3-344B-4CE1-99B7-E6417AF67725}"/>
                </a:ext>
              </a:extLst>
            </p:cNvPr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1097;p39">
              <a:extLst>
                <a:ext uri="{FF2B5EF4-FFF2-40B4-BE49-F238E27FC236}">
                  <a16:creationId xmlns:a16="http://schemas.microsoft.com/office/drawing/2014/main" id="{7A2E9E26-2DF4-427E-AA47-F4D73403CC31}"/>
                </a:ext>
              </a:extLst>
            </p:cNvPr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88C526CB-2546-4A3D-9AD5-8DCD07966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75" y="813858"/>
            <a:ext cx="8681026" cy="397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22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6B1FAB-B194-448A-9417-269E8F958DE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grpSp>
        <p:nvGrpSpPr>
          <p:cNvPr id="5" name="Google Shape;563;p34">
            <a:extLst>
              <a:ext uri="{FF2B5EF4-FFF2-40B4-BE49-F238E27FC236}">
                <a16:creationId xmlns:a16="http://schemas.microsoft.com/office/drawing/2014/main" id="{565B599C-EE9A-4818-BBEA-D590A2C244FE}"/>
              </a:ext>
            </a:extLst>
          </p:cNvPr>
          <p:cNvGrpSpPr/>
          <p:nvPr/>
        </p:nvGrpSpPr>
        <p:grpSpPr>
          <a:xfrm>
            <a:off x="707161" y="503826"/>
            <a:ext cx="318996" cy="307211"/>
            <a:chOff x="2583325" y="2972875"/>
            <a:chExt cx="462850" cy="445750"/>
          </a:xfrm>
        </p:grpSpPr>
        <p:sp>
          <p:nvSpPr>
            <p:cNvPr id="6" name="Google Shape;564;p34">
              <a:extLst>
                <a:ext uri="{FF2B5EF4-FFF2-40B4-BE49-F238E27FC236}">
                  <a16:creationId xmlns:a16="http://schemas.microsoft.com/office/drawing/2014/main" id="{40D9CDA9-0A22-4689-8F2C-DB8E57596913}"/>
                </a:ext>
              </a:extLst>
            </p:cNvPr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65;p34">
              <a:extLst>
                <a:ext uri="{FF2B5EF4-FFF2-40B4-BE49-F238E27FC236}">
                  <a16:creationId xmlns:a16="http://schemas.microsoft.com/office/drawing/2014/main" id="{CB465F10-6A9E-4577-BD01-3B709BFB808A}"/>
                </a:ext>
              </a:extLst>
            </p:cNvPr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566;p34">
            <a:extLst>
              <a:ext uri="{FF2B5EF4-FFF2-40B4-BE49-F238E27FC236}">
                <a16:creationId xmlns:a16="http://schemas.microsoft.com/office/drawing/2014/main" id="{021B8F40-C4E7-44F1-81E7-6EB355CB4626}"/>
              </a:ext>
            </a:extLst>
          </p:cNvPr>
          <p:cNvSpPr txBox="1">
            <a:spLocks/>
          </p:cNvSpPr>
          <p:nvPr/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fld id="{00000000-1234-1234-1234-123412341234}" type="slidenum">
              <a:rPr lang="en" smtClean="0"/>
              <a:pPr/>
              <a:t>16</a:t>
            </a:fld>
            <a:endParaRPr lang="en"/>
          </a:p>
        </p:txBody>
      </p:sp>
      <p:sp>
        <p:nvSpPr>
          <p:cNvPr id="14" name="Google Shape;562;p34">
            <a:extLst>
              <a:ext uri="{FF2B5EF4-FFF2-40B4-BE49-F238E27FC236}">
                <a16:creationId xmlns:a16="http://schemas.microsoft.com/office/drawing/2014/main" id="{E38DD842-39B4-4C70-B46B-0EC38205756A}"/>
              </a:ext>
            </a:extLst>
          </p:cNvPr>
          <p:cNvSpPr txBox="1">
            <a:spLocks/>
          </p:cNvSpPr>
          <p:nvPr/>
        </p:nvSpPr>
        <p:spPr>
          <a:xfrm>
            <a:off x="2630200" y="151291"/>
            <a:ext cx="5074446" cy="749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2400" b="1">
                <a:solidFill>
                  <a:srgbClr val="19BB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 đồ thể hiện các loại sản phẩm </a:t>
            </a:r>
          </a:p>
          <a:p>
            <a:pPr marL="0" indent="0">
              <a:buFont typeface="Muli"/>
              <a:buNone/>
            </a:pPr>
            <a:r>
              <a:rPr lang="en-US" sz="2400" b="1">
                <a:solidFill>
                  <a:srgbClr val="19BB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được mua nhiều theo độ tuổi</a:t>
            </a:r>
          </a:p>
        </p:txBody>
      </p:sp>
      <p:grpSp>
        <p:nvGrpSpPr>
          <p:cNvPr id="16" name="Google Shape;1239;p39">
            <a:extLst>
              <a:ext uri="{FF2B5EF4-FFF2-40B4-BE49-F238E27FC236}">
                <a16:creationId xmlns:a16="http://schemas.microsoft.com/office/drawing/2014/main" id="{227521DA-2BB7-446B-ABE7-3603EA75B7F0}"/>
              </a:ext>
            </a:extLst>
          </p:cNvPr>
          <p:cNvGrpSpPr/>
          <p:nvPr/>
        </p:nvGrpSpPr>
        <p:grpSpPr>
          <a:xfrm>
            <a:off x="8570245" y="60578"/>
            <a:ext cx="445821" cy="425246"/>
            <a:chOff x="8338678" y="5506443"/>
            <a:chExt cx="720227" cy="686988"/>
          </a:xfrm>
        </p:grpSpPr>
        <p:sp>
          <p:nvSpPr>
            <p:cNvPr id="17" name="Google Shape;1240;p39">
              <a:extLst>
                <a:ext uri="{FF2B5EF4-FFF2-40B4-BE49-F238E27FC236}">
                  <a16:creationId xmlns:a16="http://schemas.microsoft.com/office/drawing/2014/main" id="{8732AB7E-3811-4367-81B1-8C39381DDE19}"/>
                </a:ext>
              </a:extLst>
            </p:cNvPr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241;p39">
              <a:extLst>
                <a:ext uri="{FF2B5EF4-FFF2-40B4-BE49-F238E27FC236}">
                  <a16:creationId xmlns:a16="http://schemas.microsoft.com/office/drawing/2014/main" id="{06A66282-496D-4BFF-9573-DCCB3AEADEDC}"/>
                </a:ext>
              </a:extLst>
            </p:cNvPr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242;p39">
              <a:extLst>
                <a:ext uri="{FF2B5EF4-FFF2-40B4-BE49-F238E27FC236}">
                  <a16:creationId xmlns:a16="http://schemas.microsoft.com/office/drawing/2014/main" id="{B040D685-A147-4F05-BCDA-25FCED91E531}"/>
                </a:ext>
              </a:extLst>
            </p:cNvPr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243;p39">
              <a:extLst>
                <a:ext uri="{FF2B5EF4-FFF2-40B4-BE49-F238E27FC236}">
                  <a16:creationId xmlns:a16="http://schemas.microsoft.com/office/drawing/2014/main" id="{73B4F61E-B3BB-448F-9292-36799785E67A}"/>
                </a:ext>
              </a:extLst>
            </p:cNvPr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244;p39">
              <a:extLst>
                <a:ext uri="{FF2B5EF4-FFF2-40B4-BE49-F238E27FC236}">
                  <a16:creationId xmlns:a16="http://schemas.microsoft.com/office/drawing/2014/main" id="{53CDC303-A824-4779-A693-18B8B54E22D4}"/>
                </a:ext>
              </a:extLst>
            </p:cNvPr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1245;p39">
              <a:extLst>
                <a:ext uri="{FF2B5EF4-FFF2-40B4-BE49-F238E27FC236}">
                  <a16:creationId xmlns:a16="http://schemas.microsoft.com/office/drawing/2014/main" id="{67A14089-39BD-4B90-9206-CE9E1570E7FB}"/>
                </a:ext>
              </a:extLst>
            </p:cNvPr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1656611C-3255-4EB8-98F4-10841BF4D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98" y="900336"/>
            <a:ext cx="8756299" cy="394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046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BB3DB4-2D71-4FC3-BB90-86FC60998E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5" name="Google Shape;562;p34">
            <a:extLst>
              <a:ext uri="{FF2B5EF4-FFF2-40B4-BE49-F238E27FC236}">
                <a16:creationId xmlns:a16="http://schemas.microsoft.com/office/drawing/2014/main" id="{87F6BE0D-2837-4349-8836-8F41F54838B7}"/>
              </a:ext>
            </a:extLst>
          </p:cNvPr>
          <p:cNvSpPr txBox="1">
            <a:spLocks/>
          </p:cNvSpPr>
          <p:nvPr/>
        </p:nvSpPr>
        <p:spPr>
          <a:xfrm>
            <a:off x="2198223" y="279157"/>
            <a:ext cx="4982298" cy="556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2400" b="1">
                <a:solidFill>
                  <a:srgbClr val="19BB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 đồ thể hiện doanh số bán hàng 	của từng nhân viên</a:t>
            </a:r>
          </a:p>
        </p:txBody>
      </p:sp>
      <p:grpSp>
        <p:nvGrpSpPr>
          <p:cNvPr id="6" name="Google Shape;563;p34">
            <a:extLst>
              <a:ext uri="{FF2B5EF4-FFF2-40B4-BE49-F238E27FC236}">
                <a16:creationId xmlns:a16="http://schemas.microsoft.com/office/drawing/2014/main" id="{79A59F51-2D5C-4478-933C-DF925937B7BC}"/>
              </a:ext>
            </a:extLst>
          </p:cNvPr>
          <p:cNvGrpSpPr/>
          <p:nvPr/>
        </p:nvGrpSpPr>
        <p:grpSpPr>
          <a:xfrm>
            <a:off x="859561" y="656226"/>
            <a:ext cx="318996" cy="307211"/>
            <a:chOff x="2583325" y="2972875"/>
            <a:chExt cx="462850" cy="445750"/>
          </a:xfrm>
        </p:grpSpPr>
        <p:sp>
          <p:nvSpPr>
            <p:cNvPr id="7" name="Google Shape;564;p34">
              <a:extLst>
                <a:ext uri="{FF2B5EF4-FFF2-40B4-BE49-F238E27FC236}">
                  <a16:creationId xmlns:a16="http://schemas.microsoft.com/office/drawing/2014/main" id="{A0644EE7-DFF6-41D3-A4A9-0760E7816D73}"/>
                </a:ext>
              </a:extLst>
            </p:cNvPr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65;p34">
              <a:extLst>
                <a:ext uri="{FF2B5EF4-FFF2-40B4-BE49-F238E27FC236}">
                  <a16:creationId xmlns:a16="http://schemas.microsoft.com/office/drawing/2014/main" id="{76B9E2E6-6B35-4F57-B846-E81E730A3DDD}"/>
                </a:ext>
              </a:extLst>
            </p:cNvPr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1094;p39">
            <a:extLst>
              <a:ext uri="{FF2B5EF4-FFF2-40B4-BE49-F238E27FC236}">
                <a16:creationId xmlns:a16="http://schemas.microsoft.com/office/drawing/2014/main" id="{DA8834D1-D716-4C3B-AFD2-A90452E87426}"/>
              </a:ext>
            </a:extLst>
          </p:cNvPr>
          <p:cNvGrpSpPr/>
          <p:nvPr/>
        </p:nvGrpSpPr>
        <p:grpSpPr>
          <a:xfrm>
            <a:off x="8656686" y="103691"/>
            <a:ext cx="445629" cy="399565"/>
            <a:chOff x="9878975" y="4425243"/>
            <a:chExt cx="719918" cy="645502"/>
          </a:xfrm>
        </p:grpSpPr>
        <p:sp>
          <p:nvSpPr>
            <p:cNvPr id="26" name="Google Shape;1095;p39">
              <a:extLst>
                <a:ext uri="{FF2B5EF4-FFF2-40B4-BE49-F238E27FC236}">
                  <a16:creationId xmlns:a16="http://schemas.microsoft.com/office/drawing/2014/main" id="{B3BAB886-4F1B-491E-981A-3EC0A1735F8A}"/>
                </a:ext>
              </a:extLst>
            </p:cNvPr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1096;p39">
              <a:extLst>
                <a:ext uri="{FF2B5EF4-FFF2-40B4-BE49-F238E27FC236}">
                  <a16:creationId xmlns:a16="http://schemas.microsoft.com/office/drawing/2014/main" id="{9DA9FC8D-AE52-4C54-9DC0-2E106085FD1E}"/>
                </a:ext>
              </a:extLst>
            </p:cNvPr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1097;p39">
              <a:extLst>
                <a:ext uri="{FF2B5EF4-FFF2-40B4-BE49-F238E27FC236}">
                  <a16:creationId xmlns:a16="http://schemas.microsoft.com/office/drawing/2014/main" id="{5C1BAA06-1C3F-44FC-9470-9192A80E2941}"/>
                </a:ext>
              </a:extLst>
            </p:cNvPr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4B38A1A1-FF62-4A17-B513-DF34B660B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17" y="772382"/>
            <a:ext cx="8637168" cy="407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8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58C604-F733-4F61-9CD6-41853D4804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5" name="Google Shape;562;p34">
            <a:extLst>
              <a:ext uri="{FF2B5EF4-FFF2-40B4-BE49-F238E27FC236}">
                <a16:creationId xmlns:a16="http://schemas.microsoft.com/office/drawing/2014/main" id="{0E1977D5-38EA-4C58-82E3-552D062569EC}"/>
              </a:ext>
            </a:extLst>
          </p:cNvPr>
          <p:cNvSpPr txBox="1">
            <a:spLocks/>
          </p:cNvSpPr>
          <p:nvPr/>
        </p:nvSpPr>
        <p:spPr>
          <a:xfrm>
            <a:off x="1886906" y="24916"/>
            <a:ext cx="6002452" cy="956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2800" b="1">
                <a:solidFill>
                  <a:srgbClr val="19BB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Thống kê doanh số bán hàng </a:t>
            </a:r>
          </a:p>
          <a:p>
            <a:pPr marL="0" indent="0">
              <a:buFont typeface="Muli"/>
              <a:buNone/>
            </a:pPr>
            <a:r>
              <a:rPr lang="en-US" sz="2800" b="1">
                <a:solidFill>
                  <a:srgbClr val="19BB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 từng cửa hàng trong tháng 7/2020</a:t>
            </a:r>
          </a:p>
        </p:txBody>
      </p:sp>
      <p:grpSp>
        <p:nvGrpSpPr>
          <p:cNvPr id="6" name="Google Shape;563;p34">
            <a:extLst>
              <a:ext uri="{FF2B5EF4-FFF2-40B4-BE49-F238E27FC236}">
                <a16:creationId xmlns:a16="http://schemas.microsoft.com/office/drawing/2014/main" id="{A28AFB47-5277-405C-8981-5AB288AFB7C9}"/>
              </a:ext>
            </a:extLst>
          </p:cNvPr>
          <p:cNvGrpSpPr/>
          <p:nvPr/>
        </p:nvGrpSpPr>
        <p:grpSpPr>
          <a:xfrm>
            <a:off x="859561" y="656226"/>
            <a:ext cx="318996" cy="307211"/>
            <a:chOff x="2583325" y="2972875"/>
            <a:chExt cx="462850" cy="445750"/>
          </a:xfrm>
        </p:grpSpPr>
        <p:sp>
          <p:nvSpPr>
            <p:cNvPr id="7" name="Google Shape;564;p34">
              <a:extLst>
                <a:ext uri="{FF2B5EF4-FFF2-40B4-BE49-F238E27FC236}">
                  <a16:creationId xmlns:a16="http://schemas.microsoft.com/office/drawing/2014/main" id="{057A9B98-128B-47E9-8661-046BED3FDEF8}"/>
                </a:ext>
              </a:extLst>
            </p:cNvPr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65;p34">
              <a:extLst>
                <a:ext uri="{FF2B5EF4-FFF2-40B4-BE49-F238E27FC236}">
                  <a16:creationId xmlns:a16="http://schemas.microsoft.com/office/drawing/2014/main" id="{AA1B7002-6A85-4505-8AD7-4CC2F9917812}"/>
                </a:ext>
              </a:extLst>
            </p:cNvPr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1094;p39">
            <a:extLst>
              <a:ext uri="{FF2B5EF4-FFF2-40B4-BE49-F238E27FC236}">
                <a16:creationId xmlns:a16="http://schemas.microsoft.com/office/drawing/2014/main" id="{E39F2FA1-DAC6-4AB3-B28E-6BD614D8B6DA}"/>
              </a:ext>
            </a:extLst>
          </p:cNvPr>
          <p:cNvGrpSpPr/>
          <p:nvPr/>
        </p:nvGrpSpPr>
        <p:grpSpPr>
          <a:xfrm>
            <a:off x="8656686" y="103691"/>
            <a:ext cx="445629" cy="399565"/>
            <a:chOff x="9878975" y="4425243"/>
            <a:chExt cx="719918" cy="645502"/>
          </a:xfrm>
        </p:grpSpPr>
        <p:sp>
          <p:nvSpPr>
            <p:cNvPr id="26" name="Google Shape;1095;p39">
              <a:extLst>
                <a:ext uri="{FF2B5EF4-FFF2-40B4-BE49-F238E27FC236}">
                  <a16:creationId xmlns:a16="http://schemas.microsoft.com/office/drawing/2014/main" id="{F23E1196-23B2-47E4-BD86-0D3FAE6C64AC}"/>
                </a:ext>
              </a:extLst>
            </p:cNvPr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1096;p39">
              <a:extLst>
                <a:ext uri="{FF2B5EF4-FFF2-40B4-BE49-F238E27FC236}">
                  <a16:creationId xmlns:a16="http://schemas.microsoft.com/office/drawing/2014/main" id="{2777FE6C-338F-4C0E-B5D7-B8050E2F1F67}"/>
                </a:ext>
              </a:extLst>
            </p:cNvPr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1097;p39">
              <a:extLst>
                <a:ext uri="{FF2B5EF4-FFF2-40B4-BE49-F238E27FC236}">
                  <a16:creationId xmlns:a16="http://schemas.microsoft.com/office/drawing/2014/main" id="{B601E917-81FC-4003-8B02-93B91EAD2410}"/>
                </a:ext>
              </a:extLst>
            </p:cNvPr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5F1F0B9D-41AB-4ADC-94A6-F73EC8419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48" y="897773"/>
            <a:ext cx="8678304" cy="396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042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36CE09-3245-4739-8B47-10A2999733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5" name="Google Shape;562;p34">
            <a:extLst>
              <a:ext uri="{FF2B5EF4-FFF2-40B4-BE49-F238E27FC236}">
                <a16:creationId xmlns:a16="http://schemas.microsoft.com/office/drawing/2014/main" id="{F477F291-1B6D-48F6-9CF0-4AA864A8C08A}"/>
              </a:ext>
            </a:extLst>
          </p:cNvPr>
          <p:cNvSpPr txBox="1">
            <a:spLocks/>
          </p:cNvSpPr>
          <p:nvPr/>
        </p:nvSpPr>
        <p:spPr>
          <a:xfrm>
            <a:off x="2034362" y="103691"/>
            <a:ext cx="8148084" cy="749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3200" b="1">
                <a:solidFill>
                  <a:srgbClr val="19BB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 report cho từng bản thống kê</a:t>
            </a:r>
          </a:p>
        </p:txBody>
      </p:sp>
      <p:grpSp>
        <p:nvGrpSpPr>
          <p:cNvPr id="6" name="Google Shape;563;p34">
            <a:extLst>
              <a:ext uri="{FF2B5EF4-FFF2-40B4-BE49-F238E27FC236}">
                <a16:creationId xmlns:a16="http://schemas.microsoft.com/office/drawing/2014/main" id="{75C9B13E-B9FB-47DC-A082-9C1E207B02E6}"/>
              </a:ext>
            </a:extLst>
          </p:cNvPr>
          <p:cNvGrpSpPr/>
          <p:nvPr/>
        </p:nvGrpSpPr>
        <p:grpSpPr>
          <a:xfrm>
            <a:off x="859561" y="656226"/>
            <a:ext cx="318996" cy="307211"/>
            <a:chOff x="2583325" y="2972875"/>
            <a:chExt cx="462850" cy="445750"/>
          </a:xfrm>
        </p:grpSpPr>
        <p:sp>
          <p:nvSpPr>
            <p:cNvPr id="7" name="Google Shape;564;p34">
              <a:extLst>
                <a:ext uri="{FF2B5EF4-FFF2-40B4-BE49-F238E27FC236}">
                  <a16:creationId xmlns:a16="http://schemas.microsoft.com/office/drawing/2014/main" id="{336114EC-AC4A-48CA-8C16-237AFB1DCE45}"/>
                </a:ext>
              </a:extLst>
            </p:cNvPr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65;p34">
              <a:extLst>
                <a:ext uri="{FF2B5EF4-FFF2-40B4-BE49-F238E27FC236}">
                  <a16:creationId xmlns:a16="http://schemas.microsoft.com/office/drawing/2014/main" id="{EF02AAF8-FAFC-41EB-9AA3-BDD96405802E}"/>
                </a:ext>
              </a:extLst>
            </p:cNvPr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1094;p39">
            <a:extLst>
              <a:ext uri="{FF2B5EF4-FFF2-40B4-BE49-F238E27FC236}">
                <a16:creationId xmlns:a16="http://schemas.microsoft.com/office/drawing/2014/main" id="{74897DE5-8383-4A4C-AA86-F3E2BDD1C7BE}"/>
              </a:ext>
            </a:extLst>
          </p:cNvPr>
          <p:cNvGrpSpPr/>
          <p:nvPr/>
        </p:nvGrpSpPr>
        <p:grpSpPr>
          <a:xfrm>
            <a:off x="8656686" y="103691"/>
            <a:ext cx="445629" cy="399565"/>
            <a:chOff x="9878975" y="4425243"/>
            <a:chExt cx="719918" cy="645502"/>
          </a:xfrm>
        </p:grpSpPr>
        <p:sp>
          <p:nvSpPr>
            <p:cNvPr id="26" name="Google Shape;1095;p39">
              <a:extLst>
                <a:ext uri="{FF2B5EF4-FFF2-40B4-BE49-F238E27FC236}">
                  <a16:creationId xmlns:a16="http://schemas.microsoft.com/office/drawing/2014/main" id="{04268703-64F4-4F59-834B-A187B323BB62}"/>
                </a:ext>
              </a:extLst>
            </p:cNvPr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1096;p39">
              <a:extLst>
                <a:ext uri="{FF2B5EF4-FFF2-40B4-BE49-F238E27FC236}">
                  <a16:creationId xmlns:a16="http://schemas.microsoft.com/office/drawing/2014/main" id="{526191FA-AE38-4791-B690-BE1249D6ED16}"/>
                </a:ext>
              </a:extLst>
            </p:cNvPr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1097;p39">
              <a:extLst>
                <a:ext uri="{FF2B5EF4-FFF2-40B4-BE49-F238E27FC236}">
                  <a16:creationId xmlns:a16="http://schemas.microsoft.com/office/drawing/2014/main" id="{E1C9F5CC-8F74-47C4-8D9E-8C4C38CC14EF}"/>
                </a:ext>
              </a:extLst>
            </p:cNvPr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BB562C00-B10D-40C6-BE7C-0E1E823D108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4679" y="888539"/>
            <a:ext cx="8862368" cy="389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6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>
            <a:spLocks noGrp="1"/>
          </p:cNvSpPr>
          <p:nvPr>
            <p:ph type="title"/>
          </p:nvPr>
        </p:nvSpPr>
        <p:spPr>
          <a:xfrm>
            <a:off x="1732700" y="672575"/>
            <a:ext cx="6879672" cy="118650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 panose="02020603050405020304" pitchFamily="18" charset="0"/>
                <a:cs typeface="Times New Roman" panose="02020603050405020304" pitchFamily="18" charset="0"/>
              </a:rPr>
              <a:t>Đề tài: Áp dụng kho dữ liệu và kĩ thuật OLAP, phân tích và khai thác kết quả hoạt động kinh doanh của hệ thống siêu thị điện máy Chợ Lớn</a:t>
            </a: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4" name="Google Shape;344;p12"/>
          <p:cNvSpPr txBox="1"/>
          <p:nvPr/>
        </p:nvSpPr>
        <p:spPr>
          <a:xfrm>
            <a:off x="4089990" y="3107725"/>
            <a:ext cx="4196316" cy="27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00E1C6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Sinh viên thực hiện: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00E1C6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Nguyễn Thành Đạt - 2001170016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00E1C6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Nguyễn Trường Giang - 2001170805</a:t>
            </a:r>
          </a:p>
        </p:txBody>
      </p:sp>
      <p:sp>
        <p:nvSpPr>
          <p:cNvPr id="345" name="Google Shape;345;p12"/>
          <p:cNvSpPr txBox="1"/>
          <p:nvPr/>
        </p:nvSpPr>
        <p:spPr>
          <a:xfrm>
            <a:off x="1732700" y="1839749"/>
            <a:ext cx="69540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Môn</a:t>
            </a:r>
            <a:r>
              <a:rPr lang="en-US" sz="200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200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học</a:t>
            </a:r>
            <a:r>
              <a:rPr lang="en-US" sz="200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: Kho </a:t>
            </a:r>
            <a:r>
              <a:rPr lang="en-US" sz="200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dữ</a:t>
            </a:r>
            <a:r>
              <a:rPr lang="en-US" sz="200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200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liệu</a:t>
            </a:r>
            <a:r>
              <a:rPr lang="en-US" sz="200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200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và</a:t>
            </a:r>
            <a:r>
              <a:rPr lang="en-US" sz="200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OLAP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Giảng</a:t>
            </a:r>
            <a:r>
              <a:rPr lang="en-US" sz="200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200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viên</a:t>
            </a:r>
            <a:r>
              <a:rPr lang="en-US" sz="200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: </a:t>
            </a:r>
            <a:r>
              <a:rPr lang="en-US" sz="200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Đinh</a:t>
            </a:r>
            <a:r>
              <a:rPr lang="en-US" sz="200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200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Thị</a:t>
            </a:r>
            <a:r>
              <a:rPr lang="en-US" sz="200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200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Mận</a:t>
            </a:r>
            <a:endParaRPr sz="200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Muli"/>
              <a:cs typeface="Times New Roman" panose="02020603050405020304" pitchFamily="18" charset="0"/>
              <a:sym typeface="Muli"/>
            </a:endParaRPr>
          </a:p>
        </p:txBody>
      </p:sp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" name="Google Shape;379;p17">
            <a:extLst>
              <a:ext uri="{FF2B5EF4-FFF2-40B4-BE49-F238E27FC236}">
                <a16:creationId xmlns:a16="http://schemas.microsoft.com/office/drawing/2014/main" id="{07A88E74-5B2E-4CA5-B284-EDBE3C5E16E8}"/>
              </a:ext>
            </a:extLst>
          </p:cNvPr>
          <p:cNvSpPr/>
          <p:nvPr/>
        </p:nvSpPr>
        <p:spPr>
          <a:xfrm rot="-5400000">
            <a:off x="713847" y="2425484"/>
            <a:ext cx="2184037" cy="303048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8" name="Google Shape;382;p17">
            <a:extLst>
              <a:ext uri="{FF2B5EF4-FFF2-40B4-BE49-F238E27FC236}">
                <a16:creationId xmlns:a16="http://schemas.microsoft.com/office/drawing/2014/main" id="{1F99DA2B-ACE0-4116-B6CA-43FA01F9E643}"/>
              </a:ext>
            </a:extLst>
          </p:cNvPr>
          <p:cNvGrpSpPr/>
          <p:nvPr/>
        </p:nvGrpSpPr>
        <p:grpSpPr>
          <a:xfrm>
            <a:off x="1493454" y="3141472"/>
            <a:ext cx="1006558" cy="837680"/>
            <a:chOff x="6654650" y="3665275"/>
            <a:chExt cx="409100" cy="409125"/>
          </a:xfrm>
        </p:grpSpPr>
        <p:sp>
          <p:nvSpPr>
            <p:cNvPr id="9" name="Google Shape;383;p17">
              <a:extLst>
                <a:ext uri="{FF2B5EF4-FFF2-40B4-BE49-F238E27FC236}">
                  <a16:creationId xmlns:a16="http://schemas.microsoft.com/office/drawing/2014/main" id="{95A24C98-905A-44A6-8BB5-F0269DE7B832}"/>
                </a:ext>
              </a:extLst>
            </p:cNvPr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84;p17">
              <a:extLst>
                <a:ext uri="{FF2B5EF4-FFF2-40B4-BE49-F238E27FC236}">
                  <a16:creationId xmlns:a16="http://schemas.microsoft.com/office/drawing/2014/main" id="{17E3A779-6B82-4712-AB2E-E9FCF25B5036}"/>
                </a:ext>
              </a:extLst>
            </p:cNvPr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385;p17">
            <a:extLst>
              <a:ext uri="{FF2B5EF4-FFF2-40B4-BE49-F238E27FC236}">
                <a16:creationId xmlns:a16="http://schemas.microsoft.com/office/drawing/2014/main" id="{DB390B73-5597-42CF-B0F9-0C9CC099F668}"/>
              </a:ext>
            </a:extLst>
          </p:cNvPr>
          <p:cNvGrpSpPr/>
          <p:nvPr/>
        </p:nvGrpSpPr>
        <p:grpSpPr>
          <a:xfrm rot="-731900">
            <a:off x="1192134" y="4386033"/>
            <a:ext cx="671326" cy="558752"/>
            <a:chOff x="570875" y="4322250"/>
            <a:chExt cx="443300" cy="443325"/>
          </a:xfrm>
        </p:grpSpPr>
        <p:sp>
          <p:nvSpPr>
            <p:cNvPr id="12" name="Google Shape;386;p17">
              <a:extLst>
                <a:ext uri="{FF2B5EF4-FFF2-40B4-BE49-F238E27FC236}">
                  <a16:creationId xmlns:a16="http://schemas.microsoft.com/office/drawing/2014/main" id="{AAF570D3-7BD1-4C68-8CD6-7D6661C77E57}"/>
                </a:ext>
              </a:extLst>
            </p:cNvPr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87;p17">
              <a:extLst>
                <a:ext uri="{FF2B5EF4-FFF2-40B4-BE49-F238E27FC236}">
                  <a16:creationId xmlns:a16="http://schemas.microsoft.com/office/drawing/2014/main" id="{25683095-9975-4B79-9CF6-A556DF970174}"/>
                </a:ext>
              </a:extLst>
            </p:cNvPr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88;p17">
              <a:extLst>
                <a:ext uri="{FF2B5EF4-FFF2-40B4-BE49-F238E27FC236}">
                  <a16:creationId xmlns:a16="http://schemas.microsoft.com/office/drawing/2014/main" id="{B02F661F-02FC-4622-8964-379A6B15026D}"/>
                </a:ext>
              </a:extLst>
            </p:cNvPr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89;p17">
              <a:extLst>
                <a:ext uri="{FF2B5EF4-FFF2-40B4-BE49-F238E27FC236}">
                  <a16:creationId xmlns:a16="http://schemas.microsoft.com/office/drawing/2014/main" id="{92816933-FBC6-4BA1-9365-8BDDE75A755F}"/>
                </a:ext>
              </a:extLst>
            </p:cNvPr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390;p17">
            <a:extLst>
              <a:ext uri="{FF2B5EF4-FFF2-40B4-BE49-F238E27FC236}">
                <a16:creationId xmlns:a16="http://schemas.microsoft.com/office/drawing/2014/main" id="{F8D9D833-D01A-4C8F-BC69-8BA7C43FB343}"/>
              </a:ext>
            </a:extLst>
          </p:cNvPr>
          <p:cNvSpPr/>
          <p:nvPr/>
        </p:nvSpPr>
        <p:spPr>
          <a:xfrm>
            <a:off x="2245607" y="4293743"/>
            <a:ext cx="254398" cy="20214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391;p17">
            <a:extLst>
              <a:ext uri="{FF2B5EF4-FFF2-40B4-BE49-F238E27FC236}">
                <a16:creationId xmlns:a16="http://schemas.microsoft.com/office/drawing/2014/main" id="{FC48475E-C972-4AE1-93EB-CD7853D3CA75}"/>
              </a:ext>
            </a:extLst>
          </p:cNvPr>
          <p:cNvSpPr/>
          <p:nvPr/>
        </p:nvSpPr>
        <p:spPr>
          <a:xfrm rot="2327381">
            <a:off x="834410" y="3791418"/>
            <a:ext cx="432365" cy="34351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392;p17">
            <a:extLst>
              <a:ext uri="{FF2B5EF4-FFF2-40B4-BE49-F238E27FC236}">
                <a16:creationId xmlns:a16="http://schemas.microsoft.com/office/drawing/2014/main" id="{2B4F400D-59F8-470F-913F-E308485D16C4}"/>
              </a:ext>
            </a:extLst>
          </p:cNvPr>
          <p:cNvSpPr/>
          <p:nvPr/>
        </p:nvSpPr>
        <p:spPr>
          <a:xfrm rot="2327012">
            <a:off x="2465374" y="3954563"/>
            <a:ext cx="178851" cy="14209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" grpId="0"/>
      <p:bldP spid="344" grpId="0"/>
      <p:bldP spid="34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5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2" name="Google Shape;572;p35"/>
          <p:cNvSpPr txBox="1">
            <a:spLocks noGrp="1"/>
          </p:cNvSpPr>
          <p:nvPr>
            <p:ph type="ctrTitle" idx="4294967295"/>
          </p:nvPr>
        </p:nvSpPr>
        <p:spPr>
          <a:xfrm>
            <a:off x="2565285" y="2204529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latin typeface="Times New Roman" panose="02020603050405020304" pitchFamily="18" charset="0"/>
                <a:cs typeface="Times New Roman" panose="02020603050405020304" pitchFamily="18" charset="0"/>
              </a:rPr>
              <a:t>Thanks!</a:t>
            </a:r>
            <a:endParaRPr sz="9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3" name="Google Shape;573;p35"/>
          <p:cNvSpPr txBox="1">
            <a:spLocks noGrp="1"/>
          </p:cNvSpPr>
          <p:nvPr>
            <p:ph type="body" idx="4294967295"/>
          </p:nvPr>
        </p:nvSpPr>
        <p:spPr>
          <a:xfrm>
            <a:off x="2698978" y="3250029"/>
            <a:ext cx="4562100" cy="8519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questions?</a:t>
            </a:r>
            <a:endParaRPr sz="4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4" name="Google Shape;574;p35"/>
          <p:cNvSpPr/>
          <p:nvPr/>
        </p:nvSpPr>
        <p:spPr>
          <a:xfrm>
            <a:off x="1591719" y="1212580"/>
            <a:ext cx="779561" cy="77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3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7" name="Google Shape;379;p17">
            <a:extLst>
              <a:ext uri="{FF2B5EF4-FFF2-40B4-BE49-F238E27FC236}">
                <a16:creationId xmlns:a16="http://schemas.microsoft.com/office/drawing/2014/main" id="{5392A6D5-405B-45F5-A58E-70DDC395CBD9}"/>
              </a:ext>
            </a:extLst>
          </p:cNvPr>
          <p:cNvSpPr/>
          <p:nvPr/>
        </p:nvSpPr>
        <p:spPr>
          <a:xfrm rot="-5400000">
            <a:off x="6243901" y="-208200"/>
            <a:ext cx="2691900" cy="31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8" name="Google Shape;382;p17">
            <a:extLst>
              <a:ext uri="{FF2B5EF4-FFF2-40B4-BE49-F238E27FC236}">
                <a16:creationId xmlns:a16="http://schemas.microsoft.com/office/drawing/2014/main" id="{479F080A-F549-4042-8E4E-07A3FB8C759D}"/>
              </a:ext>
            </a:extLst>
          </p:cNvPr>
          <p:cNvGrpSpPr/>
          <p:nvPr/>
        </p:nvGrpSpPr>
        <p:grpSpPr>
          <a:xfrm>
            <a:off x="7261078" y="253720"/>
            <a:ext cx="1032405" cy="1032468"/>
            <a:chOff x="6654650" y="3665275"/>
            <a:chExt cx="409100" cy="409125"/>
          </a:xfrm>
        </p:grpSpPr>
        <p:sp>
          <p:nvSpPr>
            <p:cNvPr id="9" name="Google Shape;383;p17">
              <a:extLst>
                <a:ext uri="{FF2B5EF4-FFF2-40B4-BE49-F238E27FC236}">
                  <a16:creationId xmlns:a16="http://schemas.microsoft.com/office/drawing/2014/main" id="{54C68105-665E-477D-B172-69E4EEDF92B0}"/>
                </a:ext>
              </a:extLst>
            </p:cNvPr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84;p17">
              <a:extLst>
                <a:ext uri="{FF2B5EF4-FFF2-40B4-BE49-F238E27FC236}">
                  <a16:creationId xmlns:a16="http://schemas.microsoft.com/office/drawing/2014/main" id="{62EFCD82-856E-4D35-A959-1C0E6881B20B}"/>
                </a:ext>
              </a:extLst>
            </p:cNvPr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385;p17">
            <a:extLst>
              <a:ext uri="{FF2B5EF4-FFF2-40B4-BE49-F238E27FC236}">
                <a16:creationId xmlns:a16="http://schemas.microsoft.com/office/drawing/2014/main" id="{0D3DF025-C635-4EF4-9149-2E0BDD350FEF}"/>
              </a:ext>
            </a:extLst>
          </p:cNvPr>
          <p:cNvGrpSpPr/>
          <p:nvPr/>
        </p:nvGrpSpPr>
        <p:grpSpPr>
          <a:xfrm rot="-731900">
            <a:off x="6836302" y="1873910"/>
            <a:ext cx="688564" cy="688681"/>
            <a:chOff x="570875" y="4322250"/>
            <a:chExt cx="443300" cy="443325"/>
          </a:xfrm>
        </p:grpSpPr>
        <p:sp>
          <p:nvSpPr>
            <p:cNvPr id="12" name="Google Shape;386;p17">
              <a:extLst>
                <a:ext uri="{FF2B5EF4-FFF2-40B4-BE49-F238E27FC236}">
                  <a16:creationId xmlns:a16="http://schemas.microsoft.com/office/drawing/2014/main" id="{FEABD667-82BF-49F7-9156-01970A3B0E0D}"/>
                </a:ext>
              </a:extLst>
            </p:cNvPr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87;p17">
              <a:extLst>
                <a:ext uri="{FF2B5EF4-FFF2-40B4-BE49-F238E27FC236}">
                  <a16:creationId xmlns:a16="http://schemas.microsoft.com/office/drawing/2014/main" id="{101F5281-6D51-4610-8AD2-379EAB3BC225}"/>
                </a:ext>
              </a:extLst>
            </p:cNvPr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88;p17">
              <a:extLst>
                <a:ext uri="{FF2B5EF4-FFF2-40B4-BE49-F238E27FC236}">
                  <a16:creationId xmlns:a16="http://schemas.microsoft.com/office/drawing/2014/main" id="{7597C02C-7D35-4A44-879F-9A8F97D041AA}"/>
                </a:ext>
              </a:extLst>
            </p:cNvPr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89;p17">
              <a:extLst>
                <a:ext uri="{FF2B5EF4-FFF2-40B4-BE49-F238E27FC236}">
                  <a16:creationId xmlns:a16="http://schemas.microsoft.com/office/drawing/2014/main" id="{07B97377-19B3-48A2-9E97-0A06FC326C43}"/>
                </a:ext>
              </a:extLst>
            </p:cNvPr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390;p17">
            <a:extLst>
              <a:ext uri="{FF2B5EF4-FFF2-40B4-BE49-F238E27FC236}">
                <a16:creationId xmlns:a16="http://schemas.microsoft.com/office/drawing/2014/main" id="{3AD6DB30-6F50-4645-B448-8DE452A39F8B}"/>
              </a:ext>
            </a:extLst>
          </p:cNvPr>
          <p:cNvSpPr/>
          <p:nvPr/>
        </p:nvSpPr>
        <p:spPr>
          <a:xfrm>
            <a:off x="8444196" y="1088007"/>
            <a:ext cx="260931" cy="24914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391;p17">
            <a:extLst>
              <a:ext uri="{FF2B5EF4-FFF2-40B4-BE49-F238E27FC236}">
                <a16:creationId xmlns:a16="http://schemas.microsoft.com/office/drawing/2014/main" id="{AA2C912D-C8D2-481B-91DD-6FFCCB7CEA8B}"/>
              </a:ext>
            </a:extLst>
          </p:cNvPr>
          <p:cNvSpPr/>
          <p:nvPr/>
        </p:nvSpPr>
        <p:spPr>
          <a:xfrm rot="2327381">
            <a:off x="6362500" y="1133690"/>
            <a:ext cx="443468" cy="42338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392;p17">
            <a:extLst>
              <a:ext uri="{FF2B5EF4-FFF2-40B4-BE49-F238E27FC236}">
                <a16:creationId xmlns:a16="http://schemas.microsoft.com/office/drawing/2014/main" id="{E3D23F40-F97E-4D00-9BC6-867352C6364B}"/>
              </a:ext>
            </a:extLst>
          </p:cNvPr>
          <p:cNvSpPr/>
          <p:nvPr/>
        </p:nvSpPr>
        <p:spPr>
          <a:xfrm rot="2327012">
            <a:off x="8142228" y="1841398"/>
            <a:ext cx="183443" cy="17513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Google Shape;1087;p39">
            <a:extLst>
              <a:ext uri="{FF2B5EF4-FFF2-40B4-BE49-F238E27FC236}">
                <a16:creationId xmlns:a16="http://schemas.microsoft.com/office/drawing/2014/main" id="{3667EE9C-08EE-4F0E-AAFE-D0053915373B}"/>
              </a:ext>
            </a:extLst>
          </p:cNvPr>
          <p:cNvGrpSpPr/>
          <p:nvPr/>
        </p:nvGrpSpPr>
        <p:grpSpPr>
          <a:xfrm>
            <a:off x="198802" y="3813544"/>
            <a:ext cx="1233050" cy="1197934"/>
            <a:chOff x="8074325" y="4438852"/>
            <a:chExt cx="720160" cy="690579"/>
          </a:xfrm>
        </p:grpSpPr>
        <p:sp>
          <p:nvSpPr>
            <p:cNvPr id="21" name="Google Shape;1088;p39">
              <a:extLst>
                <a:ext uri="{FF2B5EF4-FFF2-40B4-BE49-F238E27FC236}">
                  <a16:creationId xmlns:a16="http://schemas.microsoft.com/office/drawing/2014/main" id="{37ADC8A3-3A9F-4EF6-9C56-6BE846532A28}"/>
                </a:ext>
              </a:extLst>
            </p:cNvPr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1089;p39">
              <a:extLst>
                <a:ext uri="{FF2B5EF4-FFF2-40B4-BE49-F238E27FC236}">
                  <a16:creationId xmlns:a16="http://schemas.microsoft.com/office/drawing/2014/main" id="{8B9A49D7-AF06-42E3-BC42-BB623428B4E9}"/>
                </a:ext>
              </a:extLst>
            </p:cNvPr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090;p39">
              <a:extLst>
                <a:ext uri="{FF2B5EF4-FFF2-40B4-BE49-F238E27FC236}">
                  <a16:creationId xmlns:a16="http://schemas.microsoft.com/office/drawing/2014/main" id="{5B03CD05-CD70-467E-AE51-509AAEEFA281}"/>
                </a:ext>
              </a:extLst>
            </p:cNvPr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1091;p39">
              <a:extLst>
                <a:ext uri="{FF2B5EF4-FFF2-40B4-BE49-F238E27FC236}">
                  <a16:creationId xmlns:a16="http://schemas.microsoft.com/office/drawing/2014/main" id="{47F787B0-B718-49EA-B200-8098B860BF09}"/>
                </a:ext>
              </a:extLst>
            </p:cNvPr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1092;p39">
              <a:extLst>
                <a:ext uri="{FF2B5EF4-FFF2-40B4-BE49-F238E27FC236}">
                  <a16:creationId xmlns:a16="http://schemas.microsoft.com/office/drawing/2014/main" id="{9649955B-0577-4DE4-9E2F-E84F63560167}"/>
                </a:ext>
              </a:extLst>
            </p:cNvPr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1093;p39">
              <a:extLst>
                <a:ext uri="{FF2B5EF4-FFF2-40B4-BE49-F238E27FC236}">
                  <a16:creationId xmlns:a16="http://schemas.microsoft.com/office/drawing/2014/main" id="{ADA3C9AA-E7A7-47F2-AE60-CF2BA0850D56}"/>
                </a:ext>
              </a:extLst>
            </p:cNvPr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9"/>
          <p:cNvSpPr txBox="1">
            <a:spLocks noGrp="1"/>
          </p:cNvSpPr>
          <p:nvPr>
            <p:ph type="title"/>
          </p:nvPr>
        </p:nvSpPr>
        <p:spPr>
          <a:xfrm>
            <a:off x="2413183" y="241006"/>
            <a:ext cx="6596137" cy="13956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480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sz="48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480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4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4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Siêu</a:t>
            </a:r>
            <a:r>
              <a:rPr lang="en-US" sz="4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4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4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4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4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Chợ</a:t>
            </a:r>
            <a:r>
              <a:rPr lang="en-US" sz="4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endParaRPr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7" name="Google Shape;407;p19"/>
          <p:cNvSpPr txBox="1">
            <a:spLocks noGrp="1"/>
          </p:cNvSpPr>
          <p:nvPr>
            <p:ph type="body" idx="1"/>
          </p:nvPr>
        </p:nvSpPr>
        <p:spPr>
          <a:xfrm>
            <a:off x="751368" y="1693934"/>
            <a:ext cx="3912782" cy="32085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Siêu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Chợ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siêu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phong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lĩnh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lẻ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thất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Nam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Lạnh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, Di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, Vi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, Gia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Viễn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Thất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phong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8" name="Google Shape;408;p19"/>
          <p:cNvSpPr txBox="1">
            <a:spLocks noGrp="1"/>
          </p:cNvSpPr>
          <p:nvPr>
            <p:ph type="body" idx="2"/>
          </p:nvPr>
        </p:nvSpPr>
        <p:spPr>
          <a:xfrm>
            <a:off x="4883888" y="1693935"/>
            <a:ext cx="3756837" cy="30915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ty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đẩy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chặt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chẽ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đoàn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hang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22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khuyến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mãi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hấp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hài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lòng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10" name="Google Shape;410;p1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" grpId="0" build="p"/>
      <p:bldP spid="40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"/>
          <p:cNvSpPr txBox="1">
            <a:spLocks noGrp="1"/>
          </p:cNvSpPr>
          <p:nvPr>
            <p:ph type="title"/>
          </p:nvPr>
        </p:nvSpPr>
        <p:spPr>
          <a:xfrm>
            <a:off x="3025551" y="16559"/>
            <a:ext cx="606883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Times New Roman" panose="02020603050405020304" pitchFamily="18" charset="0"/>
                <a:cs typeface="Times New Roman" panose="02020603050405020304" pitchFamily="18" charset="0"/>
              </a:rPr>
              <a:t>Quy trình bán hàng</a:t>
            </a:r>
            <a:endParaRPr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8" name="Google Shape;478;p27"/>
          <p:cNvSpPr/>
          <p:nvPr/>
        </p:nvSpPr>
        <p:spPr>
          <a:xfrm>
            <a:off x="1857819" y="1187122"/>
            <a:ext cx="771968" cy="790534"/>
          </a:xfrm>
          <a:prstGeom prst="homePlate">
            <a:avLst>
              <a:gd name="adj" fmla="val 30129"/>
            </a:avLst>
          </a:prstGeom>
          <a:noFill/>
          <a:ln w="114300" cap="flat" cmpd="sng">
            <a:solidFill>
              <a:srgbClr val="00E1C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Khách h</a:t>
            </a:r>
            <a:r>
              <a:rPr lang="en-US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àng</a:t>
            </a:r>
            <a:endParaRPr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79" name="Google Shape;479;p27"/>
          <p:cNvSpPr/>
          <p:nvPr/>
        </p:nvSpPr>
        <p:spPr>
          <a:xfrm>
            <a:off x="3615637" y="1187126"/>
            <a:ext cx="1027247" cy="790534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19B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Cửa hàng</a:t>
            </a:r>
            <a:endParaRPr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0" name="Google Shape;480;p27"/>
          <p:cNvSpPr/>
          <p:nvPr/>
        </p:nvSpPr>
        <p:spPr>
          <a:xfrm rot="5400000">
            <a:off x="5398587" y="1187122"/>
            <a:ext cx="1087273" cy="790534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3292E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vert="vert270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Sản phẩm</a:t>
            </a:r>
            <a:endParaRPr>
              <a:solidFill>
                <a:srgbClr val="3292E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1" name="Google Shape;481;p2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8" name="Google Shape;479;p27">
            <a:extLst>
              <a:ext uri="{FF2B5EF4-FFF2-40B4-BE49-F238E27FC236}">
                <a16:creationId xmlns:a16="http://schemas.microsoft.com/office/drawing/2014/main" id="{1C244EB5-09D9-4CA3-8C43-A2CB52F74E65}"/>
              </a:ext>
            </a:extLst>
          </p:cNvPr>
          <p:cNvSpPr/>
          <p:nvPr/>
        </p:nvSpPr>
        <p:spPr>
          <a:xfrm rot="5400000">
            <a:off x="3593145" y="2495269"/>
            <a:ext cx="1094418" cy="790534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19B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vert="vert270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Nhân viên</a:t>
            </a:r>
            <a:endParaRPr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9" name="Google Shape;480;p27">
            <a:extLst>
              <a:ext uri="{FF2B5EF4-FFF2-40B4-BE49-F238E27FC236}">
                <a16:creationId xmlns:a16="http://schemas.microsoft.com/office/drawing/2014/main" id="{964C3356-A8D4-45DF-ACBC-3CFA1CEB22D9}"/>
              </a:ext>
            </a:extLst>
          </p:cNvPr>
          <p:cNvSpPr/>
          <p:nvPr/>
        </p:nvSpPr>
        <p:spPr>
          <a:xfrm rot="5400000">
            <a:off x="5423170" y="2563942"/>
            <a:ext cx="1087273" cy="790534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3292E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vert="vert270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Đơn đặt hàng</a:t>
            </a:r>
            <a:endParaRPr>
              <a:solidFill>
                <a:srgbClr val="3292E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0" name="Google Shape;478;p27">
            <a:extLst>
              <a:ext uri="{FF2B5EF4-FFF2-40B4-BE49-F238E27FC236}">
                <a16:creationId xmlns:a16="http://schemas.microsoft.com/office/drawing/2014/main" id="{A73D5515-A017-4803-A5B8-CC58DFB8570C}"/>
              </a:ext>
            </a:extLst>
          </p:cNvPr>
          <p:cNvSpPr/>
          <p:nvPr/>
        </p:nvSpPr>
        <p:spPr>
          <a:xfrm rot="16200000">
            <a:off x="1857818" y="3940758"/>
            <a:ext cx="704853" cy="790534"/>
          </a:xfrm>
          <a:prstGeom prst="homePlate">
            <a:avLst>
              <a:gd name="adj" fmla="val 30129"/>
            </a:avLst>
          </a:prstGeom>
          <a:noFill/>
          <a:ln w="114300" cap="flat" cmpd="sng">
            <a:solidFill>
              <a:srgbClr val="00E1C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vert="vert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Giao hàng</a:t>
            </a:r>
            <a:endParaRPr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1" name="Google Shape;479;p27">
            <a:extLst>
              <a:ext uri="{FF2B5EF4-FFF2-40B4-BE49-F238E27FC236}">
                <a16:creationId xmlns:a16="http://schemas.microsoft.com/office/drawing/2014/main" id="{A5D97837-F421-428B-AB68-6D913DB945E1}"/>
              </a:ext>
            </a:extLst>
          </p:cNvPr>
          <p:cNvSpPr/>
          <p:nvPr/>
        </p:nvSpPr>
        <p:spPr>
          <a:xfrm rot="10800000">
            <a:off x="3615637" y="3940762"/>
            <a:ext cx="956363" cy="790534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19B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vert="vert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Hóa đ</a:t>
            </a:r>
            <a:r>
              <a:rPr lang="vi-VN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ơ</a:t>
            </a:r>
            <a:r>
              <a:rPr lang="en-US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n</a:t>
            </a:r>
            <a:endParaRPr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2" name="Google Shape;480;p27">
            <a:extLst>
              <a:ext uri="{FF2B5EF4-FFF2-40B4-BE49-F238E27FC236}">
                <a16:creationId xmlns:a16="http://schemas.microsoft.com/office/drawing/2014/main" id="{A592E288-BD84-4D5B-BFFF-C5E8ECADA0C0}"/>
              </a:ext>
            </a:extLst>
          </p:cNvPr>
          <p:cNvSpPr/>
          <p:nvPr/>
        </p:nvSpPr>
        <p:spPr>
          <a:xfrm rot="10800000">
            <a:off x="5398588" y="3940758"/>
            <a:ext cx="1182743" cy="790534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3292E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vert="vert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Thanh toán</a:t>
            </a:r>
            <a:endParaRPr>
              <a:solidFill>
                <a:srgbClr val="3292E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1132C4DF-E2FB-46AD-AA70-496812FDC5F2}"/>
              </a:ext>
            </a:extLst>
          </p:cNvPr>
          <p:cNvSpPr/>
          <p:nvPr/>
        </p:nvSpPr>
        <p:spPr>
          <a:xfrm>
            <a:off x="2821172" y="1531088"/>
            <a:ext cx="748167" cy="637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7F3DABAD-648B-45D6-A96D-0FA5062D9ED0}"/>
              </a:ext>
            </a:extLst>
          </p:cNvPr>
          <p:cNvSpPr/>
          <p:nvPr/>
        </p:nvSpPr>
        <p:spPr>
          <a:xfrm>
            <a:off x="4791740" y="1531088"/>
            <a:ext cx="606847" cy="637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D5F75AF4-3B87-4DE1-8914-3B083F2B6846}"/>
              </a:ext>
            </a:extLst>
          </p:cNvPr>
          <p:cNvSpPr/>
          <p:nvPr/>
        </p:nvSpPr>
        <p:spPr>
          <a:xfrm>
            <a:off x="4642884" y="4302642"/>
            <a:ext cx="606847" cy="6379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50DA9101-511F-4C48-A115-3DBC9E3D4A61}"/>
              </a:ext>
            </a:extLst>
          </p:cNvPr>
          <p:cNvSpPr/>
          <p:nvPr/>
        </p:nvSpPr>
        <p:spPr>
          <a:xfrm>
            <a:off x="2750288" y="4302642"/>
            <a:ext cx="704854" cy="6379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E79D970-0D8C-4F45-AF30-512644E88B6C}"/>
              </a:ext>
            </a:extLst>
          </p:cNvPr>
          <p:cNvSpPr/>
          <p:nvPr/>
        </p:nvSpPr>
        <p:spPr>
          <a:xfrm>
            <a:off x="5947141" y="3622158"/>
            <a:ext cx="45719" cy="2193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E8EA4A9D-93B6-4907-8764-9FE281AF719C}"/>
              </a:ext>
            </a:extLst>
          </p:cNvPr>
          <p:cNvSpPr/>
          <p:nvPr/>
        </p:nvSpPr>
        <p:spPr>
          <a:xfrm>
            <a:off x="2176130" y="2161953"/>
            <a:ext cx="113414" cy="15948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FE5450BB-DFFA-420C-9B1A-47E4027931A7}"/>
              </a:ext>
            </a:extLst>
          </p:cNvPr>
          <p:cNvSpPr/>
          <p:nvPr/>
        </p:nvSpPr>
        <p:spPr>
          <a:xfrm>
            <a:off x="4642884" y="2870791"/>
            <a:ext cx="687572" cy="637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141EF66C-FC6D-4421-B3D5-4518551A05B6}"/>
              </a:ext>
            </a:extLst>
          </p:cNvPr>
          <p:cNvSpPr/>
          <p:nvPr/>
        </p:nvSpPr>
        <p:spPr>
          <a:xfrm>
            <a:off x="4125433" y="3565451"/>
            <a:ext cx="45719" cy="2379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B1C6B02F-5E43-4B56-867E-CE7801A51D60}"/>
              </a:ext>
            </a:extLst>
          </p:cNvPr>
          <p:cNvSpPr/>
          <p:nvPr/>
        </p:nvSpPr>
        <p:spPr>
          <a:xfrm>
            <a:off x="5918789" y="2247014"/>
            <a:ext cx="45719" cy="1685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6B2D56C-359B-4549-BECF-73C6EEEC1DF4}"/>
              </a:ext>
            </a:extLst>
          </p:cNvPr>
          <p:cNvSpPr txBox="1"/>
          <p:nvPr/>
        </p:nvSpPr>
        <p:spPr>
          <a:xfrm>
            <a:off x="2909277" y="1274612"/>
            <a:ext cx="508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Vào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EAD220-4063-453D-8BD3-29CF41F738F8}"/>
              </a:ext>
            </a:extLst>
          </p:cNvPr>
          <p:cNvSpPr txBox="1"/>
          <p:nvPr/>
        </p:nvSpPr>
        <p:spPr>
          <a:xfrm>
            <a:off x="4791253" y="1223311"/>
            <a:ext cx="606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Chọn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D189F02-2326-4924-AC92-3C957E06181B}"/>
              </a:ext>
            </a:extLst>
          </p:cNvPr>
          <p:cNvSpPr txBox="1"/>
          <p:nvPr/>
        </p:nvSpPr>
        <p:spPr>
          <a:xfrm>
            <a:off x="6031932" y="2118452"/>
            <a:ext cx="907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Đặt hàng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56ABF5-C4B4-4C90-BC33-A8886406FC53}"/>
              </a:ext>
            </a:extLst>
          </p:cNvPr>
          <p:cNvSpPr txBox="1"/>
          <p:nvPr/>
        </p:nvSpPr>
        <p:spPr>
          <a:xfrm>
            <a:off x="4684338" y="2499218"/>
            <a:ext cx="565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Lập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78612EF-CAA2-4610-B457-81B386DD082E}"/>
              </a:ext>
            </a:extLst>
          </p:cNvPr>
          <p:cNvSpPr txBox="1"/>
          <p:nvPr/>
        </p:nvSpPr>
        <p:spPr>
          <a:xfrm>
            <a:off x="4148292" y="3501541"/>
            <a:ext cx="565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Lập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" grpId="0" animBg="1"/>
      <p:bldP spid="479" grpId="0" animBg="1"/>
      <p:bldP spid="480" grpId="0" animBg="1"/>
      <p:bldP spid="8" grpId="0" animBg="1"/>
      <p:bldP spid="9" grpId="0" animBg="1"/>
      <p:bldP spid="10" grpId="0" animBg="1"/>
      <p:bldP spid="11" grpId="0" animBg="1"/>
      <p:bldP spid="12" grpId="0" animBg="1"/>
      <p:bldP spid="2" grpId="0" animBg="1"/>
      <p:bldP spid="3" grpId="0" animBg="1"/>
      <p:bldP spid="16" grpId="0" animBg="1"/>
      <p:bldP spid="17" grpId="0" animBg="1"/>
      <p:bldP spid="19" grpId="0" animBg="1"/>
      <p:bldP spid="21" grpId="0" animBg="1"/>
      <p:bldP spid="22" grpId="0" animBg="1"/>
      <p:bldP spid="23" grpId="0" animBg="1"/>
      <p:bldP spid="24" grpId="0" animBg="1"/>
      <p:bldP spid="26" grpId="0"/>
      <p:bldP spid="27" grpId="0"/>
      <p:bldP spid="28" grpId="0"/>
      <p:bldP spid="29" grpId="0"/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9"/>
          <p:cNvSpPr txBox="1">
            <a:spLocks noGrp="1"/>
          </p:cNvSpPr>
          <p:nvPr>
            <p:ph type="title"/>
          </p:nvPr>
        </p:nvSpPr>
        <p:spPr>
          <a:xfrm>
            <a:off x="2505333" y="248003"/>
            <a:ext cx="52777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Times New Roman" panose="02020603050405020304" pitchFamily="18" charset="0"/>
                <a:cs typeface="Times New Roman" panose="02020603050405020304" pitchFamily="18" charset="0"/>
              </a:rPr>
              <a:t>Phân tích nghiệp vụ</a:t>
            </a:r>
            <a:endParaRPr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5" name="Google Shape;515;p29"/>
          <p:cNvSpPr txBox="1">
            <a:spLocks noGrp="1"/>
          </p:cNvSpPr>
          <p:nvPr>
            <p:ph type="body" idx="1"/>
          </p:nvPr>
        </p:nvSpPr>
        <p:spPr>
          <a:xfrm>
            <a:off x="1335751" y="1485656"/>
            <a:ext cx="3236249" cy="14733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- Các sản phẩm đang đ</a:t>
            </a:r>
            <a:r>
              <a:rPr lang="vi-V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ợc bán chạy, sản phẩm chủ chốt của công ty từ đó đ</a:t>
            </a:r>
            <a:r>
              <a:rPr lang="vi-V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 ra quyết định tang số l</a:t>
            </a:r>
            <a:r>
              <a:rPr lang="vi-V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ợng nhập hàng.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6" name="Google Shape;516;p29"/>
          <p:cNvSpPr txBox="1">
            <a:spLocks noGrp="1"/>
          </p:cNvSpPr>
          <p:nvPr>
            <p:ph type="body" idx="2"/>
          </p:nvPr>
        </p:nvSpPr>
        <p:spPr>
          <a:xfrm>
            <a:off x="4976038" y="1485655"/>
            <a:ext cx="3514562" cy="14733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/>
              <a:t>- Các sản phẩm không bán chạy, chúng ta sẽ đua ra các ch</a:t>
            </a:r>
            <a:r>
              <a:rPr lang="vi-VN" sz="1800" b="1"/>
              <a:t>ư</a:t>
            </a:r>
            <a:r>
              <a:rPr lang="en-US" sz="1800" b="1"/>
              <a:t>ơng trình khuyến mãi để kích thích khách hàng mua hàng.</a:t>
            </a:r>
            <a:endParaRPr sz="1800"/>
          </a:p>
        </p:txBody>
      </p:sp>
      <p:sp>
        <p:nvSpPr>
          <p:cNvPr id="518" name="Google Shape;518;p29"/>
          <p:cNvSpPr txBox="1">
            <a:spLocks noGrp="1"/>
          </p:cNvSpPr>
          <p:nvPr>
            <p:ph type="body" idx="1"/>
          </p:nvPr>
        </p:nvSpPr>
        <p:spPr>
          <a:xfrm>
            <a:off x="1335751" y="3087187"/>
            <a:ext cx="3236249" cy="14733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- Quyết định khen th</a:t>
            </a:r>
            <a:r>
              <a:rPr lang="vi-V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ởng nhân viên có doanh số bán hàng cao.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9" name="Google Shape;519;p29"/>
          <p:cNvSpPr txBox="1">
            <a:spLocks noGrp="1"/>
          </p:cNvSpPr>
          <p:nvPr>
            <p:ph type="body" idx="2"/>
          </p:nvPr>
        </p:nvSpPr>
        <p:spPr>
          <a:xfrm>
            <a:off x="4976037" y="3087187"/>
            <a:ext cx="3514562" cy="14415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- Phân tích  khách hàng theo độ tuổi sẽ </a:t>
            </a:r>
            <a:r>
              <a:rPr lang="vi-V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u tiên mua những sản phẩm thuộc loại nào. Từ đó  đ</a:t>
            </a:r>
            <a:r>
              <a:rPr lang="vi-V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 ra các ch</a:t>
            </a:r>
            <a:r>
              <a:rPr lang="vi-V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ơng trình chạy quảng cáo phù hợp nhằm đạt hiệu quả cao.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1" name="Google Shape;521;p2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12AF70-7C66-41F9-A9EC-B7B02E28E83B}"/>
              </a:ext>
            </a:extLst>
          </p:cNvPr>
          <p:cNvSpPr txBox="1"/>
          <p:nvPr/>
        </p:nvSpPr>
        <p:spPr>
          <a:xfrm>
            <a:off x="2026003" y="957384"/>
            <a:ext cx="67552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Dựa vào doanh số bán hàng, ng</a:t>
            </a:r>
            <a:r>
              <a:rPr lang="vi-V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ời quản lý sẽ phân tích: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" grpId="0" build="p"/>
      <p:bldP spid="516" grpId="0" build="p"/>
      <p:bldP spid="518" grpId="0" build="p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1970567" y="0"/>
            <a:ext cx="6641805" cy="7832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vi-VN" sz="440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 sở dữ liệu tác nghiệp</a:t>
            </a:r>
            <a:endParaRPr sz="4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CDAF09-CF2F-4639-9F6E-4AE23C16238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167" y="783215"/>
            <a:ext cx="6280297" cy="41121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7" name="Google Shape;372;p16">
            <a:extLst>
              <a:ext uri="{FF2B5EF4-FFF2-40B4-BE49-F238E27FC236}">
                <a16:creationId xmlns:a16="http://schemas.microsoft.com/office/drawing/2014/main" id="{0AA7BB1A-0263-4458-A448-E1FEFB651517}"/>
              </a:ext>
            </a:extLst>
          </p:cNvPr>
          <p:cNvSpPr txBox="1">
            <a:spLocks/>
          </p:cNvSpPr>
          <p:nvPr/>
        </p:nvSpPr>
        <p:spPr>
          <a:xfrm>
            <a:off x="1934844" y="268307"/>
            <a:ext cx="6223871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vi-VN" sz="480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480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sở dữ liệu nghiệp vụ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F43C07-BD39-4D3D-B775-FB0B0699A0C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342" y="866457"/>
            <a:ext cx="7152449" cy="4074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8"/>
          <p:cNvSpPr txBox="1">
            <a:spLocks noGrp="1"/>
          </p:cNvSpPr>
          <p:nvPr>
            <p:ph type="title"/>
          </p:nvPr>
        </p:nvSpPr>
        <p:spPr>
          <a:xfrm>
            <a:off x="1768316" y="164415"/>
            <a:ext cx="7815337" cy="10771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Tạo view đẩy dữ liệu từ CSDL 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tác nghiệp vào Data warehouse</a:t>
            </a:r>
          </a:p>
        </p:txBody>
      </p:sp>
      <p:sp>
        <p:nvSpPr>
          <p:cNvPr id="401" name="Google Shape;401;p1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8FC56C-0D10-4F30-B00B-3B421F137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867" y="1076242"/>
            <a:ext cx="3530009" cy="13049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2F0987E-7FE8-480E-9F07-3914C33E9F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450" y="1076242"/>
            <a:ext cx="3622236" cy="1304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450367-9C81-43FA-8D8D-8DE2D5A739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9111" y="2405117"/>
            <a:ext cx="6886575" cy="26765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03D446-918F-474D-84D0-5F43056CD547}"/>
              </a:ext>
            </a:extLst>
          </p:cNvPr>
          <p:cNvSpPr txBox="1"/>
          <p:nvPr/>
        </p:nvSpPr>
        <p:spPr>
          <a:xfrm>
            <a:off x="-12521" y="2856614"/>
            <a:ext cx="1757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FACT_SALES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3"/>
          <p:cNvSpPr txBox="1">
            <a:spLocks noGrp="1"/>
          </p:cNvSpPr>
          <p:nvPr>
            <p:ph type="title"/>
          </p:nvPr>
        </p:nvSpPr>
        <p:spPr>
          <a:xfrm>
            <a:off x="1467292" y="-70884"/>
            <a:ext cx="7953153" cy="15586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ẩy dữ liệu từ CSDL tác nghiệp 	  vào Data warehouse bằng tool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0" name="Google Shape;440;p2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08955B-FA31-4FE9-9796-9A8B6C8FF9A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4679" y="1571496"/>
            <a:ext cx="8853657" cy="33053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1397</TotalTime>
  <Words>481</Words>
  <Application>Microsoft Office PowerPoint</Application>
  <PresentationFormat>On-screen Show (16:9)</PresentationFormat>
  <Paragraphs>73</Paragraphs>
  <Slides>20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Muli</vt:lpstr>
      <vt:lpstr>Arial</vt:lpstr>
      <vt:lpstr>Times New Roman</vt:lpstr>
      <vt:lpstr>Calibri</vt:lpstr>
      <vt:lpstr>Helvetica Neue</vt:lpstr>
      <vt:lpstr>Nixie One</vt:lpstr>
      <vt:lpstr>Imogen template</vt:lpstr>
      <vt:lpstr>Báo cáo môn  Kho dữ liệu và OLAP</vt:lpstr>
      <vt:lpstr>Đề tài: Áp dụng kho dữ liệu và kĩ thuật OLAP, phân tích và khai thác kết quả hoạt động kinh doanh của hệ thống siêu thị điện máy Chợ Lớn</vt:lpstr>
      <vt:lpstr>Sơ lược về Siêu thị  Điện máy Chợ Lớn</vt:lpstr>
      <vt:lpstr>Quy trình bán hàng</vt:lpstr>
      <vt:lpstr>Phân tích nghiệp vụ</vt:lpstr>
      <vt:lpstr>Cơ sở dữ liệu tác nghiệp</vt:lpstr>
      <vt:lpstr>PowerPoint Presentation</vt:lpstr>
      <vt:lpstr>Tạo view đẩy dữ liệu từ CSDL  tác nghiệp vào Data warehouse</vt:lpstr>
      <vt:lpstr> Đẩy dữ liệu từ CSDL tác nghiệp    vào Data warehouse bằng tool</vt:lpstr>
      <vt:lpstr>    Đẩy dữ liệu từ CSDL tác nghiệp vào Data warehouse bằng ứng dụng</vt:lpstr>
      <vt:lpstr> Làm sạch dữ liệu  bằng A-Tool trên Excel</vt:lpstr>
      <vt:lpstr>   Đẩy dữ liệu từ Excel vào  Data warehouse bằng tool</vt:lpstr>
      <vt:lpstr> Đẩy dữ liệu từ Excel vào  Data warehouse bằng ứng dụng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môn  Kho dữ liệu OLAP</dc:title>
  <dc:creator>TRUONG GIANG</dc:creator>
  <cp:lastModifiedBy>AD</cp:lastModifiedBy>
  <cp:revision>44</cp:revision>
  <dcterms:modified xsi:type="dcterms:W3CDTF">2020-08-04T10:21:52Z</dcterms:modified>
</cp:coreProperties>
</file>