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82" r:id="rId9"/>
    <p:sldId id="279" r:id="rId10"/>
    <p:sldId id="280" r:id="rId11"/>
    <p:sldId id="281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2CD86-A9BC-4A15-8B83-7FF4E61CE14F}">
          <p14:sldIdLst>
            <p14:sldId id="256"/>
            <p14:sldId id="257"/>
            <p14:sldId id="258"/>
            <p14:sldId id="259"/>
            <p14:sldId id="260"/>
            <p14:sldId id="270"/>
            <p14:sldId id="277"/>
            <p14:sldId id="282"/>
            <p14:sldId id="279"/>
          </p14:sldIdLst>
        </p14:section>
        <p14:section name="Untitled Section" id="{3BE5A906-C922-450F-8B3C-D887469A6CFB}">
          <p14:sldIdLst>
            <p14:sldId id="280"/>
            <p14:sldId id="281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519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855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02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883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574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2040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4561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972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056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42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887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82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2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434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4CE8-D5D9-4E1C-87E5-589C9B6C8804}" type="datetimeFigureOut">
              <a:rPr lang="vi-VN" smtClean="0"/>
              <a:t>16/05/2017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1DDD2F-FE5D-4421-9D2B-BAEDBC1927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717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34" y="510639"/>
            <a:ext cx="8953369" cy="2695699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time frame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 smtClean="0">
                <a:latin typeface="Times New Roman" panose="02020603050405020304" pitchFamily="18" charset="0"/>
              </a:rPr>
              <a:t>Nhóm</a:t>
            </a:r>
            <a:r>
              <a:rPr lang="vi-VN" dirty="0" smtClean="0">
                <a:latin typeface="Times New Roman" panose="02020603050405020304" pitchFamily="18" charset="0"/>
              </a:rPr>
              <a:t> 1:    1.Hoàng Trung </a:t>
            </a:r>
            <a:r>
              <a:rPr lang="vi-VN" dirty="0" err="1" smtClean="0">
                <a:latin typeface="Times New Roman" panose="02020603050405020304" pitchFamily="18" charset="0"/>
              </a:rPr>
              <a:t>Dũng</a:t>
            </a:r>
            <a:endParaRPr lang="vi-VN" dirty="0" smtClean="0">
              <a:latin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</a:rPr>
              <a:t>		    2.Đỗ </a:t>
            </a:r>
            <a:r>
              <a:rPr lang="vi-VN" dirty="0" err="1" smtClean="0">
                <a:latin typeface="Times New Roman" panose="02020603050405020304" pitchFamily="18" charset="0"/>
              </a:rPr>
              <a:t>Tiến</a:t>
            </a:r>
            <a:r>
              <a:rPr lang="vi-VN" dirty="0" smtClean="0">
                <a:latin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</a:rPr>
              <a:t>Đạt</a:t>
            </a:r>
            <a:endParaRPr lang="vi-VN" dirty="0" smtClean="0">
              <a:latin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</a:rPr>
              <a:t>		    3.Hoàng </a:t>
            </a:r>
            <a:r>
              <a:rPr lang="vi-VN" dirty="0" err="1" smtClean="0">
                <a:latin typeface="Times New Roman" panose="02020603050405020304" pitchFamily="18" charset="0"/>
              </a:rPr>
              <a:t>Thành</a:t>
            </a:r>
            <a:r>
              <a:rPr lang="vi-VN" dirty="0" smtClean="0">
                <a:latin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</a:rPr>
              <a:t>Đạt</a:t>
            </a:r>
            <a:endParaRPr lang="vi-VN" dirty="0" smtClean="0">
              <a:latin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</a:rPr>
              <a:t>		    4.Nguyễn Minh Quang</a:t>
            </a:r>
            <a:endParaRPr lang="vi-V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pgmpy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guiDynamic.py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tả: Module DynamicBayesianNetwork và DBNInference trong pmgpy hiện đang trong quá trình phát triển, nên nhóm có nhiều vướng mắc không giải quyết triệt để được. 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 dữ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tính toán phân phối xác suất có điều kiện tại mỗi nút bằng phương pháp Maximum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 (có điều chỉnh thư viện).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pgmpy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guiDynamic.py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x3. Trong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sai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sai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1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78" y="95416"/>
            <a:ext cx="8596668" cy="748145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2844397" y="256918"/>
            <a:ext cx="38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DPQ-C-OU-TQ = (2-2-2-2)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1" y="783979"/>
            <a:ext cx="10060081" cy="5631398"/>
          </a:xfrm>
        </p:spPr>
      </p:pic>
    </p:spTree>
    <p:extLst>
      <p:ext uri="{BB962C8B-B14F-4D97-AF65-F5344CB8AC3E}">
        <p14:creationId xmlns:p14="http://schemas.microsoft.com/office/powerpoint/2010/main" val="21526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00" y="134587"/>
            <a:ext cx="8596668" cy="13208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2392233" y="309099"/>
            <a:ext cx="399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DPQ-C-OU-TQ = (4-0-0-4)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9" y="877123"/>
            <a:ext cx="9406523" cy="5388505"/>
          </a:xfrm>
        </p:spPr>
      </p:pic>
    </p:spTree>
    <p:extLst>
      <p:ext uri="{BB962C8B-B14F-4D97-AF65-F5344CB8AC3E}">
        <p14:creationId xmlns:p14="http://schemas.microsoft.com/office/powerpoint/2010/main" val="6853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2751562" y="783151"/>
            <a:ext cx="408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DPQ-C-OU-TQ = (0-4-4-0)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29" y="1326115"/>
            <a:ext cx="9143692" cy="5288405"/>
          </a:xfrm>
        </p:spPr>
      </p:pic>
    </p:spTree>
    <p:extLst>
      <p:ext uri="{BB962C8B-B14F-4D97-AF65-F5344CB8AC3E}">
        <p14:creationId xmlns:p14="http://schemas.microsoft.com/office/powerpoint/2010/main" val="37154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92" y="326242"/>
            <a:ext cx="9437615" cy="13208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DynamicBayesian</a:t>
            </a:r>
            <a:r>
              <a:rPr lang="en-US" dirty="0" smtClean="0"/>
              <a:t>: </a:t>
            </a:r>
            <a:endParaRPr lang="vi-V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5" y="1399637"/>
            <a:ext cx="9123942" cy="5175220"/>
          </a:xfrm>
        </p:spPr>
      </p:pic>
      <p:sp>
        <p:nvSpPr>
          <p:cNvPr id="9" name="TextBox 8"/>
          <p:cNvSpPr txBox="1"/>
          <p:nvPr/>
        </p:nvSpPr>
        <p:spPr>
          <a:xfrm>
            <a:off x="4643973" y="1005786"/>
            <a:ext cx="408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DPQ-C-OU-TQ = (0-4-4-0)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200" dirty="0">
                <a:latin typeface="Times New Roman" panose="02020603050405020304" pitchFamily="18" charset="0"/>
              </a:rPr>
              <a:t/>
            </a:r>
            <a:br>
              <a:rPr lang="vi-VN" sz="3200" dirty="0">
                <a:latin typeface="Times New Roman" panose="02020603050405020304" pitchFamily="18" charset="0"/>
              </a:rPr>
            </a:br>
            <a:r>
              <a:rPr lang="vi-VN" sz="3200" dirty="0" smtClean="0">
                <a:latin typeface="Times New Roman" panose="02020603050405020304" pitchFamily="18" charset="0"/>
              </a:rPr>
              <a:t>1.Lý thuyết về probabilistic graphical models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vi-V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09" y="2121953"/>
            <a:ext cx="8596668" cy="3880773"/>
          </a:xfrm>
        </p:spPr>
        <p:txBody>
          <a:bodyPr/>
          <a:lstStyle/>
          <a:p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706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1.Lý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thuyết về probabilistic graphical models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339"/>
            <a:ext cx="8596668" cy="4484024"/>
          </a:xfrm>
        </p:spPr>
        <p:txBody>
          <a:bodyPr>
            <a:normAutofit/>
          </a:bodyPr>
          <a:lstStyle/>
          <a:p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loại</a:t>
            </a:r>
          </a:p>
          <a:p>
            <a:pPr marL="800100" lvl="1" indent="-342900">
              <a:buFont typeface="+mj-lt"/>
              <a:buAutoNum type="arabicPeriod"/>
            </a:pP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Bayes-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mô hình đồ thị </a:t>
            </a: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vi-V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-mô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đồ thị vô hướng</a:t>
            </a:r>
          </a:p>
        </p:txBody>
      </p:sp>
    </p:spTree>
    <p:extLst>
      <p:ext uri="{BB962C8B-B14F-4D97-AF65-F5344CB8AC3E}">
        <p14:creationId xmlns:p14="http://schemas.microsoft.com/office/powerpoint/2010/main" val="17904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17" y="429296"/>
            <a:ext cx="8596668" cy="1320800"/>
          </a:xfrm>
        </p:spPr>
        <p:txBody>
          <a:bodyPr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1.Mạng Bayes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516" y="1635617"/>
            <a:ext cx="8403485" cy="440574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vi-V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(conditional probability distribution - CPD)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điều hòa </a:t>
            </a: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gene,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các hệ thống y học, phân tích văn bản, xử lý </a:t>
            </a: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ảnh,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 hợp dữ </a:t>
            </a: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liệu,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</a:t>
            </a: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quyết định</a:t>
            </a:r>
          </a:p>
        </p:txBody>
      </p:sp>
    </p:spTree>
    <p:extLst>
      <p:ext uri="{BB962C8B-B14F-4D97-AF65-F5344CB8AC3E}">
        <p14:creationId xmlns:p14="http://schemas.microsoft.com/office/powerpoint/2010/main" val="31665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2.Mạng Bayes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345"/>
            <a:ext cx="8596668" cy="448301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Bayesian Network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DBN)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T-1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30" y="3348507"/>
            <a:ext cx="6332113" cy="23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602310" y="3477296"/>
            <a:ext cx="1068946" cy="6310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930400"/>
            <a:ext cx="10439400" cy="47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1913"/>
            <a:ext cx="8596668" cy="469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sinh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data_generating.py </a:t>
            </a:r>
          </a:p>
          <a:p>
            <a:pPr marL="0" indent="0">
              <a:buNone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DPQ, C, TQ, OU: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nhiên trong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4, phân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DI: Sinh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nhiên theo phân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gấp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µ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DPQ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µ := mu∗(C+1)∗(5−DPQ])/10.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DFT: Sinh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nhiên theo phân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RD: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DFT. DFO = DI - DFT.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DFO: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RD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OU.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DFT.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 Ở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DPQ2, TQ2, C2, OU2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tương </a:t>
            </a:r>
            <a:r>
              <a:rPr lang="vi-VN" dirty="0" err="1"/>
              <a:t>ứng</a:t>
            </a:r>
            <a:r>
              <a:rPr lang="vi-VN" dirty="0"/>
              <a:t> DPQ, TQ, C, OU ở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1. • DI2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RD ở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nút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sinh </a:t>
            </a:r>
            <a:r>
              <a:rPr lang="vi-VN" dirty="0" err="1"/>
              <a:t>ngẫu</a:t>
            </a:r>
            <a:r>
              <a:rPr lang="vi-VN" dirty="0"/>
              <a:t> nhiên tương </a:t>
            </a:r>
            <a:r>
              <a:rPr lang="vi-VN" dirty="0" err="1"/>
              <a:t>tự</a:t>
            </a:r>
            <a:r>
              <a:rPr lang="vi-VN" dirty="0"/>
              <a:t> như ở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1</a:t>
            </a:r>
          </a:p>
          <a:p>
            <a:pPr marL="0" indent="0">
              <a:buNone/>
            </a:pPr>
            <a:r>
              <a:rPr lang="vi-VN" dirty="0"/>
              <a:t> Ở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3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sinh tương </a:t>
            </a:r>
            <a:r>
              <a:rPr lang="vi-VN" dirty="0" err="1"/>
              <a:t>tự</a:t>
            </a:r>
            <a:r>
              <a:rPr lang="vi-VN" dirty="0"/>
              <a:t> như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2.</a:t>
            </a: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87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x3 - gui.py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>
                <a:latin typeface="Times New Roman" panose="02020603050405020304" pitchFamily="18" charset="0"/>
              </a:rPr>
              <a:t>• </a:t>
            </a:r>
            <a:r>
              <a:rPr lang="vi-VN" dirty="0" err="1">
                <a:latin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nghĩa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mạng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bayes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endParaRPr lang="vi-VN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anose="02020603050405020304" pitchFamily="18" charset="0"/>
              </a:rPr>
              <a:t>• </a:t>
            </a:r>
            <a:r>
              <a:rPr lang="vi-VN" dirty="0">
                <a:latin typeface="Times New Roman" panose="02020603050405020304" pitchFamily="18" charset="0"/>
              </a:rPr>
              <a:t>Lưu </a:t>
            </a:r>
            <a:r>
              <a:rPr lang="vi-VN" dirty="0" err="1">
                <a:latin typeface="Times New Roman" panose="02020603050405020304" pitchFamily="18" charset="0"/>
              </a:rPr>
              <a:t>lại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trị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state_names</a:t>
            </a:r>
            <a:r>
              <a:rPr lang="vi-VN" dirty="0">
                <a:latin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</a:rPr>
              <a:t>tức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trị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mỗi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</a:rPr>
              <a:t>nút</a:t>
            </a:r>
            <a:endParaRPr lang="vi-VN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</a:rPr>
              <a:t>• </a:t>
            </a:r>
            <a:r>
              <a:rPr lang="vi-VN" dirty="0" err="1">
                <a:latin typeface="Times New Roman" panose="02020603050405020304" pitchFamily="18" charset="0"/>
              </a:rPr>
              <a:t>Xử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</a:rPr>
              <a:t> phân </a:t>
            </a:r>
            <a:r>
              <a:rPr lang="vi-VN" dirty="0" err="1">
                <a:latin typeface="Times New Roman" panose="02020603050405020304" pitchFamily="18" charset="0"/>
              </a:rPr>
              <a:t>đoạn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</a:rPr>
              <a:t>, chia </a:t>
            </a:r>
            <a:r>
              <a:rPr lang="vi-VN" dirty="0" err="1">
                <a:latin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thành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khối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nhỏ</a:t>
            </a:r>
            <a:r>
              <a:rPr lang="vi-VN" dirty="0">
                <a:latin typeface="Times New Roman" panose="02020603050405020304" pitchFamily="18" charset="0"/>
              </a:rPr>
              <a:t> hơn. </a:t>
            </a:r>
            <a:r>
              <a:rPr lang="vi-VN" dirty="0" err="1">
                <a:latin typeface="Times New Roman" panose="02020603050405020304" pitchFamily="18" charset="0"/>
              </a:rPr>
              <a:t>Tìm</a:t>
            </a:r>
            <a:r>
              <a:rPr lang="vi-VN" dirty="0">
                <a:latin typeface="Times New Roman" panose="02020603050405020304" pitchFamily="18" charset="0"/>
              </a:rPr>
              <a:t> phân </a:t>
            </a:r>
            <a:r>
              <a:rPr lang="vi-VN" dirty="0" err="1">
                <a:latin typeface="Times New Roman" panose="02020603050405020304" pitchFamily="18" charset="0"/>
              </a:rPr>
              <a:t>phối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xác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suất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khối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này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module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VariableElimination</a:t>
            </a:r>
            <a:r>
              <a:rPr lang="vi-VN" dirty="0">
                <a:latin typeface="Times New Roman" panose="02020603050405020304" pitchFamily="18" charset="0"/>
              </a:rPr>
              <a:t> sau </a:t>
            </a:r>
            <a:r>
              <a:rPr lang="vi-VN" dirty="0" err="1">
                <a:latin typeface="Times New Roman" panose="02020603050405020304" pitchFamily="18" charset="0"/>
              </a:rPr>
              <a:t>đó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hiện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toán</a:t>
            </a:r>
            <a:r>
              <a:rPr lang="vi-VN" dirty="0">
                <a:latin typeface="Times New Roman" panose="02020603050405020304" pitchFamily="18" charset="0"/>
              </a:rPr>
              <a:t>, ta </a:t>
            </a:r>
            <a:r>
              <a:rPr lang="vi-VN" dirty="0" err="1">
                <a:latin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</a:rPr>
              <a:t> phân </a:t>
            </a:r>
            <a:r>
              <a:rPr lang="vi-VN" dirty="0" err="1">
                <a:latin typeface="Times New Roman" panose="02020603050405020304" pitchFamily="18" charset="0"/>
              </a:rPr>
              <a:t>phối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xác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suất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cần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biểu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diễn</a:t>
            </a:r>
            <a:r>
              <a:rPr lang="vi-VN" dirty="0">
                <a:latin typeface="Times New Roman" panose="02020603050405020304" pitchFamily="18" charset="0"/>
              </a:rPr>
              <a:t>. </a:t>
            </a:r>
            <a:endParaRPr lang="vi-VN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anose="02020603050405020304" pitchFamily="18" charset="0"/>
              </a:rPr>
              <a:t>• </a:t>
            </a:r>
            <a:r>
              <a:rPr lang="vi-VN" dirty="0" err="1">
                <a:latin typeface="Times New Roman" panose="02020603050405020304" pitchFamily="18" charset="0"/>
              </a:rPr>
              <a:t>Dãn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trục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hoành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nút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hiện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trị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lớn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nhất</a:t>
            </a:r>
            <a:r>
              <a:rPr lang="vi-VN" dirty="0">
                <a:latin typeface="Times New Roman" panose="02020603050405020304" pitchFamily="18" charset="0"/>
              </a:rPr>
              <a:t> ở </a:t>
            </a:r>
            <a:r>
              <a:rPr lang="vi-VN" dirty="0" err="1">
                <a:latin typeface="Times New Roman" panose="02020603050405020304" pitchFamily="18" charset="0"/>
              </a:rPr>
              <a:t>trục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hoành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</a:rPr>
              <a:t> DI </a:t>
            </a:r>
            <a:r>
              <a:rPr lang="vi-VN" dirty="0" err="1">
                <a:latin typeface="Times New Roman" panose="02020603050405020304" pitchFamily="18" charset="0"/>
              </a:rPr>
              <a:t>lớn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</a:rPr>
              <a:t>nhất</a:t>
            </a:r>
            <a:r>
              <a:rPr lang="vi-VN" dirty="0" smtClean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vi-VN" dirty="0" smtClean="0">
                <a:latin typeface="Times New Roman" panose="02020603050405020304" pitchFamily="18" charset="0"/>
              </a:rPr>
              <a:t>• </a:t>
            </a:r>
            <a:r>
              <a:rPr lang="vi-VN" dirty="0" err="1">
                <a:latin typeface="Times New Roman" panose="02020603050405020304" pitchFamily="18" charset="0"/>
              </a:rPr>
              <a:t>Đồ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thị</a:t>
            </a:r>
            <a:r>
              <a:rPr lang="vi-VN" dirty="0">
                <a:latin typeface="Times New Roman" panose="02020603050405020304" pitchFamily="18" charset="0"/>
              </a:rPr>
              <a:t> phân </a:t>
            </a:r>
            <a:r>
              <a:rPr lang="vi-VN" dirty="0" err="1">
                <a:latin typeface="Times New Roman" panose="02020603050405020304" pitchFamily="18" charset="0"/>
              </a:rPr>
              <a:t>phối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</a:rPr>
              <a:t> 3 </a:t>
            </a:r>
            <a:r>
              <a:rPr lang="vi-VN" dirty="0" err="1">
                <a:latin typeface="Times New Roman" panose="02020603050405020304" pitchFamily="18" charset="0"/>
              </a:rPr>
              <a:t>thời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điểm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vẽ</a:t>
            </a:r>
            <a:r>
              <a:rPr lang="vi-VN" dirty="0">
                <a:latin typeface="Times New Roman" panose="02020603050405020304" pitchFamily="18" charset="0"/>
              </a:rPr>
              <a:t> trên 3 </a:t>
            </a:r>
            <a:r>
              <a:rPr lang="vi-VN" dirty="0" err="1">
                <a:latin typeface="Times New Roman" panose="02020603050405020304" pitchFamily="18" charset="0"/>
              </a:rPr>
              <a:t>figure</a:t>
            </a:r>
            <a:r>
              <a:rPr lang="vi-VN" dirty="0">
                <a:latin typeface="Times New Roman" panose="02020603050405020304" pitchFamily="18" charset="0"/>
              </a:rPr>
              <a:t> (do 1 </a:t>
            </a:r>
            <a:r>
              <a:rPr lang="vi-VN" dirty="0" err="1">
                <a:latin typeface="Times New Roman" panose="02020603050405020304" pitchFamily="18" charset="0"/>
              </a:rPr>
              <a:t>figure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chứa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quá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nhiều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khó</a:t>
            </a:r>
            <a:r>
              <a:rPr lang="vi-VN" dirty="0">
                <a:latin typeface="Times New Roman" panose="02020603050405020304" pitchFamily="18" charset="0"/>
              </a:rPr>
              <a:t> quan </a:t>
            </a:r>
            <a:r>
              <a:rPr lang="vi-VN" dirty="0" err="1">
                <a:latin typeface="Times New Roman" panose="02020603050405020304" pitchFamily="18" charset="0"/>
              </a:rPr>
              <a:t>sát</a:t>
            </a:r>
            <a:r>
              <a:rPr lang="vi-VN" dirty="0">
                <a:latin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815942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833</TotalTime>
  <Words>618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Mô hình mạng Bayes cho dự đoán lỗi và độ tin cậy của phần mềm với 3 time frame</vt:lpstr>
      <vt:lpstr> 1.Lý thuyết về probabilistic graphical models </vt:lpstr>
      <vt:lpstr>1.Lý thuyết về probabilistic graphical models </vt:lpstr>
      <vt:lpstr>1.Mạng Bayes</vt:lpstr>
      <vt:lpstr>2.Mạng Bayes động</vt:lpstr>
      <vt:lpstr>Mô hình mạng Bayes đề xuất</vt:lpstr>
      <vt:lpstr>Mô tả mô hình</vt:lpstr>
      <vt:lpstr>Mô tả mô hình</vt:lpstr>
      <vt:lpstr>Định nghĩa mạng Dynamic như như một mạng Bayes bình thường với số nút x3 - gui.py </vt:lpstr>
      <vt:lpstr> Định nghĩa mạng Dynamic theo module có sẵn trong pgmpy guiDynamic.py </vt:lpstr>
      <vt:lpstr>Định nghĩa mạng Dynamic theo module có sẵn trong pgmpy guiDynamic.py</vt:lpstr>
      <vt:lpstr>Kết quả:</vt:lpstr>
      <vt:lpstr>Kết quả:</vt:lpstr>
      <vt:lpstr>Kết quả:</vt:lpstr>
      <vt:lpstr>Kết quả xây dựng bằng thư viện DynamicBayesian: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PROBABILISTIC GRAPHICAL MODELS VÀ THƯ VIỆN PGMPY</dc:title>
  <dc:creator>nguyen thi kim luan</dc:creator>
  <cp:lastModifiedBy>nguyen thi kim luan</cp:lastModifiedBy>
  <cp:revision>41</cp:revision>
  <dcterms:created xsi:type="dcterms:W3CDTF">2017-04-24T13:04:16Z</dcterms:created>
  <dcterms:modified xsi:type="dcterms:W3CDTF">2017-05-16T14:04:02Z</dcterms:modified>
</cp:coreProperties>
</file>