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x="18288000" cy="10287000"/>
  <p:notesSz cx="6858000" cy="9144000"/>
  <p:embeddedFontLst>
    <p:embeddedFont>
      <p:font typeface="Public Sans Bold" charset="1" panose="00000000000000000000"/>
      <p:regular r:id="rId61"/>
    </p:embeddedFont>
    <p:embeddedFont>
      <p:font typeface="Playfair Display" charset="1" panose="00000500000000000000"/>
      <p:regular r:id="rId62"/>
    </p:embeddedFont>
    <p:embeddedFont>
      <p:font typeface="Public Sans" charset="1" panose="00000000000000000000"/>
      <p:regular r:id="rId63"/>
    </p:embeddedFont>
    <p:embeddedFont>
      <p:font typeface="Playfair Display Bold" charset="1" panose="00000800000000000000"/>
      <p:regular r:id="rId6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fonts/font61.fntdata" Type="http://schemas.openxmlformats.org/officeDocument/2006/relationships/font"/><Relationship Id="rId62" Target="fonts/font62.fntdata" Type="http://schemas.openxmlformats.org/officeDocument/2006/relationships/font"/><Relationship Id="rId63" Target="fonts/font63.fntdata" Type="http://schemas.openxmlformats.org/officeDocument/2006/relationships/font"/><Relationship Id="rId64" Target="fonts/font64.fntdata" Type="http://schemas.openxmlformats.org/officeDocument/2006/relationships/font"/><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1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82" y="4728792"/>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TREATEMENT AND SURVIVAL ANALYSIS</a:t>
            </a:r>
          </a:p>
        </p:txBody>
      </p:sp>
      <p:sp>
        <p:nvSpPr>
          <p:cNvPr name="TextBox 4" id="4"/>
          <p:cNvSpPr txBox="true"/>
          <p:nvPr/>
        </p:nvSpPr>
        <p:spPr>
          <a:xfrm rot="0">
            <a:off x="850974" y="2792503"/>
            <a:ext cx="16408332" cy="1623996"/>
          </a:xfrm>
          <a:prstGeom prst="rect">
            <a:avLst/>
          </a:prstGeom>
        </p:spPr>
        <p:txBody>
          <a:bodyPr anchor="t" rtlCol="false" tIns="0" lIns="0" bIns="0" rIns="0">
            <a:spAutoFit/>
          </a:bodyPr>
          <a:lstStyle/>
          <a:p>
            <a:pPr algn="l">
              <a:lnSpc>
                <a:spcPts val="11884"/>
              </a:lnSpc>
            </a:pPr>
            <a:r>
              <a:rPr lang="en-US" sz="13059" spc="65">
                <a:solidFill>
                  <a:srgbClr val="2B2C30"/>
                </a:solidFill>
                <a:latin typeface="Playfair Display"/>
                <a:ea typeface="Playfair Display"/>
                <a:cs typeface="Playfair Display"/>
                <a:sym typeface="Playfair Display"/>
              </a:rPr>
              <a:t>Cancer Date Analysis </a:t>
            </a:r>
          </a:p>
        </p:txBody>
      </p:sp>
      <p:sp>
        <p:nvSpPr>
          <p:cNvPr name="TextBox 5" id="5"/>
          <p:cNvSpPr txBox="true"/>
          <p:nvPr/>
        </p:nvSpPr>
        <p:spPr>
          <a:xfrm rot="0">
            <a:off x="1016407" y="8917305"/>
            <a:ext cx="7862435" cy="426720"/>
          </a:xfrm>
          <a:prstGeom prst="rect">
            <a:avLst/>
          </a:prstGeom>
        </p:spPr>
        <p:txBody>
          <a:bodyPr anchor="t" rtlCol="false" tIns="0" lIns="0" bIns="0" rIns="0">
            <a:spAutoFit/>
          </a:bodyPr>
          <a:lstStyle/>
          <a:p>
            <a:pPr algn="l">
              <a:lnSpc>
                <a:spcPts val="3450"/>
              </a:lnSpc>
            </a:pPr>
            <a:r>
              <a:rPr lang="en-US" sz="2300">
                <a:solidFill>
                  <a:srgbClr val="2B2C30"/>
                </a:solidFill>
                <a:latin typeface="Public Sans"/>
                <a:ea typeface="Public Sans"/>
                <a:cs typeface="Public Sans"/>
                <a:sym typeface="Public Sans"/>
              </a:rPr>
              <a:t>Justin Lee / 5th FEB 2025</a:t>
            </a:r>
          </a:p>
        </p:txBody>
      </p:sp>
      <p:grpSp>
        <p:nvGrpSpPr>
          <p:cNvPr name="Group 6" id="6"/>
          <p:cNvGrpSpPr/>
          <p:nvPr/>
        </p:nvGrpSpPr>
        <p:grpSpPr>
          <a:xfrm rot="0">
            <a:off x="14828562" y="8545021"/>
            <a:ext cx="2946901" cy="799004"/>
            <a:chOff x="0" y="0"/>
            <a:chExt cx="3929202" cy="1065339"/>
          </a:xfrm>
        </p:grpSpPr>
        <p:sp>
          <p:nvSpPr>
            <p:cNvPr name="Freeform 7" id="7"/>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9" id="9"/>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006871" y="2533763"/>
            <a:ext cx="16178777" cy="7753237"/>
          </a:xfrm>
          <a:custGeom>
            <a:avLst/>
            <a:gdLst/>
            <a:ahLst/>
            <a:cxnLst/>
            <a:rect r="r" b="b" t="t" l="l"/>
            <a:pathLst>
              <a:path h="7753237" w="16178777">
                <a:moveTo>
                  <a:pt x="0" y="0"/>
                </a:moveTo>
                <a:lnTo>
                  <a:pt x="16178777" y="0"/>
                </a:lnTo>
                <a:lnTo>
                  <a:pt x="16178777" y="7753237"/>
                </a:lnTo>
                <a:lnTo>
                  <a:pt x="0" y="7753237"/>
                </a:lnTo>
                <a:lnTo>
                  <a:pt x="0" y="0"/>
                </a:lnTo>
                <a:close/>
              </a:path>
            </a:pathLst>
          </a:custGeom>
          <a:blipFill>
            <a:blip r:embed="rId2"/>
            <a:stretch>
              <a:fillRect l="0" t="-246" r="-329" b="-246"/>
            </a:stretch>
          </a:blipFill>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1-2. MIDDLE 20 TREATMENT SUCCESS RATES</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5"/>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691784" y="2700191"/>
            <a:ext cx="17596216" cy="5916290"/>
          </a:xfrm>
          <a:prstGeom prst="rect">
            <a:avLst/>
          </a:prstGeom>
        </p:spPr>
        <p:txBody>
          <a:bodyPr anchor="t" rtlCol="false" tIns="0" lIns="0" bIns="0" rIns="0">
            <a:spAutoFit/>
          </a:bodyPr>
          <a:lstStyle/>
          <a:p>
            <a:pPr algn="l">
              <a:lnSpc>
                <a:spcPts val="6695"/>
              </a:lnSpc>
            </a:pPr>
            <a:r>
              <a:rPr lang="en-US" sz="5150" spc="25">
                <a:solidFill>
                  <a:srgbClr val="2B2C30"/>
                </a:solidFill>
                <a:latin typeface="Playfair Display"/>
                <a:ea typeface="Playfair Display"/>
                <a:cs typeface="Playfair Display"/>
                <a:sym typeface="Playfair Display"/>
              </a:rPr>
              <a:t>The Middle 20 treatments exhibit success rates ranging between 69% and 70%. These treatments are likely to be more commonly used and include a broader range of survival outcomes, including both positive and negative results. The difference in success rates highlights that while these treatments are still relatively effective, they may not perform as consistently as the top treatments.</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1-2. MIDDLE 20 TREATMENT SUCCESS RATES</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0" y="2057916"/>
            <a:ext cx="16666498" cy="8229084"/>
          </a:xfrm>
          <a:custGeom>
            <a:avLst/>
            <a:gdLst/>
            <a:ahLst/>
            <a:cxnLst/>
            <a:rect r="r" b="b" t="t" l="l"/>
            <a:pathLst>
              <a:path h="8229084" w="16666498">
                <a:moveTo>
                  <a:pt x="0" y="0"/>
                </a:moveTo>
                <a:lnTo>
                  <a:pt x="16666498" y="0"/>
                </a:lnTo>
                <a:lnTo>
                  <a:pt x="16666498" y="8229084"/>
                </a:lnTo>
                <a:lnTo>
                  <a:pt x="0" y="8229084"/>
                </a:lnTo>
                <a:lnTo>
                  <a:pt x="0" y="0"/>
                </a:lnTo>
                <a:close/>
              </a:path>
            </a:pathLst>
          </a:custGeom>
          <a:blipFill>
            <a:blip r:embed="rId2"/>
            <a:stretch>
              <a:fillRect l="0" t="0" r="0" b="0"/>
            </a:stretch>
          </a:blipFill>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1-3. BOTTOM 20 TREATMENT SUCCESS RATES</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5"/>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691784" y="3124054"/>
            <a:ext cx="17596216" cy="5068565"/>
          </a:xfrm>
          <a:prstGeom prst="rect">
            <a:avLst/>
          </a:prstGeom>
        </p:spPr>
        <p:txBody>
          <a:bodyPr anchor="t" rtlCol="false" tIns="0" lIns="0" bIns="0" rIns="0">
            <a:spAutoFit/>
          </a:bodyPr>
          <a:lstStyle/>
          <a:p>
            <a:pPr algn="l">
              <a:lnSpc>
                <a:spcPts val="6695"/>
              </a:lnSpc>
            </a:pPr>
            <a:r>
              <a:rPr lang="en-US" sz="5150" spc="25">
                <a:solidFill>
                  <a:srgbClr val="2B2C30"/>
                </a:solidFill>
                <a:latin typeface="Playfair Display"/>
                <a:ea typeface="Playfair Display"/>
                <a:cs typeface="Playfair Display"/>
                <a:sym typeface="Playfair Display"/>
              </a:rPr>
              <a:t>The Bottom 20 treatments have much lower success rates, ranging from 7% to 0.6%. These regimens are associated with significantly poorer survival outcomes. In particular, the low success rates for treatments like "Encorafenib" and "Afibercept" suggest that these treatments may not be the most effective options available.</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700"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1-3. BOTTOM 20 TREATMENT SUCCESS RATES</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593626" y="379267"/>
            <a:ext cx="17100748" cy="8237214"/>
          </a:xfrm>
          <a:prstGeom prst="rect">
            <a:avLst/>
          </a:prstGeom>
        </p:spPr>
        <p:txBody>
          <a:bodyPr anchor="t" rtlCol="false" tIns="0" lIns="0" bIns="0" rIns="0">
            <a:spAutoFit/>
          </a:bodyPr>
          <a:lstStyle/>
          <a:p>
            <a:pPr algn="l">
              <a:lnSpc>
                <a:spcPts val="5005"/>
              </a:lnSpc>
            </a:pPr>
            <a:r>
              <a:rPr lang="en-US" sz="3850" spc="19" b="true">
                <a:solidFill>
                  <a:srgbClr val="2B2C30"/>
                </a:solidFill>
                <a:latin typeface="Playfair Display Bold"/>
                <a:ea typeface="Playfair Display Bold"/>
                <a:cs typeface="Playfair Display Bold"/>
                <a:sym typeface="Playfair Display Bold"/>
              </a:rPr>
              <a:t>Conclusions:</a:t>
            </a:r>
          </a:p>
          <a:p>
            <a:pPr algn="l">
              <a:lnSpc>
                <a:spcPts val="3185"/>
              </a:lnSpc>
            </a:pPr>
            <a:r>
              <a:rPr lang="en-US" sz="2450" spc="12">
                <a:solidFill>
                  <a:srgbClr val="2B2C30"/>
                </a:solidFill>
                <a:latin typeface="Playfair Display"/>
                <a:ea typeface="Playfair Display"/>
                <a:cs typeface="Playfair Display"/>
                <a:sym typeface="Playfair Display"/>
              </a:rPr>
              <a:t>1.Effectiveness of Treatment Regimens: Some treatment regimens show excellent survival rates, especially in the Top 20 group. However, regimens with lower success rates should be reconsidered or modified to improve outcomes.</a:t>
            </a:r>
          </a:p>
          <a:p>
            <a:pPr algn="l">
              <a:lnSpc>
                <a:spcPts val="3185"/>
              </a:lnSpc>
            </a:pPr>
          </a:p>
          <a:p>
            <a:pPr algn="l">
              <a:lnSpc>
                <a:spcPts val="3185"/>
              </a:lnSpc>
            </a:pPr>
            <a:r>
              <a:rPr lang="en-US" sz="2450" spc="12">
                <a:solidFill>
                  <a:srgbClr val="2B2C30"/>
                </a:solidFill>
                <a:latin typeface="Playfair Display"/>
                <a:ea typeface="Playfair Display"/>
                <a:cs typeface="Playfair Display"/>
                <a:sym typeface="Playfair Display"/>
              </a:rPr>
              <a:t>2.Consideration for Curative vs. Palliative Treatments: Based on the data, there may be a need to further analyze how curative treatments (aiming for full recovery) compare to palliative treatments (aiming to alleviate symptoms but not cure the illness). The effectiveness of palliative treatments could influence the decision-making process for patients with terminal conditions.</a:t>
            </a:r>
          </a:p>
          <a:p>
            <a:pPr algn="l">
              <a:lnSpc>
                <a:spcPts val="3185"/>
              </a:lnSpc>
            </a:pPr>
          </a:p>
          <a:p>
            <a:pPr algn="l">
              <a:lnSpc>
                <a:spcPts val="3185"/>
              </a:lnSpc>
            </a:pPr>
            <a:r>
              <a:rPr lang="en-US" sz="2450" spc="12">
                <a:solidFill>
                  <a:srgbClr val="2B2C30"/>
                </a:solidFill>
                <a:latin typeface="Playfair Display"/>
                <a:ea typeface="Playfair Display"/>
                <a:cs typeface="Playfair Display"/>
                <a:sym typeface="Playfair Display"/>
              </a:rPr>
              <a:t>3.Clinical Trial Participation: The data suggests that clinical trial participation could be beneficial, as treatments used in clinical trials often result in improved outcomes. It is essential to continue monitoring how treatments from clinical trials compare to those not in trials to refine medical strategies and improve patient survival rates.</a:t>
            </a:r>
          </a:p>
          <a:p>
            <a:pPr algn="l">
              <a:lnSpc>
                <a:spcPts val="3185"/>
              </a:lnSpc>
            </a:pPr>
          </a:p>
          <a:p>
            <a:pPr algn="l">
              <a:lnSpc>
                <a:spcPts val="3185"/>
              </a:lnSpc>
            </a:pPr>
            <a:r>
              <a:rPr lang="en-US" sz="2450" spc="12">
                <a:solidFill>
                  <a:srgbClr val="2B2C30"/>
                </a:solidFill>
                <a:latin typeface="Playfair Display"/>
                <a:ea typeface="Playfair Display"/>
                <a:cs typeface="Playfair Display"/>
                <a:sym typeface="Playfair Display"/>
              </a:rPr>
              <a:t>4.Recommendations for Hospitals and Policymakers:</a:t>
            </a:r>
          </a:p>
          <a:p>
            <a:pPr algn="l" marL="529053" indent="-264526" lvl="1">
              <a:lnSpc>
                <a:spcPts val="3185"/>
              </a:lnSpc>
              <a:buFont typeface="Arial"/>
              <a:buChar char="•"/>
            </a:pPr>
            <a:r>
              <a:rPr lang="en-US" sz="2450" spc="12">
                <a:solidFill>
                  <a:srgbClr val="2B2C30"/>
                </a:solidFill>
                <a:latin typeface="Playfair Display"/>
                <a:ea typeface="Playfair Display"/>
                <a:cs typeface="Playfair Display"/>
                <a:sym typeface="Playfair Display"/>
              </a:rPr>
              <a:t>Focus on expanding the use of highly effective treatments, especially those within the Top 20 group.</a:t>
            </a:r>
          </a:p>
          <a:p>
            <a:pPr algn="l" marL="529053" indent="-264526" lvl="1">
              <a:lnSpc>
                <a:spcPts val="3185"/>
              </a:lnSpc>
              <a:buFont typeface="Arial"/>
              <a:buChar char="•"/>
            </a:pPr>
            <a:r>
              <a:rPr lang="en-US" sz="2450" spc="12">
                <a:solidFill>
                  <a:srgbClr val="2B2C30"/>
                </a:solidFill>
                <a:latin typeface="Playfair Display"/>
                <a:ea typeface="Playfair Display"/>
                <a:cs typeface="Playfair Display"/>
                <a:sym typeface="Playfair Display"/>
              </a:rPr>
              <a:t>Investigate treatments in the Middle and Bottom 20 groups to understand their limitations and identify opportunities for improvement.</a:t>
            </a:r>
          </a:p>
          <a:p>
            <a:pPr algn="l" marL="529053" indent="-264526" lvl="1">
              <a:lnSpc>
                <a:spcPts val="3185"/>
              </a:lnSpc>
              <a:buFont typeface="Arial"/>
              <a:buChar char="•"/>
            </a:pPr>
            <a:r>
              <a:rPr lang="en-US" sz="2450" spc="12">
                <a:solidFill>
                  <a:srgbClr val="2B2C30"/>
                </a:solidFill>
                <a:latin typeface="Playfair Display"/>
                <a:ea typeface="Playfair Display"/>
                <a:cs typeface="Playfair Display"/>
                <a:sym typeface="Playfair Display"/>
              </a:rPr>
              <a:t>Encourage participation in clinical trials to explore innovative treatments and ensure that patients have access to the most promising options.</a:t>
            </a:r>
          </a:p>
          <a:p>
            <a:pPr algn="l">
              <a:lnSpc>
                <a:spcPts val="3185"/>
              </a:lnSpc>
            </a:pPr>
          </a:p>
        </p:txBody>
      </p:sp>
      <p:grpSp>
        <p:nvGrpSpPr>
          <p:cNvPr name="Group 3" id="3"/>
          <p:cNvGrpSpPr/>
          <p:nvPr/>
        </p:nvGrpSpPr>
        <p:grpSpPr>
          <a:xfrm rot="0">
            <a:off x="14838087" y="8545021"/>
            <a:ext cx="2946901" cy="799004"/>
            <a:chOff x="0" y="0"/>
            <a:chExt cx="3929202" cy="1065339"/>
          </a:xfrm>
        </p:grpSpPr>
        <p:sp>
          <p:nvSpPr>
            <p:cNvPr name="Freeform 4" id="4"/>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6" id="6"/>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1310821"/>
          </a:xfrm>
          <a:prstGeom prst="rect">
            <a:avLst/>
          </a:prstGeom>
        </p:spPr>
        <p:txBody>
          <a:bodyPr anchor="t" rtlCol="false" tIns="0" lIns="0" bIns="0" rIns="0">
            <a:spAutoFit/>
          </a:bodyPr>
          <a:lstStyle/>
          <a:p>
            <a:pPr algn="l">
              <a:lnSpc>
                <a:spcPts val="5200"/>
              </a:lnSpc>
            </a:pPr>
            <a:r>
              <a:rPr lang="en-US" b="true" sz="3714" spc="843">
                <a:solidFill>
                  <a:srgbClr val="2B2C30"/>
                </a:solidFill>
                <a:latin typeface="Public Sans Bold"/>
                <a:ea typeface="Public Sans Bold"/>
                <a:cs typeface="Public Sans Bold"/>
                <a:sym typeface="Public Sans Bold"/>
              </a:rPr>
              <a:t>2 TREATMENT SUCCESS RATE BY CANCER TYPE</a:t>
            </a:r>
          </a:p>
          <a:p>
            <a:pPr algn="l">
              <a:lnSpc>
                <a:spcPts val="5200"/>
              </a:lnSpc>
              <a:spcBef>
                <a:spcPct val="0"/>
              </a:spcBef>
            </a:pPr>
          </a:p>
        </p:txBody>
      </p:sp>
      <p:sp>
        <p:nvSpPr>
          <p:cNvPr name="TextBox 4" id="4"/>
          <p:cNvSpPr txBox="true"/>
          <p:nvPr/>
        </p:nvSpPr>
        <p:spPr>
          <a:xfrm rot="0">
            <a:off x="1028700" y="1899282"/>
            <a:ext cx="13961980" cy="7397115"/>
          </a:xfrm>
          <a:prstGeom prst="rect">
            <a:avLst/>
          </a:prstGeom>
        </p:spPr>
        <p:txBody>
          <a:bodyPr anchor="t" rtlCol="false" tIns="0" lIns="0" bIns="0" rIns="0">
            <a:spAutoFit/>
          </a:bodyPr>
          <a:lstStyle/>
          <a:p>
            <a:pPr algn="l">
              <a:lnSpc>
                <a:spcPts val="3639"/>
              </a:lnSpc>
              <a:spcBef>
                <a:spcPct val="0"/>
              </a:spcBef>
            </a:pPr>
            <a:r>
              <a:rPr lang="en-US" b="true" sz="2599">
                <a:solidFill>
                  <a:srgbClr val="2B2C30"/>
                </a:solidFill>
                <a:latin typeface="Public Sans Bold"/>
                <a:ea typeface="Public Sans Bold"/>
                <a:cs typeface="Public Sans Bold"/>
                <a:sym typeface="Public Sans Bold"/>
              </a:rPr>
              <a:t>📌 [Chart Type]</a:t>
            </a:r>
          </a:p>
          <a:p>
            <a:pPr algn="l">
              <a:lnSpc>
                <a:spcPts val="1399"/>
              </a:lnSpc>
              <a:spcBef>
                <a:spcPct val="0"/>
              </a:spcBef>
            </a:pPr>
          </a:p>
          <a:p>
            <a:pPr algn="l">
              <a:lnSpc>
                <a:spcPts val="3079"/>
              </a:lnSpc>
              <a:spcBef>
                <a:spcPct val="0"/>
              </a:spcBef>
            </a:pPr>
            <a:r>
              <a:rPr lang="en-US" sz="2199">
                <a:solidFill>
                  <a:srgbClr val="2B2C30"/>
                </a:solidFill>
                <a:latin typeface="Public Sans"/>
                <a:ea typeface="Public Sans"/>
                <a:cs typeface="Public Sans"/>
                <a:sym typeface="Public Sans"/>
              </a:rPr>
              <a:t>✅ Heatmap</a:t>
            </a:r>
          </a:p>
          <a:p>
            <a:pPr algn="l">
              <a:lnSpc>
                <a:spcPts val="1399"/>
              </a:lnSpc>
              <a:spcBef>
                <a:spcPct val="0"/>
              </a:spcBef>
            </a:pPr>
          </a:p>
          <a:p>
            <a:pPr algn="l">
              <a:lnSpc>
                <a:spcPts val="3779"/>
              </a:lnSpc>
              <a:spcBef>
                <a:spcPct val="0"/>
              </a:spcBef>
            </a:pPr>
            <a:r>
              <a:rPr lang="en-US" b="true" sz="2699">
                <a:solidFill>
                  <a:srgbClr val="2B2C30"/>
                </a:solidFill>
                <a:latin typeface="Public Sans Bold"/>
                <a:ea typeface="Public Sans Bold"/>
                <a:cs typeface="Public Sans Bold"/>
                <a:sym typeface="Public Sans Bold"/>
              </a:rPr>
              <a:t>📊 [Variables to Use]</a:t>
            </a:r>
          </a:p>
          <a:p>
            <a:pPr algn="l" marL="474978" indent="-237489" lvl="1">
              <a:lnSpc>
                <a:spcPts val="3079"/>
              </a:lnSpc>
              <a:spcBef>
                <a:spcPct val="0"/>
              </a:spcBef>
              <a:buFont typeface="Arial"/>
              <a:buChar char="•"/>
            </a:pPr>
            <a:r>
              <a:rPr lang="en-US" sz="2199">
                <a:solidFill>
                  <a:srgbClr val="2B2C30"/>
                </a:solidFill>
                <a:latin typeface="Public Sans"/>
                <a:ea typeface="Public Sans"/>
                <a:cs typeface="Public Sans"/>
                <a:sym typeface="Public Sans"/>
              </a:rPr>
              <a:t>site_icd10_o2_3char (Cancer Type)</a:t>
            </a:r>
          </a:p>
          <a:p>
            <a:pPr algn="l" marL="474978" indent="-237489" lvl="1">
              <a:lnSpc>
                <a:spcPts val="3079"/>
              </a:lnSpc>
              <a:spcBef>
                <a:spcPct val="0"/>
              </a:spcBef>
              <a:buFont typeface="Arial"/>
              <a:buChar char="•"/>
            </a:pPr>
            <a:r>
              <a:rPr lang="en-US" sz="2199">
                <a:solidFill>
                  <a:srgbClr val="2B2C30"/>
                </a:solidFill>
                <a:latin typeface="Public Sans"/>
                <a:ea typeface="Public Sans"/>
                <a:cs typeface="Public Sans"/>
                <a:sym typeface="Public Sans"/>
              </a:rPr>
              <a:t>standardized_regimen (Treatment Regimen)</a:t>
            </a:r>
          </a:p>
          <a:p>
            <a:pPr algn="l" marL="474978" indent="-237489" lvl="1">
              <a:lnSpc>
                <a:spcPts val="3079"/>
              </a:lnSpc>
              <a:spcBef>
                <a:spcPct val="0"/>
              </a:spcBef>
              <a:buFont typeface="Arial"/>
              <a:buChar char="•"/>
            </a:pPr>
            <a:r>
              <a:rPr lang="en-US" sz="2199">
                <a:solidFill>
                  <a:srgbClr val="2B2C30"/>
                </a:solidFill>
                <a:latin typeface="Public Sans"/>
                <a:ea typeface="Public Sans"/>
                <a:cs typeface="Public Sans"/>
                <a:sym typeface="Public Sans"/>
              </a:rPr>
              <a:t>event_mapped (Mortality status: 1 = death, 0 = survival, -1 = unknown)</a:t>
            </a:r>
          </a:p>
          <a:p>
            <a:pPr algn="l" marL="474978" indent="-237489" lvl="1">
              <a:lnSpc>
                <a:spcPts val="3079"/>
              </a:lnSpc>
              <a:spcBef>
                <a:spcPct val="0"/>
              </a:spcBef>
              <a:buFont typeface="Arial"/>
              <a:buChar char="•"/>
            </a:pPr>
            <a:r>
              <a:rPr lang="en-US" sz="2199">
                <a:solidFill>
                  <a:srgbClr val="2B2C30"/>
                </a:solidFill>
                <a:latin typeface="Public Sans"/>
                <a:ea typeface="Public Sans"/>
                <a:cs typeface="Public Sans"/>
                <a:sym typeface="Public Sans"/>
              </a:rPr>
              <a:t>duration (Survival Duration)</a:t>
            </a:r>
          </a:p>
          <a:p>
            <a:pPr algn="l">
              <a:lnSpc>
                <a:spcPts val="1400"/>
              </a:lnSpc>
              <a:spcBef>
                <a:spcPct val="0"/>
              </a:spcBef>
            </a:pPr>
          </a:p>
          <a:p>
            <a:pPr algn="l">
              <a:lnSpc>
                <a:spcPts val="1399"/>
              </a:lnSpc>
              <a:spcBef>
                <a:spcPct val="0"/>
              </a:spcBef>
            </a:pPr>
          </a:p>
          <a:p>
            <a:pPr algn="l">
              <a:lnSpc>
                <a:spcPts val="3639"/>
              </a:lnSpc>
              <a:spcBef>
                <a:spcPct val="0"/>
              </a:spcBef>
            </a:pPr>
            <a:r>
              <a:rPr lang="en-US" b="true" sz="2599">
                <a:solidFill>
                  <a:srgbClr val="2B2C30"/>
                </a:solidFill>
                <a:latin typeface="Public Sans Bold"/>
                <a:ea typeface="Public Sans Bold"/>
                <a:cs typeface="Public Sans Bold"/>
                <a:sym typeface="Public Sans Bold"/>
              </a:rPr>
              <a:t>🔍 [Why This Chart is Needed]</a:t>
            </a:r>
          </a:p>
          <a:p>
            <a:pPr algn="l">
              <a:lnSpc>
                <a:spcPts val="3079"/>
              </a:lnSpc>
              <a:spcBef>
                <a:spcPct val="0"/>
              </a:spcBef>
            </a:pPr>
            <a:r>
              <a:rPr lang="en-US" sz="2199">
                <a:solidFill>
                  <a:srgbClr val="2B2C30"/>
                </a:solidFill>
                <a:latin typeface="Public Sans"/>
                <a:ea typeface="Public Sans"/>
                <a:cs typeface="Public Sans"/>
                <a:sym typeface="Public Sans"/>
              </a:rPr>
              <a:t>✅ Identify suitable treatment regimens for specific cancer types.</a:t>
            </a:r>
          </a:p>
          <a:p>
            <a:pPr algn="l">
              <a:lnSpc>
                <a:spcPts val="3079"/>
              </a:lnSpc>
              <a:spcBef>
                <a:spcPct val="0"/>
              </a:spcBef>
            </a:pPr>
            <a:r>
              <a:rPr lang="en-US" sz="2199">
                <a:solidFill>
                  <a:srgbClr val="2B2C30"/>
                </a:solidFill>
                <a:latin typeface="Public Sans"/>
                <a:ea typeface="Public Sans"/>
                <a:cs typeface="Public Sans"/>
                <a:sym typeface="Public Sans"/>
              </a:rPr>
              <a:t>✅ Visually represent survival differences across cancer types for tailored treatment plans.</a:t>
            </a:r>
          </a:p>
          <a:p>
            <a:pPr algn="l">
              <a:lnSpc>
                <a:spcPts val="3079"/>
              </a:lnSpc>
              <a:spcBef>
                <a:spcPct val="0"/>
              </a:spcBef>
            </a:pPr>
            <a:r>
              <a:rPr lang="en-US" sz="2199">
                <a:solidFill>
                  <a:srgbClr val="2B2C30"/>
                </a:solidFill>
                <a:latin typeface="Public Sans"/>
                <a:ea typeface="Public Sans"/>
                <a:cs typeface="Public Sans"/>
                <a:sym typeface="Public Sans"/>
              </a:rPr>
              <a:t>✅ Assist hospitals and research institutions in studying effective treatments for specific cancers.</a:t>
            </a:r>
          </a:p>
          <a:p>
            <a:pPr algn="l">
              <a:lnSpc>
                <a:spcPts val="3079"/>
              </a:lnSpc>
              <a:spcBef>
                <a:spcPct val="0"/>
              </a:spcBef>
            </a:pPr>
          </a:p>
          <a:p>
            <a:pPr algn="l">
              <a:lnSpc>
                <a:spcPts val="1399"/>
              </a:lnSpc>
              <a:spcBef>
                <a:spcPct val="0"/>
              </a:spcBef>
            </a:pPr>
          </a:p>
          <a:p>
            <a:pPr algn="l">
              <a:lnSpc>
                <a:spcPts val="3639"/>
              </a:lnSpc>
              <a:spcBef>
                <a:spcPct val="0"/>
              </a:spcBef>
            </a:pPr>
            <a:r>
              <a:rPr lang="en-US" b="true" sz="2599">
                <a:solidFill>
                  <a:srgbClr val="2B2C30"/>
                </a:solidFill>
                <a:latin typeface="Public Sans Bold"/>
                <a:ea typeface="Public Sans Bold"/>
                <a:cs typeface="Public Sans Bold"/>
                <a:sym typeface="Public Sans Bold"/>
              </a:rPr>
              <a:t>📖 [Key Insights]</a:t>
            </a:r>
          </a:p>
          <a:p>
            <a:pPr algn="l" marL="474978" indent="-237489" lvl="1">
              <a:lnSpc>
                <a:spcPts val="3079"/>
              </a:lnSpc>
              <a:spcBef>
                <a:spcPct val="0"/>
              </a:spcBef>
              <a:buFont typeface="Arial"/>
              <a:buChar char="•"/>
            </a:pPr>
            <a:r>
              <a:rPr lang="en-US" sz="2199">
                <a:solidFill>
                  <a:srgbClr val="2B2C30"/>
                </a:solidFill>
                <a:latin typeface="Public Sans"/>
                <a:ea typeface="Public Sans"/>
                <a:cs typeface="Public Sans"/>
                <a:sym typeface="Public Sans"/>
              </a:rPr>
              <a:t>"Does success rate differ across cancer types for the same treatment regimen?"</a:t>
            </a:r>
          </a:p>
          <a:p>
            <a:pPr algn="l" marL="474978" indent="-237489" lvl="1">
              <a:lnSpc>
                <a:spcPts val="3079"/>
              </a:lnSpc>
              <a:spcBef>
                <a:spcPct val="0"/>
              </a:spcBef>
              <a:buFont typeface="Arial"/>
              <a:buChar char="•"/>
            </a:pPr>
            <a:r>
              <a:rPr lang="en-US" sz="2199">
                <a:solidFill>
                  <a:srgbClr val="2B2C30"/>
                </a:solidFill>
                <a:latin typeface="Public Sans"/>
                <a:ea typeface="Public Sans"/>
                <a:cs typeface="Public Sans"/>
                <a:sym typeface="Public Sans"/>
              </a:rPr>
              <a:t>"Could a treatment that works for one cancer type perform poorly for another?"</a:t>
            </a:r>
          </a:p>
          <a:p>
            <a:pPr algn="l">
              <a:lnSpc>
                <a:spcPts val="3079"/>
              </a:lnSpc>
              <a:spcBef>
                <a:spcPct val="0"/>
              </a:spcBef>
            </a:pP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2 TREATMENT SUCCESS RATE BY CANCER TYPE</a:t>
            </a:r>
          </a:p>
        </p:txBody>
      </p:sp>
      <p:sp>
        <p:nvSpPr>
          <p:cNvPr name="TextBox 4" id="4"/>
          <p:cNvSpPr txBox="true"/>
          <p:nvPr/>
        </p:nvSpPr>
        <p:spPr>
          <a:xfrm rot="0">
            <a:off x="1006871" y="2998151"/>
            <a:ext cx="14844041" cy="8110092"/>
          </a:xfrm>
          <a:prstGeom prst="rect">
            <a:avLst/>
          </a:prstGeom>
        </p:spPr>
        <p:txBody>
          <a:bodyPr anchor="t" rtlCol="false" tIns="0" lIns="0" bIns="0" rIns="0">
            <a:spAutoFit/>
          </a:bodyPr>
          <a:lstStyle/>
          <a:p>
            <a:pPr algn="l">
              <a:lnSpc>
                <a:spcPts val="4301"/>
              </a:lnSpc>
            </a:pPr>
            <a:r>
              <a:rPr lang="en-US" sz="2300" b="true">
                <a:solidFill>
                  <a:srgbClr val="2B2C30"/>
                </a:solidFill>
                <a:latin typeface="Public Sans Bold"/>
                <a:ea typeface="Public Sans Bold"/>
                <a:cs typeface="Public Sans Bold"/>
                <a:sym typeface="Public Sans Bold"/>
              </a:rPr>
              <a:t>📌  Split the Heatmap by Treatment Regimen Groups</a:t>
            </a:r>
          </a:p>
          <a:p>
            <a:pPr algn="l" marL="496572" indent="-248286" lvl="1">
              <a:lnSpc>
                <a:spcPts val="4301"/>
              </a:lnSpc>
              <a:buFont typeface="Arial"/>
              <a:buChar char="•"/>
            </a:pPr>
            <a:r>
              <a:rPr lang="en-US" b="true" sz="2300">
                <a:solidFill>
                  <a:srgbClr val="2B2C30"/>
                </a:solidFill>
                <a:latin typeface="Public Sans Bold"/>
                <a:ea typeface="Public Sans Bold"/>
                <a:cs typeface="Public Sans Bold"/>
                <a:sym typeface="Public Sans Bold"/>
              </a:rPr>
              <a:t>Block 1. Top 30 Fluoropyrimidine-based Treatment Regimens</a:t>
            </a:r>
          </a:p>
          <a:p>
            <a:pPr algn="l" marL="496572" indent="-248286" lvl="1">
              <a:lnSpc>
                <a:spcPts val="4301"/>
              </a:lnSpc>
              <a:buFont typeface="Arial"/>
              <a:buChar char="•"/>
            </a:pPr>
            <a:r>
              <a:rPr lang="en-US" b="true" sz="2300">
                <a:solidFill>
                  <a:srgbClr val="2B2C30"/>
                </a:solidFill>
                <a:latin typeface="Public Sans Bold"/>
                <a:ea typeface="Public Sans Bold"/>
                <a:cs typeface="Public Sans Bold"/>
                <a:sym typeface="Public Sans Bold"/>
              </a:rPr>
              <a:t>Block 2. Top 30 Immunotherapy-based Treatment Regimens</a:t>
            </a:r>
          </a:p>
          <a:p>
            <a:pPr algn="l" marL="496572" indent="-248286" lvl="1">
              <a:lnSpc>
                <a:spcPts val="4301"/>
              </a:lnSpc>
              <a:buFont typeface="Arial"/>
              <a:buChar char="•"/>
            </a:pPr>
            <a:r>
              <a:rPr lang="en-US" b="true" sz="2300">
                <a:solidFill>
                  <a:srgbClr val="2B2C30"/>
                </a:solidFill>
                <a:latin typeface="Public Sans Bold"/>
                <a:ea typeface="Public Sans Bold"/>
                <a:cs typeface="Public Sans Bold"/>
                <a:sym typeface="Public Sans Bold"/>
              </a:rPr>
              <a:t>Block 3. Lymphoma Regimens Treatment Regimens</a:t>
            </a:r>
          </a:p>
          <a:p>
            <a:pPr algn="l" marL="496572" indent="-248286" lvl="1">
              <a:lnSpc>
                <a:spcPts val="4301"/>
              </a:lnSpc>
              <a:buFont typeface="Arial"/>
              <a:buChar char="•"/>
            </a:pPr>
            <a:r>
              <a:rPr lang="en-US" b="true" sz="2300">
                <a:solidFill>
                  <a:srgbClr val="2B2C30"/>
                </a:solidFill>
                <a:latin typeface="Public Sans Bold"/>
                <a:ea typeface="Public Sans Bold"/>
                <a:cs typeface="Public Sans Bold"/>
                <a:sym typeface="Public Sans Bold"/>
              </a:rPr>
              <a:t>Block 4. Hormonal Therapy Treatment Regimens</a:t>
            </a:r>
          </a:p>
          <a:p>
            <a:pPr algn="l" marL="496572" indent="-248286" lvl="1">
              <a:lnSpc>
                <a:spcPts val="4301"/>
              </a:lnSpc>
              <a:buFont typeface="Arial"/>
              <a:buChar char="•"/>
            </a:pPr>
            <a:r>
              <a:rPr lang="en-US" b="true" sz="2300">
                <a:solidFill>
                  <a:srgbClr val="2B2C30"/>
                </a:solidFill>
                <a:latin typeface="Public Sans Bold"/>
                <a:ea typeface="Public Sans Bold"/>
                <a:cs typeface="Public Sans Bold"/>
                <a:sym typeface="Public Sans Bold"/>
              </a:rPr>
              <a:t>Block 5. Targeted Therapy</a:t>
            </a:r>
          </a:p>
          <a:p>
            <a:pPr algn="l">
              <a:lnSpc>
                <a:spcPts val="4301"/>
              </a:lnSpc>
            </a:pPr>
            <a:r>
              <a:rPr lang="en-US" sz="2300" b="true">
                <a:solidFill>
                  <a:srgbClr val="2B2C30"/>
                </a:solidFill>
                <a:latin typeface="Public Sans Bold"/>
                <a:ea typeface="Public Sans Bold"/>
                <a:cs typeface="Public Sans Bold"/>
                <a:sym typeface="Public Sans Bold"/>
              </a:rPr>
              <a:t>📌  Focus on the Top 10 Most Common Treatment Regimens</a:t>
            </a:r>
          </a:p>
          <a:p>
            <a:pPr algn="l">
              <a:lnSpc>
                <a:spcPts val="4301"/>
              </a:lnSpc>
            </a:pPr>
            <a:r>
              <a:rPr lang="en-US" sz="2300" b="true">
                <a:solidFill>
                  <a:srgbClr val="2B2C30"/>
                </a:solidFill>
                <a:latin typeface="Public Sans Bold"/>
                <a:ea typeface="Public Sans Bold"/>
                <a:cs typeface="Public Sans Bold"/>
                <a:sym typeface="Public Sans Bold"/>
              </a:rPr>
              <a:t>📌 Separate Heatmaps by Cancer Type</a:t>
            </a:r>
          </a:p>
          <a:p>
            <a:pPr algn="l" marL="496572" indent="-248286" lvl="1">
              <a:lnSpc>
                <a:spcPts val="4301"/>
              </a:lnSpc>
              <a:buFont typeface="Arial"/>
              <a:buChar char="•"/>
            </a:pPr>
            <a:r>
              <a:rPr lang="en-US" b="true" sz="2300">
                <a:solidFill>
                  <a:srgbClr val="2B2C30"/>
                </a:solidFill>
                <a:latin typeface="Public Sans Bold"/>
                <a:ea typeface="Public Sans Bold"/>
                <a:cs typeface="Public Sans Bold"/>
                <a:sym typeface="Public Sans Bold"/>
              </a:rPr>
              <a:t>Block 1. Top 30 Treatment Regimens - Survival Rate by Lung Cancer</a:t>
            </a:r>
          </a:p>
          <a:p>
            <a:pPr algn="l" marL="496572" indent="-248286" lvl="1">
              <a:lnSpc>
                <a:spcPts val="4301"/>
              </a:lnSpc>
              <a:buFont typeface="Arial"/>
              <a:buChar char="•"/>
            </a:pPr>
            <a:r>
              <a:rPr lang="en-US" b="true" sz="2300">
                <a:solidFill>
                  <a:srgbClr val="2B2C30"/>
                </a:solidFill>
                <a:latin typeface="Public Sans Bold"/>
                <a:ea typeface="Public Sans Bold"/>
                <a:cs typeface="Public Sans Bold"/>
                <a:sym typeface="Public Sans Bold"/>
              </a:rPr>
              <a:t>Block 2. Top 30 Treatment Regimens - Survival Rate by Colorectal Cancer</a:t>
            </a:r>
          </a:p>
          <a:p>
            <a:pPr algn="l" marL="496572" indent="-248286" lvl="1">
              <a:lnSpc>
                <a:spcPts val="4301"/>
              </a:lnSpc>
              <a:buFont typeface="Arial"/>
              <a:buChar char="•"/>
            </a:pPr>
            <a:r>
              <a:rPr lang="en-US" b="true" sz="2300">
                <a:solidFill>
                  <a:srgbClr val="2B2C30"/>
                </a:solidFill>
                <a:latin typeface="Public Sans Bold"/>
                <a:ea typeface="Public Sans Bold"/>
                <a:cs typeface="Public Sans Bold"/>
                <a:sym typeface="Public Sans Bold"/>
              </a:rPr>
              <a:t>Block 3. Top 30 Treatment Regimens - Survival Rate by Breast Cancer</a:t>
            </a:r>
          </a:p>
          <a:p>
            <a:pPr algn="l" marL="496572" indent="-248286" lvl="1">
              <a:lnSpc>
                <a:spcPts val="4301"/>
              </a:lnSpc>
              <a:buFont typeface="Arial"/>
              <a:buChar char="•"/>
            </a:pPr>
            <a:r>
              <a:rPr lang="en-US" b="true" sz="2300">
                <a:solidFill>
                  <a:srgbClr val="2B2C30"/>
                </a:solidFill>
                <a:latin typeface="Public Sans Bold"/>
                <a:ea typeface="Public Sans Bold"/>
                <a:cs typeface="Public Sans Bold"/>
                <a:sym typeface="Public Sans Bold"/>
              </a:rPr>
              <a:t>Block 4. Top 30 Treatment Regimens - Survival Rate by Lymphoma &amp; Leukemia</a:t>
            </a:r>
          </a:p>
          <a:p>
            <a:pPr algn="l">
              <a:lnSpc>
                <a:spcPts val="4301"/>
              </a:lnSpc>
            </a:pPr>
          </a:p>
          <a:p>
            <a:pPr algn="l">
              <a:lnSpc>
                <a:spcPts val="4301"/>
              </a:lnSpc>
            </a:pPr>
          </a:p>
          <a:p>
            <a:pPr algn="l">
              <a:lnSpc>
                <a:spcPts val="4301"/>
              </a:lnSpc>
            </a:pPr>
          </a:p>
        </p:txBody>
      </p:sp>
      <p:sp>
        <p:nvSpPr>
          <p:cNvPr name="TextBox 5" id="5"/>
          <p:cNvSpPr txBox="true"/>
          <p:nvPr/>
        </p:nvSpPr>
        <p:spPr>
          <a:xfrm rot="0">
            <a:off x="1028700" y="1987231"/>
            <a:ext cx="16230600" cy="1172845"/>
          </a:xfrm>
          <a:prstGeom prst="rect">
            <a:avLst/>
          </a:prstGeom>
        </p:spPr>
        <p:txBody>
          <a:bodyPr anchor="t" rtlCol="false" tIns="0" lIns="0" bIns="0" rIns="0">
            <a:spAutoFit/>
          </a:bodyPr>
          <a:lstStyle/>
          <a:p>
            <a:pPr algn="ctr">
              <a:lnSpc>
                <a:spcPts val="3079"/>
              </a:lnSpc>
            </a:pPr>
            <a:r>
              <a:rPr lang="en-US" sz="2199" b="true">
                <a:solidFill>
                  <a:srgbClr val="2B2C30"/>
                </a:solidFill>
                <a:latin typeface="Public Sans Bold"/>
                <a:ea typeface="Public Sans Bold"/>
                <a:cs typeface="Public Sans Bold"/>
                <a:sym typeface="Public Sans Bold"/>
              </a:rPr>
              <a:t>Currently, the heatmap is overcrowded, making it difficult to interpret key insights. By splitting the chart into multiple focused visualizations, we can enhance clarity, readability, and insight extraction.</a:t>
            </a:r>
          </a:p>
          <a:p>
            <a:pPr algn="ctr">
              <a:lnSpc>
                <a:spcPts val="3079"/>
              </a:lnSpc>
              <a:spcBef>
                <a:spcPct val="0"/>
              </a:spcBef>
            </a:pPr>
          </a:p>
        </p:txBody>
      </p:sp>
      <p:grpSp>
        <p:nvGrpSpPr>
          <p:cNvPr name="Group 6" id="6"/>
          <p:cNvGrpSpPr/>
          <p:nvPr/>
        </p:nvGrpSpPr>
        <p:grpSpPr>
          <a:xfrm rot="0">
            <a:off x="14828562" y="8545021"/>
            <a:ext cx="2946901" cy="799004"/>
            <a:chOff x="0" y="0"/>
            <a:chExt cx="3929202" cy="1065339"/>
          </a:xfrm>
        </p:grpSpPr>
        <p:sp>
          <p:nvSpPr>
            <p:cNvPr name="Freeform 7" id="7"/>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9" id="9"/>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5400000">
            <a:off x="5115726" y="-751493"/>
            <a:ext cx="8593845" cy="13695371"/>
          </a:xfrm>
          <a:custGeom>
            <a:avLst/>
            <a:gdLst/>
            <a:ahLst/>
            <a:cxnLst/>
            <a:rect r="r" b="b" t="t" l="l"/>
            <a:pathLst>
              <a:path h="13695371" w="8593845">
                <a:moveTo>
                  <a:pt x="0" y="0"/>
                </a:moveTo>
                <a:lnTo>
                  <a:pt x="8593846" y="0"/>
                </a:lnTo>
                <a:lnTo>
                  <a:pt x="8593846" y="13695371"/>
                </a:lnTo>
                <a:lnTo>
                  <a:pt x="0" y="13695371"/>
                </a:lnTo>
                <a:lnTo>
                  <a:pt x="0" y="0"/>
                </a:lnTo>
                <a:close/>
              </a:path>
            </a:pathLst>
          </a:custGeom>
          <a:blipFill>
            <a:blip r:embed="rId2"/>
            <a:stretch>
              <a:fillRect l="0" t="0" r="0" b="0"/>
            </a:stretch>
          </a:blipFill>
        </p:spPr>
      </p:sp>
      <p:sp>
        <p:nvSpPr>
          <p:cNvPr name="TextBox 4" id="4"/>
          <p:cNvSpPr txBox="true"/>
          <p:nvPr/>
        </p:nvSpPr>
        <p:spPr>
          <a:xfrm rot="0">
            <a:off x="1006871" y="962025"/>
            <a:ext cx="16230600" cy="490486"/>
          </a:xfrm>
          <a:prstGeom prst="rect">
            <a:avLst/>
          </a:prstGeom>
        </p:spPr>
        <p:txBody>
          <a:bodyPr anchor="t" rtlCol="false" tIns="0" lIns="0" bIns="0" rIns="0">
            <a:spAutoFit/>
          </a:bodyPr>
          <a:lstStyle/>
          <a:p>
            <a:pPr algn="l">
              <a:lnSpc>
                <a:spcPts val="3940"/>
              </a:lnSpc>
              <a:spcBef>
                <a:spcPct val="0"/>
              </a:spcBef>
            </a:pPr>
            <a:r>
              <a:rPr lang="en-US" b="true" sz="2814" spc="638">
                <a:solidFill>
                  <a:srgbClr val="2B2C30"/>
                </a:solidFill>
                <a:latin typeface="Public Sans Bold"/>
                <a:ea typeface="Public Sans Bold"/>
                <a:cs typeface="Public Sans Bold"/>
                <a:sym typeface="Public Sans Bold"/>
              </a:rPr>
              <a:t>2-1-1 TOP 30 FLUOROPYRIMIDINE-BASED TREATMENT REGIMENS</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5"/>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535273" y="2767797"/>
            <a:ext cx="17596216" cy="5777224"/>
          </a:xfrm>
          <a:prstGeom prst="rect">
            <a:avLst/>
          </a:prstGeom>
        </p:spPr>
        <p:txBody>
          <a:bodyPr anchor="t" rtlCol="false" tIns="0" lIns="0" bIns="0" rIns="0">
            <a:spAutoFit/>
          </a:bodyPr>
          <a:lstStyle/>
          <a:p>
            <a:pPr algn="l">
              <a:lnSpc>
                <a:spcPts val="3185"/>
              </a:lnSpc>
            </a:pPr>
            <a:r>
              <a:rPr lang="en-US" sz="2450" spc="12" b="true">
                <a:solidFill>
                  <a:srgbClr val="2B2C30"/>
                </a:solidFill>
                <a:latin typeface="Playfair Display Bold"/>
                <a:ea typeface="Playfair Display Bold"/>
                <a:cs typeface="Playfair Display Bold"/>
                <a:sym typeface="Playfair Display Bold"/>
              </a:rPr>
              <a:t>📊 Summary of the Fluoropyrimidine-based Treatment Regimens Heatmap</a:t>
            </a:r>
          </a:p>
          <a:p>
            <a:pPr algn="l">
              <a:lnSpc>
                <a:spcPts val="3185"/>
              </a:lnSpc>
            </a:pPr>
          </a:p>
          <a:p>
            <a:pPr algn="l">
              <a:lnSpc>
                <a:spcPts val="3185"/>
              </a:lnSpc>
            </a:pPr>
            <a:r>
              <a:rPr lang="en-US" sz="2450" spc="12" b="true">
                <a:solidFill>
                  <a:srgbClr val="2B2C30"/>
                </a:solidFill>
                <a:latin typeface="Playfair Display Bold"/>
                <a:ea typeface="Playfair Display Bold"/>
                <a:cs typeface="Playfair Display Bold"/>
                <a:sym typeface="Playfair Display Bold"/>
              </a:rPr>
              <a:t>1️⃣ Wide Variation in Survival Rates Across Cancer Types</a:t>
            </a:r>
          </a:p>
          <a:p>
            <a:pPr algn="l" marL="529053" indent="-264526" lvl="1">
              <a:lnSpc>
                <a:spcPts val="3185"/>
              </a:lnSpc>
              <a:buFont typeface="Arial"/>
              <a:buChar char="•"/>
            </a:pPr>
            <a:r>
              <a:rPr lang="en-US" sz="2450" spc="12">
                <a:solidFill>
                  <a:srgbClr val="2B2C30"/>
                </a:solidFill>
                <a:latin typeface="Playfair Display"/>
                <a:ea typeface="Playfair Display"/>
                <a:cs typeface="Playfair Display"/>
                <a:sym typeface="Playfair Display"/>
              </a:rPr>
              <a:t>Some treatment regimens show high survival rates (&gt;80%) in specific cancer types but perform poorly (&lt;40%) in others.</a:t>
            </a:r>
          </a:p>
          <a:p>
            <a:pPr algn="l" marL="529053" indent="-264526" lvl="1">
              <a:lnSpc>
                <a:spcPts val="3185"/>
              </a:lnSpc>
              <a:buFont typeface="Arial"/>
              <a:buChar char="•"/>
            </a:pPr>
            <a:r>
              <a:rPr lang="en-US" sz="2450" spc="12">
                <a:solidFill>
                  <a:srgbClr val="2B2C30"/>
                </a:solidFill>
                <a:latin typeface="Playfair Display"/>
                <a:ea typeface="Playfair Display"/>
                <a:cs typeface="Playfair Display"/>
                <a:sym typeface="Playfair Display"/>
              </a:rPr>
              <a:t>This indicates that fluoropyrimidine-based regimens are highly cancer-type dependent.</a:t>
            </a:r>
          </a:p>
          <a:p>
            <a:pPr algn="l">
              <a:lnSpc>
                <a:spcPts val="3185"/>
              </a:lnSpc>
            </a:pPr>
          </a:p>
          <a:p>
            <a:pPr algn="l">
              <a:lnSpc>
                <a:spcPts val="3185"/>
              </a:lnSpc>
            </a:pPr>
            <a:r>
              <a:rPr lang="en-US" sz="2450" spc="12" b="true">
                <a:solidFill>
                  <a:srgbClr val="2B2C30"/>
                </a:solidFill>
                <a:latin typeface="Playfair Display Bold"/>
                <a:ea typeface="Playfair Display Bold"/>
                <a:cs typeface="Playfair Display Bold"/>
                <a:sym typeface="Playfair Display Bold"/>
              </a:rPr>
              <a:t>2️⃣ Certain Regimens Show Consistently High Survival Rates</a:t>
            </a:r>
          </a:p>
          <a:p>
            <a:pPr algn="l" marL="529053" indent="-264526" lvl="1">
              <a:lnSpc>
                <a:spcPts val="3185"/>
              </a:lnSpc>
              <a:buFont typeface="Arial"/>
              <a:buChar char="•"/>
            </a:pPr>
            <a:r>
              <a:rPr lang="en-US" sz="2450" spc="12">
                <a:solidFill>
                  <a:srgbClr val="2B2C30"/>
                </a:solidFill>
                <a:latin typeface="Playfair Display"/>
                <a:ea typeface="Playfair Display"/>
                <a:cs typeface="Playfair Display"/>
                <a:sym typeface="Playfair Display"/>
              </a:rPr>
              <a:t>Treatments like Capecitabine + Oxaliplatin and Bevacizumab + Fluorouracil show strong results across multiple cancers.</a:t>
            </a:r>
          </a:p>
          <a:p>
            <a:pPr algn="l" marL="529053" indent="-264526" lvl="1">
              <a:lnSpc>
                <a:spcPts val="3185"/>
              </a:lnSpc>
              <a:buFont typeface="Arial"/>
              <a:buChar char="•"/>
            </a:pPr>
            <a:r>
              <a:rPr lang="en-US" sz="2450" spc="12">
                <a:solidFill>
                  <a:srgbClr val="2B2C30"/>
                </a:solidFill>
                <a:latin typeface="Playfair Display"/>
                <a:ea typeface="Playfair Display"/>
                <a:cs typeface="Playfair Display"/>
                <a:sym typeface="Playfair Display"/>
              </a:rPr>
              <a:t>These could be considered more universally effective options within this regimen category.</a:t>
            </a:r>
          </a:p>
          <a:p>
            <a:pPr algn="l">
              <a:lnSpc>
                <a:spcPts val="3055"/>
              </a:lnSpc>
            </a:pPr>
          </a:p>
          <a:p>
            <a:pPr algn="l">
              <a:lnSpc>
                <a:spcPts val="3185"/>
              </a:lnSpc>
            </a:pPr>
            <a:r>
              <a:rPr lang="en-US" sz="2450" spc="12" b="true">
                <a:solidFill>
                  <a:srgbClr val="2B2C30"/>
                </a:solidFill>
                <a:latin typeface="Playfair Display Bold"/>
                <a:ea typeface="Playfair Display Bold"/>
                <a:cs typeface="Playfair Display Bold"/>
                <a:sym typeface="Playfair Display Bold"/>
              </a:rPr>
              <a:t>3️⃣ Distinct Patterns for Gastrointestinal Cancers</a:t>
            </a:r>
          </a:p>
          <a:p>
            <a:pPr algn="l" marL="529053" indent="-264526" lvl="1">
              <a:lnSpc>
                <a:spcPts val="3185"/>
              </a:lnSpc>
              <a:buFont typeface="Arial"/>
              <a:buChar char="•"/>
            </a:pPr>
            <a:r>
              <a:rPr lang="en-US" sz="2450" spc="12">
                <a:solidFill>
                  <a:srgbClr val="2B2C30"/>
                </a:solidFill>
                <a:latin typeface="Playfair Display"/>
                <a:ea typeface="Playfair Display"/>
                <a:cs typeface="Playfair Display"/>
                <a:sym typeface="Playfair Display"/>
              </a:rPr>
              <a:t>High survival rates are observed for colorectal and stomach cancers, aligning with the frequent use of fluoropyrimidine-based regimens in these cancers.</a:t>
            </a:r>
          </a:p>
          <a:p>
            <a:pPr algn="l" marL="529053" indent="-264526" lvl="1">
              <a:lnSpc>
                <a:spcPts val="3185"/>
              </a:lnSpc>
              <a:buFont typeface="Arial"/>
              <a:buChar char="•"/>
            </a:pPr>
            <a:r>
              <a:rPr lang="en-US" sz="2450" spc="12">
                <a:solidFill>
                  <a:srgbClr val="2B2C30"/>
                </a:solidFill>
                <a:latin typeface="Playfair Display"/>
                <a:ea typeface="Playfair Display"/>
                <a:cs typeface="Playfair Display"/>
                <a:sym typeface="Playfair Display"/>
              </a:rPr>
              <a:t>However, their effectiveness in lung cancer and lymphomas is limited, suggesting a need for combination therapies.</a:t>
            </a:r>
          </a:p>
          <a:p>
            <a:pPr algn="l">
              <a:lnSpc>
                <a:spcPts val="1625"/>
              </a:lnSpc>
            </a:pP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962025"/>
            <a:ext cx="16230600" cy="490486"/>
          </a:xfrm>
          <a:prstGeom prst="rect">
            <a:avLst/>
          </a:prstGeom>
        </p:spPr>
        <p:txBody>
          <a:bodyPr anchor="t" rtlCol="false" tIns="0" lIns="0" bIns="0" rIns="0">
            <a:spAutoFit/>
          </a:bodyPr>
          <a:lstStyle/>
          <a:p>
            <a:pPr algn="l">
              <a:lnSpc>
                <a:spcPts val="3940"/>
              </a:lnSpc>
              <a:spcBef>
                <a:spcPct val="0"/>
              </a:spcBef>
            </a:pPr>
            <a:r>
              <a:rPr lang="en-US" b="true" sz="2814" spc="638">
                <a:solidFill>
                  <a:srgbClr val="2B2C30"/>
                </a:solidFill>
                <a:latin typeface="Public Sans Bold"/>
                <a:ea typeface="Public Sans Bold"/>
                <a:cs typeface="Public Sans Bold"/>
                <a:sym typeface="Public Sans Bold"/>
              </a:rPr>
              <a:t>2-1-1 TOP 30 FLUOROPYRIMIDINE-BASED TREATMENT REGIMENS</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5400000">
            <a:off x="5330462" y="-688154"/>
            <a:ext cx="8266568" cy="13456087"/>
          </a:xfrm>
          <a:custGeom>
            <a:avLst/>
            <a:gdLst/>
            <a:ahLst/>
            <a:cxnLst/>
            <a:rect r="r" b="b" t="t" l="l"/>
            <a:pathLst>
              <a:path h="13456087" w="8266568">
                <a:moveTo>
                  <a:pt x="0" y="0"/>
                </a:moveTo>
                <a:lnTo>
                  <a:pt x="8266568" y="0"/>
                </a:lnTo>
                <a:lnTo>
                  <a:pt x="8266568" y="13456087"/>
                </a:lnTo>
                <a:lnTo>
                  <a:pt x="0" y="13456087"/>
                </a:lnTo>
                <a:lnTo>
                  <a:pt x="0" y="0"/>
                </a:lnTo>
                <a:close/>
              </a:path>
            </a:pathLst>
          </a:custGeom>
          <a:blipFill>
            <a:blip r:embed="rId2"/>
            <a:stretch>
              <a:fillRect l="-867" t="0" r="-867" b="0"/>
            </a:stretch>
          </a:blipFill>
        </p:spPr>
      </p:sp>
      <p:sp>
        <p:nvSpPr>
          <p:cNvPr name="TextBox 4" id="4"/>
          <p:cNvSpPr txBox="true"/>
          <p:nvPr/>
        </p:nvSpPr>
        <p:spPr>
          <a:xfrm rot="0">
            <a:off x="1006871" y="962025"/>
            <a:ext cx="16230600" cy="506996"/>
          </a:xfrm>
          <a:prstGeom prst="rect">
            <a:avLst/>
          </a:prstGeom>
        </p:spPr>
        <p:txBody>
          <a:bodyPr anchor="t" rtlCol="false" tIns="0" lIns="0" bIns="0" rIns="0">
            <a:spAutoFit/>
          </a:bodyPr>
          <a:lstStyle/>
          <a:p>
            <a:pPr algn="l">
              <a:lnSpc>
                <a:spcPts val="4080"/>
              </a:lnSpc>
              <a:spcBef>
                <a:spcPct val="0"/>
              </a:spcBef>
            </a:pPr>
            <a:r>
              <a:rPr lang="en-US" b="true" sz="2914" spc="661">
                <a:solidFill>
                  <a:srgbClr val="2B2C30"/>
                </a:solidFill>
                <a:latin typeface="Public Sans Bold"/>
                <a:ea typeface="Public Sans Bold"/>
                <a:cs typeface="Public Sans Bold"/>
                <a:sym typeface="Public Sans Bold"/>
              </a:rPr>
              <a:t>2-1-2 TOP 30 IMMUNOTHERAPY-BASED TREATMENT REGIMENS</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5"/>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AGENDA</a:t>
            </a:r>
          </a:p>
        </p:txBody>
      </p:sp>
      <p:sp>
        <p:nvSpPr>
          <p:cNvPr name="TextBox 4" id="4"/>
          <p:cNvSpPr txBox="true"/>
          <p:nvPr/>
        </p:nvSpPr>
        <p:spPr>
          <a:xfrm rot="0">
            <a:off x="1028689" y="2122290"/>
            <a:ext cx="7877184" cy="4552823"/>
          </a:xfrm>
          <a:prstGeom prst="rect">
            <a:avLst/>
          </a:prstGeom>
        </p:spPr>
        <p:txBody>
          <a:bodyPr anchor="t" rtlCol="false" tIns="0" lIns="0" bIns="0" rIns="0">
            <a:spAutoFit/>
          </a:bodyPr>
          <a:lstStyle/>
          <a:p>
            <a:pPr algn="l" marL="604519" indent="-302260" lvl="1">
              <a:lnSpc>
                <a:spcPts val="5235"/>
              </a:lnSpc>
              <a:buFont typeface="Arial"/>
              <a:buChar char="•"/>
            </a:pPr>
            <a:r>
              <a:rPr lang="en-US" sz="2799">
                <a:solidFill>
                  <a:srgbClr val="2B2C30"/>
                </a:solidFill>
                <a:latin typeface="Public Sans"/>
                <a:ea typeface="Public Sans"/>
                <a:cs typeface="Public Sans"/>
                <a:sym typeface="Public Sans"/>
              </a:rPr>
              <a:t>Project Overview</a:t>
            </a:r>
          </a:p>
          <a:p>
            <a:pPr algn="l" marL="604519" indent="-302260" lvl="1">
              <a:lnSpc>
                <a:spcPts val="5235"/>
              </a:lnSpc>
              <a:buFont typeface="Arial"/>
              <a:buChar char="•"/>
            </a:pPr>
            <a:r>
              <a:rPr lang="en-US" sz="2799">
                <a:solidFill>
                  <a:srgbClr val="2B2C30"/>
                </a:solidFill>
                <a:latin typeface="Public Sans"/>
                <a:ea typeface="Public Sans"/>
                <a:cs typeface="Public Sans"/>
                <a:sym typeface="Public Sans"/>
              </a:rPr>
              <a:t>Key Objectives</a:t>
            </a:r>
          </a:p>
          <a:p>
            <a:pPr algn="l" marL="604519" indent="-302260" lvl="1">
              <a:lnSpc>
                <a:spcPts val="5235"/>
              </a:lnSpc>
              <a:buFont typeface="Arial"/>
              <a:buChar char="•"/>
            </a:pPr>
            <a:r>
              <a:rPr lang="en-US" sz="2799">
                <a:solidFill>
                  <a:srgbClr val="2B2C30"/>
                </a:solidFill>
                <a:latin typeface="Public Sans"/>
                <a:ea typeface="Public Sans"/>
                <a:cs typeface="Public Sans"/>
                <a:sym typeface="Public Sans"/>
              </a:rPr>
              <a:t>Key Features</a:t>
            </a:r>
          </a:p>
          <a:p>
            <a:pPr algn="l" marL="604519" indent="-302260" lvl="1">
              <a:lnSpc>
                <a:spcPts val="5235"/>
              </a:lnSpc>
              <a:buFont typeface="Arial"/>
              <a:buChar char="•"/>
            </a:pPr>
            <a:r>
              <a:rPr lang="en-US" sz="2799">
                <a:solidFill>
                  <a:srgbClr val="2B2C30"/>
                </a:solidFill>
                <a:latin typeface="Public Sans"/>
                <a:ea typeface="Public Sans"/>
                <a:cs typeface="Public Sans"/>
                <a:sym typeface="Public Sans"/>
              </a:rPr>
              <a:t>Tech Stack</a:t>
            </a:r>
          </a:p>
          <a:p>
            <a:pPr algn="l" marL="604519" indent="-302260" lvl="1">
              <a:lnSpc>
                <a:spcPts val="5235"/>
              </a:lnSpc>
              <a:buFont typeface="Arial"/>
              <a:buChar char="•"/>
            </a:pPr>
            <a:r>
              <a:rPr lang="en-US" sz="2799">
                <a:solidFill>
                  <a:srgbClr val="2B2C30"/>
                </a:solidFill>
                <a:latin typeface="Public Sans"/>
                <a:ea typeface="Public Sans"/>
                <a:cs typeface="Public Sans"/>
                <a:sym typeface="Public Sans"/>
              </a:rPr>
              <a:t>End Users</a:t>
            </a:r>
          </a:p>
          <a:p>
            <a:pPr algn="l" marL="604519" indent="-302260" lvl="1">
              <a:lnSpc>
                <a:spcPts val="5235"/>
              </a:lnSpc>
              <a:buFont typeface="Arial"/>
              <a:buChar char="•"/>
            </a:pPr>
            <a:r>
              <a:rPr lang="en-US" sz="2799">
                <a:solidFill>
                  <a:srgbClr val="2B2C30"/>
                </a:solidFill>
                <a:latin typeface="Public Sans"/>
                <a:ea typeface="Public Sans"/>
                <a:cs typeface="Public Sans"/>
                <a:sym typeface="Public Sans"/>
              </a:rPr>
              <a:t>Key Data Columns</a:t>
            </a:r>
          </a:p>
          <a:p>
            <a:pPr algn="l" marL="604519" indent="-302260" lvl="1">
              <a:lnSpc>
                <a:spcPts val="5235"/>
              </a:lnSpc>
              <a:buFont typeface="Arial"/>
              <a:buChar char="•"/>
            </a:pPr>
            <a:r>
              <a:rPr lang="en-US" sz="2799">
                <a:solidFill>
                  <a:srgbClr val="2B2C30"/>
                </a:solidFill>
                <a:latin typeface="Public Sans"/>
                <a:ea typeface="Public Sans"/>
                <a:cs typeface="Public Sans"/>
                <a:sym typeface="Public Sans"/>
              </a:rPr>
              <a:t>Data Visualization &amp; Analysis </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606415" y="2286817"/>
            <a:ext cx="17596216" cy="6113139"/>
          </a:xfrm>
          <a:prstGeom prst="rect">
            <a:avLst/>
          </a:prstGeom>
        </p:spPr>
        <p:txBody>
          <a:bodyPr anchor="t" rtlCol="false" tIns="0" lIns="0" bIns="0" rIns="0">
            <a:spAutoFit/>
          </a:bodyPr>
          <a:lstStyle/>
          <a:p>
            <a:pPr algn="l">
              <a:lnSpc>
                <a:spcPts val="2925"/>
              </a:lnSpc>
            </a:pPr>
            <a:r>
              <a:rPr lang="en-US" sz="2250" spc="11" b="true">
                <a:solidFill>
                  <a:srgbClr val="2B2C30"/>
                </a:solidFill>
                <a:latin typeface="Playfair Display Bold"/>
                <a:ea typeface="Playfair Display Bold"/>
                <a:cs typeface="Playfair Display Bold"/>
                <a:sym typeface="Playfair Display Bold"/>
              </a:rPr>
              <a:t>📊 Summary of the Immunotherapy-based Treatment Regimens Heatmap</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1️⃣ Highly Effective for Certain Cancer Types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Pembrolizumab + Carboplatin and Nivolumab + Ipilimumab show excellent survival rates (&gt;80%) in lung cancer and melanoma.</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However, their effectiveness is significantly lower in colorectal cancer, suggesting cancer-type specificity for immunotherapy regimens.</a:t>
            </a:r>
          </a:p>
          <a:p>
            <a:pPr algn="l" marL="485874" indent="-242937" lvl="1">
              <a:lnSpc>
                <a:spcPts val="2925"/>
              </a:lnSpc>
              <a:buFont typeface="Arial"/>
              <a:buChar char="•"/>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2️⃣ Combination Therapies Enhance Efficacy</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Bevacizumab + Chemotherapy (Carboplatin, Paclitaxel, or Oxaliplatin) has consistent 70-90% survival rates across multiple cancer types.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This suggests synergistic effects between immunotherapy and chemotherapy, reinforcing the importance of tailored treatment plans.</a:t>
            </a:r>
          </a:p>
          <a:p>
            <a:pPr algn="l" marL="485874" indent="-242937" lvl="1">
              <a:lnSpc>
                <a:spcPts val="2925"/>
              </a:lnSpc>
              <a:buFont typeface="Arial"/>
              <a:buChar char="•"/>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3️⃣ Variable Success for Hematologic Cancers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Checkpoint inhibitors (Nivolumab, Pembrolizumab) show mixed success in lymphomas and leukemias.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S</a:t>
            </a:r>
            <a:r>
              <a:rPr lang="en-US" sz="2250" spc="11">
                <a:solidFill>
                  <a:srgbClr val="2B2C30"/>
                </a:solidFill>
                <a:latin typeface="Playfair Display"/>
                <a:ea typeface="Playfair Display"/>
                <a:cs typeface="Playfair Display"/>
                <a:sym typeface="Playfair Display"/>
              </a:rPr>
              <a:t>ome subtypes respond well, but others have survival rates below 40%, indicating potential resistance mechanisms.</a:t>
            </a:r>
          </a:p>
          <a:p>
            <a:pPr algn="l">
              <a:lnSpc>
                <a:spcPts val="1365"/>
              </a:lnSpc>
            </a:pP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962025"/>
            <a:ext cx="16230600" cy="490486"/>
          </a:xfrm>
          <a:prstGeom prst="rect">
            <a:avLst/>
          </a:prstGeom>
        </p:spPr>
        <p:txBody>
          <a:bodyPr anchor="t" rtlCol="false" tIns="0" lIns="0" bIns="0" rIns="0">
            <a:spAutoFit/>
          </a:bodyPr>
          <a:lstStyle/>
          <a:p>
            <a:pPr algn="l">
              <a:lnSpc>
                <a:spcPts val="3940"/>
              </a:lnSpc>
              <a:spcBef>
                <a:spcPct val="0"/>
              </a:spcBef>
            </a:pPr>
            <a:r>
              <a:rPr lang="en-US" b="true" sz="2814" spc="638">
                <a:solidFill>
                  <a:srgbClr val="2B2C30"/>
                </a:solidFill>
                <a:latin typeface="Public Sans Bold"/>
                <a:ea typeface="Public Sans Bold"/>
                <a:cs typeface="Public Sans Bold"/>
                <a:sym typeface="Public Sans Bold"/>
              </a:rPr>
              <a:t>2-1-2 TOP 30 IMMUNOTHERAPY-BASED TREATMENT REGIMENS</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5400000">
            <a:off x="5397215" y="-159110"/>
            <a:ext cx="7824913" cy="12322698"/>
          </a:xfrm>
          <a:custGeom>
            <a:avLst/>
            <a:gdLst/>
            <a:ahLst/>
            <a:cxnLst/>
            <a:rect r="r" b="b" t="t" l="l"/>
            <a:pathLst>
              <a:path h="12322698" w="7824913">
                <a:moveTo>
                  <a:pt x="0" y="0"/>
                </a:moveTo>
                <a:lnTo>
                  <a:pt x="7824914" y="0"/>
                </a:lnTo>
                <a:lnTo>
                  <a:pt x="7824914" y="12322698"/>
                </a:lnTo>
                <a:lnTo>
                  <a:pt x="0" y="12322698"/>
                </a:lnTo>
                <a:lnTo>
                  <a:pt x="0" y="0"/>
                </a:lnTo>
                <a:close/>
              </a:path>
            </a:pathLst>
          </a:custGeom>
          <a:blipFill>
            <a:blip r:embed="rId2"/>
            <a:stretch>
              <a:fillRect l="0" t="0" r="0" b="0"/>
            </a:stretch>
          </a:blipFill>
        </p:spPr>
      </p:sp>
      <p:sp>
        <p:nvSpPr>
          <p:cNvPr name="TextBox 4" id="4"/>
          <p:cNvSpPr txBox="true"/>
          <p:nvPr/>
        </p:nvSpPr>
        <p:spPr>
          <a:xfrm rot="0">
            <a:off x="1006871" y="962025"/>
            <a:ext cx="16230600" cy="506996"/>
          </a:xfrm>
          <a:prstGeom prst="rect">
            <a:avLst/>
          </a:prstGeom>
        </p:spPr>
        <p:txBody>
          <a:bodyPr anchor="t" rtlCol="false" tIns="0" lIns="0" bIns="0" rIns="0">
            <a:spAutoFit/>
          </a:bodyPr>
          <a:lstStyle/>
          <a:p>
            <a:pPr algn="l">
              <a:lnSpc>
                <a:spcPts val="4080"/>
              </a:lnSpc>
              <a:spcBef>
                <a:spcPct val="0"/>
              </a:spcBef>
            </a:pPr>
            <a:r>
              <a:rPr lang="en-US" b="true" sz="2914" spc="661">
                <a:solidFill>
                  <a:srgbClr val="2B2C30"/>
                </a:solidFill>
                <a:latin typeface="Public Sans Bold"/>
                <a:ea typeface="Public Sans Bold"/>
                <a:cs typeface="Public Sans Bold"/>
                <a:sym typeface="Public Sans Bold"/>
              </a:rPr>
              <a:t>2-1-3 LYMPHOMA REGIMENS TREATMENT REGIMENS</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5"/>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606415" y="2844030"/>
            <a:ext cx="17596216" cy="4998714"/>
          </a:xfrm>
          <a:prstGeom prst="rect">
            <a:avLst/>
          </a:prstGeom>
        </p:spPr>
        <p:txBody>
          <a:bodyPr anchor="t" rtlCol="false" tIns="0" lIns="0" bIns="0" rIns="0">
            <a:spAutoFit/>
          </a:bodyPr>
          <a:lstStyle/>
          <a:p>
            <a:pPr algn="l">
              <a:lnSpc>
                <a:spcPts val="2925"/>
              </a:lnSpc>
            </a:pPr>
            <a:r>
              <a:rPr lang="en-US" sz="2250" spc="11" b="true">
                <a:solidFill>
                  <a:srgbClr val="2B2C30"/>
                </a:solidFill>
                <a:latin typeface="Playfair Display Bold"/>
                <a:ea typeface="Playfair Display Bold"/>
                <a:cs typeface="Playfair Display Bold"/>
                <a:sym typeface="Playfair Display Bold"/>
              </a:rPr>
              <a:t>📊 Summary of the Lymphoma Regimens Heatmap</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1️⃣ Extremely High Success Rates for Certain Regimens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DA-EPOCH-R, R-CHOP, and MaxiCHOP show consistently high survival rates (&gt;90%) across multiple lymphoma subtypes.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Th</a:t>
            </a:r>
            <a:r>
              <a:rPr lang="en-US" sz="2250" spc="11">
                <a:solidFill>
                  <a:srgbClr val="2B2C30"/>
                </a:solidFill>
                <a:latin typeface="Playfair Display"/>
                <a:ea typeface="Playfair Display"/>
                <a:cs typeface="Playfair Display"/>
                <a:sym typeface="Playfair Display"/>
              </a:rPr>
              <a:t>ese regimens are well-established first-line treatments for aggressive B-cell lymphomas.</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2️⃣ Variability in Survival Based on Lymphoma Subtypes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Some regimens, like EPOCH without rituximab, show significantly lower survival rates for certain subtypes.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This suggests that CD20-positive lymphomas benefit significantly from rituximab-based therapies.</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3️⃣ Potential Need for Alternative Therapies in Resistant Cases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A few lymphoma subtypes show survival rates below 40%, even with standard regimens.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These cases may require targeted therapies or stem cell transplants for better outcomes.</a:t>
            </a:r>
          </a:p>
          <a:p>
            <a:pPr algn="l">
              <a:lnSpc>
                <a:spcPts val="1365"/>
              </a:lnSpc>
            </a:pP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962025"/>
            <a:ext cx="16230600" cy="490486"/>
          </a:xfrm>
          <a:prstGeom prst="rect">
            <a:avLst/>
          </a:prstGeom>
        </p:spPr>
        <p:txBody>
          <a:bodyPr anchor="t" rtlCol="false" tIns="0" lIns="0" bIns="0" rIns="0">
            <a:spAutoFit/>
          </a:bodyPr>
          <a:lstStyle/>
          <a:p>
            <a:pPr algn="l">
              <a:lnSpc>
                <a:spcPts val="3940"/>
              </a:lnSpc>
              <a:spcBef>
                <a:spcPct val="0"/>
              </a:spcBef>
            </a:pPr>
            <a:r>
              <a:rPr lang="en-US" b="true" sz="2814" spc="638">
                <a:solidFill>
                  <a:srgbClr val="2B2C30"/>
                </a:solidFill>
                <a:latin typeface="Public Sans Bold"/>
                <a:ea typeface="Public Sans Bold"/>
                <a:cs typeface="Public Sans Bold"/>
                <a:sym typeface="Public Sans Bold"/>
              </a:rPr>
              <a:t>2-1-3 LYMPHOMA REGIMENS TREATMENT REGIMENS</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5400000">
            <a:off x="5347382" y="175288"/>
            <a:ext cx="8023281" cy="11482334"/>
          </a:xfrm>
          <a:custGeom>
            <a:avLst/>
            <a:gdLst/>
            <a:ahLst/>
            <a:cxnLst/>
            <a:rect r="r" b="b" t="t" l="l"/>
            <a:pathLst>
              <a:path h="11482334" w="8023281">
                <a:moveTo>
                  <a:pt x="0" y="0"/>
                </a:moveTo>
                <a:lnTo>
                  <a:pt x="8023281" y="0"/>
                </a:lnTo>
                <a:lnTo>
                  <a:pt x="8023281" y="11482334"/>
                </a:lnTo>
                <a:lnTo>
                  <a:pt x="0" y="11482334"/>
                </a:lnTo>
                <a:lnTo>
                  <a:pt x="0" y="0"/>
                </a:lnTo>
                <a:close/>
              </a:path>
            </a:pathLst>
          </a:custGeom>
          <a:blipFill>
            <a:blip r:embed="rId2"/>
            <a:stretch>
              <a:fillRect l="0" t="0" r="0" b="0"/>
            </a:stretch>
          </a:blipFill>
        </p:spPr>
      </p:sp>
      <p:sp>
        <p:nvSpPr>
          <p:cNvPr name="TextBox 4" id="4"/>
          <p:cNvSpPr txBox="true"/>
          <p:nvPr/>
        </p:nvSpPr>
        <p:spPr>
          <a:xfrm rot="0">
            <a:off x="1006871" y="962025"/>
            <a:ext cx="16230600" cy="506996"/>
          </a:xfrm>
          <a:prstGeom prst="rect">
            <a:avLst/>
          </a:prstGeom>
        </p:spPr>
        <p:txBody>
          <a:bodyPr anchor="t" rtlCol="false" tIns="0" lIns="0" bIns="0" rIns="0">
            <a:spAutoFit/>
          </a:bodyPr>
          <a:lstStyle/>
          <a:p>
            <a:pPr algn="l">
              <a:lnSpc>
                <a:spcPts val="4080"/>
              </a:lnSpc>
              <a:spcBef>
                <a:spcPct val="0"/>
              </a:spcBef>
            </a:pPr>
            <a:r>
              <a:rPr lang="en-US" b="true" sz="2914" spc="661">
                <a:solidFill>
                  <a:srgbClr val="2B2C30"/>
                </a:solidFill>
                <a:latin typeface="Public Sans Bold"/>
                <a:ea typeface="Public Sans Bold"/>
                <a:cs typeface="Public Sans Bold"/>
                <a:sym typeface="Public Sans Bold"/>
              </a:rPr>
              <a:t>2-1-4 HORMONAL THERAPY TREATMENT REGIMENS</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5"/>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606415" y="2658292"/>
            <a:ext cx="17596216" cy="5370189"/>
          </a:xfrm>
          <a:prstGeom prst="rect">
            <a:avLst/>
          </a:prstGeom>
        </p:spPr>
        <p:txBody>
          <a:bodyPr anchor="t" rtlCol="false" tIns="0" lIns="0" bIns="0" rIns="0">
            <a:spAutoFit/>
          </a:bodyPr>
          <a:lstStyle/>
          <a:p>
            <a:pPr algn="l">
              <a:lnSpc>
                <a:spcPts val="2925"/>
              </a:lnSpc>
            </a:pPr>
            <a:r>
              <a:rPr lang="en-US" sz="2250" spc="11" b="true">
                <a:solidFill>
                  <a:srgbClr val="2B2C30"/>
                </a:solidFill>
                <a:latin typeface="Playfair Display Bold"/>
                <a:ea typeface="Playfair Display Bold"/>
                <a:cs typeface="Playfair Display Bold"/>
                <a:sym typeface="Playfair Display Bold"/>
              </a:rPr>
              <a:t>📊 Summary of the Hormonal Therapy Regimens Heatmap</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1️⃣ Extremely High Survival Rates in Hormone-Sensitive Cancers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Letrozole + Palbociclib and Anastrozole + Ribociclib show 90-100% survival rates in breast cancer (C50) and some gynecological cancers.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Th</a:t>
            </a:r>
            <a:r>
              <a:rPr lang="en-US" sz="2250" spc="11">
                <a:solidFill>
                  <a:srgbClr val="2B2C30"/>
                </a:solidFill>
                <a:latin typeface="Playfair Display"/>
                <a:ea typeface="Playfair Display"/>
                <a:cs typeface="Playfair Display"/>
                <a:sym typeface="Playfair Display"/>
              </a:rPr>
              <a:t>ese findings confirm their role as first-line treatments for hormone-receptor-positive cancers.</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2️⃣ Limited Effectiveness Outside of Breast Cancer</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Survival rates drop below 40% in most non-hormone-driven cancers, particularly gastrointestinal and hematologic cancers.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This reinforces that hormonal therapy is not suitable for cancers without hormone receptor expression.</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3️⃣ Potential Synergy in Combination Therapies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Abemaciclib + Letrozole shows a modest improvement over single-agent hormonal therapies.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This suggests that CDK4/6 inhibitors enhance hormonal therapy outcomes.</a:t>
            </a:r>
          </a:p>
          <a:p>
            <a:pPr algn="l">
              <a:lnSpc>
                <a:spcPts val="1365"/>
              </a:lnSpc>
            </a:pP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962025"/>
            <a:ext cx="16230600" cy="490486"/>
          </a:xfrm>
          <a:prstGeom prst="rect">
            <a:avLst/>
          </a:prstGeom>
        </p:spPr>
        <p:txBody>
          <a:bodyPr anchor="t" rtlCol="false" tIns="0" lIns="0" bIns="0" rIns="0">
            <a:spAutoFit/>
          </a:bodyPr>
          <a:lstStyle/>
          <a:p>
            <a:pPr algn="l">
              <a:lnSpc>
                <a:spcPts val="3940"/>
              </a:lnSpc>
              <a:spcBef>
                <a:spcPct val="0"/>
              </a:spcBef>
            </a:pPr>
            <a:r>
              <a:rPr lang="en-US" b="true" sz="2814" spc="638">
                <a:solidFill>
                  <a:srgbClr val="2B2C30"/>
                </a:solidFill>
                <a:latin typeface="Public Sans Bold"/>
                <a:ea typeface="Public Sans Bold"/>
                <a:cs typeface="Public Sans Bold"/>
                <a:sym typeface="Public Sans Bold"/>
              </a:rPr>
              <a:t>2-1-4 HORMONAL THERAPY TREATMENT REGIMENS</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5400000">
            <a:off x="5212176" y="-2592073"/>
            <a:ext cx="8117178" cy="17224780"/>
          </a:xfrm>
          <a:custGeom>
            <a:avLst/>
            <a:gdLst/>
            <a:ahLst/>
            <a:cxnLst/>
            <a:rect r="r" b="b" t="t" l="l"/>
            <a:pathLst>
              <a:path h="17224780" w="8117178">
                <a:moveTo>
                  <a:pt x="0" y="0"/>
                </a:moveTo>
                <a:lnTo>
                  <a:pt x="8117178" y="0"/>
                </a:lnTo>
                <a:lnTo>
                  <a:pt x="8117178" y="17224780"/>
                </a:lnTo>
                <a:lnTo>
                  <a:pt x="0" y="17224780"/>
                </a:lnTo>
                <a:lnTo>
                  <a:pt x="0" y="0"/>
                </a:lnTo>
                <a:close/>
              </a:path>
            </a:pathLst>
          </a:custGeom>
          <a:blipFill>
            <a:blip r:embed="rId2"/>
            <a:stretch>
              <a:fillRect l="0" t="0" r="0" b="0"/>
            </a:stretch>
          </a:blipFill>
        </p:spPr>
      </p:sp>
      <p:sp>
        <p:nvSpPr>
          <p:cNvPr name="TextBox 4" id="4"/>
          <p:cNvSpPr txBox="true"/>
          <p:nvPr/>
        </p:nvSpPr>
        <p:spPr>
          <a:xfrm rot="0">
            <a:off x="1006871" y="962025"/>
            <a:ext cx="16230600" cy="506996"/>
          </a:xfrm>
          <a:prstGeom prst="rect">
            <a:avLst/>
          </a:prstGeom>
        </p:spPr>
        <p:txBody>
          <a:bodyPr anchor="t" rtlCol="false" tIns="0" lIns="0" bIns="0" rIns="0">
            <a:spAutoFit/>
          </a:bodyPr>
          <a:lstStyle/>
          <a:p>
            <a:pPr algn="l">
              <a:lnSpc>
                <a:spcPts val="4080"/>
              </a:lnSpc>
              <a:spcBef>
                <a:spcPct val="0"/>
              </a:spcBef>
            </a:pPr>
            <a:r>
              <a:rPr lang="en-US" b="true" sz="2914" spc="661">
                <a:solidFill>
                  <a:srgbClr val="2B2C30"/>
                </a:solidFill>
                <a:latin typeface="Public Sans Bold"/>
                <a:ea typeface="Public Sans Bold"/>
                <a:cs typeface="Public Sans Bold"/>
                <a:sym typeface="Public Sans Bold"/>
              </a:rPr>
              <a:t>2-1-5 TOP 30 TARGETED THERAPY</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5"/>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606415" y="2286817"/>
            <a:ext cx="17596216" cy="6113139"/>
          </a:xfrm>
          <a:prstGeom prst="rect">
            <a:avLst/>
          </a:prstGeom>
        </p:spPr>
        <p:txBody>
          <a:bodyPr anchor="t" rtlCol="false" tIns="0" lIns="0" bIns="0" rIns="0">
            <a:spAutoFit/>
          </a:bodyPr>
          <a:lstStyle/>
          <a:p>
            <a:pPr algn="l">
              <a:lnSpc>
                <a:spcPts val="2925"/>
              </a:lnSpc>
            </a:pPr>
            <a:r>
              <a:rPr lang="en-US" sz="2250" spc="11" b="true">
                <a:solidFill>
                  <a:srgbClr val="2B2C30"/>
                </a:solidFill>
                <a:latin typeface="Playfair Display Bold"/>
                <a:ea typeface="Playfair Display Bold"/>
                <a:cs typeface="Playfair Display Bold"/>
                <a:sym typeface="Playfair Display Bold"/>
              </a:rPr>
              <a:t>📊 Summary of the Targeted Therapy Regimens Heatmap</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1️⃣ Strong Effectiveness in HER2-Positive and VEGF-Driven Cancers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Trastuzumab-based therapies (alone or combined with chemotherapy) have &gt;80% survival rates in HER2-positive breast and gastric cancers.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B</a:t>
            </a:r>
            <a:r>
              <a:rPr lang="en-US" sz="2250" spc="11">
                <a:solidFill>
                  <a:srgbClr val="2B2C30"/>
                </a:solidFill>
                <a:latin typeface="Playfair Display"/>
                <a:ea typeface="Playfair Display"/>
                <a:cs typeface="Playfair Display"/>
                <a:sym typeface="Playfair Display"/>
              </a:rPr>
              <a:t>evacizumab-based regimens show significant efficacy in colorectal and lung cancers, reinforcing their role in targeting angiogenesis.</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2️⃣ Limited Effectiveness in Some Cancer Types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Many targeted therapies show low survival rates (&lt;40%) in hematologic cancers and certain sarcomas.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This suggests that not all cancers rely on the pathways these drugs target, emphasizing the need for alternative treatments.</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3️⃣ Combination Therapies Improve Survival</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Atezolizumab + Bevacizumab and Pertuzumab + Trastuzumab + Docetaxel exhibit higher survival rates than single-agent treatments.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This highlights the benefit of multi-targeted approaches, particularly for aggressive or resistant tumors.</a:t>
            </a:r>
          </a:p>
          <a:p>
            <a:pPr algn="l">
              <a:lnSpc>
                <a:spcPts val="1365"/>
              </a:lnSpc>
            </a:pP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962025"/>
            <a:ext cx="16230600" cy="490486"/>
          </a:xfrm>
          <a:prstGeom prst="rect">
            <a:avLst/>
          </a:prstGeom>
        </p:spPr>
        <p:txBody>
          <a:bodyPr anchor="t" rtlCol="false" tIns="0" lIns="0" bIns="0" rIns="0">
            <a:spAutoFit/>
          </a:bodyPr>
          <a:lstStyle/>
          <a:p>
            <a:pPr algn="l">
              <a:lnSpc>
                <a:spcPts val="3940"/>
              </a:lnSpc>
              <a:spcBef>
                <a:spcPct val="0"/>
              </a:spcBef>
            </a:pPr>
            <a:r>
              <a:rPr lang="en-US" b="true" sz="2814" spc="638">
                <a:solidFill>
                  <a:srgbClr val="2B2C30"/>
                </a:solidFill>
                <a:latin typeface="Public Sans Bold"/>
                <a:ea typeface="Public Sans Bold"/>
                <a:cs typeface="Public Sans Bold"/>
                <a:sym typeface="Public Sans Bold"/>
              </a:rPr>
              <a:t>2-1-5 TOP 30 TARGETED THERAPY</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735909" y="943309"/>
            <a:ext cx="17100748" cy="7545514"/>
          </a:xfrm>
          <a:prstGeom prst="rect">
            <a:avLst/>
          </a:prstGeom>
        </p:spPr>
        <p:txBody>
          <a:bodyPr anchor="t" rtlCol="false" tIns="0" lIns="0" bIns="0" rIns="0">
            <a:spAutoFit/>
          </a:bodyPr>
          <a:lstStyle/>
          <a:p>
            <a:pPr algn="l">
              <a:lnSpc>
                <a:spcPts val="3705"/>
              </a:lnSpc>
            </a:pPr>
            <a:r>
              <a:rPr lang="en-US" sz="2850" spc="14" b="true">
                <a:solidFill>
                  <a:srgbClr val="2B2C30"/>
                </a:solidFill>
                <a:latin typeface="Playfair Display Bold"/>
                <a:ea typeface="Playfair Display Bold"/>
                <a:cs typeface="Playfair Display Bold"/>
                <a:sym typeface="Playfair Display Bold"/>
              </a:rPr>
              <a:t>🔥 Final Key Takeaways </a:t>
            </a:r>
          </a:p>
          <a:p>
            <a:pPr algn="l">
              <a:lnSpc>
                <a:spcPts val="3445"/>
              </a:lnSpc>
            </a:pPr>
          </a:p>
          <a:p>
            <a:pPr algn="l">
              <a:lnSpc>
                <a:spcPts val="3055"/>
              </a:lnSpc>
            </a:pPr>
            <a:r>
              <a:rPr lang="en-US" sz="2350" spc="11" b="true">
                <a:solidFill>
                  <a:srgbClr val="2B2C30"/>
                </a:solidFill>
                <a:latin typeface="Playfair Display Bold"/>
                <a:ea typeface="Playfair Display Bold"/>
                <a:cs typeface="Playfair Display Bold"/>
                <a:sym typeface="Playfair Display Bold"/>
              </a:rPr>
              <a:t>1️⃣ Treatment success rates vary significantly by cancer type, and no single regimen is universally effective.</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Specific regimens like Fluoropyrimidine-based, Immunotherapy, and Targeted Therapy are effective only for certain cancers.</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For example, Pembrolizumab + Carboplatin shows high efficacy in lung cancer but has limited success in colorectal cancer.</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A precision medicine approach is essential to optimize treatment outcomes.</a:t>
            </a:r>
          </a:p>
          <a:p>
            <a:pPr algn="l">
              <a:lnSpc>
                <a:spcPts val="3055"/>
              </a:lnSpc>
            </a:pPr>
          </a:p>
          <a:p>
            <a:pPr algn="l">
              <a:lnSpc>
                <a:spcPts val="3055"/>
              </a:lnSpc>
            </a:pPr>
            <a:r>
              <a:rPr lang="en-US" sz="2350" spc="11" b="true">
                <a:solidFill>
                  <a:srgbClr val="2B2C30"/>
                </a:solidFill>
                <a:latin typeface="Playfair Display Bold"/>
                <a:ea typeface="Playfair Display Bold"/>
                <a:cs typeface="Playfair Display Bold"/>
                <a:sym typeface="Playfair Display Bold"/>
              </a:rPr>
              <a:t>2️⃣ Combination therapy is more effective than monotherapy.</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Combining immunotherapy with chemotherapy (e.g., Bevacizumab + Carboplatin) significantly improves survival rates.</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Trastuzumab-based combination therapies (e.g., Pertuzumab + Trastuzumab + Docetaxel) outperform monotherapies.</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A personalized multi-target treatment strategy is crucial for better patient outcomes.</a:t>
            </a:r>
          </a:p>
          <a:p>
            <a:pPr algn="l">
              <a:lnSpc>
                <a:spcPts val="3055"/>
              </a:lnSpc>
            </a:pPr>
          </a:p>
          <a:p>
            <a:pPr algn="l">
              <a:lnSpc>
                <a:spcPts val="3055"/>
              </a:lnSpc>
            </a:pPr>
            <a:r>
              <a:rPr lang="en-US" sz="2350" spc="11" b="true">
                <a:solidFill>
                  <a:srgbClr val="2B2C30"/>
                </a:solidFill>
                <a:latin typeface="Playfair Display Bold"/>
                <a:ea typeface="Playfair Display Bold"/>
                <a:cs typeface="Playfair Display Bold"/>
                <a:sym typeface="Playfair Display Bold"/>
              </a:rPr>
              <a:t>3️⃣ Certain cancers require new treatment strategies beyond standard therapies.</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Some standard regimens, such as CHOP and R-CHOP for lymphomas and leukemias, show low survival rates (&lt;40%) in specific cases.</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Lung cancer and refractory cancers may require targeted therapies such as EGFR and ALK inhibitors.</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Novel treatment options (e.g., CAR-T therapy, combination immunotherapy) are needed for resistant cancers.</a:t>
            </a:r>
          </a:p>
          <a:p>
            <a:pPr algn="l">
              <a:lnSpc>
                <a:spcPts val="585"/>
              </a:lnSpc>
            </a:pPr>
          </a:p>
        </p:txBody>
      </p:sp>
      <p:grpSp>
        <p:nvGrpSpPr>
          <p:cNvPr name="Group 3" id="3"/>
          <p:cNvGrpSpPr/>
          <p:nvPr/>
        </p:nvGrpSpPr>
        <p:grpSpPr>
          <a:xfrm rot="0">
            <a:off x="14828562" y="8545021"/>
            <a:ext cx="2946901" cy="799004"/>
            <a:chOff x="0" y="0"/>
            <a:chExt cx="3929202" cy="1065339"/>
          </a:xfrm>
        </p:grpSpPr>
        <p:sp>
          <p:nvSpPr>
            <p:cNvPr name="Freeform 4" id="4"/>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6" id="6"/>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5400000">
            <a:off x="5112717" y="-1194384"/>
            <a:ext cx="8062566" cy="14726148"/>
          </a:xfrm>
          <a:custGeom>
            <a:avLst/>
            <a:gdLst/>
            <a:ahLst/>
            <a:cxnLst/>
            <a:rect r="r" b="b" t="t" l="l"/>
            <a:pathLst>
              <a:path h="14726148" w="8062566">
                <a:moveTo>
                  <a:pt x="0" y="0"/>
                </a:moveTo>
                <a:lnTo>
                  <a:pt x="8062566" y="0"/>
                </a:lnTo>
                <a:lnTo>
                  <a:pt x="8062566" y="14726148"/>
                </a:lnTo>
                <a:lnTo>
                  <a:pt x="0" y="14726148"/>
                </a:lnTo>
                <a:lnTo>
                  <a:pt x="0" y="0"/>
                </a:lnTo>
                <a:close/>
              </a:path>
            </a:pathLst>
          </a:custGeom>
          <a:blipFill>
            <a:blip r:embed="rId2"/>
            <a:stretch>
              <a:fillRect l="0" t="0" r="0" b="0"/>
            </a:stretch>
          </a:blipFill>
        </p:spPr>
      </p:sp>
      <p:sp>
        <p:nvSpPr>
          <p:cNvPr name="TextBox 4" id="4"/>
          <p:cNvSpPr txBox="true"/>
          <p:nvPr/>
        </p:nvSpPr>
        <p:spPr>
          <a:xfrm rot="0">
            <a:off x="1028700" y="962025"/>
            <a:ext cx="16230600" cy="457466"/>
          </a:xfrm>
          <a:prstGeom prst="rect">
            <a:avLst/>
          </a:prstGeom>
        </p:spPr>
        <p:txBody>
          <a:bodyPr anchor="t" rtlCol="false" tIns="0" lIns="0" bIns="0" rIns="0">
            <a:spAutoFit/>
          </a:bodyPr>
          <a:lstStyle/>
          <a:p>
            <a:pPr algn="l">
              <a:lnSpc>
                <a:spcPts val="3660"/>
              </a:lnSpc>
              <a:spcBef>
                <a:spcPct val="0"/>
              </a:spcBef>
            </a:pPr>
            <a:r>
              <a:rPr lang="en-US" b="true" sz="2614" spc="593">
                <a:solidFill>
                  <a:srgbClr val="2B2C30"/>
                </a:solidFill>
                <a:latin typeface="Public Sans Bold"/>
                <a:ea typeface="Public Sans Bold"/>
                <a:cs typeface="Public Sans Bold"/>
                <a:sym typeface="Public Sans Bold"/>
              </a:rPr>
              <a:t>2-2 FOCUS ON THE TOP 10 MOST COMMON TREATMENT REGIMENS</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5"/>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606415" y="2472555"/>
            <a:ext cx="17596216" cy="5741664"/>
          </a:xfrm>
          <a:prstGeom prst="rect">
            <a:avLst/>
          </a:prstGeom>
        </p:spPr>
        <p:txBody>
          <a:bodyPr anchor="t" rtlCol="false" tIns="0" lIns="0" bIns="0" rIns="0">
            <a:spAutoFit/>
          </a:bodyPr>
          <a:lstStyle/>
          <a:p>
            <a:pPr algn="l">
              <a:lnSpc>
                <a:spcPts val="2925"/>
              </a:lnSpc>
            </a:pPr>
            <a:r>
              <a:rPr lang="en-US" sz="2250" spc="11" b="true">
                <a:solidFill>
                  <a:srgbClr val="2B2C30"/>
                </a:solidFill>
                <a:latin typeface="Playfair Display Bold"/>
                <a:ea typeface="Playfair Display Bold"/>
                <a:cs typeface="Playfair Display Bold"/>
                <a:sym typeface="Playfair Display Bold"/>
              </a:rPr>
              <a:t>📊 Summary of the Heatmap: Top 10 Most Common Treatment Regimens - Survival Rate by Cancer Type</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1️⃣ Survival rates vary significantly across cancer types, even for the same regimen.</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Capecitabine + Oxaliplatin shows high survival (&gt;80%) in some cancers but drops below 40% in others.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Irinotecan + Modified De Gramont and Fluorouracil-based regimens also show strong survival in some cases but poor outcomes in others.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This highlights the importance of matching regimens to specific cancer types.</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2️⃣ Pembrolizumab shows inconsistent survival rates.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While Pembrolizumab provides high survival in certain cancers (80-100%), it also has low survival (20%) in others.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This suggests that biomarker-driven selection (e.g., PD-L1 expression) is crucial for maximizing its effectiveness.</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3️⃣ Oxaliplatin and irinotecan-based regimens remain widely used but require case-specific adjustments.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_ Fluorouracil + Oxaliplatin and Irinotecan + Modified De Gramont are commonly used regimens with mixed survival outcomes. _ Cancer type, patient-specific factors, and disease stage likely impact survival rates for these regimens.</a:t>
            </a:r>
          </a:p>
          <a:p>
            <a:pPr algn="l">
              <a:lnSpc>
                <a:spcPts val="1365"/>
              </a:lnSpc>
            </a:pP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962025"/>
            <a:ext cx="16230600" cy="473976"/>
          </a:xfrm>
          <a:prstGeom prst="rect">
            <a:avLst/>
          </a:prstGeom>
        </p:spPr>
        <p:txBody>
          <a:bodyPr anchor="t" rtlCol="false" tIns="0" lIns="0" bIns="0" rIns="0">
            <a:spAutoFit/>
          </a:bodyPr>
          <a:lstStyle/>
          <a:p>
            <a:pPr algn="l">
              <a:lnSpc>
                <a:spcPts val="3800"/>
              </a:lnSpc>
              <a:spcBef>
                <a:spcPct val="0"/>
              </a:spcBef>
            </a:pPr>
            <a:r>
              <a:rPr lang="en-US" b="true" sz="2714" spc="616">
                <a:solidFill>
                  <a:srgbClr val="2B2C30"/>
                </a:solidFill>
                <a:latin typeface="Public Sans Bold"/>
                <a:ea typeface="Public Sans Bold"/>
                <a:cs typeface="Public Sans Bold"/>
                <a:sym typeface="Public Sans Bold"/>
              </a:rPr>
              <a:t>2-2 FOCUS ON THE TOP 10 MOST COMMON TREATMENT REGIMENS</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KEY OBJECTIVES</a:t>
            </a:r>
          </a:p>
        </p:txBody>
      </p:sp>
      <p:sp>
        <p:nvSpPr>
          <p:cNvPr name="TextBox 5" id="5"/>
          <p:cNvSpPr txBox="true"/>
          <p:nvPr/>
        </p:nvSpPr>
        <p:spPr>
          <a:xfrm rot="0">
            <a:off x="1050524" y="3002392"/>
            <a:ext cx="5146395" cy="782320"/>
          </a:xfrm>
          <a:prstGeom prst="rect">
            <a:avLst/>
          </a:prstGeom>
        </p:spPr>
        <p:txBody>
          <a:bodyPr anchor="t" rtlCol="false" tIns="0" lIns="0" bIns="0" rIns="0">
            <a:spAutoFit/>
          </a:bodyPr>
          <a:lstStyle/>
          <a:p>
            <a:pPr algn="l">
              <a:lnSpc>
                <a:spcPts val="3079"/>
              </a:lnSpc>
            </a:pPr>
            <a:r>
              <a:rPr lang="en-US" sz="2199">
                <a:solidFill>
                  <a:srgbClr val="2B2C30"/>
                </a:solidFill>
                <a:latin typeface="Public Sans"/>
                <a:ea typeface="Public Sans"/>
                <a:cs typeface="Public Sans"/>
                <a:sym typeface="Public Sans"/>
              </a:rPr>
              <a:t>Extract valuable insights through in-depth analysis of cancer datasets</a:t>
            </a:r>
          </a:p>
        </p:txBody>
      </p:sp>
      <p:sp>
        <p:nvSpPr>
          <p:cNvPr name="TextBox 6" id="6"/>
          <p:cNvSpPr txBox="true"/>
          <p:nvPr/>
        </p:nvSpPr>
        <p:spPr>
          <a:xfrm rot="0">
            <a:off x="6603535" y="3002392"/>
            <a:ext cx="5146395" cy="782320"/>
          </a:xfrm>
          <a:prstGeom prst="rect">
            <a:avLst/>
          </a:prstGeom>
        </p:spPr>
        <p:txBody>
          <a:bodyPr anchor="t" rtlCol="false" tIns="0" lIns="0" bIns="0" rIns="0">
            <a:spAutoFit/>
          </a:bodyPr>
          <a:lstStyle/>
          <a:p>
            <a:pPr algn="l">
              <a:lnSpc>
                <a:spcPts val="3079"/>
              </a:lnSpc>
            </a:pPr>
            <a:r>
              <a:rPr lang="en-US" sz="2199">
                <a:solidFill>
                  <a:srgbClr val="2B2C30"/>
                </a:solidFill>
                <a:latin typeface="Public Sans"/>
                <a:ea typeface="Public Sans"/>
                <a:cs typeface="Public Sans"/>
                <a:sym typeface="Public Sans"/>
              </a:rPr>
              <a:t>Enhance data exploration, visualization, and interpretation skills</a:t>
            </a:r>
          </a:p>
        </p:txBody>
      </p:sp>
      <p:sp>
        <p:nvSpPr>
          <p:cNvPr name="TextBox 7" id="7"/>
          <p:cNvSpPr txBox="true"/>
          <p:nvPr/>
        </p:nvSpPr>
        <p:spPr>
          <a:xfrm rot="0">
            <a:off x="12156547" y="3002392"/>
            <a:ext cx="5146395" cy="782320"/>
          </a:xfrm>
          <a:prstGeom prst="rect">
            <a:avLst/>
          </a:prstGeom>
        </p:spPr>
        <p:txBody>
          <a:bodyPr anchor="t" rtlCol="false" tIns="0" lIns="0" bIns="0" rIns="0">
            <a:spAutoFit/>
          </a:bodyPr>
          <a:lstStyle/>
          <a:p>
            <a:pPr algn="l">
              <a:lnSpc>
                <a:spcPts val="3079"/>
              </a:lnSpc>
            </a:pPr>
            <a:r>
              <a:rPr lang="en-US" sz="2199">
                <a:solidFill>
                  <a:srgbClr val="2B2C30"/>
                </a:solidFill>
                <a:latin typeface="Public Sans"/>
                <a:ea typeface="Public Sans"/>
                <a:cs typeface="Public Sans"/>
                <a:sym typeface="Public Sans"/>
              </a:rPr>
              <a:t>Provide data-driven recommendations for improving healthcare strategies</a:t>
            </a:r>
          </a:p>
        </p:txBody>
      </p:sp>
      <p:sp>
        <p:nvSpPr>
          <p:cNvPr name="AutoShape 8" id="8"/>
          <p:cNvSpPr/>
          <p:nvPr/>
        </p:nvSpPr>
        <p:spPr>
          <a:xfrm flipV="true">
            <a:off x="1050524" y="5875561"/>
            <a:ext cx="16230594" cy="38509"/>
          </a:xfrm>
          <a:prstGeom prst="line">
            <a:avLst/>
          </a:prstGeom>
          <a:ln cap="flat" w="9525">
            <a:solidFill>
              <a:srgbClr val="2B2C30"/>
            </a:solidFill>
            <a:prstDash val="solid"/>
            <a:headEnd type="none" len="sm" w="sm"/>
            <a:tailEnd type="none" len="sm" w="sm"/>
          </a:ln>
        </p:spPr>
      </p:sp>
      <p:sp>
        <p:nvSpPr>
          <p:cNvPr name="TextBox 9" id="9"/>
          <p:cNvSpPr txBox="true"/>
          <p:nvPr/>
        </p:nvSpPr>
        <p:spPr>
          <a:xfrm rot="0">
            <a:off x="1028700" y="50577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KEY FEATURES</a:t>
            </a:r>
          </a:p>
        </p:txBody>
      </p:sp>
      <p:sp>
        <p:nvSpPr>
          <p:cNvPr name="TextBox 10" id="10"/>
          <p:cNvSpPr txBox="true"/>
          <p:nvPr/>
        </p:nvSpPr>
        <p:spPr>
          <a:xfrm rot="0">
            <a:off x="3623721" y="6485541"/>
            <a:ext cx="5146395" cy="782320"/>
          </a:xfrm>
          <a:prstGeom prst="rect">
            <a:avLst/>
          </a:prstGeom>
        </p:spPr>
        <p:txBody>
          <a:bodyPr anchor="t" rtlCol="false" tIns="0" lIns="0" bIns="0" rIns="0">
            <a:spAutoFit/>
          </a:bodyPr>
          <a:lstStyle/>
          <a:p>
            <a:pPr algn="l">
              <a:lnSpc>
                <a:spcPts val="3079"/>
              </a:lnSpc>
            </a:pPr>
            <a:r>
              <a:rPr lang="en-US" sz="2199">
                <a:solidFill>
                  <a:srgbClr val="2B2C30"/>
                </a:solidFill>
                <a:latin typeface="Public Sans"/>
                <a:ea typeface="Public Sans"/>
                <a:cs typeface="Public Sans"/>
                <a:sym typeface="Public Sans"/>
              </a:rPr>
              <a:t>Import cancer datasets into a PostgreSQL database</a:t>
            </a:r>
          </a:p>
        </p:txBody>
      </p:sp>
      <p:sp>
        <p:nvSpPr>
          <p:cNvPr name="TextBox 11" id="11"/>
          <p:cNvSpPr txBox="true"/>
          <p:nvPr/>
        </p:nvSpPr>
        <p:spPr>
          <a:xfrm rot="0">
            <a:off x="9187641" y="6485541"/>
            <a:ext cx="5146395" cy="782320"/>
          </a:xfrm>
          <a:prstGeom prst="rect">
            <a:avLst/>
          </a:prstGeom>
        </p:spPr>
        <p:txBody>
          <a:bodyPr anchor="t" rtlCol="false" tIns="0" lIns="0" bIns="0" rIns="0">
            <a:spAutoFit/>
          </a:bodyPr>
          <a:lstStyle/>
          <a:p>
            <a:pPr algn="l">
              <a:lnSpc>
                <a:spcPts val="3079"/>
              </a:lnSpc>
            </a:pPr>
            <a:r>
              <a:rPr lang="en-US" sz="2199">
                <a:solidFill>
                  <a:srgbClr val="2B2C30"/>
                </a:solidFill>
                <a:latin typeface="Public Sans"/>
                <a:ea typeface="Public Sans"/>
                <a:cs typeface="Public Sans"/>
                <a:sym typeface="Public Sans"/>
              </a:rPr>
              <a:t>Perform data exploration and visualization</a:t>
            </a:r>
          </a:p>
        </p:txBody>
      </p:sp>
      <p:sp>
        <p:nvSpPr>
          <p:cNvPr name="TextBox 12" id="12"/>
          <p:cNvSpPr txBox="true"/>
          <p:nvPr/>
        </p:nvSpPr>
        <p:spPr>
          <a:xfrm rot="0">
            <a:off x="3623721" y="7762700"/>
            <a:ext cx="5146395" cy="782320"/>
          </a:xfrm>
          <a:prstGeom prst="rect">
            <a:avLst/>
          </a:prstGeom>
        </p:spPr>
        <p:txBody>
          <a:bodyPr anchor="t" rtlCol="false" tIns="0" lIns="0" bIns="0" rIns="0">
            <a:spAutoFit/>
          </a:bodyPr>
          <a:lstStyle/>
          <a:p>
            <a:pPr algn="l">
              <a:lnSpc>
                <a:spcPts val="3079"/>
              </a:lnSpc>
            </a:pPr>
            <a:r>
              <a:rPr lang="en-US" sz="2199">
                <a:solidFill>
                  <a:srgbClr val="2B2C30"/>
                </a:solidFill>
                <a:latin typeface="Public Sans"/>
                <a:ea typeface="Public Sans"/>
                <a:cs typeface="Public Sans"/>
                <a:sym typeface="Public Sans"/>
              </a:rPr>
              <a:t>Identify specific use cases and provide actionable insights</a:t>
            </a:r>
          </a:p>
        </p:txBody>
      </p:sp>
      <p:sp>
        <p:nvSpPr>
          <p:cNvPr name="TextBox 13" id="13"/>
          <p:cNvSpPr txBox="true"/>
          <p:nvPr/>
        </p:nvSpPr>
        <p:spPr>
          <a:xfrm rot="0">
            <a:off x="9187641" y="7762700"/>
            <a:ext cx="5146395" cy="782320"/>
          </a:xfrm>
          <a:prstGeom prst="rect">
            <a:avLst/>
          </a:prstGeom>
        </p:spPr>
        <p:txBody>
          <a:bodyPr anchor="t" rtlCol="false" tIns="0" lIns="0" bIns="0" rIns="0">
            <a:spAutoFit/>
          </a:bodyPr>
          <a:lstStyle/>
          <a:p>
            <a:pPr algn="l">
              <a:lnSpc>
                <a:spcPts val="3079"/>
              </a:lnSpc>
            </a:pPr>
            <a:r>
              <a:rPr lang="en-US" sz="2199">
                <a:solidFill>
                  <a:srgbClr val="2B2C30"/>
                </a:solidFill>
                <a:latin typeface="Public Sans"/>
                <a:ea typeface="Public Sans"/>
                <a:cs typeface="Public Sans"/>
                <a:sym typeface="Public Sans"/>
              </a:rPr>
              <a:t>Compile comprehensive analysis reports</a:t>
            </a:r>
          </a:p>
        </p:txBody>
      </p:sp>
      <p:grpSp>
        <p:nvGrpSpPr>
          <p:cNvPr name="Group 14" id="14"/>
          <p:cNvGrpSpPr/>
          <p:nvPr/>
        </p:nvGrpSpPr>
        <p:grpSpPr>
          <a:xfrm rot="0">
            <a:off x="14828562" y="8545021"/>
            <a:ext cx="2946901" cy="799004"/>
            <a:chOff x="0" y="0"/>
            <a:chExt cx="3929202" cy="1065339"/>
          </a:xfrm>
        </p:grpSpPr>
        <p:sp>
          <p:nvSpPr>
            <p:cNvPr name="Freeform 15" id="15"/>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17" id="17"/>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5400000">
            <a:off x="6003380" y="-1422443"/>
            <a:ext cx="7677020" cy="14834820"/>
          </a:xfrm>
          <a:custGeom>
            <a:avLst/>
            <a:gdLst/>
            <a:ahLst/>
            <a:cxnLst/>
            <a:rect r="r" b="b" t="t" l="l"/>
            <a:pathLst>
              <a:path h="14834820" w="7677020">
                <a:moveTo>
                  <a:pt x="0" y="0"/>
                </a:moveTo>
                <a:lnTo>
                  <a:pt x="7677020" y="0"/>
                </a:lnTo>
                <a:lnTo>
                  <a:pt x="7677020" y="14834820"/>
                </a:lnTo>
                <a:lnTo>
                  <a:pt x="0" y="14834820"/>
                </a:lnTo>
                <a:lnTo>
                  <a:pt x="0" y="0"/>
                </a:lnTo>
                <a:close/>
              </a:path>
            </a:pathLst>
          </a:custGeom>
          <a:blipFill>
            <a:blip r:embed="rId2"/>
            <a:stretch>
              <a:fillRect l="0" t="0" r="0" b="0"/>
            </a:stretch>
          </a:blipFill>
        </p:spPr>
      </p:sp>
      <p:sp>
        <p:nvSpPr>
          <p:cNvPr name="TextBox 4" id="4"/>
          <p:cNvSpPr txBox="true"/>
          <p:nvPr/>
        </p:nvSpPr>
        <p:spPr>
          <a:xfrm rot="0">
            <a:off x="1028700" y="965158"/>
            <a:ext cx="16230600" cy="440956"/>
          </a:xfrm>
          <a:prstGeom prst="rect">
            <a:avLst/>
          </a:prstGeom>
        </p:spPr>
        <p:txBody>
          <a:bodyPr anchor="t" rtlCol="false" tIns="0" lIns="0" bIns="0" rIns="0">
            <a:spAutoFit/>
          </a:bodyPr>
          <a:lstStyle/>
          <a:p>
            <a:pPr algn="l">
              <a:lnSpc>
                <a:spcPts val="3520"/>
              </a:lnSpc>
              <a:spcBef>
                <a:spcPct val="0"/>
              </a:spcBef>
            </a:pPr>
            <a:r>
              <a:rPr lang="en-US" b="true" sz="2514" spc="570">
                <a:solidFill>
                  <a:srgbClr val="2B2C30"/>
                </a:solidFill>
                <a:latin typeface="Public Sans Bold"/>
                <a:ea typeface="Public Sans Bold"/>
                <a:cs typeface="Public Sans Bold"/>
                <a:sym typeface="Public Sans Bold"/>
              </a:rPr>
              <a:t>2-3-1 TOP 30 TREATMENT REGIMENS - SURVIVAL RATE BY LUNG CANCER</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5"/>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691784" y="2844030"/>
            <a:ext cx="17596216" cy="4998714"/>
          </a:xfrm>
          <a:prstGeom prst="rect">
            <a:avLst/>
          </a:prstGeom>
        </p:spPr>
        <p:txBody>
          <a:bodyPr anchor="t" rtlCol="false" tIns="0" lIns="0" bIns="0" rIns="0">
            <a:spAutoFit/>
          </a:bodyPr>
          <a:lstStyle/>
          <a:p>
            <a:pPr algn="l">
              <a:lnSpc>
                <a:spcPts val="2925"/>
              </a:lnSpc>
            </a:pPr>
            <a:r>
              <a:rPr lang="en-US" sz="2250" spc="11" b="true">
                <a:solidFill>
                  <a:srgbClr val="2B2C30"/>
                </a:solidFill>
                <a:latin typeface="Playfair Display Bold"/>
                <a:ea typeface="Playfair Display Bold"/>
                <a:cs typeface="Playfair Display Bold"/>
                <a:sym typeface="Playfair Display Bold"/>
              </a:rPr>
              <a:t>📊 Summary of the Lung Cancer Survival Rate Heatmap</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1️⃣ Survival rates vary significantly among different treatment regimens.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Gemcitabine monotherapy shows the highest survival rate (31%), indicating potential efficacy in specific cases.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Erlotinib-based therapy has one of the lowest survival rates (6.4%), suggesting limited effectiveness in this dataset.</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2️⃣</a:t>
            </a:r>
            <a:r>
              <a:rPr lang="en-US" sz="2250" spc="11" b="true">
                <a:solidFill>
                  <a:srgbClr val="2B2C30"/>
                </a:solidFill>
                <a:latin typeface="Playfair Display Bold"/>
                <a:ea typeface="Playfair Display Bold"/>
                <a:cs typeface="Playfair Display Bold"/>
                <a:sym typeface="Playfair Display Bold"/>
              </a:rPr>
              <a:t> Platinum-based chemotherapy remains a key treatment option.</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Cisplatin + Pemetrexed and Carboplatin + Pemetrexed show moderate survival rates (12-15%).</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Combination regimens with vinorelbine or gemcitabine slightly improve survival outcomes.</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3️⃣</a:t>
            </a:r>
            <a:r>
              <a:rPr lang="en-US" sz="2250" spc="11" b="true">
                <a:solidFill>
                  <a:srgbClr val="2B2C30"/>
                </a:solidFill>
                <a:latin typeface="Playfair Display Bold"/>
                <a:ea typeface="Playfair Display Bold"/>
                <a:cs typeface="Playfair Display Bold"/>
                <a:sym typeface="Playfair Display Bold"/>
              </a:rPr>
              <a:t> Immunotherapy combinations show mixed results.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Atezolizumab + Bevacizumab + Carboplatin + Paclitaxel achieves a survival rate</a:t>
            </a:r>
            <a:r>
              <a:rPr lang="en-US" sz="2250" spc="11">
                <a:solidFill>
                  <a:srgbClr val="2B2C30"/>
                </a:solidFill>
                <a:latin typeface="Playfair Display"/>
                <a:ea typeface="Playfair Display"/>
                <a:cs typeface="Playfair Display"/>
                <a:sym typeface="Playfair Display"/>
              </a:rPr>
              <a:t> of 17%, indicating synergy.</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However, Atezolizumab alone shows a lower survival rate (8.8%), suggesting it may need combination therapy for better efficacy.</a:t>
            </a:r>
          </a:p>
          <a:p>
            <a:pPr algn="l">
              <a:lnSpc>
                <a:spcPts val="1365"/>
              </a:lnSpc>
            </a:pP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962025"/>
            <a:ext cx="16230600" cy="440956"/>
          </a:xfrm>
          <a:prstGeom prst="rect">
            <a:avLst/>
          </a:prstGeom>
        </p:spPr>
        <p:txBody>
          <a:bodyPr anchor="t" rtlCol="false" tIns="0" lIns="0" bIns="0" rIns="0">
            <a:spAutoFit/>
          </a:bodyPr>
          <a:lstStyle/>
          <a:p>
            <a:pPr algn="l">
              <a:lnSpc>
                <a:spcPts val="3520"/>
              </a:lnSpc>
              <a:spcBef>
                <a:spcPct val="0"/>
              </a:spcBef>
            </a:pPr>
            <a:r>
              <a:rPr lang="en-US" b="true" sz="2514" spc="570">
                <a:solidFill>
                  <a:srgbClr val="2B2C30"/>
                </a:solidFill>
                <a:latin typeface="Public Sans Bold"/>
                <a:ea typeface="Public Sans Bold"/>
                <a:cs typeface="Public Sans Bold"/>
                <a:sym typeface="Public Sans Bold"/>
              </a:rPr>
              <a:t>2-3-1 TOP 30 TREATMENT REGIMENS - SURVIVAL RATE BY LUNG CANCER</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3086816" y="1897800"/>
            <a:ext cx="12114368" cy="8389200"/>
          </a:xfrm>
          <a:custGeom>
            <a:avLst/>
            <a:gdLst/>
            <a:ahLst/>
            <a:cxnLst/>
            <a:rect r="r" b="b" t="t" l="l"/>
            <a:pathLst>
              <a:path h="8389200" w="12114368">
                <a:moveTo>
                  <a:pt x="0" y="0"/>
                </a:moveTo>
                <a:lnTo>
                  <a:pt x="12114368" y="0"/>
                </a:lnTo>
                <a:lnTo>
                  <a:pt x="12114368" y="8389200"/>
                </a:lnTo>
                <a:lnTo>
                  <a:pt x="0" y="8389200"/>
                </a:lnTo>
                <a:lnTo>
                  <a:pt x="0" y="0"/>
                </a:lnTo>
                <a:close/>
              </a:path>
            </a:pathLst>
          </a:custGeom>
          <a:blipFill>
            <a:blip r:embed="rId2"/>
            <a:stretch>
              <a:fillRect l="0" t="0" r="0" b="0"/>
            </a:stretch>
          </a:blipFill>
        </p:spPr>
      </p:sp>
      <p:sp>
        <p:nvSpPr>
          <p:cNvPr name="TextBox 4" id="4"/>
          <p:cNvSpPr txBox="true"/>
          <p:nvPr/>
        </p:nvSpPr>
        <p:spPr>
          <a:xfrm rot="0">
            <a:off x="1028700" y="974683"/>
            <a:ext cx="16230600" cy="391425"/>
          </a:xfrm>
          <a:prstGeom prst="rect">
            <a:avLst/>
          </a:prstGeom>
        </p:spPr>
        <p:txBody>
          <a:bodyPr anchor="t" rtlCol="false" tIns="0" lIns="0" bIns="0" rIns="0">
            <a:spAutoFit/>
          </a:bodyPr>
          <a:lstStyle/>
          <a:p>
            <a:pPr algn="l">
              <a:lnSpc>
                <a:spcPts val="3100"/>
              </a:lnSpc>
              <a:spcBef>
                <a:spcPct val="0"/>
              </a:spcBef>
            </a:pPr>
            <a:r>
              <a:rPr lang="en-US" b="true" sz="2214" spc="502">
                <a:solidFill>
                  <a:srgbClr val="2B2C30"/>
                </a:solidFill>
                <a:latin typeface="Public Sans Bold"/>
                <a:ea typeface="Public Sans Bold"/>
                <a:cs typeface="Public Sans Bold"/>
                <a:sym typeface="Public Sans Bold"/>
              </a:rPr>
              <a:t>2-3-2 TOP 30 TREATMENT REGIMENS - SURVIVAL RATE BY COLORECTAL CANCER</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5"/>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691784" y="2658292"/>
            <a:ext cx="17596216" cy="5370189"/>
          </a:xfrm>
          <a:prstGeom prst="rect">
            <a:avLst/>
          </a:prstGeom>
        </p:spPr>
        <p:txBody>
          <a:bodyPr anchor="t" rtlCol="false" tIns="0" lIns="0" bIns="0" rIns="0">
            <a:spAutoFit/>
          </a:bodyPr>
          <a:lstStyle/>
          <a:p>
            <a:pPr algn="l">
              <a:lnSpc>
                <a:spcPts val="2925"/>
              </a:lnSpc>
            </a:pPr>
            <a:r>
              <a:rPr lang="en-US" sz="2250" spc="11" b="true">
                <a:solidFill>
                  <a:srgbClr val="2B2C30"/>
                </a:solidFill>
                <a:latin typeface="Playfair Display Bold"/>
                <a:ea typeface="Playfair Display Bold"/>
                <a:cs typeface="Playfair Display Bold"/>
                <a:sym typeface="Playfair Display Bold"/>
              </a:rPr>
              <a:t>📊 Summary of the Colorectal Cancer Survival Rate Heatmap</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1️⃣ Combination therapies show the highest survival rates.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Cisplatin + Vinorelbine achieves nearly 100% survival, indicating exceptional efficacy in specific colorectal cancer subtypes.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Capecitabine + Cetuximab + Irinotecan also performs well (82.4%-94.7% survival), confirming its strong impact in targeted therapy settings.</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2️⃣ Platinum-based and fluoropyrimidine regimens remain essential.</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Capecitabine-based regimens (Capecitabine + Oxaliplatin, Capecitabine + Irinotecan) show moderate survival rates (~40-60%).</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Fluorouracil + Irinotecan and Fluorouracil + Oxaliplatin remain widely used, with survival rates ranging from 32% to 51%.</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3️⃣ Targeted therapies show variable success.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Cetuximab + Encorafenib shows high survival (72.2%-87.6%), indicating its potential for treating RAS-mutant colorectal cancer.</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Nivolumab and Sunitinib exhibit mixed results (19%-58% survival), suggesting limited applicability for all cases.</a:t>
            </a:r>
          </a:p>
          <a:p>
            <a:pPr algn="l">
              <a:lnSpc>
                <a:spcPts val="1365"/>
              </a:lnSpc>
            </a:pP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971550"/>
            <a:ext cx="16230600" cy="391425"/>
          </a:xfrm>
          <a:prstGeom prst="rect">
            <a:avLst/>
          </a:prstGeom>
        </p:spPr>
        <p:txBody>
          <a:bodyPr anchor="t" rtlCol="false" tIns="0" lIns="0" bIns="0" rIns="0">
            <a:spAutoFit/>
          </a:bodyPr>
          <a:lstStyle/>
          <a:p>
            <a:pPr algn="l">
              <a:lnSpc>
                <a:spcPts val="3100"/>
              </a:lnSpc>
              <a:spcBef>
                <a:spcPct val="0"/>
              </a:spcBef>
            </a:pPr>
            <a:r>
              <a:rPr lang="en-US" b="true" sz="2214" spc="502">
                <a:solidFill>
                  <a:srgbClr val="2B2C30"/>
                </a:solidFill>
                <a:latin typeface="Public Sans Bold"/>
                <a:ea typeface="Public Sans Bold"/>
                <a:cs typeface="Public Sans Bold"/>
                <a:sym typeface="Public Sans Bold"/>
              </a:rPr>
              <a:t>2-3-2 TOP 30 TREATMENT REGIMENS - SURVIVAL RATE BY COLORECTAL CANCER</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3242432" y="1905490"/>
            <a:ext cx="11803137" cy="8217934"/>
          </a:xfrm>
          <a:custGeom>
            <a:avLst/>
            <a:gdLst/>
            <a:ahLst/>
            <a:cxnLst/>
            <a:rect r="r" b="b" t="t" l="l"/>
            <a:pathLst>
              <a:path h="8217934" w="11803137">
                <a:moveTo>
                  <a:pt x="0" y="0"/>
                </a:moveTo>
                <a:lnTo>
                  <a:pt x="11803136" y="0"/>
                </a:lnTo>
                <a:lnTo>
                  <a:pt x="11803136" y="8217934"/>
                </a:lnTo>
                <a:lnTo>
                  <a:pt x="0" y="8217934"/>
                </a:lnTo>
                <a:lnTo>
                  <a:pt x="0" y="0"/>
                </a:lnTo>
                <a:close/>
              </a:path>
            </a:pathLst>
          </a:custGeom>
          <a:blipFill>
            <a:blip r:embed="rId2"/>
            <a:stretch>
              <a:fillRect l="0" t="0" r="0" b="0"/>
            </a:stretch>
          </a:blipFill>
        </p:spPr>
      </p:sp>
      <p:sp>
        <p:nvSpPr>
          <p:cNvPr name="TextBox 4" id="4"/>
          <p:cNvSpPr txBox="true"/>
          <p:nvPr/>
        </p:nvSpPr>
        <p:spPr>
          <a:xfrm rot="0">
            <a:off x="1028700" y="974683"/>
            <a:ext cx="16230600" cy="391425"/>
          </a:xfrm>
          <a:prstGeom prst="rect">
            <a:avLst/>
          </a:prstGeom>
        </p:spPr>
        <p:txBody>
          <a:bodyPr anchor="t" rtlCol="false" tIns="0" lIns="0" bIns="0" rIns="0">
            <a:spAutoFit/>
          </a:bodyPr>
          <a:lstStyle/>
          <a:p>
            <a:pPr algn="l">
              <a:lnSpc>
                <a:spcPts val="3100"/>
              </a:lnSpc>
              <a:spcBef>
                <a:spcPct val="0"/>
              </a:spcBef>
            </a:pPr>
            <a:r>
              <a:rPr lang="en-US" b="true" sz="2214" spc="502">
                <a:solidFill>
                  <a:srgbClr val="2B2C30"/>
                </a:solidFill>
                <a:latin typeface="Public Sans Bold"/>
                <a:ea typeface="Public Sans Bold"/>
                <a:cs typeface="Public Sans Bold"/>
                <a:sym typeface="Public Sans Bold"/>
              </a:rPr>
              <a:t>2-3-3 TOP 30 TREATMENT REGIMENS - SURVIVAL RATE BY BREAST CANCER</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5"/>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691784" y="2101080"/>
            <a:ext cx="17596216" cy="6484614"/>
          </a:xfrm>
          <a:prstGeom prst="rect">
            <a:avLst/>
          </a:prstGeom>
        </p:spPr>
        <p:txBody>
          <a:bodyPr anchor="t" rtlCol="false" tIns="0" lIns="0" bIns="0" rIns="0">
            <a:spAutoFit/>
          </a:bodyPr>
          <a:lstStyle/>
          <a:p>
            <a:pPr algn="l">
              <a:lnSpc>
                <a:spcPts val="2925"/>
              </a:lnSpc>
            </a:pPr>
            <a:r>
              <a:rPr lang="en-US" sz="2250" spc="11" b="true">
                <a:solidFill>
                  <a:srgbClr val="2B2C30"/>
                </a:solidFill>
                <a:latin typeface="Playfair Display Bold"/>
                <a:ea typeface="Playfair Display Bold"/>
                <a:cs typeface="Playfair Display Bold"/>
                <a:sym typeface="Playfair Display Bold"/>
              </a:rPr>
              <a:t>📊 Summary of the Breast Cancer Survival Rate Heatmap</a:t>
            </a:r>
          </a:p>
          <a:p>
            <a:pPr algn="l">
              <a:lnSpc>
                <a:spcPts val="2925"/>
              </a:lnSpc>
            </a:pPr>
          </a:p>
          <a:p>
            <a:pPr algn="l">
              <a:lnSpc>
                <a:spcPts val="2925"/>
              </a:lnSpc>
            </a:pPr>
            <a:r>
              <a:rPr lang="en-US" sz="2250" spc="11">
                <a:solidFill>
                  <a:srgbClr val="2B2C30"/>
                </a:solidFill>
                <a:latin typeface="Playfair Display"/>
                <a:ea typeface="Playfair Display"/>
                <a:cs typeface="Playfair Display"/>
                <a:sym typeface="Playfair Display"/>
              </a:rPr>
              <a:t>1️⃣ HER2-targeted therapies show outstanding survival rates.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Trastuzumab-based regimens (e.g., Pertuzumab + Trastuzumab, Docetaxel + Trastuzumab) show 80-100% survival rates, reinforcing their critical role in HER2-positive breast cancer treatment.</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Cetuximab + Encorafenib and Cetuximab + Oxaliplatin also achieve nearly 100% survival, suggesting potential efficacy in specific subtypes.</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2️⃣ Chemotherapy remains highly effective.</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Cisplatin + Gemcitabine and EOX (Epirubicin + Oxaliplatin + Capecitabine) exhibit survival rates above 96%, highlighting their continued relevance.</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Paclitaxel-based regimens (e.g., Paclitaxel + Trastuzumab, Atezolizumab + Nab-Paclitaxel) also perform well (89-100% survival).</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3️⃣ Hormonal therapy and CDK4/6 inhibitors contribute to strong outcomes.</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Letrozole + Palbociclib achieves an 86.2% survival rate, confirming the efficacy of CDK4/6 inhibitors in hormone receptor-positive breast cancer.</a:t>
            </a:r>
          </a:p>
          <a:p>
            <a:pPr algn="l" marL="485874"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Cyclophosphamide + Docetaxel remains a key chemotherapy regimen, with an 80.6% survival rate.</a:t>
            </a:r>
          </a:p>
          <a:p>
            <a:pPr algn="l">
              <a:lnSpc>
                <a:spcPts val="1365"/>
              </a:lnSpc>
            </a:pP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971550"/>
            <a:ext cx="16230600" cy="424446"/>
          </a:xfrm>
          <a:prstGeom prst="rect">
            <a:avLst/>
          </a:prstGeom>
        </p:spPr>
        <p:txBody>
          <a:bodyPr anchor="t" rtlCol="false" tIns="0" lIns="0" bIns="0" rIns="0">
            <a:spAutoFit/>
          </a:bodyPr>
          <a:lstStyle/>
          <a:p>
            <a:pPr algn="l">
              <a:lnSpc>
                <a:spcPts val="3380"/>
              </a:lnSpc>
              <a:spcBef>
                <a:spcPct val="0"/>
              </a:spcBef>
            </a:pPr>
            <a:r>
              <a:rPr lang="en-US" b="true" sz="2414" spc="548">
                <a:solidFill>
                  <a:srgbClr val="2B2C30"/>
                </a:solidFill>
                <a:latin typeface="Public Sans Bold"/>
                <a:ea typeface="Public Sans Bold"/>
                <a:cs typeface="Public Sans Bold"/>
                <a:sym typeface="Public Sans Bold"/>
              </a:rPr>
              <a:t>2-3-3 TOP 30 TREATMENT REGIMENS - SURVIVAL RATE BY BREAST CANCER</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2313167" y="1886353"/>
            <a:ext cx="12445403" cy="8400647"/>
          </a:xfrm>
          <a:custGeom>
            <a:avLst/>
            <a:gdLst/>
            <a:ahLst/>
            <a:cxnLst/>
            <a:rect r="r" b="b" t="t" l="l"/>
            <a:pathLst>
              <a:path h="8400647" w="12445403">
                <a:moveTo>
                  <a:pt x="0" y="0"/>
                </a:moveTo>
                <a:lnTo>
                  <a:pt x="12445402" y="0"/>
                </a:lnTo>
                <a:lnTo>
                  <a:pt x="12445402" y="8400647"/>
                </a:lnTo>
                <a:lnTo>
                  <a:pt x="0" y="8400647"/>
                </a:lnTo>
                <a:lnTo>
                  <a:pt x="0" y="0"/>
                </a:lnTo>
                <a:close/>
              </a:path>
            </a:pathLst>
          </a:custGeom>
          <a:blipFill>
            <a:blip r:embed="rId2"/>
            <a:stretch>
              <a:fillRect l="0" t="0" r="0" b="0"/>
            </a:stretch>
          </a:blipFill>
        </p:spPr>
      </p:sp>
      <p:sp>
        <p:nvSpPr>
          <p:cNvPr name="TextBox 4" id="4"/>
          <p:cNvSpPr txBox="true"/>
          <p:nvPr/>
        </p:nvSpPr>
        <p:spPr>
          <a:xfrm rot="0">
            <a:off x="1028700" y="974683"/>
            <a:ext cx="16230600" cy="391425"/>
          </a:xfrm>
          <a:prstGeom prst="rect">
            <a:avLst/>
          </a:prstGeom>
        </p:spPr>
        <p:txBody>
          <a:bodyPr anchor="t" rtlCol="false" tIns="0" lIns="0" bIns="0" rIns="0">
            <a:spAutoFit/>
          </a:bodyPr>
          <a:lstStyle/>
          <a:p>
            <a:pPr algn="l">
              <a:lnSpc>
                <a:spcPts val="3100"/>
              </a:lnSpc>
              <a:spcBef>
                <a:spcPct val="0"/>
              </a:spcBef>
            </a:pPr>
            <a:r>
              <a:rPr lang="en-US" b="true" sz="2214" spc="502">
                <a:solidFill>
                  <a:srgbClr val="2B2C30"/>
                </a:solidFill>
                <a:latin typeface="Public Sans Bold"/>
                <a:ea typeface="Public Sans Bold"/>
                <a:cs typeface="Public Sans Bold"/>
                <a:sym typeface="Public Sans Bold"/>
              </a:rPr>
              <a:t>2-3-4 TOP 30 TREATMENT REGIMENS - SURVIVAL RATE BY LYMPHOMA &amp; LEUKEMIA</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5"/>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691784" y="2105207"/>
            <a:ext cx="17596216" cy="6485884"/>
          </a:xfrm>
          <a:prstGeom prst="rect">
            <a:avLst/>
          </a:prstGeom>
        </p:spPr>
        <p:txBody>
          <a:bodyPr anchor="t" rtlCol="false" tIns="0" lIns="0" bIns="0" rIns="0">
            <a:spAutoFit/>
          </a:bodyPr>
          <a:lstStyle/>
          <a:p>
            <a:pPr algn="l">
              <a:lnSpc>
                <a:spcPts val="2795"/>
              </a:lnSpc>
            </a:pPr>
            <a:r>
              <a:rPr lang="en-US" sz="2150" spc="10" b="true">
                <a:solidFill>
                  <a:srgbClr val="2B2C30"/>
                </a:solidFill>
                <a:latin typeface="Playfair Display Bold"/>
                <a:ea typeface="Playfair Display Bold"/>
                <a:cs typeface="Playfair Display Bold"/>
                <a:sym typeface="Playfair Display Bold"/>
              </a:rPr>
              <a:t>📊 Summary of the Lymphoma &amp; Leukemia Survival Rate Heatmap</a:t>
            </a:r>
          </a:p>
          <a:p>
            <a:pPr algn="l">
              <a:lnSpc>
                <a:spcPts val="2795"/>
              </a:lnSpc>
            </a:pPr>
          </a:p>
          <a:p>
            <a:pPr algn="l">
              <a:lnSpc>
                <a:spcPts val="2795"/>
              </a:lnSpc>
            </a:pPr>
            <a:r>
              <a:rPr lang="en-US" sz="2150" spc="10">
                <a:solidFill>
                  <a:srgbClr val="2B2C30"/>
                </a:solidFill>
                <a:latin typeface="Playfair Display"/>
                <a:ea typeface="Playfair Display"/>
                <a:cs typeface="Playfair Display"/>
                <a:sym typeface="Playfair Display"/>
              </a:rPr>
              <a:t>1️⃣ Standard chemotherapy regimens remain effective for lymphoma.</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Cyclophosph</a:t>
            </a:r>
            <a:r>
              <a:rPr lang="en-US" sz="2150" spc="10">
                <a:solidFill>
                  <a:srgbClr val="2B2C30"/>
                </a:solidFill>
                <a:latin typeface="Playfair Display"/>
                <a:ea typeface="Playfair Display"/>
                <a:cs typeface="Playfair Display"/>
                <a:sym typeface="Playfair Display"/>
              </a:rPr>
              <a:t>amide + Doxorubicin + Vincristine + Prednisone (CHOP-like regimens) show strong survival rates (77.4% - 53.2%), confirming their role as a first-line treatment for aggressive lymphomas.</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Bortezomib + Cyclophosphamide + Dexamethasone also performs well (67.4% - 34.1%), particularly in multiple myeloma and some lymphoma subtypes.</a:t>
            </a:r>
          </a:p>
          <a:p>
            <a:pPr algn="l">
              <a:lnSpc>
                <a:spcPts val="2795"/>
              </a:lnSpc>
            </a:pPr>
          </a:p>
          <a:p>
            <a:pPr algn="l">
              <a:lnSpc>
                <a:spcPts val="2795"/>
              </a:lnSpc>
            </a:pPr>
            <a:r>
              <a:rPr lang="en-US" sz="2150" spc="10" b="true">
                <a:solidFill>
                  <a:srgbClr val="2B2C30"/>
                </a:solidFill>
                <a:latin typeface="Playfair Display Bold"/>
                <a:ea typeface="Playfair Display Bold"/>
                <a:cs typeface="Playfair Display Bold"/>
                <a:sym typeface="Playfair Display Bold"/>
              </a:rPr>
              <a:t>2️⃣ Targeted therapies show promise but have variable outcomes.</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Ritux</a:t>
            </a:r>
            <a:r>
              <a:rPr lang="en-US" sz="2150" spc="10">
                <a:solidFill>
                  <a:srgbClr val="2B2C30"/>
                </a:solidFill>
                <a:latin typeface="Playfair Display"/>
                <a:ea typeface="Playfair Display"/>
                <a:cs typeface="Playfair Display"/>
                <a:sym typeface="Playfair Display"/>
              </a:rPr>
              <a:t>imab-based treatments demonstrate high survival rates (96.7% - 64.5%), reinforcing its importance in CD20-positive lymphomas.</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Ibrutinib and Venetoclax show moderate survival rates (72.2% - 82.5%), indicating effectiveness in specific leukemias but not universally across all cases.</a:t>
            </a:r>
          </a:p>
          <a:p>
            <a:pPr algn="l">
              <a:lnSpc>
                <a:spcPts val="2795"/>
              </a:lnSpc>
            </a:pPr>
          </a:p>
          <a:p>
            <a:pPr algn="l">
              <a:lnSpc>
                <a:spcPts val="2795"/>
              </a:lnSpc>
            </a:pPr>
            <a:r>
              <a:rPr lang="en-US" sz="2150" spc="10" b="true">
                <a:solidFill>
                  <a:srgbClr val="2B2C30"/>
                </a:solidFill>
                <a:latin typeface="Playfair Display Bold"/>
                <a:ea typeface="Playfair Display Bold"/>
                <a:cs typeface="Playfair Display Bold"/>
                <a:sym typeface="Playfair Display Bold"/>
              </a:rPr>
              <a:t>3️⃣ Leukemia treatments show mixed survival rates, with some needing improvement.</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AML-specific regimens (e.g., AML17 trial, CPVR, Azacitidine) perform well (91.8% - 35.5% survival), suggesting their importance in acute myeloid leukemia.</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High-dos</a:t>
            </a:r>
            <a:r>
              <a:rPr lang="en-US" sz="2150" spc="10">
                <a:solidFill>
                  <a:srgbClr val="2B2C30"/>
                </a:solidFill>
                <a:latin typeface="Playfair Display"/>
                <a:ea typeface="Playfair Display"/>
                <a:cs typeface="Playfair Display"/>
                <a:sym typeface="Playfair Display"/>
              </a:rPr>
              <a:t>e chemotherapy regimens (e.g., Melphalan, Bortezomib weekly) show low survival rates (&lt;40%), indicating the need for novel therapies or stem cell transplantation in refractory cases.</a:t>
            </a:r>
          </a:p>
          <a:p>
            <a:pPr algn="l">
              <a:lnSpc>
                <a:spcPts val="1235"/>
              </a:lnSpc>
            </a:pP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971550"/>
            <a:ext cx="16230600" cy="391425"/>
          </a:xfrm>
          <a:prstGeom prst="rect">
            <a:avLst/>
          </a:prstGeom>
        </p:spPr>
        <p:txBody>
          <a:bodyPr anchor="t" rtlCol="false" tIns="0" lIns="0" bIns="0" rIns="0">
            <a:spAutoFit/>
          </a:bodyPr>
          <a:lstStyle/>
          <a:p>
            <a:pPr algn="l">
              <a:lnSpc>
                <a:spcPts val="3100"/>
              </a:lnSpc>
              <a:spcBef>
                <a:spcPct val="0"/>
              </a:spcBef>
            </a:pPr>
            <a:r>
              <a:rPr lang="en-US" b="true" sz="2214" spc="502">
                <a:solidFill>
                  <a:srgbClr val="2B2C30"/>
                </a:solidFill>
                <a:latin typeface="Public Sans Bold"/>
                <a:ea typeface="Public Sans Bold"/>
                <a:cs typeface="Public Sans Bold"/>
                <a:sym typeface="Public Sans Bold"/>
              </a:rPr>
              <a:t>2-3-4 TOP 30 TREATMENT REGIMENS - SURVIVAL RATE BY LYMPHOMA &amp; LEUKEMIA</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719937"/>
            <a:ext cx="17100748" cy="7825083"/>
          </a:xfrm>
          <a:prstGeom prst="rect">
            <a:avLst/>
          </a:prstGeom>
        </p:spPr>
        <p:txBody>
          <a:bodyPr anchor="t" rtlCol="false" tIns="0" lIns="0" bIns="0" rIns="0">
            <a:spAutoFit/>
          </a:bodyPr>
          <a:lstStyle/>
          <a:p>
            <a:pPr algn="l">
              <a:lnSpc>
                <a:spcPts val="3445"/>
              </a:lnSpc>
            </a:pPr>
            <a:r>
              <a:rPr lang="en-US" sz="2650" spc="13" b="true">
                <a:solidFill>
                  <a:srgbClr val="2B2C30"/>
                </a:solidFill>
                <a:latin typeface="Playfair Display Bold"/>
                <a:ea typeface="Playfair Display Bold"/>
                <a:cs typeface="Playfair Display Bold"/>
                <a:sym typeface="Playfair Display Bold"/>
              </a:rPr>
              <a:t>🔥 Final 3 Key Takeaways from All Visualizations</a:t>
            </a:r>
          </a:p>
          <a:p>
            <a:pPr algn="l">
              <a:lnSpc>
                <a:spcPts val="3055"/>
              </a:lnSpc>
            </a:pPr>
          </a:p>
          <a:p>
            <a:pPr algn="l">
              <a:lnSpc>
                <a:spcPts val="3055"/>
              </a:lnSpc>
            </a:pPr>
            <a:r>
              <a:rPr lang="en-US" sz="2350" spc="11" b="true">
                <a:solidFill>
                  <a:srgbClr val="2B2C30"/>
                </a:solidFill>
                <a:latin typeface="Playfair Display Bold"/>
                <a:ea typeface="Playfair Display Bold"/>
                <a:cs typeface="Playfair Display Bold"/>
                <a:sym typeface="Playfair Display Bold"/>
              </a:rPr>
              <a:t>1️⃣ Treatment success varies widely by cancer type, requiring precision medicine.</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No single regimen is effective across all cancers. Platinum-based chemotherapy works well for lung and colorectal cancers, while HER2-targeted therapies (Trastuzumab, Pertuzumab) are essential for breast cancer.</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Immun</a:t>
            </a:r>
            <a:r>
              <a:rPr lang="en-US" sz="2350" spc="11">
                <a:solidFill>
                  <a:srgbClr val="2B2C30"/>
                </a:solidFill>
                <a:latin typeface="Playfair Display"/>
                <a:ea typeface="Playfair Display"/>
                <a:cs typeface="Playfair Display"/>
                <a:sym typeface="Playfair Display"/>
              </a:rPr>
              <a:t>otherapy (Atezolizumab, Pembrolizumab) is highly effective in lung cancer but has limited impact in colorectal cancer unless combined with chemotherapy.</a:t>
            </a:r>
          </a:p>
          <a:p>
            <a:pPr algn="l">
              <a:lnSpc>
                <a:spcPts val="3055"/>
              </a:lnSpc>
            </a:pPr>
          </a:p>
          <a:p>
            <a:pPr algn="l">
              <a:lnSpc>
                <a:spcPts val="3055"/>
              </a:lnSpc>
            </a:pPr>
            <a:r>
              <a:rPr lang="en-US" sz="2350" spc="11" b="true">
                <a:solidFill>
                  <a:srgbClr val="2B2C30"/>
                </a:solidFill>
                <a:latin typeface="Playfair Display Bold"/>
                <a:ea typeface="Playfair Display Bold"/>
                <a:cs typeface="Playfair Display Bold"/>
                <a:sym typeface="Playfair Display Bold"/>
              </a:rPr>
              <a:t>2️⃣ Combination therapies significantly improve survival over monotherapies.</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Mult</a:t>
            </a:r>
            <a:r>
              <a:rPr lang="en-US" sz="2350" spc="11">
                <a:solidFill>
                  <a:srgbClr val="2B2C30"/>
                </a:solidFill>
                <a:latin typeface="Playfair Display"/>
                <a:ea typeface="Playfair Display"/>
                <a:cs typeface="Playfair Display"/>
                <a:sym typeface="Playfair Display"/>
              </a:rPr>
              <a:t>i-agent chemotherapy (e.g., CAPOX, CHOP, R-CHOP) shows better survival rates than single drugs.</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HER2-positive breast cancer sees near 100% survival with Trastuzumab + Pertuzumab + Docetaxel, while Rituximab-based combinations are crucial for lymphoma and leukemia.</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For lung cancer, Atezolizumab + Bevacizumab + Carboplatin + Paclitaxel outperforms single-agent immunotherapy.</a:t>
            </a:r>
          </a:p>
          <a:p>
            <a:pPr algn="l">
              <a:lnSpc>
                <a:spcPts val="3055"/>
              </a:lnSpc>
            </a:pPr>
          </a:p>
          <a:p>
            <a:pPr algn="l">
              <a:lnSpc>
                <a:spcPts val="3055"/>
              </a:lnSpc>
            </a:pPr>
            <a:r>
              <a:rPr lang="en-US" sz="2350" spc="11" b="true">
                <a:solidFill>
                  <a:srgbClr val="2B2C30"/>
                </a:solidFill>
                <a:latin typeface="Playfair Display Bold"/>
                <a:ea typeface="Playfair Display Bold"/>
                <a:cs typeface="Playfair Display Bold"/>
                <a:sym typeface="Playfair Display Bold"/>
              </a:rPr>
              <a:t>3️⃣ New strategies are needed for resistant cancers and low-survival cases.</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R</a:t>
            </a:r>
            <a:r>
              <a:rPr lang="en-US" sz="2350" spc="11">
                <a:solidFill>
                  <a:srgbClr val="2B2C30"/>
                </a:solidFill>
                <a:latin typeface="Playfair Display"/>
                <a:ea typeface="Playfair Display"/>
                <a:cs typeface="Playfair Display"/>
                <a:sym typeface="Playfair Display"/>
              </a:rPr>
              <a:t>efractory lymphomas, leukemias, and aggressive lung cancers show poor survival (&lt;40%) even with standard treatments.</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EGFR inhibit</a:t>
            </a:r>
            <a:r>
              <a:rPr lang="en-US" sz="2350" spc="11">
                <a:solidFill>
                  <a:srgbClr val="2B2C30"/>
                </a:solidFill>
                <a:latin typeface="Playfair Display"/>
                <a:ea typeface="Playfair Display"/>
                <a:cs typeface="Playfair Display"/>
                <a:sym typeface="Playfair Display"/>
              </a:rPr>
              <a:t>ors (e.g., Erlotinib, Nintedanib) have weak outcomes in lung cancer (~6-11% survival), indicating a need for better targeted therapies.</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Advanced-stage and resistant cancers may benefit from novel approaches such as CAR-T, bispecific antibodies, or next-gen TKIs.</a:t>
            </a:r>
          </a:p>
          <a:p>
            <a:pPr algn="l">
              <a:lnSpc>
                <a:spcPts val="195"/>
              </a:lnSpc>
            </a:pPr>
          </a:p>
        </p:txBody>
      </p:sp>
      <p:grpSp>
        <p:nvGrpSpPr>
          <p:cNvPr name="Group 3" id="3"/>
          <p:cNvGrpSpPr/>
          <p:nvPr/>
        </p:nvGrpSpPr>
        <p:grpSpPr>
          <a:xfrm rot="0">
            <a:off x="14828562" y="8545021"/>
            <a:ext cx="2946901" cy="799004"/>
            <a:chOff x="0" y="0"/>
            <a:chExt cx="3929202" cy="1065339"/>
          </a:xfrm>
        </p:grpSpPr>
        <p:sp>
          <p:nvSpPr>
            <p:cNvPr name="Freeform 4" id="4"/>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6" id="6"/>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52500"/>
            <a:ext cx="16230600" cy="1260741"/>
          </a:xfrm>
          <a:prstGeom prst="rect">
            <a:avLst/>
          </a:prstGeom>
        </p:spPr>
        <p:txBody>
          <a:bodyPr anchor="t" rtlCol="false" tIns="0" lIns="0" bIns="0" rIns="0">
            <a:spAutoFit/>
          </a:bodyPr>
          <a:lstStyle/>
          <a:p>
            <a:pPr algn="l">
              <a:lnSpc>
                <a:spcPts val="5060"/>
              </a:lnSpc>
            </a:pPr>
            <a:r>
              <a:rPr lang="en-US" b="true" sz="3614" spc="820">
                <a:solidFill>
                  <a:srgbClr val="2B2C30"/>
                </a:solidFill>
                <a:latin typeface="Public Sans Bold"/>
                <a:ea typeface="Public Sans Bold"/>
                <a:cs typeface="Public Sans Bold"/>
                <a:sym typeface="Public Sans Bold"/>
              </a:rPr>
              <a:t>3. TREATMENT REGIMEN MODIFICATION ANALYSIS</a:t>
            </a:r>
          </a:p>
          <a:p>
            <a:pPr algn="l">
              <a:lnSpc>
                <a:spcPts val="5060"/>
              </a:lnSpc>
              <a:spcBef>
                <a:spcPct val="0"/>
              </a:spcBef>
            </a:pPr>
          </a:p>
        </p:txBody>
      </p:sp>
      <p:sp>
        <p:nvSpPr>
          <p:cNvPr name="TextBox 4" id="4"/>
          <p:cNvSpPr txBox="true"/>
          <p:nvPr/>
        </p:nvSpPr>
        <p:spPr>
          <a:xfrm rot="0">
            <a:off x="1028700" y="1899282"/>
            <a:ext cx="13961980" cy="7616190"/>
          </a:xfrm>
          <a:prstGeom prst="rect">
            <a:avLst/>
          </a:prstGeom>
        </p:spPr>
        <p:txBody>
          <a:bodyPr anchor="t" rtlCol="false" tIns="0" lIns="0" bIns="0" rIns="0">
            <a:spAutoFit/>
          </a:bodyPr>
          <a:lstStyle/>
          <a:p>
            <a:pPr algn="l">
              <a:lnSpc>
                <a:spcPts val="3639"/>
              </a:lnSpc>
              <a:spcBef>
                <a:spcPct val="0"/>
              </a:spcBef>
            </a:pPr>
            <a:r>
              <a:rPr lang="en-US" b="true" sz="2599">
                <a:solidFill>
                  <a:srgbClr val="2B2C30"/>
                </a:solidFill>
                <a:latin typeface="Public Sans Bold"/>
                <a:ea typeface="Public Sans Bold"/>
                <a:cs typeface="Public Sans Bold"/>
                <a:sym typeface="Public Sans Bold"/>
              </a:rPr>
              <a:t>📌 [Chart Type]</a:t>
            </a:r>
          </a:p>
          <a:p>
            <a:pPr algn="l">
              <a:lnSpc>
                <a:spcPts val="1399"/>
              </a:lnSpc>
              <a:spcBef>
                <a:spcPct val="0"/>
              </a:spcBef>
            </a:pPr>
          </a:p>
          <a:p>
            <a:pPr algn="l">
              <a:lnSpc>
                <a:spcPts val="3079"/>
              </a:lnSpc>
              <a:spcBef>
                <a:spcPct val="0"/>
              </a:spcBef>
            </a:pPr>
            <a:r>
              <a:rPr lang="en-US" sz="2199">
                <a:solidFill>
                  <a:srgbClr val="2B2C30"/>
                </a:solidFill>
                <a:latin typeface="Public Sans"/>
                <a:ea typeface="Public Sans"/>
                <a:cs typeface="Public Sans"/>
                <a:sym typeface="Public Sans"/>
              </a:rPr>
              <a:t>✅ Bar Chart</a:t>
            </a:r>
          </a:p>
          <a:p>
            <a:pPr algn="l">
              <a:lnSpc>
                <a:spcPts val="1399"/>
              </a:lnSpc>
              <a:spcBef>
                <a:spcPct val="0"/>
              </a:spcBef>
            </a:pPr>
          </a:p>
          <a:p>
            <a:pPr algn="l">
              <a:lnSpc>
                <a:spcPts val="3779"/>
              </a:lnSpc>
              <a:spcBef>
                <a:spcPct val="0"/>
              </a:spcBef>
            </a:pPr>
            <a:r>
              <a:rPr lang="en-US" b="true" sz="2699">
                <a:solidFill>
                  <a:srgbClr val="2B2C30"/>
                </a:solidFill>
                <a:latin typeface="Public Sans Bold"/>
                <a:ea typeface="Public Sans Bold"/>
                <a:cs typeface="Public Sans Bold"/>
                <a:sym typeface="Public Sans Bold"/>
              </a:rPr>
              <a:t>📊 [Variables to Use]</a:t>
            </a:r>
          </a:p>
          <a:p>
            <a:pPr algn="l" marL="474978" indent="-237489" lvl="1">
              <a:lnSpc>
                <a:spcPts val="3079"/>
              </a:lnSpc>
              <a:spcBef>
                <a:spcPct val="0"/>
              </a:spcBef>
              <a:buFont typeface="Arial"/>
              <a:buChar char="•"/>
            </a:pPr>
            <a:r>
              <a:rPr lang="en-US" sz="2199">
                <a:solidFill>
                  <a:srgbClr val="2B2C30"/>
                </a:solidFill>
                <a:latin typeface="Public Sans"/>
                <a:ea typeface="Public Sans"/>
                <a:cs typeface="Public Sans"/>
                <a:sym typeface="Public Sans"/>
              </a:rPr>
              <a:t>p</a:t>
            </a:r>
            <a:r>
              <a:rPr lang="en-US" sz="2199">
                <a:solidFill>
                  <a:srgbClr val="2B2C30"/>
                </a:solidFill>
                <a:latin typeface="Public Sans"/>
                <a:ea typeface="Public Sans"/>
                <a:cs typeface="Public Sans"/>
                <a:sym typeface="Public Sans"/>
              </a:rPr>
              <a:t>revious_regimen (Previous Treatment Regimen)</a:t>
            </a:r>
          </a:p>
          <a:p>
            <a:pPr algn="l" marL="474978" indent="-237489" lvl="1">
              <a:lnSpc>
                <a:spcPts val="3079"/>
              </a:lnSpc>
              <a:spcBef>
                <a:spcPct val="0"/>
              </a:spcBef>
              <a:buFont typeface="Arial"/>
              <a:buChar char="•"/>
            </a:pPr>
            <a:r>
              <a:rPr lang="en-US" sz="2199">
                <a:solidFill>
                  <a:srgbClr val="2B2C30"/>
                </a:solidFill>
                <a:latin typeface="Public Sans"/>
                <a:ea typeface="Public Sans"/>
                <a:cs typeface="Public Sans"/>
                <a:sym typeface="Public Sans"/>
              </a:rPr>
              <a:t>standardized_regimen (Current Treatment Regimen)</a:t>
            </a:r>
          </a:p>
          <a:p>
            <a:pPr algn="l" marL="474978" indent="-237489" lvl="1">
              <a:lnSpc>
                <a:spcPts val="3079"/>
              </a:lnSpc>
              <a:spcBef>
                <a:spcPct val="0"/>
              </a:spcBef>
              <a:buFont typeface="Arial"/>
              <a:buChar char="•"/>
            </a:pPr>
            <a:r>
              <a:rPr lang="en-US" sz="2199">
                <a:solidFill>
                  <a:srgbClr val="2B2C30"/>
                </a:solidFill>
                <a:latin typeface="Public Sans"/>
                <a:ea typeface="Public Sans"/>
                <a:cs typeface="Public Sans"/>
                <a:sym typeface="Public Sans"/>
              </a:rPr>
              <a:t>modification_reason (Reason for Modification)</a:t>
            </a:r>
          </a:p>
          <a:p>
            <a:pPr algn="l">
              <a:lnSpc>
                <a:spcPts val="3079"/>
              </a:lnSpc>
              <a:spcBef>
                <a:spcPct val="0"/>
              </a:spcBef>
            </a:pPr>
          </a:p>
          <a:p>
            <a:pPr algn="l">
              <a:lnSpc>
                <a:spcPts val="1399"/>
              </a:lnSpc>
              <a:spcBef>
                <a:spcPct val="0"/>
              </a:spcBef>
            </a:pPr>
          </a:p>
          <a:p>
            <a:pPr algn="l">
              <a:lnSpc>
                <a:spcPts val="3639"/>
              </a:lnSpc>
              <a:spcBef>
                <a:spcPct val="0"/>
              </a:spcBef>
            </a:pPr>
            <a:r>
              <a:rPr lang="en-US" b="true" sz="2599">
                <a:solidFill>
                  <a:srgbClr val="2B2C30"/>
                </a:solidFill>
                <a:latin typeface="Public Sans Bold"/>
                <a:ea typeface="Public Sans Bold"/>
                <a:cs typeface="Public Sans Bold"/>
                <a:sym typeface="Public Sans Bold"/>
              </a:rPr>
              <a:t>🔍 [Why This Chart is Needed]</a:t>
            </a:r>
          </a:p>
          <a:p>
            <a:pPr algn="l">
              <a:lnSpc>
                <a:spcPts val="3079"/>
              </a:lnSpc>
              <a:spcBef>
                <a:spcPct val="0"/>
              </a:spcBef>
            </a:pPr>
            <a:r>
              <a:rPr lang="en-US" sz="2199">
                <a:solidFill>
                  <a:srgbClr val="2B2C30"/>
                </a:solidFill>
                <a:latin typeface="Public Sans"/>
                <a:ea typeface="Public Sans"/>
                <a:cs typeface="Public Sans"/>
                <a:sym typeface="Public Sans"/>
              </a:rPr>
              <a:t>✅  Analyze patterns of treatment regimen changes to optimize treatment.</a:t>
            </a:r>
          </a:p>
          <a:p>
            <a:pPr algn="l">
              <a:lnSpc>
                <a:spcPts val="3079"/>
              </a:lnSpc>
              <a:spcBef>
                <a:spcPct val="0"/>
              </a:spcBef>
            </a:pPr>
            <a:r>
              <a:rPr lang="en-US" sz="2199">
                <a:solidFill>
                  <a:srgbClr val="2B2C30"/>
                </a:solidFill>
                <a:latin typeface="Public Sans"/>
                <a:ea typeface="Public Sans"/>
                <a:cs typeface="Public Sans"/>
                <a:sym typeface="Public Sans"/>
              </a:rPr>
              <a:t>✅  Identify the most frequently modified regimens and the reasons for these changes.</a:t>
            </a:r>
          </a:p>
          <a:p>
            <a:pPr algn="l">
              <a:lnSpc>
                <a:spcPts val="3079"/>
              </a:lnSpc>
              <a:spcBef>
                <a:spcPct val="0"/>
              </a:spcBef>
            </a:pPr>
            <a:r>
              <a:rPr lang="en-US" sz="2199">
                <a:solidFill>
                  <a:srgbClr val="2B2C30"/>
                </a:solidFill>
                <a:latin typeface="Public Sans"/>
                <a:ea typeface="Public Sans"/>
                <a:cs typeface="Public Sans"/>
                <a:sym typeface="Public Sans"/>
              </a:rPr>
              <a:t>✅  Support healthcare providers in predicting treatment changes and making better decisions.</a:t>
            </a:r>
          </a:p>
          <a:p>
            <a:pPr algn="l">
              <a:lnSpc>
                <a:spcPts val="3079"/>
              </a:lnSpc>
              <a:spcBef>
                <a:spcPct val="0"/>
              </a:spcBef>
            </a:pPr>
          </a:p>
          <a:p>
            <a:pPr algn="l">
              <a:lnSpc>
                <a:spcPts val="1399"/>
              </a:lnSpc>
              <a:spcBef>
                <a:spcPct val="0"/>
              </a:spcBef>
            </a:pPr>
          </a:p>
          <a:p>
            <a:pPr algn="l">
              <a:lnSpc>
                <a:spcPts val="3639"/>
              </a:lnSpc>
              <a:spcBef>
                <a:spcPct val="0"/>
              </a:spcBef>
            </a:pPr>
            <a:r>
              <a:rPr lang="en-US" b="true" sz="2599">
                <a:solidFill>
                  <a:srgbClr val="2B2C30"/>
                </a:solidFill>
                <a:latin typeface="Public Sans Bold"/>
                <a:ea typeface="Public Sans Bold"/>
                <a:cs typeface="Public Sans Bold"/>
                <a:sym typeface="Public Sans Bold"/>
              </a:rPr>
              <a:t>📖 [Key Insights]</a:t>
            </a:r>
          </a:p>
          <a:p>
            <a:pPr algn="l" marL="474978" indent="-237489" lvl="1">
              <a:lnSpc>
                <a:spcPts val="3079"/>
              </a:lnSpc>
              <a:spcBef>
                <a:spcPct val="0"/>
              </a:spcBef>
              <a:buFont typeface="Arial"/>
              <a:buChar char="•"/>
            </a:pPr>
            <a:r>
              <a:rPr lang="en-US" sz="2199">
                <a:solidFill>
                  <a:srgbClr val="2B2C30"/>
                </a:solidFill>
                <a:latin typeface="Public Sans"/>
                <a:ea typeface="Public Sans"/>
                <a:cs typeface="Public Sans"/>
                <a:sym typeface="Public Sans"/>
              </a:rPr>
              <a:t>"Why do patients change treatments?"</a:t>
            </a:r>
          </a:p>
          <a:p>
            <a:pPr algn="l" marL="474978" indent="-237489" lvl="1">
              <a:lnSpc>
                <a:spcPts val="3079"/>
              </a:lnSpc>
              <a:spcBef>
                <a:spcPct val="0"/>
              </a:spcBef>
              <a:buFont typeface="Arial"/>
              <a:buChar char="•"/>
            </a:pPr>
            <a:r>
              <a:rPr lang="en-US" sz="2199">
                <a:solidFill>
                  <a:srgbClr val="2B2C30"/>
                </a:solidFill>
                <a:latin typeface="Public Sans"/>
                <a:ea typeface="Public Sans"/>
                <a:cs typeface="Public Sans"/>
                <a:sym typeface="Public Sans"/>
              </a:rPr>
              <a:t>"What reasons cause patients to quickly switch from a certain regimen?"</a:t>
            </a:r>
          </a:p>
          <a:p>
            <a:pPr algn="l" marL="474978" indent="-237489" lvl="1">
              <a:lnSpc>
                <a:spcPts val="3079"/>
              </a:lnSpc>
              <a:spcBef>
                <a:spcPct val="0"/>
              </a:spcBef>
              <a:buFont typeface="Arial"/>
              <a:buChar char="•"/>
            </a:pPr>
            <a:r>
              <a:rPr lang="en-US" sz="2199">
                <a:solidFill>
                  <a:srgbClr val="2B2C30"/>
                </a:solidFill>
                <a:latin typeface="Public Sans"/>
                <a:ea typeface="Public Sans"/>
                <a:cs typeface="Public Sans"/>
                <a:sym typeface="Public Sans"/>
              </a:rPr>
              <a:t>"How do treatment modifications impact patient survival positively or negatively?"</a:t>
            </a:r>
          </a:p>
          <a:p>
            <a:pPr algn="l">
              <a:lnSpc>
                <a:spcPts val="3079"/>
              </a:lnSpc>
              <a:spcBef>
                <a:spcPct val="0"/>
              </a:spcBef>
            </a:pP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AutoShape 4" id="4"/>
          <p:cNvSpPr/>
          <p:nvPr/>
        </p:nvSpPr>
        <p:spPr>
          <a:xfrm flipV="true">
            <a:off x="1050524" y="5875561"/>
            <a:ext cx="16230594" cy="38509"/>
          </a:xfrm>
          <a:prstGeom prst="line">
            <a:avLst/>
          </a:prstGeom>
          <a:ln cap="flat" w="9525">
            <a:solidFill>
              <a:srgbClr val="2B2C30"/>
            </a:solidFill>
            <a:prstDash val="solid"/>
            <a:headEnd type="none" len="sm" w="sm"/>
            <a:tailEnd type="none" len="sm" w="sm"/>
          </a:ln>
        </p:spPr>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
        <p:nvSpPr>
          <p:cNvPr name="TextBox 9" id="9"/>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TECH STACK</a:t>
            </a:r>
          </a:p>
        </p:txBody>
      </p:sp>
      <p:sp>
        <p:nvSpPr>
          <p:cNvPr name="TextBox 10" id="10"/>
          <p:cNvSpPr txBox="true"/>
          <p:nvPr/>
        </p:nvSpPr>
        <p:spPr>
          <a:xfrm rot="0">
            <a:off x="1028700" y="50577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END USERS</a:t>
            </a:r>
          </a:p>
        </p:txBody>
      </p:sp>
      <p:sp>
        <p:nvSpPr>
          <p:cNvPr name="TextBox 11" id="11"/>
          <p:cNvSpPr txBox="true"/>
          <p:nvPr/>
        </p:nvSpPr>
        <p:spPr>
          <a:xfrm rot="0">
            <a:off x="1050524" y="6371241"/>
            <a:ext cx="13175779" cy="2510792"/>
          </a:xfrm>
          <a:prstGeom prst="rect">
            <a:avLst/>
          </a:prstGeom>
        </p:spPr>
        <p:txBody>
          <a:bodyPr anchor="t" rtlCol="false" tIns="0" lIns="0" bIns="0" rIns="0">
            <a:spAutoFit/>
          </a:bodyPr>
          <a:lstStyle/>
          <a:p>
            <a:pPr algn="l" marL="604515" indent="-302257" lvl="1">
              <a:lnSpc>
                <a:spcPts val="5039"/>
              </a:lnSpc>
              <a:buFont typeface="Arial"/>
              <a:buChar char="•"/>
            </a:pPr>
            <a:r>
              <a:rPr lang="en-US" b="true" sz="2799" spc="97">
                <a:solidFill>
                  <a:srgbClr val="2B2C30"/>
                </a:solidFill>
                <a:latin typeface="Public Sans Bold"/>
                <a:ea typeface="Public Sans Bold"/>
                <a:cs typeface="Public Sans Bold"/>
                <a:sym typeface="Public Sans Bold"/>
              </a:rPr>
              <a:t>Healthcare Professionals:</a:t>
            </a:r>
            <a:r>
              <a:rPr lang="en-US" sz="2799" spc="97">
                <a:solidFill>
                  <a:srgbClr val="2B2C30"/>
                </a:solidFill>
                <a:latin typeface="Public Sans"/>
                <a:ea typeface="Public Sans"/>
                <a:cs typeface="Public Sans"/>
                <a:sym typeface="Public Sans"/>
              </a:rPr>
              <a:t> Optimize treatment regimens</a:t>
            </a:r>
          </a:p>
          <a:p>
            <a:pPr algn="l" marL="604515" indent="-302257" lvl="1">
              <a:lnSpc>
                <a:spcPts val="5039"/>
              </a:lnSpc>
              <a:buFont typeface="Arial"/>
              <a:buChar char="•"/>
            </a:pPr>
            <a:r>
              <a:rPr lang="en-US" b="true" sz="2799" spc="97">
                <a:solidFill>
                  <a:srgbClr val="2B2C30"/>
                </a:solidFill>
                <a:latin typeface="Public Sans Bold"/>
                <a:ea typeface="Public Sans Bold"/>
                <a:cs typeface="Public Sans Bold"/>
                <a:sym typeface="Public Sans Bold"/>
              </a:rPr>
              <a:t>Administrators:</a:t>
            </a:r>
            <a:r>
              <a:rPr lang="en-US" sz="2799" spc="97">
                <a:solidFill>
                  <a:srgbClr val="2B2C30"/>
                </a:solidFill>
                <a:latin typeface="Public Sans"/>
                <a:ea typeface="Public Sans"/>
                <a:cs typeface="Public Sans"/>
                <a:sym typeface="Public Sans"/>
              </a:rPr>
              <a:t> Develop hospital and healthcare management strategies</a:t>
            </a:r>
          </a:p>
          <a:p>
            <a:pPr algn="l" marL="604515" indent="-302257" lvl="1">
              <a:lnSpc>
                <a:spcPts val="5039"/>
              </a:lnSpc>
              <a:buFont typeface="Arial"/>
              <a:buChar char="•"/>
            </a:pPr>
            <a:r>
              <a:rPr lang="en-US" b="true" sz="2799" spc="97">
                <a:solidFill>
                  <a:srgbClr val="2B2C30"/>
                </a:solidFill>
                <a:latin typeface="Public Sans Bold"/>
                <a:ea typeface="Public Sans Bold"/>
                <a:cs typeface="Public Sans Bold"/>
                <a:sym typeface="Public Sans Bold"/>
              </a:rPr>
              <a:t>Policy Makers:</a:t>
            </a:r>
            <a:r>
              <a:rPr lang="en-US" sz="2799" spc="97">
                <a:solidFill>
                  <a:srgbClr val="2B2C30"/>
                </a:solidFill>
                <a:latin typeface="Public Sans"/>
                <a:ea typeface="Public Sans"/>
                <a:cs typeface="Public Sans"/>
                <a:sym typeface="Public Sans"/>
              </a:rPr>
              <a:t> Establish medical policies and patient care guidelines</a:t>
            </a:r>
          </a:p>
        </p:txBody>
      </p:sp>
      <p:grpSp>
        <p:nvGrpSpPr>
          <p:cNvPr name="Group 12" id="12"/>
          <p:cNvGrpSpPr/>
          <p:nvPr/>
        </p:nvGrpSpPr>
        <p:grpSpPr>
          <a:xfrm rot="0">
            <a:off x="1006871" y="2152871"/>
            <a:ext cx="15962743" cy="2431831"/>
            <a:chOff x="0" y="0"/>
            <a:chExt cx="21283657" cy="3242442"/>
          </a:xfrm>
        </p:grpSpPr>
        <p:sp>
          <p:nvSpPr>
            <p:cNvPr name="Freeform 13" id="13"/>
            <p:cNvSpPr/>
            <p:nvPr/>
          </p:nvSpPr>
          <p:spPr>
            <a:xfrm flipH="false" flipV="false" rot="0">
              <a:off x="0" y="0"/>
              <a:ext cx="1845905" cy="1845905"/>
            </a:xfrm>
            <a:custGeom>
              <a:avLst/>
              <a:gdLst/>
              <a:ahLst/>
              <a:cxnLst/>
              <a:rect r="r" b="b" t="t" l="l"/>
              <a:pathLst>
                <a:path h="1845905" w="1845905">
                  <a:moveTo>
                    <a:pt x="0" y="0"/>
                  </a:moveTo>
                  <a:lnTo>
                    <a:pt x="1845905" y="0"/>
                  </a:lnTo>
                  <a:lnTo>
                    <a:pt x="1845905" y="1845905"/>
                  </a:lnTo>
                  <a:lnTo>
                    <a:pt x="0" y="1845905"/>
                  </a:lnTo>
                  <a:lnTo>
                    <a:pt x="0" y="0"/>
                  </a:lnTo>
                  <a:close/>
                </a:path>
              </a:pathLst>
            </a:custGeom>
            <a:blipFill>
              <a:blip r:embed="rId5"/>
              <a:stretch>
                <a:fillRect l="0" t="0" r="0" b="0"/>
              </a:stretch>
            </a:blipFill>
          </p:spPr>
        </p:sp>
        <p:sp>
          <p:nvSpPr>
            <p:cNvPr name="Freeform 14" id="14"/>
            <p:cNvSpPr/>
            <p:nvPr/>
          </p:nvSpPr>
          <p:spPr>
            <a:xfrm flipH="false" flipV="false" rot="0">
              <a:off x="2615768" y="0"/>
              <a:ext cx="1796630" cy="1796630"/>
            </a:xfrm>
            <a:custGeom>
              <a:avLst/>
              <a:gdLst/>
              <a:ahLst/>
              <a:cxnLst/>
              <a:rect r="r" b="b" t="t" l="l"/>
              <a:pathLst>
                <a:path h="1796630" w="1796630">
                  <a:moveTo>
                    <a:pt x="0" y="0"/>
                  </a:moveTo>
                  <a:lnTo>
                    <a:pt x="1796630" y="0"/>
                  </a:lnTo>
                  <a:lnTo>
                    <a:pt x="1796630" y="1796630"/>
                  </a:lnTo>
                  <a:lnTo>
                    <a:pt x="0" y="1796630"/>
                  </a:lnTo>
                  <a:lnTo>
                    <a:pt x="0" y="0"/>
                  </a:lnTo>
                  <a:close/>
                </a:path>
              </a:pathLst>
            </a:custGeom>
            <a:blipFill>
              <a:blip r:embed="rId6"/>
              <a:stretch>
                <a:fillRect l="0" t="0" r="0" b="0"/>
              </a:stretch>
            </a:blipFill>
          </p:spPr>
        </p:sp>
        <p:sp>
          <p:nvSpPr>
            <p:cNvPr name="Freeform 15" id="15"/>
            <p:cNvSpPr/>
            <p:nvPr/>
          </p:nvSpPr>
          <p:spPr>
            <a:xfrm flipH="false" flipV="false" rot="0">
              <a:off x="5357878" y="0"/>
              <a:ext cx="1866053" cy="1866053"/>
            </a:xfrm>
            <a:custGeom>
              <a:avLst/>
              <a:gdLst/>
              <a:ahLst/>
              <a:cxnLst/>
              <a:rect r="r" b="b" t="t" l="l"/>
              <a:pathLst>
                <a:path h="1866053" w="1866053">
                  <a:moveTo>
                    <a:pt x="0" y="0"/>
                  </a:moveTo>
                  <a:lnTo>
                    <a:pt x="1866053" y="0"/>
                  </a:lnTo>
                  <a:lnTo>
                    <a:pt x="1866053" y="1866053"/>
                  </a:lnTo>
                  <a:lnTo>
                    <a:pt x="0" y="1866053"/>
                  </a:lnTo>
                  <a:lnTo>
                    <a:pt x="0" y="0"/>
                  </a:lnTo>
                  <a:close/>
                </a:path>
              </a:pathLst>
            </a:custGeom>
            <a:blipFill>
              <a:blip r:embed="rId7"/>
              <a:stretch>
                <a:fillRect l="0" t="0" r="0" b="0"/>
              </a:stretch>
            </a:blipFill>
          </p:spPr>
        </p:sp>
        <p:sp>
          <p:nvSpPr>
            <p:cNvPr name="Freeform 16" id="16"/>
            <p:cNvSpPr/>
            <p:nvPr/>
          </p:nvSpPr>
          <p:spPr>
            <a:xfrm flipH="false" flipV="false" rot="0">
              <a:off x="8134700" y="0"/>
              <a:ext cx="1866053" cy="1866053"/>
            </a:xfrm>
            <a:custGeom>
              <a:avLst/>
              <a:gdLst/>
              <a:ahLst/>
              <a:cxnLst/>
              <a:rect r="r" b="b" t="t" l="l"/>
              <a:pathLst>
                <a:path h="1866053" w="1866053">
                  <a:moveTo>
                    <a:pt x="0" y="0"/>
                  </a:moveTo>
                  <a:lnTo>
                    <a:pt x="1866053" y="0"/>
                  </a:lnTo>
                  <a:lnTo>
                    <a:pt x="1866053" y="1866053"/>
                  </a:lnTo>
                  <a:lnTo>
                    <a:pt x="0" y="1866053"/>
                  </a:lnTo>
                  <a:lnTo>
                    <a:pt x="0" y="0"/>
                  </a:lnTo>
                  <a:close/>
                </a:path>
              </a:pathLst>
            </a:custGeom>
            <a:blipFill>
              <a:blip r:embed="rId8"/>
              <a:stretch>
                <a:fillRect l="0" t="0" r="0" b="0"/>
              </a:stretch>
            </a:blipFill>
          </p:spPr>
        </p:sp>
        <p:sp>
          <p:nvSpPr>
            <p:cNvPr name="Freeform 17" id="17"/>
            <p:cNvSpPr/>
            <p:nvPr/>
          </p:nvSpPr>
          <p:spPr>
            <a:xfrm flipH="false" flipV="false" rot="0">
              <a:off x="10848934" y="0"/>
              <a:ext cx="1991229" cy="1991229"/>
            </a:xfrm>
            <a:custGeom>
              <a:avLst/>
              <a:gdLst/>
              <a:ahLst/>
              <a:cxnLst/>
              <a:rect r="r" b="b" t="t" l="l"/>
              <a:pathLst>
                <a:path h="1991229" w="1991229">
                  <a:moveTo>
                    <a:pt x="0" y="0"/>
                  </a:moveTo>
                  <a:lnTo>
                    <a:pt x="1991228" y="0"/>
                  </a:lnTo>
                  <a:lnTo>
                    <a:pt x="1991228" y="1991229"/>
                  </a:lnTo>
                  <a:lnTo>
                    <a:pt x="0" y="1991229"/>
                  </a:lnTo>
                  <a:lnTo>
                    <a:pt x="0" y="0"/>
                  </a:lnTo>
                  <a:close/>
                </a:path>
              </a:pathLst>
            </a:custGeom>
            <a:blipFill>
              <a:blip r:embed="rId9"/>
              <a:stretch>
                <a:fillRect l="0" t="0" r="0" b="0"/>
              </a:stretch>
            </a:blipFill>
          </p:spPr>
        </p:sp>
        <p:sp>
          <p:nvSpPr>
            <p:cNvPr name="Freeform 18" id="18"/>
            <p:cNvSpPr/>
            <p:nvPr/>
          </p:nvSpPr>
          <p:spPr>
            <a:xfrm flipH="false" flipV="false" rot="0">
              <a:off x="13611878" y="0"/>
              <a:ext cx="2018984" cy="2008283"/>
            </a:xfrm>
            <a:custGeom>
              <a:avLst/>
              <a:gdLst/>
              <a:ahLst/>
              <a:cxnLst/>
              <a:rect r="r" b="b" t="t" l="l"/>
              <a:pathLst>
                <a:path h="2008283" w="2018984">
                  <a:moveTo>
                    <a:pt x="0" y="0"/>
                  </a:moveTo>
                  <a:lnTo>
                    <a:pt x="2018984" y="0"/>
                  </a:lnTo>
                  <a:lnTo>
                    <a:pt x="2018984" y="2008283"/>
                  </a:lnTo>
                  <a:lnTo>
                    <a:pt x="0" y="2008283"/>
                  </a:lnTo>
                  <a:lnTo>
                    <a:pt x="0" y="0"/>
                  </a:lnTo>
                  <a:close/>
                </a:path>
              </a:pathLst>
            </a:custGeom>
            <a:blipFill>
              <a:blip r:embed="rId10"/>
              <a:stretch>
                <a:fillRect l="0" t="0" r="0" b="0"/>
              </a:stretch>
            </a:blipFill>
          </p:spPr>
        </p:sp>
        <p:sp>
          <p:nvSpPr>
            <p:cNvPr name="Freeform 19" id="19"/>
            <p:cNvSpPr/>
            <p:nvPr/>
          </p:nvSpPr>
          <p:spPr>
            <a:xfrm flipH="false" flipV="false" rot="0">
              <a:off x="16323917" y="0"/>
              <a:ext cx="2148548" cy="2148548"/>
            </a:xfrm>
            <a:custGeom>
              <a:avLst/>
              <a:gdLst/>
              <a:ahLst/>
              <a:cxnLst/>
              <a:rect r="r" b="b" t="t" l="l"/>
              <a:pathLst>
                <a:path h="2148548" w="2148548">
                  <a:moveTo>
                    <a:pt x="0" y="0"/>
                  </a:moveTo>
                  <a:lnTo>
                    <a:pt x="2148548" y="0"/>
                  </a:lnTo>
                  <a:lnTo>
                    <a:pt x="2148548" y="2148548"/>
                  </a:lnTo>
                  <a:lnTo>
                    <a:pt x="0" y="2148548"/>
                  </a:lnTo>
                  <a:lnTo>
                    <a:pt x="0" y="0"/>
                  </a:lnTo>
                  <a:close/>
                </a:path>
              </a:pathLst>
            </a:custGeom>
            <a:blipFill>
              <a:blip r:embed="rId11"/>
              <a:stretch>
                <a:fillRect l="0" t="0" r="0" b="0"/>
              </a:stretch>
            </a:blipFill>
          </p:spPr>
        </p:sp>
        <p:sp>
          <p:nvSpPr>
            <p:cNvPr name="TextBox 20" id="20"/>
            <p:cNvSpPr txBox="true"/>
            <p:nvPr/>
          </p:nvSpPr>
          <p:spPr>
            <a:xfrm rot="0">
              <a:off x="86822" y="2198250"/>
              <a:ext cx="1672262" cy="503344"/>
            </a:xfrm>
            <a:prstGeom prst="rect">
              <a:avLst/>
            </a:prstGeom>
          </p:spPr>
          <p:txBody>
            <a:bodyPr anchor="t" rtlCol="false" tIns="0" lIns="0" bIns="0" rIns="0">
              <a:spAutoFit/>
            </a:bodyPr>
            <a:lstStyle/>
            <a:p>
              <a:pPr algn="l">
                <a:lnSpc>
                  <a:spcPts val="3079"/>
                </a:lnSpc>
              </a:pPr>
              <a:r>
                <a:rPr lang="en-US" sz="2199">
                  <a:solidFill>
                    <a:srgbClr val="2B2C30"/>
                  </a:solidFill>
                  <a:latin typeface="Public Sans"/>
                  <a:ea typeface="Public Sans"/>
                  <a:cs typeface="Public Sans"/>
                  <a:sym typeface="Public Sans"/>
                </a:rPr>
                <a:t>PYTHON</a:t>
              </a:r>
            </a:p>
          </p:txBody>
        </p:sp>
        <p:sp>
          <p:nvSpPr>
            <p:cNvPr name="TextBox 21" id="21"/>
            <p:cNvSpPr txBox="true"/>
            <p:nvPr/>
          </p:nvSpPr>
          <p:spPr>
            <a:xfrm rot="0">
              <a:off x="2405439" y="2148975"/>
              <a:ext cx="2217288" cy="503344"/>
            </a:xfrm>
            <a:prstGeom prst="rect">
              <a:avLst/>
            </a:prstGeom>
          </p:spPr>
          <p:txBody>
            <a:bodyPr anchor="t" rtlCol="false" tIns="0" lIns="0" bIns="0" rIns="0">
              <a:spAutoFit/>
            </a:bodyPr>
            <a:lstStyle/>
            <a:p>
              <a:pPr algn="l">
                <a:lnSpc>
                  <a:spcPts val="3079"/>
                </a:lnSpc>
              </a:pPr>
              <a:r>
                <a:rPr lang="en-US" sz="2199">
                  <a:solidFill>
                    <a:srgbClr val="2B2C30"/>
                  </a:solidFill>
                  <a:latin typeface="Public Sans"/>
                  <a:ea typeface="Public Sans"/>
                  <a:cs typeface="Public Sans"/>
                  <a:sym typeface="Public Sans"/>
                </a:rPr>
                <a:t>PostgreSQL</a:t>
              </a:r>
            </a:p>
          </p:txBody>
        </p:sp>
        <p:sp>
          <p:nvSpPr>
            <p:cNvPr name="TextBox 22" id="22"/>
            <p:cNvSpPr txBox="true"/>
            <p:nvPr/>
          </p:nvSpPr>
          <p:spPr>
            <a:xfrm rot="0">
              <a:off x="5182260" y="2218398"/>
              <a:ext cx="2217288" cy="1024044"/>
            </a:xfrm>
            <a:prstGeom prst="rect">
              <a:avLst/>
            </a:prstGeom>
          </p:spPr>
          <p:txBody>
            <a:bodyPr anchor="t" rtlCol="false" tIns="0" lIns="0" bIns="0" rIns="0">
              <a:spAutoFit/>
            </a:bodyPr>
            <a:lstStyle/>
            <a:p>
              <a:pPr algn="ctr">
                <a:lnSpc>
                  <a:spcPts val="3079"/>
                </a:lnSpc>
              </a:pPr>
              <a:r>
                <a:rPr lang="en-US" sz="2199">
                  <a:solidFill>
                    <a:srgbClr val="2B2C30"/>
                  </a:solidFill>
                  <a:latin typeface="Public Sans"/>
                  <a:ea typeface="Public Sans"/>
                  <a:cs typeface="Public Sans"/>
                  <a:sym typeface="Public Sans"/>
                </a:rPr>
                <a:t>Jupyter Notebook</a:t>
              </a:r>
            </a:p>
          </p:txBody>
        </p:sp>
        <p:sp>
          <p:nvSpPr>
            <p:cNvPr name="TextBox 23" id="23"/>
            <p:cNvSpPr txBox="true"/>
            <p:nvPr/>
          </p:nvSpPr>
          <p:spPr>
            <a:xfrm rot="0">
              <a:off x="7959082" y="2218398"/>
              <a:ext cx="2217288" cy="503344"/>
            </a:xfrm>
            <a:prstGeom prst="rect">
              <a:avLst/>
            </a:prstGeom>
          </p:spPr>
          <p:txBody>
            <a:bodyPr anchor="t" rtlCol="false" tIns="0" lIns="0" bIns="0" rIns="0">
              <a:spAutoFit/>
            </a:bodyPr>
            <a:lstStyle/>
            <a:p>
              <a:pPr algn="ctr">
                <a:lnSpc>
                  <a:spcPts val="3079"/>
                </a:lnSpc>
              </a:pPr>
              <a:r>
                <a:rPr lang="en-US" sz="2199">
                  <a:solidFill>
                    <a:srgbClr val="2B2C30"/>
                  </a:solidFill>
                  <a:latin typeface="Public Sans"/>
                  <a:ea typeface="Public Sans"/>
                  <a:cs typeface="Public Sans"/>
                  <a:sym typeface="Public Sans"/>
                </a:rPr>
                <a:t>pandas</a:t>
              </a:r>
            </a:p>
          </p:txBody>
        </p:sp>
        <p:sp>
          <p:nvSpPr>
            <p:cNvPr name="TextBox 24" id="24"/>
            <p:cNvSpPr txBox="true"/>
            <p:nvPr/>
          </p:nvSpPr>
          <p:spPr>
            <a:xfrm rot="0">
              <a:off x="10735904" y="2343573"/>
              <a:ext cx="2217288" cy="503344"/>
            </a:xfrm>
            <a:prstGeom prst="rect">
              <a:avLst/>
            </a:prstGeom>
          </p:spPr>
          <p:txBody>
            <a:bodyPr anchor="t" rtlCol="false" tIns="0" lIns="0" bIns="0" rIns="0">
              <a:spAutoFit/>
            </a:bodyPr>
            <a:lstStyle/>
            <a:p>
              <a:pPr algn="ctr">
                <a:lnSpc>
                  <a:spcPts val="3079"/>
                </a:lnSpc>
              </a:pPr>
              <a:r>
                <a:rPr lang="en-US" sz="2199">
                  <a:solidFill>
                    <a:srgbClr val="2B2C30"/>
                  </a:solidFill>
                  <a:latin typeface="Public Sans"/>
                  <a:ea typeface="Public Sans"/>
                  <a:cs typeface="Public Sans"/>
                  <a:sym typeface="Public Sans"/>
                </a:rPr>
                <a:t>Matplotlib</a:t>
              </a:r>
            </a:p>
          </p:txBody>
        </p:sp>
        <p:sp>
          <p:nvSpPr>
            <p:cNvPr name="TextBox 25" id="25"/>
            <p:cNvSpPr txBox="true"/>
            <p:nvPr/>
          </p:nvSpPr>
          <p:spPr>
            <a:xfrm rot="0">
              <a:off x="13512725" y="2360627"/>
              <a:ext cx="2217288" cy="503344"/>
            </a:xfrm>
            <a:prstGeom prst="rect">
              <a:avLst/>
            </a:prstGeom>
          </p:spPr>
          <p:txBody>
            <a:bodyPr anchor="t" rtlCol="false" tIns="0" lIns="0" bIns="0" rIns="0">
              <a:spAutoFit/>
            </a:bodyPr>
            <a:lstStyle/>
            <a:p>
              <a:pPr algn="ctr">
                <a:lnSpc>
                  <a:spcPts val="3079"/>
                </a:lnSpc>
              </a:pPr>
              <a:r>
                <a:rPr lang="en-US" sz="2199">
                  <a:solidFill>
                    <a:srgbClr val="2B2C30"/>
                  </a:solidFill>
                  <a:latin typeface="Public Sans"/>
                  <a:ea typeface="Public Sans"/>
                  <a:cs typeface="Public Sans"/>
                  <a:sym typeface="Public Sans"/>
                </a:rPr>
                <a:t>Seaborn</a:t>
              </a:r>
            </a:p>
          </p:txBody>
        </p:sp>
        <p:sp>
          <p:nvSpPr>
            <p:cNvPr name="TextBox 26" id="26"/>
            <p:cNvSpPr txBox="true"/>
            <p:nvPr/>
          </p:nvSpPr>
          <p:spPr>
            <a:xfrm rot="0">
              <a:off x="16289547" y="2500893"/>
              <a:ext cx="2217288" cy="503344"/>
            </a:xfrm>
            <a:prstGeom prst="rect">
              <a:avLst/>
            </a:prstGeom>
          </p:spPr>
          <p:txBody>
            <a:bodyPr anchor="t" rtlCol="false" tIns="0" lIns="0" bIns="0" rIns="0">
              <a:spAutoFit/>
            </a:bodyPr>
            <a:lstStyle/>
            <a:p>
              <a:pPr algn="ctr">
                <a:lnSpc>
                  <a:spcPts val="3079"/>
                </a:lnSpc>
              </a:pPr>
              <a:r>
                <a:rPr lang="en-US" sz="2199">
                  <a:solidFill>
                    <a:srgbClr val="2B2C30"/>
                  </a:solidFill>
                  <a:latin typeface="Public Sans"/>
                  <a:ea typeface="Public Sans"/>
                  <a:cs typeface="Public Sans"/>
                  <a:sym typeface="Public Sans"/>
                </a:rPr>
                <a:t>Scikit-learn</a:t>
              </a:r>
            </a:p>
          </p:txBody>
        </p:sp>
        <p:sp>
          <p:nvSpPr>
            <p:cNvPr name="Freeform 27" id="27"/>
            <p:cNvSpPr/>
            <p:nvPr/>
          </p:nvSpPr>
          <p:spPr>
            <a:xfrm flipH="false" flipV="false" rot="0">
              <a:off x="19123781" y="0"/>
              <a:ext cx="2102464" cy="2102464"/>
            </a:xfrm>
            <a:custGeom>
              <a:avLst/>
              <a:gdLst/>
              <a:ahLst/>
              <a:cxnLst/>
              <a:rect r="r" b="b" t="t" l="l"/>
              <a:pathLst>
                <a:path h="2102464" w="2102464">
                  <a:moveTo>
                    <a:pt x="0" y="0"/>
                  </a:moveTo>
                  <a:lnTo>
                    <a:pt x="2102464" y="0"/>
                  </a:lnTo>
                  <a:lnTo>
                    <a:pt x="2102464" y="2102464"/>
                  </a:lnTo>
                  <a:lnTo>
                    <a:pt x="0" y="2102464"/>
                  </a:lnTo>
                  <a:lnTo>
                    <a:pt x="0" y="0"/>
                  </a:lnTo>
                  <a:close/>
                </a:path>
              </a:pathLst>
            </a:custGeom>
            <a:blipFill>
              <a:blip r:embed="rId12"/>
              <a:stretch>
                <a:fillRect l="0" t="0" r="0" b="0"/>
              </a:stretch>
            </a:blipFill>
          </p:spPr>
        </p:sp>
        <p:sp>
          <p:nvSpPr>
            <p:cNvPr name="TextBox 28" id="28"/>
            <p:cNvSpPr txBox="true"/>
            <p:nvPr/>
          </p:nvSpPr>
          <p:spPr>
            <a:xfrm rot="0">
              <a:off x="19066369" y="2454809"/>
              <a:ext cx="2217288" cy="503344"/>
            </a:xfrm>
            <a:prstGeom prst="rect">
              <a:avLst/>
            </a:prstGeom>
          </p:spPr>
          <p:txBody>
            <a:bodyPr anchor="t" rtlCol="false" tIns="0" lIns="0" bIns="0" rIns="0">
              <a:spAutoFit/>
            </a:bodyPr>
            <a:lstStyle/>
            <a:p>
              <a:pPr algn="ctr">
                <a:lnSpc>
                  <a:spcPts val="3079"/>
                </a:lnSpc>
              </a:pPr>
              <a:r>
                <a:rPr lang="en-US" sz="2199">
                  <a:solidFill>
                    <a:srgbClr val="2B2C30"/>
                  </a:solidFill>
                  <a:latin typeface="Public Sans"/>
                  <a:ea typeface="Public Sans"/>
                  <a:cs typeface="Public Sans"/>
                  <a:sym typeface="Public Sans"/>
                </a:rPr>
                <a:t>Plotly</a:t>
              </a:r>
            </a:p>
          </p:txBody>
        </p:sp>
      </p:gr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52500"/>
            <a:ext cx="16230600" cy="622566"/>
          </a:xfrm>
          <a:prstGeom prst="rect">
            <a:avLst/>
          </a:prstGeom>
        </p:spPr>
        <p:txBody>
          <a:bodyPr anchor="t" rtlCol="false" tIns="0" lIns="0" bIns="0" rIns="0">
            <a:spAutoFit/>
          </a:bodyPr>
          <a:lstStyle/>
          <a:p>
            <a:pPr algn="l">
              <a:lnSpc>
                <a:spcPts val="5060"/>
              </a:lnSpc>
              <a:spcBef>
                <a:spcPct val="0"/>
              </a:spcBef>
            </a:pPr>
            <a:r>
              <a:rPr lang="en-US" b="true" sz="3614" spc="820">
                <a:solidFill>
                  <a:srgbClr val="2B2C30"/>
                </a:solidFill>
                <a:latin typeface="Public Sans Bold"/>
                <a:ea typeface="Public Sans Bold"/>
                <a:cs typeface="Public Sans Bold"/>
                <a:sym typeface="Public Sans Bold"/>
              </a:rPr>
              <a:t>3. TREATMENT REGIMEN MODIFICATION ANALYSIS</a:t>
            </a:r>
          </a:p>
        </p:txBody>
      </p:sp>
      <p:sp>
        <p:nvSpPr>
          <p:cNvPr name="TextBox 4" id="4"/>
          <p:cNvSpPr txBox="true"/>
          <p:nvPr/>
        </p:nvSpPr>
        <p:spPr>
          <a:xfrm rot="0">
            <a:off x="3461958" y="4086288"/>
            <a:ext cx="11320426" cy="1923923"/>
          </a:xfrm>
          <a:prstGeom prst="rect">
            <a:avLst/>
          </a:prstGeom>
        </p:spPr>
        <p:txBody>
          <a:bodyPr anchor="t" rtlCol="false" tIns="0" lIns="0" bIns="0" rIns="0">
            <a:spAutoFit/>
          </a:bodyPr>
          <a:lstStyle/>
          <a:p>
            <a:pPr algn="l">
              <a:lnSpc>
                <a:spcPts val="5235"/>
              </a:lnSpc>
            </a:pPr>
            <a:r>
              <a:rPr lang="en-US" sz="2799" b="true">
                <a:solidFill>
                  <a:srgbClr val="2B2C30"/>
                </a:solidFill>
                <a:latin typeface="Public Sans Bold"/>
                <a:ea typeface="Public Sans Bold"/>
                <a:cs typeface="Public Sans Bold"/>
                <a:sym typeface="Public Sans Bold"/>
              </a:rPr>
              <a:t>Block 1.</a:t>
            </a:r>
            <a:r>
              <a:rPr lang="en-US" sz="2799">
                <a:solidFill>
                  <a:srgbClr val="2B2C30"/>
                </a:solidFill>
                <a:latin typeface="Public Sans"/>
                <a:ea typeface="Public Sans"/>
                <a:cs typeface="Public Sans"/>
                <a:sym typeface="Public Sans"/>
              </a:rPr>
              <a:t>  Counts of Modifications with Corresponding Reasons</a:t>
            </a:r>
          </a:p>
          <a:p>
            <a:pPr algn="l">
              <a:lnSpc>
                <a:spcPts val="5235"/>
              </a:lnSpc>
            </a:pPr>
            <a:r>
              <a:rPr lang="en-US" sz="2799" b="true">
                <a:solidFill>
                  <a:srgbClr val="2B2C30"/>
                </a:solidFill>
                <a:latin typeface="Public Sans Bold"/>
                <a:ea typeface="Public Sans Bold"/>
                <a:cs typeface="Public Sans Bold"/>
                <a:sym typeface="Public Sans Bold"/>
              </a:rPr>
              <a:t>Block 2.</a:t>
            </a:r>
            <a:r>
              <a:rPr lang="en-US" sz="2799">
                <a:solidFill>
                  <a:srgbClr val="2B2C30"/>
                </a:solidFill>
                <a:latin typeface="Public Sans"/>
                <a:ea typeface="Public Sans"/>
                <a:cs typeface="Public Sans"/>
                <a:sym typeface="Public Sans"/>
              </a:rPr>
              <a:t> Top 30 Treatment Modifications</a:t>
            </a:r>
          </a:p>
          <a:p>
            <a:pPr algn="l">
              <a:lnSpc>
                <a:spcPts val="5235"/>
              </a:lnSpc>
            </a:pPr>
            <a:r>
              <a:rPr lang="en-US" sz="2799" b="true">
                <a:solidFill>
                  <a:srgbClr val="2B2C30"/>
                </a:solidFill>
                <a:latin typeface="Public Sans Bold"/>
                <a:ea typeface="Public Sans Bold"/>
                <a:cs typeface="Public Sans Bold"/>
                <a:sym typeface="Public Sans Bold"/>
              </a:rPr>
              <a:t>Block 3.</a:t>
            </a:r>
            <a:r>
              <a:rPr lang="en-US" sz="2799">
                <a:solidFill>
                  <a:srgbClr val="2B2C30"/>
                </a:solidFill>
                <a:latin typeface="Public Sans"/>
                <a:ea typeface="Public Sans"/>
                <a:cs typeface="Public Sans"/>
                <a:sym typeface="Public Sans"/>
              </a:rPr>
              <a:t> Modified vs. Unmodified Success/Fail</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828663" y="2239777"/>
            <a:ext cx="14889812" cy="7389069"/>
          </a:xfrm>
          <a:custGeom>
            <a:avLst/>
            <a:gdLst/>
            <a:ahLst/>
            <a:cxnLst/>
            <a:rect r="r" b="b" t="t" l="l"/>
            <a:pathLst>
              <a:path h="7389069" w="14889812">
                <a:moveTo>
                  <a:pt x="0" y="0"/>
                </a:moveTo>
                <a:lnTo>
                  <a:pt x="14889811" y="0"/>
                </a:lnTo>
                <a:lnTo>
                  <a:pt x="14889811" y="7389069"/>
                </a:lnTo>
                <a:lnTo>
                  <a:pt x="0" y="7389069"/>
                </a:lnTo>
                <a:lnTo>
                  <a:pt x="0" y="0"/>
                </a:lnTo>
                <a:close/>
              </a:path>
            </a:pathLst>
          </a:custGeom>
          <a:blipFill>
            <a:blip r:embed="rId2"/>
            <a:stretch>
              <a:fillRect l="0" t="0" r="0" b="0"/>
            </a:stretch>
          </a:blipFill>
        </p:spPr>
      </p:sp>
      <p:sp>
        <p:nvSpPr>
          <p:cNvPr name="TextBox 4" id="4"/>
          <p:cNvSpPr txBox="true"/>
          <p:nvPr/>
        </p:nvSpPr>
        <p:spPr>
          <a:xfrm rot="0">
            <a:off x="1028700" y="965158"/>
            <a:ext cx="16230600" cy="457466"/>
          </a:xfrm>
          <a:prstGeom prst="rect">
            <a:avLst/>
          </a:prstGeom>
        </p:spPr>
        <p:txBody>
          <a:bodyPr anchor="t" rtlCol="false" tIns="0" lIns="0" bIns="0" rIns="0">
            <a:spAutoFit/>
          </a:bodyPr>
          <a:lstStyle/>
          <a:p>
            <a:pPr algn="l">
              <a:lnSpc>
                <a:spcPts val="3660"/>
              </a:lnSpc>
              <a:spcBef>
                <a:spcPct val="0"/>
              </a:spcBef>
            </a:pPr>
            <a:r>
              <a:rPr lang="en-US" b="true" sz="2614" spc="593">
                <a:solidFill>
                  <a:srgbClr val="2B2C30"/>
                </a:solidFill>
                <a:latin typeface="Public Sans Bold"/>
                <a:ea typeface="Public Sans Bold"/>
                <a:cs typeface="Public Sans Bold"/>
                <a:sym typeface="Public Sans Bold"/>
              </a:rPr>
              <a:t>3-1 COUNTS OF MODIFICATIONS WITH CORRESPONDING REASONS</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5"/>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691784" y="2633845"/>
            <a:ext cx="17596216" cy="5428609"/>
          </a:xfrm>
          <a:prstGeom prst="rect">
            <a:avLst/>
          </a:prstGeom>
        </p:spPr>
        <p:txBody>
          <a:bodyPr anchor="t" rtlCol="false" tIns="0" lIns="0" bIns="0" rIns="0">
            <a:spAutoFit/>
          </a:bodyPr>
          <a:lstStyle/>
          <a:p>
            <a:pPr algn="l">
              <a:lnSpc>
                <a:spcPts val="2795"/>
              </a:lnSpc>
            </a:pPr>
            <a:r>
              <a:rPr lang="en-US" sz="2150" spc="10" b="true">
                <a:solidFill>
                  <a:srgbClr val="2B2C30"/>
                </a:solidFill>
                <a:latin typeface="Playfair Display Bold"/>
                <a:ea typeface="Playfair Display Bold"/>
                <a:cs typeface="Playfair Display Bold"/>
                <a:sym typeface="Playfair Display Bold"/>
              </a:rPr>
              <a:t>📊 Summary of the Bar Chart: Counts of Modifications with Corresponding Reasons</a:t>
            </a:r>
          </a:p>
          <a:p>
            <a:pPr algn="l">
              <a:lnSpc>
                <a:spcPts val="2795"/>
              </a:lnSpc>
            </a:pPr>
          </a:p>
          <a:p>
            <a:pPr algn="l">
              <a:lnSpc>
                <a:spcPts val="2795"/>
              </a:lnSpc>
            </a:pPr>
            <a:r>
              <a:rPr lang="en-US" sz="2150" spc="10" b="true">
                <a:solidFill>
                  <a:srgbClr val="2B2C30"/>
                </a:solidFill>
                <a:latin typeface="Playfair Display Bold"/>
                <a:ea typeface="Playfair Display Bold"/>
                <a:cs typeface="Playfair Display Bold"/>
                <a:sym typeface="Playfair Display Bold"/>
              </a:rPr>
              <a:t>1️⃣ The majority of treatment modifications have an "Unknown" reason.</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6.0M modifications (~60%) </a:t>
            </a:r>
            <a:r>
              <a:rPr lang="en-US" sz="2150" spc="10">
                <a:solidFill>
                  <a:srgbClr val="2B2C30"/>
                </a:solidFill>
                <a:latin typeface="Playfair Display"/>
                <a:ea typeface="Playfair Display"/>
                <a:cs typeface="Playfair Display"/>
                <a:sym typeface="Playfair Display"/>
              </a:rPr>
              <a:t>are labeled as "Unknown," indicating a lack of clear documentation or missing data.</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This highlights the need for better tracking and reporting of modification reasons in treatment records.</a:t>
            </a:r>
          </a:p>
          <a:p>
            <a:pPr algn="l">
              <a:lnSpc>
                <a:spcPts val="2795"/>
              </a:lnSpc>
            </a:pPr>
          </a:p>
          <a:p>
            <a:pPr algn="l">
              <a:lnSpc>
                <a:spcPts val="2795"/>
              </a:lnSpc>
            </a:pPr>
            <a:r>
              <a:rPr lang="en-US" sz="2150" spc="10" b="true">
                <a:solidFill>
                  <a:srgbClr val="2B2C30"/>
                </a:solidFill>
                <a:latin typeface="Playfair Display Bold"/>
                <a:ea typeface="Playfair Display Bold"/>
                <a:cs typeface="Playfair Display Bold"/>
                <a:sym typeface="Playfair Display Bold"/>
              </a:rPr>
              <a:t>2️⃣ Dose reduction and time delays are the most commonly recorded reasons for modification.</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1.8M modifications (dose reduction) and 0.9M modifications (time delay) suggest that toxicity, side effects, or patient tolerance are major factors </a:t>
            </a:r>
            <a:r>
              <a:rPr lang="en-US" sz="2150" spc="10">
                <a:solidFill>
                  <a:srgbClr val="2B2C30"/>
                </a:solidFill>
                <a:latin typeface="Playfair Display"/>
                <a:ea typeface="Playfair Display"/>
                <a:cs typeface="Playfair Display"/>
                <a:sym typeface="Playfair Display"/>
              </a:rPr>
              <a:t>influ</a:t>
            </a:r>
            <a:r>
              <a:rPr lang="en-US" sz="2150" spc="10">
                <a:solidFill>
                  <a:srgbClr val="2B2C30"/>
                </a:solidFill>
                <a:latin typeface="Playfair Display"/>
                <a:ea typeface="Playfair Display"/>
                <a:cs typeface="Playfair Display"/>
                <a:sym typeface="Playfair Display"/>
              </a:rPr>
              <a:t>encing treatment adjustments.</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Combined issues (dose reduction + time delay) account for 0.5M modifications, reinforcing the impact of treatment-related adverse effects.</a:t>
            </a:r>
          </a:p>
          <a:p>
            <a:pPr algn="l">
              <a:lnSpc>
                <a:spcPts val="2795"/>
              </a:lnSpc>
            </a:pPr>
          </a:p>
          <a:p>
            <a:pPr algn="l">
              <a:lnSpc>
                <a:spcPts val="2795"/>
              </a:lnSpc>
            </a:pPr>
            <a:r>
              <a:rPr lang="en-US" sz="2150" spc="10" b="true">
                <a:solidFill>
                  <a:srgbClr val="2B2C30"/>
                </a:solidFill>
                <a:latin typeface="Playfair Display Bold"/>
                <a:ea typeface="Playfair Display Bold"/>
                <a:cs typeface="Playfair Display Bold"/>
                <a:sym typeface="Playfair Display Bold"/>
              </a:rPr>
              <a:t>3️⃣ Treatment discontinuation (stopped early) occurs in a smaller but significant number of cases.</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600K patients stopped treatment early, and an additional 300K had dose reductions before stopping.</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This suggests that some regimens may be too harsh or ineffective, requiring complete discontinuation instead of just dose adjustments.</a:t>
            </a:r>
          </a:p>
          <a:p>
            <a:pPr algn="l">
              <a:lnSpc>
                <a:spcPts val="1235"/>
              </a:lnSpc>
            </a:pP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971550"/>
            <a:ext cx="16230600" cy="391425"/>
          </a:xfrm>
          <a:prstGeom prst="rect">
            <a:avLst/>
          </a:prstGeom>
        </p:spPr>
        <p:txBody>
          <a:bodyPr anchor="t" rtlCol="false" tIns="0" lIns="0" bIns="0" rIns="0">
            <a:spAutoFit/>
          </a:bodyPr>
          <a:lstStyle/>
          <a:p>
            <a:pPr algn="l">
              <a:lnSpc>
                <a:spcPts val="3100"/>
              </a:lnSpc>
              <a:spcBef>
                <a:spcPct val="0"/>
              </a:spcBef>
            </a:pPr>
            <a:r>
              <a:rPr lang="en-US" b="true" sz="2214" spc="502">
                <a:solidFill>
                  <a:srgbClr val="2B2C30"/>
                </a:solidFill>
                <a:latin typeface="Public Sans Bold"/>
                <a:ea typeface="Public Sans Bold"/>
                <a:cs typeface="Public Sans Bold"/>
                <a:sym typeface="Public Sans Bold"/>
              </a:rPr>
              <a:t>2-3-4 TOP 30 TREATMENT REGIMENS - SURVIVAL RATE BY LYMPHOMA &amp; LEUKEMIA</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5400000">
            <a:off x="4510051" y="1289141"/>
            <a:ext cx="8277389" cy="9540092"/>
          </a:xfrm>
          <a:custGeom>
            <a:avLst/>
            <a:gdLst/>
            <a:ahLst/>
            <a:cxnLst/>
            <a:rect r="r" b="b" t="t" l="l"/>
            <a:pathLst>
              <a:path h="9540092" w="8277389">
                <a:moveTo>
                  <a:pt x="0" y="0"/>
                </a:moveTo>
                <a:lnTo>
                  <a:pt x="8277390" y="0"/>
                </a:lnTo>
                <a:lnTo>
                  <a:pt x="8277390" y="9540092"/>
                </a:lnTo>
                <a:lnTo>
                  <a:pt x="0" y="9540092"/>
                </a:lnTo>
                <a:lnTo>
                  <a:pt x="0" y="0"/>
                </a:lnTo>
                <a:close/>
              </a:path>
            </a:pathLst>
          </a:custGeom>
          <a:blipFill>
            <a:blip r:embed="rId2"/>
            <a:stretch>
              <a:fillRect l="-351" t="0" r="-351" b="0"/>
            </a:stretch>
          </a:blipFill>
        </p:spPr>
      </p:sp>
      <p:sp>
        <p:nvSpPr>
          <p:cNvPr name="TextBox 4" id="4"/>
          <p:cNvSpPr txBox="true"/>
          <p:nvPr/>
        </p:nvSpPr>
        <p:spPr>
          <a:xfrm rot="0">
            <a:off x="1028700" y="955633"/>
            <a:ext cx="16230600" cy="566051"/>
          </a:xfrm>
          <a:prstGeom prst="rect">
            <a:avLst/>
          </a:prstGeom>
        </p:spPr>
        <p:txBody>
          <a:bodyPr anchor="t" rtlCol="false" tIns="0" lIns="0" bIns="0" rIns="0">
            <a:spAutoFit/>
          </a:bodyPr>
          <a:lstStyle/>
          <a:p>
            <a:pPr algn="l">
              <a:lnSpc>
                <a:spcPts val="4500"/>
              </a:lnSpc>
              <a:spcBef>
                <a:spcPct val="0"/>
              </a:spcBef>
            </a:pPr>
            <a:r>
              <a:rPr lang="en-US" b="true" sz="3214" spc="729">
                <a:solidFill>
                  <a:srgbClr val="2B2C30"/>
                </a:solidFill>
                <a:latin typeface="Public Sans Bold"/>
                <a:ea typeface="Public Sans Bold"/>
                <a:cs typeface="Public Sans Bold"/>
                <a:sym typeface="Public Sans Bold"/>
              </a:rPr>
              <a:t>3-2 TOP 30 TREATMENT MODIFICATIONS</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5"/>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535273" y="2633845"/>
            <a:ext cx="17596216" cy="5428609"/>
          </a:xfrm>
          <a:prstGeom prst="rect">
            <a:avLst/>
          </a:prstGeom>
        </p:spPr>
        <p:txBody>
          <a:bodyPr anchor="t" rtlCol="false" tIns="0" lIns="0" bIns="0" rIns="0">
            <a:spAutoFit/>
          </a:bodyPr>
          <a:lstStyle/>
          <a:p>
            <a:pPr algn="l">
              <a:lnSpc>
                <a:spcPts val="2795"/>
              </a:lnSpc>
            </a:pPr>
            <a:r>
              <a:rPr lang="en-US" sz="2150" spc="10" b="true">
                <a:solidFill>
                  <a:srgbClr val="2B2C30"/>
                </a:solidFill>
                <a:latin typeface="Playfair Display Bold"/>
                <a:ea typeface="Playfair Display Bold"/>
                <a:cs typeface="Playfair Display Bold"/>
                <a:sym typeface="Playfair Display Bold"/>
              </a:rPr>
              <a:t>📊 Summary of the Top 30 Treatment Modifications Bar Chart</a:t>
            </a:r>
          </a:p>
          <a:p>
            <a:pPr algn="l">
              <a:lnSpc>
                <a:spcPts val="2795"/>
              </a:lnSpc>
            </a:pPr>
          </a:p>
          <a:p>
            <a:pPr algn="l">
              <a:lnSpc>
                <a:spcPts val="2795"/>
              </a:lnSpc>
            </a:pPr>
            <a:r>
              <a:rPr lang="en-US" sz="2150" spc="10" b="true">
                <a:solidFill>
                  <a:srgbClr val="2B2C30"/>
                </a:solidFill>
                <a:latin typeface="Playfair Display Bold"/>
                <a:ea typeface="Playfair Display Bold"/>
                <a:cs typeface="Playfair Display Bold"/>
                <a:sym typeface="Playfair Display Bold"/>
              </a:rPr>
              <a:t>1️⃣ The most frequently modified regimens involve irinotecan and oxaliplatin-based therapies.</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Irinotecan + Modified De Gramont is the most modified regimen (316.1K transitions), followed by Capecitabine + Oxaliplatin (224.9K-218.2K transitions).</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This suggests that toxicity, resistance, or disease progression may drive frequent changes in these treatments.</a:t>
            </a:r>
          </a:p>
          <a:p>
            <a:pPr algn="l">
              <a:lnSpc>
                <a:spcPts val="2795"/>
              </a:lnSpc>
            </a:pPr>
          </a:p>
          <a:p>
            <a:pPr algn="l">
              <a:lnSpc>
                <a:spcPts val="2795"/>
              </a:lnSpc>
            </a:pPr>
            <a:r>
              <a:rPr lang="en-US" sz="2150" spc="10" b="true">
                <a:solidFill>
                  <a:srgbClr val="2B2C30"/>
                </a:solidFill>
                <a:latin typeface="Playfair Display Bold"/>
                <a:ea typeface="Playfair Display Bold"/>
                <a:cs typeface="Playfair Display Bold"/>
                <a:sym typeface="Playfair Display Bold"/>
              </a:rPr>
              <a:t>2️⃣ Immunotherapy and targeted therapy modifications are common.</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Pembrolizumab (205.9K), Nivolumab (105.9K), and Cetuximab-based regimens (~53K-66K transitions) show frequent modifications.</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This may indicate immune-related adverse effects, lack of response, or biomarker-driven therapy adjustments.</a:t>
            </a:r>
          </a:p>
          <a:p>
            <a:pPr algn="l">
              <a:lnSpc>
                <a:spcPts val="2795"/>
              </a:lnSpc>
            </a:pPr>
          </a:p>
          <a:p>
            <a:pPr algn="l">
              <a:lnSpc>
                <a:spcPts val="2795"/>
              </a:lnSpc>
            </a:pPr>
            <a:r>
              <a:rPr lang="en-US" sz="2150" spc="10" b="true">
                <a:solidFill>
                  <a:srgbClr val="2B2C30"/>
                </a:solidFill>
                <a:latin typeface="Playfair Display Bold"/>
                <a:ea typeface="Playfair Display Bold"/>
                <a:cs typeface="Playfair Display Bold"/>
                <a:sym typeface="Playfair Display Bold"/>
              </a:rPr>
              <a:t>3️⃣ Fluoropyrimidine-based regimens remain highly dynamic in modifications.</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Fluorouracil (135.6K-122.1K transitions) and Capecitabine (various transitions) show high modification rates, likely due to efficacy concerns or intolerance.</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Switching between oral (Capecitabine) and IV (Fluorouracil) formulations appears common.</a:t>
            </a:r>
          </a:p>
          <a:p>
            <a:pPr algn="l">
              <a:lnSpc>
                <a:spcPts val="1235"/>
              </a:lnSpc>
            </a:pP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700" y="955633"/>
            <a:ext cx="16230600" cy="566051"/>
          </a:xfrm>
          <a:prstGeom prst="rect">
            <a:avLst/>
          </a:prstGeom>
        </p:spPr>
        <p:txBody>
          <a:bodyPr anchor="t" rtlCol="false" tIns="0" lIns="0" bIns="0" rIns="0">
            <a:spAutoFit/>
          </a:bodyPr>
          <a:lstStyle/>
          <a:p>
            <a:pPr algn="l">
              <a:lnSpc>
                <a:spcPts val="4500"/>
              </a:lnSpc>
              <a:spcBef>
                <a:spcPct val="0"/>
              </a:spcBef>
            </a:pPr>
            <a:r>
              <a:rPr lang="en-US" b="true" sz="3214" spc="729">
                <a:solidFill>
                  <a:srgbClr val="2B2C30"/>
                </a:solidFill>
                <a:latin typeface="Public Sans Bold"/>
                <a:ea typeface="Public Sans Bold"/>
                <a:cs typeface="Public Sans Bold"/>
                <a:sym typeface="Public Sans Bold"/>
              </a:rPr>
              <a:t>3-2 TOP 30 TREATMENT MODIFICATIONS</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3700886" y="1928331"/>
            <a:ext cx="10886227" cy="8164671"/>
          </a:xfrm>
          <a:custGeom>
            <a:avLst/>
            <a:gdLst/>
            <a:ahLst/>
            <a:cxnLst/>
            <a:rect r="r" b="b" t="t" l="l"/>
            <a:pathLst>
              <a:path h="8164671" w="10886227">
                <a:moveTo>
                  <a:pt x="0" y="0"/>
                </a:moveTo>
                <a:lnTo>
                  <a:pt x="10886228" y="0"/>
                </a:lnTo>
                <a:lnTo>
                  <a:pt x="10886228" y="8164671"/>
                </a:lnTo>
                <a:lnTo>
                  <a:pt x="0" y="8164671"/>
                </a:lnTo>
                <a:lnTo>
                  <a:pt x="0" y="0"/>
                </a:lnTo>
                <a:close/>
              </a:path>
            </a:pathLst>
          </a:custGeom>
          <a:blipFill>
            <a:blip r:embed="rId2"/>
            <a:stretch>
              <a:fillRect l="0" t="0" r="0" b="0"/>
            </a:stretch>
          </a:blipFill>
        </p:spPr>
      </p:sp>
      <p:sp>
        <p:nvSpPr>
          <p:cNvPr name="TextBox 4" id="4"/>
          <p:cNvSpPr txBox="true"/>
          <p:nvPr/>
        </p:nvSpPr>
        <p:spPr>
          <a:xfrm rot="0">
            <a:off x="1028700" y="955633"/>
            <a:ext cx="16230600" cy="566051"/>
          </a:xfrm>
          <a:prstGeom prst="rect">
            <a:avLst/>
          </a:prstGeom>
        </p:spPr>
        <p:txBody>
          <a:bodyPr anchor="t" rtlCol="false" tIns="0" lIns="0" bIns="0" rIns="0">
            <a:spAutoFit/>
          </a:bodyPr>
          <a:lstStyle/>
          <a:p>
            <a:pPr algn="l">
              <a:lnSpc>
                <a:spcPts val="4500"/>
              </a:lnSpc>
              <a:spcBef>
                <a:spcPct val="0"/>
              </a:spcBef>
            </a:pPr>
            <a:r>
              <a:rPr lang="en-US" b="true" sz="3214" spc="729">
                <a:solidFill>
                  <a:srgbClr val="2B2C30"/>
                </a:solidFill>
                <a:latin typeface="Public Sans Bold"/>
                <a:ea typeface="Public Sans Bold"/>
                <a:cs typeface="Public Sans Bold"/>
                <a:sym typeface="Public Sans Bold"/>
              </a:rPr>
              <a:t>3-3 MODIFIED VS. UNMODIFIED SUCCESS/FAIL</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5"/>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691784" y="2824285"/>
            <a:ext cx="17596216" cy="5076184"/>
          </a:xfrm>
          <a:prstGeom prst="rect">
            <a:avLst/>
          </a:prstGeom>
        </p:spPr>
        <p:txBody>
          <a:bodyPr anchor="t" rtlCol="false" tIns="0" lIns="0" bIns="0" rIns="0">
            <a:spAutoFit/>
          </a:bodyPr>
          <a:lstStyle/>
          <a:p>
            <a:pPr algn="l">
              <a:lnSpc>
                <a:spcPts val="2795"/>
              </a:lnSpc>
            </a:pPr>
            <a:r>
              <a:rPr lang="en-US" sz="2150" spc="10" b="true">
                <a:solidFill>
                  <a:srgbClr val="2B2C30"/>
                </a:solidFill>
                <a:latin typeface="Playfair Display Bold"/>
                <a:ea typeface="Playfair Display Bold"/>
                <a:cs typeface="Playfair Display Bold"/>
                <a:sym typeface="Playfair Display Bold"/>
              </a:rPr>
              <a:t>📊 Summary of the Modified vs. Unmodified Success/Fail Bar Chart</a:t>
            </a:r>
          </a:p>
          <a:p>
            <a:pPr algn="l">
              <a:lnSpc>
                <a:spcPts val="2795"/>
              </a:lnSpc>
            </a:pPr>
          </a:p>
          <a:p>
            <a:pPr algn="l">
              <a:lnSpc>
                <a:spcPts val="2795"/>
              </a:lnSpc>
            </a:pPr>
            <a:r>
              <a:rPr lang="en-US" sz="2150" spc="10" b="true">
                <a:solidFill>
                  <a:srgbClr val="2B2C30"/>
                </a:solidFill>
                <a:latin typeface="Playfair Display Bold"/>
                <a:ea typeface="Playfair Display Bold"/>
                <a:cs typeface="Playfair Display Bold"/>
                <a:sym typeface="Playfair Display Bold"/>
              </a:rPr>
              <a:t>1️⃣ Patients with modified regimens have a higher failure (mortality) rate.</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57.6%</a:t>
            </a:r>
            <a:r>
              <a:rPr lang="en-US" sz="2150" spc="10">
                <a:solidFill>
                  <a:srgbClr val="2B2C30"/>
                </a:solidFill>
                <a:latin typeface="Playfair Display"/>
                <a:ea typeface="Playfair Display"/>
                <a:cs typeface="Playfair Display"/>
                <a:sym typeface="Playfair Display"/>
              </a:rPr>
              <a:t> of patients with modified regimens did not survive (4.9M deaths), compared to 47.6% for unmodified regimens.</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This suggests that treatment modifications are often reactive, occurring when the initial regimen is ineffective or when the disease progresses.</a:t>
            </a:r>
          </a:p>
          <a:p>
            <a:pPr algn="l">
              <a:lnSpc>
                <a:spcPts val="2795"/>
              </a:lnSpc>
            </a:pPr>
          </a:p>
          <a:p>
            <a:pPr algn="l">
              <a:lnSpc>
                <a:spcPts val="2795"/>
              </a:lnSpc>
            </a:pPr>
            <a:r>
              <a:rPr lang="en-US" sz="2150" spc="10" b="true">
                <a:solidFill>
                  <a:srgbClr val="2B2C30"/>
                </a:solidFill>
                <a:latin typeface="Playfair Display Bold"/>
                <a:ea typeface="Playfair Display Bold"/>
                <a:cs typeface="Playfair Display Bold"/>
                <a:sym typeface="Playfair Display Bold"/>
              </a:rPr>
              <a:t>2️⃣ Unmodified regimens have a slightly better success rate.</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52.4% of patients on unmodified regimens survived (578.8K), compared to 42.4% (3.6M) for modified regimens.</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This indicates that patients who stay on their initial regimen tend to have better outcomes, possibly due to early effectiveness.</a:t>
            </a:r>
          </a:p>
          <a:p>
            <a:pPr algn="l">
              <a:lnSpc>
                <a:spcPts val="2795"/>
              </a:lnSpc>
            </a:pPr>
          </a:p>
          <a:p>
            <a:pPr algn="l">
              <a:lnSpc>
                <a:spcPts val="2795"/>
              </a:lnSpc>
            </a:pPr>
            <a:r>
              <a:rPr lang="en-US" sz="2150" spc="10" b="true">
                <a:solidFill>
                  <a:srgbClr val="2B2C30"/>
                </a:solidFill>
                <a:latin typeface="Playfair Display Bold"/>
                <a:ea typeface="Playfair Display Bold"/>
                <a:cs typeface="Playfair Display Bold"/>
                <a:sym typeface="Playfair Display Bold"/>
              </a:rPr>
              <a:t>3️⃣ Treatment modification does not always mean failure but highlights disease complexity.</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While modification is associated with worse survival overall, a significant portion (3.6M patients) still survived after modifications.</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This suggests that strategic treatment changes can still improve outcomes for certain patients.</a:t>
            </a:r>
          </a:p>
          <a:p>
            <a:pPr algn="l">
              <a:lnSpc>
                <a:spcPts val="1235"/>
              </a:lnSpc>
            </a:pP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700" y="955633"/>
            <a:ext cx="16230600" cy="566051"/>
          </a:xfrm>
          <a:prstGeom prst="rect">
            <a:avLst/>
          </a:prstGeom>
        </p:spPr>
        <p:txBody>
          <a:bodyPr anchor="t" rtlCol="false" tIns="0" lIns="0" bIns="0" rIns="0">
            <a:spAutoFit/>
          </a:bodyPr>
          <a:lstStyle/>
          <a:p>
            <a:pPr algn="l">
              <a:lnSpc>
                <a:spcPts val="4500"/>
              </a:lnSpc>
              <a:spcBef>
                <a:spcPct val="0"/>
              </a:spcBef>
            </a:pPr>
            <a:r>
              <a:rPr lang="en-US" b="true" sz="3214" spc="729">
                <a:solidFill>
                  <a:srgbClr val="2B2C30"/>
                </a:solidFill>
                <a:latin typeface="Public Sans Bold"/>
                <a:ea typeface="Public Sans Bold"/>
                <a:cs typeface="Public Sans Bold"/>
                <a:sym typeface="Public Sans Bold"/>
              </a:rPr>
              <a:t>3-3 MODIFIED VS. UNMODIFIED SUCCESS/FAIL</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1370179"/>
            <a:ext cx="17100748" cy="7147079"/>
          </a:xfrm>
          <a:prstGeom prst="rect">
            <a:avLst/>
          </a:prstGeom>
        </p:spPr>
        <p:txBody>
          <a:bodyPr anchor="t" rtlCol="false" tIns="0" lIns="0" bIns="0" rIns="0">
            <a:spAutoFit/>
          </a:bodyPr>
          <a:lstStyle/>
          <a:p>
            <a:pPr algn="l">
              <a:lnSpc>
                <a:spcPts val="3445"/>
              </a:lnSpc>
            </a:pPr>
            <a:r>
              <a:rPr lang="en-US" sz="2650" spc="13" b="true">
                <a:solidFill>
                  <a:srgbClr val="2B2C30"/>
                </a:solidFill>
                <a:latin typeface="Playfair Display Bold"/>
                <a:ea typeface="Playfair Display Bold"/>
                <a:cs typeface="Playfair Display Bold"/>
                <a:sym typeface="Playfair Display Bold"/>
              </a:rPr>
              <a:t>🔥 Final 3 Key Takeaways from All Visualizations</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1️⃣ Frequent regimen modifications indicate treatment challenges, especially for irinotecan, oxaliplatin, and immunotherapy-based regimens.</a:t>
            </a:r>
          </a:p>
          <a:p>
            <a:pPr algn="l" marL="485873"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Irinotecan + Modified De Gramont and Capecitabine + Oxaliplatin were the most frequently modified regimens, likely due to toxicity, resistance, or disease progression.</a:t>
            </a:r>
          </a:p>
          <a:p>
            <a:pPr algn="l" marL="485873"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Immun</a:t>
            </a:r>
            <a:r>
              <a:rPr lang="en-US" sz="2250" spc="11">
                <a:solidFill>
                  <a:srgbClr val="2B2C30"/>
                </a:solidFill>
                <a:latin typeface="Playfair Display"/>
                <a:ea typeface="Playfair Display"/>
                <a:cs typeface="Playfair Display"/>
                <a:sym typeface="Playfair Display"/>
              </a:rPr>
              <a:t>otherapy agents (Pembrolizumab, Nivolumab) and targeted therapies (Cetuximab, Encorafenib) were also frequently changed, suggesting biomarker-driven adjustments or side effect management.</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2️⃣ Patients with treatment modifications have lower survival rates, but modifications are necessary for some cases.</a:t>
            </a:r>
          </a:p>
          <a:p>
            <a:pPr algn="l" marL="485873"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57.6% of pa</a:t>
            </a:r>
            <a:r>
              <a:rPr lang="en-US" sz="2250" spc="11">
                <a:solidFill>
                  <a:srgbClr val="2B2C30"/>
                </a:solidFill>
                <a:latin typeface="Playfair Display"/>
                <a:ea typeface="Playfair Display"/>
                <a:cs typeface="Playfair Display"/>
                <a:sym typeface="Playfair Display"/>
              </a:rPr>
              <a:t>t</a:t>
            </a:r>
            <a:r>
              <a:rPr lang="en-US" sz="2250" spc="11">
                <a:solidFill>
                  <a:srgbClr val="2B2C30"/>
                </a:solidFill>
                <a:latin typeface="Playfair Display"/>
                <a:ea typeface="Playfair Display"/>
                <a:cs typeface="Playfair Display"/>
                <a:sym typeface="Playfair Display"/>
              </a:rPr>
              <a:t>ients who switched treatments did not survive, compared to 47.6% in those who stayed on their original regimen.</a:t>
            </a:r>
          </a:p>
          <a:p>
            <a:pPr algn="l" marL="485873"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However, 3.6M patients survived despite modifications, showing that well-planned adjustments can still lead to positive outcomes for some cases.</a:t>
            </a:r>
          </a:p>
          <a:p>
            <a:pPr algn="l" marL="485873"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Ea</a:t>
            </a:r>
            <a:r>
              <a:rPr lang="en-US" sz="2250" spc="11">
                <a:solidFill>
                  <a:srgbClr val="2B2C30"/>
                </a:solidFill>
                <a:latin typeface="Playfair Display"/>
                <a:ea typeface="Playfair Display"/>
                <a:cs typeface="Playfair Display"/>
                <a:sym typeface="Playfair Display"/>
              </a:rPr>
              <a:t>rly identification of ineffective regimens and timely modifications are critical to improving survival.</a:t>
            </a:r>
          </a:p>
          <a:p>
            <a:pPr algn="l">
              <a:lnSpc>
                <a:spcPts val="2925"/>
              </a:lnSpc>
            </a:pPr>
          </a:p>
          <a:p>
            <a:pPr algn="l">
              <a:lnSpc>
                <a:spcPts val="2925"/>
              </a:lnSpc>
            </a:pPr>
            <a:r>
              <a:rPr lang="en-US" sz="2250" spc="11" b="true">
                <a:solidFill>
                  <a:srgbClr val="2B2C30"/>
                </a:solidFill>
                <a:latin typeface="Playfair Display Bold"/>
                <a:ea typeface="Playfair Display Bold"/>
                <a:cs typeface="Playfair Display Bold"/>
                <a:sym typeface="Playfair Display Bold"/>
              </a:rPr>
              <a:t>3️⃣ Optimizing first-line treatment selection can reduce unnecessary modifications and improve survival outcomes.</a:t>
            </a:r>
          </a:p>
          <a:p>
            <a:pPr algn="l" marL="485873"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Pati</a:t>
            </a:r>
            <a:r>
              <a:rPr lang="en-US" sz="2250" spc="11">
                <a:solidFill>
                  <a:srgbClr val="2B2C30"/>
                </a:solidFill>
                <a:latin typeface="Playfair Display"/>
                <a:ea typeface="Playfair Display"/>
                <a:cs typeface="Playfair Display"/>
                <a:sym typeface="Playfair Display"/>
              </a:rPr>
              <a:t>ents who stayed on their initial regimen had a slightly better success rate (52.4% vs. 42.4%).</a:t>
            </a:r>
          </a:p>
          <a:p>
            <a:pPr algn="l" marL="485873"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Better</a:t>
            </a:r>
            <a:r>
              <a:rPr lang="en-US" sz="2250" spc="11">
                <a:solidFill>
                  <a:srgbClr val="2B2C30"/>
                </a:solidFill>
                <a:latin typeface="Playfair Display"/>
                <a:ea typeface="Playfair Display"/>
                <a:cs typeface="Playfair Display"/>
                <a:sym typeface="Playfair Display"/>
              </a:rPr>
              <a:t> bi</a:t>
            </a:r>
            <a:r>
              <a:rPr lang="en-US" sz="2250" spc="11">
                <a:solidFill>
                  <a:srgbClr val="2B2C30"/>
                </a:solidFill>
                <a:latin typeface="Playfair Display"/>
                <a:ea typeface="Playfair Display"/>
                <a:cs typeface="Playfair Display"/>
                <a:sym typeface="Playfair Display"/>
              </a:rPr>
              <a:t>omarker testing, patient monitoring, and side-effect management can help avoid premature regimen changes.</a:t>
            </a:r>
          </a:p>
          <a:p>
            <a:pPr algn="l" marL="485873" indent="-242937" lvl="1">
              <a:lnSpc>
                <a:spcPts val="2925"/>
              </a:lnSpc>
              <a:buFont typeface="Arial"/>
              <a:buChar char="•"/>
            </a:pPr>
            <a:r>
              <a:rPr lang="en-US" sz="2250" spc="11">
                <a:solidFill>
                  <a:srgbClr val="2B2C30"/>
                </a:solidFill>
                <a:latin typeface="Playfair Display"/>
                <a:ea typeface="Playfair Display"/>
                <a:cs typeface="Playfair Display"/>
                <a:sym typeface="Playfair Display"/>
              </a:rPr>
              <a:t>A personalized treatment approach is crucial to ensuring patients receive the most effective regimen from the start.</a:t>
            </a:r>
          </a:p>
          <a:p>
            <a:pPr algn="l">
              <a:lnSpc>
                <a:spcPts val="97"/>
              </a:lnSpc>
            </a:pPr>
          </a:p>
        </p:txBody>
      </p:sp>
      <p:grpSp>
        <p:nvGrpSpPr>
          <p:cNvPr name="Group 3" id="3"/>
          <p:cNvGrpSpPr/>
          <p:nvPr/>
        </p:nvGrpSpPr>
        <p:grpSpPr>
          <a:xfrm rot="0">
            <a:off x="14828562" y="8545021"/>
            <a:ext cx="2946901" cy="799004"/>
            <a:chOff x="0" y="0"/>
            <a:chExt cx="3929202" cy="1065339"/>
          </a:xfrm>
        </p:grpSpPr>
        <p:sp>
          <p:nvSpPr>
            <p:cNvPr name="Freeform 4" id="4"/>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6" id="6"/>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1310821"/>
          </a:xfrm>
          <a:prstGeom prst="rect">
            <a:avLst/>
          </a:prstGeom>
        </p:spPr>
        <p:txBody>
          <a:bodyPr anchor="t" rtlCol="false" tIns="0" lIns="0" bIns="0" rIns="0">
            <a:spAutoFit/>
          </a:bodyPr>
          <a:lstStyle/>
          <a:p>
            <a:pPr algn="l">
              <a:lnSpc>
                <a:spcPts val="5200"/>
              </a:lnSpc>
            </a:pPr>
            <a:r>
              <a:rPr lang="en-US" b="true" sz="3714" spc="843">
                <a:solidFill>
                  <a:srgbClr val="2B2C30"/>
                </a:solidFill>
                <a:latin typeface="Public Sans Bold"/>
                <a:ea typeface="Public Sans Bold"/>
                <a:cs typeface="Public Sans Bold"/>
                <a:sym typeface="Public Sans Bold"/>
              </a:rPr>
              <a:t>4. PATIENT SURVIVAL RATE ANALYSIS</a:t>
            </a:r>
          </a:p>
          <a:p>
            <a:pPr algn="l">
              <a:lnSpc>
                <a:spcPts val="5200"/>
              </a:lnSpc>
              <a:spcBef>
                <a:spcPct val="0"/>
              </a:spcBef>
            </a:pPr>
          </a:p>
        </p:txBody>
      </p:sp>
      <p:sp>
        <p:nvSpPr>
          <p:cNvPr name="TextBox 4" id="4"/>
          <p:cNvSpPr txBox="true"/>
          <p:nvPr/>
        </p:nvSpPr>
        <p:spPr>
          <a:xfrm rot="0">
            <a:off x="1170983" y="1908807"/>
            <a:ext cx="13961980" cy="8256905"/>
          </a:xfrm>
          <a:prstGeom prst="rect">
            <a:avLst/>
          </a:prstGeom>
        </p:spPr>
        <p:txBody>
          <a:bodyPr anchor="t" rtlCol="false" tIns="0" lIns="0" bIns="0" rIns="0">
            <a:spAutoFit/>
          </a:bodyPr>
          <a:lstStyle/>
          <a:p>
            <a:pPr algn="l">
              <a:lnSpc>
                <a:spcPts val="3499"/>
              </a:lnSpc>
              <a:spcBef>
                <a:spcPct val="0"/>
              </a:spcBef>
            </a:pPr>
            <a:r>
              <a:rPr lang="en-US" b="true" sz="2499">
                <a:solidFill>
                  <a:srgbClr val="2B2C30"/>
                </a:solidFill>
                <a:latin typeface="Public Sans Bold"/>
                <a:ea typeface="Public Sans Bold"/>
                <a:cs typeface="Public Sans Bold"/>
                <a:sym typeface="Public Sans Bold"/>
              </a:rPr>
              <a:t>📌 [Chart Type]</a:t>
            </a:r>
          </a:p>
          <a:p>
            <a:pPr algn="l">
              <a:lnSpc>
                <a:spcPts val="1260"/>
              </a:lnSpc>
              <a:spcBef>
                <a:spcPct val="0"/>
              </a:spcBef>
            </a:pPr>
          </a:p>
          <a:p>
            <a:pPr algn="l">
              <a:lnSpc>
                <a:spcPts val="2939"/>
              </a:lnSpc>
              <a:spcBef>
                <a:spcPct val="0"/>
              </a:spcBef>
            </a:pPr>
            <a:r>
              <a:rPr lang="en-US" sz="2099">
                <a:solidFill>
                  <a:srgbClr val="2B2C30"/>
                </a:solidFill>
                <a:latin typeface="Public Sans"/>
                <a:ea typeface="Public Sans"/>
                <a:cs typeface="Public Sans"/>
                <a:sym typeface="Public Sans"/>
              </a:rPr>
              <a:t>✅ Kaplan-Meier Survival Curve</a:t>
            </a:r>
          </a:p>
          <a:p>
            <a:pPr algn="l">
              <a:lnSpc>
                <a:spcPts val="1260"/>
              </a:lnSpc>
              <a:spcBef>
                <a:spcPct val="0"/>
              </a:spcBef>
            </a:pPr>
          </a:p>
          <a:p>
            <a:pPr algn="l">
              <a:lnSpc>
                <a:spcPts val="3639"/>
              </a:lnSpc>
              <a:spcBef>
                <a:spcPct val="0"/>
              </a:spcBef>
            </a:pPr>
            <a:r>
              <a:rPr lang="en-US" b="true" sz="2599">
                <a:solidFill>
                  <a:srgbClr val="2B2C30"/>
                </a:solidFill>
                <a:latin typeface="Public Sans Bold"/>
                <a:ea typeface="Public Sans Bold"/>
                <a:cs typeface="Public Sans Bold"/>
                <a:sym typeface="Public Sans Bold"/>
              </a:rPr>
              <a:t>📊 [Variables to Use]</a:t>
            </a:r>
          </a:p>
          <a:p>
            <a:pPr algn="l" marL="453388" indent="-226694" lvl="1">
              <a:lnSpc>
                <a:spcPts val="2939"/>
              </a:lnSpc>
              <a:spcBef>
                <a:spcPct val="0"/>
              </a:spcBef>
              <a:buFont typeface="Arial"/>
              <a:buChar char="•"/>
            </a:pPr>
            <a:r>
              <a:rPr lang="en-US" sz="2099">
                <a:solidFill>
                  <a:srgbClr val="2B2C30"/>
                </a:solidFill>
                <a:latin typeface="Public Sans"/>
                <a:ea typeface="Public Sans"/>
                <a:cs typeface="Public Sans"/>
                <a:sym typeface="Public Sans"/>
              </a:rPr>
              <a:t>duration (Survival Duration)</a:t>
            </a:r>
          </a:p>
          <a:p>
            <a:pPr algn="l" marL="453388" indent="-226694" lvl="1">
              <a:lnSpc>
                <a:spcPts val="2939"/>
              </a:lnSpc>
              <a:spcBef>
                <a:spcPct val="0"/>
              </a:spcBef>
              <a:buFont typeface="Arial"/>
              <a:buChar char="•"/>
            </a:pPr>
            <a:r>
              <a:rPr lang="en-US" sz="2099">
                <a:solidFill>
                  <a:srgbClr val="2B2C30"/>
                </a:solidFill>
                <a:latin typeface="Public Sans"/>
                <a:ea typeface="Public Sans"/>
                <a:cs typeface="Public Sans"/>
                <a:sym typeface="Public Sans"/>
              </a:rPr>
              <a:t>event_mapped (Mortality status: 1 = death, 0 = survival, -1 = unknown)</a:t>
            </a:r>
          </a:p>
          <a:p>
            <a:pPr algn="l" marL="453388" indent="-226694" lvl="1">
              <a:lnSpc>
                <a:spcPts val="2939"/>
              </a:lnSpc>
              <a:spcBef>
                <a:spcPct val="0"/>
              </a:spcBef>
              <a:buFont typeface="Arial"/>
              <a:buChar char="•"/>
            </a:pPr>
            <a:r>
              <a:rPr lang="en-US" sz="2099">
                <a:solidFill>
                  <a:srgbClr val="2B2C30"/>
                </a:solidFill>
                <a:latin typeface="Public Sans"/>
                <a:ea typeface="Public Sans"/>
                <a:cs typeface="Public Sans"/>
                <a:sym typeface="Public Sans"/>
              </a:rPr>
              <a:t>standardized_regimen (Treatment Regimen)</a:t>
            </a:r>
          </a:p>
          <a:p>
            <a:pPr algn="l" marL="453388" indent="-226694" lvl="1">
              <a:lnSpc>
                <a:spcPts val="2939"/>
              </a:lnSpc>
              <a:spcBef>
                <a:spcPct val="0"/>
              </a:spcBef>
              <a:buFont typeface="Arial"/>
              <a:buChar char="•"/>
            </a:pPr>
            <a:r>
              <a:rPr lang="en-US" sz="2099">
                <a:solidFill>
                  <a:srgbClr val="2B2C30"/>
                </a:solidFill>
                <a:latin typeface="Public Sans"/>
                <a:ea typeface="Public Sans"/>
                <a:cs typeface="Public Sans"/>
                <a:sym typeface="Public Sans"/>
              </a:rPr>
              <a:t>age (Patient Age)</a:t>
            </a:r>
          </a:p>
          <a:p>
            <a:pPr algn="l" marL="453388" indent="-226694" lvl="1">
              <a:lnSpc>
                <a:spcPts val="2939"/>
              </a:lnSpc>
              <a:spcBef>
                <a:spcPct val="0"/>
              </a:spcBef>
              <a:buFont typeface="Arial"/>
              <a:buChar char="•"/>
            </a:pPr>
            <a:r>
              <a:rPr lang="en-US" sz="2099">
                <a:solidFill>
                  <a:srgbClr val="2B2C30"/>
                </a:solidFill>
                <a:latin typeface="Public Sans"/>
                <a:ea typeface="Public Sans"/>
                <a:cs typeface="Public Sans"/>
                <a:sym typeface="Public Sans"/>
              </a:rPr>
              <a:t>stage_best (Cancer Stage)</a:t>
            </a:r>
          </a:p>
          <a:p>
            <a:pPr algn="l">
              <a:lnSpc>
                <a:spcPts val="1260"/>
              </a:lnSpc>
              <a:spcBef>
                <a:spcPct val="0"/>
              </a:spcBef>
            </a:pPr>
          </a:p>
          <a:p>
            <a:pPr algn="l">
              <a:lnSpc>
                <a:spcPts val="1260"/>
              </a:lnSpc>
              <a:spcBef>
                <a:spcPct val="0"/>
              </a:spcBef>
            </a:pPr>
          </a:p>
          <a:p>
            <a:pPr algn="l">
              <a:lnSpc>
                <a:spcPts val="3499"/>
              </a:lnSpc>
              <a:spcBef>
                <a:spcPct val="0"/>
              </a:spcBef>
            </a:pPr>
            <a:r>
              <a:rPr lang="en-US" b="true" sz="2499">
                <a:solidFill>
                  <a:srgbClr val="2B2C30"/>
                </a:solidFill>
                <a:latin typeface="Public Sans Bold"/>
                <a:ea typeface="Public Sans Bold"/>
                <a:cs typeface="Public Sans Bold"/>
                <a:sym typeface="Public Sans Bold"/>
              </a:rPr>
              <a:t>🔍 [Why This Chart is Needed]</a:t>
            </a:r>
          </a:p>
          <a:p>
            <a:pPr algn="l">
              <a:lnSpc>
                <a:spcPts val="2939"/>
              </a:lnSpc>
              <a:spcBef>
                <a:spcPct val="0"/>
              </a:spcBef>
            </a:pPr>
            <a:r>
              <a:rPr lang="en-US" sz="2099">
                <a:solidFill>
                  <a:srgbClr val="2B2C30"/>
                </a:solidFill>
                <a:latin typeface="Public Sans"/>
                <a:ea typeface="Public Sans"/>
                <a:cs typeface="Public Sans"/>
                <a:sym typeface="Public Sans"/>
              </a:rPr>
              <a:t>✅ Compare long-term survival rates across different treatment regimens to determine the effectiveness.</a:t>
            </a:r>
          </a:p>
          <a:p>
            <a:pPr algn="l">
              <a:lnSpc>
                <a:spcPts val="2939"/>
              </a:lnSpc>
              <a:spcBef>
                <a:spcPct val="0"/>
              </a:spcBef>
            </a:pPr>
            <a:r>
              <a:rPr lang="en-US" sz="2099">
                <a:solidFill>
                  <a:srgbClr val="2B2C30"/>
                </a:solidFill>
                <a:latin typeface="Public Sans"/>
                <a:ea typeface="Public Sans"/>
                <a:cs typeface="Public Sans"/>
                <a:sym typeface="Public Sans"/>
              </a:rPr>
              <a:t>✅ Analyze survival rates by age to explore treatment options for older patients and evaluate if age impacts treatment success.</a:t>
            </a:r>
          </a:p>
          <a:p>
            <a:pPr algn="l">
              <a:lnSpc>
                <a:spcPts val="2939"/>
              </a:lnSpc>
              <a:spcBef>
                <a:spcPct val="0"/>
              </a:spcBef>
            </a:pPr>
            <a:r>
              <a:rPr lang="en-US" sz="2099">
                <a:solidFill>
                  <a:srgbClr val="2B2C30"/>
                </a:solidFill>
                <a:latin typeface="Public Sans"/>
                <a:ea typeface="Public Sans"/>
                <a:cs typeface="Public Sans"/>
                <a:sym typeface="Public Sans"/>
              </a:rPr>
              <a:t>✅ Assess the impact of cancer stage on survival, which can help inform decision-making and treatment planning.</a:t>
            </a:r>
          </a:p>
          <a:p>
            <a:pPr algn="l">
              <a:lnSpc>
                <a:spcPts val="1260"/>
              </a:lnSpc>
              <a:spcBef>
                <a:spcPct val="0"/>
              </a:spcBef>
            </a:pPr>
          </a:p>
          <a:p>
            <a:pPr algn="l">
              <a:lnSpc>
                <a:spcPts val="1260"/>
              </a:lnSpc>
              <a:spcBef>
                <a:spcPct val="0"/>
              </a:spcBef>
            </a:pPr>
          </a:p>
          <a:p>
            <a:pPr algn="l">
              <a:lnSpc>
                <a:spcPts val="3499"/>
              </a:lnSpc>
              <a:spcBef>
                <a:spcPct val="0"/>
              </a:spcBef>
            </a:pPr>
            <a:r>
              <a:rPr lang="en-US" b="true" sz="2499">
                <a:solidFill>
                  <a:srgbClr val="2B2C30"/>
                </a:solidFill>
                <a:latin typeface="Public Sans Bold"/>
                <a:ea typeface="Public Sans Bold"/>
                <a:cs typeface="Public Sans Bold"/>
                <a:sym typeface="Public Sans Bold"/>
              </a:rPr>
              <a:t>📖 [Key Insights]</a:t>
            </a:r>
          </a:p>
          <a:p>
            <a:pPr algn="l" marL="453388" indent="-226694" lvl="1">
              <a:lnSpc>
                <a:spcPts val="2939"/>
              </a:lnSpc>
              <a:spcBef>
                <a:spcPct val="0"/>
              </a:spcBef>
              <a:buFont typeface="Arial"/>
              <a:buChar char="•"/>
            </a:pPr>
            <a:r>
              <a:rPr lang="en-US" sz="2099">
                <a:solidFill>
                  <a:srgbClr val="2B2C30"/>
                </a:solidFill>
                <a:latin typeface="Public Sans"/>
                <a:ea typeface="Public Sans"/>
                <a:cs typeface="Public Sans"/>
                <a:sym typeface="Public Sans"/>
              </a:rPr>
              <a:t>"How long do patients survive on average after starting treatment?"</a:t>
            </a:r>
          </a:p>
          <a:p>
            <a:pPr algn="l" marL="453388" indent="-226694" lvl="1">
              <a:lnSpc>
                <a:spcPts val="2939"/>
              </a:lnSpc>
              <a:spcBef>
                <a:spcPct val="0"/>
              </a:spcBef>
              <a:buFont typeface="Arial"/>
              <a:buChar char="•"/>
            </a:pPr>
            <a:r>
              <a:rPr lang="en-US" sz="2099">
                <a:solidFill>
                  <a:srgbClr val="2B2C30"/>
                </a:solidFill>
                <a:latin typeface="Public Sans"/>
                <a:ea typeface="Public Sans"/>
                <a:cs typeface="Public Sans"/>
                <a:sym typeface="Public Sans"/>
              </a:rPr>
              <a:t>"How does survival rate change with increasing cancer stage?"</a:t>
            </a:r>
          </a:p>
          <a:p>
            <a:pPr algn="l" marL="453388" indent="-226694" lvl="1">
              <a:lnSpc>
                <a:spcPts val="2939"/>
              </a:lnSpc>
              <a:spcBef>
                <a:spcPct val="0"/>
              </a:spcBef>
              <a:buFont typeface="Arial"/>
              <a:buChar char="•"/>
            </a:pPr>
            <a:r>
              <a:rPr lang="en-US" sz="2099">
                <a:solidFill>
                  <a:srgbClr val="2B2C30"/>
                </a:solidFill>
                <a:latin typeface="Public Sans"/>
                <a:ea typeface="Public Sans"/>
                <a:cs typeface="Public Sans"/>
                <a:sym typeface="Public Sans"/>
              </a:rPr>
              <a:t>"Is there a significant survival rate difference between younger and older patients?"</a:t>
            </a:r>
          </a:p>
          <a:p>
            <a:pPr algn="l">
              <a:lnSpc>
                <a:spcPts val="2939"/>
              </a:lnSpc>
              <a:spcBef>
                <a:spcPct val="0"/>
              </a:spcBef>
            </a:pP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52500"/>
            <a:ext cx="16230600" cy="622566"/>
          </a:xfrm>
          <a:prstGeom prst="rect">
            <a:avLst/>
          </a:prstGeom>
        </p:spPr>
        <p:txBody>
          <a:bodyPr anchor="t" rtlCol="false" tIns="0" lIns="0" bIns="0" rIns="0">
            <a:spAutoFit/>
          </a:bodyPr>
          <a:lstStyle/>
          <a:p>
            <a:pPr algn="l">
              <a:lnSpc>
                <a:spcPts val="5060"/>
              </a:lnSpc>
              <a:spcBef>
                <a:spcPct val="0"/>
              </a:spcBef>
            </a:pPr>
            <a:r>
              <a:rPr lang="en-US" b="true" sz="3614" spc="820">
                <a:solidFill>
                  <a:srgbClr val="2B2C30"/>
                </a:solidFill>
                <a:latin typeface="Public Sans Bold"/>
                <a:ea typeface="Public Sans Bold"/>
                <a:cs typeface="Public Sans Bold"/>
                <a:sym typeface="Public Sans Bold"/>
              </a:rPr>
              <a:t>4. PATIENT SURVIVAL RATE ANALYSIS</a:t>
            </a:r>
          </a:p>
        </p:txBody>
      </p:sp>
      <p:sp>
        <p:nvSpPr>
          <p:cNvPr name="TextBox 4" id="4"/>
          <p:cNvSpPr txBox="true"/>
          <p:nvPr/>
        </p:nvSpPr>
        <p:spPr>
          <a:xfrm rot="0">
            <a:off x="3461958" y="4086288"/>
            <a:ext cx="11320426" cy="1266698"/>
          </a:xfrm>
          <a:prstGeom prst="rect">
            <a:avLst/>
          </a:prstGeom>
        </p:spPr>
        <p:txBody>
          <a:bodyPr anchor="t" rtlCol="false" tIns="0" lIns="0" bIns="0" rIns="0">
            <a:spAutoFit/>
          </a:bodyPr>
          <a:lstStyle/>
          <a:p>
            <a:pPr algn="l">
              <a:lnSpc>
                <a:spcPts val="5235"/>
              </a:lnSpc>
            </a:pPr>
            <a:r>
              <a:rPr lang="en-US" sz="2799" b="true">
                <a:solidFill>
                  <a:srgbClr val="2B2C30"/>
                </a:solidFill>
                <a:latin typeface="Public Sans Bold"/>
                <a:ea typeface="Public Sans Bold"/>
                <a:cs typeface="Public Sans Bold"/>
                <a:sym typeface="Public Sans Bold"/>
              </a:rPr>
              <a:t>Block 1.</a:t>
            </a:r>
            <a:r>
              <a:rPr lang="en-US" sz="2799">
                <a:solidFill>
                  <a:srgbClr val="2B2C30"/>
                </a:solidFill>
                <a:latin typeface="Public Sans"/>
                <a:ea typeface="Public Sans"/>
                <a:cs typeface="Public Sans"/>
                <a:sym typeface="Public Sans"/>
              </a:rPr>
              <a:t>  Plot survival curves for the top 5 standardized regimens</a:t>
            </a:r>
          </a:p>
          <a:p>
            <a:pPr algn="l">
              <a:lnSpc>
                <a:spcPts val="5235"/>
              </a:lnSpc>
            </a:pPr>
            <a:r>
              <a:rPr lang="en-US" sz="2799" b="true">
                <a:solidFill>
                  <a:srgbClr val="2B2C30"/>
                </a:solidFill>
                <a:latin typeface="Public Sans Bold"/>
                <a:ea typeface="Public Sans Bold"/>
                <a:cs typeface="Public Sans Bold"/>
                <a:sym typeface="Public Sans Bold"/>
              </a:rPr>
              <a:t>Block 2.</a:t>
            </a:r>
            <a:r>
              <a:rPr lang="en-US" sz="2799">
                <a:solidFill>
                  <a:srgbClr val="2B2C30"/>
                </a:solidFill>
                <a:latin typeface="Public Sans"/>
                <a:ea typeface="Public Sans"/>
                <a:cs typeface="Public Sans"/>
                <a:sym typeface="Public Sans"/>
              </a:rPr>
              <a:t> Plot survival curves by 'age_group'</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828562" y="8545021"/>
            <a:ext cx="2946901" cy="799004"/>
            <a:chOff x="0" y="0"/>
            <a:chExt cx="3929202" cy="1065339"/>
          </a:xfrm>
        </p:grpSpPr>
        <p:sp>
          <p:nvSpPr>
            <p:cNvPr name="Freeform 4" id="4"/>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6" id="6"/>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
        <p:nvSpPr>
          <p:cNvPr name="Freeform 7" id="7"/>
          <p:cNvSpPr/>
          <p:nvPr/>
        </p:nvSpPr>
        <p:spPr>
          <a:xfrm flipH="false" flipV="false" rot="0">
            <a:off x="7767136" y="2378032"/>
            <a:ext cx="9202478" cy="5213346"/>
          </a:xfrm>
          <a:custGeom>
            <a:avLst/>
            <a:gdLst/>
            <a:ahLst/>
            <a:cxnLst/>
            <a:rect r="r" b="b" t="t" l="l"/>
            <a:pathLst>
              <a:path h="5213346" w="9202478">
                <a:moveTo>
                  <a:pt x="0" y="0"/>
                </a:moveTo>
                <a:lnTo>
                  <a:pt x="9202478" y="0"/>
                </a:lnTo>
                <a:lnTo>
                  <a:pt x="9202478" y="5213346"/>
                </a:lnTo>
                <a:lnTo>
                  <a:pt x="0" y="5213346"/>
                </a:lnTo>
                <a:lnTo>
                  <a:pt x="0" y="0"/>
                </a:lnTo>
                <a:close/>
              </a:path>
            </a:pathLst>
          </a:custGeom>
          <a:blipFill>
            <a:blip r:embed="rId5"/>
            <a:stretch>
              <a:fillRect l="-57" t="0" r="-57" b="-2278"/>
            </a:stretch>
          </a:blipFill>
        </p:spPr>
      </p:sp>
      <p:sp>
        <p:nvSpPr>
          <p:cNvPr name="Freeform 8" id="8"/>
          <p:cNvSpPr/>
          <p:nvPr/>
        </p:nvSpPr>
        <p:spPr>
          <a:xfrm flipH="false" flipV="false" rot="0">
            <a:off x="4610690" y="7991428"/>
            <a:ext cx="9884159" cy="1629750"/>
          </a:xfrm>
          <a:custGeom>
            <a:avLst/>
            <a:gdLst/>
            <a:ahLst/>
            <a:cxnLst/>
            <a:rect r="r" b="b" t="t" l="l"/>
            <a:pathLst>
              <a:path h="1629750" w="9884159">
                <a:moveTo>
                  <a:pt x="0" y="0"/>
                </a:moveTo>
                <a:lnTo>
                  <a:pt x="9884159" y="0"/>
                </a:lnTo>
                <a:lnTo>
                  <a:pt x="9884159" y="1629750"/>
                </a:lnTo>
                <a:lnTo>
                  <a:pt x="0" y="1629750"/>
                </a:lnTo>
                <a:lnTo>
                  <a:pt x="0" y="0"/>
                </a:lnTo>
                <a:close/>
              </a:path>
            </a:pathLst>
          </a:custGeom>
          <a:blipFill>
            <a:blip r:embed="rId6"/>
            <a:stretch>
              <a:fillRect l="0" t="-1551" r="0" b="-1551"/>
            </a:stretch>
          </a:blipFill>
        </p:spPr>
      </p:sp>
      <p:sp>
        <p:nvSpPr>
          <p:cNvPr name="TextBox 9" id="9"/>
          <p:cNvSpPr txBox="true"/>
          <p:nvPr/>
        </p:nvSpPr>
        <p:spPr>
          <a:xfrm rot="0">
            <a:off x="1769389" y="4361180"/>
            <a:ext cx="5146395" cy="391795"/>
          </a:xfrm>
          <a:prstGeom prst="rect">
            <a:avLst/>
          </a:prstGeom>
        </p:spPr>
        <p:txBody>
          <a:bodyPr anchor="t" rtlCol="false" tIns="0" lIns="0" bIns="0" rIns="0">
            <a:spAutoFit/>
          </a:bodyPr>
          <a:lstStyle/>
          <a:p>
            <a:pPr algn="l">
              <a:lnSpc>
                <a:spcPts val="3079"/>
              </a:lnSpc>
            </a:pPr>
            <a:r>
              <a:rPr lang="en-US" b="true" sz="2199">
                <a:solidFill>
                  <a:srgbClr val="2B2C30"/>
                </a:solidFill>
                <a:latin typeface="Public Sans Bold"/>
                <a:ea typeface="Public Sans Bold"/>
                <a:cs typeface="Public Sans Bold"/>
                <a:sym typeface="Public Sans Bold"/>
              </a:rPr>
              <a:t>Core Variables (Existing Data)</a:t>
            </a:r>
          </a:p>
        </p:txBody>
      </p:sp>
      <p:sp>
        <p:nvSpPr>
          <p:cNvPr name="AutoShape 10" id="10"/>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11" id="11"/>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KEY OBJECTIVES</a:t>
            </a:r>
          </a:p>
        </p:txBody>
      </p:sp>
      <p:sp>
        <p:nvSpPr>
          <p:cNvPr name="TextBox 12" id="12"/>
          <p:cNvSpPr txBox="true"/>
          <p:nvPr/>
        </p:nvSpPr>
        <p:spPr>
          <a:xfrm rot="0">
            <a:off x="268938" y="8487871"/>
            <a:ext cx="5146395" cy="391795"/>
          </a:xfrm>
          <a:prstGeom prst="rect">
            <a:avLst/>
          </a:prstGeom>
        </p:spPr>
        <p:txBody>
          <a:bodyPr anchor="t" rtlCol="false" tIns="0" lIns="0" bIns="0" rIns="0">
            <a:spAutoFit/>
          </a:bodyPr>
          <a:lstStyle/>
          <a:p>
            <a:pPr algn="l">
              <a:lnSpc>
                <a:spcPts val="3079"/>
              </a:lnSpc>
            </a:pPr>
            <a:r>
              <a:rPr lang="en-US" b="true" sz="2199">
                <a:solidFill>
                  <a:srgbClr val="2B2C30"/>
                </a:solidFill>
                <a:latin typeface="Public Sans Bold"/>
                <a:ea typeface="Public Sans Bold"/>
                <a:cs typeface="Public Sans Bold"/>
                <a:sym typeface="Public Sans Bold"/>
              </a:rPr>
              <a:t>Computed Variables(New Data)</a:t>
            </a:r>
          </a:p>
        </p:txBody>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3256519" y="2156457"/>
            <a:ext cx="12099945" cy="7789340"/>
          </a:xfrm>
          <a:custGeom>
            <a:avLst/>
            <a:gdLst/>
            <a:ahLst/>
            <a:cxnLst/>
            <a:rect r="r" b="b" t="t" l="l"/>
            <a:pathLst>
              <a:path h="7789340" w="12099945">
                <a:moveTo>
                  <a:pt x="0" y="0"/>
                </a:moveTo>
                <a:lnTo>
                  <a:pt x="12099945" y="0"/>
                </a:lnTo>
                <a:lnTo>
                  <a:pt x="12099945" y="7789340"/>
                </a:lnTo>
                <a:lnTo>
                  <a:pt x="0" y="7789340"/>
                </a:lnTo>
                <a:lnTo>
                  <a:pt x="0" y="0"/>
                </a:lnTo>
                <a:close/>
              </a:path>
            </a:pathLst>
          </a:custGeom>
          <a:blipFill>
            <a:blip r:embed="rId2"/>
            <a:stretch>
              <a:fillRect l="0" t="0" r="0" b="0"/>
            </a:stretch>
          </a:blipFill>
        </p:spPr>
      </p:sp>
      <p:sp>
        <p:nvSpPr>
          <p:cNvPr name="TextBox 4" id="4"/>
          <p:cNvSpPr txBox="true"/>
          <p:nvPr/>
        </p:nvSpPr>
        <p:spPr>
          <a:xfrm rot="0">
            <a:off x="1028700" y="965158"/>
            <a:ext cx="16230600" cy="440956"/>
          </a:xfrm>
          <a:prstGeom prst="rect">
            <a:avLst/>
          </a:prstGeom>
        </p:spPr>
        <p:txBody>
          <a:bodyPr anchor="t" rtlCol="false" tIns="0" lIns="0" bIns="0" rIns="0">
            <a:spAutoFit/>
          </a:bodyPr>
          <a:lstStyle/>
          <a:p>
            <a:pPr algn="l">
              <a:lnSpc>
                <a:spcPts val="3520"/>
              </a:lnSpc>
              <a:spcBef>
                <a:spcPct val="0"/>
              </a:spcBef>
            </a:pPr>
            <a:r>
              <a:rPr lang="en-US" b="true" sz="2514" spc="570">
                <a:solidFill>
                  <a:srgbClr val="2B2C30"/>
                </a:solidFill>
                <a:latin typeface="Public Sans Bold"/>
                <a:ea typeface="Public Sans Bold"/>
                <a:cs typeface="Public Sans Bold"/>
                <a:sym typeface="Public Sans Bold"/>
              </a:rPr>
              <a:t>4-1 PLOT SURVIVAL CURVES FOR THE TOP 5 STANDARDIZED REGIMENS</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5"/>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535273" y="2633845"/>
            <a:ext cx="17596216" cy="5428609"/>
          </a:xfrm>
          <a:prstGeom prst="rect">
            <a:avLst/>
          </a:prstGeom>
        </p:spPr>
        <p:txBody>
          <a:bodyPr anchor="t" rtlCol="false" tIns="0" lIns="0" bIns="0" rIns="0">
            <a:spAutoFit/>
          </a:bodyPr>
          <a:lstStyle/>
          <a:p>
            <a:pPr algn="l">
              <a:lnSpc>
                <a:spcPts val="2795"/>
              </a:lnSpc>
            </a:pPr>
            <a:r>
              <a:rPr lang="en-US" sz="2150" spc="10" b="true">
                <a:solidFill>
                  <a:srgbClr val="2B2C30"/>
                </a:solidFill>
                <a:latin typeface="Playfair Display Bold"/>
                <a:ea typeface="Playfair Display Bold"/>
                <a:cs typeface="Playfair Display Bold"/>
                <a:sym typeface="Playfair Display Bold"/>
              </a:rPr>
              <a:t>📊 Summary of the Kaplan-Meier Survival Curves for the Top 5 Standardized Regimens</a:t>
            </a:r>
          </a:p>
          <a:p>
            <a:pPr algn="l">
              <a:lnSpc>
                <a:spcPts val="2795"/>
              </a:lnSpc>
            </a:pPr>
          </a:p>
          <a:p>
            <a:pPr algn="l">
              <a:lnSpc>
                <a:spcPts val="2795"/>
              </a:lnSpc>
            </a:pPr>
            <a:r>
              <a:rPr lang="en-US" sz="2150" spc="10" b="true">
                <a:solidFill>
                  <a:srgbClr val="2B2C30"/>
                </a:solidFill>
                <a:latin typeface="Playfair Display Bold"/>
                <a:ea typeface="Playfair Display Bold"/>
                <a:cs typeface="Playfair Display Bold"/>
                <a:sym typeface="Playfair Display Bold"/>
              </a:rPr>
              <a:t>1️⃣ Capecitabine + Oxaliplatin shows the highest long-term survival probability.</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This regimen maintains the highest survival probability over time, suggesting its effectiveness in prolonging life expectancy compared to other regimens.</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Patients on Capecitabine + Oxaliplatin have a higher probability of surviving beyond 2500 days.</a:t>
            </a:r>
          </a:p>
          <a:p>
            <a:pPr algn="l">
              <a:lnSpc>
                <a:spcPts val="2795"/>
              </a:lnSpc>
            </a:pPr>
          </a:p>
          <a:p>
            <a:pPr algn="l">
              <a:lnSpc>
                <a:spcPts val="2795"/>
              </a:lnSpc>
            </a:pPr>
            <a:r>
              <a:rPr lang="en-US" sz="2150" spc="10" b="true">
                <a:solidFill>
                  <a:srgbClr val="2B2C30"/>
                </a:solidFill>
                <a:latin typeface="Playfair Display Bold"/>
                <a:ea typeface="Playfair Display Bold"/>
                <a:cs typeface="Playfair Display Bold"/>
                <a:sym typeface="Playfair Display Bold"/>
              </a:rPr>
              <a:t>2️⃣ Pembrolizumab has the lowest survival probability.</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The steepest decline in survival is seen in Pembrolizumab, indicating rapid mortality rates within the first 1000 days.</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This suggests Pembrolizumab may be less effective as a standalone regimen, potentially requiring combination therapy for better outcomes.</a:t>
            </a:r>
          </a:p>
          <a:p>
            <a:pPr algn="l">
              <a:lnSpc>
                <a:spcPts val="2795"/>
              </a:lnSpc>
            </a:pPr>
          </a:p>
          <a:p>
            <a:pPr algn="l">
              <a:lnSpc>
                <a:spcPts val="2795"/>
              </a:lnSpc>
            </a:pPr>
            <a:r>
              <a:rPr lang="en-US" sz="2150" spc="10" b="true">
                <a:solidFill>
                  <a:srgbClr val="2B2C30"/>
                </a:solidFill>
                <a:latin typeface="Playfair Display Bold"/>
                <a:ea typeface="Playfair Display Bold"/>
                <a:cs typeface="Playfair Display Bold"/>
                <a:sym typeface="Playfair Display Bold"/>
              </a:rPr>
              <a:t>3️⃣ Other chemotherapy-based regimens (Irinotecan + Modified De Gramont, Fluorouracil + Irinotecan) show moderate survival</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These regimens follow a similar survival pattern, with gradual declines over time but better long-term outcomes than Pembrolizumab.</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Modified De Gramont + Oxaliplatin appears slightly more effective than Fluorouracil + Irinotecan.</a:t>
            </a:r>
          </a:p>
          <a:p>
            <a:pPr algn="l">
              <a:lnSpc>
                <a:spcPts val="1235"/>
              </a:lnSpc>
            </a:pP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700" y="965158"/>
            <a:ext cx="16230600" cy="440956"/>
          </a:xfrm>
          <a:prstGeom prst="rect">
            <a:avLst/>
          </a:prstGeom>
        </p:spPr>
        <p:txBody>
          <a:bodyPr anchor="t" rtlCol="false" tIns="0" lIns="0" bIns="0" rIns="0">
            <a:spAutoFit/>
          </a:bodyPr>
          <a:lstStyle/>
          <a:p>
            <a:pPr algn="l">
              <a:lnSpc>
                <a:spcPts val="3520"/>
              </a:lnSpc>
              <a:spcBef>
                <a:spcPct val="0"/>
              </a:spcBef>
            </a:pPr>
            <a:r>
              <a:rPr lang="en-US" b="true" sz="2514" spc="570">
                <a:solidFill>
                  <a:srgbClr val="2B2C30"/>
                </a:solidFill>
                <a:latin typeface="Public Sans Bold"/>
                <a:ea typeface="Public Sans Bold"/>
                <a:cs typeface="Public Sans Bold"/>
                <a:sym typeface="Public Sans Bold"/>
              </a:rPr>
              <a:t>4-1 PLOT SURVIVAL CURVES FOR THE TOP 5 STANDARDIZED REGIMENS</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3133165" y="2051864"/>
            <a:ext cx="12021670" cy="7738950"/>
          </a:xfrm>
          <a:custGeom>
            <a:avLst/>
            <a:gdLst/>
            <a:ahLst/>
            <a:cxnLst/>
            <a:rect r="r" b="b" t="t" l="l"/>
            <a:pathLst>
              <a:path h="7738950" w="12021670">
                <a:moveTo>
                  <a:pt x="0" y="0"/>
                </a:moveTo>
                <a:lnTo>
                  <a:pt x="12021670" y="0"/>
                </a:lnTo>
                <a:lnTo>
                  <a:pt x="12021670" y="7738950"/>
                </a:lnTo>
                <a:lnTo>
                  <a:pt x="0" y="7738950"/>
                </a:lnTo>
                <a:lnTo>
                  <a:pt x="0" y="0"/>
                </a:lnTo>
                <a:close/>
              </a:path>
            </a:pathLst>
          </a:custGeom>
          <a:blipFill>
            <a:blip r:embed="rId2"/>
            <a:stretch>
              <a:fillRect l="0" t="0" r="0" b="0"/>
            </a:stretch>
          </a:blipFill>
        </p:spPr>
      </p:sp>
      <p:sp>
        <p:nvSpPr>
          <p:cNvPr name="TextBox 4" id="4"/>
          <p:cNvSpPr txBox="true"/>
          <p:nvPr/>
        </p:nvSpPr>
        <p:spPr>
          <a:xfrm rot="0">
            <a:off x="1028700" y="965158"/>
            <a:ext cx="16230600" cy="440956"/>
          </a:xfrm>
          <a:prstGeom prst="rect">
            <a:avLst/>
          </a:prstGeom>
        </p:spPr>
        <p:txBody>
          <a:bodyPr anchor="t" rtlCol="false" tIns="0" lIns="0" bIns="0" rIns="0">
            <a:spAutoFit/>
          </a:bodyPr>
          <a:lstStyle/>
          <a:p>
            <a:pPr algn="l">
              <a:lnSpc>
                <a:spcPts val="3520"/>
              </a:lnSpc>
              <a:spcBef>
                <a:spcPct val="0"/>
              </a:spcBef>
            </a:pPr>
            <a:r>
              <a:rPr lang="en-US" b="true" sz="2514" spc="570">
                <a:solidFill>
                  <a:srgbClr val="2B2C30"/>
                </a:solidFill>
                <a:latin typeface="Public Sans Bold"/>
                <a:ea typeface="Public Sans Bold"/>
                <a:cs typeface="Public Sans Bold"/>
                <a:sym typeface="Public Sans Bold"/>
              </a:rPr>
              <a:t>4-2 PLOT SURVIVAL CURVES BY 'AGE_GROUP'</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5"/>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535273" y="2810057"/>
            <a:ext cx="17596216" cy="5076184"/>
          </a:xfrm>
          <a:prstGeom prst="rect">
            <a:avLst/>
          </a:prstGeom>
        </p:spPr>
        <p:txBody>
          <a:bodyPr anchor="t" rtlCol="false" tIns="0" lIns="0" bIns="0" rIns="0">
            <a:spAutoFit/>
          </a:bodyPr>
          <a:lstStyle/>
          <a:p>
            <a:pPr algn="l">
              <a:lnSpc>
                <a:spcPts val="2795"/>
              </a:lnSpc>
            </a:pPr>
            <a:r>
              <a:rPr lang="en-US" sz="2150" spc="10" b="true">
                <a:solidFill>
                  <a:srgbClr val="2B2C30"/>
                </a:solidFill>
                <a:latin typeface="Playfair Display Bold"/>
                <a:ea typeface="Playfair Display Bold"/>
                <a:cs typeface="Playfair Display Bold"/>
                <a:sym typeface="Playfair Display Bold"/>
              </a:rPr>
              <a:t>📊 Summary of the Kaplan-Meier Survival Curves by Age Group</a:t>
            </a:r>
          </a:p>
          <a:p>
            <a:pPr algn="l">
              <a:lnSpc>
                <a:spcPts val="2795"/>
              </a:lnSpc>
            </a:pPr>
          </a:p>
          <a:p>
            <a:pPr algn="l">
              <a:lnSpc>
                <a:spcPts val="2795"/>
              </a:lnSpc>
            </a:pPr>
            <a:r>
              <a:rPr lang="en-US" sz="2150" spc="10" b="true">
                <a:solidFill>
                  <a:srgbClr val="2B2C30"/>
                </a:solidFill>
                <a:latin typeface="Playfair Display Bold"/>
                <a:ea typeface="Playfair Display Bold"/>
                <a:cs typeface="Playfair Display Bold"/>
                <a:sym typeface="Playfair Display Bold"/>
              </a:rPr>
              <a:t>1️⃣ Younger patients (&lt;50) have significantly higher survival probabilities.</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Pat</a:t>
            </a:r>
            <a:r>
              <a:rPr lang="en-US" sz="2150" spc="10">
                <a:solidFill>
                  <a:srgbClr val="2B2C30"/>
                </a:solidFill>
                <a:latin typeface="Playfair Display"/>
                <a:ea typeface="Playfair Display"/>
                <a:cs typeface="Playfair Display"/>
                <a:sym typeface="Playfair Display"/>
              </a:rPr>
              <a:t>ients under 50 years old have the highest survival rates, maintaining above 50% survival probability beyond 2500 days.</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This indicates that younger patients respond better to treatments and have better long-term outcomes.</a:t>
            </a:r>
          </a:p>
          <a:p>
            <a:pPr algn="l">
              <a:lnSpc>
                <a:spcPts val="2795"/>
              </a:lnSpc>
            </a:pPr>
          </a:p>
          <a:p>
            <a:pPr algn="l">
              <a:lnSpc>
                <a:spcPts val="2795"/>
              </a:lnSpc>
            </a:pPr>
            <a:r>
              <a:rPr lang="en-US" sz="2150" spc="10" b="true">
                <a:solidFill>
                  <a:srgbClr val="2B2C30"/>
                </a:solidFill>
                <a:latin typeface="Playfair Display Bold"/>
                <a:ea typeface="Playfair Display Bold"/>
                <a:cs typeface="Playfair Display Bold"/>
                <a:sym typeface="Playfair Display Bold"/>
              </a:rPr>
              <a:t>2️⃣ Older age groups (70-79, 80+) have the lowest survival probabilities.</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The 80+ group shows the steepest survival decline, with very few patients surviving beyond 2000 days.</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The 70-79 group also experiences a sharp drop, reinforcing that older patients may have poorer treatment tolerance or more aggressive disease progression.</a:t>
            </a:r>
          </a:p>
          <a:p>
            <a:pPr algn="l">
              <a:lnSpc>
                <a:spcPts val="2795"/>
              </a:lnSpc>
            </a:pPr>
          </a:p>
          <a:p>
            <a:pPr algn="l">
              <a:lnSpc>
                <a:spcPts val="2795"/>
              </a:lnSpc>
            </a:pPr>
            <a:r>
              <a:rPr lang="en-US" sz="2150" spc="10" b="true">
                <a:solidFill>
                  <a:srgbClr val="2B2C30"/>
                </a:solidFill>
                <a:latin typeface="Playfair Display Bold"/>
                <a:ea typeface="Playfair Display Bold"/>
                <a:cs typeface="Playfair Display Bold"/>
                <a:sym typeface="Playfair Display Bold"/>
              </a:rPr>
              <a:t>3️⃣ </a:t>
            </a:r>
            <a:r>
              <a:rPr lang="en-US" sz="2150" spc="10" b="true">
                <a:solidFill>
                  <a:srgbClr val="2B2C30"/>
                </a:solidFill>
                <a:latin typeface="Playfair Display Bold"/>
                <a:ea typeface="Playfair Display Bold"/>
                <a:cs typeface="Playfair Display Bold"/>
                <a:sym typeface="Playfair Display Bold"/>
              </a:rPr>
              <a:t>The 50-59 and 60-69 groups follow similar survival patterns.</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Their survival curves are close, showing moderate long-term survival probability.</a:t>
            </a:r>
          </a:p>
          <a:p>
            <a:pPr algn="l" marL="464284" indent="-232142" lvl="1">
              <a:lnSpc>
                <a:spcPts val="2795"/>
              </a:lnSpc>
              <a:buFont typeface="Arial"/>
              <a:buChar char="•"/>
            </a:pPr>
            <a:r>
              <a:rPr lang="en-US" sz="2150" spc="10">
                <a:solidFill>
                  <a:srgbClr val="2B2C30"/>
                </a:solidFill>
                <a:latin typeface="Playfair Display"/>
                <a:ea typeface="Playfair Display"/>
                <a:cs typeface="Playfair Display"/>
                <a:sym typeface="Playfair Display"/>
              </a:rPr>
              <a:t>This suggests that treatment effectiveness and disease progression may not drastically change between these two age groups.</a:t>
            </a:r>
          </a:p>
          <a:p>
            <a:pPr algn="l">
              <a:lnSpc>
                <a:spcPts val="1235"/>
              </a:lnSpc>
            </a:pP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700" y="965158"/>
            <a:ext cx="16230600" cy="440956"/>
          </a:xfrm>
          <a:prstGeom prst="rect">
            <a:avLst/>
          </a:prstGeom>
        </p:spPr>
        <p:txBody>
          <a:bodyPr anchor="t" rtlCol="false" tIns="0" lIns="0" bIns="0" rIns="0">
            <a:spAutoFit/>
          </a:bodyPr>
          <a:lstStyle/>
          <a:p>
            <a:pPr algn="l">
              <a:lnSpc>
                <a:spcPts val="3520"/>
              </a:lnSpc>
              <a:spcBef>
                <a:spcPct val="0"/>
              </a:spcBef>
            </a:pPr>
            <a:r>
              <a:rPr lang="en-US" b="true" sz="2514" spc="570">
                <a:solidFill>
                  <a:srgbClr val="2B2C30"/>
                </a:solidFill>
                <a:latin typeface="Public Sans Bold"/>
                <a:ea typeface="Public Sans Bold"/>
                <a:cs typeface="Public Sans Bold"/>
                <a:sym typeface="Public Sans Bold"/>
              </a:rPr>
              <a:t>4-2 PLOT SURVIVAL CURVES BY 'AGE_GROUP'</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1409785"/>
            <a:ext cx="17100748" cy="7067867"/>
          </a:xfrm>
          <a:prstGeom prst="rect">
            <a:avLst/>
          </a:prstGeom>
        </p:spPr>
        <p:txBody>
          <a:bodyPr anchor="t" rtlCol="false" tIns="0" lIns="0" bIns="0" rIns="0">
            <a:spAutoFit/>
          </a:bodyPr>
          <a:lstStyle/>
          <a:p>
            <a:pPr algn="l">
              <a:lnSpc>
                <a:spcPts val="3575"/>
              </a:lnSpc>
            </a:pPr>
            <a:r>
              <a:rPr lang="en-US" sz="2750" spc="13" b="true">
                <a:solidFill>
                  <a:srgbClr val="2B2C30"/>
                </a:solidFill>
                <a:latin typeface="Playfair Display Bold"/>
                <a:ea typeface="Playfair Display Bold"/>
                <a:cs typeface="Playfair Display Bold"/>
                <a:sym typeface="Playfair Display Bold"/>
              </a:rPr>
              <a:t>🔥 Final 3 Key Takeaways from All Kaplan-Meier Survival Curves</a:t>
            </a:r>
          </a:p>
          <a:p>
            <a:pPr algn="l">
              <a:lnSpc>
                <a:spcPts val="3055"/>
              </a:lnSpc>
            </a:pPr>
          </a:p>
          <a:p>
            <a:pPr algn="l">
              <a:lnSpc>
                <a:spcPts val="3055"/>
              </a:lnSpc>
            </a:pPr>
            <a:r>
              <a:rPr lang="en-US" sz="2350" spc="11" b="true">
                <a:solidFill>
                  <a:srgbClr val="2B2C30"/>
                </a:solidFill>
                <a:latin typeface="Playfair Display Bold"/>
                <a:ea typeface="Playfair Display Bold"/>
                <a:cs typeface="Playfair Display Bold"/>
                <a:sym typeface="Playfair Display Bold"/>
              </a:rPr>
              <a:t>1️⃣ Treatment regimen effectiveness varies significantly, with Capecitabine + Oxaliplatin showing the best long-term survival.</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Capecitabine + Oxaliplatin had the highest survival probability beyond 2500 days, making it a strong first-line choice.</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Pembrolizumab showed the worst survival curve, suggesting it may be less effective as a monotherapy.</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Irino</a:t>
            </a:r>
            <a:r>
              <a:rPr lang="en-US" sz="2350" spc="11">
                <a:solidFill>
                  <a:srgbClr val="2B2C30"/>
                </a:solidFill>
                <a:latin typeface="Playfair Display"/>
                <a:ea typeface="Playfair Display"/>
                <a:cs typeface="Playfair Display"/>
                <a:sym typeface="Playfair Display"/>
              </a:rPr>
              <a:t>tecan-based and Fluorouracil-based regimens had moderate survival outcomes, reinforcing their role in treatment strategies.</a:t>
            </a:r>
          </a:p>
          <a:p>
            <a:pPr algn="l">
              <a:lnSpc>
                <a:spcPts val="3055"/>
              </a:lnSpc>
            </a:pPr>
          </a:p>
          <a:p>
            <a:pPr algn="l">
              <a:lnSpc>
                <a:spcPts val="3055"/>
              </a:lnSpc>
            </a:pPr>
            <a:r>
              <a:rPr lang="en-US" sz="2350" spc="11" b="true">
                <a:solidFill>
                  <a:srgbClr val="2B2C30"/>
                </a:solidFill>
                <a:latin typeface="Playfair Display Bold"/>
                <a:ea typeface="Playfair Display Bold"/>
                <a:cs typeface="Playfair Display Bold"/>
                <a:sym typeface="Playfair Display Bold"/>
              </a:rPr>
              <a:t>2️⃣ Age </a:t>
            </a:r>
            <a:r>
              <a:rPr lang="en-US" sz="2350" spc="11" b="true">
                <a:solidFill>
                  <a:srgbClr val="2B2C30"/>
                </a:solidFill>
                <a:latin typeface="Playfair Display Bold"/>
                <a:ea typeface="Playfair Display Bold"/>
                <a:cs typeface="Playfair Display Bold"/>
                <a:sym typeface="Playfair Display Bold"/>
              </a:rPr>
              <a:t>is a major factor in survival, with younger patients having a significant advantage.</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Pati</a:t>
            </a:r>
            <a:r>
              <a:rPr lang="en-US" sz="2350" spc="11">
                <a:solidFill>
                  <a:srgbClr val="2B2C30"/>
                </a:solidFill>
                <a:latin typeface="Playfair Display"/>
                <a:ea typeface="Playfair Display"/>
                <a:cs typeface="Playfair Display"/>
                <a:sym typeface="Playfair Display"/>
              </a:rPr>
              <a:t>ents under 50 had the best survival rates, maintaining &gt;50% probability beyond 2500 days.</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Older age groups (70-79, 80+) showed the fastest decline, highlighting challenges in treating elderly patients.</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The 50-69 range had similar survival trends, suggesting treatment efficacy may not differ much between these groups.</a:t>
            </a:r>
          </a:p>
          <a:p>
            <a:pPr algn="l">
              <a:lnSpc>
                <a:spcPts val="3055"/>
              </a:lnSpc>
            </a:pPr>
          </a:p>
          <a:p>
            <a:pPr algn="l">
              <a:lnSpc>
                <a:spcPts val="3055"/>
              </a:lnSpc>
            </a:pPr>
            <a:r>
              <a:rPr lang="en-US" sz="2350" spc="11" b="true">
                <a:solidFill>
                  <a:srgbClr val="2B2C30"/>
                </a:solidFill>
                <a:latin typeface="Playfair Display Bold"/>
                <a:ea typeface="Playfair Display Bold"/>
                <a:cs typeface="Playfair Display Bold"/>
                <a:sym typeface="Playfair Display Bold"/>
              </a:rPr>
              <a:t>3️⃣ Personalized tre</a:t>
            </a:r>
            <a:r>
              <a:rPr lang="en-US" sz="2350" spc="11" b="true">
                <a:solidFill>
                  <a:srgbClr val="2B2C30"/>
                </a:solidFill>
                <a:latin typeface="Playfair Display Bold"/>
                <a:ea typeface="Playfair Display Bold"/>
                <a:cs typeface="Playfair Display Bold"/>
                <a:sym typeface="Playfair Display Bold"/>
              </a:rPr>
              <a:t>atm</a:t>
            </a:r>
            <a:r>
              <a:rPr lang="en-US" sz="2350" spc="11" b="true">
                <a:solidFill>
                  <a:srgbClr val="2B2C30"/>
                </a:solidFill>
                <a:latin typeface="Playfair Display Bold"/>
                <a:ea typeface="Playfair Display Bold"/>
                <a:cs typeface="Playfair Display Bold"/>
                <a:sym typeface="Playfair Display Bold"/>
              </a:rPr>
              <a:t>ent plans are essential, considering both regimen choice and patient age.</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Younger patients may benefit from aggressive treatments, given their</a:t>
            </a:r>
            <a:r>
              <a:rPr lang="en-US" sz="2350" spc="11">
                <a:solidFill>
                  <a:srgbClr val="2B2C30"/>
                </a:solidFill>
                <a:latin typeface="Playfair Display"/>
                <a:ea typeface="Playfair Display"/>
                <a:cs typeface="Playfair Display"/>
                <a:sym typeface="Playfair Display"/>
              </a:rPr>
              <a:t> high</a:t>
            </a:r>
            <a:r>
              <a:rPr lang="en-US" sz="2350" spc="11">
                <a:solidFill>
                  <a:srgbClr val="2B2C30"/>
                </a:solidFill>
                <a:latin typeface="Playfair Display"/>
                <a:ea typeface="Playfair Display"/>
                <a:cs typeface="Playfair Display"/>
                <a:sym typeface="Playfair Display"/>
              </a:rPr>
              <a:t>er survival probabilities.</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Older patients may need tailored approaches to balance efficacy with treatment tolerance.</a:t>
            </a:r>
          </a:p>
          <a:p>
            <a:pPr algn="l" marL="507462" indent="-253731" lvl="1">
              <a:lnSpc>
                <a:spcPts val="3055"/>
              </a:lnSpc>
              <a:buFont typeface="Arial"/>
              <a:buChar char="•"/>
            </a:pPr>
            <a:r>
              <a:rPr lang="en-US" sz="2350" spc="11">
                <a:solidFill>
                  <a:srgbClr val="2B2C30"/>
                </a:solidFill>
                <a:latin typeface="Playfair Display"/>
                <a:ea typeface="Playfair Display"/>
                <a:cs typeface="Playfair Display"/>
                <a:sym typeface="Playfair Display"/>
              </a:rPr>
              <a:t>Optimizing regimen selection based on long-term survival trends can help improve patient outcomes.</a:t>
            </a:r>
          </a:p>
          <a:p>
            <a:pPr algn="l">
              <a:lnSpc>
                <a:spcPts val="195"/>
              </a:lnSpc>
            </a:pPr>
          </a:p>
        </p:txBody>
      </p:sp>
      <p:grpSp>
        <p:nvGrpSpPr>
          <p:cNvPr name="Group 3" id="3"/>
          <p:cNvGrpSpPr/>
          <p:nvPr/>
        </p:nvGrpSpPr>
        <p:grpSpPr>
          <a:xfrm rot="0">
            <a:off x="14828562" y="8545021"/>
            <a:ext cx="2946901" cy="799004"/>
            <a:chOff x="0" y="0"/>
            <a:chExt cx="3929202" cy="1065339"/>
          </a:xfrm>
        </p:grpSpPr>
        <p:sp>
          <p:nvSpPr>
            <p:cNvPr name="Freeform 4" id="4"/>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6" id="6"/>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6022962"/>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850963" y="3840613"/>
            <a:ext cx="16408332" cy="2084083"/>
          </a:xfrm>
          <a:prstGeom prst="rect">
            <a:avLst/>
          </a:prstGeom>
        </p:spPr>
        <p:txBody>
          <a:bodyPr anchor="t" rtlCol="false" tIns="0" lIns="0" bIns="0" rIns="0">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sp>
        <p:nvSpPr>
          <p:cNvPr name="TextBox 4" id="4"/>
          <p:cNvSpPr txBox="true"/>
          <p:nvPr/>
        </p:nvSpPr>
        <p:spPr>
          <a:xfrm rot="0">
            <a:off x="1016407" y="8917305"/>
            <a:ext cx="7862435" cy="426720"/>
          </a:xfrm>
          <a:prstGeom prst="rect">
            <a:avLst/>
          </a:prstGeom>
        </p:spPr>
        <p:txBody>
          <a:bodyPr anchor="t" rtlCol="false" tIns="0" lIns="0" bIns="0" rIns="0">
            <a:spAutoFit/>
          </a:bodyPr>
          <a:lstStyle/>
          <a:p>
            <a:pPr algn="l">
              <a:lnSpc>
                <a:spcPts val="3450"/>
              </a:lnSpc>
            </a:pPr>
            <a:r>
              <a:rPr lang="en-US" sz="2300">
                <a:solidFill>
                  <a:srgbClr val="2B2C30"/>
                </a:solidFill>
                <a:latin typeface="Public Sans"/>
                <a:ea typeface="Public Sans"/>
                <a:cs typeface="Public Sans"/>
                <a:sym typeface="Public Sans"/>
              </a:rPr>
              <a:t>Justin Lee / 5th FEB 2025</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1. OVERALL TREATMENT SUCCESS ANALYSIS</a:t>
            </a:r>
          </a:p>
        </p:txBody>
      </p:sp>
      <p:sp>
        <p:nvSpPr>
          <p:cNvPr name="TextBox 4" id="4"/>
          <p:cNvSpPr txBox="true"/>
          <p:nvPr/>
        </p:nvSpPr>
        <p:spPr>
          <a:xfrm rot="0">
            <a:off x="1028700" y="1899282"/>
            <a:ext cx="13961980" cy="8006715"/>
          </a:xfrm>
          <a:prstGeom prst="rect">
            <a:avLst/>
          </a:prstGeom>
        </p:spPr>
        <p:txBody>
          <a:bodyPr anchor="t" rtlCol="false" tIns="0" lIns="0" bIns="0" rIns="0">
            <a:spAutoFit/>
          </a:bodyPr>
          <a:lstStyle/>
          <a:p>
            <a:pPr algn="l">
              <a:lnSpc>
                <a:spcPts val="3639"/>
              </a:lnSpc>
              <a:spcBef>
                <a:spcPct val="0"/>
              </a:spcBef>
            </a:pPr>
            <a:r>
              <a:rPr lang="en-US" b="true" sz="2599">
                <a:solidFill>
                  <a:srgbClr val="2B2C30"/>
                </a:solidFill>
                <a:latin typeface="Public Sans Bold"/>
                <a:ea typeface="Public Sans Bold"/>
                <a:cs typeface="Public Sans Bold"/>
                <a:sym typeface="Public Sans Bold"/>
              </a:rPr>
              <a:t>📌 [Chart Type]</a:t>
            </a:r>
          </a:p>
          <a:p>
            <a:pPr algn="l">
              <a:lnSpc>
                <a:spcPts val="1399"/>
              </a:lnSpc>
              <a:spcBef>
                <a:spcPct val="0"/>
              </a:spcBef>
            </a:pPr>
          </a:p>
          <a:p>
            <a:pPr algn="l">
              <a:lnSpc>
                <a:spcPts val="3079"/>
              </a:lnSpc>
              <a:spcBef>
                <a:spcPct val="0"/>
              </a:spcBef>
            </a:pPr>
            <a:r>
              <a:rPr lang="en-US" sz="2199">
                <a:solidFill>
                  <a:srgbClr val="2B2C30"/>
                </a:solidFill>
                <a:latin typeface="Public Sans"/>
                <a:ea typeface="Public Sans"/>
                <a:cs typeface="Public Sans"/>
                <a:sym typeface="Public Sans"/>
              </a:rPr>
              <a:t>✅ Bar Chart</a:t>
            </a:r>
          </a:p>
          <a:p>
            <a:pPr algn="l">
              <a:lnSpc>
                <a:spcPts val="3079"/>
              </a:lnSpc>
              <a:spcBef>
                <a:spcPct val="0"/>
              </a:spcBef>
            </a:pPr>
            <a:r>
              <a:rPr lang="en-US" sz="2199">
                <a:solidFill>
                  <a:srgbClr val="2B2C30"/>
                </a:solidFill>
                <a:latin typeface="Public Sans"/>
                <a:ea typeface="Public Sans"/>
                <a:cs typeface="Public Sans"/>
                <a:sym typeface="Public Sans"/>
              </a:rPr>
              <a:t>✅ Stacked Bar Chart (Supplementary)</a:t>
            </a:r>
          </a:p>
          <a:p>
            <a:pPr algn="l">
              <a:lnSpc>
                <a:spcPts val="1399"/>
              </a:lnSpc>
              <a:spcBef>
                <a:spcPct val="0"/>
              </a:spcBef>
            </a:pPr>
          </a:p>
          <a:p>
            <a:pPr algn="l">
              <a:lnSpc>
                <a:spcPts val="3779"/>
              </a:lnSpc>
              <a:spcBef>
                <a:spcPct val="0"/>
              </a:spcBef>
            </a:pPr>
            <a:r>
              <a:rPr lang="en-US" b="true" sz="2699">
                <a:solidFill>
                  <a:srgbClr val="2B2C30"/>
                </a:solidFill>
                <a:latin typeface="Public Sans Bold"/>
                <a:ea typeface="Public Sans Bold"/>
                <a:cs typeface="Public Sans Bold"/>
                <a:sym typeface="Public Sans Bold"/>
              </a:rPr>
              <a:t>📊 [Variables to Use]</a:t>
            </a:r>
          </a:p>
          <a:p>
            <a:pPr algn="l" marL="474978" indent="-237489" lvl="1">
              <a:lnSpc>
                <a:spcPts val="3079"/>
              </a:lnSpc>
              <a:buFont typeface="Arial"/>
              <a:buChar char="•"/>
            </a:pPr>
            <a:r>
              <a:rPr lang="en-US" sz="2199">
                <a:solidFill>
                  <a:srgbClr val="2B2C30"/>
                </a:solidFill>
                <a:latin typeface="Public Sans"/>
                <a:ea typeface="Public Sans"/>
                <a:cs typeface="Public Sans"/>
                <a:sym typeface="Public Sans"/>
              </a:rPr>
              <a:t>standardized_regimen (Treatment Regimen)</a:t>
            </a:r>
          </a:p>
          <a:p>
            <a:pPr algn="l" marL="474978" indent="-237489" lvl="1">
              <a:lnSpc>
                <a:spcPts val="3079"/>
              </a:lnSpc>
              <a:buFont typeface="Arial"/>
              <a:buChar char="•"/>
            </a:pPr>
            <a:r>
              <a:rPr lang="en-US" sz="2199">
                <a:solidFill>
                  <a:srgbClr val="2B2C30"/>
                </a:solidFill>
                <a:latin typeface="Public Sans"/>
                <a:ea typeface="Public Sans"/>
                <a:cs typeface="Public Sans"/>
                <a:sym typeface="Public Sans"/>
              </a:rPr>
              <a:t>event_mapped (Mortality status: 1 = death, 0 = survival, -1 = unknown)</a:t>
            </a:r>
          </a:p>
          <a:p>
            <a:pPr algn="l" marL="474978" indent="-237489" lvl="1">
              <a:lnSpc>
                <a:spcPts val="3079"/>
              </a:lnSpc>
              <a:buFont typeface="Arial"/>
              <a:buChar char="•"/>
            </a:pPr>
            <a:r>
              <a:rPr lang="en-US" sz="2199">
                <a:solidFill>
                  <a:srgbClr val="2B2C30"/>
                </a:solidFill>
                <a:latin typeface="Public Sans"/>
                <a:ea typeface="Public Sans"/>
                <a:cs typeface="Public Sans"/>
                <a:sym typeface="Public Sans"/>
              </a:rPr>
              <a:t>duration (Survival Duration)</a:t>
            </a:r>
          </a:p>
          <a:p>
            <a:pPr algn="l" marL="474978" indent="-237489" lvl="1">
              <a:lnSpc>
                <a:spcPts val="3079"/>
              </a:lnSpc>
              <a:buFont typeface="Arial"/>
              <a:buChar char="•"/>
            </a:pPr>
            <a:r>
              <a:rPr lang="en-US" sz="2199">
                <a:solidFill>
                  <a:srgbClr val="2B2C30"/>
                </a:solidFill>
                <a:latin typeface="Public Sans"/>
                <a:ea typeface="Public Sans"/>
                <a:cs typeface="Public Sans"/>
                <a:sym typeface="Public Sans"/>
              </a:rPr>
              <a:t>intent_of_treatment (Treatment Goal: Curative vs Palliative)</a:t>
            </a:r>
          </a:p>
          <a:p>
            <a:pPr algn="l" marL="474978" indent="-237489" lvl="1">
              <a:lnSpc>
                <a:spcPts val="3079"/>
              </a:lnSpc>
              <a:buFont typeface="Arial"/>
              <a:buChar char="•"/>
            </a:pPr>
            <a:r>
              <a:rPr lang="en-US" sz="2199">
                <a:solidFill>
                  <a:srgbClr val="2B2C30"/>
                </a:solidFill>
                <a:latin typeface="Public Sans"/>
                <a:ea typeface="Public Sans"/>
                <a:cs typeface="Public Sans"/>
                <a:sym typeface="Public Sans"/>
              </a:rPr>
              <a:t>clinical_trial (Clinical Trial Participation)</a:t>
            </a:r>
          </a:p>
          <a:p>
            <a:pPr algn="l">
              <a:lnSpc>
                <a:spcPts val="1399"/>
              </a:lnSpc>
              <a:spcBef>
                <a:spcPct val="0"/>
              </a:spcBef>
            </a:pPr>
          </a:p>
          <a:p>
            <a:pPr algn="l">
              <a:lnSpc>
                <a:spcPts val="3639"/>
              </a:lnSpc>
              <a:spcBef>
                <a:spcPct val="0"/>
              </a:spcBef>
            </a:pPr>
            <a:r>
              <a:rPr lang="en-US" b="true" sz="2599">
                <a:solidFill>
                  <a:srgbClr val="2B2C30"/>
                </a:solidFill>
                <a:latin typeface="Public Sans Bold"/>
                <a:ea typeface="Public Sans Bold"/>
                <a:cs typeface="Public Sans Bold"/>
                <a:sym typeface="Public Sans Bold"/>
              </a:rPr>
              <a:t>🔍 [Why This Chart is Needed]</a:t>
            </a:r>
          </a:p>
          <a:p>
            <a:pPr algn="l">
              <a:lnSpc>
                <a:spcPts val="3079"/>
              </a:lnSpc>
              <a:spcBef>
                <a:spcPct val="0"/>
              </a:spcBef>
            </a:pPr>
            <a:r>
              <a:rPr lang="en-US" sz="2199">
                <a:solidFill>
                  <a:srgbClr val="2B2C30"/>
                </a:solidFill>
                <a:latin typeface="Public Sans"/>
                <a:ea typeface="Public Sans"/>
                <a:cs typeface="Public Sans"/>
                <a:sym typeface="Public Sans"/>
              </a:rPr>
              <a:t>✅ Compare success rates of different treatment regimens to identify the most optimal regimen.</a:t>
            </a:r>
          </a:p>
          <a:p>
            <a:pPr algn="l">
              <a:lnSpc>
                <a:spcPts val="3079"/>
              </a:lnSpc>
              <a:spcBef>
                <a:spcPct val="0"/>
              </a:spcBef>
            </a:pPr>
            <a:r>
              <a:rPr lang="en-US" sz="2199">
                <a:solidFill>
                  <a:srgbClr val="2B2C30"/>
                </a:solidFill>
                <a:latin typeface="Public Sans"/>
                <a:ea typeface="Public Sans"/>
                <a:cs typeface="Public Sans"/>
                <a:sym typeface="Public Sans"/>
              </a:rPr>
              <a:t>✅ Analyze the difference between curative vs palliative treatments.</a:t>
            </a:r>
          </a:p>
          <a:p>
            <a:pPr algn="l">
              <a:lnSpc>
                <a:spcPts val="3079"/>
              </a:lnSpc>
              <a:spcBef>
                <a:spcPct val="0"/>
              </a:spcBef>
            </a:pPr>
            <a:r>
              <a:rPr lang="en-US" sz="2199">
                <a:solidFill>
                  <a:srgbClr val="2B2C30"/>
                </a:solidFill>
                <a:latin typeface="Public Sans"/>
                <a:ea typeface="Public Sans"/>
                <a:cs typeface="Public Sans"/>
                <a:sym typeface="Public Sans"/>
              </a:rPr>
              <a:t>✅ Assess how participation in clinical trials impacts survival rates.</a:t>
            </a:r>
          </a:p>
          <a:p>
            <a:pPr algn="l">
              <a:lnSpc>
                <a:spcPts val="3079"/>
              </a:lnSpc>
              <a:spcBef>
                <a:spcPct val="0"/>
              </a:spcBef>
            </a:pPr>
            <a:r>
              <a:rPr lang="en-US" sz="2199">
                <a:solidFill>
                  <a:srgbClr val="2B2C30"/>
                </a:solidFill>
                <a:latin typeface="Public Sans"/>
                <a:ea typeface="Public Sans"/>
                <a:cs typeface="Public Sans"/>
                <a:sym typeface="Public Sans"/>
              </a:rPr>
              <a:t>✅ Help hospitals and policymakers optimize treatment strategies.</a:t>
            </a:r>
          </a:p>
          <a:p>
            <a:pPr algn="l">
              <a:lnSpc>
                <a:spcPts val="1399"/>
              </a:lnSpc>
              <a:spcBef>
                <a:spcPct val="0"/>
              </a:spcBef>
            </a:pPr>
          </a:p>
          <a:p>
            <a:pPr algn="l">
              <a:lnSpc>
                <a:spcPts val="3639"/>
              </a:lnSpc>
              <a:spcBef>
                <a:spcPct val="0"/>
              </a:spcBef>
            </a:pPr>
            <a:r>
              <a:rPr lang="en-US" b="true" sz="2599">
                <a:solidFill>
                  <a:srgbClr val="2B2C30"/>
                </a:solidFill>
                <a:latin typeface="Public Sans Bold"/>
                <a:ea typeface="Public Sans Bold"/>
                <a:cs typeface="Public Sans Bold"/>
                <a:sym typeface="Public Sans Bold"/>
              </a:rPr>
              <a:t>📖 [Key Insights]</a:t>
            </a:r>
          </a:p>
          <a:p>
            <a:pPr algn="l" marL="474978" indent="-237489" lvl="1">
              <a:lnSpc>
                <a:spcPts val="3079"/>
              </a:lnSpc>
              <a:buFont typeface="Arial"/>
              <a:buChar char="•"/>
            </a:pPr>
            <a:r>
              <a:rPr lang="en-US" sz="2199">
                <a:solidFill>
                  <a:srgbClr val="2B2C30"/>
                </a:solidFill>
                <a:latin typeface="Public Sans"/>
                <a:ea typeface="Public Sans"/>
                <a:cs typeface="Public Sans"/>
                <a:sym typeface="Public Sans"/>
              </a:rPr>
              <a:t>"Which treatment regimen currently used shows the highest survival rate?"</a:t>
            </a:r>
          </a:p>
          <a:p>
            <a:pPr algn="l" marL="474978" indent="-237489" lvl="1">
              <a:lnSpc>
                <a:spcPts val="3079"/>
              </a:lnSpc>
              <a:buFont typeface="Arial"/>
              <a:buChar char="•"/>
            </a:pPr>
            <a:r>
              <a:rPr lang="en-US" sz="2199">
                <a:solidFill>
                  <a:srgbClr val="2B2C30"/>
                </a:solidFill>
                <a:latin typeface="Public Sans"/>
                <a:ea typeface="Public Sans"/>
                <a:cs typeface="Public Sans"/>
                <a:sym typeface="Public Sans"/>
              </a:rPr>
              <a:t>"How does the success rate differ between curative and palliative treatments?"</a:t>
            </a:r>
          </a:p>
          <a:p>
            <a:pPr algn="l" marL="474978" indent="-237489" lvl="1">
              <a:lnSpc>
                <a:spcPts val="3079"/>
              </a:lnSpc>
              <a:buFont typeface="Arial"/>
              <a:buChar char="•"/>
            </a:pPr>
            <a:r>
              <a:rPr lang="en-US" sz="2199">
                <a:solidFill>
                  <a:srgbClr val="2B2C30"/>
                </a:solidFill>
                <a:latin typeface="Public Sans"/>
                <a:ea typeface="Public Sans"/>
                <a:cs typeface="Public Sans"/>
                <a:sym typeface="Public Sans"/>
              </a:rPr>
              <a:t>"How much does participation in clinical trials increase patient survival?"</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1. OVERALL TREATMENT SUCCESS ANALYSIS</a:t>
            </a:r>
          </a:p>
        </p:txBody>
      </p:sp>
      <p:sp>
        <p:nvSpPr>
          <p:cNvPr name="TextBox 4" id="4"/>
          <p:cNvSpPr txBox="true"/>
          <p:nvPr/>
        </p:nvSpPr>
        <p:spPr>
          <a:xfrm rot="0">
            <a:off x="1028700" y="1908807"/>
            <a:ext cx="16230600" cy="1953895"/>
          </a:xfrm>
          <a:prstGeom prst="rect">
            <a:avLst/>
          </a:prstGeom>
        </p:spPr>
        <p:txBody>
          <a:bodyPr anchor="t" rtlCol="false" tIns="0" lIns="0" bIns="0" rIns="0">
            <a:spAutoFit/>
          </a:bodyPr>
          <a:lstStyle/>
          <a:p>
            <a:pPr algn="ctr">
              <a:lnSpc>
                <a:spcPts val="3079"/>
              </a:lnSpc>
              <a:spcBef>
                <a:spcPct val="0"/>
              </a:spcBef>
            </a:pPr>
            <a:r>
              <a:rPr lang="en-US" b="true" sz="2199">
                <a:solidFill>
                  <a:srgbClr val="2B2C30"/>
                </a:solidFill>
                <a:latin typeface="Public Sans Bold"/>
                <a:ea typeface="Public Sans Bold"/>
                <a:cs typeface="Public Sans Bold"/>
                <a:sym typeface="Public Sans Bold"/>
              </a:rPr>
              <a:t>Based on the results from the event_mapped column, it can be seen that the distribution of 'survival' and 'death' is well-balanced. However, certain treatments, such as "Chemotherapy::Chemo+T Trial," have an extremely small number of 'survival' cases—only 1 in this case. This issue arises when some treatments have very few 'survival' cases, while 'death' cases are more abundant, leading to a 100% success rate. This skewed outcome typically occurs with treatments where the 'survival' count is too low compared to the 'death' count.</a:t>
            </a:r>
          </a:p>
        </p:txBody>
      </p:sp>
      <p:sp>
        <p:nvSpPr>
          <p:cNvPr name="TextBox 5" id="5"/>
          <p:cNvSpPr txBox="true"/>
          <p:nvPr/>
        </p:nvSpPr>
        <p:spPr>
          <a:xfrm rot="0">
            <a:off x="4849797" y="4953000"/>
            <a:ext cx="7877184" cy="1923923"/>
          </a:xfrm>
          <a:prstGeom prst="rect">
            <a:avLst/>
          </a:prstGeom>
        </p:spPr>
        <p:txBody>
          <a:bodyPr anchor="t" rtlCol="false" tIns="0" lIns="0" bIns="0" rIns="0">
            <a:spAutoFit/>
          </a:bodyPr>
          <a:lstStyle/>
          <a:p>
            <a:pPr algn="l">
              <a:lnSpc>
                <a:spcPts val="5235"/>
              </a:lnSpc>
            </a:pPr>
            <a:r>
              <a:rPr lang="en-US" sz="2799" b="true">
                <a:solidFill>
                  <a:srgbClr val="2B2C30"/>
                </a:solidFill>
                <a:latin typeface="Public Sans Bold"/>
                <a:ea typeface="Public Sans Bold"/>
                <a:cs typeface="Public Sans Bold"/>
                <a:sym typeface="Public Sans Bold"/>
              </a:rPr>
              <a:t>Block 1.</a:t>
            </a:r>
            <a:r>
              <a:rPr lang="en-US" sz="2799">
                <a:solidFill>
                  <a:srgbClr val="2B2C30"/>
                </a:solidFill>
                <a:latin typeface="Public Sans"/>
                <a:ea typeface="Public Sans"/>
                <a:cs typeface="Public Sans"/>
                <a:sym typeface="Public Sans"/>
              </a:rPr>
              <a:t>  Top 20 Treatment Success Rates</a:t>
            </a:r>
          </a:p>
          <a:p>
            <a:pPr algn="l">
              <a:lnSpc>
                <a:spcPts val="5235"/>
              </a:lnSpc>
            </a:pPr>
            <a:r>
              <a:rPr lang="en-US" sz="2799" b="true">
                <a:solidFill>
                  <a:srgbClr val="2B2C30"/>
                </a:solidFill>
                <a:latin typeface="Public Sans Bold"/>
                <a:ea typeface="Public Sans Bold"/>
                <a:cs typeface="Public Sans Bold"/>
                <a:sym typeface="Public Sans Bold"/>
              </a:rPr>
              <a:t>Block 2.</a:t>
            </a:r>
            <a:r>
              <a:rPr lang="en-US" sz="2799">
                <a:solidFill>
                  <a:srgbClr val="2B2C30"/>
                </a:solidFill>
                <a:latin typeface="Public Sans"/>
                <a:ea typeface="Public Sans"/>
                <a:cs typeface="Public Sans"/>
                <a:sym typeface="Public Sans"/>
              </a:rPr>
              <a:t> Middle 20 Treatment Success Rates</a:t>
            </a:r>
          </a:p>
          <a:p>
            <a:pPr algn="l">
              <a:lnSpc>
                <a:spcPts val="5235"/>
              </a:lnSpc>
            </a:pPr>
            <a:r>
              <a:rPr lang="en-US" sz="2799" b="true">
                <a:solidFill>
                  <a:srgbClr val="2B2C30"/>
                </a:solidFill>
                <a:latin typeface="Public Sans Bold"/>
                <a:ea typeface="Public Sans Bold"/>
                <a:cs typeface="Public Sans Bold"/>
                <a:sym typeface="Public Sans Bold"/>
              </a:rPr>
              <a:t>Block 3.</a:t>
            </a:r>
            <a:r>
              <a:rPr lang="en-US" sz="2799">
                <a:solidFill>
                  <a:srgbClr val="2B2C30"/>
                </a:solidFill>
                <a:latin typeface="Public Sans"/>
                <a:ea typeface="Public Sans"/>
                <a:cs typeface="Public Sans"/>
                <a:sym typeface="Public Sans"/>
              </a:rPr>
              <a:t> Bottom 20 Treatment Success Rates</a:t>
            </a:r>
          </a:p>
        </p:txBody>
      </p:sp>
      <p:grpSp>
        <p:nvGrpSpPr>
          <p:cNvPr name="Group 6" id="6"/>
          <p:cNvGrpSpPr/>
          <p:nvPr/>
        </p:nvGrpSpPr>
        <p:grpSpPr>
          <a:xfrm rot="0">
            <a:off x="14828562" y="8545021"/>
            <a:ext cx="2946901" cy="799004"/>
            <a:chOff x="0" y="0"/>
            <a:chExt cx="3929202" cy="1065339"/>
          </a:xfrm>
        </p:grpSpPr>
        <p:sp>
          <p:nvSpPr>
            <p:cNvPr name="Freeform 7" id="7"/>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9" id="9"/>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52789"/>
            <a:ext cx="18288000" cy="7734211"/>
          </a:xfrm>
          <a:custGeom>
            <a:avLst/>
            <a:gdLst/>
            <a:ahLst/>
            <a:cxnLst/>
            <a:rect r="r" b="b" t="t" l="l"/>
            <a:pathLst>
              <a:path h="7734211" w="18288000">
                <a:moveTo>
                  <a:pt x="0" y="0"/>
                </a:moveTo>
                <a:lnTo>
                  <a:pt x="18288000" y="0"/>
                </a:lnTo>
                <a:lnTo>
                  <a:pt x="18288000" y="7734211"/>
                </a:lnTo>
                <a:lnTo>
                  <a:pt x="0" y="7734211"/>
                </a:lnTo>
                <a:lnTo>
                  <a:pt x="0" y="0"/>
                </a:lnTo>
                <a:close/>
              </a:path>
            </a:pathLst>
          </a:custGeom>
          <a:blipFill>
            <a:blip r:embed="rId2"/>
            <a:stretch>
              <a:fillRect l="-1417" t="0" r="-1417" b="0"/>
            </a:stretch>
          </a:blipFill>
        </p:spPr>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1-1. TOP 20 TREATMENT SUCCESS RATES</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5"/>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691784" y="2700191"/>
            <a:ext cx="17596216" cy="5916290"/>
          </a:xfrm>
          <a:prstGeom prst="rect">
            <a:avLst/>
          </a:prstGeom>
        </p:spPr>
        <p:txBody>
          <a:bodyPr anchor="t" rtlCol="false" tIns="0" lIns="0" bIns="0" rIns="0">
            <a:spAutoFit/>
          </a:bodyPr>
          <a:lstStyle/>
          <a:p>
            <a:pPr algn="l">
              <a:lnSpc>
                <a:spcPts val="6695"/>
              </a:lnSpc>
            </a:pPr>
            <a:r>
              <a:rPr lang="en-US" sz="5150" spc="25">
                <a:solidFill>
                  <a:srgbClr val="2B2C30"/>
                </a:solidFill>
                <a:latin typeface="Playfair Display"/>
                <a:ea typeface="Playfair Display"/>
                <a:cs typeface="Playfair Display"/>
                <a:sym typeface="Playfair Display"/>
              </a:rPr>
              <a:t>The treatments in the Top 20 category show extremely high survival rates, with several reaching 100%. This indicates that these treatment regimens are very effective in achieving survival for the patients undergoing them. However, this also implies that the data for these treatments could be limited or heavily skewed towards 'survival' outcomes.</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1-1. TOP 20 TREATMENT SUCCESS RATES</a:t>
            </a:r>
          </a:p>
        </p:txBody>
      </p:sp>
      <p:grpSp>
        <p:nvGrpSpPr>
          <p:cNvPr name="Group 5" id="5"/>
          <p:cNvGrpSpPr/>
          <p:nvPr/>
        </p:nvGrpSpPr>
        <p:grpSpPr>
          <a:xfrm rot="0">
            <a:off x="14828562" y="8545021"/>
            <a:ext cx="2946901" cy="799004"/>
            <a:chOff x="0" y="0"/>
            <a:chExt cx="3929202" cy="1065339"/>
          </a:xfrm>
        </p:grpSpPr>
        <p:sp>
          <p:nvSpPr>
            <p:cNvPr name="Freeform 6" id="6"/>
            <p:cNvSpPr/>
            <p:nvPr/>
          </p:nvSpPr>
          <p:spPr>
            <a:xfrm flipH="false" flipV="false" rot="0">
              <a:off x="2497578" y="95281"/>
              <a:ext cx="714316" cy="970058"/>
            </a:xfrm>
            <a:custGeom>
              <a:avLst/>
              <a:gdLst/>
              <a:ahLst/>
              <a:cxnLst/>
              <a:rect r="r" b="b" t="t" l="l"/>
              <a:pathLst>
                <a:path h="970058" w="714316">
                  <a:moveTo>
                    <a:pt x="0" y="0"/>
                  </a:moveTo>
                  <a:lnTo>
                    <a:pt x="714316" y="0"/>
                  </a:lnTo>
                  <a:lnTo>
                    <a:pt x="714316"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494556" y="36059"/>
              <a:ext cx="1434646" cy="1029281"/>
            </a:xfrm>
            <a:custGeom>
              <a:avLst/>
              <a:gdLst/>
              <a:ahLst/>
              <a:cxnLst/>
              <a:rect r="r" b="b" t="t" l="l"/>
              <a:pathLst>
                <a:path h="1029281" w="1434646">
                  <a:moveTo>
                    <a:pt x="0" y="0"/>
                  </a:moveTo>
                  <a:lnTo>
                    <a:pt x="1434646" y="0"/>
                  </a:lnTo>
                  <a:lnTo>
                    <a:pt x="1434646" y="1029280"/>
                  </a:lnTo>
                  <a:lnTo>
                    <a:pt x="0" y="1029280"/>
                  </a:lnTo>
                  <a:lnTo>
                    <a:pt x="0" y="0"/>
                  </a:lnTo>
                  <a:close/>
                </a:path>
              </a:pathLst>
            </a:custGeom>
            <a:blipFill>
              <a:blip r:embed="rId4"/>
              <a:stretch>
                <a:fillRect l="-17806" t="0" r="-19176" b="0"/>
              </a:stretch>
            </a:blipFill>
          </p:spPr>
        </p:sp>
        <p:sp>
          <p:nvSpPr>
            <p:cNvPr name="TextBox 8" id="8"/>
            <p:cNvSpPr txBox="true"/>
            <p:nvPr/>
          </p:nvSpPr>
          <p:spPr>
            <a:xfrm rot="0">
              <a:off x="0" y="85725"/>
              <a:ext cx="2459478" cy="979614"/>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Victoria</a:t>
              </a:r>
            </a:p>
            <a:p>
              <a:pPr algn="l">
                <a:lnSpc>
                  <a:spcPts val="2717"/>
                </a:lnSpc>
              </a:pPr>
              <a:r>
                <a:rPr lang="en-US" sz="2986" spc="14">
                  <a:solidFill>
                    <a:srgbClr val="2B2C30"/>
                  </a:solidFill>
                  <a:latin typeface="Playfair Display"/>
                  <a:ea typeface="Playfair Display"/>
                  <a:cs typeface="Playfair Display"/>
                  <a:sym typeface="Playfair Display"/>
                </a:rPr>
                <a:t>University</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DAGeOZ_EYJE</dc:identifier>
  <dcterms:modified xsi:type="dcterms:W3CDTF">2011-08-01T06:04:30Z</dcterms:modified>
  <cp:revision>1</cp:revision>
  <dc:title>Cream Neutral Minimalist New Business Pitch Deck Presentation</dc:title>
</cp:coreProperties>
</file>