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57" r:id="rId5"/>
    <p:sldId id="265" r:id="rId6"/>
    <p:sldId id="266" r:id="rId7"/>
    <p:sldId id="258" r:id="rId8"/>
    <p:sldId id="267" r:id="rId9"/>
    <p:sldId id="268" r:id="rId10"/>
    <p:sldId id="260" r:id="rId11"/>
    <p:sldId id="261" r:id="rId12"/>
    <p:sldId id="262" r:id="rId13"/>
    <p:sldId id="269" r:id="rId14"/>
    <p:sldId id="263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 +2 d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5"/>
            <a:ext cx="5541963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C91A6DD-4B97-A44A-8125-9E5E6419C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143000"/>
            <a:ext cx="8839200" cy="4983163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4791567-DCBB-B244-8634-670E4DC37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5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3622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3246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AD44F54-EFF1-244C-8799-676BDE636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6F3DF8F7-6E23-544E-8920-67B05D583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509390D-275C-804B-A44F-3E68F25E1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368D4978-056A-A94E-9F32-098FD70DF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36638"/>
            <a:ext cx="434498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752600"/>
            <a:ext cx="4344988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36638"/>
            <a:ext cx="4346575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346575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EFBB3F0-6B2B-0D47-9E7D-7FA181707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B169065C-FD15-854F-89EB-0B38BB034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3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B75DA09-8370-5C46-9213-C6A77BDBA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2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3050"/>
            <a:ext cx="3313113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4165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435100"/>
            <a:ext cx="3313113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AF204EF-56CA-7748-9862-784173518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4DDD6C6-1011-7949-941D-36131125E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LOGO +2 dai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3000"/>
            <a:ext cx="37338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Calibri" charset="0"/>
              </a:rPr>
              <a:t>DSA - Review 2</a:t>
            </a:r>
            <a:endParaRPr lang="en-US" dirty="0">
              <a:latin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these numbers</a:t>
            </a:r>
          </a:p>
          <a:p>
            <a:r>
              <a:rPr lang="en-US" dirty="0" smtClean="0"/>
              <a:t>493</a:t>
            </a:r>
            <a:r>
              <a:rPr lang="en-US" dirty="0"/>
              <a:t>, 812, 715, 710, 195, 437, 582, 340, 385</a:t>
            </a:r>
          </a:p>
          <a:p>
            <a:r>
              <a:rPr lang="en-US" dirty="0"/>
              <a:t>What is the last element of the list after ten’s digit sort (</a:t>
            </a:r>
            <a:r>
              <a:rPr lang="en-US" b="1" dirty="0"/>
              <a:t>after ten’s digit sort then we gather all the numbers again</a:t>
            </a:r>
            <a:r>
              <a:rPr lang="en-US" dirty="0"/>
              <a:t>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9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key: 83520354121325</a:t>
            </a:r>
          </a:p>
          <a:p>
            <a:r>
              <a:rPr lang="en-US" dirty="0"/>
              <a:t>Please use Shift Folding hash function with size 3, to find the index for this key to be stored in a Hash table of size 1000.</a:t>
            </a:r>
          </a:p>
          <a:p>
            <a:r>
              <a:rPr lang="en-US" dirty="0"/>
              <a:t>Please use </a:t>
            </a:r>
            <a:r>
              <a:rPr lang="en-US" dirty="0" smtClean="0"/>
              <a:t>Boundary </a:t>
            </a:r>
            <a:r>
              <a:rPr lang="en-US" dirty="0"/>
              <a:t>Folding hash function with size 3, to find the index for this key to be stored in a Hash table of size 1000.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48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229600" cy="5181600"/>
          </a:xfrm>
        </p:spPr>
        <p:txBody>
          <a:bodyPr/>
          <a:lstStyle/>
          <a:p>
            <a:r>
              <a:rPr lang="en-US" dirty="0"/>
              <a:t>Given following hash function:</a:t>
            </a:r>
          </a:p>
          <a:p>
            <a:r>
              <a:rPr lang="en-US" i="1" dirty="0"/>
              <a:t>H(“Xi”) = </a:t>
            </a:r>
            <a:r>
              <a:rPr lang="en-US" i="1" dirty="0" err="1"/>
              <a:t>i</a:t>
            </a:r>
            <a:r>
              <a:rPr lang="en-US" dirty="0"/>
              <a:t>, where </a:t>
            </a:r>
            <a:r>
              <a:rPr lang="en-US" i="1" dirty="0"/>
              <a:t>X</a:t>
            </a:r>
            <a:r>
              <a:rPr lang="en-US" dirty="0"/>
              <a:t> is any alphabet (A, B, C…Z), and </a:t>
            </a:r>
            <a:r>
              <a:rPr lang="en-US" i="1" dirty="0" err="1"/>
              <a:t>i</a:t>
            </a:r>
            <a:r>
              <a:rPr lang="en-US" dirty="0"/>
              <a:t> is an integer from 0-9.</a:t>
            </a:r>
          </a:p>
          <a:p>
            <a:r>
              <a:rPr lang="en-US" dirty="0"/>
              <a:t>Given current hash table as following:</a:t>
            </a:r>
          </a:p>
          <a:p>
            <a:r>
              <a:rPr lang="en-US" dirty="0"/>
              <a:t>Please find the index for the key “C1” if we are inserting it in this hash table using </a:t>
            </a:r>
            <a:r>
              <a:rPr lang="en-US" dirty="0" smtClean="0"/>
              <a:t>Open </a:t>
            </a:r>
            <a:r>
              <a:rPr lang="en-US" dirty="0"/>
              <a:t>Addressing Method </a:t>
            </a:r>
            <a:r>
              <a:rPr lang="en-US" dirty="0" smtClean="0"/>
              <a:t>with</a:t>
            </a:r>
          </a:p>
          <a:p>
            <a:pPr lvl="1"/>
            <a:r>
              <a:rPr lang="en-US" b="1" dirty="0" smtClean="0"/>
              <a:t>Linear </a:t>
            </a:r>
            <a:r>
              <a:rPr lang="en-US" b="1" dirty="0"/>
              <a:t>Probing</a:t>
            </a:r>
            <a:r>
              <a:rPr lang="en-US" dirty="0"/>
              <a:t> approach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Quadratic Probing</a:t>
            </a:r>
            <a:r>
              <a:rPr lang="en-US" dirty="0" smtClean="0"/>
              <a:t> approach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524000"/>
            <a:ext cx="762000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1504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prefix code is a variable length code in which no </a:t>
            </a:r>
            <a:r>
              <a:rPr lang="en-US" dirty="0" err="1" smtClean="0"/>
              <a:t>codeword</a:t>
            </a:r>
            <a:r>
              <a:rPr lang="en-US" dirty="0" smtClean="0"/>
              <a:t> is prefix of another </a:t>
            </a:r>
            <a:r>
              <a:rPr lang="en-US" dirty="0" err="1" smtClean="0"/>
              <a:t>codeword</a:t>
            </a:r>
            <a:endParaRPr lang="en-US" dirty="0" smtClean="0"/>
          </a:p>
          <a:p>
            <a:r>
              <a:rPr lang="en-US" dirty="0" smtClean="0"/>
              <a:t>Given the following encoding please select which one is prefix code</a:t>
            </a:r>
          </a:p>
          <a:p>
            <a:pPr lvl="1"/>
            <a:r>
              <a:rPr lang="en-US" dirty="0" smtClean="0"/>
              <a:t>a=0, b=110, c=111, d=10</a:t>
            </a:r>
          </a:p>
          <a:p>
            <a:pPr lvl="1"/>
            <a:r>
              <a:rPr lang="en-US" dirty="0" smtClean="0"/>
              <a:t>a=0, b=010, c=111, d=1011</a:t>
            </a:r>
          </a:p>
          <a:p>
            <a:pPr lvl="1"/>
            <a:r>
              <a:rPr lang="en-US" dirty="0"/>
              <a:t>a=0, b</a:t>
            </a:r>
            <a:r>
              <a:rPr lang="en-US" dirty="0" smtClean="0"/>
              <a:t>=110</a:t>
            </a:r>
            <a:r>
              <a:rPr lang="en-US" dirty="0"/>
              <a:t>, c=111, d=</a:t>
            </a:r>
            <a:r>
              <a:rPr lang="en-US" dirty="0" smtClean="0"/>
              <a:t>1011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=01, </a:t>
            </a:r>
            <a:r>
              <a:rPr lang="en-US" dirty="0"/>
              <a:t>b=110, c=111, d</a:t>
            </a:r>
            <a:r>
              <a:rPr lang="en-US" dirty="0" smtClean="0"/>
              <a:t>=0111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9753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Given a set of symbols with the following frequencies</a:t>
            </a:r>
          </a:p>
          <a:p>
            <a:pPr lvl="0"/>
            <a:r>
              <a:rPr lang="en-US" dirty="0"/>
              <a:t>A	: 	30% (0.30)</a:t>
            </a:r>
          </a:p>
          <a:p>
            <a:pPr lvl="0"/>
            <a:r>
              <a:rPr lang="en-US" dirty="0"/>
              <a:t>B	: 	9% (0.09)</a:t>
            </a:r>
          </a:p>
          <a:p>
            <a:pPr lvl="0"/>
            <a:r>
              <a:rPr lang="en-US" dirty="0"/>
              <a:t>C	:	50% (0. 50)</a:t>
            </a:r>
          </a:p>
          <a:p>
            <a:pPr lvl="0"/>
            <a:r>
              <a:rPr lang="en-US" dirty="0"/>
              <a:t>D	: 	11% (0.11)</a:t>
            </a:r>
          </a:p>
          <a:p>
            <a:r>
              <a:rPr lang="en-US" dirty="0"/>
              <a:t>Please draw Huffman Coding tree and give encode for each symbol using Huffman Coding algorithm</a:t>
            </a:r>
            <a:r>
              <a:rPr lang="en-US" dirty="0" smtClean="0"/>
              <a:t>. With the following restrictions</a:t>
            </a:r>
          </a:p>
          <a:p>
            <a:pPr lvl="1"/>
            <a:r>
              <a:rPr lang="en-US" dirty="0" smtClean="0"/>
              <a:t>Order the frequencies in ascending order</a:t>
            </a:r>
          </a:p>
          <a:p>
            <a:pPr lvl="1"/>
            <a:r>
              <a:rPr lang="en-US" dirty="0" smtClean="0"/>
              <a:t>Assign 1 to the right branch and 0 to the left branch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23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Run-length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give the run-length encoding result for this string: FFFFOOOOOFOFFOOOOFOOOOFFFF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03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2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685800"/>
          </a:xfrm>
        </p:spPr>
        <p:txBody>
          <a:bodyPr/>
          <a:lstStyle/>
          <a:p>
            <a:r>
              <a:rPr lang="en-US" dirty="0"/>
              <a:t>Given an adjacency list, draw the graph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09800" y="1752600"/>
            <a:ext cx="3810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743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Please give the representation using</a:t>
            </a:r>
          </a:p>
          <a:p>
            <a:pPr lvl="1"/>
            <a:r>
              <a:rPr lang="en-US" dirty="0" smtClean="0"/>
              <a:t>Adjacency List</a:t>
            </a:r>
          </a:p>
          <a:p>
            <a:pPr lvl="2"/>
            <a:r>
              <a:rPr lang="en-US" dirty="0" smtClean="0"/>
              <a:t>Linked List representation</a:t>
            </a:r>
          </a:p>
          <a:p>
            <a:pPr lvl="2"/>
            <a:r>
              <a:rPr lang="en-US" dirty="0" smtClean="0"/>
              <a:t>Table representation</a:t>
            </a:r>
          </a:p>
          <a:p>
            <a:pPr lvl="1"/>
            <a:r>
              <a:rPr lang="en-US" dirty="0" smtClean="0"/>
              <a:t>Adjacency Matrix</a:t>
            </a:r>
          </a:p>
          <a:p>
            <a:r>
              <a:rPr lang="en-US" dirty="0" smtClean="0"/>
              <a:t>For this graph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819400"/>
            <a:ext cx="3263252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4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Calibri" charset="0"/>
              </a:rPr>
              <a:t>Findin</a:t>
            </a:r>
            <a:r>
              <a:rPr lang="en-US" dirty="0" smtClean="0">
                <a:latin typeface="Calibri" charset="0"/>
              </a:rPr>
              <a:t>g spanning tree</a:t>
            </a:r>
            <a:endParaRPr lang="en-US" dirty="0">
              <a:latin typeface="Calibri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xfrm>
            <a:off x="76200" y="1066800"/>
            <a:ext cx="89154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eaLnBrk="1" hangingPunct="1"/>
            <a:r>
              <a:rPr lang="en-US" dirty="0" smtClean="0">
                <a:latin typeface="Calibri" charset="0"/>
              </a:rPr>
              <a:t>Find the minimum spanning tree for this graph using</a:t>
            </a:r>
          </a:p>
          <a:p>
            <a:pPr lvl="1"/>
            <a:r>
              <a:rPr lang="en-US" dirty="0" err="1" smtClean="0">
                <a:latin typeface="Calibri" charset="0"/>
              </a:rPr>
              <a:t>Kruskal</a:t>
            </a:r>
            <a:r>
              <a:rPr lang="en-US" dirty="0" smtClean="0">
                <a:latin typeface="Calibri" charset="0"/>
              </a:rPr>
              <a:t> Algorithm (order edges)</a:t>
            </a:r>
          </a:p>
          <a:p>
            <a:pPr lvl="1"/>
            <a:r>
              <a:rPr lang="en-US" dirty="0" err="1" smtClean="0">
                <a:latin typeface="Calibri" charset="0"/>
              </a:rPr>
              <a:t>Dijkstra</a:t>
            </a:r>
            <a:r>
              <a:rPr lang="en-US" dirty="0" smtClean="0">
                <a:latin typeface="Calibri" charset="0"/>
              </a:rPr>
              <a:t> Algorithm (add edges and eliminate the largest if there’s a circle)</a:t>
            </a:r>
            <a:endParaRPr lang="en-US" dirty="0">
              <a:latin typeface="Calibri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438400"/>
            <a:ext cx="3676333" cy="3052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 Algorithm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556176"/>
              </p:ext>
            </p:extLst>
          </p:nvPr>
        </p:nvGraphicFramePr>
        <p:xfrm>
          <a:off x="3733800" y="3119120"/>
          <a:ext cx="5334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[0,1]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[5,1]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[inf,1]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[7, 1]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[3,1]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[1,1]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[5,2]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[0,2]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[4,2]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[inf,2]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[inf,2]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[1,2]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[inf,3]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[4,3]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[0,3]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[2,3]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[inf,3]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[1,3]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[7,4]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[inf,4]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[2,4]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[0,4]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[3,4]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[50,4]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[3,5]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[inf,5]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[inf,5]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[3,5]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[0,5]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[inf,5]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[1,6]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[1,6]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[1,6]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[50,6]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[inf,6]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[0,6]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0" y="250952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24000" y="113792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28800" y="258572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124200" y="174752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38200" y="372872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667000" y="365252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1" name="Straight Connector 10"/>
          <p:cNvCxnSpPr>
            <a:stCxn id="5" idx="7"/>
            <a:endCxn id="6" idx="2"/>
          </p:cNvCxnSpPr>
          <p:nvPr/>
        </p:nvCxnSpPr>
        <p:spPr>
          <a:xfrm flipV="1">
            <a:off x="390245" y="1366520"/>
            <a:ext cx="1133755" cy="1209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  <a:endCxn id="9" idx="1"/>
          </p:cNvCxnSpPr>
          <p:nvPr/>
        </p:nvCxnSpPr>
        <p:spPr>
          <a:xfrm>
            <a:off x="228600" y="2966720"/>
            <a:ext cx="676555" cy="828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6"/>
            <a:endCxn id="10" idx="2"/>
          </p:cNvCxnSpPr>
          <p:nvPr/>
        </p:nvCxnSpPr>
        <p:spPr>
          <a:xfrm flipV="1">
            <a:off x="1295400" y="3881120"/>
            <a:ext cx="1371600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7"/>
            <a:endCxn id="8" idx="4"/>
          </p:cNvCxnSpPr>
          <p:nvPr/>
        </p:nvCxnSpPr>
        <p:spPr>
          <a:xfrm flipV="1">
            <a:off x="3057245" y="2204720"/>
            <a:ext cx="295555" cy="1514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6"/>
            <a:endCxn id="8" idx="1"/>
          </p:cNvCxnSpPr>
          <p:nvPr/>
        </p:nvCxnSpPr>
        <p:spPr>
          <a:xfrm>
            <a:off x="1981200" y="1366520"/>
            <a:ext cx="1209955" cy="447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0"/>
            <a:endCxn id="6" idx="3"/>
          </p:cNvCxnSpPr>
          <p:nvPr/>
        </p:nvCxnSpPr>
        <p:spPr>
          <a:xfrm flipV="1">
            <a:off x="1066800" y="1528165"/>
            <a:ext cx="524155" cy="2200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7"/>
            <a:endCxn id="8" idx="3"/>
          </p:cNvCxnSpPr>
          <p:nvPr/>
        </p:nvCxnSpPr>
        <p:spPr>
          <a:xfrm flipV="1">
            <a:off x="2219045" y="2137765"/>
            <a:ext cx="972110" cy="514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7"/>
            <a:endCxn id="7" idx="3"/>
          </p:cNvCxnSpPr>
          <p:nvPr/>
        </p:nvCxnSpPr>
        <p:spPr>
          <a:xfrm flipV="1">
            <a:off x="1228445" y="2975965"/>
            <a:ext cx="667310" cy="819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1"/>
            <a:endCxn id="7" idx="5"/>
          </p:cNvCxnSpPr>
          <p:nvPr/>
        </p:nvCxnSpPr>
        <p:spPr>
          <a:xfrm flipH="1" flipV="1">
            <a:off x="2219045" y="2975965"/>
            <a:ext cx="514910" cy="743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0"/>
            <a:endCxn id="6" idx="4"/>
          </p:cNvCxnSpPr>
          <p:nvPr/>
        </p:nvCxnSpPr>
        <p:spPr>
          <a:xfrm flipH="1" flipV="1">
            <a:off x="1752600" y="1595120"/>
            <a:ext cx="304800" cy="99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2000" y="197612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3400" y="31307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58556" y="25211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20556" y="182372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53956" y="121412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06356" y="205232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01556" y="31307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524000" y="3206988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05000" y="380492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24200" y="28259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91000" y="1366520"/>
            <a:ext cx="56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k=1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25270" y="2738120"/>
            <a:ext cx="5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j=1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2" idx="3"/>
            <a:endCxn id="34" idx="1"/>
          </p:cNvCxnSpPr>
          <p:nvPr/>
        </p:nvCxnSpPr>
        <p:spPr>
          <a:xfrm>
            <a:off x="4737224" y="2922786"/>
            <a:ext cx="36028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340070" y="273812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276600" y="3511788"/>
            <a:ext cx="49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2800" y="53405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 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2"/>
            <a:endCxn id="36" idx="0"/>
          </p:cNvCxnSpPr>
          <p:nvPr/>
        </p:nvCxnSpPr>
        <p:spPr>
          <a:xfrm flipH="1">
            <a:off x="3509322" y="3881120"/>
            <a:ext cx="16843" cy="1459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05400" y="1366520"/>
            <a:ext cx="2583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if(D[</a:t>
            </a:r>
            <a:r>
              <a:rPr lang="en-US" dirty="0" err="1" smtClean="0"/>
              <a:t>i,j</a:t>
            </a:r>
            <a:r>
              <a:rPr lang="en-US" dirty="0" smtClean="0"/>
              <a:t>] &gt; D[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] + D[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,j])</a:t>
            </a:r>
          </a:p>
          <a:p>
            <a:r>
              <a:rPr lang="en-US" dirty="0" smtClean="0"/>
              <a:t>Then</a:t>
            </a:r>
          </a:p>
          <a:p>
            <a:r>
              <a:rPr lang="en-US" dirty="0" smtClean="0"/>
              <a:t>D[</a:t>
            </a:r>
            <a:r>
              <a:rPr lang="en-US" dirty="0" err="1" smtClean="0"/>
              <a:t>i,j</a:t>
            </a:r>
            <a:r>
              <a:rPr lang="en-US" dirty="0" smtClean="0"/>
              <a:t>] = D[i,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] + D[j,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];</a:t>
            </a:r>
          </a:p>
          <a:p>
            <a:r>
              <a:rPr lang="en-US" dirty="0" smtClean="0"/>
              <a:t>P[</a:t>
            </a:r>
            <a:r>
              <a:rPr lang="en-US" dirty="0" err="1" smtClean="0"/>
              <a:t>i,j</a:t>
            </a:r>
            <a:r>
              <a:rPr lang="en-US" dirty="0" smtClean="0"/>
              <a:t>] = P[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,j]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781800" y="388112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[12,1]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543800" y="388112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[8,1]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257800" y="458792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[12,1]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305800" y="458792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[8,1]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257800" y="496892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[8,1]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305800" y="496892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[4,1]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114800" y="762000"/>
            <a:ext cx="3218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 Floyd Algorithm for k=1</a:t>
            </a:r>
          </a:p>
          <a:p>
            <a:r>
              <a:rPr lang="en-US" dirty="0" smtClean="0"/>
              <a:t>Complete the table for </a:t>
            </a:r>
            <a:r>
              <a:rPr lang="en-US" dirty="0" err="1" smtClean="0"/>
              <a:t>i</a:t>
            </a:r>
            <a:r>
              <a:rPr lang="en-US" dirty="0" smtClean="0"/>
              <a:t>=6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481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Bellman-Ford Algorithm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67000" y="233180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676400" y="278900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676400" y="187460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81000" y="332240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81000" y="233180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81000" y="134120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14" name="Straight Arrow Connector 13"/>
          <p:cNvCxnSpPr>
            <a:stCxn id="9" idx="1"/>
            <a:endCxn id="12" idx="6"/>
          </p:cNvCxnSpPr>
          <p:nvPr/>
        </p:nvCxnSpPr>
        <p:spPr>
          <a:xfrm flipH="1" flipV="1">
            <a:off x="838200" y="1569805"/>
            <a:ext cx="9051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10" idx="6"/>
          </p:cNvCxnSpPr>
          <p:nvPr/>
        </p:nvCxnSpPr>
        <p:spPr>
          <a:xfrm flipH="1">
            <a:off x="838200" y="3179250"/>
            <a:ext cx="9051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6"/>
            <a:endCxn id="5" idx="1"/>
          </p:cNvCxnSpPr>
          <p:nvPr/>
        </p:nvCxnSpPr>
        <p:spPr>
          <a:xfrm>
            <a:off x="2133600" y="2103205"/>
            <a:ext cx="600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4"/>
            <a:endCxn id="11" idx="0"/>
          </p:cNvCxnSpPr>
          <p:nvPr/>
        </p:nvCxnSpPr>
        <p:spPr>
          <a:xfrm>
            <a:off x="609600" y="1798405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0"/>
            <a:endCxn id="11" idx="4"/>
          </p:cNvCxnSpPr>
          <p:nvPr/>
        </p:nvCxnSpPr>
        <p:spPr>
          <a:xfrm flipV="1">
            <a:off x="609600" y="2789005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6"/>
            <a:endCxn id="5" idx="3"/>
          </p:cNvCxnSpPr>
          <p:nvPr/>
        </p:nvCxnSpPr>
        <p:spPr>
          <a:xfrm flipV="1">
            <a:off x="2133600" y="2722050"/>
            <a:ext cx="600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6"/>
            <a:endCxn id="9" idx="2"/>
          </p:cNvCxnSpPr>
          <p:nvPr/>
        </p:nvCxnSpPr>
        <p:spPr>
          <a:xfrm flipV="1">
            <a:off x="838200" y="2103205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6"/>
            <a:endCxn id="8" idx="2"/>
          </p:cNvCxnSpPr>
          <p:nvPr/>
        </p:nvCxnSpPr>
        <p:spPr>
          <a:xfrm>
            <a:off x="838200" y="2560405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769378" y="1301364"/>
            <a:ext cx="2124950" cy="1003950"/>
          </a:xfrm>
          <a:custGeom>
            <a:avLst/>
            <a:gdLst>
              <a:gd name="connsiteX0" fmla="*/ 0 w 2124950"/>
              <a:gd name="connsiteY0" fmla="*/ 88125 h 1003950"/>
              <a:gd name="connsiteX1" fmla="*/ 1270085 w 2124950"/>
              <a:gd name="connsiteY1" fmla="*/ 88125 h 1003950"/>
              <a:gd name="connsiteX2" fmla="*/ 2124950 w 2124950"/>
              <a:gd name="connsiteY2" fmla="*/ 1003950 h 100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4950" h="1003950">
                <a:moveTo>
                  <a:pt x="0" y="88125"/>
                </a:moveTo>
                <a:cubicBezTo>
                  <a:pt x="457963" y="11806"/>
                  <a:pt x="915927" y="-64513"/>
                  <a:pt x="1270085" y="88125"/>
                </a:cubicBezTo>
                <a:cubicBezTo>
                  <a:pt x="1624243" y="240763"/>
                  <a:pt x="2124950" y="1003950"/>
                  <a:pt x="2124950" y="1003950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 41"/>
          <p:cNvSpPr/>
          <p:nvPr/>
        </p:nvSpPr>
        <p:spPr>
          <a:xfrm>
            <a:off x="744954" y="2818176"/>
            <a:ext cx="2210436" cy="991824"/>
          </a:xfrm>
          <a:custGeom>
            <a:avLst/>
            <a:gdLst>
              <a:gd name="connsiteX0" fmla="*/ 0 w 2210436"/>
              <a:gd name="connsiteY0" fmla="*/ 952457 h 991824"/>
              <a:gd name="connsiteX1" fmla="*/ 1294509 w 2210436"/>
              <a:gd name="connsiteY1" fmla="*/ 879191 h 991824"/>
              <a:gd name="connsiteX2" fmla="*/ 2210436 w 2210436"/>
              <a:gd name="connsiteY2" fmla="*/ 0 h 991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0436" h="991824">
                <a:moveTo>
                  <a:pt x="0" y="952457"/>
                </a:moveTo>
                <a:cubicBezTo>
                  <a:pt x="463051" y="995195"/>
                  <a:pt x="926103" y="1037934"/>
                  <a:pt x="1294509" y="879191"/>
                </a:cubicBezTo>
                <a:cubicBezTo>
                  <a:pt x="1662915" y="720448"/>
                  <a:pt x="2210436" y="0"/>
                  <a:pt x="2210436" y="0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057400" y="118880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43000" y="1429073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09800" y="1886273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8600" y="1810073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04800" y="2876873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66800" y="3029273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667487" y="339860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143000" y="248420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90600" y="202700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124687" y="256040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103625"/>
              </p:ext>
            </p:extLst>
          </p:nvPr>
        </p:nvGraphicFramePr>
        <p:xfrm>
          <a:off x="3352799" y="1224280"/>
          <a:ext cx="56388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543"/>
                <a:gridCol w="805543"/>
                <a:gridCol w="805543"/>
                <a:gridCol w="805543"/>
                <a:gridCol w="805543"/>
                <a:gridCol w="805543"/>
                <a:gridCol w="80554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-3(S)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-3(S)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422275"/>
              </p:ext>
            </p:extLst>
          </p:nvPr>
        </p:nvGraphicFramePr>
        <p:xfrm>
          <a:off x="685800" y="4343400"/>
          <a:ext cx="781564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3" imgW="3213100" imgH="469900" progId="Equation.3">
                  <p:embed/>
                </p:oleObj>
              </mc:Choice>
              <mc:Fallback>
                <p:oleObj name="Equation" r:id="rId3" imgW="32131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4343400"/>
                        <a:ext cx="7815648" cy="1143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C0504D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52800" y="843280"/>
            <a:ext cx="3751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complete line 3 of this table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698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06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Find minimum number of colors for Graph Coloring problem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38400"/>
            <a:ext cx="3982403" cy="23136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30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Spanning Tree &amp; Graph Coloring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19200" y="1295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44958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7432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4495800" y="1295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2743200" y="1295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6"/>
            <a:endCxn id="8" idx="2"/>
          </p:cNvCxnSpPr>
          <p:nvPr/>
        </p:nvCxnSpPr>
        <p:spPr>
          <a:xfrm>
            <a:off x="1676400" y="1524000"/>
            <a:ext cx="106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6"/>
            <a:endCxn id="7" idx="2"/>
          </p:cNvCxnSpPr>
          <p:nvPr/>
        </p:nvCxnSpPr>
        <p:spPr>
          <a:xfrm>
            <a:off x="3200400" y="1524000"/>
            <a:ext cx="1295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6" idx="0"/>
          </p:cNvCxnSpPr>
          <p:nvPr/>
        </p:nvCxnSpPr>
        <p:spPr>
          <a:xfrm>
            <a:off x="2971800" y="17526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6"/>
            <a:endCxn id="5" idx="2"/>
          </p:cNvCxnSpPr>
          <p:nvPr/>
        </p:nvCxnSpPr>
        <p:spPr>
          <a:xfrm>
            <a:off x="3200400" y="3048000"/>
            <a:ext cx="1295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4"/>
            <a:endCxn id="5" idx="0"/>
          </p:cNvCxnSpPr>
          <p:nvPr/>
        </p:nvCxnSpPr>
        <p:spPr>
          <a:xfrm>
            <a:off x="4724400" y="17526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4"/>
            <a:endCxn id="39" idx="0"/>
          </p:cNvCxnSpPr>
          <p:nvPr/>
        </p:nvCxnSpPr>
        <p:spPr>
          <a:xfrm>
            <a:off x="1447800" y="17526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5"/>
            <a:endCxn id="5" idx="1"/>
          </p:cNvCxnSpPr>
          <p:nvPr/>
        </p:nvCxnSpPr>
        <p:spPr>
          <a:xfrm>
            <a:off x="3133445" y="1685645"/>
            <a:ext cx="1429310" cy="1200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574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43000" y="205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71800" y="213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33800" y="1143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1400" y="1905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14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24400" y="1981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2192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41" name="Straight Connector 40"/>
          <p:cNvCxnSpPr>
            <a:stCxn id="6" idx="2"/>
            <a:endCxn id="39" idx="6"/>
          </p:cNvCxnSpPr>
          <p:nvPr/>
        </p:nvCxnSpPr>
        <p:spPr>
          <a:xfrm flipH="1">
            <a:off x="1676400" y="3048000"/>
            <a:ext cx="106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574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1" name="Straight Connector 10"/>
          <p:cNvCxnSpPr>
            <a:stCxn id="8" idx="3"/>
            <a:endCxn id="39" idx="7"/>
          </p:cNvCxnSpPr>
          <p:nvPr/>
        </p:nvCxnSpPr>
        <p:spPr>
          <a:xfrm flipH="1">
            <a:off x="1609445" y="1685645"/>
            <a:ext cx="1200710" cy="1200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05000" y="1981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Oval 47"/>
          <p:cNvSpPr/>
          <p:nvPr/>
        </p:nvSpPr>
        <p:spPr>
          <a:xfrm>
            <a:off x="1219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/>
          <p:cNvSpPr/>
          <p:nvPr/>
        </p:nvSpPr>
        <p:spPr>
          <a:xfrm>
            <a:off x="4495800" y="5334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2743200" y="5334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1" name="Oval 50"/>
          <p:cNvSpPr/>
          <p:nvPr/>
        </p:nvSpPr>
        <p:spPr>
          <a:xfrm>
            <a:off x="44958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2743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53" name="Straight Connector 52"/>
          <p:cNvCxnSpPr>
            <a:stCxn id="48" idx="6"/>
            <a:endCxn id="52" idx="2"/>
          </p:cNvCxnSpPr>
          <p:nvPr/>
        </p:nvCxnSpPr>
        <p:spPr>
          <a:xfrm>
            <a:off x="1676400" y="4038600"/>
            <a:ext cx="106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2" idx="6"/>
            <a:endCxn id="51" idx="2"/>
          </p:cNvCxnSpPr>
          <p:nvPr/>
        </p:nvCxnSpPr>
        <p:spPr>
          <a:xfrm>
            <a:off x="3200400" y="4038600"/>
            <a:ext cx="1295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4"/>
            <a:endCxn id="50" idx="0"/>
          </p:cNvCxnSpPr>
          <p:nvPr/>
        </p:nvCxnSpPr>
        <p:spPr>
          <a:xfrm>
            <a:off x="2971800" y="4267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0" idx="6"/>
            <a:endCxn id="49" idx="2"/>
          </p:cNvCxnSpPr>
          <p:nvPr/>
        </p:nvCxnSpPr>
        <p:spPr>
          <a:xfrm>
            <a:off x="3200400" y="5562600"/>
            <a:ext cx="1295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1" idx="4"/>
            <a:endCxn id="49" idx="0"/>
          </p:cNvCxnSpPr>
          <p:nvPr/>
        </p:nvCxnSpPr>
        <p:spPr>
          <a:xfrm>
            <a:off x="4724400" y="4267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8" idx="4"/>
            <a:endCxn id="67" idx="0"/>
          </p:cNvCxnSpPr>
          <p:nvPr/>
        </p:nvCxnSpPr>
        <p:spPr>
          <a:xfrm>
            <a:off x="1447800" y="4267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5"/>
            <a:endCxn id="49" idx="1"/>
          </p:cNvCxnSpPr>
          <p:nvPr/>
        </p:nvCxnSpPr>
        <p:spPr>
          <a:xfrm>
            <a:off x="3133445" y="4200245"/>
            <a:ext cx="1429310" cy="1200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219200" y="5334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68" name="Straight Connector 67"/>
          <p:cNvCxnSpPr>
            <a:stCxn id="50" idx="2"/>
            <a:endCxn id="67" idx="6"/>
          </p:cNvCxnSpPr>
          <p:nvPr/>
        </p:nvCxnSpPr>
        <p:spPr>
          <a:xfrm flipH="1">
            <a:off x="1676400" y="5562600"/>
            <a:ext cx="106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2" idx="3"/>
            <a:endCxn id="67" idx="7"/>
          </p:cNvCxnSpPr>
          <p:nvPr/>
        </p:nvCxnSpPr>
        <p:spPr>
          <a:xfrm flipH="1">
            <a:off x="1609445" y="4200245"/>
            <a:ext cx="1200710" cy="1200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0200" y="1524000"/>
            <a:ext cx="3199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Minimum Spanning Tree</a:t>
            </a:r>
          </a:p>
          <a:p>
            <a:r>
              <a:rPr lang="en-US" dirty="0" smtClean="0"/>
              <a:t>Using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Kruskal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Dijkstra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62600" y="4038600"/>
            <a:ext cx="35069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Minimum Number of Colors</a:t>
            </a:r>
          </a:p>
          <a:p>
            <a:r>
              <a:rPr lang="en-US" dirty="0" smtClean="0"/>
              <a:t>Using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Sequential approach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Largest first approach</a:t>
            </a:r>
          </a:p>
        </p:txBody>
      </p:sp>
    </p:spTree>
    <p:extLst>
      <p:ext uri="{BB962C8B-B14F-4D97-AF65-F5344CB8AC3E}">
        <p14:creationId xmlns:p14="http://schemas.microsoft.com/office/powerpoint/2010/main" val="853597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this array</a:t>
            </a:r>
          </a:p>
          <a:p>
            <a:r>
              <a:rPr lang="en-US" dirty="0" smtClean="0"/>
              <a:t>{5, 3, 2, 4, 8, 7, 9, 1, 6}</a:t>
            </a:r>
          </a:p>
          <a:p>
            <a:r>
              <a:rPr lang="en-US" dirty="0" smtClean="0"/>
              <a:t>Please find</a:t>
            </a:r>
          </a:p>
          <a:p>
            <a:pPr lvl="1"/>
            <a:r>
              <a:rPr lang="en-US" dirty="0" smtClean="0"/>
              <a:t>Pivot value</a:t>
            </a:r>
          </a:p>
          <a:p>
            <a:pPr lvl="1"/>
            <a:r>
              <a:rPr lang="en-US" dirty="0" smtClean="0"/>
              <a:t>Pivot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52673"/>
      </p:ext>
    </p:extLst>
  </p:cSld>
  <p:clrMapOvr>
    <a:masterClrMapping/>
  </p:clrMapOvr>
</p:sld>
</file>

<file path=ppt/theme/theme1.xml><?xml version="1.0" encoding="utf-8"?>
<a:theme xmlns:a="http://schemas.openxmlformats.org/drawingml/2006/main" name="FG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FGRTemplate.potx</Template>
  <TotalTime>99</TotalTime>
  <Words>822</Words>
  <Application>Microsoft Macintosh PowerPoint</Application>
  <PresentationFormat>On-screen Show (4:3)</PresentationFormat>
  <Paragraphs>226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FGRTemplate</vt:lpstr>
      <vt:lpstr>Microsoft Equation</vt:lpstr>
      <vt:lpstr>DSA - Review 2</vt:lpstr>
      <vt:lpstr>Graph Representation</vt:lpstr>
      <vt:lpstr>Graph representation</vt:lpstr>
      <vt:lpstr>Finding spanning tree</vt:lpstr>
      <vt:lpstr>Floyd Algorithm</vt:lpstr>
      <vt:lpstr>Bellman-Ford Algorithm</vt:lpstr>
      <vt:lpstr>Graph coloring problem</vt:lpstr>
      <vt:lpstr>Spanning Tree &amp; Graph Coloring</vt:lpstr>
      <vt:lpstr>Pivot Quick Sort</vt:lpstr>
      <vt:lpstr>Radix Sort</vt:lpstr>
      <vt:lpstr>Hash Functions</vt:lpstr>
      <vt:lpstr>Collision resolution</vt:lpstr>
      <vt:lpstr>Prefix codes</vt:lpstr>
      <vt:lpstr>Huffman Coding</vt:lpstr>
      <vt:lpstr>Run-length Encoding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hangntt7</dc:creator>
  <cp:lastModifiedBy>phamvanvung</cp:lastModifiedBy>
  <cp:revision>43</cp:revision>
  <dcterms:created xsi:type="dcterms:W3CDTF">2013-07-03T07:19:54Z</dcterms:created>
  <dcterms:modified xsi:type="dcterms:W3CDTF">2014-12-24T10:19:01Z</dcterms:modified>
</cp:coreProperties>
</file>