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168" r:id="rId4"/>
  </p:sldMasterIdLst>
  <p:notesMasterIdLst>
    <p:notesMasterId r:id="rId21"/>
  </p:notesMasterIdLst>
  <p:handoutMasterIdLst>
    <p:handoutMasterId r:id="rId22"/>
  </p:handoutMasterIdLst>
  <p:sldIdLst>
    <p:sldId id="256" r:id="rId5"/>
    <p:sldId id="276" r:id="rId6"/>
    <p:sldId id="290" r:id="rId7"/>
    <p:sldId id="280" r:id="rId8"/>
    <p:sldId id="295" r:id="rId9"/>
    <p:sldId id="284" r:id="rId10"/>
    <p:sldId id="296" r:id="rId11"/>
    <p:sldId id="297" r:id="rId12"/>
    <p:sldId id="306" r:id="rId13"/>
    <p:sldId id="299" r:id="rId14"/>
    <p:sldId id="301" r:id="rId15"/>
    <p:sldId id="302" r:id="rId16"/>
    <p:sldId id="303" r:id="rId17"/>
    <p:sldId id="304" r:id="rId18"/>
    <p:sldId id="305"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88501" autoAdjust="0"/>
  </p:normalViewPr>
  <p:slideViewPr>
    <p:cSldViewPr snapToGrid="0">
      <p:cViewPr varScale="1">
        <p:scale>
          <a:sx n="82" d="100"/>
          <a:sy n="82" d="100"/>
        </p:scale>
        <p:origin x="701" y="7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9/21/2023</a:t>
            </a:fld>
            <a:endParaRPr lang="en-US" dirty="0"/>
          </a:p>
        </p:txBody>
      </p:sp>
      <p:sp>
        <p:nvSpPr>
          <p:cNvPr id="4" name="Footer Placeholder 3">
            <a:extLst>
              <a:ext uri="{FF2B5EF4-FFF2-40B4-BE49-F238E27FC236}">
                <a16:creationId xmlns:a16="http://schemas.microsoft.com/office/drawing/2014/main"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9/21/2023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t>9/21/2023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85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36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336379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530739"/>
            <a:ext cx="4718304" cy="476250"/>
          </a:xfrm>
        </p:spPr>
        <p:txBody>
          <a:bodyPr anchor="b">
            <a:noAutofit/>
          </a:bodyPr>
          <a:lstStyle>
            <a:lvl1pPr marL="0" indent="0">
              <a:buNone/>
              <a:defRPr sz="2800" b="0">
                <a:solidFill>
                  <a:schemeClr val="accent3"/>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116261"/>
            <a:ext cx="4718304" cy="2632605"/>
          </a:xfrm>
        </p:spPr>
        <p:txBody>
          <a:bodyPr anchor="t">
            <a:normAutofit/>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530739"/>
            <a:ext cx="4718304" cy="476250"/>
          </a:xfrm>
        </p:spPr>
        <p:txBody>
          <a:bodyPr anchor="b">
            <a:noAutofit/>
          </a:bodyPr>
          <a:lstStyle>
            <a:lvl1pPr marL="0" indent="0">
              <a:buNone/>
              <a:defRPr sz="2800" b="0">
                <a:solidFill>
                  <a:schemeClr val="accent2">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116261"/>
            <a:ext cx="4718304" cy="2632605"/>
          </a:xfrm>
        </p:spPr>
        <p:txBody>
          <a:bodyPr anchor="t">
            <a:normAutofit/>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178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5" name="Date Placeholder 4"/>
          <p:cNvSpPr>
            <a:spLocks noGrp="1"/>
          </p:cNvSpPr>
          <p:nvPr>
            <p:ph type="dt" sz="half" idx="10"/>
          </p:nvPr>
        </p:nvSpPr>
        <p:spPr/>
        <p:txBody>
          <a:bodyPr/>
          <a:lstStyle/>
          <a:p>
            <a:fld id="{846CE7D5-CF57-46EF-B807-FDD0502418D4}" type="datetimeFigureOut">
              <a:rPr lang="en-US" noProof="0" smtClean="0"/>
              <a:t>9/21/2023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
        <p:nvSpPr>
          <p:cNvPr id="13" name="Text Placeholder 3">
            <a:extLst>
              <a:ext uri="{FF2B5EF4-FFF2-40B4-BE49-F238E27FC236}">
                <a16:creationId xmlns:a16="http://schemas.microsoft.com/office/drawing/2014/main" id="{809CB875-1032-49F8-A74E-BD0BA58F9727}"/>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782454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dirty="0"/>
              <a:t>Click to edit title</a:t>
            </a:r>
          </a:p>
        </p:txBody>
      </p:sp>
      <p:sp>
        <p:nvSpPr>
          <p:cNvPr id="3" name="Content Placeholder 2"/>
          <p:cNvSpPr>
            <a:spLocks noGrp="1"/>
          </p:cNvSpPr>
          <p:nvPr>
            <p:ph sz="half" idx="1"/>
          </p:nvPr>
        </p:nvSpPr>
        <p:spPr>
          <a:xfrm>
            <a:off x="5288294" y="895547"/>
            <a:ext cx="5871325" cy="49749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
        <p:nvSpPr>
          <p:cNvPr id="13" name="Text Placeholder 3">
            <a:extLst>
              <a:ext uri="{FF2B5EF4-FFF2-40B4-BE49-F238E27FC236}">
                <a16:creationId xmlns:a16="http://schemas.microsoft.com/office/drawing/2014/main" id="{379CAAA9-085A-46C2-A892-DE935E67C328}"/>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887113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454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Text Placeholder 6">
            <a:extLst>
              <a:ext uri="{FF2B5EF4-FFF2-40B4-BE49-F238E27FC236}">
                <a16:creationId xmlns:a16="http://schemas.microsoft.com/office/drawing/2014/main" id="{BC76C9E3-4E12-46D0-A58B-4B548A8EE690}"/>
              </a:ext>
            </a:extLst>
          </p:cNvPr>
          <p:cNvSpPr>
            <a:spLocks noGrp="1"/>
          </p:cNvSpPr>
          <p:nvPr>
            <p:ph type="body" sz="quarter" idx="13"/>
          </p:nvPr>
        </p:nvSpPr>
        <p:spPr>
          <a:xfrm>
            <a:off x="1688805" y="2442732"/>
            <a:ext cx="8814391" cy="3139547"/>
          </a:xfrm>
        </p:spPr>
        <p:txBody>
          <a:bodyPr anchor="ctr"/>
          <a:lstStyle>
            <a:lvl1pPr marL="0" indent="0" algn="ctr">
              <a:buNone/>
              <a:defRPr sz="6000"/>
            </a:lvl1pPr>
          </a:lstStyle>
          <a:p>
            <a:pPr lvl="0"/>
            <a:r>
              <a:rPr lang="en-US"/>
              <a:t>Edit Master text styles</a:t>
            </a:r>
          </a:p>
        </p:txBody>
      </p:sp>
    </p:spTree>
    <p:extLst>
      <p:ext uri="{BB962C8B-B14F-4D97-AF65-F5344CB8AC3E}">
        <p14:creationId xmlns:p14="http://schemas.microsoft.com/office/powerpoint/2010/main" val="1761609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0792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04717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8A5301E-AB93-4945-A0AA-2215B6872DB2}"/>
              </a:ext>
            </a:extLst>
          </p:cNvPr>
          <p:cNvSpPr>
            <a:spLocks noChangeAspect="1"/>
          </p:cNvSpPr>
          <p:nvPr userDrawn="1"/>
        </p:nvSpPr>
        <p:spPr>
          <a:xfrm>
            <a:off x="1871401" y="2602132"/>
            <a:ext cx="1801368" cy="18013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D2FF1D57-3E5F-584B-94C2-629CD166831B}"/>
              </a:ext>
            </a:extLst>
          </p:cNvPr>
          <p:cNvSpPr>
            <a:spLocks noChangeAspect="1"/>
          </p:cNvSpPr>
          <p:nvPr userDrawn="1"/>
        </p:nvSpPr>
        <p:spPr>
          <a:xfrm>
            <a:off x="5194632" y="2602132"/>
            <a:ext cx="1801368" cy="18013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90A619F7-99B1-EB46-8946-F77C733C4D86}"/>
              </a:ext>
            </a:extLst>
          </p:cNvPr>
          <p:cNvSpPr>
            <a:spLocks noChangeAspect="1"/>
          </p:cNvSpPr>
          <p:nvPr userDrawn="1"/>
        </p:nvSpPr>
        <p:spPr>
          <a:xfrm>
            <a:off x="8519230" y="2602132"/>
            <a:ext cx="1801368" cy="18013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295402" y="982132"/>
            <a:ext cx="9601196" cy="1303867"/>
          </a:xfrm>
        </p:spPr>
        <p:txBody>
          <a:bodyPr/>
          <a:lstStyle/>
          <a:p>
            <a:r>
              <a:rPr lang="en-US" noProof="0"/>
              <a:t>Click to edit Master title style</a:t>
            </a:r>
          </a:p>
        </p:txBody>
      </p:sp>
      <p:sp>
        <p:nvSpPr>
          <p:cNvPr id="3" name="Content Placeholder 2"/>
          <p:cNvSpPr>
            <a:spLocks noGrp="1"/>
          </p:cNvSpPr>
          <p:nvPr>
            <p:ph idx="1"/>
          </p:nvPr>
        </p:nvSpPr>
        <p:spPr>
          <a:xfrm>
            <a:off x="1295401" y="4804495"/>
            <a:ext cx="2952000" cy="1109133"/>
          </a:xfrm>
        </p:spPr>
        <p:txBody>
          <a:bodyPr/>
          <a:lstStyle/>
          <a:p>
            <a:pPr lvl="0"/>
            <a:r>
              <a:rPr lang="en-US" noProof="0"/>
              <a:t>Edit Master text styles</a:t>
            </a:r>
          </a:p>
          <a:p>
            <a:pPr lvl="1"/>
            <a:r>
              <a:rPr lang="en-US" noProof="0"/>
              <a:t>Second level</a:t>
            </a:r>
          </a:p>
          <a:p>
            <a:pPr lvl="2"/>
            <a:r>
              <a:rPr lang="en-US" noProof="0"/>
              <a:t>Third level</a:t>
            </a:r>
          </a:p>
        </p:txBody>
      </p:sp>
      <p:sp>
        <p:nvSpPr>
          <p:cNvPr id="4" name="Date Placeholder 3"/>
          <p:cNvSpPr>
            <a:spLocks noGrp="1"/>
          </p:cNvSpPr>
          <p:nvPr>
            <p:ph type="dt" sz="half" idx="10"/>
          </p:nvPr>
        </p:nvSpPr>
        <p:spPr/>
        <p:txBody>
          <a:bodyPr/>
          <a:lstStyle/>
          <a:p>
            <a:fld id="{846CE7D5-CF57-46EF-B807-FDD0502418D4}" type="datetimeFigureOut">
              <a:rPr lang="en-US" noProof="0" smtClean="0"/>
              <a:t>9/21/2023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9" name="Content Placeholder 2">
            <a:extLst>
              <a:ext uri="{FF2B5EF4-FFF2-40B4-BE49-F238E27FC236}">
                <a16:creationId xmlns:a16="http://schemas.microsoft.com/office/drawing/2014/main" id="{D2FC6D4A-DA65-4AB4-A214-ABFCCC77CE2F}"/>
              </a:ext>
            </a:extLst>
          </p:cNvPr>
          <p:cNvSpPr>
            <a:spLocks noGrp="1"/>
          </p:cNvSpPr>
          <p:nvPr>
            <p:ph idx="13"/>
          </p:nvPr>
        </p:nvSpPr>
        <p:spPr>
          <a:xfrm>
            <a:off x="4620000" y="4804495"/>
            <a:ext cx="2952000" cy="1109133"/>
          </a:xfrm>
        </p:spPr>
        <p:txBody>
          <a:bodyPr/>
          <a:lstStyle/>
          <a:p>
            <a:pPr lvl="0"/>
            <a:r>
              <a:rPr lang="en-US" noProof="0"/>
              <a:t>Edit Master text styles</a:t>
            </a:r>
          </a:p>
          <a:p>
            <a:pPr lvl="1"/>
            <a:r>
              <a:rPr lang="en-US" noProof="0"/>
              <a:t>Second level</a:t>
            </a:r>
          </a:p>
          <a:p>
            <a:pPr lvl="2"/>
            <a:r>
              <a:rPr lang="en-US" noProof="0"/>
              <a:t>Third level</a:t>
            </a:r>
          </a:p>
        </p:txBody>
      </p:sp>
      <p:sp>
        <p:nvSpPr>
          <p:cNvPr id="10" name="Content Placeholder 2">
            <a:extLst>
              <a:ext uri="{FF2B5EF4-FFF2-40B4-BE49-F238E27FC236}">
                <a16:creationId xmlns:a16="http://schemas.microsoft.com/office/drawing/2014/main" id="{64EDB116-654D-48D8-BED5-DCA5C06DA378}"/>
              </a:ext>
            </a:extLst>
          </p:cNvPr>
          <p:cNvSpPr>
            <a:spLocks noGrp="1"/>
          </p:cNvSpPr>
          <p:nvPr>
            <p:ph idx="14"/>
          </p:nvPr>
        </p:nvSpPr>
        <p:spPr>
          <a:xfrm>
            <a:off x="7944598" y="4804495"/>
            <a:ext cx="2952000" cy="1109133"/>
          </a:xfrm>
        </p:spPr>
        <p:txBody>
          <a:bodyPr/>
          <a:lstStyle/>
          <a:p>
            <a:pPr lvl="0"/>
            <a:r>
              <a:rPr lang="en-US" noProof="0"/>
              <a:t>Edit Master text styles</a:t>
            </a:r>
          </a:p>
          <a:p>
            <a:pPr lvl="1"/>
            <a:r>
              <a:rPr lang="en-US" noProof="0"/>
              <a:t>Second level</a:t>
            </a:r>
          </a:p>
          <a:p>
            <a:pPr lvl="2"/>
            <a:r>
              <a:rPr lang="en-US" noProof="0"/>
              <a:t>Third level</a:t>
            </a:r>
          </a:p>
        </p:txBody>
      </p:sp>
      <p:sp>
        <p:nvSpPr>
          <p:cNvPr id="12" name="Picture Placeholder 11">
            <a:extLst>
              <a:ext uri="{FF2B5EF4-FFF2-40B4-BE49-F238E27FC236}">
                <a16:creationId xmlns:a16="http://schemas.microsoft.com/office/drawing/2014/main" id="{0E6232E7-9350-493B-BFD0-883015EB07CE}"/>
              </a:ext>
            </a:extLst>
          </p:cNvPr>
          <p:cNvSpPr>
            <a:spLocks noGrp="1" noChangeAspect="1"/>
          </p:cNvSpPr>
          <p:nvPr>
            <p:ph type="pic" sz="quarter" idx="15" hasCustomPrompt="1"/>
          </p:nvPr>
        </p:nvSpPr>
        <p:spPr>
          <a:xfrm>
            <a:off x="2191441" y="2922172"/>
            <a:ext cx="1161288" cy="1161288"/>
          </a:xfrm>
          <a:prstGeom prst="ellipse">
            <a:avLst/>
          </a:prstGeom>
          <a:noFill/>
        </p:spPr>
        <p:txBody>
          <a:bodyPr anchor="ctr"/>
          <a:lstStyle>
            <a:lvl1pPr marL="0" indent="0" algn="ctr">
              <a:buNone/>
              <a:defRPr sz="1400" i="1">
                <a:solidFill>
                  <a:schemeClr val="bg1"/>
                </a:solidFill>
              </a:defRPr>
            </a:lvl1pPr>
          </a:lstStyle>
          <a:p>
            <a:r>
              <a:rPr lang="en-US" noProof="0" dirty="0"/>
              <a:t>Insert Icon or Picture</a:t>
            </a:r>
          </a:p>
        </p:txBody>
      </p:sp>
      <p:sp>
        <p:nvSpPr>
          <p:cNvPr id="14" name="Picture Placeholder 13">
            <a:extLst>
              <a:ext uri="{FF2B5EF4-FFF2-40B4-BE49-F238E27FC236}">
                <a16:creationId xmlns:a16="http://schemas.microsoft.com/office/drawing/2014/main" id="{E13A6892-C6C0-404F-96AD-993154ED8C7C}"/>
              </a:ext>
            </a:extLst>
          </p:cNvPr>
          <p:cNvSpPr>
            <a:spLocks noGrp="1" noChangeAspect="1"/>
          </p:cNvSpPr>
          <p:nvPr>
            <p:ph type="pic" sz="quarter" idx="16" hasCustomPrompt="1"/>
          </p:nvPr>
        </p:nvSpPr>
        <p:spPr>
          <a:xfrm>
            <a:off x="5514672" y="2922172"/>
            <a:ext cx="1161288" cy="1161288"/>
          </a:xfrm>
          <a:prstGeom prst="ellipse">
            <a:avLst/>
          </a:prstGeom>
          <a:solidFill>
            <a:schemeClr val="accent2"/>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Insert Icon or Picture</a:t>
            </a:r>
          </a:p>
        </p:txBody>
      </p:sp>
      <p:sp>
        <p:nvSpPr>
          <p:cNvPr id="16" name="Picture Placeholder 15">
            <a:extLst>
              <a:ext uri="{FF2B5EF4-FFF2-40B4-BE49-F238E27FC236}">
                <a16:creationId xmlns:a16="http://schemas.microsoft.com/office/drawing/2014/main" id="{70281C28-F044-4622-B651-CE20C022E723}"/>
              </a:ext>
            </a:extLst>
          </p:cNvPr>
          <p:cNvSpPr>
            <a:spLocks noGrp="1"/>
          </p:cNvSpPr>
          <p:nvPr>
            <p:ph type="pic" sz="quarter" idx="17" hasCustomPrompt="1"/>
          </p:nvPr>
        </p:nvSpPr>
        <p:spPr>
          <a:xfrm>
            <a:off x="8838000" y="2920902"/>
            <a:ext cx="1163828" cy="1163828"/>
          </a:xfrm>
          <a:prstGeom prst="ellipse">
            <a:avLst/>
          </a:prstGeom>
          <a:no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b="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Insert Icon or Picture</a:t>
            </a:r>
          </a:p>
        </p:txBody>
      </p:sp>
    </p:spTree>
    <p:extLst>
      <p:ext uri="{BB962C8B-B14F-4D97-AF65-F5344CB8AC3E}">
        <p14:creationId xmlns:p14="http://schemas.microsoft.com/office/powerpoint/2010/main" val="146703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 Photo">
    <p:spTree>
      <p:nvGrpSpPr>
        <p:cNvPr id="1" name=""/>
        <p:cNvGrpSpPr/>
        <p:nvPr/>
      </p:nvGrpSpPr>
      <p:grpSpPr>
        <a:xfrm>
          <a:off x="0" y="0"/>
          <a:ext cx="0" cy="0"/>
          <a:chOff x="0" y="0"/>
          <a:chExt cx="0" cy="0"/>
        </a:xfrm>
      </p:grpSpPr>
      <p:cxnSp>
        <p:nvCxnSpPr>
          <p:cNvPr id="8" name="Straight Connector 7"/>
          <p:cNvCxnSpPr>
            <a:cxnSpLocks/>
          </p:cNvCxnSpPr>
          <p:nvPr/>
        </p:nvCxnSpPr>
        <p:spPr>
          <a:xfrm>
            <a:off x="3498694" y="2421466"/>
            <a:ext cx="740731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498694" y="982132"/>
            <a:ext cx="7397903" cy="1303867"/>
          </a:xfrm>
        </p:spPr>
        <p:txBody>
          <a:bodyPr/>
          <a:lstStyle/>
          <a:p>
            <a:r>
              <a:rPr lang="en-US" noProof="0"/>
              <a:t>Click to edit Master title style</a:t>
            </a:r>
          </a:p>
        </p:txBody>
      </p:sp>
      <p:sp>
        <p:nvSpPr>
          <p:cNvPr id="3" name="Content Placeholder 2"/>
          <p:cNvSpPr>
            <a:spLocks noGrp="1"/>
          </p:cNvSpPr>
          <p:nvPr>
            <p:ph sz="half" idx="1"/>
          </p:nvPr>
        </p:nvSpPr>
        <p:spPr>
          <a:xfrm>
            <a:off x="3498694" y="2560320"/>
            <a:ext cx="3580381" cy="3310128"/>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316216" y="2560320"/>
            <a:ext cx="3580381" cy="3310128"/>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846CE7D5-CF57-46EF-B807-FDD0502418D4}" type="datetimeFigureOut">
              <a:rPr lang="en-US" noProof="0" smtClean="0"/>
              <a:t>9/21/2023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388783" y="2483417"/>
            <a:ext cx="3220061" cy="3373452"/>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211380" y="1442831"/>
            <a:ext cx="3220061" cy="3910358"/>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422103" y="1691853"/>
            <a:ext cx="2736000" cy="3367314"/>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Tree>
    <p:extLst>
      <p:ext uri="{BB962C8B-B14F-4D97-AF65-F5344CB8AC3E}">
        <p14:creationId xmlns:p14="http://schemas.microsoft.com/office/powerpoint/2010/main" val="376265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l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F82F76-1F28-4871-AA44-ADE3B29E465F}"/>
              </a:ext>
            </a:extLst>
          </p:cNvPr>
          <p:cNvSpPr/>
          <p:nvPr userDrawn="1"/>
        </p:nvSpPr>
        <p:spPr>
          <a:xfrm>
            <a:off x="1066800" y="1009665"/>
            <a:ext cx="7056969" cy="4847145"/>
          </a:xfrm>
          <a:prstGeom prst="rect">
            <a:avLst/>
          </a:prstGeom>
          <a:solidFill>
            <a:schemeClr val="bg1"/>
          </a:solidFill>
          <a:ln w="82550" cmpd="thickThin">
            <a:solidFill>
              <a:schemeClr val="bg1">
                <a:lumMod val="6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8216900" y="982132"/>
            <a:ext cx="2679698" cy="1412725"/>
          </a:xfrm>
        </p:spPr>
        <p:txBody>
          <a:bodyPr anchor="t"/>
          <a:lstStyle>
            <a:lvl1pPr algn="r">
              <a:defRPr/>
            </a:lvl1pPr>
          </a:lstStyle>
          <a:p>
            <a:r>
              <a:rPr lang="en-US" noProof="0"/>
              <a:t>Click to title</a:t>
            </a:r>
          </a:p>
        </p:txBody>
      </p:sp>
      <p:sp>
        <p:nvSpPr>
          <p:cNvPr id="4" name="Date Placeholder 3"/>
          <p:cNvSpPr>
            <a:spLocks noGrp="1"/>
          </p:cNvSpPr>
          <p:nvPr>
            <p:ph type="dt" sz="half" idx="10"/>
          </p:nvPr>
        </p:nvSpPr>
        <p:spPr/>
        <p:txBody>
          <a:bodyPr/>
          <a:lstStyle/>
          <a:p>
            <a:fld id="{846CE7D5-CF57-46EF-B807-FDD0502418D4}" type="datetimeFigureOut">
              <a:rPr lang="en-US" noProof="0" smtClean="0"/>
              <a:t>9/21/2023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1" name="Picture Placeholder 10">
            <a:extLst>
              <a:ext uri="{FF2B5EF4-FFF2-40B4-BE49-F238E27FC236}">
                <a16:creationId xmlns:a16="http://schemas.microsoft.com/office/drawing/2014/main" id="{087D12F9-00B3-48A4-8EFB-78ACCA9F99DC}"/>
              </a:ext>
            </a:extLst>
          </p:cNvPr>
          <p:cNvSpPr>
            <a:spLocks noGrp="1"/>
          </p:cNvSpPr>
          <p:nvPr>
            <p:ph type="pic" sz="quarter" idx="13" hasCustomPrompt="1"/>
          </p:nvPr>
        </p:nvSpPr>
        <p:spPr>
          <a:xfrm>
            <a:off x="5482052" y="1318687"/>
            <a:ext cx="2338493" cy="2881988"/>
          </a:xfrm>
          <a:solidFill>
            <a:schemeClr val="bg1">
              <a:lumMod val="95000"/>
            </a:schemeClr>
          </a:solidFill>
        </p:spPr>
        <p:txBody>
          <a:bodyPr anchor="ctr"/>
          <a:lstStyle>
            <a:lvl1pPr marL="0" indent="0" algn="ctr">
              <a:buNone/>
              <a:defRPr sz="1200" i="1"/>
            </a:lvl1pPr>
          </a:lstStyle>
          <a:p>
            <a:r>
              <a:rPr lang="en-US" noProof="0" dirty="0"/>
              <a:t>Pictures of buildings</a:t>
            </a:r>
          </a:p>
        </p:txBody>
      </p:sp>
      <p:sp>
        <p:nvSpPr>
          <p:cNvPr id="12" name="Picture Placeholder 10">
            <a:extLst>
              <a:ext uri="{FF2B5EF4-FFF2-40B4-BE49-F238E27FC236}">
                <a16:creationId xmlns:a16="http://schemas.microsoft.com/office/drawing/2014/main" id="{242B44F9-2E79-4910-8D1A-CE37EF05242B}"/>
              </a:ext>
            </a:extLst>
          </p:cNvPr>
          <p:cNvSpPr>
            <a:spLocks noGrp="1"/>
          </p:cNvSpPr>
          <p:nvPr>
            <p:ph type="pic" sz="quarter" idx="14" hasCustomPrompt="1"/>
          </p:nvPr>
        </p:nvSpPr>
        <p:spPr>
          <a:xfrm>
            <a:off x="1374222" y="3128436"/>
            <a:ext cx="3974629" cy="2424639"/>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 Pictures of jobs</a:t>
            </a:r>
          </a:p>
        </p:txBody>
      </p:sp>
      <p:sp>
        <p:nvSpPr>
          <p:cNvPr id="13" name="Picture Placeholder 10">
            <a:extLst>
              <a:ext uri="{FF2B5EF4-FFF2-40B4-BE49-F238E27FC236}">
                <a16:creationId xmlns:a16="http://schemas.microsoft.com/office/drawing/2014/main" id="{68412D06-1A64-446B-8E3E-026437ADFB5D}"/>
              </a:ext>
            </a:extLst>
          </p:cNvPr>
          <p:cNvSpPr>
            <a:spLocks noGrp="1"/>
          </p:cNvSpPr>
          <p:nvPr>
            <p:ph type="pic" sz="quarter" idx="15" hasCustomPrompt="1"/>
          </p:nvPr>
        </p:nvSpPr>
        <p:spPr>
          <a:xfrm>
            <a:off x="3600451" y="1318687"/>
            <a:ext cx="1748400" cy="1680173"/>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Pictures of transportation</a:t>
            </a:r>
          </a:p>
        </p:txBody>
      </p:sp>
      <p:sp>
        <p:nvSpPr>
          <p:cNvPr id="14" name="Picture Placeholder 10">
            <a:extLst>
              <a:ext uri="{FF2B5EF4-FFF2-40B4-BE49-F238E27FC236}">
                <a16:creationId xmlns:a16="http://schemas.microsoft.com/office/drawing/2014/main" id="{3152ED43-82C8-44B9-8B8E-2C0C9CEB1F19}"/>
              </a:ext>
            </a:extLst>
          </p:cNvPr>
          <p:cNvSpPr>
            <a:spLocks noGrp="1"/>
          </p:cNvSpPr>
          <p:nvPr>
            <p:ph type="pic" sz="quarter" idx="16" hasCustomPrompt="1"/>
          </p:nvPr>
        </p:nvSpPr>
        <p:spPr>
          <a:xfrm>
            <a:off x="1374222" y="1318687"/>
            <a:ext cx="2093027" cy="1680173"/>
          </a:xfrm>
          <a:solidFill>
            <a:schemeClr val="bg1">
              <a:lumMod val="95000"/>
            </a:schemeClr>
          </a:solidFill>
        </p:spPr>
        <p:txBody>
          <a:bodyPr anchor="ctr"/>
          <a:lstStyle>
            <a:lvl1pPr marL="0" indent="0" algn="ctr">
              <a:buNone/>
              <a:defRPr sz="1200" i="1"/>
            </a:lvl1pPr>
          </a:lstStyle>
          <a:p>
            <a:r>
              <a:rPr lang="en-US" noProof="0" dirty="0"/>
              <a:t>Pictures of clothing</a:t>
            </a:r>
          </a:p>
        </p:txBody>
      </p:sp>
      <p:sp>
        <p:nvSpPr>
          <p:cNvPr id="19" name="Picture Placeholder 10">
            <a:extLst>
              <a:ext uri="{FF2B5EF4-FFF2-40B4-BE49-F238E27FC236}">
                <a16:creationId xmlns:a16="http://schemas.microsoft.com/office/drawing/2014/main" id="{0BCC3DC8-BDE4-4B07-A8CA-0321A364356B}"/>
              </a:ext>
            </a:extLst>
          </p:cNvPr>
          <p:cNvSpPr>
            <a:spLocks noGrp="1"/>
          </p:cNvSpPr>
          <p:nvPr>
            <p:ph type="pic" sz="quarter" idx="17" hasCustomPrompt="1"/>
          </p:nvPr>
        </p:nvSpPr>
        <p:spPr>
          <a:xfrm>
            <a:off x="5482052" y="4333875"/>
            <a:ext cx="2338493" cy="1219200"/>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Pictures of other items that capture the era</a:t>
            </a:r>
          </a:p>
        </p:txBody>
      </p:sp>
      <p:sp>
        <p:nvSpPr>
          <p:cNvPr id="21" name="Text Placeholder 20">
            <a:extLst>
              <a:ext uri="{FF2B5EF4-FFF2-40B4-BE49-F238E27FC236}">
                <a16:creationId xmlns:a16="http://schemas.microsoft.com/office/drawing/2014/main" id="{2E769B50-B286-4700-AFD4-EFDA8F2FBA04}"/>
              </a:ext>
            </a:extLst>
          </p:cNvPr>
          <p:cNvSpPr>
            <a:spLocks noGrp="1"/>
          </p:cNvSpPr>
          <p:nvPr>
            <p:ph type="body" sz="quarter" idx="18" hasCustomPrompt="1"/>
          </p:nvPr>
        </p:nvSpPr>
        <p:spPr>
          <a:xfrm>
            <a:off x="8216900" y="2507046"/>
            <a:ext cx="2679698" cy="3349763"/>
          </a:xfrm>
        </p:spPr>
        <p:txBody>
          <a:bodyPr/>
          <a:lstStyle>
            <a:lvl1pPr marL="0" indent="0" algn="r">
              <a:buNone/>
              <a:defRPr/>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en-US" noProof="0"/>
              <a:t>Subheader</a:t>
            </a:r>
          </a:p>
        </p:txBody>
      </p:sp>
    </p:spTree>
    <p:extLst>
      <p:ext uri="{BB962C8B-B14F-4D97-AF65-F5344CB8AC3E}">
        <p14:creationId xmlns:p14="http://schemas.microsoft.com/office/powerpoint/2010/main" val="426007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3CE66FB-7564-43B1-9A0A-6594394A243B}"/>
              </a:ext>
            </a:extLst>
          </p:cNvPr>
          <p:cNvSpPr/>
          <p:nvPr userDrawn="1"/>
        </p:nvSpPr>
        <p:spPr>
          <a:xfrm>
            <a:off x="476250" y="476250"/>
            <a:ext cx="11239500" cy="59245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10">
            <a:extLst>
              <a:ext uri="{FF2B5EF4-FFF2-40B4-BE49-F238E27FC236}">
                <a16:creationId xmlns:a16="http://schemas.microsoft.com/office/drawing/2014/main" id="{D335E96D-A567-4898-B2BA-3B8C2F40BA6E}"/>
              </a:ext>
            </a:extLst>
          </p:cNvPr>
          <p:cNvSpPr>
            <a:spLocks noGrp="1"/>
          </p:cNvSpPr>
          <p:nvPr>
            <p:ph type="pic" sz="quarter" idx="10" hasCustomPrompt="1"/>
          </p:nvPr>
        </p:nvSpPr>
        <p:spPr>
          <a:xfrm>
            <a:off x="552000" y="567000"/>
            <a:ext cx="11088000" cy="5724000"/>
          </a:xfrm>
          <a:solidFill>
            <a:schemeClr val="bg1">
              <a:lumMod val="95000"/>
            </a:schemeClr>
          </a:solidFill>
        </p:spPr>
        <p:txBody>
          <a:bodyPr anchor="ctr"/>
          <a:lstStyle>
            <a:lvl1pPr marL="0" indent="0" algn="ctr">
              <a:buNone/>
              <a:defRPr sz="1600" i="1">
                <a:solidFill>
                  <a:schemeClr val="tx1">
                    <a:lumMod val="85000"/>
                    <a:lumOff val="15000"/>
                  </a:schemeClr>
                </a:solidFill>
              </a:defRPr>
            </a:lvl1pPr>
          </a:lstStyle>
          <a:p>
            <a:r>
              <a:rPr lang="en-US" noProof="0" dirty="0"/>
              <a:t>Insert an iconic picture from the era</a:t>
            </a:r>
          </a:p>
        </p:txBody>
      </p:sp>
      <p:sp>
        <p:nvSpPr>
          <p:cNvPr id="2" name="Title 1"/>
          <p:cNvSpPr>
            <a:spLocks noGrp="1"/>
          </p:cNvSpPr>
          <p:nvPr>
            <p:ph type="title"/>
          </p:nvPr>
        </p:nvSpPr>
        <p:spPr>
          <a:xfrm>
            <a:off x="1295402" y="692939"/>
            <a:ext cx="9601196" cy="751418"/>
          </a:xfrm>
        </p:spPr>
        <p:txBody>
          <a:bodyPr/>
          <a:lstStyle/>
          <a:p>
            <a:r>
              <a:rPr lang="en-US" noProof="0"/>
              <a:t>Click to edit Master title style</a:t>
            </a:r>
          </a:p>
        </p:txBody>
      </p:sp>
      <p:pic>
        <p:nvPicPr>
          <p:cNvPr id="7" name="Picture 6" descr="HD-PanelContent-GrommetsCombined.png">
            <a:extLst>
              <a:ext uri="{FF2B5EF4-FFF2-40B4-BE49-F238E27FC236}">
                <a16:creationId xmlns:a16="http://schemas.microsoft.com/office/drawing/2014/main" id="{EE5D561D-B993-4D57-A306-77777AD90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8" name="Picture 7" descr="HD-PanelContent-GrommetsCombined.png">
            <a:extLst>
              <a:ext uri="{FF2B5EF4-FFF2-40B4-BE49-F238E27FC236}">
                <a16:creationId xmlns:a16="http://schemas.microsoft.com/office/drawing/2014/main" id="{56E46F13-579D-42C5-8CB9-411911275FA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9" name="Picture 8" descr="HD-PanelContent-GrommetsCombined.png">
            <a:extLst>
              <a:ext uri="{FF2B5EF4-FFF2-40B4-BE49-F238E27FC236}">
                <a16:creationId xmlns:a16="http://schemas.microsoft.com/office/drawing/2014/main" id="{E055F617-AE0E-412B-BD58-B6C6F1E57E2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10" name="Picture 9" descr="HD-PanelContent-GrommetsCombined.png">
            <a:extLst>
              <a:ext uri="{FF2B5EF4-FFF2-40B4-BE49-F238E27FC236}">
                <a16:creationId xmlns:a16="http://schemas.microsoft.com/office/drawing/2014/main" id="{E6A3ABD2-1E11-490E-83ED-21CCB187892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Tree>
    <p:extLst>
      <p:ext uri="{BB962C8B-B14F-4D97-AF65-F5344CB8AC3E}">
        <p14:creationId xmlns:p14="http://schemas.microsoft.com/office/powerpoint/2010/main" val="281828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3" name="Content Placeholder 2"/>
          <p:cNvSpPr>
            <a:spLocks noGrp="1"/>
          </p:cNvSpPr>
          <p:nvPr>
            <p:ph sz="half" idx="1"/>
          </p:nvPr>
        </p:nvSpPr>
        <p:spPr>
          <a:xfrm>
            <a:off x="1295401" y="2560320"/>
            <a:ext cx="3580381" cy="3310128"/>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846CE7D5-CF57-46EF-B807-FDD0502418D4}" type="datetimeFigureOut">
              <a:rPr lang="en-US" noProof="0" smtClean="0"/>
              <a:t>9/21/2023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Tree>
    <p:extLst>
      <p:ext uri="{BB962C8B-B14F-4D97-AF65-F5344CB8AC3E}">
        <p14:creationId xmlns:p14="http://schemas.microsoft.com/office/powerpoint/2010/main" val="16838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Content Alt">
    <p:spTree>
      <p:nvGrpSpPr>
        <p:cNvPr id="1" name=""/>
        <p:cNvGrpSpPr/>
        <p:nvPr/>
      </p:nvGrpSpPr>
      <p:grpSpPr>
        <a:xfrm>
          <a:off x="0" y="0"/>
          <a:ext cx="0" cy="0"/>
          <a:chOff x="0" y="0"/>
          <a:chExt cx="0" cy="0"/>
        </a:xfrm>
      </p:grpSpPr>
      <p:pic>
        <p:nvPicPr>
          <p:cNvPr id="9" name="Picture 8" descr="HD-PanelContent-GrommetsCombined.png">
            <a:extLst>
              <a:ext uri="{FF2B5EF4-FFF2-40B4-BE49-F238E27FC236}">
                <a16:creationId xmlns:a16="http://schemas.microsoft.com/office/drawing/2014/main" id="{7BD0150C-9F76-4D95-80BF-675693B48FA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cxnSp>
        <p:nvCxnSpPr>
          <p:cNvPr id="7" name="Straight Connector 6"/>
          <p:cNvCxnSpPr>
            <a:cxnSpLocks/>
          </p:cNvCxnSpPr>
          <p:nvPr/>
        </p:nvCxnSpPr>
        <p:spPr>
          <a:xfrm>
            <a:off x="1295401" y="2421466"/>
            <a:ext cx="466966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2" y="982132"/>
            <a:ext cx="4669664" cy="1303867"/>
          </a:xfrm>
        </p:spPr>
        <p:txBody>
          <a:bodyPr/>
          <a:lstStyle/>
          <a:p>
            <a:r>
              <a:rPr lang="en-US" dirty="0"/>
              <a:t>Click to edit title</a:t>
            </a:r>
          </a:p>
        </p:txBody>
      </p:sp>
      <p:sp>
        <p:nvSpPr>
          <p:cNvPr id="3" name="Content Placeholder 2"/>
          <p:cNvSpPr>
            <a:spLocks noGrp="1"/>
          </p:cNvSpPr>
          <p:nvPr>
            <p:ph idx="1"/>
          </p:nvPr>
        </p:nvSpPr>
        <p:spPr>
          <a:xfrm>
            <a:off x="1295401" y="2556932"/>
            <a:ext cx="4669666" cy="33189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
        <p:nvSpPr>
          <p:cNvPr id="11" name="Content Placeholder 2">
            <a:extLst>
              <a:ext uri="{FF2B5EF4-FFF2-40B4-BE49-F238E27FC236}">
                <a16:creationId xmlns:a16="http://schemas.microsoft.com/office/drawing/2014/main" id="{68FEA8B0-7C15-481C-885B-E54C78BC32E7}"/>
              </a:ext>
            </a:extLst>
          </p:cNvPr>
          <p:cNvSpPr>
            <a:spLocks noGrp="1"/>
          </p:cNvSpPr>
          <p:nvPr>
            <p:ph idx="13"/>
          </p:nvPr>
        </p:nvSpPr>
        <p:spPr>
          <a:xfrm>
            <a:off x="6226935" y="982132"/>
            <a:ext cx="4669666" cy="41265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3">
            <a:extLst>
              <a:ext uri="{FF2B5EF4-FFF2-40B4-BE49-F238E27FC236}">
                <a16:creationId xmlns:a16="http://schemas.microsoft.com/office/drawing/2014/main" id="{8DCEB7F9-6056-41AE-93D6-C5D4C94C8F50}"/>
              </a:ext>
            </a:extLst>
          </p:cNvPr>
          <p:cNvSpPr>
            <a:spLocks noGrp="1"/>
          </p:cNvSpPr>
          <p:nvPr>
            <p:ph type="body" sz="quarter" idx="14" hasCustomPrompt="1"/>
          </p:nvPr>
        </p:nvSpPr>
        <p:spPr>
          <a:xfrm rot="21043309">
            <a:off x="8122162" y="5338536"/>
            <a:ext cx="2746356" cy="425315"/>
          </a:xfrm>
        </p:spPr>
        <p:txBody>
          <a:bodyPr/>
          <a:lstStyle>
            <a:lvl1pPr marL="0" indent="0" algn="r">
              <a:buNone/>
              <a:defRPr i="0">
                <a:latin typeface="Lucida Handwriting" panose="03010101010101010101" pitchFamily="66"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Generation XYZ</a:t>
            </a:r>
            <a:endParaRPr lang="en-ZA" dirty="0"/>
          </a:p>
        </p:txBody>
      </p:sp>
    </p:spTree>
    <p:extLst>
      <p:ext uri="{BB962C8B-B14F-4D97-AF65-F5344CB8AC3E}">
        <p14:creationId xmlns:p14="http://schemas.microsoft.com/office/powerpoint/2010/main" val="145577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 name="Title 1"/>
          <p:cNvSpPr>
            <a:spLocks noGrp="1"/>
          </p:cNvSpPr>
          <p:nvPr>
            <p:ph type="title"/>
          </p:nvPr>
        </p:nvSpPr>
        <p:spPr>
          <a:xfrm>
            <a:off x="1295400" y="979709"/>
            <a:ext cx="9601197"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295400" y="3073155"/>
            <a:ext cx="9601197" cy="520392"/>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2937688"/>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4202A890-9091-4399-80AF-8AF212A1ED43}"/>
              </a:ext>
            </a:extLst>
          </p:cNvPr>
          <p:cNvSpPr>
            <a:spLocks noGrp="1"/>
          </p:cNvSpPr>
          <p:nvPr>
            <p:ph idx="13" hasCustomPrompt="1"/>
          </p:nvPr>
        </p:nvSpPr>
        <p:spPr>
          <a:xfrm>
            <a:off x="1295401" y="3864479"/>
            <a:ext cx="2952000" cy="1109133"/>
          </a:xfrm>
          <a:ln w="44450" cap="sq" cmpd="thinThick">
            <a:solidFill>
              <a:schemeClr val="accent1"/>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9" name="Content Placeholder 2">
            <a:extLst>
              <a:ext uri="{FF2B5EF4-FFF2-40B4-BE49-F238E27FC236}">
                <a16:creationId xmlns:a16="http://schemas.microsoft.com/office/drawing/2014/main" id="{F1661F6C-2BB1-41AF-BF4C-144E940F7B25}"/>
              </a:ext>
            </a:extLst>
          </p:cNvPr>
          <p:cNvSpPr>
            <a:spLocks noGrp="1"/>
          </p:cNvSpPr>
          <p:nvPr>
            <p:ph idx="14" hasCustomPrompt="1"/>
          </p:nvPr>
        </p:nvSpPr>
        <p:spPr>
          <a:xfrm>
            <a:off x="4620000" y="3864479"/>
            <a:ext cx="2952000" cy="1109133"/>
          </a:xfrm>
          <a:ln w="44450" cap="sq" cmpd="thinThick">
            <a:solidFill>
              <a:schemeClr val="accent3"/>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10" name="Content Placeholder 2">
            <a:extLst>
              <a:ext uri="{FF2B5EF4-FFF2-40B4-BE49-F238E27FC236}">
                <a16:creationId xmlns:a16="http://schemas.microsoft.com/office/drawing/2014/main" id="{3AFB258B-8362-4F6C-94EF-7C1F32CEBF2D}"/>
              </a:ext>
            </a:extLst>
          </p:cNvPr>
          <p:cNvSpPr>
            <a:spLocks noGrp="1"/>
          </p:cNvSpPr>
          <p:nvPr>
            <p:ph idx="15" hasCustomPrompt="1"/>
          </p:nvPr>
        </p:nvSpPr>
        <p:spPr>
          <a:xfrm>
            <a:off x="7944598" y="3864479"/>
            <a:ext cx="2952000" cy="1109133"/>
          </a:xfrm>
          <a:ln w="44450" cap="sq" cmpd="thinThick">
            <a:solidFill>
              <a:schemeClr val="accent2"/>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Tree>
    <p:extLst>
      <p:ext uri="{BB962C8B-B14F-4D97-AF65-F5344CB8AC3E}">
        <p14:creationId xmlns:p14="http://schemas.microsoft.com/office/powerpoint/2010/main" val="3672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9/21/2023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86" r:id="rId3"/>
    <p:sldLayoutId id="2147484187" r:id="rId4"/>
    <p:sldLayoutId id="2147484188" r:id="rId5"/>
    <p:sldLayoutId id="2147484189" r:id="rId6"/>
    <p:sldLayoutId id="2147484190" r:id="rId7"/>
    <p:sldLayoutId id="2147484191" r:id="rId8"/>
    <p:sldLayoutId id="2147484192" r:id="rId9"/>
    <p:sldLayoutId id="2147484171" r:id="rId10"/>
    <p:sldLayoutId id="2147484172" r:id="rId11"/>
    <p:sldLayoutId id="2147484173" r:id="rId12"/>
    <p:sldLayoutId id="2147484193" r:id="rId13"/>
    <p:sldLayoutId id="2147484194" r:id="rId14"/>
    <p:sldLayoutId id="2147484174" r:id="rId15"/>
    <p:sldLayoutId id="2147484195" r:id="rId16"/>
    <p:sldLayoutId id="214748417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6" y="1622937"/>
            <a:ext cx="6815669" cy="1515533"/>
          </a:xfrm>
        </p:spPr>
        <p:txBody>
          <a:bodyPr/>
          <a:lstStyle/>
          <a:p>
            <a:r>
              <a:rPr lang="en-US" dirty="0" err="1">
                <a:solidFill>
                  <a:schemeClr val="tx1"/>
                </a:solidFill>
              </a:rPr>
              <a:t>Xây</a:t>
            </a:r>
            <a:r>
              <a:rPr lang="en-US" dirty="0">
                <a:solidFill>
                  <a:schemeClr val="tx1"/>
                </a:solidFill>
              </a:rPr>
              <a:t> </a:t>
            </a:r>
            <a:r>
              <a:rPr lang="en-US" dirty="0" err="1">
                <a:solidFill>
                  <a:schemeClr val="tx1"/>
                </a:solidFill>
              </a:rPr>
              <a:t>dựng</a:t>
            </a:r>
            <a:r>
              <a:rPr lang="en-US" dirty="0">
                <a:solidFill>
                  <a:schemeClr val="tx1"/>
                </a:solidFill>
              </a:rPr>
              <a:t> </a:t>
            </a:r>
            <a:r>
              <a:rPr lang="en-US" dirty="0" err="1">
                <a:solidFill>
                  <a:schemeClr val="tx1"/>
                </a:solidFill>
              </a:rPr>
              <a:t>ChatBots</a:t>
            </a:r>
            <a:r>
              <a:rPr lang="en-US" dirty="0">
                <a:solidFill>
                  <a:schemeClr val="tx1"/>
                </a:solidFill>
              </a:rPr>
              <a:t> </a:t>
            </a:r>
            <a:r>
              <a:rPr lang="en-US" dirty="0" err="1">
                <a:solidFill>
                  <a:schemeClr val="tx1"/>
                </a:solidFill>
              </a:rPr>
              <a:t>trên</a:t>
            </a:r>
            <a:r>
              <a:rPr lang="en-US" dirty="0">
                <a:solidFill>
                  <a:schemeClr val="tx1"/>
                </a:solidFill>
              </a:rPr>
              <a:t> LLaMA-2</a:t>
            </a:r>
          </a:p>
        </p:txBody>
      </p:sp>
      <p:sp>
        <p:nvSpPr>
          <p:cNvPr id="3" name="Subtitle 2"/>
          <p:cNvSpPr>
            <a:spLocks noGrp="1"/>
          </p:cNvSpPr>
          <p:nvPr>
            <p:ph type="subTitle" idx="1"/>
          </p:nvPr>
        </p:nvSpPr>
        <p:spPr>
          <a:xfrm>
            <a:off x="2692396" y="3566158"/>
            <a:ext cx="6815669" cy="1867992"/>
          </a:xfrm>
        </p:spPr>
        <p:txBody>
          <a:bodyPr>
            <a:normAutofit/>
          </a:bodyPr>
          <a:lstStyle/>
          <a:p>
            <a:r>
              <a:rPr lang="en-US" dirty="0"/>
              <a:t>   GVHD:   PGS.TS </a:t>
            </a:r>
            <a:r>
              <a:rPr lang="en-US" dirty="0" err="1"/>
              <a:t>Phạm</a:t>
            </a:r>
            <a:r>
              <a:rPr lang="en-US" dirty="0"/>
              <a:t> Văn </a:t>
            </a:r>
            <a:r>
              <a:rPr lang="en-US" dirty="0" err="1"/>
              <a:t>Hải</a:t>
            </a:r>
            <a:endParaRPr lang="en-US" dirty="0"/>
          </a:p>
          <a:p>
            <a:r>
              <a:rPr lang="en-US" dirty="0" err="1"/>
              <a:t>Nhóm</a:t>
            </a:r>
            <a:r>
              <a:rPr lang="en-US" dirty="0"/>
              <a:t> 7: </a:t>
            </a:r>
            <a:r>
              <a:rPr lang="en-US" dirty="0" err="1"/>
              <a:t>Đinh</a:t>
            </a:r>
            <a:r>
              <a:rPr lang="en-US" dirty="0"/>
              <a:t> Duy Anh 20200013</a:t>
            </a:r>
          </a:p>
          <a:p>
            <a:r>
              <a:rPr lang="en-US" dirty="0"/>
              <a:t>		</a:t>
            </a:r>
            <a:r>
              <a:rPr lang="en-US"/>
              <a:t>  </a:t>
            </a:r>
            <a:r>
              <a:rPr lang="en-US" dirty="0"/>
              <a:t>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EA21F34-0650-E7A8-030B-80BEC2E71B85}"/>
              </a:ext>
            </a:extLst>
          </p:cNvPr>
          <p:cNvSpPr txBox="1">
            <a:spLocks/>
          </p:cNvSpPr>
          <p:nvPr/>
        </p:nvSpPr>
        <p:spPr>
          <a:xfrm>
            <a:off x="3845109" y="987552"/>
            <a:ext cx="5317366" cy="130386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b="1" dirty="0">
                <a:solidFill>
                  <a:srgbClr val="1B1B1B"/>
                </a:solidFill>
                <a:latin typeface="Arial" panose="020B0604020202020204" pitchFamily="34" charset="0"/>
                <a:cs typeface="Arial" panose="020B0604020202020204" pitchFamily="34" charset="0"/>
              </a:rPr>
              <a:t>Supervised Finetuning</a:t>
            </a:r>
          </a:p>
        </p:txBody>
      </p:sp>
      <p:sp>
        <p:nvSpPr>
          <p:cNvPr id="10" name="Content Placeholder 3">
            <a:extLst>
              <a:ext uri="{FF2B5EF4-FFF2-40B4-BE49-F238E27FC236}">
                <a16:creationId xmlns:a16="http://schemas.microsoft.com/office/drawing/2014/main" id="{40FC883A-6284-4660-1A0D-5DD74D369EBF}"/>
              </a:ext>
            </a:extLst>
          </p:cNvPr>
          <p:cNvSpPr txBox="1">
            <a:spLocks/>
          </p:cNvSpPr>
          <p:nvPr/>
        </p:nvSpPr>
        <p:spPr>
          <a:xfrm>
            <a:off x="1403928" y="2565164"/>
            <a:ext cx="9384144" cy="3844871"/>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000" dirty="0">
                <a:solidFill>
                  <a:srgbClr val="1B1B1B"/>
                </a:solidFill>
                <a:latin typeface="Open Sans" panose="020B0606030504020204" pitchFamily="34" charset="0"/>
              </a:rPr>
              <a:t>Sau </a:t>
            </a:r>
            <a:r>
              <a:rPr lang="en-US" sz="2000" dirty="0" err="1">
                <a:solidFill>
                  <a:srgbClr val="1B1B1B"/>
                </a:solidFill>
                <a:latin typeface="Open Sans" panose="020B0606030504020204" pitchFamily="34" charset="0"/>
              </a:rPr>
              <a:t>khi</a:t>
            </a:r>
            <a:r>
              <a:rPr lang="en-US" sz="2000" dirty="0">
                <a:solidFill>
                  <a:srgbClr val="1B1B1B"/>
                </a:solidFill>
                <a:latin typeface="Open Sans" panose="020B0606030504020204" pitchFamily="34" charset="0"/>
              </a:rPr>
              <a:t> </a:t>
            </a:r>
            <a:r>
              <a:rPr lang="en-US" sz="2000" dirty="0" err="1">
                <a:solidFill>
                  <a:srgbClr val="1B1B1B"/>
                </a:solidFill>
                <a:latin typeface="Open Sans" panose="020B0606030504020204" pitchFamily="34" charset="0"/>
              </a:rPr>
              <a:t>có</a:t>
            </a:r>
            <a:r>
              <a:rPr lang="en-US" sz="2000" dirty="0">
                <a:solidFill>
                  <a:srgbClr val="1B1B1B"/>
                </a:solidFill>
                <a:latin typeface="Open Sans" panose="020B0606030504020204" pitchFamily="34" charset="0"/>
              </a:rPr>
              <a:t> </a:t>
            </a:r>
            <a:r>
              <a:rPr lang="en-US" sz="2000" dirty="0" err="1">
                <a:solidFill>
                  <a:srgbClr val="1B1B1B"/>
                </a:solidFill>
                <a:latin typeface="Open Sans" panose="020B0606030504020204" pitchFamily="34" charset="0"/>
              </a:rPr>
              <a:t>mô</a:t>
            </a:r>
            <a:r>
              <a:rPr lang="en-US" sz="2000" dirty="0">
                <a:solidFill>
                  <a:srgbClr val="1B1B1B"/>
                </a:solidFill>
                <a:latin typeface="Open Sans" panose="020B0606030504020204" pitchFamily="34" charset="0"/>
              </a:rPr>
              <a:t> </a:t>
            </a:r>
            <a:r>
              <a:rPr lang="en-US" sz="2000" dirty="0" err="1">
                <a:solidFill>
                  <a:srgbClr val="1B1B1B"/>
                </a:solidFill>
                <a:latin typeface="Open Sans" panose="020B0606030504020204" pitchFamily="34" charset="0"/>
              </a:rPr>
              <a:t>hình</a:t>
            </a:r>
            <a:r>
              <a:rPr lang="en-US" sz="2000" dirty="0">
                <a:solidFill>
                  <a:srgbClr val="1B1B1B"/>
                </a:solidFill>
                <a:latin typeface="Open Sans" panose="020B0606030504020204" pitchFamily="34" charset="0"/>
              </a:rPr>
              <a:t> pretrained, </a:t>
            </a:r>
            <a:r>
              <a:rPr lang="en-US" sz="2000" dirty="0" err="1">
                <a:solidFill>
                  <a:srgbClr val="1B1B1B"/>
                </a:solidFill>
                <a:latin typeface="Open Sans" panose="020B0606030504020204" pitchFamily="34" charset="0"/>
              </a:rPr>
              <a:t>tác</a:t>
            </a:r>
            <a:r>
              <a:rPr lang="en-US" sz="2000" dirty="0">
                <a:solidFill>
                  <a:srgbClr val="1B1B1B"/>
                </a:solidFill>
                <a:latin typeface="Open Sans" panose="020B0606030504020204" pitchFamily="34" charset="0"/>
              </a:rPr>
              <a:t> </a:t>
            </a:r>
            <a:r>
              <a:rPr lang="en-US" sz="2000" dirty="0" err="1">
                <a:solidFill>
                  <a:srgbClr val="1B1B1B"/>
                </a:solidFill>
                <a:latin typeface="Open Sans" panose="020B0606030504020204" pitchFamily="34" charset="0"/>
              </a:rPr>
              <a:t>giả</a:t>
            </a:r>
            <a:r>
              <a:rPr lang="en-US" sz="2000" dirty="0">
                <a:solidFill>
                  <a:srgbClr val="1B1B1B"/>
                </a:solidFill>
                <a:latin typeface="Open Sans" panose="020B0606030504020204" pitchFamily="34" charset="0"/>
              </a:rPr>
              <a:t> </a:t>
            </a:r>
            <a:r>
              <a:rPr lang="en-US" sz="2000" dirty="0" err="1">
                <a:solidFill>
                  <a:srgbClr val="1B1B1B"/>
                </a:solidFill>
                <a:latin typeface="Open Sans" panose="020B0606030504020204" pitchFamily="34" charset="0"/>
              </a:rPr>
              <a:t>tiến</a:t>
            </a:r>
            <a:r>
              <a:rPr lang="en-US" sz="2000" dirty="0">
                <a:solidFill>
                  <a:srgbClr val="1B1B1B"/>
                </a:solidFill>
                <a:latin typeface="Open Sans" panose="020B0606030504020204" pitchFamily="34" charset="0"/>
              </a:rPr>
              <a:t> </a:t>
            </a:r>
            <a:r>
              <a:rPr lang="en-US" sz="2000" dirty="0" err="1">
                <a:solidFill>
                  <a:srgbClr val="1B1B1B"/>
                </a:solidFill>
                <a:latin typeface="Open Sans" panose="020B0606030504020204" pitchFamily="34" charset="0"/>
              </a:rPr>
              <a:t>hành</a:t>
            </a:r>
            <a:r>
              <a:rPr lang="en-US" sz="2000" dirty="0">
                <a:solidFill>
                  <a:srgbClr val="1B1B1B"/>
                </a:solidFill>
                <a:latin typeface="Open Sans" panose="020B0606030504020204" pitchFamily="34" charset="0"/>
              </a:rPr>
              <a:t> fine-tuning sang </a:t>
            </a:r>
            <a:r>
              <a:rPr lang="en-US" sz="2000" dirty="0" err="1">
                <a:solidFill>
                  <a:srgbClr val="1B1B1B"/>
                </a:solidFill>
                <a:latin typeface="Open Sans" panose="020B0606030504020204" pitchFamily="34" charset="0"/>
              </a:rPr>
              <a:t>dữ</a:t>
            </a:r>
            <a:r>
              <a:rPr lang="en-US" sz="2000" dirty="0">
                <a:solidFill>
                  <a:srgbClr val="1B1B1B"/>
                </a:solidFill>
                <a:latin typeface="Open Sans" panose="020B0606030504020204" pitchFamily="34" charset="0"/>
              </a:rPr>
              <a:t> </a:t>
            </a:r>
            <a:r>
              <a:rPr lang="en-US" sz="2000" dirty="0" err="1">
                <a:solidFill>
                  <a:srgbClr val="1B1B1B"/>
                </a:solidFill>
                <a:latin typeface="Open Sans" panose="020B0606030504020204" pitchFamily="34" charset="0"/>
              </a:rPr>
              <a:t>liệu</a:t>
            </a:r>
            <a:r>
              <a:rPr lang="en-US" sz="2000" dirty="0">
                <a:solidFill>
                  <a:srgbClr val="1B1B1B"/>
                </a:solidFill>
                <a:latin typeface="Open Sans" panose="020B0606030504020204" pitchFamily="34" charset="0"/>
              </a:rPr>
              <a:t> </a:t>
            </a:r>
            <a:r>
              <a:rPr lang="en-US" sz="2000" dirty="0" err="1">
                <a:solidFill>
                  <a:srgbClr val="1B1B1B"/>
                </a:solidFill>
                <a:latin typeface="Open Sans" panose="020B0606030504020204" pitchFamily="34" charset="0"/>
              </a:rPr>
              <a:t>dạng</a:t>
            </a:r>
            <a:r>
              <a:rPr lang="en-US" sz="2000" dirty="0">
                <a:solidFill>
                  <a:srgbClr val="1B1B1B"/>
                </a:solidFill>
                <a:latin typeface="Open Sans" panose="020B0606030504020204" pitchFamily="34" charset="0"/>
              </a:rPr>
              <a:t> chat</a:t>
            </a:r>
          </a:p>
          <a:p>
            <a:r>
              <a:rPr lang="en-US" sz="2000" dirty="0">
                <a:solidFill>
                  <a:srgbClr val="1B1B1B"/>
                </a:solidFill>
                <a:latin typeface="Open Sans" panose="020B0606030504020204" pitchFamily="34" charset="0"/>
              </a:rPr>
              <a:t>S</a:t>
            </a:r>
            <a:r>
              <a:rPr lang="vi-VN" sz="2000" dirty="0">
                <a:solidFill>
                  <a:srgbClr val="1B1B1B"/>
                </a:solidFill>
                <a:latin typeface="Open Sans" panose="020B0606030504020204" pitchFamily="34" charset="0"/>
              </a:rPr>
              <a:t>ử dụng </a:t>
            </a:r>
            <a:r>
              <a:rPr lang="vi-VN" sz="2000" dirty="0" err="1">
                <a:solidFill>
                  <a:srgbClr val="1B1B1B"/>
                </a:solidFill>
                <a:latin typeface="Open Sans" panose="020B0606030504020204" pitchFamily="34" charset="0"/>
              </a:rPr>
              <a:t>instruction</a:t>
            </a:r>
            <a:r>
              <a:rPr lang="vi-VN" sz="2000" dirty="0">
                <a:solidFill>
                  <a:srgbClr val="1B1B1B"/>
                </a:solidFill>
                <a:latin typeface="Open Sans" panose="020B0606030504020204" pitchFamily="34" charset="0"/>
              </a:rPr>
              <a:t> </a:t>
            </a:r>
            <a:r>
              <a:rPr lang="vi-VN" sz="2000" dirty="0" err="1">
                <a:solidFill>
                  <a:srgbClr val="1B1B1B"/>
                </a:solidFill>
                <a:latin typeface="Open Sans" panose="020B0606030504020204" pitchFamily="34" charset="0"/>
              </a:rPr>
              <a:t>tuning</a:t>
            </a:r>
            <a:r>
              <a:rPr lang="vi-VN" sz="2000" dirty="0">
                <a:solidFill>
                  <a:srgbClr val="1B1B1B"/>
                </a:solidFill>
                <a:latin typeface="Open Sans" panose="020B0606030504020204" pitchFamily="34" charset="0"/>
              </a:rPr>
              <a:t> với các dữ liệu </a:t>
            </a:r>
            <a:r>
              <a:rPr lang="vi-VN" sz="2000" dirty="0" err="1">
                <a:solidFill>
                  <a:srgbClr val="1B1B1B"/>
                </a:solidFill>
                <a:latin typeface="Open Sans" panose="020B0606030504020204" pitchFamily="34" charset="0"/>
              </a:rPr>
              <a:t>public</a:t>
            </a:r>
            <a:r>
              <a:rPr lang="vi-VN" sz="2000" dirty="0">
                <a:solidFill>
                  <a:srgbClr val="1B1B1B"/>
                </a:solidFill>
                <a:latin typeface="Open Sans" panose="020B0606030504020204" pitchFamily="34" charset="0"/>
              </a:rPr>
              <a:t> để làm mồi cho mô hình. Quá trình </a:t>
            </a:r>
            <a:r>
              <a:rPr lang="vi-VN" sz="2000" dirty="0" err="1">
                <a:solidFill>
                  <a:srgbClr val="1B1B1B"/>
                </a:solidFill>
                <a:latin typeface="Open Sans" panose="020B0606030504020204" pitchFamily="34" charset="0"/>
              </a:rPr>
              <a:t>fine-tuning</a:t>
            </a:r>
            <a:r>
              <a:rPr lang="vi-VN" sz="2000" dirty="0">
                <a:solidFill>
                  <a:srgbClr val="1B1B1B"/>
                </a:solidFill>
                <a:latin typeface="Open Sans" panose="020B0606030504020204" pitchFamily="34" charset="0"/>
              </a:rPr>
              <a:t> được thực hiện với </a:t>
            </a:r>
            <a:r>
              <a:rPr lang="vi-VN" sz="2000" dirty="0" err="1">
                <a:solidFill>
                  <a:srgbClr val="1B1B1B"/>
                </a:solidFill>
                <a:latin typeface="Open Sans" panose="020B0606030504020204" pitchFamily="34" charset="0"/>
              </a:rPr>
              <a:t>batchsize</a:t>
            </a:r>
            <a:r>
              <a:rPr lang="vi-VN" sz="2000" dirty="0">
                <a:solidFill>
                  <a:srgbClr val="1B1B1B"/>
                </a:solidFill>
                <a:latin typeface="Open Sans" panose="020B0606030504020204" pitchFamily="34" charset="0"/>
              </a:rPr>
              <a:t> 64 và độ dài chuỗi là 4096. </a:t>
            </a:r>
            <a:endParaRPr lang="en-US" sz="2000" dirty="0">
              <a:solidFill>
                <a:srgbClr val="1B1B1B"/>
              </a:solidFill>
              <a:latin typeface="Open Sans" panose="020B0606030504020204" pitchFamily="34" charset="0"/>
            </a:endParaRPr>
          </a:p>
          <a:p>
            <a:r>
              <a:rPr lang="vi-VN" sz="2000" dirty="0">
                <a:solidFill>
                  <a:srgbClr val="1B1B1B"/>
                </a:solidFill>
                <a:latin typeface="Open Sans" panose="020B0606030504020204" pitchFamily="34" charset="0"/>
              </a:rPr>
              <a:t>Để đảm bảo độ dài chuỗi của mô hình được điền đầy đủ, tất cả các câu hỏi và câu trả lời từ tập huấn luyện được ghép lại với nhau bằng một </a:t>
            </a:r>
            <a:r>
              <a:rPr lang="vi-VN" sz="2000" dirty="0" err="1">
                <a:solidFill>
                  <a:srgbClr val="1B1B1B"/>
                </a:solidFill>
                <a:latin typeface="Open Sans" panose="020B0606030504020204" pitchFamily="34" charset="0"/>
              </a:rPr>
              <a:t>token</a:t>
            </a:r>
            <a:r>
              <a:rPr lang="vi-VN" sz="2000" dirty="0">
                <a:solidFill>
                  <a:srgbClr val="1B1B1B"/>
                </a:solidFill>
                <a:latin typeface="Open Sans" panose="020B0606030504020204" pitchFamily="34" charset="0"/>
              </a:rPr>
              <a:t> đặc biệt để phân tách phần câu hỏi và phần câu trả lời. </a:t>
            </a:r>
            <a:endParaRPr lang="en-US" sz="2000" dirty="0">
              <a:solidFill>
                <a:srgbClr val="1B1B1B"/>
              </a:solidFill>
              <a:latin typeface="Open Sans" panose="020B0606030504020204" pitchFamily="34" charset="0"/>
            </a:endParaRPr>
          </a:p>
          <a:p>
            <a:r>
              <a:rPr lang="vi-VN" sz="2000" dirty="0">
                <a:solidFill>
                  <a:srgbClr val="1B1B1B"/>
                </a:solidFill>
                <a:latin typeface="Open Sans" panose="020B0606030504020204" pitchFamily="34" charset="0"/>
              </a:rPr>
              <a:t>Việc </a:t>
            </a:r>
            <a:r>
              <a:rPr lang="vi-VN" sz="2000" dirty="0" err="1">
                <a:solidFill>
                  <a:srgbClr val="1B1B1B"/>
                </a:solidFill>
                <a:latin typeface="Open Sans" panose="020B0606030504020204" pitchFamily="34" charset="0"/>
              </a:rPr>
              <a:t>backpropagation</a:t>
            </a:r>
            <a:r>
              <a:rPr lang="vi-VN" sz="2000" dirty="0">
                <a:solidFill>
                  <a:srgbClr val="1B1B1B"/>
                </a:solidFill>
                <a:latin typeface="Open Sans" panose="020B0606030504020204" pitchFamily="34" charset="0"/>
              </a:rPr>
              <a:t> chỉ được thực hiện trên các </a:t>
            </a:r>
            <a:r>
              <a:rPr lang="vi-VN" sz="2000" dirty="0" err="1">
                <a:solidFill>
                  <a:srgbClr val="1B1B1B"/>
                </a:solidFill>
                <a:latin typeface="Open Sans" panose="020B0606030504020204" pitchFamily="34" charset="0"/>
              </a:rPr>
              <a:t>token</a:t>
            </a:r>
            <a:r>
              <a:rPr lang="vi-VN" sz="2000" dirty="0">
                <a:solidFill>
                  <a:srgbClr val="1B1B1B"/>
                </a:solidFill>
                <a:latin typeface="Open Sans" panose="020B0606030504020204" pitchFamily="34" charset="0"/>
              </a:rPr>
              <a:t> trong phần câu trả lời. Mô hình được </a:t>
            </a:r>
            <a:r>
              <a:rPr lang="vi-VN" sz="2000" dirty="0" err="1">
                <a:solidFill>
                  <a:srgbClr val="1B1B1B"/>
                </a:solidFill>
                <a:latin typeface="Open Sans" panose="020B0606030504020204" pitchFamily="34" charset="0"/>
              </a:rPr>
              <a:t>fine-tune</a:t>
            </a:r>
            <a:r>
              <a:rPr lang="vi-VN" sz="2000" dirty="0">
                <a:solidFill>
                  <a:srgbClr val="1B1B1B"/>
                </a:solidFill>
                <a:latin typeface="Open Sans" panose="020B0606030504020204" pitchFamily="34" charset="0"/>
              </a:rPr>
              <a:t> trong 2 </a:t>
            </a:r>
            <a:r>
              <a:rPr lang="vi-VN" sz="2000" dirty="0" err="1">
                <a:solidFill>
                  <a:srgbClr val="1B1B1B"/>
                </a:solidFill>
                <a:latin typeface="Open Sans" panose="020B0606030504020204" pitchFamily="34" charset="0"/>
              </a:rPr>
              <a:t>epochs</a:t>
            </a:r>
            <a:r>
              <a:rPr lang="vi-VN" sz="2000" dirty="0">
                <a:solidFill>
                  <a:srgbClr val="1B1B1B"/>
                </a:solidFill>
                <a:latin typeface="Open Sans" panose="020B0606030504020204" pitchFamily="34" charset="0"/>
              </a:rPr>
              <a:t>.</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0671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EA21F34-0650-E7A8-030B-80BEC2E71B85}"/>
              </a:ext>
            </a:extLst>
          </p:cNvPr>
          <p:cNvSpPr txBox="1">
            <a:spLocks/>
          </p:cNvSpPr>
          <p:nvPr/>
        </p:nvSpPr>
        <p:spPr>
          <a:xfrm>
            <a:off x="3845109" y="987552"/>
            <a:ext cx="5317366" cy="130386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b="1" dirty="0">
                <a:solidFill>
                  <a:srgbClr val="1B1B1B"/>
                </a:solidFill>
                <a:latin typeface="Arial" panose="020B0604020202020204" pitchFamily="34" charset="0"/>
                <a:cs typeface="Arial" panose="020B0604020202020204" pitchFamily="34" charset="0"/>
              </a:rPr>
              <a:t>Supervised Finetuning</a:t>
            </a:r>
          </a:p>
        </p:txBody>
      </p:sp>
      <p:sp>
        <p:nvSpPr>
          <p:cNvPr id="10" name="Content Placeholder 3">
            <a:extLst>
              <a:ext uri="{FF2B5EF4-FFF2-40B4-BE49-F238E27FC236}">
                <a16:creationId xmlns:a16="http://schemas.microsoft.com/office/drawing/2014/main" id="{40FC883A-6284-4660-1A0D-5DD74D369EBF}"/>
              </a:ext>
            </a:extLst>
          </p:cNvPr>
          <p:cNvSpPr txBox="1">
            <a:spLocks/>
          </p:cNvSpPr>
          <p:nvPr/>
        </p:nvSpPr>
        <p:spPr>
          <a:xfrm>
            <a:off x="1228438" y="2398911"/>
            <a:ext cx="9384144" cy="3844871"/>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l"/>
            <a:r>
              <a:rPr lang="vi-VN" sz="2000" b="0" i="0" dirty="0">
                <a:solidFill>
                  <a:srgbClr val="1B1B1B"/>
                </a:solidFill>
                <a:effectLst/>
                <a:latin typeface="Open Sans" panose="020B0606030504020204" pitchFamily="34" charset="0"/>
              </a:rPr>
              <a:t>Trong RLHF chúng ta cần quan tâm đến hai yếu tố:</a:t>
            </a:r>
          </a:p>
          <a:p>
            <a:pPr algn="l">
              <a:buFont typeface="Arial" panose="020B0604020202020204" pitchFamily="34" charset="0"/>
              <a:buChar char="•"/>
            </a:pPr>
            <a:r>
              <a:rPr lang="vi-VN" sz="2000" b="1" i="0" dirty="0" err="1">
                <a:solidFill>
                  <a:srgbClr val="1B1B1B"/>
                </a:solidFill>
                <a:effectLst/>
                <a:latin typeface="Open Sans" panose="020B0606030504020204" pitchFamily="34" charset="0"/>
              </a:rPr>
              <a:t>Reinforcement</a:t>
            </a:r>
            <a:r>
              <a:rPr lang="vi-VN" sz="2000" b="1" i="0" dirty="0">
                <a:solidFill>
                  <a:srgbClr val="1B1B1B"/>
                </a:solidFill>
                <a:effectLst/>
                <a:latin typeface="Open Sans" panose="020B0606030504020204" pitchFamily="34" charset="0"/>
              </a:rPr>
              <a:t> </a:t>
            </a:r>
            <a:r>
              <a:rPr lang="vi-VN" sz="2000" b="1" i="0" dirty="0" err="1">
                <a:solidFill>
                  <a:srgbClr val="1B1B1B"/>
                </a:solidFill>
                <a:effectLst/>
                <a:latin typeface="Open Sans" panose="020B0606030504020204" pitchFamily="34" charset="0"/>
              </a:rPr>
              <a:t>Learning</a:t>
            </a:r>
            <a:r>
              <a:rPr lang="vi-VN" sz="2000" b="1" i="0" dirty="0">
                <a:solidFill>
                  <a:srgbClr val="1B1B1B"/>
                </a:solidFill>
                <a:effectLst/>
                <a:latin typeface="Open Sans" panose="020B0606030504020204" pitchFamily="34" charset="0"/>
              </a:rPr>
              <a:t>:</a:t>
            </a:r>
            <a:r>
              <a:rPr lang="vi-VN" sz="2000" b="0" i="0" dirty="0">
                <a:solidFill>
                  <a:srgbClr val="1B1B1B"/>
                </a:solidFill>
                <a:effectLst/>
                <a:latin typeface="Open Sans" panose="020B0606030504020204" pitchFamily="34" charset="0"/>
              </a:rPr>
              <a:t> Trước hết nói về Học tăng cường RL: thì là kĩ thuật của học máy giúp các huấn luyện ra các mô hình để tối đa </a:t>
            </a:r>
            <a:r>
              <a:rPr lang="vi-VN" sz="2000" b="0" i="0" dirty="0" err="1">
                <a:solidFill>
                  <a:srgbClr val="1B1B1B"/>
                </a:solidFill>
                <a:effectLst/>
                <a:latin typeface="Open Sans" panose="020B0606030504020204" pitchFamily="34" charset="0"/>
              </a:rPr>
              <a:t>hoá</a:t>
            </a:r>
            <a:r>
              <a:rPr lang="vi-VN" sz="2000" b="0" i="0" dirty="0">
                <a:solidFill>
                  <a:srgbClr val="1B1B1B"/>
                </a:solidFill>
                <a:effectLst/>
                <a:latin typeface="Open Sans" panose="020B0606030504020204" pitchFamily="34" charset="0"/>
              </a:rPr>
              <a:t> một </a:t>
            </a:r>
            <a:r>
              <a:rPr lang="vi-VN" sz="2000" b="0" i="0" dirty="0" err="1">
                <a:solidFill>
                  <a:srgbClr val="1B1B1B"/>
                </a:solidFill>
                <a:effectLst/>
                <a:latin typeface="Open Sans" panose="020B0606030504020204" pitchFamily="34" charset="0"/>
              </a:rPr>
              <a:t>reward</a:t>
            </a:r>
            <a:r>
              <a:rPr lang="vi-VN" sz="2000" b="0" i="0" dirty="0">
                <a:solidFill>
                  <a:srgbClr val="1B1B1B"/>
                </a:solidFill>
                <a:effectLst/>
                <a:latin typeface="Open Sans" panose="020B0606030504020204" pitchFamily="34" charset="0"/>
              </a:rPr>
              <a:t> nào đó. Trong trường hợp của LLM thì </a:t>
            </a:r>
            <a:r>
              <a:rPr lang="vi-VN" sz="2000" b="0" i="0" dirty="0" err="1">
                <a:solidFill>
                  <a:srgbClr val="1B1B1B"/>
                </a:solidFill>
                <a:effectLst/>
                <a:latin typeface="Open Sans" panose="020B0606030504020204" pitchFamily="34" charset="0"/>
              </a:rPr>
              <a:t>reward</a:t>
            </a:r>
            <a:r>
              <a:rPr lang="vi-VN" sz="2000" b="0" i="0" dirty="0">
                <a:solidFill>
                  <a:srgbClr val="1B1B1B"/>
                </a:solidFill>
                <a:effectLst/>
                <a:latin typeface="Open Sans" panose="020B0606030504020204" pitchFamily="34" charset="0"/>
              </a:rPr>
              <a:t> ở đây có thể hiểu chính là cái cảm xúc của con người, họ thấy hay, họ thấy </a:t>
            </a:r>
            <a:r>
              <a:rPr lang="vi-VN" sz="2000" b="0" i="0" dirty="0" err="1">
                <a:solidFill>
                  <a:srgbClr val="1B1B1B"/>
                </a:solidFill>
                <a:effectLst/>
                <a:latin typeface="Open Sans" panose="020B0606030504020204" pitchFamily="34" charset="0"/>
              </a:rPr>
              <a:t>wow</a:t>
            </a:r>
            <a:r>
              <a:rPr lang="vi-VN" sz="2000" b="0" i="0" dirty="0">
                <a:solidFill>
                  <a:srgbClr val="1B1B1B"/>
                </a:solidFill>
                <a:effectLst/>
                <a:latin typeface="Open Sans" panose="020B0606030504020204" pitchFamily="34" charset="0"/>
              </a:rPr>
              <a:t>, họ thấy hữu ích, họ thấy tự nhiên với một câu trả lời của </a:t>
            </a:r>
            <a:r>
              <a:rPr lang="vi-VN" sz="2000" b="0" i="0" dirty="0" err="1">
                <a:solidFill>
                  <a:srgbClr val="1B1B1B"/>
                </a:solidFill>
                <a:effectLst/>
                <a:latin typeface="Open Sans" panose="020B0606030504020204" pitchFamily="34" charset="0"/>
              </a:rPr>
              <a:t>chatbot</a:t>
            </a:r>
            <a:r>
              <a:rPr lang="vi-VN" sz="2000" b="0" i="0" dirty="0">
                <a:solidFill>
                  <a:srgbClr val="1B1B1B"/>
                </a:solidFill>
                <a:effectLst/>
                <a:latin typeface="Open Sans" panose="020B0606030504020204" pitchFamily="34" charset="0"/>
              </a:rPr>
              <a:t>. </a:t>
            </a:r>
            <a:endParaRPr lang="en-US" sz="2000" b="0" i="0" dirty="0">
              <a:solidFill>
                <a:srgbClr val="1B1B1B"/>
              </a:solidFill>
              <a:effectLst/>
              <a:latin typeface="Open Sans" panose="020B0606030504020204" pitchFamily="34" charset="0"/>
            </a:endParaRPr>
          </a:p>
          <a:p>
            <a:pPr algn="l">
              <a:buFont typeface="Arial" panose="020B0604020202020204" pitchFamily="34" charset="0"/>
              <a:buChar char="•"/>
            </a:pPr>
            <a:r>
              <a:rPr lang="vi-VN" sz="2000" b="1" i="0" dirty="0" err="1">
                <a:solidFill>
                  <a:srgbClr val="1B1B1B"/>
                </a:solidFill>
                <a:effectLst/>
                <a:latin typeface="Open Sans" panose="020B0606030504020204" pitchFamily="34" charset="0"/>
              </a:rPr>
              <a:t>Human</a:t>
            </a:r>
            <a:r>
              <a:rPr lang="vi-VN" sz="2000" b="1" i="0" dirty="0">
                <a:solidFill>
                  <a:srgbClr val="1B1B1B"/>
                </a:solidFill>
                <a:effectLst/>
                <a:latin typeface="Open Sans" panose="020B0606030504020204" pitchFamily="34" charset="0"/>
              </a:rPr>
              <a:t> </a:t>
            </a:r>
            <a:r>
              <a:rPr lang="vi-VN" sz="2000" b="1" i="0" dirty="0" err="1">
                <a:solidFill>
                  <a:srgbClr val="1B1B1B"/>
                </a:solidFill>
                <a:effectLst/>
                <a:latin typeface="Open Sans" panose="020B0606030504020204" pitchFamily="34" charset="0"/>
              </a:rPr>
              <a:t>feedback</a:t>
            </a:r>
            <a:r>
              <a:rPr lang="vi-VN" sz="2000" b="1" i="0" dirty="0">
                <a:solidFill>
                  <a:srgbClr val="1B1B1B"/>
                </a:solidFill>
                <a:effectLst/>
                <a:latin typeface="Open Sans" panose="020B0606030504020204" pitchFamily="34" charset="0"/>
              </a:rPr>
              <a:t>:</a:t>
            </a:r>
            <a:r>
              <a:rPr lang="vi-VN" sz="2000" b="0" i="0" dirty="0">
                <a:solidFill>
                  <a:srgbClr val="1B1B1B"/>
                </a:solidFill>
                <a:effectLst/>
                <a:latin typeface="Open Sans" panose="020B0606030504020204" pitchFamily="34" charset="0"/>
              </a:rPr>
              <a:t> chính là cái đánh giá của con người trên những kết quả trả ra của mô hình, đánh giá này sẽ được lượng </a:t>
            </a:r>
            <a:r>
              <a:rPr lang="vi-VN" sz="2000" b="0" i="0" dirty="0" err="1">
                <a:solidFill>
                  <a:srgbClr val="1B1B1B"/>
                </a:solidFill>
                <a:effectLst/>
                <a:latin typeface="Open Sans" panose="020B0606030504020204" pitchFamily="34" charset="0"/>
              </a:rPr>
              <a:t>hoá</a:t>
            </a:r>
            <a:r>
              <a:rPr lang="vi-VN" sz="2000" b="0" i="0" dirty="0">
                <a:solidFill>
                  <a:srgbClr val="1B1B1B"/>
                </a:solidFill>
                <a:effectLst/>
                <a:latin typeface="Open Sans" panose="020B0606030504020204" pitchFamily="34" charset="0"/>
              </a:rPr>
              <a:t> bằng một số điểm cụ thể. Các điểm đánh giá này được sử dụng để huấn luyện mô hình tính toán phần thưởng gọi là </a:t>
            </a:r>
            <a:r>
              <a:rPr lang="vi-VN" sz="2000" b="0" i="0" dirty="0" err="1">
                <a:solidFill>
                  <a:srgbClr val="1B1B1B"/>
                </a:solidFill>
                <a:effectLst/>
                <a:latin typeface="Open Sans" panose="020B0606030504020204" pitchFamily="34" charset="0"/>
              </a:rPr>
              <a:t>Reward</a:t>
            </a:r>
            <a:r>
              <a:rPr lang="vi-VN" sz="2000" b="0" i="0" dirty="0">
                <a:solidFill>
                  <a:srgbClr val="1B1B1B"/>
                </a:solidFill>
                <a:effectLst/>
                <a:latin typeface="Open Sans" panose="020B0606030504020204" pitchFamily="34" charset="0"/>
              </a:rPr>
              <a:t> </a:t>
            </a:r>
            <a:r>
              <a:rPr lang="vi-VN" sz="2000" b="0" i="0" dirty="0" err="1">
                <a:solidFill>
                  <a:srgbClr val="1B1B1B"/>
                </a:solidFill>
                <a:effectLst/>
                <a:latin typeface="Open Sans" panose="020B0606030504020204" pitchFamily="34" charset="0"/>
              </a:rPr>
              <a:t>Model</a:t>
            </a:r>
            <a:r>
              <a:rPr lang="vi-VN" sz="2000" b="0" i="0" dirty="0">
                <a:solidFill>
                  <a:srgbClr val="1B1B1B"/>
                </a:solidFill>
                <a:effectLst/>
                <a:latin typeface="Open Sans" panose="020B0606030504020204" pitchFamily="34" charset="0"/>
              </a:rPr>
              <a:t>. </a:t>
            </a:r>
          </a:p>
        </p:txBody>
      </p:sp>
    </p:spTree>
    <p:extLst>
      <p:ext uri="{BB962C8B-B14F-4D97-AF65-F5344CB8AC3E}">
        <p14:creationId xmlns:p14="http://schemas.microsoft.com/office/powerpoint/2010/main" val="23968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EA21F34-0650-E7A8-030B-80BEC2E71B85}"/>
              </a:ext>
            </a:extLst>
          </p:cNvPr>
          <p:cNvSpPr txBox="1">
            <a:spLocks/>
          </p:cNvSpPr>
          <p:nvPr/>
        </p:nvSpPr>
        <p:spPr>
          <a:xfrm>
            <a:off x="3271062" y="170872"/>
            <a:ext cx="5317366" cy="130386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rgbClr val="1B1B1B"/>
                </a:solidFill>
                <a:latin typeface="Arial" panose="020B0604020202020204" pitchFamily="34" charset="0"/>
                <a:cs typeface="Arial" panose="020B0604020202020204" pitchFamily="34" charset="0"/>
              </a:rPr>
              <a:t>RLHF</a:t>
            </a:r>
          </a:p>
        </p:txBody>
      </p:sp>
      <p:sp>
        <p:nvSpPr>
          <p:cNvPr id="10" name="Content Placeholder 3">
            <a:extLst>
              <a:ext uri="{FF2B5EF4-FFF2-40B4-BE49-F238E27FC236}">
                <a16:creationId xmlns:a16="http://schemas.microsoft.com/office/drawing/2014/main" id="{40FC883A-6284-4660-1A0D-5DD74D369EBF}"/>
              </a:ext>
            </a:extLst>
          </p:cNvPr>
          <p:cNvSpPr txBox="1">
            <a:spLocks/>
          </p:cNvSpPr>
          <p:nvPr/>
        </p:nvSpPr>
        <p:spPr>
          <a:xfrm>
            <a:off x="637309" y="1031929"/>
            <a:ext cx="11065164" cy="5174908"/>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l"/>
            <a:r>
              <a:rPr lang="vi-VN" b="0" i="0" dirty="0">
                <a:solidFill>
                  <a:srgbClr val="1B1B1B"/>
                </a:solidFill>
                <a:effectLst/>
                <a:latin typeface="Open Sans" panose="020B0606030504020204" pitchFamily="34" charset="0"/>
              </a:rPr>
              <a:t>Trong RLHF chúng ta cần quan tâm đến hai yếu tố:</a:t>
            </a:r>
          </a:p>
          <a:p>
            <a:pPr lvl="1">
              <a:buFont typeface="Arial" panose="020B0604020202020204" pitchFamily="34" charset="0"/>
              <a:buChar char="•"/>
            </a:pPr>
            <a:r>
              <a:rPr lang="vi-VN" b="1" i="0" dirty="0" err="1">
                <a:solidFill>
                  <a:srgbClr val="1B1B1B"/>
                </a:solidFill>
                <a:effectLst/>
                <a:latin typeface="Open Sans" panose="020B0606030504020204" pitchFamily="34" charset="0"/>
              </a:rPr>
              <a:t>Reinforcement</a:t>
            </a:r>
            <a:r>
              <a:rPr lang="vi-VN" b="1" i="0" dirty="0">
                <a:solidFill>
                  <a:srgbClr val="1B1B1B"/>
                </a:solidFill>
                <a:effectLst/>
                <a:latin typeface="Open Sans" panose="020B0606030504020204" pitchFamily="34" charset="0"/>
              </a:rPr>
              <a:t> </a:t>
            </a:r>
            <a:r>
              <a:rPr lang="vi-VN" b="1" i="0" dirty="0" err="1">
                <a:solidFill>
                  <a:srgbClr val="1B1B1B"/>
                </a:solidFill>
                <a:effectLst/>
                <a:latin typeface="Open Sans" panose="020B0606030504020204" pitchFamily="34" charset="0"/>
              </a:rPr>
              <a:t>Learning</a:t>
            </a:r>
            <a:r>
              <a:rPr lang="vi-VN" b="1" i="0" dirty="0">
                <a:solidFill>
                  <a:srgbClr val="1B1B1B"/>
                </a:solidFill>
                <a:effectLst/>
                <a:latin typeface="Open Sans" panose="020B0606030504020204" pitchFamily="34" charset="0"/>
              </a:rPr>
              <a:t>:</a:t>
            </a:r>
            <a:r>
              <a:rPr lang="vi-VN" b="0" i="0" dirty="0">
                <a:solidFill>
                  <a:srgbClr val="1B1B1B"/>
                </a:solidFill>
                <a:effectLst/>
                <a:latin typeface="Open Sans" panose="020B0606030504020204" pitchFamily="34" charset="0"/>
              </a:rPr>
              <a:t> Trước hết nói về Học tăng cường RL: thì là kĩ thuật của học máy giúp các huấn luyện ra các mô hình để tối đa </a:t>
            </a:r>
            <a:r>
              <a:rPr lang="vi-VN" b="0" i="0" dirty="0" err="1">
                <a:solidFill>
                  <a:srgbClr val="1B1B1B"/>
                </a:solidFill>
                <a:effectLst/>
                <a:latin typeface="Open Sans" panose="020B0606030504020204" pitchFamily="34" charset="0"/>
              </a:rPr>
              <a:t>hoá</a:t>
            </a:r>
            <a:r>
              <a:rPr lang="vi-VN" b="0" i="0" dirty="0">
                <a:solidFill>
                  <a:srgbClr val="1B1B1B"/>
                </a:solidFill>
                <a:effectLst/>
                <a:latin typeface="Open Sans" panose="020B0606030504020204" pitchFamily="34" charset="0"/>
              </a:rPr>
              <a:t> một </a:t>
            </a:r>
            <a:r>
              <a:rPr lang="vi-VN" b="0" i="0" dirty="0" err="1">
                <a:solidFill>
                  <a:srgbClr val="1B1B1B"/>
                </a:solidFill>
                <a:effectLst/>
                <a:latin typeface="Open Sans" panose="020B0606030504020204" pitchFamily="34" charset="0"/>
              </a:rPr>
              <a:t>reward</a:t>
            </a:r>
            <a:r>
              <a:rPr lang="vi-VN" b="0" i="0" dirty="0">
                <a:solidFill>
                  <a:srgbClr val="1B1B1B"/>
                </a:solidFill>
                <a:effectLst/>
                <a:latin typeface="Open Sans" panose="020B0606030504020204" pitchFamily="34" charset="0"/>
              </a:rPr>
              <a:t> nào đó. Trong trường hợp của LLM thì </a:t>
            </a:r>
            <a:r>
              <a:rPr lang="vi-VN" b="0" i="0" dirty="0" err="1">
                <a:solidFill>
                  <a:srgbClr val="1B1B1B"/>
                </a:solidFill>
                <a:effectLst/>
                <a:latin typeface="Open Sans" panose="020B0606030504020204" pitchFamily="34" charset="0"/>
              </a:rPr>
              <a:t>reward</a:t>
            </a:r>
            <a:r>
              <a:rPr lang="vi-VN" b="0" i="0" dirty="0">
                <a:solidFill>
                  <a:srgbClr val="1B1B1B"/>
                </a:solidFill>
                <a:effectLst/>
                <a:latin typeface="Open Sans" panose="020B0606030504020204" pitchFamily="34" charset="0"/>
              </a:rPr>
              <a:t> ở đây có thể hiểu chính là cái cảm xúc của con người, họ thấy hay, họ thấy </a:t>
            </a:r>
            <a:r>
              <a:rPr lang="vi-VN" b="0" i="0" dirty="0" err="1">
                <a:solidFill>
                  <a:srgbClr val="1B1B1B"/>
                </a:solidFill>
                <a:effectLst/>
                <a:latin typeface="Open Sans" panose="020B0606030504020204" pitchFamily="34" charset="0"/>
              </a:rPr>
              <a:t>wow</a:t>
            </a:r>
            <a:r>
              <a:rPr lang="vi-VN" b="0" i="0" dirty="0">
                <a:solidFill>
                  <a:srgbClr val="1B1B1B"/>
                </a:solidFill>
                <a:effectLst/>
                <a:latin typeface="Open Sans" panose="020B0606030504020204" pitchFamily="34" charset="0"/>
              </a:rPr>
              <a:t>, họ thấy hữu ích, họ thấy tự nhiên với một câu trả lời của </a:t>
            </a:r>
            <a:r>
              <a:rPr lang="vi-VN" b="0" i="0" dirty="0" err="1">
                <a:solidFill>
                  <a:srgbClr val="1B1B1B"/>
                </a:solidFill>
                <a:effectLst/>
                <a:latin typeface="Open Sans" panose="020B0606030504020204" pitchFamily="34" charset="0"/>
              </a:rPr>
              <a:t>chatbot</a:t>
            </a:r>
            <a:r>
              <a:rPr lang="vi-VN" b="0" i="0" dirty="0">
                <a:solidFill>
                  <a:srgbClr val="1B1B1B"/>
                </a:solidFill>
                <a:effectLst/>
                <a:latin typeface="Open Sans" panose="020B0606030504020204" pitchFamily="34" charset="0"/>
              </a:rPr>
              <a:t>. </a:t>
            </a:r>
            <a:endParaRPr lang="en-US" b="0" i="0" dirty="0">
              <a:solidFill>
                <a:srgbClr val="1B1B1B"/>
              </a:solidFill>
              <a:effectLst/>
              <a:latin typeface="Open Sans" panose="020B0606030504020204" pitchFamily="34" charset="0"/>
            </a:endParaRPr>
          </a:p>
          <a:p>
            <a:pPr lvl="1">
              <a:buFont typeface="Arial" panose="020B0604020202020204" pitchFamily="34" charset="0"/>
              <a:buChar char="•"/>
            </a:pPr>
            <a:r>
              <a:rPr lang="vi-VN" b="1" i="0" dirty="0" err="1">
                <a:solidFill>
                  <a:srgbClr val="1B1B1B"/>
                </a:solidFill>
                <a:effectLst/>
                <a:latin typeface="Open Sans" panose="020B0606030504020204" pitchFamily="34" charset="0"/>
              </a:rPr>
              <a:t>Human</a:t>
            </a:r>
            <a:r>
              <a:rPr lang="vi-VN" b="1" i="0" dirty="0">
                <a:solidFill>
                  <a:srgbClr val="1B1B1B"/>
                </a:solidFill>
                <a:effectLst/>
                <a:latin typeface="Open Sans" panose="020B0606030504020204" pitchFamily="34" charset="0"/>
              </a:rPr>
              <a:t> </a:t>
            </a:r>
            <a:r>
              <a:rPr lang="vi-VN" b="1" i="0" dirty="0" err="1">
                <a:solidFill>
                  <a:srgbClr val="1B1B1B"/>
                </a:solidFill>
                <a:effectLst/>
                <a:latin typeface="Open Sans" panose="020B0606030504020204" pitchFamily="34" charset="0"/>
              </a:rPr>
              <a:t>feedback</a:t>
            </a:r>
            <a:r>
              <a:rPr lang="vi-VN" b="1" i="0" dirty="0">
                <a:solidFill>
                  <a:srgbClr val="1B1B1B"/>
                </a:solidFill>
                <a:effectLst/>
                <a:latin typeface="Open Sans" panose="020B0606030504020204" pitchFamily="34" charset="0"/>
              </a:rPr>
              <a:t>:</a:t>
            </a:r>
            <a:r>
              <a:rPr lang="vi-VN" b="0" i="0" dirty="0">
                <a:solidFill>
                  <a:srgbClr val="1B1B1B"/>
                </a:solidFill>
                <a:effectLst/>
                <a:latin typeface="Open Sans" panose="020B0606030504020204" pitchFamily="34" charset="0"/>
              </a:rPr>
              <a:t> chính là cái đánh giá của con người trên những kết quả trả ra của mô hình, đánh giá này sẽ được lượng </a:t>
            </a:r>
            <a:r>
              <a:rPr lang="vi-VN" b="0" i="0" dirty="0" err="1">
                <a:solidFill>
                  <a:srgbClr val="1B1B1B"/>
                </a:solidFill>
                <a:effectLst/>
                <a:latin typeface="Open Sans" panose="020B0606030504020204" pitchFamily="34" charset="0"/>
              </a:rPr>
              <a:t>hoá</a:t>
            </a:r>
            <a:r>
              <a:rPr lang="vi-VN" b="0" i="0" dirty="0">
                <a:solidFill>
                  <a:srgbClr val="1B1B1B"/>
                </a:solidFill>
                <a:effectLst/>
                <a:latin typeface="Open Sans" panose="020B0606030504020204" pitchFamily="34" charset="0"/>
              </a:rPr>
              <a:t> bằng một số điểm cụ thể. Các điểm đánh giá này được sử dụng để huấn luyện mô hình tính toán phần thưởng gọi là </a:t>
            </a:r>
            <a:r>
              <a:rPr lang="vi-VN" b="0" i="0" dirty="0" err="1">
                <a:solidFill>
                  <a:srgbClr val="1B1B1B"/>
                </a:solidFill>
                <a:effectLst/>
                <a:latin typeface="Open Sans" panose="020B0606030504020204" pitchFamily="34" charset="0"/>
              </a:rPr>
              <a:t>Reward</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Model</a:t>
            </a:r>
            <a:r>
              <a:rPr lang="vi-VN" b="0" i="0" dirty="0">
                <a:solidFill>
                  <a:srgbClr val="1B1B1B"/>
                </a:solidFill>
                <a:effectLst/>
                <a:latin typeface="Open Sans" panose="020B0606030504020204" pitchFamily="34" charset="0"/>
              </a:rPr>
              <a:t>.</a:t>
            </a:r>
            <a:endParaRPr lang="en-US" b="0" i="0" dirty="0">
              <a:solidFill>
                <a:srgbClr val="1B1B1B"/>
              </a:solidFill>
              <a:effectLst/>
              <a:latin typeface="Open Sans" panose="020B0606030504020204" pitchFamily="34" charset="0"/>
            </a:endParaRPr>
          </a:p>
          <a:p>
            <a:pPr algn="l"/>
            <a:r>
              <a:rPr lang="vi-VN" b="0" i="0" dirty="0">
                <a:solidFill>
                  <a:srgbClr val="1B1B1B"/>
                </a:solidFill>
                <a:effectLst/>
                <a:latin typeface="Open Sans" panose="020B0606030504020204" pitchFamily="34" charset="0"/>
              </a:rPr>
              <a:t>Sau khi có một </a:t>
            </a:r>
            <a:r>
              <a:rPr lang="vi-VN" b="0" i="0" dirty="0" err="1">
                <a:solidFill>
                  <a:srgbClr val="1B1B1B"/>
                </a:solidFill>
                <a:effectLst/>
                <a:latin typeface="Open Sans" panose="020B0606030504020204" pitchFamily="34" charset="0"/>
              </a:rPr>
              <a:t>reward</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model</a:t>
            </a:r>
            <a:r>
              <a:rPr lang="vi-VN" b="0" i="0" dirty="0">
                <a:solidFill>
                  <a:srgbClr val="1B1B1B"/>
                </a:solidFill>
                <a:effectLst/>
                <a:latin typeface="Open Sans" panose="020B0606030504020204" pitchFamily="34" charset="0"/>
              </a:rPr>
              <a:t>, nó cũng là một mạng nơ </a:t>
            </a:r>
            <a:r>
              <a:rPr lang="vi-VN" b="0" i="0" dirty="0" err="1">
                <a:solidFill>
                  <a:srgbClr val="1B1B1B"/>
                </a:solidFill>
                <a:effectLst/>
                <a:latin typeface="Open Sans" panose="020B0606030504020204" pitchFamily="34" charset="0"/>
              </a:rPr>
              <a:t>ron</a:t>
            </a:r>
            <a:r>
              <a:rPr lang="vi-VN" b="0" i="0" dirty="0">
                <a:solidFill>
                  <a:srgbClr val="1B1B1B"/>
                </a:solidFill>
                <a:effectLst/>
                <a:latin typeface="Open Sans" panose="020B0606030504020204" pitchFamily="34" charset="0"/>
              </a:rPr>
              <a:t> thì người ta sử dụng các chiến lược huấn luyện RLHF phổ biến để huấn luyện</a:t>
            </a:r>
          </a:p>
          <a:p>
            <a:pPr lvl="1">
              <a:buFont typeface="Arial" panose="020B0604020202020204" pitchFamily="34" charset="0"/>
              <a:buChar char="•"/>
            </a:pPr>
            <a:r>
              <a:rPr lang="vi-VN" sz="1800" b="1" i="0" dirty="0">
                <a:solidFill>
                  <a:srgbClr val="1B1B1B"/>
                </a:solidFill>
                <a:effectLst/>
                <a:latin typeface="Open Sans" panose="020B0606030504020204" pitchFamily="34" charset="0"/>
              </a:rPr>
              <a:t>PPO</a:t>
            </a:r>
            <a:endParaRPr lang="vi-VN" sz="1800" b="0" i="0" dirty="0">
              <a:solidFill>
                <a:srgbClr val="1B1B1B"/>
              </a:solidFill>
              <a:effectLst/>
              <a:latin typeface="Open Sans" panose="020B0606030504020204" pitchFamily="34" charset="0"/>
            </a:endParaRPr>
          </a:p>
          <a:p>
            <a:pPr lvl="1">
              <a:buFont typeface="Arial" panose="020B0604020202020204" pitchFamily="34" charset="0"/>
              <a:buChar char="•"/>
            </a:pPr>
            <a:r>
              <a:rPr lang="vi-VN" sz="1800" b="1" i="0" dirty="0" err="1">
                <a:solidFill>
                  <a:srgbClr val="1B1B1B"/>
                </a:solidFill>
                <a:effectLst/>
                <a:latin typeface="Open Sans" panose="020B0606030504020204" pitchFamily="34" charset="0"/>
              </a:rPr>
              <a:t>Rejection</a:t>
            </a:r>
            <a:r>
              <a:rPr lang="vi-VN" sz="1800" b="1" i="0" dirty="0">
                <a:solidFill>
                  <a:srgbClr val="1B1B1B"/>
                </a:solidFill>
                <a:effectLst/>
                <a:latin typeface="Open Sans" panose="020B0606030504020204" pitchFamily="34" charset="0"/>
              </a:rPr>
              <a:t> </a:t>
            </a:r>
            <a:r>
              <a:rPr lang="vi-VN" sz="1800" b="1" i="0" dirty="0" err="1">
                <a:solidFill>
                  <a:srgbClr val="1B1B1B"/>
                </a:solidFill>
                <a:effectLst/>
                <a:latin typeface="Open Sans" panose="020B0606030504020204" pitchFamily="34" charset="0"/>
              </a:rPr>
              <a:t>Sampling</a:t>
            </a:r>
            <a:endParaRPr lang="vi-VN" sz="1800" b="0" i="0" dirty="0">
              <a:solidFill>
                <a:srgbClr val="1B1B1B"/>
              </a:solidFill>
              <a:effectLst/>
              <a:latin typeface="Open Sans" panose="020B0606030504020204" pitchFamily="34" charset="0"/>
            </a:endParaRPr>
          </a:p>
          <a:p>
            <a:pPr algn="l"/>
            <a:r>
              <a:rPr lang="vi-VN" b="0" i="0" dirty="0">
                <a:solidFill>
                  <a:srgbClr val="1B1B1B"/>
                </a:solidFill>
                <a:effectLst/>
                <a:latin typeface="Open Sans" panose="020B0606030504020204" pitchFamily="34" charset="0"/>
              </a:rPr>
              <a:t>Trong quá tình </a:t>
            </a:r>
            <a:r>
              <a:rPr lang="vi-VN" b="0" i="0" dirty="0" err="1">
                <a:solidFill>
                  <a:srgbClr val="1B1B1B"/>
                </a:solidFill>
                <a:effectLst/>
                <a:latin typeface="Open Sans" panose="020B0606030504020204" pitchFamily="34" charset="0"/>
              </a:rPr>
              <a:t>tuning</a:t>
            </a:r>
            <a:r>
              <a:rPr lang="vi-VN" b="0" i="0" dirty="0">
                <a:solidFill>
                  <a:srgbClr val="1B1B1B"/>
                </a:solidFill>
                <a:effectLst/>
                <a:latin typeface="Open Sans" panose="020B0606030504020204" pitchFamily="34" charset="0"/>
              </a:rPr>
              <a:t> thì </a:t>
            </a:r>
            <a:r>
              <a:rPr lang="vi-VN" b="0" i="0" dirty="0" err="1">
                <a:solidFill>
                  <a:srgbClr val="1B1B1B"/>
                </a:solidFill>
                <a:effectLst/>
                <a:latin typeface="Open Sans" panose="020B0606030504020204" pitchFamily="34" charset="0"/>
              </a:rPr>
              <a:t>reward</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model</a:t>
            </a:r>
            <a:r>
              <a:rPr lang="vi-VN" b="0" i="0" dirty="0">
                <a:solidFill>
                  <a:srgbClr val="1B1B1B"/>
                </a:solidFill>
                <a:effectLst/>
                <a:latin typeface="Open Sans" panose="020B0606030504020204" pitchFamily="34" charset="0"/>
              </a:rPr>
              <a:t> sẽ cập nhật liên tục với các dữ liệu mới.</a:t>
            </a:r>
          </a:p>
          <a:p>
            <a:pPr marL="0" indent="0" algn="l">
              <a:buNone/>
            </a:pPr>
            <a:r>
              <a:rPr lang="vi-VN" sz="2000" b="0" i="0" dirty="0">
                <a:solidFill>
                  <a:srgbClr val="1B1B1B"/>
                </a:solidFill>
                <a:effectLst/>
                <a:latin typeface="Open Sans" panose="020B0606030504020204" pitchFamily="34" charset="0"/>
              </a:rPr>
              <a:t> </a:t>
            </a:r>
          </a:p>
        </p:txBody>
      </p:sp>
    </p:spTree>
    <p:extLst>
      <p:ext uri="{BB962C8B-B14F-4D97-AF65-F5344CB8AC3E}">
        <p14:creationId xmlns:p14="http://schemas.microsoft.com/office/powerpoint/2010/main" val="4247986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EA21F34-0650-E7A8-030B-80BEC2E71B85}"/>
              </a:ext>
            </a:extLst>
          </p:cNvPr>
          <p:cNvSpPr txBox="1">
            <a:spLocks/>
          </p:cNvSpPr>
          <p:nvPr/>
        </p:nvSpPr>
        <p:spPr>
          <a:xfrm>
            <a:off x="3298771" y="863599"/>
            <a:ext cx="5317366" cy="130386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rgbClr val="1B1B1B"/>
                </a:solidFill>
                <a:latin typeface="Arial" panose="020B0604020202020204" pitchFamily="34" charset="0"/>
                <a:cs typeface="Arial" panose="020B0604020202020204" pitchFamily="34" charset="0"/>
              </a:rPr>
              <a:t>Reward Modeling</a:t>
            </a:r>
          </a:p>
        </p:txBody>
      </p:sp>
      <p:sp>
        <p:nvSpPr>
          <p:cNvPr id="10" name="Content Placeholder 3">
            <a:extLst>
              <a:ext uri="{FF2B5EF4-FFF2-40B4-BE49-F238E27FC236}">
                <a16:creationId xmlns:a16="http://schemas.microsoft.com/office/drawing/2014/main" id="{40FC883A-6284-4660-1A0D-5DD74D369EBF}"/>
              </a:ext>
            </a:extLst>
          </p:cNvPr>
          <p:cNvSpPr txBox="1">
            <a:spLocks/>
          </p:cNvSpPr>
          <p:nvPr/>
        </p:nvSpPr>
        <p:spPr>
          <a:xfrm>
            <a:off x="655782" y="2768365"/>
            <a:ext cx="11065164" cy="3503126"/>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l"/>
            <a:r>
              <a:rPr lang="vi-VN" sz="2000" b="0" i="0" dirty="0">
                <a:solidFill>
                  <a:srgbClr val="1B1B1B"/>
                </a:solidFill>
                <a:effectLst/>
                <a:latin typeface="Open Sans" panose="020B0606030504020204" pitchFamily="34" charset="0"/>
              </a:rPr>
              <a:t>Trong </a:t>
            </a:r>
            <a:r>
              <a:rPr lang="vi-VN" sz="2000" b="0" i="0" dirty="0" err="1">
                <a:solidFill>
                  <a:srgbClr val="1B1B1B"/>
                </a:solidFill>
                <a:effectLst/>
                <a:latin typeface="Open Sans" panose="020B0606030504020204" pitchFamily="34" charset="0"/>
              </a:rPr>
              <a:t>paper</a:t>
            </a:r>
            <a:r>
              <a:rPr lang="vi-VN" sz="2000" b="0" i="0" dirty="0">
                <a:solidFill>
                  <a:srgbClr val="1B1B1B"/>
                </a:solidFill>
                <a:effectLst/>
                <a:latin typeface="Open Sans" panose="020B0606030504020204" pitchFamily="34" charset="0"/>
              </a:rPr>
              <a:t> này tác giả trình bày chi tiết về xây dựng </a:t>
            </a:r>
            <a:r>
              <a:rPr lang="vi-VN" sz="2000" b="0" i="0" dirty="0" err="1">
                <a:solidFill>
                  <a:srgbClr val="1B1B1B"/>
                </a:solidFill>
                <a:effectLst/>
                <a:latin typeface="Open Sans" panose="020B0606030504020204" pitchFamily="34" charset="0"/>
              </a:rPr>
              <a:t>reward</a:t>
            </a:r>
            <a:r>
              <a:rPr lang="vi-VN" sz="2000" b="0" i="0" dirty="0">
                <a:solidFill>
                  <a:srgbClr val="1B1B1B"/>
                </a:solidFill>
                <a:effectLst/>
                <a:latin typeface="Open Sans" panose="020B0606030504020204" pitchFamily="34" charset="0"/>
              </a:rPr>
              <a:t> </a:t>
            </a:r>
            <a:r>
              <a:rPr lang="vi-VN" sz="2000" b="0" i="0" dirty="0" err="1">
                <a:solidFill>
                  <a:srgbClr val="1B1B1B"/>
                </a:solidFill>
                <a:effectLst/>
                <a:latin typeface="Open Sans" panose="020B0606030504020204" pitchFamily="34" charset="0"/>
              </a:rPr>
              <a:t>model</a:t>
            </a:r>
            <a:r>
              <a:rPr lang="vi-VN" sz="2000" b="0" i="0" dirty="0">
                <a:solidFill>
                  <a:srgbClr val="1B1B1B"/>
                </a:solidFill>
                <a:effectLst/>
                <a:latin typeface="Open Sans" panose="020B0606030504020204" pitchFamily="34" charset="0"/>
              </a:rPr>
              <a:t>. Họ có hai </a:t>
            </a:r>
            <a:r>
              <a:rPr lang="vi-VN" sz="2000" b="0" i="0" dirty="0" err="1">
                <a:solidFill>
                  <a:srgbClr val="1B1B1B"/>
                </a:solidFill>
                <a:effectLst/>
                <a:latin typeface="Open Sans" panose="020B0606030504020204" pitchFamily="34" charset="0"/>
              </a:rPr>
              <a:t>reward</a:t>
            </a:r>
            <a:r>
              <a:rPr lang="vi-VN" sz="2000" b="0" i="0" dirty="0">
                <a:solidFill>
                  <a:srgbClr val="1B1B1B"/>
                </a:solidFill>
                <a:effectLst/>
                <a:latin typeface="Open Sans" panose="020B0606030504020204" pitchFamily="34" charset="0"/>
              </a:rPr>
              <a:t> </a:t>
            </a:r>
            <a:r>
              <a:rPr lang="vi-VN" sz="2000" b="0" i="0" dirty="0" err="1">
                <a:solidFill>
                  <a:srgbClr val="1B1B1B"/>
                </a:solidFill>
                <a:effectLst/>
                <a:latin typeface="Open Sans" panose="020B0606030504020204" pitchFamily="34" charset="0"/>
              </a:rPr>
              <a:t>model</a:t>
            </a:r>
            <a:r>
              <a:rPr lang="vi-VN" sz="2000" b="0" i="0" dirty="0">
                <a:solidFill>
                  <a:srgbClr val="1B1B1B"/>
                </a:solidFill>
                <a:effectLst/>
                <a:latin typeface="Open Sans" panose="020B0606030504020204" pitchFamily="34" charset="0"/>
              </a:rPr>
              <a:t> riêng biệt:</a:t>
            </a:r>
          </a:p>
          <a:p>
            <a:pPr lvl="1">
              <a:buFont typeface="Arial" panose="020B0604020202020204" pitchFamily="34" charset="0"/>
              <a:buChar char="•"/>
            </a:pPr>
            <a:r>
              <a:rPr lang="vi-VN" sz="1800" b="0" i="0" dirty="0">
                <a:solidFill>
                  <a:srgbClr val="1B1B1B"/>
                </a:solidFill>
                <a:effectLst/>
                <a:latin typeface="Open Sans" panose="020B0606030504020204" pitchFamily="34" charset="0"/>
              </a:rPr>
              <a:t>Sử dụng riêng biệt hai </a:t>
            </a:r>
            <a:r>
              <a:rPr lang="vi-VN" sz="1800" b="0" i="0" dirty="0" err="1">
                <a:solidFill>
                  <a:srgbClr val="1B1B1B"/>
                </a:solidFill>
                <a:effectLst/>
                <a:latin typeface="Open Sans" panose="020B0606030504020204" pitchFamily="34" charset="0"/>
              </a:rPr>
              <a:t>reward</a:t>
            </a:r>
            <a:r>
              <a:rPr lang="vi-VN" sz="1800" b="0" i="0" dirty="0">
                <a:solidFill>
                  <a:srgbClr val="1B1B1B"/>
                </a:solidFill>
                <a:effectLst/>
                <a:latin typeface="Open Sans" panose="020B0606030504020204" pitchFamily="34" charset="0"/>
              </a:rPr>
              <a:t> </a:t>
            </a:r>
            <a:r>
              <a:rPr lang="vi-VN" sz="1800" b="0" i="0" dirty="0" err="1">
                <a:solidFill>
                  <a:srgbClr val="1B1B1B"/>
                </a:solidFill>
                <a:effectLst/>
                <a:latin typeface="Open Sans" panose="020B0606030504020204" pitchFamily="34" charset="0"/>
              </a:rPr>
              <a:t>model</a:t>
            </a:r>
            <a:r>
              <a:rPr lang="vi-VN" sz="1800" b="0" i="0" dirty="0">
                <a:solidFill>
                  <a:srgbClr val="1B1B1B"/>
                </a:solidFill>
                <a:effectLst/>
                <a:latin typeface="Open Sans" panose="020B0606030504020204" pitchFamily="34" charset="0"/>
              </a:rPr>
              <a:t> cho hai </a:t>
            </a:r>
            <a:r>
              <a:rPr lang="vi-VN" sz="1800" b="0" i="0" dirty="0" err="1">
                <a:solidFill>
                  <a:srgbClr val="1B1B1B"/>
                </a:solidFill>
                <a:effectLst/>
                <a:latin typeface="Open Sans" panose="020B0606030504020204" pitchFamily="34" charset="0"/>
              </a:rPr>
              <a:t>khía</a:t>
            </a:r>
            <a:r>
              <a:rPr lang="vi-VN" sz="1800" b="0" i="0" dirty="0">
                <a:solidFill>
                  <a:srgbClr val="1B1B1B"/>
                </a:solidFill>
                <a:effectLst/>
                <a:latin typeface="Open Sans" panose="020B0606030504020204" pitchFamily="34" charset="0"/>
              </a:rPr>
              <a:t> cạnh khác nhau là độ an toàn </a:t>
            </a:r>
            <a:r>
              <a:rPr lang="vi-VN" sz="1800" b="1" i="0" dirty="0" err="1">
                <a:solidFill>
                  <a:srgbClr val="1B1B1B"/>
                </a:solidFill>
                <a:effectLst/>
                <a:latin typeface="Open Sans" panose="020B0606030504020204" pitchFamily="34" charset="0"/>
              </a:rPr>
              <a:t>safety</a:t>
            </a:r>
            <a:r>
              <a:rPr lang="vi-VN" sz="1800" b="0" i="0" dirty="0">
                <a:solidFill>
                  <a:srgbClr val="1B1B1B"/>
                </a:solidFill>
                <a:effectLst/>
                <a:latin typeface="Open Sans" panose="020B0606030504020204" pitchFamily="34" charset="0"/>
              </a:rPr>
              <a:t> và độ hữu dụng </a:t>
            </a:r>
            <a:r>
              <a:rPr lang="vi-VN" sz="1800" b="1" i="0" dirty="0" err="1">
                <a:solidFill>
                  <a:srgbClr val="1B1B1B"/>
                </a:solidFill>
                <a:effectLst/>
                <a:latin typeface="Open Sans" panose="020B0606030504020204" pitchFamily="34" charset="0"/>
              </a:rPr>
              <a:t>helpfulness</a:t>
            </a:r>
            <a:endParaRPr lang="vi-VN" sz="1800" b="0" i="0" dirty="0">
              <a:solidFill>
                <a:srgbClr val="1B1B1B"/>
              </a:solidFill>
              <a:effectLst/>
              <a:latin typeface="Open Sans" panose="020B0606030504020204" pitchFamily="34" charset="0"/>
            </a:endParaRPr>
          </a:p>
          <a:p>
            <a:pPr lvl="1">
              <a:buFont typeface="Arial" panose="020B0604020202020204" pitchFamily="34" charset="0"/>
              <a:buChar char="•"/>
            </a:pPr>
            <a:r>
              <a:rPr lang="vi-VN" sz="1800" b="0" i="0" dirty="0">
                <a:solidFill>
                  <a:srgbClr val="1B1B1B"/>
                </a:solidFill>
                <a:effectLst/>
                <a:latin typeface="Open Sans" panose="020B0606030504020204" pitchFamily="34" charset="0"/>
              </a:rPr>
              <a:t>Sử dụng </a:t>
            </a:r>
            <a:r>
              <a:rPr lang="vi-VN" sz="1800" b="0" i="0" dirty="0" err="1">
                <a:solidFill>
                  <a:srgbClr val="1B1B1B"/>
                </a:solidFill>
                <a:effectLst/>
                <a:latin typeface="Open Sans" panose="020B0606030504020204" pitchFamily="34" charset="0"/>
              </a:rPr>
              <a:t>scaling</a:t>
            </a:r>
            <a:r>
              <a:rPr lang="vi-VN" sz="1800" b="0" i="0" dirty="0">
                <a:solidFill>
                  <a:srgbClr val="1B1B1B"/>
                </a:solidFill>
                <a:effectLst/>
                <a:latin typeface="Open Sans" panose="020B0606030504020204" pitchFamily="34" charset="0"/>
              </a:rPr>
              <a:t> </a:t>
            </a:r>
            <a:r>
              <a:rPr lang="vi-VN" sz="1800" b="0" i="0" dirty="0" err="1">
                <a:solidFill>
                  <a:srgbClr val="1B1B1B"/>
                </a:solidFill>
                <a:effectLst/>
                <a:latin typeface="Open Sans" panose="020B0606030504020204" pitchFamily="34" charset="0"/>
              </a:rPr>
              <a:t>law</a:t>
            </a:r>
            <a:r>
              <a:rPr lang="vi-VN" sz="1800" b="0" i="0" dirty="0">
                <a:solidFill>
                  <a:srgbClr val="1B1B1B"/>
                </a:solidFill>
                <a:effectLst/>
                <a:latin typeface="Open Sans" panose="020B0606030504020204" pitchFamily="34" charset="0"/>
              </a:rPr>
              <a:t> để tính toán số lượng dữ liệu và tài nguyên càn thiết cho huấn luyện </a:t>
            </a:r>
            <a:r>
              <a:rPr lang="vi-VN" sz="1800" b="0" i="0" dirty="0" err="1">
                <a:solidFill>
                  <a:srgbClr val="1B1B1B"/>
                </a:solidFill>
                <a:effectLst/>
                <a:latin typeface="Open Sans" panose="020B0606030504020204" pitchFamily="34" charset="0"/>
              </a:rPr>
              <a:t>reward</a:t>
            </a:r>
            <a:r>
              <a:rPr lang="vi-VN" sz="1800" b="0" i="0" dirty="0">
                <a:solidFill>
                  <a:srgbClr val="1B1B1B"/>
                </a:solidFill>
                <a:effectLst/>
                <a:latin typeface="Open Sans" panose="020B0606030504020204" pitchFamily="34" charset="0"/>
              </a:rPr>
              <a:t> </a:t>
            </a:r>
            <a:r>
              <a:rPr lang="vi-VN" sz="1800" b="0" i="0" dirty="0" err="1">
                <a:solidFill>
                  <a:srgbClr val="1B1B1B"/>
                </a:solidFill>
                <a:effectLst/>
                <a:latin typeface="Open Sans" panose="020B0606030504020204" pitchFamily="34" charset="0"/>
              </a:rPr>
              <a:t>model</a:t>
            </a:r>
            <a:endParaRPr lang="vi-VN" sz="1800" b="0" i="0" dirty="0">
              <a:solidFill>
                <a:srgbClr val="1B1B1B"/>
              </a:solidFill>
              <a:effectLst/>
              <a:latin typeface="Open Sans" panose="020B0606030504020204" pitchFamily="34" charset="0"/>
            </a:endParaRPr>
          </a:p>
          <a:p>
            <a:pPr algn="l">
              <a:buFont typeface="Arial" panose="020B0604020202020204" pitchFamily="34" charset="0"/>
              <a:buChar char="•"/>
            </a:pPr>
            <a:r>
              <a:rPr lang="vi-VN" sz="2000" b="0" i="0" dirty="0">
                <a:solidFill>
                  <a:srgbClr val="1B1B1B"/>
                </a:solidFill>
                <a:effectLst/>
                <a:latin typeface="Open Sans" panose="020B0606030504020204" pitchFamily="34" charset="0"/>
              </a:rPr>
              <a:t> </a:t>
            </a:r>
            <a:endParaRPr lang="en-US" sz="2000" b="0" i="0" dirty="0">
              <a:solidFill>
                <a:srgbClr val="1B1B1B"/>
              </a:solidFill>
              <a:effectLst/>
              <a:latin typeface="Open Sans" panose="020B0606030504020204" pitchFamily="34" charset="0"/>
            </a:endParaRPr>
          </a:p>
        </p:txBody>
      </p:sp>
    </p:spTree>
    <p:extLst>
      <p:ext uri="{BB962C8B-B14F-4D97-AF65-F5344CB8AC3E}">
        <p14:creationId xmlns:p14="http://schemas.microsoft.com/office/powerpoint/2010/main" val="1635759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EA21F34-0650-E7A8-030B-80BEC2E71B85}"/>
              </a:ext>
            </a:extLst>
          </p:cNvPr>
          <p:cNvSpPr txBox="1">
            <a:spLocks/>
          </p:cNvSpPr>
          <p:nvPr/>
        </p:nvSpPr>
        <p:spPr>
          <a:xfrm>
            <a:off x="1295403" y="982132"/>
            <a:ext cx="3580380"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90000"/>
              </a:lnSpc>
              <a:spcAft>
                <a:spcPts val="600"/>
              </a:spcAft>
            </a:pPr>
            <a:r>
              <a:rPr lang="en-US" sz="4100" b="1" kern="1200" cap="none">
                <a:ln w="3175" cmpd="sng">
                  <a:noFill/>
                </a:ln>
                <a:effectLst/>
                <a:latin typeface="+mj-lt"/>
                <a:ea typeface="+mj-ea"/>
                <a:cs typeface="+mj-cs"/>
              </a:rPr>
              <a:t>Tính an toàn của mô hình</a:t>
            </a:r>
          </a:p>
        </p:txBody>
      </p:sp>
      <p:pic>
        <p:nvPicPr>
          <p:cNvPr id="3" name="Hình ảnh 2">
            <a:extLst>
              <a:ext uri="{FF2B5EF4-FFF2-40B4-BE49-F238E27FC236}">
                <a16:creationId xmlns:a16="http://schemas.microsoft.com/office/drawing/2014/main" id="{DB5F4349-C239-28CB-661A-708D68BCD63A}"/>
              </a:ext>
            </a:extLst>
          </p:cNvPr>
          <p:cNvPicPr>
            <a:picLocks noChangeAspect="1"/>
          </p:cNvPicPr>
          <p:nvPr/>
        </p:nvPicPr>
        <p:blipFill>
          <a:blip r:embed="rId2"/>
          <a:stretch>
            <a:fillRect/>
          </a:stretch>
        </p:blipFill>
        <p:spPr>
          <a:xfrm>
            <a:off x="5288294" y="1518852"/>
            <a:ext cx="5871325" cy="3728291"/>
          </a:xfrm>
          <a:prstGeom prst="rect">
            <a:avLst/>
          </a:prstGeom>
          <a:noFill/>
        </p:spPr>
      </p:pic>
      <p:sp>
        <p:nvSpPr>
          <p:cNvPr id="10" name="Content Placeholder 3">
            <a:extLst>
              <a:ext uri="{FF2B5EF4-FFF2-40B4-BE49-F238E27FC236}">
                <a16:creationId xmlns:a16="http://schemas.microsoft.com/office/drawing/2014/main" id="{40FC883A-6284-4660-1A0D-5DD74D369EBF}"/>
              </a:ext>
            </a:extLst>
          </p:cNvPr>
          <p:cNvSpPr txBox="1">
            <a:spLocks/>
          </p:cNvSpPr>
          <p:nvPr/>
        </p:nvSpPr>
        <p:spPr>
          <a:xfrm>
            <a:off x="1295400" y="2556934"/>
            <a:ext cx="3762983" cy="331205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2400" b="0" i="0" kern="1200" cap="none" dirty="0" err="1">
                <a:effectLst/>
                <a:latin typeface="+mn-lt"/>
                <a:ea typeface="+mn-ea"/>
                <a:cs typeface="+mn-cs"/>
              </a:rPr>
              <a:t>Hơn</a:t>
            </a:r>
            <a:r>
              <a:rPr lang="en-US" sz="2400" b="0" i="0" kern="1200" cap="none" dirty="0">
                <a:effectLst/>
                <a:latin typeface="+mn-lt"/>
                <a:ea typeface="+mn-ea"/>
                <a:cs typeface="+mn-cs"/>
              </a:rPr>
              <a:t> </a:t>
            </a:r>
            <a:r>
              <a:rPr lang="en-US" sz="2400" b="0" i="0" kern="1200" cap="none" dirty="0" err="1">
                <a:effectLst/>
                <a:latin typeface="+mn-lt"/>
                <a:ea typeface="+mn-ea"/>
                <a:cs typeface="+mn-cs"/>
              </a:rPr>
              <a:t>một</a:t>
            </a:r>
            <a:r>
              <a:rPr lang="en-US" sz="2400" b="0" i="0" kern="1200" cap="none" dirty="0">
                <a:effectLst/>
                <a:latin typeface="+mn-lt"/>
                <a:ea typeface="+mn-ea"/>
                <a:cs typeface="+mn-cs"/>
              </a:rPr>
              <a:t> </a:t>
            </a:r>
            <a:r>
              <a:rPr lang="en-US" sz="2400" b="0" i="0" kern="1200" cap="none" dirty="0" err="1">
                <a:effectLst/>
                <a:latin typeface="+mn-lt"/>
                <a:ea typeface="+mn-ea"/>
                <a:cs typeface="+mn-cs"/>
              </a:rPr>
              <a:t>nửa</a:t>
            </a:r>
            <a:r>
              <a:rPr lang="en-US" sz="2400" b="0" i="0" kern="1200" cap="none" dirty="0">
                <a:effectLst/>
                <a:latin typeface="+mn-lt"/>
                <a:ea typeface="+mn-ea"/>
                <a:cs typeface="+mn-cs"/>
              </a:rPr>
              <a:t> paper </a:t>
            </a:r>
            <a:r>
              <a:rPr lang="en-US" sz="2400" b="0" i="0" kern="1200" cap="none" dirty="0" err="1">
                <a:effectLst/>
                <a:latin typeface="+mn-lt"/>
                <a:ea typeface="+mn-ea"/>
                <a:cs typeface="+mn-cs"/>
              </a:rPr>
              <a:t>nói</a:t>
            </a:r>
            <a:r>
              <a:rPr lang="en-US" sz="2400" b="0" i="0" kern="1200" cap="none" dirty="0">
                <a:effectLst/>
                <a:latin typeface="+mn-lt"/>
                <a:ea typeface="+mn-ea"/>
                <a:cs typeface="+mn-cs"/>
              </a:rPr>
              <a:t> </a:t>
            </a:r>
            <a:r>
              <a:rPr lang="en-US" sz="2400" b="0" i="0" kern="1200" cap="none" dirty="0" err="1">
                <a:effectLst/>
                <a:latin typeface="+mn-lt"/>
                <a:ea typeface="+mn-ea"/>
                <a:cs typeface="+mn-cs"/>
              </a:rPr>
              <a:t>về</a:t>
            </a:r>
            <a:r>
              <a:rPr lang="en-US" sz="2400" b="0" i="0" kern="1200" cap="none" dirty="0">
                <a:effectLst/>
                <a:latin typeface="+mn-lt"/>
                <a:ea typeface="+mn-ea"/>
                <a:cs typeface="+mn-cs"/>
              </a:rPr>
              <a:t> </a:t>
            </a:r>
            <a:r>
              <a:rPr lang="en-US" sz="2400" b="0" i="0" kern="1200" cap="none" dirty="0" err="1">
                <a:effectLst/>
                <a:latin typeface="+mn-lt"/>
                <a:ea typeface="+mn-ea"/>
                <a:cs typeface="+mn-cs"/>
              </a:rPr>
              <a:t>cách</a:t>
            </a:r>
            <a:r>
              <a:rPr lang="en-US" sz="2400" b="0" i="0" kern="1200" cap="none" dirty="0">
                <a:effectLst/>
                <a:latin typeface="+mn-lt"/>
                <a:ea typeface="+mn-ea"/>
                <a:cs typeface="+mn-cs"/>
              </a:rPr>
              <a:t> </a:t>
            </a:r>
            <a:r>
              <a:rPr lang="en-US" sz="2400" b="0" i="0" kern="1200" cap="none" dirty="0" err="1">
                <a:effectLst/>
                <a:latin typeface="+mn-lt"/>
                <a:ea typeface="+mn-ea"/>
                <a:cs typeface="+mn-cs"/>
              </a:rPr>
              <a:t>đảm</a:t>
            </a:r>
            <a:r>
              <a:rPr lang="en-US" sz="2400" b="0" i="0" kern="1200" cap="none" dirty="0">
                <a:effectLst/>
                <a:latin typeface="+mn-lt"/>
                <a:ea typeface="+mn-ea"/>
                <a:cs typeface="+mn-cs"/>
              </a:rPr>
              <a:t> </a:t>
            </a:r>
            <a:r>
              <a:rPr lang="en-US" sz="2400" b="0" i="0" kern="1200" cap="none" dirty="0" err="1">
                <a:effectLst/>
                <a:latin typeface="+mn-lt"/>
                <a:ea typeface="+mn-ea"/>
                <a:cs typeface="+mn-cs"/>
              </a:rPr>
              <a:t>bảo</a:t>
            </a:r>
            <a:r>
              <a:rPr lang="en-US" sz="2400" b="0" i="0" kern="1200" cap="none" dirty="0">
                <a:effectLst/>
                <a:latin typeface="+mn-lt"/>
                <a:ea typeface="+mn-ea"/>
                <a:cs typeface="+mn-cs"/>
              </a:rPr>
              <a:t> </a:t>
            </a:r>
            <a:r>
              <a:rPr lang="en-US" sz="2400" b="0" i="0" kern="1200" cap="none" dirty="0" err="1">
                <a:effectLst/>
                <a:latin typeface="+mn-lt"/>
                <a:ea typeface="+mn-ea"/>
                <a:cs typeface="+mn-cs"/>
              </a:rPr>
              <a:t>tính</a:t>
            </a:r>
            <a:r>
              <a:rPr lang="en-US" sz="2400" b="0" i="0" kern="1200" cap="none" dirty="0">
                <a:effectLst/>
                <a:latin typeface="+mn-lt"/>
                <a:ea typeface="+mn-ea"/>
                <a:cs typeface="+mn-cs"/>
              </a:rPr>
              <a:t> an </a:t>
            </a:r>
            <a:r>
              <a:rPr lang="en-US" sz="2400" b="0" i="0" kern="1200" cap="none" dirty="0" err="1">
                <a:effectLst/>
                <a:latin typeface="+mn-lt"/>
                <a:ea typeface="+mn-ea"/>
                <a:cs typeface="+mn-cs"/>
              </a:rPr>
              <a:t>toàn</a:t>
            </a:r>
            <a:r>
              <a:rPr lang="en-US" sz="2400" b="0" i="0" kern="1200" cap="none" dirty="0">
                <a:effectLst/>
                <a:latin typeface="+mn-lt"/>
                <a:ea typeface="+mn-ea"/>
                <a:cs typeface="+mn-cs"/>
              </a:rPr>
              <a:t> </a:t>
            </a:r>
            <a:r>
              <a:rPr lang="en-US" sz="2400" b="0" i="0" kern="1200" cap="none" dirty="0" err="1">
                <a:effectLst/>
                <a:latin typeface="+mn-lt"/>
                <a:ea typeface="+mn-ea"/>
                <a:cs typeface="+mn-cs"/>
              </a:rPr>
              <a:t>cho</a:t>
            </a:r>
            <a:r>
              <a:rPr lang="en-US" sz="2400" b="0" i="0" kern="1200" cap="none" dirty="0">
                <a:effectLst/>
                <a:latin typeface="+mn-lt"/>
                <a:ea typeface="+mn-ea"/>
                <a:cs typeface="+mn-cs"/>
              </a:rPr>
              <a:t> </a:t>
            </a:r>
            <a:r>
              <a:rPr lang="en-US" sz="2400" b="0" i="0" kern="1200" cap="none" dirty="0" err="1">
                <a:effectLst/>
                <a:latin typeface="+mn-lt"/>
                <a:ea typeface="+mn-ea"/>
                <a:cs typeface="+mn-cs"/>
              </a:rPr>
              <a:t>mô</a:t>
            </a:r>
            <a:r>
              <a:rPr lang="en-US" sz="2400" b="0" i="0" kern="1200" cap="none" dirty="0">
                <a:effectLst/>
                <a:latin typeface="+mn-lt"/>
                <a:ea typeface="+mn-ea"/>
                <a:cs typeface="+mn-cs"/>
              </a:rPr>
              <a:t> </a:t>
            </a:r>
            <a:r>
              <a:rPr lang="en-US" sz="2400" b="0" i="0" kern="1200" cap="none" dirty="0" err="1">
                <a:effectLst/>
                <a:latin typeface="+mn-lt"/>
                <a:ea typeface="+mn-ea"/>
                <a:cs typeface="+mn-cs"/>
              </a:rPr>
              <a:t>hình</a:t>
            </a:r>
            <a:r>
              <a:rPr lang="en-US" sz="2400" b="0" i="0" kern="1200" cap="none" dirty="0">
                <a:effectLst/>
                <a:latin typeface="+mn-lt"/>
                <a:ea typeface="+mn-ea"/>
                <a:cs typeface="+mn-cs"/>
              </a:rPr>
              <a:t>. </a:t>
            </a:r>
            <a:r>
              <a:rPr lang="en-US" sz="2400" b="0" i="0" kern="1200" cap="none" dirty="0" err="1">
                <a:effectLst/>
                <a:latin typeface="+mn-lt"/>
                <a:ea typeface="+mn-ea"/>
                <a:cs typeface="+mn-cs"/>
              </a:rPr>
              <a:t>Khía</a:t>
            </a:r>
            <a:r>
              <a:rPr lang="en-US" sz="2400" b="0" i="0" kern="1200" cap="none" dirty="0">
                <a:effectLst/>
                <a:latin typeface="+mn-lt"/>
                <a:ea typeface="+mn-ea"/>
                <a:cs typeface="+mn-cs"/>
              </a:rPr>
              <a:t> </a:t>
            </a:r>
            <a:r>
              <a:rPr lang="en-US" sz="2400" b="0" i="0" kern="1200" cap="none" dirty="0" err="1">
                <a:effectLst/>
                <a:latin typeface="+mn-lt"/>
                <a:ea typeface="+mn-ea"/>
                <a:cs typeface="+mn-cs"/>
              </a:rPr>
              <a:t>cạnh</a:t>
            </a:r>
            <a:r>
              <a:rPr lang="en-US" sz="2400" b="0" i="0" kern="1200" cap="none" dirty="0">
                <a:effectLst/>
                <a:latin typeface="+mn-lt"/>
                <a:ea typeface="+mn-ea"/>
                <a:cs typeface="+mn-cs"/>
              </a:rPr>
              <a:t> an </a:t>
            </a:r>
            <a:r>
              <a:rPr lang="en-US" sz="2400" b="0" i="0" kern="1200" cap="none" dirty="0" err="1">
                <a:effectLst/>
                <a:latin typeface="+mn-lt"/>
                <a:ea typeface="+mn-ea"/>
                <a:cs typeface="+mn-cs"/>
              </a:rPr>
              <a:t>toàn</a:t>
            </a:r>
            <a:r>
              <a:rPr lang="en-US" sz="2400" b="0" i="0" kern="1200" cap="none" dirty="0">
                <a:effectLst/>
                <a:latin typeface="+mn-lt"/>
                <a:ea typeface="+mn-ea"/>
                <a:cs typeface="+mn-cs"/>
              </a:rPr>
              <a:t> </a:t>
            </a:r>
            <a:r>
              <a:rPr lang="en-US" sz="2400" b="0" i="0" kern="1200" cap="none" dirty="0" err="1">
                <a:effectLst/>
                <a:latin typeface="+mn-lt"/>
                <a:ea typeface="+mn-ea"/>
                <a:cs typeface="+mn-cs"/>
              </a:rPr>
              <a:t>của</a:t>
            </a:r>
            <a:r>
              <a:rPr lang="en-US" sz="2400" b="0" i="0" kern="1200" cap="none" dirty="0">
                <a:effectLst/>
                <a:latin typeface="+mn-lt"/>
                <a:ea typeface="+mn-ea"/>
                <a:cs typeface="+mn-cs"/>
              </a:rPr>
              <a:t> </a:t>
            </a:r>
            <a:r>
              <a:rPr lang="en-US" sz="2400" b="0" i="0" kern="1200" cap="none" dirty="0" err="1">
                <a:effectLst/>
                <a:latin typeface="+mn-lt"/>
                <a:ea typeface="+mn-ea"/>
                <a:cs typeface="+mn-cs"/>
              </a:rPr>
              <a:t>mô</a:t>
            </a:r>
            <a:r>
              <a:rPr lang="en-US" sz="2400" b="0" i="0" kern="1200" cap="none" dirty="0">
                <a:effectLst/>
                <a:latin typeface="+mn-lt"/>
                <a:ea typeface="+mn-ea"/>
                <a:cs typeface="+mn-cs"/>
              </a:rPr>
              <a:t> </a:t>
            </a:r>
            <a:r>
              <a:rPr lang="en-US" sz="2400" b="0" i="0" kern="1200" cap="none" dirty="0" err="1">
                <a:effectLst/>
                <a:latin typeface="+mn-lt"/>
                <a:ea typeface="+mn-ea"/>
                <a:cs typeface="+mn-cs"/>
              </a:rPr>
              <a:t>hình</a:t>
            </a:r>
            <a:r>
              <a:rPr lang="en-US" sz="2400" b="0" i="0" kern="1200" cap="none" dirty="0">
                <a:effectLst/>
                <a:latin typeface="+mn-lt"/>
                <a:ea typeface="+mn-ea"/>
                <a:cs typeface="+mn-cs"/>
              </a:rPr>
              <a:t> </a:t>
            </a:r>
            <a:r>
              <a:rPr lang="en-US" sz="2400" b="0" i="0" kern="1200" cap="none" dirty="0" err="1">
                <a:effectLst/>
                <a:latin typeface="+mn-lt"/>
                <a:ea typeface="+mn-ea"/>
                <a:cs typeface="+mn-cs"/>
              </a:rPr>
              <a:t>và</a:t>
            </a:r>
            <a:r>
              <a:rPr lang="en-US" sz="2400" b="0" i="0" kern="1200" cap="none" dirty="0">
                <a:effectLst/>
                <a:latin typeface="+mn-lt"/>
                <a:ea typeface="+mn-ea"/>
                <a:cs typeface="+mn-cs"/>
              </a:rPr>
              <a:t> </a:t>
            </a:r>
            <a:r>
              <a:rPr lang="en-US" sz="2400" b="0" i="0" kern="1200" cap="none" dirty="0" err="1">
                <a:effectLst/>
                <a:latin typeface="+mn-lt"/>
                <a:ea typeface="+mn-ea"/>
                <a:cs typeface="+mn-cs"/>
              </a:rPr>
              <a:t>báo</a:t>
            </a:r>
            <a:r>
              <a:rPr lang="en-US" sz="2400" b="0" i="0" kern="1200" cap="none" dirty="0">
                <a:effectLst/>
                <a:latin typeface="+mn-lt"/>
                <a:ea typeface="+mn-ea"/>
                <a:cs typeface="+mn-cs"/>
              </a:rPr>
              <a:t> </a:t>
            </a:r>
            <a:r>
              <a:rPr lang="en-US" sz="2400" b="0" i="0" kern="1200" cap="none" dirty="0" err="1">
                <a:effectLst/>
                <a:latin typeface="+mn-lt"/>
                <a:ea typeface="+mn-ea"/>
                <a:cs typeface="+mn-cs"/>
              </a:rPr>
              <a:t>cáo</a:t>
            </a:r>
            <a:r>
              <a:rPr lang="en-US" sz="2400" b="0" i="0" kern="1200" cap="none" dirty="0">
                <a:effectLst/>
                <a:latin typeface="+mn-lt"/>
                <a:ea typeface="+mn-ea"/>
                <a:cs typeface="+mn-cs"/>
              </a:rPr>
              <a:t> </a:t>
            </a:r>
            <a:r>
              <a:rPr lang="en-US" sz="2400" b="0" i="0" kern="1200" cap="none" dirty="0" err="1">
                <a:effectLst/>
                <a:latin typeface="+mn-lt"/>
                <a:ea typeface="+mn-ea"/>
                <a:cs typeface="+mn-cs"/>
              </a:rPr>
              <a:t>này</a:t>
            </a:r>
            <a:r>
              <a:rPr lang="en-US" sz="2400" b="0" i="0" kern="1200" cap="none" dirty="0">
                <a:effectLst/>
                <a:latin typeface="+mn-lt"/>
                <a:ea typeface="+mn-ea"/>
                <a:cs typeface="+mn-cs"/>
              </a:rPr>
              <a:t> </a:t>
            </a:r>
            <a:r>
              <a:rPr lang="en-US" sz="2400" b="0" i="0" kern="1200" cap="none" dirty="0" err="1">
                <a:effectLst/>
                <a:latin typeface="+mn-lt"/>
                <a:ea typeface="+mn-ea"/>
                <a:cs typeface="+mn-cs"/>
              </a:rPr>
              <a:t>là</a:t>
            </a:r>
            <a:r>
              <a:rPr lang="en-US" sz="2400" b="0" i="0" kern="1200" cap="none" dirty="0">
                <a:effectLst/>
                <a:latin typeface="+mn-lt"/>
                <a:ea typeface="+mn-ea"/>
                <a:cs typeface="+mn-cs"/>
              </a:rPr>
              <a:t> </a:t>
            </a:r>
            <a:r>
              <a:rPr lang="en-US" sz="2400" b="0" i="0" kern="1200" cap="none" dirty="0" err="1">
                <a:effectLst/>
                <a:latin typeface="+mn-lt"/>
                <a:ea typeface="+mn-ea"/>
                <a:cs typeface="+mn-cs"/>
              </a:rPr>
              <a:t>sự</a:t>
            </a:r>
            <a:r>
              <a:rPr lang="en-US" sz="2400" b="0" i="0" kern="1200" cap="none" dirty="0">
                <a:effectLst/>
                <a:latin typeface="+mn-lt"/>
                <a:ea typeface="+mn-ea"/>
                <a:cs typeface="+mn-cs"/>
              </a:rPr>
              <a:t> </a:t>
            </a:r>
            <a:r>
              <a:rPr lang="en-US" sz="2400" b="0" i="0" kern="1200" cap="none" dirty="0" err="1">
                <a:effectLst/>
                <a:latin typeface="+mn-lt"/>
                <a:ea typeface="+mn-ea"/>
                <a:cs typeface="+mn-cs"/>
              </a:rPr>
              <a:t>tiến</a:t>
            </a:r>
            <a:r>
              <a:rPr lang="en-US" sz="2400" b="0" i="0" kern="1200" cap="none" dirty="0">
                <a:effectLst/>
                <a:latin typeface="+mn-lt"/>
                <a:ea typeface="+mn-ea"/>
                <a:cs typeface="+mn-cs"/>
              </a:rPr>
              <a:t> </a:t>
            </a:r>
            <a:r>
              <a:rPr lang="en-US" sz="2400" b="0" i="0" kern="1200" cap="none" dirty="0" err="1">
                <a:effectLst/>
                <a:latin typeface="+mn-lt"/>
                <a:ea typeface="+mn-ea"/>
                <a:cs typeface="+mn-cs"/>
              </a:rPr>
              <a:t>bộ</a:t>
            </a:r>
            <a:r>
              <a:rPr lang="en-US" sz="2400" b="0" i="0" kern="1200" cap="none" dirty="0">
                <a:effectLst/>
                <a:latin typeface="+mn-lt"/>
                <a:ea typeface="+mn-ea"/>
                <a:cs typeface="+mn-cs"/>
              </a:rPr>
              <a:t> </a:t>
            </a:r>
            <a:r>
              <a:rPr lang="en-US" sz="2400" b="0" i="0" kern="1200" cap="none" dirty="0" err="1">
                <a:effectLst/>
                <a:latin typeface="+mn-lt"/>
                <a:ea typeface="+mn-ea"/>
                <a:cs typeface="+mn-cs"/>
              </a:rPr>
              <a:t>lớn</a:t>
            </a:r>
            <a:r>
              <a:rPr lang="en-US" sz="2400" b="0" i="0" kern="1200" cap="none" dirty="0">
                <a:effectLst/>
                <a:latin typeface="+mn-lt"/>
                <a:ea typeface="+mn-ea"/>
                <a:cs typeface="+mn-cs"/>
              </a:rPr>
              <a:t> </a:t>
            </a:r>
            <a:r>
              <a:rPr lang="en-US" sz="2400" b="0" i="0" kern="1200" cap="none" dirty="0" err="1">
                <a:effectLst/>
                <a:latin typeface="+mn-lt"/>
                <a:ea typeface="+mn-ea"/>
                <a:cs typeface="+mn-cs"/>
              </a:rPr>
              <a:t>nhất</a:t>
            </a:r>
            <a:r>
              <a:rPr lang="en-US" sz="2400" b="0" i="0" kern="1200" cap="none" dirty="0">
                <a:effectLst/>
                <a:latin typeface="+mn-lt"/>
                <a:ea typeface="+mn-ea"/>
                <a:cs typeface="+mn-cs"/>
              </a:rPr>
              <a:t> so </a:t>
            </a:r>
            <a:r>
              <a:rPr lang="en-US" sz="2400" b="0" i="0" kern="1200" cap="none" dirty="0" err="1">
                <a:effectLst/>
                <a:latin typeface="+mn-lt"/>
                <a:ea typeface="+mn-ea"/>
                <a:cs typeface="+mn-cs"/>
              </a:rPr>
              <a:t>với</a:t>
            </a:r>
            <a:r>
              <a:rPr lang="en-US" sz="2400" b="0" i="0" kern="1200" cap="none" dirty="0">
                <a:effectLst/>
                <a:latin typeface="+mn-lt"/>
                <a:ea typeface="+mn-ea"/>
                <a:cs typeface="+mn-cs"/>
              </a:rPr>
              <a:t> </a:t>
            </a:r>
            <a:r>
              <a:rPr lang="en-US" sz="2400" b="0" i="0" kern="1200" cap="none" dirty="0" err="1">
                <a:effectLst/>
                <a:latin typeface="+mn-lt"/>
                <a:ea typeface="+mn-ea"/>
                <a:cs typeface="+mn-cs"/>
              </a:rPr>
              <a:t>các</a:t>
            </a:r>
            <a:r>
              <a:rPr lang="en-US" sz="2400" b="0" i="0" kern="1200" cap="none" dirty="0">
                <a:effectLst/>
                <a:latin typeface="+mn-lt"/>
                <a:ea typeface="+mn-ea"/>
                <a:cs typeface="+mn-cs"/>
              </a:rPr>
              <a:t> </a:t>
            </a:r>
            <a:r>
              <a:rPr lang="en-US" sz="2400" b="0" i="0" kern="1200" cap="none" dirty="0" err="1">
                <a:effectLst/>
                <a:latin typeface="+mn-lt"/>
                <a:ea typeface="+mn-ea"/>
                <a:cs typeface="+mn-cs"/>
              </a:rPr>
              <a:t>mô</a:t>
            </a:r>
            <a:r>
              <a:rPr lang="en-US" sz="2400" b="0" i="0" kern="1200" cap="none" dirty="0">
                <a:effectLst/>
                <a:latin typeface="+mn-lt"/>
                <a:ea typeface="+mn-ea"/>
                <a:cs typeface="+mn-cs"/>
              </a:rPr>
              <a:t> </a:t>
            </a:r>
            <a:r>
              <a:rPr lang="en-US" sz="2400" b="0" i="0" kern="1200" cap="none" dirty="0" err="1">
                <a:effectLst/>
                <a:latin typeface="+mn-lt"/>
                <a:ea typeface="+mn-ea"/>
                <a:cs typeface="+mn-cs"/>
              </a:rPr>
              <a:t>hình</a:t>
            </a:r>
            <a:r>
              <a:rPr lang="en-US" sz="2400" b="0" i="0" kern="1200" cap="none" dirty="0">
                <a:effectLst/>
                <a:latin typeface="+mn-lt"/>
                <a:ea typeface="+mn-ea"/>
                <a:cs typeface="+mn-cs"/>
              </a:rPr>
              <a:t> </a:t>
            </a:r>
            <a:r>
              <a:rPr lang="en-US" sz="2400" b="0" i="0" kern="1200" cap="none" dirty="0" err="1">
                <a:effectLst/>
                <a:latin typeface="+mn-lt"/>
                <a:ea typeface="+mn-ea"/>
                <a:cs typeface="+mn-cs"/>
              </a:rPr>
              <a:t>nguồn</a:t>
            </a:r>
            <a:r>
              <a:rPr lang="en-US" sz="2400" b="0" i="0" kern="1200" cap="none" dirty="0">
                <a:effectLst/>
                <a:latin typeface="+mn-lt"/>
                <a:ea typeface="+mn-ea"/>
                <a:cs typeface="+mn-cs"/>
              </a:rPr>
              <a:t> </a:t>
            </a:r>
            <a:r>
              <a:rPr lang="en-US" sz="2400" b="0" i="0" kern="1200" cap="none" dirty="0" err="1">
                <a:effectLst/>
                <a:latin typeface="+mn-lt"/>
                <a:ea typeface="+mn-ea"/>
                <a:cs typeface="+mn-cs"/>
              </a:rPr>
              <a:t>mở</a:t>
            </a:r>
            <a:r>
              <a:rPr lang="en-US" sz="2400" b="0" i="0" kern="1200" cap="none" dirty="0">
                <a:effectLst/>
                <a:latin typeface="+mn-lt"/>
                <a:ea typeface="+mn-ea"/>
                <a:cs typeface="+mn-cs"/>
              </a:rPr>
              <a:t> </a:t>
            </a:r>
            <a:r>
              <a:rPr lang="en-US" sz="2400" b="0" i="0" kern="1200" cap="none" dirty="0" err="1">
                <a:effectLst/>
                <a:latin typeface="+mn-lt"/>
                <a:ea typeface="+mn-ea"/>
                <a:cs typeface="+mn-cs"/>
              </a:rPr>
              <a:t>có</a:t>
            </a:r>
            <a:r>
              <a:rPr lang="en-US" sz="2400" b="0" i="0" kern="1200" cap="none" dirty="0">
                <a:effectLst/>
                <a:latin typeface="+mn-lt"/>
                <a:ea typeface="+mn-ea"/>
                <a:cs typeface="+mn-cs"/>
              </a:rPr>
              <a:t> </a:t>
            </a:r>
            <a:r>
              <a:rPr lang="en-US" sz="2400" b="0" i="0" kern="1200" cap="none" dirty="0" err="1">
                <a:effectLst/>
                <a:latin typeface="+mn-lt"/>
                <a:ea typeface="+mn-ea"/>
                <a:cs typeface="+mn-cs"/>
              </a:rPr>
              <a:t>sẵn</a:t>
            </a:r>
            <a:endParaRPr lang="en-US" sz="2400" b="0" i="0" kern="1200" cap="none" dirty="0">
              <a:effectLst/>
              <a:latin typeface="+mn-lt"/>
              <a:ea typeface="+mn-ea"/>
              <a:cs typeface="+mn-cs"/>
            </a:endParaRPr>
          </a:p>
        </p:txBody>
      </p:sp>
    </p:spTree>
    <p:extLst>
      <p:ext uri="{BB962C8B-B14F-4D97-AF65-F5344CB8AC3E}">
        <p14:creationId xmlns:p14="http://schemas.microsoft.com/office/powerpoint/2010/main" val="3459469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EA21F34-0650-E7A8-030B-80BEC2E71B85}"/>
              </a:ext>
            </a:extLst>
          </p:cNvPr>
          <p:cNvSpPr txBox="1">
            <a:spLocks/>
          </p:cNvSpPr>
          <p:nvPr/>
        </p:nvSpPr>
        <p:spPr>
          <a:xfrm>
            <a:off x="1295403" y="982132"/>
            <a:ext cx="3580380"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Aft>
                <a:spcPts val="600"/>
              </a:spcAft>
            </a:pPr>
            <a:r>
              <a:rPr lang="en-US" b="1" kern="1200" cap="none">
                <a:ln w="3175" cmpd="sng">
                  <a:noFill/>
                </a:ln>
                <a:effectLst/>
                <a:latin typeface="+mj-lt"/>
                <a:ea typeface="+mj-ea"/>
                <a:cs typeface="+mj-cs"/>
              </a:rPr>
              <a:t>Chi phí</a:t>
            </a:r>
          </a:p>
        </p:txBody>
      </p:sp>
      <p:pic>
        <p:nvPicPr>
          <p:cNvPr id="4" name="Hình ảnh 3" descr="Ảnh có chứa văn bản, ảnh chụp màn hình, Phông chữ, số&#10;&#10;Mô tả được tạo tự động">
            <a:extLst>
              <a:ext uri="{FF2B5EF4-FFF2-40B4-BE49-F238E27FC236}">
                <a16:creationId xmlns:a16="http://schemas.microsoft.com/office/drawing/2014/main" id="{46D4FADE-2A98-971D-5304-B0788035218D}"/>
              </a:ext>
            </a:extLst>
          </p:cNvPr>
          <p:cNvPicPr>
            <a:picLocks noChangeAspect="1"/>
          </p:cNvPicPr>
          <p:nvPr/>
        </p:nvPicPr>
        <p:blipFill>
          <a:blip r:embed="rId2"/>
          <a:stretch>
            <a:fillRect/>
          </a:stretch>
        </p:blipFill>
        <p:spPr>
          <a:xfrm>
            <a:off x="5288294" y="1827096"/>
            <a:ext cx="5871325" cy="3111802"/>
          </a:xfrm>
          <a:prstGeom prst="rect">
            <a:avLst/>
          </a:prstGeom>
          <a:noFill/>
        </p:spPr>
      </p:pic>
      <p:sp>
        <p:nvSpPr>
          <p:cNvPr id="10" name="Content Placeholder 3">
            <a:extLst>
              <a:ext uri="{FF2B5EF4-FFF2-40B4-BE49-F238E27FC236}">
                <a16:creationId xmlns:a16="http://schemas.microsoft.com/office/drawing/2014/main" id="{40FC883A-6284-4660-1A0D-5DD74D369EBF}"/>
              </a:ext>
            </a:extLst>
          </p:cNvPr>
          <p:cNvSpPr txBox="1">
            <a:spLocks/>
          </p:cNvSpPr>
          <p:nvPr/>
        </p:nvSpPr>
        <p:spPr>
          <a:xfrm>
            <a:off x="951345" y="2556934"/>
            <a:ext cx="4336949" cy="331205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kern="1200" cap="none" dirty="0">
                <a:effectLst/>
                <a:latin typeface="+mn-lt"/>
                <a:ea typeface="+mn-ea"/>
                <a:cs typeface="+mn-cs"/>
              </a:rPr>
              <a:t>C</a:t>
            </a:r>
            <a:r>
              <a:rPr lang="en-US" b="0" i="0" kern="1200" cap="none" dirty="0">
                <a:effectLst/>
                <a:latin typeface="+mn-lt"/>
                <a:ea typeface="+mn-ea"/>
                <a:cs typeface="+mn-cs"/>
              </a:rPr>
              <a:t>hi </a:t>
            </a:r>
            <a:r>
              <a:rPr lang="en-US" b="0" i="0" kern="1200" cap="none" dirty="0" err="1">
                <a:effectLst/>
                <a:latin typeface="+mn-lt"/>
                <a:ea typeface="+mn-ea"/>
                <a:cs typeface="+mn-cs"/>
              </a:rPr>
              <a:t>phí</a:t>
            </a:r>
            <a:r>
              <a:rPr lang="en-US" b="0" i="0" kern="1200" cap="none" dirty="0">
                <a:effectLst/>
                <a:latin typeface="+mn-lt"/>
                <a:ea typeface="+mn-ea"/>
                <a:cs typeface="+mn-cs"/>
              </a:rPr>
              <a:t> </a:t>
            </a:r>
            <a:r>
              <a:rPr lang="en-US" b="0" i="0" kern="1200" cap="none" dirty="0" err="1">
                <a:effectLst/>
                <a:latin typeface="+mn-lt"/>
                <a:ea typeface="+mn-ea"/>
                <a:cs typeface="+mn-cs"/>
              </a:rPr>
              <a:t>làm</a:t>
            </a:r>
            <a:r>
              <a:rPr lang="en-US" b="0" i="0" kern="1200" cap="none" dirty="0">
                <a:effectLst/>
                <a:latin typeface="+mn-lt"/>
                <a:ea typeface="+mn-ea"/>
                <a:cs typeface="+mn-cs"/>
              </a:rPr>
              <a:t> </a:t>
            </a:r>
            <a:r>
              <a:rPr lang="en-US" b="0" i="0" kern="1200" cap="none" dirty="0" err="1">
                <a:effectLst/>
                <a:latin typeface="+mn-lt"/>
                <a:ea typeface="+mn-ea"/>
                <a:cs typeface="+mn-cs"/>
              </a:rPr>
              <a:t>dữ</a:t>
            </a:r>
            <a:r>
              <a:rPr lang="en-US" b="0" i="0" kern="1200" cap="none" dirty="0">
                <a:effectLst/>
                <a:latin typeface="+mn-lt"/>
                <a:ea typeface="+mn-ea"/>
                <a:cs typeface="+mn-cs"/>
              </a:rPr>
              <a:t> </a:t>
            </a:r>
            <a:r>
              <a:rPr lang="en-US" b="0" i="0" kern="1200" cap="none" dirty="0" err="1">
                <a:effectLst/>
                <a:latin typeface="+mn-lt"/>
                <a:ea typeface="+mn-ea"/>
                <a:cs typeface="+mn-cs"/>
              </a:rPr>
              <a:t>liệu</a:t>
            </a:r>
            <a:r>
              <a:rPr lang="en-US" b="0" i="0" kern="1200" cap="none" dirty="0">
                <a:effectLst/>
                <a:latin typeface="+mn-lt"/>
                <a:ea typeface="+mn-ea"/>
                <a:cs typeface="+mn-cs"/>
              </a:rPr>
              <a:t> </a:t>
            </a:r>
            <a:r>
              <a:rPr lang="en-US" b="0" i="0" kern="1200" cap="none" dirty="0" err="1">
                <a:effectLst/>
                <a:latin typeface="+mn-lt"/>
                <a:ea typeface="+mn-ea"/>
                <a:cs typeface="+mn-cs"/>
              </a:rPr>
              <a:t>cho</a:t>
            </a:r>
            <a:r>
              <a:rPr lang="en-US" b="0" i="0" kern="1200" cap="none" dirty="0">
                <a:effectLst/>
                <a:latin typeface="+mn-lt"/>
                <a:ea typeface="+mn-ea"/>
                <a:cs typeface="+mn-cs"/>
              </a:rPr>
              <a:t> LLaMa-2 </a:t>
            </a:r>
            <a:r>
              <a:rPr lang="en-US" b="0" i="0" kern="1200" cap="none" dirty="0" err="1">
                <a:effectLst/>
                <a:latin typeface="+mn-lt"/>
                <a:ea typeface="+mn-ea"/>
                <a:cs typeface="+mn-cs"/>
              </a:rPr>
              <a:t>người</a:t>
            </a:r>
            <a:r>
              <a:rPr lang="en-US" b="0" i="0" kern="1200" cap="none" dirty="0">
                <a:effectLst/>
                <a:latin typeface="+mn-lt"/>
                <a:ea typeface="+mn-ea"/>
                <a:cs typeface="+mn-cs"/>
              </a:rPr>
              <a:t> ta </a:t>
            </a:r>
            <a:r>
              <a:rPr lang="en-US" b="0" i="0" kern="1200" cap="none" dirty="0" err="1">
                <a:effectLst/>
                <a:latin typeface="+mn-lt"/>
                <a:ea typeface="+mn-ea"/>
                <a:cs typeface="+mn-cs"/>
              </a:rPr>
              <a:t>ước</a:t>
            </a:r>
            <a:r>
              <a:rPr lang="en-US" b="0" i="0" kern="1200" cap="none" dirty="0">
                <a:effectLst/>
                <a:latin typeface="+mn-lt"/>
                <a:ea typeface="+mn-ea"/>
                <a:cs typeface="+mn-cs"/>
              </a:rPr>
              <a:t> </a:t>
            </a:r>
            <a:r>
              <a:rPr lang="en-US" b="0" i="0" kern="1200" cap="none" dirty="0" err="1">
                <a:effectLst/>
                <a:latin typeface="+mn-lt"/>
                <a:ea typeface="+mn-ea"/>
                <a:cs typeface="+mn-cs"/>
              </a:rPr>
              <a:t>tính</a:t>
            </a:r>
            <a:r>
              <a:rPr lang="en-US" b="0" i="0" kern="1200" cap="none" dirty="0">
                <a:effectLst/>
                <a:latin typeface="+mn-lt"/>
                <a:ea typeface="+mn-ea"/>
                <a:cs typeface="+mn-cs"/>
              </a:rPr>
              <a:t> </a:t>
            </a:r>
            <a:r>
              <a:rPr lang="en-US" b="0" i="0" kern="1200" cap="none" dirty="0" err="1">
                <a:effectLst/>
                <a:latin typeface="+mn-lt"/>
                <a:ea typeface="+mn-ea"/>
                <a:cs typeface="+mn-cs"/>
              </a:rPr>
              <a:t>nó</a:t>
            </a:r>
            <a:r>
              <a:rPr lang="en-US" b="0" i="0" kern="1200" cap="none" dirty="0">
                <a:effectLst/>
                <a:latin typeface="+mn-lt"/>
                <a:ea typeface="+mn-ea"/>
                <a:cs typeface="+mn-cs"/>
              </a:rPr>
              <a:t> </a:t>
            </a:r>
            <a:r>
              <a:rPr lang="en-US" b="0" i="0" kern="1200" cap="none" dirty="0" err="1">
                <a:effectLst/>
                <a:latin typeface="+mn-lt"/>
                <a:ea typeface="+mn-ea"/>
                <a:cs typeface="+mn-cs"/>
              </a:rPr>
              <a:t>tiêu</a:t>
            </a:r>
            <a:r>
              <a:rPr lang="en-US" b="0" i="0" kern="1200" cap="none" dirty="0">
                <a:effectLst/>
                <a:latin typeface="+mn-lt"/>
                <a:ea typeface="+mn-ea"/>
                <a:cs typeface="+mn-cs"/>
              </a:rPr>
              <a:t> </a:t>
            </a:r>
            <a:r>
              <a:rPr lang="en-US" b="0" i="0" kern="1200" cap="none" dirty="0" err="1">
                <a:effectLst/>
                <a:latin typeface="+mn-lt"/>
                <a:ea typeface="+mn-ea"/>
                <a:cs typeface="+mn-cs"/>
              </a:rPr>
              <a:t>tốn</a:t>
            </a:r>
            <a:r>
              <a:rPr lang="en-US" b="0" i="0" kern="1200" cap="none" dirty="0">
                <a:effectLst/>
                <a:latin typeface="+mn-lt"/>
                <a:ea typeface="+mn-ea"/>
                <a:cs typeface="+mn-cs"/>
              </a:rPr>
              <a:t> </a:t>
            </a:r>
            <a:r>
              <a:rPr lang="en-US" b="0" i="0" kern="1200" cap="none" dirty="0" err="1">
                <a:effectLst/>
                <a:latin typeface="+mn-lt"/>
                <a:ea typeface="+mn-ea"/>
                <a:cs typeface="+mn-cs"/>
              </a:rPr>
              <a:t>của</a:t>
            </a:r>
            <a:r>
              <a:rPr lang="en-US" b="0" i="0" kern="1200" cap="none" dirty="0">
                <a:effectLst/>
                <a:latin typeface="+mn-lt"/>
                <a:ea typeface="+mn-ea"/>
                <a:cs typeface="+mn-cs"/>
              </a:rPr>
              <a:t> Meta </a:t>
            </a:r>
            <a:r>
              <a:rPr lang="en-US" b="0" i="0" kern="1200" cap="none" dirty="0" err="1">
                <a:effectLst/>
                <a:latin typeface="+mn-lt"/>
                <a:ea typeface="+mn-ea"/>
                <a:cs typeface="+mn-cs"/>
              </a:rPr>
              <a:t>đến</a:t>
            </a:r>
            <a:r>
              <a:rPr lang="en-US" b="0" i="0" kern="1200" cap="none" dirty="0">
                <a:effectLst/>
                <a:latin typeface="+mn-lt"/>
                <a:ea typeface="+mn-ea"/>
                <a:cs typeface="+mn-cs"/>
              </a:rPr>
              <a:t> </a:t>
            </a:r>
            <a:r>
              <a:rPr lang="en-US" b="1" i="0" kern="1200" cap="none" dirty="0">
                <a:effectLst/>
                <a:latin typeface="+mn-lt"/>
                <a:ea typeface="+mn-ea"/>
                <a:cs typeface="+mn-cs"/>
              </a:rPr>
              <a:t>8 </a:t>
            </a:r>
            <a:r>
              <a:rPr lang="en-US" b="1" i="0" kern="1200" cap="none" dirty="0" err="1">
                <a:effectLst/>
                <a:latin typeface="+mn-lt"/>
                <a:ea typeface="+mn-ea"/>
                <a:cs typeface="+mn-cs"/>
              </a:rPr>
              <a:t>triệu</a:t>
            </a:r>
            <a:r>
              <a:rPr lang="en-US" b="1" i="0" kern="1200" cap="none" dirty="0">
                <a:effectLst/>
                <a:latin typeface="+mn-lt"/>
                <a:ea typeface="+mn-ea"/>
                <a:cs typeface="+mn-cs"/>
              </a:rPr>
              <a:t> </a:t>
            </a:r>
            <a:r>
              <a:rPr lang="en-US" b="1" i="0" kern="1200" cap="none" dirty="0" err="1">
                <a:effectLst/>
                <a:latin typeface="+mn-lt"/>
                <a:ea typeface="+mn-ea"/>
                <a:cs typeface="+mn-cs"/>
              </a:rPr>
              <a:t>đô</a:t>
            </a:r>
            <a:r>
              <a:rPr lang="en-US" b="1" i="0" kern="1200" cap="none" dirty="0">
                <a:effectLst/>
                <a:latin typeface="+mn-lt"/>
                <a:ea typeface="+mn-ea"/>
                <a:cs typeface="+mn-cs"/>
              </a:rPr>
              <a:t> la </a:t>
            </a:r>
            <a:r>
              <a:rPr lang="en-US" b="1" i="0" kern="1200" cap="none" dirty="0" err="1">
                <a:effectLst/>
                <a:latin typeface="+mn-lt"/>
                <a:ea typeface="+mn-ea"/>
                <a:cs typeface="+mn-cs"/>
              </a:rPr>
              <a:t>tương</a:t>
            </a:r>
            <a:r>
              <a:rPr lang="en-US" b="1" i="0" kern="1200" cap="none" dirty="0">
                <a:effectLst/>
                <a:latin typeface="+mn-lt"/>
                <a:ea typeface="+mn-ea"/>
                <a:cs typeface="+mn-cs"/>
              </a:rPr>
              <a:t> </a:t>
            </a:r>
            <a:r>
              <a:rPr lang="en-US" b="1" i="0" kern="1200" cap="none" dirty="0" err="1">
                <a:effectLst/>
                <a:latin typeface="+mn-lt"/>
                <a:ea typeface="+mn-ea"/>
                <a:cs typeface="+mn-cs"/>
              </a:rPr>
              <a:t>đương</a:t>
            </a:r>
            <a:r>
              <a:rPr lang="en-US" b="1" i="0" kern="1200" cap="none" dirty="0">
                <a:effectLst/>
                <a:latin typeface="+mn-lt"/>
                <a:ea typeface="+mn-ea"/>
                <a:cs typeface="+mn-cs"/>
              </a:rPr>
              <a:t> </a:t>
            </a:r>
            <a:r>
              <a:rPr lang="en-US" b="1" i="0" kern="1200" cap="none" dirty="0" err="1">
                <a:effectLst/>
                <a:latin typeface="+mn-lt"/>
                <a:ea typeface="+mn-ea"/>
                <a:cs typeface="+mn-cs"/>
              </a:rPr>
              <a:t>khoảng</a:t>
            </a:r>
            <a:r>
              <a:rPr lang="en-US" b="1" i="0" kern="1200" cap="none" dirty="0">
                <a:effectLst/>
                <a:latin typeface="+mn-lt"/>
                <a:ea typeface="+mn-ea"/>
                <a:cs typeface="+mn-cs"/>
              </a:rPr>
              <a:t> 200 </a:t>
            </a:r>
            <a:r>
              <a:rPr lang="en-US" b="1" i="0" kern="1200" cap="none" dirty="0" err="1">
                <a:effectLst/>
                <a:latin typeface="+mn-lt"/>
                <a:ea typeface="+mn-ea"/>
                <a:cs typeface="+mn-cs"/>
              </a:rPr>
              <a:t>tỉ</a:t>
            </a:r>
            <a:r>
              <a:rPr lang="en-US" b="1" i="0" kern="1200" cap="none" dirty="0">
                <a:effectLst/>
                <a:latin typeface="+mn-lt"/>
                <a:ea typeface="+mn-ea"/>
                <a:cs typeface="+mn-cs"/>
              </a:rPr>
              <a:t> VND</a:t>
            </a:r>
            <a:r>
              <a:rPr lang="en-US" b="0" i="0" kern="1200" cap="none" dirty="0">
                <a:effectLst/>
                <a:latin typeface="+mn-lt"/>
                <a:ea typeface="+mn-ea"/>
                <a:cs typeface="+mn-cs"/>
              </a:rPr>
              <a:t>.</a:t>
            </a:r>
          </a:p>
          <a:p>
            <a:pPr marL="0" indent="0">
              <a:buNone/>
            </a:pPr>
            <a:r>
              <a:rPr lang="en-US" b="0" i="0" kern="1200" cap="none" dirty="0" err="1">
                <a:effectLst/>
                <a:latin typeface="+mn-lt"/>
                <a:ea typeface="+mn-ea"/>
                <a:cs typeface="+mn-cs"/>
              </a:rPr>
              <a:t>Hình</a:t>
            </a:r>
            <a:r>
              <a:rPr lang="en-US" b="0" i="0" kern="1200" cap="none" dirty="0">
                <a:effectLst/>
                <a:latin typeface="+mn-lt"/>
                <a:ea typeface="+mn-ea"/>
                <a:cs typeface="+mn-cs"/>
              </a:rPr>
              <a:t> </a:t>
            </a:r>
            <a:r>
              <a:rPr lang="en-US" b="0" i="0" kern="1200" cap="none" dirty="0" err="1">
                <a:effectLst/>
                <a:latin typeface="+mn-lt"/>
                <a:ea typeface="+mn-ea"/>
                <a:cs typeface="+mn-cs"/>
              </a:rPr>
              <a:t>bên</a:t>
            </a:r>
            <a:r>
              <a:rPr lang="en-US" b="0" i="0" kern="1200" cap="none" dirty="0">
                <a:effectLst/>
                <a:latin typeface="+mn-lt"/>
                <a:ea typeface="+mn-ea"/>
                <a:cs typeface="+mn-cs"/>
              </a:rPr>
              <a:t> </a:t>
            </a:r>
            <a:r>
              <a:rPr lang="en-US" b="0" i="0" kern="1200" cap="none" dirty="0" err="1">
                <a:effectLst/>
                <a:latin typeface="+mn-lt"/>
                <a:ea typeface="+mn-ea"/>
                <a:cs typeface="+mn-cs"/>
              </a:rPr>
              <a:t>là</a:t>
            </a:r>
            <a:r>
              <a:rPr lang="en-US" b="0" i="0" kern="1200" cap="none" dirty="0">
                <a:effectLst/>
                <a:latin typeface="+mn-lt"/>
                <a:ea typeface="+mn-ea"/>
                <a:cs typeface="+mn-cs"/>
              </a:rPr>
              <a:t> </a:t>
            </a:r>
            <a:r>
              <a:rPr lang="en-US" b="0" i="0" kern="1200" cap="none" dirty="0" err="1">
                <a:effectLst/>
                <a:latin typeface="+mn-lt"/>
                <a:ea typeface="+mn-ea"/>
                <a:cs typeface="+mn-cs"/>
              </a:rPr>
              <a:t>thống</a:t>
            </a:r>
            <a:r>
              <a:rPr lang="en-US" b="0" i="0" kern="1200" cap="none" dirty="0">
                <a:effectLst/>
                <a:latin typeface="+mn-lt"/>
                <a:ea typeface="+mn-ea"/>
                <a:cs typeface="+mn-cs"/>
              </a:rPr>
              <a:t> </a:t>
            </a:r>
            <a:r>
              <a:rPr lang="en-US" b="0" i="0" kern="1200" cap="none" dirty="0" err="1">
                <a:effectLst/>
                <a:latin typeface="+mn-lt"/>
                <a:ea typeface="+mn-ea"/>
                <a:cs typeface="+mn-cs"/>
              </a:rPr>
              <a:t>kê</a:t>
            </a:r>
            <a:r>
              <a:rPr lang="en-US" b="0" i="0" kern="1200" cap="none" dirty="0">
                <a:effectLst/>
                <a:latin typeface="+mn-lt"/>
                <a:ea typeface="+mn-ea"/>
                <a:cs typeface="+mn-cs"/>
              </a:rPr>
              <a:t> </a:t>
            </a:r>
            <a:r>
              <a:rPr lang="en-US" b="0" i="0" kern="1200" cap="none" dirty="0" err="1">
                <a:effectLst/>
                <a:latin typeface="+mn-lt"/>
                <a:ea typeface="+mn-ea"/>
                <a:cs typeface="+mn-cs"/>
              </a:rPr>
              <a:t>của</a:t>
            </a:r>
            <a:r>
              <a:rPr lang="en-US" b="0" i="0" kern="1200" cap="none" dirty="0">
                <a:effectLst/>
                <a:latin typeface="+mn-lt"/>
                <a:ea typeface="+mn-ea"/>
                <a:cs typeface="+mn-cs"/>
              </a:rPr>
              <a:t> </a:t>
            </a:r>
            <a:r>
              <a:rPr lang="en-US" b="0" i="0" kern="1200" cap="none" dirty="0" err="1">
                <a:effectLst/>
                <a:latin typeface="+mn-lt"/>
                <a:ea typeface="+mn-ea"/>
                <a:cs typeface="+mn-cs"/>
              </a:rPr>
              <a:t>các</a:t>
            </a:r>
            <a:r>
              <a:rPr lang="en-US" b="0" i="0" kern="1200" cap="none" dirty="0">
                <a:effectLst/>
                <a:latin typeface="+mn-lt"/>
                <a:ea typeface="+mn-ea"/>
                <a:cs typeface="+mn-cs"/>
              </a:rPr>
              <a:t> dataset </a:t>
            </a:r>
            <a:r>
              <a:rPr lang="en-US" b="0" i="0" kern="1200" cap="none" dirty="0" err="1">
                <a:effectLst/>
                <a:latin typeface="+mn-lt"/>
                <a:ea typeface="+mn-ea"/>
                <a:cs typeface="+mn-cs"/>
              </a:rPr>
              <a:t>sử</a:t>
            </a:r>
            <a:r>
              <a:rPr lang="en-US" b="0" i="0" kern="1200" cap="none" dirty="0">
                <a:effectLst/>
                <a:latin typeface="+mn-lt"/>
                <a:ea typeface="+mn-ea"/>
                <a:cs typeface="+mn-cs"/>
              </a:rPr>
              <a:t> </a:t>
            </a:r>
            <a:r>
              <a:rPr lang="en-US" b="0" i="0" kern="1200" cap="none" dirty="0" err="1">
                <a:effectLst/>
                <a:latin typeface="+mn-lt"/>
                <a:ea typeface="+mn-ea"/>
                <a:cs typeface="+mn-cs"/>
              </a:rPr>
              <a:t>dụng</a:t>
            </a:r>
            <a:r>
              <a:rPr lang="en-US" b="0" i="0" kern="1200" cap="none" dirty="0">
                <a:effectLst/>
                <a:latin typeface="+mn-lt"/>
                <a:ea typeface="+mn-ea"/>
                <a:cs typeface="+mn-cs"/>
              </a:rPr>
              <a:t> </a:t>
            </a:r>
            <a:r>
              <a:rPr lang="en-US" b="0" i="0" kern="1200" cap="none" dirty="0" err="1">
                <a:effectLst/>
                <a:latin typeface="+mn-lt"/>
                <a:ea typeface="+mn-ea"/>
                <a:cs typeface="+mn-cs"/>
              </a:rPr>
              <a:t>cho</a:t>
            </a:r>
            <a:r>
              <a:rPr lang="en-US" b="0" i="0" kern="1200" cap="none" dirty="0">
                <a:effectLst/>
                <a:latin typeface="+mn-lt"/>
                <a:ea typeface="+mn-ea"/>
                <a:cs typeface="+mn-cs"/>
              </a:rPr>
              <a:t> human preference data </a:t>
            </a:r>
            <a:r>
              <a:rPr lang="en-US" b="0" i="0" kern="1200" cap="none" dirty="0" err="1">
                <a:effectLst/>
                <a:latin typeface="+mn-lt"/>
                <a:ea typeface="+mn-ea"/>
                <a:cs typeface="+mn-cs"/>
              </a:rPr>
              <a:t>để</a:t>
            </a:r>
            <a:r>
              <a:rPr lang="en-US" b="0" i="0" kern="1200" cap="none" dirty="0">
                <a:effectLst/>
                <a:latin typeface="+mn-lt"/>
                <a:ea typeface="+mn-ea"/>
                <a:cs typeface="+mn-cs"/>
              </a:rPr>
              <a:t> </a:t>
            </a:r>
            <a:r>
              <a:rPr lang="en-US" b="0" i="0" kern="1200" cap="none" dirty="0" err="1">
                <a:effectLst/>
                <a:latin typeface="+mn-lt"/>
                <a:ea typeface="+mn-ea"/>
                <a:cs typeface="+mn-cs"/>
              </a:rPr>
              <a:t>huấn</a:t>
            </a:r>
            <a:r>
              <a:rPr lang="en-US" b="0" i="0" kern="1200" cap="none" dirty="0">
                <a:effectLst/>
                <a:latin typeface="+mn-lt"/>
                <a:ea typeface="+mn-ea"/>
                <a:cs typeface="+mn-cs"/>
              </a:rPr>
              <a:t> </a:t>
            </a:r>
            <a:r>
              <a:rPr lang="en-US" b="0" i="0" kern="1200" cap="none" dirty="0" err="1">
                <a:effectLst/>
                <a:latin typeface="+mn-lt"/>
                <a:ea typeface="+mn-ea"/>
                <a:cs typeface="+mn-cs"/>
              </a:rPr>
              <a:t>luyện</a:t>
            </a:r>
            <a:r>
              <a:rPr lang="en-US" b="0" i="0" kern="1200" cap="none" dirty="0">
                <a:effectLst/>
                <a:latin typeface="+mn-lt"/>
                <a:ea typeface="+mn-ea"/>
                <a:cs typeface="+mn-cs"/>
              </a:rPr>
              <a:t> reward modeling. </a:t>
            </a:r>
            <a:r>
              <a:rPr lang="en-US" b="0" i="0" kern="1200" cap="none" dirty="0" err="1">
                <a:effectLst/>
                <a:latin typeface="+mn-lt"/>
                <a:ea typeface="+mn-ea"/>
                <a:cs typeface="+mn-cs"/>
              </a:rPr>
              <a:t>Nó</a:t>
            </a:r>
            <a:r>
              <a:rPr lang="en-US" b="0" i="0" kern="1200" cap="none" dirty="0">
                <a:effectLst/>
                <a:latin typeface="+mn-lt"/>
                <a:ea typeface="+mn-ea"/>
                <a:cs typeface="+mn-cs"/>
              </a:rPr>
              <a:t> </a:t>
            </a:r>
            <a:r>
              <a:rPr lang="en-US" b="0" i="0" kern="1200" cap="none" dirty="0" err="1">
                <a:effectLst/>
                <a:latin typeface="+mn-lt"/>
                <a:ea typeface="+mn-ea"/>
                <a:cs typeface="+mn-cs"/>
              </a:rPr>
              <a:t>có</a:t>
            </a:r>
            <a:r>
              <a:rPr lang="en-US" b="0" i="0" kern="1200" cap="none" dirty="0">
                <a:effectLst/>
                <a:latin typeface="+mn-lt"/>
                <a:ea typeface="+mn-ea"/>
                <a:cs typeface="+mn-cs"/>
              </a:rPr>
              <a:t> </a:t>
            </a:r>
            <a:r>
              <a:rPr lang="en-US" b="0" i="0" kern="1200" cap="none" dirty="0" err="1">
                <a:effectLst/>
                <a:latin typeface="+mn-lt"/>
                <a:ea typeface="+mn-ea"/>
                <a:cs typeface="+mn-cs"/>
              </a:rPr>
              <a:t>khoảng</a:t>
            </a:r>
            <a:r>
              <a:rPr lang="en-US" b="0" i="0" kern="1200" cap="none" dirty="0">
                <a:effectLst/>
                <a:latin typeface="+mn-lt"/>
                <a:ea typeface="+mn-ea"/>
                <a:cs typeface="+mn-cs"/>
              </a:rPr>
              <a:t> </a:t>
            </a:r>
            <a:r>
              <a:rPr lang="en-US" b="0" i="0" kern="1200" cap="none" dirty="0" err="1">
                <a:effectLst/>
                <a:latin typeface="+mn-lt"/>
                <a:ea typeface="+mn-ea"/>
                <a:cs typeface="+mn-cs"/>
              </a:rPr>
              <a:t>gần</a:t>
            </a:r>
            <a:r>
              <a:rPr lang="en-US" b="0" i="0" kern="1200" cap="none" dirty="0">
                <a:effectLst/>
                <a:latin typeface="+mn-lt"/>
                <a:ea typeface="+mn-ea"/>
                <a:cs typeface="+mn-cs"/>
              </a:rPr>
              <a:t> 3 </a:t>
            </a:r>
            <a:r>
              <a:rPr lang="en-US" b="0" i="0" kern="1200" cap="none" dirty="0" err="1">
                <a:effectLst/>
                <a:latin typeface="+mn-lt"/>
                <a:ea typeface="+mn-ea"/>
                <a:cs typeface="+mn-cs"/>
              </a:rPr>
              <a:t>triệu</a:t>
            </a:r>
            <a:r>
              <a:rPr lang="en-US" b="0" i="0" kern="1200" cap="none" dirty="0">
                <a:effectLst/>
                <a:latin typeface="+mn-lt"/>
                <a:ea typeface="+mn-ea"/>
                <a:cs typeface="+mn-cs"/>
              </a:rPr>
              <a:t> sample </a:t>
            </a:r>
            <a:r>
              <a:rPr lang="en-US" b="0" i="0" kern="1200" cap="none" dirty="0" err="1">
                <a:effectLst/>
                <a:latin typeface="+mn-lt"/>
                <a:ea typeface="+mn-ea"/>
                <a:cs typeface="+mn-cs"/>
              </a:rPr>
              <a:t>gồm</a:t>
            </a:r>
            <a:r>
              <a:rPr lang="en-US" b="0" i="0" kern="1200" cap="none" dirty="0">
                <a:effectLst/>
                <a:latin typeface="+mn-lt"/>
                <a:ea typeface="+mn-ea"/>
                <a:cs typeface="+mn-cs"/>
              </a:rPr>
              <a:t> prompt </a:t>
            </a:r>
            <a:r>
              <a:rPr lang="en-US" b="0" i="0" kern="1200" cap="none" dirty="0" err="1">
                <a:effectLst/>
                <a:latin typeface="+mn-lt"/>
                <a:ea typeface="+mn-ea"/>
                <a:cs typeface="+mn-cs"/>
              </a:rPr>
              <a:t>và</a:t>
            </a:r>
            <a:r>
              <a:rPr lang="en-US" b="0" i="0" kern="1200" cap="none" dirty="0">
                <a:effectLst/>
                <a:latin typeface="+mn-lt"/>
                <a:ea typeface="+mn-ea"/>
                <a:cs typeface="+mn-cs"/>
              </a:rPr>
              <a:t> </a:t>
            </a:r>
            <a:r>
              <a:rPr lang="en-US" b="0" i="0" kern="1200" cap="none" dirty="0" err="1">
                <a:effectLst/>
                <a:latin typeface="+mn-lt"/>
                <a:ea typeface="+mn-ea"/>
                <a:cs typeface="+mn-cs"/>
              </a:rPr>
              <a:t>các</a:t>
            </a:r>
            <a:r>
              <a:rPr lang="en-US" b="0" i="0" kern="1200" cap="none" dirty="0">
                <a:effectLst/>
                <a:latin typeface="+mn-lt"/>
                <a:ea typeface="+mn-ea"/>
                <a:cs typeface="+mn-cs"/>
              </a:rPr>
              <a:t> </a:t>
            </a:r>
            <a:r>
              <a:rPr lang="en-US" b="0" i="0" kern="1200" cap="none" dirty="0" err="1">
                <a:effectLst/>
                <a:latin typeface="+mn-lt"/>
                <a:ea typeface="+mn-ea"/>
                <a:cs typeface="+mn-cs"/>
              </a:rPr>
              <a:t>câu</a:t>
            </a:r>
            <a:r>
              <a:rPr lang="en-US" b="0" i="0" kern="1200" cap="none" dirty="0">
                <a:effectLst/>
                <a:latin typeface="+mn-lt"/>
                <a:ea typeface="+mn-ea"/>
                <a:cs typeface="+mn-cs"/>
              </a:rPr>
              <a:t> </a:t>
            </a:r>
            <a:r>
              <a:rPr lang="en-US" b="0" i="0" kern="1200" cap="none" dirty="0" err="1">
                <a:effectLst/>
                <a:latin typeface="+mn-lt"/>
                <a:ea typeface="+mn-ea"/>
                <a:cs typeface="+mn-cs"/>
              </a:rPr>
              <a:t>trả</a:t>
            </a:r>
            <a:r>
              <a:rPr lang="en-US" b="0" i="0" kern="1200" cap="none" dirty="0">
                <a:effectLst/>
                <a:latin typeface="+mn-lt"/>
                <a:ea typeface="+mn-ea"/>
                <a:cs typeface="+mn-cs"/>
              </a:rPr>
              <a:t> </a:t>
            </a:r>
            <a:r>
              <a:rPr lang="en-US" b="0" i="0" kern="1200" cap="none" dirty="0" err="1">
                <a:effectLst/>
                <a:latin typeface="+mn-lt"/>
                <a:ea typeface="+mn-ea"/>
                <a:cs typeface="+mn-cs"/>
              </a:rPr>
              <a:t>lời</a:t>
            </a:r>
            <a:r>
              <a:rPr lang="en-US" b="0" i="0" kern="1200" cap="none" dirty="0">
                <a:effectLst/>
                <a:latin typeface="+mn-lt"/>
                <a:ea typeface="+mn-ea"/>
                <a:cs typeface="+mn-cs"/>
              </a:rPr>
              <a:t> </a:t>
            </a:r>
            <a:r>
              <a:rPr lang="en-US" b="0" i="0" kern="1200" cap="none" dirty="0" err="1">
                <a:effectLst/>
                <a:latin typeface="+mn-lt"/>
                <a:ea typeface="+mn-ea"/>
                <a:cs typeface="+mn-cs"/>
              </a:rPr>
              <a:t>tương</a:t>
            </a:r>
            <a:r>
              <a:rPr lang="en-US" b="0" i="0" kern="1200" cap="none" dirty="0">
                <a:effectLst/>
                <a:latin typeface="+mn-lt"/>
                <a:ea typeface="+mn-ea"/>
                <a:cs typeface="+mn-cs"/>
              </a:rPr>
              <a:t> </a:t>
            </a:r>
            <a:r>
              <a:rPr lang="en-US" b="0" i="0" kern="1200" cap="none" dirty="0" err="1">
                <a:effectLst/>
                <a:latin typeface="+mn-lt"/>
                <a:ea typeface="+mn-ea"/>
                <a:cs typeface="+mn-cs"/>
              </a:rPr>
              <a:t>ứng</a:t>
            </a:r>
            <a:r>
              <a:rPr lang="en-US" b="0" i="0" kern="1200" cap="none" dirty="0">
                <a:effectLst/>
                <a:latin typeface="+mn-lt"/>
                <a:ea typeface="+mn-ea"/>
                <a:cs typeface="+mn-cs"/>
              </a:rPr>
              <a:t>.</a:t>
            </a:r>
          </a:p>
          <a:p>
            <a:pPr marL="0" indent="0">
              <a:buNone/>
            </a:pPr>
            <a:endParaRPr lang="en-US" sz="1600" b="0" i="0" kern="1200" cap="none" dirty="0">
              <a:effectLst/>
              <a:latin typeface="+mn-lt"/>
              <a:ea typeface="+mn-ea"/>
              <a:cs typeface="+mn-cs"/>
            </a:endParaRPr>
          </a:p>
        </p:txBody>
      </p:sp>
    </p:spTree>
    <p:extLst>
      <p:ext uri="{BB962C8B-B14F-4D97-AF65-F5344CB8AC3E}">
        <p14:creationId xmlns:p14="http://schemas.microsoft.com/office/powerpoint/2010/main" val="3703884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282702" y="2899832"/>
            <a:ext cx="9601196" cy="1303867"/>
          </a:xfrm>
        </p:spPr>
        <p:txBody>
          <a:bodyPr/>
          <a:lstStyle/>
          <a:p>
            <a:r>
              <a:rPr lang="en-US" dirty="0"/>
              <a:t>Thank you !</a:t>
            </a:r>
          </a:p>
        </p:txBody>
      </p:sp>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08F6-42C2-4FFE-A92E-4981332982CA}"/>
              </a:ext>
            </a:extLst>
          </p:cNvPr>
          <p:cNvSpPr>
            <a:spLocks noGrp="1"/>
          </p:cNvSpPr>
          <p:nvPr>
            <p:ph type="title"/>
          </p:nvPr>
        </p:nvSpPr>
        <p:spPr>
          <a:xfrm>
            <a:off x="1295402" y="982132"/>
            <a:ext cx="9601196" cy="1303867"/>
          </a:xfrm>
        </p:spPr>
        <p:txBody>
          <a:bodyPr anchor="ctr">
            <a:normAutofit/>
          </a:bodyPr>
          <a:lstStyle/>
          <a:p>
            <a:r>
              <a:rPr lang="en-US" dirty="0" err="1"/>
              <a:t>Giới</a:t>
            </a:r>
            <a:r>
              <a:rPr lang="en-US" dirty="0"/>
              <a:t> </a:t>
            </a:r>
            <a:r>
              <a:rPr lang="en-US" dirty="0" err="1"/>
              <a:t>thiệu</a:t>
            </a:r>
            <a:r>
              <a:rPr lang="en-US" dirty="0"/>
              <a:t> </a:t>
            </a:r>
            <a:r>
              <a:rPr lang="en-US" dirty="0" err="1"/>
              <a:t>đề</a:t>
            </a:r>
            <a:r>
              <a:rPr lang="en-US" dirty="0"/>
              <a:t> </a:t>
            </a:r>
            <a:r>
              <a:rPr lang="en-US" dirty="0" err="1"/>
              <a:t>tài</a:t>
            </a:r>
            <a:endParaRPr lang="en-US" dirty="0"/>
          </a:p>
        </p:txBody>
      </p:sp>
      <p:pic>
        <p:nvPicPr>
          <p:cNvPr id="1028" name="Picture 4" descr="Tổng hợp các kịch bản chatbot mẫu cho doanh nghiệp, ứng dụng đa ngành">
            <a:extLst>
              <a:ext uri="{FF2B5EF4-FFF2-40B4-BE49-F238E27FC236}">
                <a16:creationId xmlns:a16="http://schemas.microsoft.com/office/drawing/2014/main" id="{FB5AE0FA-EFD1-9453-95FC-66A61790D175}"/>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2540" r="2" b="2"/>
          <a:stretch/>
        </p:blipFill>
        <p:spPr bwMode="auto">
          <a:xfrm>
            <a:off x="1184564" y="2709861"/>
            <a:ext cx="4718304" cy="2632605"/>
          </a:xfrm>
          <a:prstGeom prst="rect">
            <a:avLst/>
          </a:prstGeom>
          <a:solidFill>
            <a:srgbClr val="FFFFFF"/>
          </a:solidFill>
        </p:spPr>
      </p:pic>
      <p:sp>
        <p:nvSpPr>
          <p:cNvPr id="3" name="Content Placeholder 2">
            <a:extLst>
              <a:ext uri="{FF2B5EF4-FFF2-40B4-BE49-F238E27FC236}">
                <a16:creationId xmlns:a16="http://schemas.microsoft.com/office/drawing/2014/main" id="{37D92030-ED5A-43D0-870F-DC04D358FFC0}"/>
              </a:ext>
            </a:extLst>
          </p:cNvPr>
          <p:cNvSpPr>
            <a:spLocks noGrp="1"/>
          </p:cNvSpPr>
          <p:nvPr>
            <p:ph sz="quarter" idx="4"/>
          </p:nvPr>
        </p:nvSpPr>
        <p:spPr>
          <a:xfrm>
            <a:off x="6096000" y="2709861"/>
            <a:ext cx="4718304" cy="2632605"/>
          </a:xfrm>
        </p:spPr>
        <p:txBody>
          <a:bodyPr anchor="t">
            <a:normAutofit/>
          </a:bodyPr>
          <a:lstStyle/>
          <a:p>
            <a:pPr marL="0" indent="0">
              <a:buNone/>
            </a:pPr>
            <a:endParaRPr lang="en-US" dirty="0"/>
          </a:p>
          <a:p>
            <a:r>
              <a:rPr lang="en-US" dirty="0" err="1"/>
              <a:t>Bài</a:t>
            </a:r>
            <a:r>
              <a:rPr lang="en-US" dirty="0"/>
              <a:t> </a:t>
            </a:r>
            <a:r>
              <a:rPr lang="en-US" dirty="0" err="1"/>
              <a:t>toán</a:t>
            </a:r>
            <a:r>
              <a:rPr lang="en-US" dirty="0"/>
              <a:t> </a:t>
            </a:r>
            <a:r>
              <a:rPr lang="en-US" dirty="0" err="1"/>
              <a:t>xây</a:t>
            </a:r>
            <a:r>
              <a:rPr lang="en-US" dirty="0"/>
              <a:t> </a:t>
            </a:r>
            <a:r>
              <a:rPr lang="en-US" dirty="0" err="1"/>
              <a:t>dựng</a:t>
            </a:r>
            <a:r>
              <a:rPr lang="en-US" dirty="0"/>
              <a:t> </a:t>
            </a:r>
            <a:r>
              <a:rPr lang="en-US" dirty="0" err="1"/>
              <a:t>ChatBots</a:t>
            </a:r>
            <a:r>
              <a:rPr lang="en-US" dirty="0"/>
              <a:t> </a:t>
            </a:r>
            <a:r>
              <a:rPr lang="en-US" dirty="0" err="1"/>
              <a:t>trong</a:t>
            </a:r>
            <a:r>
              <a:rPr lang="en-US" dirty="0"/>
              <a:t> </a:t>
            </a:r>
            <a:r>
              <a:rPr lang="en-US" dirty="0" err="1"/>
              <a:t>những</a:t>
            </a:r>
            <a:r>
              <a:rPr lang="en-US" dirty="0"/>
              <a:t> </a:t>
            </a:r>
            <a:r>
              <a:rPr lang="en-US" dirty="0" err="1"/>
              <a:t>năm</a:t>
            </a:r>
            <a:r>
              <a:rPr lang="en-US" dirty="0"/>
              <a:t> </a:t>
            </a:r>
            <a:r>
              <a:rPr lang="en-US" dirty="0" err="1"/>
              <a:t>gần</a:t>
            </a:r>
            <a:r>
              <a:rPr lang="en-US" dirty="0"/>
              <a:t> </a:t>
            </a:r>
            <a:r>
              <a:rPr lang="en-US" dirty="0" err="1"/>
              <a:t>đây</a:t>
            </a:r>
            <a:r>
              <a:rPr lang="en-US" dirty="0"/>
              <a:t> </a:t>
            </a:r>
            <a:r>
              <a:rPr lang="en-US" dirty="0" err="1"/>
              <a:t>đang</a:t>
            </a:r>
            <a:r>
              <a:rPr lang="en-US" dirty="0"/>
              <a:t> </a:t>
            </a:r>
            <a:r>
              <a:rPr lang="en-US" dirty="0" err="1"/>
              <a:t>được</a:t>
            </a:r>
            <a:r>
              <a:rPr lang="en-US" dirty="0"/>
              <a:t> </a:t>
            </a:r>
            <a:r>
              <a:rPr lang="en-US" dirty="0" err="1"/>
              <a:t>nghiên</a:t>
            </a:r>
            <a:r>
              <a:rPr lang="en-US" dirty="0"/>
              <a:t> </a:t>
            </a:r>
            <a:r>
              <a:rPr lang="en-US" dirty="0" err="1"/>
              <a:t>cứu</a:t>
            </a:r>
            <a:r>
              <a:rPr lang="en-US" dirty="0"/>
              <a:t> </a:t>
            </a:r>
            <a:r>
              <a:rPr lang="en-US" dirty="0" err="1"/>
              <a:t>và</a:t>
            </a:r>
            <a:r>
              <a:rPr lang="en-US" dirty="0"/>
              <a:t> </a:t>
            </a:r>
            <a:r>
              <a:rPr lang="en-US" dirty="0" err="1"/>
              <a:t>phát</a:t>
            </a:r>
            <a:r>
              <a:rPr lang="en-US" dirty="0"/>
              <a:t> </a:t>
            </a:r>
            <a:r>
              <a:rPr lang="en-US" dirty="0" err="1"/>
              <a:t>triển</a:t>
            </a:r>
            <a:r>
              <a:rPr lang="en-US" dirty="0"/>
              <a:t> </a:t>
            </a:r>
            <a:r>
              <a:rPr lang="en-US" dirty="0" err="1"/>
              <a:t>với</a:t>
            </a:r>
            <a:r>
              <a:rPr lang="en-US" dirty="0"/>
              <a:t> </a:t>
            </a:r>
            <a:r>
              <a:rPr lang="en-US" dirty="0" err="1"/>
              <a:t>tốc</a:t>
            </a:r>
            <a:r>
              <a:rPr lang="en-US" dirty="0"/>
              <a:t> </a:t>
            </a:r>
            <a:r>
              <a:rPr lang="en-US" dirty="0" err="1"/>
              <a:t>độ</a:t>
            </a:r>
            <a:r>
              <a:rPr lang="en-US" dirty="0"/>
              <a:t> </a:t>
            </a:r>
            <a:r>
              <a:rPr lang="en-US" dirty="0" err="1"/>
              <a:t>chóng</a:t>
            </a:r>
            <a:r>
              <a:rPr lang="en-US" dirty="0"/>
              <a:t> </a:t>
            </a:r>
            <a:r>
              <a:rPr lang="en-US" dirty="0" err="1"/>
              <a:t>mặt</a:t>
            </a:r>
            <a:endParaRPr lang="en-US" dirty="0"/>
          </a:p>
          <a:p>
            <a:r>
              <a:rPr lang="en-US" dirty="0" err="1"/>
              <a:t>Xây</a:t>
            </a:r>
            <a:r>
              <a:rPr lang="en-US" dirty="0"/>
              <a:t> </a:t>
            </a:r>
            <a:r>
              <a:rPr lang="en-US" dirty="0" err="1"/>
              <a:t>dựng</a:t>
            </a:r>
            <a:r>
              <a:rPr lang="en-US" dirty="0"/>
              <a:t> 1 </a:t>
            </a:r>
            <a:r>
              <a:rPr lang="en-US" dirty="0" err="1"/>
              <a:t>ChatBots</a:t>
            </a:r>
            <a:r>
              <a:rPr lang="en-US" dirty="0"/>
              <a:t> </a:t>
            </a:r>
            <a:r>
              <a:rPr lang="en-US" dirty="0" err="1"/>
              <a:t>dựa</a:t>
            </a:r>
            <a:r>
              <a:rPr lang="en-US" dirty="0"/>
              <a:t> </a:t>
            </a:r>
            <a:r>
              <a:rPr lang="en-US" dirty="0" err="1"/>
              <a:t>trên</a:t>
            </a:r>
            <a:r>
              <a:rPr lang="en-US" dirty="0"/>
              <a:t> </a:t>
            </a:r>
            <a:r>
              <a:rPr lang="en-US" dirty="0" err="1"/>
              <a:t>mô</a:t>
            </a:r>
            <a:r>
              <a:rPr lang="en-US" dirty="0"/>
              <a:t> </a:t>
            </a:r>
            <a:r>
              <a:rPr lang="en-US" dirty="0" err="1"/>
              <a:t>hình</a:t>
            </a:r>
            <a:r>
              <a:rPr lang="en-US" dirty="0"/>
              <a:t> LLaMA-2</a:t>
            </a:r>
          </a:p>
        </p:txBody>
      </p:sp>
    </p:spTree>
    <p:extLst>
      <p:ext uri="{BB962C8B-B14F-4D97-AF65-F5344CB8AC3E}">
        <p14:creationId xmlns:p14="http://schemas.microsoft.com/office/powerpoint/2010/main" val="223228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FD8D-85A3-4615-A429-E50BA24B943E}"/>
              </a:ext>
            </a:extLst>
          </p:cNvPr>
          <p:cNvSpPr>
            <a:spLocks noGrp="1"/>
          </p:cNvSpPr>
          <p:nvPr>
            <p:ph type="title"/>
          </p:nvPr>
        </p:nvSpPr>
        <p:spPr>
          <a:xfrm>
            <a:off x="1295402" y="1334829"/>
            <a:ext cx="9601196" cy="716039"/>
          </a:xfrm>
        </p:spPr>
        <p:txBody>
          <a:bodyPr/>
          <a:lstStyle/>
          <a:p>
            <a:r>
              <a:rPr lang="en-US" dirty="0" err="1">
                <a:solidFill>
                  <a:schemeClr val="tx1"/>
                </a:solidFill>
              </a:rPr>
              <a:t>Nội</a:t>
            </a:r>
            <a:r>
              <a:rPr lang="en-US" dirty="0">
                <a:solidFill>
                  <a:schemeClr val="tx1"/>
                </a:solidFill>
              </a:rPr>
              <a:t> dung</a:t>
            </a:r>
          </a:p>
        </p:txBody>
      </p:sp>
      <p:sp>
        <p:nvSpPr>
          <p:cNvPr id="3" name="Text Placeholder 2">
            <a:extLst>
              <a:ext uri="{FF2B5EF4-FFF2-40B4-BE49-F238E27FC236}">
                <a16:creationId xmlns:a16="http://schemas.microsoft.com/office/drawing/2014/main" id="{7A35197D-A94D-457B-836D-4FCC52921A3F}"/>
              </a:ext>
            </a:extLst>
          </p:cNvPr>
          <p:cNvSpPr>
            <a:spLocks noGrp="1"/>
          </p:cNvSpPr>
          <p:nvPr>
            <p:ph type="body" idx="1"/>
          </p:nvPr>
        </p:nvSpPr>
        <p:spPr>
          <a:xfrm>
            <a:off x="3607539" y="3996271"/>
            <a:ext cx="4718304" cy="476250"/>
          </a:xfrm>
        </p:spPr>
        <p:txBody>
          <a:bodyPr/>
          <a:lstStyle/>
          <a:p>
            <a:r>
              <a:rPr lang="en-US" dirty="0" err="1"/>
              <a:t>Kết</a:t>
            </a:r>
            <a:r>
              <a:rPr lang="en-US" dirty="0"/>
              <a:t> </a:t>
            </a:r>
            <a:r>
              <a:rPr lang="en-US" dirty="0" err="1"/>
              <a:t>quả</a:t>
            </a:r>
            <a:r>
              <a:rPr lang="en-US" dirty="0"/>
              <a:t> </a:t>
            </a:r>
            <a:r>
              <a:rPr lang="en-US" dirty="0" err="1"/>
              <a:t>đã</a:t>
            </a:r>
            <a:r>
              <a:rPr lang="en-US" dirty="0"/>
              <a:t> </a:t>
            </a:r>
            <a:r>
              <a:rPr lang="en-US" dirty="0" err="1"/>
              <a:t>thực</a:t>
            </a:r>
            <a:r>
              <a:rPr lang="en-US" dirty="0"/>
              <a:t> </a:t>
            </a:r>
            <a:r>
              <a:rPr lang="en-US" dirty="0" err="1"/>
              <a:t>hiện</a:t>
            </a:r>
            <a:r>
              <a:rPr lang="en-US" dirty="0"/>
              <a:t> </a:t>
            </a:r>
            <a:r>
              <a:rPr lang="en-US" dirty="0" err="1"/>
              <a:t>được</a:t>
            </a:r>
            <a:endParaRPr lang="en-US" dirty="0"/>
          </a:p>
        </p:txBody>
      </p:sp>
      <p:sp>
        <p:nvSpPr>
          <p:cNvPr id="8" name="Text Placeholder 4">
            <a:extLst>
              <a:ext uri="{FF2B5EF4-FFF2-40B4-BE49-F238E27FC236}">
                <a16:creationId xmlns:a16="http://schemas.microsoft.com/office/drawing/2014/main" id="{995C9CC3-9115-49C8-A9B1-329D565EA721}"/>
              </a:ext>
            </a:extLst>
          </p:cNvPr>
          <p:cNvSpPr txBox="1">
            <a:spLocks/>
          </p:cNvSpPr>
          <p:nvPr/>
        </p:nvSpPr>
        <p:spPr>
          <a:xfrm>
            <a:off x="3435929" y="3123332"/>
            <a:ext cx="5615708" cy="476250"/>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buClr>
              <a:buSzPct val="115000"/>
              <a:buFont typeface="Arial"/>
              <a:buNone/>
              <a:defRPr sz="2800" b="0" kern="1200" cap="none">
                <a:solidFill>
                  <a:schemeClr val="accent2">
                    <a:lumMod val="75000"/>
                  </a:schemeClr>
                </a:solidFill>
                <a:effectLst/>
                <a:latin typeface="+mj-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2000" b="1"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800" b="1"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9pPr>
          </a:lstStyle>
          <a:p>
            <a:r>
              <a:rPr lang="en-US" dirty="0" err="1"/>
              <a:t>Giới</a:t>
            </a:r>
            <a:r>
              <a:rPr lang="en-US" dirty="0"/>
              <a:t> </a:t>
            </a:r>
            <a:r>
              <a:rPr lang="en-US" dirty="0" err="1"/>
              <a:t>thiệu</a:t>
            </a:r>
            <a:r>
              <a:rPr lang="en-US" dirty="0"/>
              <a:t> </a:t>
            </a:r>
            <a:r>
              <a:rPr lang="en-US" dirty="0" err="1"/>
              <a:t>về</a:t>
            </a:r>
            <a:r>
              <a:rPr lang="en-US" dirty="0"/>
              <a:t> </a:t>
            </a:r>
            <a:r>
              <a:rPr lang="en-US" dirty="0" err="1"/>
              <a:t>mô</a:t>
            </a:r>
            <a:r>
              <a:rPr lang="en-US" dirty="0"/>
              <a:t> </a:t>
            </a:r>
            <a:r>
              <a:rPr lang="en-US" dirty="0" err="1"/>
              <a:t>hình</a:t>
            </a:r>
            <a:r>
              <a:rPr lang="en-US" dirty="0"/>
              <a:t> LLaMA-2</a:t>
            </a:r>
          </a:p>
        </p:txBody>
      </p:sp>
    </p:spTree>
    <p:extLst>
      <p:ext uri="{BB962C8B-B14F-4D97-AF65-F5344CB8AC3E}">
        <p14:creationId xmlns:p14="http://schemas.microsoft.com/office/powerpoint/2010/main" val="70586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A5C27-0F29-4A78-830C-1910A20B71A1}"/>
              </a:ext>
            </a:extLst>
          </p:cNvPr>
          <p:cNvSpPr>
            <a:spLocks noGrp="1"/>
          </p:cNvSpPr>
          <p:nvPr>
            <p:ph type="title"/>
          </p:nvPr>
        </p:nvSpPr>
        <p:spPr>
          <a:xfrm>
            <a:off x="1295402" y="982132"/>
            <a:ext cx="9601196" cy="1303867"/>
          </a:xfrm>
        </p:spPr>
        <p:txBody>
          <a:bodyPr anchor="ctr">
            <a:normAutofit/>
          </a:bodyPr>
          <a:lstStyle/>
          <a:p>
            <a:r>
              <a:rPr lang="en-US"/>
              <a:t>LLaMA-2 </a:t>
            </a:r>
            <a:r>
              <a:rPr lang="en-US" err="1"/>
              <a:t>là</a:t>
            </a:r>
            <a:r>
              <a:rPr lang="en-US"/>
              <a:t> </a:t>
            </a:r>
            <a:r>
              <a:rPr lang="en-US" err="1"/>
              <a:t>gì</a:t>
            </a:r>
            <a:r>
              <a:rPr lang="en-US"/>
              <a:t>?</a:t>
            </a:r>
          </a:p>
        </p:txBody>
      </p:sp>
      <p:sp>
        <p:nvSpPr>
          <p:cNvPr id="4" name="Content Placeholder 3">
            <a:extLst>
              <a:ext uri="{FF2B5EF4-FFF2-40B4-BE49-F238E27FC236}">
                <a16:creationId xmlns:a16="http://schemas.microsoft.com/office/drawing/2014/main" id="{FAC39A09-F7DD-4A45-B35D-55FB6203E17B}"/>
              </a:ext>
            </a:extLst>
          </p:cNvPr>
          <p:cNvSpPr>
            <a:spLocks noGrp="1"/>
          </p:cNvSpPr>
          <p:nvPr>
            <p:ph sz="half" idx="1"/>
          </p:nvPr>
        </p:nvSpPr>
        <p:spPr>
          <a:xfrm>
            <a:off x="895927" y="2560320"/>
            <a:ext cx="5200073" cy="3310128"/>
          </a:xfrm>
        </p:spPr>
        <p:txBody>
          <a:bodyPr anchor="t">
            <a:normAutofit fontScale="92500" lnSpcReduction="10000"/>
          </a:bodyPr>
          <a:lstStyle/>
          <a:p>
            <a:r>
              <a:rPr lang="en-US" sz="2400" dirty="0" err="1"/>
              <a:t>Là</a:t>
            </a:r>
            <a:r>
              <a:rPr lang="en-US" sz="2400" dirty="0"/>
              <a:t> </a:t>
            </a:r>
            <a:r>
              <a:rPr lang="en-US" sz="2400" dirty="0" err="1"/>
              <a:t>phiên</a:t>
            </a:r>
            <a:r>
              <a:rPr lang="en-US" sz="2400" dirty="0"/>
              <a:t> </a:t>
            </a:r>
            <a:r>
              <a:rPr lang="en-US" sz="2400" dirty="0" err="1"/>
              <a:t>bản</a:t>
            </a:r>
            <a:r>
              <a:rPr lang="en-US" sz="2400" dirty="0"/>
              <a:t> </a:t>
            </a:r>
            <a:r>
              <a:rPr lang="en-US" sz="2400" dirty="0" err="1"/>
              <a:t>tiếp</a:t>
            </a:r>
            <a:r>
              <a:rPr lang="en-US" sz="2400" dirty="0"/>
              <a:t> </a:t>
            </a:r>
            <a:r>
              <a:rPr lang="en-US" sz="2400" dirty="0" err="1"/>
              <a:t>theo</a:t>
            </a:r>
            <a:r>
              <a:rPr lang="en-US" sz="2400" dirty="0"/>
              <a:t> </a:t>
            </a:r>
            <a:r>
              <a:rPr lang="en-US" sz="2400" dirty="0" err="1"/>
              <a:t>của</a:t>
            </a:r>
            <a:r>
              <a:rPr lang="en-US" sz="2400" dirty="0"/>
              <a:t> </a:t>
            </a:r>
            <a:r>
              <a:rPr lang="en-US" sz="2400" dirty="0" err="1"/>
              <a:t>LLaMA</a:t>
            </a:r>
            <a:r>
              <a:rPr lang="en-US" sz="2400" dirty="0"/>
              <a:t>- </a:t>
            </a:r>
            <a:r>
              <a:rPr lang="vi-VN" sz="2400" b="0" i="0" dirty="0">
                <a:effectLst/>
              </a:rPr>
              <a:t>một mô hình ngôn ngữ lớn được tạo ra bởi </a:t>
            </a:r>
            <a:r>
              <a:rPr lang="vi-VN" sz="2400" b="0" i="0" dirty="0" err="1">
                <a:effectLst/>
              </a:rPr>
              <a:t>Facebook</a:t>
            </a:r>
            <a:r>
              <a:rPr lang="vi-VN" sz="2400" b="0" i="0" dirty="0">
                <a:effectLst/>
              </a:rPr>
              <a:t> AI </a:t>
            </a:r>
            <a:r>
              <a:rPr lang="vi-VN" sz="2400" b="0" i="0" dirty="0" err="1">
                <a:effectLst/>
              </a:rPr>
              <a:t>Research</a:t>
            </a:r>
            <a:r>
              <a:rPr lang="vi-VN" sz="2400" b="0" i="0" dirty="0">
                <a:effectLst/>
              </a:rPr>
              <a:t> và đội ngũ kĩ sư của họ</a:t>
            </a:r>
            <a:endParaRPr lang="en-US" sz="2400" b="0" i="0" dirty="0">
              <a:effectLst/>
            </a:endParaRPr>
          </a:p>
          <a:p>
            <a:r>
              <a:rPr lang="en-US" sz="2400" dirty="0"/>
              <a:t>V</a:t>
            </a:r>
            <a:r>
              <a:rPr lang="vi-VN" sz="2400" b="0" i="0" dirty="0">
                <a:effectLst/>
              </a:rPr>
              <a:t>ề mặt kiến trúc thì có vẻ tương tự như </a:t>
            </a:r>
            <a:r>
              <a:rPr lang="vi-VN" sz="2400" b="0" i="0" dirty="0" err="1">
                <a:effectLst/>
              </a:rPr>
              <a:t>LLaMa</a:t>
            </a:r>
            <a:r>
              <a:rPr lang="vi-VN" sz="2400" b="0" i="0" dirty="0">
                <a:effectLst/>
              </a:rPr>
              <a:t> nhưng được bổ sung thêm dữ liệu, cải thiện chất lượng cũng như đưa thêm các phương pháp tối ưu mới để đạt được hiệu suất cao hơn</a:t>
            </a:r>
            <a:endParaRPr lang="en-US" sz="2400" b="0" i="0" dirty="0">
              <a:effectLst/>
            </a:endParaRPr>
          </a:p>
          <a:p>
            <a:endParaRPr lang="en-US" dirty="0"/>
          </a:p>
        </p:txBody>
      </p:sp>
      <p:pic>
        <p:nvPicPr>
          <p:cNvPr id="5" name="Hình ảnh 4" descr="Ảnh có chứa văn bản, ảnh chụp màn hình, Phông chữ, tài liệu&#10;&#10;Mô tả được tạo tự động">
            <a:extLst>
              <a:ext uri="{FF2B5EF4-FFF2-40B4-BE49-F238E27FC236}">
                <a16:creationId xmlns:a16="http://schemas.microsoft.com/office/drawing/2014/main" id="{448F0269-6B59-4972-919C-34E20DDEDA35}"/>
              </a:ext>
            </a:extLst>
          </p:cNvPr>
          <p:cNvPicPr>
            <a:picLocks noChangeAspect="1"/>
          </p:cNvPicPr>
          <p:nvPr/>
        </p:nvPicPr>
        <p:blipFill>
          <a:blip r:embed="rId2"/>
          <a:stretch>
            <a:fillRect/>
          </a:stretch>
        </p:blipFill>
        <p:spPr>
          <a:xfrm>
            <a:off x="6345382" y="2876565"/>
            <a:ext cx="4554266" cy="2677637"/>
          </a:xfrm>
          <a:prstGeom prst="rect">
            <a:avLst/>
          </a:prstGeom>
          <a:noFill/>
        </p:spPr>
      </p:pic>
    </p:spTree>
    <p:extLst>
      <p:ext uri="{BB962C8B-B14F-4D97-AF65-F5344CB8AC3E}">
        <p14:creationId xmlns:p14="http://schemas.microsoft.com/office/powerpoint/2010/main" val="32496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A5C27-0F29-4A78-830C-1910A20B71A1}"/>
              </a:ext>
            </a:extLst>
          </p:cNvPr>
          <p:cNvSpPr>
            <a:spLocks noGrp="1"/>
          </p:cNvSpPr>
          <p:nvPr>
            <p:ph type="title"/>
          </p:nvPr>
        </p:nvSpPr>
        <p:spPr>
          <a:xfrm>
            <a:off x="1295402" y="982132"/>
            <a:ext cx="9601196" cy="1303867"/>
          </a:xfrm>
        </p:spPr>
        <p:txBody>
          <a:bodyPr anchor="ctr">
            <a:normAutofit/>
          </a:bodyPr>
          <a:lstStyle/>
          <a:p>
            <a:r>
              <a:rPr lang="en-US" dirty="0" err="1"/>
              <a:t>Điểm</a:t>
            </a:r>
            <a:r>
              <a:rPr lang="en-US" dirty="0"/>
              <a:t> </a:t>
            </a:r>
            <a:r>
              <a:rPr lang="en-US" dirty="0" err="1"/>
              <a:t>mới</a:t>
            </a:r>
            <a:r>
              <a:rPr lang="en-US" dirty="0"/>
              <a:t> so </a:t>
            </a:r>
            <a:r>
              <a:rPr lang="en-US" dirty="0" err="1"/>
              <a:t>với</a:t>
            </a:r>
            <a:r>
              <a:rPr lang="en-US" dirty="0"/>
              <a:t> LLaMA-1</a:t>
            </a:r>
          </a:p>
        </p:txBody>
      </p:sp>
      <p:sp>
        <p:nvSpPr>
          <p:cNvPr id="4" name="Content Placeholder 3">
            <a:extLst>
              <a:ext uri="{FF2B5EF4-FFF2-40B4-BE49-F238E27FC236}">
                <a16:creationId xmlns:a16="http://schemas.microsoft.com/office/drawing/2014/main" id="{FAC39A09-F7DD-4A45-B35D-55FB6203E17B}"/>
              </a:ext>
            </a:extLst>
          </p:cNvPr>
          <p:cNvSpPr>
            <a:spLocks noGrp="1"/>
          </p:cNvSpPr>
          <p:nvPr>
            <p:ph sz="half" idx="1"/>
          </p:nvPr>
        </p:nvSpPr>
        <p:spPr>
          <a:xfrm>
            <a:off x="895926" y="2560320"/>
            <a:ext cx="10000671" cy="3310128"/>
          </a:xfrm>
        </p:spPr>
        <p:txBody>
          <a:bodyPr anchor="t">
            <a:normAutofit/>
          </a:bodyPr>
          <a:lstStyle/>
          <a:p>
            <a:pPr algn="l">
              <a:buFont typeface="Arial" panose="020B0604020202020204" pitchFamily="34" charset="0"/>
              <a:buChar char="•"/>
            </a:pPr>
            <a:r>
              <a:rPr lang="vi-VN" sz="2400" b="1" i="0" dirty="0" err="1">
                <a:solidFill>
                  <a:srgbClr val="1B1B1B"/>
                </a:solidFill>
                <a:effectLst/>
                <a:latin typeface="Open Sans" panose="020B0606030504020204" pitchFamily="34" charset="0"/>
              </a:rPr>
              <a:t>Context</a:t>
            </a:r>
            <a:r>
              <a:rPr lang="vi-VN" sz="2400" b="1" i="0" dirty="0">
                <a:solidFill>
                  <a:srgbClr val="1B1B1B"/>
                </a:solidFill>
                <a:effectLst/>
                <a:latin typeface="Open Sans" panose="020B0606030504020204" pitchFamily="34" charset="0"/>
              </a:rPr>
              <a:t> </a:t>
            </a:r>
            <a:r>
              <a:rPr lang="vi-VN" sz="2400" b="1" i="0" dirty="0" err="1">
                <a:solidFill>
                  <a:srgbClr val="1B1B1B"/>
                </a:solidFill>
                <a:effectLst/>
                <a:latin typeface="Open Sans" panose="020B0606030504020204" pitchFamily="34" charset="0"/>
              </a:rPr>
              <a:t>length</a:t>
            </a:r>
            <a:r>
              <a:rPr lang="vi-VN" sz="2400" b="0" i="0" dirty="0">
                <a:solidFill>
                  <a:srgbClr val="1B1B1B"/>
                </a:solidFill>
                <a:effectLst/>
                <a:latin typeface="Open Sans" panose="020B0606030504020204" pitchFamily="34" charset="0"/>
              </a:rPr>
              <a:t> tăng từ 2048 lên 4096 giúp cho mô hình có thể </a:t>
            </a:r>
            <a:r>
              <a:rPr lang="vi-VN" sz="2400" b="0" i="0" dirty="0" err="1">
                <a:solidFill>
                  <a:srgbClr val="1B1B1B"/>
                </a:solidFill>
                <a:effectLst/>
                <a:latin typeface="Open Sans" panose="020B0606030504020204" pitchFamily="34" charset="0"/>
              </a:rPr>
              <a:t>capture</a:t>
            </a:r>
            <a:r>
              <a:rPr lang="vi-VN" sz="2400" b="0" i="0" dirty="0">
                <a:solidFill>
                  <a:srgbClr val="1B1B1B"/>
                </a:solidFill>
                <a:effectLst/>
                <a:latin typeface="Open Sans" panose="020B0606030504020204" pitchFamily="34" charset="0"/>
              </a:rPr>
              <a:t> được nhiều thông tin ngữ cảnh hơn.</a:t>
            </a:r>
          </a:p>
          <a:p>
            <a:pPr algn="l">
              <a:buFont typeface="Arial" panose="020B0604020202020204" pitchFamily="34" charset="0"/>
              <a:buChar char="•"/>
            </a:pPr>
            <a:r>
              <a:rPr lang="vi-VN" sz="2400" b="1" i="0" dirty="0" err="1">
                <a:solidFill>
                  <a:srgbClr val="1B1B1B"/>
                </a:solidFill>
                <a:effectLst/>
                <a:latin typeface="Open Sans" panose="020B0606030504020204" pitchFamily="34" charset="0"/>
              </a:rPr>
              <a:t>Pretraining</a:t>
            </a:r>
            <a:r>
              <a:rPr lang="vi-VN" sz="2400" b="1" i="0" dirty="0">
                <a:solidFill>
                  <a:srgbClr val="1B1B1B"/>
                </a:solidFill>
                <a:effectLst/>
                <a:latin typeface="Open Sans" panose="020B0606030504020204" pitchFamily="34" charset="0"/>
              </a:rPr>
              <a:t> </a:t>
            </a:r>
            <a:r>
              <a:rPr lang="vi-VN" sz="2400" b="1" i="0" dirty="0" err="1">
                <a:solidFill>
                  <a:srgbClr val="1B1B1B"/>
                </a:solidFill>
                <a:effectLst/>
                <a:latin typeface="Open Sans" panose="020B0606030504020204" pitchFamily="34" charset="0"/>
              </a:rPr>
              <a:t>corpus</a:t>
            </a:r>
            <a:r>
              <a:rPr lang="vi-VN" sz="2400" b="0" i="0" dirty="0">
                <a:solidFill>
                  <a:srgbClr val="1B1B1B"/>
                </a:solidFill>
                <a:effectLst/>
                <a:latin typeface="Open Sans" panose="020B0606030504020204" pitchFamily="34" charset="0"/>
              </a:rPr>
              <a:t> được tăng kích thước lên 40% bằng việc bổ sung thêm nhiều dữ liệu chất lượng của </a:t>
            </a:r>
            <a:r>
              <a:rPr lang="vi-VN" sz="2400" b="0" i="0" dirty="0" err="1">
                <a:solidFill>
                  <a:srgbClr val="1B1B1B"/>
                </a:solidFill>
                <a:effectLst/>
                <a:latin typeface="Open Sans" panose="020B0606030504020204" pitchFamily="34" charset="0"/>
              </a:rPr>
              <a:t>Meta</a:t>
            </a:r>
            <a:endParaRPr lang="en-US" sz="2400" b="0" i="0" dirty="0">
              <a:solidFill>
                <a:srgbClr val="1B1B1B"/>
              </a:solidFill>
              <a:effectLst/>
              <a:latin typeface="Open Sans" panose="020B0606030504020204" pitchFamily="34" charset="0"/>
            </a:endParaRPr>
          </a:p>
          <a:p>
            <a:pPr algn="l">
              <a:buFont typeface="Arial" panose="020B0604020202020204" pitchFamily="34" charset="0"/>
              <a:buChar char="•"/>
            </a:pPr>
            <a:r>
              <a:rPr lang="en-US" sz="2400" b="0" i="0" dirty="0" err="1">
                <a:solidFill>
                  <a:srgbClr val="1B1B1B"/>
                </a:solidFill>
                <a:effectLst/>
                <a:latin typeface="Open Sans" panose="020B0606030504020204" pitchFamily="34" charset="0"/>
              </a:rPr>
              <a:t>Có</a:t>
            </a:r>
            <a:r>
              <a:rPr lang="en-US" sz="2400" b="0" i="0" dirty="0">
                <a:solidFill>
                  <a:srgbClr val="1B1B1B"/>
                </a:solidFill>
                <a:effectLst/>
                <a:latin typeface="Open Sans" panose="020B0606030504020204" pitchFamily="34" charset="0"/>
              </a:rPr>
              <a:t> </a:t>
            </a:r>
            <a:r>
              <a:rPr lang="vi-VN" sz="2400" b="0" i="0" dirty="0">
                <a:solidFill>
                  <a:srgbClr val="1B1B1B"/>
                </a:solidFill>
                <a:effectLst/>
                <a:latin typeface="Open Sans" panose="020B0606030504020204" pitchFamily="34" charset="0"/>
              </a:rPr>
              <a:t>2 phiên bản là </a:t>
            </a:r>
            <a:r>
              <a:rPr lang="vi-VN" sz="2400" b="0" i="0" dirty="0" err="1">
                <a:solidFill>
                  <a:srgbClr val="1B1B1B"/>
                </a:solidFill>
                <a:effectLst/>
                <a:latin typeface="Open Sans" panose="020B0606030504020204" pitchFamily="34" charset="0"/>
              </a:rPr>
              <a:t>pretrained</a:t>
            </a:r>
            <a:r>
              <a:rPr lang="vi-VN" sz="2400" b="0" i="0" dirty="0">
                <a:solidFill>
                  <a:srgbClr val="1B1B1B"/>
                </a:solidFill>
                <a:effectLst/>
                <a:latin typeface="Open Sans" panose="020B0606030504020204" pitchFamily="34" charset="0"/>
              </a:rPr>
              <a:t> LLM LLaMa-2 và một bản </a:t>
            </a:r>
            <a:r>
              <a:rPr lang="vi-VN" sz="2400" b="0" i="0" dirty="0" err="1">
                <a:solidFill>
                  <a:srgbClr val="1B1B1B"/>
                </a:solidFill>
                <a:effectLst/>
                <a:latin typeface="Open Sans" panose="020B0606030504020204" pitchFamily="34" charset="0"/>
              </a:rPr>
              <a:t>finetuned</a:t>
            </a:r>
            <a:r>
              <a:rPr lang="vi-VN" sz="2400" b="0" i="0" dirty="0">
                <a:solidFill>
                  <a:srgbClr val="1B1B1B"/>
                </a:solidFill>
                <a:effectLst/>
                <a:latin typeface="Open Sans" panose="020B0606030504020204" pitchFamily="34" charset="0"/>
              </a:rPr>
              <a:t> riêng cho tác vụ </a:t>
            </a:r>
            <a:r>
              <a:rPr lang="vi-VN" sz="2400" b="0" i="0" dirty="0" err="1">
                <a:solidFill>
                  <a:srgbClr val="1B1B1B"/>
                </a:solidFill>
                <a:effectLst/>
                <a:latin typeface="Open Sans" panose="020B0606030504020204" pitchFamily="34" charset="0"/>
              </a:rPr>
              <a:t>chat</a:t>
            </a:r>
            <a:r>
              <a:rPr lang="vi-VN" sz="2400" b="0" i="0" dirty="0">
                <a:solidFill>
                  <a:srgbClr val="1B1B1B"/>
                </a:solidFill>
                <a:effectLst/>
                <a:latin typeface="Open Sans" panose="020B0606030504020204" pitchFamily="34" charset="0"/>
              </a:rPr>
              <a:t> gọi là LLaMa-2-CHAT. Hai phiên bản này lại gồm nhiều biến thể với số lượng tham số từ 7B đến 70B</a:t>
            </a:r>
          </a:p>
          <a:p>
            <a:endParaRPr lang="en-US" dirty="0"/>
          </a:p>
        </p:txBody>
      </p:sp>
    </p:spTree>
    <p:extLst>
      <p:ext uri="{BB962C8B-B14F-4D97-AF65-F5344CB8AC3E}">
        <p14:creationId xmlns:p14="http://schemas.microsoft.com/office/powerpoint/2010/main" val="3933769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A5C27-0F29-4A78-830C-1910A20B71A1}"/>
              </a:ext>
            </a:extLst>
          </p:cNvPr>
          <p:cNvSpPr>
            <a:spLocks noGrp="1"/>
          </p:cNvSpPr>
          <p:nvPr>
            <p:ph type="title"/>
          </p:nvPr>
        </p:nvSpPr>
        <p:spPr>
          <a:xfrm>
            <a:off x="778637" y="956732"/>
            <a:ext cx="5317366" cy="1303867"/>
          </a:xfrm>
        </p:spPr>
        <p:txBody>
          <a:bodyPr/>
          <a:lstStyle/>
          <a:p>
            <a:r>
              <a:rPr lang="en-US" sz="4000" dirty="0" err="1"/>
              <a:t>Kiến</a:t>
            </a:r>
            <a:r>
              <a:rPr lang="en-US" sz="4000" dirty="0"/>
              <a:t> </a:t>
            </a:r>
            <a:r>
              <a:rPr lang="en-US" sz="4000" dirty="0" err="1"/>
              <a:t>trúc</a:t>
            </a:r>
            <a:r>
              <a:rPr lang="en-US" sz="4000" dirty="0"/>
              <a:t> </a:t>
            </a:r>
            <a:r>
              <a:rPr lang="en-US" sz="4000" dirty="0" err="1"/>
              <a:t>mô</a:t>
            </a:r>
            <a:r>
              <a:rPr lang="en-US" sz="4000" dirty="0"/>
              <a:t> </a:t>
            </a:r>
            <a:r>
              <a:rPr lang="en-US" sz="4000" dirty="0" err="1"/>
              <a:t>hình</a:t>
            </a:r>
            <a:endParaRPr lang="en-US" sz="4000" dirty="0"/>
          </a:p>
        </p:txBody>
      </p:sp>
      <p:pic>
        <p:nvPicPr>
          <p:cNvPr id="6" name="Hình ảnh 5">
            <a:extLst>
              <a:ext uri="{FF2B5EF4-FFF2-40B4-BE49-F238E27FC236}">
                <a16:creationId xmlns:a16="http://schemas.microsoft.com/office/drawing/2014/main" id="{DC098500-531B-646A-0B8D-1268E7F404B1}"/>
              </a:ext>
            </a:extLst>
          </p:cNvPr>
          <p:cNvPicPr>
            <a:picLocks noChangeAspect="1"/>
          </p:cNvPicPr>
          <p:nvPr/>
        </p:nvPicPr>
        <p:blipFill>
          <a:blip r:embed="rId2"/>
          <a:stretch>
            <a:fillRect/>
          </a:stretch>
        </p:blipFill>
        <p:spPr>
          <a:xfrm>
            <a:off x="6335486" y="506101"/>
            <a:ext cx="4471387" cy="5669634"/>
          </a:xfrm>
          <a:prstGeom prst="rect">
            <a:avLst/>
          </a:prstGeom>
        </p:spPr>
      </p:pic>
      <p:sp>
        <p:nvSpPr>
          <p:cNvPr id="7" name="Content Placeholder 3">
            <a:extLst>
              <a:ext uri="{FF2B5EF4-FFF2-40B4-BE49-F238E27FC236}">
                <a16:creationId xmlns:a16="http://schemas.microsoft.com/office/drawing/2014/main" id="{47D483CE-F644-6580-0C75-C722EE00C915}"/>
              </a:ext>
            </a:extLst>
          </p:cNvPr>
          <p:cNvSpPr txBox="1">
            <a:spLocks/>
          </p:cNvSpPr>
          <p:nvPr/>
        </p:nvSpPr>
        <p:spPr>
          <a:xfrm>
            <a:off x="554703" y="2603241"/>
            <a:ext cx="5799445" cy="4534110"/>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l"/>
            <a:r>
              <a:rPr lang="en-US" b="0" i="0">
                <a:solidFill>
                  <a:srgbClr val="1B1B1B"/>
                </a:solidFill>
                <a:effectLst/>
                <a:latin typeface="Open Sans" panose="020B0606030504020204" pitchFamily="34" charset="0"/>
              </a:rPr>
              <a:t>Kiến trúc của transformer gồm 2 phần chính là encoders(là 1 ngăn xếp gồm 6 khối encoder kiến trúc giống nhau) và decoders(là 1 ngăn xếp gồm 6 khối decoder giống nhau).</a:t>
            </a:r>
          </a:p>
          <a:p>
            <a:pPr algn="l">
              <a:buFont typeface="Arial" panose="020B0604020202020204" pitchFamily="34" charset="0"/>
              <a:buChar char="•"/>
            </a:pPr>
            <a:r>
              <a:rPr lang="en-US" b="0" i="0">
                <a:solidFill>
                  <a:srgbClr val="1B1B1B"/>
                </a:solidFill>
                <a:effectLst/>
                <a:latin typeface="Open Sans" panose="020B0606030504020204" pitchFamily="34" charset="0"/>
              </a:rPr>
              <a:t>Mỗi khối encoder có 2 layer chính: self-attention và feed forward.</a:t>
            </a:r>
          </a:p>
          <a:p>
            <a:pPr algn="l">
              <a:buFont typeface="Arial" panose="020B0604020202020204" pitchFamily="34" charset="0"/>
              <a:buChar char="•"/>
            </a:pPr>
            <a:r>
              <a:rPr lang="en-US" b="0" i="0">
                <a:solidFill>
                  <a:srgbClr val="1B1B1B"/>
                </a:solidFill>
                <a:effectLst/>
                <a:latin typeface="Open Sans" panose="020B0606030504020204" pitchFamily="34" charset="0"/>
              </a:rPr>
              <a:t>Mỗi khối decoder có 3 layer chính: sef-attention, encoder-decoder attention và feed forward.</a:t>
            </a: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237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A5C27-0F29-4A78-830C-1910A20B71A1}"/>
              </a:ext>
            </a:extLst>
          </p:cNvPr>
          <p:cNvSpPr>
            <a:spLocks noGrp="1"/>
          </p:cNvSpPr>
          <p:nvPr>
            <p:ph type="title"/>
          </p:nvPr>
        </p:nvSpPr>
        <p:spPr>
          <a:xfrm>
            <a:off x="778634" y="700424"/>
            <a:ext cx="5317366" cy="1303867"/>
          </a:xfrm>
        </p:spPr>
        <p:txBody>
          <a:bodyPr/>
          <a:lstStyle/>
          <a:p>
            <a:r>
              <a:rPr lang="en-US" sz="4000" dirty="0" err="1"/>
              <a:t>Cách</a:t>
            </a:r>
            <a:r>
              <a:rPr lang="en-US" sz="4000" dirty="0"/>
              <a:t> </a:t>
            </a:r>
            <a:r>
              <a:rPr lang="en-US" sz="4000" dirty="0" err="1"/>
              <a:t>huấn</a:t>
            </a:r>
            <a:r>
              <a:rPr lang="en-US" sz="4000" dirty="0"/>
              <a:t> </a:t>
            </a:r>
            <a:r>
              <a:rPr lang="en-US" sz="4000" dirty="0" err="1"/>
              <a:t>luyện</a:t>
            </a:r>
            <a:endParaRPr lang="en-US" sz="4000" dirty="0"/>
          </a:p>
        </p:txBody>
      </p:sp>
      <p:sp>
        <p:nvSpPr>
          <p:cNvPr id="4" name="Content Placeholder 3">
            <a:extLst>
              <a:ext uri="{FF2B5EF4-FFF2-40B4-BE49-F238E27FC236}">
                <a16:creationId xmlns:a16="http://schemas.microsoft.com/office/drawing/2014/main" id="{FAC39A09-F7DD-4A45-B35D-55FB6203E17B}"/>
              </a:ext>
            </a:extLst>
          </p:cNvPr>
          <p:cNvSpPr>
            <a:spLocks noGrp="1"/>
          </p:cNvSpPr>
          <p:nvPr>
            <p:ph idx="13"/>
          </p:nvPr>
        </p:nvSpPr>
        <p:spPr>
          <a:xfrm>
            <a:off x="683491" y="1787000"/>
            <a:ext cx="6675951" cy="4669217"/>
          </a:xfrm>
        </p:spPr>
        <p:txBody>
          <a:bodyPr/>
          <a:lstStyle/>
          <a:p>
            <a:pPr algn="l">
              <a:buFont typeface="Arial" panose="020B0604020202020204" pitchFamily="34" charset="0"/>
              <a:buChar char="•"/>
            </a:pPr>
            <a:r>
              <a:rPr lang="vi-VN" b="1" i="0" dirty="0" err="1">
                <a:solidFill>
                  <a:srgbClr val="1B1B1B"/>
                </a:solidFill>
                <a:effectLst/>
                <a:latin typeface="Open Sans" panose="020B0606030504020204" pitchFamily="34" charset="0"/>
              </a:rPr>
              <a:t>Pretraining</a:t>
            </a:r>
            <a:r>
              <a:rPr lang="vi-VN" b="1" i="0" dirty="0">
                <a:solidFill>
                  <a:srgbClr val="1B1B1B"/>
                </a:solidFill>
                <a:effectLst/>
                <a:latin typeface="Open Sans" panose="020B0606030504020204" pitchFamily="34" charset="0"/>
              </a:rPr>
              <a:t>:</a:t>
            </a:r>
            <a:r>
              <a:rPr lang="vi-VN" b="0" i="0" dirty="0">
                <a:solidFill>
                  <a:srgbClr val="1B1B1B"/>
                </a:solidFill>
                <a:effectLst/>
                <a:latin typeface="Open Sans" panose="020B0606030504020204" pitchFamily="34" charset="0"/>
              </a:rPr>
              <a:t> Huấn luyện một </a:t>
            </a:r>
            <a:r>
              <a:rPr lang="vi-VN" b="0" i="0" dirty="0" err="1">
                <a:solidFill>
                  <a:srgbClr val="1B1B1B"/>
                </a:solidFill>
                <a:effectLst/>
                <a:latin typeface="Open Sans" panose="020B0606030504020204" pitchFamily="34" charset="0"/>
              </a:rPr>
              <a:t>foundation</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model</a:t>
            </a:r>
            <a:r>
              <a:rPr lang="vi-VN" b="0" i="0" dirty="0">
                <a:solidFill>
                  <a:srgbClr val="1B1B1B"/>
                </a:solidFill>
                <a:effectLst/>
                <a:latin typeface="Open Sans" panose="020B0606030504020204" pitchFamily="34" charset="0"/>
              </a:rPr>
              <a:t> sử dụng các nguồn dữ liệu </a:t>
            </a:r>
            <a:r>
              <a:rPr lang="vi-VN" b="0" i="0" dirty="0" err="1">
                <a:solidFill>
                  <a:srgbClr val="1B1B1B"/>
                </a:solidFill>
                <a:effectLst/>
                <a:latin typeface="Open Sans" panose="020B0606030504020204" pitchFamily="34" charset="0"/>
              </a:rPr>
              <a:t>online</a:t>
            </a:r>
            <a:r>
              <a:rPr lang="vi-VN" b="0" i="0" dirty="0">
                <a:solidFill>
                  <a:srgbClr val="1B1B1B"/>
                </a:solidFill>
                <a:effectLst/>
                <a:latin typeface="Open Sans" panose="020B0606030504020204" pitchFamily="34" charset="0"/>
              </a:rPr>
              <a:t> có sẵn với kĩ thuật </a:t>
            </a:r>
            <a:r>
              <a:rPr lang="vi-VN" b="0" i="0" dirty="0" err="1">
                <a:solidFill>
                  <a:srgbClr val="1B1B1B"/>
                </a:solidFill>
                <a:effectLst/>
                <a:latin typeface="Open Sans" panose="020B0606030504020204" pitchFamily="34" charset="0"/>
              </a:rPr>
              <a:t>training</a:t>
            </a:r>
            <a:r>
              <a:rPr lang="vi-VN" b="0" i="0" dirty="0">
                <a:solidFill>
                  <a:srgbClr val="1B1B1B"/>
                </a:solidFill>
                <a:effectLst/>
                <a:latin typeface="Open Sans" panose="020B0606030504020204" pitchFamily="34" charset="0"/>
              </a:rPr>
              <a:t> sử dụng </a:t>
            </a:r>
            <a:r>
              <a:rPr lang="vi-VN" b="0" i="0" dirty="0" err="1">
                <a:solidFill>
                  <a:srgbClr val="1B1B1B"/>
                </a:solidFill>
                <a:effectLst/>
                <a:latin typeface="Open Sans" panose="020B0606030504020204" pitchFamily="34" charset="0"/>
              </a:rPr>
              <a:t>self</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supervised</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learning</a:t>
            </a:r>
            <a:r>
              <a:rPr lang="vi-VN" b="0" i="0" dirty="0">
                <a:solidFill>
                  <a:srgbClr val="1B1B1B"/>
                </a:solidFill>
                <a:effectLst/>
                <a:latin typeface="Open Sans" panose="020B0606030504020204" pitchFamily="34" charset="0"/>
              </a:rPr>
              <a:t> như các mô hình </a:t>
            </a:r>
            <a:r>
              <a:rPr lang="vi-VN" b="0" i="0" dirty="0" err="1">
                <a:solidFill>
                  <a:srgbClr val="1B1B1B"/>
                </a:solidFill>
                <a:effectLst/>
                <a:latin typeface="Open Sans" panose="020B0606030504020204" pitchFamily="34" charset="0"/>
              </a:rPr>
              <a:t>Transformer</a:t>
            </a:r>
            <a:r>
              <a:rPr lang="vi-VN" b="0" i="0" dirty="0">
                <a:solidFill>
                  <a:srgbClr val="1B1B1B"/>
                </a:solidFill>
                <a:effectLst/>
                <a:latin typeface="Open Sans" panose="020B0606030504020204" pitchFamily="34" charset="0"/>
              </a:rPr>
              <a:t> gốc.</a:t>
            </a:r>
          </a:p>
          <a:p>
            <a:pPr algn="l">
              <a:buFont typeface="Arial" panose="020B0604020202020204" pitchFamily="34" charset="0"/>
              <a:buChar char="•"/>
            </a:pPr>
            <a:r>
              <a:rPr lang="vi-VN" b="1" i="0" dirty="0" err="1">
                <a:solidFill>
                  <a:srgbClr val="1B1B1B"/>
                </a:solidFill>
                <a:effectLst/>
                <a:latin typeface="Open Sans" panose="020B0606030504020204" pitchFamily="34" charset="0"/>
              </a:rPr>
              <a:t>Supervised</a:t>
            </a:r>
            <a:r>
              <a:rPr lang="vi-VN" b="1" i="0" dirty="0">
                <a:solidFill>
                  <a:srgbClr val="1B1B1B"/>
                </a:solidFill>
                <a:effectLst/>
                <a:latin typeface="Open Sans" panose="020B0606030504020204" pitchFamily="34" charset="0"/>
              </a:rPr>
              <a:t> </a:t>
            </a:r>
            <a:r>
              <a:rPr lang="vi-VN" b="1" i="0" dirty="0" err="1">
                <a:solidFill>
                  <a:srgbClr val="1B1B1B"/>
                </a:solidFill>
                <a:effectLst/>
                <a:latin typeface="Open Sans" panose="020B0606030504020204" pitchFamily="34" charset="0"/>
              </a:rPr>
              <a:t>Finetuning</a:t>
            </a:r>
            <a:r>
              <a:rPr lang="vi-VN" b="0" i="0" dirty="0">
                <a:solidFill>
                  <a:srgbClr val="1B1B1B"/>
                </a:solidFill>
                <a:effectLst/>
                <a:latin typeface="Open Sans" panose="020B0606030504020204" pitchFamily="34" charset="0"/>
              </a:rPr>
              <a:t>: Tạo ra một phiên bản đầu tiên của LLaMa-2-Chat sử dụng tập dữ liệu được gán nhãn sẵn bởi con người, tập dữ liệu này có dạng </a:t>
            </a:r>
            <a:r>
              <a:rPr lang="vi-VN" b="0" i="0" dirty="0" err="1">
                <a:solidFill>
                  <a:srgbClr val="1B1B1B"/>
                </a:solidFill>
                <a:effectLst/>
                <a:latin typeface="Open Sans" panose="020B0606030504020204" pitchFamily="34" charset="0"/>
              </a:rPr>
              <a:t>instruction</a:t>
            </a:r>
            <a:r>
              <a:rPr lang="vi-VN" b="0" i="0" dirty="0">
                <a:solidFill>
                  <a:srgbClr val="1B1B1B"/>
                </a:solidFill>
                <a:effectLst/>
                <a:latin typeface="Open Sans" panose="020B0606030504020204" pitchFamily="34" charset="0"/>
              </a:rPr>
              <a:t> bao gồm </a:t>
            </a:r>
            <a:r>
              <a:rPr lang="vi-VN" b="0" i="0" dirty="0" err="1">
                <a:solidFill>
                  <a:srgbClr val="1B1B1B"/>
                </a:solidFill>
                <a:effectLst/>
                <a:latin typeface="Open Sans" panose="020B0606030504020204" pitchFamily="34" charset="0"/>
              </a:rPr>
              <a:t>prompt</a:t>
            </a:r>
            <a:r>
              <a:rPr lang="vi-VN" b="0" i="0" dirty="0">
                <a:solidFill>
                  <a:srgbClr val="1B1B1B"/>
                </a:solidFill>
                <a:effectLst/>
                <a:latin typeface="Open Sans" panose="020B0606030504020204" pitchFamily="34" charset="0"/>
              </a:rPr>
              <a:t> và câu trả lời tương ứng.</a:t>
            </a:r>
          </a:p>
          <a:p>
            <a:pPr algn="l">
              <a:buFont typeface="Arial" panose="020B0604020202020204" pitchFamily="34" charset="0"/>
              <a:buChar char="•"/>
            </a:pPr>
            <a:r>
              <a:rPr lang="vi-VN" b="1" i="0" dirty="0">
                <a:solidFill>
                  <a:srgbClr val="1B1B1B"/>
                </a:solidFill>
                <a:effectLst/>
                <a:latin typeface="Open Sans" panose="020B0606030504020204" pitchFamily="34" charset="0"/>
              </a:rPr>
              <a:t>RLHF:</a:t>
            </a:r>
            <a:r>
              <a:rPr lang="vi-VN" b="0" i="0" dirty="0">
                <a:solidFill>
                  <a:srgbClr val="1B1B1B"/>
                </a:solidFill>
                <a:effectLst/>
                <a:latin typeface="Open Sans" panose="020B0606030504020204" pitchFamily="34" charset="0"/>
              </a:rPr>
              <a:t> </a:t>
            </a:r>
            <a:r>
              <a:rPr lang="en-US" b="0" i="0" dirty="0">
                <a:solidFill>
                  <a:srgbClr val="1B1B1B"/>
                </a:solidFill>
                <a:effectLst/>
                <a:latin typeface="Open Sans" panose="020B0606030504020204" pitchFamily="34" charset="0"/>
              </a:rPr>
              <a:t>T</a:t>
            </a:r>
            <a:r>
              <a:rPr lang="vi-VN" b="0" i="0" dirty="0">
                <a:solidFill>
                  <a:srgbClr val="1B1B1B"/>
                </a:solidFill>
                <a:effectLst/>
                <a:latin typeface="Open Sans" panose="020B0606030504020204" pitchFamily="34" charset="0"/>
              </a:rPr>
              <a:t>inh chỉnh liên tục dựa trên kĩ thuật RLHF thông qua hai thuật toán là PPO và </a:t>
            </a:r>
            <a:r>
              <a:rPr lang="vi-VN" b="0" i="0" dirty="0" err="1">
                <a:solidFill>
                  <a:srgbClr val="1B1B1B"/>
                </a:solidFill>
                <a:effectLst/>
                <a:latin typeface="Open Sans" panose="020B0606030504020204" pitchFamily="34" charset="0"/>
              </a:rPr>
              <a:t>Rejection</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Sampling</a:t>
            </a:r>
            <a:r>
              <a:rPr lang="vi-VN" b="0" i="0" dirty="0">
                <a:solidFill>
                  <a:srgbClr val="1B1B1B"/>
                </a:solidFill>
                <a:effectLst/>
                <a:latin typeface="Open Sans" panose="020B0606030504020204" pitchFamily="34" charset="0"/>
              </a:rPr>
              <a:t>. Trong quá trình RLHF, mô hình tính toán </a:t>
            </a:r>
            <a:r>
              <a:rPr lang="vi-VN" b="0" i="0" dirty="0" err="1">
                <a:solidFill>
                  <a:srgbClr val="1B1B1B"/>
                </a:solidFill>
                <a:effectLst/>
                <a:latin typeface="Open Sans" panose="020B0606030504020204" pitchFamily="34" charset="0"/>
              </a:rPr>
              <a:t>toán</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reward</a:t>
            </a:r>
            <a:r>
              <a:rPr lang="vi-VN" b="0" i="0" dirty="0">
                <a:solidFill>
                  <a:srgbClr val="1B1B1B"/>
                </a:solidFill>
                <a:effectLst/>
                <a:latin typeface="Open Sans" panose="020B0606030504020204" pitchFamily="34" charset="0"/>
              </a:rPr>
              <a:t> được cập nhật liên tục song </a:t>
            </a:r>
            <a:r>
              <a:rPr lang="vi-VN" b="0" i="0" dirty="0" err="1">
                <a:solidFill>
                  <a:srgbClr val="1B1B1B"/>
                </a:solidFill>
                <a:effectLst/>
                <a:latin typeface="Open Sans" panose="020B0606030504020204" pitchFamily="34" charset="0"/>
              </a:rPr>
              <a:t>song</a:t>
            </a:r>
            <a:r>
              <a:rPr lang="vi-VN" b="0" i="0" dirty="0">
                <a:solidFill>
                  <a:srgbClr val="1B1B1B"/>
                </a:solidFill>
                <a:effectLst/>
                <a:latin typeface="Open Sans" panose="020B0606030504020204" pitchFamily="34" charset="0"/>
              </a:rPr>
              <a:t> với mô hình </a:t>
            </a:r>
            <a:r>
              <a:rPr lang="vi-VN" b="0" i="0" dirty="0" err="1">
                <a:solidFill>
                  <a:srgbClr val="1B1B1B"/>
                </a:solidFill>
                <a:effectLst/>
                <a:latin typeface="Open Sans" panose="020B0606030504020204" pitchFamily="34" charset="0"/>
              </a:rPr>
              <a:t>Chat</a:t>
            </a:r>
            <a:r>
              <a:rPr lang="vi-VN" b="0" i="0" dirty="0">
                <a:solidFill>
                  <a:srgbClr val="1B1B1B"/>
                </a:solidFill>
                <a:effectLst/>
                <a:latin typeface="Open Sans" panose="020B0606030504020204" pitchFamily="34" charset="0"/>
              </a:rPr>
              <a:t> để đảm bảo rằng hai mô hình này có </a:t>
            </a:r>
            <a:r>
              <a:rPr lang="vi-VN" b="0" i="0" dirty="0" err="1">
                <a:solidFill>
                  <a:srgbClr val="1B1B1B"/>
                </a:solidFill>
                <a:effectLst/>
                <a:latin typeface="Open Sans" panose="020B0606030504020204" pitchFamily="34" charset="0"/>
              </a:rPr>
              <a:t>distribution</a:t>
            </a:r>
            <a:r>
              <a:rPr lang="vi-VN" b="0" i="0" dirty="0">
                <a:solidFill>
                  <a:srgbClr val="1B1B1B"/>
                </a:solidFill>
                <a:effectLst/>
                <a:latin typeface="Open Sans" panose="020B0606030504020204" pitchFamily="34" charset="0"/>
              </a:rPr>
              <a:t> của dữ liệu giống nhau. Tiếp theo chúng ta sẽ cùng nhau đi vào chi tiết từng phần chính trong </a:t>
            </a:r>
            <a:r>
              <a:rPr lang="vi-VN" b="0" i="0" dirty="0" err="1">
                <a:solidFill>
                  <a:srgbClr val="1B1B1B"/>
                </a:solidFill>
                <a:effectLst/>
                <a:latin typeface="Open Sans" panose="020B0606030504020204" pitchFamily="34" charset="0"/>
              </a:rPr>
              <a:t>paper</a:t>
            </a:r>
            <a:r>
              <a:rPr lang="vi-VN" b="0" i="0" dirty="0">
                <a:solidFill>
                  <a:srgbClr val="1B1B1B"/>
                </a:solidFill>
                <a:effectLst/>
                <a:latin typeface="Open Sans" panose="020B0606030504020204" pitchFamily="34" charset="0"/>
              </a:rPr>
              <a:t> này nhé</a:t>
            </a:r>
          </a:p>
          <a:p>
            <a:endParaRPr lang="en-US" dirty="0">
              <a:solidFill>
                <a:schemeClr val="tx1"/>
              </a:solidFill>
              <a:latin typeface="Arial" panose="020B0604020202020204" pitchFamily="34" charset="0"/>
              <a:cs typeface="Arial" panose="020B0604020202020204" pitchFamily="34" charset="0"/>
            </a:endParaRPr>
          </a:p>
        </p:txBody>
      </p:sp>
      <p:pic>
        <p:nvPicPr>
          <p:cNvPr id="5" name="Hình ảnh 4">
            <a:extLst>
              <a:ext uri="{FF2B5EF4-FFF2-40B4-BE49-F238E27FC236}">
                <a16:creationId xmlns:a16="http://schemas.microsoft.com/office/drawing/2014/main" id="{DBF47357-A069-FF04-B935-4E2B0AB5FC49}"/>
              </a:ext>
            </a:extLst>
          </p:cNvPr>
          <p:cNvPicPr>
            <a:picLocks noChangeAspect="1"/>
          </p:cNvPicPr>
          <p:nvPr/>
        </p:nvPicPr>
        <p:blipFill>
          <a:blip r:embed="rId2"/>
          <a:stretch>
            <a:fillRect/>
          </a:stretch>
        </p:blipFill>
        <p:spPr>
          <a:xfrm>
            <a:off x="7232072" y="2004291"/>
            <a:ext cx="4350327" cy="3507508"/>
          </a:xfrm>
          <a:prstGeom prst="rect">
            <a:avLst/>
          </a:prstGeom>
        </p:spPr>
      </p:pic>
    </p:spTree>
    <p:extLst>
      <p:ext uri="{BB962C8B-B14F-4D97-AF65-F5344CB8AC3E}">
        <p14:creationId xmlns:p14="http://schemas.microsoft.com/office/powerpoint/2010/main" val="2657929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A5C27-0F29-4A78-830C-1910A20B71A1}"/>
              </a:ext>
            </a:extLst>
          </p:cNvPr>
          <p:cNvSpPr>
            <a:spLocks noGrp="1"/>
          </p:cNvSpPr>
          <p:nvPr>
            <p:ph type="title"/>
          </p:nvPr>
        </p:nvSpPr>
        <p:spPr>
          <a:xfrm>
            <a:off x="1295402" y="394304"/>
            <a:ext cx="9601196" cy="1303867"/>
          </a:xfrm>
        </p:spPr>
        <p:txBody>
          <a:bodyPr anchor="ctr">
            <a:normAutofit/>
          </a:bodyPr>
          <a:lstStyle/>
          <a:p>
            <a:r>
              <a:rPr lang="en-US" err="1"/>
              <a:t>PreTrainning</a:t>
            </a:r>
            <a:endParaRPr lang="en-US"/>
          </a:p>
        </p:txBody>
      </p:sp>
      <p:sp>
        <p:nvSpPr>
          <p:cNvPr id="8" name="Content Placeholder 3">
            <a:extLst>
              <a:ext uri="{FF2B5EF4-FFF2-40B4-BE49-F238E27FC236}">
                <a16:creationId xmlns:a16="http://schemas.microsoft.com/office/drawing/2014/main" id="{9ED32FFE-DDD4-A964-A74C-8026238EBE4A}"/>
              </a:ext>
            </a:extLst>
          </p:cNvPr>
          <p:cNvSpPr txBox="1">
            <a:spLocks/>
          </p:cNvSpPr>
          <p:nvPr/>
        </p:nvSpPr>
        <p:spPr>
          <a:xfrm>
            <a:off x="890605" y="2575249"/>
            <a:ext cx="7321654" cy="371920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solidFill>
                  <a:srgbClr val="1B1B1B"/>
                </a:solidFill>
                <a:latin typeface="Open Sans" panose="020B0606030504020204" pitchFamily="34" charset="0"/>
              </a:rPr>
              <a:t>Cả kiến trúc của LLaMA và LLaMA-2 đều là các </a:t>
            </a:r>
            <a:r>
              <a:rPr lang="en-US" b="1">
                <a:solidFill>
                  <a:srgbClr val="1B1B1B"/>
                </a:solidFill>
                <a:latin typeface="Open Sans" panose="020B0606030504020204" pitchFamily="34" charset="0"/>
              </a:rPr>
              <a:t>Generative Pretrained Transformer</a:t>
            </a:r>
            <a:r>
              <a:rPr lang="en-US">
                <a:solidFill>
                  <a:srgbClr val="1B1B1B"/>
                </a:solidFill>
                <a:latin typeface="Open Sans" panose="020B0606030504020204" pitchFamily="34" charset="0"/>
              </a:rPr>
              <a:t> dựa trên kiến trúc Transformer</a:t>
            </a:r>
          </a:p>
          <a:p>
            <a:r>
              <a:rPr lang="vi-VN">
                <a:solidFill>
                  <a:srgbClr val="1B1B1B"/>
                </a:solidFill>
                <a:latin typeface="Open Sans" panose="020B0606030504020204" pitchFamily="34" charset="0"/>
              </a:rPr>
              <a:t>Về cơ bản nó có một số điểm khác biệt so với kiến trúc GPT tiêu chuẩn:</a:t>
            </a:r>
            <a:endParaRPr lang="en-US">
              <a:solidFill>
                <a:srgbClr val="1B1B1B"/>
              </a:solidFill>
              <a:latin typeface="Open Sans" panose="020B0606030504020204" pitchFamily="34" charset="0"/>
            </a:endParaRPr>
          </a:p>
          <a:p>
            <a:pPr lvl="1">
              <a:buFont typeface="Arial" panose="020B0604020202020204" pitchFamily="34" charset="0"/>
              <a:buChar char="•"/>
            </a:pPr>
            <a:r>
              <a:rPr lang="en-US">
                <a:solidFill>
                  <a:srgbClr val="1B1B1B"/>
                </a:solidFill>
                <a:latin typeface="Open Sans" panose="020B0606030504020204" pitchFamily="34" charset="0"/>
                <a:cs typeface="Arial" panose="020B0604020202020204" pitchFamily="34" charset="0"/>
              </a:rPr>
              <a:t> </a:t>
            </a:r>
            <a:r>
              <a:rPr lang="vi-VN">
                <a:solidFill>
                  <a:srgbClr val="1B1B1B"/>
                </a:solidFill>
                <a:latin typeface="Open Sans" panose="020B0606030504020204" pitchFamily="34" charset="0"/>
              </a:rPr>
              <a:t>LLaMa sử dụng RMSNorm để chuẩn hoá input dầu vào cho mỗi layer transformer thay vì đầu ra</a:t>
            </a:r>
          </a:p>
          <a:p>
            <a:pPr lvl="1">
              <a:buFont typeface="Arial" panose="020B0604020202020204" pitchFamily="34" charset="0"/>
              <a:buChar char="•"/>
            </a:pPr>
            <a:r>
              <a:rPr lang="vi-VN">
                <a:solidFill>
                  <a:srgbClr val="1B1B1B"/>
                </a:solidFill>
                <a:latin typeface="Open Sans" panose="020B0606030504020204" pitchFamily="34" charset="0"/>
              </a:rPr>
              <a:t>Sử dụng </a:t>
            </a:r>
            <a:r>
              <a:rPr lang="vi-VN" b="1">
                <a:solidFill>
                  <a:srgbClr val="1B1B1B"/>
                </a:solidFill>
                <a:latin typeface="Open Sans" panose="020B0606030504020204" pitchFamily="34" charset="0"/>
              </a:rPr>
              <a:t>SwiGLU</a:t>
            </a:r>
            <a:r>
              <a:rPr lang="vi-VN">
                <a:solidFill>
                  <a:srgbClr val="1B1B1B"/>
                </a:solidFill>
                <a:latin typeface="Open Sans" panose="020B0606030504020204" pitchFamily="34" charset="0"/>
              </a:rPr>
              <a:t> activation thay vì </a:t>
            </a:r>
            <a:r>
              <a:rPr lang="vi-VN" b="1">
                <a:solidFill>
                  <a:srgbClr val="1B1B1B"/>
                </a:solidFill>
                <a:latin typeface="Open Sans" panose="020B0606030504020204" pitchFamily="34" charset="0"/>
              </a:rPr>
              <a:t>ReLu</a:t>
            </a:r>
            <a:r>
              <a:rPr lang="vi-VN">
                <a:solidFill>
                  <a:srgbClr val="1B1B1B"/>
                </a:solidFill>
                <a:latin typeface="Open Sans" panose="020B0606030504020204" pitchFamily="34" charset="0"/>
              </a:rPr>
              <a:t> giúp cho improve performance của quá trình huấn luyện</a:t>
            </a:r>
          </a:p>
          <a:p>
            <a:pPr lvl="1">
              <a:buFont typeface="Arial" panose="020B0604020202020204" pitchFamily="34" charset="0"/>
              <a:buChar char="•"/>
            </a:pPr>
            <a:r>
              <a:rPr lang="vi-VN">
                <a:solidFill>
                  <a:srgbClr val="1B1B1B"/>
                </a:solidFill>
                <a:latin typeface="Open Sans" panose="020B0606030504020204" pitchFamily="34" charset="0"/>
              </a:rPr>
              <a:t>Sử dụng phương pháp tương tự như trong </a:t>
            </a:r>
            <a:r>
              <a:rPr lang="vi-VN" b="1">
                <a:solidFill>
                  <a:srgbClr val="1B1B1B"/>
                </a:solidFill>
                <a:latin typeface="Open Sans" panose="020B0606030504020204" pitchFamily="34" charset="0"/>
              </a:rPr>
              <a:t>GPT-Neo-X</a:t>
            </a:r>
            <a:r>
              <a:rPr lang="vi-VN">
                <a:solidFill>
                  <a:srgbClr val="1B1B1B"/>
                </a:solidFill>
                <a:latin typeface="Open Sans" panose="020B0606030504020204" pitchFamily="34" charset="0"/>
              </a:rPr>
              <a:t> LLaMA sử dụng </a:t>
            </a:r>
            <a:r>
              <a:rPr lang="vi-VN" b="1">
                <a:solidFill>
                  <a:srgbClr val="1B1B1B"/>
                </a:solidFill>
                <a:latin typeface="Open Sans" panose="020B0606030504020204" pitchFamily="34" charset="0"/>
              </a:rPr>
              <a:t>rotary positional embeddings (RoPE)</a:t>
            </a:r>
            <a:r>
              <a:rPr lang="vi-VN">
                <a:solidFill>
                  <a:srgbClr val="1B1B1B"/>
                </a:solidFill>
                <a:latin typeface="Open Sans" panose="020B0606030504020204" pitchFamily="34" charset="0"/>
              </a:rPr>
              <a:t> trong các layer của mạng</a:t>
            </a: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398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A5C27-0F29-4A78-830C-1910A20B71A1}"/>
              </a:ext>
            </a:extLst>
          </p:cNvPr>
          <p:cNvSpPr>
            <a:spLocks noGrp="1"/>
          </p:cNvSpPr>
          <p:nvPr>
            <p:ph type="title"/>
          </p:nvPr>
        </p:nvSpPr>
        <p:spPr>
          <a:xfrm>
            <a:off x="1295402" y="982132"/>
            <a:ext cx="9601196" cy="1303867"/>
          </a:xfrm>
        </p:spPr>
        <p:txBody>
          <a:bodyPr anchor="ctr">
            <a:normAutofit/>
          </a:bodyPr>
          <a:lstStyle/>
          <a:p>
            <a:r>
              <a:rPr lang="en-US" err="1"/>
              <a:t>PreTrainning</a:t>
            </a:r>
            <a:endParaRPr lang="en-US"/>
          </a:p>
        </p:txBody>
      </p:sp>
      <p:sp>
        <p:nvSpPr>
          <p:cNvPr id="4" name="Content Placeholder 3">
            <a:extLst>
              <a:ext uri="{FF2B5EF4-FFF2-40B4-BE49-F238E27FC236}">
                <a16:creationId xmlns:a16="http://schemas.microsoft.com/office/drawing/2014/main" id="{FAC39A09-F7DD-4A45-B35D-55FB6203E17B}"/>
              </a:ext>
            </a:extLst>
          </p:cNvPr>
          <p:cNvSpPr>
            <a:spLocks noGrp="1"/>
          </p:cNvSpPr>
          <p:nvPr>
            <p:ph sz="half" idx="1"/>
          </p:nvPr>
        </p:nvSpPr>
        <p:spPr>
          <a:xfrm>
            <a:off x="960582" y="2560320"/>
            <a:ext cx="6483926" cy="3720407"/>
          </a:xfrm>
        </p:spPr>
        <p:txBody>
          <a:bodyPr anchor="t">
            <a:noAutofit/>
          </a:bodyPr>
          <a:lstStyle/>
          <a:p>
            <a:pPr>
              <a:lnSpc>
                <a:spcPct val="90000"/>
              </a:lnSpc>
            </a:pPr>
            <a:r>
              <a:rPr lang="en-US" dirty="0" err="1"/>
              <a:t>H</a:t>
            </a:r>
            <a:r>
              <a:rPr lang="en-US" b="0" i="0" dirty="0" err="1">
                <a:effectLst/>
              </a:rPr>
              <a:t>uấn</a:t>
            </a:r>
            <a:r>
              <a:rPr lang="en-US" b="0" i="0" dirty="0">
                <a:effectLst/>
              </a:rPr>
              <a:t> </a:t>
            </a:r>
            <a:r>
              <a:rPr lang="en-US" b="0" i="0" dirty="0" err="1">
                <a:effectLst/>
              </a:rPr>
              <a:t>luyện</a:t>
            </a:r>
            <a:r>
              <a:rPr lang="en-US" b="0" i="0" dirty="0">
                <a:effectLst/>
              </a:rPr>
              <a:t> </a:t>
            </a:r>
            <a:r>
              <a:rPr lang="en-US" b="0" i="0" dirty="0" err="1">
                <a:effectLst/>
              </a:rPr>
              <a:t>mô</a:t>
            </a:r>
            <a:r>
              <a:rPr lang="en-US" b="0" i="0" dirty="0">
                <a:effectLst/>
              </a:rPr>
              <a:t> </a:t>
            </a:r>
            <a:r>
              <a:rPr lang="en-US" b="0" i="0" dirty="0" err="1">
                <a:effectLst/>
              </a:rPr>
              <a:t>hình</a:t>
            </a:r>
            <a:r>
              <a:rPr lang="en-US" b="0" i="0" dirty="0">
                <a:effectLst/>
              </a:rPr>
              <a:t> </a:t>
            </a:r>
            <a:r>
              <a:rPr lang="en-US" b="1" i="0" dirty="0">
                <a:effectLst/>
              </a:rPr>
              <a:t>transforme</a:t>
            </a:r>
            <a:r>
              <a:rPr lang="en-US" b="0" i="0" dirty="0">
                <a:effectLst/>
              </a:rPr>
              <a:t>r </a:t>
            </a:r>
            <a:r>
              <a:rPr lang="en-US" b="0" i="0" dirty="0" err="1">
                <a:effectLst/>
              </a:rPr>
              <a:t>trên</a:t>
            </a:r>
            <a:r>
              <a:rPr lang="en-US" b="0" i="0" dirty="0">
                <a:effectLst/>
              </a:rPr>
              <a:t> </a:t>
            </a:r>
            <a:r>
              <a:rPr lang="en-US" b="0" i="0" dirty="0" err="1">
                <a:effectLst/>
              </a:rPr>
              <a:t>một</a:t>
            </a:r>
            <a:r>
              <a:rPr lang="en-US" b="0" i="0" dirty="0">
                <a:effectLst/>
              </a:rPr>
              <a:t> </a:t>
            </a:r>
            <a:r>
              <a:rPr lang="en-US" b="0" i="0" dirty="0" err="1">
                <a:effectLst/>
              </a:rPr>
              <a:t>tập</a:t>
            </a:r>
            <a:r>
              <a:rPr lang="en-US" b="0" i="0" dirty="0">
                <a:effectLst/>
              </a:rPr>
              <a:t> </a:t>
            </a:r>
            <a:r>
              <a:rPr lang="en-US" b="0" i="0" dirty="0" err="1">
                <a:effectLst/>
              </a:rPr>
              <a:t>dữ</a:t>
            </a:r>
            <a:r>
              <a:rPr lang="en-US" b="0" i="0" dirty="0">
                <a:effectLst/>
              </a:rPr>
              <a:t> </a:t>
            </a:r>
            <a:r>
              <a:rPr lang="en-US" b="0" i="0" dirty="0" err="1">
                <a:effectLst/>
              </a:rPr>
              <a:t>liệu</a:t>
            </a:r>
            <a:r>
              <a:rPr lang="en-US" b="0" i="0" dirty="0">
                <a:effectLst/>
              </a:rPr>
              <a:t> </a:t>
            </a:r>
            <a:r>
              <a:rPr lang="en-US" b="0" i="0" dirty="0" err="1">
                <a:effectLst/>
              </a:rPr>
              <a:t>rất</a:t>
            </a:r>
            <a:r>
              <a:rPr lang="en-US" b="0" i="0" dirty="0">
                <a:effectLst/>
              </a:rPr>
              <a:t> </a:t>
            </a:r>
            <a:r>
              <a:rPr lang="en-US" b="0" i="0" dirty="0" err="1">
                <a:effectLst/>
              </a:rPr>
              <a:t>lớn</a:t>
            </a:r>
            <a:r>
              <a:rPr lang="en-US" b="0" i="0" dirty="0">
                <a:effectLst/>
              </a:rPr>
              <a:t> </a:t>
            </a:r>
            <a:r>
              <a:rPr lang="en-US" b="0" i="0" dirty="0" err="1">
                <a:effectLst/>
              </a:rPr>
              <a:t>sử</a:t>
            </a:r>
            <a:r>
              <a:rPr lang="en-US" b="0" i="0" dirty="0">
                <a:effectLst/>
              </a:rPr>
              <a:t> </a:t>
            </a:r>
            <a:r>
              <a:rPr lang="en-US" b="0" i="0" dirty="0" err="1">
                <a:effectLst/>
              </a:rPr>
              <a:t>dụng</a:t>
            </a:r>
            <a:r>
              <a:rPr lang="en-US" b="0" i="0" dirty="0">
                <a:effectLst/>
              </a:rPr>
              <a:t> </a:t>
            </a:r>
            <a:r>
              <a:rPr lang="en-US" b="0" i="0" dirty="0" err="1">
                <a:effectLst/>
              </a:rPr>
              <a:t>các</a:t>
            </a:r>
            <a:r>
              <a:rPr lang="en-US" b="0" i="0" dirty="0">
                <a:effectLst/>
              </a:rPr>
              <a:t> </a:t>
            </a:r>
            <a:r>
              <a:rPr lang="en-US" b="0" i="0" dirty="0" err="1">
                <a:effectLst/>
              </a:rPr>
              <a:t>kĩ</a:t>
            </a:r>
            <a:r>
              <a:rPr lang="en-US" b="0" i="0" dirty="0">
                <a:effectLst/>
              </a:rPr>
              <a:t> </a:t>
            </a:r>
            <a:r>
              <a:rPr lang="en-US" b="0" i="0" dirty="0" err="1">
                <a:effectLst/>
              </a:rPr>
              <a:t>thuật</a:t>
            </a:r>
            <a:r>
              <a:rPr lang="en-US" b="0" i="0" dirty="0">
                <a:effectLst/>
              </a:rPr>
              <a:t> self-supervised learning</a:t>
            </a:r>
          </a:p>
          <a:p>
            <a:pPr>
              <a:lnSpc>
                <a:spcPct val="90000"/>
              </a:lnSpc>
            </a:pPr>
            <a:r>
              <a:rPr lang="en-US" dirty="0" err="1"/>
              <a:t>S</a:t>
            </a:r>
            <a:r>
              <a:rPr lang="en-US" b="0" i="0" dirty="0" err="1">
                <a:effectLst/>
              </a:rPr>
              <a:t>ử</a:t>
            </a:r>
            <a:r>
              <a:rPr lang="en-US" b="0" i="0" dirty="0">
                <a:effectLst/>
              </a:rPr>
              <a:t> </a:t>
            </a:r>
            <a:r>
              <a:rPr lang="en-US" b="0" i="0" dirty="0" err="1">
                <a:effectLst/>
              </a:rPr>
              <a:t>dụng</a:t>
            </a:r>
            <a:r>
              <a:rPr lang="en-US" b="0" i="0" dirty="0">
                <a:effectLst/>
              </a:rPr>
              <a:t> </a:t>
            </a:r>
            <a:r>
              <a:rPr lang="en-US" b="0" i="0" dirty="0" err="1">
                <a:effectLst/>
              </a:rPr>
              <a:t>thêm</a:t>
            </a:r>
            <a:r>
              <a:rPr lang="en-US" b="0" i="0" dirty="0">
                <a:effectLst/>
              </a:rPr>
              <a:t> </a:t>
            </a:r>
            <a:r>
              <a:rPr lang="en-US" b="0" i="0" dirty="0" err="1">
                <a:effectLst/>
              </a:rPr>
              <a:t>khoảng</a:t>
            </a:r>
            <a:r>
              <a:rPr lang="en-US" b="0" i="0" dirty="0">
                <a:effectLst/>
              </a:rPr>
              <a:t> 40% </a:t>
            </a:r>
            <a:r>
              <a:rPr lang="en-US" b="0" i="0" dirty="0" err="1">
                <a:effectLst/>
              </a:rPr>
              <a:t>dữ</a:t>
            </a:r>
            <a:r>
              <a:rPr lang="en-US" b="0" i="0" dirty="0">
                <a:effectLst/>
              </a:rPr>
              <a:t> </a:t>
            </a:r>
            <a:r>
              <a:rPr lang="en-US" b="0" i="0" dirty="0" err="1">
                <a:effectLst/>
              </a:rPr>
              <a:t>liệu</a:t>
            </a:r>
            <a:r>
              <a:rPr lang="en-US" b="0" i="0" dirty="0">
                <a:effectLst/>
              </a:rPr>
              <a:t> </a:t>
            </a:r>
            <a:r>
              <a:rPr lang="en-US" b="0" i="0" dirty="0" err="1">
                <a:effectLst/>
              </a:rPr>
              <a:t>kết</a:t>
            </a:r>
            <a:r>
              <a:rPr lang="en-US" b="0" i="0" dirty="0">
                <a:effectLst/>
              </a:rPr>
              <a:t> </a:t>
            </a:r>
            <a:r>
              <a:rPr lang="en-US" b="0" i="0" dirty="0" err="1">
                <a:effectLst/>
              </a:rPr>
              <a:t>hợp</a:t>
            </a:r>
            <a:r>
              <a:rPr lang="en-US" b="0" i="0" dirty="0">
                <a:effectLst/>
              </a:rPr>
              <a:t> </a:t>
            </a:r>
            <a:r>
              <a:rPr lang="en-US" b="0" i="0" dirty="0" err="1">
                <a:effectLst/>
              </a:rPr>
              <a:t>với</a:t>
            </a:r>
            <a:r>
              <a:rPr lang="en-US" b="0" i="0" dirty="0">
                <a:effectLst/>
              </a:rPr>
              <a:t> </a:t>
            </a:r>
            <a:r>
              <a:rPr lang="en-US" b="0" i="0" dirty="0" err="1">
                <a:effectLst/>
              </a:rPr>
              <a:t>các</a:t>
            </a:r>
            <a:r>
              <a:rPr lang="en-US" b="0" i="0" dirty="0">
                <a:effectLst/>
              </a:rPr>
              <a:t> </a:t>
            </a:r>
            <a:r>
              <a:rPr lang="en-US" b="0" i="0" dirty="0" err="1">
                <a:effectLst/>
              </a:rPr>
              <a:t>nguồn</a:t>
            </a:r>
            <a:r>
              <a:rPr lang="en-US" b="0" i="0" dirty="0">
                <a:effectLst/>
              </a:rPr>
              <a:t> </a:t>
            </a:r>
            <a:r>
              <a:rPr lang="en-US" b="0" i="0" dirty="0" err="1">
                <a:effectLst/>
              </a:rPr>
              <a:t>dữ</a:t>
            </a:r>
            <a:r>
              <a:rPr lang="en-US" b="0" i="0" dirty="0">
                <a:effectLst/>
              </a:rPr>
              <a:t> </a:t>
            </a:r>
            <a:r>
              <a:rPr lang="en-US" b="0" i="0" dirty="0" err="1">
                <a:effectLst/>
              </a:rPr>
              <a:t>liệu</a:t>
            </a:r>
            <a:r>
              <a:rPr lang="en-US" b="0" i="0" dirty="0">
                <a:effectLst/>
              </a:rPr>
              <a:t> </a:t>
            </a:r>
            <a:r>
              <a:rPr lang="en-US" b="0" i="0" dirty="0" err="1">
                <a:effectLst/>
              </a:rPr>
              <a:t>có</a:t>
            </a:r>
            <a:r>
              <a:rPr lang="en-US" b="0" i="0" dirty="0">
                <a:effectLst/>
              </a:rPr>
              <a:t> </a:t>
            </a:r>
            <a:r>
              <a:rPr lang="en-US" b="0" i="0" dirty="0" err="1">
                <a:effectLst/>
              </a:rPr>
              <a:t>sẵn</a:t>
            </a:r>
            <a:r>
              <a:rPr lang="en-US" b="0" i="0" dirty="0">
                <a:effectLst/>
              </a:rPr>
              <a:t> </a:t>
            </a:r>
            <a:r>
              <a:rPr lang="en-US" b="0" i="0" dirty="0" err="1">
                <a:effectLst/>
              </a:rPr>
              <a:t>và</a:t>
            </a:r>
            <a:r>
              <a:rPr lang="en-US" b="0" i="0" dirty="0">
                <a:effectLst/>
              </a:rPr>
              <a:t> </a:t>
            </a:r>
            <a:r>
              <a:rPr lang="en-US" b="0" i="0" dirty="0" err="1">
                <a:effectLst/>
              </a:rPr>
              <a:t>họ</a:t>
            </a:r>
            <a:r>
              <a:rPr lang="en-US" b="0" i="0" dirty="0">
                <a:effectLst/>
              </a:rPr>
              <a:t> </a:t>
            </a:r>
            <a:r>
              <a:rPr lang="en-US" b="0" i="0" dirty="0" err="1">
                <a:effectLst/>
              </a:rPr>
              <a:t>dành</a:t>
            </a:r>
            <a:r>
              <a:rPr lang="en-US" b="0" i="0" dirty="0">
                <a:effectLst/>
              </a:rPr>
              <a:t> </a:t>
            </a:r>
            <a:r>
              <a:rPr lang="en-US" b="0" i="0" dirty="0" err="1">
                <a:effectLst/>
              </a:rPr>
              <a:t>rất</a:t>
            </a:r>
            <a:r>
              <a:rPr lang="en-US" b="0" i="0" dirty="0">
                <a:effectLst/>
              </a:rPr>
              <a:t> </a:t>
            </a:r>
            <a:r>
              <a:rPr lang="en-US" b="0" i="0" dirty="0" err="1">
                <a:effectLst/>
              </a:rPr>
              <a:t>nhiều</a:t>
            </a:r>
            <a:r>
              <a:rPr lang="en-US" b="0" i="0" dirty="0">
                <a:effectLst/>
              </a:rPr>
              <a:t> effort </a:t>
            </a:r>
            <a:r>
              <a:rPr lang="en-US" b="0" i="0" dirty="0" err="1">
                <a:effectLst/>
              </a:rPr>
              <a:t>để</a:t>
            </a:r>
            <a:r>
              <a:rPr lang="en-US" b="0" i="0" dirty="0">
                <a:effectLst/>
              </a:rPr>
              <a:t> </a:t>
            </a:r>
            <a:r>
              <a:rPr lang="en-US" b="0" i="0" dirty="0" err="1">
                <a:effectLst/>
              </a:rPr>
              <a:t>lọc</a:t>
            </a:r>
            <a:r>
              <a:rPr lang="en-US" b="0" i="0" dirty="0">
                <a:effectLst/>
              </a:rPr>
              <a:t> </a:t>
            </a:r>
            <a:r>
              <a:rPr lang="en-US" b="0" i="0" dirty="0" err="1">
                <a:effectLst/>
              </a:rPr>
              <a:t>các</a:t>
            </a:r>
            <a:r>
              <a:rPr lang="en-US" b="0" i="0" dirty="0">
                <a:effectLst/>
              </a:rPr>
              <a:t> </a:t>
            </a:r>
            <a:r>
              <a:rPr lang="en-US" b="0" i="0" dirty="0" err="1">
                <a:effectLst/>
              </a:rPr>
              <a:t>thông</a:t>
            </a:r>
            <a:r>
              <a:rPr lang="en-US" b="0" i="0" dirty="0">
                <a:effectLst/>
              </a:rPr>
              <a:t> tin </a:t>
            </a:r>
            <a:r>
              <a:rPr lang="en-US" b="0" i="0" dirty="0" err="1">
                <a:effectLst/>
              </a:rPr>
              <a:t>cá</a:t>
            </a:r>
            <a:r>
              <a:rPr lang="en-US" b="0" i="0" dirty="0">
                <a:effectLst/>
              </a:rPr>
              <a:t> </a:t>
            </a:r>
            <a:r>
              <a:rPr lang="en-US" b="0" i="0" dirty="0" err="1">
                <a:effectLst/>
              </a:rPr>
              <a:t>nhân</a:t>
            </a:r>
            <a:r>
              <a:rPr lang="en-US" b="0" i="0" dirty="0">
                <a:effectLst/>
              </a:rPr>
              <a:t> </a:t>
            </a:r>
            <a:r>
              <a:rPr lang="en-US" b="0" i="0" dirty="0" err="1">
                <a:effectLst/>
              </a:rPr>
              <a:t>có</a:t>
            </a:r>
            <a:r>
              <a:rPr lang="en-US" b="0" i="0" dirty="0">
                <a:effectLst/>
              </a:rPr>
              <a:t> </a:t>
            </a:r>
            <a:r>
              <a:rPr lang="en-US" b="0" i="0" dirty="0" err="1">
                <a:effectLst/>
              </a:rPr>
              <a:t>thể</a:t>
            </a:r>
            <a:r>
              <a:rPr lang="en-US" b="0" i="0" dirty="0">
                <a:effectLst/>
              </a:rPr>
              <a:t> </a:t>
            </a:r>
            <a:r>
              <a:rPr lang="en-US" b="0" i="0" dirty="0" err="1">
                <a:effectLst/>
              </a:rPr>
              <a:t>gây</a:t>
            </a:r>
            <a:r>
              <a:rPr lang="en-US" b="0" i="0" dirty="0">
                <a:effectLst/>
              </a:rPr>
              <a:t> </a:t>
            </a:r>
            <a:r>
              <a:rPr lang="en-US" b="0" i="0" dirty="0" err="1">
                <a:effectLst/>
              </a:rPr>
              <a:t>độc</a:t>
            </a:r>
            <a:r>
              <a:rPr lang="en-US" b="0" i="0" dirty="0">
                <a:effectLst/>
              </a:rPr>
              <a:t> </a:t>
            </a:r>
            <a:r>
              <a:rPr lang="en-US" b="0" i="0" dirty="0" err="1">
                <a:effectLst/>
              </a:rPr>
              <a:t>hại</a:t>
            </a:r>
            <a:r>
              <a:rPr lang="en-US" b="0" i="0" dirty="0">
                <a:effectLst/>
              </a:rPr>
              <a:t> </a:t>
            </a:r>
            <a:r>
              <a:rPr lang="en-US" b="0" i="0" dirty="0" err="1">
                <a:effectLst/>
              </a:rPr>
              <a:t>cho</a:t>
            </a:r>
            <a:r>
              <a:rPr lang="en-US" b="0" i="0" dirty="0">
                <a:effectLst/>
              </a:rPr>
              <a:t> </a:t>
            </a:r>
            <a:r>
              <a:rPr lang="en-US" b="0" i="0" dirty="0" err="1">
                <a:effectLst/>
              </a:rPr>
              <a:t>mô</a:t>
            </a:r>
            <a:r>
              <a:rPr lang="en-US" b="0" i="0" dirty="0">
                <a:effectLst/>
              </a:rPr>
              <a:t> </a:t>
            </a:r>
            <a:r>
              <a:rPr lang="en-US" b="0" i="0" dirty="0" err="1">
                <a:effectLst/>
              </a:rPr>
              <a:t>hình</a:t>
            </a:r>
            <a:r>
              <a:rPr lang="en-US" b="0" i="0" dirty="0">
                <a:effectLst/>
              </a:rPr>
              <a:t>.</a:t>
            </a:r>
          </a:p>
          <a:p>
            <a:pPr>
              <a:lnSpc>
                <a:spcPct val="90000"/>
              </a:lnSpc>
            </a:pPr>
            <a:r>
              <a:rPr lang="vi-VN" b="0" i="0" dirty="0">
                <a:effectLst/>
              </a:rPr>
              <a:t>Tập dữ liệu này khoảng 2 </a:t>
            </a:r>
            <a:r>
              <a:rPr lang="vi-VN" b="0" i="0" dirty="0" err="1">
                <a:effectLst/>
              </a:rPr>
              <a:t>trillion</a:t>
            </a:r>
            <a:r>
              <a:rPr lang="vi-VN" b="0" i="0" dirty="0">
                <a:effectLst/>
              </a:rPr>
              <a:t> tức 2000 tỉ </a:t>
            </a:r>
            <a:r>
              <a:rPr lang="vi-VN" b="0" i="0" dirty="0" err="1">
                <a:effectLst/>
              </a:rPr>
              <a:t>tokens</a:t>
            </a:r>
            <a:r>
              <a:rPr lang="vi-VN" b="0" i="0" dirty="0">
                <a:effectLst/>
              </a:rPr>
              <a:t>. </a:t>
            </a:r>
            <a:endParaRPr lang="en-US" b="0" i="0" dirty="0">
              <a:effectLst/>
            </a:endParaRPr>
          </a:p>
          <a:p>
            <a:pPr>
              <a:lnSpc>
                <a:spcPct val="90000"/>
              </a:lnSpc>
            </a:pPr>
            <a:r>
              <a:rPr lang="en-US" dirty="0"/>
              <a:t>H</a:t>
            </a:r>
            <a:r>
              <a:rPr lang="vi-VN" b="0" i="0" dirty="0" err="1">
                <a:effectLst/>
              </a:rPr>
              <a:t>uấn</a:t>
            </a:r>
            <a:r>
              <a:rPr lang="vi-VN" b="0" i="0" dirty="0">
                <a:effectLst/>
              </a:rPr>
              <a:t> luyện mô hình </a:t>
            </a:r>
            <a:r>
              <a:rPr lang="vi-VN" b="0" i="0" dirty="0" err="1">
                <a:effectLst/>
              </a:rPr>
              <a:t>Transformer</a:t>
            </a:r>
            <a:r>
              <a:rPr lang="vi-VN" b="0" i="0" dirty="0">
                <a:effectLst/>
              </a:rPr>
              <a:t> sử dụng thuật toán </a:t>
            </a:r>
            <a:r>
              <a:rPr lang="vi-VN" b="0" i="0" dirty="0" err="1">
                <a:effectLst/>
              </a:rPr>
              <a:t>AdamW</a:t>
            </a:r>
            <a:r>
              <a:rPr lang="vi-VN" b="0" i="0" dirty="0">
                <a:effectLst/>
              </a:rPr>
              <a:t>, sử dụng </a:t>
            </a:r>
            <a:r>
              <a:rPr lang="vi-VN" b="0" i="0" dirty="0" err="1">
                <a:effectLst/>
              </a:rPr>
              <a:t>learning</a:t>
            </a:r>
            <a:r>
              <a:rPr lang="vi-VN" b="0" i="0" dirty="0">
                <a:effectLst/>
              </a:rPr>
              <a:t> </a:t>
            </a:r>
            <a:r>
              <a:rPr lang="vi-VN" b="0" i="0" dirty="0" err="1">
                <a:effectLst/>
              </a:rPr>
              <a:t>rate</a:t>
            </a:r>
            <a:r>
              <a:rPr lang="vi-VN" b="0" i="0" dirty="0">
                <a:effectLst/>
              </a:rPr>
              <a:t> </a:t>
            </a:r>
            <a:r>
              <a:rPr lang="vi-VN" b="0" i="0" dirty="0" err="1">
                <a:effectLst/>
              </a:rPr>
              <a:t>scheduler</a:t>
            </a:r>
            <a:r>
              <a:rPr lang="vi-VN" b="0" i="0" dirty="0">
                <a:effectLst/>
              </a:rPr>
              <a:t> với </a:t>
            </a:r>
            <a:r>
              <a:rPr lang="vi-VN" b="0" i="0" dirty="0" err="1">
                <a:effectLst/>
              </a:rPr>
              <a:t>warmup</a:t>
            </a:r>
            <a:r>
              <a:rPr lang="vi-VN" b="0" i="0" dirty="0">
                <a:effectLst/>
              </a:rPr>
              <a:t> 2000 bước đầu tiên</a:t>
            </a:r>
            <a:endParaRPr lang="en-US" b="0" i="0" dirty="0">
              <a:effectLst/>
            </a:endParaRPr>
          </a:p>
          <a:p>
            <a:pPr>
              <a:lnSpc>
                <a:spcPct val="90000"/>
              </a:lnSpc>
            </a:pPr>
            <a:r>
              <a:rPr lang="en-US" dirty="0"/>
              <a:t>S</a:t>
            </a:r>
            <a:r>
              <a:rPr lang="vi-VN" b="0" i="0" dirty="0">
                <a:effectLst/>
              </a:rPr>
              <a:t>au khi </a:t>
            </a:r>
            <a:r>
              <a:rPr lang="vi-VN" b="0" i="0" dirty="0" err="1">
                <a:effectLst/>
              </a:rPr>
              <a:t>train</a:t>
            </a:r>
            <a:r>
              <a:rPr lang="vi-VN" b="0" i="0" dirty="0">
                <a:effectLst/>
              </a:rPr>
              <a:t> với 2000 tỉ </a:t>
            </a:r>
            <a:r>
              <a:rPr lang="vi-VN" b="0" i="0" dirty="0" err="1">
                <a:effectLst/>
              </a:rPr>
              <a:t>token</a:t>
            </a:r>
            <a:r>
              <a:rPr lang="vi-VN" b="0" i="0" dirty="0">
                <a:effectLst/>
              </a:rPr>
              <a:t> thì </a:t>
            </a:r>
            <a:r>
              <a:rPr lang="vi-VN" b="0" i="0" dirty="0" err="1">
                <a:effectLst/>
              </a:rPr>
              <a:t>training</a:t>
            </a:r>
            <a:r>
              <a:rPr lang="vi-VN" b="0" i="0" dirty="0">
                <a:effectLst/>
              </a:rPr>
              <a:t> </a:t>
            </a:r>
            <a:r>
              <a:rPr lang="vi-VN" b="0" i="0" dirty="0" err="1">
                <a:effectLst/>
              </a:rPr>
              <a:t>loss</a:t>
            </a:r>
            <a:r>
              <a:rPr lang="vi-VN" b="0" i="0" dirty="0">
                <a:effectLst/>
              </a:rPr>
              <a:t> vẫn chưa có dấu hiệu bão </a:t>
            </a:r>
            <a:r>
              <a:rPr lang="vi-VN" b="0" i="0" dirty="0" err="1">
                <a:effectLst/>
              </a:rPr>
              <a:t>hoà</a:t>
            </a:r>
            <a:r>
              <a:rPr lang="vi-VN" b="0" i="0" dirty="0">
                <a:effectLst/>
              </a:rPr>
              <a:t>, tức là nếu tiếp tục bổ sung thêm dữ liệu và thời gian </a:t>
            </a:r>
            <a:r>
              <a:rPr lang="vi-VN" b="0" i="0" dirty="0" err="1">
                <a:effectLst/>
              </a:rPr>
              <a:t>training</a:t>
            </a:r>
            <a:r>
              <a:rPr lang="vi-VN" b="0" i="0" dirty="0">
                <a:effectLst/>
              </a:rPr>
              <a:t> thì có thể chúng ta sẽ thu thập được mô hình tốt hơn</a:t>
            </a:r>
            <a:endParaRPr lang="en-US" dirty="0"/>
          </a:p>
        </p:txBody>
      </p:sp>
      <p:pic>
        <p:nvPicPr>
          <p:cNvPr id="5" name="Hình ảnh 4" descr="Ảnh có chứa văn bản, ảnh chụp màn hình, hàng, biểu đồ&#10;&#10;Mô tả được tạo tự động">
            <a:extLst>
              <a:ext uri="{FF2B5EF4-FFF2-40B4-BE49-F238E27FC236}">
                <a16:creationId xmlns:a16="http://schemas.microsoft.com/office/drawing/2014/main" id="{18212A0F-83AE-3835-27F3-B87C30453F33}"/>
              </a:ext>
            </a:extLst>
          </p:cNvPr>
          <p:cNvPicPr>
            <a:picLocks noChangeAspect="1"/>
          </p:cNvPicPr>
          <p:nvPr/>
        </p:nvPicPr>
        <p:blipFill>
          <a:blip r:embed="rId2"/>
          <a:stretch>
            <a:fillRect/>
          </a:stretch>
        </p:blipFill>
        <p:spPr>
          <a:xfrm>
            <a:off x="7444508" y="2560320"/>
            <a:ext cx="3707661" cy="3310128"/>
          </a:xfrm>
          <a:prstGeom prst="rect">
            <a:avLst/>
          </a:prstGeom>
          <a:noFill/>
        </p:spPr>
      </p:pic>
    </p:spTree>
    <p:extLst>
      <p:ext uri="{BB962C8B-B14F-4D97-AF65-F5344CB8AC3E}">
        <p14:creationId xmlns:p14="http://schemas.microsoft.com/office/powerpoint/2010/main" val="41471935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Custom 162">
      <a:dk1>
        <a:sysClr val="windowText" lastClr="000000"/>
      </a:dk1>
      <a:lt1>
        <a:sysClr val="window" lastClr="FFFFFF"/>
      </a:lt1>
      <a:dk2>
        <a:srgbClr val="212121"/>
      </a:dk2>
      <a:lt2>
        <a:srgbClr val="DADADA"/>
      </a:lt2>
      <a:accent1>
        <a:srgbClr val="CBAF62"/>
      </a:accent1>
      <a:accent2>
        <a:srgbClr val="4096B0"/>
      </a:accent2>
      <a:accent3>
        <a:srgbClr val="803348"/>
      </a:accent3>
      <a:accent4>
        <a:srgbClr val="8E684C"/>
      </a:accent4>
      <a:accent5>
        <a:srgbClr val="AB946B"/>
      </a:accent5>
      <a:accent6>
        <a:srgbClr val="803348"/>
      </a:accent6>
      <a:hlink>
        <a:srgbClr val="86724D"/>
      </a:hlink>
      <a:folHlink>
        <a:srgbClr val="CBAF62"/>
      </a:folHlink>
    </a:clrScheme>
    <a:fontScheme name="Custom 169">
      <a:majorFont>
        <a:latin typeface="Rockwell"/>
        <a:ea typeface=""/>
        <a:cs typeface=""/>
      </a:majorFont>
      <a:minorFont>
        <a:latin typeface="Trebuchet MS"/>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F66931312_Digital time capsule_AAS_v5" id="{70FAC956-2C2E-4E61-8736-FD44862A1361}" vid="{42D0A1C3-4A83-4DA4-BA7B-A54A584438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892278-FDE0-40F8-A58D-8E29B6A538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548711-126A-42FA-BDC3-C9691394C07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760F61B-4914-4187-8AF9-DCADA961DF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Digital time capsule</Template>
  <TotalTime>0</TotalTime>
  <Words>1365</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Lucida Handwriting</vt:lpstr>
      <vt:lpstr>Open Sans</vt:lpstr>
      <vt:lpstr>Rockwell</vt:lpstr>
      <vt:lpstr>Trebuchet MS</vt:lpstr>
      <vt:lpstr>Organic</vt:lpstr>
      <vt:lpstr>Xây dựng ChatBots trên LLaMA-2</vt:lpstr>
      <vt:lpstr>Giới thiệu đề tài</vt:lpstr>
      <vt:lpstr>Nội dung</vt:lpstr>
      <vt:lpstr>LLaMA-2 là gì?</vt:lpstr>
      <vt:lpstr>Điểm mới so với LLaMA-1</vt:lpstr>
      <vt:lpstr>Kiến trúc mô hình</vt:lpstr>
      <vt:lpstr>Cách huấn luyện</vt:lpstr>
      <vt:lpstr>PreTrainning</vt:lpstr>
      <vt:lpstr>PreTrainning</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2023-02-05T14:43:09Z</dcterms:created>
  <dcterms:modified xsi:type="dcterms:W3CDTF">2023-09-21T12:43:46Z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