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3" r:id="rId4"/>
    <p:sldId id="258" r:id="rId5"/>
    <p:sldId id="259" r:id="rId6"/>
    <p:sldId id="260" r:id="rId7"/>
    <p:sldId id="262" r:id="rId8"/>
    <p:sldId id="264" r:id="rId9"/>
    <p:sldId id="265" r:id="rId10"/>
    <p:sldId id="266" r:id="rId11"/>
    <p:sldId id="269" r:id="rId12"/>
    <p:sldId id="267" r:id="rId13"/>
    <p:sldId id="270" r:id="rId14"/>
    <p:sldId id="268"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varScale="1">
        <p:scale>
          <a:sx n="69" d="100"/>
          <a:sy n="69" d="100"/>
        </p:scale>
        <p:origin x="54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9/21/2017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9/21/2017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9/21/2017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9/21/2017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9/21/2017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9/21/2017</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9/21/2017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9/21/2017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Supermarket shopping application</a:t>
            </a:r>
          </a:p>
        </p:txBody>
      </p:sp>
      <p:sp>
        <p:nvSpPr>
          <p:cNvPr id="3" name="Subtitle 2"/>
          <p:cNvSpPr>
            <a:spLocks noGrp="1"/>
          </p:cNvSpPr>
          <p:nvPr>
            <p:ph type="subTitle" idx="1"/>
          </p:nvPr>
        </p:nvSpPr>
        <p:spPr>
          <a:xfrm>
            <a:off x="5180215" y="5607027"/>
            <a:ext cx="5062913" cy="1069848"/>
          </a:xfrm>
        </p:spPr>
        <p:txBody>
          <a:bodyPr/>
          <a:lstStyle/>
          <a:p>
            <a:r>
              <a:rPr lang="en-US" dirty="0"/>
              <a:t>Duy Thanh Vo </a:t>
            </a:r>
            <a:r>
              <a:rPr lang="mr-IN" dirty="0"/>
              <a:t>–</a:t>
            </a:r>
            <a:r>
              <a:rPr lang="en-US" dirty="0"/>
              <a:t> 986033</a:t>
            </a:r>
          </a:p>
          <a:p>
            <a:r>
              <a:rPr lang="en-US" dirty="0"/>
              <a:t>Huynh Huong Duong Truong - 986043</a:t>
            </a:r>
          </a:p>
        </p:txBody>
      </p:sp>
      <p:sp>
        <p:nvSpPr>
          <p:cNvPr id="5" name="Rectangle 8">
            <a:extLst>
              <a:ext uri="{FF2B5EF4-FFF2-40B4-BE49-F238E27FC236}">
                <a16:creationId xmlns:a16="http://schemas.microsoft.com/office/drawing/2014/main" id="{8A1DE789-54B3-4A54-ABC0-5E8C5892C326}"/>
              </a:ext>
            </a:extLst>
          </p:cNvPr>
          <p:cNvSpPr txBox="1">
            <a:spLocks noChangeArrowheads="1"/>
          </p:cNvSpPr>
          <p:nvPr/>
        </p:nvSpPr>
        <p:spPr>
          <a:xfrm>
            <a:off x="1051560" y="4270772"/>
            <a:ext cx="4822767" cy="762000"/>
          </a:xfrm>
          <a:prstGeom prst="rect">
            <a:avLst/>
          </a:prstGeom>
          <a:noFill/>
          <a:ln/>
        </p:spPr>
        <p:txBody>
          <a:bodyPr vert="horz" lIns="91440" tIns="45720" rIns="91440" bIns="45720" rtlCol="0" anchor="ctr">
            <a:normAutofit fontScale="90000" lnSpcReduction="20000"/>
          </a:bodyPr>
          <a:lstStyle>
            <a:lvl1pPr algn="l" defTabSz="914400" rtl="0" eaLnBrk="1" latinLnBrk="0" hangingPunct="1">
              <a:lnSpc>
                <a:spcPct val="80000"/>
              </a:lnSpc>
              <a:spcBef>
                <a:spcPct val="0"/>
              </a:spcBef>
              <a:buNone/>
              <a:defRPr sz="9600" kern="1200" cap="all" baseline="0">
                <a:blipFill dpi="0" rotWithShape="1">
                  <a:blip r:embed="rId2"/>
                  <a:srcRect/>
                  <a:tile tx="6350" ty="-127000" sx="65000" sy="64000" flip="none" algn="tl"/>
                </a:blipFill>
                <a:latin typeface="+mj-lt"/>
                <a:ea typeface="+mj-ea"/>
                <a:cs typeface="+mj-cs"/>
              </a:defRPr>
            </a:lvl1pPr>
          </a:lstStyle>
          <a:p>
            <a:pPr algn="ctr"/>
            <a:br>
              <a:rPr lang="en-US" sz="3600" b="1" dirty="0">
                <a:solidFill>
                  <a:schemeClr val="tx1"/>
                </a:solidFill>
                <a:latin typeface="Arial" pitchFamily="34" charset="0"/>
                <a:cs typeface="Arial" pitchFamily="34" charset="0"/>
              </a:rPr>
            </a:br>
            <a:r>
              <a:rPr lang="en-US" sz="3600" dirty="0">
                <a:solidFill>
                  <a:schemeClr val="tx1"/>
                </a:solidFill>
                <a:latin typeface="Arial" pitchFamily="34" charset="0"/>
                <a:cs typeface="Arial" pitchFamily="34" charset="0"/>
              </a:rPr>
              <a:t>Dr. </a:t>
            </a:r>
            <a:r>
              <a:rPr lang="en-US" sz="3600" dirty="0" err="1">
                <a:solidFill>
                  <a:schemeClr val="tx1"/>
                </a:solidFill>
                <a:latin typeface="Arial" pitchFamily="34" charset="0"/>
                <a:cs typeface="Arial" pitchFamily="34" charset="0"/>
              </a:rPr>
              <a:t>Shafqat</a:t>
            </a:r>
            <a:r>
              <a:rPr lang="en-US" sz="3600" dirty="0">
                <a:solidFill>
                  <a:schemeClr val="tx1"/>
                </a:solidFill>
                <a:latin typeface="Arial" pitchFamily="34" charset="0"/>
                <a:cs typeface="Arial" pitchFamily="34" charset="0"/>
              </a:rPr>
              <a:t> Ali Shad</a:t>
            </a:r>
            <a:endParaRPr lang="en-US" sz="3600"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10860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65631-55F1-406C-B251-576A4751FB27}"/>
              </a:ext>
            </a:extLst>
          </p:cNvPr>
          <p:cNvSpPr>
            <a:spLocks noGrp="1"/>
          </p:cNvSpPr>
          <p:nvPr>
            <p:ph type="title"/>
          </p:nvPr>
        </p:nvSpPr>
        <p:spPr>
          <a:xfrm>
            <a:off x="1069848" y="484632"/>
            <a:ext cx="7713934" cy="873113"/>
          </a:xfrm>
        </p:spPr>
        <p:txBody>
          <a:bodyPr/>
          <a:lstStyle/>
          <a:p>
            <a:r>
              <a:rPr lang="en-US" b="1" dirty="0"/>
              <a:t>Data Access Layer (DAO)</a:t>
            </a:r>
            <a:endParaRPr lang="en-US" dirty="0"/>
          </a:p>
        </p:txBody>
      </p:sp>
      <p:pic>
        <p:nvPicPr>
          <p:cNvPr id="4" name="Picture 3" descr="UML/DAO%20-%20Class%20Diagram.jpg">
            <a:extLst>
              <a:ext uri="{FF2B5EF4-FFF2-40B4-BE49-F238E27FC236}">
                <a16:creationId xmlns:a16="http://schemas.microsoft.com/office/drawing/2014/main" id="{2E3452CF-721E-4391-AB41-FE55654E8B5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9848" y="1357744"/>
            <a:ext cx="9364472" cy="5368175"/>
          </a:xfrm>
          <a:prstGeom prst="rect">
            <a:avLst/>
          </a:prstGeom>
          <a:noFill/>
          <a:ln>
            <a:noFill/>
          </a:ln>
        </p:spPr>
      </p:pic>
    </p:spTree>
    <p:extLst>
      <p:ext uri="{BB962C8B-B14F-4D97-AF65-F5344CB8AC3E}">
        <p14:creationId xmlns:p14="http://schemas.microsoft.com/office/powerpoint/2010/main" val="3885676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D7B8-980F-4F83-8841-A7838930C7AE}"/>
              </a:ext>
            </a:extLst>
          </p:cNvPr>
          <p:cNvSpPr>
            <a:spLocks noGrp="1"/>
          </p:cNvSpPr>
          <p:nvPr>
            <p:ph type="title"/>
          </p:nvPr>
        </p:nvSpPr>
        <p:spPr/>
        <p:txBody>
          <a:bodyPr/>
          <a:lstStyle/>
          <a:p>
            <a:r>
              <a:rPr lang="en-US" b="1" dirty="0"/>
              <a:t>Sequence - Sign Up</a:t>
            </a:r>
            <a:endParaRPr lang="en-US" dirty="0"/>
          </a:p>
        </p:txBody>
      </p:sp>
      <p:pic>
        <p:nvPicPr>
          <p:cNvPr id="5" name="Picture 4" descr="../../../../../../Desktop/Signup.jp">
            <a:extLst>
              <a:ext uri="{FF2B5EF4-FFF2-40B4-BE49-F238E27FC236}">
                <a16:creationId xmlns:a16="http://schemas.microsoft.com/office/drawing/2014/main" id="{48960324-722C-44DC-8129-6915A31F7CA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9848" y="1835467"/>
            <a:ext cx="8795512" cy="5022533"/>
          </a:xfrm>
          <a:prstGeom prst="rect">
            <a:avLst/>
          </a:prstGeom>
          <a:noFill/>
          <a:ln>
            <a:noFill/>
          </a:ln>
        </p:spPr>
      </p:pic>
    </p:spTree>
    <p:extLst>
      <p:ext uri="{BB962C8B-B14F-4D97-AF65-F5344CB8AC3E}">
        <p14:creationId xmlns:p14="http://schemas.microsoft.com/office/powerpoint/2010/main" val="3305119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68A7A-F828-4323-8F9B-7B6A8E546CCF}"/>
              </a:ext>
            </a:extLst>
          </p:cNvPr>
          <p:cNvSpPr>
            <a:spLocks noGrp="1"/>
          </p:cNvSpPr>
          <p:nvPr>
            <p:ph type="title"/>
          </p:nvPr>
        </p:nvSpPr>
        <p:spPr>
          <a:xfrm>
            <a:off x="1069848" y="484632"/>
            <a:ext cx="4924552" cy="968248"/>
          </a:xfrm>
        </p:spPr>
        <p:txBody>
          <a:bodyPr/>
          <a:lstStyle/>
          <a:p>
            <a:r>
              <a:rPr lang="en-US" dirty="0"/>
              <a:t>Sequence – login</a:t>
            </a:r>
          </a:p>
        </p:txBody>
      </p:sp>
      <p:pic>
        <p:nvPicPr>
          <p:cNvPr id="4" name="Picture 3" descr="../../../../../../Desktop/Login.jp">
            <a:extLst>
              <a:ext uri="{FF2B5EF4-FFF2-40B4-BE49-F238E27FC236}">
                <a16:creationId xmlns:a16="http://schemas.microsoft.com/office/drawing/2014/main" id="{862493E5-0C3A-4EFE-BCA2-76F21D60FF9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9848" y="1371600"/>
            <a:ext cx="8856472" cy="5486400"/>
          </a:xfrm>
          <a:prstGeom prst="rect">
            <a:avLst/>
          </a:prstGeom>
          <a:noFill/>
          <a:ln>
            <a:noFill/>
          </a:ln>
        </p:spPr>
      </p:pic>
    </p:spTree>
    <p:extLst>
      <p:ext uri="{BB962C8B-B14F-4D97-AF65-F5344CB8AC3E}">
        <p14:creationId xmlns:p14="http://schemas.microsoft.com/office/powerpoint/2010/main" val="4133311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0552-7E76-4CA6-B33D-DA27BB4DC3C1}"/>
              </a:ext>
            </a:extLst>
          </p:cNvPr>
          <p:cNvSpPr>
            <a:spLocks noGrp="1"/>
          </p:cNvSpPr>
          <p:nvPr>
            <p:ph type="title"/>
          </p:nvPr>
        </p:nvSpPr>
        <p:spPr/>
        <p:txBody>
          <a:bodyPr/>
          <a:lstStyle/>
          <a:p>
            <a:r>
              <a:rPr lang="en-US" dirty="0"/>
              <a:t>Sequence - </a:t>
            </a:r>
            <a:r>
              <a:rPr lang="en-US" b="1" dirty="0"/>
              <a:t>Add Shopping Cart</a:t>
            </a:r>
            <a:endParaRPr lang="en-US" dirty="0"/>
          </a:p>
        </p:txBody>
      </p:sp>
      <p:pic>
        <p:nvPicPr>
          <p:cNvPr id="4" name="Picture 3" descr="../../../../../../Desktop/SequenceDiagram1.jp">
            <a:extLst>
              <a:ext uri="{FF2B5EF4-FFF2-40B4-BE49-F238E27FC236}">
                <a16:creationId xmlns:a16="http://schemas.microsoft.com/office/drawing/2014/main" id="{84A2D995-F80D-4060-8CA8-81656A9DBF1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9848" y="1736869"/>
            <a:ext cx="7423912" cy="5121131"/>
          </a:xfrm>
          <a:prstGeom prst="rect">
            <a:avLst/>
          </a:prstGeom>
          <a:noFill/>
          <a:ln>
            <a:noFill/>
          </a:ln>
        </p:spPr>
      </p:pic>
    </p:spTree>
    <p:extLst>
      <p:ext uri="{BB962C8B-B14F-4D97-AF65-F5344CB8AC3E}">
        <p14:creationId xmlns:p14="http://schemas.microsoft.com/office/powerpoint/2010/main" val="1687612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05B3-0040-4D7D-87EC-AE9899A8EC9D}"/>
              </a:ext>
            </a:extLst>
          </p:cNvPr>
          <p:cNvSpPr>
            <a:spLocks noGrp="1"/>
          </p:cNvSpPr>
          <p:nvPr>
            <p:ph type="title"/>
          </p:nvPr>
        </p:nvSpPr>
        <p:spPr/>
        <p:txBody>
          <a:bodyPr/>
          <a:lstStyle/>
          <a:p>
            <a:r>
              <a:rPr lang="en-US" dirty="0"/>
              <a:t>Sequence - </a:t>
            </a:r>
            <a:r>
              <a:rPr lang="en-US" b="1" dirty="0"/>
              <a:t>View Order</a:t>
            </a:r>
            <a:endParaRPr lang="en-US" dirty="0"/>
          </a:p>
        </p:txBody>
      </p:sp>
      <p:pic>
        <p:nvPicPr>
          <p:cNvPr id="4" name="Picture 3" descr="../../../../../../Desktop/ViewOrder.jp">
            <a:extLst>
              <a:ext uri="{FF2B5EF4-FFF2-40B4-BE49-F238E27FC236}">
                <a16:creationId xmlns:a16="http://schemas.microsoft.com/office/drawing/2014/main" id="{0D0B2218-E380-4B38-973E-2C39448F27F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9848" y="1695595"/>
            <a:ext cx="6222365" cy="5162406"/>
          </a:xfrm>
          <a:prstGeom prst="rect">
            <a:avLst/>
          </a:prstGeom>
          <a:noFill/>
          <a:ln>
            <a:noFill/>
          </a:ln>
        </p:spPr>
      </p:pic>
    </p:spTree>
    <p:extLst>
      <p:ext uri="{BB962C8B-B14F-4D97-AF65-F5344CB8AC3E}">
        <p14:creationId xmlns:p14="http://schemas.microsoft.com/office/powerpoint/2010/main" val="3732194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Sign up</a:t>
            </a:r>
          </a:p>
          <a:p>
            <a:r>
              <a:rPr lang="en-US" dirty="0"/>
              <a:t>Login</a:t>
            </a:r>
          </a:p>
          <a:p>
            <a:r>
              <a:rPr lang="en-US" dirty="0"/>
              <a:t>Choose Product</a:t>
            </a:r>
          </a:p>
          <a:p>
            <a:r>
              <a:rPr lang="en-US" dirty="0"/>
              <a:t>Manage Shopping Cart</a:t>
            </a:r>
          </a:p>
          <a:p>
            <a:r>
              <a:rPr lang="en-US" dirty="0"/>
              <a:t>Check Out </a:t>
            </a:r>
          </a:p>
          <a:p>
            <a:r>
              <a:rPr lang="en-US" dirty="0"/>
              <a:t>Buy 1-Click </a:t>
            </a:r>
          </a:p>
          <a:p>
            <a:r>
              <a:rPr lang="en-US" dirty="0"/>
              <a:t>Update Profile </a:t>
            </a:r>
          </a:p>
          <a:p>
            <a:r>
              <a:rPr lang="en-US" dirty="0"/>
              <a:t>View Order History</a:t>
            </a:r>
          </a:p>
        </p:txBody>
      </p:sp>
    </p:spTree>
    <p:extLst>
      <p:ext uri="{BB962C8B-B14F-4D97-AF65-F5344CB8AC3E}">
        <p14:creationId xmlns:p14="http://schemas.microsoft.com/office/powerpoint/2010/main" val="918076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a:bodyPr>
          <a:lstStyle/>
          <a:p>
            <a:r>
              <a:rPr lang="en-US" sz="2800" dirty="0"/>
              <a:t>Wholeness</a:t>
            </a:r>
          </a:p>
          <a:p>
            <a:r>
              <a:rPr lang="en-US" sz="2800" dirty="0"/>
              <a:t>Use Cases</a:t>
            </a:r>
          </a:p>
          <a:p>
            <a:r>
              <a:rPr lang="en-US" sz="2800" dirty="0"/>
              <a:t>Technologies</a:t>
            </a:r>
          </a:p>
          <a:p>
            <a:r>
              <a:rPr lang="en-US" sz="2800" dirty="0"/>
              <a:t>Architecture</a:t>
            </a:r>
          </a:p>
          <a:p>
            <a:r>
              <a:rPr lang="en-US" sz="2800" dirty="0"/>
              <a:t>Diagrams</a:t>
            </a:r>
          </a:p>
          <a:p>
            <a:r>
              <a:rPr lang="en-US" sz="2800" dirty="0"/>
              <a:t>Demo</a:t>
            </a:r>
          </a:p>
        </p:txBody>
      </p:sp>
    </p:spTree>
    <p:extLst>
      <p:ext uri="{BB962C8B-B14F-4D97-AF65-F5344CB8AC3E}">
        <p14:creationId xmlns:p14="http://schemas.microsoft.com/office/powerpoint/2010/main" val="120873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8E75-DDD5-42CF-8B16-5E860820996C}"/>
              </a:ext>
            </a:extLst>
          </p:cNvPr>
          <p:cNvSpPr>
            <a:spLocks noGrp="1"/>
          </p:cNvSpPr>
          <p:nvPr>
            <p:ph type="title"/>
          </p:nvPr>
        </p:nvSpPr>
        <p:spPr/>
        <p:txBody>
          <a:bodyPr/>
          <a:lstStyle/>
          <a:p>
            <a:r>
              <a:rPr lang="en-US" dirty="0"/>
              <a:t>Wholeness</a:t>
            </a:r>
          </a:p>
        </p:txBody>
      </p:sp>
      <p:sp>
        <p:nvSpPr>
          <p:cNvPr id="3" name="Content Placeholder 2">
            <a:extLst>
              <a:ext uri="{FF2B5EF4-FFF2-40B4-BE49-F238E27FC236}">
                <a16:creationId xmlns:a16="http://schemas.microsoft.com/office/drawing/2014/main" id="{37C6975E-C67C-4BD5-BC6A-9117B5AB379A}"/>
              </a:ext>
            </a:extLst>
          </p:cNvPr>
          <p:cNvSpPr>
            <a:spLocks noGrp="1"/>
          </p:cNvSpPr>
          <p:nvPr>
            <p:ph idx="1"/>
          </p:nvPr>
        </p:nvSpPr>
        <p:spPr>
          <a:xfrm>
            <a:off x="1069848" y="1668825"/>
            <a:ext cx="10058400" cy="4852047"/>
          </a:xfrm>
        </p:spPr>
        <p:txBody>
          <a:bodyPr>
            <a:noAutofit/>
          </a:bodyPr>
          <a:lstStyle/>
          <a:p>
            <a:r>
              <a:rPr lang="en-US" sz="1600" dirty="0"/>
              <a:t>Supermarket Shopping Application (SSA) will enable customers to buy products, as well as proceed checkout their shopping card toward make payment for their order. Also, they can track their order history if they have registered an user account in application. Moreover, they can update their profile, as well as update the payment information which includes credit/debit card information and shipping address. </a:t>
            </a:r>
          </a:p>
          <a:p>
            <a:r>
              <a:rPr lang="en-US" sz="1600" dirty="0"/>
              <a:t>When a customer first open SSA, he/she views products from home screen. Products are organized follow category list. He/she adds products to their shopping cart and continue shopping or they proceed checking out. Also, SSA will verify the product from stock whether these products are available. </a:t>
            </a:r>
          </a:p>
          <a:p>
            <a:r>
              <a:rPr lang="en-US" sz="1600" dirty="0"/>
              <a:t>For customers who have logged in to application which the shipping information and payment information supplied, he/she has more “Buy 1-Click” feature on a specified product. Also, they can enable or disable this feature from their settings. </a:t>
            </a:r>
          </a:p>
          <a:p>
            <a:r>
              <a:rPr lang="en-US" sz="1600" dirty="0"/>
              <a:t>Once the customer has completed choosing products, customers can proceed checking out their shopping cart. The SSA also will look up the promotion information whether there are any discounts applying to products in this shopping cart. After that, customer can go to payment screen to complete their order by supplying the bank card information, as well as the shipping information. </a:t>
            </a:r>
          </a:p>
          <a:p>
            <a:r>
              <a:rPr lang="en-US" sz="1600" dirty="0"/>
              <a:t>Especially, customer will belong to different types Standard, Silver and Gold. When customer first register to the SSA, their type are Standard. They can be promoted to another type depend on total amount of their order values in the history. He/she also will receive a discount percentage on next their orders in future. </a:t>
            </a:r>
            <a:br>
              <a:rPr lang="en-US" sz="1500" dirty="0"/>
            </a:br>
            <a:endParaRPr lang="en-US" sz="1500" dirty="0"/>
          </a:p>
        </p:txBody>
      </p:sp>
    </p:spTree>
    <p:extLst>
      <p:ext uri="{BB962C8B-B14F-4D97-AF65-F5344CB8AC3E}">
        <p14:creationId xmlns:p14="http://schemas.microsoft.com/office/powerpoint/2010/main" val="4181369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3055" y="1531263"/>
            <a:ext cx="8544663" cy="5167487"/>
          </a:xfrm>
          <a:prstGeom prst="rect">
            <a:avLst/>
          </a:prstGeom>
        </p:spPr>
      </p:pic>
    </p:spTree>
    <p:extLst>
      <p:ext uri="{BB962C8B-B14F-4D97-AF65-F5344CB8AC3E}">
        <p14:creationId xmlns:p14="http://schemas.microsoft.com/office/powerpoint/2010/main" val="44005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a:t>
            </a:r>
          </a:p>
        </p:txBody>
      </p:sp>
      <p:sp>
        <p:nvSpPr>
          <p:cNvPr id="3" name="Content Placeholder 2"/>
          <p:cNvSpPr>
            <a:spLocks noGrp="1"/>
          </p:cNvSpPr>
          <p:nvPr>
            <p:ph idx="1"/>
          </p:nvPr>
        </p:nvSpPr>
        <p:spPr/>
        <p:txBody>
          <a:bodyPr/>
          <a:lstStyle/>
          <a:p>
            <a:r>
              <a:rPr lang="en-US" sz="2800" dirty="0"/>
              <a:t>Front-End: JavaFX</a:t>
            </a:r>
          </a:p>
          <a:p>
            <a:r>
              <a:rPr lang="en-US" sz="2800" dirty="0"/>
              <a:t>Back-End: Java</a:t>
            </a:r>
          </a:p>
          <a:p>
            <a:r>
              <a:rPr lang="en-US" sz="2800" dirty="0"/>
              <a:t>Database: SQLite</a:t>
            </a:r>
          </a:p>
          <a:p>
            <a:endParaRPr lang="en-US" dirty="0"/>
          </a:p>
          <a:p>
            <a:endParaRPr lang="en-US" dirty="0"/>
          </a:p>
        </p:txBody>
      </p:sp>
    </p:spTree>
    <p:extLst>
      <p:ext uri="{BB962C8B-B14F-4D97-AF65-F5344CB8AC3E}">
        <p14:creationId xmlns:p14="http://schemas.microsoft.com/office/powerpoint/2010/main" val="205241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201" y="555682"/>
            <a:ext cx="10058400" cy="1609344"/>
          </a:xfrm>
        </p:spPr>
        <p:txBody>
          <a:bodyPr/>
          <a:lstStyle/>
          <a:p>
            <a:r>
              <a:rPr lang="en-US" dirty="0"/>
              <a:t>architecture</a:t>
            </a:r>
          </a:p>
        </p:txBody>
      </p:sp>
      <p:sp>
        <p:nvSpPr>
          <p:cNvPr id="6" name="Rectangle 5"/>
          <p:cNvSpPr/>
          <p:nvPr/>
        </p:nvSpPr>
        <p:spPr>
          <a:xfrm>
            <a:off x="5308216" y="833587"/>
            <a:ext cx="214290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Presentation Layer: JavaFX</a:t>
            </a:r>
          </a:p>
        </p:txBody>
      </p:sp>
      <p:sp>
        <p:nvSpPr>
          <p:cNvPr id="7" name="Rectangle 6"/>
          <p:cNvSpPr/>
          <p:nvPr/>
        </p:nvSpPr>
        <p:spPr>
          <a:xfrm>
            <a:off x="5308214" y="2422336"/>
            <a:ext cx="214290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 Layer (BUS)</a:t>
            </a:r>
          </a:p>
        </p:txBody>
      </p:sp>
      <p:sp>
        <p:nvSpPr>
          <p:cNvPr id="8" name="Rectangle 7"/>
          <p:cNvSpPr/>
          <p:nvPr/>
        </p:nvSpPr>
        <p:spPr>
          <a:xfrm>
            <a:off x="5308213" y="4011085"/>
            <a:ext cx="214290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 Layer (DAO)</a:t>
            </a:r>
          </a:p>
        </p:txBody>
      </p:sp>
      <p:cxnSp>
        <p:nvCxnSpPr>
          <p:cNvPr id="10" name="Straight Arrow Connector 9"/>
          <p:cNvCxnSpPr/>
          <p:nvPr/>
        </p:nvCxnSpPr>
        <p:spPr>
          <a:xfrm flipV="1">
            <a:off x="5980671" y="1747987"/>
            <a:ext cx="0" cy="6949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709719" y="1747987"/>
            <a:ext cx="0" cy="6949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972433" y="3336736"/>
            <a:ext cx="0" cy="6949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713838" y="3336736"/>
            <a:ext cx="0" cy="6949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308213" y="5599834"/>
            <a:ext cx="214290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 Connection</a:t>
            </a:r>
          </a:p>
        </p:txBody>
      </p:sp>
      <p:cxnSp>
        <p:nvCxnSpPr>
          <p:cNvPr id="23" name="Straight Arrow Connector 22"/>
          <p:cNvCxnSpPr/>
          <p:nvPr/>
        </p:nvCxnSpPr>
        <p:spPr>
          <a:xfrm>
            <a:off x="6713838" y="4964781"/>
            <a:ext cx="8238" cy="6413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72433" y="4925485"/>
            <a:ext cx="8238" cy="63505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Magnetic Disk 28"/>
          <p:cNvSpPr/>
          <p:nvPr/>
        </p:nvSpPr>
        <p:spPr>
          <a:xfrm>
            <a:off x="8881369" y="5560538"/>
            <a:ext cx="1207917" cy="914400"/>
          </a:xfrm>
          <a:prstGeom prst="flowChartMagneticDisk">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SQLite</a:t>
            </a:r>
          </a:p>
        </p:txBody>
      </p:sp>
      <p:cxnSp>
        <p:nvCxnSpPr>
          <p:cNvPr id="32" name="Straight Arrow Connector 31"/>
          <p:cNvCxnSpPr/>
          <p:nvPr/>
        </p:nvCxnSpPr>
        <p:spPr>
          <a:xfrm>
            <a:off x="7451122" y="5837250"/>
            <a:ext cx="1430247" cy="198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7451122" y="6279663"/>
            <a:ext cx="1430247" cy="134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413877" y="4009767"/>
            <a:ext cx="2142906"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Object (DO)</a:t>
            </a:r>
          </a:p>
        </p:txBody>
      </p:sp>
      <p:cxnSp>
        <p:nvCxnSpPr>
          <p:cNvPr id="35" name="Straight Arrow Connector 34"/>
          <p:cNvCxnSpPr/>
          <p:nvPr/>
        </p:nvCxnSpPr>
        <p:spPr>
          <a:xfrm flipH="1" flipV="1">
            <a:off x="7451122" y="3348887"/>
            <a:ext cx="962752" cy="6621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3"/>
            <a:endCxn id="34" idx="1"/>
          </p:cNvCxnSpPr>
          <p:nvPr/>
        </p:nvCxnSpPr>
        <p:spPr>
          <a:xfrm flipV="1">
            <a:off x="7451122" y="4466967"/>
            <a:ext cx="962755" cy="131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8413874" y="2427937"/>
            <a:ext cx="2142909" cy="91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Domain Object</a:t>
            </a:r>
          </a:p>
        </p:txBody>
      </p:sp>
      <p:cxnSp>
        <p:nvCxnSpPr>
          <p:cNvPr id="48" name="Straight Arrow Connector 47"/>
          <p:cNvCxnSpPr/>
          <p:nvPr/>
        </p:nvCxnSpPr>
        <p:spPr>
          <a:xfrm>
            <a:off x="7451122" y="2873936"/>
            <a:ext cx="962751" cy="56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7451122" y="1730462"/>
            <a:ext cx="962753" cy="7066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696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a:t>
            </a:r>
          </a:p>
        </p:txBody>
      </p:sp>
      <p:sp>
        <p:nvSpPr>
          <p:cNvPr id="3" name="Content Placeholder 2"/>
          <p:cNvSpPr>
            <a:spLocks noGrp="1"/>
          </p:cNvSpPr>
          <p:nvPr>
            <p:ph idx="1"/>
          </p:nvPr>
        </p:nvSpPr>
        <p:spPr/>
        <p:txBody>
          <a:bodyPr/>
          <a:lstStyle/>
          <a:p>
            <a:r>
              <a:rPr lang="en-US" sz="2800" dirty="0"/>
              <a:t>Class Diagrams: Domain, BUS and DAO</a:t>
            </a:r>
          </a:p>
          <a:p>
            <a:r>
              <a:rPr lang="en-US" sz="2800" dirty="0"/>
              <a:t>Sequence Diagrams</a:t>
            </a:r>
          </a:p>
        </p:txBody>
      </p:sp>
    </p:spTree>
    <p:extLst>
      <p:ext uri="{BB962C8B-B14F-4D97-AF65-F5344CB8AC3E}">
        <p14:creationId xmlns:p14="http://schemas.microsoft.com/office/powerpoint/2010/main" val="316007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8FF7-BC41-4A2D-85E8-C292B0C7B868}"/>
              </a:ext>
            </a:extLst>
          </p:cNvPr>
          <p:cNvSpPr>
            <a:spLocks noGrp="1"/>
          </p:cNvSpPr>
          <p:nvPr>
            <p:ph type="title"/>
          </p:nvPr>
        </p:nvSpPr>
        <p:spPr>
          <a:xfrm>
            <a:off x="1069848" y="484632"/>
            <a:ext cx="4193032" cy="1609344"/>
          </a:xfrm>
        </p:spPr>
        <p:txBody>
          <a:bodyPr/>
          <a:lstStyle/>
          <a:p>
            <a:r>
              <a:rPr lang="en-US" dirty="0"/>
              <a:t>Domain</a:t>
            </a:r>
          </a:p>
        </p:txBody>
      </p:sp>
      <p:pic>
        <p:nvPicPr>
          <p:cNvPr id="4" name="Picture 3" descr="UML/Domain%20-%20Class%20Diagram.jpg">
            <a:extLst>
              <a:ext uri="{FF2B5EF4-FFF2-40B4-BE49-F238E27FC236}">
                <a16:creationId xmlns:a16="http://schemas.microsoft.com/office/drawing/2014/main" id="{8A7D0D6D-A135-4C6C-8BA9-20D0BFE22E6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32505" y="0"/>
            <a:ext cx="5939790" cy="6858000"/>
          </a:xfrm>
          <a:prstGeom prst="rect">
            <a:avLst/>
          </a:prstGeom>
          <a:noFill/>
          <a:ln>
            <a:noFill/>
          </a:ln>
        </p:spPr>
      </p:pic>
    </p:spTree>
    <p:extLst>
      <p:ext uri="{BB962C8B-B14F-4D97-AF65-F5344CB8AC3E}">
        <p14:creationId xmlns:p14="http://schemas.microsoft.com/office/powerpoint/2010/main" val="572022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EFCA-DBE9-4F79-82A5-609B33822A71}"/>
              </a:ext>
            </a:extLst>
          </p:cNvPr>
          <p:cNvSpPr>
            <a:spLocks noGrp="1"/>
          </p:cNvSpPr>
          <p:nvPr>
            <p:ph type="title"/>
          </p:nvPr>
        </p:nvSpPr>
        <p:spPr>
          <a:xfrm>
            <a:off x="1069846" y="484632"/>
            <a:ext cx="8508263" cy="1039368"/>
          </a:xfrm>
        </p:spPr>
        <p:txBody>
          <a:bodyPr>
            <a:normAutofit/>
          </a:bodyPr>
          <a:lstStyle/>
          <a:p>
            <a:r>
              <a:rPr lang="en-US" b="1" dirty="0"/>
              <a:t>Business Logic Layer (BUS)</a:t>
            </a:r>
            <a:endParaRPr lang="en-US" dirty="0"/>
          </a:p>
        </p:txBody>
      </p:sp>
      <p:pic>
        <p:nvPicPr>
          <p:cNvPr id="4" name="Picture 3" descr="UML/BUS%20-%20Class%20Diagram.jpg">
            <a:extLst>
              <a:ext uri="{FF2B5EF4-FFF2-40B4-BE49-F238E27FC236}">
                <a16:creationId xmlns:a16="http://schemas.microsoft.com/office/drawing/2014/main" id="{0F89CDE7-98DC-4AE5-8425-7141B25AC5A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9848" y="1524000"/>
            <a:ext cx="9284116" cy="5190836"/>
          </a:xfrm>
          <a:prstGeom prst="rect">
            <a:avLst/>
          </a:prstGeom>
          <a:noFill/>
          <a:ln>
            <a:noFill/>
          </a:ln>
        </p:spPr>
      </p:pic>
    </p:spTree>
    <p:extLst>
      <p:ext uri="{BB962C8B-B14F-4D97-AF65-F5344CB8AC3E}">
        <p14:creationId xmlns:p14="http://schemas.microsoft.com/office/powerpoint/2010/main" val="1032395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139</TotalTime>
  <Words>422</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Mangal</vt:lpstr>
      <vt:lpstr>Rockwell</vt:lpstr>
      <vt:lpstr>Rockwell Condensed</vt:lpstr>
      <vt:lpstr>Rockwell Extra Bold</vt:lpstr>
      <vt:lpstr>Wingdings</vt:lpstr>
      <vt:lpstr>Wood Type</vt:lpstr>
      <vt:lpstr>Supermarket shopping application</vt:lpstr>
      <vt:lpstr>Content</vt:lpstr>
      <vt:lpstr>Wholeness</vt:lpstr>
      <vt:lpstr>Use cases</vt:lpstr>
      <vt:lpstr>technologies</vt:lpstr>
      <vt:lpstr>architecture</vt:lpstr>
      <vt:lpstr>Diagrams</vt:lpstr>
      <vt:lpstr>Domain</vt:lpstr>
      <vt:lpstr>Business Logic Layer (BUS)</vt:lpstr>
      <vt:lpstr>Data Access Layer (DAO)</vt:lpstr>
      <vt:lpstr>Sequence - Sign Up</vt:lpstr>
      <vt:lpstr>Sequence – login</vt:lpstr>
      <vt:lpstr>Sequence - Add Shopping Cart</vt:lpstr>
      <vt:lpstr>Sequence - View Order</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shopping app</dc:title>
  <dc:creator>Microsoft Office User</dc:creator>
  <cp:lastModifiedBy>Duong Truong</cp:lastModifiedBy>
  <cp:revision>89</cp:revision>
  <dcterms:created xsi:type="dcterms:W3CDTF">2017-09-18T03:29:58Z</dcterms:created>
  <dcterms:modified xsi:type="dcterms:W3CDTF">2017-09-21T15:44:32Z</dcterms:modified>
</cp:coreProperties>
</file>