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27" r:id="rId4"/>
    <p:sldId id="329" r:id="rId5"/>
    <p:sldId id="331" r:id="rId6"/>
    <p:sldId id="333" r:id="rId7"/>
    <p:sldId id="334" r:id="rId8"/>
    <p:sldId id="330" r:id="rId9"/>
    <p:sldId id="321" r:id="rId10"/>
    <p:sldId id="336" r:id="rId11"/>
    <p:sldId id="337" r:id="rId12"/>
    <p:sldId id="269" r:id="rId13"/>
    <p:sldId id="356" r:id="rId14"/>
    <p:sldId id="357" r:id="rId15"/>
    <p:sldId id="358" r:id="rId16"/>
    <p:sldId id="279" r:id="rId17"/>
    <p:sldId id="290" r:id="rId18"/>
    <p:sldId id="326" r:id="rId19"/>
    <p:sldId id="315" r:id="rId20"/>
    <p:sldId id="316" r:id="rId21"/>
    <p:sldId id="317" r:id="rId22"/>
    <p:sldId id="289" r:id="rId23"/>
    <p:sldId id="282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9" r:id="rId37"/>
    <p:sldId id="351" r:id="rId38"/>
    <p:sldId id="352" r:id="rId39"/>
    <p:sldId id="353" r:id="rId40"/>
    <p:sldId id="354" r:id="rId41"/>
    <p:sldId id="355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3B597F5-85D0-8444-994F-9BEAE348F430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B6EFB0F-1E27-6B4E-933C-ABA72AF12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80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6C2A018-A0F8-2A48-AFE5-DD6B46E4FD2F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1DBA46B8-4EE0-2540-99AD-EDCB8821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8259F-B7E6-EC41-90FD-6365E29FEFE5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B99EDC-6336-9248-AF83-41D8DBD077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08DA1D-D753-F747-A904-FA537BB6F86B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97DAAD-AC2C-2444-872F-A9D9BB51BD4B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Dùng spooling: thực hiện đồng thời nhiều thao tác của 1 công việc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C97FB6-138A-A644-9D22-12D645E73566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35CCFA-10CC-FA49-8A7D-1873AD9AF36A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C5357A-50F8-CD45-8933-975A972B3C14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DBD76C-AC31-9649-A028-DB47C6BDF211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705A4B-2DE4-CA4C-802A-4F7E6584D652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2E913D-0C0B-254F-A289-03D11339A955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E9754C-8E01-7C46-9AE0-AF3AEDA6305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6D2EA-876E-FE4C-8532-7BF979355E35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0F7929-BE4E-8340-A273-35B2184871EC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6AAE9-2076-4446-A6DB-2C4570938E4F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vi-VN" b="1">
                <a:solidFill>
                  <a:srgbClr val="FF0000"/>
                </a:solidFill>
                <a:latin typeface="Arial" charset="0"/>
              </a:rPr>
              <a:t>khi chương trình treo</a:t>
            </a:r>
            <a:r>
              <a:rPr lang="en-US" b="1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alibri" charset="0"/>
                <a:sym typeface="Wingdings" charset="0"/>
              </a:rPr>
              <a:t> hệ thống crashed</a:t>
            </a:r>
            <a:endParaRPr lang="en-US">
              <a:latin typeface="Calibri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F8FE96-0F8C-D144-B30E-C7DDE4B63665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E87C09-1C76-174D-AC9E-3188A2DF83CE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4FF88-747D-BB42-A411-ADBE6892C88A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F3AD83-564B-C54A-A3D8-3A7E8CB6FD81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43ED7B-545F-814B-8B01-CB8F2C13E519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24BCDC-E119-994E-ABAC-8CE2E7E5D614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D36A63-0342-A346-8084-D52A565D3780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C92379-3D63-0941-B21E-C7911F4F2FA6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B21B05-B78A-F842-A565-185428578FAA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B0E6F0-9227-2D4A-A928-C8D9546DC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6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02995-47AD-C642-B69E-487361585230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2DC7-A79A-E047-9816-814D5E968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F3CD-6361-8D40-B75C-679FAFAB69DE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F718-4010-E042-8D44-920771B39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5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-762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8726488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886200"/>
            <a:ext cx="8726488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58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KHOA CNTT - ĐH KHTN TP.HCM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51D0C-0F2B-7645-B386-C334AF4A2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013C8-FCB2-C14D-BC48-EC2ADBE1409C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E8B98-56AA-7743-9539-61B6921C2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8F0EB0-FCEF-1743-A2F6-BC38F9BC1847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B8458F-9EC8-1342-BF07-9106769C8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4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396C-87DD-FE4F-81A3-6A24253ACABB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83E99-2AB1-0748-9667-C000AAAED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60C85-B774-9C40-8011-0071D92FF836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86EC-468E-0449-9842-73C7726FC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E7A16-5702-5348-8FDA-6473463318D1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705A4-79A5-8F46-B71E-6E19F5F49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97D3F-8527-D848-8972-2CE42BA7B74F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A00EB-1E47-0F4A-860F-357AD05AD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C41AE-9A42-C44F-9250-2153B8D4CAA8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6AA18-AC0D-794E-AD08-B1ACDC3BC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9810-BBD8-334B-A8D8-3DF0077A3926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E8094-1625-2A48-AF4E-09C94556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4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charset="0"/>
                <a:cs typeface="+mn-cs"/>
              </a:defRPr>
            </a:lvl1pPr>
          </a:lstStyle>
          <a:p>
            <a:pPr>
              <a:defRPr/>
            </a:pPr>
            <a:fld id="{091C77E0-EAD3-674C-BBA6-42B80A4CF63E}" type="datetimeFigureOut">
              <a:rPr lang="en-US"/>
              <a:pPr>
                <a:defRPr/>
              </a:pPr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orbel" charset="0"/>
                <a:cs typeface="+mn-cs"/>
              </a:defRPr>
            </a:lvl1pPr>
          </a:lstStyle>
          <a:p>
            <a:pPr>
              <a:defRPr/>
            </a:pPr>
            <a:fld id="{6CAA65DD-3714-C34C-9A18-E840936E1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0" r:id="rId2"/>
    <p:sldLayoutId id="2147483796" r:id="rId3"/>
    <p:sldLayoutId id="2147483791" r:id="rId4"/>
    <p:sldLayoutId id="2147483792" r:id="rId5"/>
    <p:sldLayoutId id="2147483793" r:id="rId6"/>
    <p:sldLayoutId id="2147483797" r:id="rId7"/>
    <p:sldLayoutId id="2147483798" r:id="rId8"/>
    <p:sldLayoutId id="2147483799" r:id="rId9"/>
    <p:sldLayoutId id="2147483794" r:id="rId10"/>
    <p:sldLayoutId id="2147483800" r:id="rId11"/>
    <p:sldLayoutId id="214748380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2"/>
          <p:cNvSpPr>
            <a:spLocks noGrp="1"/>
          </p:cNvSpPr>
          <p:nvPr>
            <p:ph type="subTitle" idx="1"/>
          </p:nvPr>
        </p:nvSpPr>
        <p:spPr>
          <a:xfrm>
            <a:off x="685800" y="3376613"/>
            <a:ext cx="8077200" cy="1500187"/>
          </a:xfrm>
        </p:spPr>
        <p:txBody>
          <a:bodyPr anchor="t"/>
          <a:lstStyle/>
          <a:p>
            <a:pPr algn="r"/>
            <a:r>
              <a:rPr lang="en-US">
                <a:latin typeface="Corbel" charset="0"/>
              </a:rPr>
              <a:t>ThS. Cao Xuân Nam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8077200" cy="1673352"/>
          </a:xfrm>
        </p:spPr>
        <p:txBody>
          <a:bodyPr anchor="b"/>
          <a:lstStyle/>
          <a:p>
            <a:pPr algn="ctr">
              <a:defRPr/>
            </a:pPr>
            <a:r>
              <a:rPr lang="en-US" sz="4800" dirty="0" smtClean="0"/>
              <a:t>GIỚI THIỆU HỆ ĐIỀU HÀNH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Chia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sẻ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tài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nguyên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Chia sẻ thời gian</a:t>
            </a:r>
          </a:p>
          <a:p>
            <a:pPr lvl="1" eaLnBrk="1" hangingPunct="1"/>
            <a:r>
              <a:rPr lang="en-US" sz="2400">
                <a:latin typeface="Corbel" charset="0"/>
              </a:rPr>
              <a:t>Một CPU và nhiều chương trình muốn chạy trên nó.</a:t>
            </a:r>
            <a:endParaRPr lang="en-US">
              <a:latin typeface="Corbel" charset="0"/>
            </a:endParaRPr>
          </a:p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Chia sẻ không gian</a:t>
            </a:r>
          </a:p>
          <a:p>
            <a:pPr lvl="1" eaLnBrk="1" hangingPunct="1"/>
            <a:r>
              <a:rPr lang="en-US" sz="2400">
                <a:latin typeface="Corbel" charset="0"/>
              </a:rPr>
              <a:t>Bộ nhớ chính và nhiều chương trình đang thực thi.</a:t>
            </a:r>
          </a:p>
          <a:p>
            <a:pPr lvl="1" eaLnBrk="1" hangingPunct="1"/>
            <a:r>
              <a:rPr lang="en-US" sz="2400">
                <a:latin typeface="Corbel" charset="0"/>
              </a:rPr>
              <a:t>Ổ đĩa cứng lưu trữ nhiều file của nhiều người dùng ở cùng một thời điểm.</a:t>
            </a:r>
            <a:endParaRPr lang="en-US">
              <a:latin typeface="Corbel" charset="0"/>
            </a:endParaRPr>
          </a:p>
          <a:p>
            <a:pPr lvl="1" eaLnBrk="1" hangingPunct="1"/>
            <a:endParaRPr lang="en-US">
              <a:latin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Bảo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vệ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tài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nguyên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You can’t hurt me, I can’t hurt you !</a:t>
            </a:r>
          </a:p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HĐH cung cấp chính sách an toàn và bảo mật</a:t>
            </a:r>
          </a:p>
          <a:p>
            <a:pPr lvl="1" eaLnBrk="1" hangingPunct="1"/>
            <a:r>
              <a:rPr lang="en-US" sz="2400">
                <a:latin typeface="Corbel" charset="0"/>
              </a:rPr>
              <a:t>Bảo vệ chương trình và dữ liệu của chúng với các chương trình khác.</a:t>
            </a:r>
          </a:p>
          <a:p>
            <a:pPr lvl="1" eaLnBrk="1" hangingPunct="1"/>
            <a:r>
              <a:rPr lang="en-US" sz="2400">
                <a:latin typeface="Corbel" charset="0"/>
              </a:rPr>
              <a:t>Lưu giữ thông tin của chương trình/ người dùng đang sử dụng tài nguyên.</a:t>
            </a:r>
          </a:p>
          <a:p>
            <a:pPr lvl="2" eaLnBrk="1" hangingPunct="1"/>
            <a:r>
              <a:rPr lang="en-US" sz="2000">
                <a:latin typeface="Corbel" charset="0"/>
              </a:rPr>
              <a:t>Cấp quyền truy cập</a:t>
            </a:r>
          </a:p>
          <a:p>
            <a:pPr lvl="2"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 sz="2800">
                <a:solidFill>
                  <a:srgbClr val="FF0000"/>
                </a:solidFill>
                <a:latin typeface="Corbel" charset="0"/>
              </a:rPr>
              <a:t>Điều gì xảy ra khi tôi có thể thay đổi dữ liệu của bạn?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Lịch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sử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máy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tính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và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HĐH</a:t>
            </a:r>
            <a:endParaRPr lang="en-U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Generations:</a:t>
            </a:r>
          </a:p>
          <a:p>
            <a:pPr lvl="1" eaLnBrk="1" hangingPunct="1"/>
            <a:r>
              <a:rPr lang="en-US">
                <a:latin typeface="Corbel" charset="0"/>
              </a:rPr>
              <a:t>(1945-55): Vacuum tubes</a:t>
            </a:r>
          </a:p>
          <a:p>
            <a:pPr lvl="1" eaLnBrk="1" hangingPunct="1"/>
            <a:r>
              <a:rPr lang="en-US">
                <a:latin typeface="Corbel" charset="0"/>
              </a:rPr>
              <a:t>(1955-65): Transistors and Batch Systems</a:t>
            </a:r>
          </a:p>
          <a:p>
            <a:pPr lvl="1" eaLnBrk="1" hangingPunct="1"/>
            <a:r>
              <a:rPr lang="en-US">
                <a:latin typeface="Corbel" charset="0"/>
              </a:rPr>
              <a:t>(1965-1980): Integrated Circuits and Multiprogramming</a:t>
            </a:r>
          </a:p>
          <a:p>
            <a:pPr lvl="1" eaLnBrk="1" hangingPunct="1"/>
            <a:r>
              <a:rPr lang="en-US">
                <a:latin typeface="Corbel" charset="0"/>
              </a:rPr>
              <a:t>(1980-Present): Personal Computers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Lịch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sử</a:t>
            </a:r>
            <a:r>
              <a:rPr lang="en-US" dirty="0" smtClean="0">
                <a:cs typeface="+mj-cs"/>
              </a:rPr>
              <a:t> HĐH - 1</a:t>
            </a:r>
            <a:endParaRPr lang="en-US" dirty="0">
              <a:cs typeface="+mj-cs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28600" y="2441575"/>
            <a:ext cx="8534400" cy="403542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z="1600">
                <a:solidFill>
                  <a:srgbClr val="FF0000"/>
                </a:solidFill>
                <a:latin typeface="Corbel" charset="0"/>
              </a:rPr>
              <a:t>Thế hệ thứ 1: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400">
                <a:latin typeface="Corbel" charset="0"/>
              </a:rPr>
              <a:t>Vacuum tube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400">
                <a:latin typeface="Corbel" charset="0"/>
              </a:rPr>
              <a:t>Plug board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400">
                <a:latin typeface="Corbel" charset="0"/>
              </a:rPr>
              <a:t>Tại 1 thời điểm: 1 công việc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400">
                <a:latin typeface="Corbel" charset="0"/>
              </a:rPr>
              <a:t>Vấn đề: lãng phí</a:t>
            </a:r>
          </a:p>
          <a:p>
            <a:pPr eaLnBrk="1" hangingPunct="1">
              <a:lnSpc>
                <a:spcPct val="170000"/>
              </a:lnSpc>
            </a:pPr>
            <a:r>
              <a:rPr lang="en-US" sz="1600">
                <a:solidFill>
                  <a:srgbClr val="FF0000"/>
                </a:solidFill>
                <a:latin typeface="Corbel" charset="0"/>
              </a:rPr>
              <a:t>Thế hệ thứ 2: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400">
                <a:latin typeface="Corbel" charset="0"/>
              </a:rPr>
              <a:t>Transistors 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400">
                <a:latin typeface="Corbel" charset="0"/>
              </a:rPr>
              <a:t>Batch system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400">
                <a:latin typeface="Corbel" charset="0"/>
              </a:rPr>
              <a:t>Sử dụng cơ chế spooling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400">
                <a:latin typeface="Corbel" charset="0"/>
              </a:rPr>
              <a:t>Sử dụng CPU tốt hơn, nhưng vẫn thực thi 1 công việc tại 1 thời điểm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2000" y="2133600"/>
            <a:ext cx="685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219994" y="21328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66207" y="2132806"/>
            <a:ext cx="152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114007" y="2132806"/>
            <a:ext cx="152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791994" y="21328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TextBox 14"/>
          <p:cNvSpPr txBox="1">
            <a:spLocks noChangeArrowheads="1"/>
          </p:cNvSpPr>
          <p:nvPr/>
        </p:nvSpPr>
        <p:spPr bwMode="auto">
          <a:xfrm>
            <a:off x="1066800" y="22860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1945</a:t>
            </a:r>
          </a:p>
        </p:txBody>
      </p:sp>
      <p:sp>
        <p:nvSpPr>
          <p:cNvPr id="40969" name="TextBox 16"/>
          <p:cNvSpPr txBox="1">
            <a:spLocks noChangeArrowheads="1"/>
          </p:cNvSpPr>
          <p:nvPr/>
        </p:nvSpPr>
        <p:spPr bwMode="auto">
          <a:xfrm>
            <a:off x="2274888" y="2297113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1955</a:t>
            </a:r>
          </a:p>
        </p:txBody>
      </p:sp>
      <p:sp>
        <p:nvSpPr>
          <p:cNvPr id="40970" name="TextBox 17"/>
          <p:cNvSpPr txBox="1">
            <a:spLocks noChangeArrowheads="1"/>
          </p:cNvSpPr>
          <p:nvPr/>
        </p:nvSpPr>
        <p:spPr bwMode="auto">
          <a:xfrm>
            <a:off x="3646488" y="2286000"/>
            <a:ext cx="69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1965</a:t>
            </a:r>
          </a:p>
        </p:txBody>
      </p:sp>
      <p:sp>
        <p:nvSpPr>
          <p:cNvPr id="40971" name="TextBox 18"/>
          <p:cNvSpPr txBox="1">
            <a:spLocks noChangeArrowheads="1"/>
          </p:cNvSpPr>
          <p:nvPr/>
        </p:nvSpPr>
        <p:spPr bwMode="auto">
          <a:xfrm>
            <a:off x="5562600" y="22860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1980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1905000" y="1219200"/>
            <a:ext cx="2286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Left Brace 21"/>
          <p:cNvSpPr/>
          <p:nvPr/>
        </p:nvSpPr>
        <p:spPr>
          <a:xfrm rot="5400000">
            <a:off x="3352800" y="1219200"/>
            <a:ext cx="2286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4914900" y="1104900"/>
            <a:ext cx="2286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75" name="TextBox 24"/>
          <p:cNvSpPr txBox="1">
            <a:spLocks noChangeArrowheads="1"/>
          </p:cNvSpPr>
          <p:nvPr/>
        </p:nvSpPr>
        <p:spPr bwMode="auto">
          <a:xfrm>
            <a:off x="1447800" y="1524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Thế hệ 1</a:t>
            </a:r>
            <a:r>
              <a:rPr lang="en-US" sz="1800" baseline="30000"/>
              <a:t>st</a:t>
            </a:r>
            <a:endParaRPr lang="en-US" sz="1800"/>
          </a:p>
        </p:txBody>
      </p:sp>
      <p:sp>
        <p:nvSpPr>
          <p:cNvPr id="40976" name="TextBox 25"/>
          <p:cNvSpPr txBox="1">
            <a:spLocks noChangeArrowheads="1"/>
          </p:cNvSpPr>
          <p:nvPr/>
        </p:nvSpPr>
        <p:spPr bwMode="auto">
          <a:xfrm>
            <a:off x="2898775" y="1524000"/>
            <a:ext cx="133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Thế hệ 2</a:t>
            </a:r>
            <a:r>
              <a:rPr lang="en-US" sz="1800" baseline="30000"/>
              <a:t>nd</a:t>
            </a:r>
            <a:r>
              <a:rPr lang="en-US" sz="1800"/>
              <a:t> </a:t>
            </a:r>
          </a:p>
        </p:txBody>
      </p:sp>
      <p:sp>
        <p:nvSpPr>
          <p:cNvPr id="40977" name="TextBox 26"/>
          <p:cNvSpPr txBox="1">
            <a:spLocks noChangeArrowheads="1"/>
          </p:cNvSpPr>
          <p:nvPr/>
        </p:nvSpPr>
        <p:spPr bwMode="auto">
          <a:xfrm>
            <a:off x="4495800" y="15240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Thế hệ 3</a:t>
            </a:r>
            <a:r>
              <a:rPr lang="en-US" sz="1800" baseline="30000"/>
              <a:t>rd</a:t>
            </a:r>
            <a:r>
              <a:rPr lang="en-US" sz="1800"/>
              <a:t> </a:t>
            </a:r>
          </a:p>
        </p:txBody>
      </p:sp>
      <p:sp>
        <p:nvSpPr>
          <p:cNvPr id="40978" name="TextBox 27"/>
          <p:cNvSpPr txBox="1">
            <a:spLocks noChangeArrowheads="1"/>
          </p:cNvSpPr>
          <p:nvPr/>
        </p:nvSpPr>
        <p:spPr bwMode="auto">
          <a:xfrm>
            <a:off x="6022975" y="15240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Thế hệ 4</a:t>
            </a:r>
            <a:r>
              <a:rPr lang="en-US" sz="1800" baseline="30000"/>
              <a:t>th</a:t>
            </a:r>
            <a:r>
              <a:rPr lang="en-US" sz="180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Lịch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sử</a:t>
            </a:r>
            <a:r>
              <a:rPr lang="en-US" dirty="0" smtClean="0">
                <a:cs typeface="+mj-cs"/>
              </a:rPr>
              <a:t> HĐH - 2</a:t>
            </a:r>
            <a:endParaRPr lang="en-US" dirty="0">
              <a:cs typeface="+mj-cs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z="2000">
                <a:solidFill>
                  <a:srgbClr val="FF0000"/>
                </a:solidFill>
                <a:latin typeface="Corbel" charset="0"/>
              </a:rPr>
              <a:t>Thế hệ thứ 3: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600">
                <a:latin typeface="Corbel" charset="0"/>
              </a:rPr>
              <a:t>Integrated circuits (ICs)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600">
                <a:latin typeface="Corbel" charset="0"/>
              </a:rPr>
              <a:t>Đa nhiệm (multiprogramming)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600">
                <a:latin typeface="Corbel" charset="0"/>
              </a:rPr>
              <a:t>Chia sẻ thời gian: thực thi nhiều công việc cùng 1 lúc</a:t>
            </a:r>
          </a:p>
          <a:p>
            <a:pPr eaLnBrk="1" hangingPunct="1">
              <a:lnSpc>
                <a:spcPct val="170000"/>
              </a:lnSpc>
            </a:pPr>
            <a:r>
              <a:rPr lang="en-US" sz="2000">
                <a:solidFill>
                  <a:srgbClr val="FF0000"/>
                </a:solidFill>
                <a:latin typeface="Corbel" charset="0"/>
              </a:rPr>
              <a:t>Thế hệ thứ 4: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600">
                <a:latin typeface="Corbel" charset="0"/>
              </a:rPr>
              <a:t>Thể thống nhất lớn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600">
                <a:latin typeface="Corbel" charset="0"/>
              </a:rPr>
              <a:t>Dùng cho PC</a:t>
            </a:r>
          </a:p>
          <a:p>
            <a:pPr eaLnBrk="1" hangingPunct="1">
              <a:lnSpc>
                <a:spcPct val="170000"/>
              </a:lnSpc>
            </a:pPr>
            <a:r>
              <a:rPr lang="en-US" sz="2000">
                <a:solidFill>
                  <a:srgbClr val="FF0000"/>
                </a:solidFill>
                <a:latin typeface="Corbel" charset="0"/>
              </a:rPr>
              <a:t>Thế hệ tiếp theo: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600">
                <a:latin typeface="Corbel" charset="0"/>
              </a:rPr>
              <a:t>Hệ thống kết nối thông qua mạng???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600">
                <a:latin typeface="Corbel" charset="0"/>
              </a:rPr>
              <a:t>Quản lý tài nguyên trên diện rộng???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Lịch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sử</a:t>
            </a:r>
            <a:r>
              <a:rPr lang="en-US" dirty="0" smtClean="0">
                <a:cs typeface="+mj-cs"/>
              </a:rPr>
              <a:t> HĐH - 3</a:t>
            </a:r>
            <a:endParaRPr lang="en-US" dirty="0">
              <a:cs typeface="+mj-cs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Một số loại HĐH hiện đại</a:t>
            </a:r>
          </a:p>
          <a:p>
            <a:pPr lvl="1" eaLnBrk="1" hangingPunct="1"/>
            <a:r>
              <a:rPr lang="en-US">
                <a:latin typeface="Corbel" charset="0"/>
              </a:rPr>
              <a:t>Mainframe: MVS</a:t>
            </a:r>
          </a:p>
          <a:p>
            <a:pPr lvl="1" eaLnBrk="1" hangingPunct="1"/>
            <a:r>
              <a:rPr lang="en-US">
                <a:latin typeface="Corbel" charset="0"/>
              </a:rPr>
              <a:t>Server: Solaris, FreeBSD</a:t>
            </a:r>
          </a:p>
          <a:p>
            <a:pPr lvl="1" eaLnBrk="1" hangingPunct="1"/>
            <a:r>
              <a:rPr lang="en-US">
                <a:latin typeface="Corbel" charset="0"/>
              </a:rPr>
              <a:t>Multiprocessor: Cellular IRIX</a:t>
            </a:r>
          </a:p>
          <a:p>
            <a:pPr lvl="1" eaLnBrk="1" hangingPunct="1"/>
            <a:r>
              <a:rPr lang="en-US">
                <a:latin typeface="Corbel" charset="0"/>
              </a:rPr>
              <a:t>PC: Windows, Unix</a:t>
            </a:r>
          </a:p>
          <a:p>
            <a:pPr lvl="1" eaLnBrk="1" hangingPunct="1"/>
            <a:r>
              <a:rPr lang="en-US">
                <a:latin typeface="Corbel" charset="0"/>
              </a:rPr>
              <a:t>Thời gian thực (real-time): VxWorks</a:t>
            </a:r>
          </a:p>
          <a:p>
            <a:pPr lvl="1" eaLnBrk="1" hangingPunct="1"/>
            <a:r>
              <a:rPr lang="en-US">
                <a:latin typeface="Corbel" charset="0"/>
              </a:rPr>
              <a:t>Hệ điều hành nhúng</a:t>
            </a:r>
          </a:p>
          <a:p>
            <a:pPr lvl="1" eaLnBrk="1" hangingPunct="1"/>
            <a:r>
              <a:rPr lang="en-US">
                <a:latin typeface="Corbel" charset="0"/>
              </a:rPr>
              <a:t>Hệ điều hành card thông minh (smart card)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Cấu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trúc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phần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cứng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máy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tính</a:t>
            </a:r>
            <a:endParaRPr lang="en-U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orbel" charset="0"/>
            </a:endParaRPr>
          </a:p>
        </p:txBody>
      </p:sp>
      <p:pic>
        <p:nvPicPr>
          <p:cNvPr id="45059" name="Picture 4" descr="scan00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852738"/>
            <a:ext cx="7027862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Các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thành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phần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của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hệ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thống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Bộ xử lý: CPU</a:t>
            </a:r>
          </a:p>
          <a:p>
            <a:pPr eaLnBrk="1" hangingPunct="1"/>
            <a:r>
              <a:rPr lang="en-US">
                <a:latin typeface="Corbel" charset="0"/>
              </a:rPr>
              <a:t>Bộ nhớ: register, cache, ram, disk, tape…</a:t>
            </a:r>
          </a:p>
          <a:p>
            <a:pPr eaLnBrk="1" hangingPunct="1"/>
            <a:r>
              <a:rPr lang="en-US">
                <a:latin typeface="Corbel" charset="0"/>
              </a:rPr>
              <a:t>Thiết bị nhập xuất: máy in, ổ đĩa, bàn phím, màn hình…</a:t>
            </a:r>
          </a:p>
          <a:p>
            <a:pPr eaLnBrk="1" hangingPunct="1"/>
            <a:endParaRPr lang="en-US">
              <a:latin typeface="Corbel" charset="0"/>
            </a:endParaRPr>
          </a:p>
          <a:p>
            <a:pPr lvl="1" eaLnBrk="1" hangingPunct="1">
              <a:buFont typeface="Wingdings" charset="0"/>
              <a:buNone/>
            </a:pPr>
            <a:endParaRPr lang="en-US">
              <a:latin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Khởi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động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máy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tính</a:t>
            </a:r>
            <a:endParaRPr lang="en-U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Điều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gì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xảy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ra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khi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bấm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nút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mở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nguồn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?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Bộ</a:t>
            </a:r>
            <a:r>
              <a:rPr lang="en-US" dirty="0" smtClean="0">
                <a:ea typeface="+mn-ea"/>
              </a:rPr>
              <a:t> vi </a:t>
            </a:r>
            <a:r>
              <a:rPr lang="en-US" dirty="0" err="1" smtClean="0">
                <a:ea typeface="+mn-ea"/>
              </a:rPr>
              <a:t>xử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lý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khởi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động</a:t>
            </a:r>
            <a:endParaRPr lang="en-US" dirty="0" smtClean="0">
              <a:ea typeface="+mn-ea"/>
            </a:endParaRP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err="1" smtClean="0">
                <a:ea typeface="+mn-ea"/>
              </a:rPr>
              <a:t>Nhảy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vào</a:t>
            </a:r>
            <a:r>
              <a:rPr lang="en-US" dirty="0" smtClean="0">
                <a:ea typeface="+mn-ea"/>
              </a:rPr>
              <a:t> ROM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Nạp</a:t>
            </a:r>
            <a:r>
              <a:rPr lang="en-US" dirty="0" smtClean="0">
                <a:ea typeface="+mn-ea"/>
              </a:rPr>
              <a:t> “</a:t>
            </a:r>
            <a:r>
              <a:rPr lang="en-US" dirty="0" err="1" smtClean="0">
                <a:ea typeface="+mn-ea"/>
              </a:rPr>
              <a:t>Bộ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Khởi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động</a:t>
            </a:r>
            <a:r>
              <a:rPr lang="en-US" dirty="0" smtClean="0">
                <a:ea typeface="+mn-ea"/>
              </a:rPr>
              <a:t>” (bootstrap) </a:t>
            </a:r>
            <a:r>
              <a:rPr lang="en-US" dirty="0" err="1" smtClean="0">
                <a:ea typeface="+mn-ea"/>
              </a:rPr>
              <a:t>từ</a:t>
            </a:r>
            <a:r>
              <a:rPr lang="en-US" dirty="0" smtClean="0">
                <a:ea typeface="+mn-ea"/>
              </a:rPr>
              <a:t> ROM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Nhảy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đến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bộ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khởi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động</a:t>
            </a:r>
            <a:endParaRPr lang="en-US" dirty="0" smtClean="0">
              <a:ea typeface="+mn-ea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Nạp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hệ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điều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hành</a:t>
            </a:r>
            <a:r>
              <a:rPr lang="en-US" dirty="0" smtClean="0">
                <a:ea typeface="+mn-ea"/>
              </a:rPr>
              <a:t>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Khởi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tạo</a:t>
            </a:r>
            <a:r>
              <a:rPr lang="en-US" dirty="0" smtClean="0">
                <a:ea typeface="+mn-ea"/>
              </a:rPr>
              <a:t> HĐH </a:t>
            </a:r>
            <a:r>
              <a:rPr lang="en-US" dirty="0" err="1" smtClean="0">
                <a:ea typeface="+mn-ea"/>
              </a:rPr>
              <a:t>và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chạy</a:t>
            </a:r>
            <a:r>
              <a:rPr lang="en-US" dirty="0" smtClean="0">
                <a:ea typeface="+mn-ea"/>
              </a:rPr>
              <a:t>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User mode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Kernal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mode</a:t>
            </a:r>
            <a:endParaRPr lang="en-U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Cho </a:t>
            </a:r>
            <a:r>
              <a:rPr lang="en-US" dirty="0" err="1" smtClean="0">
                <a:ea typeface="+mn-ea"/>
                <a:cs typeface="+mn-cs"/>
              </a:rPr>
              <a:t>phép</a:t>
            </a:r>
            <a:r>
              <a:rPr lang="en-US" dirty="0" smtClean="0">
                <a:ea typeface="+mn-ea"/>
                <a:cs typeface="+mn-cs"/>
              </a:rPr>
              <a:t> HĐH </a:t>
            </a:r>
            <a:r>
              <a:rPr lang="en-US" dirty="0" err="1" smtClean="0">
                <a:ea typeface="+mn-ea"/>
                <a:cs typeface="+mn-cs"/>
              </a:rPr>
              <a:t>tự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bảo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vệ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bản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thân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và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các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thành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phần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khác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của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hệ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thống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User mode </a:t>
            </a:r>
            <a:r>
              <a:rPr lang="en-US" dirty="0" err="1" smtClean="0">
                <a:ea typeface="+mn-ea"/>
              </a:rPr>
              <a:t>và</a:t>
            </a:r>
            <a:r>
              <a:rPr lang="en-US" dirty="0" smtClean="0">
                <a:ea typeface="+mn-ea"/>
              </a:rPr>
              <a:t> kernel mode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HĐH </a:t>
            </a:r>
            <a:r>
              <a:rPr lang="en-US" dirty="0" err="1" smtClean="0">
                <a:ea typeface="+mn-ea"/>
                <a:cs typeface="+mn-cs"/>
              </a:rPr>
              <a:t>chạy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trong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chế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độ</a:t>
            </a:r>
            <a:r>
              <a:rPr lang="en-US" dirty="0" smtClean="0">
                <a:ea typeface="+mn-ea"/>
                <a:cs typeface="+mn-cs"/>
              </a:rPr>
              <a:t> kernel mode, </a:t>
            </a:r>
            <a:r>
              <a:rPr lang="en-US" dirty="0" err="1" smtClean="0">
                <a:ea typeface="+mn-ea"/>
                <a:cs typeface="+mn-cs"/>
              </a:rPr>
              <a:t>chương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trình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người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dùng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chạy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trong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chế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độ</a:t>
            </a:r>
            <a:r>
              <a:rPr lang="en-US" dirty="0" smtClean="0">
                <a:ea typeface="+mn-ea"/>
                <a:cs typeface="+mn-cs"/>
              </a:rPr>
              <a:t> user mode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Mode bit </a:t>
            </a:r>
            <a:r>
              <a:rPr lang="en-US" dirty="0" err="1" smtClean="0">
                <a:ea typeface="+mn-ea"/>
                <a:cs typeface="+mn-cs"/>
              </a:rPr>
              <a:t>được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cung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cấp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bởi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phần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cứng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Dùng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phân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biệt</a:t>
            </a:r>
            <a:r>
              <a:rPr lang="en-US" dirty="0" smtClean="0">
                <a:ea typeface="+mn-ea"/>
              </a:rPr>
              <a:t> HĐH </a:t>
            </a:r>
            <a:r>
              <a:rPr lang="en-US" dirty="0" err="1" smtClean="0">
                <a:ea typeface="+mn-ea"/>
              </a:rPr>
              <a:t>đang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chạy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trong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chế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độ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nào</a:t>
            </a:r>
            <a:endParaRPr lang="en-US" dirty="0" smtClean="0">
              <a:ea typeface="+mn-ea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Lời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gọi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hệ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thống</a:t>
            </a:r>
            <a:r>
              <a:rPr lang="en-US" dirty="0" smtClean="0">
                <a:ea typeface="+mn-ea"/>
              </a:rPr>
              <a:t> (System call) </a:t>
            </a:r>
            <a:r>
              <a:rPr lang="en-US" dirty="0" err="1" smtClean="0">
                <a:ea typeface="+mn-ea"/>
              </a:rPr>
              <a:t>thay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đổi</a:t>
            </a:r>
            <a:r>
              <a:rPr lang="en-US" dirty="0" smtClean="0">
                <a:ea typeface="+mn-ea"/>
              </a:rPr>
              <a:t> mode bit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Hệ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điều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hành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là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gì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?</a:t>
            </a:r>
            <a:endParaRPr lang="en-U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pic>
        <p:nvPicPr>
          <p:cNvPr id="18434" name="Content Placeholder 3" descr="O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55850"/>
            <a:ext cx="8229600" cy="313055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User mode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vs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Kernel mode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endParaRPr lang="en-US" sz="2000">
              <a:latin typeface="Corbel" charset="0"/>
            </a:endParaRPr>
          </a:p>
          <a:p>
            <a:pPr eaLnBrk="1" hangingPunct="1"/>
            <a:endParaRPr lang="en-US">
              <a:latin typeface="Corbel" charset="0"/>
            </a:endParaRPr>
          </a:p>
        </p:txBody>
      </p:sp>
      <p:pic>
        <p:nvPicPr>
          <p:cNvPr id="53251" name="Picture 3" descr="scan006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286000"/>
            <a:ext cx="88138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Lời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gọi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hệ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thống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- System Calls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10000"/>
              </a:spcAft>
              <a:defRPr/>
            </a:pPr>
            <a:r>
              <a:rPr lang="en-US" sz="2400" dirty="0" err="1" smtClean="0">
                <a:solidFill>
                  <a:srgbClr val="FF0000"/>
                </a:solidFill>
                <a:latin typeface="Corbel" charset="0"/>
                <a:cs typeface="+mn-cs"/>
              </a:rPr>
              <a:t>Là</a:t>
            </a:r>
            <a:r>
              <a:rPr lang="en-US" sz="2400" dirty="0" smtClean="0">
                <a:solidFill>
                  <a:srgbClr val="FF0000"/>
                </a:solidFill>
                <a:latin typeface="Corbel" charset="0"/>
                <a:cs typeface="+mn-cs"/>
              </a:rPr>
              <a:t> “</a:t>
            </a:r>
            <a:r>
              <a:rPr lang="en-US" sz="2400" dirty="0" err="1" smtClean="0">
                <a:solidFill>
                  <a:srgbClr val="FF0000"/>
                </a:solidFill>
                <a:latin typeface="Corbel" charset="0"/>
                <a:cs typeface="+mn-cs"/>
              </a:rPr>
              <a:t>trái</a:t>
            </a:r>
            <a:r>
              <a:rPr lang="en-US" sz="2400" dirty="0" smtClean="0">
                <a:solidFill>
                  <a:srgbClr val="FF0000"/>
                </a:solidFill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rbel" charset="0"/>
                <a:cs typeface="+mn-cs"/>
              </a:rPr>
              <a:t>tim</a:t>
            </a:r>
            <a:r>
              <a:rPr lang="en-US" sz="2400" dirty="0" smtClean="0">
                <a:solidFill>
                  <a:srgbClr val="FF0000"/>
                </a:solidFill>
                <a:latin typeface="Corbel" charset="0"/>
                <a:cs typeface="+mn-cs"/>
              </a:rPr>
              <a:t>” </a:t>
            </a:r>
            <a:r>
              <a:rPr lang="en-US" sz="2400" dirty="0" err="1" smtClean="0">
                <a:solidFill>
                  <a:srgbClr val="FF0000"/>
                </a:solidFill>
                <a:latin typeface="Corbel" charset="0"/>
                <a:cs typeface="+mn-cs"/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rbel" charset="0"/>
                <a:cs typeface="+mn-cs"/>
              </a:rPr>
              <a:t>hệ</a:t>
            </a:r>
            <a:r>
              <a:rPr lang="en-US" sz="2400" dirty="0" smtClean="0">
                <a:solidFill>
                  <a:srgbClr val="FF0000"/>
                </a:solidFill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rbel" charset="0"/>
                <a:cs typeface="+mn-cs"/>
              </a:rPr>
              <a:t>điều</a:t>
            </a:r>
            <a:r>
              <a:rPr lang="en-US" sz="2400" dirty="0" smtClean="0">
                <a:solidFill>
                  <a:srgbClr val="FF0000"/>
                </a:solidFill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rbel" charset="0"/>
                <a:cs typeface="+mn-cs"/>
              </a:rPr>
              <a:t>hành</a:t>
            </a:r>
            <a:r>
              <a:rPr lang="en-US" sz="2400" dirty="0" smtClean="0">
                <a:solidFill>
                  <a:srgbClr val="FF0000"/>
                </a:solidFill>
                <a:latin typeface="Corbel" charset="0"/>
                <a:cs typeface="+mn-cs"/>
              </a:rPr>
              <a:t>.</a:t>
            </a:r>
          </a:p>
          <a:p>
            <a:pPr eaLnBrk="1" hangingPunct="1">
              <a:spcAft>
                <a:spcPct val="10000"/>
              </a:spcAft>
              <a:defRPr/>
            </a:pPr>
            <a:endParaRPr lang="en-US" sz="2400" dirty="0" smtClean="0">
              <a:latin typeface="Corbel" charset="0"/>
              <a:cs typeface="+mn-cs"/>
            </a:endParaRPr>
          </a:p>
          <a:p>
            <a:pPr eaLnBrk="1" hangingPunct="1">
              <a:spcAft>
                <a:spcPct val="10000"/>
              </a:spcAft>
              <a:defRPr/>
            </a:pPr>
            <a:r>
              <a:rPr lang="en-US" sz="2400" dirty="0" err="1" smtClean="0">
                <a:latin typeface="Corbel" charset="0"/>
                <a:cs typeface="+mn-cs"/>
              </a:rPr>
              <a:t>Cung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cấp</a:t>
            </a:r>
            <a:r>
              <a:rPr lang="en-US" sz="2400" dirty="0" smtClean="0">
                <a:latin typeface="Corbel" charset="0"/>
                <a:cs typeface="+mn-cs"/>
              </a:rPr>
              <a:t> interface </a:t>
            </a:r>
            <a:r>
              <a:rPr lang="en-US" sz="2400" dirty="0" err="1" smtClean="0">
                <a:latin typeface="Corbel" charset="0"/>
                <a:cs typeface="+mn-cs"/>
              </a:rPr>
              <a:t>cho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các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dịch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vụ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được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cung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cấp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bởi</a:t>
            </a:r>
            <a:r>
              <a:rPr lang="en-US" sz="2400" dirty="0" smtClean="0">
                <a:latin typeface="Corbel" charset="0"/>
                <a:cs typeface="+mn-cs"/>
              </a:rPr>
              <a:t> HĐH.</a:t>
            </a:r>
            <a:endParaRPr lang="en-US" sz="2400" dirty="0">
              <a:latin typeface="Corbel" charset="0"/>
              <a:cs typeface="+mn-cs"/>
            </a:endParaRPr>
          </a:p>
          <a:p>
            <a:pPr eaLnBrk="1" hangingPunct="1">
              <a:spcAft>
                <a:spcPct val="10000"/>
              </a:spcAft>
              <a:defRPr/>
            </a:pPr>
            <a:r>
              <a:rPr lang="en-US" sz="2400" dirty="0" err="1" smtClean="0">
                <a:latin typeface="Corbel" charset="0"/>
                <a:cs typeface="+mn-cs"/>
              </a:rPr>
              <a:t>Thường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được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viết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bằng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ngôn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ngữ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cấp</a:t>
            </a:r>
            <a:r>
              <a:rPr lang="en-US" sz="2400" dirty="0" smtClean="0">
                <a:latin typeface="Corbel" charset="0"/>
                <a:cs typeface="+mn-cs"/>
              </a:rPr>
              <a:t> cao (C/C++)</a:t>
            </a:r>
          </a:p>
          <a:p>
            <a:pPr eaLnBrk="1" hangingPunct="1">
              <a:spcAft>
                <a:spcPct val="10000"/>
              </a:spcAft>
              <a:defRPr/>
            </a:pPr>
            <a:r>
              <a:rPr lang="en-US" sz="2400" dirty="0" err="1" smtClean="0">
                <a:latin typeface="Corbel" charset="0"/>
                <a:cs typeface="+mn-cs"/>
              </a:rPr>
              <a:t>Được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truy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xuất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từ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các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chương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trình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thông</a:t>
            </a:r>
            <a:r>
              <a:rPr lang="en-US" sz="2400" dirty="0" smtClean="0">
                <a:latin typeface="Corbel" charset="0"/>
                <a:cs typeface="+mn-cs"/>
              </a:rPr>
              <a:t> qua API</a:t>
            </a:r>
            <a:endParaRPr lang="en-US" sz="2400" dirty="0">
              <a:latin typeface="Corbel" charset="0"/>
              <a:cs typeface="+mn-cs"/>
            </a:endParaRPr>
          </a:p>
          <a:p>
            <a:pPr eaLnBrk="1" hangingPunct="1">
              <a:spcAft>
                <a:spcPct val="10000"/>
              </a:spcAft>
              <a:defRPr/>
            </a:pPr>
            <a:endParaRPr lang="en-US" sz="2000" dirty="0" smtClean="0">
              <a:latin typeface="Corbel" charset="0"/>
            </a:endParaRPr>
          </a:p>
          <a:p>
            <a:pPr marL="119062" indent="0" eaLnBrk="1" hangingPunct="1">
              <a:spcAft>
                <a:spcPct val="10000"/>
              </a:spcAft>
              <a:buFont typeface="Wingdings 2" charset="0"/>
              <a:buNone/>
              <a:defRPr/>
            </a:pPr>
            <a:r>
              <a:rPr lang="en-US" sz="2400" dirty="0" smtClean="0">
                <a:latin typeface="Corbel" charset="0"/>
                <a:cs typeface="+mn-cs"/>
              </a:rPr>
              <a:t>	</a:t>
            </a:r>
            <a:endParaRPr lang="en-US" sz="2400" dirty="0">
              <a:latin typeface="Corbel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Các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System Call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điển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hình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>
                <a:ea typeface="+mn-ea"/>
                <a:cs typeface="+mn-cs"/>
              </a:rPr>
              <a:t>Quản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lý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tiến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trình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fork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waitpid</a:t>
            </a:r>
            <a:endParaRPr lang="en-US" dirty="0" smtClean="0">
              <a:ea typeface="+mn-ea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execve</a:t>
            </a:r>
            <a:endParaRPr lang="en-US" dirty="0" smtClean="0">
              <a:ea typeface="+mn-ea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exit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>
                <a:ea typeface="+mn-ea"/>
                <a:cs typeface="+mn-cs"/>
              </a:rPr>
              <a:t>Quản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lý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tập</a:t>
            </a:r>
            <a:r>
              <a:rPr lang="en-US" dirty="0" smtClean="0">
                <a:ea typeface="+mn-ea"/>
                <a:cs typeface="+mn-cs"/>
              </a:rPr>
              <a:t> tin: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open, close, read, write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Thay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đổi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vị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trí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tập</a:t>
            </a:r>
            <a:r>
              <a:rPr lang="en-US" dirty="0" smtClean="0">
                <a:ea typeface="+mn-ea"/>
              </a:rPr>
              <a:t> tin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>
                <a:ea typeface="+mn-ea"/>
                <a:cs typeface="+mn-cs"/>
              </a:rPr>
              <a:t>Quản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lý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thư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mục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Tạo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thư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mục</a:t>
            </a:r>
            <a:endParaRPr lang="en-US" dirty="0" smtClean="0">
              <a:ea typeface="+mn-ea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Xoá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thư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mục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rỗng</a:t>
            </a:r>
            <a:r>
              <a:rPr lang="en-US" dirty="0" smtClean="0">
                <a:ea typeface="+mn-ea"/>
              </a:rPr>
              <a:t>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>
                <a:ea typeface="+mn-ea"/>
                <a:cs typeface="+mn-cs"/>
              </a:rPr>
              <a:t>Các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loại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khác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Thay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đổi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thư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mục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hiện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hành</a:t>
            </a:r>
            <a:endParaRPr lang="en-US" dirty="0" smtClean="0">
              <a:ea typeface="+mn-ea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Lấy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giờ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hệ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thống</a:t>
            </a:r>
            <a:r>
              <a:rPr lang="en-US" dirty="0"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Kiến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trúc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của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HĐH</a:t>
            </a:r>
            <a:endParaRPr lang="en-U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Kiến trúc đơn giản</a:t>
            </a:r>
          </a:p>
          <a:p>
            <a:pPr eaLnBrk="1" hangingPunct="1"/>
            <a:r>
              <a:rPr lang="en-US">
                <a:latin typeface="Corbel" charset="0"/>
              </a:rPr>
              <a:t>Kiến trúc phân lớp</a:t>
            </a:r>
          </a:p>
          <a:p>
            <a:pPr eaLnBrk="1" hangingPunct="1"/>
            <a:r>
              <a:rPr lang="en-US">
                <a:latin typeface="Corbel" charset="0"/>
              </a:rPr>
              <a:t>Kiến trúc máy ảo</a:t>
            </a:r>
          </a:p>
          <a:p>
            <a:pPr eaLnBrk="1" hangingPunct="1"/>
            <a:r>
              <a:rPr lang="en-US">
                <a:latin typeface="Corbel" charset="0"/>
              </a:rPr>
              <a:t>Kiến trúc modules</a:t>
            </a:r>
          </a:p>
          <a:p>
            <a:pPr lvl="1" eaLnBrk="1" hangingPunct="1"/>
            <a:endParaRPr lang="en-US">
              <a:latin typeface="Corbel" charset="0"/>
            </a:endParaRPr>
          </a:p>
          <a:p>
            <a:pPr lvl="1" eaLnBrk="1" hangingPunct="1"/>
            <a:endParaRPr lang="en-US">
              <a:latin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Kiến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>
                <a:cs typeface="+mj-cs"/>
              </a:rPr>
              <a:t>trúc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đơn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giản</a:t>
            </a:r>
            <a:endParaRPr lang="en-US" dirty="0">
              <a:cs typeface="+mj-cs"/>
            </a:endParaRPr>
          </a:p>
        </p:txBody>
      </p:sp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4419600" y="1851025"/>
            <a:ext cx="38862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vi-VN" sz="2200"/>
              <a:t>Ví dụ điển hình</a:t>
            </a:r>
            <a:r>
              <a:rPr lang="en-US" sz="2200"/>
              <a:t>:</a:t>
            </a:r>
            <a:r>
              <a:rPr lang="vi-VN" sz="2200"/>
              <a:t> </a:t>
            </a:r>
            <a:r>
              <a:rPr lang="en-US" sz="2200"/>
              <a:t>HĐH MS-</a:t>
            </a:r>
            <a:r>
              <a:rPr lang="vi-VN" sz="2200"/>
              <a:t>DOS</a:t>
            </a:r>
            <a:endParaRPr lang="en-US" sz="22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vi-VN" sz="2200"/>
              <a:t>HĐH chỉ làm một số nhiệm vụ quản lý khá đơn giản và cung cấp thêm một số dịch vụ</a:t>
            </a:r>
            <a:r>
              <a:rPr lang="en-US" sz="2200"/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200"/>
              <a:t>HĐH = Thư viện hàm.</a:t>
            </a:r>
            <a:endParaRPr lang="vi-VN" sz="22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200"/>
              <a:t>Ứng dụng</a:t>
            </a:r>
            <a:r>
              <a:rPr lang="vi-VN" sz="2200"/>
              <a:t> </a:t>
            </a:r>
            <a:r>
              <a:rPr lang="en-US" sz="2200"/>
              <a:t>c</a:t>
            </a:r>
            <a:r>
              <a:rPr lang="vi-VN" sz="2200"/>
              <a:t>ủa</a:t>
            </a:r>
            <a:r>
              <a:rPr lang="en-US" sz="2200"/>
              <a:t> </a:t>
            </a:r>
            <a:r>
              <a:rPr lang="vi-VN" sz="2200"/>
              <a:t>người dùng vẫn có thể truy cập trực tiếp phần cứng thông qua BIOS, cổng phần cứng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vi-VN" sz="2200" b="1">
                <a:solidFill>
                  <a:srgbClr val="FF0000"/>
                </a:solidFill>
              </a:rPr>
              <a:t>Không hỗ trợ đa nhiệm. </a:t>
            </a:r>
            <a:endParaRPr lang="vi-VN" sz="2200" b="1">
              <a:solidFill>
                <a:schemeClr val="bg2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vi-VN" sz="2200" b="1">
                <a:solidFill>
                  <a:srgbClr val="FF0000"/>
                </a:solidFill>
              </a:rPr>
              <a:t>Đánh giá</a:t>
            </a:r>
            <a:r>
              <a:rPr lang="en-US" sz="2200" b="1">
                <a:solidFill>
                  <a:srgbClr val="FF0000"/>
                </a:solidFill>
              </a:rPr>
              <a:t>:</a:t>
            </a:r>
            <a:r>
              <a:rPr lang="vi-VN" sz="2200" b="1">
                <a:solidFill>
                  <a:srgbClr val="FF0000"/>
                </a:solidFill>
              </a:rPr>
              <a:t> khi chương trình treo?</a:t>
            </a:r>
            <a:endParaRPr lang="en-US" sz="2200" b="1">
              <a:solidFill>
                <a:srgbClr val="FF0000"/>
              </a:solidFill>
            </a:endParaRPr>
          </a:p>
        </p:txBody>
      </p:sp>
      <p:grpSp>
        <p:nvGrpSpPr>
          <p:cNvPr id="61443" name="Group 5"/>
          <p:cNvGrpSpPr>
            <a:grpSpLocks/>
          </p:cNvGrpSpPr>
          <p:nvPr/>
        </p:nvGrpSpPr>
        <p:grpSpPr bwMode="auto">
          <a:xfrm>
            <a:off x="685800" y="1905000"/>
            <a:ext cx="3657600" cy="3733800"/>
            <a:chOff x="432" y="1056"/>
            <a:chExt cx="2304" cy="2352"/>
          </a:xfrm>
        </p:grpSpPr>
        <p:sp>
          <p:nvSpPr>
            <p:cNvPr id="61449" name="Rectangle 6"/>
            <p:cNvSpPr>
              <a:spLocks noChangeArrowheads="1"/>
            </p:cNvSpPr>
            <p:nvPr/>
          </p:nvSpPr>
          <p:spPr bwMode="auto">
            <a:xfrm>
              <a:off x="432" y="1056"/>
              <a:ext cx="230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chemeClr val="bg1"/>
                  </a:solidFill>
                  <a:cs typeface="Arial" charset="0"/>
                </a:rPr>
                <a:t>Ứng dụng</a:t>
              </a:r>
            </a:p>
          </p:txBody>
        </p:sp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432" y="2496"/>
              <a:ext cx="16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chemeClr val="bg1"/>
                  </a:solidFill>
                  <a:cs typeface="Arial" charset="0"/>
                </a:rPr>
                <a:t>Hệ điều hành (DOS)</a:t>
              </a:r>
            </a:p>
          </p:txBody>
        </p:sp>
        <p:sp>
          <p:nvSpPr>
            <p:cNvPr id="61451" name="Rectangle 8"/>
            <p:cNvSpPr>
              <a:spLocks noChangeArrowheads="1"/>
            </p:cNvSpPr>
            <p:nvPr/>
          </p:nvSpPr>
          <p:spPr bwMode="auto">
            <a:xfrm>
              <a:off x="432" y="3120"/>
              <a:ext cx="225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chemeClr val="bg1"/>
                  </a:solidFill>
                  <a:cs typeface="Arial" charset="0"/>
                </a:rPr>
                <a:t>Phần cứng (BIOS</a:t>
              </a:r>
              <a:r>
                <a:rPr lang="vi-VN" sz="2000">
                  <a:solidFill>
                    <a:schemeClr val="bg1"/>
                  </a:solidFill>
                  <a:cs typeface="Arial" charset="0"/>
                </a:rPr>
                <a:t>, port</a:t>
              </a:r>
              <a:r>
                <a:rPr lang="en-US" sz="2000">
                  <a:solidFill>
                    <a:schemeClr val="bg1"/>
                  </a:solidFill>
                  <a:cs typeface="Arial" charset="0"/>
                </a:rPr>
                <a:t>)</a:t>
              </a:r>
            </a:p>
          </p:txBody>
        </p:sp>
        <p:sp>
          <p:nvSpPr>
            <p:cNvPr id="61452" name="Line 9"/>
            <p:cNvSpPr>
              <a:spLocks noChangeShapeType="1"/>
            </p:cNvSpPr>
            <p:nvPr/>
          </p:nvSpPr>
          <p:spPr bwMode="auto">
            <a:xfrm>
              <a:off x="624" y="13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Line 10"/>
            <p:cNvSpPr>
              <a:spLocks noChangeShapeType="1"/>
            </p:cNvSpPr>
            <p:nvPr/>
          </p:nvSpPr>
          <p:spPr bwMode="auto">
            <a:xfrm>
              <a:off x="624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Line 11"/>
            <p:cNvSpPr>
              <a:spLocks noChangeShapeType="1"/>
            </p:cNvSpPr>
            <p:nvPr/>
          </p:nvSpPr>
          <p:spPr bwMode="auto">
            <a:xfrm>
              <a:off x="2592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2"/>
            <p:cNvSpPr>
              <a:spLocks noChangeShapeType="1"/>
            </p:cNvSpPr>
            <p:nvPr/>
          </p:nvSpPr>
          <p:spPr bwMode="auto">
            <a:xfrm>
              <a:off x="2016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44" name="Group 13"/>
          <p:cNvGrpSpPr>
            <a:grpSpLocks/>
          </p:cNvGrpSpPr>
          <p:nvPr/>
        </p:nvGrpSpPr>
        <p:grpSpPr bwMode="auto">
          <a:xfrm>
            <a:off x="685800" y="2362200"/>
            <a:ext cx="3276600" cy="2819400"/>
            <a:chOff x="432" y="1344"/>
            <a:chExt cx="2064" cy="1776"/>
          </a:xfrm>
        </p:grpSpPr>
        <p:sp>
          <p:nvSpPr>
            <p:cNvPr id="61446" name="Rectangle 14"/>
            <p:cNvSpPr>
              <a:spLocks noChangeArrowheads="1"/>
            </p:cNvSpPr>
            <p:nvPr/>
          </p:nvSpPr>
          <p:spPr bwMode="auto">
            <a:xfrm>
              <a:off x="432" y="1776"/>
              <a:ext cx="20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chemeClr val="bg1"/>
                  </a:solidFill>
                  <a:cs typeface="Arial" charset="0"/>
                </a:rPr>
                <a:t>Tiện ích thường trú</a:t>
              </a:r>
            </a:p>
          </p:txBody>
        </p:sp>
        <p:sp>
          <p:nvSpPr>
            <p:cNvPr id="61447" name="Line 15"/>
            <p:cNvSpPr>
              <a:spLocks noChangeShapeType="1"/>
            </p:cNvSpPr>
            <p:nvPr/>
          </p:nvSpPr>
          <p:spPr bwMode="auto">
            <a:xfrm>
              <a:off x="624" y="13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Line 16"/>
            <p:cNvSpPr>
              <a:spLocks noChangeShapeType="1"/>
            </p:cNvSpPr>
            <p:nvPr/>
          </p:nvSpPr>
          <p:spPr bwMode="auto">
            <a:xfrm>
              <a:off x="2304" y="206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5" name="Text Box 17"/>
          <p:cNvSpPr txBox="1">
            <a:spLocks noChangeArrowheads="1"/>
          </p:cNvSpPr>
          <p:nvPr/>
        </p:nvSpPr>
        <p:spPr bwMode="auto">
          <a:xfrm>
            <a:off x="957263" y="5830888"/>
            <a:ext cx="2233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vi-VN" sz="1800">
                <a:cs typeface="Arial" charset="0"/>
              </a:rPr>
              <a:t>Ví dụ với HĐH DOS</a:t>
            </a:r>
            <a:endParaRPr 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Kiến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trúc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phân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lớp</a:t>
            </a:r>
            <a:endParaRPr lang="en-US" dirty="0">
              <a:cs typeface="+mj-cs"/>
            </a:endParaRPr>
          </a:p>
        </p:txBody>
      </p:sp>
      <p:pic>
        <p:nvPicPr>
          <p:cNvPr id="63490" name="Picture 12" descr="operating-system-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3810000" cy="3352800"/>
          </a:xfrm>
        </p:spPr>
      </p:pic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4267200" y="1752600"/>
            <a:ext cx="38100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HĐH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phân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thành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nhiều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lớp.Mỗi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lớp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phụ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trách</a:t>
            </a:r>
            <a:r>
              <a:rPr lang="en-US" sz="2400" dirty="0">
                <a:latin typeface="+mn-lt"/>
                <a:ea typeface="+mn-ea"/>
                <a:cs typeface="+mn-cs"/>
              </a:rPr>
              <a:t> 1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chức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năng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đặc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thù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400" dirty="0" err="1">
                <a:latin typeface="+mn-lt"/>
                <a:ea typeface="+mn-ea"/>
                <a:cs typeface="+mn-cs"/>
              </a:rPr>
              <a:t>Lớp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bên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trên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sử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dụng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chức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năng</a:t>
            </a:r>
            <a:r>
              <a:rPr lang="en-US" sz="2400" dirty="0">
                <a:latin typeface="+mn-lt"/>
                <a:ea typeface="+mn-ea"/>
                <a:cs typeface="+mn-cs"/>
              </a:rPr>
              <a:t> do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các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lớp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bên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dưới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cung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cấp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à"/>
              <a:defRPr/>
            </a:pPr>
            <a:r>
              <a:rPr lang="en-US" sz="2400" dirty="0" err="1">
                <a:latin typeface="+mn-lt"/>
                <a:ea typeface="+mn-ea"/>
                <a:cs typeface="+mn-cs"/>
                <a:sym typeface="Wingdings" pitchFamily="2" charset="2"/>
              </a:rPr>
              <a:t>Khó</a:t>
            </a:r>
            <a:r>
              <a:rPr lang="en-US" sz="2400" dirty="0"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  <a:sym typeface="Wingdings" pitchFamily="2" charset="2"/>
              </a:rPr>
              <a:t>xác</a:t>
            </a:r>
            <a:r>
              <a:rPr lang="en-US" sz="2400" dirty="0"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  <a:sym typeface="Wingdings" pitchFamily="2" charset="2"/>
              </a:rPr>
              <a:t>định</a:t>
            </a:r>
            <a:r>
              <a:rPr lang="en-US" sz="2400" dirty="0"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  <a:sym typeface="Wingdings" pitchFamily="2" charset="2"/>
              </a:rPr>
              <a:t>số</a:t>
            </a:r>
            <a:r>
              <a:rPr lang="en-US" sz="2400" dirty="0"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  <a:sym typeface="Wingdings" pitchFamily="2" charset="2"/>
              </a:rPr>
              <a:t>lượng</a:t>
            </a:r>
            <a:r>
              <a:rPr lang="en-US" sz="2400" dirty="0"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  <a:sym typeface="Wingdings" pitchFamily="2" charset="2"/>
              </a:rPr>
              <a:t>lớp</a:t>
            </a:r>
            <a:r>
              <a:rPr lang="en-US" sz="2400" dirty="0"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en-US" sz="2400" dirty="0" err="1">
                <a:latin typeface="+mn-lt"/>
                <a:ea typeface="+mn-ea"/>
                <a:cs typeface="+mn-cs"/>
                <a:sym typeface="Wingdings" pitchFamily="2" charset="2"/>
              </a:rPr>
              <a:t>thứ</a:t>
            </a:r>
            <a:r>
              <a:rPr lang="en-US" sz="2400" dirty="0"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  <a:sym typeface="Wingdings" pitchFamily="2" charset="2"/>
              </a:rPr>
              <a:t>tự</a:t>
            </a:r>
            <a:r>
              <a:rPr lang="en-US" sz="2400" dirty="0"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  <a:sym typeface="Wingdings" pitchFamily="2" charset="2"/>
              </a:rPr>
              <a:t>lớp</a:t>
            </a:r>
            <a:r>
              <a:rPr lang="en-US" sz="2400" dirty="0">
                <a:latin typeface="+mn-lt"/>
                <a:ea typeface="+mn-ea"/>
                <a:cs typeface="+mn-cs"/>
                <a:sym typeface="Wingdings" pitchFamily="2" charset="2"/>
              </a:rPr>
              <a:t> !!!</a:t>
            </a: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à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Chi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phí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truyền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tham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số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xuyên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các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lớp</a:t>
            </a:r>
            <a:r>
              <a:rPr lang="en-US" sz="2400" dirty="0">
                <a:latin typeface="+mn-lt"/>
                <a:ea typeface="+mn-ea"/>
                <a:cs typeface="+mn-cs"/>
              </a:rPr>
              <a:t> !!!</a:t>
            </a: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Kiến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>
                <a:cs typeface="+mj-cs"/>
              </a:rPr>
              <a:t>trúc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máy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ảo</a:t>
            </a:r>
            <a:r>
              <a:rPr lang="en-US" dirty="0">
                <a:cs typeface="+mj-cs"/>
              </a:rPr>
              <a:t> (1/4)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vi-VN" sz="2800" dirty="0">
                <a:solidFill>
                  <a:srgbClr val="FF0000"/>
                </a:solidFill>
                <a:cs typeface="+mn-cs"/>
              </a:rPr>
              <a:t>Có nghe đến máy ảo bao giờ? Ví dụ</a:t>
            </a:r>
            <a:r>
              <a:rPr lang="vi-VN" sz="2800" dirty="0" smtClean="0">
                <a:solidFill>
                  <a:srgbClr val="FF0000"/>
                </a:solidFill>
                <a:cs typeface="+mn-cs"/>
              </a:rPr>
              <a:t>?</a:t>
            </a:r>
            <a:endParaRPr lang="en-US" sz="2800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x-none" sz="2800" dirty="0">
              <a:solidFill>
                <a:schemeClr val="bg2"/>
              </a:solidFill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vi-VN" sz="2800" dirty="0">
                <a:cs typeface="+mn-cs"/>
              </a:rPr>
              <a:t>Do mục tiêu của HĐH là chạy được </a:t>
            </a:r>
            <a:r>
              <a:rPr lang="vi-VN" sz="2800" dirty="0">
                <a:solidFill>
                  <a:srgbClr val="FF0000"/>
                </a:solidFill>
                <a:cs typeface="+mn-cs"/>
              </a:rPr>
              <a:t>nhiều chương trình </a:t>
            </a:r>
            <a:r>
              <a:rPr lang="vi-VN" sz="2800" dirty="0">
                <a:cs typeface="+mn-cs"/>
              </a:rPr>
              <a:t>đồng thời trên </a:t>
            </a:r>
            <a:r>
              <a:rPr lang="vi-VN" sz="2800" dirty="0">
                <a:solidFill>
                  <a:srgbClr val="FF0000"/>
                </a:solidFill>
                <a:cs typeface="+mn-cs"/>
              </a:rPr>
              <a:t>một máy tính </a:t>
            </a:r>
            <a:r>
              <a:rPr lang="vi-VN" sz="2800" dirty="0">
                <a:cs typeface="+mn-cs"/>
              </a:rPr>
              <a:t>nên cách tốt nhất là tạo ra </a:t>
            </a:r>
            <a:r>
              <a:rPr lang="vi-VN" sz="2800" dirty="0">
                <a:solidFill>
                  <a:srgbClr val="FF0000"/>
                </a:solidFill>
                <a:cs typeface="+mn-cs"/>
              </a:rPr>
              <a:t>nhiều máy tính ảo</a:t>
            </a:r>
            <a:r>
              <a:rPr lang="vi-VN" sz="2800" dirty="0">
                <a:solidFill>
                  <a:srgbClr val="FFC000"/>
                </a:solidFill>
                <a:cs typeface="+mn-cs"/>
              </a:rPr>
              <a:t> </a:t>
            </a:r>
            <a:r>
              <a:rPr lang="vi-VN" sz="2800" dirty="0">
                <a:cs typeface="+mn-cs"/>
              </a:rPr>
              <a:t>từ một máy tính thật để các chương trình chạy riêng trên các máy ảo</a:t>
            </a:r>
            <a:r>
              <a:rPr lang="vi-VN" sz="2800" dirty="0" smtClean="0">
                <a:cs typeface="+mn-cs"/>
                <a:sym typeface="Wingdings" pitchFamily="2" charset="2"/>
              </a:rPr>
              <a:t>.</a:t>
            </a:r>
            <a:endParaRPr lang="en-US" sz="2800" dirty="0" smtClean="0">
              <a:cs typeface="+mn-cs"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vi-VN" sz="2800" dirty="0"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vi-VN" sz="2800" dirty="0">
                <a:cs typeface="+mn-cs"/>
              </a:rPr>
              <a:t>Về nguyên tắc các chương trình không biết mình đang chạy trên máy ảo, cũng không biết mình đang phải chia sẻ tài nguyên với các chương trình khác. Ví dụ: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vi-VN" sz="2400" dirty="0"/>
              <a:t>CPU ảo: mỗi chương </a:t>
            </a:r>
            <a:r>
              <a:rPr lang="vi-VN" sz="2400" dirty="0" smtClean="0"/>
              <a:t>trình </a:t>
            </a:r>
            <a:r>
              <a:rPr lang="vi-VN" sz="2400" dirty="0"/>
              <a:t>sở hữu một CPU ảo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vi-VN" sz="2400" dirty="0"/>
              <a:t>Bộ nhớ ảo: mỗi chương trình một không gian nhớ riêng</a:t>
            </a:r>
            <a:endParaRPr lang="x-none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sz="2800" dirty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Kiến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>
                <a:cs typeface="+mj-cs"/>
              </a:rPr>
              <a:t>trúc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máy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ảo</a:t>
            </a:r>
            <a:r>
              <a:rPr lang="en-US" dirty="0">
                <a:cs typeface="+mj-cs"/>
              </a:rPr>
              <a:t> (2/4)</a:t>
            </a:r>
          </a:p>
        </p:txBody>
      </p:sp>
      <p:sp>
        <p:nvSpPr>
          <p:cNvPr id="65538" name="Text Box 10"/>
          <p:cNvSpPr txBox="1">
            <a:spLocks noChangeArrowheads="1"/>
          </p:cNvSpPr>
          <p:nvPr/>
        </p:nvSpPr>
        <p:spPr bwMode="auto">
          <a:xfrm>
            <a:off x="500063" y="6338888"/>
            <a:ext cx="2436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  <a:latin typeface="Comic Sans MS" charset="0"/>
              </a:rPr>
              <a:t>Non-virtual Machine</a:t>
            </a:r>
          </a:p>
        </p:txBody>
      </p:sp>
      <p:sp>
        <p:nvSpPr>
          <p:cNvPr id="65539" name="Text Box 11"/>
          <p:cNvSpPr txBox="1">
            <a:spLocks noChangeArrowheads="1"/>
          </p:cNvSpPr>
          <p:nvPr/>
        </p:nvSpPr>
        <p:spPr bwMode="auto">
          <a:xfrm>
            <a:off x="5630863" y="6327775"/>
            <a:ext cx="191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  <a:latin typeface="Comic Sans MS" charset="0"/>
              </a:rPr>
              <a:t>Virtual Machine</a:t>
            </a:r>
          </a:p>
        </p:txBody>
      </p:sp>
      <p:pic>
        <p:nvPicPr>
          <p:cNvPr id="655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5832" r="1003" b="11989"/>
          <a:stretch>
            <a:fillRect/>
          </a:stretch>
        </p:blipFill>
        <p:spPr bwMode="auto">
          <a:xfrm>
            <a:off x="533400" y="1677988"/>
            <a:ext cx="8229600" cy="4570412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Kiến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>
                <a:cs typeface="+mj-cs"/>
              </a:rPr>
              <a:t>trúc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máy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ảo</a:t>
            </a:r>
            <a:r>
              <a:rPr lang="en-US" dirty="0">
                <a:cs typeface="+mj-cs"/>
              </a:rPr>
              <a:t> (3/4)- </a:t>
            </a:r>
            <a:r>
              <a:rPr lang="en-US" dirty="0" err="1">
                <a:cs typeface="+mj-cs"/>
              </a:rPr>
              <a:t>Ví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dụ</a:t>
            </a:r>
            <a:endParaRPr lang="en-US" dirty="0">
              <a:cs typeface="+mj-cs"/>
            </a:endParaRPr>
          </a:p>
        </p:txBody>
      </p:sp>
      <p:sp>
        <p:nvSpPr>
          <p:cNvPr id="665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781050"/>
          </a:xfrm>
        </p:spPr>
        <p:txBody>
          <a:bodyPr lIns="92075" tIns="46038" rIns="92075" bIns="46038"/>
          <a:lstStyle/>
          <a:p>
            <a:r>
              <a:rPr lang="en-US">
                <a:latin typeface="Corbel" charset="0"/>
              </a:rPr>
              <a:t>Java Virtual Machine</a:t>
            </a:r>
          </a:p>
        </p:txBody>
      </p:sp>
      <p:grpSp>
        <p:nvGrpSpPr>
          <p:cNvPr id="66563" name="Group 5"/>
          <p:cNvGrpSpPr>
            <a:grpSpLocks/>
          </p:cNvGrpSpPr>
          <p:nvPr/>
        </p:nvGrpSpPr>
        <p:grpSpPr bwMode="auto">
          <a:xfrm>
            <a:off x="1203325" y="3124200"/>
            <a:ext cx="1990725" cy="450850"/>
            <a:chOff x="758" y="1968"/>
            <a:chExt cx="1254" cy="284"/>
          </a:xfrm>
        </p:grpSpPr>
        <p:sp>
          <p:nvSpPr>
            <p:cNvPr id="66583" name="Rectangle 6"/>
            <p:cNvSpPr>
              <a:spLocks noChangeArrowheads="1"/>
            </p:cNvSpPr>
            <p:nvPr/>
          </p:nvSpPr>
          <p:spPr bwMode="auto">
            <a:xfrm>
              <a:off x="766" y="1981"/>
              <a:ext cx="1246" cy="27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66584" name="Rectangle 7"/>
            <p:cNvSpPr>
              <a:spLocks noChangeArrowheads="1"/>
            </p:cNvSpPr>
            <p:nvPr/>
          </p:nvSpPr>
          <p:spPr bwMode="auto">
            <a:xfrm>
              <a:off x="758" y="1968"/>
              <a:ext cx="5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</a:rPr>
                <a:t>Java OS</a:t>
              </a:r>
            </a:p>
          </p:txBody>
        </p:sp>
      </p:grpSp>
      <p:grpSp>
        <p:nvGrpSpPr>
          <p:cNvPr id="66564" name="Group 8"/>
          <p:cNvGrpSpPr>
            <a:grpSpLocks/>
          </p:cNvGrpSpPr>
          <p:nvPr/>
        </p:nvGrpSpPr>
        <p:grpSpPr bwMode="auto">
          <a:xfrm>
            <a:off x="1203325" y="3565525"/>
            <a:ext cx="1990725" cy="466725"/>
            <a:chOff x="758" y="2246"/>
            <a:chExt cx="1254" cy="294"/>
          </a:xfrm>
        </p:grpSpPr>
        <p:sp>
          <p:nvSpPr>
            <p:cNvPr id="66581" name="Rectangle 9"/>
            <p:cNvSpPr>
              <a:spLocks noChangeArrowheads="1"/>
            </p:cNvSpPr>
            <p:nvPr/>
          </p:nvSpPr>
          <p:spPr bwMode="auto">
            <a:xfrm>
              <a:off x="765" y="2260"/>
              <a:ext cx="1247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66582" name="Rectangle 10"/>
            <p:cNvSpPr>
              <a:spLocks noChangeArrowheads="1"/>
            </p:cNvSpPr>
            <p:nvPr/>
          </p:nvSpPr>
          <p:spPr bwMode="auto">
            <a:xfrm>
              <a:off x="758" y="2246"/>
              <a:ext cx="6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</a:rPr>
                <a:t>Java VM</a:t>
              </a:r>
            </a:p>
          </p:txBody>
        </p:sp>
      </p:grpSp>
      <p:grpSp>
        <p:nvGrpSpPr>
          <p:cNvPr id="66565" name="Group 11"/>
          <p:cNvGrpSpPr>
            <a:grpSpLocks/>
          </p:cNvGrpSpPr>
          <p:nvPr/>
        </p:nvGrpSpPr>
        <p:grpSpPr bwMode="auto">
          <a:xfrm>
            <a:off x="1203325" y="4022725"/>
            <a:ext cx="5876925" cy="466725"/>
            <a:chOff x="758" y="2534"/>
            <a:chExt cx="3702" cy="294"/>
          </a:xfrm>
        </p:grpSpPr>
        <p:sp>
          <p:nvSpPr>
            <p:cNvPr id="66579" name="Rectangle 12"/>
            <p:cNvSpPr>
              <a:spLocks noChangeArrowheads="1"/>
            </p:cNvSpPr>
            <p:nvPr/>
          </p:nvSpPr>
          <p:spPr bwMode="auto">
            <a:xfrm>
              <a:off x="772" y="2548"/>
              <a:ext cx="36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66580" name="Rectangle 13"/>
            <p:cNvSpPr>
              <a:spLocks noChangeArrowheads="1"/>
            </p:cNvSpPr>
            <p:nvPr/>
          </p:nvSpPr>
          <p:spPr bwMode="auto">
            <a:xfrm>
              <a:off x="758" y="2534"/>
              <a:ext cx="1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</a:rPr>
                <a:t>Operating System</a:t>
              </a:r>
            </a:p>
          </p:txBody>
        </p:sp>
      </p:grpSp>
      <p:grpSp>
        <p:nvGrpSpPr>
          <p:cNvPr id="66566" name="Group 14"/>
          <p:cNvGrpSpPr>
            <a:grpSpLocks/>
          </p:cNvGrpSpPr>
          <p:nvPr/>
        </p:nvGrpSpPr>
        <p:grpSpPr bwMode="auto">
          <a:xfrm>
            <a:off x="1203325" y="4479925"/>
            <a:ext cx="5876925" cy="466725"/>
            <a:chOff x="758" y="2822"/>
            <a:chExt cx="3702" cy="294"/>
          </a:xfrm>
        </p:grpSpPr>
        <p:sp>
          <p:nvSpPr>
            <p:cNvPr id="66577" name="Rectangle 15"/>
            <p:cNvSpPr>
              <a:spLocks noChangeArrowheads="1"/>
            </p:cNvSpPr>
            <p:nvPr/>
          </p:nvSpPr>
          <p:spPr bwMode="auto">
            <a:xfrm>
              <a:off x="772" y="2836"/>
              <a:ext cx="36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66578" name="Rectangle 16"/>
            <p:cNvSpPr>
              <a:spLocks noChangeArrowheads="1"/>
            </p:cNvSpPr>
            <p:nvPr/>
          </p:nvSpPr>
          <p:spPr bwMode="auto">
            <a:xfrm>
              <a:off x="758" y="2822"/>
              <a:ext cx="7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</a:rPr>
                <a:t>Hardware</a:t>
              </a:r>
            </a:p>
          </p:txBody>
        </p:sp>
      </p:grpSp>
      <p:grpSp>
        <p:nvGrpSpPr>
          <p:cNvPr id="66567" name="Group 17"/>
          <p:cNvGrpSpPr>
            <a:grpSpLocks/>
          </p:cNvGrpSpPr>
          <p:nvPr/>
        </p:nvGrpSpPr>
        <p:grpSpPr bwMode="auto">
          <a:xfrm>
            <a:off x="3184525" y="3565525"/>
            <a:ext cx="1990725" cy="466725"/>
            <a:chOff x="2006" y="2246"/>
            <a:chExt cx="1254" cy="294"/>
          </a:xfrm>
        </p:grpSpPr>
        <p:sp>
          <p:nvSpPr>
            <p:cNvPr id="66575" name="Rectangle 18"/>
            <p:cNvSpPr>
              <a:spLocks noChangeArrowheads="1"/>
            </p:cNvSpPr>
            <p:nvPr/>
          </p:nvSpPr>
          <p:spPr bwMode="auto">
            <a:xfrm>
              <a:off x="2013" y="2260"/>
              <a:ext cx="1247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66576" name="Rectangle 19"/>
            <p:cNvSpPr>
              <a:spLocks noChangeArrowheads="1"/>
            </p:cNvSpPr>
            <p:nvPr/>
          </p:nvSpPr>
          <p:spPr bwMode="auto">
            <a:xfrm>
              <a:off x="2006" y="2246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</a:rPr>
                <a:t>Process</a:t>
              </a:r>
            </a:p>
          </p:txBody>
        </p:sp>
      </p:grpSp>
      <p:grpSp>
        <p:nvGrpSpPr>
          <p:cNvPr id="66568" name="Group 20"/>
          <p:cNvGrpSpPr>
            <a:grpSpLocks/>
          </p:cNvGrpSpPr>
          <p:nvPr/>
        </p:nvGrpSpPr>
        <p:grpSpPr bwMode="auto">
          <a:xfrm>
            <a:off x="5165725" y="3581400"/>
            <a:ext cx="1914525" cy="450850"/>
            <a:chOff x="3254" y="2256"/>
            <a:chExt cx="1206" cy="284"/>
          </a:xfrm>
        </p:grpSpPr>
        <p:sp>
          <p:nvSpPr>
            <p:cNvPr id="66573" name="Rectangle 21"/>
            <p:cNvSpPr>
              <a:spLocks noChangeArrowheads="1"/>
            </p:cNvSpPr>
            <p:nvPr/>
          </p:nvSpPr>
          <p:spPr bwMode="auto">
            <a:xfrm>
              <a:off x="3261" y="2270"/>
              <a:ext cx="1199" cy="2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66574" name="Rectangle 22"/>
            <p:cNvSpPr>
              <a:spLocks noChangeArrowheads="1"/>
            </p:cNvSpPr>
            <p:nvPr/>
          </p:nvSpPr>
          <p:spPr bwMode="auto">
            <a:xfrm>
              <a:off x="3254" y="2256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</a:rPr>
                <a:t>Process</a:t>
              </a:r>
            </a:p>
          </p:txBody>
        </p:sp>
      </p:grpSp>
      <p:grpSp>
        <p:nvGrpSpPr>
          <p:cNvPr id="66569" name="Group 23"/>
          <p:cNvGrpSpPr>
            <a:grpSpLocks/>
          </p:cNvGrpSpPr>
          <p:nvPr/>
        </p:nvGrpSpPr>
        <p:grpSpPr bwMode="auto">
          <a:xfrm>
            <a:off x="1203325" y="2743200"/>
            <a:ext cx="1990725" cy="406400"/>
            <a:chOff x="758" y="1728"/>
            <a:chExt cx="1254" cy="256"/>
          </a:xfrm>
        </p:grpSpPr>
        <p:sp>
          <p:nvSpPr>
            <p:cNvPr id="66571" name="Rectangle 24"/>
            <p:cNvSpPr>
              <a:spLocks noChangeArrowheads="1"/>
            </p:cNvSpPr>
            <p:nvPr/>
          </p:nvSpPr>
          <p:spPr bwMode="auto">
            <a:xfrm>
              <a:off x="766" y="1740"/>
              <a:ext cx="1246" cy="2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66572" name="Rectangle 25"/>
            <p:cNvSpPr>
              <a:spLocks noChangeArrowheads="1"/>
            </p:cNvSpPr>
            <p:nvPr/>
          </p:nvSpPr>
          <p:spPr bwMode="auto">
            <a:xfrm>
              <a:off x="758" y="1728"/>
              <a:ext cx="9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</a:rPr>
                <a:t>Java program</a:t>
              </a:r>
            </a:p>
          </p:txBody>
        </p:sp>
      </p:grpSp>
      <p:sp>
        <p:nvSpPr>
          <p:cNvPr id="66570" name="Rectangle 26"/>
          <p:cNvSpPr>
            <a:spLocks noChangeArrowheads="1"/>
          </p:cNvSpPr>
          <p:nvPr/>
        </p:nvSpPr>
        <p:spPr bwMode="auto">
          <a:xfrm>
            <a:off x="685800" y="5391150"/>
            <a:ext cx="7772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25000"/>
              <a:buFontTx/>
              <a:buChar char="•"/>
            </a:pPr>
            <a:r>
              <a:rPr lang="en-US" sz="3200"/>
              <a:t>Độc lập với Platform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7" name="Picture 5" descr="comp_sys_arch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3841750"/>
            <a:ext cx="4953000" cy="3092450"/>
          </a:xfrm>
        </p:spPr>
      </p:pic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Kiến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>
                <a:cs typeface="+mj-cs"/>
              </a:rPr>
              <a:t>trúc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máy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ảo</a:t>
            </a:r>
            <a:r>
              <a:rPr lang="en-US" dirty="0">
                <a:cs typeface="+mj-cs"/>
              </a:rPr>
              <a:t> (4/4)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726488" cy="4953000"/>
          </a:xfrm>
        </p:spPr>
        <p:txBody>
          <a:bodyPr/>
          <a:lstStyle/>
          <a:p>
            <a:pPr eaLnBrk="1" hangingPunct="1"/>
            <a:r>
              <a:rPr lang="en-US" sz="2800">
                <a:latin typeface="Corbel" charset="0"/>
              </a:rPr>
              <a:t>Ưu điểm:</a:t>
            </a:r>
          </a:p>
          <a:p>
            <a:pPr lvl="1" eaLnBrk="1" hangingPunct="1"/>
            <a:r>
              <a:rPr lang="en-US" sz="2400">
                <a:latin typeface="Corbel" charset="0"/>
              </a:rPr>
              <a:t>Môi trường thuận lợi cho sự tương thích</a:t>
            </a:r>
          </a:p>
          <a:p>
            <a:pPr lvl="1" eaLnBrk="1" hangingPunct="1"/>
            <a:r>
              <a:rPr lang="en-US" sz="2400">
                <a:latin typeface="Corbel" charset="0"/>
              </a:rPr>
              <a:t>Tăng tính an toàn cho hệ thống do các VM độc lập</a:t>
            </a:r>
          </a:p>
          <a:p>
            <a:pPr lvl="1" eaLnBrk="1" hangingPunct="1"/>
            <a:r>
              <a:rPr lang="en-US" sz="2400">
                <a:latin typeface="Corbel" charset="0"/>
              </a:rPr>
              <a:t>Dễ phát triển các HĐH đơn nhiệm cho các VM độc lập.</a:t>
            </a:r>
          </a:p>
          <a:p>
            <a:pPr eaLnBrk="1" hangingPunct="1"/>
            <a:r>
              <a:rPr lang="en-US" sz="2800">
                <a:latin typeface="Corbel" charset="0"/>
              </a:rPr>
              <a:t>Khuyết điểm</a:t>
            </a:r>
          </a:p>
          <a:p>
            <a:pPr lvl="1" eaLnBrk="1" hangingPunct="1"/>
            <a:r>
              <a:rPr lang="en-US" sz="2400">
                <a:latin typeface="Corbel" charset="0"/>
              </a:rPr>
              <a:t>Phức tạp trong việc giả lập.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375 -0.1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-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Định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nghĩa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Corbel" charset="0"/>
              </a:rPr>
              <a:t>Là 1 chương trình quản lý phần cứng máy tính.</a:t>
            </a:r>
          </a:p>
          <a:p>
            <a:pPr eaLnBrk="1" hangingPunct="1"/>
            <a:r>
              <a:rPr lang="en-US" sz="2800">
                <a:latin typeface="Corbel" charset="0"/>
              </a:rPr>
              <a:t>Trung gian giữa người sử dụng và phần cứng máy tính.</a:t>
            </a:r>
          </a:p>
          <a:p>
            <a:pPr eaLnBrk="1" hangingPunct="1"/>
            <a:r>
              <a:rPr lang="en-US" sz="2800">
                <a:latin typeface="Corbel" charset="0"/>
              </a:rPr>
              <a:t>Cung cấp môi trường cho các ứng dụng khác thực thi.</a:t>
            </a:r>
          </a:p>
          <a:p>
            <a:pPr eaLnBrk="1" hangingPunct="1"/>
            <a:endParaRPr lang="en-US" sz="2800">
              <a:latin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Kiến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trúc</a:t>
            </a:r>
            <a:r>
              <a:rPr lang="en-US" dirty="0" smtClean="0">
                <a:cs typeface="+mj-cs"/>
              </a:rPr>
              <a:t> modules</a:t>
            </a:r>
            <a:endParaRPr lang="en-US" dirty="0">
              <a:cs typeface="+mj-cs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orbel" charset="0"/>
            </a:endParaRPr>
          </a:p>
        </p:txBody>
      </p:sp>
      <p:grpSp>
        <p:nvGrpSpPr>
          <p:cNvPr id="68611" name="Group 35"/>
          <p:cNvGrpSpPr>
            <a:grpSpLocks/>
          </p:cNvGrpSpPr>
          <p:nvPr/>
        </p:nvGrpSpPr>
        <p:grpSpPr bwMode="auto">
          <a:xfrm>
            <a:off x="457200" y="1752600"/>
            <a:ext cx="7467600" cy="3429000"/>
            <a:chOff x="457200" y="1752600"/>
            <a:chExt cx="7467600" cy="3429000"/>
          </a:xfrm>
        </p:grpSpPr>
        <p:sp>
          <p:nvSpPr>
            <p:cNvPr id="7" name="Oval 6"/>
            <p:cNvSpPr/>
            <p:nvPr/>
          </p:nvSpPr>
          <p:spPr>
            <a:xfrm>
              <a:off x="3429000" y="3200400"/>
              <a:ext cx="1905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Core Solaris kernel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752600"/>
              <a:ext cx="1828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Scheduling classes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90600" y="1981200"/>
              <a:ext cx="1752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Device &amp; bus drivers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" y="3200400"/>
              <a:ext cx="2133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Miscellaneous modules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209800" y="4572000"/>
              <a:ext cx="1600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STREAM modules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4495800"/>
              <a:ext cx="1752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Executable formats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019800" y="3200400"/>
              <a:ext cx="1905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Loadable system calls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943600" y="1905000"/>
              <a:ext cx="1905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File systems</a:t>
              </a:r>
            </a:p>
          </p:txBody>
        </p:sp>
        <p:cxnSp>
          <p:nvCxnSpPr>
            <p:cNvPr id="19" name="Straight Connector 18"/>
            <p:cNvCxnSpPr>
              <a:stCxn id="8" idx="4"/>
              <a:endCxn id="7" idx="0"/>
            </p:cNvCxnSpPr>
            <p:nvPr/>
          </p:nvCxnSpPr>
          <p:spPr>
            <a:xfrm rot="5400000">
              <a:off x="3981450" y="2762250"/>
              <a:ext cx="8382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5"/>
              <a:endCxn id="7" idx="1"/>
            </p:cNvCxnSpPr>
            <p:nvPr/>
          </p:nvCxnSpPr>
          <p:spPr>
            <a:xfrm rot="16200000" flipH="1">
              <a:off x="2692400" y="2295525"/>
              <a:ext cx="809625" cy="122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6"/>
              <a:endCxn id="7" idx="2"/>
            </p:cNvCxnSpPr>
            <p:nvPr/>
          </p:nvCxnSpPr>
          <p:spPr>
            <a:xfrm>
              <a:off x="2590800" y="3505200"/>
              <a:ext cx="838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5"/>
              <a:endCxn id="13" idx="0"/>
            </p:cNvCxnSpPr>
            <p:nvPr/>
          </p:nvCxnSpPr>
          <p:spPr>
            <a:xfrm rot="16200000" flipH="1">
              <a:off x="4967287" y="3938588"/>
              <a:ext cx="644525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" idx="6"/>
              <a:endCxn id="14" idx="2"/>
            </p:cNvCxnSpPr>
            <p:nvPr/>
          </p:nvCxnSpPr>
          <p:spPr>
            <a:xfrm flipV="1">
              <a:off x="5334000" y="3505200"/>
              <a:ext cx="685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5" idx="3"/>
              <a:endCxn id="7" idx="7"/>
            </p:cNvCxnSpPr>
            <p:nvPr/>
          </p:nvCxnSpPr>
          <p:spPr>
            <a:xfrm rot="5400000">
              <a:off x="5195887" y="2284413"/>
              <a:ext cx="885825" cy="116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3"/>
              <a:endCxn id="12" idx="0"/>
            </p:cNvCxnSpPr>
            <p:nvPr/>
          </p:nvCxnSpPr>
          <p:spPr>
            <a:xfrm rot="5400000">
              <a:off x="2998787" y="3862388"/>
              <a:ext cx="720725" cy="698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2" name="TextBox 36"/>
          <p:cNvSpPr txBox="1">
            <a:spLocks noChangeArrowheads="1"/>
          </p:cNvSpPr>
          <p:nvPr/>
        </p:nvSpPr>
        <p:spPr bwMode="auto">
          <a:xfrm>
            <a:off x="2743200" y="55626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70C0"/>
                </a:solidFill>
              </a:rPr>
              <a:t>Ví dụ kiến trúc của HĐH Solaris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FF0000"/>
                </a:solidFill>
                <a:cs typeface="+mj-cs"/>
              </a:rPr>
              <a:t>Một</a:t>
            </a:r>
            <a:r>
              <a:rPr lang="en-US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+mj-cs"/>
              </a:rPr>
              <a:t>số</a:t>
            </a:r>
            <a:r>
              <a:rPr lang="en-US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+mj-cs"/>
              </a:rPr>
              <a:t>hệ</a:t>
            </a:r>
            <a:r>
              <a:rPr lang="en-US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+mj-cs"/>
              </a:rPr>
              <a:t>điều</a:t>
            </a:r>
            <a:r>
              <a:rPr lang="en-US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+mj-cs"/>
              </a:rPr>
              <a:t>hành</a:t>
            </a:r>
            <a:r>
              <a:rPr lang="en-US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+mj-cs"/>
              </a:rPr>
              <a:t>hiện</a:t>
            </a:r>
            <a:r>
              <a:rPr lang="en-US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+mj-cs"/>
              </a:rPr>
              <a:t>đại</a:t>
            </a:r>
            <a:endParaRPr lang="en-US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Windows</a:t>
            </a:r>
          </a:p>
          <a:p>
            <a:pPr eaLnBrk="1" hangingPunct="1"/>
            <a:r>
              <a:rPr lang="en-US">
                <a:latin typeface="Corbel" charset="0"/>
              </a:rPr>
              <a:t>Unix/Linux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Windows</a:t>
            </a:r>
            <a:endParaRPr lang="en-US" dirty="0">
              <a:cs typeface="+mj-cs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Phát triển bởi Microsoft.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Hiện đang chiếm 80% </a:t>
            </a:r>
            <a:r>
              <a:rPr lang="en-US" sz="2400">
                <a:latin typeface="Corbel" charset="0"/>
                <a:sym typeface="Wingdings" charset="0"/>
              </a:rPr>
              <a:t> 90% thị trường HĐH.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>
                <a:latin typeface="Corbel" charset="0"/>
                <a:sym typeface="Wingdings" charset="0"/>
              </a:rPr>
              <a:t>Số lượng dòng mã chương trình: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>
                <a:latin typeface="Corbel" charset="0"/>
              </a:rPr>
              <a:t>WinNT: 4 triệu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>
                <a:latin typeface="Corbel" charset="0"/>
              </a:rPr>
              <a:t>Win2000: 35 triệu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>
                <a:latin typeface="Corbel" charset="0"/>
              </a:rPr>
              <a:t>WinXP: 40 triệu</a:t>
            </a:r>
          </a:p>
          <a:p>
            <a:pPr eaLnBrk="1" hangingPunct="1">
              <a:lnSpc>
                <a:spcPct val="150000"/>
              </a:lnSpc>
            </a:pPr>
            <a:endParaRPr lang="en-US" sz="2400">
              <a:latin typeface="Corbel" charset="0"/>
            </a:endParaRPr>
          </a:p>
        </p:txBody>
      </p:sp>
      <p:pic>
        <p:nvPicPr>
          <p:cNvPr id="70659" name="Content Placeholder 8" descr="operating system stat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3505200"/>
            <a:ext cx="43862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Windows</a:t>
            </a:r>
            <a:endParaRPr lang="en-US" dirty="0">
              <a:cs typeface="+mj-cs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9530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GB" sz="2000">
                <a:latin typeface="Corbel" charset="0"/>
              </a:rPr>
              <a:t>Windows 1.0</a:t>
            </a:r>
            <a:r>
              <a:rPr lang="en-GB" sz="1800">
                <a:latin typeface="Corbel" charset="0"/>
              </a:rPr>
              <a:t> – Phát hành 12/1985</a:t>
            </a:r>
          </a:p>
          <a:p>
            <a:pPr eaLnBrk="1" hangingPunct="1">
              <a:lnSpc>
                <a:spcPct val="170000"/>
              </a:lnSpc>
            </a:pPr>
            <a:r>
              <a:rPr lang="en-GB" sz="2000">
                <a:latin typeface="Corbel" charset="0"/>
              </a:rPr>
              <a:t>Windows 2.0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Phát hành 1987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Chỉ hỗ trợ bộ vi xử lý Intel 8086 hoặc 8088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Có thể truy cập 1MB bộ nhớ</a:t>
            </a:r>
          </a:p>
          <a:p>
            <a:pPr eaLnBrk="1" hangingPunct="1">
              <a:lnSpc>
                <a:spcPct val="170000"/>
              </a:lnSpc>
            </a:pPr>
            <a:r>
              <a:rPr lang="en-GB" sz="1800">
                <a:latin typeface="Corbel" charset="0"/>
              </a:rPr>
              <a:t>Windows 3.0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Phát hành 05/1990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Có thể truy cập 16MB bộ nhớ</a:t>
            </a:r>
          </a:p>
          <a:p>
            <a:pPr eaLnBrk="1" hangingPunct="1">
              <a:lnSpc>
                <a:spcPct val="170000"/>
              </a:lnSpc>
            </a:pPr>
            <a:r>
              <a:rPr lang="en-GB" sz="1800">
                <a:latin typeface="Corbel" charset="0"/>
              </a:rPr>
              <a:t>Windows 3.1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Phát hành 04/1992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Hỗ trợ TrueType fonts/ Multimedia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Windows</a:t>
            </a:r>
            <a:endParaRPr lang="en-US" dirty="0">
              <a:cs typeface="+mj-cs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292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GB" sz="2000">
                <a:latin typeface="Corbel" charset="0"/>
              </a:rPr>
              <a:t>Windows NT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Phát hành 07/1993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Hỗ trợ chíp Intel 386, 486 và các chíp khác không của Pentium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Là hệ điều hành dòng server đầu tiên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600">
                <a:latin typeface="Corbel" charset="0"/>
              </a:rPr>
              <a:t>Là HĐH đầu tiên hỗ trợ các ỨD 32 bits</a:t>
            </a:r>
          </a:p>
          <a:p>
            <a:pPr eaLnBrk="1" hangingPunct="1">
              <a:lnSpc>
                <a:spcPct val="170000"/>
              </a:lnSpc>
            </a:pPr>
            <a:r>
              <a:rPr lang="en-GB" sz="2000">
                <a:latin typeface="Corbel" charset="0"/>
              </a:rPr>
              <a:t>Windows 95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400">
                <a:latin typeface="Corbel" charset="0"/>
              </a:rPr>
              <a:t>Phát hành  08/1995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400">
                <a:latin typeface="Corbel" charset="0"/>
              </a:rPr>
              <a:t>Cũng hỗ trợ các ứng dụng 32-bit (nhưng vẫn tương thích với các ƯD 16 bits</a:t>
            </a:r>
          </a:p>
          <a:p>
            <a:pPr eaLnBrk="1" hangingPunct="1">
              <a:lnSpc>
                <a:spcPct val="170000"/>
              </a:lnSpc>
            </a:pPr>
            <a:r>
              <a:rPr lang="en-GB" sz="2000">
                <a:latin typeface="Corbel" charset="0"/>
              </a:rPr>
              <a:t>Windows 98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400">
                <a:latin typeface="Corbel" charset="0"/>
              </a:rPr>
              <a:t>Phát hành 06/1998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400">
                <a:latin typeface="Corbel" charset="0"/>
              </a:rPr>
              <a:t>Tăng cường về mặt hiệu năng và hỗ trợ phần cứng tốt hơn</a:t>
            </a:r>
          </a:p>
          <a:p>
            <a:pPr lvl="1" eaLnBrk="1" hangingPunct="1">
              <a:lnSpc>
                <a:spcPct val="170000"/>
              </a:lnSpc>
            </a:pPr>
            <a:r>
              <a:rPr lang="en-GB" sz="1400">
                <a:latin typeface="Corbel" charset="0"/>
              </a:rPr>
              <a:t>Tích hợp các tính năng Internet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Windows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292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en-GB" sz="2800" dirty="0" smtClean="0">
                <a:cs typeface="+mn-cs"/>
              </a:rPr>
              <a:t>Windows Me (Millennium Edition)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400" dirty="0" err="1" smtClean="0"/>
              <a:t>Phát</a:t>
            </a:r>
            <a:r>
              <a:rPr lang="en-GB" sz="2400" dirty="0" smtClean="0"/>
              <a:t> </a:t>
            </a:r>
            <a:r>
              <a:rPr lang="en-GB" sz="2400" dirty="0" err="1" smtClean="0"/>
              <a:t>hành</a:t>
            </a:r>
            <a:r>
              <a:rPr lang="en-GB" sz="2400" dirty="0" smtClean="0"/>
              <a:t> 12/2000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phiên</a:t>
            </a:r>
            <a:r>
              <a:rPr lang="en-GB" sz="2400" dirty="0" smtClean="0"/>
              <a:t> </a:t>
            </a:r>
            <a:r>
              <a:rPr lang="en-GB" sz="2400" dirty="0" err="1" smtClean="0"/>
              <a:t>bản</a:t>
            </a:r>
            <a:r>
              <a:rPr lang="en-GB" sz="2400" dirty="0" smtClean="0"/>
              <a:t> desktop </a:t>
            </a:r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tốt</a:t>
            </a:r>
            <a:r>
              <a:rPr lang="en-GB" sz="2400" dirty="0" smtClean="0"/>
              <a:t> multimedia.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en-GB" sz="2800" dirty="0" smtClean="0">
                <a:cs typeface="+mn-cs"/>
              </a:rPr>
              <a:t>Windows 2000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400" dirty="0" err="1" smtClean="0"/>
              <a:t>Phát</a:t>
            </a:r>
            <a:r>
              <a:rPr lang="en-GB" sz="2400" dirty="0" smtClean="0"/>
              <a:t> </a:t>
            </a:r>
            <a:r>
              <a:rPr lang="en-GB" sz="2400" dirty="0" err="1" smtClean="0"/>
              <a:t>hành</a:t>
            </a:r>
            <a:r>
              <a:rPr lang="en-GB" sz="2400" dirty="0" smtClean="0"/>
              <a:t> 01/2000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tính</a:t>
            </a:r>
            <a:r>
              <a:rPr lang="en-GB" sz="2400" dirty="0" smtClean="0"/>
              <a:t> </a:t>
            </a:r>
            <a:r>
              <a:rPr lang="en-GB" sz="2400" dirty="0" err="1" smtClean="0"/>
              <a:t>đa</a:t>
            </a:r>
            <a:r>
              <a:rPr lang="en-GB" sz="2400" dirty="0" smtClean="0"/>
              <a:t> </a:t>
            </a:r>
            <a:r>
              <a:rPr lang="en-GB" sz="2400" dirty="0" err="1" smtClean="0"/>
              <a:t>xử</a:t>
            </a:r>
            <a:r>
              <a:rPr lang="en-GB" sz="2400" dirty="0" smtClean="0"/>
              <a:t> </a:t>
            </a:r>
            <a:r>
              <a:rPr lang="en-GB" sz="2400" dirty="0" err="1" smtClean="0"/>
              <a:t>lý</a:t>
            </a:r>
            <a:r>
              <a:rPr lang="en-GB" sz="2400" dirty="0" smtClean="0"/>
              <a:t> </a:t>
            </a:r>
            <a:r>
              <a:rPr lang="en-GB" sz="2400" dirty="0" err="1" smtClean="0"/>
              <a:t>đối</a:t>
            </a:r>
            <a:r>
              <a:rPr lang="en-GB" sz="2400" dirty="0" smtClean="0"/>
              <a:t> </a:t>
            </a:r>
            <a:r>
              <a:rPr lang="en-GB" sz="2400" dirty="0" err="1" smtClean="0"/>
              <a:t>xứng</a:t>
            </a:r>
            <a:r>
              <a:rPr lang="en-GB" sz="2400" dirty="0" smtClean="0"/>
              <a:t> : 2-32 CPU.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đầy</a:t>
            </a:r>
            <a:r>
              <a:rPr lang="en-GB" sz="2400" dirty="0" smtClean="0"/>
              <a:t> </a:t>
            </a:r>
            <a:r>
              <a:rPr lang="en-GB" sz="2400" dirty="0" err="1" smtClean="0"/>
              <a:t>đủ</a:t>
            </a:r>
            <a:r>
              <a:rPr lang="en-GB" sz="2400" dirty="0" smtClean="0"/>
              <a:t> </a:t>
            </a:r>
            <a:r>
              <a:rPr lang="en-GB" sz="2400" dirty="0" err="1" smtClean="0"/>
              <a:t>tính</a:t>
            </a:r>
            <a:r>
              <a:rPr lang="en-GB" sz="2400" dirty="0" smtClean="0"/>
              <a:t> </a:t>
            </a:r>
            <a:r>
              <a:rPr lang="en-GB" sz="2400" dirty="0" err="1" smtClean="0"/>
              <a:t>năng</a:t>
            </a:r>
            <a:r>
              <a:rPr lang="en-GB" sz="2400" dirty="0" smtClean="0"/>
              <a:t> </a:t>
            </a:r>
            <a:r>
              <a:rPr lang="en-GB" sz="2400" dirty="0" err="1" smtClean="0"/>
              <a:t>đa</a:t>
            </a:r>
            <a:r>
              <a:rPr lang="en-GB" sz="2400" dirty="0" smtClean="0"/>
              <a:t> </a:t>
            </a:r>
            <a:r>
              <a:rPr lang="en-GB" sz="2400" dirty="0" err="1" smtClean="0"/>
              <a:t>ngôn</a:t>
            </a:r>
            <a:r>
              <a:rPr lang="en-GB" sz="2400" dirty="0" smtClean="0"/>
              <a:t> </a:t>
            </a:r>
            <a:r>
              <a:rPr lang="en-GB" sz="2400" dirty="0" err="1" smtClean="0"/>
              <a:t>ngữ</a:t>
            </a:r>
            <a:r>
              <a:rPr lang="en-GB" sz="2400" dirty="0" smtClean="0"/>
              <a:t> (UNICODE)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400" dirty="0" err="1" smtClean="0"/>
              <a:t>Tính</a:t>
            </a:r>
            <a:r>
              <a:rPr lang="en-GB" sz="2400" dirty="0" smtClean="0"/>
              <a:t> </a:t>
            </a:r>
            <a:r>
              <a:rPr lang="en-GB" sz="2400" dirty="0" err="1" smtClean="0"/>
              <a:t>hợp</a:t>
            </a:r>
            <a:r>
              <a:rPr lang="en-GB" sz="2400" dirty="0" smtClean="0"/>
              <a:t> </a:t>
            </a:r>
            <a:r>
              <a:rPr lang="en-GB" sz="2400" dirty="0" err="1" smtClean="0"/>
              <a:t>đầy</a:t>
            </a:r>
            <a:r>
              <a:rPr lang="en-GB" sz="2400" dirty="0" smtClean="0"/>
              <a:t> </a:t>
            </a:r>
            <a:r>
              <a:rPr lang="en-GB" sz="2400" dirty="0" err="1" smtClean="0"/>
              <a:t>đủ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chồng</a:t>
            </a:r>
            <a:r>
              <a:rPr lang="en-GB" sz="2400" dirty="0" smtClean="0"/>
              <a:t> </a:t>
            </a:r>
            <a:r>
              <a:rPr lang="en-GB" sz="2400" dirty="0" err="1" smtClean="0"/>
              <a:t>giao</a:t>
            </a:r>
            <a:r>
              <a:rPr lang="en-GB" sz="2400" dirty="0" smtClean="0"/>
              <a:t> </a:t>
            </a:r>
            <a:r>
              <a:rPr lang="en-GB" sz="2400" dirty="0" err="1" smtClean="0"/>
              <a:t>thức</a:t>
            </a:r>
            <a:r>
              <a:rPr lang="en-GB" sz="2400" dirty="0" smtClean="0"/>
              <a:t> </a:t>
            </a:r>
            <a:r>
              <a:rPr lang="en-GB" sz="2400" dirty="0" err="1" smtClean="0"/>
              <a:t>mạng</a:t>
            </a:r>
            <a:r>
              <a:rPr lang="en-GB" sz="2400" dirty="0" smtClean="0"/>
              <a:t> </a:t>
            </a:r>
            <a:r>
              <a:rPr lang="en-GB" sz="2400" dirty="0" err="1" smtClean="0"/>
              <a:t>thông</a:t>
            </a:r>
            <a:r>
              <a:rPr lang="en-GB" sz="2400" dirty="0" smtClean="0"/>
              <a:t> </a:t>
            </a:r>
            <a:r>
              <a:rPr lang="en-GB" sz="2400" dirty="0" err="1" smtClean="0"/>
              <a:t>dụng</a:t>
            </a:r>
            <a:endParaRPr lang="en-GB" sz="2400" dirty="0" smtClean="0"/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400" dirty="0" err="1" smtClean="0"/>
              <a:t>Thuộc</a:t>
            </a:r>
            <a:r>
              <a:rPr lang="en-GB" sz="2400" dirty="0" smtClean="0"/>
              <a:t> </a:t>
            </a:r>
            <a:r>
              <a:rPr lang="en-GB" sz="2400" dirty="0" err="1" smtClean="0"/>
              <a:t>dòng</a:t>
            </a:r>
            <a:r>
              <a:rPr lang="en-GB" sz="2400" dirty="0" smtClean="0"/>
              <a:t> HĐH server </a:t>
            </a:r>
            <a:r>
              <a:rPr lang="en-GB" sz="2400" dirty="0" err="1" smtClean="0"/>
              <a:t>chuyên</a:t>
            </a:r>
            <a:r>
              <a:rPr lang="en-GB" sz="2400" dirty="0" smtClean="0"/>
              <a:t> </a:t>
            </a:r>
            <a:r>
              <a:rPr lang="en-GB" sz="2400" dirty="0" err="1" smtClean="0"/>
              <a:t>dụng</a:t>
            </a:r>
            <a:r>
              <a:rPr lang="en-GB" sz="2400" dirty="0" smtClean="0"/>
              <a:t>.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dòng</a:t>
            </a:r>
            <a:r>
              <a:rPr lang="en-GB" sz="2400" dirty="0" smtClean="0"/>
              <a:t> </a:t>
            </a:r>
            <a:r>
              <a:rPr lang="en-GB" sz="2400" dirty="0" err="1" smtClean="0"/>
              <a:t>sản</a:t>
            </a:r>
            <a:r>
              <a:rPr lang="en-GB" sz="2400" dirty="0" smtClean="0"/>
              <a:t> </a:t>
            </a:r>
            <a:r>
              <a:rPr lang="en-GB" sz="2400" dirty="0" err="1" smtClean="0"/>
              <a:t>phẩm</a:t>
            </a:r>
            <a:r>
              <a:rPr lang="en-GB" sz="2400" dirty="0" smtClean="0"/>
              <a:t>: Windows 2000 Professional, Windows 2000 Server, Windows 2000 Advanced Server, Windows 2000 </a:t>
            </a:r>
            <a:r>
              <a:rPr lang="en-GB" sz="2400" dirty="0" err="1" smtClean="0"/>
              <a:t>Datacenter</a:t>
            </a:r>
            <a:r>
              <a:rPr lang="en-GB" sz="2400" dirty="0" smtClean="0"/>
              <a:t>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Windows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en-GB" sz="2800" dirty="0" smtClean="0">
                <a:cs typeface="+mn-cs"/>
              </a:rPr>
              <a:t>Windows XP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000" dirty="0" err="1" smtClean="0"/>
              <a:t>Phát</a:t>
            </a:r>
            <a:r>
              <a:rPr lang="en-GB" sz="2000" dirty="0" smtClean="0"/>
              <a:t> </a:t>
            </a:r>
            <a:r>
              <a:rPr lang="en-GB" sz="2000" dirty="0" err="1" smtClean="0"/>
              <a:t>hành</a:t>
            </a:r>
            <a:r>
              <a:rPr lang="en-GB" sz="2000" smtClean="0"/>
              <a:t> 8/2001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GB" sz="2000" dirty="0" err="1" smtClean="0"/>
              <a:t>Hỗ</a:t>
            </a:r>
            <a:r>
              <a:rPr lang="en-GB" sz="2000" dirty="0" smtClean="0"/>
              <a:t> </a:t>
            </a:r>
            <a:r>
              <a:rPr lang="en-GB" sz="2000" dirty="0" err="1" smtClean="0"/>
              <a:t>trợ</a:t>
            </a:r>
            <a:r>
              <a:rPr lang="en-GB" sz="2000" dirty="0" smtClean="0"/>
              <a:t> </a:t>
            </a:r>
            <a:r>
              <a:rPr lang="en-GB" sz="2000" dirty="0" err="1" smtClean="0"/>
              <a:t>cả</a:t>
            </a:r>
            <a:r>
              <a:rPr lang="en-GB" sz="2000" dirty="0" smtClean="0"/>
              <a:t> 32bit </a:t>
            </a:r>
            <a:r>
              <a:rPr lang="en-GB" sz="2000" dirty="0" err="1" smtClean="0"/>
              <a:t>và</a:t>
            </a:r>
            <a:r>
              <a:rPr lang="en-GB" sz="2000" dirty="0" smtClean="0"/>
              <a:t> 64bit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Windows</a:t>
            </a:r>
            <a:endParaRPr lang="en-US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lang="en-US" sz="4200" dirty="0" smtClean="0">
                <a:cs typeface="+mn-cs"/>
              </a:rPr>
              <a:t>Windows server 2003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sz="3400" dirty="0" err="1" smtClean="0"/>
              <a:t>Phát</a:t>
            </a:r>
            <a:r>
              <a:rPr lang="en-US" sz="3400" dirty="0" smtClean="0"/>
              <a:t> </a:t>
            </a:r>
            <a:r>
              <a:rPr lang="en-US" sz="3400" dirty="0" err="1" smtClean="0"/>
              <a:t>hành</a:t>
            </a:r>
            <a:r>
              <a:rPr lang="en-US" sz="3400" dirty="0" smtClean="0"/>
              <a:t> 4/2003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sz="3400" dirty="0" err="1" smtClean="0"/>
              <a:t>Hiệu</a:t>
            </a:r>
            <a:r>
              <a:rPr lang="en-US" sz="3400" dirty="0" smtClean="0"/>
              <a:t> </a:t>
            </a:r>
            <a:r>
              <a:rPr lang="en-US" sz="3400" dirty="0" err="1" smtClean="0"/>
              <a:t>năng</a:t>
            </a:r>
            <a:r>
              <a:rPr lang="en-US" sz="3400" dirty="0" smtClean="0"/>
              <a:t> (performance) </a:t>
            </a:r>
            <a:r>
              <a:rPr lang="en-US" sz="3400" dirty="0" err="1" smtClean="0"/>
              <a:t>của</a:t>
            </a:r>
            <a:r>
              <a:rPr lang="en-US" sz="3400" dirty="0" smtClean="0"/>
              <a:t> </a:t>
            </a:r>
            <a:r>
              <a:rPr lang="en-US" sz="3400" dirty="0" err="1" smtClean="0"/>
              <a:t>các</a:t>
            </a:r>
            <a:r>
              <a:rPr lang="en-US" sz="3400" dirty="0" smtClean="0"/>
              <a:t> </a:t>
            </a:r>
            <a:r>
              <a:rPr lang="en-US" sz="3400" dirty="0" err="1" smtClean="0"/>
              <a:t>dịch</a:t>
            </a:r>
            <a:r>
              <a:rPr lang="en-US" sz="3400" dirty="0" smtClean="0"/>
              <a:t> </a:t>
            </a:r>
            <a:r>
              <a:rPr lang="en-US" sz="3400" dirty="0" err="1" smtClean="0"/>
              <a:t>vụ</a:t>
            </a:r>
            <a:r>
              <a:rPr lang="en-US" sz="3400" dirty="0" smtClean="0"/>
              <a:t> </a:t>
            </a:r>
            <a:r>
              <a:rPr lang="en-US" sz="3400" dirty="0" err="1" smtClean="0"/>
              <a:t>nhanh</a:t>
            </a:r>
            <a:r>
              <a:rPr lang="en-US" sz="3400" dirty="0" smtClean="0"/>
              <a:t> </a:t>
            </a:r>
            <a:r>
              <a:rPr lang="en-US" sz="3400" dirty="0" err="1" smtClean="0"/>
              <a:t>hơn</a:t>
            </a:r>
            <a:r>
              <a:rPr lang="en-US" sz="3400" dirty="0" smtClean="0"/>
              <a:t> Win2k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sz="3400" dirty="0" err="1" smtClean="0"/>
              <a:t>Phiên</a:t>
            </a:r>
            <a:r>
              <a:rPr lang="en-US" sz="3400" dirty="0" smtClean="0"/>
              <a:t> </a:t>
            </a:r>
            <a:r>
              <a:rPr lang="en-US" sz="3400" dirty="0" err="1" smtClean="0"/>
              <a:t>bản</a:t>
            </a:r>
            <a:r>
              <a:rPr lang="en-US" sz="3400" dirty="0" smtClean="0"/>
              <a:t>: web, standard, enterprise, datacenter, small business server,  storage server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en-US" sz="4200" dirty="0" smtClean="0">
                <a:cs typeface="+mn-cs"/>
              </a:rPr>
              <a:t>Windows Vista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sz="3500" dirty="0" err="1" smtClean="0"/>
              <a:t>Phát</a:t>
            </a:r>
            <a:r>
              <a:rPr lang="en-US" sz="3500" dirty="0" smtClean="0"/>
              <a:t> </a:t>
            </a:r>
            <a:r>
              <a:rPr lang="en-US" sz="3500" dirty="0" err="1" smtClean="0"/>
              <a:t>hành</a:t>
            </a:r>
            <a:r>
              <a:rPr lang="en-US" sz="3500" dirty="0" smtClean="0"/>
              <a:t>: 11/2006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sz="3500" dirty="0" err="1" smtClean="0"/>
              <a:t>Hỗ</a:t>
            </a:r>
            <a:r>
              <a:rPr lang="en-US" sz="3500" dirty="0" smtClean="0"/>
              <a:t> </a:t>
            </a:r>
            <a:r>
              <a:rPr lang="en-US" sz="3500" dirty="0" err="1" smtClean="0"/>
              <a:t>trợ</a:t>
            </a:r>
            <a:r>
              <a:rPr lang="en-US" sz="3500" dirty="0" smtClean="0"/>
              <a:t> </a:t>
            </a:r>
            <a:r>
              <a:rPr lang="en-US" sz="3500" dirty="0" err="1" smtClean="0"/>
              <a:t>về</a:t>
            </a:r>
            <a:r>
              <a:rPr lang="en-US" sz="3500" dirty="0" smtClean="0"/>
              <a:t> </a:t>
            </a:r>
            <a:r>
              <a:rPr lang="en-US" sz="3500" dirty="0" err="1" smtClean="0"/>
              <a:t>giao</a:t>
            </a:r>
            <a:r>
              <a:rPr lang="en-US" sz="3500" dirty="0" smtClean="0"/>
              <a:t> </a:t>
            </a:r>
            <a:r>
              <a:rPr lang="en-US" sz="3500" dirty="0" err="1" smtClean="0"/>
              <a:t>diện</a:t>
            </a:r>
            <a:r>
              <a:rPr lang="en-US" sz="3500" dirty="0" smtClean="0"/>
              <a:t> </a:t>
            </a:r>
            <a:r>
              <a:rPr lang="en-US" sz="3500" dirty="0" err="1" smtClean="0"/>
              <a:t>và</a:t>
            </a:r>
            <a:r>
              <a:rPr lang="en-US" sz="3500" dirty="0" smtClean="0"/>
              <a:t> multimedia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sz="3500" dirty="0" err="1" smtClean="0"/>
              <a:t>Phiên</a:t>
            </a:r>
            <a:r>
              <a:rPr lang="en-US" sz="3500" dirty="0" smtClean="0"/>
              <a:t> </a:t>
            </a:r>
            <a:r>
              <a:rPr lang="en-US" sz="3500" dirty="0" err="1" smtClean="0"/>
              <a:t>bản</a:t>
            </a:r>
            <a:r>
              <a:rPr lang="en-US" sz="3500" dirty="0" smtClean="0"/>
              <a:t>: Home Basic, Home Premium, Business, Enterprise, Ultimate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en-US" sz="5000" dirty="0" smtClean="0">
                <a:cs typeface="+mn-cs"/>
              </a:rPr>
              <a:t>Windows 2008 server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sz="3500" dirty="0" err="1" smtClean="0"/>
              <a:t>Phát</a:t>
            </a:r>
            <a:r>
              <a:rPr lang="en-US" sz="3500" dirty="0" smtClean="0"/>
              <a:t> </a:t>
            </a:r>
            <a:r>
              <a:rPr lang="en-US" sz="3500" dirty="0" err="1" smtClean="0"/>
              <a:t>hành</a:t>
            </a:r>
            <a:r>
              <a:rPr lang="en-US" sz="3500" dirty="0" smtClean="0"/>
              <a:t>: 02/2008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en-US" sz="4500" dirty="0" smtClean="0">
                <a:cs typeface="+mn-cs"/>
              </a:rPr>
              <a:t>Windows 7: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sz="4100" dirty="0" err="1" smtClean="0"/>
              <a:t>Phát</a:t>
            </a:r>
            <a:r>
              <a:rPr lang="en-US" sz="4100" dirty="0" smtClean="0"/>
              <a:t> </a:t>
            </a:r>
            <a:r>
              <a:rPr lang="en-US" sz="4100" dirty="0" err="1" smtClean="0"/>
              <a:t>hành</a:t>
            </a:r>
            <a:r>
              <a:rPr lang="en-US" sz="4100" dirty="0" smtClean="0"/>
              <a:t>: 7/2009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Unix/Linux</a:t>
            </a:r>
            <a:endParaRPr lang="en-US" dirty="0">
              <a:cs typeface="+mj-cs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Là HĐH mã nguồn mở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Linux là HĐH tương tự Unix.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Bao gồm khoảng 6 triệu dòng mã (kernel v2.6)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Tăng trưởng khoảng 25%/năm từ năm 2003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Chiếm khoảng 10% thị trường HĐH.</a:t>
            </a:r>
            <a:endParaRPr lang="en-US" sz="1600">
              <a:latin typeface="Corbe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2400">
              <a:latin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Unix/Linux</a:t>
            </a:r>
            <a:endParaRPr lang="en-US" dirty="0">
              <a:cs typeface="+mj-cs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9530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z="1400" b="1">
                <a:latin typeface="Corbel" charset="0"/>
              </a:rPr>
              <a:t>1969: UNIX, Thompson &amp; Ritchie (AT&amp;T Bell Lab)</a:t>
            </a:r>
          </a:p>
          <a:p>
            <a:pPr eaLnBrk="1" hangingPunct="1">
              <a:lnSpc>
                <a:spcPct val="170000"/>
              </a:lnSpc>
            </a:pPr>
            <a:r>
              <a:rPr lang="en-US" sz="1400" b="1">
                <a:latin typeface="Corbel" charset="0"/>
              </a:rPr>
              <a:t>1987: Minix, Andy Tanenbaum</a:t>
            </a:r>
          </a:p>
          <a:p>
            <a:pPr eaLnBrk="1" hangingPunct="1">
              <a:lnSpc>
                <a:spcPct val="170000"/>
              </a:lnSpc>
            </a:pPr>
            <a:r>
              <a:rPr lang="en-US" sz="1400" b="1">
                <a:latin typeface="Corbel" charset="0"/>
              </a:rPr>
              <a:t>1991: birth of Linux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200">
                <a:latin typeface="Corbel" charset="0"/>
              </a:rPr>
              <a:t>Minix-like OS by Linus Torvard 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200">
                <a:latin typeface="Corbel" charset="0"/>
              </a:rPr>
              <a:t>limited devices, no networking</a:t>
            </a:r>
          </a:p>
          <a:p>
            <a:pPr eaLnBrk="1" hangingPunct="1">
              <a:lnSpc>
                <a:spcPct val="170000"/>
              </a:lnSpc>
            </a:pPr>
            <a:r>
              <a:rPr lang="en-US" sz="1400" b="1">
                <a:latin typeface="Corbel" charset="0"/>
              </a:rPr>
              <a:t>1994: Linux 1.0 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200">
                <a:latin typeface="Corbel" charset="0"/>
              </a:rPr>
              <a:t>only single-processor i386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200">
                <a:latin typeface="Corbel" charset="0"/>
              </a:rPr>
              <a:t>networking (Internet)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200">
                <a:latin typeface="Corbel" charset="0"/>
              </a:rPr>
              <a:t>enhanced file system (ext2)</a:t>
            </a:r>
          </a:p>
          <a:p>
            <a:pPr eaLnBrk="1" hangingPunct="1">
              <a:lnSpc>
                <a:spcPct val="170000"/>
              </a:lnSpc>
            </a:pPr>
            <a:r>
              <a:rPr lang="en-US" sz="1400" b="1">
                <a:latin typeface="Corbel" charset="0"/>
              </a:rPr>
              <a:t>1995: Linux 1.2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200">
                <a:latin typeface="Corbel" charset="0"/>
              </a:rPr>
              <a:t>more hardware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200">
                <a:latin typeface="Corbel" charset="0"/>
              </a:rPr>
              <a:t>8086 mode (DOS emulation) included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1200">
                <a:latin typeface="Corbel" charset="0"/>
              </a:rPr>
              <a:t>Support other architecture:Sparc, Alpha, MIPS</a:t>
            </a:r>
          </a:p>
          <a:p>
            <a:pPr eaLnBrk="1" hangingPunct="1">
              <a:lnSpc>
                <a:spcPct val="170000"/>
              </a:lnSpc>
            </a:pPr>
            <a:endParaRPr lang="en-US" sz="1400">
              <a:latin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Vai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trò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của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 HĐH</a:t>
            </a:r>
            <a:endParaRPr lang="en-U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Corbel" charset="0"/>
              </a:rPr>
              <a:t>1. Là một máy tính ảo (virtual machine hay extended machine) che dấu các thiết bị phần cứng và tạo môi trường dễ làm việc hơn cho người dùng.</a:t>
            </a:r>
          </a:p>
          <a:p>
            <a:pPr eaLnBrk="1" hangingPunct="1"/>
            <a:r>
              <a:rPr lang="en-US" sz="2800">
                <a:latin typeface="Corbel" charset="0"/>
              </a:rPr>
              <a:t>2. Quản trị tài nguyên máy tính.</a:t>
            </a:r>
          </a:p>
          <a:p>
            <a:pPr eaLnBrk="1" hangingPunct="1"/>
            <a:endParaRPr lang="en-US" sz="2800">
              <a:latin typeface="Corbel" charset="0"/>
            </a:endParaRPr>
          </a:p>
          <a:p>
            <a:pPr eaLnBrk="1" hangingPunct="1"/>
            <a:endParaRPr lang="en-US" sz="2800">
              <a:latin typeface="Corbe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Unix/Linux</a:t>
            </a:r>
            <a:endParaRPr lang="en-US" dirty="0">
              <a:cs typeface="+mj-cs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b="1">
                <a:latin typeface="Corbel" charset="0"/>
              </a:rPr>
              <a:t>1996: Linux 2.0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multiple architectures, multiple processors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threads, memory management …</a:t>
            </a:r>
            <a:endParaRPr lang="en-US" sz="2400" b="1">
              <a:latin typeface="Corbe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b="1">
                <a:latin typeface="Corbel" charset="0"/>
              </a:rPr>
              <a:t>1999: Linux 2.2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>
                <a:latin typeface="Corbel" charset="0"/>
              </a:rPr>
              <a:t>2001: Linux 2.4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>
                <a:latin typeface="Corbel" charset="0"/>
              </a:rPr>
              <a:t>ISA PnP, USB,…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>
                <a:latin typeface="Corbel" charset="0"/>
              </a:rPr>
              <a:t>12/2003: Linux 2.6</a:t>
            </a:r>
          </a:p>
          <a:p>
            <a:pPr eaLnBrk="1" hangingPunct="1">
              <a:lnSpc>
                <a:spcPct val="150000"/>
              </a:lnSpc>
            </a:pPr>
            <a:endParaRPr lang="en-US" sz="2400">
              <a:latin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Unix/Linux</a:t>
            </a:r>
            <a:endParaRPr lang="en-US" dirty="0">
              <a:cs typeface="+mj-cs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Các distro chính:</a:t>
            </a:r>
          </a:p>
          <a:p>
            <a:pPr lvl="1" eaLnBrk="1" hangingPunct="1"/>
            <a:r>
              <a:rPr lang="en-US">
                <a:latin typeface="Corbel" charset="0"/>
              </a:rPr>
              <a:t>Mandrake</a:t>
            </a:r>
          </a:p>
          <a:p>
            <a:pPr lvl="1" eaLnBrk="1" hangingPunct="1"/>
            <a:r>
              <a:rPr lang="en-US">
                <a:latin typeface="Corbel" charset="0"/>
              </a:rPr>
              <a:t>Fedora/Redhat</a:t>
            </a:r>
          </a:p>
          <a:p>
            <a:pPr lvl="1" eaLnBrk="1" hangingPunct="1"/>
            <a:r>
              <a:rPr lang="en-US">
                <a:latin typeface="Corbel" charset="0"/>
              </a:rPr>
              <a:t>Debian</a:t>
            </a:r>
          </a:p>
          <a:p>
            <a:pPr lvl="1" eaLnBrk="1" hangingPunct="1"/>
            <a:r>
              <a:rPr lang="en-US">
                <a:latin typeface="Corbel" charset="0"/>
              </a:rPr>
              <a:t>SUSE</a:t>
            </a:r>
          </a:p>
          <a:p>
            <a:pPr lvl="1" eaLnBrk="1" hangingPunct="1"/>
            <a:r>
              <a:rPr lang="en-US">
                <a:latin typeface="Corbel" charset="0"/>
              </a:rPr>
              <a:t>Gentoo</a:t>
            </a:r>
          </a:p>
          <a:p>
            <a:pPr lvl="1" eaLnBrk="1" hangingPunct="1"/>
            <a:r>
              <a:rPr lang="en-US">
                <a:latin typeface="Corbel" charset="0"/>
              </a:rPr>
              <a:t>Ubuntu</a:t>
            </a:r>
          </a:p>
          <a:p>
            <a:pPr lvl="1" eaLnBrk="1" hangingPunct="1"/>
            <a:r>
              <a:rPr lang="en-US">
                <a:latin typeface="Corbel" charset="0"/>
              </a:rPr>
              <a:t>…</a:t>
            </a:r>
          </a:p>
          <a:p>
            <a:pPr lvl="1" eaLnBrk="1" hangingPunct="1"/>
            <a:endParaRPr lang="en-US">
              <a:latin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Vai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trò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của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HĐH –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máy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ảo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Corbel" charset="0"/>
                <a:cs typeface="+mn-cs"/>
              </a:rPr>
              <a:t>1. </a:t>
            </a:r>
            <a:r>
              <a:rPr lang="en-US" sz="2800" dirty="0" err="1" smtClean="0">
                <a:latin typeface="Corbel" charset="0"/>
                <a:cs typeface="+mn-cs"/>
              </a:rPr>
              <a:t>Là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một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máy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tính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ảo</a:t>
            </a:r>
            <a:r>
              <a:rPr lang="en-US" sz="2800" dirty="0" smtClean="0">
                <a:latin typeface="Corbel" charset="0"/>
                <a:cs typeface="+mn-cs"/>
              </a:rPr>
              <a:t> (virtual machine hay extended machine) </a:t>
            </a:r>
            <a:r>
              <a:rPr lang="en-US" sz="2800" dirty="0" err="1" smtClean="0">
                <a:latin typeface="Corbel" charset="0"/>
                <a:cs typeface="+mn-cs"/>
              </a:rPr>
              <a:t>che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dấu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các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thiết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bị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phần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cứng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và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tạo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môi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trường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dễ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làm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việc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hơn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cho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người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dùng</a:t>
            </a:r>
            <a:r>
              <a:rPr lang="en-US" sz="2800" dirty="0" smtClean="0">
                <a:latin typeface="Corbel" charset="0"/>
                <a:cs typeface="+mn-cs"/>
              </a:rPr>
              <a:t>.</a:t>
            </a:r>
          </a:p>
          <a:p>
            <a:pPr marL="119062" indent="0" eaLnBrk="1" hangingPunct="1">
              <a:buFont typeface="Wingdings 2" charset="0"/>
              <a:buNone/>
              <a:defRPr/>
            </a:pPr>
            <a:endParaRPr lang="en-US" sz="2800" dirty="0" smtClean="0">
              <a:latin typeface="Corbel" charset="0"/>
              <a:cs typeface="+mn-cs"/>
            </a:endParaRPr>
          </a:p>
          <a:p>
            <a:pPr marL="119062" indent="0" eaLnBrk="1" hangingPunct="1">
              <a:buFont typeface="Wingdings 2" charset="0"/>
              <a:buNone/>
              <a:defRPr/>
            </a:pPr>
            <a:r>
              <a:rPr lang="en-US" sz="2800" dirty="0">
                <a:latin typeface="Corbel" charset="0"/>
                <a:cs typeface="+mn-cs"/>
              </a:rPr>
              <a:t>	</a:t>
            </a:r>
            <a:r>
              <a:rPr lang="en-US" sz="2800" dirty="0" smtClean="0">
                <a:latin typeface="Corbel" charset="0"/>
                <a:cs typeface="+mn-cs"/>
              </a:rPr>
              <a:t>- </a:t>
            </a:r>
            <a:r>
              <a:rPr lang="en-US" sz="2800" dirty="0" err="1" smtClean="0">
                <a:latin typeface="Corbel" charset="0"/>
                <a:cs typeface="+mn-cs"/>
              </a:rPr>
              <a:t>Máy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ảo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là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gì</a:t>
            </a:r>
            <a:r>
              <a:rPr lang="en-US" sz="2800" dirty="0" smtClean="0">
                <a:latin typeface="Corbel" charset="0"/>
                <a:cs typeface="+mn-cs"/>
              </a:rPr>
              <a:t>?</a:t>
            </a:r>
          </a:p>
          <a:p>
            <a:pPr marL="119062" indent="0" eaLnBrk="1" hangingPunct="1">
              <a:buFont typeface="Wingdings 2" charset="0"/>
              <a:buNone/>
              <a:defRPr/>
            </a:pPr>
            <a:r>
              <a:rPr lang="en-US" sz="2800" dirty="0">
                <a:latin typeface="Corbel" charset="0"/>
                <a:cs typeface="+mn-cs"/>
              </a:rPr>
              <a:t>	</a:t>
            </a:r>
            <a:r>
              <a:rPr lang="en-US" sz="2800" dirty="0" smtClean="0">
                <a:latin typeface="Corbel" charset="0"/>
                <a:cs typeface="+mn-cs"/>
              </a:rPr>
              <a:t>- </a:t>
            </a:r>
            <a:r>
              <a:rPr lang="en-US" sz="2800" dirty="0" err="1" smtClean="0">
                <a:latin typeface="Corbel" charset="0"/>
                <a:cs typeface="+mn-cs"/>
              </a:rPr>
              <a:t>Xét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ví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dụ</a:t>
            </a:r>
            <a:r>
              <a:rPr lang="en-US" sz="2800" dirty="0" smtClean="0">
                <a:latin typeface="Corbel" charset="0"/>
                <a:cs typeface="+mn-cs"/>
              </a:rPr>
              <a:t>, </a:t>
            </a:r>
            <a:r>
              <a:rPr lang="en-US" sz="2800" dirty="0" err="1" smtClean="0">
                <a:latin typeface="Corbel" charset="0"/>
                <a:cs typeface="+mn-cs"/>
              </a:rPr>
              <a:t>đọc</a:t>
            </a:r>
            <a:r>
              <a:rPr lang="en-US" sz="2800" dirty="0" smtClean="0">
                <a:latin typeface="Corbel" charset="0"/>
                <a:cs typeface="+mn-cs"/>
              </a:rPr>
              <a:t>/</a:t>
            </a:r>
            <a:r>
              <a:rPr lang="en-US" sz="2800" dirty="0" err="1" smtClean="0">
                <a:latin typeface="Corbel" charset="0"/>
                <a:cs typeface="+mn-cs"/>
              </a:rPr>
              <a:t>ghi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đĩa</a:t>
            </a:r>
            <a:r>
              <a:rPr lang="en-US" sz="2800" dirty="0" smtClean="0">
                <a:latin typeface="Corbel" charset="0"/>
                <a:cs typeface="+mn-cs"/>
              </a:rPr>
              <a:t>.</a:t>
            </a:r>
          </a:p>
          <a:p>
            <a:pPr marL="119062" indent="0" eaLnBrk="1" hangingPunct="1">
              <a:buFont typeface="Wingdings 2" charset="0"/>
              <a:buNone/>
              <a:defRPr/>
            </a:pPr>
            <a:r>
              <a:rPr lang="en-US" sz="2800" dirty="0">
                <a:latin typeface="Corbel" charset="0"/>
                <a:cs typeface="+mn-cs"/>
              </a:rPr>
              <a:t>	</a:t>
            </a:r>
            <a:r>
              <a:rPr lang="en-US" sz="2800" dirty="0" smtClean="0">
                <a:latin typeface="Corbel" charset="0"/>
                <a:cs typeface="+mn-cs"/>
              </a:rPr>
              <a:t>- </a:t>
            </a:r>
            <a:r>
              <a:rPr lang="en-US" sz="2800" dirty="0" err="1" smtClean="0">
                <a:latin typeface="Corbel" charset="0"/>
                <a:cs typeface="+mn-cs"/>
              </a:rPr>
              <a:t>Xét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ví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dụ</a:t>
            </a:r>
            <a:r>
              <a:rPr lang="en-US" sz="2800" dirty="0" smtClean="0">
                <a:latin typeface="Corbel" charset="0"/>
                <a:cs typeface="+mn-cs"/>
              </a:rPr>
              <a:t>, </a:t>
            </a:r>
            <a:r>
              <a:rPr lang="en-US" sz="2800" dirty="0" err="1" smtClean="0">
                <a:latin typeface="Corbel" charset="0"/>
                <a:cs typeface="+mn-cs"/>
              </a:rPr>
              <a:t>gửi</a:t>
            </a:r>
            <a:r>
              <a:rPr lang="en-US" sz="2800" dirty="0" smtClean="0">
                <a:latin typeface="Corbel" charset="0"/>
                <a:cs typeface="+mn-cs"/>
              </a:rPr>
              <a:t>/</a:t>
            </a:r>
            <a:r>
              <a:rPr lang="en-US" sz="2800" dirty="0" err="1" smtClean="0">
                <a:latin typeface="Corbel" charset="0"/>
                <a:cs typeface="+mn-cs"/>
              </a:rPr>
              <a:t>nhận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dữ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liệu</a:t>
            </a:r>
            <a:r>
              <a:rPr lang="en-US" sz="2800" dirty="0" smtClean="0">
                <a:latin typeface="Corbel" charset="0"/>
                <a:cs typeface="+mn-cs"/>
              </a:rPr>
              <a:t> qua </a:t>
            </a:r>
            <a:r>
              <a:rPr lang="en-US" sz="2800" dirty="0" err="1" smtClean="0">
                <a:latin typeface="Corbel" charset="0"/>
                <a:cs typeface="+mn-cs"/>
              </a:rPr>
              <a:t>mạng</a:t>
            </a:r>
            <a:r>
              <a:rPr lang="en-US" sz="2800" dirty="0" smtClean="0">
                <a:latin typeface="Corbel" charset="0"/>
                <a:cs typeface="+mn-cs"/>
              </a:rPr>
              <a:t>.</a:t>
            </a:r>
          </a:p>
          <a:p>
            <a:pPr eaLnBrk="1" hangingPunct="1">
              <a:defRPr/>
            </a:pPr>
            <a:endParaRPr lang="en-US" sz="2800" dirty="0">
              <a:latin typeface="Corbel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Ví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dụ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: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đọc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/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ghi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đĩa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>
                <a:latin typeface="Corbel" charset="0"/>
              </a:rPr>
              <a:t>Cấu trúc và các hoạt động của đĩa rất phức tạp: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orbel" charset="0"/>
              </a:rPr>
              <a:t>Gồm nhiều heads, cylinders, sectors, segments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orbel" charset="0"/>
              </a:rPr>
              <a:t>Phải đợi đầu đọc của đĩa di chuyển tới đúng vị trí mới bắt đầu ghi/đọc dữ liệu lên/từ đĩa.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orbel" charset="0"/>
              </a:rPr>
              <a:t>Để đọc/ghi dữ liệu, ổ đĩa thực hiện nhiều thao tác phối hợp với nhau giữa các phần cứng bên trong đĩa.</a:t>
            </a:r>
            <a:endParaRPr lang="en-US" sz="2200">
              <a:latin typeface="Corbe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orbel" charset="0"/>
              </a:rPr>
              <a:t>Kích thước và tốc độ đọc/ghi cũng khác nhau trên những máy tính khác nhau.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>
                <a:latin typeface="Corbel" charset="0"/>
              </a:rPr>
              <a:t>HĐH cung cấp 2 hàm read() và write()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Corbel" charset="0"/>
              </a:rPr>
              <a:t>Quản lý tất cả hoạt động phức tạp của đĩa.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Ví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dụ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: </a:t>
            </a: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gửi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/</a:t>
            </a: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nhận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dữ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liệu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qua </a:t>
            </a: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mạng</a:t>
            </a:r>
            <a:endParaRPr lang="en-US" sz="3200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>
                <a:ea typeface="+mn-ea"/>
                <a:cs typeface="+mn-cs"/>
              </a:rPr>
              <a:t>Dữ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liệu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gửi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từ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máy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này</a:t>
            </a:r>
            <a:r>
              <a:rPr lang="en-US" dirty="0" smtClean="0">
                <a:ea typeface="+mn-ea"/>
                <a:cs typeface="+mn-cs"/>
              </a:rPr>
              <a:t> sang </a:t>
            </a:r>
            <a:r>
              <a:rPr lang="en-US" dirty="0" err="1" smtClean="0">
                <a:ea typeface="+mn-ea"/>
                <a:cs typeface="+mn-cs"/>
              </a:rPr>
              <a:t>máy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kia</a:t>
            </a:r>
            <a:r>
              <a:rPr lang="en-US" dirty="0" smtClean="0">
                <a:ea typeface="+mn-ea"/>
                <a:cs typeface="+mn-cs"/>
              </a:rPr>
              <a:t> :</a:t>
            </a:r>
          </a:p>
          <a:p>
            <a:pPr marL="731012" lvl="1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>
                <a:ea typeface="+mn-ea"/>
              </a:rPr>
              <a:t>Được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phân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thành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nhiều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gói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nhỏ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và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gửi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độc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lập</a:t>
            </a:r>
            <a:endParaRPr lang="en-US" dirty="0" smtClean="0">
              <a:ea typeface="+mn-ea"/>
            </a:endParaRPr>
          </a:p>
          <a:p>
            <a:pPr marL="731012" lvl="1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>
                <a:ea typeface="+mn-ea"/>
              </a:rPr>
              <a:t>Phải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đợi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và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tập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hợp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các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đủ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các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gói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dữ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liệu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ở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máy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đích</a:t>
            </a:r>
            <a:r>
              <a:rPr lang="en-US" dirty="0" smtClean="0">
                <a:ea typeface="+mn-ea"/>
              </a:rPr>
              <a:t>.</a:t>
            </a:r>
          </a:p>
          <a:p>
            <a:pPr marL="731012" lvl="1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>
                <a:ea typeface="+mn-ea"/>
              </a:rPr>
              <a:t>Đôi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khi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vài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gói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dữ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liệu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bị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mất</a:t>
            </a:r>
            <a:r>
              <a:rPr lang="en-US" dirty="0" smtClean="0">
                <a:ea typeface="+mn-ea"/>
              </a:rPr>
              <a:t>, </a:t>
            </a:r>
            <a:r>
              <a:rPr lang="en-US" dirty="0" err="1" smtClean="0">
                <a:ea typeface="+mn-ea"/>
              </a:rPr>
              <a:t>phải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gửi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lại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gói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dữ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liệu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đó</a:t>
            </a:r>
            <a:r>
              <a:rPr lang="en-US" dirty="0" smtClean="0">
                <a:ea typeface="+mn-ea"/>
              </a:rPr>
              <a:t>.</a:t>
            </a:r>
          </a:p>
          <a:p>
            <a:pPr marL="731012" lvl="1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>
                <a:ea typeface="+mn-ea"/>
              </a:rPr>
              <a:t>Người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lập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ứng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dụng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không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muốn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quản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lý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điều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này</a:t>
            </a:r>
            <a:r>
              <a:rPr lang="en-US" dirty="0" smtClean="0">
                <a:ea typeface="+mn-ea"/>
              </a:rPr>
              <a:t>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HĐH </a:t>
            </a:r>
            <a:r>
              <a:rPr lang="en-US" dirty="0" err="1" smtClean="0">
                <a:ea typeface="+mn-ea"/>
                <a:cs typeface="+mn-cs"/>
              </a:rPr>
              <a:t>cung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cấp</a:t>
            </a:r>
            <a:r>
              <a:rPr lang="en-US" dirty="0" smtClean="0">
                <a:ea typeface="+mn-ea"/>
                <a:cs typeface="+mn-cs"/>
              </a:rPr>
              <a:t> 2 </a:t>
            </a:r>
            <a:r>
              <a:rPr lang="en-US" dirty="0" err="1" smtClean="0">
                <a:ea typeface="+mn-ea"/>
                <a:cs typeface="+mn-cs"/>
              </a:rPr>
              <a:t>hàm</a:t>
            </a:r>
            <a:r>
              <a:rPr lang="en-US" dirty="0" smtClean="0">
                <a:ea typeface="+mn-ea"/>
                <a:cs typeface="+mn-cs"/>
              </a:rPr>
              <a:t> send() </a:t>
            </a:r>
            <a:r>
              <a:rPr lang="en-US" dirty="0" err="1" smtClean="0">
                <a:ea typeface="+mn-ea"/>
                <a:cs typeface="+mn-cs"/>
              </a:rPr>
              <a:t>và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recv</a:t>
            </a:r>
            <a:r>
              <a:rPr lang="en-US" dirty="0" smtClean="0">
                <a:ea typeface="+mn-ea"/>
                <a:cs typeface="+mn-cs"/>
              </a:rPr>
              <a:t>()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Quản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lý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tất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cả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hoạt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động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phức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tạp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trong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việc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gửi</a:t>
            </a:r>
            <a:r>
              <a:rPr lang="en-US" dirty="0" smtClean="0">
                <a:ea typeface="+mn-ea"/>
              </a:rPr>
              <a:t>/</a:t>
            </a:r>
            <a:r>
              <a:rPr lang="en-US" dirty="0" err="1" smtClean="0">
                <a:ea typeface="+mn-ea"/>
              </a:rPr>
              <a:t>nhận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dữ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liệu</a:t>
            </a:r>
            <a:r>
              <a:rPr lang="en-US" dirty="0" smtClean="0">
                <a:ea typeface="+mn-ea"/>
              </a:rPr>
              <a:t> qua </a:t>
            </a:r>
            <a:r>
              <a:rPr lang="en-US" dirty="0" err="1" smtClean="0">
                <a:ea typeface="+mn-ea"/>
              </a:rPr>
              <a:t>mạng</a:t>
            </a:r>
            <a:r>
              <a:rPr lang="en-US" dirty="0" smtClean="0">
                <a:ea typeface="+mn-ea"/>
              </a:rPr>
              <a:t>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Vai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trò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của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HĐH –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quản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trị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tài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nguyên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Corbel" charset="0"/>
                <a:cs typeface="+mn-cs"/>
              </a:rPr>
              <a:t>2</a:t>
            </a:r>
            <a:r>
              <a:rPr lang="en-US" sz="2800" dirty="0" smtClean="0">
                <a:latin typeface="Corbel" charset="0"/>
                <a:cs typeface="+mn-cs"/>
              </a:rPr>
              <a:t>. </a:t>
            </a:r>
            <a:r>
              <a:rPr lang="en-US" sz="2800" dirty="0" err="1" smtClean="0">
                <a:latin typeface="Corbel" charset="0"/>
                <a:cs typeface="+mn-cs"/>
              </a:rPr>
              <a:t>Quản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trị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tài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nguyên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máy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tính</a:t>
            </a:r>
            <a:endParaRPr lang="en-US" sz="2800" dirty="0" smtClean="0">
              <a:latin typeface="Corbel" charset="0"/>
              <a:cs typeface="+mn-cs"/>
            </a:endParaRPr>
          </a:p>
          <a:p>
            <a:pPr eaLnBrk="1" hangingPunct="1">
              <a:defRPr/>
            </a:pPr>
            <a:endParaRPr lang="en-US" sz="2800" dirty="0">
              <a:latin typeface="Corbel" charset="0"/>
              <a:cs typeface="+mn-cs"/>
            </a:endParaRPr>
          </a:p>
          <a:p>
            <a:pPr marL="119062" indent="0" eaLnBrk="1" hangingPunct="1">
              <a:buFont typeface="Wingdings 2" charset="0"/>
              <a:buNone/>
              <a:defRPr/>
            </a:pPr>
            <a:r>
              <a:rPr lang="en-US" sz="2800" dirty="0" smtClean="0">
                <a:latin typeface="Corbel" charset="0"/>
                <a:cs typeface="+mn-cs"/>
              </a:rPr>
              <a:t>	- </a:t>
            </a:r>
            <a:r>
              <a:rPr lang="en-US" sz="2800" dirty="0" err="1" smtClean="0">
                <a:latin typeface="Corbel" charset="0"/>
                <a:cs typeface="+mn-cs"/>
              </a:rPr>
              <a:t>Tài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nguyên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máy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tính</a:t>
            </a:r>
            <a:r>
              <a:rPr lang="en-US" sz="2800" dirty="0" smtClean="0">
                <a:latin typeface="Corbel" charset="0"/>
                <a:cs typeface="+mn-cs"/>
              </a:rPr>
              <a:t>? </a:t>
            </a:r>
          </a:p>
          <a:p>
            <a:pPr marL="119062" indent="0" eaLnBrk="1" hangingPunct="1">
              <a:buFont typeface="Wingdings 2" charset="0"/>
              <a:buNone/>
              <a:defRPr/>
            </a:pPr>
            <a:r>
              <a:rPr lang="en-US" sz="2800" dirty="0">
                <a:latin typeface="Corbel" charset="0"/>
                <a:cs typeface="+mn-cs"/>
              </a:rPr>
              <a:t>	</a:t>
            </a:r>
            <a:r>
              <a:rPr lang="en-US" sz="2800" dirty="0" smtClean="0">
                <a:latin typeface="Corbel" charset="0"/>
                <a:cs typeface="+mn-cs"/>
              </a:rPr>
              <a:t>	</a:t>
            </a:r>
            <a:r>
              <a:rPr lang="en-US" sz="2000" dirty="0" smtClean="0">
                <a:latin typeface="Corbel" charset="0"/>
                <a:cs typeface="+mn-cs"/>
              </a:rPr>
              <a:t>. CPU, RAM, Disk, </a:t>
            </a:r>
            <a:r>
              <a:rPr lang="en-US" sz="2000" dirty="0" err="1" smtClean="0">
                <a:latin typeface="Corbel" charset="0"/>
                <a:cs typeface="+mn-cs"/>
              </a:rPr>
              <a:t>máy</a:t>
            </a:r>
            <a:r>
              <a:rPr lang="en-US" sz="2000" dirty="0" smtClean="0">
                <a:latin typeface="Corbel" charset="0"/>
                <a:cs typeface="+mn-cs"/>
              </a:rPr>
              <a:t> in, </a:t>
            </a:r>
            <a:r>
              <a:rPr lang="en-US" sz="2000" dirty="0" err="1" smtClean="0">
                <a:latin typeface="Corbel" charset="0"/>
                <a:cs typeface="+mn-cs"/>
              </a:rPr>
              <a:t>bàn</a:t>
            </a:r>
            <a:r>
              <a:rPr lang="en-US" sz="2000" dirty="0" smtClean="0">
                <a:latin typeface="Corbel" charset="0"/>
                <a:cs typeface="+mn-cs"/>
              </a:rPr>
              <a:t> </a:t>
            </a:r>
            <a:r>
              <a:rPr lang="en-US" sz="2000" dirty="0" err="1" smtClean="0">
                <a:latin typeface="Corbel" charset="0"/>
                <a:cs typeface="+mn-cs"/>
              </a:rPr>
              <a:t>phím</a:t>
            </a:r>
            <a:r>
              <a:rPr lang="en-US" sz="2000" dirty="0" smtClean="0">
                <a:latin typeface="Corbel" charset="0"/>
                <a:cs typeface="+mn-cs"/>
              </a:rPr>
              <a:t>, </a:t>
            </a:r>
            <a:r>
              <a:rPr lang="en-US" sz="2000" dirty="0" err="1" smtClean="0">
                <a:latin typeface="Corbel" charset="0"/>
                <a:cs typeface="+mn-cs"/>
              </a:rPr>
              <a:t>chuột</a:t>
            </a:r>
            <a:r>
              <a:rPr lang="en-US" sz="2000" dirty="0" smtClean="0">
                <a:latin typeface="Corbel" charset="0"/>
                <a:cs typeface="+mn-cs"/>
              </a:rPr>
              <a:t> ….</a:t>
            </a:r>
          </a:p>
          <a:p>
            <a:pPr marL="119062" indent="0" eaLnBrk="1" hangingPunct="1">
              <a:buFont typeface="Wingdings 2" charset="0"/>
              <a:buNone/>
              <a:defRPr/>
            </a:pPr>
            <a:r>
              <a:rPr lang="en-US" sz="2800" dirty="0">
                <a:latin typeface="Corbel" charset="0"/>
                <a:cs typeface="+mn-cs"/>
              </a:rPr>
              <a:t>	</a:t>
            </a:r>
            <a:r>
              <a:rPr lang="en-US" sz="2800" dirty="0" smtClean="0">
                <a:latin typeface="Corbel" charset="0"/>
                <a:cs typeface="+mn-cs"/>
              </a:rPr>
              <a:t>- </a:t>
            </a:r>
            <a:r>
              <a:rPr lang="en-US" sz="2800" dirty="0" err="1" smtClean="0">
                <a:latin typeface="Corbel" charset="0"/>
                <a:cs typeface="+mn-cs"/>
              </a:rPr>
              <a:t>Nhiệm</a:t>
            </a:r>
            <a:r>
              <a:rPr lang="en-US" sz="2800" dirty="0" smtClean="0">
                <a:latin typeface="Corbel" charset="0"/>
                <a:cs typeface="+mn-cs"/>
              </a:rPr>
              <a:t> </a:t>
            </a:r>
            <a:r>
              <a:rPr lang="en-US" sz="2800" dirty="0" err="1" smtClean="0">
                <a:latin typeface="Corbel" charset="0"/>
                <a:cs typeface="+mn-cs"/>
              </a:rPr>
              <a:t>vụ</a:t>
            </a:r>
            <a:r>
              <a:rPr lang="en-US" sz="2800" dirty="0" smtClean="0">
                <a:latin typeface="Corbel" charset="0"/>
                <a:cs typeface="+mn-cs"/>
              </a:rPr>
              <a:t>:</a:t>
            </a:r>
          </a:p>
          <a:p>
            <a:pPr marL="119062" indent="0" eaLnBrk="1" hangingPunct="1">
              <a:buFont typeface="Wingdings 2" charset="0"/>
              <a:buNone/>
              <a:defRPr/>
            </a:pPr>
            <a:r>
              <a:rPr lang="en-US" sz="2400" dirty="0">
                <a:latin typeface="Corbel" charset="0"/>
                <a:cs typeface="+mn-cs"/>
              </a:rPr>
              <a:t>	</a:t>
            </a:r>
            <a:r>
              <a:rPr lang="en-US" sz="2400" dirty="0" smtClean="0">
                <a:latin typeface="Corbel" charset="0"/>
                <a:cs typeface="+mn-cs"/>
              </a:rPr>
              <a:t>	. </a:t>
            </a:r>
            <a:r>
              <a:rPr lang="en-US" sz="2400" dirty="0" err="1" smtClean="0">
                <a:latin typeface="Corbel" charset="0"/>
                <a:cs typeface="+mn-cs"/>
              </a:rPr>
              <a:t>Cấp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phát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tài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nguyên</a:t>
            </a:r>
            <a:r>
              <a:rPr lang="en-US" sz="2400" dirty="0" smtClean="0">
                <a:latin typeface="Corbel" charset="0"/>
                <a:cs typeface="+mn-cs"/>
              </a:rPr>
              <a:t>.</a:t>
            </a:r>
          </a:p>
          <a:p>
            <a:pPr marL="119062" indent="0" eaLnBrk="1" hangingPunct="1">
              <a:buFont typeface="Wingdings 2" charset="0"/>
              <a:buNone/>
              <a:defRPr/>
            </a:pPr>
            <a:r>
              <a:rPr lang="en-US" sz="2400" dirty="0">
                <a:latin typeface="Corbel" charset="0"/>
                <a:cs typeface="+mn-cs"/>
              </a:rPr>
              <a:t>	</a:t>
            </a:r>
            <a:r>
              <a:rPr lang="en-US" sz="2400" dirty="0" smtClean="0">
                <a:latin typeface="Corbel" charset="0"/>
                <a:cs typeface="+mn-cs"/>
              </a:rPr>
              <a:t>	. Chia </a:t>
            </a:r>
            <a:r>
              <a:rPr lang="en-US" sz="2400" dirty="0" err="1" smtClean="0">
                <a:latin typeface="Corbel" charset="0"/>
                <a:cs typeface="+mn-cs"/>
              </a:rPr>
              <a:t>sẻ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tài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nguyên</a:t>
            </a:r>
            <a:r>
              <a:rPr lang="en-US" sz="2400" dirty="0" smtClean="0">
                <a:latin typeface="Corbel" charset="0"/>
                <a:cs typeface="+mn-cs"/>
              </a:rPr>
              <a:t>.</a:t>
            </a:r>
          </a:p>
          <a:p>
            <a:pPr marL="119062" indent="0" eaLnBrk="1" hangingPunct="1">
              <a:buFont typeface="Wingdings 2" charset="0"/>
              <a:buNone/>
              <a:defRPr/>
            </a:pPr>
            <a:r>
              <a:rPr lang="en-US" sz="2400" dirty="0">
                <a:latin typeface="Corbel" charset="0"/>
                <a:cs typeface="+mn-cs"/>
              </a:rPr>
              <a:t>	</a:t>
            </a:r>
            <a:r>
              <a:rPr lang="en-US" sz="2400" dirty="0" smtClean="0">
                <a:latin typeface="Corbel" charset="0"/>
                <a:cs typeface="+mn-cs"/>
              </a:rPr>
              <a:t>	. </a:t>
            </a:r>
            <a:r>
              <a:rPr lang="en-US" sz="2400" dirty="0" err="1" smtClean="0">
                <a:latin typeface="Corbel" charset="0"/>
                <a:cs typeface="+mn-cs"/>
              </a:rPr>
              <a:t>Bảo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vệ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tài</a:t>
            </a:r>
            <a:r>
              <a:rPr lang="en-US" sz="2400" dirty="0" smtClean="0">
                <a:latin typeface="Corbel" charset="0"/>
                <a:cs typeface="+mn-cs"/>
              </a:rPr>
              <a:t> </a:t>
            </a:r>
            <a:r>
              <a:rPr lang="en-US" sz="2400" dirty="0" err="1" smtClean="0">
                <a:latin typeface="Corbel" charset="0"/>
                <a:cs typeface="+mn-cs"/>
              </a:rPr>
              <a:t>nguyên</a:t>
            </a:r>
            <a:r>
              <a:rPr lang="en-US" sz="2400" dirty="0" smtClean="0">
                <a:latin typeface="Corbel" charset="0"/>
                <a:cs typeface="+mn-cs"/>
              </a:rPr>
              <a:t>.</a:t>
            </a:r>
          </a:p>
          <a:p>
            <a:pPr eaLnBrk="1" hangingPunct="1">
              <a:defRPr/>
            </a:pPr>
            <a:endParaRPr lang="en-US" sz="2800" dirty="0">
              <a:latin typeface="Corbel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Cấp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phát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tài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nguyên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Tại sao chúng ta cần phải cấp phát tài nguyên?</a:t>
            </a:r>
          </a:p>
          <a:p>
            <a:pPr lvl="2" eaLnBrk="1" hangingPunct="1"/>
            <a:r>
              <a:rPr lang="en-US">
                <a:latin typeface="Corbel" charset="0"/>
              </a:rPr>
              <a:t>Ví dụ, nhiều chương trình cùng thực hiện in trên cùng một máy in.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4198</TotalTime>
  <Words>2106</Words>
  <Application>Microsoft Macintosh PowerPoint</Application>
  <PresentationFormat>On-screen Show (4:3)</PresentationFormat>
  <Paragraphs>335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ＭＳ Ｐゴシック</vt:lpstr>
      <vt:lpstr>Corbel</vt:lpstr>
      <vt:lpstr>Wingdings 2</vt:lpstr>
      <vt:lpstr>Wingdings</vt:lpstr>
      <vt:lpstr>Wingdings 3</vt:lpstr>
      <vt:lpstr>Calibri</vt:lpstr>
      <vt:lpstr>Comic Sans MS</vt:lpstr>
      <vt:lpstr>Module</vt:lpstr>
      <vt:lpstr>GIỚI THIỆU HỆ ĐIỀU HÀNH</vt:lpstr>
      <vt:lpstr>Hệ điều hành là gì?</vt:lpstr>
      <vt:lpstr>Định nghĩa</vt:lpstr>
      <vt:lpstr>Vai trò của HĐH</vt:lpstr>
      <vt:lpstr>Vai trò của HĐH – máy ảo</vt:lpstr>
      <vt:lpstr>Ví dụ : đọc/ghi đĩa</vt:lpstr>
      <vt:lpstr>Ví dụ: gửi/nhận dữ liệu qua mạng</vt:lpstr>
      <vt:lpstr>Vai trò của HĐH – quản trị tài nguyên</vt:lpstr>
      <vt:lpstr>Cấp phát tài nguyên</vt:lpstr>
      <vt:lpstr>Chia sẻ tài nguyên</vt:lpstr>
      <vt:lpstr>Bảo vệ tài nguyên</vt:lpstr>
      <vt:lpstr>Lịch sử máy tính và HĐH</vt:lpstr>
      <vt:lpstr>Lịch sử HĐH - 1</vt:lpstr>
      <vt:lpstr>Lịch sử HĐH - 2</vt:lpstr>
      <vt:lpstr>Lịch sử HĐH - 3</vt:lpstr>
      <vt:lpstr>Cấu trúc phần cứng máy tính</vt:lpstr>
      <vt:lpstr>Các thành phần của hệ thống</vt:lpstr>
      <vt:lpstr>Khởi động máy tính</vt:lpstr>
      <vt:lpstr>User mode vs Kernal mode</vt:lpstr>
      <vt:lpstr>User mode vs Kernel mode</vt:lpstr>
      <vt:lpstr>Lời gọi hệ thống - System Calls</vt:lpstr>
      <vt:lpstr>Các System Call điển hình</vt:lpstr>
      <vt:lpstr>Kiến trúc của HĐH</vt:lpstr>
      <vt:lpstr>Kiến trúc đơn giản</vt:lpstr>
      <vt:lpstr>Kiến trúc phân lớp</vt:lpstr>
      <vt:lpstr>Kiến trúc máy ảo (1/4)</vt:lpstr>
      <vt:lpstr>Kiến trúc máy ảo (2/4)</vt:lpstr>
      <vt:lpstr>Kiến trúc máy ảo (3/4)- Ví dụ</vt:lpstr>
      <vt:lpstr>Kiến trúc máy ảo (4/4)</vt:lpstr>
      <vt:lpstr>Kiến trúc modules</vt:lpstr>
      <vt:lpstr>Một số hệ điều hành hiện đại</vt:lpstr>
      <vt:lpstr>Windows</vt:lpstr>
      <vt:lpstr>Windows</vt:lpstr>
      <vt:lpstr>Windows</vt:lpstr>
      <vt:lpstr>Windows</vt:lpstr>
      <vt:lpstr>Windows</vt:lpstr>
      <vt:lpstr>Windows</vt:lpstr>
      <vt:lpstr>Unix/Linux</vt:lpstr>
      <vt:lpstr>Unix/Linux</vt:lpstr>
      <vt:lpstr>Unix/Linux</vt:lpstr>
      <vt:lpstr>Unix/Linux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Tanja</dc:creator>
  <cp:lastModifiedBy>admin cao nam</cp:lastModifiedBy>
  <cp:revision>234</cp:revision>
  <dcterms:created xsi:type="dcterms:W3CDTF">2009-07-19T17:35:02Z</dcterms:created>
  <dcterms:modified xsi:type="dcterms:W3CDTF">2012-09-17T15:42:00Z</dcterms:modified>
</cp:coreProperties>
</file>