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wav" ContentType="audio/wav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95" r:id="rId3"/>
    <p:sldId id="313" r:id="rId4"/>
    <p:sldId id="314" r:id="rId5"/>
    <p:sldId id="318" r:id="rId6"/>
    <p:sldId id="319" r:id="rId7"/>
    <p:sldId id="320" r:id="rId8"/>
    <p:sldId id="316" r:id="rId9"/>
    <p:sldId id="317" r:id="rId10"/>
    <p:sldId id="324" r:id="rId11"/>
    <p:sldId id="325" r:id="rId12"/>
    <p:sldId id="322" r:id="rId13"/>
    <p:sldId id="327" r:id="rId14"/>
    <p:sldId id="326" r:id="rId15"/>
    <p:sldId id="32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94660"/>
  </p:normalViewPr>
  <p:slideViewPr>
    <p:cSldViewPr>
      <p:cViewPr varScale="1">
        <p:scale>
          <a:sx n="93" d="100"/>
          <a:sy n="93" d="100"/>
        </p:scale>
        <p:origin x="-1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6B59D99-B3DA-914A-AE21-6D191527B4FD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910B0C8-6613-BB47-A9C4-0E5912B44B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16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D4B035E-005A-624B-A50D-038C0F58AFB6}" type="slidenum">
              <a:rPr lang="en-US">
                <a:latin typeface="Calibri" charset="0"/>
              </a:rPr>
              <a:pPr/>
              <a:t>1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4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8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9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10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12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charset="0"/>
                <a:ea typeface="ＭＳ Ｐゴシック" charset="0"/>
              </a:defRPr>
            </a:lvl9pPr>
          </a:lstStyle>
          <a:p>
            <a:fld id="{27708005-66DD-FD4A-9A79-00A596F79F40}" type="slidenum">
              <a:rPr lang="en-US">
                <a:latin typeface="Calibri" charset="0"/>
              </a:rPr>
              <a:pPr/>
              <a:t>13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6274C4-21CF-6F49-8BBA-9D5D9807F71C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9D8A37-DBCB-B949-90B7-B576A4F35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66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714D8-257B-B642-AE20-CD95386B35BC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8E544-4563-BF43-9AEE-876F0A4B89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1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108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0221E-B0E3-634E-8E03-8ACFA4CFE25A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0F1E2-AEDC-D14E-AD42-4EBC9ADE97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2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3B49A-0D15-EB4C-9EDC-164F2DDB43C2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67257-732A-2147-ACC6-8A74E6B0A6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3F6A11-363C-C04B-AC54-A186573E19E5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26E50B-C16D-6140-B5E6-144B5DA729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97A7C-090A-B843-9B91-9B28E6E9E030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7795-B35C-7F46-9EBF-81BE2AF694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45AAA1-F8CD-7246-BCF9-540425A1C85B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44978-6B5E-A84F-B410-B1B171525F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AD600-133D-C345-9A9E-F0A60CBD8B79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69D7-570F-8141-96B0-E240A302C5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7F836E-1F82-2A4C-8D23-C255A19B4384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87A7D-26FA-CC46-97EF-157991FC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4DC37-ADDA-4D4A-BC1A-0C1088A4A62C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DA868-B66E-0040-9275-EE1FD1B65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6AA16A38-C17C-E247-BC49-8A61580A63E2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3CDCDEEF-CB28-A140-A869-299D52EFB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6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999"/>
              </a:srgbClr>
            </a:outerShdw>
          </a:effectLst>
          <a:extLst>
            <a:ext uri="{91240B29-F687-4f45-9708-019B960494DF}">
              <a14:hiddenLine xmlns:a14="http://schemas.microsoft.com/office/drawing/2010/main" w="4800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75C7AA3D-06F0-124C-89E5-5FDB8FF93980}" type="datetimeFigureOut">
              <a:rPr lang="en-US"/>
              <a:pPr/>
              <a:t>9/17/12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  <a:latin typeface="Corbel" charset="0"/>
              </a:defRPr>
            </a:lvl1pPr>
          </a:lstStyle>
          <a:p>
            <a:fld id="{E037AAF0-CC5B-6E46-B4D1-51EBCCA6E84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2" r:id="rId5"/>
    <p:sldLayoutId id="2147483693" r:id="rId6"/>
    <p:sldLayoutId id="2147483697" r:id="rId7"/>
    <p:sldLayoutId id="2147483698" r:id="rId8"/>
    <p:sldLayoutId id="2147483699" r:id="rId9"/>
    <p:sldLayoutId id="2147483694" r:id="rId10"/>
    <p:sldLayoutId id="214748370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charset="0"/>
          <a:ea typeface="ＭＳ Ｐゴシック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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0"/>
        <a:buChar char="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charset="0"/>
        <a:buChar char=""/>
        <a:defRPr lang="en-US"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4" Type="http://schemas.openxmlformats.org/officeDocument/2006/relationships/image" Target="../media/image5.wmf"/><Relationship Id="rId5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828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QUẢN LÝ TIẾN TRÌNH</a:t>
            </a:r>
            <a:endParaRPr lang="en-US" sz="6000" dirty="0">
              <a:solidFill>
                <a:schemeClr val="accent1">
                  <a:satMod val="150000"/>
                </a:schemeClr>
              </a:solidFill>
              <a:ea typeface="+mj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772400" cy="2209800"/>
          </a:xfrm>
        </p:spPr>
        <p:txBody>
          <a:bodyPr rtlCol="0" anchor="t">
            <a:normAutofit lnSpcReduction="1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6400" dirty="0" smtClean="0">
                <a:solidFill>
                  <a:schemeClr val="accent1">
                    <a:lumMod val="75000"/>
                  </a:schemeClr>
                </a:solidFill>
                <a:ea typeface="+mn-ea"/>
              </a:rPr>
              <a:t>CÁC MÔ HÌNH XỬ LÝ ĐỒNG HÀNH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800" dirty="0" err="1" smtClean="0">
                <a:ea typeface="+mn-ea"/>
              </a:rPr>
              <a:t>ThS</a:t>
            </a:r>
            <a:r>
              <a:rPr lang="en-US" sz="2800" dirty="0" smtClean="0">
                <a:ea typeface="+mn-ea"/>
              </a:rPr>
              <a:t>. Cao </a:t>
            </a:r>
            <a:r>
              <a:rPr lang="en-US" sz="2800" dirty="0" err="1" smtClean="0">
                <a:ea typeface="+mn-ea"/>
              </a:rPr>
              <a:t>Xuân</a:t>
            </a:r>
            <a:r>
              <a:rPr lang="en-US" sz="2800" dirty="0" smtClean="0">
                <a:ea typeface="+mn-ea"/>
              </a:rPr>
              <a:t> Nam</a:t>
            </a:r>
            <a:endParaRPr lang="en-US" sz="2800" dirty="0"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</a:rPr>
              <a:t>Mô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hình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đa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hoạt</a:t>
            </a:r>
            <a:r>
              <a:rPr lang="en-US" sz="2800" dirty="0" smtClean="0"/>
              <a:t> </a:t>
            </a:r>
            <a:r>
              <a:rPr lang="en-US" sz="2800" dirty="0" err="1" smtClean="0"/>
              <a:t>động</a:t>
            </a:r>
            <a:r>
              <a:rPr lang="en-US" sz="2800" dirty="0" smtClean="0"/>
              <a:t> </a:t>
            </a:r>
            <a:r>
              <a:rPr lang="en-US" sz="2800" dirty="0" err="1" smtClean="0"/>
              <a:t>đồng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err="1" smtClean="0">
                <a:sym typeface="Wingdings"/>
              </a:rPr>
              <a:t>không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err="1" smtClean="0">
                <a:sym typeface="Wingdings"/>
              </a:rPr>
              <a:t>có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err="1" smtClean="0">
                <a:sym typeface="Wingdings"/>
              </a:rPr>
              <a:t>sự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err="1" smtClean="0">
                <a:sym typeface="Wingdings"/>
              </a:rPr>
              <a:t>trao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err="1" smtClean="0">
                <a:sym typeface="Wingdings"/>
              </a:rPr>
              <a:t>đổi</a:t>
            </a:r>
            <a:r>
              <a:rPr lang="en-US" sz="2800" dirty="0" smtClean="0">
                <a:sym typeface="Wingdings"/>
              </a:rPr>
              <a:t> </a:t>
            </a:r>
            <a:r>
              <a:rPr lang="en-US" sz="2800" dirty="0" err="1" smtClean="0">
                <a:sym typeface="Wingdings"/>
              </a:rPr>
              <a:t>thông</a:t>
            </a:r>
            <a:r>
              <a:rPr lang="en-US" sz="2800" dirty="0" smtClean="0">
                <a:sym typeface="Wingdings"/>
              </a:rPr>
              <a:t> tin.</a:t>
            </a:r>
            <a:endParaRPr lang="en-US" sz="2800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828800" y="3352800"/>
            <a:ext cx="6324600" cy="2743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362200" y="4154488"/>
            <a:ext cx="1219200" cy="874712"/>
          </a:xfrm>
          <a:prstGeom prst="ellipse">
            <a:avLst/>
          </a:prstGeom>
          <a:solidFill>
            <a:srgbClr val="FFFFCC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winword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810000" y="4343400"/>
            <a:ext cx="1295400" cy="936625"/>
          </a:xfrm>
          <a:prstGeom prst="ellipse">
            <a:avLst/>
          </a:prstGeom>
          <a:solidFill>
            <a:srgbClr val="FF66FF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folHlink"/>
                </a:solidFill>
                <a:latin typeface="Comic Sans MS" pitchFamily="66" charset="0"/>
              </a:rPr>
              <a:t>Visual</a:t>
            </a:r>
            <a:r>
              <a:rPr lang="en-US" sz="2400">
                <a:latin typeface="Comic Sans MS" pitchFamily="66" charset="0"/>
              </a:rPr>
              <a:t> C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410200" y="4572000"/>
            <a:ext cx="1447800" cy="887413"/>
          </a:xfrm>
          <a:prstGeom prst="ellipse">
            <a:avLst/>
          </a:prstGeom>
          <a:solidFill>
            <a:srgbClr val="FFFF66"/>
          </a:solidFill>
          <a:ln w="38100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CC0099"/>
                </a:solidFill>
                <a:latin typeface="Comic Sans MS" pitchFamily="66" charset="0"/>
              </a:rPr>
              <a:t>CDplayer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4953000" y="3657600"/>
            <a:ext cx="838200" cy="887413"/>
          </a:xfrm>
          <a:prstGeom prst="ellipse">
            <a:avLst/>
          </a:prstGeom>
          <a:solidFill>
            <a:srgbClr val="3366FF"/>
          </a:solidFill>
          <a:ln w="38100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66FF"/>
                </a:solidFill>
                <a:latin typeface="Comic Sans MS" pitchFamily="66" charset="0"/>
              </a:rPr>
              <a:t>Excel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124200" y="3810000"/>
            <a:ext cx="1295400" cy="5334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480" y="16"/>
              </a:cxn>
              <a:cxn ang="0">
                <a:pos x="816" y="304"/>
              </a:cxn>
            </a:cxnLst>
            <a:rect l="0" t="0" r="r" b="b"/>
            <a:pathLst>
              <a:path w="816" h="304">
                <a:moveTo>
                  <a:pt x="0" y="208"/>
                </a:moveTo>
                <a:cubicBezTo>
                  <a:pt x="172" y="104"/>
                  <a:pt x="344" y="0"/>
                  <a:pt x="480" y="16"/>
                </a:cubicBezTo>
                <a:cubicBezTo>
                  <a:pt x="616" y="32"/>
                  <a:pt x="716" y="168"/>
                  <a:pt x="816" y="304"/>
                </a:cubicBezTo>
              </a:path>
            </a:pathLst>
          </a:custGeom>
          <a:solidFill>
            <a:srgbClr val="99FF33"/>
          </a:solidFill>
          <a:ln w="79375" cap="flat" cmpd="sng">
            <a:solidFill>
              <a:srgbClr val="FF3399"/>
            </a:solidFill>
            <a:prstDash val="solid"/>
            <a:miter lim="800000"/>
            <a:headEnd type="stealth" w="med" len="med"/>
            <a:tailEnd type="stealth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505200" y="3581400"/>
            <a:ext cx="685800" cy="609600"/>
            <a:chOff x="2208" y="2160"/>
            <a:chExt cx="432" cy="384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304" y="2160"/>
              <a:ext cx="24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2208" y="2208"/>
              <a:ext cx="432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4272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nimBg="1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=</a:t>
            </a:r>
            <a:r>
              <a:rPr lang="en-US" dirty="0"/>
              <a:t>&gt;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  <a:p>
            <a:pPr lvl="2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, </a:t>
            </a:r>
            <a:r>
              <a:rPr lang="en-US" dirty="0" err="1" smtClean="0"/>
              <a:t>bút</a:t>
            </a:r>
            <a:r>
              <a:rPr lang="en-US" dirty="0" smtClean="0"/>
              <a:t>, </a:t>
            </a:r>
            <a:r>
              <a:rPr lang="en-US" dirty="0" err="1" smtClean="0"/>
              <a:t>giấy</a:t>
            </a:r>
            <a:r>
              <a:rPr lang="en-US" dirty="0" smtClean="0"/>
              <a:t>…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/>
              <a:t>=&gt;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  <a:p>
            <a:pPr lvl="2"/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 </a:t>
            </a:r>
            <a:r>
              <a:rPr lang="en-US" dirty="0"/>
              <a:t>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243FC845-3D7F-4CD7-8DDD-D137572F29DD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7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</a:rPr>
              <a:t>Tiểu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trình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(Thread)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22300" indent="-457200" fontAlgn="auto">
              <a:spcAft>
                <a:spcPts val="0"/>
              </a:spcAft>
              <a:defRPr/>
            </a:pPr>
            <a:r>
              <a:rPr lang="en-US" dirty="0" err="1" smtClean="0">
                <a:ea typeface="+mn-ea"/>
              </a:rPr>
              <a:t>Tiểu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trình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là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một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luồng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xử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lý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bên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trong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tiến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trình</a:t>
            </a:r>
            <a:r>
              <a:rPr lang="en-US" dirty="0" smtClean="0">
                <a:ea typeface="+mn-ea"/>
              </a:rPr>
              <a:t>.</a:t>
            </a:r>
          </a:p>
          <a:p>
            <a:pPr marL="622300" indent="-457200" fontAlgn="auto">
              <a:spcAft>
                <a:spcPts val="0"/>
              </a:spcAft>
              <a:defRPr/>
            </a:pPr>
            <a:r>
              <a:rPr lang="en-US" dirty="0" err="1" smtClean="0">
                <a:ea typeface="+mn-ea"/>
              </a:rPr>
              <a:t>Mỗi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tiểu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trình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sở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hữu</a:t>
            </a:r>
            <a:endParaRPr lang="en-US" dirty="0" smtClean="0">
              <a:ea typeface="+mn-ea"/>
            </a:endParaRP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dirty="0" err="1" smtClean="0">
                <a:ea typeface="+mn-ea"/>
              </a:rPr>
              <a:t>Một</a:t>
            </a:r>
            <a:r>
              <a:rPr lang="en-US" dirty="0" smtClean="0">
                <a:ea typeface="+mn-ea"/>
              </a:rPr>
              <a:t> CPU (</a:t>
            </a:r>
            <a:r>
              <a:rPr lang="en-US" dirty="0" err="1" smtClean="0">
                <a:ea typeface="+mn-ea"/>
              </a:rPr>
              <a:t>ảo</a:t>
            </a:r>
            <a:r>
              <a:rPr lang="en-US" dirty="0" smtClean="0">
                <a:ea typeface="+mn-ea"/>
              </a:rPr>
              <a:t>) </a:t>
            </a:r>
            <a:r>
              <a:rPr lang="en-US" dirty="0" err="1" smtClean="0">
                <a:ea typeface="+mn-ea"/>
              </a:rPr>
              <a:t>riêng</a:t>
            </a:r>
            <a:endParaRPr lang="en-US" dirty="0" smtClean="0">
              <a:ea typeface="+mn-ea"/>
            </a:endParaRP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dirty="0" err="1" smtClean="0">
                <a:ea typeface="+mn-ea"/>
              </a:rPr>
              <a:t>Dùng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chung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không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gian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địa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chỉ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với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tiến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trình</a:t>
            </a:r>
            <a:r>
              <a:rPr lang="en-US" dirty="0" smtClean="0">
                <a:ea typeface="+mn-ea"/>
              </a:rPr>
              <a:t>.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0179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</a:rPr>
              <a:t>Mô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hình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đa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tiểu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trình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Nhiều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tình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huống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cần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có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nhiều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dòng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xử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lý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đồng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thời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cùng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hoạt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động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trong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một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không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gian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địa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chỉ</a:t>
            </a:r>
            <a:r>
              <a:rPr lang="en-US" dirty="0" smtClean="0">
                <a:ea typeface="+mn-ea"/>
              </a:rPr>
              <a:t> </a:t>
            </a:r>
            <a:endParaRPr lang="en-US" dirty="0"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ea typeface="+mn-ea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20925" y="3657600"/>
            <a:ext cx="5029200" cy="1371600"/>
            <a:chOff x="960" y="3312"/>
            <a:chExt cx="3168" cy="86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60" y="3312"/>
              <a:ext cx="3168" cy="864"/>
            </a:xfrm>
            <a:prstGeom prst="rect">
              <a:avLst/>
            </a:prstGeom>
            <a:solidFill>
              <a:srgbClr val="99FF33"/>
            </a:solidFill>
            <a:ln w="38100">
              <a:solidFill>
                <a:srgbClr val="0F0C1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053" y="3552"/>
              <a:ext cx="1082" cy="327"/>
            </a:xfrm>
            <a:prstGeom prst="rect">
              <a:avLst/>
            </a:prstGeom>
            <a:solidFill>
              <a:srgbClr val="99FF33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>
                  <a:solidFill>
                    <a:schemeClr val="hlink"/>
                  </a:solidFill>
                  <a:latin typeface="Comic Sans MS" pitchFamily="66" charset="0"/>
                </a:rPr>
                <a:t>alta vista</a:t>
              </a: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248" y="3360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584" y="3408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888" y="3408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456" y="3456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168" y="3360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824" y="3456"/>
              <a:ext cx="144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92"/>
                </a:cxn>
                <a:cxn ang="0">
                  <a:pos x="0" y="288"/>
                </a:cxn>
                <a:cxn ang="0">
                  <a:pos x="144" y="432"/>
                </a:cxn>
                <a:cxn ang="0">
                  <a:pos x="0" y="576"/>
                </a:cxn>
              </a:cxnLst>
              <a:rect l="0" t="0" r="r" b="b"/>
              <a:pathLst>
                <a:path w="144" h="576">
                  <a:moveTo>
                    <a:pt x="0" y="0"/>
                  </a:moveTo>
                  <a:cubicBezTo>
                    <a:pt x="72" y="72"/>
                    <a:pt x="144" y="144"/>
                    <a:pt x="144" y="192"/>
                  </a:cubicBezTo>
                  <a:cubicBezTo>
                    <a:pt x="144" y="240"/>
                    <a:pt x="0" y="248"/>
                    <a:pt x="0" y="288"/>
                  </a:cubicBezTo>
                  <a:cubicBezTo>
                    <a:pt x="0" y="328"/>
                    <a:pt x="144" y="384"/>
                    <a:pt x="144" y="432"/>
                  </a:cubicBezTo>
                  <a:cubicBezTo>
                    <a:pt x="144" y="480"/>
                    <a:pt x="24" y="544"/>
                    <a:pt x="0" y="576"/>
                  </a:cubicBezTo>
                </a:path>
              </a:pathLst>
            </a:custGeom>
            <a:solidFill>
              <a:srgbClr val="99FF33"/>
            </a:solidFill>
            <a:ln w="38100" cap="flat" cmpd="sng">
              <a:solidFill>
                <a:srgbClr val="0F0C1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VNI-Boo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710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hành</a:t>
            </a:r>
            <a:r>
              <a:rPr lang="en-US" sz="3200" dirty="0" smtClean="0"/>
              <a:t> </a:t>
            </a:r>
            <a:r>
              <a:rPr lang="en-US" sz="3200" dirty="0" err="1" smtClean="0"/>
              <a:t>môn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Điều</a:t>
            </a:r>
            <a:r>
              <a:rPr lang="en-US" sz="3200" dirty="0" smtClean="0"/>
              <a:t> </a:t>
            </a:r>
            <a:r>
              <a:rPr lang="en-US" sz="3200" dirty="0" err="1" smtClean="0"/>
              <a:t>Hành</a:t>
            </a:r>
            <a:endParaRPr lang="en-US" sz="3200" dirty="0"/>
          </a:p>
          <a:p>
            <a:pPr lvl="1"/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nhóm</a:t>
            </a:r>
            <a:r>
              <a:rPr lang="en-US" sz="2800" dirty="0" smtClean="0"/>
              <a:t> 2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sinh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tiểu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endParaRPr lang="en-US" sz="2800" dirty="0"/>
          </a:p>
          <a:p>
            <a:pPr lvl="2"/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dirty="0"/>
              <a:t> </a:t>
            </a:r>
            <a:r>
              <a:rPr lang="en-US" sz="2400" dirty="0" smtClean="0"/>
              <a:t>=</a:t>
            </a:r>
            <a:r>
              <a:rPr lang="en-US" sz="2400" dirty="0"/>
              <a:t>&gt;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endParaRPr lang="en-US" sz="2400" dirty="0" smtClean="0"/>
          </a:p>
          <a:p>
            <a:pPr lvl="2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/>
              <a:t>=&gt;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endParaRPr lang="en-US" sz="2400" dirty="0" smtClean="0"/>
          </a:p>
          <a:p>
            <a:pPr lvl="2"/>
            <a:r>
              <a:rPr lang="en-US" sz="2400" dirty="0" err="1" smtClean="0"/>
              <a:t>Trao</a:t>
            </a:r>
            <a:r>
              <a:rPr lang="en-US" sz="2400" dirty="0" smtClean="0"/>
              <a:t> </a:t>
            </a:r>
            <a:r>
              <a:rPr lang="en-US" sz="2400" dirty="0" err="1" smtClean="0"/>
              <a:t>đổi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BD1AB69-69D5-47B2-A75F-30A1B6D6BCC4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72382"/>
      </p:ext>
    </p:extLst>
  </p:cSld>
  <p:clrMapOvr>
    <a:masterClrMapping/>
  </p:clrMapOvr>
  <p:transition xmlns:p14="http://schemas.microsoft.com/office/powerpoint/2010/main" spd="med">
    <p:sndAc>
      <p:stSnd>
        <p:snd r:embed="rId2" name="camera.wav"/>
      </p:stSnd>
    </p:sndAc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: 1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/>
              <a:t>trình</a:t>
            </a:r>
            <a:r>
              <a:rPr lang="en-US" dirty="0"/>
              <a:t> : 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</a:p>
          <a:p>
            <a:pPr marL="119062" indent="0">
              <a:buNone/>
            </a:pP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</a:p>
          <a:p>
            <a:pPr marL="119062" indent="0">
              <a:buNone/>
            </a:pP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5EF18849-B587-4562-A252-8C4DBE350A2B}" type="slidenum">
              <a:rPr lang="en-US"/>
              <a:pPr/>
              <a:t>15</a:t>
            </a:fld>
            <a:endParaRPr lang="en-US"/>
          </a:p>
        </p:txBody>
      </p:sp>
      <p:sp>
        <p:nvSpPr>
          <p:cNvPr id="325636" name="Oval 4"/>
          <p:cNvSpPr>
            <a:spLocks noChangeArrowheads="1"/>
          </p:cNvSpPr>
          <p:nvPr/>
        </p:nvSpPr>
        <p:spPr bwMode="auto">
          <a:xfrm>
            <a:off x="6096000" y="2024062"/>
            <a:ext cx="2667000" cy="3233738"/>
          </a:xfrm>
          <a:prstGeom prst="ellipse">
            <a:avLst/>
          </a:prstGeom>
          <a:solidFill>
            <a:srgbClr val="CC99FF"/>
          </a:solidFill>
          <a:ln w="38100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2400" dirty="0">
                <a:latin typeface="VNI-Book" pitchFamily="2" charset="0"/>
              </a:rPr>
              <a:t> </a:t>
            </a:r>
          </a:p>
        </p:txBody>
      </p:sp>
      <p:sp>
        <p:nvSpPr>
          <p:cNvPr id="325637" name="Freeform 5"/>
          <p:cNvSpPr>
            <a:spLocks/>
          </p:cNvSpPr>
          <p:nvPr/>
        </p:nvSpPr>
        <p:spPr bwMode="auto">
          <a:xfrm>
            <a:off x="6781800" y="2938462"/>
            <a:ext cx="347663" cy="143033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FFFF6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6019800" y="1719262"/>
            <a:ext cx="572593" cy="46166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VNI-Book" pitchFamily="2" charset="0"/>
              </a:rPr>
              <a:t>P1</a:t>
            </a:r>
          </a:p>
        </p:txBody>
      </p:sp>
      <p:sp>
        <p:nvSpPr>
          <p:cNvPr id="325639" name="Freeform 7"/>
          <p:cNvSpPr>
            <a:spLocks/>
          </p:cNvSpPr>
          <p:nvPr/>
        </p:nvSpPr>
        <p:spPr bwMode="auto">
          <a:xfrm>
            <a:off x="7162800" y="2938462"/>
            <a:ext cx="347663" cy="143033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99FF33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5640" name="Freeform 8"/>
          <p:cNvSpPr>
            <a:spLocks/>
          </p:cNvSpPr>
          <p:nvPr/>
        </p:nvSpPr>
        <p:spPr bwMode="auto">
          <a:xfrm>
            <a:off x="7543800" y="2938462"/>
            <a:ext cx="347663" cy="143033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325641" name="Text Box 9"/>
          <p:cNvSpPr txBox="1">
            <a:spLocks noChangeArrowheads="1"/>
          </p:cNvSpPr>
          <p:nvPr/>
        </p:nvSpPr>
        <p:spPr bwMode="auto">
          <a:xfrm>
            <a:off x="7086600" y="4459287"/>
            <a:ext cx="9096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Comic Sans MS" pitchFamily="66" charset="0"/>
              </a:rPr>
              <a:t>int</a:t>
            </a:r>
            <a:r>
              <a:rPr lang="en-US" sz="2400" dirty="0">
                <a:latin typeface="Comic Sans MS" pitchFamily="66" charset="0"/>
              </a:rPr>
              <a:t> a;</a:t>
            </a:r>
          </a:p>
        </p:txBody>
      </p:sp>
      <p:sp>
        <p:nvSpPr>
          <p:cNvPr id="325642" name="Text Box 10"/>
          <p:cNvSpPr txBox="1">
            <a:spLocks noChangeArrowheads="1"/>
          </p:cNvSpPr>
          <p:nvPr/>
        </p:nvSpPr>
        <p:spPr bwMode="auto">
          <a:xfrm>
            <a:off x="6477000" y="2554287"/>
            <a:ext cx="52863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66"/>
                </a:solidFill>
                <a:latin typeface="Comic Sans MS" pitchFamily="66" charset="0"/>
              </a:rPr>
              <a:t>T1</a:t>
            </a:r>
          </a:p>
        </p:txBody>
      </p:sp>
      <p:sp>
        <p:nvSpPr>
          <p:cNvPr id="325643" name="Text Box 11"/>
          <p:cNvSpPr txBox="1">
            <a:spLocks noChangeArrowheads="1"/>
          </p:cNvSpPr>
          <p:nvPr/>
        </p:nvSpPr>
        <p:spPr bwMode="auto">
          <a:xfrm>
            <a:off x="7315200" y="2401887"/>
            <a:ext cx="5778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FF33"/>
                </a:solidFill>
                <a:latin typeface="Comic Sans MS" pitchFamily="66" charset="0"/>
              </a:rPr>
              <a:t>T2</a:t>
            </a:r>
          </a:p>
        </p:txBody>
      </p:sp>
      <p:sp>
        <p:nvSpPr>
          <p:cNvPr id="325644" name="Text Box 12"/>
          <p:cNvSpPr txBox="1">
            <a:spLocks noChangeArrowheads="1"/>
          </p:cNvSpPr>
          <p:nvPr/>
        </p:nvSpPr>
        <p:spPr bwMode="auto">
          <a:xfrm>
            <a:off x="7924800" y="2709862"/>
            <a:ext cx="454025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hlink"/>
                </a:solidFill>
                <a:latin typeface="Comic Sans MS" pitchFamily="66" charset="0"/>
              </a:rPr>
              <a:t>T3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38006"/>
      </p:ext>
    </p:extLst>
  </p:cSld>
  <p:clrMapOvr>
    <a:masterClrMapping/>
  </p:clrMapOvr>
  <p:transition xmlns:p14="http://schemas.microsoft.com/office/powerpoint/2010/main" spd="med">
    <p:sndAc>
      <p:stSnd>
        <p:snd r:embed="rId2" name="camera.wav"/>
      </p:stSnd>
    </p:sndAc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</a:rPr>
              <a:t>Nhu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cầu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xử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lý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đồng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hành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solidFill>
                  <a:srgbClr val="FF0000"/>
                </a:solidFill>
                <a:ea typeface="+mn-ea"/>
              </a:rPr>
              <a:t>Vì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sao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muốn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xử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lý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đồng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thời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nhiều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công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việc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trên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máy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</a:rPr>
              <a:t>tính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?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solidFill>
                <a:srgbClr val="FF0000"/>
              </a:solidFill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ea typeface="+mn-e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Nhu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cầu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xử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lý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đồng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hành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609600"/>
          </a:xfrm>
        </p:spPr>
        <p:txBody>
          <a:bodyPr rtlCol="0">
            <a:normAutofit fontScale="92500"/>
          </a:bodyPr>
          <a:lstStyle/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Xử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lý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đồng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thời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để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tặng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hiệu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suất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sử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dụng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CPU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solidFill>
                <a:srgbClr val="FF0000"/>
              </a:solidFill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35275" y="1924050"/>
            <a:ext cx="1752600" cy="400110"/>
          </a:xfrm>
          <a:prstGeom prst="rect">
            <a:avLst/>
          </a:prstGeom>
          <a:solidFill>
            <a:srgbClr val="FF66FF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IO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87875" y="1924050"/>
            <a:ext cx="1752600" cy="400110"/>
          </a:xfrm>
          <a:prstGeom prst="rect">
            <a:avLst/>
          </a:prstGeom>
          <a:solidFill>
            <a:srgbClr val="99FF33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  <a:latin typeface="Comic Sans MS" pitchFamily="66" charset="0"/>
              </a:rPr>
              <a:t>CPU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340475" y="1924050"/>
            <a:ext cx="1752600" cy="400110"/>
          </a:xfrm>
          <a:prstGeom prst="rect">
            <a:avLst/>
          </a:prstGeom>
          <a:solidFill>
            <a:srgbClr val="FF66FF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folHlink"/>
                </a:solidFill>
                <a:latin typeface="Comic Sans MS" pitchFamily="66" charset="0"/>
              </a:rPr>
              <a:t>IO</a:t>
            </a:r>
            <a:endParaRPr lang="en-US">
              <a:solidFill>
                <a:schemeClr val="hlink"/>
              </a:solidFill>
              <a:latin typeface="Comic Sans MS" pitchFamily="66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838200" y="1504950"/>
            <a:ext cx="1997075" cy="819150"/>
            <a:chOff x="528" y="1200"/>
            <a:chExt cx="1258" cy="516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682" y="1464"/>
              <a:ext cx="1104" cy="252"/>
            </a:xfrm>
            <a:prstGeom prst="rect">
              <a:avLst/>
            </a:prstGeom>
            <a:solidFill>
              <a:srgbClr val="99FF33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28" y="1200"/>
              <a:ext cx="584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VNI-Book" pitchFamily="2" charset="0"/>
                </a:rPr>
                <a:t>Job 1</a:t>
              </a: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838200" y="2800350"/>
            <a:ext cx="1997075" cy="960438"/>
            <a:chOff x="528" y="2160"/>
            <a:chExt cx="1258" cy="605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682" y="2513"/>
              <a:ext cx="1104" cy="252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528" y="2160"/>
              <a:ext cx="584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VNI-Book" pitchFamily="2" charset="0"/>
                </a:rPr>
                <a:t>Job 1</a:t>
              </a:r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4572000" y="3360738"/>
            <a:ext cx="1768475" cy="1287462"/>
            <a:chOff x="2736" y="2753"/>
            <a:chExt cx="1114" cy="811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746" y="2753"/>
              <a:ext cx="1104" cy="252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736" y="3312"/>
              <a:ext cx="1104" cy="252"/>
            </a:xfrm>
            <a:prstGeom prst="rect">
              <a:avLst/>
            </a:prstGeom>
            <a:solidFill>
              <a:srgbClr val="CC0099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99FF33"/>
                  </a:solidFill>
                  <a:latin typeface="Comic Sans MS" pitchFamily="66" charset="0"/>
                </a:rPr>
                <a:t>IO</a:t>
              </a: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6324600" y="3360738"/>
            <a:ext cx="1768475" cy="1287462"/>
            <a:chOff x="3840" y="2753"/>
            <a:chExt cx="1114" cy="811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850" y="2753"/>
              <a:ext cx="1104" cy="252"/>
            </a:xfrm>
            <a:prstGeom prst="rect">
              <a:avLst/>
            </a:prstGeom>
            <a:solidFill>
              <a:srgbClr val="CC00FF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99FF33"/>
                  </a:solidFill>
                  <a:latin typeface="Comic Sans MS" pitchFamily="66" charset="0"/>
                </a:rPr>
                <a:t>IO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40" y="3312"/>
              <a:ext cx="1104" cy="252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rgbClr val="FF66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FF66FF"/>
                  </a:solidFill>
                  <a:latin typeface="Comic Sans MS" pitchFamily="66" charset="0"/>
                </a:rPr>
                <a:t>CPU</a:t>
              </a: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38200" y="3360738"/>
            <a:ext cx="3749675" cy="1287462"/>
            <a:chOff x="528" y="2513"/>
            <a:chExt cx="2362" cy="811"/>
          </a:xfrm>
        </p:grpSpPr>
        <p:grpSp>
          <p:nvGrpSpPr>
            <p:cNvPr id="20" name="Group 21"/>
            <p:cNvGrpSpPr>
              <a:grpSpLocks/>
            </p:cNvGrpSpPr>
            <p:nvPr/>
          </p:nvGrpSpPr>
          <p:grpSpPr bwMode="auto">
            <a:xfrm>
              <a:off x="1776" y="2513"/>
              <a:ext cx="1114" cy="811"/>
              <a:chOff x="1632" y="2753"/>
              <a:chExt cx="1114" cy="811"/>
            </a:xfrm>
          </p:grpSpPr>
          <p:sp>
            <p:nvSpPr>
              <p:cNvPr id="22" name="Text Box 22"/>
              <p:cNvSpPr txBox="1">
                <a:spLocks noChangeArrowheads="1"/>
              </p:cNvSpPr>
              <p:nvPr/>
            </p:nvSpPr>
            <p:spPr bwMode="auto">
              <a:xfrm>
                <a:off x="1642" y="2753"/>
                <a:ext cx="1104" cy="252"/>
              </a:xfrm>
              <a:prstGeom prst="rect">
                <a:avLst/>
              </a:prstGeom>
              <a:solidFill>
                <a:srgbClr val="CC00FF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99FF33"/>
                    </a:solidFill>
                    <a:latin typeface="Comic Sans MS" pitchFamily="66" charset="0"/>
                  </a:rPr>
                  <a:t>IO</a:t>
                </a:r>
              </a:p>
            </p:txBody>
          </p: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1632" y="3312"/>
                <a:ext cx="1104" cy="252"/>
              </a:xfrm>
              <a:prstGeom prst="rect">
                <a:avLst/>
              </a:prstGeom>
              <a:solidFill>
                <a:srgbClr val="FFFF66"/>
              </a:solidFill>
              <a:ln w="38100">
                <a:solidFill>
                  <a:srgbClr val="FF66FF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solidFill>
                      <a:srgbClr val="FF66FF"/>
                    </a:solidFill>
                    <a:latin typeface="Comic Sans MS" pitchFamily="66" charset="0"/>
                  </a:rPr>
                  <a:t>CPU</a:t>
                </a:r>
              </a:p>
            </p:txBody>
          </p:sp>
        </p:grp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528" y="2880"/>
              <a:ext cx="584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VNI-Book" pitchFamily="2" charset="0"/>
                </a:rPr>
                <a:t>Job 2</a:t>
              </a:r>
            </a:p>
          </p:txBody>
        </p: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228600" y="4781550"/>
            <a:ext cx="8610600" cy="400050"/>
            <a:chOff x="144" y="3408"/>
            <a:chExt cx="5424" cy="252"/>
          </a:xfrm>
        </p:grpSpPr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720" y="3552"/>
              <a:ext cx="484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44" y="3408"/>
              <a:ext cx="456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VNI-Book" pitchFamily="2" charset="0"/>
                </a:rPr>
                <a:t>CPU</a:t>
              </a:r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228600" y="2495550"/>
            <a:ext cx="6096000" cy="400050"/>
            <a:chOff x="144" y="1824"/>
            <a:chExt cx="3840" cy="252"/>
          </a:xfrm>
        </p:grpSpPr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144" y="1824"/>
              <a:ext cx="456" cy="25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  <a:latin typeface="VNI-Book" pitchFamily="2" charset="0"/>
                </a:rPr>
                <a:t>CPU</a:t>
              </a: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672" y="1968"/>
              <a:ext cx="11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880" y="1968"/>
              <a:ext cx="110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en-US" sz="1800" dirty="0">
                <a:latin typeface="VNI-Boo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2037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Nhu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cầu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xử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lý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đồng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satMod val="150000"/>
                  </a:schemeClr>
                </a:solidFill>
                <a:ea typeface="+mj-ea"/>
              </a:rPr>
              <a:t>hành</a:t>
            </a:r>
            <a:endParaRPr lang="en-US" dirty="0">
              <a:solidFill>
                <a:schemeClr val="accent1">
                  <a:satMod val="150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609600"/>
          </a:xfrm>
        </p:spPr>
        <p:txBody>
          <a:bodyPr rtlCol="0">
            <a:normAutofit lnSpcReduction="10000"/>
          </a:bodyPr>
          <a:lstStyle/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Xử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lý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đồng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thời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để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tăng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tốc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độ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xử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Wingding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n-ea"/>
                <a:sym typeface="Wingdings"/>
              </a:rPr>
              <a:t>lý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solidFill>
                <a:srgbClr val="FF0000"/>
              </a:solidFill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609600" y="1752600"/>
            <a:ext cx="7723388" cy="55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sz="2400" b="1" dirty="0">
                <a:latin typeface="VNI-Book" pitchFamily="2" charset="0"/>
              </a:rPr>
              <a:t>Job : </a:t>
            </a:r>
            <a:r>
              <a:rPr lang="en-US" sz="2400" b="1" dirty="0" err="1">
                <a:latin typeface="VNI-Book" pitchFamily="2" charset="0"/>
              </a:rPr>
              <a:t>kq</a:t>
            </a:r>
            <a:r>
              <a:rPr lang="en-US" sz="2400" b="1" dirty="0">
                <a:latin typeface="VNI-Book" pitchFamily="2" charset="0"/>
              </a:rPr>
              <a:t> = a*b  + c*d;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1230899" y="2776354"/>
            <a:ext cx="1201280" cy="40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CPU #1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5197418" y="2776354"/>
            <a:ext cx="1201280" cy="40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CPU #1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6905225" y="2763716"/>
            <a:ext cx="1248719" cy="40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CPU #2</a:t>
            </a:r>
          </a:p>
        </p:txBody>
      </p:sp>
      <p:grpSp>
        <p:nvGrpSpPr>
          <p:cNvPr id="37" name="Group 40"/>
          <p:cNvGrpSpPr>
            <a:grpSpLocks/>
          </p:cNvGrpSpPr>
          <p:nvPr/>
        </p:nvGrpSpPr>
        <p:grpSpPr bwMode="auto">
          <a:xfrm>
            <a:off x="5016843" y="3168162"/>
            <a:ext cx="3525795" cy="539262"/>
            <a:chOff x="3120" y="2544"/>
            <a:chExt cx="2304" cy="384"/>
          </a:xfrm>
        </p:grpSpPr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3120" y="2544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x = a * b</a:t>
              </a: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4320" y="2544"/>
              <a:ext cx="110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Comic Sans MS" pitchFamily="66" charset="0"/>
                </a:rPr>
                <a:t>y = c * d</a:t>
              </a:r>
            </a:p>
          </p:txBody>
        </p:sp>
      </p:grp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5016843" y="3774831"/>
            <a:ext cx="1689443" cy="53926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kq = x+y</a:t>
            </a:r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1050324" y="3168162"/>
            <a:ext cx="1689443" cy="539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Comic Sans MS" pitchFamily="66" charset="0"/>
              </a:rPr>
              <a:t>x = a * b</a:t>
            </a:r>
          </a:p>
        </p:txBody>
      </p:sp>
      <p:grpSp>
        <p:nvGrpSpPr>
          <p:cNvPr id="42" name="Group 45"/>
          <p:cNvGrpSpPr>
            <a:grpSpLocks/>
          </p:cNvGrpSpPr>
          <p:nvPr/>
        </p:nvGrpSpPr>
        <p:grpSpPr bwMode="auto">
          <a:xfrm>
            <a:off x="2960130" y="3235569"/>
            <a:ext cx="1836351" cy="353890"/>
            <a:chOff x="1776" y="2016"/>
            <a:chExt cx="1200" cy="252"/>
          </a:xfrm>
        </p:grpSpPr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1776" y="216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275" y="2016"/>
              <a:ext cx="20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5" name="Rectangle 48"/>
          <p:cNvSpPr>
            <a:spLocks noChangeArrowheads="1"/>
          </p:cNvSpPr>
          <p:nvPr/>
        </p:nvSpPr>
        <p:spPr bwMode="auto">
          <a:xfrm>
            <a:off x="1050324" y="3774831"/>
            <a:ext cx="1689443" cy="539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 dirty="0">
                <a:latin typeface="Comic Sans MS" pitchFamily="66" charset="0"/>
              </a:rPr>
              <a:t>y = c *d</a:t>
            </a:r>
          </a:p>
        </p:txBody>
      </p:sp>
      <p:grpSp>
        <p:nvGrpSpPr>
          <p:cNvPr id="46" name="Group 49"/>
          <p:cNvGrpSpPr>
            <a:grpSpLocks/>
          </p:cNvGrpSpPr>
          <p:nvPr/>
        </p:nvGrpSpPr>
        <p:grpSpPr bwMode="auto">
          <a:xfrm>
            <a:off x="2960130" y="3909646"/>
            <a:ext cx="1836351" cy="353890"/>
            <a:chOff x="1776" y="2496"/>
            <a:chExt cx="1200" cy="252"/>
          </a:xfrm>
        </p:grpSpPr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1776" y="264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48" name="Text Box 51"/>
            <p:cNvSpPr txBox="1">
              <a:spLocks noChangeArrowheads="1"/>
            </p:cNvSpPr>
            <p:nvPr/>
          </p:nvSpPr>
          <p:spPr bwMode="auto">
            <a:xfrm>
              <a:off x="2275" y="2496"/>
              <a:ext cx="20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1050324" y="4381500"/>
            <a:ext cx="1689443" cy="53926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kq = x+y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960130" y="4478399"/>
            <a:ext cx="1836351" cy="353890"/>
            <a:chOff x="1776" y="2901"/>
            <a:chExt cx="1200" cy="252"/>
          </a:xfrm>
        </p:grpSpPr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1776" y="30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 dirty="0">
                <a:latin typeface="VNI-Book" pitchFamily="2" charset="0"/>
              </a:endParaRPr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2275" y="2901"/>
              <a:ext cx="20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Tahoma" pitchFamily="34" charset="0"/>
                </a:rPr>
                <a:t>3</a:t>
              </a:r>
            </a:p>
          </p:txBody>
        </p:sp>
      </p:grp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015128" y="2304501"/>
            <a:ext cx="1954381" cy="46166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+mj-lt"/>
              </a:rPr>
              <a:t>Xử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lý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tuần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tự</a:t>
            </a:r>
            <a:endParaRPr lang="en-US" sz="2400" b="1" dirty="0">
              <a:latin typeface="+mj-lt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5677930" y="2291862"/>
            <a:ext cx="2369910" cy="46166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+mj-lt"/>
              </a:rPr>
              <a:t>Xử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lý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đồng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hành</a:t>
            </a:r>
            <a:endParaRPr lang="en-US" sz="2400" b="1" dirty="0">
              <a:latin typeface="+mj-lt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533400" y="1600200"/>
            <a:ext cx="8153400" cy="3505200"/>
          </a:xfrm>
          <a:prstGeom prst="rect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VNI-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067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34" grpId="0"/>
      <p:bldP spid="35" grpId="0"/>
      <p:bldP spid="36" grpId="0"/>
      <p:bldP spid="40" grpId="0" animBg="1"/>
      <p:bldP spid="41" grpId="0" animBg="1"/>
      <p:bldP spid="45" grpId="0" animBg="1"/>
      <p:bldP spid="49" grpId="0" animBg="1"/>
      <p:bldP spid="53" grpId="0"/>
      <p:bldP spid="54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457200" y="5692914"/>
            <a:ext cx="8610600" cy="369332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  <a:latin typeface="+mj-lt"/>
              </a:rPr>
              <a:t>HĐH: “</a:t>
            </a: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Giải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quyết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nhiều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công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việc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đồng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thời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đâu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có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dễ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”</a:t>
            </a:r>
            <a:endParaRPr lang="en-US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5029200" y="2246055"/>
            <a:ext cx="4267200" cy="2446824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Tài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nguyên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giới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hạn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ứng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dụng</a:t>
            </a:r>
            <a:r>
              <a:rPr lang="en-US" b="1" dirty="0" smtClean="0">
                <a:latin typeface="+mj-lt"/>
              </a:rPr>
              <a:t> “</a:t>
            </a:r>
            <a:r>
              <a:rPr lang="en-US" b="1" dirty="0" err="1" smtClean="0">
                <a:latin typeface="+mj-lt"/>
              </a:rPr>
              <a:t>vô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hạn</a:t>
            </a:r>
            <a:r>
              <a:rPr lang="en-US" b="1" dirty="0" smtClean="0">
                <a:latin typeface="+mj-lt"/>
              </a:rPr>
              <a:t>”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Nhiều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hoạt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động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đan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xen</a:t>
            </a:r>
            <a:endParaRPr lang="en-US" b="1" dirty="0" smtClean="0">
              <a:latin typeface="+mj-lt"/>
            </a:endParaRPr>
          </a:p>
          <a:p>
            <a:pPr>
              <a:spcBef>
                <a:spcPct val="50000"/>
              </a:spcBef>
              <a:buFontTx/>
              <a:buChar char="-"/>
            </a:pPr>
            <a:endParaRPr lang="en-US" b="1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+mj-lt"/>
              </a:rPr>
              <a:t>??</a:t>
            </a:r>
            <a:r>
              <a:rPr lang="en-US" b="1" dirty="0" smtClean="0">
                <a:latin typeface="+mj-lt"/>
              </a:rPr>
              <a:t>?</a:t>
            </a:r>
            <a:r>
              <a:rPr lang="en-US" b="1" dirty="0" err="1" smtClean="0">
                <a:latin typeface="+mj-lt"/>
              </a:rPr>
              <a:t>C</a:t>
            </a:r>
            <a:r>
              <a:rPr lang="en-US" b="1" dirty="0" err="1" smtClean="0">
                <a:latin typeface="+mj-lt"/>
              </a:rPr>
              <a:t>ấp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phát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tài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nguyên</a:t>
            </a:r>
            <a:r>
              <a:rPr lang="en-US" b="1" dirty="0" smtClean="0">
                <a:latin typeface="+mj-lt"/>
              </a:rPr>
              <a:t>???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+mj-lt"/>
              </a:rPr>
              <a:t>???Chia </a:t>
            </a:r>
            <a:r>
              <a:rPr lang="en-US" b="1" dirty="0" err="1" smtClean="0">
                <a:latin typeface="+mj-lt"/>
              </a:rPr>
              <a:t>sẻ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tài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nguyên</a:t>
            </a:r>
            <a:r>
              <a:rPr lang="en-US" b="1" dirty="0" smtClean="0">
                <a:latin typeface="+mj-lt"/>
              </a:rPr>
              <a:t>???</a:t>
            </a:r>
          </a:p>
          <a:p>
            <a:pPr>
              <a:spcBef>
                <a:spcPct val="50000"/>
              </a:spcBef>
            </a:pPr>
            <a:r>
              <a:rPr lang="en-US" b="1" dirty="0" smtClean="0">
                <a:latin typeface="+mj-lt"/>
              </a:rPr>
              <a:t>???</a:t>
            </a:r>
            <a:r>
              <a:rPr lang="en-US" b="1" dirty="0" err="1" smtClean="0">
                <a:latin typeface="+mj-lt"/>
              </a:rPr>
              <a:t>Bảo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vệ</a:t>
            </a:r>
            <a:r>
              <a:rPr lang="en-US" b="1" dirty="0" smtClean="0">
                <a:latin typeface="+mj-lt"/>
              </a:rPr>
              <a:t>???</a:t>
            </a:r>
            <a:endParaRPr lang="en-US" b="1" dirty="0">
              <a:latin typeface="+mj-lt"/>
            </a:endParaRPr>
          </a:p>
        </p:txBody>
      </p:sp>
      <p:grpSp>
        <p:nvGrpSpPr>
          <p:cNvPr id="12328" name="Group 40"/>
          <p:cNvGrpSpPr>
            <a:grpSpLocks/>
          </p:cNvGrpSpPr>
          <p:nvPr/>
        </p:nvGrpSpPr>
        <p:grpSpPr bwMode="auto">
          <a:xfrm>
            <a:off x="228600" y="1752600"/>
            <a:ext cx="4724400" cy="3581400"/>
            <a:chOff x="192" y="1248"/>
            <a:chExt cx="3900" cy="2316"/>
          </a:xfrm>
        </p:grpSpPr>
        <p:pic>
          <p:nvPicPr>
            <p:cNvPr id="12296" name="Picture 8" descr="typloop_e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64" y="1536"/>
              <a:ext cx="2028" cy="2028"/>
            </a:xfrm>
            <a:prstGeom prst="rect">
              <a:avLst/>
            </a:prstGeom>
            <a:noFill/>
          </p:spPr>
        </p:pic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496" y="1792"/>
              <a:ext cx="72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414" y="2651"/>
              <a:ext cx="802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>
                <a:latin typeface="Comic Sans MS" pitchFamily="66" charset="0"/>
              </a:endParaRPr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1216" y="1454"/>
              <a:ext cx="582" cy="23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mic Sans MS" pitchFamily="66" charset="0"/>
                </a:rPr>
                <a:t>Excel</a:t>
              </a: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480" y="1726"/>
              <a:ext cx="935" cy="23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99FF33"/>
                  </a:solidFill>
                  <a:latin typeface="Comic Sans MS" pitchFamily="66" charset="0"/>
                </a:rPr>
                <a:t>Visual C++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1344" y="1870"/>
              <a:ext cx="868" cy="239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CDplayer</a:t>
              </a:r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2224" y="2272"/>
              <a:ext cx="576" cy="432"/>
            </a:xfrm>
            <a:prstGeom prst="line">
              <a:avLst/>
            </a:prstGeom>
            <a:noFill/>
            <a:ln w="127000">
              <a:solidFill>
                <a:schemeClr val="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1728" y="2640"/>
              <a:ext cx="928" cy="208"/>
            </a:xfrm>
            <a:prstGeom prst="line">
              <a:avLst/>
            </a:prstGeom>
            <a:noFill/>
            <a:ln w="127000">
              <a:solidFill>
                <a:schemeClr val="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864" y="2110"/>
              <a:ext cx="856" cy="239"/>
            </a:xfrm>
            <a:prstGeom prst="rect">
              <a:avLst/>
            </a:prstGeom>
            <a:solidFill>
              <a:srgbClr val="99FF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 err="1">
                  <a:solidFill>
                    <a:schemeClr val="hlink"/>
                  </a:solidFill>
                  <a:latin typeface="Comic Sans MS" pitchFamily="66" charset="0"/>
                </a:rPr>
                <a:t>Winword</a:t>
              </a:r>
              <a:endParaRPr lang="en-US" sz="1800" dirty="0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  <p:sp>
          <p:nvSpPr>
            <p:cNvPr id="12320" name="Freeform 32"/>
            <p:cNvSpPr>
              <a:spLocks/>
            </p:cNvSpPr>
            <p:nvPr/>
          </p:nvSpPr>
          <p:spPr bwMode="auto">
            <a:xfrm>
              <a:off x="2112" y="1248"/>
              <a:ext cx="688" cy="1168"/>
            </a:xfrm>
            <a:custGeom>
              <a:avLst/>
              <a:gdLst/>
              <a:ahLst/>
              <a:cxnLst>
                <a:cxn ang="0">
                  <a:pos x="0" y="256"/>
                </a:cxn>
                <a:cxn ang="0">
                  <a:pos x="768" y="160"/>
                </a:cxn>
                <a:cxn ang="0">
                  <a:pos x="1056" y="1216"/>
                </a:cxn>
              </a:cxnLst>
              <a:rect l="0" t="0" r="r" b="b"/>
              <a:pathLst>
                <a:path w="1056" h="1216">
                  <a:moveTo>
                    <a:pt x="0" y="256"/>
                  </a:moveTo>
                  <a:cubicBezTo>
                    <a:pt x="296" y="128"/>
                    <a:pt x="592" y="0"/>
                    <a:pt x="768" y="160"/>
                  </a:cubicBezTo>
                  <a:cubicBezTo>
                    <a:pt x="944" y="320"/>
                    <a:pt x="1000" y="768"/>
                    <a:pt x="1056" y="1216"/>
                  </a:cubicBezTo>
                </a:path>
              </a:pathLst>
            </a:custGeom>
            <a:noFill/>
            <a:ln w="127000" cap="flat" cmpd="sng">
              <a:solidFill>
                <a:schemeClr val="hlink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>
              <a:off x="192" y="2128"/>
              <a:ext cx="2272" cy="124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352" y="1104"/>
                </a:cxn>
                <a:cxn ang="0">
                  <a:pos x="2272" y="864"/>
                </a:cxn>
              </a:cxnLst>
              <a:rect l="0" t="0" r="r" b="b"/>
              <a:pathLst>
                <a:path w="2272" h="1248">
                  <a:moveTo>
                    <a:pt x="160" y="0"/>
                  </a:moveTo>
                  <a:cubicBezTo>
                    <a:pt x="80" y="480"/>
                    <a:pt x="0" y="960"/>
                    <a:pt x="352" y="1104"/>
                  </a:cubicBezTo>
                  <a:cubicBezTo>
                    <a:pt x="704" y="1248"/>
                    <a:pt x="1488" y="1056"/>
                    <a:pt x="2272" y="864"/>
                  </a:cubicBezTo>
                </a:path>
              </a:pathLst>
            </a:custGeom>
            <a:noFill/>
            <a:ln w="127000" cap="flat" cmpd="sng">
              <a:solidFill>
                <a:schemeClr val="hlink"/>
              </a:solidFill>
              <a:prstDash val="solid"/>
              <a:miter lim="800000"/>
              <a:headEnd type="stealth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en-US" sz="1600" dirty="0">
                <a:latin typeface="VNI-Book" pitchFamily="2" charset="0"/>
              </a:endParaRPr>
            </a:p>
          </p:txBody>
        </p:sp>
        <p:sp>
          <p:nvSpPr>
            <p:cNvPr id="12327" name="Oval 39"/>
            <p:cNvSpPr>
              <a:spLocks noChangeArrowheads="1"/>
            </p:cNvSpPr>
            <p:nvPr/>
          </p:nvSpPr>
          <p:spPr bwMode="auto">
            <a:xfrm>
              <a:off x="336" y="1248"/>
              <a:ext cx="2016" cy="1440"/>
            </a:xfrm>
            <a:prstGeom prst="ellipse">
              <a:avLst/>
            </a:prstGeom>
            <a:noFill/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VNI-Book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–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6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4" grpId="0" build="p" autoUpdateAnimBg="0"/>
      <p:bldP spid="1232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Text Box 1048"/>
          <p:cNvSpPr txBox="1">
            <a:spLocks noChangeArrowheads="1"/>
          </p:cNvSpPr>
          <p:nvPr/>
        </p:nvSpPr>
        <p:spPr bwMode="auto">
          <a:xfrm>
            <a:off x="304800" y="5638800"/>
            <a:ext cx="8534400" cy="523220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HĐH: “Ai </a:t>
            </a:r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cũng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có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phần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khi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đến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lượt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tx2"/>
                </a:solidFill>
                <a:latin typeface="+mj-lt"/>
              </a:rPr>
              <a:t>mà</a:t>
            </a:r>
            <a:r>
              <a:rPr lang="en-US" sz="2800" b="1" dirty="0" smtClean="0">
                <a:solidFill>
                  <a:schemeClr val="tx2"/>
                </a:solidFill>
                <a:latin typeface="+mj-lt"/>
              </a:rPr>
              <a:t>!”</a:t>
            </a:r>
            <a:endParaRPr lang="en-US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6889" name="Text Box 1049"/>
          <p:cNvSpPr txBox="1">
            <a:spLocks noChangeArrowheads="1"/>
          </p:cNvSpPr>
          <p:nvPr/>
        </p:nvSpPr>
        <p:spPr bwMode="auto">
          <a:xfrm>
            <a:off x="5791200" y="2249031"/>
            <a:ext cx="3124200" cy="2031325"/>
          </a:xfrm>
          <a:prstGeom prst="rect">
            <a:avLst/>
          </a:prstGeom>
          <a:noFill/>
          <a:ln w="1270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 smtClean="0">
                <a:latin typeface="+mj-lt"/>
              </a:rPr>
              <a:t> “Chia </a:t>
            </a:r>
            <a:r>
              <a:rPr lang="en-US" b="1" dirty="0" err="1" smtClean="0">
                <a:latin typeface="+mj-lt"/>
              </a:rPr>
              <a:t>để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trị</a:t>
            </a:r>
            <a:r>
              <a:rPr lang="en-US" b="1" dirty="0" smtClean="0">
                <a:latin typeface="+mj-lt"/>
              </a:rPr>
              <a:t>”, </a:t>
            </a:r>
            <a:r>
              <a:rPr lang="en-US" b="1" dirty="0" err="1" smtClean="0">
                <a:latin typeface="+mj-lt"/>
              </a:rPr>
              <a:t>cô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lập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các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hoạt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động</a:t>
            </a:r>
            <a:endParaRPr lang="en-US" b="1" dirty="0">
              <a:latin typeface="+mj-lt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Mỗi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thời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điể</a:t>
            </a:r>
            <a:r>
              <a:rPr lang="en-US" b="1" dirty="0" err="1" smtClean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chỉ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giải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quyết</a:t>
            </a:r>
            <a:r>
              <a:rPr lang="en-US" b="1" dirty="0" smtClean="0">
                <a:latin typeface="+mj-lt"/>
              </a:rPr>
              <a:t> 1 </a:t>
            </a:r>
            <a:r>
              <a:rPr lang="en-US" b="1" dirty="0" err="1" smtClean="0">
                <a:latin typeface="+mj-lt"/>
              </a:rPr>
              <a:t>yêu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cầu</a:t>
            </a:r>
            <a:r>
              <a:rPr lang="en-US" b="1" dirty="0" smtClean="0">
                <a:latin typeface="+mj-lt"/>
              </a:rPr>
              <a:t>.</a:t>
            </a:r>
            <a:endParaRPr lang="en-US" b="1" dirty="0">
              <a:latin typeface="+mj-lt"/>
            </a:endParaRP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Ảo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hoá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tài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nguyên</a:t>
            </a:r>
            <a:r>
              <a:rPr lang="en-US" b="1" dirty="0" smtClean="0">
                <a:latin typeface="+mj-lt"/>
              </a:rPr>
              <a:t>: </a:t>
            </a:r>
            <a:r>
              <a:rPr lang="en-US" b="1" dirty="0" err="1" smtClean="0">
                <a:latin typeface="+mj-lt"/>
              </a:rPr>
              <a:t>biến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ít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thành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nhiều</a:t>
            </a:r>
            <a:r>
              <a:rPr lang="en-US" b="1" dirty="0" smtClean="0">
                <a:latin typeface="+mj-lt"/>
              </a:rPr>
              <a:t>.</a:t>
            </a:r>
            <a:endParaRPr lang="en-US" b="1" dirty="0">
              <a:latin typeface="+mj-lt"/>
            </a:endParaRPr>
          </a:p>
        </p:txBody>
      </p:sp>
      <p:pic>
        <p:nvPicPr>
          <p:cNvPr id="36890" name="Picture 1050" descr="typloop_e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133599"/>
            <a:ext cx="2667000" cy="2514600"/>
          </a:xfrm>
          <a:prstGeom prst="rect">
            <a:avLst/>
          </a:prstGeom>
          <a:noFill/>
        </p:spPr>
      </p:pic>
      <p:sp>
        <p:nvSpPr>
          <p:cNvPr id="36891" name="Oval 1051"/>
          <p:cNvSpPr>
            <a:spLocks noChangeArrowheads="1"/>
          </p:cNvSpPr>
          <p:nvPr/>
        </p:nvSpPr>
        <p:spPr bwMode="auto">
          <a:xfrm>
            <a:off x="1219200" y="1981199"/>
            <a:ext cx="958301" cy="685800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hlink"/>
                </a:solidFill>
                <a:latin typeface="Comic Sans MS" pitchFamily="66" charset="0"/>
              </a:rPr>
              <a:t>Winword</a:t>
            </a:r>
          </a:p>
        </p:txBody>
      </p:sp>
      <p:sp>
        <p:nvSpPr>
          <p:cNvPr id="36892" name="Oval 1052"/>
          <p:cNvSpPr>
            <a:spLocks noChangeArrowheads="1"/>
          </p:cNvSpPr>
          <p:nvPr/>
        </p:nvSpPr>
        <p:spPr bwMode="auto">
          <a:xfrm>
            <a:off x="152401" y="3124199"/>
            <a:ext cx="821402" cy="628650"/>
          </a:xfrm>
          <a:prstGeom prst="ellipse">
            <a:avLst/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Comic Sans MS" pitchFamily="66" charset="0"/>
              </a:rPr>
              <a:t>CDPlayer</a:t>
            </a:r>
          </a:p>
        </p:txBody>
      </p:sp>
      <p:sp>
        <p:nvSpPr>
          <p:cNvPr id="36893" name="Oval 1053"/>
          <p:cNvSpPr>
            <a:spLocks noChangeArrowheads="1"/>
          </p:cNvSpPr>
          <p:nvPr/>
        </p:nvSpPr>
        <p:spPr bwMode="auto">
          <a:xfrm>
            <a:off x="609600" y="4419600"/>
            <a:ext cx="958301" cy="685800"/>
          </a:xfrm>
          <a:prstGeom prst="ellipse">
            <a:avLst/>
          </a:prstGeom>
          <a:solidFill>
            <a:schemeClr val="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99FF33"/>
                </a:solidFill>
                <a:latin typeface="Comic Sans MS" pitchFamily="66" charset="0"/>
              </a:rPr>
              <a:t>Visual C ++</a:t>
            </a:r>
          </a:p>
        </p:txBody>
      </p:sp>
      <p:sp>
        <p:nvSpPr>
          <p:cNvPr id="36894" name="Oval 1054"/>
          <p:cNvSpPr>
            <a:spLocks noChangeArrowheads="1"/>
          </p:cNvSpPr>
          <p:nvPr/>
        </p:nvSpPr>
        <p:spPr bwMode="auto">
          <a:xfrm>
            <a:off x="2057400" y="3505200"/>
            <a:ext cx="684501" cy="742950"/>
          </a:xfrm>
          <a:prstGeom prst="ellipse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Excel</a:t>
            </a:r>
          </a:p>
        </p:txBody>
      </p:sp>
      <p:sp>
        <p:nvSpPr>
          <p:cNvPr id="36896" name="Line 1056"/>
          <p:cNvSpPr>
            <a:spLocks noChangeShapeType="1"/>
          </p:cNvSpPr>
          <p:nvPr/>
        </p:nvSpPr>
        <p:spPr bwMode="auto">
          <a:xfrm>
            <a:off x="2667000" y="3657599"/>
            <a:ext cx="990600" cy="45719"/>
          </a:xfrm>
          <a:prstGeom prst="line">
            <a:avLst/>
          </a:prstGeom>
          <a:noFill/>
          <a:ln w="127000">
            <a:solidFill>
              <a:schemeClr val="hlink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  <p:sp>
        <p:nvSpPr>
          <p:cNvPr id="36898" name="Freeform 1058"/>
          <p:cNvSpPr>
            <a:spLocks/>
          </p:cNvSpPr>
          <p:nvPr/>
        </p:nvSpPr>
        <p:spPr bwMode="auto">
          <a:xfrm>
            <a:off x="762000" y="2514599"/>
            <a:ext cx="609600" cy="685800"/>
          </a:xfrm>
          <a:custGeom>
            <a:avLst/>
            <a:gdLst/>
            <a:ahLst/>
            <a:cxnLst>
              <a:cxn ang="0">
                <a:pos x="400" y="0"/>
              </a:cxn>
              <a:cxn ang="0">
                <a:pos x="64" y="48"/>
              </a:cxn>
              <a:cxn ang="0">
                <a:pos x="16" y="288"/>
              </a:cxn>
            </a:cxnLst>
            <a:rect l="0" t="0" r="r" b="b"/>
            <a:pathLst>
              <a:path w="400" h="288">
                <a:moveTo>
                  <a:pt x="400" y="0"/>
                </a:moveTo>
                <a:cubicBezTo>
                  <a:pt x="264" y="0"/>
                  <a:pt x="128" y="0"/>
                  <a:pt x="64" y="48"/>
                </a:cubicBezTo>
                <a:cubicBezTo>
                  <a:pt x="0" y="96"/>
                  <a:pt x="24" y="248"/>
                  <a:pt x="16" y="288"/>
                </a:cubicBez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  <p:sp>
        <p:nvSpPr>
          <p:cNvPr id="36899" name="Freeform 1059"/>
          <p:cNvSpPr>
            <a:spLocks/>
          </p:cNvSpPr>
          <p:nvPr/>
        </p:nvSpPr>
        <p:spPr bwMode="auto">
          <a:xfrm>
            <a:off x="762001" y="3733799"/>
            <a:ext cx="228599" cy="628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48"/>
              </a:cxn>
              <a:cxn ang="0">
                <a:pos x="144" y="144"/>
              </a:cxn>
              <a:cxn ang="0">
                <a:pos x="240" y="288"/>
              </a:cxn>
            </a:cxnLst>
            <a:rect l="0" t="0" r="r" b="b"/>
            <a:pathLst>
              <a:path w="312" h="288">
                <a:moveTo>
                  <a:pt x="0" y="0"/>
                </a:moveTo>
                <a:cubicBezTo>
                  <a:pt x="132" y="12"/>
                  <a:pt x="264" y="24"/>
                  <a:pt x="288" y="48"/>
                </a:cubicBezTo>
                <a:cubicBezTo>
                  <a:pt x="312" y="72"/>
                  <a:pt x="152" y="104"/>
                  <a:pt x="144" y="144"/>
                </a:cubicBezTo>
                <a:cubicBezTo>
                  <a:pt x="136" y="184"/>
                  <a:pt x="188" y="236"/>
                  <a:pt x="240" y="288"/>
                </a:cubicBez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  <p:sp>
        <p:nvSpPr>
          <p:cNvPr id="36900" name="Freeform 1060"/>
          <p:cNvSpPr>
            <a:spLocks/>
          </p:cNvSpPr>
          <p:nvPr/>
        </p:nvSpPr>
        <p:spPr bwMode="auto">
          <a:xfrm>
            <a:off x="1524000" y="3886199"/>
            <a:ext cx="990600" cy="85725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672" y="624"/>
              </a:cxn>
              <a:cxn ang="0">
                <a:pos x="336" y="192"/>
              </a:cxn>
              <a:cxn ang="0">
                <a:pos x="384" y="0"/>
              </a:cxn>
            </a:cxnLst>
            <a:rect l="0" t="0" r="r" b="b"/>
            <a:pathLst>
              <a:path w="728" h="720">
                <a:moveTo>
                  <a:pt x="0" y="720"/>
                </a:moveTo>
                <a:cubicBezTo>
                  <a:pt x="308" y="716"/>
                  <a:pt x="616" y="712"/>
                  <a:pt x="672" y="624"/>
                </a:cubicBezTo>
                <a:cubicBezTo>
                  <a:pt x="728" y="536"/>
                  <a:pt x="384" y="296"/>
                  <a:pt x="336" y="192"/>
                </a:cubicBezTo>
                <a:cubicBezTo>
                  <a:pt x="288" y="88"/>
                  <a:pt x="336" y="44"/>
                  <a:pt x="384" y="0"/>
                </a:cubicBezTo>
              </a:path>
            </a:pathLst>
          </a:custGeom>
          <a:noFill/>
          <a:ln w="3810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sz="1400" dirty="0">
              <a:latin typeface="VNI-Book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6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build="p" autoUpdateAnimBg="0"/>
      <p:bldP spid="36889" grpId="0" build="p" autoUpdateAnimBg="0"/>
      <p:bldP spid="36891" grpId="0" animBg="1" autoUpdateAnimBg="0"/>
      <p:bldP spid="36892" grpId="0" animBg="1" autoUpdateAnimBg="0"/>
      <p:bldP spid="36893" grpId="0" animBg="1" autoUpdateAnimBg="0"/>
      <p:bldP spid="36894" grpId="0" animBg="1" autoUpdateAnimBg="0"/>
      <p:bldP spid="36898" grpId="0" animBg="1"/>
      <p:bldP spid="36899" grpId="0" animBg="1"/>
      <p:bldP spid="369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1600200"/>
            <a:ext cx="1089025" cy="1655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med"/>
          </a:ln>
          <a:effectLst/>
        </p:spPr>
      </p:pic>
      <p:pic>
        <p:nvPicPr>
          <p:cNvPr id="328709" name="Picture 5" descr="j0178101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4984750"/>
            <a:ext cx="847725" cy="1171575"/>
          </a:xfrm>
          <a:prstGeom prst="rect">
            <a:avLst/>
          </a:prstGeom>
          <a:noFill/>
        </p:spPr>
      </p:pic>
      <p:pic>
        <p:nvPicPr>
          <p:cNvPr id="328710" name="Picture 6" descr="j02130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4922838"/>
            <a:ext cx="1800225" cy="1428750"/>
          </a:xfrm>
          <a:prstGeom prst="rect">
            <a:avLst/>
          </a:prstGeom>
          <a:noFill/>
        </p:spPr>
      </p:pic>
      <p:sp>
        <p:nvSpPr>
          <p:cNvPr id="328711" name="Line 7"/>
          <p:cNvSpPr>
            <a:spLocks noChangeShapeType="1"/>
          </p:cNvSpPr>
          <p:nvPr/>
        </p:nvSpPr>
        <p:spPr bwMode="auto">
          <a:xfrm>
            <a:off x="395288" y="3616325"/>
            <a:ext cx="8424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VNI-Book" pitchFamily="2" charset="0"/>
            </a:endParaRPr>
          </a:p>
        </p:txBody>
      </p:sp>
      <p:pic>
        <p:nvPicPr>
          <p:cNvPr id="32871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1600200"/>
            <a:ext cx="1089025" cy="1655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med"/>
          </a:ln>
          <a:effectLst/>
        </p:spPr>
      </p:pic>
      <p:pic>
        <p:nvPicPr>
          <p:cNvPr id="328713" name="Picture 9" descr="j0178135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33825" y="1816100"/>
            <a:ext cx="1143000" cy="1314450"/>
          </a:xfrm>
          <a:prstGeom prst="rect">
            <a:avLst/>
          </a:prstGeom>
          <a:noFill/>
        </p:spPr>
      </p:pic>
      <p:pic>
        <p:nvPicPr>
          <p:cNvPr id="32871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7288" y="1600200"/>
            <a:ext cx="1089025" cy="16557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med"/>
          </a:ln>
          <a:effectLst/>
        </p:spPr>
      </p:pic>
      <p:pic>
        <p:nvPicPr>
          <p:cNvPr id="328715" name="Picture 11" descr="j0178135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2225" y="1816100"/>
            <a:ext cx="1143000" cy="1314450"/>
          </a:xfrm>
          <a:prstGeom prst="rect">
            <a:avLst/>
          </a:prstGeom>
          <a:noFill/>
        </p:spPr>
      </p:pic>
      <p:sp>
        <p:nvSpPr>
          <p:cNvPr id="328716" name="Oval 12"/>
          <p:cNvSpPr>
            <a:spLocks noChangeArrowheads="1"/>
          </p:cNvSpPr>
          <p:nvPr/>
        </p:nvSpPr>
        <p:spPr bwMode="auto">
          <a:xfrm>
            <a:off x="4103688" y="4389438"/>
            <a:ext cx="755650" cy="45085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med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Times New Roman" pitchFamily="18" charset="0"/>
              </a:rPr>
              <a:t>CPU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9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6595E-6 L 0.2698 -0.19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-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8 -0.19801 L 0.00209 0.0013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8899 " pathEditMode="relative" ptsTypes="AA">
                                      <p:cBhvr>
                                        <p:cTn id="35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8899 L 2.5E-6 -1.58455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28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6" grpId="0" animBg="1"/>
      <p:bldP spid="328716" grpId="1" animBg="1"/>
      <p:bldP spid="328716" grpId="2" animBg="1"/>
      <p:bldP spid="328716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0000"/>
                </a:solidFill>
                <a:ea typeface="+mj-ea"/>
              </a:rPr>
              <a:t>Tiến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a typeface="+mj-ea"/>
              </a:rPr>
              <a:t>trình</a:t>
            </a:r>
            <a:r>
              <a:rPr lang="en-US" dirty="0" smtClean="0">
                <a:solidFill>
                  <a:srgbClr val="FF0000"/>
                </a:solidFill>
                <a:ea typeface="+mj-ea"/>
              </a:rPr>
              <a:t> (Process)</a:t>
            </a:r>
            <a:endParaRPr lang="en-US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err="1" smtClean="0">
                <a:ea typeface="+mn-ea"/>
              </a:rPr>
              <a:t>Tiến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trình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là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một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chương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trình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đang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trong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quá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trình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thực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thi</a:t>
            </a:r>
            <a:r>
              <a:rPr lang="en-US" dirty="0" smtClean="0">
                <a:ea typeface="+mn-ea"/>
              </a:rPr>
              <a:t>.</a:t>
            </a:r>
          </a:p>
          <a:p>
            <a:pPr marL="622300" indent="-457200" fontAlgn="auto">
              <a:spcAft>
                <a:spcPts val="0"/>
              </a:spcAft>
              <a:defRPr/>
            </a:pPr>
            <a:r>
              <a:rPr lang="en-US" dirty="0" err="1" smtClean="0">
                <a:ea typeface="+mn-ea"/>
              </a:rPr>
              <a:t>Mỗi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tiến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trình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sở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hữu</a:t>
            </a:r>
            <a:endParaRPr lang="en-US" dirty="0" smtClean="0">
              <a:ea typeface="+mn-ea"/>
            </a:endParaRP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dirty="0" err="1" smtClean="0">
                <a:ea typeface="+mn-ea"/>
              </a:rPr>
              <a:t>Một</a:t>
            </a:r>
            <a:r>
              <a:rPr lang="en-US" dirty="0" smtClean="0">
                <a:ea typeface="+mn-ea"/>
              </a:rPr>
              <a:t> CPU (</a:t>
            </a:r>
            <a:r>
              <a:rPr lang="en-US" dirty="0" err="1" smtClean="0">
                <a:ea typeface="+mn-ea"/>
              </a:rPr>
              <a:t>ảo</a:t>
            </a:r>
            <a:r>
              <a:rPr lang="en-US" dirty="0" smtClean="0">
                <a:ea typeface="+mn-ea"/>
              </a:rPr>
              <a:t>) </a:t>
            </a:r>
            <a:r>
              <a:rPr lang="en-US" dirty="0" err="1" smtClean="0">
                <a:ea typeface="+mn-ea"/>
              </a:rPr>
              <a:t>riêng</a:t>
            </a:r>
            <a:endParaRPr lang="en-US" dirty="0" smtClean="0">
              <a:ea typeface="+mn-ea"/>
            </a:endParaRP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dirty="0" err="1" smtClean="0">
                <a:ea typeface="+mn-ea"/>
              </a:rPr>
              <a:t>Một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không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gian</a:t>
            </a:r>
            <a:r>
              <a:rPr lang="en-US" dirty="0" smtClean="0">
                <a:ea typeface="+mn-ea"/>
              </a:rPr>
              <a:t>  </a:t>
            </a:r>
            <a:r>
              <a:rPr lang="en-US" dirty="0" err="1" smtClean="0">
                <a:ea typeface="+mn-ea"/>
              </a:rPr>
              <a:t>nhớ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riêng</a:t>
            </a:r>
            <a:endParaRPr lang="en-US" dirty="0" smtClean="0">
              <a:ea typeface="+mn-ea"/>
            </a:endParaRPr>
          </a:p>
          <a:p>
            <a:pPr marL="914400" lvl="1" indent="-457200" fontAlgn="auto">
              <a:spcAft>
                <a:spcPts val="0"/>
              </a:spcAft>
              <a:defRPr/>
            </a:pPr>
            <a:r>
              <a:rPr lang="en-US" dirty="0" err="1" smtClean="0">
                <a:ea typeface="+mn-ea"/>
              </a:rPr>
              <a:t>Chiếm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giữ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một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số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tài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nguyên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của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hệ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thống</a:t>
            </a:r>
            <a:r>
              <a:rPr lang="en-US" dirty="0" smtClean="0">
                <a:ea typeface="+mn-ea"/>
              </a:rPr>
              <a:t>.</a:t>
            </a: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</a:rPr>
              <a:t>VD: </a:t>
            </a:r>
            <a:r>
              <a:rPr lang="en-US" dirty="0" err="1" smtClean="0">
                <a:ea typeface="+mn-ea"/>
              </a:rPr>
              <a:t>Một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chương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trình</a:t>
            </a:r>
            <a:r>
              <a:rPr lang="en-US" dirty="0" smtClean="0">
                <a:ea typeface="+mn-ea"/>
              </a:rPr>
              <a:t> Word </a:t>
            </a:r>
            <a:r>
              <a:rPr lang="en-US" dirty="0" err="1" smtClean="0">
                <a:ea typeface="+mn-ea"/>
              </a:rPr>
              <a:t>có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thể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chạy</a:t>
            </a:r>
            <a:r>
              <a:rPr lang="en-US" dirty="0" smtClean="0">
                <a:ea typeface="+mn-ea"/>
              </a:rPr>
              <a:t> 2 </a:t>
            </a:r>
            <a:r>
              <a:rPr lang="en-US" dirty="0" err="1" smtClean="0">
                <a:ea typeface="+mn-ea"/>
              </a:rPr>
              <a:t>lần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để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tạo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ra</a:t>
            </a:r>
            <a:r>
              <a:rPr lang="en-US" dirty="0" smtClean="0">
                <a:ea typeface="+mn-ea"/>
              </a:rPr>
              <a:t> 2 </a:t>
            </a:r>
            <a:r>
              <a:rPr lang="en-US" dirty="0" err="1" smtClean="0">
                <a:ea typeface="+mn-ea"/>
              </a:rPr>
              <a:t>tiến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trình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khác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nhau</a:t>
            </a:r>
            <a:endParaRPr lang="en-US" dirty="0" smtClean="0">
              <a:ea typeface="+mn-ea"/>
            </a:endParaRP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</a:rPr>
              <a:t>Microsoft Word – [Baitap1.doc]</a:t>
            </a:r>
          </a:p>
          <a:p>
            <a:pPr marL="16510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ea typeface="+mn-ea"/>
              </a:rPr>
              <a:t>Microsoft Word – [Baitap2.doc]</a:t>
            </a: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>
              <a:ea typeface="+mn-ea"/>
            </a:endParaRPr>
          </a:p>
          <a:p>
            <a:pPr marL="439420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112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Hai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phần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của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tiến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a typeface="+mj-ea"/>
              </a:rPr>
              <a:t>trình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a typeface="+mj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74925" y="3836988"/>
            <a:ext cx="16160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dirty="0">
              <a:latin typeface="VNI-Book" pitchFamily="2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728788" y="2051050"/>
            <a:ext cx="1992312" cy="2624138"/>
          </a:xfrm>
          <a:prstGeom prst="ellipse">
            <a:avLst/>
          </a:prstGeom>
          <a:solidFill>
            <a:srgbClr val="CC99FF"/>
          </a:solidFill>
          <a:ln w="38100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2400" dirty="0">
                <a:latin typeface="VNI-Book" pitchFamily="2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 a;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075277" y="2647445"/>
            <a:ext cx="346489" cy="1431348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FFFF6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4800600" y="2998788"/>
            <a:ext cx="2895600" cy="2286000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int</a:t>
            </a:r>
            <a:r>
              <a:rPr lang="en-US" sz="2400" dirty="0">
                <a:latin typeface="Comic Sans MS" pitchFamily="66" charset="0"/>
              </a:rPr>
              <a:t> a;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5304183" y="3518333"/>
            <a:ext cx="503583" cy="1246909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0" y="144"/>
              </a:cxn>
              <a:cxn ang="0">
                <a:pos x="144" y="336"/>
              </a:cxn>
              <a:cxn ang="0">
                <a:pos x="48" y="528"/>
              </a:cxn>
              <a:cxn ang="0">
                <a:pos x="144" y="624"/>
              </a:cxn>
            </a:cxnLst>
            <a:rect l="0" t="0" r="r" b="b"/>
            <a:pathLst>
              <a:path w="152" h="624">
                <a:moveTo>
                  <a:pt x="144" y="0"/>
                </a:moveTo>
                <a:cubicBezTo>
                  <a:pt x="72" y="44"/>
                  <a:pt x="0" y="88"/>
                  <a:pt x="0" y="144"/>
                </a:cubicBezTo>
                <a:cubicBezTo>
                  <a:pt x="0" y="200"/>
                  <a:pt x="136" y="272"/>
                  <a:pt x="144" y="336"/>
                </a:cubicBezTo>
                <a:cubicBezTo>
                  <a:pt x="152" y="400"/>
                  <a:pt x="48" y="480"/>
                  <a:pt x="48" y="528"/>
                </a:cubicBezTo>
                <a:cubicBezTo>
                  <a:pt x="48" y="576"/>
                  <a:pt x="96" y="600"/>
                  <a:pt x="144" y="624"/>
                </a:cubicBezTo>
              </a:path>
            </a:pathLst>
          </a:custGeom>
          <a:noFill/>
          <a:ln w="38100" cap="flat" cmpd="sng">
            <a:solidFill>
              <a:srgbClr val="0066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wrap="none"/>
          <a:lstStyle/>
          <a:p>
            <a:endParaRPr lang="en-US" dirty="0">
              <a:latin typeface="VNI-Book" pitchFamily="2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295400" y="1806714"/>
            <a:ext cx="782587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P1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467600" y="2743200"/>
            <a:ext cx="769763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P2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4419600" y="1600200"/>
            <a:ext cx="2743200" cy="609600"/>
          </a:xfrm>
          <a:prstGeom prst="wedgeRoundRectCallout">
            <a:avLst>
              <a:gd name="adj1" fmla="val -123109"/>
              <a:gd name="adj2" fmla="val 159922"/>
              <a:gd name="adj3" fmla="val 16667"/>
            </a:avLst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200" b="1" dirty="0" err="1" smtClean="0">
                <a:solidFill>
                  <a:schemeClr val="hlink"/>
                </a:solidFill>
                <a:latin typeface="+mj-lt"/>
              </a:rPr>
              <a:t>Dòng</a:t>
            </a:r>
            <a:r>
              <a:rPr lang="en-US" sz="22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2200" b="1" dirty="0" err="1" smtClean="0">
                <a:solidFill>
                  <a:schemeClr val="hlink"/>
                </a:solidFill>
                <a:latin typeface="+mj-lt"/>
              </a:rPr>
              <a:t>xử</a:t>
            </a:r>
            <a:r>
              <a:rPr lang="en-US" sz="22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2200" b="1" dirty="0" err="1" smtClean="0">
                <a:solidFill>
                  <a:schemeClr val="hlink"/>
                </a:solidFill>
                <a:latin typeface="+mj-lt"/>
              </a:rPr>
              <a:t>lý</a:t>
            </a:r>
            <a:endParaRPr lang="en-US" sz="2200" b="1" dirty="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609600" y="5410200"/>
            <a:ext cx="3124200" cy="609600"/>
          </a:xfrm>
          <a:prstGeom prst="wedgeRoundRectCallout">
            <a:avLst>
              <a:gd name="adj1" fmla="val 86186"/>
              <a:gd name="adj2" fmla="val -124130"/>
              <a:gd name="adj3" fmla="val 16667"/>
            </a:avLst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200" b="1" dirty="0" err="1" smtClean="0">
                <a:solidFill>
                  <a:schemeClr val="hlink"/>
                </a:solidFill>
                <a:latin typeface="+mj-lt"/>
              </a:rPr>
              <a:t>Không</a:t>
            </a:r>
            <a:r>
              <a:rPr lang="en-US" sz="22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2200" b="1" dirty="0" err="1" smtClean="0">
                <a:solidFill>
                  <a:schemeClr val="hlink"/>
                </a:solidFill>
                <a:latin typeface="+mj-lt"/>
              </a:rPr>
              <a:t>gian</a:t>
            </a:r>
            <a:r>
              <a:rPr lang="en-US" sz="22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2200" b="1" dirty="0" err="1" smtClean="0">
                <a:solidFill>
                  <a:schemeClr val="hlink"/>
                </a:solidFill>
                <a:latin typeface="+mj-lt"/>
              </a:rPr>
              <a:t>địa</a:t>
            </a:r>
            <a:r>
              <a:rPr lang="en-US" sz="2200" b="1" dirty="0" smtClean="0">
                <a:solidFill>
                  <a:schemeClr val="hlink"/>
                </a:solidFill>
                <a:latin typeface="+mj-lt"/>
              </a:rPr>
              <a:t> </a:t>
            </a:r>
            <a:r>
              <a:rPr lang="en-US" sz="2200" b="1" dirty="0" err="1" smtClean="0">
                <a:solidFill>
                  <a:schemeClr val="hlink"/>
                </a:solidFill>
                <a:latin typeface="+mj-lt"/>
              </a:rPr>
              <a:t>chỉ</a:t>
            </a:r>
            <a:endParaRPr lang="en-US" sz="2200" b="1" dirty="0">
              <a:solidFill>
                <a:schemeClr val="hlin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07404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 autoUpdateAnimBg="0"/>
      <p:bldP spid="13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806</TotalTime>
  <Words>666</Words>
  <Application>Microsoft Macintosh PowerPoint</Application>
  <PresentationFormat>On-screen Show (4:3)</PresentationFormat>
  <Paragraphs>134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QUẢN LÝ TIẾN TRÌNH</vt:lpstr>
      <vt:lpstr>Nhu cầu xử lý đồng hành</vt:lpstr>
      <vt:lpstr>Nhu cầu xử lý đồng hành</vt:lpstr>
      <vt:lpstr>Nhu cầu xử lý đồng hành</vt:lpstr>
      <vt:lpstr>Xử lý đồng hành – những khó khăn</vt:lpstr>
      <vt:lpstr>Giải pháp</vt:lpstr>
      <vt:lpstr>Giải pháp</vt:lpstr>
      <vt:lpstr>Tiến trình (Process)</vt:lpstr>
      <vt:lpstr>Hai phần của tiến trình</vt:lpstr>
      <vt:lpstr>Mô hình đa tiến trình</vt:lpstr>
      <vt:lpstr>Ví dụ mô hình đa tiến trình</vt:lpstr>
      <vt:lpstr>Tiểu trình (Thread)</vt:lpstr>
      <vt:lpstr>Mô hình đa tiểu trình</vt:lpstr>
      <vt:lpstr>Ví dụ mô hình đa tiểu trình</vt:lpstr>
      <vt:lpstr>Tiểu trình vs Tiến trình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 OPERATING SYSTEMS</dc:title>
  <dc:creator>Tanja</dc:creator>
  <cp:lastModifiedBy>admin cao nam</cp:lastModifiedBy>
  <cp:revision>160</cp:revision>
  <dcterms:created xsi:type="dcterms:W3CDTF">2009-07-19T16:48:24Z</dcterms:created>
  <dcterms:modified xsi:type="dcterms:W3CDTF">2012-09-17T15:28:33Z</dcterms:modified>
</cp:coreProperties>
</file>