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4660"/>
  </p:normalViewPr>
  <p:slideViewPr>
    <p:cSldViewPr>
      <p:cViewPr varScale="1">
        <p:scale>
          <a:sx n="93" d="100"/>
          <a:sy n="93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QUẢN LÝ TIẾN TRÌNH</a:t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</a:br>
            <a:endParaRPr lang="en-US" sz="6000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01000" cy="2209800"/>
          </a:xfrm>
        </p:spPr>
        <p:txBody>
          <a:bodyPr rtlCol="0" anchor="t"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TỔ CHỨC QUẢN LÝ TIẾN TRÌNH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ea typeface="+mn-ea"/>
              </a:rPr>
              <a:t>ThS</a:t>
            </a:r>
            <a:r>
              <a:rPr lang="en-US" sz="2800" dirty="0" smtClean="0">
                <a:ea typeface="+mn-ea"/>
              </a:rPr>
              <a:t>. Cao </a:t>
            </a:r>
            <a:r>
              <a:rPr lang="en-US" sz="2800" dirty="0" err="1" smtClean="0">
                <a:ea typeface="+mn-ea"/>
              </a:rPr>
              <a:t>Xuân</a:t>
            </a:r>
            <a:r>
              <a:rPr lang="en-US" sz="2800" dirty="0" smtClean="0">
                <a:ea typeface="+mn-ea"/>
              </a:rPr>
              <a:t> Nam</a:t>
            </a:r>
            <a:endParaRPr lang="en-US" sz="2800" dirty="0"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Các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trạng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thái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của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Tại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1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thời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điểm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ở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trong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trạng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thái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sau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38200" y="2768600"/>
            <a:ext cx="2057400" cy="1828800"/>
            <a:chOff x="528" y="1872"/>
            <a:chExt cx="1152" cy="115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528" y="1872"/>
              <a:ext cx="1152" cy="1152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06" y="2016"/>
              <a:ext cx="632" cy="32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990099"/>
                  </a:solidFill>
                  <a:latin typeface="Comic Sans MS" pitchFamily="66" charset="0"/>
                </a:rPr>
                <a:t>ready</a:t>
              </a:r>
              <a:endParaRPr lang="en-US" sz="2800">
                <a:solidFill>
                  <a:srgbClr val="0F0C19"/>
                </a:solidFill>
                <a:latin typeface="Comic Sans MS" pitchFamily="66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28" y="2352"/>
              <a:ext cx="1152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68" y="2400"/>
              <a:ext cx="692" cy="518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J"/>
              </a:pPr>
              <a:r>
                <a:rPr lang="en-US" sz="24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 R</a:t>
              </a:r>
              <a:r>
                <a:rPr lang="en-US" sz="2400" baseline="-250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 CPU</a:t>
              </a:r>
              <a:endParaRPr lang="en-US" sz="24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867400" y="2540000"/>
            <a:ext cx="2057400" cy="1905000"/>
            <a:chOff x="3120" y="1776"/>
            <a:chExt cx="1296" cy="1200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120" y="1776"/>
              <a:ext cx="1296" cy="1200"/>
            </a:xfrm>
            <a:prstGeom prst="ellipse">
              <a:avLst/>
            </a:prstGeom>
            <a:solidFill>
              <a:srgbClr val="99FF66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29" y="1968"/>
              <a:ext cx="873" cy="327"/>
            </a:xfrm>
            <a:prstGeom prst="rect">
              <a:avLst/>
            </a:prstGeom>
            <a:solidFill>
              <a:srgbClr val="99FF66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running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120" y="2304"/>
              <a:ext cx="12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408" y="2352"/>
              <a:ext cx="692" cy="518"/>
            </a:xfrm>
            <a:prstGeom prst="rect">
              <a:avLst/>
            </a:prstGeom>
            <a:solidFill>
              <a:srgbClr val="99FF66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J"/>
              </a:pPr>
              <a:r>
                <a:rPr lang="en-US" sz="24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 R</a:t>
              </a:r>
              <a:r>
                <a:rPr lang="en-US" sz="2400" baseline="-250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 CPU</a:t>
              </a:r>
              <a:endParaRPr lang="en-US" sz="2400">
                <a:solidFill>
                  <a:srgbClr val="3366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276600" y="4521200"/>
            <a:ext cx="2209800" cy="1828800"/>
            <a:chOff x="1776" y="2784"/>
            <a:chExt cx="1392" cy="1152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776" y="2784"/>
              <a:ext cx="1392" cy="1152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038" y="2928"/>
              <a:ext cx="919" cy="327"/>
            </a:xfrm>
            <a:prstGeom prst="rect">
              <a:avLst/>
            </a:prstGeom>
            <a:solidFill>
              <a:srgbClr val="CC99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99FF66"/>
                  </a:solidFill>
                  <a:latin typeface="Comic Sans MS" pitchFamily="66" charset="0"/>
                </a:rPr>
                <a:t>blocked</a:t>
              </a:r>
              <a:endParaRPr lang="en-US" sz="2800" dirty="0">
                <a:solidFill>
                  <a:srgbClr val="99FF66"/>
                </a:solidFill>
                <a:latin typeface="Comic Sans MS" pitchFamily="66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392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66" y="3312"/>
              <a:ext cx="836" cy="518"/>
            </a:xfrm>
            <a:prstGeom prst="rect">
              <a:avLst/>
            </a:prstGeom>
            <a:solidFill>
              <a:srgbClr val="CC99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 R</a:t>
              </a:r>
              <a:r>
                <a:rPr lang="en-US" sz="2400" baseline="-250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 CPU</a:t>
              </a:r>
              <a:endParaRPr lang="en-US" sz="2400">
                <a:solidFill>
                  <a:srgbClr val="993366"/>
                </a:solidFill>
                <a:latin typeface="Comic Sans MS" pitchFamily="66" charset="0"/>
              </a:endParaRPr>
            </a:p>
          </p:txBody>
        </p:sp>
      </p:grpSp>
      <p:sp>
        <p:nvSpPr>
          <p:cNvPr id="19" name="Freeform 19"/>
          <p:cNvSpPr>
            <a:spLocks/>
          </p:cNvSpPr>
          <p:nvPr/>
        </p:nvSpPr>
        <p:spPr bwMode="auto">
          <a:xfrm>
            <a:off x="5410200" y="4216400"/>
            <a:ext cx="762000" cy="8382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432" y="336"/>
              </a:cxn>
              <a:cxn ang="0">
                <a:pos x="0" y="480"/>
              </a:cxn>
            </a:cxnLst>
            <a:rect l="0" t="0" r="r" b="b"/>
            <a:pathLst>
              <a:path w="624" h="480">
                <a:moveTo>
                  <a:pt x="624" y="0"/>
                </a:moveTo>
                <a:cubicBezTo>
                  <a:pt x="580" y="128"/>
                  <a:pt x="536" y="256"/>
                  <a:pt x="432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590800" y="2438400"/>
            <a:ext cx="3276600" cy="7112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008" y="16"/>
              </a:cxn>
              <a:cxn ang="0">
                <a:pos x="2064" y="448"/>
              </a:cxn>
            </a:cxnLst>
            <a:rect l="0" t="0" r="r" b="b"/>
            <a:pathLst>
              <a:path w="2064" h="448">
                <a:moveTo>
                  <a:pt x="0" y="352"/>
                </a:moveTo>
                <a:cubicBezTo>
                  <a:pt x="332" y="176"/>
                  <a:pt x="664" y="0"/>
                  <a:pt x="1008" y="16"/>
                </a:cubicBezTo>
                <a:cubicBezTo>
                  <a:pt x="1352" y="32"/>
                  <a:pt x="1708" y="240"/>
                  <a:pt x="2064" y="4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2286000" y="4521200"/>
            <a:ext cx="990600" cy="609600"/>
          </a:xfrm>
          <a:custGeom>
            <a:avLst/>
            <a:gdLst/>
            <a:ahLst/>
            <a:cxnLst>
              <a:cxn ang="0">
                <a:pos x="624" y="384"/>
              </a:cxn>
              <a:cxn ang="0">
                <a:pos x="240" y="288"/>
              </a:cxn>
              <a:cxn ang="0">
                <a:pos x="0" y="0"/>
              </a:cxn>
            </a:cxnLst>
            <a:rect l="0" t="0" r="r" b="b"/>
            <a:pathLst>
              <a:path w="624" h="384">
                <a:moveTo>
                  <a:pt x="624" y="384"/>
                </a:moveTo>
                <a:cubicBezTo>
                  <a:pt x="484" y="368"/>
                  <a:pt x="344" y="352"/>
                  <a:pt x="240" y="288"/>
                </a:cubicBezTo>
                <a:cubicBezTo>
                  <a:pt x="136" y="224"/>
                  <a:pt x="68" y="112"/>
                  <a:pt x="0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819400" y="3302000"/>
            <a:ext cx="3048000" cy="393700"/>
          </a:xfrm>
          <a:custGeom>
            <a:avLst/>
            <a:gdLst/>
            <a:ahLst/>
            <a:cxnLst>
              <a:cxn ang="0">
                <a:pos x="1920" y="0"/>
              </a:cxn>
              <a:cxn ang="0">
                <a:pos x="1056" y="240"/>
              </a:cxn>
              <a:cxn ang="0">
                <a:pos x="0" y="48"/>
              </a:cxn>
            </a:cxnLst>
            <a:rect l="0" t="0" r="r" b="b"/>
            <a:pathLst>
              <a:path w="1920" h="248">
                <a:moveTo>
                  <a:pt x="1920" y="0"/>
                </a:moveTo>
                <a:cubicBezTo>
                  <a:pt x="1648" y="116"/>
                  <a:pt x="1376" y="232"/>
                  <a:pt x="1056" y="240"/>
                </a:cubicBezTo>
                <a:cubicBezTo>
                  <a:pt x="736" y="248"/>
                  <a:pt x="368" y="148"/>
                  <a:pt x="0" y="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05200" y="2616200"/>
            <a:ext cx="148880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+mj-lt"/>
              </a:rPr>
              <a:t>Nhận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CPU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733800" y="3759200"/>
            <a:ext cx="12028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+mj-lt"/>
              </a:rPr>
              <a:t>Trả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CPU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080125" y="4722813"/>
            <a:ext cx="95515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+mj-lt"/>
              </a:rPr>
              <a:t>Chờ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76400" y="5054600"/>
            <a:ext cx="111956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+mj-lt"/>
              </a:rPr>
              <a:t>Nhận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thay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đổi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trạng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thái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do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nhiều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nguyên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nhân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Phải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chờ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sự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kiện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nào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đó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xảy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ra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Đợi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thao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nhập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xuất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hoàn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tất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Buộc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phải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dừng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hoạt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động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do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hết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thời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gian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xử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lý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Tại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thời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điểm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chỉ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có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1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nhận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CPU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ở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trạng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thái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running.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6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Cấu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trúc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dữ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liệu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khối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quản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lý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28600" y="1655763"/>
            <a:ext cx="838200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0"/>
              <a:buChar char="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charset="0"/>
              <a:buChar char="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charset="0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(Process ID)</a:t>
            </a:r>
          </a:p>
          <a:p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pPr lvl="1"/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CPU</a:t>
            </a:r>
          </a:p>
          <a:p>
            <a:pPr lvl="1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(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CPU)</a:t>
            </a:r>
          </a:p>
          <a:p>
            <a:pPr lvl="1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endParaRPr lang="en-US" sz="2000" dirty="0" smtClean="0"/>
          </a:p>
          <a:p>
            <a:pPr lvl="1"/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/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endParaRPr lang="en-US" sz="2000" dirty="0" smtClean="0"/>
          </a:p>
          <a:p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endParaRPr lang="en-US" sz="2400" dirty="0" smtClean="0"/>
          </a:p>
          <a:p>
            <a:pPr lvl="1"/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cha,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con</a:t>
            </a:r>
          </a:p>
          <a:p>
            <a:pPr lvl="1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endParaRPr lang="en-US" sz="2000" dirty="0" smtClean="0"/>
          </a:p>
          <a:p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endParaRPr lang="en-US" sz="2400" dirty="0" smtClean="0"/>
          </a:p>
          <a:p>
            <a:pPr lvl="1"/>
            <a:r>
              <a:rPr lang="en-US" sz="2100" dirty="0" err="1" smtClean="0"/>
              <a:t>Thời</a:t>
            </a:r>
            <a:r>
              <a:rPr lang="en-US" sz="2100" dirty="0" smtClean="0"/>
              <a:t> </a:t>
            </a:r>
            <a:r>
              <a:rPr lang="en-US" sz="2100" dirty="0" err="1" smtClean="0"/>
              <a:t>gian</a:t>
            </a:r>
            <a:r>
              <a:rPr lang="en-US" sz="2100" dirty="0" smtClean="0"/>
              <a:t> </a:t>
            </a: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CPU</a:t>
            </a:r>
          </a:p>
          <a:p>
            <a:pPr lvl="1"/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chờ</a:t>
            </a:r>
            <a:endParaRPr lang="en-US" sz="2000" dirty="0"/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5334000" y="1654175"/>
            <a:ext cx="3276600" cy="4229100"/>
            <a:chOff x="1344" y="1248"/>
            <a:chExt cx="2064" cy="2664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344" y="1248"/>
              <a:ext cx="2064" cy="312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rgbClr val="CCCC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  <a:latin typeface="Comic Sans MS" pitchFamily="66" charset="0"/>
                </a:rPr>
                <a:t>pid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344" y="1584"/>
              <a:ext cx="2064" cy="657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rgbClr val="99FF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006600"/>
                  </a:solidFill>
                  <a:latin typeface="Comic Sans MS" pitchFamily="66" charset="0"/>
                </a:rPr>
                <a:t>State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006600"/>
                  </a:solidFill>
                  <a:latin typeface="Comic Sans MS" pitchFamily="66" charset="0"/>
                </a:rPr>
                <a:t>(State, details)</a:t>
              </a: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344" y="2256"/>
              <a:ext cx="2064" cy="657"/>
            </a:xfrm>
            <a:prstGeom prst="rect">
              <a:avLst/>
            </a:prstGeom>
            <a:solidFill>
              <a:srgbClr val="FF3399"/>
            </a:solidFill>
            <a:ln w="3810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Comic Sans MS" pitchFamily="66" charset="0"/>
                </a:rPr>
                <a:t>Context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Comic Sans MS" pitchFamily="66" charset="0"/>
                </a:rPr>
                <a:t>(IP, Mem, Files…)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1344" y="3600"/>
              <a:ext cx="2064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3399"/>
                  </a:solidFill>
                  <a:latin typeface="Comic Sans MS" pitchFamily="66" charset="0"/>
                </a:rPr>
                <a:t>Scheduling statistic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344" y="2928"/>
              <a:ext cx="2064" cy="657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folHlink"/>
                  </a:solidFill>
                  <a:latin typeface="Comic Sans MS" pitchFamily="66" charset="0"/>
                </a:rPr>
                <a:t>Relatives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folHlink"/>
                  </a:solidFill>
                  <a:latin typeface="Comic Sans MS" pitchFamily="66" charset="0"/>
                </a:rPr>
                <a:t>( Dad, children)</a:t>
              </a:r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238750" y="5959475"/>
            <a:ext cx="33718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mic Sans MS" pitchFamily="66" charset="0"/>
              </a:rPr>
              <a:t>Process control Block</a:t>
            </a:r>
          </a:p>
          <a:p>
            <a:pPr algn="ctr"/>
            <a:r>
              <a:rPr lang="en-US" sz="2400" dirty="0">
                <a:latin typeface="Comic Sans MS" pitchFamily="66" charset="0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645788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Các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thao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tác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trên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HĐH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cung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thao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Tạo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lập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(create)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Kết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thúc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(destroy)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Tạm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dừng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syspend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Tái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kích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hoạt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(resume)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Thay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đổi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độ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ưu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tiên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0358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công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việc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HĐH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cần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phải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làm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khi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tạo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lập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Định</a:t>
            </a:r>
            <a:r>
              <a:rPr lang="en-US" sz="24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danh</a:t>
            </a:r>
            <a:r>
              <a:rPr lang="en-US" sz="24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cho</a:t>
            </a:r>
            <a:r>
              <a:rPr lang="en-US" sz="24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sz="24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sz="24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mới</a:t>
            </a:r>
            <a:r>
              <a:rPr lang="en-US" sz="24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phát</a:t>
            </a:r>
            <a:r>
              <a:rPr lang="en-US" sz="24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</a:rPr>
              <a:t>sinh</a:t>
            </a:r>
            <a:endParaRPr lang="en-US" sz="2400" dirty="0" smtClean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</a:rPr>
              <a:t>Đưa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vào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sách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quản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lý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của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hệ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thống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Xác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định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độ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ưu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tiên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cho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endParaRPr lang="en-US" sz="2400" dirty="0">
              <a:solidFill>
                <a:srgbClr val="000000"/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</a:rPr>
              <a:t>Tạo</a:t>
            </a:r>
            <a:r>
              <a:rPr lang="en-US" sz="2400" dirty="0">
                <a:solidFill>
                  <a:srgbClr val="000000"/>
                </a:solidFill>
              </a:rPr>
              <a:t> PCB </a:t>
            </a:r>
            <a:r>
              <a:rPr lang="en-US" sz="2400" dirty="0" err="1">
                <a:solidFill>
                  <a:srgbClr val="000000"/>
                </a:solidFill>
              </a:rPr>
              <a:t>cho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trình</a:t>
            </a:r>
            <a:endParaRPr lang="en-US" sz="2400" dirty="0" smtClean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</a:rPr>
              <a:t>Cấp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phát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các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tài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nguyên</a:t>
            </a:r>
            <a:r>
              <a:rPr lang="en-US" sz="2400" dirty="0">
                <a:solidFill>
                  <a:srgbClr val="000000"/>
                </a:solidFill>
              </a:rPr>
              <a:t> ban </a:t>
            </a:r>
            <a:r>
              <a:rPr lang="en-US" sz="2400" dirty="0" err="1">
                <a:solidFill>
                  <a:srgbClr val="000000"/>
                </a:solidFill>
              </a:rPr>
              <a:t>đầu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cho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57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có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thể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tạo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con,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thành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cây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trong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hệ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thống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con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có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thể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thừa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hưởng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tài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nguyên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từ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cha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hoặc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phát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mới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.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48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Tiến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trình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kết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thúc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khi</a:t>
            </a:r>
            <a:endParaRPr lang="en-US" dirty="0" smtClean="0">
              <a:solidFill>
                <a:srgbClr val="000000"/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Hoàn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thành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công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việc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Một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trình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khác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yêu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cầu</a:t>
            </a:r>
            <a:r>
              <a:rPr lang="en-US" dirty="0" smtClean="0">
                <a:solidFill>
                  <a:srgbClr val="000000"/>
                </a:solidFill>
              </a:rPr>
              <a:t> HĐH </a:t>
            </a:r>
            <a:r>
              <a:rPr lang="en-US" dirty="0" err="1" smtClean="0">
                <a:solidFill>
                  <a:srgbClr val="000000"/>
                </a:solidFill>
              </a:rPr>
              <a:t>kết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thúc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trình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HĐH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Thu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hồi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tài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nguyên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hệ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thống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đã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phát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Huỷ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khỏi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tất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cả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danh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sách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quản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lý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Huỷ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bỏ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PCB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của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.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37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832</TotalTime>
  <Words>449</Words>
  <Application>Microsoft Macintosh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QUẢN LÝ TIẾN TRÌNH </vt:lpstr>
      <vt:lpstr>Các trạng thái của tiến trình</vt:lpstr>
      <vt:lpstr>Các trạng thái của tiến trình</vt:lpstr>
      <vt:lpstr>Cấu trúc dữ liệu khối quản lý tiến trình</vt:lpstr>
      <vt:lpstr>Các thao tác trên tiến trình</vt:lpstr>
      <vt:lpstr>Tạo lập tiến trình</vt:lpstr>
      <vt:lpstr>Tạo lập tiến trình</vt:lpstr>
      <vt:lpstr>Kết thúc tiến trình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admin cao nam</cp:lastModifiedBy>
  <cp:revision>163</cp:revision>
  <dcterms:created xsi:type="dcterms:W3CDTF">2009-07-19T16:48:24Z</dcterms:created>
  <dcterms:modified xsi:type="dcterms:W3CDTF">2012-08-29T16:05:25Z</dcterms:modified>
</cp:coreProperties>
</file>